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Default Extension="wmf" ContentType="image/x-wmf"/>
  <Override PartName="/ppt/slides/slide48.xml" ContentType="application/vnd.openxmlformats-officedocument.presentationml.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83" r:id="rId1"/>
  </p:sldMasterIdLst>
  <p:notesMasterIdLst>
    <p:notesMasterId r:id="rId56"/>
  </p:notesMasterIdLst>
  <p:handoutMasterIdLst>
    <p:handoutMasterId r:id="rId57"/>
  </p:handoutMasterIdLst>
  <p:sldIdLst>
    <p:sldId id="267" r:id="rId2"/>
    <p:sldId id="507" r:id="rId3"/>
    <p:sldId id="505" r:id="rId4"/>
    <p:sldId id="512" r:id="rId5"/>
    <p:sldId id="513" r:id="rId6"/>
    <p:sldId id="514" r:id="rId7"/>
    <p:sldId id="515" r:id="rId8"/>
    <p:sldId id="516" r:id="rId9"/>
    <p:sldId id="517" r:id="rId10"/>
    <p:sldId id="518" r:id="rId11"/>
    <p:sldId id="519" r:id="rId12"/>
    <p:sldId id="520" r:id="rId13"/>
    <p:sldId id="521" r:id="rId14"/>
    <p:sldId id="522" r:id="rId15"/>
    <p:sldId id="523" r:id="rId16"/>
    <p:sldId id="524" r:id="rId17"/>
    <p:sldId id="525" r:id="rId18"/>
    <p:sldId id="526" r:id="rId19"/>
    <p:sldId id="527" r:id="rId20"/>
    <p:sldId id="528" r:id="rId21"/>
    <p:sldId id="529" r:id="rId22"/>
    <p:sldId id="530" r:id="rId23"/>
    <p:sldId id="531" r:id="rId24"/>
    <p:sldId id="532" r:id="rId25"/>
    <p:sldId id="533" r:id="rId26"/>
    <p:sldId id="534" r:id="rId27"/>
    <p:sldId id="535" r:id="rId28"/>
    <p:sldId id="536" r:id="rId29"/>
    <p:sldId id="537" r:id="rId30"/>
    <p:sldId id="538" r:id="rId31"/>
    <p:sldId id="539" r:id="rId32"/>
    <p:sldId id="540" r:id="rId33"/>
    <p:sldId id="541" r:id="rId34"/>
    <p:sldId id="543" r:id="rId35"/>
    <p:sldId id="544" r:id="rId36"/>
    <p:sldId id="545" r:id="rId37"/>
    <p:sldId id="546" r:id="rId38"/>
    <p:sldId id="547" r:id="rId39"/>
    <p:sldId id="542" r:id="rId40"/>
    <p:sldId id="548" r:id="rId41"/>
    <p:sldId id="549" r:id="rId42"/>
    <p:sldId id="550" r:id="rId43"/>
    <p:sldId id="551" r:id="rId44"/>
    <p:sldId id="552" r:id="rId45"/>
    <p:sldId id="553" r:id="rId46"/>
    <p:sldId id="554" r:id="rId47"/>
    <p:sldId id="555" r:id="rId48"/>
    <p:sldId id="556" r:id="rId49"/>
    <p:sldId id="557" r:id="rId50"/>
    <p:sldId id="558" r:id="rId51"/>
    <p:sldId id="560" r:id="rId52"/>
    <p:sldId id="561" r:id="rId53"/>
    <p:sldId id="562" r:id="rId54"/>
    <p:sldId id="343" r:id="rId55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scaleToFitPaper="1" frameSlides="1"/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B6B6B6"/>
    <a:srgbClr val="355469"/>
    <a:srgbClr val="FF1414"/>
    <a:srgbClr val="8BAAC3"/>
    <a:srgbClr val="FF0000"/>
    <a:srgbClr val="DC0000"/>
    <a:srgbClr val="820000"/>
    <a:srgbClr val="C90000"/>
    <a:srgbClr val="DC1414"/>
    <a:srgbClr val="BF00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2011" autoAdjust="0"/>
    <p:restoredTop sz="80645" autoAdjust="0"/>
  </p:normalViewPr>
  <p:slideViewPr>
    <p:cSldViewPr snapToGrid="0">
      <p:cViewPr>
        <p:scale>
          <a:sx n="100" d="100"/>
          <a:sy n="100" d="100"/>
        </p:scale>
        <p:origin x="-2144" y="-1072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handoutMaster" Target="handoutMasters/handout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7/5/13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7/5/13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14489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287588" y="514350"/>
            <a:ext cx="4570412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Server-side content negotiation</a:t>
            </a: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96CC12D9-12FA-4845-8DC2-108B7765E949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2010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Use @Path to define web resources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Use other annotations to map requests to methods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Use method return value as response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MBR and MBW help us behind the scenes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So, what's going to be in JMS 2.0?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So, what's going to be in JMS 2.0?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So, what's going to be in JMS 2.0?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So, what's going to be in JMS 2.0?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So, what's going to be in JMS 2.0?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So, what's going to be in JMS 2.0?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7905994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2995085" y="1159938"/>
            <a:ext cx="6148915" cy="2971799"/>
          </a:xfrm>
          <a:prstGeom prst="rect">
            <a:avLst/>
          </a:prstGeom>
          <a:gradFill>
            <a:gsLst>
              <a:gs pos="100000">
                <a:srgbClr val="BFBFBF"/>
              </a:gs>
              <a:gs pos="0">
                <a:srgbClr val="595959"/>
              </a:gs>
            </a:gsLst>
            <a:lin ang="16200000" scaled="0"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1343593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07971"/>
            <a:ext cx="4000500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39989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034367" y="1156648"/>
            <a:ext cx="5109632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406397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9" y="480486"/>
            <a:ext cx="8348134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2271720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355469"/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0852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552455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552455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0829432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6455817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Orac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Java_clr.bm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639827" y="681179"/>
            <a:ext cx="5802373" cy="307802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821037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nstruction &amp; Guidelines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1557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5138521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mplate Instruction,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839"/>
            <a:ext cx="8229600" cy="2929889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100"/>
            </a:lvl2pPr>
            <a:lvl3pPr>
              <a:buClr>
                <a:schemeClr val="accent1"/>
              </a:buClr>
              <a:defRPr sz="1100"/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0651237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emplate Instruction subhead,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514"/>
            <a:ext cx="8229600" cy="2929889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400"/>
            </a:lvl1pPr>
            <a:lvl2pPr>
              <a:buClr>
                <a:schemeClr val="accent1"/>
              </a:buClr>
              <a:defRPr sz="1100"/>
            </a:lvl2pPr>
            <a:lvl3pPr>
              <a:buClr>
                <a:schemeClr val="accent1"/>
              </a:buClr>
              <a:defRPr sz="1100"/>
            </a:lvl3pPr>
            <a:lvl4pPr>
              <a:buClr>
                <a:schemeClr val="accent1"/>
              </a:buClr>
              <a:defRPr sz="1100"/>
            </a:lvl4pPr>
            <a:lvl5pPr>
              <a:buClr>
                <a:schemeClr val="accent1"/>
              </a:buCl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149749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itle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8686800" cy="3062606"/>
          </a:xfrm>
        </p:spPr>
        <p:txBody>
          <a:bodyPr/>
          <a:lstStyle>
            <a:lvl1pPr marL="60325" indent="0">
              <a:spcAft>
                <a:spcPts val="0"/>
              </a:spcAft>
              <a:buFontTx/>
              <a:buNone/>
              <a:defRPr sz="1800" baseline="0">
                <a:latin typeface="Courier New"/>
              </a:defRPr>
            </a:lvl1pPr>
            <a:lvl2pPr marL="403225" indent="0">
              <a:spcAft>
                <a:spcPts val="0"/>
              </a:spcAft>
              <a:buFontTx/>
              <a:buNone/>
              <a:defRPr sz="1800" baseline="0">
                <a:latin typeface="Courier New"/>
              </a:defRPr>
            </a:lvl2pPr>
            <a:lvl3pPr marL="800100" indent="0">
              <a:spcAft>
                <a:spcPts val="0"/>
              </a:spcAft>
              <a:buFontTx/>
              <a:buNone/>
              <a:defRPr sz="1800" baseline="0">
                <a:latin typeface="Courier New"/>
              </a:defRPr>
            </a:lvl3pPr>
            <a:lvl4pPr marL="1203325" indent="0">
              <a:spcAft>
                <a:spcPts val="0"/>
              </a:spcAft>
              <a:buFontTx/>
              <a:buNone/>
              <a:defRPr sz="1800" baseline="0">
                <a:latin typeface="Courier New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w/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919160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11341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313870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without logo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2053590"/>
            <a:ext cx="4636982" cy="76033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50" y="2914276"/>
            <a:ext cx="4636982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50335" y="332179"/>
            <a:ext cx="1338765" cy="41278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11132745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with logo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355469"/>
              </a:gs>
              <a:gs pos="90000">
                <a:schemeClr val="accent1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2053590"/>
            <a:ext cx="4636982" cy="76033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50" y="2914276"/>
            <a:ext cx="4636982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50335" y="332179"/>
            <a:ext cx="1338765" cy="41278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351422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558801" y="4887247"/>
            <a:ext cx="4868332" cy="256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361054" y="0"/>
            <a:ext cx="6782945" cy="5143500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681095" y="-2117"/>
            <a:ext cx="6462904" cy="514561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7835" y="1171557"/>
            <a:ext cx="1724448" cy="760334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3175011" y="1122129"/>
            <a:ext cx="5544524" cy="3116236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97807" y="4913790"/>
            <a:ext cx="4584912" cy="219168"/>
            <a:chOff x="597807" y="4913790"/>
            <a:chExt cx="4584912" cy="219168"/>
          </a:xfrm>
        </p:grpSpPr>
        <p:sp>
          <p:nvSpPr>
            <p:cNvPr id="18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rgbClr val="424545"/>
                  </a:solidFill>
                </a:rPr>
                <a:t>Copyright</a:t>
              </a:r>
              <a:r>
                <a:rPr lang="en-US" sz="600" baseline="0" dirty="0" smtClean="0">
                  <a:solidFill>
                    <a:srgbClr val="424545"/>
                  </a:solidFill>
                </a:rPr>
                <a:t> </a:t>
              </a:r>
              <a:r>
                <a:rPr lang="en-US" sz="600" dirty="0" smtClean="0">
                  <a:solidFill>
                    <a:srgbClr val="424545"/>
                  </a:solidFill>
                </a:rPr>
                <a:t>©</a:t>
              </a:r>
              <a:r>
                <a:rPr lang="en-US" sz="600" baseline="0" dirty="0" smtClean="0">
                  <a:solidFill>
                    <a:srgbClr val="424545"/>
                  </a:solidFill>
                </a:rPr>
                <a:t> 2012, Oracle and/or its affiliates. All rights reserved.</a:t>
              </a:r>
              <a:endParaRPr lang="en-US" sz="600" dirty="0" smtClean="0">
                <a:solidFill>
                  <a:srgbClr val="424545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rgbClr val="42454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 Box 14"/>
            <p:cNvSpPr txBox="1">
              <a:spLocks noChangeArrowheads="1"/>
            </p:cNvSpPr>
            <p:nvPr userDrawn="1"/>
          </p:nvSpPr>
          <p:spPr bwMode="auto">
            <a:xfrm>
              <a:off x="2923362" y="4913790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2"/>
                  </a:solidFill>
                </a:rPr>
                <a:t>Insert Information Protection Policy Classification from Slide 16</a:t>
              </a:r>
              <a:endParaRPr lang="en-US" sz="800" dirty="0" smtClean="0">
                <a:solidFill>
                  <a:schemeClr val="tx2"/>
                </a:solidFill>
              </a:endParaRP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 userDrawn="1"/>
        </p:nvGrpSpPr>
        <p:grpSpPr>
          <a:xfrm>
            <a:off x="6765364" y="4646084"/>
            <a:ext cx="2038432" cy="457200"/>
            <a:chOff x="6765364" y="4646084"/>
            <a:chExt cx="2038432" cy="457200"/>
          </a:xfrm>
        </p:grpSpPr>
        <p:pic>
          <p:nvPicPr>
            <p:cNvPr id="22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950" y="4820656"/>
              <a:ext cx="920846" cy="282628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 descr="Java_clr_hori.bmp"/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t="14159" b="15044"/>
            <a:stretch/>
          </p:blipFill>
          <p:spPr>
            <a:xfrm>
              <a:off x="6765364" y="4646084"/>
              <a:ext cx="948422" cy="436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8302105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3894"/>
            <a:ext cx="5030787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943599" y="0"/>
            <a:ext cx="3200400" cy="5143500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263639" y="0"/>
            <a:ext cx="2880361" cy="51435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rgbClr val="355469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765364" y="4646084"/>
            <a:ext cx="2038432" cy="457200"/>
            <a:chOff x="6765364" y="4646084"/>
            <a:chExt cx="2038432" cy="457200"/>
          </a:xfrm>
        </p:grpSpPr>
        <p:pic>
          <p:nvPicPr>
            <p:cNvPr id="9" name="Picture 8" descr="O_signature_wht_rgb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7884452" y="4819820"/>
              <a:ext cx="919344" cy="283464"/>
            </a:xfrm>
            <a:prstGeom prst="rect">
              <a:avLst/>
            </a:prstGeom>
          </p:spPr>
        </p:pic>
        <p:pic>
          <p:nvPicPr>
            <p:cNvPr id="14" name="Picture 13" descr="Java_clr_hori.bmp"/>
            <p:cNvPicPr>
              <a:picLocks noChangeAspect="1"/>
            </p:cNvPicPr>
            <p:nvPr userDrawn="1"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t="14159" b="15044"/>
            <a:stretch/>
          </p:blipFill>
          <p:spPr>
            <a:xfrm>
              <a:off x="6765364" y="4646084"/>
              <a:ext cx="948422" cy="436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4557536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73894"/>
            <a:ext cx="5030787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498418" y="0"/>
            <a:ext cx="645582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5943598" y="-2117"/>
            <a:ext cx="320041" cy="4631267"/>
          </a:xfrm>
          <a:prstGeom prst="rect">
            <a:avLst/>
          </a:prstGeom>
          <a:gradFill flip="none" rotWithShape="1">
            <a:gsLst>
              <a:gs pos="10000">
                <a:srgbClr val="FFFFFF"/>
              </a:gs>
              <a:gs pos="80000">
                <a:srgbClr val="B3B3B3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263640" y="-2117"/>
            <a:ext cx="2234778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263640" y="-2117"/>
            <a:ext cx="2234778" cy="463126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258138" y="0"/>
            <a:ext cx="224028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147733" y="4631267"/>
            <a:ext cx="3996267" cy="51223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6765364" y="4646084"/>
            <a:ext cx="2038432" cy="457200"/>
            <a:chOff x="6446993" y="4546600"/>
            <a:chExt cx="2374390" cy="532552"/>
          </a:xfrm>
        </p:grpSpPr>
        <p:pic>
          <p:nvPicPr>
            <p:cNvPr id="18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770" y="4749944"/>
              <a:ext cx="1072613" cy="329208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Java_clr_hori.bmp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t="14159" b="15044"/>
            <a:stretch/>
          </p:blipFill>
          <p:spPr>
            <a:xfrm>
              <a:off x="6446993" y="4546600"/>
              <a:ext cx="1104733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3997719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Announc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>
            <a:gsLst>
              <a:gs pos="100000">
                <a:srgbClr val="BFBFBF"/>
              </a:gs>
              <a:gs pos="0">
                <a:srgbClr val="595959"/>
              </a:gs>
            </a:gsLst>
            <a:lin ang="16200000" scaled="0"/>
          </a:gradFill>
          <a:ln>
            <a:noFill/>
          </a:ln>
          <a:effectLst>
            <a:outerShdw blurRad="152400" dist="635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586246"/>
            <a:ext cx="4822538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90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</p:txBody>
      </p:sp>
      <p:pic>
        <p:nvPicPr>
          <p:cNvPr id="14" name="Picture 13" descr="Java_blk_rgb.png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246427" y="2025650"/>
            <a:ext cx="3573245" cy="183153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4119745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wmf"/><Relationship Id="rId21" Type="http://schemas.openxmlformats.org/officeDocument/2006/relationships/image" Target="../media/image2.png"/><Relationship Id="rId22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0486"/>
            <a:ext cx="8229600" cy="4237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3514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597807" y="4913790"/>
            <a:ext cx="4584912" cy="219168"/>
            <a:chOff x="597807" y="4913790"/>
            <a:chExt cx="4584912" cy="219168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rgbClr val="424545"/>
                  </a:solidFill>
                </a:rPr>
                <a:t>Copyright</a:t>
              </a:r>
              <a:r>
                <a:rPr lang="en-US" sz="600" baseline="0" dirty="0" smtClean="0">
                  <a:solidFill>
                    <a:srgbClr val="424545"/>
                  </a:solidFill>
                </a:rPr>
                <a:t> </a:t>
              </a:r>
              <a:r>
                <a:rPr lang="en-US" sz="600" dirty="0" smtClean="0">
                  <a:solidFill>
                    <a:srgbClr val="424545"/>
                  </a:solidFill>
                </a:rPr>
                <a:t>©</a:t>
              </a:r>
              <a:r>
                <a:rPr lang="en-US" sz="600" baseline="0" dirty="0" smtClean="0">
                  <a:solidFill>
                    <a:srgbClr val="424545"/>
                  </a:solidFill>
                </a:rPr>
                <a:t> 2012, Oracle and/or its affiliates. All rights reserved.</a:t>
              </a:r>
              <a:endParaRPr lang="en-US" sz="600" dirty="0" smtClean="0">
                <a:solidFill>
                  <a:srgbClr val="424545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rgbClr val="42454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 Box 14"/>
            <p:cNvSpPr txBox="1">
              <a:spLocks noChangeArrowheads="1"/>
            </p:cNvSpPr>
            <p:nvPr userDrawn="1"/>
          </p:nvSpPr>
          <p:spPr bwMode="auto">
            <a:xfrm>
              <a:off x="2923362" y="4913790"/>
              <a:ext cx="2259357" cy="219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2"/>
                  </a:solidFill>
                </a:rPr>
                <a:t>Insert Information Protection Policy Classification from Slide 13</a:t>
              </a:r>
              <a:endParaRPr lang="en-US" sz="800" dirty="0" smtClean="0">
                <a:solidFill>
                  <a:schemeClr val="tx2"/>
                </a:solidFill>
              </a:endParaRPr>
            </a:p>
          </p:txBody>
        </p: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2"/>
                </a:solidFill>
              </a:rPr>
              <a:pPr algn="r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6765364" y="4646084"/>
            <a:ext cx="2038432" cy="457200"/>
            <a:chOff x="6446993" y="4546600"/>
            <a:chExt cx="2374390" cy="532552"/>
          </a:xfrm>
        </p:grpSpPr>
        <p:pic>
          <p:nvPicPr>
            <p:cNvPr id="21" name="Picture 27" descr="O_signature_clr_rgb"/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8770" y="4749944"/>
              <a:ext cx="1072613" cy="329208"/>
            </a:xfrm>
            <a:prstGeom prst="rect">
              <a:avLst/>
            </a:prstGeom>
            <a:noFill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 descr="Java_clr_hori.bmp"/>
            <p:cNvPicPr>
              <a:picLocks noChangeAspect="1"/>
            </p:cNvPicPr>
            <p:nvPr userDrawn="1"/>
          </p:nvPicPr>
          <p:blipFill rotWithShape="1">
            <a:blip r:embed="rId2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t="14159" b="15044"/>
            <a:stretch/>
          </p:blipFill>
          <p:spPr>
            <a:xfrm>
              <a:off x="6446993" y="4546600"/>
              <a:ext cx="1104733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92" r:id="rId2"/>
    <p:sldLayoutId id="2147483691" r:id="rId3"/>
    <p:sldLayoutId id="2147483740" r:id="rId4"/>
    <p:sldLayoutId id="2147483747" r:id="rId5"/>
    <p:sldLayoutId id="2147483738" r:id="rId6"/>
    <p:sldLayoutId id="2147483733" r:id="rId7"/>
    <p:sldLayoutId id="2147483744" r:id="rId8"/>
    <p:sldLayoutId id="2147483694" r:id="rId9"/>
    <p:sldLayoutId id="2147483695" r:id="rId10"/>
    <p:sldLayoutId id="2147483701" r:id="rId11"/>
    <p:sldLayoutId id="2147483719" r:id="rId12"/>
    <p:sldLayoutId id="2147483700" r:id="rId13"/>
    <p:sldLayoutId id="2147483746" r:id="rId14"/>
    <p:sldLayoutId id="2147483745" r:id="rId15"/>
    <p:sldLayoutId id="2147483685" r:id="rId16"/>
    <p:sldLayoutId id="2147483686" r:id="rId17"/>
    <p:sldLayoutId id="2147483748" r:id="rId18"/>
  </p:sldLayoutIdLst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tabLst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85000"/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glassfish.java.net/" TargetMode="External"/><Relationship Id="rId4" Type="http://schemas.openxmlformats.org/officeDocument/2006/relationships/hyperlink" Target="http://dlc.sun.com.edgesuite.net/glassfish/4.0/promoted/" TargetMode="External"/><Relationship Id="rId5" Type="http://schemas.openxmlformats.org/officeDocument/2006/relationships/hyperlink" Target="http://mq.java.net/" TargetMode="External"/><Relationship Id="rId6" Type="http://schemas.openxmlformats.org/officeDocument/2006/relationships/hyperlink" Target="http://mq.java.net/5.0.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jcp.org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384320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API</a:t>
            </a:r>
            <a:endParaRPr lang="en-US" dirty="0"/>
          </a:p>
        </p:txBody>
      </p:sp>
      <p:sp>
        <p:nvSpPr>
          <p:cNvPr id="5" name="Content Placeholder 10"/>
          <p:cNvSpPr txBox="1">
            <a:spLocks/>
          </p:cNvSpPr>
          <p:nvPr/>
        </p:nvSpPr>
        <p:spPr bwMode="auto">
          <a:xfrm>
            <a:off x="441325" y="1411288"/>
            <a:ext cx="8488363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444F61"/>
              </a:solidFill>
              <a:effectLst/>
              <a:uLnTx/>
              <a:uFillTx/>
              <a:latin typeface="Courier New" charset="0"/>
              <a:ea typeface="Courier New" charset="0"/>
              <a:cs typeface="Courier New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// Get instance of Client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Client client =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ClientBuilder.newClient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Courier New" charset="0"/>
              <a:cs typeface="Courier New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7D7369"/>
              </a:solidFill>
              <a:effectLst/>
              <a:uLnTx/>
              <a:uFillTx/>
              <a:latin typeface="Courier New" charset="0"/>
              <a:ea typeface="Courier New" charset="0"/>
              <a:cs typeface="Courier New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// Get account balance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String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bal =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client.target(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"http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://.../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atm/{cardId}/balance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.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resolveTemplate(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"cardId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", "111122223333"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.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queryParam(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"pin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", "9876"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) 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.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request(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"text/plain"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).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get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String.class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);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API</a:t>
            </a:r>
            <a:endParaRPr lang="en-US" dirty="0"/>
          </a:p>
        </p:txBody>
      </p:sp>
      <p:sp>
        <p:nvSpPr>
          <p:cNvPr id="6" name="Content Placeholder 12"/>
          <p:cNvSpPr txBox="1">
            <a:spLocks/>
          </p:cNvSpPr>
          <p:nvPr/>
        </p:nvSpPr>
        <p:spPr bwMode="auto">
          <a:xfrm>
            <a:off x="457200" y="1411288"/>
            <a:ext cx="86868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579D1C"/>
              </a:solidFill>
              <a:effectLst/>
              <a:uLnTx/>
              <a:uFillTx/>
              <a:latin typeface="Courier New" charset="0"/>
              <a:ea typeface="Courier New" charset="0"/>
              <a:cs typeface="Courier New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579D1C"/>
              </a:solidFill>
              <a:effectLst/>
              <a:uLnTx/>
              <a:uFillTx/>
              <a:latin typeface="Courier New" charset="0"/>
              <a:ea typeface="Courier New" charset="0"/>
              <a:cs typeface="Courier New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// Withdraw some money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Money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2A6D7D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money =</a:t>
            </a:r>
            <a:b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</a:b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client.target(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"http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://.../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atm/{cardId}/withdrawal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.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resolveTemplate(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"cardId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", "111122223333"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.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queryParam(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"pin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", "9876"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.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request(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"application/json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.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post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text("50.0")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Money.class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);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API</a:t>
            </a:r>
            <a:endParaRPr lang="en-US" dirty="0"/>
          </a:p>
        </p:txBody>
      </p:sp>
      <p:sp>
        <p:nvSpPr>
          <p:cNvPr id="5" name="Content Placeholder 8"/>
          <p:cNvSpPr txBox="1">
            <a:spLocks/>
          </p:cNvSpPr>
          <p:nvPr/>
        </p:nvSpPr>
        <p:spPr bwMode="auto">
          <a:xfrm>
            <a:off x="457200" y="1411288"/>
            <a:ext cx="86868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C58D01"/>
              </a:solidFill>
              <a:effectLst/>
              <a:uLnTx/>
              <a:uFillTx/>
              <a:latin typeface="Courier New" charset="0"/>
              <a:ea typeface="Courier New" charset="0"/>
              <a:cs typeface="Courier New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Invocation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invocation1 = 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client.target(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"http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://.../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atm/{cardId}/balance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)…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4D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.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request(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“text/plain”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).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382A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buildGet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Courier New" charset="0"/>
              <a:cs typeface="Courier New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Courier New" charset="0"/>
              <a:cs typeface="Courier New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382A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Invocation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invocation2 = 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client.target(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"http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://.../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atm/{cardId}/withdraw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)…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.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request(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"application/json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.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382A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buildPost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text("50.0")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);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API</a:t>
            </a:r>
            <a:endParaRPr lang="en-US" dirty="0"/>
          </a:p>
        </p:txBody>
      </p:sp>
      <p:sp>
        <p:nvSpPr>
          <p:cNvPr id="6" name="Content Placeholder 8"/>
          <p:cNvSpPr txBox="1">
            <a:spLocks/>
          </p:cNvSpPr>
          <p:nvPr/>
        </p:nvSpPr>
        <p:spPr bwMode="auto">
          <a:xfrm>
            <a:off x="457200" y="1411288"/>
            <a:ext cx="86868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Courier New" charset="0"/>
              <a:cs typeface="Courier New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Collection&lt;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Invocation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&gt; invocations =</a:t>
            </a:r>
            <a:b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</a:b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Arrays.asList(inv1, inv2);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Courier New" charset="0"/>
              <a:cs typeface="Courier New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Collection&lt;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Response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&gt; responses =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Collections.transform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(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    invocations, 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    new F&lt;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Invocation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Response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&gt;() {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        public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Response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2A6D7D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apply(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Invocation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invocation) {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            return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invocation.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invoke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(); 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        }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    });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API</a:t>
            </a:r>
            <a:endParaRPr lang="en-US" dirty="0"/>
          </a:p>
        </p:txBody>
      </p:sp>
      <p:sp>
        <p:nvSpPr>
          <p:cNvPr id="5" name="Content Placeholder 8"/>
          <p:cNvSpPr txBox="1">
            <a:spLocks/>
          </p:cNvSpPr>
          <p:nvPr/>
        </p:nvSpPr>
        <p:spPr bwMode="auto">
          <a:xfrm>
            <a:off x="457200" y="1411288"/>
            <a:ext cx="86868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// Create client and register MyProvider1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Client client =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ClientBuilder.newClient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();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client.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register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MyProvider1.class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A3A3A3"/>
              </a:solidFill>
              <a:effectLst/>
              <a:uLnTx/>
              <a:uFillTx/>
              <a:latin typeface="Courier New" charset="0"/>
              <a:ea typeface="Courier New" charset="0"/>
              <a:cs typeface="Courier New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// Create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atm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target; inherits MyProvider1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WebTarget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atm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client.target(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"http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://.../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atm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// Register MyProvider2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atm.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register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MyProvider2.class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579D1C"/>
              </a:solidFill>
              <a:effectLst/>
              <a:uLnTx/>
              <a:uFillTx/>
              <a:latin typeface="Courier New" charset="0"/>
              <a:ea typeface="Courier New" charset="0"/>
              <a:cs typeface="Courier New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// Create balance target; inherits MyProvider1, MyProvider2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WebTarget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balance =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atm.path(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”{cardId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}/balance"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);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637F26"/>
              </a:solidFill>
              <a:effectLst/>
              <a:uLnTx/>
              <a:uFillTx/>
              <a:latin typeface="Courier New" charset="0"/>
              <a:ea typeface="Courier New" charset="0"/>
              <a:cs typeface="Courier New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// Register MyProvider3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balance.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register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MyProvider3.class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);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JAX RS 2.0</a:t>
            </a:r>
            <a:br>
              <a:rPr lang="en-US" dirty="0" smtClean="0"/>
            </a:br>
            <a:r>
              <a:rPr lang="en-US" dirty="0" smtClean="0"/>
              <a:t>Common Configuration</a:t>
            </a:r>
            <a:endParaRPr lang="en-US" dirty="0"/>
          </a:p>
        </p:txBody>
      </p:sp>
      <p:pic>
        <p:nvPicPr>
          <p:cNvPr id="8" name="Picture Placeholder 7" descr="ph-ind-buslife-017-cropped.bmp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2251" r="41457"/>
          <a:stretch/>
        </p:blipFill>
        <p:spPr>
          <a:xfrm>
            <a:off x="6257925" y="0"/>
            <a:ext cx="2239963" cy="4629150"/>
          </a:xfrm>
        </p:spPr>
      </p:pic>
      <p:pic>
        <p:nvPicPr>
          <p:cNvPr id="7" name="Picture Placeholder 6" descr="ph-hitech-dev-72779945-20.jpg"/>
          <p:cNvPicPr>
            <a:picLocks noChangeAspect="1"/>
          </p:cNvPicPr>
          <p:nvPr/>
        </p:nvPicPr>
        <p:blipFill>
          <a:blip r:embed="rId4"/>
          <a:srcRect l="37393" r="10239"/>
          <a:stretch>
            <a:fillRect/>
          </a:stretch>
        </p:blipFill>
        <p:spPr bwMode="auto">
          <a:xfrm>
            <a:off x="5715000" y="-1588"/>
            <a:ext cx="3429000" cy="462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607036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Configuration - Motivation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Client-side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457200" y="1411288"/>
            <a:ext cx="86868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client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.register(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JsonMessageBodyReader.class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)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.register(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JsonMessageBodyWriter.class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)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.register(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JsonpInterceptor.class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)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.property(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“jsonp.callback.name”, “callback”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)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.property(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“jsonp.callback.queryParam”, “true”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)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...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Configuration - Motivation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Server-side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538288"/>
            <a:ext cx="86868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public class MyApp extends javax.ws.rs.core.Application {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public Set&lt;Class&lt;?&gt;&gt; getClasses() {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    Set&lt;Class&lt;?&gt;&gt; classes = new HashSet&lt;…&gt;();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    ...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    classes.add(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JsonMessageBodyReader.class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);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    classes.add(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JsonMessageBodyWriter.class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);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    classes.add(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JsonpInterceptor.class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);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    ...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    return classes;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}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}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Configuration - Solution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Client-side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457200" y="1411288"/>
            <a:ext cx="86868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client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.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register(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JsonMessageBodyReader.class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)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.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register(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JsonMessageBodyWriter.class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)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.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register(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JsonpInterceptor.class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)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.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property(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“jsonp.callback.name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”, “callback”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)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.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property(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“jsonp.callback.queryParam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”, “true”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)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...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JsonFeature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jf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= new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JsonFeature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().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enableCallbackQueryParam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()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;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client.register(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jf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);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96888" y="3736975"/>
            <a:ext cx="818991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Configuration - Solution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Server-side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96888" y="3432175"/>
            <a:ext cx="818991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335088"/>
            <a:ext cx="8428038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public Set&lt;Class&lt;?&gt;&gt;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getClasses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() {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...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classes.add(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JsonMessageBodyReader.class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);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classes.add(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JsonMessageBodyWriter.class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);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classes.add(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JsonpInterceptor.class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);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...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}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public Set&lt;Class&lt;?&gt;&gt;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getClasses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() {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...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classes.add(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JsonFeature.class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);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...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}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JAX-RS 2.0: New and Noteworthy in the RESTful Web Services API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4764617" cy="1048124"/>
          </a:xfrm>
        </p:spPr>
        <p:txBody>
          <a:bodyPr/>
          <a:lstStyle/>
          <a:p>
            <a:r>
              <a:rPr lang="en-US" dirty="0" smtClean="0"/>
              <a:t>John Clingan</a:t>
            </a:r>
          </a:p>
          <a:p>
            <a:r>
              <a:rPr lang="en-US" dirty="0" smtClean="0"/>
              <a:t>Java EE and GlassFish Product Manager</a:t>
            </a:r>
          </a:p>
          <a:p>
            <a:r>
              <a:rPr lang="en-US" dirty="0" err="1" smtClean="0"/>
              <a:t>john.clingan@oracle.com</a:t>
            </a:r>
            <a:endParaRPr lang="en-US" dirty="0" smtClean="0"/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6" name="Picture Placeholder 5" descr="Java PPT Title v3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74" b="74"/>
          <a:stretch>
            <a:fillRect/>
          </a:stretch>
        </p:blipFill>
        <p:spPr/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3648999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Configuration</a:t>
            </a:r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457200" y="1014413"/>
            <a:ext cx="86868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public interface Configurable {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Configuration getConfiguration();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Configurable property(String name, Object value);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Configurable register(...);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}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public interface Configuration {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Set&lt;Class&gt; getClasses();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Map&lt;Class,Integer&gt; getContracts(Class componentClass);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Set&lt;Object&gt; getInstances();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Map&lt;String,Object&gt; getProperties();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Object getProperty(String name);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Collection&lt;String&gt; getPropertyNames();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boolean isEnabled(Feature feature);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boolean isRegistered(Object component);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...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}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Configuration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457200" y="1411288"/>
            <a:ext cx="86868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public interface Feature {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boolean configure(FeatureContext context);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}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latin typeface="Courier New"/>
                <a:cs typeface="Courier New"/>
              </a:rPr>
              <a:t>Feature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7"/>
          <p:cNvSpPr txBox="1">
            <a:spLocks/>
          </p:cNvSpPr>
          <p:nvPr/>
        </p:nvSpPr>
        <p:spPr bwMode="auto">
          <a:xfrm>
            <a:off x="457200" y="1411288"/>
            <a:ext cx="86868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public void JsonFeature implements Feature {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public boolean configure(FeatureContext context) {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    context.register(JsonMessageBodyReader.class)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           .register(JsonMessageBodyWriter.class)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           .register(JsonpInterceptor.class)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           .property(CALLBACK_NAME, calbackName)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           .property(USE_QUERY_PARAM, useQueryParam); 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    return true;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}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}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Feature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Server-side only</a:t>
            </a:r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457200" y="1411288"/>
            <a:ext cx="8342313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public interface DynamicFeature {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void configure(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ResourceInfo ri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, FeatureContext context);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}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public interface ResourceInfo {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Method getResourceMethod();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Class&lt;?&gt; getResourceClass();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}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JAX RS 2.0</a:t>
            </a:r>
            <a:br>
              <a:rPr lang="en-US" dirty="0" smtClean="0"/>
            </a:br>
            <a:r>
              <a:rPr lang="en-US" dirty="0" smtClean="0"/>
              <a:t>Asynchronous Processing</a:t>
            </a:r>
            <a:endParaRPr lang="en-US" dirty="0"/>
          </a:p>
        </p:txBody>
      </p:sp>
      <p:pic>
        <p:nvPicPr>
          <p:cNvPr id="8" name="Picture Placeholder 7" descr="ph-ind-buslife-017-cropped.bmp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2251" r="41457"/>
          <a:stretch/>
        </p:blipFill>
        <p:spPr>
          <a:xfrm>
            <a:off x="6257925" y="0"/>
            <a:ext cx="2239963" cy="4629150"/>
          </a:xfrm>
        </p:spPr>
      </p:pic>
      <p:pic>
        <p:nvPicPr>
          <p:cNvPr id="7" name="Picture Placeholder 6" descr="ph-hitech-dev-72779945-20.jpg"/>
          <p:cNvPicPr>
            <a:picLocks noChangeAspect="1"/>
          </p:cNvPicPr>
          <p:nvPr/>
        </p:nvPicPr>
        <p:blipFill>
          <a:blip r:embed="rId4"/>
          <a:srcRect l="37393" r="10239"/>
          <a:stretch>
            <a:fillRect/>
          </a:stretch>
        </p:blipFill>
        <p:spPr bwMode="auto">
          <a:xfrm>
            <a:off x="5715000" y="-1588"/>
            <a:ext cx="3429000" cy="462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607036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Processing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Server API</a:t>
            </a:r>
          </a:p>
          <a:p>
            <a:pPr lvl="1"/>
            <a:r>
              <a:rPr lang="en-US" dirty="0" smtClean="0"/>
              <a:t>Off-load I/O container threads</a:t>
            </a:r>
          </a:p>
          <a:p>
            <a:pPr lvl="1"/>
            <a:r>
              <a:rPr lang="en-US" dirty="0" smtClean="0"/>
              <a:t>Efficient asynchronous event processing</a:t>
            </a:r>
          </a:p>
          <a:p>
            <a:pPr lvl="1"/>
            <a:r>
              <a:rPr lang="en-US" dirty="0" smtClean="0"/>
              <a:t>Leverage Servlet 3.x </a:t>
            </a:r>
            <a:r>
              <a:rPr lang="en-US" dirty="0" err="1" smtClean="0"/>
              <a:t>async</a:t>
            </a:r>
            <a:r>
              <a:rPr lang="en-US" dirty="0" smtClean="0"/>
              <a:t> support (if available)</a:t>
            </a:r>
          </a:p>
          <a:p>
            <a:r>
              <a:rPr lang="en-US" dirty="0" smtClean="0"/>
              <a:t>Client API</a:t>
            </a:r>
          </a:p>
          <a:p>
            <a:pPr lvl="1"/>
            <a:r>
              <a:rPr lang="en-US" dirty="0" smtClean="0"/>
              <a:t>Asynchronous request invocation API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Processing</a:t>
            </a:r>
            <a:endParaRPr lang="en-US" dirty="0"/>
          </a:p>
        </p:txBody>
      </p:sp>
      <p:sp>
        <p:nvSpPr>
          <p:cNvPr id="8" name="Content Placeholder 8"/>
          <p:cNvSpPr txBox="1">
            <a:spLocks/>
          </p:cNvSpPr>
          <p:nvPr/>
        </p:nvSpPr>
        <p:spPr bwMode="auto">
          <a:xfrm>
            <a:off x="457200" y="1355725"/>
            <a:ext cx="8256588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@Stateless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@Path("/async/longRunning")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public class MyResource {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@GET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@Asynchronous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public void longRunningOp(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5382A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@Suspended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AsyncResponse ar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) {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    ar.setTimeoutHandler(new MyTimoutHandler());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    ar.setTimeout(15, SECONDS);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    final String result = executeLongRunningOperation();        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    ar.resume(result);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}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}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Processing: Server Side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331913"/>
            <a:ext cx="8213725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public interface </a:t>
            </a:r>
            <a:r>
              <a:rPr kumimoji="0" lang="en-US" sz="1300" b="1" i="0" u="none" strike="noStrike" kern="1200" cap="none" spc="0" normalizeH="0" baseline="0" noProof="0" smtClean="0">
                <a:ln>
                  <a:noFill/>
                </a:ln>
                <a:solidFill>
                  <a:srgbClr val="5382A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AsyncResponse </a:t>
            </a:r>
            <a:r>
              <a:rPr kumimoji="0" lang="en-US" sz="13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{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public void resume(Object/Throwable response);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public void cancel();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public void cancel(int/Date retryAfter);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public boolean isSuspended();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public boolean isCancelled();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public boolean isDone();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public void setTimeout(long time, TimeUnit unit);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public void setTimeoutHandler(TimeoutHandler handler);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public Collection&lt;Class&lt;?&gt;&gt; register(Class&lt;?&gt; callback);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public Map&lt;Class&lt;?&gt;,Collection&lt;Class&lt;?&gt;&gt;&gt; register(Class&lt;?&gt; callback, 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    Class&lt;?&gt;... callbacks);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public Collection&lt;Class&lt;?&gt;&gt; register(Object callback);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public Map&lt;Class&lt;?&gt;,Collection&lt;Class&lt;?&gt;&gt;&gt; register(Object callback,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    Object... callbacks);</a:t>
            </a:r>
          </a:p>
          <a:p>
            <a:pPr marL="60325" marR="0" lvl="0" indent="0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}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Processing: Server Side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457200" y="1411288"/>
            <a:ext cx="86868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@Target({ElementType.PARAMETER})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@Retention(RetentionPolicy.RUNTIME)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@Documented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public @interface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5382A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Suspended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{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}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public interface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5382A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TimeoutHandler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{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void handleTimeout(AsyncResponse asyncResponse);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}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Processing: Server Side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411288"/>
            <a:ext cx="8297863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public interface 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5382A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CompletionCallback 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{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public void onComplete(Throwable throwable);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}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public interface 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5382A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ConnectionCallback 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{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public void onDisconnect(AsyncResponse disconnected);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}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 in JAX-RS 2.0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JAX-RS Review</a:t>
            </a:r>
          </a:p>
          <a:p>
            <a:r>
              <a:rPr lang="en-US" dirty="0" smtClean="0"/>
              <a:t>Client API</a:t>
            </a:r>
          </a:p>
          <a:p>
            <a:r>
              <a:rPr lang="en-US" dirty="0" smtClean="0"/>
              <a:t>Common Configuration</a:t>
            </a:r>
          </a:p>
          <a:p>
            <a:r>
              <a:rPr lang="en-US" dirty="0" smtClean="0"/>
              <a:t>Asynchronous Processing</a:t>
            </a:r>
          </a:p>
          <a:p>
            <a:r>
              <a:rPr lang="en-US" dirty="0" smtClean="0"/>
              <a:t>Filters/Interceptors</a:t>
            </a:r>
          </a:p>
          <a:p>
            <a:r>
              <a:rPr lang="en-US" dirty="0" smtClean="0"/>
              <a:t>Hypermedia Support</a:t>
            </a:r>
          </a:p>
          <a:p>
            <a:r>
              <a:rPr lang="en-US" dirty="0" smtClean="0"/>
              <a:t>Server-side Content Negotiation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50373341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Processing: Client Side</a:t>
            </a:r>
            <a:endParaRPr lang="en-US" dirty="0"/>
          </a:p>
        </p:txBody>
      </p:sp>
      <p:sp>
        <p:nvSpPr>
          <p:cNvPr id="7" name="Content Placeholder 8"/>
          <p:cNvSpPr txBox="1">
            <a:spLocks/>
          </p:cNvSpPr>
          <p:nvPr/>
        </p:nvSpPr>
        <p:spPr bwMode="auto">
          <a:xfrm>
            <a:off x="457200" y="1411288"/>
            <a:ext cx="86868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WebTarget target = client.target("http://.../balance”)…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Monaco" charset="0"/>
                <a:cs typeface="Courier New" charset="0"/>
              </a:rPr>
              <a:t>    </a:t>
            </a:r>
            <a:endParaRPr kumimoji="0" lang="en-US" sz="1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charset="0"/>
              <a:ea typeface="Courier New" charset="0"/>
              <a:cs typeface="Courier New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// Start async call and register callback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5382A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Future&lt;?&gt; handle 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= target.request()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.async()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.get(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new 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InvocationCallback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&lt;String&gt;() {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    void 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complete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(String balance) { … }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    void 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failed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(InvocationException e) { … }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});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// After waiting for too long…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if (!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5382A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handle.isDone()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) 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5382A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handle.cancel(true)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;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charset="0"/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JAX RS 2.0</a:t>
            </a:r>
            <a:br>
              <a:rPr lang="en-US" dirty="0" smtClean="0"/>
            </a:br>
            <a:r>
              <a:rPr lang="en-US" dirty="0" smtClean="0"/>
              <a:t>Filters/Interceptors</a:t>
            </a:r>
            <a:endParaRPr lang="en-US" dirty="0"/>
          </a:p>
        </p:txBody>
      </p:sp>
      <p:pic>
        <p:nvPicPr>
          <p:cNvPr id="8" name="Picture Placeholder 7" descr="ph-ind-buslife-017-cropped.bmp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2251" r="41457"/>
          <a:stretch/>
        </p:blipFill>
        <p:spPr>
          <a:xfrm>
            <a:off x="6257925" y="0"/>
            <a:ext cx="2239963" cy="4629150"/>
          </a:xfrm>
        </p:spPr>
      </p:pic>
      <p:pic>
        <p:nvPicPr>
          <p:cNvPr id="7" name="Picture Placeholder 6" descr="ph-hitech-dev-72779945-20.jpg"/>
          <p:cNvPicPr>
            <a:picLocks noChangeAspect="1"/>
          </p:cNvPicPr>
          <p:nvPr/>
        </p:nvPicPr>
        <p:blipFill>
          <a:blip r:embed="rId4"/>
          <a:srcRect l="37393" r="10239"/>
          <a:stretch>
            <a:fillRect/>
          </a:stretch>
        </p:blipFill>
        <p:spPr bwMode="auto">
          <a:xfrm>
            <a:off x="5715000" y="-1588"/>
            <a:ext cx="3429000" cy="462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607036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 &amp; Interceptors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Customize JAX-RS request/response processing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Use Cases: Logging, Compression, Security, etc.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Introduced for client and server APIs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Replace existing proprietary support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Filters </a:t>
            </a:r>
            <a:r>
              <a:rPr lang="en-US" dirty="0" smtClean="0"/>
              <a:t>&amp; Interceptors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3987800" cy="3062606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Non-wrapping filter chain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Filters do not invoke next filter in</a:t>
            </a:r>
            <a:r>
              <a:rPr lang="en-US" dirty="0" smtClean="0"/>
              <a:t> the chain directly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Managed by the JAX-RS runtime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Each filter decides to proceed or break the chain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Filter each incoming/outgoing message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10113" y="1411288"/>
            <a:ext cx="3976687" cy="3063875"/>
          </a:xfrm>
          <a:prstGeom prst="rect">
            <a:avLst/>
          </a:prstGeom>
        </p:spPr>
        <p:txBody>
          <a:bodyPr lIns="0" tIns="0" rIns="0" bIns="0">
            <a:prstTxWarp prst="textNoShape">
              <a:avLst/>
            </a:prstTxWarp>
            <a:normAutofit/>
          </a:bodyPr>
          <a:lstStyle/>
          <a:p>
            <a:pPr marL="228600" indent="-168275" defTabSz="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5000"/>
              <a:buFont typeface="Wingdings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Request </a:t>
            </a:r>
            <a:r>
              <a:rPr lang="en-US" sz="1600" dirty="0" err="1">
                <a:solidFill>
                  <a:schemeClr val="tx2"/>
                </a:solidFill>
                <a:latin typeface="Wingdings" charset="2"/>
              </a:rPr>
              <a:t></a:t>
            </a:r>
            <a:r>
              <a:rPr lang="en-US" sz="2000" dirty="0">
                <a:solidFill>
                  <a:schemeClr val="tx2"/>
                </a:solidFill>
              </a:rPr>
              <a:t> Request</a:t>
            </a:r>
          </a:p>
          <a:p>
            <a:pPr marL="631825" lvl="1" indent="-228600" defTabSz="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5000"/>
              <a:buFont typeface="Arial" charset="0"/>
              <a:buChar char="–"/>
            </a:pPr>
            <a:r>
              <a:rPr lang="en-US" sz="1700" dirty="0" err="1">
                <a:solidFill>
                  <a:srgbClr val="5382A1"/>
                </a:solidFill>
                <a:latin typeface="Consolas" charset="0"/>
                <a:ea typeface="Consolas" charset="0"/>
                <a:cs typeface="Consolas" charset="0"/>
              </a:rPr>
              <a:t>ContainerRequestFilter</a:t>
            </a:r>
            <a:r>
              <a:rPr lang="en-US" sz="17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dirty="0" err="1">
                <a:solidFill>
                  <a:srgbClr val="5382A1"/>
                </a:solidFill>
                <a:latin typeface="Consolas" charset="0"/>
                <a:ea typeface="Consolas" charset="0"/>
                <a:cs typeface="Consolas" charset="0"/>
              </a:rPr>
              <a:t>ClientRequestFilter</a:t>
            </a:r>
            <a:endParaRPr lang="en-US" sz="1700" dirty="0">
              <a:solidFill>
                <a:srgbClr val="5382A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228600" indent="-168275" defTabSz="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5000"/>
              <a:buFont typeface="Wingdings" charset="2"/>
              <a:buChar char="§"/>
            </a:pPr>
            <a:endParaRPr lang="en-US" sz="1900" dirty="0">
              <a:solidFill>
                <a:schemeClr val="tx2"/>
              </a:solidFill>
            </a:endParaRPr>
          </a:p>
          <a:p>
            <a:pPr marL="228600" indent="-168275" defTabSz="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5000"/>
              <a:buFont typeface="Wingdings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Response </a:t>
            </a:r>
            <a:r>
              <a:rPr lang="en-US" sz="1600" dirty="0" err="1">
                <a:solidFill>
                  <a:schemeClr val="tx2"/>
                </a:solidFill>
                <a:latin typeface="Wingdings" charset="2"/>
              </a:rPr>
              <a:t></a:t>
            </a:r>
            <a:r>
              <a:rPr lang="en-US" sz="2000" dirty="0">
                <a:solidFill>
                  <a:schemeClr val="tx2"/>
                </a:solidFill>
              </a:rPr>
              <a:t> Response</a:t>
            </a:r>
          </a:p>
          <a:p>
            <a:pPr marL="631825" lvl="1" indent="-228600" defTabSz="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5000"/>
              <a:buFont typeface="Arial" charset="0"/>
              <a:buChar char="–"/>
            </a:pPr>
            <a:r>
              <a:rPr lang="en-US" sz="1700" dirty="0" err="1">
                <a:solidFill>
                  <a:srgbClr val="5382A1"/>
                </a:solidFill>
                <a:latin typeface="Consolas" charset="0"/>
                <a:ea typeface="Consolas" charset="0"/>
                <a:cs typeface="Consolas" charset="0"/>
              </a:rPr>
              <a:t>ContainerResponseFilter</a:t>
            </a:r>
            <a:r>
              <a:rPr lang="en-US" sz="17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dirty="0" err="1">
                <a:solidFill>
                  <a:srgbClr val="5382A1"/>
                </a:solidFill>
                <a:latin typeface="Consolas" charset="0"/>
                <a:ea typeface="Consolas" charset="0"/>
                <a:cs typeface="Consolas" charset="0"/>
              </a:rPr>
              <a:t>ClientResponseFilter</a:t>
            </a:r>
            <a:endParaRPr lang="en-US" sz="1700" dirty="0">
              <a:solidFill>
                <a:srgbClr val="5382A1"/>
              </a:solidFill>
            </a:endParaRPr>
          </a:p>
          <a:p>
            <a:pPr marL="228600" indent="-168275" defTabSz="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5000"/>
              <a:buFont typeface="Wingdings" charset="2"/>
              <a:buChar char="§"/>
            </a:pPr>
            <a:endParaRPr lang="en-US" sz="1900" dirty="0">
              <a:solidFill>
                <a:schemeClr val="tx2"/>
              </a:solidFill>
            </a:endParaRPr>
          </a:p>
          <a:p>
            <a:pPr marL="228600" indent="-168275" defTabSz="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5000"/>
              <a:buFont typeface="Wingdings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Server-side specialties</a:t>
            </a:r>
          </a:p>
          <a:p>
            <a:pPr marL="631825" lvl="1" indent="-228600" defTabSz="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5000"/>
              <a:buFont typeface="Arial" charset="0"/>
              <a:buChar char="–"/>
            </a:pPr>
            <a:r>
              <a:rPr lang="en-US" sz="1700" dirty="0">
                <a:solidFill>
                  <a:srgbClr val="5382A1"/>
                </a:solidFill>
                <a:latin typeface="Consolas" charset="0"/>
                <a:ea typeface="Consolas" charset="0"/>
                <a:cs typeface="Consolas" charset="0"/>
              </a:rPr>
              <a:t>@</a:t>
            </a:r>
            <a:r>
              <a:rPr lang="en-US" sz="1700" dirty="0" err="1">
                <a:solidFill>
                  <a:srgbClr val="5382A1"/>
                </a:solidFill>
                <a:latin typeface="Consolas" charset="0"/>
                <a:ea typeface="Consolas" charset="0"/>
                <a:cs typeface="Consolas" charset="0"/>
              </a:rPr>
              <a:t>PreMatching</a:t>
            </a:r>
            <a:r>
              <a:rPr lang="en-US" sz="17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700" dirty="0" err="1">
                <a:solidFill>
                  <a:srgbClr val="5382A1"/>
                </a:solidFill>
                <a:latin typeface="Consolas" charset="0"/>
                <a:ea typeface="Consolas" charset="0"/>
                <a:cs typeface="Consolas" charset="0"/>
              </a:rPr>
              <a:t>DynamicFeature</a:t>
            </a:r>
            <a:endParaRPr lang="en-US" sz="1700" dirty="0">
              <a:solidFill>
                <a:srgbClr val="5382A1"/>
              </a:solidFill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Filters </a:t>
            </a:r>
            <a:r>
              <a:rPr lang="en-US" dirty="0" smtClean="0"/>
              <a:t>&amp; Interceptors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Logging Filter </a:t>
            </a:r>
            <a:r>
              <a:rPr lang="en-US" dirty="0" err="1" smtClean="0"/>
              <a:t>Exampe</a:t>
            </a:r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371475" y="1428750"/>
            <a:ext cx="86868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public class RequestLoggingFilter implements 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ContainerRequestFilter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{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@Override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public void 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5382A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filter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(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5382A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ContainerRequestContext 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requestContext) {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    log(requestContext);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7D7369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    // non-wrapping =&gt; returns without invoking the next filter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}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...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}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 &amp;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Interceptors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57200" y="1412030"/>
            <a:ext cx="3987800" cy="3062606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Invoked ONLY when/if entity processing occurs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Performance boost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Wrapping interceptors chain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Each interceptor invokes the next one in the chain via </a:t>
            </a:r>
            <a:r>
              <a:rPr lang="en-US" dirty="0" err="1" smtClean="0">
                <a:latin typeface="Arial" charset="0"/>
                <a:cs typeface="Arial" charset="0"/>
              </a:rPr>
              <a:t>context.proceed</a:t>
            </a:r>
            <a:r>
              <a:rPr lang="en-US" dirty="0" smtClean="0">
                <a:latin typeface="Arial" charset="0"/>
                <a:cs typeface="Arial" charset="0"/>
              </a:rPr>
              <a:t>()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Intercept entity providers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745038" y="1412875"/>
            <a:ext cx="3941762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228600" indent="-168275" defTabSz="228600">
              <a:spcAft>
                <a:spcPts val="600"/>
              </a:spcAft>
              <a:buClr>
                <a:schemeClr val="accent1"/>
              </a:buClr>
              <a:buSzPct val="85000"/>
              <a:buFont typeface="Wingdings" charset="2"/>
              <a:buChar char="§"/>
            </a:pPr>
            <a:r>
              <a:rPr lang="en-US" sz="2000" dirty="0" err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MessageBodyReader</a:t>
            </a:r>
            <a:r>
              <a:rPr lang="en-US" sz="2000" dirty="0">
                <a:solidFill>
                  <a:schemeClr val="tx2"/>
                </a:solidFill>
              </a:rPr>
              <a:t> interceptor</a:t>
            </a:r>
          </a:p>
          <a:p>
            <a:pPr marL="631825" lvl="1" indent="-228600" defTabSz="228600">
              <a:spcAft>
                <a:spcPts val="600"/>
              </a:spcAft>
              <a:buClr>
                <a:schemeClr val="accent1"/>
              </a:buClr>
              <a:buSzPct val="85000"/>
              <a:buFont typeface="Arial" charset="0"/>
              <a:buChar char="–"/>
            </a:pPr>
            <a:r>
              <a:rPr lang="en-US" dirty="0" err="1">
                <a:solidFill>
                  <a:srgbClr val="5382A1"/>
                </a:solidFill>
                <a:latin typeface="Consolas" charset="0"/>
                <a:ea typeface="Consolas" charset="0"/>
                <a:cs typeface="Consolas" charset="0"/>
              </a:rPr>
              <a:t>ReaderInterceptor</a:t>
            </a:r>
            <a:r>
              <a:rPr lang="en-US" dirty="0">
                <a:solidFill>
                  <a:srgbClr val="5382A1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interface</a:t>
            </a:r>
            <a:endParaRPr lang="en-US" dirty="0" smtClean="0">
              <a:solidFill>
                <a:schemeClr val="tx2"/>
              </a:solidFill>
            </a:endParaRPr>
          </a:p>
          <a:p>
            <a:pPr marL="228600" indent="-168275" defTabSz="228600">
              <a:spcAft>
                <a:spcPts val="600"/>
              </a:spcAft>
              <a:buClr>
                <a:schemeClr val="accent1"/>
              </a:buClr>
              <a:buSzPct val="85000"/>
            </a:pPr>
            <a:endParaRPr lang="en-US" sz="2000" dirty="0" smtClean="0">
              <a:solidFill>
                <a:schemeClr val="tx2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228600" indent="-168275" defTabSz="228600">
              <a:spcAft>
                <a:spcPts val="600"/>
              </a:spcAft>
              <a:buClr>
                <a:schemeClr val="accent1"/>
              </a:buClr>
              <a:buSzPct val="85000"/>
              <a:buFont typeface="Wingdings" charset="2"/>
              <a:buChar char="§"/>
            </a:pPr>
            <a:r>
              <a:rPr lang="en-US" sz="2000" dirty="0" err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MessageBodyWriter</a:t>
            </a:r>
            <a:r>
              <a:rPr lang="en-US" sz="2000" dirty="0">
                <a:solidFill>
                  <a:schemeClr val="tx2"/>
                </a:solidFill>
              </a:rPr>
              <a:t> interceptor</a:t>
            </a:r>
          </a:p>
          <a:p>
            <a:pPr marL="631825" lvl="1" indent="-228600" defTabSz="228600">
              <a:spcAft>
                <a:spcPts val="600"/>
              </a:spcAft>
              <a:buClr>
                <a:schemeClr val="accent1"/>
              </a:buClr>
              <a:buSzPct val="85000"/>
              <a:buFont typeface="Arial" charset="0"/>
              <a:buChar char="–"/>
            </a:pPr>
            <a:r>
              <a:rPr lang="en-US" dirty="0" err="1">
                <a:solidFill>
                  <a:srgbClr val="5382A1"/>
                </a:solidFill>
                <a:latin typeface="Consolas" charset="0"/>
                <a:ea typeface="Consolas" charset="0"/>
                <a:cs typeface="Consolas" charset="0"/>
              </a:rPr>
              <a:t>WriterInterceptor</a:t>
            </a:r>
            <a:r>
              <a:rPr lang="en-US" dirty="0">
                <a:solidFill>
                  <a:srgbClr val="5382A1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interface</a:t>
            </a:r>
          </a:p>
          <a:p>
            <a:pPr marL="228600" indent="-168275" defTabSz="228600">
              <a:spcAft>
                <a:spcPts val="600"/>
              </a:spcAft>
              <a:buClr>
                <a:schemeClr val="accent1"/>
              </a:buClr>
              <a:buSzPct val="85000"/>
              <a:buFont typeface="Wingdings" charset="2"/>
              <a:buChar char="§"/>
            </a:pP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 &amp;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Interceptors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Gzip</a:t>
            </a:r>
            <a:r>
              <a:rPr lang="en-US" dirty="0" smtClean="0"/>
              <a:t> Reader Interceptor Example</a:t>
            </a:r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>
            <a:off x="630238" y="1516063"/>
            <a:ext cx="8177212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public class GzipInterceptor implements 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5382A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ReaderInterceptor 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{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@Override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Object aroundReadFrom(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ReaderInterceptorContext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ctx) {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    InputStream old = ctx.getInputStream();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    ctx.setInputStream(new GZIPInputStream(old));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    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    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7D7369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// wrapping =&gt; invokes the next interceptor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    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5382A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Object entity = ctx.proceed()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;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    ctx.setInputStream(old);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    return 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5382A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entity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;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}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}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Filters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Interceptors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1038" y="2274888"/>
            <a:ext cx="2205037" cy="1062037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9875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Application</a:t>
            </a:r>
          </a:p>
        </p:txBody>
      </p:sp>
      <p:sp>
        <p:nvSpPr>
          <p:cNvPr id="6" name="Pentagon 5"/>
          <p:cNvSpPr/>
          <p:nvPr/>
        </p:nvSpPr>
        <p:spPr>
          <a:xfrm>
            <a:off x="1928813" y="2424113"/>
            <a:ext cx="1222375" cy="33496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Request</a:t>
            </a:r>
          </a:p>
        </p:txBody>
      </p:sp>
      <p:sp>
        <p:nvSpPr>
          <p:cNvPr id="7" name="Chevron 6"/>
          <p:cNvSpPr/>
          <p:nvPr/>
        </p:nvSpPr>
        <p:spPr>
          <a:xfrm>
            <a:off x="3082925" y="2424113"/>
            <a:ext cx="889000" cy="334962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accent4"/>
                </a:solidFill>
              </a:rPr>
              <a:t>Filter</a:t>
            </a:r>
          </a:p>
        </p:txBody>
      </p:sp>
      <p:sp>
        <p:nvSpPr>
          <p:cNvPr id="8" name="Chevron 7"/>
          <p:cNvSpPr/>
          <p:nvPr/>
        </p:nvSpPr>
        <p:spPr>
          <a:xfrm>
            <a:off x="4541838" y="2428875"/>
            <a:ext cx="889000" cy="334963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accent4"/>
                </a:solidFill>
              </a:rPr>
              <a:t>Filter</a:t>
            </a:r>
          </a:p>
        </p:txBody>
      </p:sp>
      <p:sp>
        <p:nvSpPr>
          <p:cNvPr id="9" name="Cloud 8"/>
          <p:cNvSpPr/>
          <p:nvPr/>
        </p:nvSpPr>
        <p:spPr>
          <a:xfrm>
            <a:off x="6765925" y="2216150"/>
            <a:ext cx="1627188" cy="1177925"/>
          </a:xfrm>
          <a:prstGeom prst="cloud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Network</a:t>
            </a:r>
          </a:p>
        </p:txBody>
      </p: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5357813" y="2424113"/>
            <a:ext cx="1408112" cy="765175"/>
            <a:chOff x="5403269" y="1316182"/>
            <a:chExt cx="1408549" cy="764309"/>
          </a:xfrm>
        </p:grpSpPr>
        <p:sp>
          <p:nvSpPr>
            <p:cNvPr id="11" name="Chevron 10"/>
            <p:cNvSpPr/>
            <p:nvPr/>
          </p:nvSpPr>
          <p:spPr>
            <a:xfrm>
              <a:off x="5403269" y="1316182"/>
              <a:ext cx="1408549" cy="334583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 rot="10800000">
              <a:off x="5403269" y="1745907"/>
              <a:ext cx="1408549" cy="334584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65244" y="1316182"/>
              <a:ext cx="1084598" cy="7627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Transport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52888" y="2332038"/>
            <a:ext cx="441325" cy="400050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5B6981"/>
                </a:solidFill>
              </a:rPr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54475" y="2727325"/>
            <a:ext cx="441325" cy="400050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5B6981"/>
                </a:solidFill>
              </a:rPr>
              <a:t>…</a:t>
            </a:r>
          </a:p>
        </p:txBody>
      </p:sp>
      <p:grpSp>
        <p:nvGrpSpPr>
          <p:cNvPr id="16" name="Group 25"/>
          <p:cNvGrpSpPr>
            <a:grpSpLocks/>
          </p:cNvGrpSpPr>
          <p:nvPr/>
        </p:nvGrpSpPr>
        <p:grpSpPr bwMode="auto">
          <a:xfrm>
            <a:off x="1928813" y="2851150"/>
            <a:ext cx="1222375" cy="334963"/>
            <a:chOff x="761995" y="1743364"/>
            <a:chExt cx="1223808" cy="334820"/>
          </a:xfrm>
        </p:grpSpPr>
        <p:sp>
          <p:nvSpPr>
            <p:cNvPr id="17" name="Chevron 16"/>
            <p:cNvSpPr/>
            <p:nvPr/>
          </p:nvSpPr>
          <p:spPr>
            <a:xfrm flipH="1">
              <a:off x="761995" y="1743364"/>
              <a:ext cx="1223808" cy="33482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Response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61995" y="1743364"/>
              <a:ext cx="208206" cy="3348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9" name="Chevron 18"/>
          <p:cNvSpPr/>
          <p:nvPr/>
        </p:nvSpPr>
        <p:spPr>
          <a:xfrm flipH="1">
            <a:off x="4540250" y="2851150"/>
            <a:ext cx="885825" cy="334963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accent4"/>
                </a:solidFill>
              </a:rPr>
              <a:t>Filter</a:t>
            </a:r>
          </a:p>
        </p:txBody>
      </p:sp>
      <p:sp>
        <p:nvSpPr>
          <p:cNvPr id="20" name="Chevron 19"/>
          <p:cNvSpPr/>
          <p:nvPr/>
        </p:nvSpPr>
        <p:spPr>
          <a:xfrm flipH="1">
            <a:off x="3084513" y="2851150"/>
            <a:ext cx="887412" cy="334963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accent4"/>
                </a:solidFill>
              </a:rPr>
              <a:t>Filter</a:t>
            </a:r>
          </a:p>
        </p:txBody>
      </p:sp>
      <p:sp>
        <p:nvSpPr>
          <p:cNvPr id="21" name="Line Callout 3 20"/>
          <p:cNvSpPr/>
          <p:nvPr/>
        </p:nvSpPr>
        <p:spPr>
          <a:xfrm>
            <a:off x="3163888" y="1016000"/>
            <a:ext cx="3902075" cy="1062038"/>
          </a:xfrm>
          <a:prstGeom prst="borderCallout3">
            <a:avLst>
              <a:gd name="adj1" fmla="val 66576"/>
              <a:gd name="adj2" fmla="val 101860"/>
              <a:gd name="adj3" fmla="val 65489"/>
              <a:gd name="adj4" fmla="val 106140"/>
              <a:gd name="adj5" fmla="val 98913"/>
              <a:gd name="adj6" fmla="val 106435"/>
              <a:gd name="adj7" fmla="val 148833"/>
              <a:gd name="adj8" fmla="val 87614"/>
            </a:avLst>
          </a:prstGeom>
          <a:solidFill>
            <a:schemeClr val="bg1"/>
          </a:solidFill>
          <a:ln>
            <a:solidFill>
              <a:srgbClr val="786464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r>
              <a:rPr lang="en-US" sz="1200" b="1">
                <a:solidFill>
                  <a:srgbClr val="FF0000"/>
                </a:solidFill>
                <a:ea typeface="Arial" charset="0"/>
                <a:cs typeface="Arial" charset="0"/>
              </a:rPr>
              <a:t>write(…)</a:t>
            </a:r>
          </a:p>
        </p:txBody>
      </p:sp>
      <p:sp>
        <p:nvSpPr>
          <p:cNvPr id="22" name="Chevron 21"/>
          <p:cNvSpPr/>
          <p:nvPr/>
        </p:nvSpPr>
        <p:spPr>
          <a:xfrm>
            <a:off x="3302000" y="1411288"/>
            <a:ext cx="1189038" cy="334962"/>
          </a:xfrm>
          <a:prstGeom prst="chevron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0000"/>
                </a:solidFill>
              </a:rPr>
              <a:t>Writer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0000"/>
                </a:solidFill>
              </a:rPr>
              <a:t>Interceptor</a:t>
            </a:r>
          </a:p>
        </p:txBody>
      </p:sp>
      <p:sp>
        <p:nvSpPr>
          <p:cNvPr id="23" name="TextBox 33"/>
          <p:cNvSpPr txBox="1">
            <a:spLocks noChangeArrowheads="1"/>
          </p:cNvSpPr>
          <p:nvPr/>
        </p:nvSpPr>
        <p:spPr bwMode="auto">
          <a:xfrm>
            <a:off x="4424363" y="129540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24" name="Chevron 23"/>
          <p:cNvSpPr/>
          <p:nvPr/>
        </p:nvSpPr>
        <p:spPr>
          <a:xfrm>
            <a:off x="5797550" y="1412875"/>
            <a:ext cx="1143000" cy="334963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</a:rPr>
              <a:t>MBW</a:t>
            </a:r>
          </a:p>
        </p:txBody>
      </p:sp>
      <p:sp>
        <p:nvSpPr>
          <p:cNvPr id="25" name="Line Callout 3 24"/>
          <p:cNvSpPr/>
          <p:nvPr/>
        </p:nvSpPr>
        <p:spPr>
          <a:xfrm>
            <a:off x="1930400" y="3627438"/>
            <a:ext cx="3729038" cy="1062037"/>
          </a:xfrm>
          <a:prstGeom prst="borderCallout3">
            <a:avLst>
              <a:gd name="adj1" fmla="val 75272"/>
              <a:gd name="adj2" fmla="val -1855"/>
              <a:gd name="adj3" fmla="val 75272"/>
              <a:gd name="adj4" fmla="val -7173"/>
              <a:gd name="adj5" fmla="val 19566"/>
              <a:gd name="adj6" fmla="val -7174"/>
              <a:gd name="adj7" fmla="val -43559"/>
              <a:gd name="adj8" fmla="val 1170"/>
            </a:avLst>
          </a:prstGeom>
          <a:solidFill>
            <a:schemeClr val="bg1"/>
          </a:solidFill>
          <a:ln>
            <a:solidFill>
              <a:srgbClr val="786464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r>
              <a:rPr lang="en-US" sz="1200" b="1">
                <a:solidFill>
                  <a:srgbClr val="FF0000"/>
                </a:solidFill>
                <a:ea typeface="Arial" charset="0"/>
                <a:cs typeface="Arial" charset="0"/>
              </a:rPr>
              <a:t>read(…)</a:t>
            </a:r>
            <a:r>
              <a:rPr lang="en-US" sz="1200">
                <a:solidFill>
                  <a:srgbClr val="FF0000"/>
                </a:solidFill>
                <a:ea typeface="Arial" charset="0"/>
                <a:cs typeface="Arial" charset="0"/>
              </a:rPr>
              <a:t> - optional</a:t>
            </a:r>
          </a:p>
        </p:txBody>
      </p:sp>
      <p:sp>
        <p:nvSpPr>
          <p:cNvPr id="26" name="TextBox 38"/>
          <p:cNvSpPr txBox="1">
            <a:spLocks noChangeArrowheads="1"/>
          </p:cNvSpPr>
          <p:nvPr/>
        </p:nvSpPr>
        <p:spPr bwMode="auto">
          <a:xfrm>
            <a:off x="3998913" y="3895725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27" name="Chevron 26"/>
          <p:cNvSpPr/>
          <p:nvPr/>
        </p:nvSpPr>
        <p:spPr>
          <a:xfrm flipH="1">
            <a:off x="2025650" y="4013200"/>
            <a:ext cx="998538" cy="334963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</a:rPr>
              <a:t>MBR</a:t>
            </a:r>
          </a:p>
        </p:txBody>
      </p:sp>
      <p:sp>
        <p:nvSpPr>
          <p:cNvPr id="28" name="Chevron 27"/>
          <p:cNvSpPr/>
          <p:nvPr/>
        </p:nvSpPr>
        <p:spPr>
          <a:xfrm>
            <a:off x="4700588" y="1412875"/>
            <a:ext cx="1190625" cy="334963"/>
          </a:xfrm>
          <a:prstGeom prst="chevron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0000"/>
                </a:solidFill>
              </a:rPr>
              <a:t>Writer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0000"/>
                </a:solidFill>
              </a:rPr>
              <a:t>Interceptor</a:t>
            </a:r>
          </a:p>
        </p:txBody>
      </p:sp>
      <p:sp>
        <p:nvSpPr>
          <p:cNvPr id="29" name="Chevron 28"/>
          <p:cNvSpPr/>
          <p:nvPr/>
        </p:nvSpPr>
        <p:spPr>
          <a:xfrm flipH="1">
            <a:off x="2944813" y="4022725"/>
            <a:ext cx="1190625" cy="334963"/>
          </a:xfrm>
          <a:prstGeom prst="chevron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0000"/>
                </a:solidFill>
              </a:rPr>
              <a:t>Reader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0000"/>
                </a:solidFill>
              </a:rPr>
              <a:t>Interceptor</a:t>
            </a:r>
          </a:p>
        </p:txBody>
      </p:sp>
      <p:sp>
        <p:nvSpPr>
          <p:cNvPr id="30" name="Chevron 29"/>
          <p:cNvSpPr/>
          <p:nvPr/>
        </p:nvSpPr>
        <p:spPr>
          <a:xfrm flipH="1">
            <a:off x="4367213" y="4013200"/>
            <a:ext cx="1190625" cy="334963"/>
          </a:xfrm>
          <a:prstGeom prst="chevron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0000"/>
                </a:solidFill>
              </a:rPr>
              <a:t>Reader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0000"/>
                </a:solidFill>
              </a:rPr>
              <a:t>Interceptor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410325" y="2554288"/>
            <a:ext cx="127000" cy="127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011363" y="2957513"/>
            <a:ext cx="127000" cy="127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Filters </a:t>
            </a:r>
            <a:r>
              <a:rPr lang="en-US" dirty="0" smtClean="0"/>
              <a:t>&amp;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Interceptors</a:t>
            </a:r>
            <a:endParaRPr lang="en-US" dirty="0"/>
          </a:p>
        </p:txBody>
      </p:sp>
      <p:sp>
        <p:nvSpPr>
          <p:cNvPr id="33" name="Chevron 32"/>
          <p:cNvSpPr/>
          <p:nvPr/>
        </p:nvSpPr>
        <p:spPr>
          <a:xfrm flipH="1">
            <a:off x="1327150" y="2819400"/>
            <a:ext cx="1457325" cy="334963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</a:rPr>
              <a:t>Response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20000" y="2147888"/>
            <a:ext cx="1304925" cy="10620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indent="-185738" algn="r"/>
            <a:r>
              <a:rPr lang="en-US" sz="1200">
                <a:solidFill>
                  <a:srgbClr val="FFFFFF"/>
                </a:solidFill>
                <a:ea typeface="Arial" charset="0"/>
                <a:cs typeface="Arial" charset="0"/>
              </a:rPr>
              <a:t>Application</a:t>
            </a:r>
          </a:p>
        </p:txBody>
      </p:sp>
      <p:sp>
        <p:nvSpPr>
          <p:cNvPr id="35" name="Chevron 34"/>
          <p:cNvSpPr/>
          <p:nvPr/>
        </p:nvSpPr>
        <p:spPr>
          <a:xfrm>
            <a:off x="2643188" y="2228850"/>
            <a:ext cx="889000" cy="334963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accent4"/>
                </a:solidFill>
              </a:rPr>
              <a:t>Filter</a:t>
            </a:r>
          </a:p>
        </p:txBody>
      </p:sp>
      <p:sp>
        <p:nvSpPr>
          <p:cNvPr id="36" name="Chevron 35"/>
          <p:cNvSpPr/>
          <p:nvPr/>
        </p:nvSpPr>
        <p:spPr>
          <a:xfrm>
            <a:off x="5373688" y="2233613"/>
            <a:ext cx="889000" cy="333375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accent4"/>
                </a:solidFill>
              </a:rPr>
              <a:t>Filter</a:t>
            </a:r>
          </a:p>
        </p:txBody>
      </p:sp>
      <p:sp>
        <p:nvSpPr>
          <p:cNvPr id="37" name="Cloud 36"/>
          <p:cNvSpPr/>
          <p:nvPr/>
        </p:nvSpPr>
        <p:spPr>
          <a:xfrm>
            <a:off x="207963" y="2043113"/>
            <a:ext cx="1246187" cy="1177925"/>
          </a:xfrm>
          <a:prstGeom prst="cloud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Network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19550" y="2681288"/>
            <a:ext cx="441325" cy="400050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5B6981"/>
                </a:solidFill>
              </a:rPr>
              <a:t>…</a:t>
            </a:r>
          </a:p>
        </p:txBody>
      </p:sp>
      <p:sp>
        <p:nvSpPr>
          <p:cNvPr id="39" name="Chevron 38"/>
          <p:cNvSpPr/>
          <p:nvPr/>
        </p:nvSpPr>
        <p:spPr>
          <a:xfrm flipH="1">
            <a:off x="7354888" y="2817813"/>
            <a:ext cx="1223962" cy="33337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</a:rPr>
              <a:t>Response</a:t>
            </a:r>
          </a:p>
        </p:txBody>
      </p:sp>
      <p:sp>
        <p:nvSpPr>
          <p:cNvPr id="40" name="Chevron 39"/>
          <p:cNvSpPr/>
          <p:nvPr/>
        </p:nvSpPr>
        <p:spPr>
          <a:xfrm flipH="1">
            <a:off x="4851400" y="2817813"/>
            <a:ext cx="887413" cy="333375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accent4"/>
                </a:solidFill>
              </a:rPr>
              <a:t>Filter</a:t>
            </a:r>
          </a:p>
        </p:txBody>
      </p:sp>
      <p:sp>
        <p:nvSpPr>
          <p:cNvPr id="41" name="Chevron 40"/>
          <p:cNvSpPr/>
          <p:nvPr/>
        </p:nvSpPr>
        <p:spPr>
          <a:xfrm flipH="1">
            <a:off x="2749550" y="2817813"/>
            <a:ext cx="887413" cy="333375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accent4"/>
                </a:solidFill>
              </a:rPr>
              <a:t>Filter</a:t>
            </a:r>
          </a:p>
        </p:txBody>
      </p:sp>
      <p:sp>
        <p:nvSpPr>
          <p:cNvPr id="42" name="Line Callout 3 41"/>
          <p:cNvSpPr/>
          <p:nvPr/>
        </p:nvSpPr>
        <p:spPr>
          <a:xfrm>
            <a:off x="1330325" y="3478213"/>
            <a:ext cx="3729038" cy="1062037"/>
          </a:xfrm>
          <a:prstGeom prst="borderCallout3">
            <a:avLst>
              <a:gd name="adj1" fmla="val 75272"/>
              <a:gd name="adj2" fmla="val -1855"/>
              <a:gd name="adj3" fmla="val 75272"/>
              <a:gd name="adj4" fmla="val -7173"/>
              <a:gd name="adj5" fmla="val 11957"/>
              <a:gd name="adj6" fmla="val -7174"/>
              <a:gd name="adj7" fmla="val -38124"/>
              <a:gd name="adj8" fmla="val 3647"/>
            </a:avLst>
          </a:prstGeom>
          <a:solidFill>
            <a:srgbClr val="FFFFFF"/>
          </a:solidFill>
          <a:ln>
            <a:solidFill>
              <a:schemeClr val="accent6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r>
              <a:rPr lang="en-US" sz="1200" b="1">
                <a:solidFill>
                  <a:srgbClr val="FF0000"/>
                </a:solidFill>
                <a:ea typeface="Arial" charset="0"/>
                <a:cs typeface="Arial" charset="0"/>
              </a:rPr>
              <a:t>write(…)</a:t>
            </a:r>
          </a:p>
        </p:txBody>
      </p:sp>
      <p:sp>
        <p:nvSpPr>
          <p:cNvPr id="43" name="TextBox 38"/>
          <p:cNvSpPr txBox="1">
            <a:spLocks noChangeArrowheads="1"/>
          </p:cNvSpPr>
          <p:nvPr/>
        </p:nvSpPr>
        <p:spPr bwMode="auto">
          <a:xfrm>
            <a:off x="3398838" y="3744913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44" name="Chevron 43"/>
          <p:cNvSpPr/>
          <p:nvPr/>
        </p:nvSpPr>
        <p:spPr>
          <a:xfrm flipH="1">
            <a:off x="1423988" y="3862388"/>
            <a:ext cx="1000125" cy="33496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</a:rPr>
              <a:t>MBW</a:t>
            </a:r>
          </a:p>
        </p:txBody>
      </p:sp>
      <p:sp>
        <p:nvSpPr>
          <p:cNvPr id="45" name="Chevron 44"/>
          <p:cNvSpPr/>
          <p:nvPr/>
        </p:nvSpPr>
        <p:spPr>
          <a:xfrm flipH="1">
            <a:off x="2343150" y="3871913"/>
            <a:ext cx="1192213" cy="334962"/>
          </a:xfrm>
          <a:prstGeom prst="chevron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0000"/>
                </a:solidFill>
              </a:rPr>
              <a:t>Writer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0000"/>
                </a:solidFill>
              </a:rPr>
              <a:t>Interceptor</a:t>
            </a:r>
          </a:p>
        </p:txBody>
      </p:sp>
      <p:sp>
        <p:nvSpPr>
          <p:cNvPr id="46" name="Chevron 45"/>
          <p:cNvSpPr/>
          <p:nvPr/>
        </p:nvSpPr>
        <p:spPr>
          <a:xfrm flipH="1">
            <a:off x="3765550" y="3862388"/>
            <a:ext cx="1192213" cy="334962"/>
          </a:xfrm>
          <a:prstGeom prst="chevron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0000"/>
                </a:solidFill>
              </a:rPr>
              <a:t>Writer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0000"/>
                </a:solidFill>
              </a:rPr>
              <a:t>Interceptor</a:t>
            </a:r>
          </a:p>
        </p:txBody>
      </p:sp>
      <p:sp>
        <p:nvSpPr>
          <p:cNvPr id="47" name="Chevron 46"/>
          <p:cNvSpPr/>
          <p:nvPr/>
        </p:nvSpPr>
        <p:spPr>
          <a:xfrm>
            <a:off x="3478213" y="2230438"/>
            <a:ext cx="889000" cy="334962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accent4"/>
                </a:solidFill>
              </a:rPr>
              <a:t>Filter</a:t>
            </a:r>
          </a:p>
        </p:txBody>
      </p:sp>
      <p:sp>
        <p:nvSpPr>
          <p:cNvPr id="48" name="Chevron 47"/>
          <p:cNvSpPr/>
          <p:nvPr/>
        </p:nvSpPr>
        <p:spPr>
          <a:xfrm>
            <a:off x="6542088" y="2224088"/>
            <a:ext cx="889000" cy="334962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accent4"/>
                </a:solidFill>
              </a:rPr>
              <a:t>Filter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02363" y="2127250"/>
            <a:ext cx="441325" cy="400050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5B6981"/>
                </a:solidFill>
              </a:rPr>
              <a:t>…</a:t>
            </a:r>
          </a:p>
        </p:txBody>
      </p:sp>
      <p:sp>
        <p:nvSpPr>
          <p:cNvPr id="50" name="Chevron 49"/>
          <p:cNvSpPr/>
          <p:nvPr/>
        </p:nvSpPr>
        <p:spPr>
          <a:xfrm>
            <a:off x="7354888" y="2208213"/>
            <a:ext cx="1350962" cy="33337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</a:rPr>
              <a:t>Request</a:t>
            </a:r>
          </a:p>
        </p:txBody>
      </p:sp>
      <p:sp>
        <p:nvSpPr>
          <p:cNvPr id="51" name="Chevron 50"/>
          <p:cNvSpPr/>
          <p:nvPr/>
        </p:nvSpPr>
        <p:spPr>
          <a:xfrm>
            <a:off x="1492250" y="2233613"/>
            <a:ext cx="1223963" cy="333375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</a:rPr>
              <a:t>Request</a:t>
            </a:r>
          </a:p>
        </p:txBody>
      </p:sp>
      <p:sp>
        <p:nvSpPr>
          <p:cNvPr id="52" name="Line Callout 3 51"/>
          <p:cNvSpPr/>
          <p:nvPr/>
        </p:nvSpPr>
        <p:spPr>
          <a:xfrm>
            <a:off x="4641850" y="750888"/>
            <a:ext cx="3821113" cy="1062037"/>
          </a:xfrm>
          <a:prstGeom prst="borderCallout3">
            <a:avLst>
              <a:gd name="adj1" fmla="val 72011"/>
              <a:gd name="adj2" fmla="val 101551"/>
              <a:gd name="adj3" fmla="val 72011"/>
              <a:gd name="adj4" fmla="val 107997"/>
              <a:gd name="adj5" fmla="val 94566"/>
              <a:gd name="adj6" fmla="val 107996"/>
              <a:gd name="adj7" fmla="val 146659"/>
              <a:gd name="adj8" fmla="val 101202"/>
            </a:avLst>
          </a:prstGeom>
          <a:solidFill>
            <a:srgbClr val="FFFFFF"/>
          </a:solidFill>
          <a:ln>
            <a:solidFill>
              <a:schemeClr val="accent6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r>
              <a:rPr lang="en-US" sz="1200" b="1">
                <a:solidFill>
                  <a:srgbClr val="FF0000"/>
                </a:solidFill>
                <a:ea typeface="Arial" charset="0"/>
                <a:cs typeface="Arial" charset="0"/>
              </a:rPr>
              <a:t>read(…) </a:t>
            </a:r>
            <a:r>
              <a:rPr lang="en-US" sz="1200">
                <a:solidFill>
                  <a:srgbClr val="FF0000"/>
                </a:solidFill>
                <a:ea typeface="Arial" charset="0"/>
                <a:cs typeface="Arial" charset="0"/>
              </a:rPr>
              <a:t>- optional</a:t>
            </a:r>
          </a:p>
        </p:txBody>
      </p:sp>
      <p:sp>
        <p:nvSpPr>
          <p:cNvPr id="53" name="Chevron 52"/>
          <p:cNvSpPr/>
          <p:nvPr/>
        </p:nvSpPr>
        <p:spPr>
          <a:xfrm>
            <a:off x="4756150" y="1144588"/>
            <a:ext cx="1189038" cy="334962"/>
          </a:xfrm>
          <a:prstGeom prst="chevron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0000"/>
                </a:solidFill>
              </a:rPr>
              <a:t>Reader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0000"/>
                </a:solidFill>
              </a:rPr>
              <a:t>Interceptor</a:t>
            </a:r>
          </a:p>
        </p:txBody>
      </p:sp>
      <p:sp>
        <p:nvSpPr>
          <p:cNvPr id="54" name="TextBox 33"/>
          <p:cNvSpPr txBox="1">
            <a:spLocks noChangeArrowheads="1"/>
          </p:cNvSpPr>
          <p:nvPr/>
        </p:nvSpPr>
        <p:spPr bwMode="auto">
          <a:xfrm>
            <a:off x="5878513" y="1030288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55" name="Chevron 54"/>
          <p:cNvSpPr/>
          <p:nvPr/>
        </p:nvSpPr>
        <p:spPr>
          <a:xfrm>
            <a:off x="7253288" y="1147763"/>
            <a:ext cx="1143000" cy="334962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</a:rPr>
              <a:t>MBR</a:t>
            </a:r>
          </a:p>
        </p:txBody>
      </p:sp>
      <p:sp>
        <p:nvSpPr>
          <p:cNvPr id="56" name="Chevron 55"/>
          <p:cNvSpPr/>
          <p:nvPr/>
        </p:nvSpPr>
        <p:spPr>
          <a:xfrm>
            <a:off x="6156325" y="1147763"/>
            <a:ext cx="1189038" cy="334962"/>
          </a:xfrm>
          <a:prstGeom prst="chevron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0000"/>
                </a:solidFill>
              </a:rPr>
              <a:t>Reader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0000"/>
                </a:solidFill>
              </a:rPr>
              <a:t>Interceptor</a:t>
            </a:r>
          </a:p>
        </p:txBody>
      </p:sp>
      <p:sp>
        <p:nvSpPr>
          <p:cNvPr id="57" name="Chevron 56"/>
          <p:cNvSpPr/>
          <p:nvPr/>
        </p:nvSpPr>
        <p:spPr>
          <a:xfrm flipH="1">
            <a:off x="5695950" y="2819400"/>
            <a:ext cx="887413" cy="334963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accent4"/>
                </a:solidFill>
              </a:rPr>
              <a:t>Filter</a:t>
            </a:r>
          </a:p>
        </p:txBody>
      </p:sp>
      <p:sp>
        <p:nvSpPr>
          <p:cNvPr id="58" name="Chevron 57"/>
          <p:cNvSpPr/>
          <p:nvPr/>
        </p:nvSpPr>
        <p:spPr>
          <a:xfrm flipH="1">
            <a:off x="6527800" y="2819400"/>
            <a:ext cx="887413" cy="334963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accent4"/>
                </a:solidFill>
              </a:rPr>
              <a:t>Filter</a:t>
            </a:r>
          </a:p>
        </p:txBody>
      </p:sp>
      <p:sp>
        <p:nvSpPr>
          <p:cNvPr id="59" name="Process 58"/>
          <p:cNvSpPr/>
          <p:nvPr/>
        </p:nvSpPr>
        <p:spPr>
          <a:xfrm>
            <a:off x="4421188" y="2043113"/>
            <a:ext cx="889000" cy="704850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Resource Matching</a:t>
            </a:r>
          </a:p>
        </p:txBody>
      </p:sp>
      <p:sp>
        <p:nvSpPr>
          <p:cNvPr id="60" name="Left Brace 59"/>
          <p:cNvSpPr/>
          <p:nvPr/>
        </p:nvSpPr>
        <p:spPr>
          <a:xfrm rot="5400000">
            <a:off x="3342481" y="1177132"/>
            <a:ext cx="225425" cy="1703388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2805113" y="1593850"/>
            <a:ext cx="1289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  <a:latin typeface="Courier New" charset="0"/>
                <a:ea typeface="Courier New" charset="0"/>
                <a:cs typeface="Courier New" charset="0"/>
              </a:rPr>
              <a:t>@PreMatching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512888" y="2932113"/>
            <a:ext cx="127000" cy="127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418513" y="2311400"/>
            <a:ext cx="127000" cy="127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Bindings &amp; Priorities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400" dirty="0" smtClean="0">
                <a:latin typeface="Arial" charset="0"/>
                <a:cs typeface="Arial" charset="0"/>
              </a:rPr>
              <a:t>Binding</a:t>
            </a:r>
          </a:p>
          <a:p>
            <a:pPr lvl="1">
              <a:lnSpc>
                <a:spcPct val="80000"/>
              </a:lnSpc>
            </a:pPr>
            <a:r>
              <a:rPr lang="en-US" sz="1300" dirty="0" smtClean="0">
                <a:latin typeface="Arial" charset="0"/>
                <a:cs typeface="Arial" charset="0"/>
              </a:rPr>
              <a:t>Associating filters and interceptors with resource methods</a:t>
            </a:r>
          </a:p>
          <a:p>
            <a:pPr lvl="1">
              <a:lnSpc>
                <a:spcPct val="80000"/>
              </a:lnSpc>
            </a:pPr>
            <a:r>
              <a:rPr lang="en-US" sz="1300" dirty="0" smtClean="0">
                <a:latin typeface="Arial" charset="0"/>
                <a:cs typeface="Arial" charset="0"/>
              </a:rPr>
              <a:t>Server-side concept</a:t>
            </a: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Arial" charset="0"/>
                <a:cs typeface="Arial" charset="0"/>
              </a:rPr>
              <a:t>Priority</a:t>
            </a:r>
          </a:p>
          <a:p>
            <a:pPr lvl="1">
              <a:lnSpc>
                <a:spcPct val="80000"/>
              </a:lnSpc>
            </a:pPr>
            <a:r>
              <a:rPr lang="en-US" sz="1300" dirty="0" smtClean="0">
                <a:latin typeface="Arial" charset="0"/>
                <a:cs typeface="Arial" charset="0"/>
              </a:rPr>
              <a:t>Declaring relative position in the execution chain</a:t>
            </a:r>
          </a:p>
          <a:p>
            <a:pPr lvl="1">
              <a:lnSpc>
                <a:spcPct val="80000"/>
              </a:lnSpc>
            </a:pPr>
            <a:r>
              <a:rPr lang="en-US" sz="1300" dirty="0" smtClean="0">
                <a:latin typeface="Consolas" charset="0"/>
                <a:ea typeface="Consolas" charset="0"/>
                <a:cs typeface="Consolas" charset="0"/>
              </a:rPr>
              <a:t>@</a:t>
            </a:r>
            <a:r>
              <a:rPr lang="en-US" sz="1300" dirty="0" err="1" smtClean="0">
                <a:latin typeface="Consolas" charset="0"/>
                <a:ea typeface="Consolas" charset="0"/>
                <a:cs typeface="Consolas" charset="0"/>
              </a:rPr>
              <a:t>Priority(int</a:t>
            </a:r>
            <a:r>
              <a:rPr lang="en-US" sz="1300" dirty="0" smtClean="0">
                <a:latin typeface="Consolas" charset="0"/>
                <a:ea typeface="Consolas" charset="0"/>
                <a:cs typeface="Consolas" charset="0"/>
              </a:rPr>
              <a:t> priority) </a:t>
            </a:r>
            <a:endParaRPr lang="en-US" sz="1300" dirty="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400" dirty="0" smtClean="0">
                <a:latin typeface="Arial" charset="0"/>
                <a:cs typeface="Arial" charset="0"/>
              </a:rPr>
              <a:t>Shared concept by filters and interceptors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Group 19"/>
          <p:cNvGraphicFramePr>
            <a:graphicFrameLocks noGrp="1"/>
          </p:cNvGraphicFramePr>
          <p:nvPr/>
        </p:nvGraphicFramePr>
        <p:xfrm>
          <a:off x="660400" y="3103563"/>
          <a:ext cx="7823200" cy="1848124"/>
        </p:xfrm>
        <a:graphic>
          <a:graphicData uri="http://schemas.openxmlformats.org/drawingml/2006/table">
            <a:tbl>
              <a:tblPr/>
              <a:tblGrid>
                <a:gridCol w="1177925"/>
                <a:gridCol w="3481388"/>
                <a:gridCol w="3163887"/>
              </a:tblGrid>
              <a:tr h="527050">
                <a:tc>
                  <a:txBody>
                    <a:bodyPr/>
                    <a:lstStyle/>
                    <a:p>
                      <a:pPr marL="0" marR="0" lvl="0" indent="0" algn="l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rgbClr val="5382A1"/>
                        </a:solidFill>
                        <a:effectLst/>
                        <a:latin typeface="Arial" charset="0"/>
                        <a:ea typeface="Gill Sans MT" charset="0"/>
                        <a:cs typeface="Gill Sans MT" charset="0"/>
                      </a:endParaRPr>
                    </a:p>
                  </a:txBody>
                  <a:tcPr marL="91437" marR="91437" marT="34268" marB="34268" anchor="ctr" horzOverflow="overflow">
                    <a:lnL>
                      <a:noFill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382A1"/>
                          </a:solidFill>
                          <a:effectLst/>
                          <a:latin typeface="Arial" charset="0"/>
                          <a:ea typeface="Gill Sans MT" charset="0"/>
                          <a:cs typeface="Gill Sans MT" charset="0"/>
                        </a:rPr>
                        <a:t>Scoped Binding</a:t>
                      </a:r>
                    </a:p>
                  </a:txBody>
                  <a:tcPr marL="91437" marR="91437" marT="34268" marB="34268" anchor="ctr"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382A1"/>
                          </a:solidFill>
                          <a:effectLst/>
                          <a:latin typeface="Arial" charset="0"/>
                          <a:ea typeface="Gill Sans MT" charset="0"/>
                          <a:cs typeface="Gill Sans MT" charset="0"/>
                        </a:rPr>
                        <a:t>Global Binding</a:t>
                      </a:r>
                    </a:p>
                  </a:txBody>
                  <a:tcPr marL="91437" marR="91437" marT="34268" marB="34268" anchor="ctr" horzOverflow="overflow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17463" marR="0" lvl="0" indent="0" algn="ctr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382A1"/>
                          </a:solidFill>
                          <a:effectLst/>
                          <a:latin typeface="Arial" charset="0"/>
                          <a:ea typeface="Gill Sans MT" charset="0"/>
                          <a:cs typeface="Gill Sans MT" charset="0"/>
                        </a:rPr>
                        <a:t>Static</a:t>
                      </a:r>
                    </a:p>
                  </a:txBody>
                  <a:tcPr marL="91437" marR="91437" marT="34268" marB="34268" anchor="ctr" horzOverflow="overflow">
                    <a:lnL>
                      <a:noFill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@NameBinding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Gill Sans MT" charset="0"/>
                        <a:cs typeface="Gill Sans MT" charset="0"/>
                      </a:endParaRPr>
                    </a:p>
                  </a:txBody>
                  <a:tcPr marL="91437" marR="91437" marT="34268" marB="34268" anchor="ctr"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300" b="0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Gill Sans MT" charset="0"/>
                          <a:cs typeface="Gill Sans MT" charset="0"/>
                        </a:rPr>
                        <a:t>Default</a:t>
                      </a:r>
                    </a:p>
                    <a:p>
                      <a:pPr marL="0" marR="0" lvl="0" indent="0" algn="ctr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@PreMatching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Gill Sans MT" charset="0"/>
                        <a:cs typeface="Gill Sans MT" charset="0"/>
                      </a:endParaRPr>
                    </a:p>
                  </a:txBody>
                  <a:tcPr marL="91437" marR="91437" marT="34268" marB="34268" anchor="ctr" horzOverflow="overflow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ctr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5382A1"/>
                          </a:solidFill>
                          <a:effectLst/>
                          <a:latin typeface="Arial" charset="0"/>
                          <a:ea typeface="Gill Sans MT" charset="0"/>
                          <a:cs typeface="Gill Sans MT" charset="0"/>
                        </a:rPr>
                        <a:t>Dynamic</a:t>
                      </a:r>
                    </a:p>
                  </a:txBody>
                  <a:tcPr marL="91437" marR="91437" marT="34268" marB="34268" anchor="ctr" horzOverflow="overflow">
                    <a:lnL>
                      <a:noFill/>
                    </a:lnL>
                    <a:lnR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nsolas" charset="0"/>
                          <a:ea typeface="Consolas" charset="0"/>
                          <a:cs typeface="Consolas" charset="0"/>
                        </a:rPr>
                        <a:t>DynamicFeature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Gill Sans MT" charset="0"/>
                        <a:cs typeface="Gill Sans MT" charset="0"/>
                      </a:endParaRPr>
                    </a:p>
                  </a:txBody>
                  <a:tcPr marL="91437" marR="91437" marT="34268" marB="34268" anchor="ctr" horzOverflow="overflow">
                    <a:lnL w="381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28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Gill Sans MT" charset="0"/>
                          <a:cs typeface="Gill Sans MT" charset="0"/>
                        </a:rPr>
                        <a:t>N/A</a:t>
                      </a:r>
                    </a:p>
                  </a:txBody>
                  <a:tcPr marL="91437" marR="91437" marT="34268" marB="34268" anchor="ctr" horzOverflow="overflow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JAX-RS – Java API for RESTful Services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5264150" y="1411288"/>
            <a:ext cx="342265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228600" marR="0" lvl="0" indent="-168275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POJO-Based Resource Classes</a:t>
            </a:r>
          </a:p>
          <a:p>
            <a:pPr marL="228600" marR="0" lvl="0" indent="-168275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HTTP Centric Programming Model</a:t>
            </a:r>
          </a:p>
          <a:p>
            <a:pPr marL="228600" marR="0" lvl="0" indent="-168275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Entity Format Independence</a:t>
            </a:r>
          </a:p>
          <a:p>
            <a:pPr marL="228600" marR="0" lvl="0" indent="-168275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Container Independence</a:t>
            </a:r>
          </a:p>
          <a:p>
            <a:pPr marL="228600" marR="0" lvl="0" indent="-168275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Included in Java EE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6"/>
          <p:cNvSpPr txBox="1">
            <a:spLocks/>
          </p:cNvSpPr>
          <p:nvPr/>
        </p:nvSpPr>
        <p:spPr bwMode="auto">
          <a:xfrm>
            <a:off x="457200" y="1408113"/>
            <a:ext cx="464661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marL="119063" marR="0" lvl="0" indent="-119063" algn="ctr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5000"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Standard annotation-driven API</a:t>
            </a:r>
          </a:p>
          <a:p>
            <a:pPr marL="119063" marR="0" lvl="0" indent="-119063" algn="ctr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5000"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that aims to help developers</a:t>
            </a:r>
          </a:p>
          <a:p>
            <a:pPr marL="119063" marR="0" lvl="0" indent="-119063" algn="ctr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5000"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build RESTful Web services and clients</a:t>
            </a:r>
          </a:p>
          <a:p>
            <a:pPr marL="119063" marR="0" lvl="0" indent="-119063" algn="ctr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5000"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in Java</a:t>
            </a:r>
          </a:p>
          <a:p>
            <a:pPr marL="119063" marR="0" lvl="0" indent="-119063" algn="ctr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149850" y="1477963"/>
            <a:ext cx="22225" cy="282892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Bindings</a:t>
            </a:r>
            <a:endParaRPr lang="en-US" dirty="0"/>
          </a:p>
        </p:txBody>
      </p:sp>
      <p:sp>
        <p:nvSpPr>
          <p:cNvPr id="4" name="Content Placeholder 8"/>
          <p:cNvSpPr txBox="1">
            <a:spLocks/>
          </p:cNvSpPr>
          <p:nvPr/>
        </p:nvSpPr>
        <p:spPr bwMode="auto">
          <a:xfrm>
            <a:off x="258763" y="1411288"/>
            <a:ext cx="8237537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742950" marR="0" lvl="1" indent="-28575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@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NameBinding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ourier New" charset="0"/>
              <a:ea typeface="Courier New" charset="0"/>
              <a:cs typeface="Courier New" charset="0"/>
            </a:endParaRPr>
          </a:p>
          <a:p>
            <a:pPr marL="742950" marR="0" lvl="1" indent="-28575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@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Target({ElementType.TYPE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ElementType.METHOD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})</a:t>
            </a:r>
          </a:p>
          <a:p>
            <a:pPr marL="742950" marR="0" lvl="1" indent="-28575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@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Retention(value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RetentionPolicy.RUNTIME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742950" marR="0" lvl="1" indent="-28575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public @interface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Logged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{}</a:t>
            </a:r>
          </a:p>
          <a:p>
            <a:pPr marL="60325" marR="0" lvl="0" indent="-338138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Courier New" charset="0"/>
              <a:cs typeface="Courier New" charset="0"/>
            </a:endParaRPr>
          </a:p>
          <a:p>
            <a:pPr marL="742950" marR="0" lvl="1" indent="-28575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@Provider</a:t>
            </a:r>
          </a:p>
          <a:p>
            <a:pPr marL="742950" marR="0" lvl="1" indent="-28575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@Logged</a:t>
            </a:r>
          </a:p>
          <a:p>
            <a:pPr marL="742950" marR="0" lvl="1" indent="-28575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@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Priority(USER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742950" marR="0" lvl="1" indent="-28575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public class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LoggingFilter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Courier New" charset="0"/>
              <a:cs typeface="Courier New" charset="0"/>
            </a:endParaRPr>
          </a:p>
          <a:p>
            <a:pPr marL="742950" marR="0" lvl="1" indent="-28575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implements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ContainerRequestFilter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,            </a:t>
            </a:r>
            <a:b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</a:b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        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ContainerResponseFilter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{ … }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Bindings</a:t>
            </a:r>
            <a:endParaRPr lang="en-US" dirty="0"/>
          </a:p>
        </p:txBody>
      </p:sp>
      <p:sp>
        <p:nvSpPr>
          <p:cNvPr id="3" name="Content Placeholder 8"/>
          <p:cNvSpPr txBox="1">
            <a:spLocks/>
          </p:cNvSpPr>
          <p:nvPr/>
        </p:nvSpPr>
        <p:spPr bwMode="auto">
          <a:xfrm>
            <a:off x="298450" y="1411288"/>
            <a:ext cx="8367713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endParaRPr kumimoji="0" lang="en-US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Courier New" charset="0"/>
              <a:cs typeface="Courier New" charset="0"/>
            </a:endParaRPr>
          </a:p>
          <a:p>
            <a:pPr marL="742950" marR="0" lvl="1" indent="-28575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@Path("/greet/{name}")</a:t>
            </a:r>
          </a:p>
          <a:p>
            <a:pPr marL="742950" marR="0" lvl="1" indent="-28575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@Produces("text/plain")</a:t>
            </a:r>
          </a:p>
          <a:p>
            <a:pPr marL="742950" marR="0" lvl="1" indent="-28575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public class MyResourceClass {</a:t>
            </a:r>
          </a:p>
          <a:p>
            <a:pPr marL="742950" marR="0" lvl="1" indent="-28575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endParaRPr kumimoji="0" lang="en-US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Courier New" charset="0"/>
              <a:cs typeface="Courier New" charset="0"/>
            </a:endParaRPr>
          </a:p>
          <a:p>
            <a:pPr marL="742950" marR="0" lvl="1" indent="-28575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@Logged</a:t>
            </a:r>
          </a:p>
          <a:p>
            <a:pPr marL="742950" marR="0" lvl="1" indent="-28575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@GET</a:t>
            </a:r>
          </a:p>
          <a:p>
            <a:pPr marL="742950" marR="0" lvl="1" indent="-28575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public String hello(@PathParam("name") String name) {</a:t>
            </a:r>
          </a:p>
          <a:p>
            <a:pPr marL="742950" marR="0" lvl="1" indent="-28575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    return "Hello " + name;</a:t>
            </a:r>
          </a:p>
          <a:p>
            <a:pPr marL="742950" marR="0" lvl="1" indent="-28575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pPr marL="742950" marR="0" lvl="1" indent="-28575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}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>
                <a:latin typeface="Courier New"/>
                <a:cs typeface="Courier New"/>
              </a:rPr>
              <a:t>DynamicFeature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Server-side only</a:t>
            </a:r>
            <a:endParaRPr lang="en-US" dirty="0"/>
          </a:p>
        </p:txBody>
      </p:sp>
      <p:sp>
        <p:nvSpPr>
          <p:cNvPr id="4" name="Content Placeholder 7"/>
          <p:cNvSpPr txBox="1">
            <a:spLocks/>
          </p:cNvSpPr>
          <p:nvPr/>
        </p:nvSpPr>
        <p:spPr bwMode="auto">
          <a:xfrm>
            <a:off x="457200" y="1411288"/>
            <a:ext cx="8332788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public void SecurityFeature implements DynamicFeature {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public boolean configure(ResourceInfo ri, 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        FeatureContext context) {</a:t>
            </a:r>
            <a:endParaRPr kumimoji="0" lang="en-US" b="1" i="0" u="none" strike="noStrike" kern="1200" cap="none" spc="0" normalizeH="0" baseline="0" noProof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    String[] roles = getRolesAllowed(ri);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    if (roles != null) {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        context.register(new RolesAllowedFilter(roles));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    }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}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...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}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JAX RS 2.0</a:t>
            </a:r>
            <a:br>
              <a:rPr lang="en-US" dirty="0" smtClean="0"/>
            </a:br>
            <a:r>
              <a:rPr lang="en-US" dirty="0" smtClean="0"/>
              <a:t>Hypermedia Support</a:t>
            </a:r>
            <a:endParaRPr lang="en-US" dirty="0"/>
          </a:p>
        </p:txBody>
      </p:sp>
      <p:pic>
        <p:nvPicPr>
          <p:cNvPr id="8" name="Picture Placeholder 7" descr="ph-ind-buslife-017-cropped.bmp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2251" r="41457"/>
          <a:stretch/>
        </p:blipFill>
        <p:spPr>
          <a:xfrm>
            <a:off x="6257925" y="0"/>
            <a:ext cx="2239963" cy="4629150"/>
          </a:xfrm>
        </p:spPr>
      </p:pic>
      <p:pic>
        <p:nvPicPr>
          <p:cNvPr id="7" name="Picture Placeholder 6" descr="ph-hitech-dev-72779945-20.jpg"/>
          <p:cNvPicPr>
            <a:picLocks noChangeAspect="1"/>
          </p:cNvPicPr>
          <p:nvPr/>
        </p:nvPicPr>
        <p:blipFill>
          <a:blip r:embed="rId4"/>
          <a:srcRect l="37393" r="10239"/>
          <a:stretch>
            <a:fillRect/>
          </a:stretch>
        </p:blipFill>
        <p:spPr bwMode="auto">
          <a:xfrm>
            <a:off x="5715000" y="-1588"/>
            <a:ext cx="3429000" cy="462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607036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Hypermedia Support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REST Principles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Identifiers and Links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HATEOAS (Hypermedia As The Engine Of App State)</a:t>
            </a:r>
          </a:p>
          <a:p>
            <a:pPr lvl="1"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Link types: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Structural Links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Transitional Links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Hypermedia Support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14"/>
          <p:cNvSpPr txBox="1">
            <a:spLocks/>
          </p:cNvSpPr>
          <p:nvPr/>
        </p:nvSpPr>
        <p:spPr bwMode="auto">
          <a:xfrm>
            <a:off x="457200" y="1411288"/>
            <a:ext cx="86868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60325" marR="0" lvl="0" indent="-338138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7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Link: &lt;http://.../orders/1/ship&gt;; rel=ship,</a:t>
            </a:r>
          </a:p>
          <a:p>
            <a:pPr marL="60325" marR="0" lvl="0" indent="-338138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7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  &lt;http://.../orders/1/cancel&gt;; rel=cancel</a:t>
            </a:r>
          </a:p>
          <a:p>
            <a:pPr marL="60325" marR="0" lvl="0" indent="-338138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7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  ...</a:t>
            </a:r>
          </a:p>
          <a:p>
            <a:pPr marL="60325" marR="0" lvl="0" indent="-338138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7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&lt;order id="1"&gt;</a:t>
            </a:r>
          </a:p>
          <a:p>
            <a:pPr marL="60325" marR="0" lvl="0" indent="-338138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7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&lt;customer&gt;</a:t>
            </a:r>
            <a:r>
              <a:rPr kumimoji="0" lang="en-US" sz="1700" b="1" i="0" u="none" strike="noStrike" kern="1200" cap="none" spc="0" normalizeH="0" baseline="0" noProof="0" smtClean="0">
                <a:ln>
                  <a:noFill/>
                </a:ln>
                <a:solidFill>
                  <a:srgbClr val="5382A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http://.../customers/11</a:t>
            </a:r>
            <a:r>
              <a:rPr kumimoji="0" lang="en-US" sz="17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&lt;/customer&gt;</a:t>
            </a:r>
          </a:p>
          <a:p>
            <a:pPr marL="60325" marR="0" lvl="0" indent="-338138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7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&lt;address&gt;</a:t>
            </a:r>
            <a:r>
              <a:rPr kumimoji="0" lang="en-US" sz="1700" b="1" i="0" u="none" strike="noStrike" kern="1200" cap="none" spc="0" normalizeH="0" baseline="0" noProof="0" smtClean="0">
                <a:ln>
                  <a:noFill/>
                </a:ln>
                <a:solidFill>
                  <a:srgbClr val="5382A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http://.../customers/11/address/1</a:t>
            </a:r>
            <a:r>
              <a:rPr kumimoji="0" lang="en-US" sz="17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&lt;/address&gt;</a:t>
            </a:r>
          </a:p>
          <a:p>
            <a:pPr marL="60325" marR="0" lvl="0" indent="-338138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7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&lt;items&gt;</a:t>
            </a:r>
          </a:p>
          <a:p>
            <a:pPr marL="60325" marR="0" lvl="0" indent="-338138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7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    &lt;item&gt;</a:t>
            </a:r>
          </a:p>
          <a:p>
            <a:pPr marL="60325" marR="0" lvl="0" indent="-338138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7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        &lt;product&gt;</a:t>
            </a:r>
            <a:r>
              <a:rPr kumimoji="0" lang="en-US" sz="1700" b="1" i="0" u="none" strike="noStrike" kern="1200" cap="none" spc="0" normalizeH="0" baseline="0" noProof="0" smtClean="0">
                <a:ln>
                  <a:noFill/>
                </a:ln>
                <a:solidFill>
                  <a:srgbClr val="5382A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http://.../products/111</a:t>
            </a:r>
            <a:r>
              <a:rPr kumimoji="0" lang="en-US" sz="17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&lt;/product&gt;</a:t>
            </a:r>
          </a:p>
          <a:p>
            <a:pPr marL="60325" marR="0" lvl="0" indent="-338138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7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        &lt;quantity&gt;2&lt;/quantity&gt;</a:t>
            </a:r>
          </a:p>
          <a:p>
            <a:pPr marL="60325" marR="0" lvl="0" indent="-338138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7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    &lt;/item&gt;</a:t>
            </a:r>
          </a:p>
          <a:p>
            <a:pPr marL="60325" marR="0" lvl="0" indent="-338138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7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&lt;items&gt;</a:t>
            </a:r>
          </a:p>
          <a:p>
            <a:pPr marL="60325" marR="0" lvl="0" indent="-338138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7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... </a:t>
            </a:r>
          </a:p>
          <a:p>
            <a:pPr marL="60325" marR="0" lvl="0" indent="-338138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7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&lt;/order&gt;   </a:t>
            </a:r>
          </a:p>
          <a:p>
            <a:pPr marL="60325" marR="0" lvl="0" indent="-338138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endParaRPr kumimoji="0" lang="en-US" sz="17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Courier New" charset="0"/>
              <a:cs typeface="Courier New" charset="0"/>
            </a:endParaRPr>
          </a:p>
          <a:p>
            <a:pPr marL="60325" marR="0" lvl="0" indent="-338138" algn="l" defTabSz="2286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7250912" y="1125141"/>
            <a:ext cx="1553766" cy="522387"/>
          </a:xfrm>
          <a:prstGeom prst="roundRect">
            <a:avLst/>
          </a:prstGeom>
          <a:solidFill>
            <a:schemeClr val="accent2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extLst>
            <a:ext uri="{AF507438-7753-43e0-B8FC-AC1667EBCBE1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391" tIns="28694" rIns="57391" bIns="2869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MT"/>
                <a:cs typeface="Gill Sans MT"/>
                <a:sym typeface="Gill Sans" charset="0"/>
              </a:rPr>
              <a:t>Transitional Links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6407150" y="1406525"/>
            <a:ext cx="844550" cy="174625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lIns="91411" tIns="45706" rIns="91411" bIns="4570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640874" y="2641022"/>
            <a:ext cx="1376128" cy="522387"/>
          </a:xfrm>
          <a:prstGeom prst="roundRect">
            <a:avLst/>
          </a:prstGeom>
          <a:solidFill>
            <a:schemeClr val="accent2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extLst>
            <a:ext uri="{AF507438-7753-43e0-B8FC-AC1667EBCBE1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391" tIns="28694" rIns="57391" bIns="2869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Gill Sans MT"/>
                <a:cs typeface="Gill Sans MT"/>
                <a:sym typeface="Gill Sans" charset="0"/>
              </a:rPr>
              <a:t>Structural Links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 flipV="1">
            <a:off x="6592888" y="2678113"/>
            <a:ext cx="1027112" cy="12700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lIns="91411" tIns="45706" rIns="91411" bIns="4570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6496050" y="2978150"/>
            <a:ext cx="1135063" cy="49213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lIns="91411" tIns="45706" rIns="91411" bIns="4570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Hypermedia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457200" y="1412875"/>
            <a:ext cx="82296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8600" marR="0" lvl="0" indent="-168275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olas" charset="0"/>
                <a:ea typeface="Consolas" charset="0"/>
                <a:cs typeface="Consolas" charset="0"/>
              </a:rPr>
              <a:t>Link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and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olas" charset="0"/>
                <a:ea typeface="Consolas" charset="0"/>
                <a:cs typeface="Consolas" charset="0"/>
              </a:rPr>
              <a:t>LinkBuilder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classes</a:t>
            </a:r>
          </a:p>
          <a:p>
            <a:pPr marL="631825" marR="0" lvl="1" indent="-22860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RFC 5988: Web Linking</a:t>
            </a:r>
          </a:p>
          <a:p>
            <a:pPr marL="228600" marR="0" lvl="0" indent="-168275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Support for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olas" charset="0"/>
                <a:ea typeface="Consolas" charset="0"/>
                <a:cs typeface="Consolas" charset="0"/>
              </a:rPr>
              <a:t>Link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in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olas" charset="0"/>
                <a:ea typeface="Consolas" charset="0"/>
                <a:cs typeface="Consolas" charset="0"/>
              </a:rPr>
              <a:t>ResponseBuilder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and filters</a:t>
            </a:r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nsolas" charset="0"/>
              <a:ea typeface="Consolas" charset="0"/>
              <a:cs typeface="Consolas" charset="0"/>
            </a:endParaRPr>
          </a:p>
          <a:p>
            <a:pPr marL="631825" marR="0" lvl="1" indent="-22860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Transitional links (headers)</a:t>
            </a:r>
          </a:p>
          <a:p>
            <a:pPr marL="228600" marR="0" lvl="0" indent="-168275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Support for manual structural links</a:t>
            </a:r>
          </a:p>
          <a:p>
            <a:pPr marL="631825" marR="0" lvl="1" indent="-22860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Via 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olas" charset="0"/>
                <a:ea typeface="Consolas" charset="0"/>
                <a:cs typeface="Consolas" charset="0"/>
              </a:rPr>
              <a:t>Link.JaxbAdapter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&amp; 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nsolas" charset="0"/>
                <a:ea typeface="Consolas" charset="0"/>
                <a:cs typeface="Consolas" charset="0"/>
              </a:rPr>
              <a:t>Link.JaxbLink</a:t>
            </a: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28600" marR="0" lvl="0" indent="-168275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Create a resource target from a Link in Client API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Hypermedia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11"/>
          <p:cNvSpPr txBox="1">
            <a:spLocks/>
          </p:cNvSpPr>
          <p:nvPr/>
        </p:nvSpPr>
        <p:spPr bwMode="auto">
          <a:xfrm>
            <a:off x="457200" y="1411288"/>
            <a:ext cx="86868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// Producer API (server-side)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5382A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Link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self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=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382A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Link.fromMethod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MyResource.class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”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handleGet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”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5382A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.build()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Courier New" charset="0"/>
              <a:cs typeface="Courier New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5382A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Link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update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=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382A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Link.fromMethod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MyResource.class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“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handlePost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”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5382A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.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382A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rel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”update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”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5382A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.build()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Courier New" charset="0"/>
              <a:cs typeface="Courier New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...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Courier New" charset="0"/>
              <a:cs typeface="Courier New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Response res =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Response.ok(order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5382A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.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382A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link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"http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://.../orders/1/ship"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"ship"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424545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.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links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24545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self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, update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424545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marL="60325" marR="0" lvl="0" indent="0" algn="l" defTabSz="2286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    .build();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579D1C"/>
              </a:solidFill>
              <a:effectLst/>
              <a:uLnTx/>
              <a:uFillTx/>
              <a:latin typeface="Courier New" charset="0"/>
              <a:ea typeface="Courier New" charset="0"/>
              <a:cs typeface="Courier New" charset="0"/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Hypermedia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11"/>
          <p:cNvSpPr txBox="1">
            <a:spLocks/>
          </p:cNvSpPr>
          <p:nvPr/>
        </p:nvSpPr>
        <p:spPr bwMode="auto">
          <a:xfrm>
            <a:off x="457200" y="1411288"/>
            <a:ext cx="86868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Monaco" charset="0"/>
                <a:cs typeface="Courier New" charset="0"/>
              </a:rPr>
              <a:t>    </a:t>
            </a:r>
            <a:endParaRPr kumimoji="0" lang="en-US" sz="1600" b="1" i="0" u="none" strike="noStrike" kern="1200" cap="none" spc="0" normalizeH="0" baseline="0" noProof="0" smtClean="0">
              <a:ln>
                <a:noFill/>
              </a:ln>
              <a:solidFill>
                <a:srgbClr val="579D1C"/>
              </a:solidFill>
              <a:effectLst/>
              <a:uLnTx/>
              <a:uFillTx/>
              <a:latin typeface="Courier New" charset="0"/>
              <a:ea typeface="Monaco" charset="0"/>
              <a:cs typeface="Courier New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Monaco" charset="0"/>
                <a:cs typeface="Courier New" charset="0"/>
              </a:rPr>
              <a:t>Response order = client.target(…).request("application/xml").get();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endParaRPr kumimoji="0" lang="en-US" sz="16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Monaco" charset="0"/>
              <a:cs typeface="Courier New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urier New" charset="0"/>
                <a:ea typeface="Monaco" charset="0"/>
                <a:cs typeface="Courier New" charset="0"/>
              </a:rPr>
              <a:t>// Consumer API (client-side)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5382A1"/>
                </a:solidFill>
                <a:effectLst/>
                <a:uLnTx/>
                <a:uFillTx/>
                <a:latin typeface="Courier New" charset="0"/>
                <a:ea typeface="Monaco" charset="0"/>
                <a:cs typeface="Courier New" charset="0"/>
              </a:rPr>
              <a:t>Link 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ourier New" charset="0"/>
                <a:ea typeface="Monaco" charset="0"/>
                <a:cs typeface="Courier New" charset="0"/>
              </a:rPr>
              <a:t>shipmentLink 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Monaco" charset="0"/>
                <a:cs typeface="Courier New" charset="0"/>
              </a:rPr>
              <a:t>= 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Monaco" charset="0"/>
                <a:cs typeface="Courier New" charset="0"/>
              </a:rPr>
              <a:t>order.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5382A1"/>
                </a:solidFill>
                <a:effectLst/>
                <a:uLnTx/>
                <a:uFillTx/>
                <a:latin typeface="Courier New" charset="0"/>
                <a:ea typeface="Monaco" charset="0"/>
                <a:cs typeface="Courier New" charset="0"/>
              </a:rPr>
              <a:t>getLink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Monaco" charset="0"/>
                <a:cs typeface="Courier New" charset="0"/>
              </a:rPr>
              <a:t>(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urier New" charset="0"/>
                <a:ea typeface="Monaco" charset="0"/>
                <a:cs typeface="Courier New" charset="0"/>
              </a:rPr>
              <a:t>“ship”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Monaco" charset="0"/>
                <a:cs typeface="Courier New" charset="0"/>
              </a:rPr>
              <a:t>);</a:t>
            </a:r>
            <a:endParaRPr kumimoji="0" lang="en-US" sz="1600" b="1" i="0" u="none" strike="noStrike" kern="120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ourier New" charset="0"/>
              <a:ea typeface="Monaco" charset="0"/>
              <a:cs typeface="Courier New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Monaco" charset="0"/>
                <a:cs typeface="Courier New" charset="0"/>
              </a:rPr>
              <a:t>if (shipmentLink != null) {        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Monaco" charset="0"/>
                <a:cs typeface="Courier New" charset="0"/>
              </a:rPr>
              <a:t>    Response shipment = client.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5382A1"/>
                </a:solidFill>
                <a:effectLst/>
                <a:uLnTx/>
                <a:uFillTx/>
                <a:latin typeface="Courier New" charset="0"/>
                <a:ea typeface="Monaco" charset="0"/>
                <a:cs typeface="Courier New" charset="0"/>
              </a:rPr>
              <a:t>target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Monaco" charset="0"/>
                <a:cs typeface="Courier New" charset="0"/>
              </a:rPr>
              <a:t>(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5382A1"/>
                </a:solidFill>
                <a:effectLst/>
                <a:uLnTx/>
                <a:uFillTx/>
                <a:latin typeface="Courier New" charset="0"/>
                <a:ea typeface="Monaco" charset="0"/>
                <a:cs typeface="Courier New" charset="0"/>
              </a:rPr>
              <a:t>shipmentLink</a:t>
            </a: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Monaco" charset="0"/>
                <a:cs typeface="Courier New" charset="0"/>
              </a:rPr>
              <a:t>).post(null);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Monaco" charset="0"/>
                <a:cs typeface="Courier New" charset="0"/>
              </a:rPr>
              <a:t>    … 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urier New" charset="0"/>
                <a:ea typeface="Monaco" charset="0"/>
                <a:cs typeface="Courier New" charset="0"/>
              </a:rPr>
              <a:t>}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urier New" charset="0"/>
              <a:ea typeface="Monaco" charset="0"/>
              <a:cs typeface="Courier New" charset="0"/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JAX RS 2.0</a:t>
            </a:r>
            <a:br>
              <a:rPr lang="en-US" dirty="0" smtClean="0"/>
            </a:br>
            <a:r>
              <a:rPr lang="en-US" dirty="0" smtClean="0"/>
              <a:t>Server-side Content Negotiation</a:t>
            </a:r>
            <a:endParaRPr lang="en-US" dirty="0"/>
          </a:p>
        </p:txBody>
      </p:sp>
      <p:pic>
        <p:nvPicPr>
          <p:cNvPr id="8" name="Picture Placeholder 7" descr="ph-ind-buslife-017-cropped.bmp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2251" r="41457"/>
          <a:stretch/>
        </p:blipFill>
        <p:spPr>
          <a:xfrm>
            <a:off x="6257925" y="0"/>
            <a:ext cx="2239963" cy="4629150"/>
          </a:xfrm>
        </p:spPr>
      </p:pic>
      <p:pic>
        <p:nvPicPr>
          <p:cNvPr id="7" name="Picture Placeholder 6" descr="ph-hitech-dev-72779945-20.jpg"/>
          <p:cNvPicPr>
            <a:picLocks noChangeAspect="1"/>
          </p:cNvPicPr>
          <p:nvPr/>
        </p:nvPicPr>
        <p:blipFill>
          <a:blip r:embed="rId4"/>
          <a:srcRect l="37393" r="10239"/>
          <a:stretch>
            <a:fillRect/>
          </a:stretch>
        </p:blipFill>
        <p:spPr bwMode="auto">
          <a:xfrm>
            <a:off x="5715000" y="-1588"/>
            <a:ext cx="3429000" cy="462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607036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JAX-RS 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6900" y="863600"/>
            <a:ext cx="6802939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b="1" dirty="0" smtClean="0">
                <a:latin typeface="Courier New" charset="0"/>
              </a:rPr>
              <a:t> ...</a:t>
            </a:r>
          </a:p>
          <a:p>
            <a: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000" b="1" dirty="0" smtClean="0">
              <a:latin typeface="Courier New" charset="0"/>
            </a:endParaRPr>
          </a:p>
          <a:p>
            <a: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b="1" dirty="0" smtClean="0">
                <a:latin typeface="Courier New" charset="0"/>
              </a:rPr>
              <a:t>    </a:t>
            </a:r>
            <a:r>
              <a:rPr lang="en-US" sz="2000" b="1" dirty="0" smtClean="0">
                <a:solidFill>
                  <a:srgbClr val="C00000"/>
                </a:solidFill>
                <a:latin typeface="Courier New" charset="0"/>
              </a:rPr>
              <a:t>@POST </a:t>
            </a:r>
          </a:p>
          <a:p>
            <a: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b="1" dirty="0" smtClean="0">
                <a:solidFill>
                  <a:srgbClr val="C00000"/>
                </a:solidFill>
                <a:latin typeface="Courier New" charset="0"/>
              </a:rPr>
              <a:t>    @Path("/withdrawal")</a:t>
            </a:r>
          </a:p>
          <a:p>
            <a: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b="1" dirty="0" smtClean="0">
                <a:latin typeface="Courier New" charset="0"/>
              </a:rPr>
              <a:t>    </a:t>
            </a:r>
            <a:r>
              <a:rPr lang="en-US" sz="2000" b="1" dirty="0" smtClean="0">
                <a:solidFill>
                  <a:srgbClr val="0070C0"/>
                </a:solidFill>
                <a:latin typeface="Courier New" charset="0"/>
              </a:rPr>
              <a:t>@</a:t>
            </a:r>
            <a:r>
              <a:rPr lang="en-US" sz="2000" b="1" dirty="0" err="1" smtClean="0">
                <a:solidFill>
                  <a:srgbClr val="0070C0"/>
                </a:solidFill>
                <a:latin typeface="Courier New" charset="0"/>
              </a:rPr>
              <a:t>Consumes("text</a:t>
            </a:r>
            <a:r>
              <a:rPr lang="en-US" sz="2000" b="1" dirty="0" smtClean="0">
                <a:solidFill>
                  <a:srgbClr val="0070C0"/>
                </a:solidFill>
                <a:latin typeface="Courier New" charset="0"/>
              </a:rPr>
              <a:t>/plain") </a:t>
            </a:r>
          </a:p>
          <a:p>
            <a: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b="1" dirty="0" smtClean="0">
                <a:solidFill>
                  <a:srgbClr val="0084D1"/>
                </a:solidFill>
                <a:latin typeface="Courier New" charset="0"/>
              </a:rPr>
              <a:t>    </a:t>
            </a:r>
            <a:r>
              <a:rPr lang="en-US" sz="2000" b="1" dirty="0" smtClean="0">
                <a:solidFill>
                  <a:srgbClr val="0070C0"/>
                </a:solidFill>
                <a:latin typeface="Courier New" charset="0"/>
              </a:rPr>
              <a:t>@</a:t>
            </a:r>
            <a:r>
              <a:rPr lang="en-US" sz="2000" b="1" dirty="0" err="1" smtClean="0">
                <a:solidFill>
                  <a:srgbClr val="0070C0"/>
                </a:solidFill>
                <a:latin typeface="Courier New" charset="0"/>
              </a:rPr>
              <a:t>Produces("application/json</a:t>
            </a:r>
            <a:r>
              <a:rPr lang="en-US" sz="2000" b="1" dirty="0" smtClean="0">
                <a:solidFill>
                  <a:srgbClr val="0070C0"/>
                </a:solidFill>
                <a:latin typeface="Courier New" charset="0"/>
              </a:rPr>
              <a:t>")</a:t>
            </a:r>
          </a:p>
          <a:p>
            <a: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b="1" dirty="0" smtClean="0">
                <a:latin typeface="Courier New" charset="0"/>
              </a:rPr>
              <a:t>    public </a:t>
            </a:r>
            <a:r>
              <a:rPr lang="en-US" sz="2000" b="1" dirty="0" smtClean="0">
                <a:solidFill>
                  <a:srgbClr val="0070C0"/>
                </a:solidFill>
                <a:latin typeface="Courier New" charset="0"/>
              </a:rPr>
              <a:t>Money</a:t>
            </a:r>
            <a:r>
              <a:rPr lang="en-US" sz="2000" b="1" dirty="0" smtClean="0">
                <a:latin typeface="Courier New" charset="0"/>
              </a:rPr>
              <a:t> withdraw(</a:t>
            </a:r>
          </a:p>
          <a:p>
            <a: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b="1" dirty="0" smtClean="0">
                <a:latin typeface="Courier New" charset="0"/>
              </a:rPr>
              <a:t>            </a:t>
            </a:r>
            <a:r>
              <a:rPr lang="en-US" sz="2000" b="1" dirty="0" smtClean="0">
                <a:solidFill>
                  <a:srgbClr val="C00000"/>
                </a:solidFill>
                <a:latin typeface="Courier New" charset="0"/>
              </a:rPr>
              <a:t>@</a:t>
            </a:r>
            <a:r>
              <a:rPr lang="en-US" sz="2000" b="1" dirty="0" err="1" smtClean="0">
                <a:solidFill>
                  <a:srgbClr val="C00000"/>
                </a:solidFill>
                <a:latin typeface="Courier New" charset="0"/>
              </a:rPr>
              <a:t>PathParam("card</a:t>
            </a:r>
            <a:r>
              <a:rPr lang="en-US" sz="2000" b="1" dirty="0" smtClean="0">
                <a:solidFill>
                  <a:srgbClr val="C00000"/>
                </a:solidFill>
                <a:latin typeface="Courier New" charset="0"/>
              </a:rPr>
              <a:t>")</a:t>
            </a:r>
            <a:r>
              <a:rPr lang="en-US" sz="2000" b="1" dirty="0" smtClean="0">
                <a:latin typeface="Courier New" charset="0"/>
              </a:rPr>
              <a:t> String card,</a:t>
            </a:r>
          </a:p>
          <a:p>
            <a: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b="1" dirty="0" smtClean="0">
                <a:latin typeface="Courier New" charset="0"/>
              </a:rPr>
              <a:t>            </a:t>
            </a:r>
            <a:r>
              <a:rPr lang="en-US" sz="2000" b="1" dirty="0" smtClean="0">
                <a:solidFill>
                  <a:srgbClr val="C00000"/>
                </a:solidFill>
                <a:latin typeface="Courier New" charset="0"/>
              </a:rPr>
              <a:t>@</a:t>
            </a:r>
            <a:r>
              <a:rPr lang="en-US" sz="2000" b="1" dirty="0" err="1" smtClean="0">
                <a:solidFill>
                  <a:srgbClr val="C00000"/>
                </a:solidFill>
                <a:latin typeface="Courier New" charset="0"/>
              </a:rPr>
              <a:t>QueryParam("pin</a:t>
            </a:r>
            <a:r>
              <a:rPr lang="en-US" sz="2000" b="1" dirty="0" smtClean="0">
                <a:solidFill>
                  <a:srgbClr val="C00000"/>
                </a:solidFill>
                <a:latin typeface="Courier New" charset="0"/>
              </a:rPr>
              <a:t>")</a:t>
            </a:r>
            <a:r>
              <a:rPr lang="en-US" sz="2000" b="1" dirty="0" smtClean="0">
                <a:latin typeface="Courier New" charset="0"/>
              </a:rPr>
              <a:t> String pin, </a:t>
            </a:r>
          </a:p>
          <a:p>
            <a: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b="1" dirty="0" smtClean="0">
                <a:solidFill>
                  <a:srgbClr val="0084D1"/>
                </a:solidFill>
                <a:latin typeface="Courier New" charset="0"/>
              </a:rPr>
              <a:t>            </a:t>
            </a:r>
            <a:r>
              <a:rPr lang="en-US" sz="2000" b="1" dirty="0" smtClean="0">
                <a:solidFill>
                  <a:srgbClr val="0070C0"/>
                </a:solidFill>
                <a:latin typeface="Courier New" charset="0"/>
              </a:rPr>
              <a:t>String </a:t>
            </a:r>
            <a:r>
              <a:rPr lang="en-US" sz="2000" b="1" dirty="0" smtClean="0">
                <a:latin typeface="Courier New" charset="0"/>
              </a:rPr>
              <a:t>amount) {</a:t>
            </a:r>
          </a:p>
          <a:p>
            <a: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b="1" dirty="0" smtClean="0">
                <a:latin typeface="Courier New" charset="0"/>
              </a:rPr>
              <a:t>        return </a:t>
            </a:r>
            <a:r>
              <a:rPr lang="en-US" sz="2000" b="1" dirty="0" err="1" smtClean="0">
                <a:latin typeface="Courier New" charset="0"/>
              </a:rPr>
              <a:t>getMoney(card</a:t>
            </a:r>
            <a:r>
              <a:rPr lang="en-US" sz="2000" b="1" dirty="0" smtClean="0">
                <a:latin typeface="Courier New" charset="0"/>
              </a:rPr>
              <a:t>, pin, amount);</a:t>
            </a:r>
          </a:p>
          <a:p>
            <a: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b="1" dirty="0" smtClean="0">
                <a:latin typeface="Courier New" charset="0"/>
              </a:rPr>
              <a:t>    }</a:t>
            </a:r>
          </a:p>
          <a:p>
            <a: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b="1" dirty="0" smtClean="0">
                <a:latin typeface="Courier New" charset="0"/>
              </a:rPr>
              <a:t>}</a:t>
            </a:r>
            <a:endParaRPr lang="en-US" sz="2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Server-side Content Negotiation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 txBox="1">
            <a:spLocks/>
          </p:cNvSpPr>
          <p:nvPr/>
        </p:nvSpPr>
        <p:spPr bwMode="auto">
          <a:xfrm>
            <a:off x="457200" y="1411288"/>
            <a:ext cx="86868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GET http://.../widgets2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Accept: 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5382A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text/*; q=1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…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Path("widgets2")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public class WidgetsResource2 {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@GET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@Produces(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5382A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"text/plain", "text/html"</a:t>
            </a: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)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    public Widgets getWidget() {...}</a:t>
            </a:r>
          </a:p>
          <a:p>
            <a:pPr marL="60325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charset="0"/>
                <a:ea typeface="Arial" charset="0"/>
                <a:cs typeface="Arial" charset="0"/>
              </a:rPr>
              <a:t>}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Server Side Content Negotiation</a:t>
            </a:r>
          </a:p>
        </p:txBody>
      </p:sp>
      <p:sp>
        <p:nvSpPr>
          <p:cNvPr id="103426" name="Content Placeholder 7"/>
          <p:cNvSpPr>
            <a:spLocks noGrp="1"/>
          </p:cNvSpPr>
          <p:nvPr>
            <p:ph sz="quarter" idx="12"/>
          </p:nvPr>
        </p:nvSpPr>
        <p:spPr>
          <a:xfrm>
            <a:off x="457200" y="1411288"/>
            <a:ext cx="8686800" cy="3063875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b="1">
                <a:solidFill>
                  <a:schemeClr val="tx1"/>
                </a:solidFill>
                <a:latin typeface="Courier New" charset="0"/>
                <a:cs typeface="Arial" charset="0"/>
              </a:rPr>
              <a:t>GET http://.../widgets2</a:t>
            </a:r>
          </a:p>
          <a:p>
            <a:pPr eaLnBrk="1" hangingPunct="1">
              <a:spcAft>
                <a:spcPct val="0"/>
              </a:spcAft>
            </a:pPr>
            <a:r>
              <a:rPr lang="en-US" b="1">
                <a:solidFill>
                  <a:schemeClr val="tx1"/>
                </a:solidFill>
                <a:latin typeface="Courier New" charset="0"/>
                <a:cs typeface="Arial" charset="0"/>
              </a:rPr>
              <a:t>Accept: </a:t>
            </a:r>
            <a:r>
              <a:rPr lang="en-US" b="1">
                <a:solidFill>
                  <a:srgbClr val="5382A1"/>
                </a:solidFill>
                <a:latin typeface="Courier New" charset="0"/>
                <a:cs typeface="Arial" charset="0"/>
              </a:rPr>
              <a:t>text/*; q=1</a:t>
            </a:r>
          </a:p>
          <a:p>
            <a:pPr eaLnBrk="1" hangingPunct="1">
              <a:spcAft>
                <a:spcPct val="0"/>
              </a:spcAft>
            </a:pPr>
            <a:r>
              <a:rPr lang="en-US" b="1">
                <a:solidFill>
                  <a:schemeClr val="tx1"/>
                </a:solidFill>
                <a:latin typeface="Courier New" charset="0"/>
                <a:cs typeface="Arial" charset="0"/>
              </a:rPr>
              <a:t>…</a:t>
            </a:r>
          </a:p>
          <a:p>
            <a:pPr eaLnBrk="1" hangingPunct="1">
              <a:spcAft>
                <a:spcPct val="0"/>
              </a:spcAft>
            </a:pPr>
            <a:endParaRPr lang="en-US" b="1">
              <a:solidFill>
                <a:schemeClr val="tx1"/>
              </a:solidFill>
              <a:latin typeface="Courier New" charset="0"/>
              <a:cs typeface="Arial" charset="0"/>
            </a:endParaRPr>
          </a:p>
          <a:p>
            <a:pPr eaLnBrk="1" hangingPunct="1">
              <a:spcAft>
                <a:spcPct val="0"/>
              </a:spcAft>
            </a:pPr>
            <a:endParaRPr lang="en-US" b="1">
              <a:solidFill>
                <a:schemeClr val="tx1"/>
              </a:solidFill>
              <a:latin typeface="Courier New" charset="0"/>
              <a:cs typeface="Arial" charset="0"/>
            </a:endParaRPr>
          </a:p>
          <a:p>
            <a:pPr eaLnBrk="1" hangingPunct="1">
              <a:spcAft>
                <a:spcPct val="0"/>
              </a:spcAft>
            </a:pPr>
            <a:r>
              <a:rPr lang="en-US" b="1">
                <a:solidFill>
                  <a:schemeClr val="tx1"/>
                </a:solidFill>
                <a:latin typeface="Courier New" charset="0"/>
                <a:cs typeface="Arial" charset="0"/>
              </a:rPr>
              <a:t>Path("widgets2")</a:t>
            </a:r>
          </a:p>
          <a:p>
            <a:pPr eaLnBrk="1" hangingPunct="1">
              <a:spcAft>
                <a:spcPct val="0"/>
              </a:spcAft>
            </a:pPr>
            <a:r>
              <a:rPr lang="en-US" b="1">
                <a:solidFill>
                  <a:schemeClr val="tx1"/>
                </a:solidFill>
                <a:latin typeface="Courier New" charset="0"/>
                <a:cs typeface="Arial" charset="0"/>
              </a:rPr>
              <a:t>public class WidgetsResource2 {</a:t>
            </a:r>
          </a:p>
          <a:p>
            <a:pPr eaLnBrk="1" hangingPunct="1">
              <a:spcAft>
                <a:spcPct val="0"/>
              </a:spcAft>
            </a:pPr>
            <a:r>
              <a:rPr lang="en-US" b="1">
                <a:solidFill>
                  <a:schemeClr val="tx1"/>
                </a:solidFill>
                <a:latin typeface="Courier New" charset="0"/>
                <a:cs typeface="Arial" charset="0"/>
              </a:rPr>
              <a:t>    @GET</a:t>
            </a:r>
          </a:p>
          <a:p>
            <a:pPr eaLnBrk="1" hangingPunct="1">
              <a:spcAft>
                <a:spcPct val="0"/>
              </a:spcAft>
            </a:pPr>
            <a:r>
              <a:rPr lang="en-US" b="1">
                <a:solidFill>
                  <a:schemeClr val="tx1"/>
                </a:solidFill>
                <a:latin typeface="Courier New" charset="0"/>
                <a:cs typeface="Arial" charset="0"/>
              </a:rPr>
              <a:t>    @Produces(</a:t>
            </a:r>
            <a:r>
              <a:rPr lang="en-US" b="1">
                <a:solidFill>
                  <a:srgbClr val="5382A1"/>
                </a:solidFill>
                <a:latin typeface="Courier New" charset="0"/>
                <a:cs typeface="Arial" charset="0"/>
              </a:rPr>
              <a:t>"text/plain; qs=0.5"</a:t>
            </a:r>
            <a:r>
              <a:rPr lang="en-US" b="1">
                <a:solidFill>
                  <a:srgbClr val="0000FF"/>
                </a:solidFill>
                <a:latin typeface="Courier New" charset="0"/>
                <a:cs typeface="Arial" charset="0"/>
              </a:rPr>
              <a:t>, </a:t>
            </a:r>
            <a:r>
              <a:rPr lang="en-US" b="1">
                <a:solidFill>
                  <a:srgbClr val="5382A1"/>
                </a:solidFill>
                <a:latin typeface="Courier New" charset="0"/>
                <a:cs typeface="Arial" charset="0"/>
              </a:rPr>
              <a:t>"text/html; qs=0.75"</a:t>
            </a:r>
            <a:r>
              <a:rPr lang="en-US" b="1">
                <a:solidFill>
                  <a:schemeClr val="tx1"/>
                </a:solidFill>
                <a:latin typeface="Courier New" charset="0"/>
                <a:cs typeface="Arial" charset="0"/>
              </a:rPr>
              <a:t>)</a:t>
            </a:r>
          </a:p>
          <a:p>
            <a:pPr eaLnBrk="1" hangingPunct="1">
              <a:spcAft>
                <a:spcPct val="0"/>
              </a:spcAft>
            </a:pPr>
            <a:r>
              <a:rPr lang="en-US" b="1">
                <a:solidFill>
                  <a:schemeClr val="tx1"/>
                </a:solidFill>
                <a:latin typeface="Courier New" charset="0"/>
                <a:cs typeface="Arial" charset="0"/>
              </a:rPr>
              <a:t>    public Widgets getWidget() {...}</a:t>
            </a:r>
          </a:p>
          <a:p>
            <a:pPr eaLnBrk="1" hangingPunct="1">
              <a:spcAft>
                <a:spcPct val="0"/>
              </a:spcAft>
            </a:pPr>
            <a:r>
              <a:rPr lang="en-US" b="1">
                <a:solidFill>
                  <a:schemeClr val="tx1"/>
                </a:solidFill>
                <a:latin typeface="Courier New" charset="0"/>
                <a:cs typeface="Arial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JAX-RS 2.0 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Major New Features</a:t>
            </a:r>
          </a:p>
          <a:p>
            <a:pPr lvl="1"/>
            <a:r>
              <a:rPr lang="en-US" dirty="0" smtClean="0"/>
              <a:t>Client API, Filters &amp; Interceptors, Asynchronous Resources, Hypermedia</a:t>
            </a:r>
          </a:p>
          <a:p>
            <a:r>
              <a:rPr lang="en-US" dirty="0" smtClean="0"/>
              <a:t>Many minor API improvements and extensions</a:t>
            </a:r>
          </a:p>
          <a:p>
            <a:pPr lvl="1"/>
            <a:r>
              <a:rPr lang="en-US" dirty="0" smtClean="0"/>
              <a:t>Bean Validation, Request / Response, URI Builder, String Converters,</a:t>
            </a:r>
            <a:br>
              <a:rPr lang="en-US" dirty="0" smtClean="0"/>
            </a:br>
            <a:r>
              <a:rPr lang="en-US" dirty="0" smtClean="0">
                <a:latin typeface="Courier New"/>
                <a:cs typeface="Courier New"/>
              </a:rPr>
              <a:t>@</a:t>
            </a:r>
            <a:r>
              <a:rPr lang="en-US" dirty="0" err="1" smtClean="0">
                <a:latin typeface="Courier New"/>
                <a:cs typeface="Courier New"/>
              </a:rPr>
              <a:t>BeanParam</a:t>
            </a:r>
            <a:r>
              <a:rPr lang="en-US" dirty="0" smtClean="0">
                <a:latin typeface="Courier New"/>
                <a:cs typeface="Courier New"/>
              </a:rPr>
              <a:t>, </a:t>
            </a:r>
            <a:r>
              <a:rPr lang="en-US" dirty="0" err="1" smtClean="0">
                <a:latin typeface="Courier New"/>
                <a:cs typeface="Courier New"/>
              </a:rPr>
              <a:t>MultivaluedHashMap</a:t>
            </a:r>
            <a:r>
              <a:rPr lang="en-US" dirty="0" smtClean="0">
                <a:latin typeface="Courier New"/>
                <a:cs typeface="Courier New"/>
              </a:rPr>
              <a:t>, </a:t>
            </a:r>
            <a:r>
              <a:rPr lang="en-US" dirty="0" err="1" smtClean="0">
                <a:latin typeface="Courier New"/>
                <a:cs typeface="Courier New"/>
              </a:rPr>
              <a:t>GenericType</a:t>
            </a:r>
            <a:r>
              <a:rPr lang="en-US" dirty="0" smtClean="0">
                <a:latin typeface="Courier New"/>
                <a:cs typeface="Courier New"/>
              </a:rPr>
              <a:t>, …</a:t>
            </a:r>
          </a:p>
          <a:p>
            <a:r>
              <a:rPr lang="en-US" dirty="0" smtClean="0"/>
              <a:t>DI Integration, , Java EE Security, MVC, high-level client API deferred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Read JSR 343 specification at </a:t>
            </a:r>
            <a:r>
              <a:rPr lang="en-GB" dirty="0" smtClean="0">
                <a:latin typeface="Arial" charset="0"/>
                <a:cs typeface="Arial" charset="0"/>
                <a:hlinkClick r:id="rId2"/>
              </a:rPr>
              <a:t>http://jcp.org</a:t>
            </a:r>
            <a:r>
              <a:rPr lang="en-GB" dirty="0" smtClean="0">
                <a:latin typeface="Arial" charset="0"/>
                <a:cs typeface="Arial" charset="0"/>
              </a:rPr>
              <a:t> </a:t>
            </a:r>
          </a:p>
          <a:p>
            <a:r>
              <a:rPr lang="en-GB" dirty="0" smtClean="0">
                <a:latin typeface="Arial" charset="0"/>
                <a:cs typeface="Arial" charset="0"/>
              </a:rPr>
              <a:t>GlassFish 4.0 </a:t>
            </a:r>
          </a:p>
          <a:p>
            <a:pPr marL="742950" lvl="1" indent="-285750"/>
            <a:r>
              <a:rPr lang="en-GB" dirty="0" smtClean="0">
                <a:latin typeface="Arial" charset="0"/>
                <a:cs typeface="Arial" charset="0"/>
                <a:hlinkClick r:id="rId3"/>
              </a:rPr>
              <a:t>http://glassfish.java.net/</a:t>
            </a:r>
            <a:endParaRPr lang="en-GB" dirty="0" smtClean="0">
              <a:latin typeface="Arial" charset="0"/>
              <a:cs typeface="Arial" charset="0"/>
            </a:endParaRPr>
          </a:p>
          <a:p>
            <a:pPr marL="742950" lvl="1" indent="-285750"/>
            <a:r>
              <a:rPr lang="en-GB" dirty="0" smtClean="0">
                <a:latin typeface="Arial" charset="0"/>
                <a:cs typeface="Arial" charset="0"/>
                <a:hlinkClick r:id="rId4"/>
              </a:rPr>
              <a:t>http://dlc.sun.com.edgesuite.net/glassfish/4.0/promoted/</a:t>
            </a:r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cs typeface="Arial" charset="0"/>
              </a:rPr>
              <a:t>Open Message Queue 5.0</a:t>
            </a:r>
          </a:p>
          <a:p>
            <a:pPr marL="742950" lvl="1" indent="-285750"/>
            <a:r>
              <a:rPr lang="en-GB" dirty="0" smtClean="0">
                <a:latin typeface="Arial" charset="0"/>
                <a:cs typeface="Arial" charset="0"/>
                <a:hlinkClick r:id="rId5"/>
              </a:rPr>
              <a:t>http://mq.java.net/</a:t>
            </a:r>
            <a:endParaRPr lang="en-GB" dirty="0" smtClean="0">
              <a:latin typeface="Arial" charset="0"/>
              <a:cs typeface="Arial" charset="0"/>
            </a:endParaRPr>
          </a:p>
          <a:p>
            <a:pPr marL="742950" lvl="1" indent="-285750"/>
            <a:r>
              <a:rPr lang="en-GB" dirty="0" smtClean="0">
                <a:latin typeface="Arial" charset="0"/>
                <a:cs typeface="Arial" charset="0"/>
                <a:hlinkClick r:id="rId6"/>
              </a:rPr>
              <a:t>http://mq.java.net/5.0.html</a:t>
            </a:r>
            <a:endParaRPr lang="en-GB" dirty="0" smtClean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943062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JAX-RS Annotations</a:t>
            </a:r>
            <a:endParaRPr lang="en-US" dirty="0"/>
          </a:p>
        </p:txBody>
      </p:sp>
      <p:graphicFrame>
        <p:nvGraphicFramePr>
          <p:cNvPr id="4" name="Group 225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34559856"/>
              </p:ext>
            </p:extLst>
          </p:nvPr>
        </p:nvGraphicFramePr>
        <p:xfrm>
          <a:off x="744538" y="1303339"/>
          <a:ext cx="7554912" cy="260082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833562"/>
                <a:gridCol w="2095500"/>
                <a:gridCol w="3625850"/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Method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Annotation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Annotation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5857"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GET</a:t>
                      </a:r>
                    </a:p>
                  </a:txBody>
                  <a:tcPr marL="92791" marR="92791" marT="34496" marB="34496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@GET</a:t>
                      </a:r>
                    </a:p>
                  </a:txBody>
                  <a:tcPr marL="92791" marR="92791" marT="34496" marB="34496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Read, possibly cached</a:t>
                      </a:r>
                    </a:p>
                  </a:txBody>
                  <a:tcPr marL="92791" marR="92791" marT="34496" marB="34496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385857"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POST</a:t>
                      </a:r>
                    </a:p>
                  </a:txBody>
                  <a:tcPr marL="92791" marR="92791" marT="34496" marB="34496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@POST</a:t>
                      </a:r>
                    </a:p>
                  </a:txBody>
                  <a:tcPr marL="92791" marR="92791" marT="34496" marB="34496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Update or create without a known ID</a:t>
                      </a:r>
                    </a:p>
                  </a:txBody>
                  <a:tcPr marL="92791" marR="92791" marT="34496" marB="34496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385857"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PUT</a:t>
                      </a:r>
                    </a:p>
                  </a:txBody>
                  <a:tcPr marL="92791" marR="92791" marT="34496" marB="34496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@PUT</a:t>
                      </a:r>
                    </a:p>
                  </a:txBody>
                  <a:tcPr marL="92791" marR="92791" marT="34496" marB="34496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Update or create with a known ID</a:t>
                      </a:r>
                    </a:p>
                  </a:txBody>
                  <a:tcPr marL="92791" marR="92791" marT="34496" marB="34496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385857"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DELETE</a:t>
                      </a:r>
                    </a:p>
                  </a:txBody>
                  <a:tcPr marL="92791" marR="92791" marT="34496" marB="34496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@DELETE</a:t>
                      </a:r>
                    </a:p>
                  </a:txBody>
                  <a:tcPr marL="92791" marR="92791" marT="34496" marB="34496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Remove</a:t>
                      </a:r>
                    </a:p>
                  </a:txBody>
                  <a:tcPr marL="92791" marR="92791" marT="34496" marB="34496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385857"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HEAD</a:t>
                      </a:r>
                    </a:p>
                  </a:txBody>
                  <a:tcPr marL="92791" marR="92791" marT="34496" marB="34496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@HEAD</a:t>
                      </a:r>
                    </a:p>
                  </a:txBody>
                  <a:tcPr marL="92791" marR="92791" marT="34496" marB="34496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GET with no response</a:t>
                      </a:r>
                    </a:p>
                  </a:txBody>
                  <a:tcPr marL="92791" marR="92791" marT="34496" marB="34496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385857"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OPTIONS</a:t>
                      </a:r>
                    </a:p>
                  </a:txBody>
                  <a:tcPr marL="92791" marR="92791" marT="34496" marB="34496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@Options</a:t>
                      </a:r>
                    </a:p>
                  </a:txBody>
                  <a:tcPr marL="92791" marR="92791" marT="34496" marB="34496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Supported methods</a:t>
                      </a:r>
                    </a:p>
                  </a:txBody>
                  <a:tcPr marL="92791" marR="92791" marT="34496" marB="34496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JAX-RS Annotations (Continued)</a:t>
            </a:r>
            <a:endParaRPr lang="en-US" dirty="0"/>
          </a:p>
        </p:txBody>
      </p:sp>
      <p:graphicFrame>
        <p:nvGraphicFramePr>
          <p:cNvPr id="4" name="Group 225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34559856"/>
              </p:ext>
            </p:extLst>
          </p:nvPr>
        </p:nvGraphicFramePr>
        <p:xfrm>
          <a:off x="744538" y="1303339"/>
          <a:ext cx="6151562" cy="289419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066023"/>
                <a:gridCol w="4085539"/>
              </a:tblGrid>
              <a:tr h="285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Method</a:t>
                      </a:r>
                    </a:p>
                  </a:txBody>
                  <a:tcPr marL="92151" marR="92151" marT="34257" marB="34257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Annotation</a:t>
                      </a:r>
                    </a:p>
                  </a:txBody>
                  <a:tcPr marL="92791" marR="92791" marT="34257" marB="34257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5857"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@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PathParam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791" marR="92791" marT="34496" marB="34496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Binds the value from URI, e.g.</a:t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@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PathParam(“id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”)</a:t>
                      </a:r>
                    </a:p>
                  </a:txBody>
                  <a:tcPr marL="92791" marR="92791" marT="34496" marB="34496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385857"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@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QueryParam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791" marR="92791" marT="34496" marB="34496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Binds the value of query name/value, e.g.</a:t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@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QueryParam(“name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”)</a:t>
                      </a:r>
                    </a:p>
                  </a:txBody>
                  <a:tcPr marL="92791" marR="92791" marT="34496" marB="34496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385857"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@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CookieParam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791" marR="92791" marT="34496" marB="34496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Binds the value of a cookie, e.g.</a:t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@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CookieParam(“JSESSIONID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”)</a:t>
                      </a:r>
                    </a:p>
                  </a:txBody>
                  <a:tcPr marL="92791" marR="92791" marT="34496" marB="34496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385857"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@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HeaderParam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791" marR="92791" marT="34496" marB="34496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Binds the value of a HTTP header, e.g.</a:t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@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HeaderParam(“Accept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”)</a:t>
                      </a:r>
                    </a:p>
                  </a:txBody>
                  <a:tcPr marL="92791" marR="92791" marT="34496" marB="34496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385857"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@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FormParam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791" marR="92791" marT="34496" marB="34496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Binds the value of an HTML form, e.g.</a:t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@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FormParam(“name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”)</a:t>
                      </a:r>
                    </a:p>
                  </a:txBody>
                  <a:tcPr marL="92791" marR="92791" marT="34496" marB="34496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  <a:tr h="385857"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@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MatrixParam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791" marR="92791" marT="34496" marB="34496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Binds the value of a matrix parameter, e.g.</a:t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@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MatrixParam(“name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”)</a:t>
                      </a:r>
                    </a:p>
                  </a:txBody>
                  <a:tcPr marL="92791" marR="92791" marT="34496" marB="34496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JAX RS 2.0 Client API</a:t>
            </a:r>
            <a:endParaRPr lang="en-US" dirty="0"/>
          </a:p>
        </p:txBody>
      </p:sp>
      <p:pic>
        <p:nvPicPr>
          <p:cNvPr id="8" name="Picture Placeholder 7" descr="ph-ind-buslife-017-cropped.bmp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2251" r="41457"/>
          <a:stretch/>
        </p:blipFill>
        <p:spPr>
          <a:xfrm>
            <a:off x="6257925" y="0"/>
            <a:ext cx="2239963" cy="4629150"/>
          </a:xfrm>
        </p:spPr>
      </p:pic>
      <p:pic>
        <p:nvPicPr>
          <p:cNvPr id="7" name="Picture Placeholder 6" descr="ph-hitech-dev-72779945-20.jpg"/>
          <p:cNvPicPr>
            <a:picLocks noChangeAspect="1"/>
          </p:cNvPicPr>
          <p:nvPr/>
        </p:nvPicPr>
        <p:blipFill>
          <a:blip r:embed="rId4"/>
          <a:srcRect l="37393" r="10239"/>
          <a:stretch>
            <a:fillRect/>
          </a:stretch>
        </p:blipFill>
        <p:spPr bwMode="auto">
          <a:xfrm>
            <a:off x="5715000" y="-1588"/>
            <a:ext cx="3429000" cy="462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96070363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API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HTTP client libraries too low level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Leveraging providers/concepts from JAX-RS 1.x API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Proprietary APIs introduced by major implementations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Motivation</a:t>
            </a:r>
            <a:endParaRPr lang="en-US" dirty="0"/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Java_Template">
  <a:themeElements>
    <a:clrScheme name="Custom 19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5382A1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Java_Template.potx</Template>
  <TotalTime>56</TotalTime>
  <Words>3105</Words>
  <Application>Microsoft Macintosh PowerPoint</Application>
  <PresentationFormat>On-screen Show (16:9)</PresentationFormat>
  <Paragraphs>605</Paragraphs>
  <Slides>54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Java_Template</vt:lpstr>
      <vt:lpstr>Slide 1</vt:lpstr>
      <vt:lpstr>JAX-RS 2.0: New and Noteworthy in the RESTful Web Services API</vt:lpstr>
      <vt:lpstr>What’s New in JAX-RS 2.0</vt:lpstr>
      <vt:lpstr>JAX-RS – Java API for RESTful Services</vt:lpstr>
      <vt:lpstr>JAX-RS Example</vt:lpstr>
      <vt:lpstr>JAX-RS Annotations</vt:lpstr>
      <vt:lpstr>JAX-RS Annotations (Continued)</vt:lpstr>
      <vt:lpstr>JAX RS 2.0 Client API</vt:lpstr>
      <vt:lpstr>Client API</vt:lpstr>
      <vt:lpstr>Client API</vt:lpstr>
      <vt:lpstr>Client API</vt:lpstr>
      <vt:lpstr>Client API</vt:lpstr>
      <vt:lpstr>Client API</vt:lpstr>
      <vt:lpstr>Client API</vt:lpstr>
      <vt:lpstr>JAX RS 2.0 Common Configuration</vt:lpstr>
      <vt:lpstr>Common Configuration - Motivation</vt:lpstr>
      <vt:lpstr>Common Configuration - Motivation</vt:lpstr>
      <vt:lpstr>Common Configuration - Solution</vt:lpstr>
      <vt:lpstr>Common Configuration - Solution</vt:lpstr>
      <vt:lpstr>Common Configuration</vt:lpstr>
      <vt:lpstr>Common Configuration</vt:lpstr>
      <vt:lpstr>A Feature Example</vt:lpstr>
      <vt:lpstr>Dynamic Feature</vt:lpstr>
      <vt:lpstr>JAX RS 2.0 Asynchronous Processing</vt:lpstr>
      <vt:lpstr>Asynchronous Processing</vt:lpstr>
      <vt:lpstr>Asynchronous Processing</vt:lpstr>
      <vt:lpstr>Asynchronous Processing: Server Side</vt:lpstr>
      <vt:lpstr>Asynchronous Processing: Server Side</vt:lpstr>
      <vt:lpstr>Asynchronous Processing: Server Side</vt:lpstr>
      <vt:lpstr>Asynchronous Processing: Client Side</vt:lpstr>
      <vt:lpstr>JAX RS 2.0 Filters/Interceptors</vt:lpstr>
      <vt:lpstr>Filters &amp; Interceptors</vt:lpstr>
      <vt:lpstr>Filters &amp; Interceptors</vt:lpstr>
      <vt:lpstr>Filters &amp; Interceptors</vt:lpstr>
      <vt:lpstr>Filters &amp; Interceptors</vt:lpstr>
      <vt:lpstr>Filters &amp; Interceptors</vt:lpstr>
      <vt:lpstr>Filters &amp; Interceptors</vt:lpstr>
      <vt:lpstr>Filters &amp; Interceptors</vt:lpstr>
      <vt:lpstr>Bindings &amp; Priorities</vt:lpstr>
      <vt:lpstr>Bindings</vt:lpstr>
      <vt:lpstr>Bindings</vt:lpstr>
      <vt:lpstr>A DynamicFeature Example</vt:lpstr>
      <vt:lpstr>JAX RS 2.0 Hypermedia Support</vt:lpstr>
      <vt:lpstr>Hypermedia Support</vt:lpstr>
      <vt:lpstr>Hypermedia Support</vt:lpstr>
      <vt:lpstr>Hypermedia</vt:lpstr>
      <vt:lpstr>Hypermedia</vt:lpstr>
      <vt:lpstr>Hypermedia</vt:lpstr>
      <vt:lpstr>JAX RS 2.0 Server-side Content Negotiation</vt:lpstr>
      <vt:lpstr>Server-side Content Negotiation</vt:lpstr>
      <vt:lpstr>Server Side Content Negotiation</vt:lpstr>
      <vt:lpstr>JAX-RS 2.0 Summary</vt:lpstr>
      <vt:lpstr>Additional Resources</vt:lpstr>
      <vt:lpstr>Slide 54</vt:lpstr>
    </vt:vector>
  </TitlesOfParts>
  <Company>Oracle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Clingan</dc:creator>
  <cp:lastModifiedBy>John Clingan</cp:lastModifiedBy>
  <cp:revision>5</cp:revision>
  <cp:lastPrinted>2012-06-18T19:05:44Z</cp:lastPrinted>
  <dcterms:created xsi:type="dcterms:W3CDTF">2013-07-05T21:25:18Z</dcterms:created>
  <dcterms:modified xsi:type="dcterms:W3CDTF">2013-07-05T21:25:34Z</dcterms:modified>
</cp:coreProperties>
</file>