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4"/>
  </p:notesMasterIdLst>
  <p:handoutMasterIdLst>
    <p:handoutMasterId r:id="rId95"/>
  </p:handoutMasterIdLst>
  <p:sldIdLst>
    <p:sldId id="419" r:id="rId2"/>
    <p:sldId id="533" r:id="rId3"/>
    <p:sldId id="500" r:id="rId4"/>
    <p:sldId id="296" r:id="rId5"/>
    <p:sldId id="431" r:id="rId6"/>
    <p:sldId id="503" r:id="rId7"/>
    <p:sldId id="509" r:id="rId8"/>
    <p:sldId id="504" r:id="rId9"/>
    <p:sldId id="505" r:id="rId10"/>
    <p:sldId id="507" r:id="rId11"/>
    <p:sldId id="508" r:id="rId12"/>
    <p:sldId id="506" r:id="rId13"/>
    <p:sldId id="346" r:id="rId14"/>
    <p:sldId id="347" r:id="rId15"/>
    <p:sldId id="466" r:id="rId16"/>
    <p:sldId id="467" r:id="rId17"/>
    <p:sldId id="468" r:id="rId18"/>
    <p:sldId id="469" r:id="rId19"/>
    <p:sldId id="470" r:id="rId20"/>
    <p:sldId id="472" r:id="rId21"/>
    <p:sldId id="471" r:id="rId22"/>
    <p:sldId id="474" r:id="rId23"/>
    <p:sldId id="475" r:id="rId24"/>
    <p:sldId id="476" r:id="rId25"/>
    <p:sldId id="485" r:id="rId26"/>
    <p:sldId id="477" r:id="rId27"/>
    <p:sldId id="478" r:id="rId28"/>
    <p:sldId id="479" r:id="rId29"/>
    <p:sldId id="515" r:id="rId30"/>
    <p:sldId id="510" r:id="rId31"/>
    <p:sldId id="511" r:id="rId32"/>
    <p:sldId id="512" r:id="rId33"/>
    <p:sldId id="486" r:id="rId34"/>
    <p:sldId id="487" r:id="rId35"/>
    <p:sldId id="488" r:id="rId36"/>
    <p:sldId id="489" r:id="rId37"/>
    <p:sldId id="490" r:id="rId38"/>
    <p:sldId id="491" r:id="rId39"/>
    <p:sldId id="492" r:id="rId40"/>
    <p:sldId id="493" r:id="rId41"/>
    <p:sldId id="549" r:id="rId42"/>
    <p:sldId id="544" r:id="rId43"/>
    <p:sldId id="524" r:id="rId44"/>
    <p:sldId id="525" r:id="rId45"/>
    <p:sldId id="526" r:id="rId46"/>
    <p:sldId id="527" r:id="rId47"/>
    <p:sldId id="528" r:id="rId48"/>
    <p:sldId id="529" r:id="rId49"/>
    <p:sldId id="530" r:id="rId50"/>
    <p:sldId id="531" r:id="rId51"/>
    <p:sldId id="550" r:id="rId52"/>
    <p:sldId id="545" r:id="rId53"/>
    <p:sldId id="370" r:id="rId54"/>
    <p:sldId id="373" r:id="rId55"/>
    <p:sldId id="374" r:id="rId56"/>
    <p:sldId id="376" r:id="rId57"/>
    <p:sldId id="383" r:id="rId58"/>
    <p:sldId id="384" r:id="rId59"/>
    <p:sldId id="385" r:id="rId60"/>
    <p:sldId id="386" r:id="rId61"/>
    <p:sldId id="372" r:id="rId62"/>
    <p:sldId id="436" r:id="rId63"/>
    <p:sldId id="382" r:id="rId64"/>
    <p:sldId id="407" r:id="rId65"/>
    <p:sldId id="499" r:id="rId66"/>
    <p:sldId id="404" r:id="rId67"/>
    <p:sldId id="406" r:id="rId68"/>
    <p:sldId id="435" r:id="rId69"/>
    <p:sldId id="532" r:id="rId70"/>
    <p:sldId id="534" r:id="rId71"/>
    <p:sldId id="551" r:id="rId72"/>
    <p:sldId id="546" r:id="rId73"/>
    <p:sldId id="518" r:id="rId74"/>
    <p:sldId id="421" r:id="rId75"/>
    <p:sldId id="521" r:id="rId76"/>
    <p:sldId id="420" r:id="rId77"/>
    <p:sldId id="522" r:id="rId78"/>
    <p:sldId id="523" r:id="rId79"/>
    <p:sldId id="496" r:id="rId80"/>
    <p:sldId id="497" r:id="rId81"/>
    <p:sldId id="552" r:id="rId82"/>
    <p:sldId id="548" r:id="rId83"/>
    <p:sldId id="517" r:id="rId84"/>
    <p:sldId id="536" r:id="rId85"/>
    <p:sldId id="537" r:id="rId86"/>
    <p:sldId id="542" r:id="rId87"/>
    <p:sldId id="543" r:id="rId88"/>
    <p:sldId id="553" r:id="rId89"/>
    <p:sldId id="547" r:id="rId90"/>
    <p:sldId id="361" r:id="rId91"/>
    <p:sldId id="535" r:id="rId92"/>
    <p:sldId id="259" r:id="rId93"/>
  </p:sldIdLst>
  <p:sldSz cx="12188825"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AAFF"/>
    <a:srgbClr val="000000"/>
    <a:srgbClr val="715DF6"/>
    <a:srgbClr val="180218"/>
    <a:srgbClr val="FF737F"/>
    <a:srgbClr val="9A0000"/>
    <a:srgbClr val="FF6868"/>
    <a:srgbClr val="9A9600"/>
    <a:srgbClr val="A51B81"/>
    <a:srgbClr val="DE36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47" autoAdjust="0"/>
    <p:restoredTop sz="88451" autoAdjust="0"/>
  </p:normalViewPr>
  <p:slideViewPr>
    <p:cSldViewPr snapToGrid="0" showGuides="1">
      <p:cViewPr varScale="1">
        <p:scale>
          <a:sx n="83" d="100"/>
          <a:sy n="83" d="100"/>
        </p:scale>
        <p:origin x="-432" y="-104"/>
      </p:cViewPr>
      <p:guideLst>
        <p:guide orient="horz" pos="427"/>
        <p:guide pos="360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89" d="100"/>
          <a:sy n="89" d="100"/>
        </p:scale>
        <p:origin x="-2608"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notesMaster" Target="notesMasters/notesMaster1.xml"/><Relationship Id="rId95" Type="http://schemas.openxmlformats.org/officeDocument/2006/relationships/handoutMaster" Target="handoutMasters/handoutMaster1.xml"/><Relationship Id="rId96" Type="http://schemas.openxmlformats.org/officeDocument/2006/relationships/printerSettings" Target="printerSettings/printerSettings1.bin"/><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CE96CD-C672-41F2-BE4F-E1FE4D90DE71}" type="doc">
      <dgm:prSet loTypeId="urn:microsoft.com/office/officeart/2005/8/layout/hProcess11" loCatId="process" qsTypeId="urn:microsoft.com/office/officeart/2005/8/quickstyle/simple1" qsCatId="simple" csTypeId="urn:microsoft.com/office/officeart/2005/8/colors/accent1_2" csCatId="accent1" phldr="1"/>
      <dgm:spPr/>
    </dgm:pt>
    <dgm:pt modelId="{7087651B-654D-4F6E-A36C-FC16CA7882C2}">
      <dgm:prSet phldrT="[Text]"/>
      <dgm:spPr/>
      <dgm:t>
        <a:bodyPr/>
        <a:lstStyle/>
        <a:p>
          <a:r>
            <a:rPr lang="en-US" dirty="0" smtClean="0"/>
            <a:t>2001</a:t>
          </a:r>
          <a:endParaRPr lang="en-US" dirty="0"/>
        </a:p>
      </dgm:t>
    </dgm:pt>
    <dgm:pt modelId="{D0B0F46E-3658-411A-800E-42A9DA6BA45B}" type="parTrans" cxnId="{02535444-9827-43B6-ACC5-C866EDFAF167}">
      <dgm:prSet/>
      <dgm:spPr/>
      <dgm:t>
        <a:bodyPr/>
        <a:lstStyle/>
        <a:p>
          <a:endParaRPr lang="en-US"/>
        </a:p>
      </dgm:t>
    </dgm:pt>
    <dgm:pt modelId="{6FFA7148-B265-4BE9-9F95-3F8AADC61427}" type="sibTrans" cxnId="{02535444-9827-43B6-ACC5-C866EDFAF167}">
      <dgm:prSet/>
      <dgm:spPr/>
      <dgm:t>
        <a:bodyPr/>
        <a:lstStyle/>
        <a:p>
          <a:endParaRPr lang="en-US"/>
        </a:p>
      </dgm:t>
    </dgm:pt>
    <dgm:pt modelId="{4B5749E4-2F33-493A-B83B-8604C33A7399}">
      <dgm:prSet phldrT="[Text]"/>
      <dgm:spPr/>
      <dgm:t>
        <a:bodyPr/>
        <a:lstStyle/>
        <a:p>
          <a:r>
            <a:rPr lang="en-US" dirty="0" smtClean="0"/>
            <a:t>2006</a:t>
          </a:r>
          <a:endParaRPr lang="en-US" dirty="0"/>
        </a:p>
      </dgm:t>
    </dgm:pt>
    <dgm:pt modelId="{A455E417-3561-48EE-A7E1-4F9690213E4D}" type="parTrans" cxnId="{0B4E1C1C-4BF5-4F80-B605-7C703E668ED6}">
      <dgm:prSet/>
      <dgm:spPr/>
      <dgm:t>
        <a:bodyPr/>
        <a:lstStyle/>
        <a:p>
          <a:endParaRPr lang="en-US"/>
        </a:p>
      </dgm:t>
    </dgm:pt>
    <dgm:pt modelId="{ADC8CE0C-7425-425F-98E1-3EAB7FC37537}" type="sibTrans" cxnId="{0B4E1C1C-4BF5-4F80-B605-7C703E668ED6}">
      <dgm:prSet/>
      <dgm:spPr/>
      <dgm:t>
        <a:bodyPr/>
        <a:lstStyle/>
        <a:p>
          <a:endParaRPr lang="en-US"/>
        </a:p>
      </dgm:t>
    </dgm:pt>
    <dgm:pt modelId="{7C43D38E-376A-4345-8D80-0D528FD1E248}">
      <dgm:prSet phldrT="[Text]"/>
      <dgm:spPr/>
      <dgm:t>
        <a:bodyPr/>
        <a:lstStyle/>
        <a:p>
          <a:r>
            <a:rPr lang="en-US" dirty="0" smtClean="0"/>
            <a:t>2011</a:t>
          </a:r>
          <a:endParaRPr lang="en-US" dirty="0"/>
        </a:p>
      </dgm:t>
    </dgm:pt>
    <dgm:pt modelId="{5A8B15C8-2FAF-4EF7-BBFC-EF7B423E32D4}" type="parTrans" cxnId="{4797DA6F-A61C-40B3-BCCC-EA7BBE8B76AF}">
      <dgm:prSet/>
      <dgm:spPr/>
      <dgm:t>
        <a:bodyPr/>
        <a:lstStyle/>
        <a:p>
          <a:endParaRPr lang="en-US"/>
        </a:p>
      </dgm:t>
    </dgm:pt>
    <dgm:pt modelId="{6F453475-455B-41AD-927B-DE6001D6CA6B}" type="sibTrans" cxnId="{4797DA6F-A61C-40B3-BCCC-EA7BBE8B76AF}">
      <dgm:prSet/>
      <dgm:spPr/>
      <dgm:t>
        <a:bodyPr/>
        <a:lstStyle/>
        <a:p>
          <a:endParaRPr lang="en-US"/>
        </a:p>
      </dgm:t>
    </dgm:pt>
    <dgm:pt modelId="{B654C80E-6568-4534-9044-BA6E2280DC57}">
      <dgm:prSet phldrT="[Text]"/>
      <dgm:spPr/>
      <dgm:t>
        <a:bodyPr/>
        <a:lstStyle/>
        <a:p>
          <a:r>
            <a:rPr lang="en-US" dirty="0" smtClean="0"/>
            <a:t>2003/2004</a:t>
          </a:r>
          <a:endParaRPr lang="en-US" dirty="0"/>
        </a:p>
      </dgm:t>
    </dgm:pt>
    <dgm:pt modelId="{5E735317-7537-49B9-B4FF-42C6DB1806B9}" type="parTrans" cxnId="{3A56C37A-A8AE-408B-9B42-E5180A0FA89B}">
      <dgm:prSet/>
      <dgm:spPr/>
      <dgm:t>
        <a:bodyPr/>
        <a:lstStyle/>
        <a:p>
          <a:endParaRPr lang="en-US"/>
        </a:p>
      </dgm:t>
    </dgm:pt>
    <dgm:pt modelId="{EE6C8CBC-5551-4717-8C97-593F42F3259C}" type="sibTrans" cxnId="{3A56C37A-A8AE-408B-9B42-E5180A0FA89B}">
      <dgm:prSet/>
      <dgm:spPr/>
      <dgm:t>
        <a:bodyPr/>
        <a:lstStyle/>
        <a:p>
          <a:endParaRPr lang="en-US"/>
        </a:p>
      </dgm:t>
    </dgm:pt>
    <dgm:pt modelId="{373F2B4F-C0E9-4842-AD38-99F0BDAD91FC}">
      <dgm:prSet phldrT="[Text]"/>
      <dgm:spPr/>
      <dgm:t>
        <a:bodyPr/>
        <a:lstStyle/>
        <a:p>
          <a:r>
            <a:rPr lang="en-US" dirty="0" smtClean="0"/>
            <a:t>Scala Started</a:t>
          </a:r>
          <a:endParaRPr lang="en-US" dirty="0"/>
        </a:p>
      </dgm:t>
    </dgm:pt>
    <dgm:pt modelId="{636ADB36-FC50-4675-9997-236C317CEDE4}" type="parTrans" cxnId="{E9BB1A1E-01B9-4A80-AFA8-F019B419400F}">
      <dgm:prSet/>
      <dgm:spPr/>
      <dgm:t>
        <a:bodyPr/>
        <a:lstStyle/>
        <a:p>
          <a:endParaRPr lang="en-US"/>
        </a:p>
      </dgm:t>
    </dgm:pt>
    <dgm:pt modelId="{2449FBCF-7166-4E6A-B241-2BD9B527FDDF}" type="sibTrans" cxnId="{E9BB1A1E-01B9-4A80-AFA8-F019B419400F}">
      <dgm:prSet/>
      <dgm:spPr/>
      <dgm:t>
        <a:bodyPr/>
        <a:lstStyle/>
        <a:p>
          <a:endParaRPr lang="en-US"/>
        </a:p>
      </dgm:t>
    </dgm:pt>
    <dgm:pt modelId="{2D06D898-8E82-4815-B63E-CC612517A3F5}">
      <dgm:prSet phldrT="[Text]"/>
      <dgm:spPr/>
      <dgm:t>
        <a:bodyPr/>
        <a:lstStyle/>
        <a:p>
          <a:r>
            <a:rPr lang="en-US" dirty="0" smtClean="0"/>
            <a:t>Scala v1.0</a:t>
          </a:r>
          <a:endParaRPr lang="en-US" dirty="0"/>
        </a:p>
      </dgm:t>
    </dgm:pt>
    <dgm:pt modelId="{AECF0CC4-B60D-4644-9B83-CEA255BB89AE}" type="parTrans" cxnId="{33DE9E7E-D16A-47D2-A661-0E2F7C308BE6}">
      <dgm:prSet/>
      <dgm:spPr/>
      <dgm:t>
        <a:bodyPr/>
        <a:lstStyle/>
        <a:p>
          <a:endParaRPr lang="en-US"/>
        </a:p>
      </dgm:t>
    </dgm:pt>
    <dgm:pt modelId="{3CBA9373-57FE-4A91-9D01-01478E737423}" type="sibTrans" cxnId="{33DE9E7E-D16A-47D2-A661-0E2F7C308BE6}">
      <dgm:prSet/>
      <dgm:spPr/>
      <dgm:t>
        <a:bodyPr/>
        <a:lstStyle/>
        <a:p>
          <a:endParaRPr lang="en-US"/>
        </a:p>
      </dgm:t>
    </dgm:pt>
    <dgm:pt modelId="{9C5B8962-BFC8-471F-AD49-29AE445E9DA3}">
      <dgm:prSet phldrT="[Text]"/>
      <dgm:spPr/>
      <dgm:t>
        <a:bodyPr/>
        <a:lstStyle/>
        <a:p>
          <a:r>
            <a:rPr lang="en-US" dirty="0" smtClean="0"/>
            <a:t>Scala v2.0</a:t>
          </a:r>
          <a:endParaRPr lang="en-US" dirty="0"/>
        </a:p>
      </dgm:t>
    </dgm:pt>
    <dgm:pt modelId="{2FD27D7A-AB7A-44DC-AA0D-93ADD47F9841}" type="parTrans" cxnId="{52578FE4-E5C6-4947-9FD5-C11F2F8739D5}">
      <dgm:prSet/>
      <dgm:spPr/>
      <dgm:t>
        <a:bodyPr/>
        <a:lstStyle/>
        <a:p>
          <a:endParaRPr lang="en-US"/>
        </a:p>
      </dgm:t>
    </dgm:pt>
    <dgm:pt modelId="{E52A0523-B179-4432-8AD4-B07774DA3D91}" type="sibTrans" cxnId="{52578FE4-E5C6-4947-9FD5-C11F2F8739D5}">
      <dgm:prSet/>
      <dgm:spPr/>
      <dgm:t>
        <a:bodyPr/>
        <a:lstStyle/>
        <a:p>
          <a:endParaRPr lang="en-US"/>
        </a:p>
      </dgm:t>
    </dgm:pt>
    <dgm:pt modelId="{D9DB3C39-51B9-4644-9ACB-CC9488BD1BE0}">
      <dgm:prSet phldrT="[Text]"/>
      <dgm:spPr/>
      <dgm:t>
        <a:bodyPr/>
        <a:lstStyle/>
        <a:p>
          <a:r>
            <a:rPr lang="en-US" dirty="0" err="1" smtClean="0"/>
            <a:t>Scala</a:t>
          </a:r>
          <a:r>
            <a:rPr lang="en-US" dirty="0" smtClean="0"/>
            <a:t> 2.9.2 (latest)</a:t>
          </a:r>
          <a:endParaRPr lang="en-US" dirty="0"/>
        </a:p>
      </dgm:t>
    </dgm:pt>
    <dgm:pt modelId="{A9D5993B-2938-4F3A-A1E5-CB947E08F143}" type="parTrans" cxnId="{9E3FFBCB-2CEF-4C5F-8A99-50D9B9D8A980}">
      <dgm:prSet/>
      <dgm:spPr/>
      <dgm:t>
        <a:bodyPr/>
        <a:lstStyle/>
        <a:p>
          <a:endParaRPr lang="en-US"/>
        </a:p>
      </dgm:t>
    </dgm:pt>
    <dgm:pt modelId="{66E5D4B4-BF61-446F-8156-2390C7123F65}" type="sibTrans" cxnId="{9E3FFBCB-2CEF-4C5F-8A99-50D9B9D8A980}">
      <dgm:prSet/>
      <dgm:spPr/>
      <dgm:t>
        <a:bodyPr/>
        <a:lstStyle/>
        <a:p>
          <a:endParaRPr lang="en-US"/>
        </a:p>
      </dgm:t>
    </dgm:pt>
    <dgm:pt modelId="{E5605992-81A1-435D-9953-75774EE96BBF}" type="pres">
      <dgm:prSet presAssocID="{D4CE96CD-C672-41F2-BE4F-E1FE4D90DE71}" presName="Name0" presStyleCnt="0">
        <dgm:presLayoutVars>
          <dgm:dir/>
          <dgm:resizeHandles val="exact"/>
        </dgm:presLayoutVars>
      </dgm:prSet>
      <dgm:spPr/>
    </dgm:pt>
    <dgm:pt modelId="{428147FE-430D-4881-8C28-38A2535831CD}" type="pres">
      <dgm:prSet presAssocID="{D4CE96CD-C672-41F2-BE4F-E1FE4D90DE71}" presName="arrow" presStyleLbl="bgShp" presStyleIdx="0" presStyleCnt="1"/>
      <dgm:spPr/>
    </dgm:pt>
    <dgm:pt modelId="{C76AF9C8-AB55-421C-B840-242E5ACBAEA9}" type="pres">
      <dgm:prSet presAssocID="{D4CE96CD-C672-41F2-BE4F-E1FE4D90DE71}" presName="points" presStyleCnt="0"/>
      <dgm:spPr/>
    </dgm:pt>
    <dgm:pt modelId="{484765F7-503B-4728-9285-10D83D491D87}" type="pres">
      <dgm:prSet presAssocID="{7087651B-654D-4F6E-A36C-FC16CA7882C2}" presName="compositeA" presStyleCnt="0"/>
      <dgm:spPr/>
    </dgm:pt>
    <dgm:pt modelId="{5FEBCFA4-67E8-41FA-BF65-21DFA8977CEE}" type="pres">
      <dgm:prSet presAssocID="{7087651B-654D-4F6E-A36C-FC16CA7882C2}" presName="textA" presStyleLbl="revTx" presStyleIdx="0" presStyleCnt="4">
        <dgm:presLayoutVars>
          <dgm:bulletEnabled val="1"/>
        </dgm:presLayoutVars>
      </dgm:prSet>
      <dgm:spPr/>
      <dgm:t>
        <a:bodyPr/>
        <a:lstStyle/>
        <a:p>
          <a:endParaRPr lang="en-US"/>
        </a:p>
      </dgm:t>
    </dgm:pt>
    <dgm:pt modelId="{81694536-C330-4CFD-ACD0-14CB609BF472}" type="pres">
      <dgm:prSet presAssocID="{7087651B-654D-4F6E-A36C-FC16CA7882C2}" presName="circleA" presStyleLbl="node1" presStyleIdx="0" presStyleCnt="4"/>
      <dgm:spPr/>
    </dgm:pt>
    <dgm:pt modelId="{1385BFBB-262C-4587-9391-BAC78F65CEBD}" type="pres">
      <dgm:prSet presAssocID="{7087651B-654D-4F6E-A36C-FC16CA7882C2}" presName="spaceA" presStyleCnt="0"/>
      <dgm:spPr/>
    </dgm:pt>
    <dgm:pt modelId="{38012CAF-17D6-4F89-AFE4-FDFFC6C2782A}" type="pres">
      <dgm:prSet presAssocID="{6FFA7148-B265-4BE9-9F95-3F8AADC61427}" presName="space" presStyleCnt="0"/>
      <dgm:spPr/>
    </dgm:pt>
    <dgm:pt modelId="{76B91C54-2F38-4813-B73B-2A459FE4BED2}" type="pres">
      <dgm:prSet presAssocID="{B654C80E-6568-4534-9044-BA6E2280DC57}" presName="compositeB" presStyleCnt="0"/>
      <dgm:spPr/>
    </dgm:pt>
    <dgm:pt modelId="{E0FBC8E3-6900-44A6-BBBE-CC41C2908B32}" type="pres">
      <dgm:prSet presAssocID="{B654C80E-6568-4534-9044-BA6E2280DC57}" presName="textB" presStyleLbl="revTx" presStyleIdx="1" presStyleCnt="4">
        <dgm:presLayoutVars>
          <dgm:bulletEnabled val="1"/>
        </dgm:presLayoutVars>
      </dgm:prSet>
      <dgm:spPr/>
      <dgm:t>
        <a:bodyPr/>
        <a:lstStyle/>
        <a:p>
          <a:endParaRPr lang="en-US"/>
        </a:p>
      </dgm:t>
    </dgm:pt>
    <dgm:pt modelId="{5AB5C2DA-AE19-406B-9407-6F0B8EA607A4}" type="pres">
      <dgm:prSet presAssocID="{B654C80E-6568-4534-9044-BA6E2280DC57}" presName="circleB" presStyleLbl="node1" presStyleIdx="1" presStyleCnt="4"/>
      <dgm:spPr/>
    </dgm:pt>
    <dgm:pt modelId="{9A43F105-1811-4B37-820E-7D9A6BC45DE1}" type="pres">
      <dgm:prSet presAssocID="{B654C80E-6568-4534-9044-BA6E2280DC57}" presName="spaceB" presStyleCnt="0"/>
      <dgm:spPr/>
    </dgm:pt>
    <dgm:pt modelId="{2352E8DC-191B-4C57-9B48-8E8C5F77BC50}" type="pres">
      <dgm:prSet presAssocID="{EE6C8CBC-5551-4717-8C97-593F42F3259C}" presName="space" presStyleCnt="0"/>
      <dgm:spPr/>
    </dgm:pt>
    <dgm:pt modelId="{0001FF91-FB21-4433-A283-43BDB8B1C7DA}" type="pres">
      <dgm:prSet presAssocID="{4B5749E4-2F33-493A-B83B-8604C33A7399}" presName="compositeA" presStyleCnt="0"/>
      <dgm:spPr/>
    </dgm:pt>
    <dgm:pt modelId="{D003BC24-A34E-4E6D-8000-833EBD224A34}" type="pres">
      <dgm:prSet presAssocID="{4B5749E4-2F33-493A-B83B-8604C33A7399}" presName="textA" presStyleLbl="revTx" presStyleIdx="2" presStyleCnt="4">
        <dgm:presLayoutVars>
          <dgm:bulletEnabled val="1"/>
        </dgm:presLayoutVars>
      </dgm:prSet>
      <dgm:spPr/>
      <dgm:t>
        <a:bodyPr/>
        <a:lstStyle/>
        <a:p>
          <a:endParaRPr lang="en-US"/>
        </a:p>
      </dgm:t>
    </dgm:pt>
    <dgm:pt modelId="{78879C05-A747-4A3E-9903-198F6440B27B}" type="pres">
      <dgm:prSet presAssocID="{4B5749E4-2F33-493A-B83B-8604C33A7399}" presName="circleA" presStyleLbl="node1" presStyleIdx="2" presStyleCnt="4"/>
      <dgm:spPr/>
    </dgm:pt>
    <dgm:pt modelId="{DD9B29EF-E209-45D3-BE48-C5911AE3F2AD}" type="pres">
      <dgm:prSet presAssocID="{4B5749E4-2F33-493A-B83B-8604C33A7399}" presName="spaceA" presStyleCnt="0"/>
      <dgm:spPr/>
    </dgm:pt>
    <dgm:pt modelId="{FB02D80C-E7DC-4EED-9F7E-7A9AD33B5DB8}" type="pres">
      <dgm:prSet presAssocID="{ADC8CE0C-7425-425F-98E1-3EAB7FC37537}" presName="space" presStyleCnt="0"/>
      <dgm:spPr/>
    </dgm:pt>
    <dgm:pt modelId="{F41B3F72-FEDE-4619-80B3-2808C9BC9CF8}" type="pres">
      <dgm:prSet presAssocID="{7C43D38E-376A-4345-8D80-0D528FD1E248}" presName="compositeB" presStyleCnt="0"/>
      <dgm:spPr/>
    </dgm:pt>
    <dgm:pt modelId="{E80856D8-1A2D-4AFC-BBC9-38C40C4EB81A}" type="pres">
      <dgm:prSet presAssocID="{7C43D38E-376A-4345-8D80-0D528FD1E248}" presName="textB" presStyleLbl="revTx" presStyleIdx="3" presStyleCnt="4">
        <dgm:presLayoutVars>
          <dgm:bulletEnabled val="1"/>
        </dgm:presLayoutVars>
      </dgm:prSet>
      <dgm:spPr/>
      <dgm:t>
        <a:bodyPr/>
        <a:lstStyle/>
        <a:p>
          <a:endParaRPr lang="en-US"/>
        </a:p>
      </dgm:t>
    </dgm:pt>
    <dgm:pt modelId="{A7280FB0-F13A-4E25-B987-40AFBBC9AC7E}" type="pres">
      <dgm:prSet presAssocID="{7C43D38E-376A-4345-8D80-0D528FD1E248}" presName="circleB" presStyleLbl="node1" presStyleIdx="3" presStyleCnt="4"/>
      <dgm:spPr/>
    </dgm:pt>
    <dgm:pt modelId="{711CA29F-52AE-4F80-825B-F6B72B8C0874}" type="pres">
      <dgm:prSet presAssocID="{7C43D38E-376A-4345-8D80-0D528FD1E248}" presName="spaceB" presStyleCnt="0"/>
      <dgm:spPr/>
    </dgm:pt>
  </dgm:ptLst>
  <dgm:cxnLst>
    <dgm:cxn modelId="{4163ED02-3116-43AA-9034-C4F1568F57D0}" type="presOf" srcId="{4B5749E4-2F33-493A-B83B-8604C33A7399}" destId="{D003BC24-A34E-4E6D-8000-833EBD224A34}" srcOrd="0" destOrd="0" presId="urn:microsoft.com/office/officeart/2005/8/layout/hProcess11"/>
    <dgm:cxn modelId="{E9BB1A1E-01B9-4A80-AFA8-F019B419400F}" srcId="{7087651B-654D-4F6E-A36C-FC16CA7882C2}" destId="{373F2B4F-C0E9-4842-AD38-99F0BDAD91FC}" srcOrd="0" destOrd="0" parTransId="{636ADB36-FC50-4675-9997-236C317CEDE4}" sibTransId="{2449FBCF-7166-4E6A-B241-2BD9B527FDDF}"/>
    <dgm:cxn modelId="{52578FE4-E5C6-4947-9FD5-C11F2F8739D5}" srcId="{4B5749E4-2F33-493A-B83B-8604C33A7399}" destId="{9C5B8962-BFC8-471F-AD49-29AE445E9DA3}" srcOrd="0" destOrd="0" parTransId="{2FD27D7A-AB7A-44DC-AA0D-93ADD47F9841}" sibTransId="{E52A0523-B179-4432-8AD4-B07774DA3D91}"/>
    <dgm:cxn modelId="{A7B45973-E5E0-4D0C-A78E-313B8C8EDDA2}" type="presOf" srcId="{B654C80E-6568-4534-9044-BA6E2280DC57}" destId="{E0FBC8E3-6900-44A6-BBBE-CC41C2908B32}" srcOrd="0" destOrd="0" presId="urn:microsoft.com/office/officeart/2005/8/layout/hProcess11"/>
    <dgm:cxn modelId="{9E3FFBCB-2CEF-4C5F-8A99-50D9B9D8A980}" srcId="{7C43D38E-376A-4345-8D80-0D528FD1E248}" destId="{D9DB3C39-51B9-4644-9ACB-CC9488BD1BE0}" srcOrd="0" destOrd="0" parTransId="{A9D5993B-2938-4F3A-A1E5-CB947E08F143}" sibTransId="{66E5D4B4-BF61-446F-8156-2390C7123F65}"/>
    <dgm:cxn modelId="{4797DA6F-A61C-40B3-BCCC-EA7BBE8B76AF}" srcId="{D4CE96CD-C672-41F2-BE4F-E1FE4D90DE71}" destId="{7C43D38E-376A-4345-8D80-0D528FD1E248}" srcOrd="3" destOrd="0" parTransId="{5A8B15C8-2FAF-4EF7-BBFC-EF7B423E32D4}" sibTransId="{6F453475-455B-41AD-927B-DE6001D6CA6B}"/>
    <dgm:cxn modelId="{D9AC0F92-C096-4CF8-A0AC-19E7DEF7DC14}" type="presOf" srcId="{D9DB3C39-51B9-4644-9ACB-CC9488BD1BE0}" destId="{E80856D8-1A2D-4AFC-BBC9-38C40C4EB81A}" srcOrd="0" destOrd="1" presId="urn:microsoft.com/office/officeart/2005/8/layout/hProcess11"/>
    <dgm:cxn modelId="{F28C8D31-5700-4BB6-B885-A7DA49011507}" type="presOf" srcId="{7C43D38E-376A-4345-8D80-0D528FD1E248}" destId="{E80856D8-1A2D-4AFC-BBC9-38C40C4EB81A}" srcOrd="0" destOrd="0" presId="urn:microsoft.com/office/officeart/2005/8/layout/hProcess11"/>
    <dgm:cxn modelId="{33DE9E7E-D16A-47D2-A661-0E2F7C308BE6}" srcId="{B654C80E-6568-4534-9044-BA6E2280DC57}" destId="{2D06D898-8E82-4815-B63E-CC612517A3F5}" srcOrd="0" destOrd="0" parTransId="{AECF0CC4-B60D-4644-9B83-CEA255BB89AE}" sibTransId="{3CBA9373-57FE-4A91-9D01-01478E737423}"/>
    <dgm:cxn modelId="{02535444-9827-43B6-ACC5-C866EDFAF167}" srcId="{D4CE96CD-C672-41F2-BE4F-E1FE4D90DE71}" destId="{7087651B-654D-4F6E-A36C-FC16CA7882C2}" srcOrd="0" destOrd="0" parTransId="{D0B0F46E-3658-411A-800E-42A9DA6BA45B}" sibTransId="{6FFA7148-B265-4BE9-9F95-3F8AADC61427}"/>
    <dgm:cxn modelId="{510AED50-96D0-4195-B629-D255ADD16857}" type="presOf" srcId="{9C5B8962-BFC8-471F-AD49-29AE445E9DA3}" destId="{D003BC24-A34E-4E6D-8000-833EBD224A34}" srcOrd="0" destOrd="1" presId="urn:microsoft.com/office/officeart/2005/8/layout/hProcess11"/>
    <dgm:cxn modelId="{C0E62EF7-4BE9-4F92-872A-C97174E427EC}" type="presOf" srcId="{D4CE96CD-C672-41F2-BE4F-E1FE4D90DE71}" destId="{E5605992-81A1-435D-9953-75774EE96BBF}" srcOrd="0" destOrd="0" presId="urn:microsoft.com/office/officeart/2005/8/layout/hProcess11"/>
    <dgm:cxn modelId="{E4FFA34F-FF54-423A-BC48-9DEFB2AC42CE}" type="presOf" srcId="{2D06D898-8E82-4815-B63E-CC612517A3F5}" destId="{E0FBC8E3-6900-44A6-BBBE-CC41C2908B32}" srcOrd="0" destOrd="1" presId="urn:microsoft.com/office/officeart/2005/8/layout/hProcess11"/>
    <dgm:cxn modelId="{54F33F7A-3BF7-4791-AACA-DB733C04CB5E}" type="presOf" srcId="{7087651B-654D-4F6E-A36C-FC16CA7882C2}" destId="{5FEBCFA4-67E8-41FA-BF65-21DFA8977CEE}" srcOrd="0" destOrd="0" presId="urn:microsoft.com/office/officeart/2005/8/layout/hProcess11"/>
    <dgm:cxn modelId="{0B4E1C1C-4BF5-4F80-B605-7C703E668ED6}" srcId="{D4CE96CD-C672-41F2-BE4F-E1FE4D90DE71}" destId="{4B5749E4-2F33-493A-B83B-8604C33A7399}" srcOrd="2" destOrd="0" parTransId="{A455E417-3561-48EE-A7E1-4F9690213E4D}" sibTransId="{ADC8CE0C-7425-425F-98E1-3EAB7FC37537}"/>
    <dgm:cxn modelId="{7E65AED7-F8EC-4C6E-99FD-335CCCB8199F}" type="presOf" srcId="{373F2B4F-C0E9-4842-AD38-99F0BDAD91FC}" destId="{5FEBCFA4-67E8-41FA-BF65-21DFA8977CEE}" srcOrd="0" destOrd="1" presId="urn:microsoft.com/office/officeart/2005/8/layout/hProcess11"/>
    <dgm:cxn modelId="{3A56C37A-A8AE-408B-9B42-E5180A0FA89B}" srcId="{D4CE96CD-C672-41F2-BE4F-E1FE4D90DE71}" destId="{B654C80E-6568-4534-9044-BA6E2280DC57}" srcOrd="1" destOrd="0" parTransId="{5E735317-7537-49B9-B4FF-42C6DB1806B9}" sibTransId="{EE6C8CBC-5551-4717-8C97-593F42F3259C}"/>
    <dgm:cxn modelId="{F7B8C67C-E92D-4FA2-8902-73711299F585}" type="presParOf" srcId="{E5605992-81A1-435D-9953-75774EE96BBF}" destId="{428147FE-430D-4881-8C28-38A2535831CD}" srcOrd="0" destOrd="0" presId="urn:microsoft.com/office/officeart/2005/8/layout/hProcess11"/>
    <dgm:cxn modelId="{A1FD069A-1802-4C24-857C-B192BB78F018}" type="presParOf" srcId="{E5605992-81A1-435D-9953-75774EE96BBF}" destId="{C76AF9C8-AB55-421C-B840-242E5ACBAEA9}" srcOrd="1" destOrd="0" presId="urn:microsoft.com/office/officeart/2005/8/layout/hProcess11"/>
    <dgm:cxn modelId="{2F223F3C-537E-4BA7-B54E-E5689535F791}" type="presParOf" srcId="{C76AF9C8-AB55-421C-B840-242E5ACBAEA9}" destId="{484765F7-503B-4728-9285-10D83D491D87}" srcOrd="0" destOrd="0" presId="urn:microsoft.com/office/officeart/2005/8/layout/hProcess11"/>
    <dgm:cxn modelId="{AAD70538-59D4-40CA-90D7-203EDB609470}" type="presParOf" srcId="{484765F7-503B-4728-9285-10D83D491D87}" destId="{5FEBCFA4-67E8-41FA-BF65-21DFA8977CEE}" srcOrd="0" destOrd="0" presId="urn:microsoft.com/office/officeart/2005/8/layout/hProcess11"/>
    <dgm:cxn modelId="{4D0F40FA-E80B-4E25-8E82-81B68981BAAB}" type="presParOf" srcId="{484765F7-503B-4728-9285-10D83D491D87}" destId="{81694536-C330-4CFD-ACD0-14CB609BF472}" srcOrd="1" destOrd="0" presId="urn:microsoft.com/office/officeart/2005/8/layout/hProcess11"/>
    <dgm:cxn modelId="{CCF37ED9-6A5A-47C9-903B-B06D0209D2C0}" type="presParOf" srcId="{484765F7-503B-4728-9285-10D83D491D87}" destId="{1385BFBB-262C-4587-9391-BAC78F65CEBD}" srcOrd="2" destOrd="0" presId="urn:microsoft.com/office/officeart/2005/8/layout/hProcess11"/>
    <dgm:cxn modelId="{CEF9E641-1831-4F9B-A008-488300C44D7D}" type="presParOf" srcId="{C76AF9C8-AB55-421C-B840-242E5ACBAEA9}" destId="{38012CAF-17D6-4F89-AFE4-FDFFC6C2782A}" srcOrd="1" destOrd="0" presId="urn:microsoft.com/office/officeart/2005/8/layout/hProcess11"/>
    <dgm:cxn modelId="{1B515B94-01E2-43C9-A07D-91A12DC9203B}" type="presParOf" srcId="{C76AF9C8-AB55-421C-B840-242E5ACBAEA9}" destId="{76B91C54-2F38-4813-B73B-2A459FE4BED2}" srcOrd="2" destOrd="0" presId="urn:microsoft.com/office/officeart/2005/8/layout/hProcess11"/>
    <dgm:cxn modelId="{75D17346-6497-44F7-97CD-7F70BA124B76}" type="presParOf" srcId="{76B91C54-2F38-4813-B73B-2A459FE4BED2}" destId="{E0FBC8E3-6900-44A6-BBBE-CC41C2908B32}" srcOrd="0" destOrd="0" presId="urn:microsoft.com/office/officeart/2005/8/layout/hProcess11"/>
    <dgm:cxn modelId="{28D091BA-94B3-4773-8351-03AD330E5170}" type="presParOf" srcId="{76B91C54-2F38-4813-B73B-2A459FE4BED2}" destId="{5AB5C2DA-AE19-406B-9407-6F0B8EA607A4}" srcOrd="1" destOrd="0" presId="urn:microsoft.com/office/officeart/2005/8/layout/hProcess11"/>
    <dgm:cxn modelId="{F0088069-364A-4687-B5DC-F60C2B039A53}" type="presParOf" srcId="{76B91C54-2F38-4813-B73B-2A459FE4BED2}" destId="{9A43F105-1811-4B37-820E-7D9A6BC45DE1}" srcOrd="2" destOrd="0" presId="urn:microsoft.com/office/officeart/2005/8/layout/hProcess11"/>
    <dgm:cxn modelId="{726A9EDB-D60F-4587-91AC-C0FF316ACC93}" type="presParOf" srcId="{C76AF9C8-AB55-421C-B840-242E5ACBAEA9}" destId="{2352E8DC-191B-4C57-9B48-8E8C5F77BC50}" srcOrd="3" destOrd="0" presId="urn:microsoft.com/office/officeart/2005/8/layout/hProcess11"/>
    <dgm:cxn modelId="{2F07DA15-8934-43C6-ACAB-9F17A7B40505}" type="presParOf" srcId="{C76AF9C8-AB55-421C-B840-242E5ACBAEA9}" destId="{0001FF91-FB21-4433-A283-43BDB8B1C7DA}" srcOrd="4" destOrd="0" presId="urn:microsoft.com/office/officeart/2005/8/layout/hProcess11"/>
    <dgm:cxn modelId="{F25EA8E0-71C2-41D8-A8B3-27A2E22FE4FF}" type="presParOf" srcId="{0001FF91-FB21-4433-A283-43BDB8B1C7DA}" destId="{D003BC24-A34E-4E6D-8000-833EBD224A34}" srcOrd="0" destOrd="0" presId="urn:microsoft.com/office/officeart/2005/8/layout/hProcess11"/>
    <dgm:cxn modelId="{E5C7FDCE-FFA2-4380-9D14-5B4FD8BFBE11}" type="presParOf" srcId="{0001FF91-FB21-4433-A283-43BDB8B1C7DA}" destId="{78879C05-A747-4A3E-9903-198F6440B27B}" srcOrd="1" destOrd="0" presId="urn:microsoft.com/office/officeart/2005/8/layout/hProcess11"/>
    <dgm:cxn modelId="{FD2F349C-AC2F-4EEA-AD60-7F3F87B44DF9}" type="presParOf" srcId="{0001FF91-FB21-4433-A283-43BDB8B1C7DA}" destId="{DD9B29EF-E209-45D3-BE48-C5911AE3F2AD}" srcOrd="2" destOrd="0" presId="urn:microsoft.com/office/officeart/2005/8/layout/hProcess11"/>
    <dgm:cxn modelId="{1F43E220-193B-43D4-9707-8DA5704FF206}" type="presParOf" srcId="{C76AF9C8-AB55-421C-B840-242E5ACBAEA9}" destId="{FB02D80C-E7DC-4EED-9F7E-7A9AD33B5DB8}" srcOrd="5" destOrd="0" presId="urn:microsoft.com/office/officeart/2005/8/layout/hProcess11"/>
    <dgm:cxn modelId="{3EEC1D53-5DE1-4095-986E-61C9B91E345B}" type="presParOf" srcId="{C76AF9C8-AB55-421C-B840-242E5ACBAEA9}" destId="{F41B3F72-FEDE-4619-80B3-2808C9BC9CF8}" srcOrd="6" destOrd="0" presId="urn:microsoft.com/office/officeart/2005/8/layout/hProcess11"/>
    <dgm:cxn modelId="{8794E9A9-917B-45EF-B537-C4B374C7CB9A}" type="presParOf" srcId="{F41B3F72-FEDE-4619-80B3-2808C9BC9CF8}" destId="{E80856D8-1A2D-4AFC-BBC9-38C40C4EB81A}" srcOrd="0" destOrd="0" presId="urn:microsoft.com/office/officeart/2005/8/layout/hProcess11"/>
    <dgm:cxn modelId="{62E73180-765C-4B84-B04B-528155B64DA6}" type="presParOf" srcId="{F41B3F72-FEDE-4619-80B3-2808C9BC9CF8}" destId="{A7280FB0-F13A-4E25-B987-40AFBBC9AC7E}" srcOrd="1" destOrd="0" presId="urn:microsoft.com/office/officeart/2005/8/layout/hProcess11"/>
    <dgm:cxn modelId="{5C8B84CA-4016-4827-AA72-84358A7E67A6}" type="presParOf" srcId="{F41B3F72-FEDE-4619-80B3-2808C9BC9CF8}" destId="{711CA29F-52AE-4F80-825B-F6B72B8C0874}"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6.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843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843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i="1"/>
            </a:lvl1pPr>
          </a:lstStyle>
          <a:p>
            <a:pPr>
              <a:defRPr/>
            </a:pPr>
            <a:fld id="{8553313E-1F1C-D04E-9299-048379964AF5}" type="slidenum">
              <a:rPr lang="en-US"/>
              <a:pPr>
                <a:defRPr/>
              </a:pPr>
              <a:t>‹#›</a:t>
            </a:fld>
            <a:endParaRPr lang="en-US"/>
          </a:p>
        </p:txBody>
      </p:sp>
      <p:pic>
        <p:nvPicPr>
          <p:cNvPr id="9221" name="Picture 5" descr="JavaOne-black.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4038" y="8689975"/>
            <a:ext cx="1069975" cy="282575"/>
          </a:xfrm>
          <a:prstGeom prst="rect">
            <a:avLst/>
          </a:prstGeom>
          <a:noFill/>
          <a:ln w="9525">
            <a:noFill/>
            <a:miter lim="800000"/>
            <a:headEnd/>
            <a:tailEnd/>
          </a:ln>
        </p:spPr>
      </p:pic>
    </p:spTree>
    <p:extLst>
      <p:ext uri="{BB962C8B-B14F-4D97-AF65-F5344CB8AC3E}">
        <p14:creationId xmlns:p14="http://schemas.microsoft.com/office/powerpoint/2010/main" val="41941702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5.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43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0244"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F2CCB1B-A173-CA4C-8538-C2EF29644101}" type="slidenum">
              <a:rPr lang="en-US"/>
              <a:pPr>
                <a:defRPr/>
              </a:pPr>
              <a:t>‹#›</a:t>
            </a:fld>
            <a:endParaRPr lang="en-US"/>
          </a:p>
        </p:txBody>
      </p:sp>
      <p:pic>
        <p:nvPicPr>
          <p:cNvPr id="10247" name="Picture 7" descr="JavaOne-black.png"/>
          <p:cNvPicPr>
            <a:picLocks noChangeAspect="1"/>
          </p:cNvPicPr>
          <p:nvPr/>
        </p:nvPicPr>
        <p:blipFill>
          <a:blip r:embed="rId2"/>
          <a:srcRect/>
          <a:stretch>
            <a:fillRect/>
          </a:stretch>
        </p:blipFill>
        <p:spPr bwMode="auto">
          <a:xfrm>
            <a:off x="554038" y="8689975"/>
            <a:ext cx="1069975" cy="282575"/>
          </a:xfrm>
          <a:prstGeom prst="rect">
            <a:avLst/>
          </a:prstGeom>
          <a:noFill/>
          <a:ln w="9525">
            <a:noFill/>
            <a:miter lim="800000"/>
            <a:headEnd/>
            <a:tailEnd/>
          </a:ln>
        </p:spPr>
      </p:pic>
    </p:spTree>
    <p:extLst>
      <p:ext uri="{BB962C8B-B14F-4D97-AF65-F5344CB8AC3E}">
        <p14:creationId xmlns:p14="http://schemas.microsoft.com/office/powerpoint/2010/main" val="31807803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382588" y="685800"/>
            <a:ext cx="6092825" cy="3429000"/>
          </a:xfrm>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charset="0"/>
                <a:ea typeface="ＭＳ Ｐゴシック" charset="0"/>
                <a:cs typeface="ＭＳ Ｐゴシック" charset="0"/>
              </a:defRPr>
            </a:lvl1pPr>
            <a:lvl2pPr marL="37931725" indent="-37474525" eaLnBrk="0" hangingPunct="0">
              <a:defRPr sz="2000" b="1">
                <a:solidFill>
                  <a:schemeClr val="tx1"/>
                </a:solidFill>
                <a:latin typeface="Arial" charset="0"/>
                <a:ea typeface="ＭＳ Ｐゴシック" charset="0"/>
              </a:defRPr>
            </a:lvl2pPr>
            <a:lvl3pPr eaLnBrk="0" hangingPunct="0">
              <a:defRPr sz="2000" b="1">
                <a:solidFill>
                  <a:schemeClr val="tx1"/>
                </a:solidFill>
                <a:latin typeface="Arial" charset="0"/>
                <a:ea typeface="ＭＳ Ｐゴシック" charset="0"/>
              </a:defRPr>
            </a:lvl3pPr>
            <a:lvl4pPr eaLnBrk="0" hangingPunct="0">
              <a:defRPr sz="2000" b="1">
                <a:solidFill>
                  <a:schemeClr val="tx1"/>
                </a:solidFill>
                <a:latin typeface="Arial" charset="0"/>
                <a:ea typeface="ＭＳ Ｐゴシック" charset="0"/>
              </a:defRPr>
            </a:lvl4pPr>
            <a:lvl5pPr eaLnBrk="0" hangingPunct="0">
              <a:defRPr sz="2000" b="1">
                <a:solidFill>
                  <a:schemeClr val="tx1"/>
                </a:solidFill>
                <a:latin typeface="Arial" charset="0"/>
                <a:ea typeface="ＭＳ Ｐゴシック" charset="0"/>
              </a:defRPr>
            </a:lvl5pPr>
            <a:lvl6pPr marL="457200" eaLnBrk="0" fontAlgn="base" hangingPunct="0">
              <a:lnSpc>
                <a:spcPct val="90000"/>
              </a:lnSpc>
              <a:spcBef>
                <a:spcPct val="50000"/>
              </a:spcBef>
              <a:spcAft>
                <a:spcPct val="0"/>
              </a:spcAft>
              <a:defRPr sz="2000" b="1">
                <a:solidFill>
                  <a:schemeClr val="tx1"/>
                </a:solidFill>
                <a:latin typeface="Arial" charset="0"/>
                <a:ea typeface="ＭＳ Ｐゴシック" charset="0"/>
              </a:defRPr>
            </a:lvl6pPr>
            <a:lvl7pPr marL="914400" eaLnBrk="0" fontAlgn="base" hangingPunct="0">
              <a:lnSpc>
                <a:spcPct val="90000"/>
              </a:lnSpc>
              <a:spcBef>
                <a:spcPct val="50000"/>
              </a:spcBef>
              <a:spcAft>
                <a:spcPct val="0"/>
              </a:spcAft>
              <a:defRPr sz="2000" b="1">
                <a:solidFill>
                  <a:schemeClr val="tx1"/>
                </a:solidFill>
                <a:latin typeface="Arial" charset="0"/>
                <a:ea typeface="ＭＳ Ｐゴシック" charset="0"/>
              </a:defRPr>
            </a:lvl7pPr>
            <a:lvl8pPr marL="1371600" eaLnBrk="0" fontAlgn="base" hangingPunct="0">
              <a:lnSpc>
                <a:spcPct val="90000"/>
              </a:lnSpc>
              <a:spcBef>
                <a:spcPct val="50000"/>
              </a:spcBef>
              <a:spcAft>
                <a:spcPct val="0"/>
              </a:spcAft>
              <a:defRPr sz="2000" b="1">
                <a:solidFill>
                  <a:schemeClr val="tx1"/>
                </a:solidFill>
                <a:latin typeface="Arial" charset="0"/>
                <a:ea typeface="ＭＳ Ｐゴシック" charset="0"/>
              </a:defRPr>
            </a:lvl8pPr>
            <a:lvl9pPr marL="1828800" eaLnBrk="0" fontAlgn="base" hangingPunct="0">
              <a:lnSpc>
                <a:spcPct val="90000"/>
              </a:lnSpc>
              <a:spcBef>
                <a:spcPct val="50000"/>
              </a:spcBef>
              <a:spcAft>
                <a:spcPct val="0"/>
              </a:spcAft>
              <a:defRPr sz="2000" b="1">
                <a:solidFill>
                  <a:schemeClr val="tx1"/>
                </a:solidFill>
                <a:latin typeface="Arial" charset="0"/>
                <a:ea typeface="ＭＳ Ｐゴシック" charset="0"/>
              </a:defRPr>
            </a:lvl9pPr>
          </a:lstStyle>
          <a:p>
            <a:fld id="{3E64AF7C-9092-B943-9827-55864294B248}" type="slidenum">
              <a:rPr lang="en-US" sz="1200" b="0">
                <a:latin typeface="Times" charset="0"/>
              </a:rPr>
              <a:pPr/>
              <a:t>3</a:t>
            </a:fld>
            <a:endParaRPr lang="en-US" sz="1200" b="0">
              <a:latin typeface="Time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36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37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38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39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40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Simple on the surface, but complicated</a:t>
            </a:r>
            <a:r>
              <a:rPr lang="en-US" baseline="0" dirty="0" smtClean="0"/>
              <a:t> and mischievous underneath.</a:t>
            </a:r>
            <a:endParaRPr lang="en-US" dirty="0"/>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42</a:t>
            </a:fld>
            <a:endParaRPr lang="en-US"/>
          </a:p>
        </p:txBody>
      </p:sp>
    </p:spTree>
    <p:extLst>
      <p:ext uri="{BB962C8B-B14F-4D97-AF65-F5344CB8AC3E}">
        <p14:creationId xmlns:p14="http://schemas.microsoft.com/office/powerpoint/2010/main" val="37171202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43</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44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45</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46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2A1A7B-F317-4572-928D-7A6DE0BBDA4E}" type="slidenum">
              <a:rPr lang="en-NZ" smtClean="0"/>
              <a:pPr fontAlgn="base">
                <a:spcBef>
                  <a:spcPct val="0"/>
                </a:spcBef>
                <a:spcAft>
                  <a:spcPct val="0"/>
                </a:spcAft>
                <a:defRPr/>
              </a:pPr>
              <a:t>4</a:t>
            </a:fld>
            <a:endParaRPr lang="en-NZ"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47</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48</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49</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50</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a:t>
            </a:r>
            <a:r>
              <a:rPr lang="en-US" dirty="0" err="1" smtClean="0"/>
              <a:t>Clojure</a:t>
            </a:r>
            <a:r>
              <a:rPr lang="en-US" dirty="0" smtClean="0"/>
              <a:t> with JavaFX is that easy?</a:t>
            </a:r>
            <a:endParaRPr lang="en-US" dirty="0"/>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52</a:t>
            </a:fld>
            <a:endParaRPr lang="en-US"/>
          </a:p>
        </p:txBody>
      </p:sp>
    </p:spTree>
    <p:extLst>
      <p:ext uri="{BB962C8B-B14F-4D97-AF65-F5344CB8AC3E}">
        <p14:creationId xmlns:p14="http://schemas.microsoft.com/office/powerpoint/2010/main" val="29565856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53</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54</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NZ" dirty="0" smtClean="0"/>
              <a:t>Stage.add??</a:t>
            </a:r>
            <a:endParaRPr lang="en-NZ" dirty="0"/>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55</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56</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57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Arial" charset="0"/>
                <a:ea typeface="ＭＳ Ｐゴシック" charset="0"/>
                <a:cs typeface="ＭＳ Ｐゴシック" charset="0"/>
              </a:defRPr>
            </a:lvl1pPr>
            <a:lvl2pPr marL="37931725" indent="-37474525" eaLnBrk="0" hangingPunct="0">
              <a:defRPr sz="2000" b="1">
                <a:solidFill>
                  <a:schemeClr val="tx1"/>
                </a:solidFill>
                <a:latin typeface="Arial" charset="0"/>
                <a:ea typeface="ＭＳ Ｐゴシック" charset="0"/>
              </a:defRPr>
            </a:lvl2pPr>
            <a:lvl3pPr eaLnBrk="0" hangingPunct="0">
              <a:defRPr sz="2000" b="1">
                <a:solidFill>
                  <a:schemeClr val="tx1"/>
                </a:solidFill>
                <a:latin typeface="Arial" charset="0"/>
                <a:ea typeface="ＭＳ Ｐゴシック" charset="0"/>
              </a:defRPr>
            </a:lvl3pPr>
            <a:lvl4pPr eaLnBrk="0" hangingPunct="0">
              <a:defRPr sz="2000" b="1">
                <a:solidFill>
                  <a:schemeClr val="tx1"/>
                </a:solidFill>
                <a:latin typeface="Arial" charset="0"/>
                <a:ea typeface="ＭＳ Ｐゴシック" charset="0"/>
              </a:defRPr>
            </a:lvl4pPr>
            <a:lvl5pPr eaLnBrk="0" hangingPunct="0">
              <a:defRPr sz="2000" b="1">
                <a:solidFill>
                  <a:schemeClr val="tx1"/>
                </a:solidFill>
                <a:latin typeface="Arial" charset="0"/>
                <a:ea typeface="ＭＳ Ｐゴシック" charset="0"/>
              </a:defRPr>
            </a:lvl5pPr>
            <a:lvl6pPr marL="457200" eaLnBrk="0" fontAlgn="base" hangingPunct="0">
              <a:lnSpc>
                <a:spcPct val="90000"/>
              </a:lnSpc>
              <a:spcBef>
                <a:spcPct val="50000"/>
              </a:spcBef>
              <a:spcAft>
                <a:spcPct val="0"/>
              </a:spcAft>
              <a:defRPr sz="2000" b="1">
                <a:solidFill>
                  <a:schemeClr val="tx1"/>
                </a:solidFill>
                <a:latin typeface="Arial" charset="0"/>
                <a:ea typeface="ＭＳ Ｐゴシック" charset="0"/>
              </a:defRPr>
            </a:lvl6pPr>
            <a:lvl7pPr marL="914400" eaLnBrk="0" fontAlgn="base" hangingPunct="0">
              <a:lnSpc>
                <a:spcPct val="90000"/>
              </a:lnSpc>
              <a:spcBef>
                <a:spcPct val="50000"/>
              </a:spcBef>
              <a:spcAft>
                <a:spcPct val="0"/>
              </a:spcAft>
              <a:defRPr sz="2000" b="1">
                <a:solidFill>
                  <a:schemeClr val="tx1"/>
                </a:solidFill>
                <a:latin typeface="Arial" charset="0"/>
                <a:ea typeface="ＭＳ Ｐゴシック" charset="0"/>
              </a:defRPr>
            </a:lvl7pPr>
            <a:lvl8pPr marL="1371600" eaLnBrk="0" fontAlgn="base" hangingPunct="0">
              <a:lnSpc>
                <a:spcPct val="90000"/>
              </a:lnSpc>
              <a:spcBef>
                <a:spcPct val="50000"/>
              </a:spcBef>
              <a:spcAft>
                <a:spcPct val="0"/>
              </a:spcAft>
              <a:defRPr sz="2000" b="1">
                <a:solidFill>
                  <a:schemeClr val="tx1"/>
                </a:solidFill>
                <a:latin typeface="Arial" charset="0"/>
                <a:ea typeface="ＭＳ Ｐゴシック" charset="0"/>
              </a:defRPr>
            </a:lvl8pPr>
            <a:lvl9pPr marL="1828800" eaLnBrk="0" fontAlgn="base" hangingPunct="0">
              <a:lnSpc>
                <a:spcPct val="90000"/>
              </a:lnSpc>
              <a:spcBef>
                <a:spcPct val="50000"/>
              </a:spcBef>
              <a:spcAft>
                <a:spcPct val="0"/>
              </a:spcAft>
              <a:defRPr sz="2000" b="1">
                <a:solidFill>
                  <a:schemeClr val="tx1"/>
                </a:solidFill>
                <a:latin typeface="Arial" charset="0"/>
                <a:ea typeface="ＭＳ Ｐゴシック" charset="0"/>
              </a:defRPr>
            </a:lvl9pPr>
          </a:lstStyle>
          <a:p>
            <a:fld id="{DA3E1A35-A2ED-5242-9974-5B094798100A}" type="slidenum">
              <a:rPr lang="en-US" sz="1200" b="0">
                <a:latin typeface="Times" charset="0"/>
              </a:rPr>
              <a:pPr/>
              <a:t>5</a:t>
            </a:fld>
            <a:endParaRPr lang="en-US" sz="1200" b="0">
              <a:latin typeface="Times" charset="0"/>
            </a:endParaRPr>
          </a:p>
        </p:txBody>
      </p:sp>
      <p:sp>
        <p:nvSpPr>
          <p:cNvPr id="55299" name="Rectangle 2"/>
          <p:cNvSpPr>
            <a:spLocks noGrp="1" noRot="1" noChangeAspect="1" noChangeArrowheads="1" noTextEdit="1"/>
          </p:cNvSpPr>
          <p:nvPr>
            <p:ph type="sldImg"/>
          </p:nvPr>
        </p:nvSpPr>
        <p:spPr>
          <a:xfrm>
            <a:off x="382588" y="685800"/>
            <a:ext cx="6092825" cy="3429000"/>
          </a:xfrm>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58</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59</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60</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61</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62</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63</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64</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65</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66</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67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68</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69</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you keep adding new features, you get…</a:t>
            </a:r>
            <a:endParaRPr lang="en-US" dirty="0"/>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72</a:t>
            </a:fld>
            <a:endParaRPr lang="en-US"/>
          </a:p>
        </p:txBody>
      </p:sp>
    </p:spTree>
    <p:extLst>
      <p:ext uri="{BB962C8B-B14F-4D97-AF65-F5344CB8AC3E}">
        <p14:creationId xmlns:p14="http://schemas.microsoft.com/office/powerpoint/2010/main" val="39793092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73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NZ" dirty="0" smtClean="0"/>
              <a:t>Stage.add??</a:t>
            </a:r>
            <a:endParaRPr lang="en-NZ" dirty="0"/>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75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Anime</a:t>
            </a:r>
            <a:r>
              <a:rPr lang="en-US" baseline="0" dirty="0" smtClean="0"/>
              <a:t> that cares about UI design!</a:t>
            </a:r>
            <a:endParaRPr lang="en-US" dirty="0"/>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82</a:t>
            </a:fld>
            <a:endParaRPr lang="en-US"/>
          </a:p>
        </p:txBody>
      </p:sp>
    </p:spTree>
    <p:extLst>
      <p:ext uri="{BB962C8B-B14F-4D97-AF65-F5344CB8AC3E}">
        <p14:creationId xmlns:p14="http://schemas.microsoft.com/office/powerpoint/2010/main" val="22754282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smtClean="0"/>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0FCC492-71B2-47B0-8F33-327D22957AD2}" type="slidenum">
              <a:rPr lang="en-NZ" smtClean="0"/>
              <a:pPr fontAlgn="base">
                <a:spcBef>
                  <a:spcPct val="0"/>
                </a:spcBef>
                <a:spcAft>
                  <a:spcPct val="0"/>
                </a:spcAft>
                <a:defRPr/>
              </a:pPr>
              <a:t>84</a:t>
            </a:fld>
            <a:endParaRPr lang="en-NZ"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smtClean="0"/>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67326E-A3B4-44EA-8C2D-1C6B942B94B7}" type="slidenum">
              <a:rPr lang="en-NZ" smtClean="0"/>
              <a:pPr fontAlgn="base">
                <a:spcBef>
                  <a:spcPct val="0"/>
                </a:spcBef>
                <a:spcAft>
                  <a:spcPct val="0"/>
                </a:spcAft>
                <a:defRPr/>
              </a:pPr>
              <a:t>85</a:t>
            </a:fld>
            <a:endParaRPr lang="en-NZ"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NZ" dirty="0" smtClean="0"/>
              <a:t>Stage.add??</a:t>
            </a:r>
            <a:endParaRPr lang="en-NZ" dirty="0"/>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86</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which </a:t>
            </a:r>
            <a:r>
              <a:rPr lang="en-US" dirty="0" err="1" smtClean="0"/>
              <a:t>Ichigo</a:t>
            </a:r>
            <a:r>
              <a:rPr lang="en-US" dirty="0" smtClean="0"/>
              <a:t> is Ruby and </a:t>
            </a:r>
            <a:r>
              <a:rPr lang="en-US" dirty="0" err="1" smtClean="0"/>
              <a:t>JRuby</a:t>
            </a:r>
            <a:r>
              <a:rPr lang="en-US" dirty="0" smtClean="0"/>
              <a:t>?  You guess.  </a:t>
            </a:r>
            <a:r>
              <a:rPr lang="en-US" dirty="0" smtClean="0">
                <a:sym typeface="Wingdings"/>
              </a:rPr>
              <a:t></a:t>
            </a:r>
            <a:endParaRPr lang="en-US" dirty="0"/>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89</a:t>
            </a:fld>
            <a:endParaRPr lang="en-US"/>
          </a:p>
        </p:txBody>
      </p:sp>
    </p:spTree>
    <p:extLst>
      <p:ext uri="{BB962C8B-B14F-4D97-AF65-F5344CB8AC3E}">
        <p14:creationId xmlns:p14="http://schemas.microsoft.com/office/powerpoint/2010/main" val="1947467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p>
        </p:txBody>
      </p:sp>
      <p:sp>
        <p:nvSpPr>
          <p:cNvPr id="56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63D752B-C2F7-400C-8BFA-6F23B64D9067}" type="slidenum">
              <a:rPr lang="en-NZ" smtClean="0"/>
              <a:pPr fontAlgn="base">
                <a:spcBef>
                  <a:spcPct val="0"/>
                </a:spcBef>
                <a:spcAft>
                  <a:spcPct val="0"/>
                </a:spcAft>
                <a:defRPr/>
              </a:pPr>
              <a:t>8</a:t>
            </a:fld>
            <a:endParaRPr lang="en-NZ"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smtClean="0"/>
          </a:p>
        </p:txBody>
      </p:sp>
      <p:sp>
        <p:nvSpPr>
          <p:cNvPr id="829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4DFFAC-D4C4-448D-9C68-CDF3F64A8732}" type="slidenum">
              <a:rPr lang="en-NZ" smtClean="0"/>
              <a:pPr fontAlgn="base">
                <a:spcBef>
                  <a:spcPct val="0"/>
                </a:spcBef>
                <a:spcAft>
                  <a:spcPct val="0"/>
                </a:spcAft>
                <a:defRPr/>
              </a:pPr>
              <a:t>90</a:t>
            </a:fld>
            <a:endParaRPr lang="en-NZ"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pPr>
              <a:defRPr/>
            </a:pPr>
            <a:fld id="{0F2CCB1B-A173-CA4C-8538-C2EF29644101}" type="slidenum">
              <a:rPr lang="en-US" smtClean="0"/>
              <a:pPr>
                <a:defRPr/>
              </a:pPr>
              <a:t>92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A64731-42F4-4E22-A077-EF9078E57EBC}" type="slidenum">
              <a:rPr lang="en-NZ" smtClean="0"/>
              <a:pPr fontAlgn="base">
                <a:spcBef>
                  <a:spcPct val="0"/>
                </a:spcBef>
                <a:spcAft>
                  <a:spcPct val="0"/>
                </a:spcAft>
                <a:defRPr/>
              </a:pPr>
              <a:t>13</a:t>
            </a:fld>
            <a:endParaRPr lang="en-N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382588" y="685800"/>
            <a:ext cx="6092825" cy="3429000"/>
          </a:xfrm>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smtClean="0"/>
          </a:p>
        </p:txBody>
      </p:sp>
      <p:sp>
        <p:nvSpPr>
          <p:cNvPr id="675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05E6BF-0A47-4DC1-8044-777D495B6014}" type="slidenum">
              <a:rPr lang="en-NZ" smtClean="0"/>
              <a:pPr fontAlgn="base">
                <a:spcBef>
                  <a:spcPct val="0"/>
                </a:spcBef>
                <a:spcAft>
                  <a:spcPct val="0"/>
                </a:spcAft>
                <a:defRPr/>
              </a:pPr>
              <a:t>14</a:t>
            </a:fld>
            <a:endParaRPr lang="en-N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6137134" y="3903669"/>
            <a:ext cx="5842594" cy="1470025"/>
          </a:xfrm>
        </p:spPr>
        <p:txBody>
          <a:bodyPr anchor="t"/>
          <a:lstStyle>
            <a:lvl1pPr>
              <a:defRPr sz="2800"/>
            </a:lvl1pPr>
          </a:lstStyle>
          <a:p>
            <a:r>
              <a:rPr lang="en-US" dirty="0"/>
              <a:t>Click to edit Master title style</a:t>
            </a:r>
          </a:p>
        </p:txBody>
      </p:sp>
      <p:sp>
        <p:nvSpPr>
          <p:cNvPr id="9219" name="Rectangle 3"/>
          <p:cNvSpPr>
            <a:spLocks noGrp="1" noChangeArrowheads="1"/>
          </p:cNvSpPr>
          <p:nvPr>
            <p:ph type="subTitle" idx="1"/>
          </p:nvPr>
        </p:nvSpPr>
        <p:spPr>
          <a:xfrm>
            <a:off x="6137134" y="5105400"/>
            <a:ext cx="5842594" cy="1752600"/>
          </a:xfrm>
        </p:spPr>
        <p:txBody>
          <a:bodyPr/>
          <a:lstStyle>
            <a:lvl1pPr marL="0" indent="0">
              <a:buFont typeface="Wingdings" charset="2"/>
              <a:buNone/>
              <a:defRPr sz="2200">
                <a:solidFill>
                  <a:srgbClr val="8B8D92"/>
                </a:solidFill>
              </a:defRPr>
            </a:lvl1pPr>
          </a:lstStyle>
          <a:p>
            <a:r>
              <a:rPr lang="en-US"/>
              <a:t>Click to edit Master subtitle style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1077105" y="268101"/>
            <a:ext cx="8756438" cy="594784"/>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077103" y="1552222"/>
            <a:ext cx="10851440" cy="4433811"/>
          </a:xfrm>
        </p:spPr>
        <p:txBody>
          <a:bodyPr/>
          <a:lstStyle>
            <a:lvl1pPr>
              <a:defRPr>
                <a:solidFill>
                  <a:schemeClr val="tx1"/>
                </a:solidFill>
              </a:defRPr>
            </a:lvl1pPr>
            <a:lvl2pPr>
              <a:defRPr sz="2700">
                <a:solidFill>
                  <a:schemeClr val="tx1"/>
                </a:solidFill>
              </a:defRPr>
            </a:lvl2pPr>
            <a:lvl3pPr>
              <a:buClr>
                <a:schemeClr val="tx2"/>
              </a:buCl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7033694" y="6356353"/>
            <a:ext cx="990614" cy="366183"/>
          </a:xfrm>
          <a:prstGeom prst="rect">
            <a:avLst/>
          </a:prstGeom>
        </p:spPr>
        <p:txBody>
          <a:bodyPr lIns="121899" tIns="60949" rIns="121899" bIns="60949"/>
          <a:lstStyle>
            <a:lvl1pPr>
              <a:defRPr/>
            </a:lvl1pPr>
          </a:lstStyle>
          <a:p>
            <a:pPr>
              <a:defRPr/>
            </a:pPr>
            <a:endParaRPr lang="en-US" dirty="0"/>
          </a:p>
        </p:txBody>
      </p:sp>
      <p:pic>
        <p:nvPicPr>
          <p:cNvPr id="6" name="Picture 24" descr="Small Red Square"/>
          <p:cNvPicPr>
            <a:picLocks noChangeAspect="1" noChangeArrowheads="1"/>
          </p:cNvPicPr>
          <p:nvPr userDrawn="1"/>
        </p:nvPicPr>
        <p:blipFill>
          <a:blip r:embed="rId2">
            <a:alphaModFix amt="0"/>
            <a:extLst>
              <a:ext uri="{28A0092B-C50C-407E-A947-70E740481C1C}">
                <a14:useLocalDpi xmlns:a14="http://schemas.microsoft.com/office/drawing/2010/main" val="0"/>
              </a:ext>
            </a:extLst>
          </a:blip>
          <a:srcRect/>
          <a:stretch>
            <a:fillRect/>
          </a:stretch>
        </p:blipFill>
        <p:spPr bwMode="auto">
          <a:xfrm>
            <a:off x="10044325" y="1"/>
            <a:ext cx="2144500" cy="734484"/>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325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Click to edit Master title style</a:t>
            </a:r>
            <a:endParaRPr lang="en-US" dirty="0"/>
          </a:p>
        </p:txBody>
      </p:sp>
      <p:sp>
        <p:nvSpPr>
          <p:cNvPr id="3" name="Content Placeholder 2"/>
          <p:cNvSpPr>
            <a:spLocks noGrp="1"/>
          </p:cNvSpPr>
          <p:nvPr>
            <p:ph idx="1"/>
          </p:nvPr>
        </p:nvSpPr>
        <p:spPr/>
        <p:txBody>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50307697-3216-BF49-AE76-CEF5DB81BAC1}" type="slidenum">
              <a:rPr lang="en-US"/>
              <a:pPr>
                <a:defRPr/>
              </a:pPr>
              <a:t>‹#›</a:t>
            </a:fld>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verted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E875A"/>
                </a:solidFill>
              </a:defRPr>
            </a:lvl1pPr>
          </a:lstStyle>
          <a:p>
            <a:r>
              <a:rPr lang="en-CA" dirty="0" smtClean="0"/>
              <a:t>Click to edit Master title style</a:t>
            </a:r>
            <a:endParaRPr lang="en-US" dirty="0"/>
          </a:p>
        </p:txBody>
      </p:sp>
      <p:sp>
        <p:nvSpPr>
          <p:cNvPr id="3" name="Content Placeholder 2"/>
          <p:cNvSpPr>
            <a:spLocks noGrp="1"/>
          </p:cNvSpPr>
          <p:nvPr>
            <p:ph idx="1"/>
          </p:nvPr>
        </p:nvSpPr>
        <p:spPr/>
        <p:txBody>
          <a:bodyPr/>
          <a:lstStyle>
            <a:lvl1pPr>
              <a:buClr>
                <a:srgbClr val="BE875A"/>
              </a:buClr>
              <a:defRPr>
                <a:solidFill>
                  <a:schemeClr val="bg1"/>
                </a:solidFill>
              </a:defRPr>
            </a:lvl1pPr>
            <a:lvl2pPr>
              <a:buClr>
                <a:srgbClr val="BE875A"/>
              </a:buClr>
              <a:defRPr>
                <a:solidFill>
                  <a:schemeClr val="bg1"/>
                </a:solidFill>
              </a:defRPr>
            </a:lvl2pPr>
            <a:lvl3pPr>
              <a:buClr>
                <a:srgbClr val="BE875A"/>
              </a:buClr>
              <a:defRPr>
                <a:solidFill>
                  <a:schemeClr val="bg1"/>
                </a:solidFill>
              </a:defRPr>
            </a:lvl3pPr>
            <a:lvl4pPr>
              <a:buClr>
                <a:srgbClr val="BE875A"/>
              </a:buClr>
              <a:defRPr>
                <a:solidFill>
                  <a:schemeClr val="bg1"/>
                </a:solidFill>
              </a:defRPr>
            </a:lvl4pPr>
            <a:lvl5pPr>
              <a:buClr>
                <a:srgbClr val="BE875A"/>
              </a:buClr>
              <a:defRPr>
                <a:solidFill>
                  <a:schemeClr val="bg1"/>
                </a:solidFill>
              </a:defRPr>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50307697-3216-BF49-AE76-CEF5DB81BAC1}" type="slidenum">
              <a:rPr lang="en-US"/>
              <a:pPr>
                <a:defRPr/>
              </a:pPr>
              <a:t>‹#›</a:t>
            </a:fld>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Click to edit Master title style</a:t>
            </a:r>
            <a:endParaRPr lang="en-US" dirty="0"/>
          </a:p>
        </p:txBody>
      </p:sp>
      <p:sp>
        <p:nvSpPr>
          <p:cNvPr id="3" name="Content Placeholder 2"/>
          <p:cNvSpPr>
            <a:spLocks noGrp="1"/>
          </p:cNvSpPr>
          <p:nvPr>
            <p:ph sz="half" idx="1"/>
          </p:nvPr>
        </p:nvSpPr>
        <p:spPr>
          <a:xfrm>
            <a:off x="376675" y="1831977"/>
            <a:ext cx="5550571" cy="4551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130387" y="1831977"/>
            <a:ext cx="5550570" cy="4551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E1796DA0-0C56-DD46-80FB-87CF29228B67}" type="slidenum">
              <a:rPr lang="en-US"/>
              <a:pPr>
                <a:defRPr/>
              </a:pPr>
              <a:t>‹#›</a:t>
            </a:fld>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16909" y="685800"/>
            <a:ext cx="10969943" cy="1143000"/>
          </a:xfrm>
        </p:spPr>
        <p:txBody>
          <a:bodyPr/>
          <a:lstStyle>
            <a:lvl1pPr>
              <a:defRPr/>
            </a:lvl1pPr>
          </a:lstStyle>
          <a:p>
            <a:r>
              <a:rPr lang="en-CA" dirty="0" smtClean="0"/>
              <a:t>Click to edit Master title style</a:t>
            </a:r>
            <a:endParaRPr lang="en-US" dirty="0"/>
          </a:p>
        </p:txBody>
      </p:sp>
      <p:sp>
        <p:nvSpPr>
          <p:cNvPr id="3" name="Text Placeholder 2"/>
          <p:cNvSpPr>
            <a:spLocks noGrp="1"/>
          </p:cNvSpPr>
          <p:nvPr>
            <p:ph type="body" idx="1"/>
          </p:nvPr>
        </p:nvSpPr>
        <p:spPr>
          <a:xfrm>
            <a:off x="637895" y="1846415"/>
            <a:ext cx="5385514" cy="639763"/>
          </a:xfrm>
        </p:spPr>
        <p:txBody>
          <a:bodyPr anchor="b"/>
          <a:lstStyle>
            <a:lvl1pPr marL="0" indent="0" algn="ctr">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smtClean="0"/>
              <a:t>Click to edit Master text styles</a:t>
            </a:r>
          </a:p>
        </p:txBody>
      </p:sp>
      <p:sp>
        <p:nvSpPr>
          <p:cNvPr id="4" name="Content Placeholder 3"/>
          <p:cNvSpPr>
            <a:spLocks noGrp="1"/>
          </p:cNvSpPr>
          <p:nvPr>
            <p:ph sz="half" idx="2"/>
          </p:nvPr>
        </p:nvSpPr>
        <p:spPr>
          <a:xfrm>
            <a:off x="637895" y="24861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220211" y="1846415"/>
            <a:ext cx="5387630" cy="639763"/>
          </a:xfrm>
        </p:spPr>
        <p:txBody>
          <a:bodyPr anchor="b"/>
          <a:lstStyle>
            <a:lvl1pPr marL="0" indent="0" algn="ctr">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220211" y="24861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7" name="Rectangle 6"/>
          <p:cNvSpPr>
            <a:spLocks noGrp="1" noChangeArrowheads="1"/>
          </p:cNvSpPr>
          <p:nvPr>
            <p:ph type="sldNum" sz="quarter" idx="10"/>
          </p:nvPr>
        </p:nvSpPr>
        <p:spPr>
          <a:ln/>
        </p:spPr>
        <p:txBody>
          <a:bodyPr/>
          <a:lstStyle>
            <a:lvl1pPr>
              <a:defRPr/>
            </a:lvl1pPr>
          </a:lstStyle>
          <a:p>
            <a:pPr>
              <a:defRPr/>
            </a:pPr>
            <a:fld id="{F1C63C27-3ED6-844A-A176-988429DA0709}" type="slidenum">
              <a:rPr lang="en-US"/>
              <a:pPr>
                <a:defRPr/>
              </a:pPr>
              <a:t>‹#›</a:t>
            </a:fld>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A01D6903-A681-394D-AEFC-E8182E3F626F}" type="slidenum">
              <a:rPr lang="en-US"/>
              <a:pPr>
                <a:defRPr/>
              </a:pPr>
              <a:t>‹#›</a:t>
            </a:fld>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75945446-3C18-F44F-AE94-28F908EA92E2}" type="slidenum">
              <a:rPr lang="en-US"/>
              <a:pPr>
                <a:defRPr/>
              </a:pPr>
              <a:t>‹#›</a:t>
            </a:fld>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5086999"/>
            <a:ext cx="7313295" cy="566739"/>
          </a:xfrm>
        </p:spPr>
        <p:txBody>
          <a:bodyPr anchor="b"/>
          <a:lstStyle>
            <a:lvl1pPr algn="l">
              <a:defRPr sz="2000" b="0"/>
            </a:lvl1pPr>
          </a:lstStyle>
          <a:p>
            <a:r>
              <a:rPr lang="en-CA" dirty="0" smtClean="0"/>
              <a:t>Click to edit Master title style</a:t>
            </a:r>
            <a:endParaRPr lang="en-US" dirty="0"/>
          </a:p>
        </p:txBody>
      </p:sp>
      <p:sp>
        <p:nvSpPr>
          <p:cNvPr id="3" name="Picture Placeholder 2"/>
          <p:cNvSpPr>
            <a:spLocks noGrp="1"/>
          </p:cNvSpPr>
          <p:nvPr>
            <p:ph type="pic" idx="1"/>
          </p:nvPr>
        </p:nvSpPr>
        <p:spPr>
          <a:xfrm>
            <a:off x="2389095" y="899171"/>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095" y="5653737"/>
            <a:ext cx="7313295"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B7D109D-3E18-C348-A767-68DD4D9699EF}" type="slidenum">
              <a:rPr lang="en-US"/>
              <a:pPr>
                <a:defRPr/>
              </a:pPr>
              <a:t>‹#›</a:t>
            </a:fld>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6436926" y="1073888"/>
            <a:ext cx="5761347"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reeform 14"/>
          <p:cNvSpPr>
            <a:spLocks/>
          </p:cNvSpPr>
          <p:nvPr/>
        </p:nvSpPr>
        <p:spPr bwMode="auto">
          <a:xfrm>
            <a:off x="498491" y="1"/>
            <a:ext cx="7350800"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5236414">
            <a:off x="6633040" y="1285686"/>
            <a:ext cx="4114800" cy="1584547"/>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922736" y="0"/>
            <a:ext cx="3656648"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reeform 16"/>
          <p:cNvSpPr>
            <a:spLocks/>
          </p:cNvSpPr>
          <p:nvPr/>
        </p:nvSpPr>
        <p:spPr bwMode="auto">
          <a:xfrm>
            <a:off x="7922736" y="4267200"/>
            <a:ext cx="4266089"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reeform 17"/>
          <p:cNvSpPr>
            <a:spLocks/>
          </p:cNvSpPr>
          <p:nvPr/>
        </p:nvSpPr>
        <p:spPr bwMode="auto">
          <a:xfrm>
            <a:off x="7922736" y="0"/>
            <a:ext cx="1828324"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reeform 18"/>
          <p:cNvSpPr>
            <a:spLocks/>
          </p:cNvSpPr>
          <p:nvPr/>
        </p:nvSpPr>
        <p:spPr bwMode="auto">
          <a:xfrm>
            <a:off x="7929091" y="4246569"/>
            <a:ext cx="2786923"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reeform 19"/>
          <p:cNvSpPr>
            <a:spLocks/>
          </p:cNvSpPr>
          <p:nvPr/>
        </p:nvSpPr>
        <p:spPr bwMode="auto">
          <a:xfrm>
            <a:off x="7922736" y="4267200"/>
            <a:ext cx="2133044"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reeform 20"/>
          <p:cNvSpPr>
            <a:spLocks/>
          </p:cNvSpPr>
          <p:nvPr/>
        </p:nvSpPr>
        <p:spPr bwMode="auto">
          <a:xfrm>
            <a:off x="7922736" y="1371600"/>
            <a:ext cx="4266089"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reeform 21"/>
          <p:cNvSpPr>
            <a:spLocks/>
          </p:cNvSpPr>
          <p:nvPr/>
        </p:nvSpPr>
        <p:spPr bwMode="auto">
          <a:xfrm>
            <a:off x="7922736" y="1752600"/>
            <a:ext cx="4266089"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reeform 22"/>
          <p:cNvSpPr>
            <a:spLocks/>
          </p:cNvSpPr>
          <p:nvPr/>
        </p:nvSpPr>
        <p:spPr bwMode="auto">
          <a:xfrm>
            <a:off x="1320456" y="4267200"/>
            <a:ext cx="660228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reeform 23"/>
          <p:cNvSpPr>
            <a:spLocks/>
          </p:cNvSpPr>
          <p:nvPr/>
        </p:nvSpPr>
        <p:spPr bwMode="auto">
          <a:xfrm>
            <a:off x="711015" y="4267200"/>
            <a:ext cx="7110148"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reeform 24"/>
          <p:cNvSpPr>
            <a:spLocks/>
          </p:cNvSpPr>
          <p:nvPr/>
        </p:nvSpPr>
        <p:spPr bwMode="auto">
          <a:xfrm>
            <a:off x="488971" y="2438400"/>
            <a:ext cx="7516442"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reeform 25"/>
          <p:cNvSpPr>
            <a:spLocks/>
          </p:cNvSpPr>
          <p:nvPr/>
        </p:nvSpPr>
        <p:spPr bwMode="auto">
          <a:xfrm>
            <a:off x="488971" y="2133600"/>
            <a:ext cx="7516442"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reeform 26"/>
          <p:cNvSpPr>
            <a:spLocks/>
          </p:cNvSpPr>
          <p:nvPr/>
        </p:nvSpPr>
        <p:spPr bwMode="auto">
          <a:xfrm>
            <a:off x="6094412" y="4267200"/>
            <a:ext cx="1828324"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Text Placeholder 2"/>
          <p:cNvSpPr>
            <a:spLocks noGrp="1"/>
          </p:cNvSpPr>
          <p:nvPr>
            <p:ph type="body" idx="1"/>
          </p:nvPr>
        </p:nvSpPr>
        <p:spPr>
          <a:xfrm>
            <a:off x="942290" y="1351673"/>
            <a:ext cx="7622079" cy="977487"/>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8633751" y="6416681"/>
            <a:ext cx="2844059" cy="365125"/>
          </a:xfrm>
          <a:prstGeom prst="rect">
            <a:avLst/>
          </a:prstGeom>
        </p:spPr>
        <p:txBody>
          <a:bodyPr/>
          <a:lstStyle/>
          <a:p>
            <a:fld id="{33549EB7-2D41-4339-9ABF-835B13C59344}" type="datetimeFigureOut">
              <a:rPr lang="en-US" smtClean="0"/>
              <a:pPr/>
              <a:t>11/07/2013</a:t>
            </a:fld>
            <a:endParaRPr lang="en-US"/>
          </a:p>
        </p:txBody>
      </p:sp>
      <p:sp>
        <p:nvSpPr>
          <p:cNvPr id="5" name="Footer Placeholder 4"/>
          <p:cNvSpPr>
            <a:spLocks noGrp="1"/>
          </p:cNvSpPr>
          <p:nvPr>
            <p:ph type="ftr" sz="quarter" idx="11"/>
          </p:nvPr>
        </p:nvSpPr>
        <p:spPr>
          <a:xfrm>
            <a:off x="1218882" y="6416681"/>
            <a:ext cx="7414869"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0EDCE02-DAA0-445A-98C1-978665642BC1}" type="slidenum">
              <a:rPr lang="en-US" smtClean="0"/>
              <a:pPr/>
              <a:t>‹#›</a:t>
            </a:fld>
            <a:endParaRPr lang="en-US"/>
          </a:p>
        </p:txBody>
      </p:sp>
      <p:sp>
        <p:nvSpPr>
          <p:cNvPr id="7" name="Rectangle 6"/>
          <p:cNvSpPr/>
          <p:nvPr/>
        </p:nvSpPr>
        <p:spPr>
          <a:xfrm>
            <a:off x="484087" y="402271"/>
            <a:ext cx="11335607"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42290" y="512064"/>
            <a:ext cx="10872432" cy="777240"/>
          </a:xfrm>
        </p:spPr>
        <p:txBody>
          <a:bodyPr tIns="64008"/>
          <a:lstStyle>
            <a:lvl1pPr algn="l">
              <a:buNone/>
              <a:defRPr sz="3800" b="0" cap="none" spc="-150" baseline="0"/>
            </a:lvl1pPr>
          </a:lstStyle>
          <a:p>
            <a:r>
              <a:rPr kumimoji="0" lang="en-US" smtClean="0"/>
              <a:t>Click to edit Master title style</a:t>
            </a:r>
            <a:endParaRPr kumimoji="0" lang="en-US"/>
          </a:p>
        </p:txBody>
      </p:sp>
      <p:sp>
        <p:nvSpPr>
          <p:cNvPr id="8" name="Rectangle 7"/>
          <p:cNvSpPr/>
          <p:nvPr/>
        </p:nvSpPr>
        <p:spPr>
          <a:xfrm flipH="1">
            <a:off x="495255" y="680477"/>
            <a:ext cx="3656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flipH="1">
            <a:off x="548003" y="680477"/>
            <a:ext cx="3656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flipH="1">
            <a:off x="597779" y="680477"/>
            <a:ext cx="12189"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H="1">
            <a:off x="635437" y="680477"/>
            <a:ext cx="12189"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67130" y="680477"/>
            <a:ext cx="48755"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19767" y="685800"/>
            <a:ext cx="1130428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19767" y="1831977"/>
            <a:ext cx="11304289" cy="4551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8938473" y="6553206"/>
            <a:ext cx="2844059"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i="0">
                <a:solidFill>
                  <a:schemeClr val="bg2"/>
                </a:solidFill>
              </a:defRPr>
            </a:lvl1pPr>
          </a:lstStyle>
          <a:p>
            <a:pPr>
              <a:defRPr/>
            </a:pPr>
            <a:fld id="{B0E1B992-0A69-AE4B-B187-FE53CB07681B}"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67" r:id="rId2"/>
    <p:sldLayoutId id="2147483675" r:id="rId3"/>
    <p:sldLayoutId id="2147483668" r:id="rId4"/>
    <p:sldLayoutId id="2147483669" r:id="rId5"/>
    <p:sldLayoutId id="2147483670" r:id="rId6"/>
    <p:sldLayoutId id="2147483671" r:id="rId7"/>
    <p:sldLayoutId id="2147483672" r:id="rId8"/>
    <p:sldLayoutId id="2147483674" r:id="rId9"/>
    <p:sldLayoutId id="2147483676" r:id="rId10"/>
  </p:sldLayoutIdLst>
  <p:transition xmlns:p14="http://schemas.microsoft.com/office/powerpoint/2010/main">
    <p:fade/>
  </p:transition>
  <p:timing>
    <p:tnLst>
      <p:par>
        <p:cTn xmlns:p14="http://schemas.microsoft.com/office/powerpoint/2010/main" id="1" dur="indefinite" restart="never" nodeType="tmRoot"/>
      </p:par>
    </p:tnLst>
  </p:timing>
  <p:hf hdr="0" ftr="0" dt="0"/>
  <p:txStyles>
    <p:titleStyle>
      <a:lvl1pPr algn="l" rtl="0" eaLnBrk="0" fontAlgn="base" hangingPunct="0">
        <a:lnSpc>
          <a:spcPct val="90000"/>
        </a:lnSpc>
        <a:spcBef>
          <a:spcPct val="0"/>
        </a:spcBef>
        <a:spcAft>
          <a:spcPct val="20000"/>
        </a:spcAft>
        <a:defRPr sz="36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20000"/>
        </a:spcAft>
        <a:defRPr sz="3600">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20000"/>
        </a:spcAft>
        <a:defRPr sz="3600">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20000"/>
        </a:spcAft>
        <a:defRPr sz="3600">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20000"/>
        </a:spcAft>
        <a:defRPr sz="3600">
          <a:solidFill>
            <a:schemeClr val="tx2"/>
          </a:solidFill>
          <a:latin typeface="Arial" charset="0"/>
          <a:ea typeface="ＭＳ Ｐゴシック" charset="-128"/>
          <a:cs typeface="ＭＳ Ｐゴシック" charset="-128"/>
        </a:defRPr>
      </a:lvl5pPr>
      <a:lvl6pPr marL="457200" algn="l" rtl="0" fontAlgn="base">
        <a:lnSpc>
          <a:spcPct val="90000"/>
        </a:lnSpc>
        <a:spcBef>
          <a:spcPct val="0"/>
        </a:spcBef>
        <a:spcAft>
          <a:spcPct val="20000"/>
        </a:spcAft>
        <a:defRPr sz="3600">
          <a:solidFill>
            <a:schemeClr val="tx2"/>
          </a:solidFill>
          <a:latin typeface="Arial" charset="0"/>
        </a:defRPr>
      </a:lvl6pPr>
      <a:lvl7pPr marL="914400" algn="l" rtl="0" fontAlgn="base">
        <a:lnSpc>
          <a:spcPct val="90000"/>
        </a:lnSpc>
        <a:spcBef>
          <a:spcPct val="0"/>
        </a:spcBef>
        <a:spcAft>
          <a:spcPct val="20000"/>
        </a:spcAft>
        <a:defRPr sz="3600">
          <a:solidFill>
            <a:schemeClr val="tx2"/>
          </a:solidFill>
          <a:latin typeface="Arial" charset="0"/>
        </a:defRPr>
      </a:lvl7pPr>
      <a:lvl8pPr marL="1371600" algn="l" rtl="0" fontAlgn="base">
        <a:lnSpc>
          <a:spcPct val="90000"/>
        </a:lnSpc>
        <a:spcBef>
          <a:spcPct val="0"/>
        </a:spcBef>
        <a:spcAft>
          <a:spcPct val="20000"/>
        </a:spcAft>
        <a:defRPr sz="3600">
          <a:solidFill>
            <a:schemeClr val="tx2"/>
          </a:solidFill>
          <a:latin typeface="Arial" charset="0"/>
        </a:defRPr>
      </a:lvl8pPr>
      <a:lvl9pPr marL="1828800" algn="l" rtl="0" fontAlgn="base">
        <a:lnSpc>
          <a:spcPct val="90000"/>
        </a:lnSpc>
        <a:spcBef>
          <a:spcPct val="0"/>
        </a:spcBef>
        <a:spcAft>
          <a:spcPct val="20000"/>
        </a:spcAft>
        <a:defRPr sz="3600">
          <a:solidFill>
            <a:schemeClr val="tx2"/>
          </a:solidFill>
          <a:latin typeface="Arial" charset="0"/>
        </a:defRPr>
      </a:lvl9pPr>
    </p:titleStyle>
    <p:bodyStyle>
      <a:lvl1pPr marL="342900" indent="-342900" algn="l" rtl="0" eaLnBrk="0" fontAlgn="base" hangingPunct="0">
        <a:lnSpc>
          <a:spcPct val="90000"/>
        </a:lnSpc>
        <a:spcBef>
          <a:spcPct val="0"/>
        </a:spcBef>
        <a:spcAft>
          <a:spcPct val="20000"/>
        </a:spcAft>
        <a:buClr>
          <a:schemeClr val="accent1"/>
        </a:buClr>
        <a:buSzPct val="60000"/>
        <a:buFont typeface="Lucida Grande"/>
        <a:buChar char="&gt;"/>
        <a:defRPr sz="2800">
          <a:solidFill>
            <a:schemeClr val="tx1"/>
          </a:solidFill>
          <a:latin typeface="+mn-lt"/>
          <a:ea typeface="ＭＳ Ｐゴシック" charset="-128"/>
          <a:cs typeface="ＭＳ Ｐゴシック" charset="-128"/>
        </a:defRPr>
      </a:lvl1pPr>
      <a:lvl2pPr marL="684213" indent="-339725" algn="l" rtl="0" eaLnBrk="0" fontAlgn="base" hangingPunct="0">
        <a:lnSpc>
          <a:spcPct val="90000"/>
        </a:lnSpc>
        <a:spcBef>
          <a:spcPct val="0"/>
        </a:spcBef>
        <a:spcAft>
          <a:spcPct val="20000"/>
        </a:spcAft>
        <a:buClr>
          <a:schemeClr val="accent1"/>
        </a:buClr>
        <a:buSzPct val="55000"/>
        <a:buFont typeface="Wingdings" charset="2"/>
        <a:buChar char="l"/>
        <a:defRPr sz="2600">
          <a:solidFill>
            <a:schemeClr val="tx1"/>
          </a:solidFill>
          <a:latin typeface="+mn-lt"/>
          <a:ea typeface="ＭＳ Ｐゴシック" charset="-128"/>
        </a:defRPr>
      </a:lvl2pPr>
      <a:lvl3pPr marL="1008063" indent="-322263" algn="l" rtl="0" eaLnBrk="0" fontAlgn="base" hangingPunct="0">
        <a:lnSpc>
          <a:spcPct val="90000"/>
        </a:lnSpc>
        <a:spcBef>
          <a:spcPct val="0"/>
        </a:spcBef>
        <a:spcAft>
          <a:spcPct val="20000"/>
        </a:spcAft>
        <a:buClr>
          <a:schemeClr val="accent1"/>
        </a:buClr>
        <a:buSzPct val="55000"/>
        <a:buFont typeface="Wingdings" charset="2"/>
        <a:buChar char="l"/>
        <a:defRPr sz="2200">
          <a:solidFill>
            <a:schemeClr val="tx1"/>
          </a:solidFill>
          <a:latin typeface="+mn-lt"/>
          <a:ea typeface="ＭＳ Ｐゴシック" charset="-128"/>
        </a:defRPr>
      </a:lvl3pPr>
      <a:lvl4pPr marL="1360488" indent="-350838" algn="l" rtl="0" eaLnBrk="0" fontAlgn="base" hangingPunct="0">
        <a:lnSpc>
          <a:spcPct val="90000"/>
        </a:lnSpc>
        <a:spcBef>
          <a:spcPct val="0"/>
        </a:spcBef>
        <a:spcAft>
          <a:spcPct val="20000"/>
        </a:spcAft>
        <a:buClr>
          <a:schemeClr val="accent1"/>
        </a:buClr>
        <a:buSzPct val="60000"/>
        <a:buFont typeface="Wingdings" charset="2"/>
        <a:buChar char="l"/>
        <a:defRPr>
          <a:solidFill>
            <a:schemeClr val="tx1"/>
          </a:solidFill>
          <a:latin typeface="+mn-lt"/>
          <a:ea typeface="ＭＳ Ｐゴシック" charset="-128"/>
        </a:defRPr>
      </a:lvl4pPr>
      <a:lvl5pPr marL="1712913" indent="-350838" algn="l" rtl="0" eaLnBrk="0" fontAlgn="base" hangingPunct="0">
        <a:lnSpc>
          <a:spcPct val="90000"/>
        </a:lnSpc>
        <a:spcBef>
          <a:spcPct val="0"/>
        </a:spcBef>
        <a:spcAft>
          <a:spcPct val="20000"/>
        </a:spcAft>
        <a:buClr>
          <a:schemeClr val="accent1"/>
        </a:buClr>
        <a:buSzPct val="60000"/>
        <a:buFont typeface="Wingdings" charset="2"/>
        <a:buChar char="l"/>
        <a:defRPr>
          <a:solidFill>
            <a:schemeClr val="tx1"/>
          </a:solidFill>
          <a:latin typeface="+mn-lt"/>
          <a:ea typeface="ＭＳ Ｐゴシック" charset="-128"/>
        </a:defRPr>
      </a:lvl5pPr>
      <a:lvl6pPr marL="2170113" indent="-350838" algn="l" rtl="0" fontAlgn="base">
        <a:lnSpc>
          <a:spcPct val="90000"/>
        </a:lnSpc>
        <a:spcBef>
          <a:spcPct val="0"/>
        </a:spcBef>
        <a:spcAft>
          <a:spcPct val="20000"/>
        </a:spcAft>
        <a:buClr>
          <a:schemeClr val="accent1"/>
        </a:buClr>
        <a:buSzPct val="60000"/>
        <a:buFont typeface="Wingdings" charset="2"/>
        <a:buChar char="l"/>
        <a:defRPr>
          <a:solidFill>
            <a:schemeClr val="tx1"/>
          </a:solidFill>
          <a:latin typeface="+mn-lt"/>
          <a:ea typeface="ＭＳ Ｐゴシック" charset="-128"/>
        </a:defRPr>
      </a:lvl6pPr>
      <a:lvl7pPr marL="2627313" indent="-350838" algn="l" rtl="0" fontAlgn="base">
        <a:lnSpc>
          <a:spcPct val="90000"/>
        </a:lnSpc>
        <a:spcBef>
          <a:spcPct val="0"/>
        </a:spcBef>
        <a:spcAft>
          <a:spcPct val="20000"/>
        </a:spcAft>
        <a:buClr>
          <a:schemeClr val="accent1"/>
        </a:buClr>
        <a:buSzPct val="60000"/>
        <a:buFont typeface="Wingdings" charset="2"/>
        <a:buChar char="l"/>
        <a:defRPr>
          <a:solidFill>
            <a:schemeClr val="tx1"/>
          </a:solidFill>
          <a:latin typeface="+mn-lt"/>
          <a:ea typeface="ＭＳ Ｐゴシック" charset="-128"/>
        </a:defRPr>
      </a:lvl7pPr>
      <a:lvl8pPr marL="3084513" indent="-350838" algn="l" rtl="0" fontAlgn="base">
        <a:lnSpc>
          <a:spcPct val="90000"/>
        </a:lnSpc>
        <a:spcBef>
          <a:spcPct val="0"/>
        </a:spcBef>
        <a:spcAft>
          <a:spcPct val="20000"/>
        </a:spcAft>
        <a:buClr>
          <a:schemeClr val="accent1"/>
        </a:buClr>
        <a:buSzPct val="60000"/>
        <a:buFont typeface="Wingdings" charset="2"/>
        <a:buChar char="l"/>
        <a:defRPr>
          <a:solidFill>
            <a:schemeClr val="tx1"/>
          </a:solidFill>
          <a:latin typeface="+mn-lt"/>
          <a:ea typeface="ＭＳ Ｐゴシック" charset="-128"/>
        </a:defRPr>
      </a:lvl8pPr>
      <a:lvl9pPr marL="3541713" indent="-350838" algn="l" rtl="0" fontAlgn="base">
        <a:lnSpc>
          <a:spcPct val="90000"/>
        </a:lnSpc>
        <a:spcBef>
          <a:spcPct val="0"/>
        </a:spcBef>
        <a:spcAft>
          <a:spcPct val="20000"/>
        </a:spcAft>
        <a:buClr>
          <a:schemeClr val="accent1"/>
        </a:buClr>
        <a:buSzPct val="60000"/>
        <a:buFont typeface="Wingdings" charset="2"/>
        <a:buChar char="l"/>
        <a:defRPr>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stephen.chin@oracle.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microsoft.com/office/2007/relationships/hdphoto" Target="../media/hdphoto1.wdp"/><Relationship Id="rId5" Type="http://schemas.openxmlformats.org/officeDocument/2006/relationships/image" Target="../media/image11.png"/><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1"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9.xml"/><Relationship Id="rId2"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53.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44.png"/><Relationship Id="rId13" Type="http://schemas.openxmlformats.org/officeDocument/2006/relationships/image" Target="../media/image45.png"/><Relationship Id="rId14" Type="http://schemas.openxmlformats.org/officeDocument/2006/relationships/image" Target="../media/image46.png"/><Relationship Id="rId15" Type="http://schemas.openxmlformats.org/officeDocument/2006/relationships/image" Target="../media/image47.png"/><Relationship Id="rId16" Type="http://schemas.openxmlformats.org/officeDocument/2006/relationships/image" Target="../media/image48.png"/><Relationship Id="rId17" Type="http://schemas.openxmlformats.org/officeDocument/2006/relationships/image" Target="../media/image49.png"/><Relationship Id="rId18" Type="http://schemas.openxmlformats.org/officeDocument/2006/relationships/image" Target="../media/image50.png"/><Relationship Id="rId1" Type="http://schemas.openxmlformats.org/officeDocument/2006/relationships/slideLayout" Target="../slideLayouts/slideLayout9.xml"/><Relationship Id="rId2" Type="http://schemas.openxmlformats.org/officeDocument/2006/relationships/notesSlide" Target="../notesSlides/notesSlide45.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51.jpeg"/><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ithub.com/jugchennai/scalafx.g8" TargetMode="External"/><Relationship Id="rId3" Type="http://schemas.openxmlformats.org/officeDocument/2006/relationships/image" Target="../media/image5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3.xml"/><Relationship Id="rId3" Type="http://schemas.openxmlformats.org/officeDocument/2006/relationships/image" Target="../media/image5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visage-lang.org/"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1" Type="http://schemas.openxmlformats.org/officeDocument/2006/relationships/image" Target="../media/image57.png"/><Relationship Id="rId12" Type="http://schemas.openxmlformats.org/officeDocument/2006/relationships/image" Target="../media/image58.png"/><Relationship Id="rId13" Type="http://schemas.openxmlformats.org/officeDocument/2006/relationships/image" Target="../media/image59.png"/><Relationship Id="rId14" Type="http://schemas.openxmlformats.org/officeDocument/2006/relationships/image" Target="../media/image60.png"/><Relationship Id="rId15" Type="http://schemas.openxmlformats.org/officeDocument/2006/relationships/image" Target="../media/image61.png"/><Relationship Id="rId1" Type="http://schemas.microsoft.com/office/2007/relationships/media" Target="../media/media1.gif"/><Relationship Id="rId2" Type="http://schemas.openxmlformats.org/officeDocument/2006/relationships/video" Target="../media/media1.gif"/><Relationship Id="rId3" Type="http://schemas.microsoft.com/office/2007/relationships/media" Target="../media/media2.gif"/><Relationship Id="rId4" Type="http://schemas.openxmlformats.org/officeDocument/2006/relationships/video" Target="../media/media2.gif"/><Relationship Id="rId5" Type="http://schemas.microsoft.com/office/2007/relationships/media" Target="../media/media3.gif"/><Relationship Id="rId6" Type="http://schemas.openxmlformats.org/officeDocument/2006/relationships/video" Target="../media/media3.gif"/><Relationship Id="rId7" Type="http://schemas.microsoft.com/office/2007/relationships/media" Target="../media/media4.gif"/><Relationship Id="rId8" Type="http://schemas.openxmlformats.org/officeDocument/2006/relationships/video" Target="../media/media4.gif"/><Relationship Id="rId9" Type="http://schemas.openxmlformats.org/officeDocument/2006/relationships/slideLayout" Target="../slideLayouts/slideLayout7.xml"/><Relationship Id="rId10" Type="http://schemas.openxmlformats.org/officeDocument/2006/relationships/notesSlide" Target="../notesSlides/notesSlide6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6.xml"/><Relationship Id="rId3" Type="http://schemas.openxmlformats.org/officeDocument/2006/relationships/image" Target="../media/image6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microsoft.com/office/2007/relationships/hdphoto" Target="../media/hdphoto3.wdp"/><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91.xml.rels><?xml version="1.0" encoding="UTF-8" standalone="yes"?>
<Relationships xmlns="http://schemas.openxmlformats.org/package/2006/relationships"><Relationship Id="rId3" Type="http://schemas.openxmlformats.org/officeDocument/2006/relationships/hyperlink" Target="http://scalafx.org" TargetMode="External"/><Relationship Id="rId4" Type="http://schemas.openxmlformats.org/officeDocument/2006/relationships/hyperlink" Target="http://visage-lang.org" TargetMode="External"/><Relationship Id="rId5" Type="http://schemas.openxmlformats.org/officeDocument/2006/relationships/hyperlink" Target="https://github.com/jruby/jrubyfx" TargetMode="External"/><Relationship Id="rId1" Type="http://schemas.openxmlformats.org/officeDocument/2006/relationships/slideLayout" Target="../slideLayouts/slideLayout2.xml"/><Relationship Id="rId2" Type="http://schemas.openxmlformats.org/officeDocument/2006/relationships/hyperlink" Target="http://groovyfx.org"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hyperlink" Target="mailto:stephen.chin@oracle.com" TargetMode="External"/><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ctrTitle"/>
          </p:nvPr>
        </p:nvSpPr>
        <p:spPr>
          <a:xfrm>
            <a:off x="2766392" y="3706545"/>
            <a:ext cx="9220406" cy="540745"/>
          </a:xfrm>
        </p:spPr>
        <p:txBody>
          <a:bodyPr/>
          <a:lstStyle/>
          <a:p>
            <a:r>
              <a:rPr lang="en-NZ" sz="4000" dirty="0" smtClean="0">
                <a:solidFill>
                  <a:schemeClr val="tx1"/>
                </a:solidFill>
              </a:rPr>
              <a:t>JavaFX with JVM Languages</a:t>
            </a:r>
            <a:br>
              <a:rPr lang="en-NZ" sz="4000" dirty="0" smtClean="0">
                <a:solidFill>
                  <a:schemeClr val="tx1"/>
                </a:solidFill>
              </a:rPr>
            </a:br>
            <a:r>
              <a:rPr lang="en-NZ" sz="4400" dirty="0" smtClean="0">
                <a:solidFill>
                  <a:schemeClr val="tx1"/>
                </a:solidFill>
                <a:latin typeface="Brush Script"/>
                <a:ea typeface="Osaka"/>
                <a:cs typeface="Brush Script"/>
              </a:rPr>
              <a:t>Asia</a:t>
            </a:r>
            <a:r>
              <a:rPr lang="en-NZ" sz="4400" dirty="0" smtClean="0">
                <a:solidFill>
                  <a:schemeClr val="tx1"/>
                </a:solidFill>
                <a:latin typeface="Brush Script"/>
                <a:ea typeface="Osaka"/>
                <a:cs typeface="Brush Script"/>
              </a:rPr>
              <a:t> </a:t>
            </a:r>
            <a:r>
              <a:rPr lang="en-NZ" sz="4400" dirty="0" smtClean="0">
                <a:solidFill>
                  <a:schemeClr val="tx1"/>
                </a:solidFill>
                <a:latin typeface="Brush Script"/>
                <a:ea typeface="Osaka"/>
                <a:cs typeface="Brush Script"/>
              </a:rPr>
              <a:t>Version</a:t>
            </a:r>
            <a:endParaRPr lang="en-US" sz="4000" dirty="0">
              <a:latin typeface="Brush Script"/>
              <a:ea typeface="Osaka"/>
              <a:cs typeface="Brush Script"/>
            </a:endParaRPr>
          </a:p>
        </p:txBody>
      </p:sp>
      <p:sp>
        <p:nvSpPr>
          <p:cNvPr id="5" name="Rectangle 5"/>
          <p:cNvSpPr txBox="1">
            <a:spLocks noChangeArrowheads="1"/>
          </p:cNvSpPr>
          <p:nvPr/>
        </p:nvSpPr>
        <p:spPr bwMode="auto">
          <a:xfrm>
            <a:off x="8011533" y="4741866"/>
            <a:ext cx="3754613" cy="17937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ct val="0"/>
              </a:spcBef>
              <a:spcAft>
                <a:spcPct val="20000"/>
              </a:spcAft>
              <a:buClr>
                <a:schemeClr val="accent1"/>
              </a:buClr>
              <a:buSzPct val="60000"/>
              <a:buFont typeface="Wingdings" charset="2"/>
              <a:buNone/>
              <a:defRPr sz="2200">
                <a:solidFill>
                  <a:srgbClr val="8B8D92"/>
                </a:solidFill>
                <a:latin typeface="+mn-lt"/>
                <a:ea typeface="ＭＳ Ｐゴシック" charset="-128"/>
                <a:cs typeface="ＭＳ Ｐゴシック" charset="-128"/>
              </a:defRPr>
            </a:lvl1pPr>
            <a:lvl2pPr marL="684213" indent="-339725" algn="l" rtl="0" eaLnBrk="0" fontAlgn="base" hangingPunct="0">
              <a:lnSpc>
                <a:spcPct val="90000"/>
              </a:lnSpc>
              <a:spcBef>
                <a:spcPct val="0"/>
              </a:spcBef>
              <a:spcAft>
                <a:spcPct val="20000"/>
              </a:spcAft>
              <a:buClr>
                <a:schemeClr val="accent1"/>
              </a:buClr>
              <a:buSzPct val="55000"/>
              <a:buFont typeface="Wingdings" charset="2"/>
              <a:buChar char="l"/>
              <a:defRPr sz="2600">
                <a:solidFill>
                  <a:schemeClr val="tx1"/>
                </a:solidFill>
                <a:latin typeface="+mn-lt"/>
                <a:ea typeface="ＭＳ Ｐゴシック" charset="-128"/>
              </a:defRPr>
            </a:lvl2pPr>
            <a:lvl3pPr marL="1008063" indent="-322263" algn="l" rtl="0" eaLnBrk="0" fontAlgn="base" hangingPunct="0">
              <a:lnSpc>
                <a:spcPct val="90000"/>
              </a:lnSpc>
              <a:spcBef>
                <a:spcPct val="0"/>
              </a:spcBef>
              <a:spcAft>
                <a:spcPct val="20000"/>
              </a:spcAft>
              <a:buClr>
                <a:schemeClr val="accent1"/>
              </a:buClr>
              <a:buSzPct val="55000"/>
              <a:buFont typeface="Wingdings" charset="2"/>
              <a:buChar char="l"/>
              <a:defRPr sz="2200">
                <a:solidFill>
                  <a:schemeClr val="tx1"/>
                </a:solidFill>
                <a:latin typeface="+mn-lt"/>
                <a:ea typeface="ＭＳ Ｐゴシック" charset="-128"/>
              </a:defRPr>
            </a:lvl3pPr>
            <a:lvl4pPr marL="1360488" indent="-350838" algn="l" rtl="0" eaLnBrk="0" fontAlgn="base" hangingPunct="0">
              <a:lnSpc>
                <a:spcPct val="90000"/>
              </a:lnSpc>
              <a:spcBef>
                <a:spcPct val="0"/>
              </a:spcBef>
              <a:spcAft>
                <a:spcPct val="20000"/>
              </a:spcAft>
              <a:buClr>
                <a:schemeClr val="accent1"/>
              </a:buClr>
              <a:buSzPct val="60000"/>
              <a:buFont typeface="Wingdings" charset="2"/>
              <a:buChar char="l"/>
              <a:defRPr>
                <a:solidFill>
                  <a:schemeClr val="tx1"/>
                </a:solidFill>
                <a:latin typeface="+mn-lt"/>
                <a:ea typeface="ＭＳ Ｐゴシック" charset="-128"/>
              </a:defRPr>
            </a:lvl4pPr>
            <a:lvl5pPr marL="1712913" indent="-350838" algn="l" rtl="0" eaLnBrk="0" fontAlgn="base" hangingPunct="0">
              <a:lnSpc>
                <a:spcPct val="90000"/>
              </a:lnSpc>
              <a:spcBef>
                <a:spcPct val="0"/>
              </a:spcBef>
              <a:spcAft>
                <a:spcPct val="20000"/>
              </a:spcAft>
              <a:buClr>
                <a:schemeClr val="accent1"/>
              </a:buClr>
              <a:buSzPct val="60000"/>
              <a:buFont typeface="Wingdings" charset="2"/>
              <a:buChar char="l"/>
              <a:defRPr>
                <a:solidFill>
                  <a:schemeClr val="tx1"/>
                </a:solidFill>
                <a:latin typeface="+mn-lt"/>
                <a:ea typeface="ＭＳ Ｐゴシック" charset="-128"/>
              </a:defRPr>
            </a:lvl5pPr>
            <a:lvl6pPr marL="2170113" indent="-350838" algn="l" rtl="0" fontAlgn="base">
              <a:lnSpc>
                <a:spcPct val="90000"/>
              </a:lnSpc>
              <a:spcBef>
                <a:spcPct val="0"/>
              </a:spcBef>
              <a:spcAft>
                <a:spcPct val="20000"/>
              </a:spcAft>
              <a:buClr>
                <a:schemeClr val="accent1"/>
              </a:buClr>
              <a:buSzPct val="60000"/>
              <a:buFont typeface="Wingdings" charset="2"/>
              <a:buChar char="l"/>
              <a:defRPr>
                <a:solidFill>
                  <a:schemeClr val="tx1"/>
                </a:solidFill>
                <a:latin typeface="+mn-lt"/>
                <a:ea typeface="ＭＳ Ｐゴシック" charset="-128"/>
              </a:defRPr>
            </a:lvl6pPr>
            <a:lvl7pPr marL="2627313" indent="-350838" algn="l" rtl="0" fontAlgn="base">
              <a:lnSpc>
                <a:spcPct val="90000"/>
              </a:lnSpc>
              <a:spcBef>
                <a:spcPct val="0"/>
              </a:spcBef>
              <a:spcAft>
                <a:spcPct val="20000"/>
              </a:spcAft>
              <a:buClr>
                <a:schemeClr val="accent1"/>
              </a:buClr>
              <a:buSzPct val="60000"/>
              <a:buFont typeface="Wingdings" charset="2"/>
              <a:buChar char="l"/>
              <a:defRPr>
                <a:solidFill>
                  <a:schemeClr val="tx1"/>
                </a:solidFill>
                <a:latin typeface="+mn-lt"/>
                <a:ea typeface="ＭＳ Ｐゴシック" charset="-128"/>
              </a:defRPr>
            </a:lvl7pPr>
            <a:lvl8pPr marL="3084513" indent="-350838" algn="l" rtl="0" fontAlgn="base">
              <a:lnSpc>
                <a:spcPct val="90000"/>
              </a:lnSpc>
              <a:spcBef>
                <a:spcPct val="0"/>
              </a:spcBef>
              <a:spcAft>
                <a:spcPct val="20000"/>
              </a:spcAft>
              <a:buClr>
                <a:schemeClr val="accent1"/>
              </a:buClr>
              <a:buSzPct val="60000"/>
              <a:buFont typeface="Wingdings" charset="2"/>
              <a:buChar char="l"/>
              <a:defRPr>
                <a:solidFill>
                  <a:schemeClr val="tx1"/>
                </a:solidFill>
                <a:latin typeface="+mn-lt"/>
                <a:ea typeface="ＭＳ Ｐゴシック" charset="-128"/>
              </a:defRPr>
            </a:lvl8pPr>
            <a:lvl9pPr marL="3541713" indent="-350838" algn="l" rtl="0" fontAlgn="base">
              <a:lnSpc>
                <a:spcPct val="90000"/>
              </a:lnSpc>
              <a:spcBef>
                <a:spcPct val="0"/>
              </a:spcBef>
              <a:spcAft>
                <a:spcPct val="20000"/>
              </a:spcAft>
              <a:buClr>
                <a:schemeClr val="accent1"/>
              </a:buClr>
              <a:buSzPct val="60000"/>
              <a:buFont typeface="Wingdings" charset="2"/>
              <a:buChar char="l"/>
              <a:defRPr>
                <a:solidFill>
                  <a:schemeClr val="tx1"/>
                </a:solidFill>
                <a:latin typeface="+mn-lt"/>
                <a:ea typeface="ＭＳ Ｐゴシック" charset="-128"/>
              </a:defRPr>
            </a:lvl9pPr>
          </a:lstStyle>
          <a:p>
            <a:r>
              <a:rPr lang="en-US" sz="2800" dirty="0" smtClean="0"/>
              <a:t>Stephen Chin</a:t>
            </a:r>
          </a:p>
          <a:p>
            <a:r>
              <a:rPr lang="en-US" sz="2000" dirty="0" smtClean="0"/>
              <a:t>Java </a:t>
            </a:r>
            <a:r>
              <a:rPr lang="en-US" sz="2000" dirty="0" smtClean="0"/>
              <a:t>Technology Ambassador</a:t>
            </a:r>
            <a:endParaRPr lang="en-US" sz="2000" dirty="0" smtClean="0"/>
          </a:p>
          <a:p>
            <a:r>
              <a:rPr lang="en-US" sz="2000" dirty="0" err="1" smtClean="0"/>
              <a:t>JavaOne</a:t>
            </a:r>
            <a:r>
              <a:rPr lang="en-US" sz="2000" dirty="0" smtClean="0"/>
              <a:t> Content Chair</a:t>
            </a:r>
          </a:p>
          <a:p>
            <a:r>
              <a:rPr lang="en-US" sz="1800" dirty="0" smtClean="0">
                <a:hlinkClick r:id="rId3"/>
              </a:rPr>
              <a:t>stephen.chin@oracle.com</a:t>
            </a:r>
            <a:endParaRPr lang="en-US" sz="1800" dirty="0" smtClean="0"/>
          </a:p>
          <a:p>
            <a:r>
              <a:rPr lang="en-US" sz="1800" dirty="0" smtClean="0"/>
              <a:t>tweet: @</a:t>
            </a:r>
            <a:r>
              <a:rPr lang="en-US" sz="1800" dirty="0" err="1" smtClean="0"/>
              <a:t>steveonjava</a:t>
            </a:r>
            <a:endParaRPr lang="en-US" sz="16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Setup Binding</a:t>
            </a:r>
            <a:endParaRPr lang="en-US" dirty="0"/>
          </a:p>
        </p:txBody>
      </p:sp>
      <p:sp>
        <p:nvSpPr>
          <p:cNvPr id="3" name="Content Placeholder 2"/>
          <p:cNvSpPr>
            <a:spLocks noGrp="1"/>
          </p:cNvSpPr>
          <p:nvPr>
            <p:ph idx="1"/>
          </p:nvPr>
        </p:nvSpPr>
        <p:spPr/>
        <p:txBody>
          <a:bodyPr/>
          <a:lstStyle/>
          <a:p>
            <a:pPr marL="0" indent="0">
              <a:buNone/>
            </a:pPr>
            <a:r>
              <a:rPr lang="en-US" sz="2400" dirty="0" err="1">
                <a:latin typeface="Consolas"/>
                <a:cs typeface="Consolas"/>
              </a:rPr>
              <a:t>circle.strokeWidthProperty</a:t>
            </a:r>
            <a:r>
              <a:rPr lang="en-US" sz="2400" dirty="0">
                <a:latin typeface="Consolas"/>
                <a:cs typeface="Consolas"/>
              </a:rPr>
              <a:t>().bind</a:t>
            </a:r>
            <a:r>
              <a:rPr lang="en-US" sz="2400" dirty="0" smtClean="0">
                <a:latin typeface="Consolas"/>
                <a:cs typeface="Consolas"/>
              </a:rPr>
              <a:t>(Bindings</a:t>
            </a:r>
          </a:p>
          <a:p>
            <a:pPr marL="0" indent="0">
              <a:buNone/>
            </a:pPr>
            <a:r>
              <a:rPr lang="en-US" sz="2400" dirty="0">
                <a:latin typeface="Consolas"/>
                <a:cs typeface="Consolas"/>
              </a:rPr>
              <a:t> </a:t>
            </a:r>
            <a:r>
              <a:rPr lang="en-US" sz="2400" dirty="0" smtClean="0">
                <a:latin typeface="Consolas"/>
                <a:cs typeface="Consolas"/>
              </a:rPr>
              <a:t> .when</a:t>
            </a:r>
            <a:r>
              <a:rPr lang="en-US" sz="2400" dirty="0">
                <a:latin typeface="Consolas"/>
                <a:cs typeface="Consolas"/>
              </a:rPr>
              <a:t>(</a:t>
            </a:r>
            <a:r>
              <a:rPr lang="en-US" sz="2400" dirty="0" err="1">
                <a:latin typeface="Consolas"/>
                <a:cs typeface="Consolas"/>
              </a:rPr>
              <a:t>circle.hoverProperty</a:t>
            </a:r>
            <a:r>
              <a:rPr lang="en-US" sz="2400" dirty="0">
                <a:latin typeface="Consolas"/>
                <a:cs typeface="Consolas"/>
              </a:rPr>
              <a:t>())</a:t>
            </a:r>
          </a:p>
          <a:p>
            <a:pPr marL="0" indent="0">
              <a:buNone/>
            </a:pPr>
            <a:r>
              <a:rPr lang="en-US" sz="2400" dirty="0" smtClean="0">
                <a:latin typeface="Consolas"/>
                <a:cs typeface="Consolas"/>
              </a:rPr>
              <a:t>  </a:t>
            </a:r>
            <a:r>
              <a:rPr lang="en-US" sz="2400" dirty="0">
                <a:latin typeface="Consolas"/>
                <a:cs typeface="Consolas"/>
              </a:rPr>
              <a:t>.then(4)</a:t>
            </a:r>
          </a:p>
          <a:p>
            <a:pPr marL="0" indent="0">
              <a:buNone/>
            </a:pPr>
            <a:r>
              <a:rPr lang="en-US" sz="2400" dirty="0" smtClean="0">
                <a:latin typeface="Consolas"/>
                <a:cs typeface="Consolas"/>
              </a:rPr>
              <a:t>  </a:t>
            </a:r>
            <a:r>
              <a:rPr lang="en-US" sz="2400" dirty="0">
                <a:latin typeface="Consolas"/>
                <a:cs typeface="Consolas"/>
              </a:rPr>
              <a:t>.otherwise(0</a:t>
            </a:r>
            <a:r>
              <a:rPr lang="en-US" sz="2400" dirty="0" smtClean="0">
                <a:latin typeface="Consolas"/>
                <a:cs typeface="Consolas"/>
              </a:rPr>
              <a:t>)</a:t>
            </a:r>
          </a:p>
          <a:p>
            <a:pPr marL="0" indent="0">
              <a:buNone/>
            </a:pPr>
            <a:r>
              <a:rPr lang="en-US" sz="2400" dirty="0" smtClean="0">
                <a:latin typeface="Consolas"/>
                <a:cs typeface="Consolas"/>
              </a:rPr>
              <a:t>);</a:t>
            </a:r>
            <a:endParaRPr lang="en-US" sz="2400" dirty="0">
              <a:latin typeface="Consolas"/>
              <a:cs typeface="Consolas"/>
            </a:endParaRP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10</a:t>
            </a:fld>
            <a:endParaRPr lang="en-US"/>
          </a:p>
        </p:txBody>
      </p:sp>
    </p:spTree>
    <p:extLst>
      <p:ext uri="{BB962C8B-B14F-4D97-AF65-F5344CB8AC3E}">
        <p14:creationId xmlns:p14="http://schemas.microsoft.com/office/powerpoint/2010/main" val="1412967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Setup Event Listeners</a:t>
            </a:r>
            <a:endParaRPr lang="en-US" dirty="0"/>
          </a:p>
        </p:txBody>
      </p:sp>
      <p:sp>
        <p:nvSpPr>
          <p:cNvPr id="3" name="Content Placeholder 2"/>
          <p:cNvSpPr>
            <a:spLocks noGrp="1"/>
          </p:cNvSpPr>
          <p:nvPr>
            <p:ph idx="1"/>
          </p:nvPr>
        </p:nvSpPr>
        <p:spPr/>
        <p:txBody>
          <a:bodyPr/>
          <a:lstStyle/>
          <a:p>
            <a:pPr marL="0" indent="0">
              <a:buNone/>
            </a:pPr>
            <a:r>
              <a:rPr lang="en-US" sz="2400" dirty="0" err="1" smtClean="0">
                <a:latin typeface="Consolas"/>
                <a:cs typeface="Consolas"/>
              </a:rPr>
              <a:t>circle.addEventHandler</a:t>
            </a:r>
            <a:r>
              <a:rPr lang="en-US" sz="2400" dirty="0">
                <a:latin typeface="Consolas"/>
                <a:cs typeface="Consolas"/>
              </a:rPr>
              <a:t>(</a:t>
            </a:r>
            <a:r>
              <a:rPr lang="en-US" sz="2400" dirty="0" err="1">
                <a:latin typeface="Consolas"/>
                <a:cs typeface="Consolas"/>
              </a:rPr>
              <a:t>MouseEvent.MOUSE_CLICKED</a:t>
            </a:r>
            <a:r>
              <a:rPr lang="en-US" sz="2400" dirty="0" smtClean="0">
                <a:latin typeface="Consolas"/>
                <a:cs typeface="Consolas"/>
              </a:rPr>
              <a:t>,</a:t>
            </a:r>
          </a:p>
          <a:p>
            <a:pPr marL="0" indent="0">
              <a:buNone/>
            </a:pPr>
            <a:r>
              <a:rPr lang="en-US" sz="2400" dirty="0">
                <a:latin typeface="Consolas"/>
                <a:cs typeface="Consolas"/>
              </a:rPr>
              <a:t> </a:t>
            </a:r>
            <a:r>
              <a:rPr lang="en-US" sz="2400" dirty="0" smtClean="0">
                <a:latin typeface="Consolas"/>
                <a:cs typeface="Consolas"/>
              </a:rPr>
              <a:t>                       new </a:t>
            </a:r>
            <a:r>
              <a:rPr lang="en-US" sz="2400" dirty="0" err="1">
                <a:latin typeface="Consolas"/>
                <a:cs typeface="Consolas"/>
              </a:rPr>
              <a:t>EventHandler</a:t>
            </a:r>
            <a:r>
              <a:rPr lang="en-US" sz="2400" dirty="0">
                <a:latin typeface="Consolas"/>
                <a:cs typeface="Consolas"/>
              </a:rPr>
              <a:t>&lt;</a:t>
            </a:r>
            <a:r>
              <a:rPr lang="en-US" sz="2400" dirty="0" err="1">
                <a:latin typeface="Consolas"/>
                <a:cs typeface="Consolas"/>
              </a:rPr>
              <a:t>MouseEvent</a:t>
            </a:r>
            <a:r>
              <a:rPr lang="en-US" sz="2400" dirty="0">
                <a:latin typeface="Consolas"/>
                <a:cs typeface="Consolas"/>
              </a:rPr>
              <a:t>&gt;() {</a:t>
            </a:r>
          </a:p>
          <a:p>
            <a:pPr marL="0" indent="0">
              <a:buNone/>
            </a:pPr>
            <a:r>
              <a:rPr lang="en-US" sz="2400" dirty="0" smtClean="0">
                <a:latin typeface="Consolas"/>
                <a:cs typeface="Consolas"/>
              </a:rPr>
              <a:t>  </a:t>
            </a:r>
            <a:r>
              <a:rPr lang="en-US" sz="2400" dirty="0">
                <a:latin typeface="Consolas"/>
                <a:cs typeface="Consolas"/>
              </a:rPr>
              <a:t>public void handle(</a:t>
            </a:r>
            <a:r>
              <a:rPr lang="en-US" sz="2400" dirty="0" err="1">
                <a:latin typeface="Consolas"/>
                <a:cs typeface="Consolas"/>
              </a:rPr>
              <a:t>MouseEvent</a:t>
            </a:r>
            <a:r>
              <a:rPr lang="en-US" sz="2400" dirty="0">
                <a:latin typeface="Consolas"/>
                <a:cs typeface="Consolas"/>
              </a:rPr>
              <a:t> t) {</a:t>
            </a:r>
          </a:p>
          <a:p>
            <a:pPr marL="0" indent="0">
              <a:buNone/>
            </a:pPr>
            <a:r>
              <a:rPr lang="en-US" sz="2400" dirty="0" smtClean="0">
                <a:latin typeface="Consolas"/>
                <a:cs typeface="Consolas"/>
              </a:rPr>
              <a:t>    </a:t>
            </a:r>
            <a:r>
              <a:rPr lang="en-US" sz="2400" dirty="0" err="1">
                <a:latin typeface="Consolas"/>
                <a:cs typeface="Consolas"/>
              </a:rPr>
              <a:t>KeyValue</a:t>
            </a:r>
            <a:r>
              <a:rPr lang="en-US" sz="2400" dirty="0">
                <a:latin typeface="Consolas"/>
                <a:cs typeface="Consolas"/>
              </a:rPr>
              <a:t> collapse = new </a:t>
            </a:r>
            <a:r>
              <a:rPr lang="en-US" sz="2400" dirty="0" err="1">
                <a:latin typeface="Consolas"/>
                <a:cs typeface="Consolas"/>
              </a:rPr>
              <a:t>KeyValue</a:t>
            </a:r>
            <a:r>
              <a:rPr lang="en-US" sz="2400" dirty="0">
                <a:latin typeface="Consolas"/>
                <a:cs typeface="Consolas"/>
              </a:rPr>
              <a:t>(</a:t>
            </a:r>
            <a:r>
              <a:rPr lang="en-US" sz="2400" dirty="0" err="1">
                <a:latin typeface="Consolas"/>
                <a:cs typeface="Consolas"/>
              </a:rPr>
              <a:t>circle.radiusProperty</a:t>
            </a:r>
            <a:r>
              <a:rPr lang="en-US" sz="2400" dirty="0">
                <a:latin typeface="Consolas"/>
                <a:cs typeface="Consolas"/>
              </a:rPr>
              <a:t>(), 0);</a:t>
            </a:r>
          </a:p>
          <a:p>
            <a:pPr marL="0" indent="0">
              <a:buNone/>
            </a:pPr>
            <a:r>
              <a:rPr lang="en-US" sz="2400" dirty="0" smtClean="0">
                <a:latin typeface="Consolas"/>
                <a:cs typeface="Consolas"/>
              </a:rPr>
              <a:t>    </a:t>
            </a:r>
            <a:r>
              <a:rPr lang="en-US" sz="2400" dirty="0">
                <a:latin typeface="Consolas"/>
                <a:cs typeface="Consolas"/>
              </a:rPr>
              <a:t>new Timeline(new </a:t>
            </a:r>
            <a:r>
              <a:rPr lang="en-US" sz="2400" dirty="0" err="1">
                <a:latin typeface="Consolas"/>
                <a:cs typeface="Consolas"/>
              </a:rPr>
              <a:t>KeyFrame</a:t>
            </a:r>
            <a:r>
              <a:rPr lang="en-US" sz="2400" dirty="0">
                <a:latin typeface="Consolas"/>
                <a:cs typeface="Consolas"/>
              </a:rPr>
              <a:t>(</a:t>
            </a:r>
            <a:r>
              <a:rPr lang="en-US" sz="2400" dirty="0" err="1">
                <a:latin typeface="Consolas"/>
                <a:cs typeface="Consolas"/>
              </a:rPr>
              <a:t>Duration.seconds</a:t>
            </a:r>
            <a:r>
              <a:rPr lang="en-US" sz="2400" dirty="0">
                <a:latin typeface="Consolas"/>
                <a:cs typeface="Consolas"/>
              </a:rPr>
              <a:t>(3), </a:t>
            </a:r>
            <a:endParaRPr lang="en-US" sz="2400" dirty="0" smtClean="0">
              <a:latin typeface="Consolas"/>
              <a:cs typeface="Consolas"/>
            </a:endParaRPr>
          </a:p>
          <a:p>
            <a:pPr marL="0" indent="0">
              <a:buNone/>
            </a:pPr>
            <a:r>
              <a:rPr lang="en-US" sz="2400" dirty="0">
                <a:latin typeface="Consolas"/>
                <a:cs typeface="Consolas"/>
              </a:rPr>
              <a:t> </a:t>
            </a:r>
            <a:r>
              <a:rPr lang="en-US" sz="2400" dirty="0" smtClean="0">
                <a:latin typeface="Consolas"/>
                <a:cs typeface="Consolas"/>
              </a:rPr>
              <a:t>                             collapse</a:t>
            </a:r>
            <a:r>
              <a:rPr lang="en-US" sz="2400" dirty="0">
                <a:latin typeface="Consolas"/>
                <a:cs typeface="Consolas"/>
              </a:rPr>
              <a:t>)).play();</a:t>
            </a:r>
          </a:p>
          <a:p>
            <a:pPr marL="0" indent="0">
              <a:buNone/>
            </a:pPr>
            <a:r>
              <a:rPr lang="en-US" sz="2400" dirty="0" smtClean="0">
                <a:latin typeface="Consolas"/>
                <a:cs typeface="Consolas"/>
              </a:rPr>
              <a:t>  </a:t>
            </a:r>
            <a:r>
              <a:rPr lang="en-US" sz="2400" dirty="0">
                <a:latin typeface="Consolas"/>
                <a:cs typeface="Consolas"/>
              </a:rPr>
              <a:t>}</a:t>
            </a:r>
          </a:p>
          <a:p>
            <a:pPr marL="0" indent="0">
              <a:buNone/>
            </a:pPr>
            <a:r>
              <a:rPr lang="en-US" sz="2400" dirty="0" smtClean="0">
                <a:latin typeface="Consolas"/>
                <a:cs typeface="Consolas"/>
              </a:rPr>
              <a:t>}</a:t>
            </a:r>
            <a:r>
              <a:rPr lang="en-US" sz="2400" dirty="0">
                <a:latin typeface="Consolas"/>
                <a:cs typeface="Consolas"/>
              </a:rPr>
              <a:t>);</a:t>
            </a: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11</a:t>
            </a:fld>
            <a:endParaRPr lang="en-US"/>
          </a:p>
        </p:txBody>
      </p:sp>
    </p:spTree>
    <p:extLst>
      <p:ext uri="{BB962C8B-B14F-4D97-AF65-F5344CB8AC3E}">
        <p14:creationId xmlns:p14="http://schemas.microsoft.com/office/powerpoint/2010/main" val="17104656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Begin the Animation</a:t>
            </a:r>
            <a:endParaRPr lang="en-US" dirty="0"/>
          </a:p>
        </p:txBody>
      </p:sp>
      <p:sp>
        <p:nvSpPr>
          <p:cNvPr id="3" name="Content Placeholder 2"/>
          <p:cNvSpPr>
            <a:spLocks noGrp="1"/>
          </p:cNvSpPr>
          <p:nvPr>
            <p:ph idx="1"/>
          </p:nvPr>
        </p:nvSpPr>
        <p:spPr>
          <a:xfrm>
            <a:off x="319766" y="1831977"/>
            <a:ext cx="11501637" cy="4551363"/>
          </a:xfrm>
        </p:spPr>
        <p:txBody>
          <a:bodyPr/>
          <a:lstStyle/>
          <a:p>
            <a:pPr marL="0" indent="0">
              <a:buNone/>
            </a:pPr>
            <a:r>
              <a:rPr lang="en-US" sz="2400" dirty="0">
                <a:latin typeface="Consolas"/>
                <a:cs typeface="Consolas"/>
              </a:rPr>
              <a:t>Timeline </a:t>
            </a:r>
            <a:r>
              <a:rPr lang="en-US" sz="2400" dirty="0" err="1">
                <a:latin typeface="Consolas"/>
                <a:cs typeface="Consolas"/>
              </a:rPr>
              <a:t>moveCircles</a:t>
            </a:r>
            <a:r>
              <a:rPr lang="en-US" sz="2400" dirty="0">
                <a:latin typeface="Consolas"/>
                <a:cs typeface="Consolas"/>
              </a:rPr>
              <a:t> = new Timeline();</a:t>
            </a:r>
          </a:p>
          <a:p>
            <a:pPr marL="0" indent="0">
              <a:buNone/>
            </a:pPr>
            <a:r>
              <a:rPr lang="en-US" sz="2400" dirty="0" smtClean="0">
                <a:latin typeface="Consolas"/>
                <a:cs typeface="Consolas"/>
              </a:rPr>
              <a:t>for </a:t>
            </a:r>
            <a:r>
              <a:rPr lang="en-US" sz="2400" dirty="0">
                <a:latin typeface="Consolas"/>
                <a:cs typeface="Consolas"/>
              </a:rPr>
              <a:t>(Circle circle : circles) {</a:t>
            </a:r>
          </a:p>
          <a:p>
            <a:pPr marL="0" indent="0">
              <a:buNone/>
            </a:pPr>
            <a:r>
              <a:rPr lang="en-US" sz="2400" dirty="0" smtClean="0">
                <a:latin typeface="Consolas"/>
                <a:cs typeface="Consolas"/>
              </a:rPr>
              <a:t>  </a:t>
            </a:r>
            <a:r>
              <a:rPr lang="en-US" sz="2400" dirty="0" err="1">
                <a:latin typeface="Consolas"/>
                <a:cs typeface="Consolas"/>
              </a:rPr>
              <a:t>KeyValue</a:t>
            </a:r>
            <a:r>
              <a:rPr lang="en-US" sz="2400" dirty="0">
                <a:latin typeface="Consolas"/>
                <a:cs typeface="Consolas"/>
              </a:rPr>
              <a:t> </a:t>
            </a:r>
            <a:r>
              <a:rPr lang="en-US" sz="2400" dirty="0" err="1">
                <a:latin typeface="Consolas"/>
                <a:cs typeface="Consolas"/>
              </a:rPr>
              <a:t>moveX</a:t>
            </a:r>
            <a:r>
              <a:rPr lang="en-US" sz="2400" dirty="0">
                <a:latin typeface="Consolas"/>
                <a:cs typeface="Consolas"/>
              </a:rPr>
              <a:t> = new </a:t>
            </a:r>
            <a:r>
              <a:rPr lang="en-US" sz="2400" dirty="0" err="1">
                <a:latin typeface="Consolas"/>
                <a:cs typeface="Consolas"/>
              </a:rPr>
              <a:t>KeyValue</a:t>
            </a:r>
            <a:r>
              <a:rPr lang="en-US" sz="2400" dirty="0">
                <a:latin typeface="Consolas"/>
                <a:cs typeface="Consolas"/>
              </a:rPr>
              <a:t>(</a:t>
            </a:r>
            <a:r>
              <a:rPr lang="en-US" sz="2400" dirty="0" err="1">
                <a:latin typeface="Consolas"/>
                <a:cs typeface="Consolas"/>
              </a:rPr>
              <a:t>circle.centerXProperty</a:t>
            </a:r>
            <a:r>
              <a:rPr lang="en-US" sz="2400" dirty="0">
                <a:latin typeface="Consolas"/>
                <a:cs typeface="Consolas"/>
              </a:rPr>
              <a:t>(), </a:t>
            </a:r>
            <a:endParaRPr lang="en-US" sz="2400" dirty="0" smtClean="0">
              <a:latin typeface="Consolas"/>
              <a:cs typeface="Consolas"/>
            </a:endParaRPr>
          </a:p>
          <a:p>
            <a:pPr marL="0" indent="0">
              <a:buNone/>
            </a:pPr>
            <a:r>
              <a:rPr lang="en-US" sz="2400" dirty="0" smtClean="0">
                <a:latin typeface="Consolas"/>
                <a:cs typeface="Consolas"/>
              </a:rPr>
              <a:t>                                </a:t>
            </a:r>
            <a:r>
              <a:rPr lang="en-US" sz="2400" dirty="0" err="1" smtClean="0">
                <a:latin typeface="Consolas"/>
                <a:cs typeface="Consolas"/>
              </a:rPr>
              <a:t>Math.random</a:t>
            </a:r>
            <a:r>
              <a:rPr lang="en-US" sz="2400" dirty="0">
                <a:latin typeface="Consolas"/>
                <a:cs typeface="Consolas"/>
              </a:rPr>
              <a:t>() * 800);</a:t>
            </a:r>
          </a:p>
          <a:p>
            <a:pPr marL="0" indent="0">
              <a:buNone/>
            </a:pPr>
            <a:r>
              <a:rPr lang="en-US" sz="2400" dirty="0" smtClean="0">
                <a:latin typeface="Consolas"/>
                <a:cs typeface="Consolas"/>
              </a:rPr>
              <a:t>  </a:t>
            </a:r>
            <a:r>
              <a:rPr lang="en-US" sz="2400" dirty="0" err="1">
                <a:latin typeface="Consolas"/>
                <a:cs typeface="Consolas"/>
              </a:rPr>
              <a:t>KeyValue</a:t>
            </a:r>
            <a:r>
              <a:rPr lang="en-US" sz="2400" dirty="0">
                <a:latin typeface="Consolas"/>
                <a:cs typeface="Consolas"/>
              </a:rPr>
              <a:t> </a:t>
            </a:r>
            <a:r>
              <a:rPr lang="en-US" sz="2400" dirty="0" err="1">
                <a:latin typeface="Consolas"/>
                <a:cs typeface="Consolas"/>
              </a:rPr>
              <a:t>moveY</a:t>
            </a:r>
            <a:r>
              <a:rPr lang="en-US" sz="2400" dirty="0">
                <a:latin typeface="Consolas"/>
                <a:cs typeface="Consolas"/>
              </a:rPr>
              <a:t> = new </a:t>
            </a:r>
            <a:r>
              <a:rPr lang="en-US" sz="2400" dirty="0" err="1">
                <a:latin typeface="Consolas"/>
                <a:cs typeface="Consolas"/>
              </a:rPr>
              <a:t>KeyValue</a:t>
            </a:r>
            <a:r>
              <a:rPr lang="en-US" sz="2400" dirty="0">
                <a:latin typeface="Consolas"/>
                <a:cs typeface="Consolas"/>
              </a:rPr>
              <a:t>(</a:t>
            </a:r>
            <a:r>
              <a:rPr lang="en-US" sz="2400" dirty="0" err="1">
                <a:latin typeface="Consolas"/>
                <a:cs typeface="Consolas"/>
              </a:rPr>
              <a:t>circle.centerYProperty</a:t>
            </a:r>
            <a:r>
              <a:rPr lang="en-US" sz="2400" dirty="0">
                <a:latin typeface="Consolas"/>
                <a:cs typeface="Consolas"/>
              </a:rPr>
              <a:t>(), </a:t>
            </a:r>
            <a:endParaRPr lang="en-US" sz="2400" dirty="0" smtClean="0">
              <a:latin typeface="Consolas"/>
              <a:cs typeface="Consolas"/>
            </a:endParaRPr>
          </a:p>
          <a:p>
            <a:pPr marL="0" indent="0">
              <a:buNone/>
            </a:pPr>
            <a:r>
              <a:rPr lang="en-US" sz="2400" dirty="0">
                <a:latin typeface="Consolas"/>
                <a:cs typeface="Consolas"/>
              </a:rPr>
              <a:t> </a:t>
            </a:r>
            <a:r>
              <a:rPr lang="en-US" sz="2400" dirty="0" smtClean="0">
                <a:latin typeface="Consolas"/>
                <a:cs typeface="Consolas"/>
              </a:rPr>
              <a:t>                               </a:t>
            </a:r>
            <a:r>
              <a:rPr lang="en-US" sz="2400" dirty="0" err="1" smtClean="0">
                <a:latin typeface="Consolas"/>
                <a:cs typeface="Consolas"/>
              </a:rPr>
              <a:t>Math.random</a:t>
            </a:r>
            <a:r>
              <a:rPr lang="en-US" sz="2400" dirty="0">
                <a:latin typeface="Consolas"/>
                <a:cs typeface="Consolas"/>
              </a:rPr>
              <a:t>() * 600);</a:t>
            </a:r>
          </a:p>
          <a:p>
            <a:pPr marL="0" indent="0">
              <a:buNone/>
            </a:pPr>
            <a:r>
              <a:rPr lang="en-US" sz="2400" dirty="0" smtClean="0">
                <a:latin typeface="Consolas"/>
                <a:cs typeface="Consolas"/>
              </a:rPr>
              <a:t>  </a:t>
            </a:r>
            <a:r>
              <a:rPr lang="en-US" sz="2400" dirty="0" err="1">
                <a:latin typeface="Consolas"/>
                <a:cs typeface="Consolas"/>
              </a:rPr>
              <a:t>moveCircles.getKeyFrames</a:t>
            </a:r>
            <a:r>
              <a:rPr lang="en-US" sz="2400" dirty="0">
                <a:latin typeface="Consolas"/>
                <a:cs typeface="Consolas"/>
              </a:rPr>
              <a:t>().add</a:t>
            </a:r>
            <a:r>
              <a:rPr lang="en-US" sz="2400" dirty="0" smtClean="0">
                <a:latin typeface="Consolas"/>
                <a:cs typeface="Consolas"/>
              </a:rPr>
              <a:t>(new </a:t>
            </a:r>
            <a:r>
              <a:rPr lang="en-US" sz="2400" dirty="0" err="1">
                <a:latin typeface="Consolas"/>
                <a:cs typeface="Consolas"/>
              </a:rPr>
              <a:t>KeyFrame</a:t>
            </a:r>
            <a:r>
              <a:rPr lang="en-US" sz="2400" dirty="0" smtClean="0">
                <a:latin typeface="Consolas"/>
                <a:cs typeface="Consolas"/>
              </a:rPr>
              <a:t>(</a:t>
            </a:r>
            <a:r>
              <a:rPr lang="en-US" sz="2400" dirty="0" err="1" smtClean="0">
                <a:latin typeface="Consolas"/>
                <a:cs typeface="Consolas"/>
              </a:rPr>
              <a:t>Duration.seconds</a:t>
            </a:r>
            <a:r>
              <a:rPr lang="en-US" sz="2400" dirty="0">
                <a:latin typeface="Consolas"/>
                <a:cs typeface="Consolas"/>
              </a:rPr>
              <a:t>(40</a:t>
            </a:r>
            <a:r>
              <a:rPr lang="en-US" sz="2400" dirty="0" smtClean="0">
                <a:latin typeface="Consolas"/>
                <a:cs typeface="Consolas"/>
              </a:rPr>
              <a:t>), </a:t>
            </a:r>
          </a:p>
          <a:p>
            <a:pPr marL="0" indent="0">
              <a:buNone/>
            </a:pPr>
            <a:r>
              <a:rPr lang="en-US" sz="2400" dirty="0">
                <a:latin typeface="Consolas"/>
                <a:cs typeface="Consolas"/>
              </a:rPr>
              <a:t> </a:t>
            </a:r>
            <a:r>
              <a:rPr lang="en-US" sz="2400" dirty="0" smtClean="0">
                <a:latin typeface="Consolas"/>
                <a:cs typeface="Consolas"/>
              </a:rPr>
              <a:t>                                             </a:t>
            </a:r>
            <a:r>
              <a:rPr lang="en-US" sz="2400" dirty="0" err="1" smtClean="0">
                <a:latin typeface="Consolas"/>
                <a:cs typeface="Consolas"/>
              </a:rPr>
              <a:t>moveX</a:t>
            </a:r>
            <a:r>
              <a:rPr lang="en-US" sz="2400" dirty="0">
                <a:latin typeface="Consolas"/>
                <a:cs typeface="Consolas"/>
              </a:rPr>
              <a:t>, </a:t>
            </a:r>
            <a:r>
              <a:rPr lang="en-US" sz="2400" dirty="0" err="1">
                <a:latin typeface="Consolas"/>
                <a:cs typeface="Consolas"/>
              </a:rPr>
              <a:t>moveY</a:t>
            </a:r>
            <a:r>
              <a:rPr lang="en-US" sz="2400" dirty="0">
                <a:latin typeface="Consolas"/>
                <a:cs typeface="Consolas"/>
              </a:rPr>
              <a:t>));</a:t>
            </a:r>
          </a:p>
          <a:p>
            <a:pPr marL="0" indent="0">
              <a:buNone/>
            </a:pPr>
            <a:r>
              <a:rPr lang="en-US" sz="2400" dirty="0" smtClean="0">
                <a:latin typeface="Consolas"/>
                <a:cs typeface="Consolas"/>
              </a:rPr>
              <a:t>}</a:t>
            </a:r>
            <a:endParaRPr lang="en-US" sz="2400" dirty="0">
              <a:latin typeface="Consolas"/>
              <a:cs typeface="Consolas"/>
            </a:endParaRPr>
          </a:p>
          <a:p>
            <a:pPr marL="0" indent="0">
              <a:buNone/>
            </a:pPr>
            <a:r>
              <a:rPr lang="en-US" sz="2400" dirty="0" err="1" smtClean="0">
                <a:latin typeface="Consolas"/>
                <a:cs typeface="Consolas"/>
              </a:rPr>
              <a:t>moveCircles.play</a:t>
            </a:r>
            <a:r>
              <a:rPr lang="en-US" sz="2400" dirty="0">
                <a:latin typeface="Consolas"/>
                <a:cs typeface="Consolas"/>
              </a:rPr>
              <a:t>();</a:t>
            </a:r>
          </a:p>
          <a:p>
            <a:endParaRPr lang="en-US" sz="2400" dirty="0">
              <a:latin typeface="Consolas"/>
              <a:cs typeface="Consolas"/>
            </a:endParaRP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12</a:t>
            </a:fld>
            <a:endParaRPr lang="en-US"/>
          </a:p>
        </p:txBody>
      </p:sp>
    </p:spTree>
    <p:extLst>
      <p:ext uri="{BB962C8B-B14F-4D97-AF65-F5344CB8AC3E}">
        <p14:creationId xmlns:p14="http://schemas.microsoft.com/office/powerpoint/2010/main" val="248459953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4967265" y="3530271"/>
            <a:ext cx="2480570" cy="1925589"/>
          </a:xfrm>
          <a:custGeom>
            <a:avLst/>
            <a:gdLst>
              <a:gd name="connsiteX0" fmla="*/ 338203 w 1860912"/>
              <a:gd name="connsiteY0" fmla="*/ 1925589 h 1925589"/>
              <a:gd name="connsiteX1" fmla="*/ 338203 w 1860912"/>
              <a:gd name="connsiteY1" fmla="*/ 1925589 h 1925589"/>
              <a:gd name="connsiteX2" fmla="*/ 237995 w 1860912"/>
              <a:gd name="connsiteY2" fmla="*/ 1875485 h 1925589"/>
              <a:gd name="connsiteX3" fmla="*/ 175364 w 1860912"/>
              <a:gd name="connsiteY3" fmla="*/ 1800329 h 1925589"/>
              <a:gd name="connsiteX4" fmla="*/ 100208 w 1860912"/>
              <a:gd name="connsiteY4" fmla="*/ 1775276 h 1925589"/>
              <a:gd name="connsiteX5" fmla="*/ 75156 w 1860912"/>
              <a:gd name="connsiteY5" fmla="*/ 1737698 h 1925589"/>
              <a:gd name="connsiteX6" fmla="*/ 37578 w 1860912"/>
              <a:gd name="connsiteY6" fmla="*/ 1712646 h 1925589"/>
              <a:gd name="connsiteX7" fmla="*/ 25052 w 1860912"/>
              <a:gd name="connsiteY7" fmla="*/ 1675068 h 1925589"/>
              <a:gd name="connsiteX8" fmla="*/ 0 w 1860912"/>
              <a:gd name="connsiteY8" fmla="*/ 1637490 h 1925589"/>
              <a:gd name="connsiteX9" fmla="*/ 12526 w 1860912"/>
              <a:gd name="connsiteY9" fmla="*/ 1136449 h 1925589"/>
              <a:gd name="connsiteX10" fmla="*/ 25052 w 1860912"/>
              <a:gd name="connsiteY10" fmla="*/ 1098871 h 1925589"/>
              <a:gd name="connsiteX11" fmla="*/ 50104 w 1860912"/>
              <a:gd name="connsiteY11" fmla="*/ 1061293 h 1925589"/>
              <a:gd name="connsiteX12" fmla="*/ 62630 w 1860912"/>
              <a:gd name="connsiteY12" fmla="*/ 986137 h 1925589"/>
              <a:gd name="connsiteX13" fmla="*/ 87682 w 1860912"/>
              <a:gd name="connsiteY13" fmla="*/ 910981 h 1925589"/>
              <a:gd name="connsiteX14" fmla="*/ 100208 w 1860912"/>
              <a:gd name="connsiteY14" fmla="*/ 860876 h 1925589"/>
              <a:gd name="connsiteX15" fmla="*/ 112734 w 1860912"/>
              <a:gd name="connsiteY15" fmla="*/ 823298 h 1925589"/>
              <a:gd name="connsiteX16" fmla="*/ 125260 w 1860912"/>
              <a:gd name="connsiteY16" fmla="*/ 760668 h 1925589"/>
              <a:gd name="connsiteX17" fmla="*/ 150312 w 1860912"/>
              <a:gd name="connsiteY17" fmla="*/ 685512 h 1925589"/>
              <a:gd name="connsiteX18" fmla="*/ 162838 w 1860912"/>
              <a:gd name="connsiteY18" fmla="*/ 585304 h 1925589"/>
              <a:gd name="connsiteX19" fmla="*/ 175364 w 1860912"/>
              <a:gd name="connsiteY19" fmla="*/ 460044 h 1925589"/>
              <a:gd name="connsiteX20" fmla="*/ 200417 w 1860912"/>
              <a:gd name="connsiteY20" fmla="*/ 359835 h 1925589"/>
              <a:gd name="connsiteX21" fmla="*/ 237995 w 1860912"/>
              <a:gd name="connsiteY21" fmla="*/ 284679 h 1925589"/>
              <a:gd name="connsiteX22" fmla="*/ 263047 w 1860912"/>
              <a:gd name="connsiteY22" fmla="*/ 247101 h 1925589"/>
              <a:gd name="connsiteX23" fmla="*/ 300625 w 1860912"/>
              <a:gd name="connsiteY23" fmla="*/ 171945 h 1925589"/>
              <a:gd name="connsiteX24" fmla="*/ 425885 w 1860912"/>
              <a:gd name="connsiteY24" fmla="*/ 96789 h 1925589"/>
              <a:gd name="connsiteX25" fmla="*/ 488515 w 1860912"/>
              <a:gd name="connsiteY25" fmla="*/ 84263 h 1925589"/>
              <a:gd name="connsiteX26" fmla="*/ 601249 w 1860912"/>
              <a:gd name="connsiteY26" fmla="*/ 46685 h 1925589"/>
              <a:gd name="connsiteX27" fmla="*/ 638828 w 1860912"/>
              <a:gd name="connsiteY27" fmla="*/ 21633 h 1925589"/>
              <a:gd name="connsiteX28" fmla="*/ 739036 w 1860912"/>
              <a:gd name="connsiteY28" fmla="*/ 9107 h 1925589"/>
              <a:gd name="connsiteX29" fmla="*/ 939452 w 1860912"/>
              <a:gd name="connsiteY29" fmla="*/ 21633 h 1925589"/>
              <a:gd name="connsiteX30" fmla="*/ 1039660 w 1860912"/>
              <a:gd name="connsiteY30" fmla="*/ 46685 h 1925589"/>
              <a:gd name="connsiteX31" fmla="*/ 1089764 w 1860912"/>
              <a:gd name="connsiteY31" fmla="*/ 59211 h 1925589"/>
              <a:gd name="connsiteX32" fmla="*/ 1127343 w 1860912"/>
              <a:gd name="connsiteY32" fmla="*/ 71737 h 1925589"/>
              <a:gd name="connsiteX33" fmla="*/ 1277655 w 1860912"/>
              <a:gd name="connsiteY33" fmla="*/ 96789 h 1925589"/>
              <a:gd name="connsiteX34" fmla="*/ 1528175 w 1860912"/>
              <a:gd name="connsiteY34" fmla="*/ 134367 h 1925589"/>
              <a:gd name="connsiteX35" fmla="*/ 1565754 w 1860912"/>
              <a:gd name="connsiteY35" fmla="*/ 146893 h 1925589"/>
              <a:gd name="connsiteX36" fmla="*/ 1590806 w 1860912"/>
              <a:gd name="connsiteY36" fmla="*/ 184471 h 1925589"/>
              <a:gd name="connsiteX37" fmla="*/ 1628384 w 1860912"/>
              <a:gd name="connsiteY37" fmla="*/ 222049 h 1925589"/>
              <a:gd name="connsiteX38" fmla="*/ 1703540 w 1860912"/>
              <a:gd name="connsiteY38" fmla="*/ 284679 h 1925589"/>
              <a:gd name="connsiteX39" fmla="*/ 1728592 w 1860912"/>
              <a:gd name="connsiteY39" fmla="*/ 334783 h 1925589"/>
              <a:gd name="connsiteX40" fmla="*/ 1753644 w 1860912"/>
              <a:gd name="connsiteY40" fmla="*/ 372361 h 1925589"/>
              <a:gd name="connsiteX41" fmla="*/ 1766170 w 1860912"/>
              <a:gd name="connsiteY41" fmla="*/ 409939 h 1925589"/>
              <a:gd name="connsiteX42" fmla="*/ 1803748 w 1860912"/>
              <a:gd name="connsiteY42" fmla="*/ 422465 h 1925589"/>
              <a:gd name="connsiteX43" fmla="*/ 1816274 w 1860912"/>
              <a:gd name="connsiteY43" fmla="*/ 585304 h 1925589"/>
              <a:gd name="connsiteX44" fmla="*/ 1791222 w 1860912"/>
              <a:gd name="connsiteY44" fmla="*/ 760668 h 1925589"/>
              <a:gd name="connsiteX45" fmla="*/ 1778696 w 1860912"/>
              <a:gd name="connsiteY45" fmla="*/ 848350 h 1925589"/>
              <a:gd name="connsiteX46" fmla="*/ 1766170 w 1860912"/>
              <a:gd name="connsiteY46" fmla="*/ 898455 h 1925589"/>
              <a:gd name="connsiteX47" fmla="*/ 1753644 w 1860912"/>
              <a:gd name="connsiteY47" fmla="*/ 973611 h 1925589"/>
              <a:gd name="connsiteX48" fmla="*/ 1728592 w 1860912"/>
              <a:gd name="connsiteY48" fmla="*/ 1011189 h 1925589"/>
              <a:gd name="connsiteX49" fmla="*/ 1691014 w 1860912"/>
              <a:gd name="connsiteY49" fmla="*/ 1086345 h 1925589"/>
              <a:gd name="connsiteX50" fmla="*/ 1653436 w 1860912"/>
              <a:gd name="connsiteY50" fmla="*/ 1111397 h 1925589"/>
              <a:gd name="connsiteX51" fmla="*/ 1590806 w 1860912"/>
              <a:gd name="connsiteY51" fmla="*/ 1186553 h 1925589"/>
              <a:gd name="connsiteX52" fmla="*/ 1553228 w 1860912"/>
              <a:gd name="connsiteY52" fmla="*/ 1211605 h 1925589"/>
              <a:gd name="connsiteX53" fmla="*/ 1528175 w 1860912"/>
              <a:gd name="connsiteY53" fmla="*/ 1236657 h 1925589"/>
              <a:gd name="connsiteX54" fmla="*/ 1490597 w 1860912"/>
              <a:gd name="connsiteY54" fmla="*/ 1249183 h 1925589"/>
              <a:gd name="connsiteX55" fmla="*/ 1415441 w 1860912"/>
              <a:gd name="connsiteY55" fmla="*/ 1299287 h 1925589"/>
              <a:gd name="connsiteX56" fmla="*/ 1365337 w 1860912"/>
              <a:gd name="connsiteY56" fmla="*/ 1361918 h 1925589"/>
              <a:gd name="connsiteX57" fmla="*/ 1327759 w 1860912"/>
              <a:gd name="connsiteY57" fmla="*/ 1374444 h 1925589"/>
              <a:gd name="connsiteX58" fmla="*/ 1290181 w 1860912"/>
              <a:gd name="connsiteY58" fmla="*/ 1399496 h 1925589"/>
              <a:gd name="connsiteX59" fmla="*/ 1252603 w 1860912"/>
              <a:gd name="connsiteY59" fmla="*/ 1412022 h 1925589"/>
              <a:gd name="connsiteX60" fmla="*/ 1164921 w 1860912"/>
              <a:gd name="connsiteY60" fmla="*/ 1462126 h 1925589"/>
              <a:gd name="connsiteX61" fmla="*/ 1139869 w 1860912"/>
              <a:gd name="connsiteY61" fmla="*/ 1499704 h 1925589"/>
              <a:gd name="connsiteX62" fmla="*/ 1077238 w 1860912"/>
              <a:gd name="connsiteY62" fmla="*/ 1562334 h 1925589"/>
              <a:gd name="connsiteX63" fmla="*/ 1039660 w 1860912"/>
              <a:gd name="connsiteY63" fmla="*/ 1599912 h 1925589"/>
              <a:gd name="connsiteX64" fmla="*/ 1002082 w 1860912"/>
              <a:gd name="connsiteY64" fmla="*/ 1637490 h 1925589"/>
              <a:gd name="connsiteX65" fmla="*/ 964504 w 1860912"/>
              <a:gd name="connsiteY65" fmla="*/ 1675068 h 1925589"/>
              <a:gd name="connsiteX66" fmla="*/ 926926 w 1860912"/>
              <a:gd name="connsiteY66" fmla="*/ 1687594 h 1925589"/>
              <a:gd name="connsiteX67" fmla="*/ 901874 w 1860912"/>
              <a:gd name="connsiteY67" fmla="*/ 1725172 h 1925589"/>
              <a:gd name="connsiteX68" fmla="*/ 826718 w 1860912"/>
              <a:gd name="connsiteY68" fmla="*/ 1762750 h 1925589"/>
              <a:gd name="connsiteX69" fmla="*/ 789140 w 1860912"/>
              <a:gd name="connsiteY69" fmla="*/ 1787802 h 1925589"/>
              <a:gd name="connsiteX70" fmla="*/ 688932 w 1860912"/>
              <a:gd name="connsiteY70" fmla="*/ 1812855 h 1925589"/>
              <a:gd name="connsiteX71" fmla="*/ 563671 w 1860912"/>
              <a:gd name="connsiteY71" fmla="*/ 1837907 h 1925589"/>
              <a:gd name="connsiteX72" fmla="*/ 488515 w 1860912"/>
              <a:gd name="connsiteY72" fmla="*/ 1862959 h 1925589"/>
              <a:gd name="connsiteX73" fmla="*/ 375781 w 1860912"/>
              <a:gd name="connsiteY73" fmla="*/ 1913063 h 1925589"/>
              <a:gd name="connsiteX74" fmla="*/ 338203 w 1860912"/>
              <a:gd name="connsiteY74" fmla="*/ 1925589 h 192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60912" h="1925589">
                <a:moveTo>
                  <a:pt x="338203" y="1925589"/>
                </a:moveTo>
                <a:lnTo>
                  <a:pt x="338203" y="1925589"/>
                </a:lnTo>
                <a:cubicBezTo>
                  <a:pt x="304800" y="1908888"/>
                  <a:pt x="268589" y="1896901"/>
                  <a:pt x="237995" y="1875485"/>
                </a:cubicBezTo>
                <a:cubicBezTo>
                  <a:pt x="136033" y="1804111"/>
                  <a:pt x="302527" y="1870975"/>
                  <a:pt x="175364" y="1800329"/>
                </a:cubicBezTo>
                <a:cubicBezTo>
                  <a:pt x="152280" y="1787504"/>
                  <a:pt x="100208" y="1775276"/>
                  <a:pt x="100208" y="1775276"/>
                </a:cubicBezTo>
                <a:cubicBezTo>
                  <a:pt x="91857" y="1762750"/>
                  <a:pt x="85801" y="1748343"/>
                  <a:pt x="75156" y="1737698"/>
                </a:cubicBezTo>
                <a:cubicBezTo>
                  <a:pt x="64511" y="1727053"/>
                  <a:pt x="46982" y="1724401"/>
                  <a:pt x="37578" y="1712646"/>
                </a:cubicBezTo>
                <a:cubicBezTo>
                  <a:pt x="29330" y="1702336"/>
                  <a:pt x="30957" y="1686878"/>
                  <a:pt x="25052" y="1675068"/>
                </a:cubicBezTo>
                <a:cubicBezTo>
                  <a:pt x="18319" y="1661603"/>
                  <a:pt x="8351" y="1650016"/>
                  <a:pt x="0" y="1637490"/>
                </a:cubicBezTo>
                <a:cubicBezTo>
                  <a:pt x="4175" y="1470476"/>
                  <a:pt x="4764" y="1303334"/>
                  <a:pt x="12526" y="1136449"/>
                </a:cubicBezTo>
                <a:cubicBezTo>
                  <a:pt x="13139" y="1123260"/>
                  <a:pt x="19147" y="1110681"/>
                  <a:pt x="25052" y="1098871"/>
                </a:cubicBezTo>
                <a:cubicBezTo>
                  <a:pt x="31785" y="1085406"/>
                  <a:pt x="41753" y="1073819"/>
                  <a:pt x="50104" y="1061293"/>
                </a:cubicBezTo>
                <a:cubicBezTo>
                  <a:pt x="54279" y="1036241"/>
                  <a:pt x="56470" y="1010776"/>
                  <a:pt x="62630" y="986137"/>
                </a:cubicBezTo>
                <a:cubicBezTo>
                  <a:pt x="69035" y="960518"/>
                  <a:pt x="81277" y="936600"/>
                  <a:pt x="87682" y="910981"/>
                </a:cubicBezTo>
                <a:cubicBezTo>
                  <a:pt x="91857" y="894279"/>
                  <a:pt x="95479" y="877429"/>
                  <a:pt x="100208" y="860876"/>
                </a:cubicBezTo>
                <a:cubicBezTo>
                  <a:pt x="103835" y="848180"/>
                  <a:pt x="109532" y="836107"/>
                  <a:pt x="112734" y="823298"/>
                </a:cubicBezTo>
                <a:cubicBezTo>
                  <a:pt x="117898" y="802644"/>
                  <a:pt x="119658" y="781208"/>
                  <a:pt x="125260" y="760668"/>
                </a:cubicBezTo>
                <a:cubicBezTo>
                  <a:pt x="132208" y="735191"/>
                  <a:pt x="150312" y="685512"/>
                  <a:pt x="150312" y="685512"/>
                </a:cubicBezTo>
                <a:cubicBezTo>
                  <a:pt x="154487" y="652109"/>
                  <a:pt x="159121" y="618761"/>
                  <a:pt x="162838" y="585304"/>
                </a:cubicBezTo>
                <a:cubicBezTo>
                  <a:pt x="167472" y="543599"/>
                  <a:pt x="168465" y="501435"/>
                  <a:pt x="175364" y="460044"/>
                </a:cubicBezTo>
                <a:cubicBezTo>
                  <a:pt x="181025" y="426081"/>
                  <a:pt x="181318" y="388483"/>
                  <a:pt x="200417" y="359835"/>
                </a:cubicBezTo>
                <a:cubicBezTo>
                  <a:pt x="272213" y="252142"/>
                  <a:pt x="186135" y="388399"/>
                  <a:pt x="237995" y="284679"/>
                </a:cubicBezTo>
                <a:cubicBezTo>
                  <a:pt x="244728" y="271214"/>
                  <a:pt x="256314" y="260566"/>
                  <a:pt x="263047" y="247101"/>
                </a:cubicBezTo>
                <a:cubicBezTo>
                  <a:pt x="279924" y="213347"/>
                  <a:pt x="268716" y="199865"/>
                  <a:pt x="300625" y="171945"/>
                </a:cubicBezTo>
                <a:cubicBezTo>
                  <a:pt x="318216" y="156553"/>
                  <a:pt x="394186" y="107355"/>
                  <a:pt x="425885" y="96789"/>
                </a:cubicBezTo>
                <a:cubicBezTo>
                  <a:pt x="446083" y="90056"/>
                  <a:pt x="467638" y="88438"/>
                  <a:pt x="488515" y="84263"/>
                </a:cubicBezTo>
                <a:cubicBezTo>
                  <a:pt x="657041" y="0"/>
                  <a:pt x="406999" y="119528"/>
                  <a:pt x="601249" y="46685"/>
                </a:cubicBezTo>
                <a:cubicBezTo>
                  <a:pt x="615345" y="41399"/>
                  <a:pt x="624304" y="25594"/>
                  <a:pt x="638828" y="21633"/>
                </a:cubicBezTo>
                <a:cubicBezTo>
                  <a:pt x="671304" y="12776"/>
                  <a:pt x="705633" y="13282"/>
                  <a:pt x="739036" y="9107"/>
                </a:cubicBezTo>
                <a:cubicBezTo>
                  <a:pt x="805841" y="13282"/>
                  <a:pt x="872818" y="15287"/>
                  <a:pt x="939452" y="21633"/>
                </a:cubicBezTo>
                <a:cubicBezTo>
                  <a:pt x="996752" y="27090"/>
                  <a:pt x="993220" y="33416"/>
                  <a:pt x="1039660" y="46685"/>
                </a:cubicBezTo>
                <a:cubicBezTo>
                  <a:pt x="1056213" y="51414"/>
                  <a:pt x="1073211" y="54482"/>
                  <a:pt x="1089764" y="59211"/>
                </a:cubicBezTo>
                <a:cubicBezTo>
                  <a:pt x="1102460" y="62838"/>
                  <a:pt x="1114533" y="68535"/>
                  <a:pt x="1127343" y="71737"/>
                </a:cubicBezTo>
                <a:cubicBezTo>
                  <a:pt x="1176187" y="83948"/>
                  <a:pt x="1228162" y="89719"/>
                  <a:pt x="1277655" y="96789"/>
                </a:cubicBezTo>
                <a:cubicBezTo>
                  <a:pt x="1408407" y="140373"/>
                  <a:pt x="1326471" y="119960"/>
                  <a:pt x="1528175" y="134367"/>
                </a:cubicBezTo>
                <a:cubicBezTo>
                  <a:pt x="1540701" y="138542"/>
                  <a:pt x="1555443" y="138645"/>
                  <a:pt x="1565754" y="146893"/>
                </a:cubicBezTo>
                <a:cubicBezTo>
                  <a:pt x="1577510" y="156297"/>
                  <a:pt x="1581168" y="172906"/>
                  <a:pt x="1590806" y="184471"/>
                </a:cubicBezTo>
                <a:cubicBezTo>
                  <a:pt x="1602147" y="198080"/>
                  <a:pt x="1614775" y="210708"/>
                  <a:pt x="1628384" y="222049"/>
                </a:cubicBezTo>
                <a:cubicBezTo>
                  <a:pt x="1667160" y="254363"/>
                  <a:pt x="1671250" y="239474"/>
                  <a:pt x="1703540" y="284679"/>
                </a:cubicBezTo>
                <a:cubicBezTo>
                  <a:pt x="1714393" y="299874"/>
                  <a:pt x="1719328" y="318571"/>
                  <a:pt x="1728592" y="334783"/>
                </a:cubicBezTo>
                <a:cubicBezTo>
                  <a:pt x="1736061" y="347854"/>
                  <a:pt x="1746911" y="358896"/>
                  <a:pt x="1753644" y="372361"/>
                </a:cubicBezTo>
                <a:cubicBezTo>
                  <a:pt x="1759549" y="384171"/>
                  <a:pt x="1756834" y="400603"/>
                  <a:pt x="1766170" y="409939"/>
                </a:cubicBezTo>
                <a:cubicBezTo>
                  <a:pt x="1775506" y="419275"/>
                  <a:pt x="1791222" y="418290"/>
                  <a:pt x="1803748" y="422465"/>
                </a:cubicBezTo>
                <a:cubicBezTo>
                  <a:pt x="1860912" y="479632"/>
                  <a:pt x="1831811" y="437699"/>
                  <a:pt x="1816274" y="585304"/>
                </a:cubicBezTo>
                <a:cubicBezTo>
                  <a:pt x="1804446" y="697667"/>
                  <a:pt x="1806378" y="662151"/>
                  <a:pt x="1791222" y="760668"/>
                </a:cubicBezTo>
                <a:cubicBezTo>
                  <a:pt x="1786733" y="789849"/>
                  <a:pt x="1783977" y="819302"/>
                  <a:pt x="1778696" y="848350"/>
                </a:cubicBezTo>
                <a:cubicBezTo>
                  <a:pt x="1775616" y="865288"/>
                  <a:pt x="1769546" y="881574"/>
                  <a:pt x="1766170" y="898455"/>
                </a:cubicBezTo>
                <a:cubicBezTo>
                  <a:pt x="1761189" y="923359"/>
                  <a:pt x="1761675" y="949517"/>
                  <a:pt x="1753644" y="973611"/>
                </a:cubicBezTo>
                <a:cubicBezTo>
                  <a:pt x="1748883" y="987893"/>
                  <a:pt x="1735325" y="997724"/>
                  <a:pt x="1728592" y="1011189"/>
                </a:cubicBezTo>
                <a:cubicBezTo>
                  <a:pt x="1708217" y="1051940"/>
                  <a:pt x="1726912" y="1050447"/>
                  <a:pt x="1691014" y="1086345"/>
                </a:cubicBezTo>
                <a:cubicBezTo>
                  <a:pt x="1680369" y="1096990"/>
                  <a:pt x="1665962" y="1103046"/>
                  <a:pt x="1653436" y="1111397"/>
                </a:cubicBezTo>
                <a:cubicBezTo>
                  <a:pt x="1628803" y="1148346"/>
                  <a:pt x="1626973" y="1156414"/>
                  <a:pt x="1590806" y="1186553"/>
                </a:cubicBezTo>
                <a:cubicBezTo>
                  <a:pt x="1579241" y="1196191"/>
                  <a:pt x="1564984" y="1202201"/>
                  <a:pt x="1553228" y="1211605"/>
                </a:cubicBezTo>
                <a:cubicBezTo>
                  <a:pt x="1544006" y="1218982"/>
                  <a:pt x="1538302" y="1230581"/>
                  <a:pt x="1528175" y="1236657"/>
                </a:cubicBezTo>
                <a:cubicBezTo>
                  <a:pt x="1516853" y="1243450"/>
                  <a:pt x="1502139" y="1242771"/>
                  <a:pt x="1490597" y="1249183"/>
                </a:cubicBezTo>
                <a:cubicBezTo>
                  <a:pt x="1464277" y="1263805"/>
                  <a:pt x="1415441" y="1299287"/>
                  <a:pt x="1415441" y="1299287"/>
                </a:cubicBezTo>
                <a:cubicBezTo>
                  <a:pt x="1404064" y="1316353"/>
                  <a:pt x="1385167" y="1350019"/>
                  <a:pt x="1365337" y="1361918"/>
                </a:cubicBezTo>
                <a:cubicBezTo>
                  <a:pt x="1354015" y="1368711"/>
                  <a:pt x="1339569" y="1368539"/>
                  <a:pt x="1327759" y="1374444"/>
                </a:cubicBezTo>
                <a:cubicBezTo>
                  <a:pt x="1314294" y="1381177"/>
                  <a:pt x="1303646" y="1392763"/>
                  <a:pt x="1290181" y="1399496"/>
                </a:cubicBezTo>
                <a:cubicBezTo>
                  <a:pt x="1278371" y="1405401"/>
                  <a:pt x="1264739" y="1406821"/>
                  <a:pt x="1252603" y="1412022"/>
                </a:cubicBezTo>
                <a:cubicBezTo>
                  <a:pt x="1208105" y="1431093"/>
                  <a:pt x="1202660" y="1436966"/>
                  <a:pt x="1164921" y="1462126"/>
                </a:cubicBezTo>
                <a:cubicBezTo>
                  <a:pt x="1156570" y="1474652"/>
                  <a:pt x="1149782" y="1488374"/>
                  <a:pt x="1139869" y="1499704"/>
                </a:cubicBezTo>
                <a:cubicBezTo>
                  <a:pt x="1120427" y="1521923"/>
                  <a:pt x="1098115" y="1541457"/>
                  <a:pt x="1077238" y="1562334"/>
                </a:cubicBezTo>
                <a:lnTo>
                  <a:pt x="1039660" y="1599912"/>
                </a:lnTo>
                <a:lnTo>
                  <a:pt x="1002082" y="1637490"/>
                </a:lnTo>
                <a:cubicBezTo>
                  <a:pt x="989556" y="1650016"/>
                  <a:pt x="981309" y="1669466"/>
                  <a:pt x="964504" y="1675068"/>
                </a:cubicBezTo>
                <a:lnTo>
                  <a:pt x="926926" y="1687594"/>
                </a:lnTo>
                <a:cubicBezTo>
                  <a:pt x="918575" y="1700120"/>
                  <a:pt x="912519" y="1714527"/>
                  <a:pt x="901874" y="1725172"/>
                </a:cubicBezTo>
                <a:cubicBezTo>
                  <a:pt x="865976" y="1761070"/>
                  <a:pt x="867469" y="1742375"/>
                  <a:pt x="826718" y="1762750"/>
                </a:cubicBezTo>
                <a:cubicBezTo>
                  <a:pt x="813253" y="1769483"/>
                  <a:pt x="802605" y="1781069"/>
                  <a:pt x="789140" y="1787802"/>
                </a:cubicBezTo>
                <a:cubicBezTo>
                  <a:pt x="760503" y="1802121"/>
                  <a:pt x="717526" y="1805707"/>
                  <a:pt x="688932" y="1812855"/>
                </a:cubicBezTo>
                <a:cubicBezTo>
                  <a:pt x="572333" y="1842005"/>
                  <a:pt x="778491" y="1807219"/>
                  <a:pt x="563671" y="1837907"/>
                </a:cubicBezTo>
                <a:cubicBezTo>
                  <a:pt x="538619" y="1846258"/>
                  <a:pt x="510487" y="1848311"/>
                  <a:pt x="488515" y="1862959"/>
                </a:cubicBezTo>
                <a:cubicBezTo>
                  <a:pt x="439162" y="1895861"/>
                  <a:pt x="447331" y="1895175"/>
                  <a:pt x="375781" y="1913063"/>
                </a:cubicBezTo>
                <a:lnTo>
                  <a:pt x="338203" y="1925589"/>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78" name="Title 1"/>
          <p:cNvSpPr>
            <a:spLocks noGrp="1"/>
          </p:cNvSpPr>
          <p:nvPr>
            <p:ph type="title"/>
          </p:nvPr>
        </p:nvSpPr>
        <p:spPr/>
        <p:txBody>
          <a:bodyPr/>
          <a:lstStyle/>
          <a:p>
            <a:pPr fontAlgn="auto">
              <a:spcAft>
                <a:spcPts val="0"/>
              </a:spcAft>
              <a:defRPr/>
            </a:pPr>
            <a:r>
              <a:rPr lang="en-NZ" dirty="0" err="1" smtClean="0"/>
              <a:t>JavaFX</a:t>
            </a:r>
            <a:r>
              <a:rPr lang="en-NZ" dirty="0" smtClean="0"/>
              <a:t> With Groovy</a:t>
            </a:r>
          </a:p>
        </p:txBody>
      </p:sp>
      <p:pic>
        <p:nvPicPr>
          <p:cNvPr id="6" name="Picture 5" descr="Groovy.png"/>
          <p:cNvPicPr>
            <a:picLocks noChangeAspect="1"/>
          </p:cNvPicPr>
          <p:nvPr/>
        </p:nvPicPr>
        <p:blipFill>
          <a:blip r:embed="rId3">
            <a:clrChange>
              <a:clrFrom>
                <a:srgbClr val="FFFFFF"/>
              </a:clrFrom>
              <a:clrTo>
                <a:srgbClr val="FFFFFF">
                  <a:alpha val="0"/>
                </a:srgbClr>
              </a:clrTo>
            </a:clrChange>
          </a:blip>
          <a:stretch>
            <a:fillRect/>
          </a:stretch>
        </p:blipFill>
        <p:spPr>
          <a:xfrm>
            <a:off x="3085731" y="1762209"/>
            <a:ext cx="6243638" cy="4234815"/>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NZ" smtClean="0"/>
              <a:t>Features of Groovy</a:t>
            </a:r>
          </a:p>
        </p:txBody>
      </p:sp>
      <p:sp>
        <p:nvSpPr>
          <p:cNvPr id="29699" name="Content Placeholder 2"/>
          <p:cNvSpPr>
            <a:spLocks noGrp="1"/>
          </p:cNvSpPr>
          <p:nvPr>
            <p:ph idx="1"/>
          </p:nvPr>
        </p:nvSpPr>
        <p:spPr/>
        <p:txBody>
          <a:bodyPr/>
          <a:lstStyle/>
          <a:p>
            <a:r>
              <a:rPr lang="en-NZ" dirty="0" smtClean="0"/>
              <a:t>Modern language</a:t>
            </a:r>
          </a:p>
          <a:p>
            <a:pPr lvl="1"/>
            <a:r>
              <a:rPr lang="en-NZ" dirty="0" smtClean="0"/>
              <a:t>Closures</a:t>
            </a:r>
          </a:p>
          <a:p>
            <a:pPr lvl="1"/>
            <a:r>
              <a:rPr lang="en-NZ" dirty="0" smtClean="0"/>
              <a:t>AST Transforms</a:t>
            </a:r>
          </a:p>
          <a:p>
            <a:pPr lvl="1"/>
            <a:r>
              <a:rPr lang="en-NZ" dirty="0" smtClean="0"/>
              <a:t>Strongly typed dynamic language</a:t>
            </a:r>
          </a:p>
          <a:p>
            <a:pPr lvl="1"/>
            <a:endParaRPr lang="en-NZ" dirty="0" smtClean="0"/>
          </a:p>
          <a:p>
            <a:r>
              <a:rPr lang="en-NZ" dirty="0" smtClean="0"/>
              <a:t>Tight integration with Java</a:t>
            </a:r>
          </a:p>
          <a:p>
            <a:pPr lvl="1"/>
            <a:r>
              <a:rPr lang="en-NZ" u="sng" dirty="0" smtClean="0"/>
              <a:t>Very</a:t>
            </a:r>
            <a:r>
              <a:rPr lang="en-NZ" dirty="0" smtClean="0"/>
              <a:t> easy to port from Java to Groovy</a:t>
            </a:r>
          </a:p>
          <a:p>
            <a:pPr lvl="1"/>
            <a:endParaRPr lang="en-NZ" dirty="0" smtClean="0"/>
          </a:p>
          <a:p>
            <a:r>
              <a:rPr lang="en-NZ" dirty="0" smtClean="0"/>
              <a:t>Declarative syntax with GroovyFX Builders</a:t>
            </a:r>
          </a:p>
          <a:p>
            <a:pPr lvl="1"/>
            <a:r>
              <a:rPr lang="en-NZ" dirty="0" smtClean="0"/>
              <a:t>Familiar to Groovy and JavaFX Script developers</a:t>
            </a:r>
          </a:p>
          <a:p>
            <a:pPr>
              <a:buNone/>
            </a:pPr>
            <a:endParaRPr lang="en-NZ" dirty="0" smtClean="0"/>
          </a:p>
          <a:p>
            <a:endParaRPr lang="en-NZ" dirty="0" smtClean="0"/>
          </a:p>
          <a:p>
            <a:pPr algn="ctr">
              <a:buFont typeface="Arial" pitchFamily="34" charset="0"/>
              <a:buNone/>
            </a:pPr>
            <a:endParaRPr lang="en-NZ" b="1" dirty="0" smtClean="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 vs. </a:t>
            </a:r>
            <a:r>
              <a:rPr lang="en-US" dirty="0" err="1" smtClean="0"/>
              <a:t>GroovyFX</a:t>
            </a:r>
            <a:r>
              <a:rPr lang="en-US" dirty="0" smtClean="0"/>
              <a:t> DSL</a:t>
            </a:r>
            <a:endParaRPr lang="en-US" dirty="0"/>
          </a:p>
        </p:txBody>
      </p:sp>
      <p:sp>
        <p:nvSpPr>
          <p:cNvPr id="5" name="Content Placeholder 4"/>
          <p:cNvSpPr>
            <a:spLocks noGrp="1"/>
          </p:cNvSpPr>
          <p:nvPr>
            <p:ph sz="half" idx="1"/>
          </p:nvPr>
        </p:nvSpPr>
        <p:spPr>
          <a:xfrm>
            <a:off x="376672" y="1831977"/>
            <a:ext cx="5680124" cy="4551363"/>
          </a:xfrm>
        </p:spPr>
        <p:txBody>
          <a:bodyPr/>
          <a:lstStyle/>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public class VanishingCircles extends Application {</a:t>
            </a:r>
          </a:p>
          <a:p>
            <a:pPr marL="274320" indent="-274320" fontAlgn="auto">
              <a:spcAft>
                <a:spcPts val="0"/>
              </a:spcAft>
              <a:buClr>
                <a:schemeClr val="accent3"/>
              </a:buClr>
              <a:buFont typeface="Arial" pitchFamily="34" charset="0"/>
              <a:buNone/>
              <a:defRPr/>
            </a:pPr>
            <a:endParaRPr lang="en-NZ" sz="700"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public static void main(String[] args)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Application.launch(args);</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@Override</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public void start(Stage primaryStage)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primaryStage.setTitle("Vanishing Circles");</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Group root = new Group();</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Scene scene = new Scene(root, 800, 600, Color.BLACK);</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List&lt;Circle&gt; circles = new ArrayList&lt;Circle&gt;();</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for (int i = 0; i &lt; 50; i++)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final Circle circle = new Circle(150);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circle.setCenterX(Math.random() * 800);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circle.setCenterY(Math.random() * 600);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circle.setFill(new Color(Math.random(), Math.random(), Math.random(), .2));</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circle.setEffect(new BoxBlur(10, 10, 3));</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circle.addEventHandler(MouseEvent.MOUSE_CLICKED, new EventHandler&lt;MouseEvent&gt;()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public void handle(MouseEvent 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KeyValue collapse = new KeyValue(circle.radiusProperty(), 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new Timeline(new KeyFrame(Duration.seconds(3), collapse)).play();</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circle.setStroke(Color.WHITE);</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circle.strokeWidthProperty().bind(Bindings.when(circle.hoverProperty())</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.then(4)</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.otherwise(0));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circles.add(circle);</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root.getChildren().addAll(circles);</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primaryStage.setScene(scene);</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primaryStage.show();</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Timeline moveCircles = new Timeline();</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for (Circle circle : circles)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KeyValue moveX = new KeyValue(circle.centerXProperty(), Math.random() * 800);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KeyValue moveY = new KeyValue(circle.centerYProperty(), Math.random() * 600);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moveCircles.getKeyFrames().add(new KeyFrame(Duration.seconds(40), moveX, moveY));</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moveCircles.play();</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a:t>
            </a:r>
          </a:p>
        </p:txBody>
      </p:sp>
      <p:sp>
        <p:nvSpPr>
          <p:cNvPr id="6" name="Content Placeholder 5"/>
          <p:cNvSpPr>
            <a:spLocks noGrp="1"/>
          </p:cNvSpPr>
          <p:nvPr>
            <p:ph sz="half" idx="2"/>
          </p:nvPr>
        </p:nvSpPr>
        <p:spPr/>
        <p:txBody>
          <a:bodyPr/>
          <a:lstStyle/>
          <a:p>
            <a:pPr marL="274320" indent="-274320" fontAlgn="auto">
              <a:spcAft>
                <a:spcPts val="0"/>
              </a:spcAft>
              <a:buClr>
                <a:schemeClr val="accent3"/>
              </a:buClr>
              <a:buFont typeface="Arial" pitchFamily="34" charset="0"/>
              <a:buNone/>
              <a:defRPr/>
            </a:pPr>
            <a:r>
              <a:rPr lang="en-US" sz="700" dirty="0" err="1">
                <a:latin typeface="Consolas" pitchFamily="49" charset="0"/>
                <a:cs typeface="Consolas" pitchFamily="49" charset="0"/>
              </a:rPr>
              <a:t>GroovyFX.start</a:t>
            </a:r>
            <a:r>
              <a:rPr lang="en-US" sz="700" dirty="0">
                <a:latin typeface="Consolas" pitchFamily="49" charset="0"/>
                <a:cs typeface="Consolas" pitchFamily="49" charset="0"/>
              </a:rPr>
              <a:t> { </a:t>
            </a:r>
            <a:r>
              <a:rPr lang="en-US" sz="700" dirty="0" err="1">
                <a:latin typeface="Consolas" pitchFamily="49" charset="0"/>
                <a:cs typeface="Consolas" pitchFamily="49" charset="0"/>
              </a:rPr>
              <a:t>primaryStage</a:t>
            </a:r>
            <a:r>
              <a:rPr lang="en-US" sz="700" dirty="0">
                <a:latin typeface="Consolas" pitchFamily="49" charset="0"/>
                <a:cs typeface="Consolas" pitchFamily="49" charset="0"/>
              </a:rPr>
              <a:t> -&gt;</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def</a:t>
            </a:r>
            <a:r>
              <a:rPr lang="en-US" sz="700" dirty="0">
                <a:latin typeface="Consolas" pitchFamily="49" charset="0"/>
                <a:cs typeface="Consolas" pitchFamily="49" charset="0"/>
              </a:rPr>
              <a:t> </a:t>
            </a:r>
            <a:r>
              <a:rPr lang="en-US" sz="700" dirty="0" err="1">
                <a:latin typeface="Consolas" pitchFamily="49" charset="0"/>
                <a:cs typeface="Consolas" pitchFamily="49" charset="0"/>
              </a:rPr>
              <a:t>sg</a:t>
            </a:r>
            <a:r>
              <a:rPr lang="en-US" sz="700" dirty="0">
                <a:latin typeface="Consolas" pitchFamily="49" charset="0"/>
                <a:cs typeface="Consolas" pitchFamily="49" charset="0"/>
              </a:rPr>
              <a:t> = new </a:t>
            </a:r>
            <a:r>
              <a:rPr lang="en-US" sz="700" dirty="0" err="1">
                <a:latin typeface="Consolas" pitchFamily="49" charset="0"/>
                <a:cs typeface="Consolas" pitchFamily="49" charset="0"/>
              </a:rPr>
              <a:t>SceneGraphBuilder</a:t>
            </a:r>
            <a:r>
              <a:rPr lang="en-US" sz="700" dirty="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def</a:t>
            </a:r>
            <a:r>
              <a:rPr lang="en-US" sz="700" dirty="0">
                <a:latin typeface="Consolas" pitchFamily="49" charset="0"/>
                <a:cs typeface="Consolas" pitchFamily="49" charset="0"/>
              </a:rPr>
              <a:t> rand = new Random().&amp;</a:t>
            </a:r>
            <a:r>
              <a:rPr lang="en-US" sz="700" dirty="0" err="1">
                <a:latin typeface="Consolas" pitchFamily="49" charset="0"/>
                <a:cs typeface="Consolas" pitchFamily="49" charset="0"/>
              </a:rPr>
              <a:t>nextInt</a:t>
            </a:r>
            <a:endParaRPr lang="en-US" sz="700"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def</a:t>
            </a:r>
            <a:r>
              <a:rPr lang="en-US" sz="700" dirty="0">
                <a:latin typeface="Consolas" pitchFamily="49" charset="0"/>
                <a:cs typeface="Consolas" pitchFamily="49" charset="0"/>
              </a:rPr>
              <a:t> circles = []</a:t>
            </a:r>
          </a:p>
          <a:p>
            <a:pPr marL="274320" indent="-274320" fontAlgn="auto">
              <a:spcAft>
                <a:spcPts val="0"/>
              </a:spcAft>
              <a:buClr>
                <a:schemeClr val="accent3"/>
              </a:buClr>
              <a:buFont typeface="Arial" pitchFamily="34" charset="0"/>
              <a:buNone/>
              <a:defRPr/>
            </a:pPr>
            <a:endParaRPr lang="en-US" sz="700"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sg.stage</a:t>
            </a:r>
            <a:r>
              <a:rPr lang="en-US" sz="700" dirty="0">
                <a:latin typeface="Consolas" pitchFamily="49" charset="0"/>
                <a:cs typeface="Consolas" pitchFamily="49" charset="0"/>
              </a:rPr>
              <a:t>(title: 'Vanishing Circles', show: true)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scene(fill: black, width: 800, height: 600)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50.times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circles &lt;&lt; circle(</a:t>
            </a:r>
            <a:r>
              <a:rPr lang="en-US" sz="700" dirty="0" err="1">
                <a:latin typeface="Consolas" pitchFamily="49" charset="0"/>
                <a:cs typeface="Consolas" pitchFamily="49" charset="0"/>
              </a:rPr>
              <a:t>centerX</a:t>
            </a:r>
            <a:r>
              <a:rPr lang="en-US" sz="700" dirty="0">
                <a:latin typeface="Consolas" pitchFamily="49" charset="0"/>
                <a:cs typeface="Consolas" pitchFamily="49" charset="0"/>
              </a:rPr>
              <a:t>: rand(800), </a:t>
            </a:r>
            <a:r>
              <a:rPr lang="en-US" sz="700" dirty="0" err="1">
                <a:latin typeface="Consolas" pitchFamily="49" charset="0"/>
                <a:cs typeface="Consolas" pitchFamily="49" charset="0"/>
              </a:rPr>
              <a:t>centerY</a:t>
            </a:r>
            <a:r>
              <a:rPr lang="en-US" sz="700" dirty="0">
                <a:latin typeface="Consolas" pitchFamily="49" charset="0"/>
                <a:cs typeface="Consolas" pitchFamily="49" charset="0"/>
              </a:rPr>
              <a:t>: rand(600), radius: 150, stroke: white,</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strokeWidth</a:t>
            </a:r>
            <a:r>
              <a:rPr lang="en-US" sz="700" dirty="0">
                <a:latin typeface="Consolas" pitchFamily="49" charset="0"/>
                <a:cs typeface="Consolas" pitchFamily="49" charset="0"/>
              </a:rPr>
              <a:t>: bind('hover', converter: {</a:t>
            </a:r>
            <a:r>
              <a:rPr lang="en-US" sz="700" dirty="0" err="1">
                <a:latin typeface="Consolas" pitchFamily="49" charset="0"/>
                <a:cs typeface="Consolas" pitchFamily="49" charset="0"/>
              </a:rPr>
              <a:t>val</a:t>
            </a:r>
            <a:r>
              <a:rPr lang="en-US" sz="700" dirty="0">
                <a:latin typeface="Consolas" pitchFamily="49" charset="0"/>
                <a:cs typeface="Consolas" pitchFamily="49" charset="0"/>
              </a:rPr>
              <a:t> -&gt; </a:t>
            </a:r>
            <a:r>
              <a:rPr lang="en-US" sz="700" dirty="0" err="1">
                <a:latin typeface="Consolas" pitchFamily="49" charset="0"/>
                <a:cs typeface="Consolas" pitchFamily="49" charset="0"/>
              </a:rPr>
              <a:t>val</a:t>
            </a:r>
            <a:r>
              <a:rPr lang="en-US" sz="700" dirty="0">
                <a:latin typeface="Consolas" pitchFamily="49" charset="0"/>
                <a:cs typeface="Consolas" pitchFamily="49" charset="0"/>
              </a:rPr>
              <a:t> ? 4 : 0}))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fill </a:t>
            </a:r>
            <a:r>
              <a:rPr lang="en-US" sz="700" dirty="0" err="1">
                <a:latin typeface="Consolas" pitchFamily="49" charset="0"/>
                <a:cs typeface="Consolas" pitchFamily="49" charset="0"/>
              </a:rPr>
              <a:t>rgb</a:t>
            </a:r>
            <a:r>
              <a:rPr lang="en-US" sz="700" dirty="0">
                <a:latin typeface="Consolas" pitchFamily="49" charset="0"/>
                <a:cs typeface="Consolas" pitchFamily="49" charset="0"/>
              </a:rPr>
              <a:t>(rand(255), rand(255), rand(255), 0.2)</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effect </a:t>
            </a:r>
            <a:r>
              <a:rPr lang="en-US" sz="700" dirty="0" err="1">
                <a:latin typeface="Consolas" pitchFamily="49" charset="0"/>
                <a:cs typeface="Consolas" pitchFamily="49" charset="0"/>
              </a:rPr>
              <a:t>boxBlur</a:t>
            </a:r>
            <a:r>
              <a:rPr lang="en-US" sz="700" dirty="0">
                <a:latin typeface="Consolas" pitchFamily="49" charset="0"/>
                <a:cs typeface="Consolas" pitchFamily="49" charset="0"/>
              </a:rPr>
              <a:t>(width: 10, height: 10, iterations: 3)</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onMouseClicked</a:t>
            </a:r>
            <a:r>
              <a:rPr lang="en-US" sz="700" dirty="0">
                <a:latin typeface="Consolas" pitchFamily="49" charset="0"/>
                <a:cs typeface="Consolas" pitchFamily="49" charset="0"/>
              </a:rPr>
              <a:t> { e -&gt;</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timeline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at(3.s) { change </a:t>
            </a:r>
            <a:r>
              <a:rPr lang="en-US" sz="700" dirty="0" err="1">
                <a:latin typeface="Consolas" pitchFamily="49" charset="0"/>
                <a:cs typeface="Consolas" pitchFamily="49" charset="0"/>
              </a:rPr>
              <a:t>e.source.radiusProperty</a:t>
            </a:r>
            <a:r>
              <a:rPr lang="en-US" sz="700" dirty="0">
                <a:latin typeface="Consolas" pitchFamily="49" charset="0"/>
                <a:cs typeface="Consolas" pitchFamily="49" charset="0"/>
              </a:rPr>
              <a:t>() to 0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}.play()</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endParaRPr lang="en-US" sz="700"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timeline(</a:t>
            </a:r>
            <a:r>
              <a:rPr lang="en-US" sz="700" dirty="0" err="1">
                <a:latin typeface="Consolas" pitchFamily="49" charset="0"/>
                <a:cs typeface="Consolas" pitchFamily="49" charset="0"/>
              </a:rPr>
              <a:t>cycleCount</a:t>
            </a:r>
            <a:r>
              <a:rPr lang="en-US" sz="700" dirty="0">
                <a:latin typeface="Consolas" pitchFamily="49" charset="0"/>
                <a:cs typeface="Consolas" pitchFamily="49" charset="0"/>
              </a:rPr>
              <a:t>: </a:t>
            </a:r>
            <a:r>
              <a:rPr lang="en-US" sz="700" dirty="0" err="1">
                <a:latin typeface="Consolas" pitchFamily="49" charset="0"/>
                <a:cs typeface="Consolas" pitchFamily="49" charset="0"/>
              </a:rPr>
              <a:t>Timeline.INDEFINITE</a:t>
            </a:r>
            <a:r>
              <a:rPr lang="en-US" sz="700" dirty="0">
                <a:latin typeface="Consolas" pitchFamily="49" charset="0"/>
                <a:cs typeface="Consolas" pitchFamily="49" charset="0"/>
              </a:rPr>
              <a:t>, </a:t>
            </a:r>
            <a:r>
              <a:rPr lang="en-US" sz="700" dirty="0" err="1">
                <a:latin typeface="Consolas" pitchFamily="49" charset="0"/>
                <a:cs typeface="Consolas" pitchFamily="49" charset="0"/>
              </a:rPr>
              <a:t>autoReverse</a:t>
            </a:r>
            <a:r>
              <a:rPr lang="en-US" sz="700" dirty="0">
                <a:latin typeface="Consolas" pitchFamily="49" charset="0"/>
                <a:cs typeface="Consolas" pitchFamily="49" charset="0"/>
              </a:rPr>
              <a:t>: true)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circles.each</a:t>
            </a:r>
            <a:r>
              <a:rPr lang="en-US" sz="700" dirty="0">
                <a:latin typeface="Consolas" pitchFamily="49" charset="0"/>
                <a:cs typeface="Consolas" pitchFamily="49" charset="0"/>
              </a:rPr>
              <a:t> { circle -&gt;</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(40.s)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change </a:t>
            </a:r>
            <a:r>
              <a:rPr lang="en-US" sz="700" dirty="0" err="1">
                <a:latin typeface="Consolas" pitchFamily="49" charset="0"/>
                <a:cs typeface="Consolas" pitchFamily="49" charset="0"/>
              </a:rPr>
              <a:t>circle.centerXProperty</a:t>
            </a:r>
            <a:r>
              <a:rPr lang="en-US" sz="700" dirty="0">
                <a:latin typeface="Consolas" pitchFamily="49" charset="0"/>
                <a:cs typeface="Consolas" pitchFamily="49" charset="0"/>
              </a:rPr>
              <a:t>() to rand(800)</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change </a:t>
            </a:r>
            <a:r>
              <a:rPr lang="en-US" sz="700" dirty="0" err="1">
                <a:latin typeface="Consolas" pitchFamily="49" charset="0"/>
                <a:cs typeface="Consolas" pitchFamily="49" charset="0"/>
              </a:rPr>
              <a:t>circle.centerYProperty</a:t>
            </a:r>
            <a:r>
              <a:rPr lang="en-US" sz="700" dirty="0">
                <a:latin typeface="Consolas" pitchFamily="49" charset="0"/>
                <a:cs typeface="Consolas" pitchFamily="49" charset="0"/>
              </a:rPr>
              <a:t>() to rand(600)</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}.play()</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a:t>
            </a: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15</a:t>
            </a:fld>
            <a:endParaRPr lang="en-US"/>
          </a:p>
        </p:txBody>
      </p:sp>
      <p:sp>
        <p:nvSpPr>
          <p:cNvPr id="9" name="Rectangle 8"/>
          <p:cNvSpPr/>
          <p:nvPr/>
        </p:nvSpPr>
        <p:spPr>
          <a:xfrm>
            <a:off x="0" y="-7987"/>
            <a:ext cx="12188825" cy="6894209"/>
          </a:xfrm>
          <a:prstGeom prst="rect">
            <a:avLst/>
          </a:prstGeom>
          <a:solidFill>
            <a:srgbClr val="3C3C4E">
              <a:alpha val="6549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108855" y="3030493"/>
            <a:ext cx="2839314" cy="954107"/>
          </a:xfrm>
          <a:prstGeom prst="rect">
            <a:avLst/>
          </a:prstGeom>
          <a:solidFill>
            <a:srgbClr val="000000">
              <a:alpha val="50196"/>
            </a:srgbClr>
          </a:solidFill>
        </p:spPr>
        <p:style>
          <a:lnRef idx="3">
            <a:schemeClr val="lt1"/>
          </a:lnRef>
          <a:fillRef idx="1">
            <a:schemeClr val="dk1"/>
          </a:fillRef>
          <a:effectRef idx="1">
            <a:schemeClr val="dk1"/>
          </a:effectRef>
          <a:fontRef idx="minor">
            <a:schemeClr val="lt1"/>
          </a:fontRef>
        </p:style>
        <p:txBody>
          <a:bodyPr wrap="none" rtlCol="0">
            <a:spAutoFit/>
          </a:bodyPr>
          <a:lstStyle/>
          <a:p>
            <a:r>
              <a:rPr lang="en-US" sz="2800" dirty="0" smtClean="0"/>
              <a:t>40 Lines</a:t>
            </a:r>
          </a:p>
          <a:p>
            <a:r>
              <a:rPr lang="en-US" sz="2800" dirty="0" smtClean="0"/>
              <a:t>1299 Characters</a:t>
            </a:r>
            <a:endParaRPr lang="en-US" sz="2800" dirty="0"/>
          </a:p>
        </p:txBody>
      </p:sp>
      <p:sp>
        <p:nvSpPr>
          <p:cNvPr id="11" name="TextBox 10"/>
          <p:cNvSpPr txBox="1"/>
          <p:nvPr/>
        </p:nvSpPr>
        <p:spPr>
          <a:xfrm>
            <a:off x="7110150" y="2988158"/>
            <a:ext cx="2639615" cy="954107"/>
          </a:xfrm>
          <a:prstGeom prst="rect">
            <a:avLst/>
          </a:prstGeom>
          <a:solidFill>
            <a:srgbClr val="000000">
              <a:alpha val="50196"/>
            </a:srgbClr>
          </a:solidFill>
        </p:spPr>
        <p:style>
          <a:lnRef idx="3">
            <a:schemeClr val="lt1"/>
          </a:lnRef>
          <a:fillRef idx="1">
            <a:schemeClr val="dk1"/>
          </a:fillRef>
          <a:effectRef idx="1">
            <a:schemeClr val="dk1"/>
          </a:effectRef>
          <a:fontRef idx="minor">
            <a:schemeClr val="lt1"/>
          </a:fontRef>
        </p:style>
        <p:txBody>
          <a:bodyPr wrap="none" rtlCol="0">
            <a:spAutoFit/>
          </a:bodyPr>
          <a:lstStyle/>
          <a:p>
            <a:r>
              <a:rPr lang="en-US" sz="2800" dirty="0" smtClean="0"/>
              <a:t>29 Lines</a:t>
            </a:r>
          </a:p>
          <a:p>
            <a:r>
              <a:rPr lang="en-US" sz="2800" dirty="0" smtClean="0"/>
              <a:t>671 Characters</a:t>
            </a:r>
            <a:endParaRPr lang="en-US" sz="28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7"/>
                                        </p:tgtEl>
                                        <p:attrNameLst>
                                          <p:attrName>style.visibility</p:attrName>
                                        </p:attrNameLst>
                                      </p:cBhvr>
                                      <p:to>
                                        <p:strVal val="visible"/>
                                      </p:to>
                                    </p:set>
                                    <p:anim calcmode="discrete" valueType="clr">
                                      <p:cBhvr override="childStyle">
                                        <p:cTn id="1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7"/>
                                        </p:tgtEl>
                                        <p:attrNameLst>
                                          <p:attrName>fillcolor</p:attrName>
                                        </p:attrNameLst>
                                      </p:cBhvr>
                                      <p:tavLst>
                                        <p:tav tm="0">
                                          <p:val>
                                            <p:clrVal>
                                              <a:schemeClr val="accent2"/>
                                            </p:clrVal>
                                          </p:val>
                                        </p:tav>
                                        <p:tav tm="50000">
                                          <p:val>
                                            <p:clrVal>
                                              <a:schemeClr val="hlink"/>
                                            </p:clrVal>
                                          </p:val>
                                        </p:tav>
                                      </p:tavLst>
                                    </p:anim>
                                    <p:set>
                                      <p:cBhvr>
                                        <p:cTn id="13" dur="80"/>
                                        <p:tgtEl>
                                          <p:spTgt spid="7"/>
                                        </p:tgtEl>
                                        <p:attrNameLst>
                                          <p:attrName>fill.type</p:attrName>
                                        </p:attrNameLst>
                                      </p:cBhvr>
                                      <p:to>
                                        <p:strVal val="solid"/>
                                      </p:to>
                                    </p:set>
                                  </p:childTnLst>
                                </p:cTn>
                              </p:par>
                            </p:childTnLst>
                          </p:cTn>
                        </p:par>
                        <p:par>
                          <p:cTn id="14" fill="hold">
                            <p:stCondLst>
                              <p:cond delay="188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11"/>
                                        </p:tgtEl>
                                        <p:attrNameLst>
                                          <p:attrName>style.visibility</p:attrName>
                                        </p:attrNameLst>
                                      </p:cBhvr>
                                      <p:to>
                                        <p:strVal val="visible"/>
                                      </p:to>
                                    </p:set>
                                    <p:anim calcmode="discrete" valueType="clr">
                                      <p:cBhvr override="childStyle">
                                        <p:cTn id="1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
                                        </p:tgtEl>
                                        <p:attrNameLst>
                                          <p:attrName>fillcolor</p:attrName>
                                        </p:attrNameLst>
                                      </p:cBhvr>
                                      <p:tavLst>
                                        <p:tav tm="0">
                                          <p:val>
                                            <p:clrVal>
                                              <a:schemeClr val="accent2"/>
                                            </p:clrVal>
                                          </p:val>
                                        </p:tav>
                                        <p:tav tm="50000">
                                          <p:val>
                                            <p:clrVal>
                                              <a:schemeClr val="hlink"/>
                                            </p:clrVal>
                                          </p:val>
                                        </p:tav>
                                      </p:tavLst>
                                    </p:anim>
                                    <p:set>
                                      <p:cBhvr>
                                        <p:cTn id="19"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36933" y="888646"/>
            <a:ext cx="11604283" cy="5563673"/>
          </a:xfrm>
        </p:spPr>
        <p:txBody>
          <a:bodyPr>
            <a:noAutofit/>
          </a:bodyPr>
          <a:lstStyle/>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GroovyFX.start { </a:t>
            </a:r>
            <a:r>
              <a:rPr lang="en-US" sz="2200" dirty="0" err="1">
                <a:latin typeface="Consolas" pitchFamily="49" charset="0"/>
                <a:cs typeface="Consolas" pitchFamily="49" charset="0"/>
              </a:rPr>
              <a:t>primaryStage</a:t>
            </a:r>
            <a:r>
              <a:rPr lang="en-US" sz="2200" dirty="0">
                <a:latin typeface="Consolas" pitchFamily="49" charset="0"/>
                <a:cs typeface="Consolas" pitchFamily="49" charset="0"/>
              </a:rPr>
              <a:t> -&gt;</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r>
              <a:rPr lang="en-US" sz="2200" dirty="0" err="1">
                <a:latin typeface="Consolas" pitchFamily="49" charset="0"/>
                <a:cs typeface="Consolas" pitchFamily="49" charset="0"/>
              </a:rPr>
              <a:t>def</a:t>
            </a:r>
            <a:r>
              <a:rPr lang="en-US" sz="2200" dirty="0">
                <a:latin typeface="Consolas" pitchFamily="49" charset="0"/>
                <a:cs typeface="Consolas" pitchFamily="49" charset="0"/>
              </a:rPr>
              <a:t> </a:t>
            </a:r>
            <a:r>
              <a:rPr lang="en-US" sz="2200" dirty="0" err="1">
                <a:latin typeface="Consolas" pitchFamily="49" charset="0"/>
                <a:cs typeface="Consolas" pitchFamily="49" charset="0"/>
              </a:rPr>
              <a:t>sg</a:t>
            </a:r>
            <a:r>
              <a:rPr lang="en-US" sz="2200" dirty="0">
                <a:latin typeface="Consolas" pitchFamily="49" charset="0"/>
                <a:cs typeface="Consolas" pitchFamily="49" charset="0"/>
              </a:rPr>
              <a:t> = new </a:t>
            </a:r>
            <a:r>
              <a:rPr lang="en-US" sz="2200" dirty="0" err="1">
                <a:latin typeface="Consolas" pitchFamily="49" charset="0"/>
                <a:cs typeface="Consolas" pitchFamily="49" charset="0"/>
              </a:rPr>
              <a:t>SceneGraphBuilder</a:t>
            </a:r>
            <a:r>
              <a:rPr lang="en-US" sz="2200" dirty="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r>
              <a:rPr lang="en-US" sz="2200" dirty="0" err="1">
                <a:latin typeface="Consolas" pitchFamily="49" charset="0"/>
                <a:cs typeface="Consolas" pitchFamily="49" charset="0"/>
              </a:rPr>
              <a:t>def</a:t>
            </a:r>
            <a:r>
              <a:rPr lang="en-US" sz="2200" dirty="0">
                <a:latin typeface="Consolas" pitchFamily="49" charset="0"/>
                <a:cs typeface="Consolas" pitchFamily="49" charset="0"/>
              </a:rPr>
              <a:t> rand = new Random().&amp;</a:t>
            </a:r>
            <a:r>
              <a:rPr lang="en-US" sz="2200" dirty="0" err="1">
                <a:latin typeface="Consolas" pitchFamily="49" charset="0"/>
                <a:cs typeface="Consolas" pitchFamily="49" charset="0"/>
              </a:rPr>
              <a:t>nextInt</a:t>
            </a:r>
            <a:endParaRPr lang="en-US" sz="2200"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r>
              <a:rPr lang="en-US" sz="2200" dirty="0" err="1">
                <a:latin typeface="Consolas" pitchFamily="49" charset="0"/>
                <a:cs typeface="Consolas" pitchFamily="49" charset="0"/>
              </a:rPr>
              <a:t>def</a:t>
            </a:r>
            <a:r>
              <a:rPr lang="en-US" sz="2200" dirty="0">
                <a:latin typeface="Consolas" pitchFamily="49" charset="0"/>
                <a:cs typeface="Consolas" pitchFamily="49" charset="0"/>
              </a:rPr>
              <a:t> circles = []</a:t>
            </a:r>
          </a:p>
          <a:p>
            <a:pPr marL="274320" indent="-274320" fontAlgn="auto">
              <a:spcAft>
                <a:spcPts val="0"/>
              </a:spcAft>
              <a:buClr>
                <a:schemeClr val="accent3"/>
              </a:buClr>
              <a:buFont typeface="Arial" pitchFamily="34" charset="0"/>
              <a:buNone/>
              <a:defRPr/>
            </a:pPr>
            <a:endParaRPr lang="en-US" sz="2200"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r>
              <a:rPr lang="en-US" sz="2200" dirty="0" err="1">
                <a:latin typeface="Consolas" pitchFamily="49" charset="0"/>
                <a:cs typeface="Consolas" pitchFamily="49" charset="0"/>
              </a:rPr>
              <a:t>sg.stage</a:t>
            </a:r>
            <a:r>
              <a:rPr lang="en-US" sz="2200" dirty="0">
                <a:latin typeface="Consolas" pitchFamily="49" charset="0"/>
                <a:cs typeface="Consolas" pitchFamily="49" charset="0"/>
              </a:rPr>
              <a:t>(title: 'Vanishing Circles', show: true)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scene(fill: black, width: 800, height: 600)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50.times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circles &lt;&lt; circle(</a:t>
            </a:r>
            <a:r>
              <a:rPr lang="en-US" sz="2200" dirty="0" err="1">
                <a:latin typeface="Consolas" pitchFamily="49" charset="0"/>
                <a:cs typeface="Consolas" pitchFamily="49" charset="0"/>
              </a:rPr>
              <a:t>centerX</a:t>
            </a:r>
            <a:r>
              <a:rPr lang="en-US" sz="2200" dirty="0">
                <a:latin typeface="Consolas" pitchFamily="49" charset="0"/>
                <a:cs typeface="Consolas" pitchFamily="49" charset="0"/>
              </a:rPr>
              <a:t>: rand(800), </a:t>
            </a:r>
            <a:r>
              <a:rPr lang="en-US" sz="2200" dirty="0" err="1">
                <a:latin typeface="Consolas" pitchFamily="49" charset="0"/>
                <a:cs typeface="Consolas" pitchFamily="49" charset="0"/>
              </a:rPr>
              <a:t>centerY</a:t>
            </a:r>
            <a:r>
              <a:rPr lang="en-US" sz="2200" dirty="0">
                <a:latin typeface="Consolas" pitchFamily="49" charset="0"/>
                <a:cs typeface="Consolas" pitchFamily="49" charset="0"/>
              </a:rPr>
              <a:t>: rand(600),</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radius: 150, stroke: white,</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r>
              <a:rPr lang="en-US" sz="2200" dirty="0" err="1">
                <a:latin typeface="Consolas" pitchFamily="49" charset="0"/>
                <a:cs typeface="Consolas" pitchFamily="49" charset="0"/>
              </a:rPr>
              <a:t>strokeWidth</a:t>
            </a:r>
            <a:r>
              <a:rPr lang="en-US" sz="2200" dirty="0">
                <a:latin typeface="Consolas" pitchFamily="49" charset="0"/>
                <a:cs typeface="Consolas" pitchFamily="49" charset="0"/>
              </a:rPr>
              <a:t>: bind('hover', converter: {</a:t>
            </a:r>
            <a:r>
              <a:rPr lang="en-US" sz="2200" dirty="0" err="1">
                <a:latin typeface="Consolas" pitchFamily="49" charset="0"/>
                <a:cs typeface="Consolas" pitchFamily="49" charset="0"/>
              </a:rPr>
              <a:t>val</a:t>
            </a:r>
            <a:r>
              <a:rPr lang="en-US" sz="2200" dirty="0">
                <a:latin typeface="Consolas" pitchFamily="49" charset="0"/>
                <a:cs typeface="Consolas" pitchFamily="49" charset="0"/>
              </a:rPr>
              <a:t> -&gt; </a:t>
            </a:r>
            <a:r>
              <a:rPr lang="en-US" sz="2200" dirty="0" err="1">
                <a:latin typeface="Consolas" pitchFamily="49" charset="0"/>
                <a:cs typeface="Consolas" pitchFamily="49" charset="0"/>
              </a:rPr>
              <a:t>val</a:t>
            </a:r>
            <a:r>
              <a:rPr lang="en-US" sz="2200" dirty="0">
                <a:latin typeface="Consolas" pitchFamily="49" charset="0"/>
                <a:cs typeface="Consolas" pitchFamily="49" charset="0"/>
              </a:rPr>
              <a:t> ? 4 : 0}))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fill </a:t>
            </a:r>
            <a:r>
              <a:rPr lang="en-US" sz="2200" dirty="0" err="1">
                <a:latin typeface="Consolas" pitchFamily="49" charset="0"/>
                <a:cs typeface="Consolas" pitchFamily="49" charset="0"/>
              </a:rPr>
              <a:t>rgb</a:t>
            </a:r>
            <a:r>
              <a:rPr lang="en-US" sz="2200" dirty="0">
                <a:latin typeface="Consolas" pitchFamily="49" charset="0"/>
                <a:cs typeface="Consolas" pitchFamily="49" charset="0"/>
              </a:rPr>
              <a:t>(rand(255), rand(255), rand(255), 0.2)</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effect </a:t>
            </a:r>
            <a:r>
              <a:rPr lang="en-US" sz="2200" dirty="0" err="1">
                <a:latin typeface="Consolas" pitchFamily="49" charset="0"/>
                <a:cs typeface="Consolas" pitchFamily="49" charset="0"/>
              </a:rPr>
              <a:t>boxBlur</a:t>
            </a:r>
            <a:r>
              <a:rPr lang="en-US" sz="2200" dirty="0">
                <a:latin typeface="Consolas" pitchFamily="49" charset="0"/>
                <a:cs typeface="Consolas" pitchFamily="49" charset="0"/>
              </a:rPr>
              <a:t>(width: 10, height: 10, iterations: 3)</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a:t>
            </a:r>
          </a:p>
        </p:txBody>
      </p:sp>
      <p:sp>
        <p:nvSpPr>
          <p:cNvPr id="5" name="Slide Number Placeholder 4"/>
          <p:cNvSpPr>
            <a:spLocks noGrp="1"/>
          </p:cNvSpPr>
          <p:nvPr>
            <p:ph type="sldNum" sz="quarter" idx="10"/>
          </p:nvPr>
        </p:nvSpPr>
        <p:spPr/>
        <p:txBody>
          <a:bodyPr/>
          <a:lstStyle/>
          <a:p>
            <a:pPr>
              <a:defRPr/>
            </a:pPr>
            <a:fld id="{E1796DA0-0C56-DD46-80FB-87CF29228B67}" type="slidenum">
              <a:rPr lang="en-US" smtClean="0"/>
              <a:pPr>
                <a:defRPr/>
              </a:pPr>
              <a:t>16</a:t>
            </a:fld>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E1796DA0-0C56-DD46-80FB-87CF29228B67}" type="slidenum">
              <a:rPr lang="en-US" smtClean="0"/>
              <a:pPr>
                <a:defRPr/>
              </a:pPr>
              <a:t>17</a:t>
            </a:fld>
            <a:endParaRPr lang="en-US"/>
          </a:p>
        </p:txBody>
      </p:sp>
      <p:sp>
        <p:nvSpPr>
          <p:cNvPr id="12" name="Content Placeholder 6"/>
          <p:cNvSpPr txBox="1">
            <a:spLocks/>
          </p:cNvSpPr>
          <p:nvPr/>
        </p:nvSpPr>
        <p:spPr bwMode="auto">
          <a:xfrm>
            <a:off x="336932" y="879122"/>
            <a:ext cx="11692144" cy="55636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7500" lnSpcReduction="20000"/>
          </a:bodyPr>
          <a:lstStyle/>
          <a:p>
            <a:pPr marL="274320" indent="-274320" fontAlgn="auto">
              <a:lnSpc>
                <a:spcPct val="110000"/>
              </a:lnSpc>
              <a:spcAft>
                <a:spcPts val="0"/>
              </a:spcAft>
              <a:buClr>
                <a:schemeClr val="accent3"/>
              </a:buClr>
              <a:buFont typeface="Arial" pitchFamily="34" charset="0"/>
              <a:buNone/>
              <a:defRPr/>
            </a:pPr>
            <a:r>
              <a:rPr lang="en-US" sz="2800" dirty="0">
                <a:solidFill>
                  <a:schemeClr val="bg1"/>
                </a:solidFill>
                <a:latin typeface="Consolas" pitchFamily="49" charset="0"/>
                <a:cs typeface="Consolas" pitchFamily="49" charset="0"/>
              </a:rPr>
              <a:t>GroovyFX.start { </a:t>
            </a:r>
            <a:r>
              <a:rPr lang="en-US" sz="2800" dirty="0" err="1">
                <a:solidFill>
                  <a:schemeClr val="bg1"/>
                </a:solidFill>
                <a:latin typeface="Consolas" pitchFamily="49" charset="0"/>
                <a:cs typeface="Consolas" pitchFamily="49" charset="0"/>
              </a:rPr>
              <a:t>primaryStage</a:t>
            </a:r>
            <a:r>
              <a:rPr lang="en-US" sz="2800" dirty="0">
                <a:solidFill>
                  <a:schemeClr val="bg1"/>
                </a:solidFill>
                <a:latin typeface="Consolas" pitchFamily="49" charset="0"/>
                <a:cs typeface="Consolas" pitchFamily="49" charset="0"/>
              </a:rPr>
              <a:t> -&gt;</a:t>
            </a:r>
          </a:p>
          <a:p>
            <a:pPr marL="274320" indent="-274320" fontAlgn="auto">
              <a:lnSpc>
                <a:spcPct val="110000"/>
              </a:lnSpc>
              <a:spcAft>
                <a:spcPts val="0"/>
              </a:spcAft>
              <a:buClr>
                <a:schemeClr val="accent3"/>
              </a:buClr>
              <a:buFont typeface="Arial" pitchFamily="34" charset="0"/>
              <a:buNone/>
              <a:defRPr/>
            </a:pPr>
            <a:r>
              <a:rPr lang="en-US" sz="2800" dirty="0">
                <a:solidFill>
                  <a:schemeClr val="bg1"/>
                </a:solidFill>
                <a:latin typeface="Consolas" pitchFamily="49" charset="0"/>
                <a:cs typeface="Consolas" pitchFamily="49" charset="0"/>
              </a:rPr>
              <a:t>  </a:t>
            </a:r>
            <a:r>
              <a:rPr lang="en-US" sz="2800" dirty="0" err="1">
                <a:solidFill>
                  <a:schemeClr val="bg1"/>
                </a:solidFill>
                <a:latin typeface="Consolas"/>
                <a:cs typeface="Consolas"/>
              </a:rPr>
              <a:t>def</a:t>
            </a:r>
            <a:r>
              <a:rPr lang="en-US" sz="2800" dirty="0">
                <a:solidFill>
                  <a:schemeClr val="bg1"/>
                </a:solidFill>
                <a:latin typeface="Consolas"/>
                <a:cs typeface="Consolas"/>
              </a:rPr>
              <a:t> </a:t>
            </a:r>
            <a:r>
              <a:rPr lang="en-US" sz="2800" dirty="0" err="1">
                <a:solidFill>
                  <a:schemeClr val="accent2">
                    <a:lumMod val="75000"/>
                  </a:schemeClr>
                </a:solidFill>
                <a:latin typeface="Consolas"/>
                <a:cs typeface="Consolas"/>
              </a:rPr>
              <a:t>sg</a:t>
            </a:r>
            <a:r>
              <a:rPr lang="en-US" sz="2800" dirty="0">
                <a:solidFill>
                  <a:schemeClr val="accent2">
                    <a:lumMod val="75000"/>
                  </a:schemeClr>
                </a:solidFill>
                <a:latin typeface="Consolas"/>
                <a:cs typeface="Consolas"/>
              </a:rPr>
              <a:t> = new </a:t>
            </a:r>
            <a:r>
              <a:rPr lang="en-US" sz="2800" dirty="0" err="1">
                <a:solidFill>
                  <a:schemeClr val="accent2">
                    <a:lumMod val="75000"/>
                  </a:schemeClr>
                </a:solidFill>
                <a:latin typeface="Consolas"/>
                <a:cs typeface="Consolas"/>
              </a:rPr>
              <a:t>SceneGraphBuilder</a:t>
            </a:r>
            <a:r>
              <a:rPr lang="en-US" sz="2800" dirty="0">
                <a:solidFill>
                  <a:schemeClr val="accent2">
                    <a:lumMod val="75000"/>
                  </a:schemeClr>
                </a:solidFill>
                <a:latin typeface="Consolas"/>
                <a:cs typeface="Consolas"/>
              </a:rPr>
              <a:t>()</a:t>
            </a:r>
          </a:p>
          <a:p>
            <a:pPr marL="274320" indent="-274320" fontAlgn="auto">
              <a:lnSpc>
                <a:spcPct val="110000"/>
              </a:lnSpc>
              <a:spcAft>
                <a:spcPts val="0"/>
              </a:spcAft>
              <a:buClr>
                <a:schemeClr val="accent3"/>
              </a:buClr>
              <a:buFont typeface="Arial" pitchFamily="34" charset="0"/>
              <a:buNone/>
              <a:defRPr/>
            </a:pPr>
            <a:r>
              <a:rPr lang="en-US" sz="2800" dirty="0">
                <a:solidFill>
                  <a:schemeClr val="bg1"/>
                </a:solidFill>
                <a:latin typeface="Consolas" pitchFamily="49" charset="0"/>
                <a:cs typeface="Consolas" pitchFamily="49" charset="0"/>
              </a:rPr>
              <a:t>  </a:t>
            </a:r>
            <a:r>
              <a:rPr lang="en-US" sz="2800" dirty="0" err="1">
                <a:solidFill>
                  <a:schemeClr val="bg1"/>
                </a:solidFill>
                <a:latin typeface="Consolas" pitchFamily="49" charset="0"/>
                <a:cs typeface="Consolas" pitchFamily="49" charset="0"/>
              </a:rPr>
              <a:t>def</a:t>
            </a:r>
            <a:r>
              <a:rPr lang="en-US" sz="2800" dirty="0">
                <a:solidFill>
                  <a:schemeClr val="bg1"/>
                </a:solidFill>
                <a:latin typeface="Consolas" pitchFamily="49" charset="0"/>
                <a:cs typeface="Consolas" pitchFamily="49" charset="0"/>
              </a:rPr>
              <a:t> rand = new Random().&amp;</a:t>
            </a:r>
            <a:r>
              <a:rPr lang="en-US" sz="2800" dirty="0" err="1">
                <a:solidFill>
                  <a:schemeClr val="bg1"/>
                </a:solidFill>
                <a:latin typeface="Consolas" pitchFamily="49" charset="0"/>
                <a:cs typeface="Consolas" pitchFamily="49" charset="0"/>
              </a:rPr>
              <a:t>nextInt</a:t>
            </a:r>
            <a:endParaRPr lang="en-US" sz="2800" dirty="0">
              <a:solidFill>
                <a:schemeClr val="bg1"/>
              </a:solidFill>
              <a:latin typeface="Consolas" pitchFamily="49" charset="0"/>
              <a:cs typeface="Consolas" pitchFamily="49" charset="0"/>
            </a:endParaRPr>
          </a:p>
          <a:p>
            <a:pPr marL="274320" indent="-274320" fontAlgn="auto">
              <a:lnSpc>
                <a:spcPct val="110000"/>
              </a:lnSpc>
              <a:spcAft>
                <a:spcPts val="0"/>
              </a:spcAft>
              <a:buClr>
                <a:schemeClr val="accent3"/>
              </a:buClr>
              <a:buFont typeface="Arial" pitchFamily="34" charset="0"/>
              <a:buNone/>
              <a:defRPr/>
            </a:pPr>
            <a:r>
              <a:rPr lang="en-US" sz="2800" dirty="0">
                <a:solidFill>
                  <a:schemeClr val="bg1"/>
                </a:solidFill>
                <a:latin typeface="Consolas" pitchFamily="49" charset="0"/>
                <a:cs typeface="Consolas" pitchFamily="49" charset="0"/>
              </a:rPr>
              <a:t>  </a:t>
            </a:r>
            <a:r>
              <a:rPr lang="en-US" sz="2800" dirty="0" err="1">
                <a:solidFill>
                  <a:schemeClr val="bg1"/>
                </a:solidFill>
                <a:latin typeface="Consolas" pitchFamily="49" charset="0"/>
                <a:cs typeface="Consolas" pitchFamily="49" charset="0"/>
              </a:rPr>
              <a:t>def</a:t>
            </a:r>
            <a:r>
              <a:rPr lang="en-US" sz="2800" dirty="0">
                <a:solidFill>
                  <a:schemeClr val="bg1"/>
                </a:solidFill>
                <a:latin typeface="Consolas" pitchFamily="49" charset="0"/>
                <a:cs typeface="Consolas" pitchFamily="49" charset="0"/>
              </a:rPr>
              <a:t> circles = []</a:t>
            </a:r>
          </a:p>
          <a:p>
            <a:pPr marL="274320" indent="-274320" fontAlgn="auto">
              <a:lnSpc>
                <a:spcPct val="110000"/>
              </a:lnSpc>
              <a:spcAft>
                <a:spcPts val="0"/>
              </a:spcAft>
              <a:buClr>
                <a:schemeClr val="accent3"/>
              </a:buClr>
              <a:buFont typeface="Arial" pitchFamily="34" charset="0"/>
              <a:buNone/>
              <a:defRPr/>
            </a:pPr>
            <a:endParaRPr lang="en-US" sz="2800" dirty="0">
              <a:solidFill>
                <a:schemeClr val="bg1"/>
              </a:solidFill>
              <a:latin typeface="Consolas" pitchFamily="49" charset="0"/>
              <a:cs typeface="Consolas" pitchFamily="49" charset="0"/>
            </a:endParaRPr>
          </a:p>
          <a:p>
            <a:pPr marL="274320" indent="-274320" fontAlgn="auto">
              <a:lnSpc>
                <a:spcPct val="110000"/>
              </a:lnSpc>
              <a:spcAft>
                <a:spcPts val="0"/>
              </a:spcAft>
              <a:buClr>
                <a:schemeClr val="accent3"/>
              </a:buClr>
              <a:buFont typeface="Arial" pitchFamily="34" charset="0"/>
              <a:buNone/>
              <a:defRPr/>
            </a:pPr>
            <a:r>
              <a:rPr lang="en-US" sz="2800" dirty="0">
                <a:solidFill>
                  <a:schemeClr val="bg1"/>
                </a:solidFill>
                <a:latin typeface="Consolas" pitchFamily="49" charset="0"/>
                <a:cs typeface="Consolas" pitchFamily="49" charset="0"/>
              </a:rPr>
              <a:t>  </a:t>
            </a:r>
            <a:r>
              <a:rPr lang="en-US" sz="2800" dirty="0" err="1">
                <a:solidFill>
                  <a:schemeClr val="bg1"/>
                </a:solidFill>
                <a:latin typeface="Consolas" pitchFamily="49" charset="0"/>
                <a:cs typeface="Consolas" pitchFamily="49" charset="0"/>
              </a:rPr>
              <a:t>sg.stage</a:t>
            </a:r>
            <a:r>
              <a:rPr lang="en-US" sz="2800" dirty="0">
                <a:solidFill>
                  <a:schemeClr val="bg1"/>
                </a:solidFill>
                <a:latin typeface="Consolas" pitchFamily="49" charset="0"/>
                <a:cs typeface="Consolas" pitchFamily="49" charset="0"/>
              </a:rPr>
              <a:t>(title: 'Vanishing Circles', show: true) {</a:t>
            </a:r>
          </a:p>
          <a:p>
            <a:pPr marL="274320" indent="-274320" fontAlgn="auto">
              <a:lnSpc>
                <a:spcPct val="110000"/>
              </a:lnSpc>
              <a:spcAft>
                <a:spcPts val="0"/>
              </a:spcAft>
              <a:buClr>
                <a:schemeClr val="accent3"/>
              </a:buClr>
              <a:buFont typeface="Arial" pitchFamily="34" charset="0"/>
              <a:buNone/>
              <a:defRPr/>
            </a:pPr>
            <a:r>
              <a:rPr lang="en-US" sz="2800" dirty="0">
                <a:solidFill>
                  <a:schemeClr val="bg1"/>
                </a:solidFill>
                <a:latin typeface="Consolas" pitchFamily="49" charset="0"/>
                <a:cs typeface="Consolas" pitchFamily="49" charset="0"/>
              </a:rPr>
              <a:t>    scene(fill: black, width: 800, height: 600) {</a:t>
            </a:r>
          </a:p>
          <a:p>
            <a:pPr marL="274320" indent="-274320" fontAlgn="auto">
              <a:lnSpc>
                <a:spcPct val="110000"/>
              </a:lnSpc>
              <a:spcAft>
                <a:spcPts val="0"/>
              </a:spcAft>
              <a:buClr>
                <a:schemeClr val="accent3"/>
              </a:buClr>
              <a:buFont typeface="Arial" pitchFamily="34" charset="0"/>
              <a:buNone/>
              <a:defRPr/>
            </a:pPr>
            <a:r>
              <a:rPr lang="en-US" sz="2800" dirty="0">
                <a:solidFill>
                  <a:schemeClr val="bg1"/>
                </a:solidFill>
                <a:latin typeface="Consolas" pitchFamily="49" charset="0"/>
                <a:cs typeface="Consolas" pitchFamily="49" charset="0"/>
              </a:rPr>
              <a:t>      50.times {</a:t>
            </a:r>
          </a:p>
          <a:p>
            <a:pPr marL="274320" indent="-274320" fontAlgn="auto">
              <a:lnSpc>
                <a:spcPct val="110000"/>
              </a:lnSpc>
              <a:spcAft>
                <a:spcPts val="0"/>
              </a:spcAft>
              <a:buClr>
                <a:schemeClr val="accent3"/>
              </a:buClr>
              <a:buFont typeface="Arial" pitchFamily="34" charset="0"/>
              <a:buNone/>
              <a:defRPr/>
            </a:pPr>
            <a:r>
              <a:rPr lang="en-US" sz="2800" dirty="0">
                <a:solidFill>
                  <a:schemeClr val="bg1"/>
                </a:solidFill>
                <a:latin typeface="Consolas" pitchFamily="49" charset="0"/>
                <a:cs typeface="Consolas" pitchFamily="49" charset="0"/>
              </a:rPr>
              <a:t>        circles &lt;&lt; circle(</a:t>
            </a:r>
            <a:r>
              <a:rPr lang="en-US" sz="2800" dirty="0" err="1">
                <a:solidFill>
                  <a:schemeClr val="bg1"/>
                </a:solidFill>
                <a:latin typeface="Consolas" pitchFamily="49" charset="0"/>
                <a:cs typeface="Consolas" pitchFamily="49" charset="0"/>
              </a:rPr>
              <a:t>centerX</a:t>
            </a:r>
            <a:r>
              <a:rPr lang="en-US" sz="2800" dirty="0">
                <a:solidFill>
                  <a:schemeClr val="bg1"/>
                </a:solidFill>
                <a:latin typeface="Consolas" pitchFamily="49" charset="0"/>
                <a:cs typeface="Consolas" pitchFamily="49" charset="0"/>
              </a:rPr>
              <a:t>: rand(800), </a:t>
            </a:r>
            <a:r>
              <a:rPr lang="en-US" sz="2800" dirty="0" err="1">
                <a:solidFill>
                  <a:schemeClr val="bg1"/>
                </a:solidFill>
                <a:latin typeface="Consolas" pitchFamily="49" charset="0"/>
                <a:cs typeface="Consolas" pitchFamily="49" charset="0"/>
              </a:rPr>
              <a:t>centerY</a:t>
            </a:r>
            <a:r>
              <a:rPr lang="en-US" sz="2800" dirty="0">
                <a:solidFill>
                  <a:schemeClr val="bg1"/>
                </a:solidFill>
                <a:latin typeface="Consolas" pitchFamily="49" charset="0"/>
                <a:cs typeface="Consolas" pitchFamily="49" charset="0"/>
              </a:rPr>
              <a:t>: rand(600)</a:t>
            </a:r>
            <a:r>
              <a:rPr lang="en-US" sz="2800" dirty="0" smtClean="0">
                <a:solidFill>
                  <a:schemeClr val="bg1"/>
                </a:solidFill>
                <a:latin typeface="Consolas" pitchFamily="49" charset="0"/>
                <a:cs typeface="Consolas" pitchFamily="49" charset="0"/>
              </a:rPr>
              <a:t>,</a:t>
            </a:r>
          </a:p>
          <a:p>
            <a:pPr marL="274320" indent="-274320" fontAlgn="auto">
              <a:lnSpc>
                <a:spcPct val="110000"/>
              </a:lnSpc>
              <a:spcAft>
                <a:spcPts val="0"/>
              </a:spcAft>
              <a:buClr>
                <a:schemeClr val="accent3"/>
              </a:buClr>
              <a:buFont typeface="Arial" pitchFamily="34" charset="0"/>
              <a:buNone/>
              <a:defRPr/>
            </a:pPr>
            <a:r>
              <a:rPr lang="en-US" sz="2800" dirty="0">
                <a:solidFill>
                  <a:schemeClr val="bg1"/>
                </a:solidFill>
                <a:latin typeface="Consolas" pitchFamily="49" charset="0"/>
                <a:cs typeface="Consolas" pitchFamily="49" charset="0"/>
              </a:rPr>
              <a:t> </a:t>
            </a:r>
            <a:r>
              <a:rPr lang="en-US" sz="2800" dirty="0" smtClean="0">
                <a:solidFill>
                  <a:schemeClr val="bg1"/>
                </a:solidFill>
                <a:latin typeface="Consolas" pitchFamily="49" charset="0"/>
                <a:cs typeface="Consolas" pitchFamily="49" charset="0"/>
              </a:rPr>
              <a:t>        </a:t>
            </a:r>
            <a:r>
              <a:rPr lang="en-US" sz="2800" dirty="0">
                <a:solidFill>
                  <a:schemeClr val="bg1"/>
                </a:solidFill>
                <a:latin typeface="Consolas" pitchFamily="49" charset="0"/>
                <a:cs typeface="Consolas" pitchFamily="49" charset="0"/>
              </a:rPr>
              <a:t> </a:t>
            </a:r>
            <a:r>
              <a:rPr lang="en-US" sz="2800" dirty="0" smtClean="0">
                <a:solidFill>
                  <a:schemeClr val="bg1"/>
                </a:solidFill>
                <a:latin typeface="Consolas" pitchFamily="49" charset="0"/>
                <a:cs typeface="Consolas" pitchFamily="49" charset="0"/>
              </a:rPr>
              <a:t>  radius</a:t>
            </a:r>
            <a:r>
              <a:rPr lang="en-US" sz="2800" dirty="0">
                <a:solidFill>
                  <a:schemeClr val="bg1"/>
                </a:solidFill>
                <a:latin typeface="Consolas" pitchFamily="49" charset="0"/>
                <a:cs typeface="Consolas" pitchFamily="49" charset="0"/>
              </a:rPr>
              <a:t>: 150, stroke: white,</a:t>
            </a:r>
          </a:p>
          <a:p>
            <a:pPr marL="274320" indent="-274320" fontAlgn="auto">
              <a:lnSpc>
                <a:spcPct val="110000"/>
              </a:lnSpc>
              <a:spcAft>
                <a:spcPts val="0"/>
              </a:spcAft>
              <a:buClr>
                <a:schemeClr val="accent3"/>
              </a:buClr>
              <a:buFont typeface="Arial" pitchFamily="34" charset="0"/>
              <a:buNone/>
              <a:defRPr/>
            </a:pPr>
            <a:r>
              <a:rPr lang="en-US" sz="2800" dirty="0">
                <a:solidFill>
                  <a:schemeClr val="bg1"/>
                </a:solidFill>
                <a:latin typeface="Consolas" pitchFamily="49" charset="0"/>
                <a:cs typeface="Consolas" pitchFamily="49" charset="0"/>
              </a:rPr>
              <a:t>           </a:t>
            </a:r>
            <a:r>
              <a:rPr lang="en-US" sz="2800" dirty="0" smtClean="0">
                <a:solidFill>
                  <a:schemeClr val="bg1"/>
                </a:solidFill>
                <a:latin typeface="Consolas" pitchFamily="49" charset="0"/>
                <a:cs typeface="Consolas" pitchFamily="49" charset="0"/>
              </a:rPr>
              <a:t> </a:t>
            </a:r>
            <a:r>
              <a:rPr lang="en-US" sz="2800" dirty="0" err="1" smtClean="0">
                <a:solidFill>
                  <a:schemeClr val="bg1"/>
                </a:solidFill>
                <a:latin typeface="Consolas" pitchFamily="49" charset="0"/>
                <a:cs typeface="Consolas" pitchFamily="49" charset="0"/>
              </a:rPr>
              <a:t>strokeWidth</a:t>
            </a:r>
            <a:r>
              <a:rPr lang="en-US" sz="2800" dirty="0">
                <a:solidFill>
                  <a:schemeClr val="bg1"/>
                </a:solidFill>
                <a:latin typeface="Consolas" pitchFamily="49" charset="0"/>
                <a:cs typeface="Consolas" pitchFamily="49" charset="0"/>
              </a:rPr>
              <a:t>: bind('hover'</a:t>
            </a:r>
            <a:r>
              <a:rPr lang="en-US" sz="2800" dirty="0" smtClean="0">
                <a:solidFill>
                  <a:schemeClr val="bg1"/>
                </a:solidFill>
                <a:latin typeface="Consolas" pitchFamily="49" charset="0"/>
                <a:cs typeface="Consolas" pitchFamily="49" charset="0"/>
              </a:rPr>
              <a:t>, converter</a:t>
            </a:r>
            <a:r>
              <a:rPr lang="en-US" sz="2800" dirty="0">
                <a:solidFill>
                  <a:schemeClr val="bg1"/>
                </a:solidFill>
                <a:latin typeface="Consolas" pitchFamily="49" charset="0"/>
                <a:cs typeface="Consolas" pitchFamily="49" charset="0"/>
              </a:rPr>
              <a:t>: {</a:t>
            </a:r>
            <a:r>
              <a:rPr lang="en-US" sz="2800" dirty="0" err="1">
                <a:solidFill>
                  <a:schemeClr val="bg1"/>
                </a:solidFill>
                <a:latin typeface="Consolas" pitchFamily="49" charset="0"/>
                <a:cs typeface="Consolas" pitchFamily="49" charset="0"/>
              </a:rPr>
              <a:t>val</a:t>
            </a:r>
            <a:r>
              <a:rPr lang="en-US" sz="2800" dirty="0">
                <a:solidFill>
                  <a:schemeClr val="bg1"/>
                </a:solidFill>
                <a:latin typeface="Consolas" pitchFamily="49" charset="0"/>
                <a:cs typeface="Consolas" pitchFamily="49" charset="0"/>
              </a:rPr>
              <a:t> -&gt; </a:t>
            </a:r>
            <a:r>
              <a:rPr lang="en-US" sz="2800" dirty="0" err="1">
                <a:solidFill>
                  <a:schemeClr val="bg1"/>
                </a:solidFill>
                <a:latin typeface="Consolas" pitchFamily="49" charset="0"/>
                <a:cs typeface="Consolas" pitchFamily="49" charset="0"/>
              </a:rPr>
              <a:t>val</a:t>
            </a:r>
            <a:r>
              <a:rPr lang="en-US" sz="2800" dirty="0">
                <a:solidFill>
                  <a:schemeClr val="bg1"/>
                </a:solidFill>
                <a:latin typeface="Consolas" pitchFamily="49" charset="0"/>
                <a:cs typeface="Consolas" pitchFamily="49" charset="0"/>
              </a:rPr>
              <a:t> ? 4 : 0})) {</a:t>
            </a:r>
          </a:p>
          <a:p>
            <a:pPr marL="274320" indent="-274320" fontAlgn="auto">
              <a:lnSpc>
                <a:spcPct val="110000"/>
              </a:lnSpc>
              <a:spcAft>
                <a:spcPts val="0"/>
              </a:spcAft>
              <a:buClr>
                <a:schemeClr val="accent3"/>
              </a:buClr>
              <a:buFont typeface="Arial" pitchFamily="34" charset="0"/>
              <a:buNone/>
              <a:defRPr/>
            </a:pPr>
            <a:r>
              <a:rPr lang="en-US" sz="2800" dirty="0">
                <a:solidFill>
                  <a:schemeClr val="bg1"/>
                </a:solidFill>
                <a:latin typeface="Consolas" pitchFamily="49" charset="0"/>
                <a:cs typeface="Consolas" pitchFamily="49" charset="0"/>
              </a:rPr>
              <a:t>          fill </a:t>
            </a:r>
            <a:r>
              <a:rPr lang="en-US" sz="2800" dirty="0" err="1">
                <a:solidFill>
                  <a:schemeClr val="bg1"/>
                </a:solidFill>
                <a:latin typeface="Consolas" pitchFamily="49" charset="0"/>
                <a:cs typeface="Consolas" pitchFamily="49" charset="0"/>
              </a:rPr>
              <a:t>rgb</a:t>
            </a:r>
            <a:r>
              <a:rPr lang="en-US" sz="2800" dirty="0">
                <a:solidFill>
                  <a:schemeClr val="bg1"/>
                </a:solidFill>
                <a:latin typeface="Consolas" pitchFamily="49" charset="0"/>
                <a:cs typeface="Consolas" pitchFamily="49" charset="0"/>
              </a:rPr>
              <a:t>(rand(255), rand(255), rand(255), 0.2)</a:t>
            </a:r>
          </a:p>
          <a:p>
            <a:pPr marL="274320" indent="-274320" fontAlgn="auto">
              <a:lnSpc>
                <a:spcPct val="110000"/>
              </a:lnSpc>
              <a:spcAft>
                <a:spcPts val="0"/>
              </a:spcAft>
              <a:buClr>
                <a:schemeClr val="accent3"/>
              </a:buClr>
              <a:buFont typeface="Arial" pitchFamily="34" charset="0"/>
              <a:buNone/>
              <a:defRPr/>
            </a:pPr>
            <a:r>
              <a:rPr lang="en-US" sz="2800" dirty="0">
                <a:solidFill>
                  <a:schemeClr val="bg1"/>
                </a:solidFill>
                <a:latin typeface="Consolas" pitchFamily="49" charset="0"/>
                <a:cs typeface="Consolas" pitchFamily="49" charset="0"/>
              </a:rPr>
              <a:t>          effect </a:t>
            </a:r>
            <a:r>
              <a:rPr lang="en-US" sz="2800" dirty="0" err="1">
                <a:solidFill>
                  <a:schemeClr val="bg1"/>
                </a:solidFill>
                <a:latin typeface="Consolas" pitchFamily="49" charset="0"/>
                <a:cs typeface="Consolas" pitchFamily="49" charset="0"/>
              </a:rPr>
              <a:t>boxBlur</a:t>
            </a:r>
            <a:r>
              <a:rPr lang="en-US" sz="2800" dirty="0">
                <a:solidFill>
                  <a:schemeClr val="bg1"/>
                </a:solidFill>
                <a:latin typeface="Consolas" pitchFamily="49" charset="0"/>
                <a:cs typeface="Consolas" pitchFamily="49" charset="0"/>
              </a:rPr>
              <a:t>(width: 10, height: 10, iterations: 3)</a:t>
            </a:r>
          </a:p>
          <a:p>
            <a:pPr marL="274320" indent="-274320" fontAlgn="auto">
              <a:lnSpc>
                <a:spcPct val="110000"/>
              </a:lnSpc>
              <a:spcAft>
                <a:spcPts val="0"/>
              </a:spcAft>
              <a:buClr>
                <a:schemeClr val="accent3"/>
              </a:buClr>
              <a:buFont typeface="Arial" pitchFamily="34" charset="0"/>
              <a:buNone/>
              <a:defRPr/>
            </a:pPr>
            <a:r>
              <a:rPr lang="en-US" sz="2800" dirty="0" smtClean="0">
                <a:solidFill>
                  <a:schemeClr val="bg1"/>
                </a:solidFill>
                <a:latin typeface="Consolas" pitchFamily="49" charset="0"/>
                <a:cs typeface="Consolas" pitchFamily="49" charset="0"/>
              </a:rPr>
              <a:t>        }</a:t>
            </a:r>
            <a:endParaRPr lang="en-US" sz="2800" dirty="0">
              <a:solidFill>
                <a:schemeClr val="bg1"/>
              </a:solidFill>
              <a:latin typeface="Consolas" pitchFamily="49" charset="0"/>
              <a:cs typeface="Consolas" pitchFamily="49" charset="0"/>
            </a:endParaRPr>
          </a:p>
          <a:p>
            <a:pPr marL="274320" indent="-274320" fontAlgn="auto">
              <a:lnSpc>
                <a:spcPct val="110000"/>
              </a:lnSpc>
              <a:spcAft>
                <a:spcPts val="0"/>
              </a:spcAft>
              <a:buClr>
                <a:schemeClr val="accent3"/>
              </a:buClr>
              <a:buFont typeface="Arial" pitchFamily="34" charset="0"/>
              <a:buNone/>
              <a:defRPr/>
            </a:pPr>
            <a:r>
              <a:rPr lang="en-US" sz="2800" dirty="0">
                <a:solidFill>
                  <a:schemeClr val="bg1"/>
                </a:solidFill>
                <a:latin typeface="Consolas" pitchFamily="49" charset="0"/>
                <a:cs typeface="Consolas" pitchFamily="49" charset="0"/>
              </a:rPr>
              <a:t>      }</a:t>
            </a:r>
          </a:p>
          <a:p>
            <a:pPr marL="274320" indent="-274320" fontAlgn="auto">
              <a:lnSpc>
                <a:spcPct val="110000"/>
              </a:lnSpc>
              <a:spcAft>
                <a:spcPts val="0"/>
              </a:spcAft>
              <a:buClr>
                <a:schemeClr val="accent3"/>
              </a:buClr>
              <a:buFont typeface="Arial" pitchFamily="34" charset="0"/>
              <a:buNone/>
              <a:defRPr/>
            </a:pPr>
            <a:r>
              <a:rPr lang="en-US" sz="2800" dirty="0">
                <a:solidFill>
                  <a:schemeClr val="bg1"/>
                </a:solidFill>
                <a:latin typeface="Consolas" pitchFamily="49" charset="0"/>
                <a:cs typeface="Consolas" pitchFamily="49" charset="0"/>
              </a:rPr>
              <a:t>    }</a:t>
            </a:r>
          </a:p>
          <a:p>
            <a:pPr marL="274320" indent="-274320" fontAlgn="auto">
              <a:lnSpc>
                <a:spcPct val="110000"/>
              </a:lnSpc>
              <a:spcAft>
                <a:spcPts val="0"/>
              </a:spcAft>
              <a:buClr>
                <a:schemeClr val="accent3"/>
              </a:buClr>
              <a:buFont typeface="Arial" pitchFamily="34" charset="0"/>
              <a:buNone/>
              <a:defRPr/>
            </a:pPr>
            <a:r>
              <a:rPr lang="en-US" sz="2800" dirty="0" smtClean="0">
                <a:solidFill>
                  <a:schemeClr val="bg1"/>
                </a:solidFill>
                <a:latin typeface="Consolas" pitchFamily="49" charset="0"/>
                <a:cs typeface="Consolas" pitchFamily="49" charset="0"/>
              </a:rPr>
              <a:t>  }</a:t>
            </a:r>
          </a:p>
          <a:p>
            <a:pPr marL="274320" indent="-274320" fontAlgn="auto">
              <a:lnSpc>
                <a:spcPct val="110000"/>
              </a:lnSpc>
              <a:spcAft>
                <a:spcPts val="0"/>
              </a:spcAft>
              <a:buClr>
                <a:schemeClr val="accent3"/>
              </a:buClr>
              <a:buFont typeface="Arial" pitchFamily="34" charset="0"/>
              <a:buNone/>
              <a:defRPr/>
            </a:pPr>
            <a:r>
              <a:rPr lang="en-US" sz="2800" dirty="0" smtClean="0">
                <a:solidFill>
                  <a:schemeClr val="bg1"/>
                </a:solidFill>
                <a:latin typeface="Consolas" pitchFamily="49" charset="0"/>
                <a:cs typeface="Consolas" pitchFamily="49" charset="0"/>
              </a:rPr>
              <a:t>}</a:t>
            </a:r>
            <a:endParaRPr lang="en-US" sz="2800" dirty="0">
              <a:solidFill>
                <a:schemeClr val="bg1"/>
              </a:solidFill>
              <a:latin typeface="Consolas" pitchFamily="49" charset="0"/>
              <a:cs typeface="Consolas" pitchFamily="49" charset="0"/>
            </a:endParaRPr>
          </a:p>
        </p:txBody>
      </p:sp>
      <p:sp>
        <p:nvSpPr>
          <p:cNvPr id="11" name="Line Callout 2 10"/>
          <p:cNvSpPr/>
          <p:nvPr/>
        </p:nvSpPr>
        <p:spPr>
          <a:xfrm>
            <a:off x="5824179" y="2038962"/>
            <a:ext cx="5321880" cy="927279"/>
          </a:xfrm>
          <a:prstGeom prst="borderCallout2">
            <a:avLst>
              <a:gd name="adj1" fmla="val -74"/>
              <a:gd name="adj2" fmla="val 46894"/>
              <a:gd name="adj3" fmla="val -74641"/>
              <a:gd name="adj4" fmla="val 38486"/>
              <a:gd name="adj5" fmla="val -73021"/>
              <a:gd name="adj6" fmla="val -732"/>
            </a:avLst>
          </a:prstGeom>
          <a:solidFill>
            <a:srgbClr val="43661C"/>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smtClean="0"/>
              <a:t>Builder for </a:t>
            </a:r>
            <a:r>
              <a:rPr lang="en-US" sz="2400" dirty="0" err="1" smtClean="0"/>
              <a:t>GroovyFX</a:t>
            </a:r>
            <a:r>
              <a:rPr lang="en-US" sz="2400" dirty="0" smtClean="0"/>
              <a:t> scene graphs</a:t>
            </a:r>
            <a:endParaRPr lang="en-US" sz="24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18</a:t>
            </a:fld>
            <a:endParaRPr lang="en-US"/>
          </a:p>
        </p:txBody>
      </p:sp>
      <p:sp>
        <p:nvSpPr>
          <p:cNvPr id="5" name="Content Placeholder 6"/>
          <p:cNvSpPr>
            <a:spLocks noGrp="1"/>
          </p:cNvSpPr>
          <p:nvPr>
            <p:ph idx="1"/>
          </p:nvPr>
        </p:nvSpPr>
        <p:spPr>
          <a:xfrm>
            <a:off x="336931" y="879122"/>
            <a:ext cx="11652207" cy="5563673"/>
          </a:xfrm>
        </p:spPr>
        <p:txBody>
          <a:bodyPr>
            <a:noAutofit/>
          </a:bodyPr>
          <a:lstStyle/>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GroovyFX.start { </a:t>
            </a:r>
            <a:r>
              <a:rPr lang="en-US" sz="2200" dirty="0" err="1">
                <a:latin typeface="Consolas" pitchFamily="49" charset="0"/>
                <a:cs typeface="Consolas" pitchFamily="49" charset="0"/>
              </a:rPr>
              <a:t>primaryStage</a:t>
            </a:r>
            <a:r>
              <a:rPr lang="en-US" sz="2200" dirty="0">
                <a:latin typeface="Consolas" pitchFamily="49" charset="0"/>
                <a:cs typeface="Consolas" pitchFamily="49" charset="0"/>
              </a:rPr>
              <a:t> -&gt;</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r>
              <a:rPr lang="en-US" sz="2200" dirty="0" err="1">
                <a:latin typeface="Consolas"/>
                <a:cs typeface="Consolas"/>
              </a:rPr>
              <a:t>def</a:t>
            </a:r>
            <a:r>
              <a:rPr lang="en-US" sz="2200" dirty="0">
                <a:latin typeface="Consolas"/>
                <a:cs typeface="Consolas"/>
              </a:rPr>
              <a:t> </a:t>
            </a:r>
            <a:r>
              <a:rPr lang="en-US" sz="2200" dirty="0" err="1">
                <a:latin typeface="Consolas"/>
                <a:cs typeface="Consolas"/>
              </a:rPr>
              <a:t>sg</a:t>
            </a:r>
            <a:r>
              <a:rPr lang="en-US" sz="2200" dirty="0">
                <a:latin typeface="Consolas"/>
                <a:cs typeface="Consolas"/>
              </a:rPr>
              <a:t> = new </a:t>
            </a:r>
            <a:r>
              <a:rPr lang="en-US" sz="2200" dirty="0" err="1">
                <a:latin typeface="Consolas"/>
                <a:cs typeface="Consolas"/>
              </a:rPr>
              <a:t>SceneGraphBuilder</a:t>
            </a:r>
            <a:r>
              <a:rPr lang="en-US" sz="2200" dirty="0">
                <a:latin typeface="Consolas"/>
                <a:cs typeface="Consolas"/>
              </a:rPr>
              <a:t>()</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r>
              <a:rPr lang="en-US" sz="2200" dirty="0" err="1">
                <a:latin typeface="Consolas" pitchFamily="49" charset="0"/>
                <a:cs typeface="Consolas" pitchFamily="49" charset="0"/>
              </a:rPr>
              <a:t>def</a:t>
            </a:r>
            <a:r>
              <a:rPr lang="en-US" sz="2200" dirty="0">
                <a:latin typeface="Consolas" pitchFamily="49" charset="0"/>
                <a:cs typeface="Consolas" pitchFamily="49" charset="0"/>
              </a:rPr>
              <a:t> rand = new Random().&amp;</a:t>
            </a:r>
            <a:r>
              <a:rPr lang="en-US" sz="2200" dirty="0" err="1">
                <a:latin typeface="Consolas" pitchFamily="49" charset="0"/>
                <a:cs typeface="Consolas" pitchFamily="49" charset="0"/>
              </a:rPr>
              <a:t>nextInt</a:t>
            </a:r>
            <a:endParaRPr lang="en-US" sz="2200"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r>
              <a:rPr lang="en-US" sz="2200" dirty="0" err="1">
                <a:latin typeface="Consolas" pitchFamily="49" charset="0"/>
                <a:cs typeface="Consolas" pitchFamily="49" charset="0"/>
              </a:rPr>
              <a:t>def</a:t>
            </a:r>
            <a:r>
              <a:rPr lang="en-US" sz="2200" dirty="0">
                <a:latin typeface="Consolas" pitchFamily="49" charset="0"/>
                <a:cs typeface="Consolas" pitchFamily="49" charset="0"/>
              </a:rPr>
              <a:t> circles = []</a:t>
            </a:r>
          </a:p>
          <a:p>
            <a:pPr marL="274320" indent="-274320" fontAlgn="auto">
              <a:spcAft>
                <a:spcPts val="0"/>
              </a:spcAft>
              <a:buClr>
                <a:schemeClr val="accent3"/>
              </a:buClr>
              <a:buFont typeface="Arial" pitchFamily="34" charset="0"/>
              <a:buNone/>
              <a:defRPr/>
            </a:pPr>
            <a:endParaRPr lang="en-US" sz="2200"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r>
              <a:rPr lang="en-US" sz="2200" dirty="0" err="1">
                <a:solidFill>
                  <a:srgbClr val="FF737F"/>
                </a:solidFill>
                <a:latin typeface="Consolas" pitchFamily="49" charset="0"/>
                <a:cs typeface="Consolas" pitchFamily="49" charset="0"/>
              </a:rPr>
              <a:t>sg.stage</a:t>
            </a:r>
            <a:r>
              <a:rPr lang="en-US" sz="2200" dirty="0">
                <a:solidFill>
                  <a:srgbClr val="FF737F"/>
                </a:solidFill>
                <a:latin typeface="Consolas" pitchFamily="49" charset="0"/>
                <a:cs typeface="Consolas" pitchFamily="49" charset="0"/>
              </a:rPr>
              <a:t>(title: 'Vanishing Circles', show: true)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scene(fill: black, width: 800, height: 600)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50.times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circles &lt;&lt; circle(</a:t>
            </a:r>
            <a:r>
              <a:rPr lang="en-US" sz="2200" dirty="0" err="1">
                <a:latin typeface="Consolas" pitchFamily="49" charset="0"/>
                <a:cs typeface="Consolas" pitchFamily="49" charset="0"/>
              </a:rPr>
              <a:t>centerX</a:t>
            </a:r>
            <a:r>
              <a:rPr lang="en-US" sz="2200" dirty="0">
                <a:latin typeface="Consolas" pitchFamily="49" charset="0"/>
                <a:cs typeface="Consolas" pitchFamily="49" charset="0"/>
              </a:rPr>
              <a:t>: rand(800), </a:t>
            </a:r>
            <a:r>
              <a:rPr lang="en-US" sz="2200" dirty="0" err="1">
                <a:latin typeface="Consolas" pitchFamily="49" charset="0"/>
                <a:cs typeface="Consolas" pitchFamily="49" charset="0"/>
              </a:rPr>
              <a:t>centerY</a:t>
            </a:r>
            <a:r>
              <a:rPr lang="en-US" sz="2200" dirty="0">
                <a:latin typeface="Consolas" pitchFamily="49" charset="0"/>
                <a:cs typeface="Consolas" pitchFamily="49" charset="0"/>
              </a:rPr>
              <a:t>: rand(600),</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radius: 150, stroke: white,</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r>
              <a:rPr lang="en-US" sz="2200" dirty="0" err="1">
                <a:latin typeface="Consolas" pitchFamily="49" charset="0"/>
                <a:cs typeface="Consolas" pitchFamily="49" charset="0"/>
              </a:rPr>
              <a:t>strokeWidth</a:t>
            </a:r>
            <a:r>
              <a:rPr lang="en-US" sz="2200" dirty="0">
                <a:latin typeface="Consolas" pitchFamily="49" charset="0"/>
                <a:cs typeface="Consolas" pitchFamily="49" charset="0"/>
              </a:rPr>
              <a:t>: bind('hover', converter: {</a:t>
            </a:r>
            <a:r>
              <a:rPr lang="en-US" sz="2200" dirty="0" err="1">
                <a:latin typeface="Consolas" pitchFamily="49" charset="0"/>
                <a:cs typeface="Consolas" pitchFamily="49" charset="0"/>
              </a:rPr>
              <a:t>val</a:t>
            </a:r>
            <a:r>
              <a:rPr lang="en-US" sz="2200" dirty="0">
                <a:latin typeface="Consolas" pitchFamily="49" charset="0"/>
                <a:cs typeface="Consolas" pitchFamily="49" charset="0"/>
              </a:rPr>
              <a:t> -&gt; </a:t>
            </a:r>
            <a:r>
              <a:rPr lang="en-US" sz="2200" dirty="0" err="1">
                <a:latin typeface="Consolas" pitchFamily="49" charset="0"/>
                <a:cs typeface="Consolas" pitchFamily="49" charset="0"/>
              </a:rPr>
              <a:t>val</a:t>
            </a:r>
            <a:r>
              <a:rPr lang="en-US" sz="2200" dirty="0">
                <a:latin typeface="Consolas" pitchFamily="49" charset="0"/>
                <a:cs typeface="Consolas" pitchFamily="49" charset="0"/>
              </a:rPr>
              <a:t> ? 4 : 0}))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fill </a:t>
            </a:r>
            <a:r>
              <a:rPr lang="en-US" sz="2200" dirty="0" err="1">
                <a:latin typeface="Consolas" pitchFamily="49" charset="0"/>
                <a:cs typeface="Consolas" pitchFamily="49" charset="0"/>
              </a:rPr>
              <a:t>rgb</a:t>
            </a:r>
            <a:r>
              <a:rPr lang="en-US" sz="2200" dirty="0">
                <a:latin typeface="Consolas" pitchFamily="49" charset="0"/>
                <a:cs typeface="Consolas" pitchFamily="49" charset="0"/>
              </a:rPr>
              <a:t>(rand(255), rand(255), rand(255), 0.2)</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effect </a:t>
            </a:r>
            <a:r>
              <a:rPr lang="en-US" sz="2200" dirty="0" err="1">
                <a:latin typeface="Consolas" pitchFamily="49" charset="0"/>
                <a:cs typeface="Consolas" pitchFamily="49" charset="0"/>
              </a:rPr>
              <a:t>boxBlur</a:t>
            </a:r>
            <a:r>
              <a:rPr lang="en-US" sz="2200" dirty="0">
                <a:latin typeface="Consolas" pitchFamily="49" charset="0"/>
                <a:cs typeface="Consolas" pitchFamily="49" charset="0"/>
              </a:rPr>
              <a:t>(width: 10, height: 10, iterations: 3)</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2200" dirty="0" smtClean="0">
                <a:latin typeface="Consolas" pitchFamily="49" charset="0"/>
                <a:cs typeface="Consolas" pitchFamily="49" charset="0"/>
              </a:rPr>
              <a:t>}</a:t>
            </a:r>
            <a:endParaRPr lang="en-US" sz="2200" dirty="0">
              <a:latin typeface="Consolas" pitchFamily="49" charset="0"/>
              <a:cs typeface="Consolas" pitchFamily="49" charset="0"/>
            </a:endParaRPr>
          </a:p>
        </p:txBody>
      </p:sp>
      <p:sp>
        <p:nvSpPr>
          <p:cNvPr id="6" name="Line Callout 2 5"/>
          <p:cNvSpPr/>
          <p:nvPr/>
        </p:nvSpPr>
        <p:spPr>
          <a:xfrm>
            <a:off x="6333640" y="3413213"/>
            <a:ext cx="4360512" cy="927279"/>
          </a:xfrm>
          <a:prstGeom prst="borderCallout2">
            <a:avLst>
              <a:gd name="adj1" fmla="val 34794"/>
              <a:gd name="adj2" fmla="val -4462"/>
              <a:gd name="adj3" fmla="val 34794"/>
              <a:gd name="adj4" fmla="val -20861"/>
              <a:gd name="adj5" fmla="val -66108"/>
              <a:gd name="adj6" fmla="val -60005"/>
            </a:avLst>
          </a:prstGeom>
          <a:solidFill>
            <a:srgbClr val="9A0000"/>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smtClean="0"/>
              <a:t>Declarative Stage definition</a:t>
            </a:r>
            <a:endParaRPr lang="en-US" sz="24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19</a:t>
            </a:fld>
            <a:endParaRPr lang="en-US"/>
          </a:p>
        </p:txBody>
      </p:sp>
      <p:sp>
        <p:nvSpPr>
          <p:cNvPr id="5" name="Content Placeholder 6"/>
          <p:cNvSpPr>
            <a:spLocks noGrp="1"/>
          </p:cNvSpPr>
          <p:nvPr>
            <p:ph idx="1"/>
          </p:nvPr>
        </p:nvSpPr>
        <p:spPr>
          <a:xfrm>
            <a:off x="336932" y="879122"/>
            <a:ext cx="11660195" cy="5563673"/>
          </a:xfrm>
        </p:spPr>
        <p:txBody>
          <a:bodyPr>
            <a:noAutofit/>
          </a:bodyPr>
          <a:lstStyle/>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GroovyFX.start { </a:t>
            </a:r>
            <a:r>
              <a:rPr lang="en-US" sz="2200" dirty="0" err="1">
                <a:latin typeface="Consolas" pitchFamily="49" charset="0"/>
                <a:cs typeface="Consolas" pitchFamily="49" charset="0"/>
              </a:rPr>
              <a:t>primaryStage</a:t>
            </a:r>
            <a:r>
              <a:rPr lang="en-US" sz="2200" dirty="0">
                <a:latin typeface="Consolas" pitchFamily="49" charset="0"/>
                <a:cs typeface="Consolas" pitchFamily="49" charset="0"/>
              </a:rPr>
              <a:t> -&gt;</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r>
              <a:rPr lang="en-US" sz="2200" dirty="0" err="1">
                <a:latin typeface="Consolas"/>
                <a:cs typeface="Consolas"/>
              </a:rPr>
              <a:t>def</a:t>
            </a:r>
            <a:r>
              <a:rPr lang="en-US" sz="2200" dirty="0">
                <a:latin typeface="Consolas"/>
                <a:cs typeface="Consolas"/>
              </a:rPr>
              <a:t> </a:t>
            </a:r>
            <a:r>
              <a:rPr lang="en-US" sz="2200" dirty="0" err="1">
                <a:latin typeface="Consolas"/>
                <a:cs typeface="Consolas"/>
              </a:rPr>
              <a:t>sg</a:t>
            </a:r>
            <a:r>
              <a:rPr lang="en-US" sz="2200" dirty="0">
                <a:latin typeface="Consolas"/>
                <a:cs typeface="Consolas"/>
              </a:rPr>
              <a:t> = new </a:t>
            </a:r>
            <a:r>
              <a:rPr lang="en-US" sz="2200" dirty="0" err="1">
                <a:latin typeface="Consolas"/>
                <a:cs typeface="Consolas"/>
              </a:rPr>
              <a:t>SceneGraphBuilder</a:t>
            </a:r>
            <a:r>
              <a:rPr lang="en-US" sz="2200" dirty="0">
                <a:latin typeface="Consolas"/>
                <a:cs typeface="Consolas"/>
              </a:rPr>
              <a:t>()</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r>
              <a:rPr lang="en-US" sz="2200" dirty="0" err="1">
                <a:latin typeface="Consolas" pitchFamily="49" charset="0"/>
                <a:cs typeface="Consolas" pitchFamily="49" charset="0"/>
              </a:rPr>
              <a:t>def</a:t>
            </a:r>
            <a:r>
              <a:rPr lang="en-US" sz="2200" dirty="0">
                <a:latin typeface="Consolas" pitchFamily="49" charset="0"/>
                <a:cs typeface="Consolas" pitchFamily="49" charset="0"/>
              </a:rPr>
              <a:t> rand = new Random().&amp;</a:t>
            </a:r>
            <a:r>
              <a:rPr lang="en-US" sz="2200" dirty="0" err="1">
                <a:latin typeface="Consolas" pitchFamily="49" charset="0"/>
                <a:cs typeface="Consolas" pitchFamily="49" charset="0"/>
              </a:rPr>
              <a:t>nextInt</a:t>
            </a:r>
            <a:endParaRPr lang="en-US" sz="2200"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r>
              <a:rPr lang="en-US" sz="2200" dirty="0" err="1">
                <a:latin typeface="Consolas" pitchFamily="49" charset="0"/>
                <a:cs typeface="Consolas" pitchFamily="49" charset="0"/>
              </a:rPr>
              <a:t>def</a:t>
            </a:r>
            <a:r>
              <a:rPr lang="en-US" sz="2200" dirty="0">
                <a:latin typeface="Consolas" pitchFamily="49" charset="0"/>
                <a:cs typeface="Consolas" pitchFamily="49" charset="0"/>
              </a:rPr>
              <a:t> circles = []</a:t>
            </a:r>
          </a:p>
          <a:p>
            <a:pPr marL="274320" indent="-274320" fontAlgn="auto">
              <a:spcAft>
                <a:spcPts val="0"/>
              </a:spcAft>
              <a:buClr>
                <a:schemeClr val="accent3"/>
              </a:buClr>
              <a:buFont typeface="Arial" pitchFamily="34" charset="0"/>
              <a:buNone/>
              <a:defRPr/>
            </a:pPr>
            <a:endParaRPr lang="en-US" sz="2200" dirty="0">
              <a:solidFill>
                <a:srgbClr val="FFFFFF"/>
              </a:solidFill>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sz="2200" dirty="0">
                <a:solidFill>
                  <a:srgbClr val="FFFFFF"/>
                </a:solidFill>
                <a:latin typeface="Consolas" pitchFamily="49" charset="0"/>
                <a:cs typeface="Consolas" pitchFamily="49" charset="0"/>
              </a:rPr>
              <a:t>  </a:t>
            </a:r>
            <a:r>
              <a:rPr lang="en-US" sz="2200" dirty="0" err="1">
                <a:solidFill>
                  <a:srgbClr val="FFFFFF"/>
                </a:solidFill>
                <a:latin typeface="Consolas" pitchFamily="49" charset="0"/>
                <a:cs typeface="Consolas" pitchFamily="49" charset="0"/>
              </a:rPr>
              <a:t>sg.stage</a:t>
            </a:r>
            <a:r>
              <a:rPr lang="en-US" sz="2200" dirty="0">
                <a:solidFill>
                  <a:srgbClr val="FFFFFF"/>
                </a:solidFill>
                <a:latin typeface="Consolas" pitchFamily="49" charset="0"/>
                <a:cs typeface="Consolas" pitchFamily="49" charset="0"/>
              </a:rPr>
              <a:t>(title: 'Vanishing Circles', show: true) {</a:t>
            </a:r>
          </a:p>
          <a:p>
            <a:pPr marL="274320" indent="-274320" fontAlgn="auto">
              <a:spcAft>
                <a:spcPts val="0"/>
              </a:spcAft>
              <a:buClr>
                <a:schemeClr val="accent3"/>
              </a:buClr>
              <a:buFont typeface="Arial" pitchFamily="34" charset="0"/>
              <a:buNone/>
              <a:defRPr/>
            </a:pPr>
            <a:r>
              <a:rPr lang="en-US" sz="2200" dirty="0">
                <a:solidFill>
                  <a:srgbClr val="FFFFFF"/>
                </a:solidFill>
                <a:latin typeface="Consolas" pitchFamily="49" charset="0"/>
                <a:cs typeface="Consolas" pitchFamily="49" charset="0"/>
              </a:rPr>
              <a:t>    scene(fill: black, width</a:t>
            </a:r>
            <a:r>
              <a:rPr lang="en-US" sz="2200" dirty="0">
                <a:latin typeface="Consolas" pitchFamily="49" charset="0"/>
                <a:cs typeface="Consolas" pitchFamily="49" charset="0"/>
              </a:rPr>
              <a:t>: 800, height: 600)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50.times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circles &lt;&lt; circle(</a:t>
            </a:r>
            <a:r>
              <a:rPr lang="en-US" sz="2200" dirty="0" err="1">
                <a:solidFill>
                  <a:schemeClr val="accent4">
                    <a:lumMod val="50000"/>
                    <a:lumOff val="50000"/>
                  </a:schemeClr>
                </a:solidFill>
                <a:latin typeface="Consolas" pitchFamily="49" charset="0"/>
                <a:cs typeface="Consolas" pitchFamily="49" charset="0"/>
              </a:rPr>
              <a:t>centerX</a:t>
            </a:r>
            <a:r>
              <a:rPr lang="en-US" sz="2200" dirty="0">
                <a:solidFill>
                  <a:schemeClr val="accent4">
                    <a:lumMod val="50000"/>
                    <a:lumOff val="50000"/>
                  </a:schemeClr>
                </a:solidFill>
                <a:latin typeface="Consolas" pitchFamily="49" charset="0"/>
                <a:cs typeface="Consolas" pitchFamily="49" charset="0"/>
              </a:rPr>
              <a:t>: rand(800), </a:t>
            </a:r>
            <a:r>
              <a:rPr lang="en-US" sz="2200" dirty="0" err="1">
                <a:solidFill>
                  <a:schemeClr val="accent4">
                    <a:lumMod val="50000"/>
                    <a:lumOff val="50000"/>
                  </a:schemeClr>
                </a:solidFill>
                <a:latin typeface="Consolas" pitchFamily="49" charset="0"/>
                <a:cs typeface="Consolas" pitchFamily="49" charset="0"/>
              </a:rPr>
              <a:t>centerY</a:t>
            </a:r>
            <a:r>
              <a:rPr lang="en-US" sz="2200" dirty="0">
                <a:solidFill>
                  <a:schemeClr val="accent4">
                    <a:lumMod val="50000"/>
                    <a:lumOff val="50000"/>
                  </a:schemeClr>
                </a:solidFill>
                <a:latin typeface="Consolas" pitchFamily="49" charset="0"/>
                <a:cs typeface="Consolas" pitchFamily="49" charset="0"/>
              </a:rPr>
              <a:t>: rand(600),</a:t>
            </a:r>
          </a:p>
          <a:p>
            <a:pPr marL="274320" indent="-274320" fontAlgn="auto">
              <a:spcAft>
                <a:spcPts val="0"/>
              </a:spcAft>
              <a:buClr>
                <a:schemeClr val="accent3"/>
              </a:buClr>
              <a:buFont typeface="Arial" pitchFamily="34" charset="0"/>
              <a:buNone/>
              <a:defRPr/>
            </a:pPr>
            <a:r>
              <a:rPr lang="en-US" sz="2200" dirty="0">
                <a:solidFill>
                  <a:schemeClr val="accent4">
                    <a:lumMod val="50000"/>
                    <a:lumOff val="50000"/>
                  </a:schemeClr>
                </a:solidFill>
                <a:latin typeface="Consolas" pitchFamily="49" charset="0"/>
                <a:cs typeface="Consolas" pitchFamily="49" charset="0"/>
              </a:rPr>
              <a:t>            radius: 150, stroke: white,</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r>
              <a:rPr lang="en-US" sz="2200" dirty="0" err="1">
                <a:latin typeface="Consolas" pitchFamily="49" charset="0"/>
                <a:cs typeface="Consolas" pitchFamily="49" charset="0"/>
              </a:rPr>
              <a:t>strokeWidth</a:t>
            </a:r>
            <a:r>
              <a:rPr lang="en-US" sz="2200" dirty="0">
                <a:latin typeface="Consolas" pitchFamily="49" charset="0"/>
                <a:cs typeface="Consolas" pitchFamily="49" charset="0"/>
              </a:rPr>
              <a:t>: bind('hover', converter: {</a:t>
            </a:r>
            <a:r>
              <a:rPr lang="en-US" sz="2200" dirty="0" err="1">
                <a:latin typeface="Consolas" pitchFamily="49" charset="0"/>
                <a:cs typeface="Consolas" pitchFamily="49" charset="0"/>
              </a:rPr>
              <a:t>val</a:t>
            </a:r>
            <a:r>
              <a:rPr lang="en-US" sz="2200" dirty="0">
                <a:latin typeface="Consolas" pitchFamily="49" charset="0"/>
                <a:cs typeface="Consolas" pitchFamily="49" charset="0"/>
              </a:rPr>
              <a:t> -&gt; </a:t>
            </a:r>
            <a:r>
              <a:rPr lang="en-US" sz="2200" dirty="0" err="1">
                <a:latin typeface="Consolas" pitchFamily="49" charset="0"/>
                <a:cs typeface="Consolas" pitchFamily="49" charset="0"/>
              </a:rPr>
              <a:t>val</a:t>
            </a:r>
            <a:r>
              <a:rPr lang="en-US" sz="2200" dirty="0">
                <a:latin typeface="Consolas" pitchFamily="49" charset="0"/>
                <a:cs typeface="Consolas" pitchFamily="49" charset="0"/>
              </a:rPr>
              <a:t> ? 4 : 0}))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fill </a:t>
            </a:r>
            <a:r>
              <a:rPr lang="en-US" sz="2200" dirty="0" err="1">
                <a:latin typeface="Consolas" pitchFamily="49" charset="0"/>
                <a:cs typeface="Consolas" pitchFamily="49" charset="0"/>
              </a:rPr>
              <a:t>rgb</a:t>
            </a:r>
            <a:r>
              <a:rPr lang="en-US" sz="2200" dirty="0">
                <a:latin typeface="Consolas" pitchFamily="49" charset="0"/>
                <a:cs typeface="Consolas" pitchFamily="49" charset="0"/>
              </a:rPr>
              <a:t>(rand(255), rand(255), rand(255), 0.2)</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effect </a:t>
            </a:r>
            <a:r>
              <a:rPr lang="en-US" sz="2200" dirty="0" err="1">
                <a:latin typeface="Consolas" pitchFamily="49" charset="0"/>
                <a:cs typeface="Consolas" pitchFamily="49" charset="0"/>
              </a:rPr>
              <a:t>boxBlur</a:t>
            </a:r>
            <a:r>
              <a:rPr lang="en-US" sz="2200" dirty="0">
                <a:latin typeface="Consolas" pitchFamily="49" charset="0"/>
                <a:cs typeface="Consolas" pitchFamily="49" charset="0"/>
              </a:rPr>
              <a:t>(width: 10, height: 10, iterations: 3)</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2200" dirty="0" smtClean="0">
                <a:latin typeface="Consolas" pitchFamily="49" charset="0"/>
                <a:cs typeface="Consolas" pitchFamily="49" charset="0"/>
              </a:rPr>
              <a:t>}</a:t>
            </a:r>
            <a:endParaRPr lang="en-US" sz="2200" dirty="0">
              <a:latin typeface="Consolas" pitchFamily="49" charset="0"/>
              <a:cs typeface="Consolas" pitchFamily="49" charset="0"/>
            </a:endParaRPr>
          </a:p>
        </p:txBody>
      </p:sp>
      <p:sp>
        <p:nvSpPr>
          <p:cNvPr id="6" name="Line Callout 2 5"/>
          <p:cNvSpPr/>
          <p:nvPr/>
        </p:nvSpPr>
        <p:spPr>
          <a:xfrm>
            <a:off x="4628147" y="1989539"/>
            <a:ext cx="4360512" cy="927279"/>
          </a:xfrm>
          <a:prstGeom prst="borderCallout2">
            <a:avLst>
              <a:gd name="adj1" fmla="val 142090"/>
              <a:gd name="adj2" fmla="val 83709"/>
              <a:gd name="adj3" fmla="val 103467"/>
              <a:gd name="adj4" fmla="val 47034"/>
              <a:gd name="adj5" fmla="val 140402"/>
              <a:gd name="adj6" fmla="val 12446"/>
            </a:avLst>
          </a:prstGeom>
          <a:solidFill>
            <a:srgbClr val="006F96"/>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smtClean="0"/>
              <a:t>Inline property definitions</a:t>
            </a:r>
            <a:endParaRPr lang="en-US" sz="24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9"/>
          <p:cNvSpPr>
            <a:spLocks noGrp="1" noChangeArrowheads="1"/>
          </p:cNvSpPr>
          <p:nvPr>
            <p:ph type="title"/>
          </p:nvPr>
        </p:nvSpPr>
        <p:spPr/>
        <p:txBody>
          <a:bodyPr/>
          <a:lstStyle/>
          <a:p>
            <a:r>
              <a:rPr lang="en-US" dirty="0" smtClean="0"/>
              <a:t>Safe Harbor Statement</a:t>
            </a:r>
          </a:p>
        </p:txBody>
      </p:sp>
      <p:sp>
        <p:nvSpPr>
          <p:cNvPr id="4" name="Content Placeholder 3"/>
          <p:cNvSpPr>
            <a:spLocks noGrp="1"/>
          </p:cNvSpPr>
          <p:nvPr>
            <p:ph idx="1"/>
          </p:nvPr>
        </p:nvSpPr>
        <p:spPr/>
        <p:txBody>
          <a:bodyPr/>
          <a:lstStyle/>
          <a:p>
            <a:pPr marL="0" indent="0" defTabSz="1218987">
              <a:spcBef>
                <a:spcPts val="533"/>
              </a:spcBef>
              <a:spcAft>
                <a:spcPts val="267"/>
              </a:spcAft>
              <a:buClr>
                <a:schemeClr val="tx2"/>
              </a:buClr>
              <a:buNone/>
              <a:defRPr/>
            </a:pPr>
            <a:r>
              <a:rPr lang="en-US" sz="3200" dirty="0">
                <a:latin typeface="Arial" pitchFamily="34" charset="0"/>
                <a:ea typeface="ヒラギノ角ゴ Pro W3"/>
                <a:cs typeface="ヒラギノ角ゴ Pro W3"/>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a:t>
            </a:r>
            <a:r>
              <a:rPr lang="ja-JP" altLang="en-US" sz="3200" dirty="0">
                <a:latin typeface="Arial" pitchFamily="34" charset="0"/>
                <a:ea typeface="ヒラギノ角ゴ Pro W3"/>
                <a:cs typeface="ヒラギノ角ゴ Pro W3"/>
              </a:rPr>
              <a:t>’</a:t>
            </a:r>
            <a:r>
              <a:rPr lang="en-US" altLang="ja-JP" sz="3200" dirty="0">
                <a:latin typeface="Arial" pitchFamily="34" charset="0"/>
                <a:ea typeface="ヒラギノ角ゴ Pro W3"/>
                <a:cs typeface="ヒラギノ角ゴ Pro W3"/>
              </a:rPr>
              <a:t>s products remains at the sole discretion of Oracle</a:t>
            </a:r>
            <a:r>
              <a:rPr lang="en-US" altLang="ja-JP" sz="3200" dirty="0" smtClean="0">
                <a:latin typeface="Arial" pitchFamily="34" charset="0"/>
                <a:ea typeface="ヒラギノ角ゴ Pro W3"/>
                <a:cs typeface="ヒラギノ角ゴ Pro W3"/>
              </a:rPr>
              <a:t>.</a:t>
            </a:r>
            <a:endParaRPr lang="en-US" sz="3200" dirty="0">
              <a:latin typeface="Arial" pitchFamily="34" charset="0"/>
              <a:ea typeface="ヒラギノ角ゴ Pro W3"/>
              <a:cs typeface="ヒラギノ角ゴ Pro W3"/>
            </a:endParaRPr>
          </a:p>
        </p:txBody>
      </p:sp>
    </p:spTree>
    <p:extLst>
      <p:ext uri="{BB962C8B-B14F-4D97-AF65-F5344CB8AC3E}">
        <p14:creationId xmlns:p14="http://schemas.microsoft.com/office/powerpoint/2010/main" val="115499303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20</a:t>
            </a:fld>
            <a:endParaRPr lang="en-US"/>
          </a:p>
        </p:txBody>
      </p:sp>
      <p:sp>
        <p:nvSpPr>
          <p:cNvPr id="5" name="Content Placeholder 6"/>
          <p:cNvSpPr>
            <a:spLocks noGrp="1"/>
          </p:cNvSpPr>
          <p:nvPr>
            <p:ph idx="1"/>
          </p:nvPr>
        </p:nvSpPr>
        <p:spPr>
          <a:xfrm>
            <a:off x="336933" y="879122"/>
            <a:ext cx="11628244" cy="5563673"/>
          </a:xfrm>
        </p:spPr>
        <p:txBody>
          <a:bodyPr>
            <a:noAutofit/>
          </a:bodyPr>
          <a:lstStyle/>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GroovyFX.start { </a:t>
            </a:r>
            <a:r>
              <a:rPr lang="en-US" sz="2200" dirty="0" err="1">
                <a:latin typeface="Consolas" pitchFamily="49" charset="0"/>
                <a:cs typeface="Consolas" pitchFamily="49" charset="0"/>
              </a:rPr>
              <a:t>primaryStage</a:t>
            </a:r>
            <a:r>
              <a:rPr lang="en-US" sz="2200" dirty="0">
                <a:latin typeface="Consolas" pitchFamily="49" charset="0"/>
                <a:cs typeface="Consolas" pitchFamily="49" charset="0"/>
              </a:rPr>
              <a:t> -&gt;</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r>
              <a:rPr lang="en-US" sz="2200" dirty="0" err="1">
                <a:latin typeface="Consolas"/>
                <a:cs typeface="Consolas"/>
              </a:rPr>
              <a:t>def</a:t>
            </a:r>
            <a:r>
              <a:rPr lang="en-US" sz="2200" dirty="0">
                <a:latin typeface="Consolas"/>
                <a:cs typeface="Consolas"/>
              </a:rPr>
              <a:t> </a:t>
            </a:r>
            <a:r>
              <a:rPr lang="en-US" sz="2200" dirty="0" err="1">
                <a:latin typeface="Consolas"/>
                <a:cs typeface="Consolas"/>
              </a:rPr>
              <a:t>sg</a:t>
            </a:r>
            <a:r>
              <a:rPr lang="en-US" sz="2200" dirty="0">
                <a:latin typeface="Consolas"/>
                <a:cs typeface="Consolas"/>
              </a:rPr>
              <a:t> = new </a:t>
            </a:r>
            <a:r>
              <a:rPr lang="en-US" sz="2200" dirty="0" err="1">
                <a:latin typeface="Consolas"/>
                <a:cs typeface="Consolas"/>
              </a:rPr>
              <a:t>SceneGraphBuilder</a:t>
            </a:r>
            <a:r>
              <a:rPr lang="en-US" sz="2200" dirty="0">
                <a:latin typeface="Consolas"/>
                <a:cs typeface="Consolas"/>
              </a:rPr>
              <a:t>()</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r>
              <a:rPr lang="en-US" sz="2200" dirty="0" err="1">
                <a:latin typeface="Consolas" pitchFamily="49" charset="0"/>
                <a:cs typeface="Consolas" pitchFamily="49" charset="0"/>
              </a:rPr>
              <a:t>def</a:t>
            </a:r>
            <a:r>
              <a:rPr lang="en-US" sz="2200" dirty="0">
                <a:latin typeface="Consolas" pitchFamily="49" charset="0"/>
                <a:cs typeface="Consolas" pitchFamily="49" charset="0"/>
              </a:rPr>
              <a:t> rand = new Random().&amp;</a:t>
            </a:r>
            <a:r>
              <a:rPr lang="en-US" sz="2200" dirty="0" err="1">
                <a:latin typeface="Consolas" pitchFamily="49" charset="0"/>
                <a:cs typeface="Consolas" pitchFamily="49" charset="0"/>
              </a:rPr>
              <a:t>nextInt</a:t>
            </a:r>
            <a:endParaRPr lang="en-US" sz="2200"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r>
              <a:rPr lang="en-US" sz="2200" dirty="0" err="1">
                <a:latin typeface="Consolas" pitchFamily="49" charset="0"/>
                <a:cs typeface="Consolas" pitchFamily="49" charset="0"/>
              </a:rPr>
              <a:t>def</a:t>
            </a:r>
            <a:r>
              <a:rPr lang="en-US" sz="2200" dirty="0">
                <a:latin typeface="Consolas" pitchFamily="49" charset="0"/>
                <a:cs typeface="Consolas" pitchFamily="49" charset="0"/>
              </a:rPr>
              <a:t> circles = []</a:t>
            </a:r>
          </a:p>
          <a:p>
            <a:pPr marL="274320" indent="-274320" fontAlgn="auto">
              <a:spcAft>
                <a:spcPts val="0"/>
              </a:spcAft>
              <a:buClr>
                <a:schemeClr val="accent3"/>
              </a:buClr>
              <a:buFont typeface="Arial" pitchFamily="34" charset="0"/>
              <a:buNone/>
              <a:defRPr/>
            </a:pPr>
            <a:endParaRPr lang="en-US" sz="2200" dirty="0">
              <a:solidFill>
                <a:srgbClr val="FFFFFF"/>
              </a:solidFill>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sz="2200" dirty="0">
                <a:solidFill>
                  <a:srgbClr val="FFFFFF"/>
                </a:solidFill>
                <a:latin typeface="Consolas" pitchFamily="49" charset="0"/>
                <a:cs typeface="Consolas" pitchFamily="49" charset="0"/>
              </a:rPr>
              <a:t>  </a:t>
            </a:r>
            <a:r>
              <a:rPr lang="en-US" sz="2200" dirty="0" err="1">
                <a:solidFill>
                  <a:srgbClr val="FFFFFF"/>
                </a:solidFill>
                <a:latin typeface="Consolas" pitchFamily="49" charset="0"/>
                <a:cs typeface="Consolas" pitchFamily="49" charset="0"/>
              </a:rPr>
              <a:t>sg.stage</a:t>
            </a:r>
            <a:r>
              <a:rPr lang="en-US" sz="2200" dirty="0">
                <a:solidFill>
                  <a:srgbClr val="FFFFFF"/>
                </a:solidFill>
                <a:latin typeface="Consolas" pitchFamily="49" charset="0"/>
                <a:cs typeface="Consolas" pitchFamily="49" charset="0"/>
              </a:rPr>
              <a:t>(title: 'Vanishing Circles', show: true) {</a:t>
            </a:r>
          </a:p>
          <a:p>
            <a:pPr marL="274320" indent="-274320" fontAlgn="auto">
              <a:spcAft>
                <a:spcPts val="0"/>
              </a:spcAft>
              <a:buClr>
                <a:schemeClr val="accent3"/>
              </a:buClr>
              <a:buFont typeface="Arial" pitchFamily="34" charset="0"/>
              <a:buNone/>
              <a:defRPr/>
            </a:pPr>
            <a:r>
              <a:rPr lang="en-US" sz="2200" dirty="0">
                <a:solidFill>
                  <a:srgbClr val="FFFFFF"/>
                </a:solidFill>
                <a:latin typeface="Consolas" pitchFamily="49" charset="0"/>
                <a:cs typeface="Consolas" pitchFamily="49" charset="0"/>
              </a:rPr>
              <a:t>    scene(fill: black, width</a:t>
            </a:r>
            <a:r>
              <a:rPr lang="en-US" sz="2200" dirty="0">
                <a:latin typeface="Consolas" pitchFamily="49" charset="0"/>
                <a:cs typeface="Consolas" pitchFamily="49" charset="0"/>
              </a:rPr>
              <a:t>: 800, height: 600)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50.times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circles &lt;</a:t>
            </a:r>
            <a:r>
              <a:rPr lang="en-US" sz="2200" dirty="0">
                <a:solidFill>
                  <a:srgbClr val="FFFFFF"/>
                </a:solidFill>
                <a:latin typeface="Consolas" pitchFamily="49" charset="0"/>
                <a:cs typeface="Consolas" pitchFamily="49" charset="0"/>
              </a:rPr>
              <a:t>&lt; circle(</a:t>
            </a:r>
            <a:r>
              <a:rPr lang="en-US" sz="2200" dirty="0" err="1">
                <a:solidFill>
                  <a:srgbClr val="FFFFFF"/>
                </a:solidFill>
                <a:latin typeface="Consolas" pitchFamily="49" charset="0"/>
                <a:cs typeface="Consolas" pitchFamily="49" charset="0"/>
              </a:rPr>
              <a:t>centerX</a:t>
            </a:r>
            <a:r>
              <a:rPr lang="en-US" sz="2200" dirty="0">
                <a:solidFill>
                  <a:srgbClr val="FFFFFF"/>
                </a:solidFill>
                <a:latin typeface="Consolas" pitchFamily="49" charset="0"/>
                <a:cs typeface="Consolas" pitchFamily="49" charset="0"/>
              </a:rPr>
              <a:t>: rand(800), </a:t>
            </a:r>
            <a:r>
              <a:rPr lang="en-US" sz="2200" dirty="0" err="1">
                <a:solidFill>
                  <a:srgbClr val="FFFFFF"/>
                </a:solidFill>
                <a:latin typeface="Consolas" pitchFamily="49" charset="0"/>
                <a:cs typeface="Consolas" pitchFamily="49" charset="0"/>
              </a:rPr>
              <a:t>centerY</a:t>
            </a:r>
            <a:r>
              <a:rPr lang="en-US" sz="2200" dirty="0">
                <a:solidFill>
                  <a:srgbClr val="FFFFFF"/>
                </a:solidFill>
                <a:latin typeface="Consolas" pitchFamily="49" charset="0"/>
                <a:cs typeface="Consolas" pitchFamily="49" charset="0"/>
              </a:rPr>
              <a:t>: rand(600)</a:t>
            </a:r>
            <a:r>
              <a:rPr lang="en-US" sz="2200" dirty="0" smtClean="0">
                <a:solidFill>
                  <a:srgbClr val="FFFFFF"/>
                </a:solidFill>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US" sz="2200" dirty="0" smtClean="0">
                <a:solidFill>
                  <a:srgbClr val="FFFFFF"/>
                </a:solidFill>
                <a:latin typeface="Consolas" pitchFamily="49" charset="0"/>
                <a:cs typeface="Consolas" pitchFamily="49" charset="0"/>
              </a:rPr>
              <a:t>            radius: 150, stroke: white,</a:t>
            </a:r>
          </a:p>
          <a:p>
            <a:pPr marL="274320" indent="-274320" fontAlgn="auto">
              <a:spcAft>
                <a:spcPts val="0"/>
              </a:spcAft>
              <a:buClr>
                <a:schemeClr val="accent3"/>
              </a:buClr>
              <a:buFont typeface="Arial" pitchFamily="34" charset="0"/>
              <a:buNone/>
              <a:defRPr/>
            </a:pPr>
            <a:r>
              <a:rPr lang="en-US" sz="2200" dirty="0" smtClean="0">
                <a:latin typeface="Consolas" pitchFamily="49" charset="0"/>
                <a:cs typeface="Consolas" pitchFamily="49" charset="0"/>
              </a:rPr>
              <a:t>            </a:t>
            </a:r>
            <a:r>
              <a:rPr lang="en-US" sz="2200" dirty="0" err="1" smtClean="0">
                <a:solidFill>
                  <a:schemeClr val="accent4">
                    <a:lumMod val="50000"/>
                    <a:lumOff val="50000"/>
                  </a:schemeClr>
                </a:solidFill>
                <a:latin typeface="Consolas" pitchFamily="49" charset="0"/>
                <a:cs typeface="Consolas" pitchFamily="49" charset="0"/>
              </a:rPr>
              <a:t>strokeWidth</a:t>
            </a:r>
            <a:r>
              <a:rPr lang="en-US" sz="2200" dirty="0" smtClean="0">
                <a:solidFill>
                  <a:schemeClr val="accent4">
                    <a:lumMod val="50000"/>
                    <a:lumOff val="50000"/>
                  </a:schemeClr>
                </a:solidFill>
                <a:latin typeface="Consolas" pitchFamily="49" charset="0"/>
                <a:cs typeface="Consolas" pitchFamily="49" charset="0"/>
              </a:rPr>
              <a:t>: bind('hover', converter: {</a:t>
            </a:r>
            <a:r>
              <a:rPr lang="en-US" sz="2200" dirty="0" err="1" smtClean="0">
                <a:solidFill>
                  <a:schemeClr val="accent4">
                    <a:lumMod val="50000"/>
                    <a:lumOff val="50000"/>
                  </a:schemeClr>
                </a:solidFill>
                <a:latin typeface="Consolas" pitchFamily="49" charset="0"/>
                <a:cs typeface="Consolas" pitchFamily="49" charset="0"/>
              </a:rPr>
              <a:t>val</a:t>
            </a:r>
            <a:r>
              <a:rPr lang="en-US" sz="2200" dirty="0" smtClean="0">
                <a:solidFill>
                  <a:schemeClr val="accent4">
                    <a:lumMod val="50000"/>
                    <a:lumOff val="50000"/>
                  </a:schemeClr>
                </a:solidFill>
                <a:latin typeface="Consolas" pitchFamily="49" charset="0"/>
                <a:cs typeface="Consolas" pitchFamily="49" charset="0"/>
              </a:rPr>
              <a:t> -&gt; </a:t>
            </a:r>
            <a:r>
              <a:rPr lang="en-US" sz="2200" dirty="0" err="1" smtClean="0">
                <a:solidFill>
                  <a:schemeClr val="accent4">
                    <a:lumMod val="50000"/>
                    <a:lumOff val="50000"/>
                  </a:schemeClr>
                </a:solidFill>
                <a:latin typeface="Consolas" pitchFamily="49" charset="0"/>
                <a:cs typeface="Consolas" pitchFamily="49" charset="0"/>
              </a:rPr>
              <a:t>val</a:t>
            </a:r>
            <a:r>
              <a:rPr lang="en-US" sz="2200" dirty="0" smtClean="0">
                <a:solidFill>
                  <a:schemeClr val="accent4">
                    <a:lumMod val="50000"/>
                    <a:lumOff val="50000"/>
                  </a:schemeClr>
                </a:solidFill>
                <a:latin typeface="Consolas" pitchFamily="49" charset="0"/>
                <a:cs typeface="Consolas" pitchFamily="49" charset="0"/>
              </a:rPr>
              <a:t> ? 4 : 0})</a:t>
            </a:r>
            <a:r>
              <a:rPr lang="en-US" sz="2200" dirty="0" smtClean="0">
                <a:solidFill>
                  <a:srgbClr val="FFFFFF"/>
                </a:solidFill>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2200" dirty="0" smtClean="0">
                <a:latin typeface="Consolas" pitchFamily="49" charset="0"/>
                <a:cs typeface="Consolas" pitchFamily="49" charset="0"/>
              </a:rPr>
              <a:t>          fill </a:t>
            </a:r>
            <a:r>
              <a:rPr lang="en-US" sz="2200" dirty="0" err="1" smtClean="0">
                <a:latin typeface="Consolas" pitchFamily="49" charset="0"/>
                <a:cs typeface="Consolas" pitchFamily="49" charset="0"/>
              </a:rPr>
              <a:t>rgb</a:t>
            </a:r>
            <a:r>
              <a:rPr lang="en-US" sz="2200" dirty="0" smtClean="0">
                <a:latin typeface="Consolas" pitchFamily="49" charset="0"/>
                <a:cs typeface="Consolas" pitchFamily="49" charset="0"/>
              </a:rPr>
              <a:t>(rand(255), rand(255), rand(255), 0.2)</a:t>
            </a:r>
          </a:p>
          <a:p>
            <a:pPr marL="274320" indent="-274320" fontAlgn="auto">
              <a:spcAft>
                <a:spcPts val="0"/>
              </a:spcAft>
              <a:buClr>
                <a:schemeClr val="accent3"/>
              </a:buClr>
              <a:buFont typeface="Arial" pitchFamily="34" charset="0"/>
              <a:buNone/>
              <a:defRPr/>
            </a:pPr>
            <a:r>
              <a:rPr lang="en-US" sz="2200" dirty="0" smtClean="0">
                <a:latin typeface="Consolas" pitchFamily="49" charset="0"/>
                <a:cs typeface="Consolas" pitchFamily="49" charset="0"/>
              </a:rPr>
              <a:t>          effect </a:t>
            </a:r>
            <a:r>
              <a:rPr lang="en-US" sz="2200" dirty="0" err="1" smtClean="0">
                <a:latin typeface="Consolas" pitchFamily="49" charset="0"/>
                <a:cs typeface="Consolas" pitchFamily="49" charset="0"/>
              </a:rPr>
              <a:t>boxBlur</a:t>
            </a:r>
            <a:r>
              <a:rPr lang="en-US" sz="2200" dirty="0" smtClean="0">
                <a:latin typeface="Consolas" pitchFamily="49" charset="0"/>
                <a:cs typeface="Consolas" pitchFamily="49" charset="0"/>
              </a:rPr>
              <a:t>(width: 10, height: 10, iterations: 3)</a:t>
            </a:r>
          </a:p>
          <a:p>
            <a:pPr marL="274320" indent="-274320" fontAlgn="auto">
              <a:spcAft>
                <a:spcPts val="0"/>
              </a:spcAft>
              <a:buClr>
                <a:schemeClr val="accent3"/>
              </a:buClr>
              <a:buFont typeface="Arial" pitchFamily="34" charset="0"/>
              <a:buNone/>
              <a:defRPr/>
            </a:pPr>
            <a:r>
              <a:rPr lang="en-US" sz="2200" dirty="0" smtClean="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2200" dirty="0" smtClean="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2200" dirty="0" smtClean="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2200" dirty="0" smtClean="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2200" dirty="0" smtClean="0">
                <a:latin typeface="Consolas" pitchFamily="49" charset="0"/>
                <a:cs typeface="Consolas" pitchFamily="49" charset="0"/>
              </a:rPr>
              <a:t>}</a:t>
            </a:r>
            <a:endParaRPr lang="en-US" sz="2200" dirty="0">
              <a:latin typeface="Consolas" pitchFamily="49" charset="0"/>
              <a:cs typeface="Consolas" pitchFamily="49" charset="0"/>
            </a:endParaRPr>
          </a:p>
        </p:txBody>
      </p:sp>
      <p:sp>
        <p:nvSpPr>
          <p:cNvPr id="6" name="Line Callout 2 5"/>
          <p:cNvSpPr/>
          <p:nvPr/>
        </p:nvSpPr>
        <p:spPr>
          <a:xfrm>
            <a:off x="7223067" y="2264049"/>
            <a:ext cx="4360512" cy="927279"/>
          </a:xfrm>
          <a:prstGeom prst="borderCallout2">
            <a:avLst>
              <a:gd name="adj1" fmla="val 99481"/>
              <a:gd name="adj2" fmla="val 67852"/>
              <a:gd name="adj3" fmla="val 139989"/>
              <a:gd name="adj4" fmla="val 67746"/>
              <a:gd name="adj5" fmla="val 178447"/>
              <a:gd name="adj6" fmla="val 43513"/>
            </a:avLst>
          </a:prstGeom>
          <a:solidFill>
            <a:srgbClr val="006F96"/>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smtClean="0"/>
              <a:t>Bind to properties</a:t>
            </a:r>
            <a:endParaRPr lang="en-US" sz="24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21</a:t>
            </a:fld>
            <a:endParaRPr lang="en-US"/>
          </a:p>
        </p:txBody>
      </p:sp>
      <p:sp>
        <p:nvSpPr>
          <p:cNvPr id="5" name="Content Placeholder 6"/>
          <p:cNvSpPr>
            <a:spLocks noGrp="1"/>
          </p:cNvSpPr>
          <p:nvPr>
            <p:ph idx="1"/>
          </p:nvPr>
        </p:nvSpPr>
        <p:spPr>
          <a:xfrm>
            <a:off x="336932" y="879122"/>
            <a:ext cx="11644220" cy="5563673"/>
          </a:xfrm>
        </p:spPr>
        <p:txBody>
          <a:bodyPr>
            <a:noAutofit/>
          </a:bodyPr>
          <a:lstStyle/>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GroovyFX.start { </a:t>
            </a:r>
            <a:r>
              <a:rPr lang="en-US" sz="2200" dirty="0" err="1">
                <a:latin typeface="Consolas" pitchFamily="49" charset="0"/>
                <a:cs typeface="Consolas" pitchFamily="49" charset="0"/>
              </a:rPr>
              <a:t>primaryStage</a:t>
            </a:r>
            <a:r>
              <a:rPr lang="en-US" sz="2200" dirty="0">
                <a:latin typeface="Consolas" pitchFamily="49" charset="0"/>
                <a:cs typeface="Consolas" pitchFamily="49" charset="0"/>
              </a:rPr>
              <a:t> -&gt;</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r>
              <a:rPr lang="en-US" sz="2200" dirty="0" err="1">
                <a:latin typeface="Consolas"/>
                <a:cs typeface="Consolas"/>
              </a:rPr>
              <a:t>def</a:t>
            </a:r>
            <a:r>
              <a:rPr lang="en-US" sz="2200" dirty="0">
                <a:latin typeface="Consolas"/>
                <a:cs typeface="Consolas"/>
              </a:rPr>
              <a:t> </a:t>
            </a:r>
            <a:r>
              <a:rPr lang="en-US" sz="2200" dirty="0" err="1">
                <a:latin typeface="Consolas"/>
                <a:cs typeface="Consolas"/>
              </a:rPr>
              <a:t>sg</a:t>
            </a:r>
            <a:r>
              <a:rPr lang="en-US" sz="2200" dirty="0">
                <a:latin typeface="Consolas"/>
                <a:cs typeface="Consolas"/>
              </a:rPr>
              <a:t> = new </a:t>
            </a:r>
            <a:r>
              <a:rPr lang="en-US" sz="2200" dirty="0" err="1">
                <a:latin typeface="Consolas"/>
                <a:cs typeface="Consolas"/>
              </a:rPr>
              <a:t>SceneGraphBuilder</a:t>
            </a:r>
            <a:r>
              <a:rPr lang="en-US" sz="2200" dirty="0">
                <a:latin typeface="Consolas"/>
                <a:cs typeface="Consolas"/>
              </a:rPr>
              <a:t>()</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r>
              <a:rPr lang="en-US" sz="2200" dirty="0" err="1">
                <a:latin typeface="Consolas" pitchFamily="49" charset="0"/>
                <a:cs typeface="Consolas" pitchFamily="49" charset="0"/>
              </a:rPr>
              <a:t>def</a:t>
            </a:r>
            <a:r>
              <a:rPr lang="en-US" sz="2200" dirty="0">
                <a:latin typeface="Consolas" pitchFamily="49" charset="0"/>
                <a:cs typeface="Consolas" pitchFamily="49" charset="0"/>
              </a:rPr>
              <a:t> rand = new Random().&amp;</a:t>
            </a:r>
            <a:r>
              <a:rPr lang="en-US" sz="2200" dirty="0" err="1">
                <a:latin typeface="Consolas" pitchFamily="49" charset="0"/>
                <a:cs typeface="Consolas" pitchFamily="49" charset="0"/>
              </a:rPr>
              <a:t>nextInt</a:t>
            </a:r>
            <a:endParaRPr lang="en-US" sz="2200"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r>
              <a:rPr lang="en-US" sz="2200" dirty="0" err="1">
                <a:latin typeface="Consolas" pitchFamily="49" charset="0"/>
                <a:cs typeface="Consolas" pitchFamily="49" charset="0"/>
              </a:rPr>
              <a:t>def</a:t>
            </a:r>
            <a:r>
              <a:rPr lang="en-US" sz="2200" dirty="0">
                <a:latin typeface="Consolas" pitchFamily="49" charset="0"/>
                <a:cs typeface="Consolas" pitchFamily="49" charset="0"/>
              </a:rPr>
              <a:t> circles = []</a:t>
            </a:r>
          </a:p>
          <a:p>
            <a:pPr marL="274320" indent="-274320" fontAlgn="auto">
              <a:spcAft>
                <a:spcPts val="0"/>
              </a:spcAft>
              <a:buClr>
                <a:schemeClr val="accent3"/>
              </a:buClr>
              <a:buFont typeface="Arial" pitchFamily="34" charset="0"/>
              <a:buNone/>
              <a:defRPr/>
            </a:pPr>
            <a:endParaRPr lang="en-US" sz="2200" dirty="0">
              <a:solidFill>
                <a:srgbClr val="FFFFFF"/>
              </a:solidFill>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sz="2200" dirty="0">
                <a:solidFill>
                  <a:srgbClr val="FFFFFF"/>
                </a:solidFill>
                <a:latin typeface="Consolas" pitchFamily="49" charset="0"/>
                <a:cs typeface="Consolas" pitchFamily="49" charset="0"/>
              </a:rPr>
              <a:t>  </a:t>
            </a:r>
            <a:r>
              <a:rPr lang="en-US" sz="2200" dirty="0" err="1">
                <a:solidFill>
                  <a:srgbClr val="FFFFFF"/>
                </a:solidFill>
                <a:latin typeface="Consolas" pitchFamily="49" charset="0"/>
                <a:cs typeface="Consolas" pitchFamily="49" charset="0"/>
              </a:rPr>
              <a:t>sg.stage</a:t>
            </a:r>
            <a:r>
              <a:rPr lang="en-US" sz="2200" dirty="0">
                <a:solidFill>
                  <a:srgbClr val="FFFFFF"/>
                </a:solidFill>
                <a:latin typeface="Consolas" pitchFamily="49" charset="0"/>
                <a:cs typeface="Consolas" pitchFamily="49" charset="0"/>
              </a:rPr>
              <a:t>(title: 'Vanishing Circles', show: true) {</a:t>
            </a:r>
          </a:p>
          <a:p>
            <a:pPr marL="274320" indent="-274320" fontAlgn="auto">
              <a:spcAft>
                <a:spcPts val="0"/>
              </a:spcAft>
              <a:buClr>
                <a:schemeClr val="accent3"/>
              </a:buClr>
              <a:buFont typeface="Arial" pitchFamily="34" charset="0"/>
              <a:buNone/>
              <a:defRPr/>
            </a:pPr>
            <a:r>
              <a:rPr lang="en-US" sz="2200" dirty="0">
                <a:solidFill>
                  <a:srgbClr val="FFFFFF"/>
                </a:solidFill>
                <a:latin typeface="Consolas" pitchFamily="49" charset="0"/>
                <a:cs typeface="Consolas" pitchFamily="49" charset="0"/>
              </a:rPr>
              <a:t>    scene(fill: black, width</a:t>
            </a:r>
            <a:r>
              <a:rPr lang="en-US" sz="2200" dirty="0">
                <a:latin typeface="Consolas" pitchFamily="49" charset="0"/>
                <a:cs typeface="Consolas" pitchFamily="49" charset="0"/>
              </a:rPr>
              <a:t>: 800, height: 600)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r>
              <a:rPr lang="en-US" sz="2200" dirty="0">
                <a:solidFill>
                  <a:srgbClr val="FFFF00"/>
                </a:solidFill>
                <a:latin typeface="Consolas" pitchFamily="49" charset="0"/>
                <a:cs typeface="Consolas" pitchFamily="49" charset="0"/>
              </a:rPr>
              <a:t> 50.times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circles &lt;</a:t>
            </a:r>
            <a:r>
              <a:rPr lang="en-US" sz="2200" dirty="0">
                <a:solidFill>
                  <a:srgbClr val="FFFFFF"/>
                </a:solidFill>
                <a:latin typeface="Consolas" pitchFamily="49" charset="0"/>
                <a:cs typeface="Consolas" pitchFamily="49" charset="0"/>
              </a:rPr>
              <a:t>&lt; circle(</a:t>
            </a:r>
            <a:r>
              <a:rPr lang="en-US" sz="2200" dirty="0" err="1">
                <a:solidFill>
                  <a:srgbClr val="FFFFFF"/>
                </a:solidFill>
                <a:latin typeface="Consolas" pitchFamily="49" charset="0"/>
                <a:cs typeface="Consolas" pitchFamily="49" charset="0"/>
              </a:rPr>
              <a:t>centerX</a:t>
            </a:r>
            <a:r>
              <a:rPr lang="en-US" sz="2200" dirty="0">
                <a:solidFill>
                  <a:srgbClr val="FFFFFF"/>
                </a:solidFill>
                <a:latin typeface="Consolas" pitchFamily="49" charset="0"/>
                <a:cs typeface="Consolas" pitchFamily="49" charset="0"/>
              </a:rPr>
              <a:t>: rand(800), </a:t>
            </a:r>
            <a:r>
              <a:rPr lang="en-US" sz="2200" dirty="0" err="1">
                <a:solidFill>
                  <a:srgbClr val="FFFFFF"/>
                </a:solidFill>
                <a:latin typeface="Consolas" pitchFamily="49" charset="0"/>
                <a:cs typeface="Consolas" pitchFamily="49" charset="0"/>
              </a:rPr>
              <a:t>centerY</a:t>
            </a:r>
            <a:r>
              <a:rPr lang="en-US" sz="2200" dirty="0">
                <a:solidFill>
                  <a:srgbClr val="FFFFFF"/>
                </a:solidFill>
                <a:latin typeface="Consolas" pitchFamily="49" charset="0"/>
                <a:cs typeface="Consolas" pitchFamily="49" charset="0"/>
              </a:rPr>
              <a:t>: rand(600),</a:t>
            </a:r>
          </a:p>
          <a:p>
            <a:pPr marL="274320" indent="-274320" fontAlgn="auto">
              <a:spcAft>
                <a:spcPts val="0"/>
              </a:spcAft>
              <a:buClr>
                <a:schemeClr val="accent3"/>
              </a:buClr>
              <a:buFont typeface="Arial" pitchFamily="34" charset="0"/>
              <a:buNone/>
              <a:defRPr/>
            </a:pPr>
            <a:r>
              <a:rPr lang="en-US" sz="2200" dirty="0">
                <a:solidFill>
                  <a:srgbClr val="FFFFFF"/>
                </a:solidFill>
                <a:latin typeface="Consolas" pitchFamily="49" charset="0"/>
                <a:cs typeface="Consolas" pitchFamily="49" charset="0"/>
              </a:rPr>
              <a:t>            radius: 150, stroke: white,</a:t>
            </a:r>
          </a:p>
          <a:p>
            <a:pPr marL="274320" indent="-274320" fontAlgn="auto">
              <a:spcAft>
                <a:spcPts val="0"/>
              </a:spcAft>
              <a:buClr>
                <a:schemeClr val="accent3"/>
              </a:buClr>
              <a:buFont typeface="Arial" pitchFamily="34" charset="0"/>
              <a:buNone/>
              <a:defRPr/>
            </a:pPr>
            <a:r>
              <a:rPr lang="en-US" sz="2200" dirty="0">
                <a:solidFill>
                  <a:srgbClr val="FFFFFF"/>
                </a:solidFill>
                <a:latin typeface="Consolas" pitchFamily="49" charset="0"/>
                <a:cs typeface="Consolas" pitchFamily="49" charset="0"/>
              </a:rPr>
              <a:t>            </a:t>
            </a:r>
            <a:r>
              <a:rPr lang="en-US" sz="2200" dirty="0" err="1">
                <a:solidFill>
                  <a:srgbClr val="FFFFFF"/>
                </a:solidFill>
                <a:latin typeface="Consolas" pitchFamily="49" charset="0"/>
                <a:cs typeface="Consolas" pitchFamily="49" charset="0"/>
              </a:rPr>
              <a:t>strokeWidth</a:t>
            </a:r>
            <a:r>
              <a:rPr lang="en-US" sz="2200" dirty="0">
                <a:solidFill>
                  <a:srgbClr val="FFFFFF"/>
                </a:solidFill>
                <a:latin typeface="Consolas" pitchFamily="49" charset="0"/>
                <a:cs typeface="Consolas" pitchFamily="49" charset="0"/>
              </a:rPr>
              <a:t>: bind('hover', converter: {</a:t>
            </a:r>
            <a:r>
              <a:rPr lang="en-US" sz="2200" dirty="0" err="1">
                <a:solidFill>
                  <a:srgbClr val="FFFFFF"/>
                </a:solidFill>
                <a:latin typeface="Consolas" pitchFamily="49" charset="0"/>
                <a:cs typeface="Consolas" pitchFamily="49" charset="0"/>
              </a:rPr>
              <a:t>val</a:t>
            </a:r>
            <a:r>
              <a:rPr lang="en-US" sz="2200" dirty="0">
                <a:solidFill>
                  <a:srgbClr val="FFFFFF"/>
                </a:solidFill>
                <a:latin typeface="Consolas" pitchFamily="49" charset="0"/>
                <a:cs typeface="Consolas" pitchFamily="49" charset="0"/>
              </a:rPr>
              <a:t> -&gt; </a:t>
            </a:r>
            <a:r>
              <a:rPr lang="en-US" sz="2200" dirty="0" err="1">
                <a:solidFill>
                  <a:srgbClr val="FFFFFF"/>
                </a:solidFill>
                <a:latin typeface="Consolas" pitchFamily="49" charset="0"/>
                <a:cs typeface="Consolas" pitchFamily="49" charset="0"/>
              </a:rPr>
              <a:t>val</a:t>
            </a:r>
            <a:r>
              <a:rPr lang="en-US" sz="2200" dirty="0">
                <a:solidFill>
                  <a:srgbClr val="FFFFFF"/>
                </a:solidFill>
                <a:latin typeface="Consolas" pitchFamily="49" charset="0"/>
                <a:cs typeface="Consolas" pitchFamily="49" charset="0"/>
              </a:rPr>
              <a:t> ? 4 : 0})) {</a:t>
            </a:r>
          </a:p>
          <a:p>
            <a:pPr marL="274320" indent="-274320" fontAlgn="auto">
              <a:spcAft>
                <a:spcPts val="0"/>
              </a:spcAft>
              <a:buClr>
                <a:schemeClr val="accent3"/>
              </a:buClr>
              <a:buFont typeface="Arial" pitchFamily="34" charset="0"/>
              <a:buNone/>
              <a:defRPr/>
            </a:pPr>
            <a:r>
              <a:rPr lang="en-US" sz="2200" dirty="0">
                <a:solidFill>
                  <a:srgbClr val="FFFFFF"/>
                </a:solidFill>
                <a:latin typeface="Consolas" pitchFamily="49" charset="0"/>
                <a:cs typeface="Consolas" pitchFamily="49" charset="0"/>
              </a:rPr>
              <a:t>          fill </a:t>
            </a:r>
            <a:r>
              <a:rPr lang="en-US" sz="2200" dirty="0" err="1">
                <a:solidFill>
                  <a:srgbClr val="FFFFFF"/>
                </a:solidFill>
                <a:latin typeface="Consolas" pitchFamily="49" charset="0"/>
                <a:cs typeface="Consolas" pitchFamily="49" charset="0"/>
              </a:rPr>
              <a:t>rgb</a:t>
            </a:r>
            <a:r>
              <a:rPr lang="en-US" sz="2200" dirty="0">
                <a:solidFill>
                  <a:srgbClr val="FFFFFF"/>
                </a:solidFill>
                <a:latin typeface="Consolas" pitchFamily="49" charset="0"/>
                <a:cs typeface="Consolas" pitchFamily="49" charset="0"/>
              </a:rPr>
              <a:t>(rand</a:t>
            </a:r>
            <a:r>
              <a:rPr lang="en-US" sz="2200" dirty="0">
                <a:latin typeface="Consolas" pitchFamily="49" charset="0"/>
                <a:cs typeface="Consolas" pitchFamily="49" charset="0"/>
              </a:rPr>
              <a:t>(255), rand(255), rand(255), 0.2)</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effect </a:t>
            </a:r>
            <a:r>
              <a:rPr lang="en-US" sz="2200" dirty="0" err="1">
                <a:latin typeface="Consolas" pitchFamily="49" charset="0"/>
                <a:cs typeface="Consolas" pitchFamily="49" charset="0"/>
              </a:rPr>
              <a:t>boxBlur</a:t>
            </a:r>
            <a:r>
              <a:rPr lang="en-US" sz="2200" dirty="0">
                <a:latin typeface="Consolas" pitchFamily="49" charset="0"/>
                <a:cs typeface="Consolas" pitchFamily="49" charset="0"/>
              </a:rPr>
              <a:t>(width: 10, height: 10, iterations: 3)</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r>
              <a:rPr lang="en-US" sz="2200" dirty="0">
                <a:solidFill>
                  <a:srgbClr val="FFFF00"/>
                </a:solidFill>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22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2200" dirty="0" smtClean="0">
                <a:latin typeface="Consolas" pitchFamily="49" charset="0"/>
                <a:cs typeface="Consolas" pitchFamily="49" charset="0"/>
              </a:rPr>
              <a:t>}</a:t>
            </a:r>
            <a:endParaRPr lang="en-US" sz="2200" dirty="0">
              <a:latin typeface="Consolas" pitchFamily="49" charset="0"/>
              <a:cs typeface="Consolas" pitchFamily="49" charset="0"/>
            </a:endParaRPr>
          </a:p>
        </p:txBody>
      </p:sp>
      <p:sp>
        <p:nvSpPr>
          <p:cNvPr id="6" name="Line Callout 2 5"/>
          <p:cNvSpPr/>
          <p:nvPr/>
        </p:nvSpPr>
        <p:spPr>
          <a:xfrm>
            <a:off x="7001064" y="2223820"/>
            <a:ext cx="4516537" cy="927279"/>
          </a:xfrm>
          <a:prstGeom prst="borderCallout2">
            <a:avLst>
              <a:gd name="adj1" fmla="val 34794"/>
              <a:gd name="adj2" fmla="val -4462"/>
              <a:gd name="adj3" fmla="val 34794"/>
              <a:gd name="adj4" fmla="val -20861"/>
              <a:gd name="adj5" fmla="val 103650"/>
              <a:gd name="adj6" fmla="val -89023"/>
            </a:avLst>
          </a:prstGeom>
          <a:solidFill>
            <a:srgbClr val="9A9600"/>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smtClean="0"/>
              <a:t>Sequence Creation Via Loop</a:t>
            </a:r>
            <a:endParaRPr lang="en-US" sz="24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Animation in </a:t>
            </a:r>
            <a:r>
              <a:rPr lang="en-US" dirty="0" err="1" smtClean="0"/>
              <a:t>GroovyFX</a:t>
            </a:r>
            <a:endParaRPr lang="en-US" dirty="0"/>
          </a:p>
        </p:txBody>
      </p:sp>
      <p:sp>
        <p:nvSpPr>
          <p:cNvPr id="3" name="Content Placeholder 2"/>
          <p:cNvSpPr>
            <a:spLocks noGrp="1"/>
          </p:cNvSpPr>
          <p:nvPr>
            <p:ph idx="1"/>
          </p:nvPr>
        </p:nvSpPr>
        <p:spPr/>
        <p:txBody>
          <a:bodyPr>
            <a:normAutofit/>
          </a:bodyPr>
          <a:lstStyle/>
          <a:p>
            <a:pPr marL="0" indent="0">
              <a:buNone/>
            </a:pPr>
            <a:r>
              <a:rPr lang="en-US" sz="2400" dirty="0" smtClean="0">
                <a:latin typeface="Consolas"/>
                <a:cs typeface="Consolas"/>
              </a:rPr>
              <a:t>timeline</a:t>
            </a:r>
            <a:r>
              <a:rPr lang="en-US" sz="2400" dirty="0">
                <a:latin typeface="Consolas"/>
                <a:cs typeface="Consolas"/>
              </a:rPr>
              <a:t>(</a:t>
            </a:r>
            <a:r>
              <a:rPr lang="en-US" sz="2400" dirty="0" err="1">
                <a:latin typeface="Consolas"/>
                <a:cs typeface="Consolas"/>
              </a:rPr>
              <a:t>cycleCount</a:t>
            </a:r>
            <a:r>
              <a:rPr lang="en-US" sz="2400" dirty="0">
                <a:latin typeface="Consolas"/>
                <a:cs typeface="Consolas"/>
              </a:rPr>
              <a:t>: </a:t>
            </a:r>
            <a:r>
              <a:rPr lang="en-US" sz="2400" dirty="0" err="1">
                <a:latin typeface="Consolas"/>
                <a:cs typeface="Consolas"/>
              </a:rPr>
              <a:t>Timeline.INDEFINITE</a:t>
            </a:r>
            <a:r>
              <a:rPr lang="en-US" sz="2400" dirty="0">
                <a:latin typeface="Consolas"/>
                <a:cs typeface="Consolas"/>
              </a:rPr>
              <a:t>, </a:t>
            </a:r>
            <a:r>
              <a:rPr lang="en-US" sz="2400" dirty="0" err="1">
                <a:latin typeface="Consolas"/>
                <a:cs typeface="Consolas"/>
              </a:rPr>
              <a:t>autoReverse</a:t>
            </a:r>
            <a:r>
              <a:rPr lang="en-US" sz="2400" dirty="0">
                <a:latin typeface="Consolas"/>
                <a:cs typeface="Consolas"/>
              </a:rPr>
              <a:t>: true) {</a:t>
            </a:r>
          </a:p>
          <a:p>
            <a:pPr marL="0" indent="0">
              <a:buNone/>
            </a:pPr>
            <a:r>
              <a:rPr lang="en-US" sz="2400" dirty="0" smtClean="0">
                <a:latin typeface="Consolas"/>
                <a:cs typeface="Consolas"/>
              </a:rPr>
              <a:t>  </a:t>
            </a:r>
            <a:r>
              <a:rPr lang="en-US" sz="2400" dirty="0" err="1">
                <a:latin typeface="Consolas"/>
                <a:cs typeface="Consolas"/>
              </a:rPr>
              <a:t>circles.each</a:t>
            </a:r>
            <a:r>
              <a:rPr lang="en-US" sz="2400" dirty="0">
                <a:latin typeface="Consolas"/>
                <a:cs typeface="Consolas"/>
              </a:rPr>
              <a:t> { circle -&gt;</a:t>
            </a:r>
          </a:p>
          <a:p>
            <a:pPr marL="0" indent="0">
              <a:buNone/>
            </a:pPr>
            <a:r>
              <a:rPr lang="en-US" sz="2400" dirty="0" smtClean="0">
                <a:latin typeface="Consolas"/>
                <a:cs typeface="Consolas"/>
              </a:rPr>
              <a:t>    </a:t>
            </a:r>
            <a:r>
              <a:rPr lang="en-US" sz="2400" dirty="0">
                <a:latin typeface="Consolas"/>
                <a:cs typeface="Consolas"/>
              </a:rPr>
              <a:t>at (40.s) {</a:t>
            </a:r>
          </a:p>
          <a:p>
            <a:pPr marL="0" indent="0">
              <a:buNone/>
            </a:pPr>
            <a:r>
              <a:rPr lang="en-US" sz="2400" dirty="0" smtClean="0">
                <a:latin typeface="Consolas"/>
                <a:cs typeface="Consolas"/>
              </a:rPr>
              <a:t>      </a:t>
            </a:r>
            <a:r>
              <a:rPr lang="en-US" sz="2400" dirty="0">
                <a:latin typeface="Consolas"/>
                <a:cs typeface="Consolas"/>
              </a:rPr>
              <a:t>change </a:t>
            </a:r>
            <a:r>
              <a:rPr lang="en-US" sz="2400" dirty="0" err="1">
                <a:latin typeface="Consolas"/>
                <a:cs typeface="Consolas"/>
              </a:rPr>
              <a:t>circle.centerXProperty</a:t>
            </a:r>
            <a:r>
              <a:rPr lang="en-US" sz="2400" dirty="0">
                <a:latin typeface="Consolas"/>
                <a:cs typeface="Consolas"/>
              </a:rPr>
              <a:t>() to rand(800)</a:t>
            </a:r>
          </a:p>
          <a:p>
            <a:pPr marL="0" indent="0">
              <a:buNone/>
            </a:pPr>
            <a:r>
              <a:rPr lang="en-US" sz="2400" dirty="0" smtClean="0">
                <a:latin typeface="Consolas"/>
                <a:cs typeface="Consolas"/>
              </a:rPr>
              <a:t>      </a:t>
            </a:r>
            <a:r>
              <a:rPr lang="en-US" sz="2400" dirty="0">
                <a:latin typeface="Consolas"/>
                <a:cs typeface="Consolas"/>
              </a:rPr>
              <a:t>change </a:t>
            </a:r>
            <a:r>
              <a:rPr lang="en-US" sz="2400" dirty="0" err="1">
                <a:latin typeface="Consolas"/>
                <a:cs typeface="Consolas"/>
              </a:rPr>
              <a:t>circle.centerYProperty</a:t>
            </a:r>
            <a:r>
              <a:rPr lang="en-US" sz="2400" dirty="0">
                <a:latin typeface="Consolas"/>
                <a:cs typeface="Consolas"/>
              </a:rPr>
              <a:t>() to rand(600)</a:t>
            </a:r>
          </a:p>
          <a:p>
            <a:pPr marL="0" indent="0">
              <a:buNone/>
            </a:pPr>
            <a:r>
              <a:rPr lang="en-US" sz="2400" dirty="0" smtClean="0">
                <a:latin typeface="Consolas"/>
                <a:cs typeface="Consolas"/>
              </a:rPr>
              <a:t>    </a:t>
            </a:r>
            <a:r>
              <a:rPr lang="en-US" sz="2400" dirty="0">
                <a:latin typeface="Consolas"/>
                <a:cs typeface="Consolas"/>
              </a:rPr>
              <a:t>}</a:t>
            </a:r>
          </a:p>
          <a:p>
            <a:pPr marL="0" indent="0">
              <a:buNone/>
            </a:pPr>
            <a:r>
              <a:rPr lang="en-US" sz="2400" dirty="0" smtClean="0">
                <a:latin typeface="Consolas"/>
                <a:cs typeface="Consolas"/>
              </a:rPr>
              <a:t>  </a:t>
            </a:r>
            <a:r>
              <a:rPr lang="en-US" sz="2400" dirty="0">
                <a:latin typeface="Consolas"/>
                <a:cs typeface="Consolas"/>
              </a:rPr>
              <a:t>}</a:t>
            </a:r>
          </a:p>
          <a:p>
            <a:pPr marL="0" indent="0">
              <a:buNone/>
            </a:pPr>
            <a:r>
              <a:rPr lang="en-US" sz="2400" dirty="0" smtClean="0">
                <a:latin typeface="Consolas"/>
                <a:cs typeface="Consolas"/>
              </a:rPr>
              <a:t>}</a:t>
            </a:r>
            <a:r>
              <a:rPr lang="en-US" sz="2400" dirty="0">
                <a:latin typeface="Consolas"/>
                <a:cs typeface="Consolas"/>
              </a:rPr>
              <a:t>.play()</a:t>
            </a:r>
            <a:endParaRPr lang="en-NZ" sz="2400" dirty="0" smtClean="0">
              <a:latin typeface="Consolas"/>
              <a:cs typeface="Consolas"/>
            </a:endParaRP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22</a:t>
            </a:fld>
            <a:endParaRPr lang="en-US"/>
          </a:p>
        </p:txBody>
      </p:sp>
    </p:spTree>
    <p:extLst>
      <p:ext uri="{BB962C8B-B14F-4D97-AF65-F5344CB8AC3E}">
        <p14:creationId xmlns:p14="http://schemas.microsoft.com/office/powerpoint/2010/main" val="288949519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19767" y="1831977"/>
            <a:ext cx="11304289" cy="4551363"/>
          </a:xfrm>
        </p:spPr>
        <p:txBody>
          <a:bodyPr>
            <a:normAutofit/>
          </a:bodyPr>
          <a:lstStyle/>
          <a:p>
            <a:pPr marL="0" indent="0">
              <a:buNone/>
            </a:pPr>
            <a:r>
              <a:rPr lang="en-US" sz="2400" dirty="0">
                <a:latin typeface="Consolas"/>
                <a:cs typeface="Consolas"/>
              </a:rPr>
              <a:t>timeline(</a:t>
            </a:r>
            <a:r>
              <a:rPr lang="en-US" sz="2400" dirty="0" err="1">
                <a:latin typeface="Consolas"/>
                <a:cs typeface="Consolas"/>
              </a:rPr>
              <a:t>cycleCount</a:t>
            </a:r>
            <a:r>
              <a:rPr lang="en-US" sz="2400" dirty="0">
                <a:latin typeface="Consolas"/>
                <a:cs typeface="Consolas"/>
              </a:rPr>
              <a:t>: </a:t>
            </a:r>
            <a:r>
              <a:rPr lang="en-US" sz="2400" dirty="0" err="1">
                <a:latin typeface="Consolas"/>
                <a:cs typeface="Consolas"/>
              </a:rPr>
              <a:t>Timeline.INDEFINITE</a:t>
            </a:r>
            <a:r>
              <a:rPr lang="en-US" sz="2400" dirty="0">
                <a:latin typeface="Consolas"/>
                <a:cs typeface="Consolas"/>
              </a:rPr>
              <a:t>, </a:t>
            </a:r>
            <a:r>
              <a:rPr lang="en-US" sz="2400" dirty="0" err="1">
                <a:latin typeface="Consolas"/>
                <a:cs typeface="Consolas"/>
              </a:rPr>
              <a:t>autoReverse</a:t>
            </a:r>
            <a:r>
              <a:rPr lang="en-US" sz="2400" dirty="0">
                <a:latin typeface="Consolas"/>
                <a:cs typeface="Consolas"/>
              </a:rPr>
              <a:t>: true) {</a:t>
            </a:r>
          </a:p>
          <a:p>
            <a:pPr marL="0" indent="0">
              <a:buNone/>
            </a:pPr>
            <a:r>
              <a:rPr lang="en-US" sz="2400" dirty="0">
                <a:latin typeface="Consolas"/>
                <a:cs typeface="Consolas"/>
              </a:rPr>
              <a:t>  </a:t>
            </a:r>
            <a:r>
              <a:rPr lang="en-US" sz="2400" dirty="0" err="1">
                <a:latin typeface="Consolas"/>
                <a:cs typeface="Consolas"/>
              </a:rPr>
              <a:t>circles.each</a:t>
            </a:r>
            <a:r>
              <a:rPr lang="en-US" sz="2400" dirty="0">
                <a:latin typeface="Consolas"/>
                <a:cs typeface="Consolas"/>
              </a:rPr>
              <a:t> { circle -&gt;</a:t>
            </a:r>
          </a:p>
          <a:p>
            <a:pPr marL="0" indent="0">
              <a:buNone/>
            </a:pPr>
            <a:r>
              <a:rPr lang="en-US" sz="2400" dirty="0">
                <a:solidFill>
                  <a:srgbClr val="FF737F"/>
                </a:solidFill>
                <a:latin typeface="Consolas"/>
                <a:cs typeface="Consolas"/>
              </a:rPr>
              <a:t>    at (40.s) {</a:t>
            </a:r>
          </a:p>
          <a:p>
            <a:pPr marL="0" indent="0">
              <a:buNone/>
            </a:pPr>
            <a:r>
              <a:rPr lang="en-US" sz="2400" dirty="0">
                <a:latin typeface="Consolas"/>
                <a:cs typeface="Consolas"/>
              </a:rPr>
              <a:t>      change </a:t>
            </a:r>
            <a:r>
              <a:rPr lang="en-US" sz="2400" dirty="0" err="1">
                <a:latin typeface="Consolas"/>
                <a:cs typeface="Consolas"/>
              </a:rPr>
              <a:t>circle.centerXProperty</a:t>
            </a:r>
            <a:r>
              <a:rPr lang="en-US" sz="2400" dirty="0">
                <a:latin typeface="Consolas"/>
                <a:cs typeface="Consolas"/>
              </a:rPr>
              <a:t>() to rand(800)</a:t>
            </a:r>
          </a:p>
          <a:p>
            <a:pPr marL="0" indent="0">
              <a:buNone/>
            </a:pPr>
            <a:r>
              <a:rPr lang="en-US" sz="2400" dirty="0">
                <a:latin typeface="Consolas"/>
                <a:cs typeface="Consolas"/>
              </a:rPr>
              <a:t>      change </a:t>
            </a:r>
            <a:r>
              <a:rPr lang="en-US" sz="2400" dirty="0" err="1">
                <a:latin typeface="Consolas"/>
                <a:cs typeface="Consolas"/>
              </a:rPr>
              <a:t>circle.centerYProperty</a:t>
            </a:r>
            <a:r>
              <a:rPr lang="en-US" sz="2400" dirty="0">
                <a:latin typeface="Consolas"/>
                <a:cs typeface="Consolas"/>
              </a:rPr>
              <a:t>() to rand(600)</a:t>
            </a:r>
          </a:p>
          <a:p>
            <a:pPr marL="0" indent="0">
              <a:buNone/>
            </a:pPr>
            <a:r>
              <a:rPr lang="en-US" sz="2400" dirty="0">
                <a:solidFill>
                  <a:srgbClr val="FF737F"/>
                </a:solidFill>
                <a:latin typeface="Consolas"/>
                <a:cs typeface="Consolas"/>
              </a:rPr>
              <a:t>    }</a:t>
            </a:r>
          </a:p>
          <a:p>
            <a:pPr marL="0" indent="0">
              <a:buNone/>
            </a:pPr>
            <a:r>
              <a:rPr lang="en-US" sz="2400" dirty="0">
                <a:latin typeface="Consolas"/>
                <a:cs typeface="Consolas"/>
              </a:rPr>
              <a:t>  }</a:t>
            </a:r>
          </a:p>
          <a:p>
            <a:pPr marL="0" indent="0">
              <a:buNone/>
            </a:pPr>
            <a:r>
              <a:rPr lang="en-US" sz="2400" dirty="0">
                <a:latin typeface="Consolas"/>
                <a:cs typeface="Consolas"/>
              </a:rPr>
              <a:t>}.play()</a:t>
            </a:r>
            <a:endParaRPr lang="en-NZ" sz="2400" dirty="0">
              <a:latin typeface="Consolas"/>
              <a:cs typeface="Consolas"/>
            </a:endParaRPr>
          </a:p>
        </p:txBody>
      </p:sp>
      <p:sp>
        <p:nvSpPr>
          <p:cNvPr id="2" name="Title 1"/>
          <p:cNvSpPr>
            <a:spLocks noGrp="1"/>
          </p:cNvSpPr>
          <p:nvPr>
            <p:ph type="title"/>
          </p:nvPr>
        </p:nvSpPr>
        <p:spPr/>
        <p:txBody>
          <a:bodyPr/>
          <a:lstStyle/>
          <a:p>
            <a:r>
              <a:rPr lang="en-US" dirty="0" smtClean="0"/>
              <a:t>Animation in </a:t>
            </a:r>
            <a:r>
              <a:rPr lang="en-US" dirty="0" err="1" smtClean="0"/>
              <a:t>GroovyFX</a:t>
            </a:r>
            <a:endParaRPr lang="en-US" dirty="0"/>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23</a:t>
            </a:fld>
            <a:endParaRPr lang="en-US" dirty="0"/>
          </a:p>
        </p:txBody>
      </p:sp>
      <p:sp>
        <p:nvSpPr>
          <p:cNvPr id="5" name="Line Callout 2 4"/>
          <p:cNvSpPr/>
          <p:nvPr/>
        </p:nvSpPr>
        <p:spPr>
          <a:xfrm>
            <a:off x="5927789" y="4203350"/>
            <a:ext cx="4653353" cy="927279"/>
          </a:xfrm>
          <a:prstGeom prst="borderCallout2">
            <a:avLst>
              <a:gd name="adj1" fmla="val -1864"/>
              <a:gd name="adj2" fmla="val 68907"/>
              <a:gd name="adj3" fmla="val -143390"/>
              <a:gd name="adj4" fmla="val 68911"/>
              <a:gd name="adj5" fmla="val -142562"/>
              <a:gd name="adj6" fmla="val -62343"/>
            </a:avLst>
          </a:prstGeom>
          <a:solidFill>
            <a:srgbClr val="9A0000"/>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smtClean="0"/>
              <a:t>Easy animation syntax: </a:t>
            </a:r>
          </a:p>
          <a:p>
            <a:pPr algn="ctr"/>
            <a:r>
              <a:rPr lang="en-US" sz="2400" dirty="0" smtClean="0"/>
              <a:t>at (duration) {</a:t>
            </a:r>
            <a:r>
              <a:rPr lang="en-US" sz="2400" dirty="0" err="1" smtClean="0"/>
              <a:t>keyframes</a:t>
            </a:r>
            <a:r>
              <a:rPr lang="en-US" sz="2400" dirty="0" smtClean="0"/>
              <a:t>}</a:t>
            </a:r>
            <a:endParaRPr lang="en-US" sz="24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319767" y="1831977"/>
            <a:ext cx="11304289" cy="4551363"/>
          </a:xfrm>
        </p:spPr>
        <p:txBody>
          <a:bodyPr>
            <a:normAutofit/>
          </a:bodyPr>
          <a:lstStyle/>
          <a:p>
            <a:pPr marL="0" indent="0">
              <a:buNone/>
            </a:pPr>
            <a:r>
              <a:rPr lang="en-US" sz="2400" dirty="0">
                <a:latin typeface="Consolas"/>
                <a:cs typeface="Consolas"/>
              </a:rPr>
              <a:t>timeline(</a:t>
            </a:r>
            <a:r>
              <a:rPr lang="en-US" sz="2400" dirty="0" err="1">
                <a:latin typeface="Consolas"/>
                <a:cs typeface="Consolas"/>
              </a:rPr>
              <a:t>cycleCount</a:t>
            </a:r>
            <a:r>
              <a:rPr lang="en-US" sz="2400" dirty="0">
                <a:latin typeface="Consolas"/>
                <a:cs typeface="Consolas"/>
              </a:rPr>
              <a:t>: </a:t>
            </a:r>
            <a:r>
              <a:rPr lang="en-US" sz="2400" dirty="0" err="1">
                <a:latin typeface="Consolas"/>
                <a:cs typeface="Consolas"/>
              </a:rPr>
              <a:t>Timeline.INDEFINITE</a:t>
            </a:r>
            <a:r>
              <a:rPr lang="en-US" sz="2400" dirty="0">
                <a:latin typeface="Consolas"/>
                <a:cs typeface="Consolas"/>
              </a:rPr>
              <a:t>, </a:t>
            </a:r>
            <a:r>
              <a:rPr lang="en-US" sz="2400" dirty="0" err="1">
                <a:latin typeface="Consolas"/>
                <a:cs typeface="Consolas"/>
              </a:rPr>
              <a:t>autoReverse</a:t>
            </a:r>
            <a:r>
              <a:rPr lang="en-US" sz="2400" dirty="0">
                <a:latin typeface="Consolas"/>
                <a:cs typeface="Consolas"/>
              </a:rPr>
              <a:t>: true) {</a:t>
            </a:r>
          </a:p>
          <a:p>
            <a:pPr marL="0" indent="0">
              <a:buNone/>
            </a:pPr>
            <a:r>
              <a:rPr lang="en-US" sz="2400" dirty="0">
                <a:latin typeface="Consolas"/>
                <a:cs typeface="Consolas"/>
              </a:rPr>
              <a:t>  </a:t>
            </a:r>
            <a:r>
              <a:rPr lang="en-US" sz="2400" dirty="0" err="1">
                <a:latin typeface="Consolas"/>
                <a:cs typeface="Consolas"/>
              </a:rPr>
              <a:t>circles.each</a:t>
            </a:r>
            <a:r>
              <a:rPr lang="en-US" sz="2400" dirty="0">
                <a:latin typeface="Consolas"/>
                <a:cs typeface="Consolas"/>
              </a:rPr>
              <a:t> { circle -&gt;</a:t>
            </a:r>
          </a:p>
          <a:p>
            <a:pPr marL="0" indent="0">
              <a:buNone/>
            </a:pPr>
            <a:r>
              <a:rPr lang="en-US" sz="2400" dirty="0">
                <a:latin typeface="Consolas"/>
                <a:cs typeface="Consolas"/>
              </a:rPr>
              <a:t>    at (40.s) {</a:t>
            </a:r>
          </a:p>
          <a:p>
            <a:pPr marL="274320" indent="-274320" fontAlgn="auto">
              <a:spcAft>
                <a:spcPts val="576"/>
              </a:spcAft>
              <a:buClr>
                <a:schemeClr val="accent3"/>
              </a:buClr>
              <a:buNone/>
              <a:defRPr/>
            </a:pPr>
            <a:r>
              <a:rPr lang="en-US" sz="2400" dirty="0">
                <a:solidFill>
                  <a:schemeClr val="accent2">
                    <a:lumMod val="60000"/>
                    <a:lumOff val="40000"/>
                  </a:schemeClr>
                </a:solidFill>
                <a:latin typeface="Consolas"/>
                <a:cs typeface="Consolas"/>
              </a:rPr>
              <a:t>      change </a:t>
            </a:r>
            <a:r>
              <a:rPr lang="en-US" sz="2400" dirty="0" err="1">
                <a:solidFill>
                  <a:schemeClr val="accent2">
                    <a:lumMod val="60000"/>
                    <a:lumOff val="40000"/>
                  </a:schemeClr>
                </a:solidFill>
                <a:latin typeface="Consolas"/>
                <a:cs typeface="Consolas"/>
              </a:rPr>
              <a:t>circle.centerXProperty</a:t>
            </a:r>
            <a:r>
              <a:rPr lang="en-US" sz="2400" dirty="0">
                <a:solidFill>
                  <a:schemeClr val="accent2">
                    <a:lumMod val="60000"/>
                    <a:lumOff val="40000"/>
                  </a:schemeClr>
                </a:solidFill>
                <a:latin typeface="Consolas"/>
                <a:cs typeface="Consolas"/>
              </a:rPr>
              <a:t>() to rand(800)</a:t>
            </a:r>
          </a:p>
          <a:p>
            <a:pPr marL="274320" indent="-274320" fontAlgn="auto">
              <a:spcAft>
                <a:spcPts val="576"/>
              </a:spcAft>
              <a:buClr>
                <a:schemeClr val="accent3"/>
              </a:buClr>
              <a:buNone/>
              <a:defRPr/>
            </a:pPr>
            <a:r>
              <a:rPr lang="en-US" sz="2400" dirty="0">
                <a:solidFill>
                  <a:schemeClr val="accent2">
                    <a:lumMod val="60000"/>
                    <a:lumOff val="40000"/>
                  </a:schemeClr>
                </a:solidFill>
                <a:latin typeface="Consolas"/>
                <a:cs typeface="Consolas"/>
              </a:rPr>
              <a:t>      change </a:t>
            </a:r>
            <a:r>
              <a:rPr lang="en-US" sz="2400" dirty="0" err="1">
                <a:solidFill>
                  <a:schemeClr val="accent2">
                    <a:lumMod val="60000"/>
                    <a:lumOff val="40000"/>
                  </a:schemeClr>
                </a:solidFill>
                <a:latin typeface="Consolas"/>
                <a:cs typeface="Consolas"/>
              </a:rPr>
              <a:t>circle.centerYProperty</a:t>
            </a:r>
            <a:r>
              <a:rPr lang="en-US" sz="2400" dirty="0">
                <a:solidFill>
                  <a:schemeClr val="accent2">
                    <a:lumMod val="60000"/>
                    <a:lumOff val="40000"/>
                  </a:schemeClr>
                </a:solidFill>
                <a:latin typeface="Consolas"/>
                <a:cs typeface="Consolas"/>
              </a:rPr>
              <a:t>() to rand(600)</a:t>
            </a:r>
          </a:p>
          <a:p>
            <a:pPr marL="0" indent="0">
              <a:buNone/>
            </a:pPr>
            <a:r>
              <a:rPr lang="en-US" sz="2400" dirty="0">
                <a:latin typeface="Consolas"/>
                <a:cs typeface="Consolas"/>
              </a:rPr>
              <a:t>    }</a:t>
            </a:r>
          </a:p>
          <a:p>
            <a:pPr marL="0" indent="0">
              <a:buNone/>
            </a:pPr>
            <a:r>
              <a:rPr lang="en-US" sz="2400" dirty="0">
                <a:latin typeface="Consolas"/>
                <a:cs typeface="Consolas"/>
              </a:rPr>
              <a:t>  }</a:t>
            </a:r>
          </a:p>
          <a:p>
            <a:pPr marL="0" indent="0">
              <a:buNone/>
            </a:pPr>
            <a:r>
              <a:rPr lang="en-US" sz="2400" dirty="0">
                <a:latin typeface="Consolas"/>
                <a:cs typeface="Consolas"/>
              </a:rPr>
              <a:t>}.play(</a:t>
            </a:r>
            <a:r>
              <a:rPr lang="en-US" sz="2400" dirty="0" smtClean="0">
                <a:latin typeface="Consolas"/>
                <a:cs typeface="Consolas"/>
              </a:rPr>
              <a:t>)</a:t>
            </a:r>
            <a:endParaRPr lang="en-NZ" sz="2400" dirty="0">
              <a:latin typeface="Consolas"/>
              <a:cs typeface="Consolas"/>
            </a:endParaRPr>
          </a:p>
        </p:txBody>
      </p:sp>
      <p:sp>
        <p:nvSpPr>
          <p:cNvPr id="2" name="Title 1"/>
          <p:cNvSpPr>
            <a:spLocks noGrp="1"/>
          </p:cNvSpPr>
          <p:nvPr>
            <p:ph type="title"/>
          </p:nvPr>
        </p:nvSpPr>
        <p:spPr/>
        <p:txBody>
          <a:bodyPr/>
          <a:lstStyle/>
          <a:p>
            <a:r>
              <a:rPr lang="en-US" dirty="0" smtClean="0"/>
              <a:t>Animation in </a:t>
            </a:r>
            <a:r>
              <a:rPr lang="en-US" dirty="0" err="1" smtClean="0"/>
              <a:t>GroovyFX</a:t>
            </a:r>
            <a:endParaRPr lang="en-US" dirty="0"/>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24</a:t>
            </a:fld>
            <a:endParaRPr lang="en-US" dirty="0"/>
          </a:p>
        </p:txBody>
      </p:sp>
      <p:sp>
        <p:nvSpPr>
          <p:cNvPr id="5" name="Line Callout 2 4"/>
          <p:cNvSpPr/>
          <p:nvPr/>
        </p:nvSpPr>
        <p:spPr>
          <a:xfrm>
            <a:off x="5207482" y="4651994"/>
            <a:ext cx="5321880" cy="927279"/>
          </a:xfrm>
          <a:prstGeom prst="borderCallout2">
            <a:avLst>
              <a:gd name="adj1" fmla="val 49458"/>
              <a:gd name="adj2" fmla="val -2178"/>
              <a:gd name="adj3" fmla="val 49458"/>
              <a:gd name="adj4" fmla="val -6560"/>
              <a:gd name="adj5" fmla="val -83427"/>
              <a:gd name="adj6" fmla="val -20547"/>
            </a:avLst>
          </a:prstGeom>
          <a:solidFill>
            <a:srgbClr val="43661C"/>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smtClean="0"/>
              <a:t>Key frame DSL </a:t>
            </a:r>
            <a:endParaRPr lang="en-US" sz="24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319767" y="1831977"/>
            <a:ext cx="11304289" cy="4551363"/>
          </a:xfrm>
        </p:spPr>
        <p:txBody>
          <a:bodyPr>
            <a:normAutofit/>
          </a:bodyPr>
          <a:lstStyle/>
          <a:p>
            <a:pPr marL="0" indent="0">
              <a:buNone/>
            </a:pPr>
            <a:r>
              <a:rPr lang="en-US" sz="2400" dirty="0">
                <a:latin typeface="Consolas"/>
                <a:cs typeface="Consolas"/>
              </a:rPr>
              <a:t>timeline(</a:t>
            </a:r>
            <a:r>
              <a:rPr lang="en-US" sz="2400" dirty="0" err="1">
                <a:latin typeface="Consolas"/>
                <a:cs typeface="Consolas"/>
              </a:rPr>
              <a:t>cycleCount</a:t>
            </a:r>
            <a:r>
              <a:rPr lang="en-US" sz="2400" dirty="0">
                <a:latin typeface="Consolas"/>
                <a:cs typeface="Consolas"/>
              </a:rPr>
              <a:t>: </a:t>
            </a:r>
            <a:r>
              <a:rPr lang="en-US" sz="2400" dirty="0" err="1">
                <a:latin typeface="Consolas"/>
                <a:cs typeface="Consolas"/>
              </a:rPr>
              <a:t>Timeline.INDEFINITE</a:t>
            </a:r>
            <a:r>
              <a:rPr lang="en-US" sz="2400" dirty="0">
                <a:latin typeface="Consolas"/>
                <a:cs typeface="Consolas"/>
              </a:rPr>
              <a:t>, </a:t>
            </a:r>
            <a:r>
              <a:rPr lang="en-US" sz="2400" dirty="0" err="1">
                <a:latin typeface="Consolas"/>
                <a:cs typeface="Consolas"/>
              </a:rPr>
              <a:t>autoReverse</a:t>
            </a:r>
            <a:r>
              <a:rPr lang="en-US" sz="2400" dirty="0">
                <a:latin typeface="Consolas"/>
                <a:cs typeface="Consolas"/>
              </a:rPr>
              <a:t>: true) {</a:t>
            </a:r>
          </a:p>
          <a:p>
            <a:pPr marL="0" indent="0">
              <a:buNone/>
            </a:pPr>
            <a:r>
              <a:rPr lang="en-US" sz="2400" dirty="0">
                <a:latin typeface="Consolas"/>
                <a:cs typeface="Consolas"/>
              </a:rPr>
              <a:t>  </a:t>
            </a:r>
            <a:r>
              <a:rPr lang="en-US" sz="2400" dirty="0" err="1">
                <a:latin typeface="Consolas"/>
                <a:cs typeface="Consolas"/>
              </a:rPr>
              <a:t>circles.each</a:t>
            </a:r>
            <a:r>
              <a:rPr lang="en-US" sz="2400" dirty="0">
                <a:latin typeface="Consolas"/>
                <a:cs typeface="Consolas"/>
              </a:rPr>
              <a:t> { circle -&gt;</a:t>
            </a:r>
          </a:p>
          <a:p>
            <a:pPr marL="0" indent="0">
              <a:buNone/>
            </a:pPr>
            <a:r>
              <a:rPr lang="en-US" sz="2400" dirty="0">
                <a:latin typeface="Consolas"/>
                <a:cs typeface="Consolas"/>
              </a:rPr>
              <a:t>    at (40.s) {</a:t>
            </a:r>
          </a:p>
          <a:p>
            <a:pPr marL="0" indent="0">
              <a:buNone/>
            </a:pPr>
            <a:r>
              <a:rPr lang="en-US" sz="2400" dirty="0">
                <a:latin typeface="Consolas"/>
                <a:cs typeface="Consolas"/>
              </a:rPr>
              <a:t>      change </a:t>
            </a:r>
            <a:r>
              <a:rPr lang="en-US" sz="2400" dirty="0" err="1">
                <a:latin typeface="Consolas"/>
                <a:cs typeface="Consolas"/>
              </a:rPr>
              <a:t>circle.centerXProperty</a:t>
            </a:r>
            <a:r>
              <a:rPr lang="en-US" sz="2400" dirty="0">
                <a:latin typeface="Consolas"/>
                <a:cs typeface="Consolas"/>
              </a:rPr>
              <a:t>() to rand(800</a:t>
            </a:r>
            <a:r>
              <a:rPr lang="en-US" sz="2400" dirty="0" smtClean="0">
                <a:latin typeface="Consolas"/>
                <a:cs typeface="Consolas"/>
              </a:rPr>
              <a:t>) </a:t>
            </a:r>
            <a:r>
              <a:rPr lang="en-US" sz="2400" dirty="0">
                <a:solidFill>
                  <a:schemeClr val="tx2">
                    <a:lumMod val="60000"/>
                    <a:lumOff val="40000"/>
                  </a:schemeClr>
                </a:solidFill>
                <a:latin typeface="Consolas" pitchFamily="49" charset="0"/>
                <a:cs typeface="Consolas" pitchFamily="49" charset="0"/>
              </a:rPr>
              <a:t>tween </a:t>
            </a:r>
            <a:r>
              <a:rPr lang="en-US" sz="2400" dirty="0" err="1" smtClean="0">
                <a:solidFill>
                  <a:schemeClr val="tx2">
                    <a:lumMod val="60000"/>
                    <a:lumOff val="40000"/>
                  </a:schemeClr>
                </a:solidFill>
                <a:latin typeface="Consolas" pitchFamily="49" charset="0"/>
                <a:cs typeface="Consolas" pitchFamily="49" charset="0"/>
              </a:rPr>
              <a:t>ease_both</a:t>
            </a:r>
            <a:endParaRPr lang="en-US" sz="2400" dirty="0">
              <a:latin typeface="Consolas"/>
              <a:cs typeface="Consolas"/>
            </a:endParaRPr>
          </a:p>
          <a:p>
            <a:pPr marL="0" indent="0">
              <a:buNone/>
            </a:pPr>
            <a:r>
              <a:rPr lang="en-US" sz="2400" dirty="0">
                <a:latin typeface="Consolas"/>
                <a:cs typeface="Consolas"/>
              </a:rPr>
              <a:t>      change </a:t>
            </a:r>
            <a:r>
              <a:rPr lang="en-US" sz="2400" dirty="0" err="1">
                <a:latin typeface="Consolas"/>
                <a:cs typeface="Consolas"/>
              </a:rPr>
              <a:t>circle.centerYProperty</a:t>
            </a:r>
            <a:r>
              <a:rPr lang="en-US" sz="2400" dirty="0">
                <a:latin typeface="Consolas"/>
                <a:cs typeface="Consolas"/>
              </a:rPr>
              <a:t>() to rand(600</a:t>
            </a:r>
            <a:r>
              <a:rPr lang="en-US" sz="2400" dirty="0" smtClean="0">
                <a:latin typeface="Consolas"/>
                <a:cs typeface="Consolas"/>
              </a:rPr>
              <a:t>)</a:t>
            </a:r>
            <a:r>
              <a:rPr lang="en-US" sz="2400" dirty="0">
                <a:solidFill>
                  <a:srgbClr val="569DD3"/>
                </a:solidFill>
                <a:latin typeface="Consolas" pitchFamily="49" charset="0"/>
                <a:cs typeface="Consolas" pitchFamily="49" charset="0"/>
              </a:rPr>
              <a:t> tween </a:t>
            </a:r>
            <a:r>
              <a:rPr lang="en-US" sz="2400" dirty="0" smtClean="0">
                <a:solidFill>
                  <a:srgbClr val="569DD3"/>
                </a:solidFill>
                <a:latin typeface="Consolas" pitchFamily="49" charset="0"/>
                <a:cs typeface="Consolas" pitchFamily="49" charset="0"/>
              </a:rPr>
              <a:t>linear</a:t>
            </a:r>
            <a:endParaRPr lang="en-US" sz="2400" dirty="0">
              <a:latin typeface="Consolas"/>
              <a:cs typeface="Consolas"/>
            </a:endParaRPr>
          </a:p>
          <a:p>
            <a:pPr marL="0" indent="0">
              <a:buNone/>
            </a:pPr>
            <a:r>
              <a:rPr lang="en-US" sz="2400" dirty="0">
                <a:latin typeface="Consolas"/>
                <a:cs typeface="Consolas"/>
              </a:rPr>
              <a:t>    }</a:t>
            </a:r>
          </a:p>
          <a:p>
            <a:pPr marL="0" indent="0">
              <a:buNone/>
            </a:pPr>
            <a:r>
              <a:rPr lang="en-US" sz="2400" dirty="0">
                <a:latin typeface="Consolas"/>
                <a:cs typeface="Consolas"/>
              </a:rPr>
              <a:t>  }</a:t>
            </a:r>
          </a:p>
          <a:p>
            <a:pPr marL="0" indent="0">
              <a:buNone/>
            </a:pPr>
            <a:r>
              <a:rPr lang="en-US" sz="2400" dirty="0">
                <a:latin typeface="Consolas"/>
                <a:cs typeface="Consolas"/>
              </a:rPr>
              <a:t>}.play(</a:t>
            </a:r>
            <a:r>
              <a:rPr lang="en-US" sz="2400" dirty="0" smtClean="0">
                <a:latin typeface="Consolas"/>
                <a:cs typeface="Consolas"/>
              </a:rPr>
              <a:t>)</a:t>
            </a:r>
            <a:endParaRPr lang="en-NZ" sz="2400" dirty="0">
              <a:latin typeface="Consolas"/>
              <a:cs typeface="Consolas"/>
            </a:endParaRPr>
          </a:p>
        </p:txBody>
      </p:sp>
      <p:sp>
        <p:nvSpPr>
          <p:cNvPr id="2" name="Title 1"/>
          <p:cNvSpPr>
            <a:spLocks noGrp="1"/>
          </p:cNvSpPr>
          <p:nvPr>
            <p:ph type="title"/>
          </p:nvPr>
        </p:nvSpPr>
        <p:spPr/>
        <p:txBody>
          <a:bodyPr/>
          <a:lstStyle/>
          <a:p>
            <a:r>
              <a:rPr lang="en-US" dirty="0" smtClean="0"/>
              <a:t>Animation in </a:t>
            </a:r>
            <a:r>
              <a:rPr lang="en-US" dirty="0" err="1" smtClean="0"/>
              <a:t>GroovyFX</a:t>
            </a:r>
            <a:endParaRPr lang="en-US" dirty="0"/>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25</a:t>
            </a:fld>
            <a:endParaRPr lang="en-US" dirty="0"/>
          </a:p>
        </p:txBody>
      </p:sp>
      <p:sp>
        <p:nvSpPr>
          <p:cNvPr id="5" name="Line Callout 2 4"/>
          <p:cNvSpPr/>
          <p:nvPr/>
        </p:nvSpPr>
        <p:spPr>
          <a:xfrm>
            <a:off x="6205912" y="4556148"/>
            <a:ext cx="5321880" cy="927279"/>
          </a:xfrm>
          <a:prstGeom prst="borderCallout2">
            <a:avLst>
              <a:gd name="adj1" fmla="val -761"/>
              <a:gd name="adj2" fmla="val 48202"/>
              <a:gd name="adj3" fmla="val -38805"/>
              <a:gd name="adj4" fmla="val 47798"/>
              <a:gd name="adj5" fmla="val -71224"/>
              <a:gd name="adj6" fmla="val 57470"/>
            </a:avLst>
          </a:prstGeom>
          <a:solidFill>
            <a:srgbClr val="183F5C"/>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smtClean="0"/>
              <a:t>Optional easing</a:t>
            </a:r>
            <a:endParaRPr lang="en-US" sz="24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Event Listeners in </a:t>
            </a:r>
            <a:r>
              <a:rPr lang="en-US" dirty="0" err="1" smtClean="0"/>
              <a:t>GroovyFX</a:t>
            </a:r>
            <a:endParaRPr lang="en-US" dirty="0"/>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26</a:t>
            </a:fld>
            <a:endParaRPr lang="en-US"/>
          </a:p>
        </p:txBody>
      </p:sp>
      <p:sp>
        <p:nvSpPr>
          <p:cNvPr id="7" name="Content Placeholder 6"/>
          <p:cNvSpPr>
            <a:spLocks noGrp="1"/>
          </p:cNvSpPr>
          <p:nvPr>
            <p:ph idx="1"/>
          </p:nvPr>
        </p:nvSpPr>
        <p:spPr>
          <a:xfrm>
            <a:off x="319767" y="1831980"/>
            <a:ext cx="11304289" cy="1421585"/>
          </a:xfrm>
        </p:spPr>
        <p:txBody>
          <a:bodyPr/>
          <a:lstStyle/>
          <a:p>
            <a:r>
              <a:rPr lang="en-US" dirty="0" smtClean="0"/>
              <a:t>Supported using the built-in Closure syntax</a:t>
            </a:r>
          </a:p>
          <a:p>
            <a:r>
              <a:rPr lang="en-US" dirty="0" smtClean="0"/>
              <a:t>Optional arguments for event objects</a:t>
            </a:r>
          </a:p>
        </p:txBody>
      </p:sp>
      <p:sp>
        <p:nvSpPr>
          <p:cNvPr id="8" name="Content Placeholder 5"/>
          <p:cNvSpPr txBox="1">
            <a:spLocks/>
          </p:cNvSpPr>
          <p:nvPr/>
        </p:nvSpPr>
        <p:spPr bwMode="auto">
          <a:xfrm>
            <a:off x="424133" y="3360637"/>
            <a:ext cx="11304289" cy="30740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4320" lvl="0" indent="-274320" eaLnBrk="0" fontAlgn="auto" hangingPunct="0">
              <a:lnSpc>
                <a:spcPct val="90000"/>
              </a:lnSpc>
              <a:spcAft>
                <a:spcPts val="0"/>
              </a:spcAft>
              <a:buClr>
                <a:schemeClr val="accent3"/>
              </a:buClr>
              <a:buSzPct val="60000"/>
              <a:defRPr/>
            </a:pPr>
            <a:r>
              <a:rPr lang="en-US" sz="2800" kern="0" dirty="0" err="1" smtClean="0">
                <a:latin typeface="Consolas" pitchFamily="49" charset="0"/>
                <a:ea typeface="ＭＳ Ｐゴシック" charset="-128"/>
                <a:cs typeface="Consolas" pitchFamily="49" charset="0"/>
              </a:rPr>
              <a:t>onMouseClicked</a:t>
            </a:r>
            <a:r>
              <a:rPr lang="en-US" sz="2800" kern="0" dirty="0" smtClean="0">
                <a:latin typeface="Consolas" pitchFamily="49" charset="0"/>
                <a:ea typeface="ＭＳ Ｐゴシック" charset="-128"/>
                <a:cs typeface="Consolas" pitchFamily="49" charset="0"/>
              </a:rPr>
              <a:t> { e -&gt;</a:t>
            </a:r>
          </a:p>
          <a:p>
            <a:pPr marL="274320" lvl="0" indent="-274320" eaLnBrk="0" fontAlgn="auto" hangingPunct="0">
              <a:lnSpc>
                <a:spcPct val="90000"/>
              </a:lnSpc>
              <a:spcAft>
                <a:spcPts val="0"/>
              </a:spcAft>
              <a:buClr>
                <a:schemeClr val="accent3"/>
              </a:buClr>
              <a:buSzPct val="60000"/>
              <a:defRPr/>
            </a:pPr>
            <a:r>
              <a:rPr lang="en-US" sz="2800" kern="0" dirty="0" smtClean="0">
                <a:latin typeface="Consolas" pitchFamily="49" charset="0"/>
                <a:ea typeface="ＭＳ Ｐゴシック" charset="-128"/>
                <a:cs typeface="Consolas" pitchFamily="49" charset="0"/>
              </a:rPr>
              <a:t>  timeline {</a:t>
            </a:r>
          </a:p>
          <a:p>
            <a:pPr marL="274320" lvl="0" indent="-274320" eaLnBrk="0" fontAlgn="auto" hangingPunct="0">
              <a:lnSpc>
                <a:spcPct val="90000"/>
              </a:lnSpc>
              <a:spcAft>
                <a:spcPts val="0"/>
              </a:spcAft>
              <a:buClr>
                <a:schemeClr val="accent3"/>
              </a:buClr>
              <a:buSzPct val="60000"/>
              <a:defRPr/>
            </a:pPr>
            <a:r>
              <a:rPr lang="en-US" sz="2800" kern="0" dirty="0" smtClean="0">
                <a:latin typeface="Consolas" pitchFamily="49" charset="0"/>
                <a:ea typeface="ＭＳ Ｐゴシック" charset="-128"/>
                <a:cs typeface="Consolas" pitchFamily="49" charset="0"/>
              </a:rPr>
              <a:t>    at(3.s) { change </a:t>
            </a:r>
            <a:r>
              <a:rPr lang="en-US" sz="2800" kern="0" dirty="0" err="1" smtClean="0">
                <a:latin typeface="Consolas" pitchFamily="49" charset="0"/>
                <a:ea typeface="ＭＳ Ｐゴシック" charset="-128"/>
                <a:cs typeface="Consolas" pitchFamily="49" charset="0"/>
              </a:rPr>
              <a:t>e.source.radiusProperty</a:t>
            </a:r>
            <a:r>
              <a:rPr lang="en-US" sz="2800" kern="0" dirty="0" smtClean="0">
                <a:latin typeface="Consolas" pitchFamily="49" charset="0"/>
                <a:ea typeface="ＭＳ Ｐゴシック" charset="-128"/>
                <a:cs typeface="Consolas" pitchFamily="49" charset="0"/>
              </a:rPr>
              <a:t>() to 0 }</a:t>
            </a:r>
          </a:p>
          <a:p>
            <a:pPr marL="274320" lvl="0" indent="-274320" eaLnBrk="0" fontAlgn="auto" hangingPunct="0">
              <a:lnSpc>
                <a:spcPct val="90000"/>
              </a:lnSpc>
              <a:spcAft>
                <a:spcPts val="0"/>
              </a:spcAft>
              <a:buClr>
                <a:schemeClr val="accent3"/>
              </a:buClr>
              <a:buSzPct val="60000"/>
              <a:defRPr/>
            </a:pPr>
            <a:r>
              <a:rPr lang="en-US" sz="2800" kern="0" dirty="0" smtClean="0">
                <a:latin typeface="Consolas" pitchFamily="49" charset="0"/>
                <a:ea typeface="ＭＳ Ｐゴシック" charset="-128"/>
                <a:cs typeface="Consolas" pitchFamily="49" charset="0"/>
              </a:rPr>
              <a:t>  }.play()</a:t>
            </a:r>
          </a:p>
          <a:p>
            <a:pPr marL="274320" lvl="0" indent="-274320" eaLnBrk="0" fontAlgn="auto" hangingPunct="0">
              <a:lnSpc>
                <a:spcPct val="90000"/>
              </a:lnSpc>
              <a:spcAft>
                <a:spcPts val="0"/>
              </a:spcAft>
              <a:buClr>
                <a:schemeClr val="accent3"/>
              </a:buClr>
              <a:buSzPct val="60000"/>
              <a:defRPr/>
            </a:pPr>
            <a:r>
              <a:rPr lang="en-US" sz="2800" kern="0" dirty="0" smtClean="0">
                <a:latin typeface="Consolas" pitchFamily="49" charset="0"/>
                <a:ea typeface="ＭＳ Ｐゴシック" charset="-128"/>
                <a:cs typeface="Consolas" pitchFamily="49" charset="0"/>
              </a:rPr>
              <a:t>}</a:t>
            </a:r>
            <a:endParaRPr kumimoji="0" lang="en-NZ" sz="2800" b="0" i="0" u="none" strike="noStrike" kern="0" cap="none" spc="0" normalizeH="0" baseline="0" noProof="0" dirty="0" smtClean="0">
              <a:ln>
                <a:noFill/>
              </a:ln>
              <a:solidFill>
                <a:schemeClr val="tx1"/>
              </a:solidFill>
              <a:effectLst/>
              <a:uLnTx/>
              <a:uFillTx/>
              <a:latin typeface="Consolas" pitchFamily="49" charset="0"/>
              <a:ea typeface="ＭＳ Ｐゴシック" charset="-128"/>
              <a:cs typeface="Consolas" pitchFamily="49"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Event Listeners in </a:t>
            </a:r>
            <a:r>
              <a:rPr lang="en-US" dirty="0" err="1" smtClean="0"/>
              <a:t>GroovyFX</a:t>
            </a:r>
            <a:endParaRPr lang="en-US" dirty="0"/>
          </a:p>
        </p:txBody>
      </p:sp>
      <p:sp>
        <p:nvSpPr>
          <p:cNvPr id="7" name="Content Placeholder 6"/>
          <p:cNvSpPr>
            <a:spLocks noGrp="1"/>
          </p:cNvSpPr>
          <p:nvPr>
            <p:ph idx="1"/>
          </p:nvPr>
        </p:nvSpPr>
        <p:spPr/>
        <p:txBody>
          <a:bodyPr/>
          <a:lstStyle/>
          <a:p>
            <a:r>
              <a:rPr lang="en-US" dirty="0">
                <a:solidFill>
                  <a:schemeClr val="tx1">
                    <a:lumMod val="50000"/>
                    <a:lumOff val="50000"/>
                  </a:schemeClr>
                </a:solidFill>
              </a:rPr>
              <a:t>Supported using the built-in Closure syntax</a:t>
            </a:r>
          </a:p>
          <a:p>
            <a:r>
              <a:rPr lang="en-US" dirty="0">
                <a:solidFill>
                  <a:schemeClr val="tx1">
                    <a:lumMod val="50000"/>
                    <a:lumOff val="50000"/>
                  </a:schemeClr>
                </a:solidFill>
              </a:rPr>
              <a:t>Optional arguments for event </a:t>
            </a:r>
            <a:r>
              <a:rPr lang="en-US" dirty="0" smtClean="0">
                <a:solidFill>
                  <a:schemeClr val="tx1">
                    <a:lumMod val="50000"/>
                    <a:lumOff val="50000"/>
                  </a:schemeClr>
                </a:solidFill>
              </a:rPr>
              <a:t>objects</a:t>
            </a: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27</a:t>
            </a:fld>
            <a:endParaRPr lang="en-US"/>
          </a:p>
        </p:txBody>
      </p:sp>
      <p:sp>
        <p:nvSpPr>
          <p:cNvPr id="6" name="Line Callout 2 5"/>
          <p:cNvSpPr/>
          <p:nvPr/>
        </p:nvSpPr>
        <p:spPr>
          <a:xfrm>
            <a:off x="3495653" y="5489696"/>
            <a:ext cx="2894069" cy="927279"/>
          </a:xfrm>
          <a:prstGeom prst="borderCallout2">
            <a:avLst>
              <a:gd name="adj1" fmla="val 49071"/>
              <a:gd name="adj2" fmla="val -5201"/>
              <a:gd name="adj3" fmla="val 48684"/>
              <a:gd name="adj4" fmla="val -14262"/>
              <a:gd name="adj5" fmla="val -36711"/>
              <a:gd name="adj6" fmla="val -83502"/>
            </a:avLst>
          </a:prstGeom>
          <a:solidFill>
            <a:srgbClr val="006F96"/>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smtClean="0"/>
              <a:t>Compact syntax</a:t>
            </a:r>
          </a:p>
          <a:p>
            <a:pPr algn="ctr"/>
            <a:r>
              <a:rPr lang="en-US" sz="2400" dirty="0" smtClean="0"/>
              <a:t>{body}</a:t>
            </a:r>
            <a:endParaRPr lang="en-US" sz="2400" dirty="0"/>
          </a:p>
        </p:txBody>
      </p:sp>
      <p:sp>
        <p:nvSpPr>
          <p:cNvPr id="9" name="Content Placeholder 5"/>
          <p:cNvSpPr txBox="1">
            <a:spLocks/>
          </p:cNvSpPr>
          <p:nvPr/>
        </p:nvSpPr>
        <p:spPr bwMode="auto">
          <a:xfrm>
            <a:off x="424133" y="3360637"/>
            <a:ext cx="11304289" cy="30740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4320" lvl="0" indent="-274320" eaLnBrk="0" fontAlgn="auto" hangingPunct="0">
              <a:lnSpc>
                <a:spcPct val="90000"/>
              </a:lnSpc>
              <a:spcAft>
                <a:spcPts val="0"/>
              </a:spcAft>
              <a:buClr>
                <a:schemeClr val="accent3"/>
              </a:buClr>
              <a:buSzPct val="60000"/>
              <a:defRPr/>
            </a:pPr>
            <a:r>
              <a:rPr lang="en-US" sz="2800" kern="0" dirty="0" err="1" smtClean="0">
                <a:solidFill>
                  <a:schemeClr val="tx2">
                    <a:lumMod val="60000"/>
                    <a:lumOff val="40000"/>
                  </a:schemeClr>
                </a:solidFill>
                <a:latin typeface="Consolas" pitchFamily="49" charset="0"/>
                <a:ea typeface="ＭＳ Ｐゴシック" charset="-128"/>
                <a:cs typeface="Consolas" pitchFamily="49" charset="0"/>
              </a:rPr>
              <a:t>onMouseClicked</a:t>
            </a:r>
            <a:r>
              <a:rPr lang="en-US" sz="2800" kern="0" dirty="0" smtClean="0">
                <a:solidFill>
                  <a:schemeClr val="tx2">
                    <a:lumMod val="60000"/>
                    <a:lumOff val="40000"/>
                  </a:schemeClr>
                </a:solidFill>
                <a:latin typeface="Consolas" pitchFamily="49" charset="0"/>
                <a:ea typeface="ＭＳ Ｐゴシック" charset="-128"/>
                <a:cs typeface="Consolas" pitchFamily="49" charset="0"/>
              </a:rPr>
              <a:t> {</a:t>
            </a:r>
            <a:r>
              <a:rPr lang="en-US" sz="2800" kern="0" dirty="0" smtClean="0">
                <a:solidFill>
                  <a:schemeClr val="bg1"/>
                </a:solidFill>
                <a:latin typeface="Consolas" pitchFamily="49" charset="0"/>
                <a:ea typeface="ＭＳ Ｐゴシック" charset="-128"/>
                <a:cs typeface="Consolas" pitchFamily="49" charset="0"/>
              </a:rPr>
              <a:t> </a:t>
            </a:r>
            <a:r>
              <a:rPr lang="en-US" sz="2800" kern="0" dirty="0" err="1" smtClean="0">
                <a:solidFill>
                  <a:schemeClr val="bg1"/>
                </a:solidFill>
                <a:latin typeface="Consolas" pitchFamily="49" charset="0"/>
                <a:ea typeface="ＭＳ Ｐゴシック" charset="-128"/>
                <a:cs typeface="Consolas" pitchFamily="49" charset="0"/>
              </a:rPr>
              <a:t>MouseEvent</a:t>
            </a:r>
            <a:r>
              <a:rPr lang="en-US" sz="2800" kern="0" dirty="0" smtClean="0">
                <a:solidFill>
                  <a:schemeClr val="bg1"/>
                </a:solidFill>
                <a:latin typeface="Consolas" pitchFamily="49" charset="0"/>
                <a:ea typeface="ＭＳ Ｐゴシック" charset="-128"/>
                <a:cs typeface="Consolas" pitchFamily="49" charset="0"/>
              </a:rPr>
              <a:t> </a:t>
            </a:r>
            <a:r>
              <a:rPr lang="en-US" sz="2800" kern="0" dirty="0" err="1" smtClean="0">
                <a:solidFill>
                  <a:schemeClr val="bg1"/>
                </a:solidFill>
                <a:latin typeface="Consolas" pitchFamily="49" charset="0"/>
                <a:ea typeface="ＭＳ Ｐゴシック" charset="-128"/>
                <a:cs typeface="Consolas" pitchFamily="49" charset="0"/>
              </a:rPr>
              <a:t>e</a:t>
            </a:r>
            <a:r>
              <a:rPr lang="en-US" sz="2800" kern="0" dirty="0" smtClean="0">
                <a:solidFill>
                  <a:schemeClr val="bg1"/>
                </a:solidFill>
                <a:latin typeface="Consolas" pitchFamily="49" charset="0"/>
                <a:ea typeface="ＭＳ Ｐゴシック" charset="-128"/>
                <a:cs typeface="Consolas" pitchFamily="49" charset="0"/>
              </a:rPr>
              <a:t> -&gt;</a:t>
            </a:r>
          </a:p>
          <a:p>
            <a:pPr marL="274320" lvl="0" indent="-274320" eaLnBrk="0" fontAlgn="auto" hangingPunct="0">
              <a:lnSpc>
                <a:spcPct val="90000"/>
              </a:lnSpc>
              <a:spcAft>
                <a:spcPts val="0"/>
              </a:spcAft>
              <a:buClr>
                <a:schemeClr val="accent3"/>
              </a:buClr>
              <a:buSzPct val="60000"/>
              <a:defRPr/>
            </a:pPr>
            <a:r>
              <a:rPr lang="en-US" sz="2800" kern="0" dirty="0" smtClean="0">
                <a:solidFill>
                  <a:schemeClr val="bg1"/>
                </a:solidFill>
                <a:latin typeface="Consolas" pitchFamily="49" charset="0"/>
                <a:ea typeface="ＭＳ Ｐゴシック" charset="-128"/>
                <a:cs typeface="Consolas" pitchFamily="49" charset="0"/>
              </a:rPr>
              <a:t>  timeline {</a:t>
            </a:r>
          </a:p>
          <a:p>
            <a:pPr marL="274320" lvl="0" indent="-274320" eaLnBrk="0" fontAlgn="auto" hangingPunct="0">
              <a:lnSpc>
                <a:spcPct val="90000"/>
              </a:lnSpc>
              <a:spcAft>
                <a:spcPts val="0"/>
              </a:spcAft>
              <a:buClr>
                <a:schemeClr val="accent3"/>
              </a:buClr>
              <a:buSzPct val="60000"/>
              <a:defRPr/>
            </a:pPr>
            <a:r>
              <a:rPr lang="en-US" sz="2800" kern="0" dirty="0" smtClean="0">
                <a:solidFill>
                  <a:schemeClr val="bg1"/>
                </a:solidFill>
                <a:latin typeface="Consolas" pitchFamily="49" charset="0"/>
                <a:ea typeface="ＭＳ Ｐゴシック" charset="-128"/>
                <a:cs typeface="Consolas" pitchFamily="49" charset="0"/>
              </a:rPr>
              <a:t>    at(3.s) { change </a:t>
            </a:r>
            <a:r>
              <a:rPr lang="en-US" sz="2800" kern="0" dirty="0" err="1" smtClean="0">
                <a:solidFill>
                  <a:schemeClr val="bg1"/>
                </a:solidFill>
                <a:latin typeface="Consolas" pitchFamily="49" charset="0"/>
                <a:ea typeface="ＭＳ Ｐゴシック" charset="-128"/>
                <a:cs typeface="Consolas" pitchFamily="49" charset="0"/>
              </a:rPr>
              <a:t>e.source.radiusProperty</a:t>
            </a:r>
            <a:r>
              <a:rPr lang="en-US" sz="2800" kern="0" dirty="0" smtClean="0">
                <a:solidFill>
                  <a:schemeClr val="bg1"/>
                </a:solidFill>
                <a:latin typeface="Consolas" pitchFamily="49" charset="0"/>
                <a:ea typeface="ＭＳ Ｐゴシック" charset="-128"/>
                <a:cs typeface="Consolas" pitchFamily="49" charset="0"/>
              </a:rPr>
              <a:t>() to 0 }</a:t>
            </a:r>
          </a:p>
          <a:p>
            <a:pPr marL="274320" lvl="0" indent="-274320" eaLnBrk="0" fontAlgn="auto" hangingPunct="0">
              <a:lnSpc>
                <a:spcPct val="90000"/>
              </a:lnSpc>
              <a:spcAft>
                <a:spcPts val="0"/>
              </a:spcAft>
              <a:buClr>
                <a:schemeClr val="accent3"/>
              </a:buClr>
              <a:buSzPct val="60000"/>
              <a:defRPr/>
            </a:pPr>
            <a:r>
              <a:rPr lang="en-US" sz="2800" kern="0" dirty="0" smtClean="0">
                <a:solidFill>
                  <a:schemeClr val="bg1"/>
                </a:solidFill>
                <a:latin typeface="Consolas" pitchFamily="49" charset="0"/>
                <a:ea typeface="ＭＳ Ｐゴシック" charset="-128"/>
                <a:cs typeface="Consolas" pitchFamily="49" charset="0"/>
              </a:rPr>
              <a:t>  }.play()</a:t>
            </a:r>
          </a:p>
          <a:p>
            <a:pPr marL="274320" lvl="0" indent="-274320" eaLnBrk="0" fontAlgn="auto" hangingPunct="0">
              <a:lnSpc>
                <a:spcPct val="90000"/>
              </a:lnSpc>
              <a:spcAft>
                <a:spcPts val="0"/>
              </a:spcAft>
              <a:buClr>
                <a:schemeClr val="accent3"/>
              </a:buClr>
              <a:buSzPct val="60000"/>
              <a:defRPr/>
            </a:pPr>
            <a:r>
              <a:rPr lang="en-US" sz="2800" kern="0" dirty="0" smtClean="0">
                <a:solidFill>
                  <a:srgbClr val="569DD3"/>
                </a:solidFill>
                <a:latin typeface="Consolas" pitchFamily="49" charset="0"/>
                <a:ea typeface="ＭＳ Ｐゴシック" charset="-128"/>
                <a:cs typeface="Consolas" pitchFamily="49" charset="0"/>
              </a:rPr>
              <a:t>}</a:t>
            </a:r>
            <a:endParaRPr kumimoji="0" lang="en-NZ" sz="2800" b="0" i="0" u="none" strike="noStrike" kern="0" cap="none" spc="0" normalizeH="0" baseline="0" noProof="0" dirty="0" smtClean="0">
              <a:ln>
                <a:noFill/>
              </a:ln>
              <a:solidFill>
                <a:srgbClr val="569DD3"/>
              </a:solidFill>
              <a:effectLst/>
              <a:uLnTx/>
              <a:uFillTx/>
              <a:latin typeface="Consolas" pitchFamily="49" charset="0"/>
              <a:ea typeface="ＭＳ Ｐゴシック" charset="-128"/>
              <a:cs typeface="Consolas" pitchFamily="49"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Event Listeners in </a:t>
            </a:r>
            <a:r>
              <a:rPr lang="en-US" dirty="0" err="1" smtClean="0"/>
              <a:t>GroovyFX</a:t>
            </a:r>
            <a:endParaRPr lang="en-US" dirty="0"/>
          </a:p>
        </p:txBody>
      </p:sp>
      <p:sp>
        <p:nvSpPr>
          <p:cNvPr id="7" name="Content Placeholder 6"/>
          <p:cNvSpPr>
            <a:spLocks noGrp="1"/>
          </p:cNvSpPr>
          <p:nvPr>
            <p:ph idx="1"/>
          </p:nvPr>
        </p:nvSpPr>
        <p:spPr/>
        <p:txBody>
          <a:bodyPr/>
          <a:lstStyle/>
          <a:p>
            <a:r>
              <a:rPr lang="en-US" dirty="0">
                <a:solidFill>
                  <a:schemeClr val="tx1">
                    <a:lumMod val="50000"/>
                    <a:lumOff val="50000"/>
                  </a:schemeClr>
                </a:solidFill>
              </a:rPr>
              <a:t>Supported using the built-in Closure syntax</a:t>
            </a:r>
          </a:p>
          <a:p>
            <a:r>
              <a:rPr lang="en-US" dirty="0">
                <a:solidFill>
                  <a:schemeClr val="tx1">
                    <a:lumMod val="50000"/>
                    <a:lumOff val="50000"/>
                  </a:schemeClr>
                </a:solidFill>
              </a:rPr>
              <a:t>Optional arguments for event </a:t>
            </a:r>
            <a:r>
              <a:rPr lang="en-US" dirty="0" smtClean="0">
                <a:solidFill>
                  <a:schemeClr val="tx1">
                    <a:lumMod val="50000"/>
                    <a:lumOff val="50000"/>
                  </a:schemeClr>
                </a:solidFill>
              </a:rPr>
              <a:t>objects</a:t>
            </a: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28</a:t>
            </a:fld>
            <a:endParaRPr lang="en-US"/>
          </a:p>
        </p:txBody>
      </p:sp>
      <p:sp>
        <p:nvSpPr>
          <p:cNvPr id="6" name="Line Callout 2 5"/>
          <p:cNvSpPr/>
          <p:nvPr/>
        </p:nvSpPr>
        <p:spPr>
          <a:xfrm>
            <a:off x="7752153" y="2233836"/>
            <a:ext cx="3840814" cy="927279"/>
          </a:xfrm>
          <a:prstGeom prst="borderCallout2">
            <a:avLst>
              <a:gd name="adj1" fmla="val 49071"/>
              <a:gd name="adj2" fmla="val -5201"/>
              <a:gd name="adj3" fmla="val 48684"/>
              <a:gd name="adj4" fmla="val -14262"/>
              <a:gd name="adj5" fmla="val 128405"/>
              <a:gd name="adj6" fmla="val -43089"/>
            </a:avLst>
          </a:prstGeom>
          <a:solidFill>
            <a:srgbClr val="9A0000"/>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smtClean="0"/>
              <a:t>Optional event parameter</a:t>
            </a:r>
          </a:p>
          <a:p>
            <a:pPr algn="ctr"/>
            <a:r>
              <a:rPr lang="en-US" sz="2400" dirty="0" smtClean="0"/>
              <a:t>{event -&gt; body}</a:t>
            </a:r>
            <a:endParaRPr lang="en-US" sz="2400" dirty="0"/>
          </a:p>
        </p:txBody>
      </p:sp>
      <p:sp>
        <p:nvSpPr>
          <p:cNvPr id="9" name="Content Placeholder 5"/>
          <p:cNvSpPr txBox="1">
            <a:spLocks/>
          </p:cNvSpPr>
          <p:nvPr/>
        </p:nvSpPr>
        <p:spPr bwMode="auto">
          <a:xfrm>
            <a:off x="424133" y="3360637"/>
            <a:ext cx="11304289" cy="30740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4320" lvl="0" indent="-274320" eaLnBrk="0" fontAlgn="auto" hangingPunct="0">
              <a:lnSpc>
                <a:spcPct val="90000"/>
              </a:lnSpc>
              <a:spcAft>
                <a:spcPts val="0"/>
              </a:spcAft>
              <a:buClr>
                <a:schemeClr val="accent3"/>
              </a:buClr>
              <a:buSzPct val="60000"/>
              <a:defRPr/>
            </a:pPr>
            <a:r>
              <a:rPr lang="en-US" sz="2800" kern="0" dirty="0" err="1" smtClean="0">
                <a:solidFill>
                  <a:schemeClr val="bg1"/>
                </a:solidFill>
                <a:latin typeface="Consolas" pitchFamily="49" charset="0"/>
                <a:ea typeface="ＭＳ Ｐゴシック" charset="-128"/>
                <a:cs typeface="Consolas" pitchFamily="49" charset="0"/>
              </a:rPr>
              <a:t>onMouseClicked</a:t>
            </a:r>
            <a:r>
              <a:rPr lang="en-US" sz="2800" kern="0" dirty="0" smtClean="0">
                <a:solidFill>
                  <a:schemeClr val="bg1"/>
                </a:solidFill>
                <a:latin typeface="Consolas" pitchFamily="49" charset="0"/>
                <a:ea typeface="ＭＳ Ｐゴシック" charset="-128"/>
                <a:cs typeface="Consolas" pitchFamily="49" charset="0"/>
              </a:rPr>
              <a:t> { </a:t>
            </a:r>
            <a:r>
              <a:rPr lang="en-US" sz="2800" kern="0" dirty="0" err="1" smtClean="0">
                <a:solidFill>
                  <a:srgbClr val="FF0000"/>
                </a:solidFill>
                <a:latin typeface="Consolas" pitchFamily="49" charset="0"/>
                <a:ea typeface="ＭＳ Ｐゴシック" charset="-128"/>
                <a:cs typeface="Consolas" pitchFamily="49" charset="0"/>
              </a:rPr>
              <a:t>MouseEvent</a:t>
            </a:r>
            <a:r>
              <a:rPr lang="en-US" sz="2800" kern="0" dirty="0" smtClean="0">
                <a:solidFill>
                  <a:srgbClr val="FF0000"/>
                </a:solidFill>
                <a:latin typeface="Consolas" pitchFamily="49" charset="0"/>
                <a:ea typeface="ＭＳ Ｐゴシック" charset="-128"/>
                <a:cs typeface="Consolas" pitchFamily="49" charset="0"/>
              </a:rPr>
              <a:t> </a:t>
            </a:r>
            <a:r>
              <a:rPr lang="en-US" sz="2800" kern="0" dirty="0" err="1" smtClean="0">
                <a:solidFill>
                  <a:srgbClr val="FF0000"/>
                </a:solidFill>
                <a:latin typeface="Consolas" pitchFamily="49" charset="0"/>
                <a:ea typeface="ＭＳ Ｐゴシック" charset="-128"/>
                <a:cs typeface="Consolas" pitchFamily="49" charset="0"/>
              </a:rPr>
              <a:t>e</a:t>
            </a:r>
            <a:r>
              <a:rPr lang="en-US" sz="2800" kern="0" dirty="0" smtClean="0">
                <a:solidFill>
                  <a:srgbClr val="FF0000"/>
                </a:solidFill>
                <a:latin typeface="Consolas" pitchFamily="49" charset="0"/>
                <a:ea typeface="ＭＳ Ｐゴシック" charset="-128"/>
                <a:cs typeface="Consolas" pitchFamily="49" charset="0"/>
              </a:rPr>
              <a:t> -&gt;</a:t>
            </a:r>
          </a:p>
          <a:p>
            <a:pPr marL="274320" lvl="0" indent="-274320" eaLnBrk="0" fontAlgn="auto" hangingPunct="0">
              <a:lnSpc>
                <a:spcPct val="90000"/>
              </a:lnSpc>
              <a:spcAft>
                <a:spcPts val="0"/>
              </a:spcAft>
              <a:buClr>
                <a:schemeClr val="accent3"/>
              </a:buClr>
              <a:buSzPct val="60000"/>
              <a:defRPr/>
            </a:pPr>
            <a:r>
              <a:rPr lang="en-US" sz="2800" kern="0" dirty="0" smtClean="0">
                <a:solidFill>
                  <a:schemeClr val="bg1"/>
                </a:solidFill>
                <a:latin typeface="Consolas" pitchFamily="49" charset="0"/>
                <a:ea typeface="ＭＳ Ｐゴシック" charset="-128"/>
                <a:cs typeface="Consolas" pitchFamily="49" charset="0"/>
              </a:rPr>
              <a:t>  timeline {</a:t>
            </a:r>
          </a:p>
          <a:p>
            <a:pPr marL="274320" lvl="0" indent="-274320" eaLnBrk="0" fontAlgn="auto" hangingPunct="0">
              <a:lnSpc>
                <a:spcPct val="90000"/>
              </a:lnSpc>
              <a:spcAft>
                <a:spcPts val="0"/>
              </a:spcAft>
              <a:buClr>
                <a:schemeClr val="accent3"/>
              </a:buClr>
              <a:buSzPct val="60000"/>
              <a:defRPr/>
            </a:pPr>
            <a:r>
              <a:rPr lang="en-US" sz="2800" kern="0" dirty="0" smtClean="0">
                <a:solidFill>
                  <a:schemeClr val="bg1"/>
                </a:solidFill>
                <a:latin typeface="Consolas" pitchFamily="49" charset="0"/>
                <a:ea typeface="ＭＳ Ｐゴシック" charset="-128"/>
                <a:cs typeface="Consolas" pitchFamily="49" charset="0"/>
              </a:rPr>
              <a:t>    at(3.s) { change </a:t>
            </a:r>
            <a:r>
              <a:rPr lang="en-US" sz="2800" kern="0" dirty="0" err="1" smtClean="0">
                <a:solidFill>
                  <a:schemeClr val="bg1"/>
                </a:solidFill>
                <a:latin typeface="Consolas" pitchFamily="49" charset="0"/>
                <a:ea typeface="ＭＳ Ｐゴシック" charset="-128"/>
                <a:cs typeface="Consolas" pitchFamily="49" charset="0"/>
              </a:rPr>
              <a:t>e.source.radiusProperty</a:t>
            </a:r>
            <a:r>
              <a:rPr lang="en-US" sz="2800" kern="0" dirty="0" smtClean="0">
                <a:solidFill>
                  <a:schemeClr val="bg1"/>
                </a:solidFill>
                <a:latin typeface="Consolas" pitchFamily="49" charset="0"/>
                <a:ea typeface="ＭＳ Ｐゴシック" charset="-128"/>
                <a:cs typeface="Consolas" pitchFamily="49" charset="0"/>
              </a:rPr>
              <a:t>() to 0 }</a:t>
            </a:r>
          </a:p>
          <a:p>
            <a:pPr marL="274320" lvl="0" indent="-274320" eaLnBrk="0" fontAlgn="auto" hangingPunct="0">
              <a:lnSpc>
                <a:spcPct val="90000"/>
              </a:lnSpc>
              <a:spcAft>
                <a:spcPts val="0"/>
              </a:spcAft>
              <a:buClr>
                <a:schemeClr val="accent3"/>
              </a:buClr>
              <a:buSzPct val="60000"/>
              <a:defRPr/>
            </a:pPr>
            <a:r>
              <a:rPr lang="en-US" sz="2800" kern="0" dirty="0" smtClean="0">
                <a:solidFill>
                  <a:schemeClr val="bg1"/>
                </a:solidFill>
                <a:latin typeface="Consolas" pitchFamily="49" charset="0"/>
                <a:ea typeface="ＭＳ Ｐゴシック" charset="-128"/>
                <a:cs typeface="Consolas" pitchFamily="49" charset="0"/>
              </a:rPr>
              <a:t>  }.play()</a:t>
            </a:r>
          </a:p>
          <a:p>
            <a:pPr marL="274320" lvl="0" indent="-274320" eaLnBrk="0" fontAlgn="auto" hangingPunct="0">
              <a:lnSpc>
                <a:spcPct val="90000"/>
              </a:lnSpc>
              <a:spcAft>
                <a:spcPts val="0"/>
              </a:spcAft>
              <a:buClr>
                <a:schemeClr val="accent3"/>
              </a:buClr>
              <a:buSzPct val="60000"/>
              <a:defRPr/>
            </a:pPr>
            <a:r>
              <a:rPr lang="en-US" sz="2800" kern="0" dirty="0" smtClean="0">
                <a:solidFill>
                  <a:schemeClr val="bg1"/>
                </a:solidFill>
                <a:latin typeface="Consolas" pitchFamily="49" charset="0"/>
                <a:ea typeface="ＭＳ Ｐゴシック" charset="-128"/>
                <a:cs typeface="Consolas" pitchFamily="49" charset="0"/>
              </a:rPr>
              <a:t>}</a:t>
            </a:r>
            <a:endParaRPr kumimoji="0" lang="en-NZ" sz="2800" b="0" i="0" u="none" strike="noStrike" kern="0" cap="none" spc="0" normalizeH="0" baseline="0" noProof="0" dirty="0" smtClean="0">
              <a:ln>
                <a:noFill/>
              </a:ln>
              <a:solidFill>
                <a:schemeClr val="bg1"/>
              </a:solidFill>
              <a:effectLst/>
              <a:uLnTx/>
              <a:uFillTx/>
              <a:latin typeface="Consolas" pitchFamily="49" charset="0"/>
              <a:ea typeface="ＭＳ Ｐゴシック" charset="-128"/>
              <a:cs typeface="Consolas" pitchFamily="49" charset="0"/>
            </a:endParaRPr>
          </a:p>
        </p:txBody>
      </p:sp>
    </p:spTree>
    <p:extLst>
      <p:ext uri="{BB962C8B-B14F-4D97-AF65-F5344CB8AC3E}">
        <p14:creationId xmlns:p14="http://schemas.microsoft.com/office/powerpoint/2010/main" val="214732686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oovy-butt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3619"/>
            <a:ext cx="12188825" cy="9141619"/>
          </a:xfrm>
          <a:prstGeom prst="rect">
            <a:avLst/>
          </a:prstGeom>
        </p:spPr>
      </p:pic>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29</a:t>
            </a:fld>
            <a:endParaRPr lang="en-US"/>
          </a:p>
        </p:txBody>
      </p:sp>
      <p:sp>
        <p:nvSpPr>
          <p:cNvPr id="7" name="Title 6"/>
          <p:cNvSpPr>
            <a:spLocks noGrp="1"/>
          </p:cNvSpPr>
          <p:nvPr>
            <p:ph type="title" idx="4294967295"/>
          </p:nvPr>
        </p:nvSpPr>
        <p:spPr>
          <a:xfrm>
            <a:off x="255296" y="5824245"/>
            <a:ext cx="11630005" cy="776287"/>
          </a:xfrm>
          <a:solidFill>
            <a:schemeClr val="accent6">
              <a:lumMod val="75000"/>
              <a:alpha val="49000"/>
            </a:schemeClr>
          </a:solidFill>
        </p:spPr>
        <p:txBody>
          <a:bodyPr/>
          <a:lstStyle/>
          <a:p>
            <a:r>
              <a:rPr lang="en-US" sz="5400" dirty="0" smtClean="0">
                <a:solidFill>
                  <a:srgbClr val="FFFFFF"/>
                </a:solidFill>
              </a:rPr>
              <a:t>But wait, there is more </a:t>
            </a:r>
            <a:r>
              <a:rPr lang="en-US" sz="5400" dirty="0" err="1" smtClean="0">
                <a:solidFill>
                  <a:srgbClr val="FFFFFF"/>
                </a:solidFill>
              </a:rPr>
              <a:t>Grooviness</a:t>
            </a:r>
            <a:r>
              <a:rPr lang="en-US" sz="5400" dirty="0" smtClean="0">
                <a:solidFill>
                  <a:srgbClr val="FFFFFF"/>
                </a:solidFill>
              </a:rPr>
              <a:t>…</a:t>
            </a:r>
            <a:endParaRPr lang="en-US" sz="5400" dirty="0">
              <a:solidFill>
                <a:srgbClr val="FFFFFF"/>
              </a:solidFill>
            </a:endParaRPr>
          </a:p>
        </p:txBody>
      </p:sp>
    </p:spTree>
    <p:extLst>
      <p:ext uri="{BB962C8B-B14F-4D97-AF65-F5344CB8AC3E}">
        <p14:creationId xmlns:p14="http://schemas.microsoft.com/office/powerpoint/2010/main" val="40496437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1"/>
          <p:cNvSpPr>
            <a:spLocks noGrp="1"/>
          </p:cNvSpPr>
          <p:nvPr>
            <p:ph type="title"/>
          </p:nvPr>
        </p:nvSpPr>
        <p:spPr/>
        <p:txBody>
          <a:bodyPr/>
          <a:lstStyle/>
          <a:p>
            <a:r>
              <a:rPr lang="en-US" dirty="0" err="1" smtClean="0"/>
              <a:t>JavaFX</a:t>
            </a:r>
            <a:r>
              <a:rPr lang="en-US" dirty="0" smtClean="0"/>
              <a:t> 2.0 Platform</a:t>
            </a:r>
            <a:endParaRPr lang="en-US" dirty="0"/>
          </a:p>
        </p:txBody>
      </p:sp>
      <p:sp>
        <p:nvSpPr>
          <p:cNvPr id="10" name="Content Placeholder 2"/>
          <p:cNvSpPr>
            <a:spLocks noGrp="1"/>
          </p:cNvSpPr>
          <p:nvPr>
            <p:ph idx="1"/>
          </p:nvPr>
        </p:nvSpPr>
        <p:spPr>
          <a:xfrm>
            <a:off x="319761" y="1831976"/>
            <a:ext cx="7034916" cy="4551363"/>
          </a:xfrm>
        </p:spPr>
        <p:txBody>
          <a:bodyPr/>
          <a:lstStyle/>
          <a:p>
            <a:pPr marL="3175" indent="-3175" eaLnBrk="1" hangingPunct="1">
              <a:spcBef>
                <a:spcPts val="1000"/>
              </a:spcBef>
              <a:spcAft>
                <a:spcPts val="1200"/>
              </a:spcAft>
              <a:buClr>
                <a:srgbClr val="FF0000"/>
              </a:buClr>
              <a:buFont typeface="Times" charset="0"/>
              <a:buNone/>
            </a:pPr>
            <a:r>
              <a:rPr lang="en-US" sz="2400" b="1" dirty="0" smtClean="0">
                <a:latin typeface="Arial" charset="0"/>
                <a:ea typeface="ＭＳ Ｐゴシック" charset="0"/>
                <a:cs typeface="ＭＳ Ｐゴシック" charset="0"/>
              </a:rPr>
              <a:t>Immersive Application Experience</a:t>
            </a:r>
          </a:p>
          <a:p>
            <a:pPr marL="3175" indent="-3175" eaLnBrk="1" hangingPunct="1">
              <a:spcBef>
                <a:spcPts val="1000"/>
              </a:spcBef>
              <a:spcAft>
                <a:spcPts val="1200"/>
              </a:spcAft>
              <a:buClr>
                <a:srgbClr val="FF0000"/>
              </a:buClr>
              <a:buFont typeface="Times" charset="0"/>
              <a:buNone/>
            </a:pPr>
            <a:r>
              <a:rPr lang="en-US" sz="2400" dirty="0" smtClean="0">
                <a:latin typeface="Arial" charset="0"/>
                <a:ea typeface="ＭＳ Ｐゴシック" charset="0"/>
                <a:cs typeface="ＭＳ Ｐゴシック" charset="0"/>
              </a:rPr>
              <a:t>Leverage your Java skills with modern </a:t>
            </a:r>
            <a:r>
              <a:rPr lang="en-US" sz="2400" dirty="0" err="1" smtClean="0">
                <a:latin typeface="Arial" charset="0"/>
                <a:ea typeface="ＭＳ Ｐゴシック" charset="0"/>
                <a:cs typeface="ＭＳ Ｐゴシック" charset="0"/>
              </a:rPr>
              <a:t>JavaFX</a:t>
            </a:r>
            <a:r>
              <a:rPr lang="en-US" sz="2400" dirty="0" smtClean="0">
                <a:latin typeface="Arial" charset="0"/>
                <a:ea typeface="ＭＳ Ｐゴシック" charset="0"/>
                <a:cs typeface="ＭＳ Ｐゴシック" charset="0"/>
              </a:rPr>
              <a:t> APIs</a:t>
            </a:r>
          </a:p>
          <a:p>
            <a:pPr eaLnBrk="1" hangingPunct="1">
              <a:spcAft>
                <a:spcPts val="1200"/>
              </a:spcAft>
              <a:buClr>
                <a:srgbClr val="FF0000"/>
              </a:buClr>
            </a:pPr>
            <a:r>
              <a:rPr lang="en-US" sz="2400" dirty="0" smtClean="0">
                <a:latin typeface="Arial" charset="0"/>
                <a:ea typeface="ＭＳ Ｐゴシック" charset="0"/>
                <a:cs typeface="ＭＳ Ｐゴシック" charset="0"/>
              </a:rPr>
              <a:t>Cross-platform Animation, Video, Charting</a:t>
            </a:r>
          </a:p>
          <a:p>
            <a:pPr eaLnBrk="1" hangingPunct="1">
              <a:spcAft>
                <a:spcPts val="1200"/>
              </a:spcAft>
              <a:buClr>
                <a:srgbClr val="FF0000"/>
              </a:buClr>
            </a:pPr>
            <a:r>
              <a:rPr lang="en-US" sz="2400" dirty="0" smtClean="0">
                <a:latin typeface="Arial" charset="0"/>
                <a:ea typeface="ＭＳ Ｐゴシック" charset="0"/>
                <a:cs typeface="ＭＳ Ｐゴシック" charset="0"/>
              </a:rPr>
              <a:t>Integrate Java, JavaScript, and HTML5 in the same application</a:t>
            </a:r>
          </a:p>
          <a:p>
            <a:pPr eaLnBrk="1" hangingPunct="1">
              <a:spcAft>
                <a:spcPts val="1200"/>
              </a:spcAft>
              <a:buClr>
                <a:srgbClr val="FF0000"/>
              </a:buClr>
            </a:pPr>
            <a:r>
              <a:rPr lang="en-US" sz="2400" dirty="0" smtClean="0">
                <a:latin typeface="Arial" charset="0"/>
                <a:ea typeface="ＭＳ Ｐゴシック" charset="0"/>
                <a:cs typeface="ＭＳ Ｐゴシック" charset="0"/>
              </a:rPr>
              <a:t>New graphics stack takes advantage of hardware acceleration for 2D and 3D applications</a:t>
            </a:r>
          </a:p>
          <a:p>
            <a:pPr eaLnBrk="1" hangingPunct="1">
              <a:spcAft>
                <a:spcPts val="1200"/>
              </a:spcAft>
              <a:buClr>
                <a:srgbClr val="FF0000"/>
              </a:buClr>
            </a:pPr>
            <a:r>
              <a:rPr lang="en-US" sz="2400" dirty="0" smtClean="0">
                <a:latin typeface="Arial" charset="0"/>
                <a:ea typeface="ＭＳ Ｐゴシック" charset="0"/>
                <a:cs typeface="ＭＳ Ｐゴシック" charset="0"/>
              </a:rPr>
              <a:t>Use your favorite IDE: </a:t>
            </a:r>
            <a:r>
              <a:rPr lang="en-US" sz="2400" dirty="0" err="1" smtClean="0">
                <a:latin typeface="Arial" charset="0"/>
                <a:ea typeface="ＭＳ Ｐゴシック" charset="0"/>
                <a:cs typeface="ＭＳ Ｐゴシック" charset="0"/>
              </a:rPr>
              <a:t>NetBeans</a:t>
            </a:r>
            <a:r>
              <a:rPr lang="en-US" sz="2400" dirty="0" smtClean="0">
                <a:latin typeface="Arial" charset="0"/>
                <a:ea typeface="ＭＳ Ｐゴシック" charset="0"/>
                <a:cs typeface="ＭＳ Ｐゴシック" charset="0"/>
              </a:rPr>
              <a:t>, Eclipse, </a:t>
            </a:r>
            <a:r>
              <a:rPr lang="en-US" sz="2400" dirty="0" err="1" smtClean="0">
                <a:latin typeface="Arial" charset="0"/>
                <a:ea typeface="ＭＳ Ｐゴシック" charset="0"/>
                <a:cs typeface="ＭＳ Ｐゴシック" charset="0"/>
              </a:rPr>
              <a:t>IntelliJ</a:t>
            </a:r>
            <a:r>
              <a:rPr lang="en-US" sz="2400" dirty="0" smtClean="0">
                <a:latin typeface="Arial" charset="0"/>
                <a:ea typeface="ＭＳ Ｐゴシック" charset="0"/>
                <a:cs typeface="ＭＳ Ｐゴシック" charset="0"/>
              </a:rPr>
              <a:t>, etc.</a:t>
            </a:r>
          </a:p>
        </p:txBody>
      </p:sp>
      <p:pic>
        <p:nvPicPr>
          <p:cNvPr id="6" name="Picture 5" descr="Screen shot 2011-05-11 at 1.42.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631" y="1185334"/>
            <a:ext cx="2742858" cy="2132572"/>
          </a:xfrm>
          <a:prstGeom prst="rect">
            <a:avLst/>
          </a:prstGeom>
        </p:spPr>
      </p:pic>
      <p:pic>
        <p:nvPicPr>
          <p:cNvPr id="3" name="Picture 2" descr="Screen shot 2011-05-11 at 1.42.4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9948" y="3701265"/>
            <a:ext cx="3367619" cy="2311111"/>
          </a:xfrm>
          <a:prstGeom prst="rect">
            <a:avLst/>
          </a:prstGeom>
        </p:spPr>
      </p:pic>
      <p:pic>
        <p:nvPicPr>
          <p:cNvPr id="2" name="Picture 1" descr="Screen shot 2011-05-11 at 1.42.2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6512" y="2729091"/>
            <a:ext cx="2255238" cy="2039111"/>
          </a:xfrm>
          <a:prstGeom prst="rect">
            <a:avLst/>
          </a:prstGeom>
        </p:spPr>
      </p:pic>
    </p:spTree>
    <p:extLst>
      <p:ext uri="{BB962C8B-B14F-4D97-AF65-F5344CB8AC3E}">
        <p14:creationId xmlns:p14="http://schemas.microsoft.com/office/powerpoint/2010/main" val="356826316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in Java</a:t>
            </a:r>
            <a:endParaRPr lang="en-US" dirty="0"/>
          </a:p>
        </p:txBody>
      </p:sp>
      <p:sp>
        <p:nvSpPr>
          <p:cNvPr id="3" name="Content Placeholder 2"/>
          <p:cNvSpPr>
            <a:spLocks noGrp="1"/>
          </p:cNvSpPr>
          <p:nvPr>
            <p:ph idx="1"/>
          </p:nvPr>
        </p:nvSpPr>
        <p:spPr/>
        <p:txBody>
          <a:bodyPr>
            <a:normAutofit fontScale="62500" lnSpcReduction="20000"/>
          </a:bodyPr>
          <a:lstStyle/>
          <a:p>
            <a:pPr>
              <a:buNone/>
            </a:pPr>
            <a:r>
              <a:rPr lang="en-US" dirty="0" smtClean="0">
                <a:latin typeface="Courier"/>
                <a:cs typeface="Courier"/>
              </a:rPr>
              <a:t>public class Person {</a:t>
            </a:r>
          </a:p>
          <a:p>
            <a:pPr>
              <a:buNone/>
            </a:pPr>
            <a:r>
              <a:rPr lang="en-US" dirty="0" smtClean="0">
                <a:latin typeface="Courier"/>
                <a:cs typeface="Courier"/>
              </a:rPr>
              <a:t>  private </a:t>
            </a:r>
            <a:r>
              <a:rPr lang="en-US" dirty="0" err="1" smtClean="0">
                <a:latin typeface="Courier"/>
                <a:cs typeface="Courier"/>
              </a:rPr>
              <a:t>StringProperty</a:t>
            </a:r>
            <a:r>
              <a:rPr lang="en-US" dirty="0" smtClean="0">
                <a:latin typeface="Courier"/>
                <a:cs typeface="Courier"/>
              </a:rPr>
              <a:t> </a:t>
            </a:r>
            <a:r>
              <a:rPr lang="en-US" dirty="0" err="1" smtClean="0">
                <a:latin typeface="Courier"/>
                <a:cs typeface="Courier"/>
              </a:rPr>
              <a:t>firstName</a:t>
            </a:r>
            <a:r>
              <a:rPr lang="en-US" dirty="0" smtClean="0">
                <a:latin typeface="Courier"/>
                <a:cs typeface="Courier"/>
              </a:rPr>
              <a:t>;</a:t>
            </a:r>
          </a:p>
          <a:p>
            <a:pPr>
              <a:buNone/>
            </a:pPr>
            <a:r>
              <a:rPr lang="en-US" dirty="0" smtClean="0">
                <a:latin typeface="Courier"/>
                <a:cs typeface="Courier"/>
              </a:rPr>
              <a:t>  public void </a:t>
            </a:r>
            <a:r>
              <a:rPr lang="en-US" dirty="0" err="1" smtClean="0">
                <a:latin typeface="Courier"/>
                <a:cs typeface="Courier"/>
              </a:rPr>
              <a:t>setFirstName(String</a:t>
            </a:r>
            <a:r>
              <a:rPr lang="en-US" dirty="0" smtClean="0">
                <a:latin typeface="Courier"/>
                <a:cs typeface="Courier"/>
              </a:rPr>
              <a:t> </a:t>
            </a:r>
            <a:r>
              <a:rPr lang="en-US" dirty="0" err="1" smtClean="0">
                <a:latin typeface="Courier"/>
                <a:cs typeface="Courier"/>
              </a:rPr>
              <a:t>val</a:t>
            </a:r>
            <a:r>
              <a:rPr lang="en-US" dirty="0" smtClean="0">
                <a:latin typeface="Courier"/>
                <a:cs typeface="Courier"/>
              </a:rPr>
              <a:t>) { </a:t>
            </a:r>
            <a:r>
              <a:rPr lang="en-US" dirty="0" err="1" smtClean="0">
                <a:latin typeface="Courier"/>
                <a:cs typeface="Courier"/>
              </a:rPr>
              <a:t>firstNameProperty().set(val</a:t>
            </a:r>
            <a:r>
              <a:rPr lang="en-US" dirty="0" smtClean="0">
                <a:latin typeface="Courier"/>
                <a:cs typeface="Courier"/>
              </a:rPr>
              <a:t>); }</a:t>
            </a:r>
          </a:p>
          <a:p>
            <a:pPr>
              <a:buNone/>
            </a:pPr>
            <a:r>
              <a:rPr lang="en-US" dirty="0" smtClean="0">
                <a:latin typeface="Courier"/>
                <a:cs typeface="Courier"/>
              </a:rPr>
              <a:t>  public String </a:t>
            </a:r>
            <a:r>
              <a:rPr lang="en-US" dirty="0" err="1" smtClean="0">
                <a:latin typeface="Courier"/>
                <a:cs typeface="Courier"/>
              </a:rPr>
              <a:t>getFirstName</a:t>
            </a:r>
            <a:r>
              <a:rPr lang="en-US" dirty="0" smtClean="0">
                <a:latin typeface="Courier"/>
                <a:cs typeface="Courier"/>
              </a:rPr>
              <a:t>() { return </a:t>
            </a:r>
            <a:r>
              <a:rPr lang="en-US" dirty="0" err="1" smtClean="0">
                <a:latin typeface="Courier"/>
                <a:cs typeface="Courier"/>
              </a:rPr>
              <a:t>firstNameProperty().get</a:t>
            </a:r>
            <a:r>
              <a:rPr lang="en-US" dirty="0" smtClean="0">
                <a:latin typeface="Courier"/>
                <a:cs typeface="Courier"/>
              </a:rPr>
              <a:t>(); }</a:t>
            </a:r>
          </a:p>
          <a:p>
            <a:pPr>
              <a:buNone/>
            </a:pPr>
            <a:r>
              <a:rPr lang="en-US" dirty="0" smtClean="0">
                <a:latin typeface="Courier"/>
                <a:cs typeface="Courier"/>
              </a:rPr>
              <a:t>  public </a:t>
            </a:r>
            <a:r>
              <a:rPr lang="en-US" dirty="0" err="1" smtClean="0">
                <a:latin typeface="Courier"/>
                <a:cs typeface="Courier"/>
              </a:rPr>
              <a:t>StringProperty</a:t>
            </a:r>
            <a:r>
              <a:rPr lang="en-US" dirty="0" smtClean="0">
                <a:latin typeface="Courier"/>
                <a:cs typeface="Courier"/>
              </a:rPr>
              <a:t> </a:t>
            </a:r>
            <a:r>
              <a:rPr lang="en-US" dirty="0" err="1" smtClean="0">
                <a:latin typeface="Courier"/>
                <a:cs typeface="Courier"/>
              </a:rPr>
              <a:t>firstNameProperty</a:t>
            </a:r>
            <a:r>
              <a:rPr lang="en-US" dirty="0" smtClean="0">
                <a:latin typeface="Courier"/>
                <a:cs typeface="Courier"/>
              </a:rPr>
              <a:t>() { </a:t>
            </a:r>
          </a:p>
          <a:p>
            <a:pPr>
              <a:buNone/>
            </a:pPr>
            <a:r>
              <a:rPr lang="en-US" dirty="0" smtClean="0">
                <a:latin typeface="Courier"/>
                <a:cs typeface="Courier"/>
              </a:rPr>
              <a:t>    if (</a:t>
            </a:r>
            <a:r>
              <a:rPr lang="en-US" dirty="0" err="1" smtClean="0">
                <a:latin typeface="Courier"/>
                <a:cs typeface="Courier"/>
              </a:rPr>
              <a:t>firstName</a:t>
            </a:r>
            <a:r>
              <a:rPr lang="en-US" dirty="0" smtClean="0">
                <a:latin typeface="Courier"/>
                <a:cs typeface="Courier"/>
              </a:rPr>
              <a:t> == null) </a:t>
            </a:r>
          </a:p>
          <a:p>
            <a:pPr>
              <a:buNone/>
            </a:pPr>
            <a:r>
              <a:rPr lang="en-US" dirty="0" smtClean="0">
                <a:latin typeface="Courier"/>
                <a:cs typeface="Courier"/>
              </a:rPr>
              <a:t>      </a:t>
            </a:r>
            <a:r>
              <a:rPr lang="en-US" dirty="0" err="1" smtClean="0">
                <a:latin typeface="Courier"/>
                <a:cs typeface="Courier"/>
              </a:rPr>
              <a:t>firstName</a:t>
            </a:r>
            <a:r>
              <a:rPr lang="en-US" dirty="0" smtClean="0">
                <a:latin typeface="Courier"/>
                <a:cs typeface="Courier"/>
              </a:rPr>
              <a:t> = new </a:t>
            </a:r>
            <a:r>
              <a:rPr lang="en-US" dirty="0" err="1" smtClean="0">
                <a:latin typeface="Courier"/>
                <a:cs typeface="Courier"/>
              </a:rPr>
              <a:t>SimpleStringProperty(this</a:t>
            </a:r>
            <a:r>
              <a:rPr lang="en-US" dirty="0" smtClean="0">
                <a:latin typeface="Courier"/>
                <a:cs typeface="Courier"/>
              </a:rPr>
              <a:t>, "</a:t>
            </a:r>
            <a:r>
              <a:rPr lang="en-US" dirty="0" err="1" smtClean="0">
                <a:latin typeface="Courier"/>
                <a:cs typeface="Courier"/>
              </a:rPr>
              <a:t>firstName</a:t>
            </a:r>
            <a:r>
              <a:rPr lang="en-US" dirty="0" smtClean="0">
                <a:latin typeface="Courier"/>
                <a:cs typeface="Courier"/>
              </a:rPr>
              <a:t>");</a:t>
            </a:r>
          </a:p>
          <a:p>
            <a:pPr>
              <a:buNone/>
            </a:pPr>
            <a:r>
              <a:rPr lang="en-US" dirty="0" smtClean="0">
                <a:latin typeface="Courier"/>
                <a:cs typeface="Courier"/>
              </a:rPr>
              <a:t>    return </a:t>
            </a:r>
            <a:r>
              <a:rPr lang="en-US" dirty="0" err="1" smtClean="0">
                <a:latin typeface="Courier"/>
                <a:cs typeface="Courier"/>
              </a:rPr>
              <a:t>firstName</a:t>
            </a:r>
            <a:r>
              <a:rPr lang="en-US" dirty="0" smtClean="0">
                <a:latin typeface="Courier"/>
                <a:cs typeface="Courier"/>
              </a:rPr>
              <a:t>; </a:t>
            </a:r>
          </a:p>
          <a:p>
            <a:pPr>
              <a:buNone/>
            </a:pPr>
            <a:r>
              <a:rPr lang="en-US" dirty="0" smtClean="0">
                <a:latin typeface="Courier"/>
                <a:cs typeface="Courier"/>
              </a:rPr>
              <a:t>  }</a:t>
            </a:r>
          </a:p>
          <a:p>
            <a:pPr>
              <a:buNone/>
            </a:pPr>
            <a:r>
              <a:rPr lang="en-US" dirty="0" smtClean="0">
                <a:latin typeface="Courier"/>
                <a:cs typeface="Courier"/>
              </a:rPr>
              <a:t> </a:t>
            </a:r>
          </a:p>
          <a:p>
            <a:pPr>
              <a:buNone/>
            </a:pPr>
            <a:r>
              <a:rPr lang="en-US" dirty="0" smtClean="0">
                <a:latin typeface="Courier"/>
                <a:cs typeface="Courier"/>
              </a:rPr>
              <a:t>  private </a:t>
            </a:r>
            <a:r>
              <a:rPr lang="en-US" dirty="0" err="1" smtClean="0">
                <a:latin typeface="Courier"/>
                <a:cs typeface="Courier"/>
              </a:rPr>
              <a:t>StringProperty</a:t>
            </a:r>
            <a:r>
              <a:rPr lang="en-US" dirty="0" smtClean="0">
                <a:latin typeface="Courier"/>
                <a:cs typeface="Courier"/>
              </a:rPr>
              <a:t> </a:t>
            </a:r>
            <a:r>
              <a:rPr lang="en-US" dirty="0" err="1" smtClean="0">
                <a:latin typeface="Courier"/>
                <a:cs typeface="Courier"/>
              </a:rPr>
              <a:t>lastName</a:t>
            </a:r>
            <a:r>
              <a:rPr lang="en-US" dirty="0" smtClean="0">
                <a:latin typeface="Courier"/>
                <a:cs typeface="Courier"/>
              </a:rPr>
              <a:t>;</a:t>
            </a:r>
          </a:p>
          <a:p>
            <a:pPr>
              <a:buNone/>
            </a:pPr>
            <a:r>
              <a:rPr lang="en-US" dirty="0" smtClean="0">
                <a:latin typeface="Courier"/>
                <a:cs typeface="Courier"/>
              </a:rPr>
              <a:t>  public void </a:t>
            </a:r>
            <a:r>
              <a:rPr lang="en-US" dirty="0" err="1" smtClean="0">
                <a:latin typeface="Courier"/>
                <a:cs typeface="Courier"/>
              </a:rPr>
              <a:t>setLastName(String</a:t>
            </a:r>
            <a:r>
              <a:rPr lang="en-US" dirty="0" smtClean="0">
                <a:latin typeface="Courier"/>
                <a:cs typeface="Courier"/>
              </a:rPr>
              <a:t> value) { </a:t>
            </a:r>
            <a:r>
              <a:rPr lang="en-US" dirty="0" err="1" smtClean="0">
                <a:latin typeface="Courier"/>
                <a:cs typeface="Courier"/>
              </a:rPr>
              <a:t>lastNameProperty().set(value</a:t>
            </a:r>
            <a:r>
              <a:rPr lang="en-US" dirty="0" smtClean="0">
                <a:latin typeface="Courier"/>
                <a:cs typeface="Courier"/>
              </a:rPr>
              <a:t>); }</a:t>
            </a:r>
          </a:p>
          <a:p>
            <a:pPr>
              <a:buNone/>
            </a:pPr>
            <a:r>
              <a:rPr lang="en-US" dirty="0" smtClean="0">
                <a:latin typeface="Courier"/>
                <a:cs typeface="Courier"/>
              </a:rPr>
              <a:t>  public String </a:t>
            </a:r>
            <a:r>
              <a:rPr lang="en-US" dirty="0" err="1" smtClean="0">
                <a:latin typeface="Courier"/>
                <a:cs typeface="Courier"/>
              </a:rPr>
              <a:t>getLastName</a:t>
            </a:r>
            <a:r>
              <a:rPr lang="en-US" dirty="0" smtClean="0">
                <a:latin typeface="Courier"/>
                <a:cs typeface="Courier"/>
              </a:rPr>
              <a:t>() { return </a:t>
            </a:r>
            <a:r>
              <a:rPr lang="en-US" dirty="0" err="1" smtClean="0">
                <a:latin typeface="Courier"/>
                <a:cs typeface="Courier"/>
              </a:rPr>
              <a:t>lastNameProperty().get</a:t>
            </a:r>
            <a:r>
              <a:rPr lang="en-US" dirty="0" smtClean="0">
                <a:latin typeface="Courier"/>
                <a:cs typeface="Courier"/>
              </a:rPr>
              <a:t>(); }</a:t>
            </a:r>
          </a:p>
          <a:p>
            <a:pPr>
              <a:buNone/>
            </a:pPr>
            <a:r>
              <a:rPr lang="en-US" dirty="0" smtClean="0">
                <a:latin typeface="Courier"/>
                <a:cs typeface="Courier"/>
              </a:rPr>
              <a:t>  public </a:t>
            </a:r>
            <a:r>
              <a:rPr lang="en-US" dirty="0" err="1" smtClean="0">
                <a:latin typeface="Courier"/>
                <a:cs typeface="Courier"/>
              </a:rPr>
              <a:t>StringProperty</a:t>
            </a:r>
            <a:r>
              <a:rPr lang="en-US" dirty="0" smtClean="0">
                <a:latin typeface="Courier"/>
                <a:cs typeface="Courier"/>
              </a:rPr>
              <a:t> </a:t>
            </a:r>
            <a:r>
              <a:rPr lang="en-US" dirty="0" err="1" smtClean="0">
                <a:latin typeface="Courier"/>
                <a:cs typeface="Courier"/>
              </a:rPr>
              <a:t>lastNameProperty</a:t>
            </a:r>
            <a:r>
              <a:rPr lang="en-US" dirty="0" smtClean="0">
                <a:latin typeface="Courier"/>
                <a:cs typeface="Courier"/>
              </a:rPr>
              <a:t>() { </a:t>
            </a:r>
          </a:p>
          <a:p>
            <a:pPr>
              <a:buNone/>
            </a:pPr>
            <a:r>
              <a:rPr lang="en-US" dirty="0" smtClean="0">
                <a:latin typeface="Courier"/>
                <a:cs typeface="Courier"/>
              </a:rPr>
              <a:t>    if (</a:t>
            </a:r>
            <a:r>
              <a:rPr lang="en-US" dirty="0" err="1" smtClean="0">
                <a:latin typeface="Courier"/>
                <a:cs typeface="Courier"/>
              </a:rPr>
              <a:t>lastName</a:t>
            </a:r>
            <a:r>
              <a:rPr lang="en-US" dirty="0" smtClean="0">
                <a:latin typeface="Courier"/>
                <a:cs typeface="Courier"/>
              </a:rPr>
              <a:t> == null) // etc.</a:t>
            </a:r>
          </a:p>
          <a:p>
            <a:pPr>
              <a:buNone/>
            </a:pPr>
            <a:r>
              <a:rPr lang="en-US" dirty="0" smtClean="0">
                <a:latin typeface="Courier"/>
                <a:cs typeface="Courier"/>
              </a:rPr>
              <a:t>  } </a:t>
            </a:r>
          </a:p>
          <a:p>
            <a:pPr>
              <a:buNone/>
            </a:pPr>
            <a:r>
              <a:rPr lang="en-US" dirty="0" smtClean="0">
                <a:latin typeface="Courier"/>
                <a:cs typeface="Courier"/>
              </a:rPr>
              <a:t>}</a:t>
            </a:r>
          </a:p>
          <a:p>
            <a:pPr marL="274320" indent="-274320" fontAlgn="auto">
              <a:spcAft>
                <a:spcPts val="0"/>
              </a:spcAft>
              <a:buClr>
                <a:schemeClr val="accent3"/>
              </a:buClr>
              <a:buFont typeface="Arial" pitchFamily="34" charset="0"/>
              <a:buNone/>
              <a:defRPr/>
            </a:pPr>
            <a:endParaRPr lang="en-NZ" dirty="0" smtClean="0">
              <a:latin typeface="Consolas" pitchFamily="49" charset="0"/>
              <a:cs typeface="Consolas" pitchFamily="49" charset="0"/>
            </a:endParaRP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30</a:t>
            </a:fld>
            <a:endParaRPr lang="en-US"/>
          </a:p>
        </p:txBody>
      </p:sp>
    </p:spTree>
    <p:extLst>
      <p:ext uri="{BB962C8B-B14F-4D97-AF65-F5344CB8AC3E}">
        <p14:creationId xmlns:p14="http://schemas.microsoft.com/office/powerpoint/2010/main" val="51737256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in </a:t>
            </a:r>
            <a:r>
              <a:rPr lang="en-US" dirty="0" err="1" smtClean="0"/>
              <a:t>GroovyFX</a:t>
            </a:r>
            <a:endParaRPr lang="en-US" dirty="0"/>
          </a:p>
        </p:txBody>
      </p:sp>
      <p:sp>
        <p:nvSpPr>
          <p:cNvPr id="3" name="Content Placeholder 2"/>
          <p:cNvSpPr>
            <a:spLocks noGrp="1"/>
          </p:cNvSpPr>
          <p:nvPr>
            <p:ph idx="1"/>
          </p:nvPr>
        </p:nvSpPr>
        <p:spPr/>
        <p:txBody>
          <a:bodyPr>
            <a:normAutofit/>
          </a:bodyPr>
          <a:lstStyle/>
          <a:p>
            <a:pPr>
              <a:buNone/>
            </a:pPr>
            <a:r>
              <a:rPr lang="en-US" sz="2400" dirty="0" smtClean="0">
                <a:latin typeface="Courier"/>
                <a:cs typeface="Courier"/>
              </a:rPr>
              <a:t>public class Person {</a:t>
            </a:r>
          </a:p>
          <a:p>
            <a:pPr>
              <a:buNone/>
            </a:pPr>
            <a:r>
              <a:rPr lang="en-US" sz="2400" dirty="0" smtClean="0">
                <a:latin typeface="Courier"/>
                <a:cs typeface="Courier"/>
              </a:rPr>
              <a:t>  @</a:t>
            </a:r>
            <a:r>
              <a:rPr lang="en-US" sz="2400" dirty="0" err="1" smtClean="0">
                <a:latin typeface="Courier"/>
                <a:cs typeface="Courier"/>
              </a:rPr>
              <a:t>FXBindable</a:t>
            </a:r>
            <a:r>
              <a:rPr lang="en-US" sz="2400" dirty="0" smtClean="0">
                <a:latin typeface="Courier"/>
                <a:cs typeface="Courier"/>
              </a:rPr>
              <a:t> String </a:t>
            </a:r>
            <a:r>
              <a:rPr lang="en-US" sz="2400" dirty="0" err="1" smtClean="0">
                <a:latin typeface="Courier"/>
                <a:cs typeface="Courier"/>
              </a:rPr>
              <a:t>firstName</a:t>
            </a:r>
            <a:r>
              <a:rPr lang="en-US" sz="2400" dirty="0" smtClean="0">
                <a:latin typeface="Courier"/>
                <a:cs typeface="Courier"/>
              </a:rPr>
              <a:t>; </a:t>
            </a:r>
          </a:p>
          <a:p>
            <a:pPr>
              <a:buNone/>
            </a:pPr>
            <a:r>
              <a:rPr lang="en-US" sz="2400" dirty="0" smtClean="0">
                <a:latin typeface="Courier"/>
                <a:cs typeface="Courier"/>
              </a:rPr>
              <a:t>  @</a:t>
            </a:r>
            <a:r>
              <a:rPr lang="en-US" sz="2400" dirty="0" err="1" smtClean="0">
                <a:latin typeface="Courier"/>
                <a:cs typeface="Courier"/>
              </a:rPr>
              <a:t>FXBindable</a:t>
            </a:r>
            <a:r>
              <a:rPr lang="en-US" sz="2400" dirty="0" smtClean="0">
                <a:latin typeface="Courier"/>
                <a:cs typeface="Courier"/>
              </a:rPr>
              <a:t> String </a:t>
            </a:r>
            <a:r>
              <a:rPr lang="en-US" sz="2400" dirty="0" err="1" smtClean="0">
                <a:latin typeface="Courier"/>
                <a:cs typeface="Courier"/>
              </a:rPr>
              <a:t>lastName</a:t>
            </a:r>
            <a:r>
              <a:rPr lang="en-US" sz="2400" dirty="0" smtClean="0">
                <a:latin typeface="Courier"/>
                <a:cs typeface="Courier"/>
              </a:rPr>
              <a:t>;</a:t>
            </a:r>
          </a:p>
          <a:p>
            <a:pPr>
              <a:buNone/>
            </a:pPr>
            <a:r>
              <a:rPr lang="en-US" sz="2400" dirty="0" smtClean="0">
                <a:latin typeface="Courier"/>
                <a:cs typeface="Courier"/>
              </a:rPr>
              <a:t>}</a:t>
            </a:r>
          </a:p>
          <a:p>
            <a:pPr marL="274320" indent="-274320" fontAlgn="auto">
              <a:spcAft>
                <a:spcPts val="0"/>
              </a:spcAft>
              <a:buClr>
                <a:schemeClr val="accent3"/>
              </a:buClr>
              <a:buFont typeface="Arial" pitchFamily="34" charset="0"/>
              <a:buNone/>
              <a:defRPr/>
            </a:pPr>
            <a:endParaRPr lang="en-NZ" sz="2400" dirty="0" smtClean="0">
              <a:latin typeface="Consolas" pitchFamily="49" charset="0"/>
              <a:cs typeface="Consolas" pitchFamily="49" charset="0"/>
            </a:endParaRP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31</a:t>
            </a:fld>
            <a:endParaRPr lang="en-US"/>
          </a:p>
        </p:txBody>
      </p:sp>
    </p:spTree>
    <p:extLst>
      <p:ext uri="{BB962C8B-B14F-4D97-AF65-F5344CB8AC3E}">
        <p14:creationId xmlns:p14="http://schemas.microsoft.com/office/powerpoint/2010/main" val="15491306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19767" y="1831977"/>
            <a:ext cx="11304289" cy="4551363"/>
          </a:xfrm>
        </p:spPr>
        <p:txBody>
          <a:bodyPr>
            <a:normAutofit/>
          </a:bodyPr>
          <a:lstStyle/>
          <a:p>
            <a:pPr>
              <a:buNone/>
            </a:pPr>
            <a:r>
              <a:rPr lang="en-US" sz="2400" dirty="0" smtClean="0">
                <a:latin typeface="Courier"/>
                <a:cs typeface="Courier"/>
              </a:rPr>
              <a:t>public class Person {</a:t>
            </a:r>
          </a:p>
          <a:p>
            <a:pPr>
              <a:buNone/>
            </a:pPr>
            <a:r>
              <a:rPr lang="en-US" sz="2400" dirty="0" smtClean="0">
                <a:latin typeface="Courier"/>
                <a:cs typeface="Courier"/>
              </a:rPr>
              <a:t>  @</a:t>
            </a:r>
            <a:r>
              <a:rPr lang="en-US" sz="2400" dirty="0" err="1" smtClean="0">
                <a:latin typeface="Courier"/>
                <a:cs typeface="Courier"/>
              </a:rPr>
              <a:t>FXBindable</a:t>
            </a:r>
            <a:r>
              <a:rPr lang="en-US" sz="2400" dirty="0" smtClean="0">
                <a:latin typeface="Courier"/>
                <a:cs typeface="Courier"/>
              </a:rPr>
              <a:t> String </a:t>
            </a:r>
            <a:r>
              <a:rPr lang="en-US" sz="2400" dirty="0" err="1" smtClean="0">
                <a:latin typeface="Courier"/>
                <a:cs typeface="Courier"/>
              </a:rPr>
              <a:t>firstName</a:t>
            </a:r>
            <a:r>
              <a:rPr lang="en-US" sz="2400" dirty="0" smtClean="0">
                <a:latin typeface="Courier"/>
                <a:cs typeface="Courier"/>
              </a:rPr>
              <a:t>; </a:t>
            </a:r>
          </a:p>
          <a:p>
            <a:pPr>
              <a:buNone/>
            </a:pPr>
            <a:r>
              <a:rPr lang="en-US" sz="2400" dirty="0" smtClean="0">
                <a:latin typeface="Courier"/>
                <a:cs typeface="Courier"/>
              </a:rPr>
              <a:t>  @</a:t>
            </a:r>
            <a:r>
              <a:rPr lang="en-US" sz="2400" dirty="0" err="1" smtClean="0">
                <a:latin typeface="Courier"/>
                <a:cs typeface="Courier"/>
              </a:rPr>
              <a:t>FXBindable</a:t>
            </a:r>
            <a:r>
              <a:rPr lang="en-US" sz="2400" dirty="0" smtClean="0">
                <a:latin typeface="Courier"/>
                <a:cs typeface="Courier"/>
              </a:rPr>
              <a:t> String </a:t>
            </a:r>
            <a:r>
              <a:rPr lang="en-US" sz="2400" dirty="0" err="1" smtClean="0">
                <a:latin typeface="Courier"/>
                <a:cs typeface="Courier"/>
              </a:rPr>
              <a:t>lastName</a:t>
            </a:r>
            <a:r>
              <a:rPr lang="en-US" sz="2400" dirty="0" smtClean="0">
                <a:latin typeface="Courier"/>
                <a:cs typeface="Courier"/>
              </a:rPr>
              <a:t> </a:t>
            </a:r>
            <a:r>
              <a:rPr lang="en-US" sz="2400" dirty="0" smtClean="0">
                <a:solidFill>
                  <a:srgbClr val="FF737F"/>
                </a:solidFill>
                <a:latin typeface="Courier"/>
                <a:cs typeface="Courier"/>
              </a:rPr>
              <a:t>= “Smith”</a:t>
            </a:r>
            <a:r>
              <a:rPr lang="en-US" sz="2400" dirty="0" smtClean="0">
                <a:latin typeface="Courier"/>
                <a:cs typeface="Courier"/>
              </a:rPr>
              <a:t>;</a:t>
            </a:r>
          </a:p>
          <a:p>
            <a:pPr>
              <a:buNone/>
            </a:pPr>
            <a:r>
              <a:rPr lang="en-US" sz="2400" dirty="0" smtClean="0">
                <a:latin typeface="Courier"/>
                <a:cs typeface="Courier"/>
              </a:rPr>
              <a:t>}</a:t>
            </a:r>
          </a:p>
          <a:p>
            <a:pPr marL="274320" indent="-274320" fontAlgn="auto">
              <a:spcAft>
                <a:spcPts val="0"/>
              </a:spcAft>
              <a:buClr>
                <a:schemeClr val="accent3"/>
              </a:buClr>
              <a:buFont typeface="Arial" pitchFamily="34" charset="0"/>
              <a:buNone/>
              <a:defRPr/>
            </a:pPr>
            <a:endParaRPr lang="en-NZ" sz="2400" dirty="0" smtClean="0">
              <a:latin typeface="Consolas" pitchFamily="49" charset="0"/>
              <a:cs typeface="Consolas" pitchFamily="49" charset="0"/>
            </a:endParaRPr>
          </a:p>
        </p:txBody>
      </p:sp>
      <p:sp>
        <p:nvSpPr>
          <p:cNvPr id="2" name="Title 1"/>
          <p:cNvSpPr>
            <a:spLocks noGrp="1"/>
          </p:cNvSpPr>
          <p:nvPr>
            <p:ph type="title"/>
          </p:nvPr>
        </p:nvSpPr>
        <p:spPr/>
        <p:txBody>
          <a:bodyPr/>
          <a:lstStyle/>
          <a:p>
            <a:r>
              <a:rPr lang="en-US" dirty="0" smtClean="0"/>
              <a:t>Properties in </a:t>
            </a:r>
            <a:r>
              <a:rPr lang="en-US" dirty="0" err="1" smtClean="0"/>
              <a:t>GroovyFX</a:t>
            </a:r>
            <a:endParaRPr lang="en-US" dirty="0"/>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32</a:t>
            </a:fld>
            <a:endParaRPr lang="en-US" dirty="0"/>
          </a:p>
        </p:txBody>
      </p:sp>
      <p:sp>
        <p:nvSpPr>
          <p:cNvPr id="5" name="Line Callout 2 4"/>
          <p:cNvSpPr/>
          <p:nvPr/>
        </p:nvSpPr>
        <p:spPr>
          <a:xfrm>
            <a:off x="6706048" y="3601378"/>
            <a:ext cx="4653353" cy="927279"/>
          </a:xfrm>
          <a:prstGeom prst="borderCallout2">
            <a:avLst>
              <a:gd name="adj1" fmla="val -12517"/>
              <a:gd name="adj2" fmla="val 54654"/>
              <a:gd name="adj3" fmla="val -79476"/>
              <a:gd name="adj4" fmla="val 54960"/>
              <a:gd name="adj5" fmla="val -78648"/>
              <a:gd name="adj6" fmla="val 23693"/>
            </a:avLst>
          </a:prstGeom>
          <a:solidFill>
            <a:srgbClr val="9A0000"/>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smtClean="0"/>
              <a:t>Optional </a:t>
            </a:r>
            <a:r>
              <a:rPr lang="en-US" sz="2400" dirty="0" err="1" smtClean="0"/>
              <a:t>initializers</a:t>
            </a:r>
            <a:endParaRPr lang="en-US" sz="2400" dirty="0"/>
          </a:p>
        </p:txBody>
      </p:sp>
    </p:spTree>
    <p:extLst>
      <p:ext uri="{BB962C8B-B14F-4D97-AF65-F5344CB8AC3E}">
        <p14:creationId xmlns:p14="http://schemas.microsoft.com/office/powerpoint/2010/main" val="21081561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TableView</a:t>
            </a:r>
            <a:r>
              <a:rPr lang="en-US" dirty="0" smtClean="0"/>
              <a:t> in Java</a:t>
            </a:r>
            <a:endParaRPr lang="en-US" dirty="0"/>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33</a:t>
            </a:fld>
            <a:endParaRPr lang="en-US"/>
          </a:p>
        </p:txBody>
      </p:sp>
      <p:sp>
        <p:nvSpPr>
          <p:cNvPr id="9" name="TextBox 8"/>
          <p:cNvSpPr txBox="1"/>
          <p:nvPr/>
        </p:nvSpPr>
        <p:spPr>
          <a:xfrm>
            <a:off x="457200" y="1625601"/>
            <a:ext cx="11382364" cy="5016758"/>
          </a:xfrm>
          <a:prstGeom prst="rect">
            <a:avLst/>
          </a:prstGeom>
          <a:noFill/>
        </p:spPr>
        <p:txBody>
          <a:bodyPr wrap="square" rtlCol="0">
            <a:spAutoFit/>
          </a:bodyPr>
          <a:lstStyle/>
          <a:p>
            <a:r>
              <a:rPr lang="en-US" sz="2000" dirty="0" err="1" smtClean="0">
                <a:latin typeface="Courier"/>
                <a:cs typeface="Courier"/>
              </a:rPr>
              <a:t>ObservableList</a:t>
            </a:r>
            <a:r>
              <a:rPr lang="en-US" sz="2000" dirty="0" smtClean="0">
                <a:latin typeface="Courier"/>
                <a:cs typeface="Courier"/>
              </a:rPr>
              <a:t>&lt;Person&gt; items = ...</a:t>
            </a:r>
          </a:p>
          <a:p>
            <a:r>
              <a:rPr lang="en-US" sz="2000" dirty="0" err="1" smtClean="0">
                <a:latin typeface="Courier"/>
                <a:cs typeface="Courier"/>
              </a:rPr>
              <a:t>TableView</a:t>
            </a:r>
            <a:r>
              <a:rPr lang="en-US" sz="2000" dirty="0" smtClean="0">
                <a:latin typeface="Courier"/>
                <a:cs typeface="Courier"/>
              </a:rPr>
              <a:t>&lt;Person&gt; </a:t>
            </a:r>
            <a:r>
              <a:rPr lang="en-US" sz="2000" dirty="0" err="1" smtClean="0">
                <a:latin typeface="Courier"/>
                <a:cs typeface="Courier"/>
              </a:rPr>
              <a:t>tableView</a:t>
            </a:r>
            <a:r>
              <a:rPr lang="en-US" sz="2000" dirty="0" smtClean="0">
                <a:latin typeface="Courier"/>
                <a:cs typeface="Courier"/>
              </a:rPr>
              <a:t> = new </a:t>
            </a:r>
            <a:r>
              <a:rPr lang="en-US" sz="2000" dirty="0" err="1" smtClean="0">
                <a:latin typeface="Courier"/>
                <a:cs typeface="Courier"/>
              </a:rPr>
              <a:t>TableView</a:t>
            </a:r>
            <a:r>
              <a:rPr lang="en-US" sz="2000" dirty="0" smtClean="0">
                <a:latin typeface="Courier"/>
                <a:cs typeface="Courier"/>
              </a:rPr>
              <a:t>&lt;Person&gt;(items);</a:t>
            </a:r>
          </a:p>
          <a:p>
            <a:r>
              <a:rPr lang="en-US" sz="2000" dirty="0" smtClean="0">
                <a:latin typeface="Courier"/>
                <a:cs typeface="Courier"/>
              </a:rPr>
              <a:t> </a:t>
            </a:r>
          </a:p>
          <a:p>
            <a:r>
              <a:rPr lang="en-US" sz="2000" dirty="0" err="1" smtClean="0">
                <a:latin typeface="Courier"/>
                <a:cs typeface="Courier"/>
              </a:rPr>
              <a:t>TableColumn</a:t>
            </a:r>
            <a:r>
              <a:rPr lang="en-US" sz="2000" dirty="0" smtClean="0">
                <a:latin typeface="Courier"/>
                <a:cs typeface="Courier"/>
              </a:rPr>
              <a:t>&lt;</a:t>
            </a:r>
            <a:r>
              <a:rPr lang="en-US" sz="2000" dirty="0" err="1" smtClean="0">
                <a:latin typeface="Courier"/>
                <a:cs typeface="Courier"/>
              </a:rPr>
              <a:t>Person,String</a:t>
            </a:r>
            <a:r>
              <a:rPr lang="en-US" sz="2000" dirty="0" smtClean="0">
                <a:latin typeface="Courier"/>
                <a:cs typeface="Courier"/>
              </a:rPr>
              <a:t>&gt; </a:t>
            </a:r>
            <a:r>
              <a:rPr lang="en-US" sz="2000" dirty="0" err="1" smtClean="0">
                <a:latin typeface="Courier"/>
                <a:cs typeface="Courier"/>
              </a:rPr>
              <a:t>firstNameCol</a:t>
            </a:r>
            <a:r>
              <a:rPr lang="en-US" sz="2000" dirty="0" smtClean="0">
                <a:latin typeface="Courier"/>
                <a:cs typeface="Courier"/>
              </a:rPr>
              <a:t> = </a:t>
            </a:r>
          </a:p>
          <a:p>
            <a:r>
              <a:rPr lang="en-US" sz="2000" dirty="0" smtClean="0">
                <a:latin typeface="Courier"/>
                <a:cs typeface="Courier"/>
              </a:rPr>
              <a:t>        new </a:t>
            </a:r>
            <a:r>
              <a:rPr lang="en-US" sz="2000" dirty="0" err="1" smtClean="0">
                <a:latin typeface="Courier"/>
                <a:cs typeface="Courier"/>
              </a:rPr>
              <a:t>TableColumn</a:t>
            </a:r>
            <a:r>
              <a:rPr lang="en-US" sz="2000" dirty="0" smtClean="0">
                <a:latin typeface="Courier"/>
                <a:cs typeface="Courier"/>
              </a:rPr>
              <a:t>&lt;</a:t>
            </a:r>
            <a:r>
              <a:rPr lang="en-US" sz="2000" dirty="0" err="1" smtClean="0">
                <a:latin typeface="Courier"/>
                <a:cs typeface="Courier"/>
              </a:rPr>
              <a:t>Person,String</a:t>
            </a:r>
            <a:r>
              <a:rPr lang="en-US" sz="2000" dirty="0" smtClean="0">
                <a:latin typeface="Courier"/>
                <a:cs typeface="Courier"/>
              </a:rPr>
              <a:t>&gt;("First Name");</a:t>
            </a:r>
          </a:p>
          <a:p>
            <a:endParaRPr lang="en-US" sz="2000" dirty="0" smtClean="0">
              <a:latin typeface="Courier"/>
              <a:cs typeface="Courier"/>
            </a:endParaRPr>
          </a:p>
          <a:p>
            <a:r>
              <a:rPr lang="en-US" sz="2000" dirty="0" err="1" smtClean="0">
                <a:latin typeface="Courier"/>
                <a:cs typeface="Courier"/>
              </a:rPr>
              <a:t>firstNameCol.setCellValueFactory</a:t>
            </a:r>
            <a:r>
              <a:rPr lang="en-US" sz="2000" dirty="0" smtClean="0">
                <a:latin typeface="Courier"/>
                <a:cs typeface="Courier"/>
              </a:rPr>
              <a:t>(</a:t>
            </a:r>
          </a:p>
          <a:p>
            <a:r>
              <a:rPr lang="en-US" sz="2000" dirty="0" smtClean="0">
                <a:latin typeface="Courier"/>
                <a:cs typeface="Courier"/>
              </a:rPr>
              <a:t>        new Callback&lt;</a:t>
            </a:r>
            <a:r>
              <a:rPr lang="en-US" sz="2000" dirty="0" err="1" smtClean="0">
                <a:latin typeface="Courier"/>
                <a:cs typeface="Courier"/>
              </a:rPr>
              <a:t>CellDataFeatures</a:t>
            </a:r>
            <a:r>
              <a:rPr lang="en-US" sz="2000" dirty="0" smtClean="0">
                <a:latin typeface="Courier"/>
                <a:cs typeface="Courier"/>
              </a:rPr>
              <a:t>&lt;Person, String&gt;, </a:t>
            </a:r>
          </a:p>
          <a:p>
            <a:r>
              <a:rPr lang="en-US" sz="2000" dirty="0" smtClean="0">
                <a:latin typeface="Courier"/>
                <a:cs typeface="Courier"/>
              </a:rPr>
              <a:t>                     </a:t>
            </a:r>
            <a:r>
              <a:rPr lang="en-US" sz="2000" dirty="0" err="1" smtClean="0">
                <a:latin typeface="Courier"/>
                <a:cs typeface="Courier"/>
              </a:rPr>
              <a:t>ObservableValue</a:t>
            </a:r>
            <a:r>
              <a:rPr lang="en-US" sz="2000" dirty="0" smtClean="0">
                <a:latin typeface="Courier"/>
                <a:cs typeface="Courier"/>
              </a:rPr>
              <a:t>&lt;String&gt;&gt;() {</a:t>
            </a:r>
          </a:p>
          <a:p>
            <a:r>
              <a:rPr lang="en-US" sz="2000" dirty="0" smtClean="0">
                <a:latin typeface="Courier"/>
                <a:cs typeface="Courier"/>
              </a:rPr>
              <a:t>  public </a:t>
            </a:r>
            <a:r>
              <a:rPr lang="en-US" sz="2000" dirty="0" err="1" smtClean="0">
                <a:latin typeface="Courier"/>
                <a:cs typeface="Courier"/>
              </a:rPr>
              <a:t>ObservableValue</a:t>
            </a:r>
            <a:r>
              <a:rPr lang="en-US" sz="2000" dirty="0" smtClean="0">
                <a:latin typeface="Courier"/>
                <a:cs typeface="Courier"/>
              </a:rPr>
              <a:t>&lt;String&gt; </a:t>
            </a:r>
            <a:r>
              <a:rPr lang="en-US" sz="2000" dirty="0" err="1" smtClean="0">
                <a:latin typeface="Courier"/>
                <a:cs typeface="Courier"/>
              </a:rPr>
              <a:t>call(CellDataFeatures</a:t>
            </a:r>
            <a:r>
              <a:rPr lang="en-US" sz="2000" dirty="0" smtClean="0">
                <a:latin typeface="Courier"/>
                <a:cs typeface="Courier"/>
              </a:rPr>
              <a:t>&lt;Person, String&gt; </a:t>
            </a:r>
            <a:r>
              <a:rPr lang="en-US" sz="2000" dirty="0" err="1" smtClean="0">
                <a:latin typeface="Courier"/>
                <a:cs typeface="Courier"/>
              </a:rPr>
              <a:t>p</a:t>
            </a:r>
            <a:r>
              <a:rPr lang="en-US" sz="2000" dirty="0" smtClean="0">
                <a:latin typeface="Courier"/>
                <a:cs typeface="Courier"/>
              </a:rPr>
              <a:t>) </a:t>
            </a:r>
          </a:p>
          <a:p>
            <a:r>
              <a:rPr lang="en-US" sz="2000" dirty="0" smtClean="0">
                <a:latin typeface="Courier"/>
                <a:cs typeface="Courier"/>
              </a:rPr>
              <a:t>  {</a:t>
            </a:r>
          </a:p>
          <a:p>
            <a:r>
              <a:rPr lang="en-US" sz="2000" dirty="0" smtClean="0">
                <a:latin typeface="Courier"/>
                <a:cs typeface="Courier"/>
              </a:rPr>
              <a:t>    return </a:t>
            </a:r>
            <a:r>
              <a:rPr lang="en-US" sz="2000" dirty="0" err="1" smtClean="0">
                <a:latin typeface="Courier"/>
                <a:cs typeface="Courier"/>
              </a:rPr>
              <a:t>p.getValue().firstNameProperty</a:t>
            </a:r>
            <a:r>
              <a:rPr lang="en-US" sz="2000" dirty="0" smtClean="0">
                <a:latin typeface="Courier"/>
                <a:cs typeface="Courier"/>
              </a:rPr>
              <a:t>();</a:t>
            </a:r>
          </a:p>
          <a:p>
            <a:r>
              <a:rPr lang="en-US" sz="2000" dirty="0" smtClean="0">
                <a:latin typeface="Courier"/>
                <a:cs typeface="Courier"/>
              </a:rPr>
              <a:t>  }</a:t>
            </a:r>
          </a:p>
          <a:p>
            <a:r>
              <a:rPr lang="en-US" sz="2000" dirty="0" smtClean="0">
                <a:latin typeface="Courier"/>
                <a:cs typeface="Courier"/>
              </a:rPr>
              <a:t>});</a:t>
            </a:r>
          </a:p>
          <a:p>
            <a:r>
              <a:rPr lang="en-US" sz="2000" dirty="0" smtClean="0">
                <a:latin typeface="Courier"/>
                <a:cs typeface="Courier"/>
              </a:rPr>
              <a:t> </a:t>
            </a:r>
          </a:p>
          <a:p>
            <a:r>
              <a:rPr lang="en-US" sz="2000" dirty="0" err="1" smtClean="0">
                <a:latin typeface="Courier"/>
                <a:cs typeface="Courier"/>
              </a:rPr>
              <a:t>tableView.getColumns().add(firstNameCol</a:t>
            </a:r>
            <a:r>
              <a:rPr lang="en-US" sz="2000" dirty="0" smtClean="0">
                <a:latin typeface="Courier"/>
                <a:cs typeface="Courier"/>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TableView</a:t>
            </a:r>
            <a:r>
              <a:rPr lang="en-US" dirty="0" smtClean="0"/>
              <a:t> in </a:t>
            </a:r>
            <a:r>
              <a:rPr lang="en-US" dirty="0" err="1" smtClean="0"/>
              <a:t>GroovyFX</a:t>
            </a:r>
            <a:endParaRPr lang="en-US" dirty="0"/>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34</a:t>
            </a:fld>
            <a:endParaRPr lang="en-US"/>
          </a:p>
        </p:txBody>
      </p:sp>
      <p:sp>
        <p:nvSpPr>
          <p:cNvPr id="9" name="TextBox 8"/>
          <p:cNvSpPr txBox="1"/>
          <p:nvPr/>
        </p:nvSpPr>
        <p:spPr>
          <a:xfrm>
            <a:off x="457200" y="1992490"/>
            <a:ext cx="11382364" cy="3170099"/>
          </a:xfrm>
          <a:prstGeom prst="rect">
            <a:avLst/>
          </a:prstGeom>
          <a:noFill/>
        </p:spPr>
        <p:txBody>
          <a:bodyPr wrap="square" rtlCol="0">
            <a:spAutoFit/>
          </a:bodyPr>
          <a:lstStyle/>
          <a:p>
            <a:r>
              <a:rPr lang="en-US" sz="2000" dirty="0" smtClean="0">
                <a:solidFill>
                  <a:srgbClr val="FFFFFF"/>
                </a:solidFill>
                <a:latin typeface="Courier"/>
                <a:cs typeface="Courier"/>
              </a:rPr>
              <a:t>def </a:t>
            </a:r>
            <a:r>
              <a:rPr lang="en-US" sz="2000" dirty="0" err="1" smtClean="0">
                <a:solidFill>
                  <a:srgbClr val="FFFFFF"/>
                </a:solidFill>
                <a:latin typeface="Courier"/>
                <a:cs typeface="Courier"/>
              </a:rPr>
              <a:t>dateFormat</a:t>
            </a:r>
            <a:r>
              <a:rPr lang="en-US" sz="2000" dirty="0" smtClean="0">
                <a:solidFill>
                  <a:srgbClr val="FFFFFF"/>
                </a:solidFill>
                <a:latin typeface="Courier"/>
                <a:cs typeface="Courier"/>
              </a:rPr>
              <a:t> = new </a:t>
            </a:r>
            <a:r>
              <a:rPr lang="en-US" sz="2000" dirty="0" err="1" smtClean="0">
                <a:solidFill>
                  <a:srgbClr val="FFFFFF"/>
                </a:solidFill>
                <a:latin typeface="Courier"/>
                <a:cs typeface="Courier"/>
              </a:rPr>
              <a:t>SimpleDateFormat("yyyy-MM-dd</a:t>
            </a:r>
            <a:r>
              <a:rPr lang="en-US" sz="2000" dirty="0" smtClean="0">
                <a:solidFill>
                  <a:srgbClr val="FFFFFF"/>
                </a:solidFill>
                <a:latin typeface="Courier"/>
                <a:cs typeface="Courier"/>
              </a:rPr>
              <a:t>");</a:t>
            </a:r>
          </a:p>
          <a:p>
            <a:endParaRPr lang="en-US" sz="2000" dirty="0" smtClean="0">
              <a:solidFill>
                <a:srgbClr val="FFFFFF"/>
              </a:solidFill>
              <a:latin typeface="Courier"/>
              <a:cs typeface="Courier"/>
            </a:endParaRPr>
          </a:p>
          <a:p>
            <a:r>
              <a:rPr lang="en-US" sz="2000" dirty="0" err="1" smtClean="0">
                <a:solidFill>
                  <a:srgbClr val="86AAFF"/>
                </a:solidFill>
                <a:latin typeface="Courier"/>
                <a:cs typeface="Courier"/>
              </a:rPr>
              <a:t>tableView</a:t>
            </a:r>
            <a:r>
              <a:rPr lang="en-US" sz="2000" dirty="0" err="1" smtClean="0">
                <a:solidFill>
                  <a:schemeClr val="bg1"/>
                </a:solidFill>
                <a:latin typeface="Courier"/>
                <a:cs typeface="Courier"/>
              </a:rPr>
              <a:t>(</a:t>
            </a:r>
            <a:r>
              <a:rPr lang="en-US" sz="2000" dirty="0" err="1" smtClean="0">
                <a:solidFill>
                  <a:srgbClr val="FF737F"/>
                </a:solidFill>
                <a:latin typeface="Courier"/>
                <a:cs typeface="Courier"/>
              </a:rPr>
              <a:t>items</a:t>
            </a:r>
            <a:r>
              <a:rPr lang="en-US" sz="2000" dirty="0" smtClean="0">
                <a:solidFill>
                  <a:srgbClr val="FF737F"/>
                </a:solidFill>
                <a:latin typeface="Courier"/>
                <a:cs typeface="Courier"/>
              </a:rPr>
              <a:t>: persons</a:t>
            </a:r>
            <a:r>
              <a:rPr lang="en-US" sz="2000" dirty="0" smtClean="0">
                <a:solidFill>
                  <a:srgbClr val="FFFFFF"/>
                </a:solidFill>
                <a:latin typeface="Courier"/>
                <a:cs typeface="Courier"/>
              </a:rPr>
              <a:t>) {</a:t>
            </a:r>
          </a:p>
          <a:p>
            <a:r>
              <a:rPr lang="en-US" sz="2000" dirty="0" smtClean="0">
                <a:solidFill>
                  <a:srgbClr val="FFFFFF"/>
                </a:solidFill>
                <a:latin typeface="Courier"/>
                <a:cs typeface="Courier"/>
              </a:rPr>
              <a:t>  </a:t>
            </a:r>
            <a:r>
              <a:rPr lang="en-US" sz="2000" dirty="0" err="1" smtClean="0">
                <a:solidFill>
                  <a:srgbClr val="86AAFF"/>
                </a:solidFill>
                <a:latin typeface="Courier"/>
                <a:cs typeface="Courier"/>
              </a:rPr>
              <a:t>tableColumn</a:t>
            </a:r>
            <a:r>
              <a:rPr lang="en-US" sz="2000" dirty="0" err="1" smtClean="0">
                <a:latin typeface="Courier"/>
                <a:cs typeface="Courier"/>
              </a:rPr>
              <a:t>(</a:t>
            </a:r>
            <a:r>
              <a:rPr lang="en-US" sz="2000" dirty="0" err="1" smtClean="0">
                <a:solidFill>
                  <a:srgbClr val="FF737F"/>
                </a:solidFill>
                <a:latin typeface="Courier"/>
                <a:cs typeface="Courier"/>
              </a:rPr>
              <a:t>property</a:t>
            </a:r>
            <a:r>
              <a:rPr lang="en-US" sz="2000" dirty="0" smtClean="0">
                <a:solidFill>
                  <a:srgbClr val="FF737F"/>
                </a:solidFill>
                <a:latin typeface="Courier"/>
                <a:cs typeface="Courier"/>
              </a:rPr>
              <a:t>: "name"</a:t>
            </a:r>
            <a:r>
              <a:rPr lang="en-US" sz="2000" dirty="0" smtClean="0">
                <a:solidFill>
                  <a:srgbClr val="FFFFFF"/>
                </a:solidFill>
                <a:latin typeface="Courier"/>
                <a:cs typeface="Courier"/>
              </a:rPr>
              <a:t>,   text: "Name",   </a:t>
            </a:r>
            <a:r>
              <a:rPr lang="en-US" sz="2000" dirty="0" err="1" smtClean="0">
                <a:solidFill>
                  <a:srgbClr val="FFFFFF"/>
                </a:solidFill>
                <a:latin typeface="Courier"/>
                <a:cs typeface="Courier"/>
              </a:rPr>
              <a:t>prefWidth</a:t>
            </a:r>
            <a:r>
              <a:rPr lang="en-US" sz="2000" dirty="0" smtClean="0">
                <a:solidFill>
                  <a:srgbClr val="FFFFFF"/>
                </a:solidFill>
                <a:latin typeface="Courier"/>
                <a:cs typeface="Courier"/>
              </a:rPr>
              <a:t>: 150)</a:t>
            </a:r>
          </a:p>
          <a:p>
            <a:r>
              <a:rPr lang="en-US" sz="2000" dirty="0" smtClean="0">
                <a:solidFill>
                  <a:srgbClr val="FFFFFF"/>
                </a:solidFill>
                <a:latin typeface="Courier"/>
                <a:cs typeface="Courier"/>
              </a:rPr>
              <a:t>  </a:t>
            </a:r>
            <a:r>
              <a:rPr lang="en-US" sz="2000" dirty="0" err="1" smtClean="0">
                <a:solidFill>
                  <a:srgbClr val="86AAFF"/>
                </a:solidFill>
                <a:latin typeface="Courier"/>
                <a:cs typeface="Courier"/>
              </a:rPr>
              <a:t>tableColumn</a:t>
            </a:r>
            <a:r>
              <a:rPr lang="en-US" sz="2000" dirty="0" err="1" smtClean="0">
                <a:latin typeface="Courier"/>
                <a:cs typeface="Courier"/>
              </a:rPr>
              <a:t>(</a:t>
            </a:r>
            <a:r>
              <a:rPr lang="en-US" sz="2000" dirty="0" err="1" smtClean="0">
                <a:solidFill>
                  <a:srgbClr val="FF737F"/>
                </a:solidFill>
                <a:latin typeface="Courier"/>
                <a:cs typeface="Courier"/>
              </a:rPr>
              <a:t>property</a:t>
            </a:r>
            <a:r>
              <a:rPr lang="en-US" sz="2000" dirty="0" smtClean="0">
                <a:solidFill>
                  <a:srgbClr val="FF737F"/>
                </a:solidFill>
                <a:latin typeface="Courier"/>
                <a:cs typeface="Courier"/>
              </a:rPr>
              <a:t>: "age"</a:t>
            </a:r>
            <a:r>
              <a:rPr lang="en-US" sz="2000" dirty="0" smtClean="0">
                <a:solidFill>
                  <a:srgbClr val="FFFFFF"/>
                </a:solidFill>
                <a:latin typeface="Courier"/>
                <a:cs typeface="Courier"/>
              </a:rPr>
              <a:t>,    text: "Age",    </a:t>
            </a:r>
            <a:r>
              <a:rPr lang="en-US" sz="2000" dirty="0" err="1" smtClean="0">
                <a:solidFill>
                  <a:srgbClr val="FFFFFF"/>
                </a:solidFill>
                <a:latin typeface="Courier"/>
                <a:cs typeface="Courier"/>
              </a:rPr>
              <a:t>prefWidth</a:t>
            </a:r>
            <a:r>
              <a:rPr lang="en-US" sz="2000" dirty="0" smtClean="0">
                <a:solidFill>
                  <a:srgbClr val="FFFFFF"/>
                </a:solidFill>
                <a:latin typeface="Courier"/>
                <a:cs typeface="Courier"/>
              </a:rPr>
              <a:t>: 50)</a:t>
            </a:r>
          </a:p>
          <a:p>
            <a:r>
              <a:rPr lang="en-US" sz="2000" dirty="0" smtClean="0">
                <a:solidFill>
                  <a:srgbClr val="FFFFFF"/>
                </a:solidFill>
                <a:latin typeface="Courier"/>
                <a:cs typeface="Courier"/>
              </a:rPr>
              <a:t>  </a:t>
            </a:r>
            <a:r>
              <a:rPr lang="en-US" sz="2000" dirty="0" err="1" smtClean="0">
                <a:solidFill>
                  <a:srgbClr val="86AAFF"/>
                </a:solidFill>
                <a:latin typeface="Courier"/>
                <a:cs typeface="Courier"/>
              </a:rPr>
              <a:t>tableColumn</a:t>
            </a:r>
            <a:r>
              <a:rPr lang="en-US" sz="2000" dirty="0" err="1" smtClean="0">
                <a:latin typeface="Courier"/>
                <a:cs typeface="Courier"/>
              </a:rPr>
              <a:t>(</a:t>
            </a:r>
            <a:r>
              <a:rPr lang="en-US" sz="2000" dirty="0" err="1" smtClean="0">
                <a:solidFill>
                  <a:srgbClr val="FF737F"/>
                </a:solidFill>
                <a:latin typeface="Courier"/>
                <a:cs typeface="Courier"/>
              </a:rPr>
              <a:t>property</a:t>
            </a:r>
            <a:r>
              <a:rPr lang="en-US" sz="2000" dirty="0" smtClean="0">
                <a:solidFill>
                  <a:srgbClr val="FF737F"/>
                </a:solidFill>
                <a:latin typeface="Courier"/>
                <a:cs typeface="Courier"/>
              </a:rPr>
              <a:t>: "gender"</a:t>
            </a:r>
            <a:r>
              <a:rPr lang="en-US" sz="2000" dirty="0" smtClean="0">
                <a:solidFill>
                  <a:srgbClr val="FFFFFF"/>
                </a:solidFill>
                <a:latin typeface="Courier"/>
                <a:cs typeface="Courier"/>
              </a:rPr>
              <a:t>, text: "Gender", </a:t>
            </a:r>
            <a:r>
              <a:rPr lang="en-US" sz="2000" dirty="0" err="1" smtClean="0">
                <a:solidFill>
                  <a:srgbClr val="FFFFFF"/>
                </a:solidFill>
                <a:latin typeface="Courier"/>
                <a:cs typeface="Courier"/>
              </a:rPr>
              <a:t>prefWidth</a:t>
            </a:r>
            <a:r>
              <a:rPr lang="en-US" sz="2000" dirty="0" smtClean="0">
                <a:solidFill>
                  <a:srgbClr val="FFFFFF"/>
                </a:solidFill>
                <a:latin typeface="Courier"/>
                <a:cs typeface="Courier"/>
              </a:rPr>
              <a:t>: 150)</a:t>
            </a:r>
          </a:p>
          <a:p>
            <a:r>
              <a:rPr lang="en-US" sz="2000" dirty="0" smtClean="0">
                <a:solidFill>
                  <a:srgbClr val="FFFFFF"/>
                </a:solidFill>
                <a:latin typeface="Courier"/>
                <a:cs typeface="Courier"/>
              </a:rPr>
              <a:t>  </a:t>
            </a:r>
            <a:r>
              <a:rPr lang="en-US" sz="2000" dirty="0" err="1" smtClean="0">
                <a:solidFill>
                  <a:srgbClr val="86AAFF"/>
                </a:solidFill>
                <a:latin typeface="Courier"/>
                <a:cs typeface="Courier"/>
              </a:rPr>
              <a:t>tableColumn</a:t>
            </a:r>
            <a:r>
              <a:rPr lang="en-US" sz="2000" dirty="0" err="1" smtClean="0">
                <a:latin typeface="Courier"/>
                <a:cs typeface="Courier"/>
              </a:rPr>
              <a:t>(</a:t>
            </a:r>
            <a:r>
              <a:rPr lang="en-US" sz="2000" dirty="0" err="1" smtClean="0">
                <a:solidFill>
                  <a:srgbClr val="FF737F"/>
                </a:solidFill>
                <a:latin typeface="Courier"/>
                <a:cs typeface="Courier"/>
              </a:rPr>
              <a:t>property</a:t>
            </a:r>
            <a:r>
              <a:rPr lang="en-US" sz="2000" dirty="0" smtClean="0">
                <a:solidFill>
                  <a:srgbClr val="FF737F"/>
                </a:solidFill>
                <a:latin typeface="Courier"/>
                <a:cs typeface="Courier"/>
              </a:rPr>
              <a:t>: "dob"</a:t>
            </a:r>
            <a:r>
              <a:rPr lang="en-US" sz="2000" dirty="0" smtClean="0">
                <a:solidFill>
                  <a:srgbClr val="FFFFFF"/>
                </a:solidFill>
                <a:latin typeface="Courier"/>
                <a:cs typeface="Courier"/>
              </a:rPr>
              <a:t>,    text: "Birth",  </a:t>
            </a:r>
            <a:r>
              <a:rPr lang="en-US" sz="2000" dirty="0" err="1" smtClean="0">
                <a:solidFill>
                  <a:srgbClr val="FFFFFF"/>
                </a:solidFill>
                <a:latin typeface="Courier"/>
                <a:cs typeface="Courier"/>
              </a:rPr>
              <a:t>prefWidth</a:t>
            </a:r>
            <a:r>
              <a:rPr lang="en-US" sz="2000" dirty="0" smtClean="0">
                <a:solidFill>
                  <a:srgbClr val="FFFFFF"/>
                </a:solidFill>
                <a:latin typeface="Courier"/>
                <a:cs typeface="Courier"/>
              </a:rPr>
              <a:t>: 150, </a:t>
            </a:r>
          </a:p>
          <a:p>
            <a:r>
              <a:rPr lang="en-US" sz="2000" dirty="0" smtClean="0">
                <a:solidFill>
                  <a:srgbClr val="FFFFFF"/>
                </a:solidFill>
                <a:latin typeface="Courier"/>
                <a:cs typeface="Courier"/>
              </a:rPr>
              <a:t>              type: Date,</a:t>
            </a:r>
          </a:p>
          <a:p>
            <a:r>
              <a:rPr lang="en-US" sz="2000" dirty="0" smtClean="0">
                <a:solidFill>
                  <a:srgbClr val="FFFFFF"/>
                </a:solidFill>
                <a:latin typeface="Courier"/>
                <a:cs typeface="Courier"/>
              </a:rPr>
              <a:t>              converter: { from -&gt; return </a:t>
            </a:r>
            <a:r>
              <a:rPr lang="en-US" sz="2000" dirty="0" err="1" smtClean="0">
                <a:solidFill>
                  <a:srgbClr val="FFFFFF"/>
                </a:solidFill>
                <a:latin typeface="Courier"/>
                <a:cs typeface="Courier"/>
              </a:rPr>
              <a:t>dateFormat.format(from</a:t>
            </a:r>
            <a:r>
              <a:rPr lang="en-US" sz="2000" dirty="0" smtClean="0">
                <a:solidFill>
                  <a:srgbClr val="FFFFFF"/>
                </a:solidFill>
                <a:latin typeface="Courier"/>
                <a:cs typeface="Courier"/>
              </a:rPr>
              <a:t>) })</a:t>
            </a:r>
          </a:p>
          <a:p>
            <a:r>
              <a:rPr lang="en-US" sz="2000" dirty="0" smtClean="0">
                <a:solidFill>
                  <a:srgbClr val="FFFFFF"/>
                </a:solidFill>
                <a:latin typeface="Courier"/>
                <a:cs typeface="Courier"/>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Layout in Java</a:t>
            </a:r>
            <a:endParaRPr lang="en-US" dirty="0"/>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35</a:t>
            </a:fld>
            <a:endParaRPr lang="en-US"/>
          </a:p>
        </p:txBody>
      </p:sp>
      <p:sp>
        <p:nvSpPr>
          <p:cNvPr id="9" name="TextBox 8"/>
          <p:cNvSpPr txBox="1"/>
          <p:nvPr/>
        </p:nvSpPr>
        <p:spPr>
          <a:xfrm>
            <a:off x="457200" y="1625601"/>
            <a:ext cx="11382364" cy="3477875"/>
          </a:xfrm>
          <a:prstGeom prst="rect">
            <a:avLst/>
          </a:prstGeom>
          <a:noFill/>
        </p:spPr>
        <p:txBody>
          <a:bodyPr wrap="square" rtlCol="0">
            <a:spAutoFit/>
          </a:bodyPr>
          <a:lstStyle/>
          <a:p>
            <a:r>
              <a:rPr lang="en-US" sz="2000" dirty="0" err="1" smtClean="0">
                <a:latin typeface="Courier"/>
                <a:cs typeface="Courier"/>
              </a:rPr>
              <a:t>TextField</a:t>
            </a:r>
            <a:r>
              <a:rPr lang="en-US" sz="2000" dirty="0" smtClean="0">
                <a:latin typeface="Courier"/>
                <a:cs typeface="Courier"/>
              </a:rPr>
              <a:t> </a:t>
            </a:r>
            <a:r>
              <a:rPr lang="en-US" sz="2000" dirty="0" err="1" smtClean="0">
                <a:latin typeface="Courier"/>
                <a:cs typeface="Courier"/>
              </a:rPr>
              <a:t>urlField</a:t>
            </a:r>
            <a:r>
              <a:rPr lang="en-US" sz="2000" dirty="0" smtClean="0">
                <a:latin typeface="Courier"/>
                <a:cs typeface="Courier"/>
              </a:rPr>
              <a:t> = new </a:t>
            </a:r>
            <a:r>
              <a:rPr lang="en-US" sz="2000" dirty="0" err="1" smtClean="0">
                <a:latin typeface="Courier"/>
                <a:cs typeface="Courier"/>
              </a:rPr>
              <a:t>TextField(“http://www.google.com</a:t>
            </a:r>
            <a:r>
              <a:rPr lang="en-US" sz="2000" dirty="0" smtClean="0">
                <a:latin typeface="Courier"/>
                <a:cs typeface="Courier"/>
              </a:rPr>
              <a:t>”);</a:t>
            </a:r>
          </a:p>
          <a:p>
            <a:r>
              <a:rPr lang="en-US" sz="2000" b="1" dirty="0" err="1" smtClean="0">
                <a:latin typeface="Courier"/>
                <a:cs typeface="Courier"/>
              </a:rPr>
              <a:t>HBox.setHgrow(urlField</a:t>
            </a:r>
            <a:r>
              <a:rPr lang="en-US" sz="2000" b="1" dirty="0" smtClean="0">
                <a:latin typeface="Courier"/>
                <a:cs typeface="Courier"/>
              </a:rPr>
              <a:t>, </a:t>
            </a:r>
            <a:r>
              <a:rPr lang="en-US" sz="2000" b="1" dirty="0" err="1" smtClean="0">
                <a:latin typeface="Courier"/>
                <a:cs typeface="Courier"/>
              </a:rPr>
              <a:t>Priority.ALWAYS</a:t>
            </a:r>
            <a:r>
              <a:rPr lang="en-US" sz="2000" b="1" dirty="0" smtClean="0">
                <a:latin typeface="Courier"/>
                <a:cs typeface="Courier"/>
              </a:rPr>
              <a:t>);</a:t>
            </a:r>
          </a:p>
          <a:p>
            <a:endParaRPr lang="en-US" sz="2000" dirty="0" smtClean="0">
              <a:latin typeface="Courier"/>
              <a:cs typeface="Courier"/>
            </a:endParaRPr>
          </a:p>
          <a:p>
            <a:r>
              <a:rPr lang="en-US" sz="2000" dirty="0" err="1" smtClean="0">
                <a:latin typeface="Courier"/>
                <a:cs typeface="Courier"/>
              </a:rPr>
              <a:t>HBox</a:t>
            </a:r>
            <a:r>
              <a:rPr lang="en-US" sz="2000" dirty="0" smtClean="0">
                <a:latin typeface="Courier"/>
                <a:cs typeface="Courier"/>
              </a:rPr>
              <a:t> </a:t>
            </a:r>
            <a:r>
              <a:rPr lang="en-US" sz="2000" dirty="0" err="1" smtClean="0">
                <a:latin typeface="Courier"/>
                <a:cs typeface="Courier"/>
              </a:rPr>
              <a:t>hbox</a:t>
            </a:r>
            <a:r>
              <a:rPr lang="en-US" sz="2000" dirty="0" smtClean="0">
                <a:latin typeface="Courier"/>
                <a:cs typeface="Courier"/>
              </a:rPr>
              <a:t> = new </a:t>
            </a:r>
            <a:r>
              <a:rPr lang="en-US" sz="2000" dirty="0" err="1" smtClean="0">
                <a:latin typeface="Courier"/>
                <a:cs typeface="Courier"/>
              </a:rPr>
              <a:t>HBox</a:t>
            </a:r>
            <a:r>
              <a:rPr lang="en-US" sz="2000" dirty="0" smtClean="0">
                <a:latin typeface="Courier"/>
                <a:cs typeface="Courier"/>
              </a:rPr>
              <a:t>();</a:t>
            </a:r>
          </a:p>
          <a:p>
            <a:r>
              <a:rPr lang="en-US" sz="2000" dirty="0" err="1" smtClean="0">
                <a:latin typeface="Courier"/>
                <a:cs typeface="Courier"/>
              </a:rPr>
              <a:t>hbox.getChildren().add(urlField</a:t>
            </a:r>
            <a:r>
              <a:rPr lang="en-US" sz="2000" dirty="0" smtClean="0">
                <a:latin typeface="Courier"/>
                <a:cs typeface="Courier"/>
              </a:rPr>
              <a:t>);</a:t>
            </a:r>
          </a:p>
          <a:p>
            <a:endParaRPr lang="en-US" sz="2000" dirty="0" smtClean="0">
              <a:latin typeface="Courier"/>
              <a:cs typeface="Courier"/>
            </a:endParaRPr>
          </a:p>
          <a:p>
            <a:r>
              <a:rPr lang="en-US" sz="2000" dirty="0" err="1" smtClean="0">
                <a:latin typeface="Courier"/>
                <a:cs typeface="Courier"/>
              </a:rPr>
              <a:t>WebView</a:t>
            </a:r>
            <a:r>
              <a:rPr lang="en-US" sz="2000" dirty="0" smtClean="0">
                <a:latin typeface="Courier"/>
                <a:cs typeface="Courier"/>
              </a:rPr>
              <a:t> </a:t>
            </a:r>
            <a:r>
              <a:rPr lang="en-US" sz="2000" dirty="0" err="1" smtClean="0">
                <a:latin typeface="Courier"/>
                <a:cs typeface="Courier"/>
              </a:rPr>
              <a:t>webView</a:t>
            </a:r>
            <a:r>
              <a:rPr lang="en-US" sz="2000" dirty="0" smtClean="0">
                <a:latin typeface="Courier"/>
                <a:cs typeface="Courier"/>
              </a:rPr>
              <a:t> = new </a:t>
            </a:r>
            <a:r>
              <a:rPr lang="en-US" sz="2000" dirty="0" err="1" smtClean="0">
                <a:latin typeface="Courier"/>
                <a:cs typeface="Courier"/>
              </a:rPr>
              <a:t>WebView</a:t>
            </a:r>
            <a:r>
              <a:rPr lang="en-US" sz="2000" dirty="0" smtClean="0">
                <a:latin typeface="Courier"/>
                <a:cs typeface="Courier"/>
              </a:rPr>
              <a:t>();</a:t>
            </a:r>
          </a:p>
          <a:p>
            <a:r>
              <a:rPr lang="en-US" sz="2000" b="1" dirty="0" err="1" smtClean="0">
                <a:latin typeface="Courier"/>
                <a:cs typeface="Courier"/>
              </a:rPr>
              <a:t>VBox.setVgrow(webView</a:t>
            </a:r>
            <a:r>
              <a:rPr lang="en-US" sz="2000" b="1" dirty="0" smtClean="0">
                <a:latin typeface="Courier"/>
                <a:cs typeface="Courier"/>
              </a:rPr>
              <a:t>, </a:t>
            </a:r>
            <a:r>
              <a:rPr lang="en-US" sz="2000" b="1" dirty="0" err="1" smtClean="0">
                <a:latin typeface="Courier"/>
                <a:cs typeface="Courier"/>
              </a:rPr>
              <a:t>Priority.ALWAYS</a:t>
            </a:r>
            <a:r>
              <a:rPr lang="en-US" sz="2000" b="1" dirty="0" smtClean="0">
                <a:latin typeface="Courier"/>
                <a:cs typeface="Courier"/>
              </a:rPr>
              <a:t>);</a:t>
            </a:r>
          </a:p>
          <a:p>
            <a:endParaRPr lang="en-US" sz="2000" dirty="0" smtClean="0">
              <a:latin typeface="Courier"/>
              <a:cs typeface="Courier"/>
            </a:endParaRPr>
          </a:p>
          <a:p>
            <a:r>
              <a:rPr lang="en-US" sz="2000" dirty="0" err="1" smtClean="0">
                <a:latin typeface="Courier"/>
                <a:cs typeface="Courier"/>
              </a:rPr>
              <a:t>VBox</a:t>
            </a:r>
            <a:r>
              <a:rPr lang="en-US" sz="2000" dirty="0" smtClean="0">
                <a:latin typeface="Courier"/>
                <a:cs typeface="Courier"/>
              </a:rPr>
              <a:t> </a:t>
            </a:r>
            <a:r>
              <a:rPr lang="en-US" sz="2000" dirty="0" err="1" smtClean="0">
                <a:latin typeface="Courier"/>
                <a:cs typeface="Courier"/>
              </a:rPr>
              <a:t>vbox</a:t>
            </a:r>
            <a:r>
              <a:rPr lang="en-US" sz="2000" dirty="0" smtClean="0">
                <a:latin typeface="Courier"/>
                <a:cs typeface="Courier"/>
              </a:rPr>
              <a:t> = new </a:t>
            </a:r>
            <a:r>
              <a:rPr lang="en-US" sz="2000" dirty="0" err="1" smtClean="0">
                <a:latin typeface="Courier"/>
                <a:cs typeface="Courier"/>
              </a:rPr>
              <a:t>VBox</a:t>
            </a:r>
            <a:r>
              <a:rPr lang="en-US" sz="2000" dirty="0" smtClean="0">
                <a:latin typeface="Courier"/>
                <a:cs typeface="Courier"/>
              </a:rPr>
              <a:t>();</a:t>
            </a:r>
          </a:p>
          <a:p>
            <a:r>
              <a:rPr lang="en-US" sz="2000" dirty="0" err="1" smtClean="0">
                <a:latin typeface="Courier"/>
                <a:cs typeface="Courier"/>
              </a:rPr>
              <a:t>vbox.getChildren().addAll(hbox</a:t>
            </a:r>
            <a:r>
              <a:rPr lang="en-US" sz="2000" dirty="0" smtClean="0">
                <a:latin typeface="Courier"/>
                <a:cs typeface="Courier"/>
              </a:rPr>
              <a:t>, </a:t>
            </a:r>
            <a:r>
              <a:rPr lang="en-US" sz="2000" dirty="0" err="1" smtClean="0">
                <a:latin typeface="Courier"/>
                <a:cs typeface="Courier"/>
              </a:rPr>
              <a:t>webView</a:t>
            </a:r>
            <a:r>
              <a:rPr lang="en-US" sz="2000" dirty="0" smtClean="0">
                <a:latin typeface="Courier"/>
                <a:cs typeface="Courier"/>
              </a:rPr>
              <a: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Layout in </a:t>
            </a:r>
            <a:r>
              <a:rPr lang="en-US" dirty="0" err="1" smtClean="0"/>
              <a:t>GroovyFX</a:t>
            </a:r>
            <a:endParaRPr lang="en-US" dirty="0"/>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36</a:t>
            </a:fld>
            <a:endParaRPr lang="en-US"/>
          </a:p>
        </p:txBody>
      </p:sp>
      <p:sp>
        <p:nvSpPr>
          <p:cNvPr id="9" name="TextBox 8"/>
          <p:cNvSpPr txBox="1"/>
          <p:nvPr/>
        </p:nvSpPr>
        <p:spPr>
          <a:xfrm>
            <a:off x="457200" y="1992490"/>
            <a:ext cx="11382364" cy="4154983"/>
          </a:xfrm>
          <a:prstGeom prst="rect">
            <a:avLst/>
          </a:prstGeom>
          <a:noFill/>
        </p:spPr>
        <p:txBody>
          <a:bodyPr wrap="square" rtlCol="0">
            <a:spAutoFit/>
          </a:bodyPr>
          <a:lstStyle/>
          <a:p>
            <a:r>
              <a:rPr lang="en-US" sz="2400" dirty="0" err="1" smtClean="0">
                <a:solidFill>
                  <a:srgbClr val="FFFFFF"/>
                </a:solidFill>
              </a:rPr>
              <a:t>sg.</a:t>
            </a:r>
            <a:r>
              <a:rPr lang="en-US" sz="2400" dirty="0" err="1" smtClean="0">
                <a:solidFill>
                  <a:srgbClr val="86AAFF"/>
                </a:solidFill>
              </a:rPr>
              <a:t>stage</a:t>
            </a:r>
            <a:r>
              <a:rPr lang="en-US" sz="2400" dirty="0" err="1" smtClean="0">
                <a:solidFill>
                  <a:srgbClr val="FFFFFF"/>
                </a:solidFill>
              </a:rPr>
              <a:t>(title</a:t>
            </a:r>
            <a:r>
              <a:rPr lang="en-US" sz="2400" dirty="0" smtClean="0">
                <a:solidFill>
                  <a:srgbClr val="FFFFFF"/>
                </a:solidFill>
              </a:rPr>
              <a:t>: "</a:t>
            </a:r>
            <a:r>
              <a:rPr lang="en-US" sz="2400" dirty="0" err="1" smtClean="0">
                <a:solidFill>
                  <a:srgbClr val="FFFFFF"/>
                </a:solidFill>
              </a:rPr>
              <a:t>GroovyFX</a:t>
            </a:r>
            <a:r>
              <a:rPr lang="en-US" sz="2400" dirty="0" smtClean="0">
                <a:solidFill>
                  <a:srgbClr val="FFFFFF"/>
                </a:solidFill>
              </a:rPr>
              <a:t> </a:t>
            </a:r>
            <a:r>
              <a:rPr lang="en-US" sz="2400" dirty="0" err="1" smtClean="0">
                <a:solidFill>
                  <a:srgbClr val="FFFFFF"/>
                </a:solidFill>
              </a:rPr>
              <a:t>WebView</a:t>
            </a:r>
            <a:r>
              <a:rPr lang="en-US" sz="2400" dirty="0" smtClean="0">
                <a:solidFill>
                  <a:srgbClr val="FFFFFF"/>
                </a:solidFill>
              </a:rPr>
              <a:t> Demo", show: true) {</a:t>
            </a:r>
          </a:p>
          <a:p>
            <a:r>
              <a:rPr lang="en-US" sz="2400" dirty="0" smtClean="0">
                <a:solidFill>
                  <a:srgbClr val="FFFFFF"/>
                </a:solidFill>
              </a:rPr>
              <a:t>    </a:t>
            </a:r>
            <a:r>
              <a:rPr lang="en-US" sz="2400" dirty="0" err="1" smtClean="0">
                <a:solidFill>
                  <a:srgbClr val="86AAFF"/>
                </a:solidFill>
              </a:rPr>
              <a:t>scene</a:t>
            </a:r>
            <a:r>
              <a:rPr lang="en-US" sz="2400" dirty="0" err="1" smtClean="0">
                <a:solidFill>
                  <a:srgbClr val="FFFFFF"/>
                </a:solidFill>
              </a:rPr>
              <a:t>(fill</a:t>
            </a:r>
            <a:r>
              <a:rPr lang="en-US" sz="2400" dirty="0" smtClean="0">
                <a:solidFill>
                  <a:srgbClr val="FFFFFF"/>
                </a:solidFill>
              </a:rPr>
              <a:t>: </a:t>
            </a:r>
            <a:r>
              <a:rPr lang="en-US" sz="2400" dirty="0" err="1" smtClean="0">
                <a:solidFill>
                  <a:srgbClr val="FFFFFF"/>
                </a:solidFill>
              </a:rPr>
              <a:t>groovyblue</a:t>
            </a:r>
            <a:r>
              <a:rPr lang="en-US" sz="2400" dirty="0" smtClean="0">
                <a:solidFill>
                  <a:srgbClr val="FFFFFF"/>
                </a:solidFill>
              </a:rPr>
              <a:t>, width: 1024, height: 800) {</a:t>
            </a:r>
          </a:p>
          <a:p>
            <a:r>
              <a:rPr lang="en-US" sz="2400" dirty="0" smtClean="0">
                <a:solidFill>
                  <a:srgbClr val="FFFFFF"/>
                </a:solidFill>
              </a:rPr>
              <a:t>        </a:t>
            </a:r>
            <a:r>
              <a:rPr lang="en-US" sz="2400" dirty="0" err="1" smtClean="0">
                <a:solidFill>
                  <a:srgbClr val="86AAFF"/>
                </a:solidFill>
              </a:rPr>
              <a:t>vbox</a:t>
            </a:r>
            <a:r>
              <a:rPr lang="en-US" sz="2400" dirty="0" smtClean="0">
                <a:solidFill>
                  <a:srgbClr val="86AAFF"/>
                </a:solidFill>
              </a:rPr>
              <a:t> </a:t>
            </a:r>
            <a:r>
              <a:rPr lang="en-US" sz="2400" dirty="0" smtClean="0">
                <a:solidFill>
                  <a:srgbClr val="FFFFFF"/>
                </a:solidFill>
              </a:rPr>
              <a:t>{</a:t>
            </a:r>
          </a:p>
          <a:p>
            <a:r>
              <a:rPr lang="en-US" sz="2400" dirty="0" smtClean="0">
                <a:solidFill>
                  <a:srgbClr val="FFFFFF"/>
                </a:solidFill>
              </a:rPr>
              <a:t>            </a:t>
            </a:r>
            <a:r>
              <a:rPr lang="en-US" sz="2400" dirty="0" err="1" smtClean="0">
                <a:solidFill>
                  <a:srgbClr val="86AAFF"/>
                </a:solidFill>
              </a:rPr>
              <a:t>hbox</a:t>
            </a:r>
            <a:r>
              <a:rPr lang="en-US" sz="2400" dirty="0" err="1" smtClean="0">
                <a:solidFill>
                  <a:srgbClr val="FFFFFF"/>
                </a:solidFill>
              </a:rPr>
              <a:t>(padding</a:t>
            </a:r>
            <a:r>
              <a:rPr lang="en-US" sz="2400" dirty="0" smtClean="0">
                <a:solidFill>
                  <a:srgbClr val="FFFFFF"/>
                </a:solidFill>
              </a:rPr>
              <a:t>: 10, spacing: 5) {</a:t>
            </a:r>
          </a:p>
          <a:p>
            <a:r>
              <a:rPr lang="en-US" sz="2400" dirty="0" smtClean="0">
                <a:solidFill>
                  <a:srgbClr val="FFFFFF"/>
                </a:solidFill>
              </a:rPr>
              <a:t>                </a:t>
            </a:r>
            <a:r>
              <a:rPr lang="en-US" sz="2400" dirty="0" err="1" smtClean="0">
                <a:solidFill>
                  <a:srgbClr val="86AAFF"/>
                </a:solidFill>
              </a:rPr>
              <a:t>textField</a:t>
            </a:r>
            <a:r>
              <a:rPr lang="en-US" sz="2400" dirty="0" err="1" smtClean="0">
                <a:solidFill>
                  <a:srgbClr val="FFFFFF"/>
                </a:solidFill>
              </a:rPr>
              <a:t>(“http://www.yahoo.com</a:t>
            </a:r>
            <a:r>
              <a:rPr lang="en-US" sz="2400" dirty="0" smtClean="0">
                <a:solidFill>
                  <a:srgbClr val="FFFFFF"/>
                </a:solidFill>
              </a:rPr>
              <a:t>”, </a:t>
            </a:r>
            <a:r>
              <a:rPr lang="en-US" sz="2400" b="1" dirty="0" err="1" smtClean="0">
                <a:solidFill>
                  <a:srgbClr val="F79646"/>
                </a:solidFill>
              </a:rPr>
              <a:t>hgrow</a:t>
            </a:r>
            <a:r>
              <a:rPr lang="en-US" sz="2400" b="1" dirty="0" smtClean="0">
                <a:solidFill>
                  <a:srgbClr val="F79646"/>
                </a:solidFill>
              </a:rPr>
              <a:t>: "always"</a:t>
            </a:r>
            <a:r>
              <a:rPr lang="en-US" sz="2400" dirty="0" smtClean="0">
                <a:solidFill>
                  <a:srgbClr val="FFFFFF"/>
                </a:solidFill>
              </a:rPr>
              <a:t>)</a:t>
            </a:r>
          </a:p>
          <a:p>
            <a:r>
              <a:rPr lang="en-US" sz="2400" dirty="0" smtClean="0">
                <a:solidFill>
                  <a:srgbClr val="FFFFFF"/>
                </a:solidFill>
              </a:rPr>
              <a:t>                </a:t>
            </a:r>
            <a:r>
              <a:rPr lang="en-US" sz="2400" dirty="0" err="1" smtClean="0">
                <a:solidFill>
                  <a:srgbClr val="86AAFF"/>
                </a:solidFill>
              </a:rPr>
              <a:t>button</a:t>
            </a:r>
            <a:r>
              <a:rPr lang="en-US" sz="2400" dirty="0" err="1" smtClean="0">
                <a:solidFill>
                  <a:srgbClr val="FFFFFF"/>
                </a:solidFill>
              </a:rPr>
              <a:t>("Go</a:t>
            </a:r>
            <a:r>
              <a:rPr lang="en-US" sz="2400" dirty="0" smtClean="0">
                <a:solidFill>
                  <a:srgbClr val="FFFFFF"/>
                </a:solidFill>
              </a:rPr>
              <a:t>”)</a:t>
            </a:r>
          </a:p>
          <a:p>
            <a:r>
              <a:rPr lang="en-US" sz="2400" dirty="0" smtClean="0">
                <a:solidFill>
                  <a:srgbClr val="FFFFFF"/>
                </a:solidFill>
              </a:rPr>
              <a:t>            }</a:t>
            </a:r>
          </a:p>
          <a:p>
            <a:r>
              <a:rPr lang="en-US" sz="2400" dirty="0" smtClean="0">
                <a:solidFill>
                  <a:srgbClr val="FFFFFF"/>
                </a:solidFill>
              </a:rPr>
              <a:t>            </a:t>
            </a:r>
            <a:r>
              <a:rPr lang="en-US" sz="2400" dirty="0" err="1" smtClean="0">
                <a:solidFill>
                  <a:srgbClr val="86AAFF"/>
                </a:solidFill>
              </a:rPr>
              <a:t>webView</a:t>
            </a:r>
            <a:r>
              <a:rPr lang="en-US" sz="2400" dirty="0" err="1" smtClean="0"/>
              <a:t>(</a:t>
            </a:r>
            <a:r>
              <a:rPr lang="en-US" sz="2400" b="1" dirty="0" err="1" smtClean="0">
                <a:solidFill>
                  <a:srgbClr val="F79646"/>
                </a:solidFill>
              </a:rPr>
              <a:t>vgrow</a:t>
            </a:r>
            <a:r>
              <a:rPr lang="en-US" sz="2400" b="1" dirty="0" smtClean="0">
                <a:solidFill>
                  <a:srgbClr val="F79646"/>
                </a:solidFill>
              </a:rPr>
              <a:t>: "always"</a:t>
            </a:r>
            <a:r>
              <a:rPr lang="en-US" sz="2400" dirty="0" smtClean="0">
                <a:solidFill>
                  <a:srgbClr val="FFFFFF"/>
                </a:solidFill>
              </a:rPr>
              <a:t>)</a:t>
            </a:r>
          </a:p>
          <a:p>
            <a:r>
              <a:rPr lang="en-US" sz="2400" dirty="0" smtClean="0">
                <a:solidFill>
                  <a:srgbClr val="FFFFFF"/>
                </a:solidFill>
              </a:rPr>
              <a:t>        }</a:t>
            </a:r>
          </a:p>
          <a:p>
            <a:r>
              <a:rPr lang="en-US" sz="2400" dirty="0" smtClean="0">
                <a:solidFill>
                  <a:srgbClr val="FFFFFF"/>
                </a:solidFill>
              </a:rPr>
              <a:t>    }</a:t>
            </a:r>
          </a:p>
          <a:p>
            <a:r>
              <a:rPr lang="en-US" sz="2400" dirty="0" smtClean="0">
                <a:solidFill>
                  <a:srgbClr val="FFFFFF"/>
                </a:solidFill>
              </a:rPr>
              <a:t>}</a:t>
            </a:r>
            <a:endParaRPr lang="en-US" sz="2400" dirty="0">
              <a:solidFill>
                <a:srgbClr val="FFFFFF"/>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Layout in </a:t>
            </a:r>
            <a:r>
              <a:rPr lang="en-US" dirty="0" err="1" smtClean="0"/>
              <a:t>GroovyFX</a:t>
            </a:r>
            <a:endParaRPr lang="en-US" dirty="0"/>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37</a:t>
            </a:fld>
            <a:endParaRPr lang="en-US"/>
          </a:p>
        </p:txBody>
      </p:sp>
      <p:pic>
        <p:nvPicPr>
          <p:cNvPr id="6" name="Picture 5" descr="Screen Shot 2011-09-30 at 9.38.43 PM.png"/>
          <p:cNvPicPr>
            <a:picLocks noChangeAspect="1"/>
          </p:cNvPicPr>
          <p:nvPr/>
        </p:nvPicPr>
        <p:blipFill>
          <a:blip r:embed="rId3"/>
          <a:stretch>
            <a:fillRect/>
          </a:stretch>
        </p:blipFill>
        <p:spPr>
          <a:xfrm>
            <a:off x="2487055" y="1406000"/>
            <a:ext cx="6966899" cy="5655205"/>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Layout in </a:t>
            </a:r>
            <a:r>
              <a:rPr lang="en-US" dirty="0" err="1" smtClean="0"/>
              <a:t>GroovyFX</a:t>
            </a:r>
            <a:endParaRPr lang="en-US" dirty="0"/>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38</a:t>
            </a:fld>
            <a:endParaRPr lang="en-US"/>
          </a:p>
        </p:txBody>
      </p:sp>
      <p:sp>
        <p:nvSpPr>
          <p:cNvPr id="9" name="TextBox 8"/>
          <p:cNvSpPr txBox="1"/>
          <p:nvPr/>
        </p:nvSpPr>
        <p:spPr>
          <a:xfrm>
            <a:off x="457200" y="1583269"/>
            <a:ext cx="11382364" cy="5078314"/>
          </a:xfrm>
          <a:prstGeom prst="rect">
            <a:avLst/>
          </a:prstGeom>
          <a:noFill/>
        </p:spPr>
        <p:txBody>
          <a:bodyPr wrap="square" rtlCol="0">
            <a:spAutoFit/>
          </a:bodyPr>
          <a:lstStyle/>
          <a:p>
            <a:r>
              <a:rPr lang="en-US" dirty="0" err="1" smtClean="0">
                <a:solidFill>
                  <a:srgbClr val="86AAFF"/>
                </a:solidFill>
                <a:latin typeface="Courier"/>
                <a:cs typeface="Courier"/>
              </a:rPr>
              <a:t>gridPane</a:t>
            </a:r>
            <a:r>
              <a:rPr lang="en-US" dirty="0" err="1" smtClean="0">
                <a:solidFill>
                  <a:srgbClr val="FFFFFF"/>
                </a:solidFill>
                <a:latin typeface="Courier"/>
                <a:cs typeface="Courier"/>
              </a:rPr>
              <a:t>(hgap</a:t>
            </a:r>
            <a:r>
              <a:rPr lang="en-US" dirty="0" smtClean="0">
                <a:solidFill>
                  <a:srgbClr val="FFFFFF"/>
                </a:solidFill>
                <a:latin typeface="Courier"/>
                <a:cs typeface="Courier"/>
              </a:rPr>
              <a:t>: 5, </a:t>
            </a:r>
            <a:r>
              <a:rPr lang="en-US" dirty="0" err="1" smtClean="0">
                <a:solidFill>
                  <a:srgbClr val="FFFFFF"/>
                </a:solidFill>
                <a:latin typeface="Courier"/>
                <a:cs typeface="Courier"/>
              </a:rPr>
              <a:t>vgap</a:t>
            </a:r>
            <a:r>
              <a:rPr lang="en-US" dirty="0" smtClean="0">
                <a:solidFill>
                  <a:srgbClr val="FFFFFF"/>
                </a:solidFill>
                <a:latin typeface="Courier"/>
                <a:cs typeface="Courier"/>
              </a:rPr>
              <a:t>: 10, padding: 25) {</a:t>
            </a:r>
          </a:p>
          <a:p>
            <a:r>
              <a:rPr lang="en-US" dirty="0" smtClean="0">
                <a:solidFill>
                  <a:srgbClr val="FFFFFF"/>
                </a:solidFill>
                <a:latin typeface="Courier"/>
                <a:cs typeface="Courier"/>
              </a:rPr>
              <a:t>  </a:t>
            </a:r>
            <a:r>
              <a:rPr lang="en-US" dirty="0" err="1" smtClean="0">
                <a:solidFill>
                  <a:srgbClr val="FFFFFF"/>
                </a:solidFill>
                <a:latin typeface="Courier"/>
                <a:cs typeface="Courier"/>
              </a:rPr>
              <a:t>columnConstraints(minWidth</a:t>
            </a:r>
            <a:r>
              <a:rPr lang="en-US" dirty="0" smtClean="0">
                <a:solidFill>
                  <a:srgbClr val="FFFFFF"/>
                </a:solidFill>
                <a:latin typeface="Courier"/>
                <a:cs typeface="Courier"/>
              </a:rPr>
              <a:t>: 50, </a:t>
            </a:r>
            <a:r>
              <a:rPr lang="en-US" b="1" dirty="0" err="1" smtClean="0">
                <a:solidFill>
                  <a:srgbClr val="F79646"/>
                </a:solidFill>
                <a:latin typeface="Courier"/>
                <a:cs typeface="Courier"/>
              </a:rPr>
              <a:t>halignment</a:t>
            </a:r>
            <a:r>
              <a:rPr lang="en-US" b="1" dirty="0" smtClean="0">
                <a:solidFill>
                  <a:srgbClr val="F79646"/>
                </a:solidFill>
                <a:latin typeface="Courier"/>
                <a:cs typeface="Courier"/>
              </a:rPr>
              <a:t>: "right"</a:t>
            </a:r>
            <a:r>
              <a:rPr lang="en-US" dirty="0" smtClean="0">
                <a:solidFill>
                  <a:srgbClr val="FFFFFF"/>
                </a:solidFill>
                <a:latin typeface="Courier"/>
                <a:cs typeface="Courier"/>
              </a:rPr>
              <a:t>)</a:t>
            </a:r>
          </a:p>
          <a:p>
            <a:r>
              <a:rPr lang="en-US" dirty="0" smtClean="0">
                <a:solidFill>
                  <a:srgbClr val="FFFFFF"/>
                </a:solidFill>
                <a:latin typeface="Courier"/>
                <a:cs typeface="Courier"/>
              </a:rPr>
              <a:t>  </a:t>
            </a:r>
            <a:r>
              <a:rPr lang="en-US" dirty="0" err="1" smtClean="0">
                <a:solidFill>
                  <a:srgbClr val="FFFFFF"/>
                </a:solidFill>
                <a:latin typeface="Courier"/>
                <a:cs typeface="Courier"/>
              </a:rPr>
              <a:t>columnConstraints(prefWidth</a:t>
            </a:r>
            <a:r>
              <a:rPr lang="en-US" dirty="0" smtClean="0">
                <a:solidFill>
                  <a:srgbClr val="FFFFFF"/>
                </a:solidFill>
                <a:latin typeface="Courier"/>
                <a:cs typeface="Courier"/>
              </a:rPr>
              <a:t>: 250)</a:t>
            </a:r>
          </a:p>
          <a:p>
            <a:r>
              <a:rPr lang="en-US" dirty="0" smtClean="0">
                <a:solidFill>
                  <a:srgbClr val="FFFFFF"/>
                </a:solidFill>
                <a:latin typeface="Courier"/>
                <a:cs typeface="Courier"/>
              </a:rPr>
              <a:t>  </a:t>
            </a:r>
            <a:r>
              <a:rPr lang="en-US" dirty="0" err="1" smtClean="0">
                <a:solidFill>
                  <a:srgbClr val="86AAFF"/>
                </a:solidFill>
                <a:latin typeface="Courier"/>
                <a:cs typeface="Courier"/>
              </a:rPr>
              <a:t>label</a:t>
            </a:r>
            <a:r>
              <a:rPr lang="en-US" dirty="0" err="1" smtClean="0">
                <a:solidFill>
                  <a:srgbClr val="FFFFFF"/>
                </a:solidFill>
                <a:latin typeface="Courier"/>
                <a:cs typeface="Courier"/>
              </a:rPr>
              <a:t>("Send</a:t>
            </a:r>
            <a:r>
              <a:rPr lang="en-US" dirty="0" smtClean="0">
                <a:solidFill>
                  <a:srgbClr val="FFFFFF"/>
                </a:solidFill>
                <a:latin typeface="Courier"/>
                <a:cs typeface="Courier"/>
              </a:rPr>
              <a:t> Us Your Feedback", font: "24pt </a:t>
            </a:r>
            <a:r>
              <a:rPr lang="en-US" dirty="0" err="1" smtClean="0">
                <a:solidFill>
                  <a:srgbClr val="FFFFFF"/>
                </a:solidFill>
                <a:latin typeface="Courier"/>
                <a:cs typeface="Courier"/>
              </a:rPr>
              <a:t>sanserif</a:t>
            </a:r>
            <a:r>
              <a:rPr lang="en-US" dirty="0" smtClean="0">
                <a:solidFill>
                  <a:srgbClr val="FFFFFF"/>
                </a:solidFill>
                <a:latin typeface="Courier"/>
                <a:cs typeface="Courier"/>
              </a:rPr>
              <a:t>", </a:t>
            </a:r>
          </a:p>
          <a:p>
            <a:r>
              <a:rPr lang="en-US" dirty="0" smtClean="0">
                <a:solidFill>
                  <a:srgbClr val="FFFFFF"/>
                </a:solidFill>
                <a:latin typeface="Courier"/>
                <a:cs typeface="Courier"/>
              </a:rPr>
              <a:t>        </a:t>
            </a:r>
            <a:r>
              <a:rPr lang="en-US" b="1" dirty="0" smtClean="0">
                <a:solidFill>
                  <a:srgbClr val="F79646"/>
                </a:solidFill>
                <a:latin typeface="Courier"/>
                <a:cs typeface="Courier"/>
              </a:rPr>
              <a:t>row: 0, </a:t>
            </a:r>
            <a:r>
              <a:rPr lang="en-US" b="1" dirty="0" err="1" smtClean="0">
                <a:solidFill>
                  <a:srgbClr val="F79646"/>
                </a:solidFill>
                <a:latin typeface="Courier"/>
                <a:cs typeface="Courier"/>
              </a:rPr>
              <a:t>columnSpan</a:t>
            </a:r>
            <a:r>
              <a:rPr lang="en-US" b="1" dirty="0" smtClean="0">
                <a:solidFill>
                  <a:srgbClr val="F79646"/>
                </a:solidFill>
                <a:latin typeface="Courier"/>
                <a:cs typeface="Courier"/>
              </a:rPr>
              <a:t>: </a:t>
            </a:r>
            <a:r>
              <a:rPr lang="en-US" b="1" dirty="0" err="1" smtClean="0">
                <a:solidFill>
                  <a:srgbClr val="F79646"/>
                </a:solidFill>
                <a:latin typeface="Courier"/>
                <a:cs typeface="Courier"/>
              </a:rPr>
              <a:t>GridPane.REMAINING</a:t>
            </a:r>
            <a:r>
              <a:rPr lang="en-US" b="1" dirty="0" smtClean="0">
                <a:solidFill>
                  <a:srgbClr val="F79646"/>
                </a:solidFill>
                <a:latin typeface="Courier"/>
                <a:cs typeface="Courier"/>
              </a:rPr>
              <a:t>, </a:t>
            </a:r>
            <a:r>
              <a:rPr lang="en-US" b="1" dirty="0" err="1" smtClean="0">
                <a:solidFill>
                  <a:srgbClr val="F79646"/>
                </a:solidFill>
                <a:latin typeface="Courier"/>
                <a:cs typeface="Courier"/>
              </a:rPr>
              <a:t>halignment</a:t>
            </a:r>
            <a:r>
              <a:rPr lang="en-US" b="1" dirty="0" smtClean="0">
                <a:solidFill>
                  <a:srgbClr val="F79646"/>
                </a:solidFill>
                <a:latin typeface="Courier"/>
                <a:cs typeface="Courier"/>
              </a:rPr>
              <a:t>: "center",</a:t>
            </a:r>
            <a:endParaRPr lang="en-US" b="1" dirty="0" smtClean="0">
              <a:solidFill>
                <a:srgbClr val="FFFFFF"/>
              </a:solidFill>
              <a:latin typeface="Courier"/>
              <a:cs typeface="Courier"/>
            </a:endParaRPr>
          </a:p>
          <a:p>
            <a:r>
              <a:rPr lang="en-US" b="1" dirty="0" smtClean="0">
                <a:solidFill>
                  <a:srgbClr val="FFFFFF"/>
                </a:solidFill>
                <a:latin typeface="Courier"/>
                <a:cs typeface="Courier"/>
              </a:rPr>
              <a:t>        </a:t>
            </a:r>
            <a:r>
              <a:rPr lang="en-US" b="1" dirty="0" smtClean="0">
                <a:solidFill>
                  <a:srgbClr val="F79646"/>
                </a:solidFill>
                <a:latin typeface="Courier"/>
                <a:cs typeface="Courier"/>
              </a:rPr>
              <a:t>margin: [0, 0, 10]</a:t>
            </a:r>
            <a:r>
              <a:rPr lang="en-US" dirty="0" smtClean="0">
                <a:solidFill>
                  <a:srgbClr val="FFFFFF"/>
                </a:solidFill>
                <a:latin typeface="Courier"/>
                <a:cs typeface="Courier"/>
              </a:rPr>
              <a:t>)</a:t>
            </a:r>
          </a:p>
          <a:p>
            <a:endParaRPr lang="en-US" dirty="0" smtClean="0">
              <a:solidFill>
                <a:srgbClr val="FFFFFF"/>
              </a:solidFill>
              <a:latin typeface="Courier"/>
              <a:cs typeface="Courier"/>
            </a:endParaRPr>
          </a:p>
          <a:p>
            <a:r>
              <a:rPr lang="en-US" dirty="0" smtClean="0">
                <a:solidFill>
                  <a:srgbClr val="FFFFFF"/>
                </a:solidFill>
                <a:latin typeface="Courier"/>
                <a:cs typeface="Courier"/>
              </a:rPr>
              <a:t>  </a:t>
            </a:r>
            <a:r>
              <a:rPr lang="en-US" dirty="0" err="1" smtClean="0">
                <a:solidFill>
                  <a:srgbClr val="86AAFF"/>
                </a:solidFill>
                <a:latin typeface="Courier"/>
                <a:cs typeface="Courier"/>
              </a:rPr>
              <a:t>label</a:t>
            </a:r>
            <a:r>
              <a:rPr lang="en-US" dirty="0" err="1" smtClean="0">
                <a:solidFill>
                  <a:srgbClr val="FFFFFF"/>
                </a:solidFill>
                <a:latin typeface="Courier"/>
                <a:cs typeface="Courier"/>
              </a:rPr>
              <a:t>("Name</a:t>
            </a:r>
            <a:r>
              <a:rPr lang="en-US" dirty="0" smtClean="0">
                <a:solidFill>
                  <a:srgbClr val="FFFFFF"/>
                </a:solidFill>
                <a:latin typeface="Courier"/>
                <a:cs typeface="Courier"/>
              </a:rPr>
              <a:t>: ", </a:t>
            </a:r>
            <a:r>
              <a:rPr lang="en-US" b="1" dirty="0" smtClean="0">
                <a:solidFill>
                  <a:srgbClr val="F79646"/>
                </a:solidFill>
                <a:latin typeface="Courier"/>
                <a:cs typeface="Courier"/>
              </a:rPr>
              <a:t>row: 1, column: 0</a:t>
            </a:r>
            <a:r>
              <a:rPr lang="en-US" dirty="0" smtClean="0">
                <a:solidFill>
                  <a:srgbClr val="FFFFFF"/>
                </a:solidFill>
                <a:latin typeface="Courier"/>
                <a:cs typeface="Courier"/>
              </a:rPr>
              <a:t>)</a:t>
            </a:r>
          </a:p>
          <a:p>
            <a:r>
              <a:rPr lang="en-US" dirty="0" smtClean="0">
                <a:solidFill>
                  <a:srgbClr val="FFFFFF"/>
                </a:solidFill>
                <a:latin typeface="Courier"/>
                <a:cs typeface="Courier"/>
              </a:rPr>
              <a:t>  </a:t>
            </a:r>
            <a:r>
              <a:rPr lang="en-US" dirty="0" err="1" smtClean="0">
                <a:solidFill>
                  <a:srgbClr val="86AAFF"/>
                </a:solidFill>
                <a:latin typeface="Courier"/>
                <a:cs typeface="Courier"/>
              </a:rPr>
              <a:t>textField</a:t>
            </a:r>
            <a:r>
              <a:rPr lang="en-US" dirty="0" err="1" smtClean="0">
                <a:solidFill>
                  <a:srgbClr val="FFFFFF"/>
                </a:solidFill>
                <a:latin typeface="Courier"/>
                <a:cs typeface="Courier"/>
              </a:rPr>
              <a:t>(promptText</a:t>
            </a:r>
            <a:r>
              <a:rPr lang="en-US" dirty="0" smtClean="0">
                <a:solidFill>
                  <a:srgbClr val="FFFFFF"/>
                </a:solidFill>
                <a:latin typeface="Courier"/>
                <a:cs typeface="Courier"/>
              </a:rPr>
              <a:t>: "Your name", </a:t>
            </a:r>
            <a:r>
              <a:rPr lang="en-US" b="1" dirty="0" smtClean="0">
                <a:solidFill>
                  <a:srgbClr val="F79646"/>
                </a:solidFill>
                <a:latin typeface="Courier"/>
                <a:cs typeface="Courier"/>
              </a:rPr>
              <a:t>row: 1, column: 1, </a:t>
            </a:r>
            <a:r>
              <a:rPr lang="en-US" b="1" dirty="0" err="1" smtClean="0">
                <a:solidFill>
                  <a:srgbClr val="F79646"/>
                </a:solidFill>
                <a:latin typeface="Courier"/>
                <a:cs typeface="Courier"/>
              </a:rPr>
              <a:t>hgrow</a:t>
            </a:r>
            <a:r>
              <a:rPr lang="en-US" b="1" dirty="0" smtClean="0">
                <a:solidFill>
                  <a:srgbClr val="F79646"/>
                </a:solidFill>
                <a:latin typeface="Courier"/>
                <a:cs typeface="Courier"/>
              </a:rPr>
              <a:t>: 'always'</a:t>
            </a:r>
            <a:r>
              <a:rPr lang="en-US" dirty="0" smtClean="0">
                <a:solidFill>
                  <a:srgbClr val="FFFFFF"/>
                </a:solidFill>
                <a:latin typeface="Courier"/>
                <a:cs typeface="Courier"/>
              </a:rPr>
              <a:t>)</a:t>
            </a:r>
          </a:p>
          <a:p>
            <a:endParaRPr lang="en-US" dirty="0" smtClean="0">
              <a:solidFill>
                <a:srgbClr val="FFFFFF"/>
              </a:solidFill>
              <a:latin typeface="Courier"/>
              <a:cs typeface="Courier"/>
            </a:endParaRPr>
          </a:p>
          <a:p>
            <a:r>
              <a:rPr lang="en-US" dirty="0" smtClean="0">
                <a:solidFill>
                  <a:srgbClr val="FFFFFF"/>
                </a:solidFill>
                <a:latin typeface="Courier"/>
                <a:cs typeface="Courier"/>
              </a:rPr>
              <a:t>  </a:t>
            </a:r>
            <a:r>
              <a:rPr lang="en-US" dirty="0" err="1" smtClean="0">
                <a:solidFill>
                  <a:srgbClr val="86AAFF"/>
                </a:solidFill>
                <a:latin typeface="Courier"/>
                <a:cs typeface="Courier"/>
              </a:rPr>
              <a:t>label</a:t>
            </a:r>
            <a:r>
              <a:rPr lang="en-US" dirty="0" err="1" smtClean="0">
                <a:solidFill>
                  <a:schemeClr val="bg1"/>
                </a:solidFill>
                <a:latin typeface="Courier"/>
                <a:cs typeface="Courier"/>
              </a:rPr>
              <a:t>("Email</a:t>
            </a:r>
            <a:r>
              <a:rPr lang="en-US" dirty="0" smtClean="0">
                <a:solidFill>
                  <a:schemeClr val="bg1"/>
                </a:solidFill>
                <a:latin typeface="Courier"/>
                <a:cs typeface="Courier"/>
              </a:rPr>
              <a:t>:", </a:t>
            </a:r>
            <a:r>
              <a:rPr lang="en-US" b="1" dirty="0" smtClean="0">
                <a:solidFill>
                  <a:srgbClr val="F79646"/>
                </a:solidFill>
                <a:latin typeface="Courier"/>
                <a:cs typeface="Courier"/>
              </a:rPr>
              <a:t>row: 2, column: 0</a:t>
            </a:r>
            <a:r>
              <a:rPr lang="en-US" dirty="0" smtClean="0">
                <a:solidFill>
                  <a:srgbClr val="FFFFFF"/>
                </a:solidFill>
                <a:latin typeface="Courier"/>
                <a:cs typeface="Courier"/>
              </a:rPr>
              <a:t>)</a:t>
            </a:r>
          </a:p>
          <a:p>
            <a:r>
              <a:rPr lang="en-US" dirty="0" smtClean="0">
                <a:solidFill>
                  <a:srgbClr val="FFFFFF"/>
                </a:solidFill>
                <a:latin typeface="Courier"/>
                <a:cs typeface="Courier"/>
              </a:rPr>
              <a:t>  </a:t>
            </a:r>
            <a:r>
              <a:rPr lang="en-US" dirty="0" err="1" smtClean="0">
                <a:solidFill>
                  <a:srgbClr val="86AAFF"/>
                </a:solidFill>
                <a:latin typeface="Courier"/>
                <a:cs typeface="Courier"/>
              </a:rPr>
              <a:t>textField</a:t>
            </a:r>
            <a:r>
              <a:rPr lang="en-US" dirty="0" err="1" smtClean="0">
                <a:solidFill>
                  <a:srgbClr val="FFFFFF"/>
                </a:solidFill>
                <a:latin typeface="Courier"/>
                <a:cs typeface="Courier"/>
              </a:rPr>
              <a:t>(promptText</a:t>
            </a:r>
            <a:r>
              <a:rPr lang="en-US" dirty="0" smtClean="0">
                <a:solidFill>
                  <a:srgbClr val="FFFFFF"/>
                </a:solidFill>
                <a:latin typeface="Courier"/>
                <a:cs typeface="Courier"/>
              </a:rPr>
              <a:t>: "Your email", </a:t>
            </a:r>
            <a:r>
              <a:rPr lang="en-US" b="1" dirty="0" smtClean="0">
                <a:solidFill>
                  <a:srgbClr val="F79646"/>
                </a:solidFill>
                <a:latin typeface="Courier"/>
                <a:cs typeface="Courier"/>
              </a:rPr>
              <a:t>row: 2, column: 1, </a:t>
            </a:r>
            <a:r>
              <a:rPr lang="en-US" b="1" dirty="0" err="1" smtClean="0">
                <a:solidFill>
                  <a:srgbClr val="F79646"/>
                </a:solidFill>
                <a:latin typeface="Courier"/>
                <a:cs typeface="Courier"/>
              </a:rPr>
              <a:t>hgrow</a:t>
            </a:r>
            <a:r>
              <a:rPr lang="en-US" b="1" dirty="0" smtClean="0">
                <a:solidFill>
                  <a:srgbClr val="F79646"/>
                </a:solidFill>
                <a:latin typeface="Courier"/>
                <a:cs typeface="Courier"/>
              </a:rPr>
              <a:t>: 'always'</a:t>
            </a:r>
            <a:r>
              <a:rPr lang="en-US" dirty="0" smtClean="0">
                <a:solidFill>
                  <a:srgbClr val="FFFFFF"/>
                </a:solidFill>
                <a:latin typeface="Courier"/>
                <a:cs typeface="Courier"/>
              </a:rPr>
              <a:t>)</a:t>
            </a:r>
          </a:p>
          <a:p>
            <a:endParaRPr lang="en-US" dirty="0" smtClean="0">
              <a:solidFill>
                <a:srgbClr val="FFFFFF"/>
              </a:solidFill>
              <a:latin typeface="Courier"/>
              <a:cs typeface="Courier"/>
            </a:endParaRPr>
          </a:p>
          <a:p>
            <a:r>
              <a:rPr lang="en-US" dirty="0" smtClean="0">
                <a:solidFill>
                  <a:srgbClr val="FFFFFF"/>
                </a:solidFill>
                <a:latin typeface="Courier"/>
                <a:cs typeface="Courier"/>
              </a:rPr>
              <a:t>  </a:t>
            </a:r>
            <a:r>
              <a:rPr lang="en-US" dirty="0" err="1" smtClean="0">
                <a:solidFill>
                  <a:srgbClr val="86AAFF"/>
                </a:solidFill>
                <a:latin typeface="Courier"/>
                <a:cs typeface="Courier"/>
              </a:rPr>
              <a:t>label</a:t>
            </a:r>
            <a:r>
              <a:rPr lang="en-US" dirty="0" err="1" smtClean="0">
                <a:solidFill>
                  <a:srgbClr val="FFFFFF"/>
                </a:solidFill>
                <a:latin typeface="Courier"/>
                <a:cs typeface="Courier"/>
              </a:rPr>
              <a:t>("Message</a:t>
            </a:r>
            <a:r>
              <a:rPr lang="en-US" dirty="0" smtClean="0">
                <a:solidFill>
                  <a:srgbClr val="FFFFFF"/>
                </a:solidFill>
                <a:latin typeface="Courier"/>
                <a:cs typeface="Courier"/>
              </a:rPr>
              <a:t>:", </a:t>
            </a:r>
            <a:r>
              <a:rPr lang="en-US" b="1" dirty="0" smtClean="0">
                <a:solidFill>
                  <a:srgbClr val="F79646"/>
                </a:solidFill>
                <a:latin typeface="Courier"/>
                <a:cs typeface="Courier"/>
              </a:rPr>
              <a:t>row: 3, column: 0, </a:t>
            </a:r>
            <a:r>
              <a:rPr lang="en-US" b="1" dirty="0" err="1" smtClean="0">
                <a:solidFill>
                  <a:srgbClr val="F79646"/>
                </a:solidFill>
                <a:latin typeface="Courier"/>
                <a:cs typeface="Courier"/>
              </a:rPr>
              <a:t>valignment</a:t>
            </a:r>
            <a:r>
              <a:rPr lang="en-US" b="1" dirty="0" smtClean="0">
                <a:solidFill>
                  <a:srgbClr val="F79646"/>
                </a:solidFill>
                <a:latin typeface="Courier"/>
                <a:cs typeface="Courier"/>
              </a:rPr>
              <a:t>: "baseline"</a:t>
            </a:r>
            <a:r>
              <a:rPr lang="en-US" dirty="0" smtClean="0">
                <a:solidFill>
                  <a:srgbClr val="FFFFFF"/>
                </a:solidFill>
                <a:latin typeface="Courier"/>
                <a:cs typeface="Courier"/>
              </a:rPr>
              <a:t>)</a:t>
            </a:r>
          </a:p>
          <a:p>
            <a:r>
              <a:rPr lang="en-US" dirty="0" smtClean="0">
                <a:solidFill>
                  <a:srgbClr val="FFFFFF"/>
                </a:solidFill>
                <a:latin typeface="Courier"/>
                <a:cs typeface="Courier"/>
              </a:rPr>
              <a:t>  </a:t>
            </a:r>
            <a:r>
              <a:rPr lang="en-US" dirty="0" err="1" smtClean="0">
                <a:solidFill>
                  <a:srgbClr val="86AAFF"/>
                </a:solidFill>
                <a:latin typeface="Courier"/>
                <a:cs typeface="Courier"/>
              </a:rPr>
              <a:t>textArea</a:t>
            </a:r>
            <a:r>
              <a:rPr lang="en-US" dirty="0" err="1" smtClean="0">
                <a:latin typeface="Courier"/>
                <a:cs typeface="Courier"/>
              </a:rPr>
              <a:t>(</a:t>
            </a:r>
            <a:r>
              <a:rPr lang="en-US" b="1" dirty="0" err="1" smtClean="0">
                <a:solidFill>
                  <a:srgbClr val="F79646"/>
                </a:solidFill>
                <a:latin typeface="Courier"/>
                <a:cs typeface="Courier"/>
              </a:rPr>
              <a:t>row</a:t>
            </a:r>
            <a:r>
              <a:rPr lang="en-US" b="1" dirty="0" smtClean="0">
                <a:solidFill>
                  <a:srgbClr val="F79646"/>
                </a:solidFill>
                <a:latin typeface="Courier"/>
                <a:cs typeface="Courier"/>
              </a:rPr>
              <a:t>: 3, column: 1, </a:t>
            </a:r>
            <a:r>
              <a:rPr lang="en-US" b="1" dirty="0" err="1" smtClean="0">
                <a:solidFill>
                  <a:srgbClr val="F79646"/>
                </a:solidFill>
                <a:latin typeface="Courier"/>
                <a:cs typeface="Courier"/>
              </a:rPr>
              <a:t>hgrow</a:t>
            </a:r>
            <a:r>
              <a:rPr lang="en-US" b="1" dirty="0" smtClean="0">
                <a:solidFill>
                  <a:srgbClr val="F79646"/>
                </a:solidFill>
                <a:latin typeface="Courier"/>
                <a:cs typeface="Courier"/>
              </a:rPr>
              <a:t>: "always", </a:t>
            </a:r>
            <a:r>
              <a:rPr lang="en-US" b="1" dirty="0" err="1" smtClean="0">
                <a:solidFill>
                  <a:srgbClr val="F79646"/>
                </a:solidFill>
                <a:latin typeface="Courier"/>
                <a:cs typeface="Courier"/>
              </a:rPr>
              <a:t>vgrow</a:t>
            </a:r>
            <a:r>
              <a:rPr lang="en-US" b="1" dirty="0" smtClean="0">
                <a:solidFill>
                  <a:srgbClr val="F79646"/>
                </a:solidFill>
                <a:latin typeface="Courier"/>
                <a:cs typeface="Courier"/>
              </a:rPr>
              <a:t>: "always"</a:t>
            </a:r>
            <a:r>
              <a:rPr lang="en-US" dirty="0" smtClean="0">
                <a:solidFill>
                  <a:srgbClr val="FFFFFF"/>
                </a:solidFill>
                <a:latin typeface="Courier"/>
                <a:cs typeface="Courier"/>
              </a:rPr>
              <a:t>)</a:t>
            </a:r>
          </a:p>
          <a:p>
            <a:endParaRPr lang="en-US" dirty="0" smtClean="0">
              <a:solidFill>
                <a:srgbClr val="FFFFFF"/>
              </a:solidFill>
              <a:latin typeface="Courier"/>
              <a:cs typeface="Courier"/>
            </a:endParaRPr>
          </a:p>
          <a:p>
            <a:r>
              <a:rPr lang="en-US" dirty="0" smtClean="0">
                <a:solidFill>
                  <a:srgbClr val="FFFFFF"/>
                </a:solidFill>
                <a:latin typeface="Courier"/>
                <a:cs typeface="Courier"/>
              </a:rPr>
              <a:t>  </a:t>
            </a:r>
            <a:r>
              <a:rPr lang="en-US" dirty="0" err="1" smtClean="0">
                <a:solidFill>
                  <a:srgbClr val="86AAFF"/>
                </a:solidFill>
                <a:latin typeface="Courier"/>
                <a:cs typeface="Courier"/>
              </a:rPr>
              <a:t>button</a:t>
            </a:r>
            <a:r>
              <a:rPr lang="en-US" dirty="0" err="1" smtClean="0">
                <a:solidFill>
                  <a:srgbClr val="FFFFFF"/>
                </a:solidFill>
                <a:latin typeface="Courier"/>
                <a:cs typeface="Courier"/>
              </a:rPr>
              <a:t>("Send</a:t>
            </a:r>
            <a:r>
              <a:rPr lang="en-US" dirty="0" smtClean="0">
                <a:solidFill>
                  <a:srgbClr val="FFFFFF"/>
                </a:solidFill>
                <a:latin typeface="Courier"/>
                <a:cs typeface="Courier"/>
              </a:rPr>
              <a:t> Message", </a:t>
            </a:r>
            <a:r>
              <a:rPr lang="en-US" b="1" dirty="0" smtClean="0">
                <a:solidFill>
                  <a:srgbClr val="F79646"/>
                </a:solidFill>
                <a:latin typeface="Courier"/>
                <a:cs typeface="Courier"/>
              </a:rPr>
              <a:t>row: 4, column: 1, </a:t>
            </a:r>
            <a:r>
              <a:rPr lang="en-US" b="1" dirty="0" err="1" smtClean="0">
                <a:solidFill>
                  <a:srgbClr val="F79646"/>
                </a:solidFill>
                <a:latin typeface="Courier"/>
                <a:cs typeface="Courier"/>
              </a:rPr>
              <a:t>halignment</a:t>
            </a:r>
            <a:r>
              <a:rPr lang="en-US" b="1" dirty="0" smtClean="0">
                <a:solidFill>
                  <a:srgbClr val="F79646"/>
                </a:solidFill>
                <a:latin typeface="Courier"/>
                <a:cs typeface="Courier"/>
              </a:rPr>
              <a:t>: "right"</a:t>
            </a:r>
            <a:r>
              <a:rPr lang="en-US" dirty="0" smtClean="0">
                <a:solidFill>
                  <a:srgbClr val="FFFFFF"/>
                </a:solidFill>
                <a:latin typeface="Courier"/>
                <a:cs typeface="Courier"/>
              </a:rPr>
              <a:t>)</a:t>
            </a:r>
          </a:p>
          <a:p>
            <a:r>
              <a:rPr lang="en-US" dirty="0" smtClean="0">
                <a:solidFill>
                  <a:srgbClr val="FFFFFF"/>
                </a:solidFill>
                <a:latin typeface="Courier"/>
                <a:cs typeface="Courier"/>
              </a:rPr>
              <a:t>}</a:t>
            </a:r>
            <a:endParaRPr lang="en-US" dirty="0">
              <a:solidFill>
                <a:srgbClr val="FFFFFF"/>
              </a:solidFill>
              <a:latin typeface="Courier"/>
              <a:cs typeface="Courier"/>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Layout in </a:t>
            </a:r>
            <a:r>
              <a:rPr lang="en-US" dirty="0" err="1" smtClean="0"/>
              <a:t>GroovyFX</a:t>
            </a:r>
            <a:endParaRPr lang="en-US" dirty="0"/>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39</a:t>
            </a:fld>
            <a:endParaRPr lang="en-US"/>
          </a:p>
        </p:txBody>
      </p:sp>
      <p:pic>
        <p:nvPicPr>
          <p:cNvPr id="6" name="Picture 5" descr="Screen Shot 2011-09-30 at 9.26.53 PM.png"/>
          <p:cNvPicPr>
            <a:picLocks noChangeAspect="1"/>
          </p:cNvPicPr>
          <p:nvPr/>
        </p:nvPicPr>
        <p:blipFill>
          <a:blip r:embed="rId3"/>
          <a:stretch>
            <a:fillRect/>
          </a:stretch>
        </p:blipFill>
        <p:spPr>
          <a:xfrm>
            <a:off x="1312371" y="1507068"/>
            <a:ext cx="4623620" cy="5523795"/>
          </a:xfrm>
          <a:prstGeom prst="rect">
            <a:avLst/>
          </a:prstGeom>
        </p:spPr>
      </p:pic>
      <p:pic>
        <p:nvPicPr>
          <p:cNvPr id="7" name="Picture 6" descr="Screen Shot 2011-09-30 at 9.28.03 PM.png"/>
          <p:cNvPicPr>
            <a:picLocks noChangeAspect="1"/>
          </p:cNvPicPr>
          <p:nvPr/>
        </p:nvPicPr>
        <p:blipFill>
          <a:blip r:embed="rId4"/>
          <a:stretch>
            <a:fillRect/>
          </a:stretch>
        </p:blipFill>
        <p:spPr>
          <a:xfrm>
            <a:off x="5530779" y="1507068"/>
            <a:ext cx="4623620" cy="5523795"/>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NZ" dirty="0" err="1" smtClean="0"/>
              <a:t>JavaFX</a:t>
            </a:r>
            <a:r>
              <a:rPr lang="en-NZ" dirty="0" smtClean="0"/>
              <a:t> With Java</a:t>
            </a:r>
          </a:p>
        </p:txBody>
      </p:sp>
      <p:pic>
        <p:nvPicPr>
          <p:cNvPr id="11" name="Picture 10" descr="CowboyDuke.png"/>
          <p:cNvPicPr>
            <a:picLocks noChangeAspect="1"/>
          </p:cNvPicPr>
          <p:nvPr/>
        </p:nvPicPr>
        <p:blipFill>
          <a:blip r:embed="rId3">
            <a:extLst>
              <a:ext uri="{BEBA8EAE-BF5A-486C-A8C5-ECC9F3942E4B}">
                <a14:imgProps xmlns:a14="http://schemas.microsoft.com/office/drawing/2010/main">
                  <a14:imgLayer r:embed="rId4">
                    <a14:imgEffect>
                      <a14:brightnessContrast contrast="1000"/>
                    </a14:imgEffect>
                  </a14:imgLayer>
                </a14:imgProps>
              </a:ext>
            </a:extLst>
          </a:blip>
          <a:stretch>
            <a:fillRect/>
          </a:stretch>
        </p:blipFill>
        <p:spPr>
          <a:xfrm>
            <a:off x="3297289" y="965115"/>
            <a:ext cx="4462272" cy="6538468"/>
          </a:xfrm>
          <a:prstGeom prst="rect">
            <a:avLst/>
          </a:prstGeom>
        </p:spPr>
      </p:pic>
      <p:pic>
        <p:nvPicPr>
          <p:cNvPr id="1027" name="Picture 3" descr="C:\Users\Steve\Desktop\bran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886840">
            <a:off x="4478946" y="3851758"/>
            <a:ext cx="1648095" cy="765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1-09-28 at 9.29.11 PM.png"/>
          <p:cNvPicPr>
            <a:picLocks noChangeAspect="1"/>
          </p:cNvPicPr>
          <p:nvPr/>
        </p:nvPicPr>
        <p:blipFill>
          <a:blip r:embed="rId3"/>
          <a:stretch>
            <a:fillRect/>
          </a:stretch>
        </p:blipFill>
        <p:spPr>
          <a:xfrm>
            <a:off x="7009315" y="1242662"/>
            <a:ext cx="3824290" cy="4077229"/>
          </a:xfrm>
          <a:prstGeom prst="rect">
            <a:avLst/>
          </a:prstGeom>
        </p:spPr>
      </p:pic>
      <p:pic>
        <p:nvPicPr>
          <p:cNvPr id="10" name="Content Placeholder 3" descr="circles.png"/>
          <p:cNvPicPr>
            <a:picLocks noGrp="1" noChangeAspect="1"/>
          </p:cNvPicPr>
          <p:nvPr>
            <p:ph idx="1"/>
          </p:nvPr>
        </p:nvPicPr>
        <p:blipFill>
          <a:blip r:embed="rId4"/>
          <a:stretch>
            <a:fillRect/>
          </a:stretch>
        </p:blipFill>
        <p:spPr>
          <a:xfrm>
            <a:off x="1749779" y="1853707"/>
            <a:ext cx="4917807" cy="3960072"/>
          </a:xfrm>
        </p:spPr>
      </p:pic>
      <p:pic>
        <p:nvPicPr>
          <p:cNvPr id="16" name="Picture 15" descr="Screen Shot 2011-10-02 at 2.12.39 PM.png"/>
          <p:cNvPicPr>
            <a:picLocks noChangeAspect="1"/>
          </p:cNvPicPr>
          <p:nvPr/>
        </p:nvPicPr>
        <p:blipFill>
          <a:blip r:embed="rId5"/>
          <a:stretch>
            <a:fillRect/>
          </a:stretch>
        </p:blipFill>
        <p:spPr>
          <a:xfrm>
            <a:off x="593660" y="2980797"/>
            <a:ext cx="7797062" cy="3877205"/>
          </a:xfrm>
          <a:prstGeom prst="rect">
            <a:avLst/>
          </a:prstGeom>
        </p:spPr>
      </p:pic>
      <p:sp>
        <p:nvSpPr>
          <p:cNvPr id="5" name="Title 4"/>
          <p:cNvSpPr>
            <a:spLocks noGrp="1"/>
          </p:cNvSpPr>
          <p:nvPr>
            <p:ph type="title"/>
          </p:nvPr>
        </p:nvSpPr>
        <p:spPr/>
        <p:txBody>
          <a:bodyPr/>
          <a:lstStyle/>
          <a:p>
            <a:r>
              <a:rPr lang="en-US" dirty="0" err="1" smtClean="0"/>
              <a:t>GroovyFX</a:t>
            </a:r>
            <a:r>
              <a:rPr lang="en-US" dirty="0" smtClean="0"/>
              <a:t> Supports…</a:t>
            </a:r>
            <a:endParaRPr lang="en-US" dirty="0"/>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40</a:t>
            </a:fld>
            <a:endParaRPr lang="en-US"/>
          </a:p>
        </p:txBody>
      </p:sp>
      <p:pic>
        <p:nvPicPr>
          <p:cNvPr id="15" name="Picture 14" descr="Screen Shot 2011-10-02 at 2.23.29 PM.png"/>
          <p:cNvPicPr>
            <a:picLocks noChangeAspect="1"/>
          </p:cNvPicPr>
          <p:nvPr/>
        </p:nvPicPr>
        <p:blipFill>
          <a:blip r:embed="rId6"/>
          <a:stretch>
            <a:fillRect/>
          </a:stretch>
        </p:blipFill>
        <p:spPr>
          <a:xfrm>
            <a:off x="7021991" y="1749778"/>
            <a:ext cx="5166835" cy="5516739"/>
          </a:xfrm>
          <a:prstGeom prst="rect">
            <a:avLst/>
          </a:prstGeom>
        </p:spPr>
      </p:pic>
      <p:pic>
        <p:nvPicPr>
          <p:cNvPr id="11" name="Content Placeholder 7" descr="Screen Shot 2011-09-28 at 8.42.33 PM.png"/>
          <p:cNvPicPr>
            <a:picLocks noChangeAspect="1"/>
          </p:cNvPicPr>
          <p:nvPr/>
        </p:nvPicPr>
        <p:blipFill>
          <a:blip r:embed="rId7"/>
          <a:srcRect l="-42655" r="-42655"/>
          <a:stretch>
            <a:fillRect/>
          </a:stretch>
        </p:blipFill>
        <p:spPr>
          <a:xfrm>
            <a:off x="-1363185" y="1430866"/>
            <a:ext cx="6224720" cy="3423356"/>
          </a:xfrm>
          <a:prstGeom prst="rect">
            <a:avLst/>
          </a:prstGeom>
        </p:spPr>
      </p:pic>
      <p:pic>
        <p:nvPicPr>
          <p:cNvPr id="8" name="Picture 7" descr="Screen Shot 2011-10-01 at 10.00.52 AM.png"/>
          <p:cNvPicPr>
            <a:picLocks noChangeAspect="1"/>
          </p:cNvPicPr>
          <p:nvPr/>
        </p:nvPicPr>
        <p:blipFill>
          <a:blip r:embed="rId8"/>
          <a:stretch>
            <a:fillRect/>
          </a:stretch>
        </p:blipFill>
        <p:spPr>
          <a:xfrm>
            <a:off x="3120545" y="2524998"/>
            <a:ext cx="5189239" cy="2653780"/>
          </a:xfrm>
          <a:prstGeom prst="rect">
            <a:avLst/>
          </a:prstGeom>
        </p:spPr>
      </p:pic>
      <p:pic>
        <p:nvPicPr>
          <p:cNvPr id="14" name="Picture 13" descr="Screen Shot 2011-10-02 at 2.28.22 PM.png"/>
          <p:cNvPicPr>
            <a:picLocks noChangeAspect="1"/>
          </p:cNvPicPr>
          <p:nvPr/>
        </p:nvPicPr>
        <p:blipFill>
          <a:blip r:embed="rId9"/>
          <a:stretch>
            <a:fillRect/>
          </a:stretch>
        </p:blipFill>
        <p:spPr>
          <a:xfrm>
            <a:off x="8295435" y="620889"/>
            <a:ext cx="3134895" cy="5351286"/>
          </a:xfrm>
          <a:prstGeom prst="rect">
            <a:avLst/>
          </a:prstGeom>
        </p:spPr>
      </p:pic>
      <p:pic>
        <p:nvPicPr>
          <p:cNvPr id="13" name="Picture 12" descr="Screen Shot 2011-10-02 at 2.28.54 PM.png"/>
          <p:cNvPicPr>
            <a:picLocks noChangeAspect="1"/>
          </p:cNvPicPr>
          <p:nvPr/>
        </p:nvPicPr>
        <p:blipFill>
          <a:blip r:embed="rId10"/>
          <a:stretch>
            <a:fillRect/>
          </a:stretch>
        </p:blipFill>
        <p:spPr>
          <a:xfrm>
            <a:off x="1532282" y="1891594"/>
            <a:ext cx="5263010" cy="4966406"/>
          </a:xfrm>
          <a:prstGeom prst="rect">
            <a:avLst/>
          </a:prstGeom>
        </p:spPr>
      </p:pic>
      <p:pic>
        <p:nvPicPr>
          <p:cNvPr id="12" name="Picture 11" descr="Screen Shot 2011-10-02 at 2.30.10 PM.png"/>
          <p:cNvPicPr>
            <a:picLocks noChangeAspect="1"/>
          </p:cNvPicPr>
          <p:nvPr/>
        </p:nvPicPr>
        <p:blipFill>
          <a:blip r:embed="rId11"/>
          <a:stretch>
            <a:fillRect/>
          </a:stretch>
        </p:blipFill>
        <p:spPr>
          <a:xfrm>
            <a:off x="4610811" y="1481842"/>
            <a:ext cx="7578015" cy="476938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41</a:t>
            </a:fld>
            <a:endParaRPr lang="en-US"/>
          </a:p>
        </p:txBody>
      </p:sp>
      <p:sp>
        <p:nvSpPr>
          <p:cNvPr id="5" name="Rectangle 4"/>
          <p:cNvSpPr/>
          <p:nvPr/>
        </p:nvSpPr>
        <p:spPr>
          <a:xfrm>
            <a:off x="0" y="0"/>
            <a:ext cx="12188825"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8105639" y="-5417"/>
            <a:ext cx="2319052" cy="6863417"/>
          </a:xfrm>
          <a:prstGeom prst="rect">
            <a:avLst/>
          </a:prstGeom>
          <a:noFill/>
        </p:spPr>
        <p:txBody>
          <a:bodyPr wrap="square" rtlCol="0">
            <a:spAutoFit/>
          </a:bodyPr>
          <a:lstStyle/>
          <a:p>
            <a:r>
              <a:rPr lang="en-US" sz="44000" dirty="0" smtClean="0">
                <a:latin typeface="Marker Felt"/>
                <a:ea typeface="헤드라인A"/>
                <a:cs typeface="Marker Felt"/>
              </a:rPr>
              <a:t>?</a:t>
            </a:r>
            <a:endParaRPr lang="en-US" sz="44000" dirty="0">
              <a:latin typeface="Marker Felt"/>
              <a:ea typeface="헤드라인A"/>
              <a:cs typeface="Marker Felt"/>
            </a:endParaRPr>
          </a:p>
        </p:txBody>
      </p:sp>
      <p:sp>
        <p:nvSpPr>
          <p:cNvPr id="7" name="TextBox 6"/>
          <p:cNvSpPr txBox="1"/>
          <p:nvPr/>
        </p:nvSpPr>
        <p:spPr>
          <a:xfrm>
            <a:off x="2142362" y="1778001"/>
            <a:ext cx="4968377" cy="2185214"/>
          </a:xfrm>
          <a:prstGeom prst="rect">
            <a:avLst/>
          </a:prstGeom>
          <a:noFill/>
        </p:spPr>
        <p:txBody>
          <a:bodyPr wrap="none" rtlCol="0">
            <a:spAutoFit/>
          </a:bodyPr>
          <a:lstStyle/>
          <a:p>
            <a:r>
              <a:rPr lang="en-US" sz="5400" dirty="0" smtClean="0">
                <a:latin typeface="Marker Felt"/>
                <a:cs typeface="Marker Felt"/>
              </a:rPr>
              <a:t>And is most like</a:t>
            </a:r>
          </a:p>
          <a:p>
            <a:r>
              <a:rPr lang="en-US" sz="5400" dirty="0">
                <a:latin typeface="Marker Felt"/>
                <a:cs typeface="Marker Felt"/>
              </a:rPr>
              <a:t>w</a:t>
            </a:r>
            <a:r>
              <a:rPr lang="en-US" sz="5400" dirty="0" smtClean="0">
                <a:latin typeface="Marker Felt"/>
                <a:cs typeface="Marker Felt"/>
              </a:rPr>
              <a:t>hich Anime?</a:t>
            </a:r>
          </a:p>
          <a:p>
            <a:r>
              <a:rPr lang="en-US" sz="2800" dirty="0" smtClean="0">
                <a:latin typeface="Marker Felt"/>
                <a:cs typeface="Marker Felt"/>
              </a:rPr>
              <a:t>(or Manga)</a:t>
            </a:r>
            <a:endParaRPr lang="en-US" sz="2800" dirty="0">
              <a:latin typeface="Marker Felt"/>
              <a:cs typeface="Marker Felt"/>
            </a:endParaRPr>
          </a:p>
        </p:txBody>
      </p:sp>
    </p:spTree>
    <p:extLst>
      <p:ext uri="{BB962C8B-B14F-4D97-AF65-F5344CB8AC3E}">
        <p14:creationId xmlns:p14="http://schemas.microsoft.com/office/powerpoint/2010/main" val="299025503"/>
      </p:ext>
    </p:extLst>
  </p:cSld>
  <p:clrMapOvr>
    <a:masterClrMapping/>
  </p:clrMapOvr>
  <p:transition xmlns:p14="http://schemas.microsoft.com/office/powerpoint/2010/mai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14181" y="0"/>
            <a:ext cx="7274644"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42</a:t>
            </a:fld>
            <a:endParaRPr lang="en-US"/>
          </a:p>
        </p:txBody>
      </p:sp>
      <p:pic>
        <p:nvPicPr>
          <p:cNvPr id="5" name="Picture 4"/>
          <p:cNvPicPr>
            <a:picLocks noChangeAspect="1"/>
          </p:cNvPicPr>
          <p:nvPr/>
        </p:nvPicPr>
        <p:blipFill>
          <a:blip r:embed="rId3"/>
          <a:stretch>
            <a:fillRect/>
          </a:stretch>
        </p:blipFill>
        <p:spPr>
          <a:xfrm>
            <a:off x="0" y="0"/>
            <a:ext cx="5233481" cy="6858000"/>
          </a:xfrm>
          <a:prstGeom prst="rect">
            <a:avLst/>
          </a:prstGeom>
        </p:spPr>
      </p:pic>
      <p:pic>
        <p:nvPicPr>
          <p:cNvPr id="2" name="Picture 1"/>
          <p:cNvPicPr>
            <a:picLocks noChangeAspect="1"/>
          </p:cNvPicPr>
          <p:nvPr/>
        </p:nvPicPr>
        <p:blipFill>
          <a:blip r:embed="rId4"/>
          <a:stretch>
            <a:fillRect/>
          </a:stretch>
        </p:blipFill>
        <p:spPr>
          <a:xfrm>
            <a:off x="6558067" y="4186030"/>
            <a:ext cx="5080000" cy="2108200"/>
          </a:xfrm>
          <a:prstGeom prst="rect">
            <a:avLst/>
          </a:prstGeom>
        </p:spPr>
      </p:pic>
    </p:spTree>
    <p:extLst>
      <p:ext uri="{BB962C8B-B14F-4D97-AF65-F5344CB8AC3E}">
        <p14:creationId xmlns:p14="http://schemas.microsoft.com/office/powerpoint/2010/main" val="306472137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0EDCE02-DAA0-445A-98C1-978665642BC1}" type="slidenum">
              <a:rPr lang="en-US" smtClean="0"/>
              <a:pPr/>
              <a:t>43</a:t>
            </a:fld>
            <a:endParaRPr lang="en-US"/>
          </a:p>
        </p:txBody>
      </p:sp>
      <p:sp>
        <p:nvSpPr>
          <p:cNvPr id="4" name="Title 3"/>
          <p:cNvSpPr>
            <a:spLocks noGrp="1"/>
          </p:cNvSpPr>
          <p:nvPr>
            <p:ph type="title"/>
          </p:nvPr>
        </p:nvSpPr>
        <p:spPr/>
        <p:txBody>
          <a:bodyPr/>
          <a:lstStyle/>
          <a:p>
            <a:r>
              <a:rPr lang="en-US" dirty="0" err="1" smtClean="0"/>
              <a:t>JavaFX</a:t>
            </a:r>
            <a:r>
              <a:rPr lang="en-US" dirty="0" smtClean="0"/>
              <a:t> With </a:t>
            </a:r>
            <a:r>
              <a:rPr lang="en-US" dirty="0" err="1" smtClean="0"/>
              <a:t>Clojure</a:t>
            </a:r>
            <a:endParaRPr lang="en-US" dirty="0"/>
          </a:p>
        </p:txBody>
      </p:sp>
      <p:pic>
        <p:nvPicPr>
          <p:cNvPr id="1026" name="Picture 2"/>
          <p:cNvPicPr>
            <a:picLocks noChangeAspect="1" noChangeArrowheads="1"/>
          </p:cNvPicPr>
          <p:nvPr/>
        </p:nvPicPr>
        <p:blipFill>
          <a:blip r:embed="rId3"/>
          <a:srcRect/>
          <a:stretch>
            <a:fillRect/>
          </a:stretch>
        </p:blipFill>
        <p:spPr bwMode="auto">
          <a:xfrm>
            <a:off x="2734025" y="1955356"/>
            <a:ext cx="6300788" cy="2926366"/>
          </a:xfrm>
          <a:prstGeom prst="rect">
            <a:avLst/>
          </a:prstGeom>
          <a:noFill/>
          <a:ln w="9525">
            <a:noFill/>
            <a:miter lim="800000"/>
            <a:headEnd/>
            <a:tailEnd/>
          </a:ln>
        </p:spPr>
      </p:pic>
      <p:pic>
        <p:nvPicPr>
          <p:cNvPr id="7" name="Picture 6" descr="Clojure_300x30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35511" y="3374306"/>
            <a:ext cx="298680" cy="298679"/>
          </a:xfrm>
          <a:prstGeom prst="rect">
            <a:avLst/>
          </a:prstGeom>
        </p:spPr>
      </p:pic>
      <p:sp>
        <p:nvSpPr>
          <p:cNvPr id="8" name="TextBox 7"/>
          <p:cNvSpPr txBox="1"/>
          <p:nvPr/>
        </p:nvSpPr>
        <p:spPr>
          <a:xfrm>
            <a:off x="2734026" y="4859084"/>
            <a:ext cx="2440003" cy="307777"/>
          </a:xfrm>
          <a:prstGeom prst="rect">
            <a:avLst/>
          </a:prstGeom>
          <a:noFill/>
        </p:spPr>
        <p:txBody>
          <a:bodyPr wrap="none" rtlCol="0">
            <a:spAutoFit/>
          </a:bodyPr>
          <a:lstStyle/>
          <a:p>
            <a:r>
              <a:rPr lang="en-US" sz="1400" dirty="0" smtClean="0"/>
              <a:t>Artwork by Augusto </a:t>
            </a:r>
            <a:r>
              <a:rPr lang="en-US" sz="1400" dirty="0" err="1" smtClean="0"/>
              <a:t>Sellhorn</a:t>
            </a:r>
            <a:endParaRPr lang="en-US" sz="1400" dirty="0"/>
          </a:p>
        </p:txBody>
      </p:sp>
      <p:sp>
        <p:nvSpPr>
          <p:cNvPr id="9" name="TextBox 8"/>
          <p:cNvSpPr txBox="1"/>
          <p:nvPr/>
        </p:nvSpPr>
        <p:spPr>
          <a:xfrm>
            <a:off x="7413507" y="4859084"/>
            <a:ext cx="1621307" cy="307777"/>
          </a:xfrm>
          <a:prstGeom prst="rect">
            <a:avLst/>
          </a:prstGeom>
          <a:noFill/>
        </p:spPr>
        <p:txBody>
          <a:bodyPr wrap="none" rtlCol="0">
            <a:spAutoFit/>
          </a:bodyPr>
          <a:lstStyle/>
          <a:p>
            <a:pPr algn="r"/>
            <a:r>
              <a:rPr lang="en-US" sz="1400" dirty="0" smtClean="0"/>
              <a:t>http://sellmic.com/</a:t>
            </a:r>
            <a:endParaRPr lang="en-US" sz="1400" dirty="0"/>
          </a:p>
        </p:txBody>
      </p:sp>
    </p:spTree>
    <p:extLst>
      <p:ext uri="{BB962C8B-B14F-4D97-AF65-F5344CB8AC3E}">
        <p14:creationId xmlns:p14="http://schemas.microsoft.com/office/powerpoint/2010/main" val="28518106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 Little About      </a:t>
            </a:r>
            <a:r>
              <a:rPr lang="en-US" dirty="0" err="1" smtClean="0"/>
              <a:t>Clo</a:t>
            </a:r>
            <a:r>
              <a:rPr lang="en-US" i="1" dirty="0" err="1" smtClean="0"/>
              <a:t>j</a:t>
            </a:r>
            <a:r>
              <a:rPr lang="en-US" dirty="0" err="1" smtClean="0"/>
              <a:t>ure</a:t>
            </a:r>
            <a:endParaRPr lang="en-US" dirty="0"/>
          </a:p>
        </p:txBody>
      </p:sp>
      <p:sp>
        <p:nvSpPr>
          <p:cNvPr id="6" name="Content Placeholder 5"/>
          <p:cNvSpPr>
            <a:spLocks noGrp="1"/>
          </p:cNvSpPr>
          <p:nvPr>
            <p:ph idx="1"/>
          </p:nvPr>
        </p:nvSpPr>
        <p:spPr>
          <a:xfrm>
            <a:off x="319768" y="1831977"/>
            <a:ext cx="8283281" cy="4551363"/>
          </a:xfrm>
        </p:spPr>
        <p:txBody>
          <a:bodyPr/>
          <a:lstStyle/>
          <a:p>
            <a:r>
              <a:rPr lang="en-US" dirty="0" smtClean="0"/>
              <a:t>Started in 2007 by Rich Hickey</a:t>
            </a:r>
          </a:p>
          <a:p>
            <a:r>
              <a:rPr lang="en-US" dirty="0" smtClean="0"/>
              <a:t>Functional Programming Language</a:t>
            </a:r>
          </a:p>
          <a:p>
            <a:r>
              <a:rPr lang="en-US" dirty="0" smtClean="0"/>
              <a:t>Derived from LISP</a:t>
            </a:r>
          </a:p>
          <a:p>
            <a:r>
              <a:rPr lang="en-US" dirty="0" smtClean="0"/>
              <a:t>Optimized for High Concurrency</a:t>
            </a:r>
          </a:p>
          <a:p>
            <a:endParaRPr lang="en-US" dirty="0" smtClean="0"/>
          </a:p>
          <a:p>
            <a:endParaRPr lang="en-US" dirty="0" smtClean="0"/>
          </a:p>
          <a:p>
            <a:endParaRPr lang="en-US" dirty="0" smtClean="0"/>
          </a:p>
          <a:p>
            <a:endParaRPr lang="en-US" dirty="0" smtClean="0"/>
          </a:p>
          <a:p>
            <a:r>
              <a:rPr lang="en-US" dirty="0" smtClean="0"/>
              <a:t>… and looks nothing like Java!</a:t>
            </a:r>
            <a:endParaRPr lang="en-US" dirty="0"/>
          </a:p>
        </p:txBody>
      </p:sp>
      <p:sp>
        <p:nvSpPr>
          <p:cNvPr id="3" name="Slide Number Placeholder 2"/>
          <p:cNvSpPr>
            <a:spLocks noGrp="1"/>
          </p:cNvSpPr>
          <p:nvPr>
            <p:ph type="sldNum" sz="quarter" idx="10"/>
          </p:nvPr>
        </p:nvSpPr>
        <p:spPr/>
        <p:txBody>
          <a:bodyPr/>
          <a:lstStyle/>
          <a:p>
            <a:fld id="{50EDCE02-DAA0-445A-98C1-978665642BC1}" type="slidenum">
              <a:rPr lang="en-US" smtClean="0"/>
              <a:pPr/>
              <a:t>44</a:t>
            </a:fld>
            <a:endParaRPr lang="en-US"/>
          </a:p>
        </p:txBody>
      </p:sp>
      <p:pic>
        <p:nvPicPr>
          <p:cNvPr id="7" name="Picture 6" descr="Clojure_300x30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7110" y="981979"/>
            <a:ext cx="530309" cy="530308"/>
          </a:xfrm>
          <a:prstGeom prst="rect">
            <a:avLst/>
          </a:prstGeom>
        </p:spPr>
      </p:pic>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823019" y="1116425"/>
            <a:ext cx="2078736" cy="2438400"/>
          </a:xfrm>
          <a:prstGeom prst="rect">
            <a:avLst/>
          </a:prstGeom>
          <a:noFill/>
          <a:ln w="9525">
            <a:noFill/>
            <a:miter lim="800000"/>
            <a:headEnd/>
            <a:tailEnd/>
          </a:ln>
        </p:spPr>
      </p:pic>
      <p:sp>
        <p:nvSpPr>
          <p:cNvPr id="9" name="TextBox 8"/>
          <p:cNvSpPr txBox="1"/>
          <p:nvPr/>
        </p:nvSpPr>
        <p:spPr>
          <a:xfrm>
            <a:off x="2627336" y="4173944"/>
            <a:ext cx="5516254" cy="1077218"/>
          </a:xfrm>
          <a:prstGeom prst="rect">
            <a:avLst/>
          </a:prstGeom>
          <a:noFill/>
        </p:spPr>
        <p:txBody>
          <a:bodyPr wrap="none" rtlCol="0">
            <a:spAutoFit/>
          </a:bodyPr>
          <a:lstStyle/>
          <a:p>
            <a:r>
              <a:rPr lang="en-US" sz="3200" dirty="0" smtClean="0"/>
              <a:t>(</a:t>
            </a:r>
            <a:r>
              <a:rPr lang="en-US" sz="3200" dirty="0" smtClean="0">
                <a:solidFill>
                  <a:srgbClr val="7030A0"/>
                </a:solidFill>
              </a:rPr>
              <a:t>def</a:t>
            </a:r>
            <a:r>
              <a:rPr lang="en-US" sz="3200" dirty="0" smtClean="0"/>
              <a:t> hello (</a:t>
            </a:r>
            <a:r>
              <a:rPr lang="en-US" sz="3200" dirty="0" smtClean="0">
                <a:solidFill>
                  <a:srgbClr val="7030A0"/>
                </a:solidFill>
              </a:rPr>
              <a:t>fn</a:t>
            </a:r>
            <a:r>
              <a:rPr lang="en-US" sz="3200" dirty="0" smtClean="0"/>
              <a:t> [] </a:t>
            </a:r>
            <a:r>
              <a:rPr lang="en-US" sz="3200" dirty="0" smtClean="0">
                <a:solidFill>
                  <a:srgbClr val="9A9600"/>
                </a:solidFill>
              </a:rPr>
              <a:t>"Hello world"</a:t>
            </a:r>
            <a:r>
              <a:rPr lang="en-US" sz="3200" dirty="0" smtClean="0"/>
              <a:t>))</a:t>
            </a:r>
          </a:p>
          <a:p>
            <a:r>
              <a:rPr lang="en-US" sz="3200" dirty="0" smtClean="0"/>
              <a:t>(hello)</a:t>
            </a:r>
            <a:endParaRPr lang="en-US" sz="3200" dirty="0"/>
          </a:p>
        </p:txBody>
      </p:sp>
    </p:spTree>
    <p:extLst>
      <p:ext uri="{BB962C8B-B14F-4D97-AF65-F5344CB8AC3E}">
        <p14:creationId xmlns:p14="http://schemas.microsoft.com/office/powerpoint/2010/main" val="317020564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8" end="8"/>
                                            </p:txEl>
                                          </p:spTgt>
                                        </p:tgtEl>
                                        <p:attrNameLst>
                                          <p:attrName>style.visibility</p:attrName>
                                        </p:attrNameLst>
                                      </p:cBhvr>
                                      <p:to>
                                        <p:strVal val="visible"/>
                                      </p:to>
                                    </p:set>
                                    <p:animEffect transition="in" filter="fade">
                                      <p:cBhvr>
                                        <p:cTn id="11"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Clojure</a:t>
            </a:r>
            <a:r>
              <a:rPr lang="en-US" dirty="0" smtClean="0"/>
              <a:t> Syntax in One Slide</a:t>
            </a:r>
            <a:endParaRPr lang="en-US" dirty="0"/>
          </a:p>
        </p:txBody>
      </p:sp>
      <p:sp>
        <p:nvSpPr>
          <p:cNvPr id="5" name="Text Placeholder 4"/>
          <p:cNvSpPr>
            <a:spLocks noGrp="1"/>
          </p:cNvSpPr>
          <p:nvPr>
            <p:ph type="body" idx="1"/>
          </p:nvPr>
        </p:nvSpPr>
        <p:spPr/>
        <p:txBody>
          <a:bodyPr/>
          <a:lstStyle/>
          <a:p>
            <a:r>
              <a:rPr lang="en-US" dirty="0" smtClean="0"/>
              <a:t>Symbols</a:t>
            </a:r>
          </a:p>
          <a:p>
            <a:endParaRPr lang="en-US" sz="1400" dirty="0" smtClean="0">
              <a:solidFill>
                <a:schemeClr val="tx1">
                  <a:lumMod val="65000"/>
                  <a:lumOff val="35000"/>
                </a:schemeClr>
              </a:solidFill>
            </a:endParaRPr>
          </a:p>
        </p:txBody>
      </p:sp>
      <p:sp>
        <p:nvSpPr>
          <p:cNvPr id="3" name="Content Placeholder 2"/>
          <p:cNvSpPr>
            <a:spLocks noGrp="1"/>
          </p:cNvSpPr>
          <p:nvPr>
            <p:ph sz="half" idx="2"/>
          </p:nvPr>
        </p:nvSpPr>
        <p:spPr/>
        <p:txBody>
          <a:bodyPr/>
          <a:lstStyle/>
          <a:p>
            <a:r>
              <a:rPr lang="en-US" dirty="0" smtClean="0"/>
              <a:t>numbers – 2.178</a:t>
            </a:r>
          </a:p>
          <a:p>
            <a:r>
              <a:rPr lang="en-US" dirty="0" smtClean="0"/>
              <a:t>ratios – 355/113</a:t>
            </a:r>
          </a:p>
          <a:p>
            <a:r>
              <a:rPr lang="en-US" dirty="0" smtClean="0"/>
              <a:t>strings – “</a:t>
            </a:r>
            <a:r>
              <a:rPr lang="en-US" dirty="0" err="1" smtClean="0"/>
              <a:t>clojure</a:t>
            </a:r>
            <a:r>
              <a:rPr lang="en-US" dirty="0" smtClean="0"/>
              <a:t>”, “rocks”</a:t>
            </a:r>
          </a:p>
          <a:p>
            <a:r>
              <a:rPr lang="en-US" dirty="0" smtClean="0"/>
              <a:t>characters – \a \b \c \d</a:t>
            </a:r>
          </a:p>
          <a:p>
            <a:r>
              <a:rPr lang="en-US" dirty="0" smtClean="0"/>
              <a:t>symbols – a b c d</a:t>
            </a:r>
          </a:p>
          <a:p>
            <a:r>
              <a:rPr lang="en-US" dirty="0" smtClean="0"/>
              <a:t>keywords – :alpha :beta</a:t>
            </a:r>
          </a:p>
          <a:p>
            <a:r>
              <a:rPr lang="en-US" dirty="0" err="1" smtClean="0"/>
              <a:t>boolean</a:t>
            </a:r>
            <a:r>
              <a:rPr lang="en-US" dirty="0" smtClean="0"/>
              <a:t> – true, false</a:t>
            </a:r>
          </a:p>
          <a:p>
            <a:r>
              <a:rPr lang="en-US" dirty="0" smtClean="0"/>
              <a:t>null - nil</a:t>
            </a:r>
            <a:endParaRPr lang="en-US" dirty="0"/>
          </a:p>
        </p:txBody>
      </p:sp>
      <p:sp>
        <p:nvSpPr>
          <p:cNvPr id="6" name="Text Placeholder 5"/>
          <p:cNvSpPr>
            <a:spLocks noGrp="1"/>
          </p:cNvSpPr>
          <p:nvPr>
            <p:ph type="body" sz="quarter" idx="3"/>
          </p:nvPr>
        </p:nvSpPr>
        <p:spPr/>
        <p:txBody>
          <a:bodyPr/>
          <a:lstStyle/>
          <a:p>
            <a:r>
              <a:rPr lang="en-US" dirty="0" smtClean="0"/>
              <a:t>Collections</a:t>
            </a:r>
          </a:p>
          <a:p>
            <a:r>
              <a:rPr lang="en-US" sz="1400" dirty="0" smtClean="0">
                <a:solidFill>
                  <a:schemeClr val="tx1">
                    <a:lumMod val="65000"/>
                    <a:lumOff val="35000"/>
                  </a:schemeClr>
                </a:solidFill>
              </a:rPr>
              <a:t>(commas optional)</a:t>
            </a:r>
            <a:endParaRPr lang="en-US" sz="1400" dirty="0">
              <a:solidFill>
                <a:schemeClr val="tx1">
                  <a:lumMod val="65000"/>
                  <a:lumOff val="35000"/>
                </a:schemeClr>
              </a:solidFill>
            </a:endParaRPr>
          </a:p>
        </p:txBody>
      </p:sp>
      <p:sp>
        <p:nvSpPr>
          <p:cNvPr id="7" name="Content Placeholder 6"/>
          <p:cNvSpPr>
            <a:spLocks noGrp="1"/>
          </p:cNvSpPr>
          <p:nvPr>
            <p:ph sz="quarter" idx="4"/>
          </p:nvPr>
        </p:nvSpPr>
        <p:spPr/>
        <p:txBody>
          <a:bodyPr/>
          <a:lstStyle/>
          <a:p>
            <a:r>
              <a:rPr lang="en-US" dirty="0" smtClean="0"/>
              <a:t>Lists</a:t>
            </a:r>
          </a:p>
          <a:p>
            <a:pPr>
              <a:buNone/>
            </a:pPr>
            <a:r>
              <a:rPr lang="en-US" dirty="0" smtClean="0"/>
              <a:t>(1, 2, 3, 4, 5)</a:t>
            </a:r>
          </a:p>
          <a:p>
            <a:r>
              <a:rPr lang="en-US" dirty="0" smtClean="0"/>
              <a:t>Vectors</a:t>
            </a:r>
          </a:p>
          <a:p>
            <a:pPr>
              <a:buNone/>
            </a:pPr>
            <a:r>
              <a:rPr lang="en-US" dirty="0" smtClean="0"/>
              <a:t>[1, 2, 3, 4, 5]</a:t>
            </a:r>
          </a:p>
          <a:p>
            <a:r>
              <a:rPr lang="en-US" dirty="0" smtClean="0"/>
              <a:t>Maps</a:t>
            </a:r>
          </a:p>
          <a:p>
            <a:pPr>
              <a:buNone/>
            </a:pPr>
            <a:r>
              <a:rPr lang="en-US" dirty="0" smtClean="0"/>
              <a:t>{:a 1, :b 2, :c 3, :d 4}</a:t>
            </a:r>
          </a:p>
          <a:p>
            <a:r>
              <a:rPr lang="en-US" dirty="0" smtClean="0"/>
              <a:t>Sets</a:t>
            </a:r>
          </a:p>
          <a:p>
            <a:pPr>
              <a:buNone/>
            </a:pPr>
            <a:r>
              <a:rPr lang="en-US" dirty="0" smtClean="0"/>
              <a:t>#{:a :b :c :d :e}</a:t>
            </a:r>
            <a:endParaRPr lang="en-US" dirty="0"/>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45</a:t>
            </a:fld>
            <a:endParaRPr lang="en-US"/>
          </a:p>
        </p:txBody>
      </p:sp>
      <p:sp>
        <p:nvSpPr>
          <p:cNvPr id="8" name="TextBox 7"/>
          <p:cNvSpPr txBox="1"/>
          <p:nvPr/>
        </p:nvSpPr>
        <p:spPr>
          <a:xfrm>
            <a:off x="2026752" y="6071191"/>
            <a:ext cx="6112258" cy="369332"/>
          </a:xfrm>
          <a:prstGeom prst="rect">
            <a:avLst/>
          </a:prstGeom>
          <a:noFill/>
        </p:spPr>
        <p:txBody>
          <a:bodyPr wrap="none" rtlCol="0">
            <a:spAutoFit/>
          </a:bodyPr>
          <a:lstStyle/>
          <a:p>
            <a:r>
              <a:rPr lang="en-US" dirty="0" smtClean="0"/>
              <a:t>(plus macros that are syntactic sugar wrapping the above)</a:t>
            </a:r>
            <a:endParaRPr lang="en-US" dirty="0"/>
          </a:p>
        </p:txBody>
      </p:sp>
    </p:spTree>
    <p:extLst>
      <p:ext uri="{BB962C8B-B14F-4D97-AF65-F5344CB8AC3E}">
        <p14:creationId xmlns:p14="http://schemas.microsoft.com/office/powerpoint/2010/main" val="2420468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smtClean="0"/>
              <a:t>Clojure</a:t>
            </a:r>
            <a:r>
              <a:rPr lang="en-US" dirty="0" smtClean="0"/>
              <a:t> GUI Example</a:t>
            </a:r>
            <a:endParaRPr lang="en-US" dirty="0"/>
          </a:p>
        </p:txBody>
      </p:sp>
      <p:sp>
        <p:nvSpPr>
          <p:cNvPr id="9" name="Content Placeholder 8"/>
          <p:cNvSpPr>
            <a:spLocks noGrp="1"/>
          </p:cNvSpPr>
          <p:nvPr>
            <p:ph idx="1"/>
          </p:nvPr>
        </p:nvSpPr>
        <p:spPr/>
        <p:txBody>
          <a:bodyPr>
            <a:normAutofit/>
          </a:bodyPr>
          <a:lstStyle/>
          <a:p>
            <a:pPr>
              <a:buNone/>
            </a:pPr>
            <a:r>
              <a:rPr lang="en-US" dirty="0" smtClean="0">
                <a:latin typeface="Consolas" pitchFamily="49" charset="0"/>
                <a:cs typeface="Consolas" pitchFamily="49" charset="0"/>
              </a:rPr>
              <a:t>(</a:t>
            </a:r>
            <a:r>
              <a:rPr lang="en-US" dirty="0" err="1" smtClean="0">
                <a:solidFill>
                  <a:schemeClr val="tx2">
                    <a:lumMod val="60000"/>
                    <a:lumOff val="40000"/>
                  </a:schemeClr>
                </a:solidFill>
                <a:latin typeface="Consolas" pitchFamily="49" charset="0"/>
                <a:cs typeface="Consolas" pitchFamily="49" charset="0"/>
              </a:rPr>
              <a:t>defn</a:t>
            </a:r>
            <a:r>
              <a:rPr lang="en-US" dirty="0" smtClean="0">
                <a:latin typeface="Consolas" pitchFamily="49" charset="0"/>
                <a:cs typeface="Consolas" pitchFamily="49" charset="0"/>
              </a:rPr>
              <a:t> </a:t>
            </a:r>
            <a:r>
              <a:rPr lang="en-US" dirty="0" err="1" smtClean="0">
                <a:latin typeface="Consolas" pitchFamily="49" charset="0"/>
                <a:cs typeface="Consolas" pitchFamily="49" charset="0"/>
              </a:rPr>
              <a:t>javafxapp</a:t>
            </a:r>
            <a:r>
              <a:rPr lang="en-US" dirty="0" smtClean="0">
                <a:latin typeface="Consolas" pitchFamily="49" charset="0"/>
                <a:cs typeface="Consolas" pitchFamily="49" charset="0"/>
              </a:rPr>
              <a:t> []</a:t>
            </a:r>
          </a:p>
          <a:p>
            <a:pPr>
              <a:buNone/>
            </a:pPr>
            <a:r>
              <a:rPr lang="en-US" dirty="0" smtClean="0">
                <a:latin typeface="Consolas" pitchFamily="49" charset="0"/>
                <a:cs typeface="Consolas" pitchFamily="49" charset="0"/>
              </a:rPr>
              <a:t>  (</a:t>
            </a:r>
            <a:r>
              <a:rPr lang="en-US" dirty="0" smtClean="0">
                <a:solidFill>
                  <a:srgbClr val="A51B81"/>
                </a:solidFill>
                <a:latin typeface="Consolas" pitchFamily="49" charset="0"/>
                <a:cs typeface="Consolas" pitchFamily="49" charset="0"/>
              </a:rPr>
              <a:t>let</a:t>
            </a:r>
            <a:r>
              <a:rPr lang="en-US" dirty="0" smtClean="0">
                <a:latin typeface="Consolas" pitchFamily="49" charset="0"/>
                <a:cs typeface="Consolas" pitchFamily="49" charset="0"/>
              </a:rPr>
              <a:t> [stage (</a:t>
            </a:r>
            <a:r>
              <a:rPr lang="en-US" i="1" dirty="0" smtClean="0">
                <a:latin typeface="Consolas" pitchFamily="49" charset="0"/>
                <a:cs typeface="Consolas" pitchFamily="49" charset="0"/>
              </a:rPr>
              <a:t>Stage. </a:t>
            </a:r>
            <a:r>
              <a:rPr lang="en-US" i="1" dirty="0" smtClean="0">
                <a:solidFill>
                  <a:srgbClr val="9A9600"/>
                </a:solidFill>
                <a:latin typeface="Consolas" pitchFamily="49" charset="0"/>
                <a:cs typeface="Consolas" pitchFamily="49" charset="0"/>
              </a:rPr>
              <a:t>"</a:t>
            </a:r>
            <a:r>
              <a:rPr lang="en-US" i="1" dirty="0" err="1" smtClean="0">
                <a:solidFill>
                  <a:srgbClr val="9A9600"/>
                </a:solidFill>
                <a:latin typeface="Consolas" pitchFamily="49" charset="0"/>
                <a:cs typeface="Consolas" pitchFamily="49" charset="0"/>
              </a:rPr>
              <a:t>JavaFX</a:t>
            </a:r>
            <a:r>
              <a:rPr lang="en-US" i="1" dirty="0" smtClean="0">
                <a:solidFill>
                  <a:srgbClr val="9A9600"/>
                </a:solidFill>
                <a:latin typeface="Consolas" pitchFamily="49" charset="0"/>
                <a:cs typeface="Consolas" pitchFamily="49" charset="0"/>
              </a:rPr>
              <a:t> Stage"</a:t>
            </a:r>
            <a:r>
              <a:rPr lang="en-US" i="1" dirty="0" smtClean="0">
                <a:latin typeface="Consolas" pitchFamily="49" charset="0"/>
                <a:cs typeface="Consolas" pitchFamily="49" charset="0"/>
              </a:rPr>
              <a:t>)</a:t>
            </a:r>
          </a:p>
          <a:p>
            <a:pPr>
              <a:buNone/>
            </a:pPr>
            <a:r>
              <a:rPr lang="en-US" dirty="0" smtClean="0">
                <a:latin typeface="Consolas" pitchFamily="49" charset="0"/>
                <a:cs typeface="Consolas" pitchFamily="49" charset="0"/>
              </a:rPr>
              <a:t>        scene (</a:t>
            </a:r>
            <a:r>
              <a:rPr lang="en-US" i="1" dirty="0" smtClean="0">
                <a:latin typeface="Consolas" pitchFamily="49" charset="0"/>
                <a:cs typeface="Consolas" pitchFamily="49" charset="0"/>
              </a:rPr>
              <a:t>Scene.)]</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setFill</a:t>
            </a:r>
            <a:r>
              <a:rPr lang="en-US" dirty="0" smtClean="0">
                <a:latin typeface="Consolas" pitchFamily="49" charset="0"/>
                <a:cs typeface="Consolas" pitchFamily="49" charset="0"/>
              </a:rPr>
              <a:t> scene </a:t>
            </a:r>
            <a:r>
              <a:rPr lang="en-US" i="1" dirty="0" smtClean="0">
                <a:latin typeface="Consolas" pitchFamily="49" charset="0"/>
                <a:cs typeface="Consolas" pitchFamily="49" charset="0"/>
              </a:rPr>
              <a:t>Color/LIGHTGREEN)</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setWidth</a:t>
            </a:r>
            <a:r>
              <a:rPr lang="en-US" dirty="0" smtClean="0">
                <a:latin typeface="Consolas" pitchFamily="49" charset="0"/>
                <a:cs typeface="Consolas" pitchFamily="49" charset="0"/>
              </a:rPr>
              <a:t> stage </a:t>
            </a:r>
            <a:r>
              <a:rPr lang="en-US" dirty="0" smtClean="0">
                <a:solidFill>
                  <a:srgbClr val="9A9600"/>
                </a:solidFill>
                <a:latin typeface="Consolas" pitchFamily="49" charset="0"/>
                <a:cs typeface="Consolas" pitchFamily="49" charset="0"/>
              </a:rPr>
              <a:t>600</a:t>
            </a:r>
            <a:r>
              <a:rPr lang="en-US" dirty="0" smtClean="0">
                <a:latin typeface="Consolas" pitchFamily="49" charset="0"/>
                <a:cs typeface="Consolas" pitchFamily="49" charset="0"/>
              </a:rPr>
              <a:t>)</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setHeight</a:t>
            </a:r>
            <a:r>
              <a:rPr lang="en-US" dirty="0" smtClean="0">
                <a:latin typeface="Consolas" pitchFamily="49" charset="0"/>
                <a:cs typeface="Consolas" pitchFamily="49" charset="0"/>
              </a:rPr>
              <a:t> stage </a:t>
            </a:r>
            <a:r>
              <a:rPr lang="en-US" dirty="0" smtClean="0">
                <a:solidFill>
                  <a:srgbClr val="9A9600"/>
                </a:solidFill>
                <a:latin typeface="Consolas" pitchFamily="49" charset="0"/>
                <a:cs typeface="Consolas" pitchFamily="49" charset="0"/>
              </a:rPr>
              <a:t>450</a:t>
            </a:r>
            <a:r>
              <a:rPr lang="en-US" dirty="0" smtClean="0">
                <a:latin typeface="Consolas" pitchFamily="49" charset="0"/>
                <a:cs typeface="Consolas" pitchFamily="49" charset="0"/>
              </a:rPr>
              <a:t>)</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setScene</a:t>
            </a:r>
            <a:r>
              <a:rPr lang="en-US" dirty="0" smtClean="0">
                <a:latin typeface="Consolas" pitchFamily="49" charset="0"/>
                <a:cs typeface="Consolas" pitchFamily="49" charset="0"/>
              </a:rPr>
              <a:t> stage scene)</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setVisible</a:t>
            </a:r>
            <a:r>
              <a:rPr lang="en-US" dirty="0" smtClean="0">
                <a:latin typeface="Consolas" pitchFamily="49" charset="0"/>
                <a:cs typeface="Consolas" pitchFamily="49" charset="0"/>
              </a:rPr>
              <a:t> stage </a:t>
            </a:r>
            <a:r>
              <a:rPr lang="en-US" dirty="0" smtClean="0">
                <a:solidFill>
                  <a:srgbClr val="9A9600"/>
                </a:solidFill>
                <a:latin typeface="Consolas" pitchFamily="49" charset="0"/>
                <a:cs typeface="Consolas" pitchFamily="49" charset="0"/>
              </a:rPr>
              <a:t>true</a:t>
            </a:r>
            <a:r>
              <a:rPr lang="en-US" dirty="0" smtClean="0">
                <a:latin typeface="Consolas" pitchFamily="49" charset="0"/>
                <a:cs typeface="Consolas" pitchFamily="49" charset="0"/>
              </a:rPr>
              <a:t>)))</a:t>
            </a:r>
          </a:p>
          <a:p>
            <a:pPr>
              <a:buNone/>
            </a:pPr>
            <a:r>
              <a:rPr lang="en-US" dirty="0" smtClean="0">
                <a:latin typeface="Consolas" pitchFamily="49" charset="0"/>
                <a:cs typeface="Consolas" pitchFamily="49" charset="0"/>
              </a:rPr>
              <a:t>(</a:t>
            </a:r>
            <a:r>
              <a:rPr lang="en-US" dirty="0" err="1" smtClean="0">
                <a:latin typeface="Consolas" pitchFamily="49" charset="0"/>
                <a:cs typeface="Consolas" pitchFamily="49" charset="0"/>
              </a:rPr>
              <a:t>javafxapp</a:t>
            </a:r>
            <a:r>
              <a:rPr lang="en-US" dirty="0" smtClean="0">
                <a:latin typeface="Consolas" pitchFamily="49" charset="0"/>
                <a:cs typeface="Consolas" pitchFamily="49" charset="0"/>
              </a:rPr>
              <a:t>)</a:t>
            </a:r>
          </a:p>
        </p:txBody>
      </p:sp>
      <p:sp>
        <p:nvSpPr>
          <p:cNvPr id="7" name="Slide Number Placeholder 6"/>
          <p:cNvSpPr>
            <a:spLocks noGrp="1"/>
          </p:cNvSpPr>
          <p:nvPr>
            <p:ph type="sldNum" sz="quarter" idx="10"/>
          </p:nvPr>
        </p:nvSpPr>
        <p:spPr/>
        <p:txBody>
          <a:bodyPr/>
          <a:lstStyle/>
          <a:p>
            <a:pPr>
              <a:defRPr/>
            </a:pPr>
            <a:fld id="{F1C63C27-3ED6-844A-A176-988429DA0709}" type="slidenum">
              <a:rPr lang="en-US" smtClean="0"/>
              <a:pPr>
                <a:defRPr/>
              </a:pPr>
              <a:t>46</a:t>
            </a:fld>
            <a:endParaRPr lang="en-US"/>
          </a:p>
        </p:txBody>
      </p:sp>
    </p:spTree>
    <p:extLst>
      <p:ext uri="{BB962C8B-B14F-4D97-AF65-F5344CB8AC3E}">
        <p14:creationId xmlns:p14="http://schemas.microsoft.com/office/powerpoint/2010/main" val="39479210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Refined </a:t>
            </a:r>
            <a:r>
              <a:rPr lang="en-US" dirty="0" err="1" smtClean="0"/>
              <a:t>Clojure</a:t>
            </a:r>
            <a:r>
              <a:rPr lang="en-US" dirty="0" smtClean="0"/>
              <a:t> GUI Example</a:t>
            </a:r>
            <a:endParaRPr lang="en-US" dirty="0"/>
          </a:p>
        </p:txBody>
      </p:sp>
      <p:sp>
        <p:nvSpPr>
          <p:cNvPr id="9" name="Content Placeholder 8"/>
          <p:cNvSpPr>
            <a:spLocks noGrp="1"/>
          </p:cNvSpPr>
          <p:nvPr>
            <p:ph idx="1"/>
          </p:nvPr>
        </p:nvSpPr>
        <p:spPr/>
        <p:txBody>
          <a:bodyPr>
            <a:normAutofit fontScale="77500" lnSpcReduction="20000"/>
          </a:bodyPr>
          <a:lstStyle/>
          <a:p>
            <a:pPr>
              <a:buNone/>
            </a:pPr>
            <a:r>
              <a:rPr lang="en-US" dirty="0" smtClean="0">
                <a:latin typeface="Consolas" pitchFamily="49" charset="0"/>
                <a:cs typeface="Consolas" pitchFamily="49" charset="0"/>
              </a:rPr>
              <a:t>(</a:t>
            </a:r>
            <a:r>
              <a:rPr lang="en-US" dirty="0" err="1" smtClean="0">
                <a:solidFill>
                  <a:schemeClr val="tx2">
                    <a:lumMod val="60000"/>
                    <a:lumOff val="40000"/>
                  </a:schemeClr>
                </a:solidFill>
                <a:latin typeface="Consolas" pitchFamily="49" charset="0"/>
                <a:cs typeface="Consolas" pitchFamily="49" charset="0"/>
              </a:rPr>
              <a:t>defn</a:t>
            </a:r>
            <a:r>
              <a:rPr lang="en-US" dirty="0" smtClean="0">
                <a:latin typeface="Consolas" pitchFamily="49" charset="0"/>
                <a:cs typeface="Consolas" pitchFamily="49" charset="0"/>
              </a:rPr>
              <a:t> </a:t>
            </a:r>
            <a:r>
              <a:rPr lang="en-US" dirty="0" err="1" smtClean="0">
                <a:latin typeface="Consolas" pitchFamily="49" charset="0"/>
                <a:cs typeface="Consolas" pitchFamily="49" charset="0"/>
              </a:rPr>
              <a:t>javafxapp</a:t>
            </a:r>
            <a:r>
              <a:rPr lang="en-US" dirty="0" smtClean="0">
                <a:latin typeface="Consolas" pitchFamily="49" charset="0"/>
                <a:cs typeface="Consolas" pitchFamily="49" charset="0"/>
              </a:rPr>
              <a:t> []</a:t>
            </a:r>
          </a:p>
          <a:p>
            <a:pPr>
              <a:buNone/>
            </a:pPr>
            <a:r>
              <a:rPr lang="en-US" dirty="0" smtClean="0">
                <a:latin typeface="Consolas" pitchFamily="49" charset="0"/>
                <a:cs typeface="Consolas" pitchFamily="49" charset="0"/>
              </a:rPr>
              <a:t>  (</a:t>
            </a:r>
            <a:r>
              <a:rPr lang="en-US" dirty="0" err="1" smtClean="0">
                <a:solidFill>
                  <a:schemeClr val="tx2">
                    <a:lumMod val="60000"/>
                    <a:lumOff val="40000"/>
                  </a:schemeClr>
                </a:solidFill>
                <a:latin typeface="Consolas" pitchFamily="49" charset="0"/>
                <a:cs typeface="Consolas" pitchFamily="49" charset="0"/>
              </a:rPr>
              <a:t>doto</a:t>
            </a:r>
            <a:r>
              <a:rPr lang="en-US" dirty="0" smtClean="0">
                <a:latin typeface="Consolas" pitchFamily="49" charset="0"/>
                <a:cs typeface="Consolas" pitchFamily="49" charset="0"/>
              </a:rPr>
              <a:t> (</a:t>
            </a:r>
            <a:r>
              <a:rPr lang="en-US" i="1" dirty="0" smtClean="0">
                <a:latin typeface="Consolas" pitchFamily="49" charset="0"/>
                <a:cs typeface="Consolas" pitchFamily="49" charset="0"/>
              </a:rPr>
              <a:t>Stage. </a:t>
            </a:r>
            <a:r>
              <a:rPr lang="en-US" i="1" dirty="0" smtClean="0">
                <a:solidFill>
                  <a:srgbClr val="9A9600"/>
                </a:solidFill>
                <a:latin typeface="Consolas" pitchFamily="49" charset="0"/>
                <a:cs typeface="Consolas" pitchFamily="49" charset="0"/>
              </a:rPr>
              <a:t>"</a:t>
            </a:r>
            <a:r>
              <a:rPr lang="en-US" i="1" dirty="0" err="1" smtClean="0">
                <a:solidFill>
                  <a:srgbClr val="9A9600"/>
                </a:solidFill>
                <a:latin typeface="Consolas" pitchFamily="49" charset="0"/>
                <a:cs typeface="Consolas" pitchFamily="49" charset="0"/>
              </a:rPr>
              <a:t>JavaFX</a:t>
            </a:r>
            <a:r>
              <a:rPr lang="en-US" i="1" dirty="0" smtClean="0">
                <a:solidFill>
                  <a:srgbClr val="9A9600"/>
                </a:solidFill>
                <a:latin typeface="Consolas" pitchFamily="49" charset="0"/>
                <a:cs typeface="Consolas" pitchFamily="49" charset="0"/>
              </a:rPr>
              <a:t> Stage"</a:t>
            </a:r>
            <a:r>
              <a:rPr lang="en-US" i="1" dirty="0" smtClean="0">
                <a:latin typeface="Consolas" pitchFamily="49" charset="0"/>
                <a:cs typeface="Consolas" pitchFamily="49" charset="0"/>
              </a:rPr>
              <a:t>)</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setWidth</a:t>
            </a:r>
            <a:r>
              <a:rPr lang="en-US" dirty="0" smtClean="0">
                <a:latin typeface="Consolas" pitchFamily="49" charset="0"/>
                <a:cs typeface="Consolas" pitchFamily="49" charset="0"/>
              </a:rPr>
              <a:t> </a:t>
            </a:r>
            <a:r>
              <a:rPr lang="en-US" dirty="0" smtClean="0">
                <a:solidFill>
                  <a:srgbClr val="9A9600"/>
                </a:solidFill>
                <a:latin typeface="Consolas" pitchFamily="49" charset="0"/>
                <a:cs typeface="Consolas" pitchFamily="49" charset="0"/>
              </a:rPr>
              <a:t>600</a:t>
            </a:r>
            <a:r>
              <a:rPr lang="en-US" dirty="0" smtClean="0">
                <a:latin typeface="Consolas" pitchFamily="49" charset="0"/>
                <a:cs typeface="Consolas" pitchFamily="49" charset="0"/>
              </a:rPr>
              <a:t>)</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setHeight</a:t>
            </a:r>
            <a:r>
              <a:rPr lang="en-US" dirty="0" smtClean="0">
                <a:latin typeface="Consolas" pitchFamily="49" charset="0"/>
                <a:cs typeface="Consolas" pitchFamily="49" charset="0"/>
              </a:rPr>
              <a:t> </a:t>
            </a:r>
            <a:r>
              <a:rPr lang="en-US" dirty="0" smtClean="0">
                <a:solidFill>
                  <a:srgbClr val="9A9600"/>
                </a:solidFill>
                <a:latin typeface="Consolas" pitchFamily="49" charset="0"/>
                <a:cs typeface="Consolas" pitchFamily="49" charset="0"/>
              </a:rPr>
              <a:t>450</a:t>
            </a:r>
            <a:r>
              <a:rPr lang="en-US" dirty="0" smtClean="0">
                <a:latin typeface="Consolas" pitchFamily="49" charset="0"/>
                <a:cs typeface="Consolas" pitchFamily="49" charset="0"/>
              </a:rPr>
              <a:t>)</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setScene</a:t>
            </a:r>
            <a:r>
              <a:rPr lang="en-US" dirty="0" smtClean="0">
                <a:latin typeface="Consolas" pitchFamily="49" charset="0"/>
                <a:cs typeface="Consolas" pitchFamily="49" charset="0"/>
              </a:rPr>
              <a:t> (</a:t>
            </a:r>
            <a:r>
              <a:rPr lang="en-US" dirty="0" err="1" smtClean="0">
                <a:solidFill>
                  <a:schemeClr val="tx2">
                    <a:lumMod val="60000"/>
                    <a:lumOff val="40000"/>
                  </a:schemeClr>
                </a:solidFill>
                <a:latin typeface="Consolas" pitchFamily="49" charset="0"/>
                <a:cs typeface="Consolas" pitchFamily="49" charset="0"/>
              </a:rPr>
              <a:t>doto</a:t>
            </a:r>
            <a:r>
              <a:rPr lang="en-US" dirty="0" smtClean="0">
                <a:latin typeface="Consolas" pitchFamily="49" charset="0"/>
                <a:cs typeface="Consolas" pitchFamily="49" charset="0"/>
              </a:rPr>
              <a:t> (</a:t>
            </a:r>
            <a:r>
              <a:rPr lang="en-US" i="1" dirty="0" smtClean="0">
                <a:latin typeface="Consolas" pitchFamily="49" charset="0"/>
                <a:cs typeface="Consolas" pitchFamily="49" charset="0"/>
              </a:rPr>
              <a:t>Scene.)</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setFill</a:t>
            </a:r>
            <a:r>
              <a:rPr lang="en-US" dirty="0" smtClean="0">
                <a:latin typeface="Consolas" pitchFamily="49" charset="0"/>
                <a:cs typeface="Consolas" pitchFamily="49" charset="0"/>
              </a:rPr>
              <a:t> </a:t>
            </a:r>
            <a:r>
              <a:rPr lang="en-US" i="1" dirty="0" smtClean="0">
                <a:latin typeface="Consolas" pitchFamily="49" charset="0"/>
                <a:cs typeface="Consolas" pitchFamily="49" charset="0"/>
              </a:rPr>
              <a:t>Color/LIGHTGREEN)</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setContent</a:t>
            </a:r>
            <a:r>
              <a:rPr lang="en-US" dirty="0" smtClean="0">
                <a:latin typeface="Consolas" pitchFamily="49" charset="0"/>
                <a:cs typeface="Consolas" pitchFamily="49" charset="0"/>
              </a:rPr>
              <a:t> (</a:t>
            </a:r>
            <a:r>
              <a:rPr lang="en-US" dirty="0" smtClean="0">
                <a:solidFill>
                  <a:srgbClr val="7030A0"/>
                </a:solidFill>
                <a:latin typeface="Consolas" pitchFamily="49" charset="0"/>
                <a:cs typeface="Consolas" pitchFamily="49" charset="0"/>
              </a:rPr>
              <a:t>list</a:t>
            </a:r>
            <a:r>
              <a:rPr lang="en-US" dirty="0" smtClean="0">
                <a:latin typeface="Consolas" pitchFamily="49" charset="0"/>
                <a:cs typeface="Consolas" pitchFamily="49" charset="0"/>
              </a:rPr>
              <a:t> (</a:t>
            </a:r>
            <a:r>
              <a:rPr lang="en-US" dirty="0" err="1" smtClean="0">
                <a:solidFill>
                  <a:schemeClr val="tx2">
                    <a:lumMod val="60000"/>
                    <a:lumOff val="40000"/>
                  </a:schemeClr>
                </a:solidFill>
                <a:latin typeface="Consolas" pitchFamily="49" charset="0"/>
                <a:cs typeface="Consolas" pitchFamily="49" charset="0"/>
              </a:rPr>
              <a:t>doto</a:t>
            </a:r>
            <a:r>
              <a:rPr lang="en-US" dirty="0" smtClean="0">
                <a:latin typeface="Consolas" pitchFamily="49" charset="0"/>
                <a:cs typeface="Consolas" pitchFamily="49" charset="0"/>
              </a:rPr>
              <a:t> (</a:t>
            </a:r>
            <a:r>
              <a:rPr lang="en-US" i="1" dirty="0" smtClean="0">
                <a:latin typeface="Consolas" pitchFamily="49" charset="0"/>
                <a:cs typeface="Consolas" pitchFamily="49" charset="0"/>
              </a:rPr>
              <a:t>Rectangle.)</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setX</a:t>
            </a:r>
            <a:r>
              <a:rPr lang="en-US" dirty="0" smtClean="0">
                <a:latin typeface="Consolas" pitchFamily="49" charset="0"/>
                <a:cs typeface="Consolas" pitchFamily="49" charset="0"/>
              </a:rPr>
              <a:t> </a:t>
            </a:r>
            <a:r>
              <a:rPr lang="en-US" dirty="0" smtClean="0">
                <a:solidFill>
                  <a:srgbClr val="9A9600"/>
                </a:solidFill>
                <a:latin typeface="Consolas" pitchFamily="49" charset="0"/>
                <a:cs typeface="Consolas" pitchFamily="49" charset="0"/>
              </a:rPr>
              <a:t>25</a:t>
            </a:r>
            <a:r>
              <a:rPr lang="en-US" dirty="0" smtClean="0">
                <a:latin typeface="Consolas" pitchFamily="49" charset="0"/>
                <a:cs typeface="Consolas" pitchFamily="49" charset="0"/>
              </a:rPr>
              <a:t>)</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setY</a:t>
            </a:r>
            <a:r>
              <a:rPr lang="en-US" dirty="0" smtClean="0">
                <a:latin typeface="Consolas" pitchFamily="49" charset="0"/>
                <a:cs typeface="Consolas" pitchFamily="49" charset="0"/>
              </a:rPr>
              <a:t> </a:t>
            </a:r>
            <a:r>
              <a:rPr lang="en-US" dirty="0" smtClean="0">
                <a:solidFill>
                  <a:srgbClr val="9A9600"/>
                </a:solidFill>
                <a:latin typeface="Consolas" pitchFamily="49" charset="0"/>
                <a:cs typeface="Consolas" pitchFamily="49" charset="0"/>
              </a:rPr>
              <a:t>40</a:t>
            </a:r>
            <a:r>
              <a:rPr lang="en-US" dirty="0" smtClean="0">
                <a:latin typeface="Consolas" pitchFamily="49" charset="0"/>
                <a:cs typeface="Consolas" pitchFamily="49" charset="0"/>
              </a:rPr>
              <a:t>)</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setWidth</a:t>
            </a:r>
            <a:r>
              <a:rPr lang="en-US" dirty="0" smtClean="0">
                <a:latin typeface="Consolas" pitchFamily="49" charset="0"/>
                <a:cs typeface="Consolas" pitchFamily="49" charset="0"/>
              </a:rPr>
              <a:t> </a:t>
            </a:r>
            <a:r>
              <a:rPr lang="en-US" dirty="0" smtClean="0">
                <a:solidFill>
                  <a:srgbClr val="9A9600"/>
                </a:solidFill>
                <a:latin typeface="Consolas" pitchFamily="49" charset="0"/>
                <a:cs typeface="Consolas" pitchFamily="49" charset="0"/>
              </a:rPr>
              <a:t>100</a:t>
            </a:r>
            <a:r>
              <a:rPr lang="en-US" dirty="0" smtClean="0">
                <a:latin typeface="Consolas" pitchFamily="49" charset="0"/>
                <a:cs typeface="Consolas" pitchFamily="49" charset="0"/>
              </a:rPr>
              <a:t>)</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setHeight</a:t>
            </a:r>
            <a:r>
              <a:rPr lang="en-US" dirty="0" smtClean="0">
                <a:latin typeface="Consolas" pitchFamily="49" charset="0"/>
                <a:cs typeface="Consolas" pitchFamily="49" charset="0"/>
              </a:rPr>
              <a:t> </a:t>
            </a:r>
            <a:r>
              <a:rPr lang="en-US" dirty="0" smtClean="0">
                <a:solidFill>
                  <a:srgbClr val="9A9600"/>
                </a:solidFill>
                <a:latin typeface="Consolas" pitchFamily="49" charset="0"/>
                <a:cs typeface="Consolas" pitchFamily="49" charset="0"/>
              </a:rPr>
              <a:t>50</a:t>
            </a:r>
            <a:r>
              <a:rPr lang="en-US" dirty="0" smtClean="0">
                <a:latin typeface="Consolas" pitchFamily="49" charset="0"/>
                <a:cs typeface="Consolas" pitchFamily="49" charset="0"/>
              </a:rPr>
              <a:t>)</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setFill</a:t>
            </a:r>
            <a:r>
              <a:rPr lang="en-US" dirty="0" smtClean="0">
                <a:latin typeface="Consolas" pitchFamily="49" charset="0"/>
                <a:cs typeface="Consolas" pitchFamily="49" charset="0"/>
              </a:rPr>
              <a:t> </a:t>
            </a:r>
            <a:r>
              <a:rPr lang="en-US" i="1" dirty="0" smtClean="0">
                <a:latin typeface="Consolas" pitchFamily="49" charset="0"/>
                <a:cs typeface="Consolas" pitchFamily="49" charset="0"/>
              </a:rPr>
              <a:t>Color/RED))))))</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setVisible</a:t>
            </a:r>
            <a:r>
              <a:rPr lang="en-US" dirty="0" smtClean="0">
                <a:latin typeface="Consolas" pitchFamily="49" charset="0"/>
                <a:cs typeface="Consolas" pitchFamily="49" charset="0"/>
              </a:rPr>
              <a:t> </a:t>
            </a:r>
            <a:r>
              <a:rPr lang="en-US" dirty="0" smtClean="0">
                <a:solidFill>
                  <a:srgbClr val="9A9600"/>
                </a:solidFill>
                <a:latin typeface="Consolas" pitchFamily="49" charset="0"/>
                <a:cs typeface="Consolas" pitchFamily="49" charset="0"/>
              </a:rPr>
              <a:t>true</a:t>
            </a:r>
            <a:r>
              <a:rPr lang="en-US" dirty="0" smtClean="0">
                <a:latin typeface="Consolas" pitchFamily="49" charset="0"/>
                <a:cs typeface="Consolas" pitchFamily="49" charset="0"/>
              </a:rPr>
              <a:t>)))</a:t>
            </a:r>
          </a:p>
          <a:p>
            <a:pPr>
              <a:buNone/>
            </a:pPr>
            <a:r>
              <a:rPr lang="en-US" dirty="0" smtClean="0">
                <a:latin typeface="Consolas" pitchFamily="49" charset="0"/>
                <a:cs typeface="Consolas" pitchFamily="49" charset="0"/>
              </a:rPr>
              <a:t>(</a:t>
            </a:r>
            <a:r>
              <a:rPr lang="en-US" dirty="0" err="1" smtClean="0">
                <a:latin typeface="Consolas" pitchFamily="49" charset="0"/>
                <a:cs typeface="Consolas" pitchFamily="49" charset="0"/>
              </a:rPr>
              <a:t>javafxapp</a:t>
            </a:r>
            <a:r>
              <a:rPr lang="en-US" dirty="0" smtClean="0">
                <a:latin typeface="Consolas" pitchFamily="49" charset="0"/>
                <a:cs typeface="Consolas" pitchFamily="49" charset="0"/>
              </a:rPr>
              <a:t>)</a:t>
            </a:r>
          </a:p>
        </p:txBody>
      </p:sp>
      <p:sp>
        <p:nvSpPr>
          <p:cNvPr id="7" name="Slide Number Placeholder 6"/>
          <p:cNvSpPr>
            <a:spLocks noGrp="1"/>
          </p:cNvSpPr>
          <p:nvPr>
            <p:ph type="sldNum" sz="quarter" idx="10"/>
          </p:nvPr>
        </p:nvSpPr>
        <p:spPr/>
        <p:txBody>
          <a:bodyPr/>
          <a:lstStyle/>
          <a:p>
            <a:pPr>
              <a:defRPr/>
            </a:pPr>
            <a:fld id="{F1C63C27-3ED6-844A-A176-988429DA0709}" type="slidenum">
              <a:rPr lang="en-US" smtClean="0"/>
              <a:pPr>
                <a:defRPr/>
              </a:pPr>
              <a:t>47</a:t>
            </a:fld>
            <a:endParaRPr lang="en-US"/>
          </a:p>
        </p:txBody>
      </p:sp>
    </p:spTree>
    <p:extLst>
      <p:ext uri="{BB962C8B-B14F-4D97-AF65-F5344CB8AC3E}">
        <p14:creationId xmlns:p14="http://schemas.microsoft.com/office/powerpoint/2010/main" val="95502303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Refined </a:t>
            </a:r>
            <a:r>
              <a:rPr lang="en-US" dirty="0" err="1" smtClean="0"/>
              <a:t>Clojure</a:t>
            </a:r>
            <a:r>
              <a:rPr lang="en-US" dirty="0" smtClean="0"/>
              <a:t> GUI Example</a:t>
            </a:r>
            <a:endParaRPr lang="en-US" dirty="0"/>
          </a:p>
        </p:txBody>
      </p:sp>
      <p:sp>
        <p:nvSpPr>
          <p:cNvPr id="9" name="Content Placeholder 8"/>
          <p:cNvSpPr>
            <a:spLocks noGrp="1"/>
          </p:cNvSpPr>
          <p:nvPr>
            <p:ph idx="1"/>
          </p:nvPr>
        </p:nvSpPr>
        <p:spPr/>
        <p:txBody>
          <a:bodyPr>
            <a:normAutofit fontScale="77500" lnSpcReduction="20000"/>
          </a:bodyPr>
          <a:lstStyle/>
          <a:p>
            <a:pPr>
              <a:buNone/>
            </a:pPr>
            <a:r>
              <a:rPr lang="en-US" dirty="0" smtClean="0">
                <a:latin typeface="Consolas" pitchFamily="49" charset="0"/>
                <a:cs typeface="Consolas" pitchFamily="49" charset="0"/>
              </a:rPr>
              <a:t>(</a:t>
            </a:r>
            <a:r>
              <a:rPr lang="en-US" dirty="0" err="1" smtClean="0">
                <a:latin typeface="Consolas" pitchFamily="49" charset="0"/>
                <a:cs typeface="Consolas" pitchFamily="49" charset="0"/>
              </a:rPr>
              <a:t>defn</a:t>
            </a:r>
            <a:r>
              <a:rPr lang="en-US" dirty="0" smtClean="0">
                <a:latin typeface="Consolas" pitchFamily="49" charset="0"/>
                <a:cs typeface="Consolas" pitchFamily="49" charset="0"/>
              </a:rPr>
              <a:t> </a:t>
            </a:r>
            <a:r>
              <a:rPr lang="en-US" dirty="0" err="1" smtClean="0">
                <a:latin typeface="Consolas" pitchFamily="49" charset="0"/>
                <a:cs typeface="Consolas" pitchFamily="49" charset="0"/>
              </a:rPr>
              <a:t>javafxapp</a:t>
            </a:r>
            <a:r>
              <a:rPr lang="en-US" dirty="0" smtClean="0">
                <a:latin typeface="Consolas" pitchFamily="49" charset="0"/>
                <a:cs typeface="Consolas" pitchFamily="49" charset="0"/>
              </a:rPr>
              <a:t> []</a:t>
            </a:r>
          </a:p>
          <a:p>
            <a:pPr>
              <a:buNone/>
            </a:pPr>
            <a:r>
              <a:rPr lang="en-US" dirty="0" smtClean="0">
                <a:latin typeface="Consolas" pitchFamily="49" charset="0"/>
                <a:cs typeface="Consolas" pitchFamily="49" charset="0"/>
              </a:rPr>
              <a:t>  (</a:t>
            </a:r>
            <a:r>
              <a:rPr lang="en-US" dirty="0" err="1" smtClean="0">
                <a:solidFill>
                  <a:srgbClr val="00B0F0"/>
                </a:solidFill>
                <a:latin typeface="Consolas" pitchFamily="49" charset="0"/>
                <a:cs typeface="Consolas" pitchFamily="49" charset="0"/>
              </a:rPr>
              <a:t>doto</a:t>
            </a:r>
            <a:r>
              <a:rPr lang="en-US" dirty="0" smtClean="0">
                <a:latin typeface="Consolas" pitchFamily="49" charset="0"/>
                <a:cs typeface="Consolas" pitchFamily="49" charset="0"/>
              </a:rPr>
              <a:t> (</a:t>
            </a:r>
            <a:r>
              <a:rPr lang="en-US" i="1" dirty="0" smtClean="0">
                <a:latin typeface="Consolas" pitchFamily="49" charset="0"/>
                <a:cs typeface="Consolas" pitchFamily="49" charset="0"/>
              </a:rPr>
              <a:t>Stage. "</a:t>
            </a:r>
            <a:r>
              <a:rPr lang="en-US" i="1" dirty="0" err="1" smtClean="0">
                <a:latin typeface="Consolas" pitchFamily="49" charset="0"/>
                <a:cs typeface="Consolas" pitchFamily="49" charset="0"/>
              </a:rPr>
              <a:t>JavaFX</a:t>
            </a:r>
            <a:r>
              <a:rPr lang="en-US" i="1" dirty="0" smtClean="0">
                <a:latin typeface="Consolas" pitchFamily="49" charset="0"/>
                <a:cs typeface="Consolas" pitchFamily="49" charset="0"/>
              </a:rPr>
              <a:t> Stage")</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setWidth</a:t>
            </a:r>
            <a:r>
              <a:rPr lang="en-US" dirty="0" smtClean="0">
                <a:latin typeface="Consolas" pitchFamily="49" charset="0"/>
                <a:cs typeface="Consolas" pitchFamily="49" charset="0"/>
              </a:rPr>
              <a:t> 600)</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setHeight</a:t>
            </a:r>
            <a:r>
              <a:rPr lang="en-US" dirty="0" smtClean="0">
                <a:latin typeface="Consolas" pitchFamily="49" charset="0"/>
                <a:cs typeface="Consolas" pitchFamily="49" charset="0"/>
              </a:rPr>
              <a:t> 450)</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setScene</a:t>
            </a:r>
            <a:r>
              <a:rPr lang="en-US" dirty="0" smtClean="0">
                <a:latin typeface="Consolas" pitchFamily="49" charset="0"/>
                <a:cs typeface="Consolas" pitchFamily="49" charset="0"/>
              </a:rPr>
              <a:t> (</a:t>
            </a:r>
            <a:r>
              <a:rPr lang="en-US" dirty="0" err="1" smtClean="0">
                <a:solidFill>
                  <a:srgbClr val="00B0F0"/>
                </a:solidFill>
                <a:latin typeface="Consolas" pitchFamily="49" charset="0"/>
                <a:cs typeface="Consolas" pitchFamily="49" charset="0"/>
              </a:rPr>
              <a:t>doto</a:t>
            </a:r>
            <a:r>
              <a:rPr lang="en-US" dirty="0" smtClean="0">
                <a:latin typeface="Consolas" pitchFamily="49" charset="0"/>
                <a:cs typeface="Consolas" pitchFamily="49" charset="0"/>
              </a:rPr>
              <a:t> (</a:t>
            </a:r>
            <a:r>
              <a:rPr lang="en-US" i="1" dirty="0" smtClean="0">
                <a:latin typeface="Consolas" pitchFamily="49" charset="0"/>
                <a:cs typeface="Consolas" pitchFamily="49" charset="0"/>
              </a:rPr>
              <a:t>Scene.)</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setFill</a:t>
            </a:r>
            <a:r>
              <a:rPr lang="en-US" dirty="0" smtClean="0">
                <a:latin typeface="Consolas" pitchFamily="49" charset="0"/>
                <a:cs typeface="Consolas" pitchFamily="49" charset="0"/>
              </a:rPr>
              <a:t> </a:t>
            </a:r>
            <a:r>
              <a:rPr lang="en-US" i="1" dirty="0" smtClean="0">
                <a:latin typeface="Consolas" pitchFamily="49" charset="0"/>
                <a:cs typeface="Consolas" pitchFamily="49" charset="0"/>
              </a:rPr>
              <a:t>Color/LIGHTGREEN)</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setContent</a:t>
            </a:r>
            <a:r>
              <a:rPr lang="en-US" dirty="0" smtClean="0">
                <a:latin typeface="Consolas" pitchFamily="49" charset="0"/>
                <a:cs typeface="Consolas" pitchFamily="49" charset="0"/>
              </a:rPr>
              <a:t> (list (</a:t>
            </a:r>
            <a:r>
              <a:rPr lang="en-US" dirty="0" err="1" smtClean="0">
                <a:solidFill>
                  <a:srgbClr val="00B0F0"/>
                </a:solidFill>
                <a:latin typeface="Consolas" pitchFamily="49" charset="0"/>
                <a:cs typeface="Consolas" pitchFamily="49" charset="0"/>
              </a:rPr>
              <a:t>doto</a:t>
            </a:r>
            <a:r>
              <a:rPr lang="en-US" dirty="0" smtClean="0">
                <a:latin typeface="Consolas" pitchFamily="49" charset="0"/>
                <a:cs typeface="Consolas" pitchFamily="49" charset="0"/>
              </a:rPr>
              <a:t> (</a:t>
            </a:r>
            <a:r>
              <a:rPr lang="en-US" i="1" dirty="0" smtClean="0">
                <a:latin typeface="Consolas" pitchFamily="49" charset="0"/>
                <a:cs typeface="Consolas" pitchFamily="49" charset="0"/>
              </a:rPr>
              <a:t>Rectangle.)</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setX</a:t>
            </a:r>
            <a:r>
              <a:rPr lang="en-US" dirty="0" smtClean="0">
                <a:latin typeface="Consolas" pitchFamily="49" charset="0"/>
                <a:cs typeface="Consolas" pitchFamily="49" charset="0"/>
              </a:rPr>
              <a:t> 25)</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setY</a:t>
            </a:r>
            <a:r>
              <a:rPr lang="en-US" dirty="0" smtClean="0">
                <a:latin typeface="Consolas" pitchFamily="49" charset="0"/>
                <a:cs typeface="Consolas" pitchFamily="49" charset="0"/>
              </a:rPr>
              <a:t> 40)</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setWidth</a:t>
            </a:r>
            <a:r>
              <a:rPr lang="en-US" dirty="0" smtClean="0">
                <a:latin typeface="Consolas" pitchFamily="49" charset="0"/>
                <a:cs typeface="Consolas" pitchFamily="49" charset="0"/>
              </a:rPr>
              <a:t> 100)</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setHeight</a:t>
            </a:r>
            <a:r>
              <a:rPr lang="en-US" dirty="0" smtClean="0">
                <a:latin typeface="Consolas" pitchFamily="49" charset="0"/>
                <a:cs typeface="Consolas" pitchFamily="49" charset="0"/>
              </a:rPr>
              <a:t> 50)</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setFill</a:t>
            </a:r>
            <a:r>
              <a:rPr lang="en-US" dirty="0" smtClean="0">
                <a:latin typeface="Consolas" pitchFamily="49" charset="0"/>
                <a:cs typeface="Consolas" pitchFamily="49" charset="0"/>
              </a:rPr>
              <a:t> </a:t>
            </a:r>
            <a:r>
              <a:rPr lang="en-US" i="1" dirty="0" smtClean="0">
                <a:latin typeface="Consolas" pitchFamily="49" charset="0"/>
                <a:cs typeface="Consolas" pitchFamily="49" charset="0"/>
              </a:rPr>
              <a:t>Color/RED))))))</a:t>
            </a:r>
          </a:p>
          <a:p>
            <a:pPr>
              <a:buNone/>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setVisible</a:t>
            </a:r>
            <a:r>
              <a:rPr lang="en-US" dirty="0" smtClean="0">
                <a:latin typeface="Consolas" pitchFamily="49" charset="0"/>
                <a:cs typeface="Consolas" pitchFamily="49" charset="0"/>
              </a:rPr>
              <a:t> true)))</a:t>
            </a:r>
          </a:p>
          <a:p>
            <a:pPr>
              <a:buNone/>
            </a:pPr>
            <a:r>
              <a:rPr lang="en-US" dirty="0" smtClean="0">
                <a:latin typeface="Consolas" pitchFamily="49" charset="0"/>
                <a:cs typeface="Consolas" pitchFamily="49" charset="0"/>
              </a:rPr>
              <a:t>(</a:t>
            </a:r>
            <a:r>
              <a:rPr lang="en-US" dirty="0" err="1" smtClean="0">
                <a:latin typeface="Consolas" pitchFamily="49" charset="0"/>
                <a:cs typeface="Consolas" pitchFamily="49" charset="0"/>
              </a:rPr>
              <a:t>javafxapp</a:t>
            </a:r>
            <a:r>
              <a:rPr lang="en-US" dirty="0" smtClean="0">
                <a:latin typeface="Consolas" pitchFamily="49" charset="0"/>
                <a:cs typeface="Consolas" pitchFamily="49" charset="0"/>
              </a:rPr>
              <a:t>)</a:t>
            </a:r>
          </a:p>
        </p:txBody>
      </p:sp>
      <p:sp>
        <p:nvSpPr>
          <p:cNvPr id="7" name="Slide Number Placeholder 6"/>
          <p:cNvSpPr>
            <a:spLocks noGrp="1"/>
          </p:cNvSpPr>
          <p:nvPr>
            <p:ph type="sldNum" sz="quarter" idx="10"/>
          </p:nvPr>
        </p:nvSpPr>
        <p:spPr/>
        <p:txBody>
          <a:bodyPr/>
          <a:lstStyle/>
          <a:p>
            <a:pPr>
              <a:defRPr/>
            </a:pPr>
            <a:fld id="{F1C63C27-3ED6-844A-A176-988429DA0709}" type="slidenum">
              <a:rPr lang="en-US" smtClean="0"/>
              <a:pPr>
                <a:defRPr/>
              </a:pPr>
              <a:t>48</a:t>
            </a:fld>
            <a:endParaRPr lang="en-US" dirty="0"/>
          </a:p>
        </p:txBody>
      </p:sp>
      <p:cxnSp>
        <p:nvCxnSpPr>
          <p:cNvPr id="11" name="Straight Connector 10"/>
          <p:cNvCxnSpPr/>
          <p:nvPr/>
        </p:nvCxnSpPr>
        <p:spPr>
          <a:xfrm flipH="1" flipV="1">
            <a:off x="1573618" y="2373098"/>
            <a:ext cx="5536536" cy="532030"/>
          </a:xfrm>
          <a:prstGeom prst="line">
            <a:avLst/>
          </a:prstGeom>
          <a:ln w="38100"/>
        </p:spPr>
        <p:style>
          <a:lnRef idx="2">
            <a:schemeClr val="accent3"/>
          </a:lnRef>
          <a:fillRef idx="0">
            <a:schemeClr val="accent3"/>
          </a:fillRef>
          <a:effectRef idx="1">
            <a:schemeClr val="accent3"/>
          </a:effectRef>
          <a:fontRef idx="minor">
            <a:schemeClr val="tx1"/>
          </a:fontRef>
        </p:style>
      </p:cxnSp>
      <p:sp>
        <p:nvSpPr>
          <p:cNvPr id="6" name="Line Callout 2 5"/>
          <p:cNvSpPr/>
          <p:nvPr/>
        </p:nvSpPr>
        <p:spPr>
          <a:xfrm>
            <a:off x="7351385" y="2373100"/>
            <a:ext cx="4572902" cy="927279"/>
          </a:xfrm>
          <a:prstGeom prst="borderCallout2">
            <a:avLst>
              <a:gd name="adj1" fmla="val 147849"/>
              <a:gd name="adj2" fmla="val -47534"/>
              <a:gd name="adj3" fmla="val 57928"/>
              <a:gd name="adj4" fmla="val -5162"/>
              <a:gd name="adj5" fmla="val 76623"/>
              <a:gd name="adj6" fmla="val -80794"/>
            </a:avLst>
          </a:prstGeom>
          <a:solidFill>
            <a:srgbClr val="006F96"/>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err="1" smtClean="0">
                <a:latin typeface="Consolas" pitchFamily="49" charset="0"/>
                <a:cs typeface="Consolas" pitchFamily="49" charset="0"/>
              </a:rPr>
              <a:t>Doto</a:t>
            </a:r>
            <a:r>
              <a:rPr lang="en-US" sz="2400" dirty="0" smtClean="0"/>
              <a:t> allows nested data structures</a:t>
            </a:r>
            <a:endParaRPr lang="en-US" sz="2400" dirty="0"/>
          </a:p>
        </p:txBody>
      </p:sp>
    </p:spTree>
    <p:extLst>
      <p:ext uri="{BB962C8B-B14F-4D97-AF65-F5344CB8AC3E}">
        <p14:creationId xmlns:p14="http://schemas.microsoft.com/office/powerpoint/2010/main" val="20109569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Closures in </a:t>
            </a:r>
            <a:r>
              <a:rPr lang="en-US" dirty="0" err="1" smtClean="0"/>
              <a:t>Clojure</a:t>
            </a:r>
            <a:endParaRPr lang="en-US" dirty="0"/>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49</a:t>
            </a:fld>
            <a:endParaRPr lang="en-US"/>
          </a:p>
        </p:txBody>
      </p:sp>
      <p:sp>
        <p:nvSpPr>
          <p:cNvPr id="7" name="Content Placeholder 6"/>
          <p:cNvSpPr>
            <a:spLocks noGrp="1"/>
          </p:cNvSpPr>
          <p:nvPr>
            <p:ph idx="1"/>
          </p:nvPr>
        </p:nvSpPr>
        <p:spPr>
          <a:xfrm>
            <a:off x="319767" y="1831980"/>
            <a:ext cx="11304289" cy="949863"/>
          </a:xfrm>
        </p:spPr>
        <p:txBody>
          <a:bodyPr/>
          <a:lstStyle/>
          <a:p>
            <a:r>
              <a:rPr lang="en-US" dirty="0" smtClean="0"/>
              <a:t>Inner classes can be created using </a:t>
            </a:r>
            <a:r>
              <a:rPr lang="en-US" dirty="0" smtClean="0">
                <a:latin typeface="Consolas" pitchFamily="49" charset="0"/>
                <a:cs typeface="Consolas" pitchFamily="49" charset="0"/>
              </a:rPr>
              <a:t>proxy</a:t>
            </a:r>
            <a:endParaRPr lang="en-US" dirty="0">
              <a:latin typeface="Consolas" pitchFamily="49" charset="0"/>
              <a:cs typeface="Consolas" pitchFamily="49" charset="0"/>
            </a:endParaRPr>
          </a:p>
        </p:txBody>
      </p:sp>
      <p:sp>
        <p:nvSpPr>
          <p:cNvPr id="10" name="Content Placeholder 5"/>
          <p:cNvSpPr txBox="1">
            <a:spLocks/>
          </p:cNvSpPr>
          <p:nvPr/>
        </p:nvSpPr>
        <p:spPr bwMode="auto">
          <a:xfrm>
            <a:off x="522914" y="3805576"/>
            <a:ext cx="11304289" cy="17856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r>
              <a:rPr lang="en-US" sz="2000" dirty="0" smtClean="0">
                <a:latin typeface="Consolas" pitchFamily="49" charset="0"/>
                <a:cs typeface="Consolas" pitchFamily="49" charset="0"/>
              </a:rPr>
              <a:t>(.</a:t>
            </a:r>
            <a:r>
              <a:rPr lang="en-US" sz="2000" dirty="0" err="1" smtClean="0">
                <a:latin typeface="Consolas" pitchFamily="49" charset="0"/>
                <a:cs typeface="Consolas" pitchFamily="49" charset="0"/>
              </a:rPr>
              <a:t>addListener</a:t>
            </a:r>
            <a:r>
              <a:rPr lang="en-US" sz="2000" dirty="0" smtClean="0">
                <a:latin typeface="Consolas" pitchFamily="49" charset="0"/>
                <a:cs typeface="Consolas" pitchFamily="49" charset="0"/>
              </a:rPr>
              <a:t> </a:t>
            </a:r>
            <a:r>
              <a:rPr lang="en-US" sz="2000" dirty="0" err="1" smtClean="0">
                <a:latin typeface="Consolas" pitchFamily="49" charset="0"/>
                <a:cs typeface="Consolas" pitchFamily="49" charset="0"/>
              </a:rPr>
              <a:t>hoverProperty</a:t>
            </a:r>
            <a:endParaRPr lang="en-US" sz="2000" i="1" dirty="0" smtClean="0">
              <a:latin typeface="Consolas" pitchFamily="49" charset="0"/>
              <a:cs typeface="Consolas" pitchFamily="49" charset="0"/>
            </a:endParaRPr>
          </a:p>
          <a:p>
            <a:r>
              <a:rPr lang="en-US" sz="2000" dirty="0" smtClean="0">
                <a:latin typeface="Consolas" pitchFamily="49" charset="0"/>
                <a:cs typeface="Consolas" pitchFamily="49" charset="0"/>
              </a:rPr>
              <a:t>  (</a:t>
            </a:r>
            <a:r>
              <a:rPr lang="en-US" sz="2000" dirty="0" smtClean="0">
                <a:solidFill>
                  <a:schemeClr val="tx2">
                    <a:lumMod val="60000"/>
                    <a:lumOff val="40000"/>
                  </a:schemeClr>
                </a:solidFill>
                <a:latin typeface="Consolas" pitchFamily="49" charset="0"/>
                <a:cs typeface="Consolas" pitchFamily="49" charset="0"/>
              </a:rPr>
              <a:t>proxy</a:t>
            </a:r>
            <a:r>
              <a:rPr lang="en-US" sz="2000" dirty="0" smtClean="0">
                <a:latin typeface="Consolas" pitchFamily="49" charset="0"/>
                <a:cs typeface="Consolas" pitchFamily="49" charset="0"/>
              </a:rPr>
              <a:t> [</a:t>
            </a:r>
            <a:r>
              <a:rPr lang="en-US" sz="2000" dirty="0" err="1" smtClean="0">
                <a:latin typeface="Consolas" pitchFamily="49" charset="0"/>
                <a:cs typeface="Consolas" pitchFamily="49" charset="0"/>
              </a:rPr>
              <a:t>Change</a:t>
            </a:r>
            <a:r>
              <a:rPr lang="en-US" sz="2000" i="1" dirty="0" err="1" smtClean="0">
                <a:latin typeface="Consolas" pitchFamily="49" charset="0"/>
                <a:cs typeface="Consolas" pitchFamily="49" charset="0"/>
              </a:rPr>
              <a:t>Listener</a:t>
            </a:r>
            <a:r>
              <a:rPr lang="en-US" sz="2000" i="1" dirty="0" smtClean="0">
                <a:latin typeface="Consolas" pitchFamily="49" charset="0"/>
                <a:cs typeface="Consolas" pitchFamily="49" charset="0"/>
              </a:rPr>
              <a:t>] []</a:t>
            </a:r>
          </a:p>
          <a:p>
            <a:r>
              <a:rPr lang="en-US" sz="2000" dirty="0" smtClean="0">
                <a:latin typeface="Consolas" pitchFamily="49" charset="0"/>
                <a:cs typeface="Consolas" pitchFamily="49" charset="0"/>
              </a:rPr>
              <a:t>    (handle [p, o, v]</a:t>
            </a:r>
          </a:p>
          <a:p>
            <a:r>
              <a:rPr lang="en-US" sz="2000" dirty="0" smtClean="0">
                <a:latin typeface="Consolas" pitchFamily="49" charset="0"/>
                <a:cs typeface="Consolas" pitchFamily="49" charset="0"/>
              </a:rPr>
              <a:t>      (.</a:t>
            </a:r>
            <a:r>
              <a:rPr lang="en-US" sz="2000" dirty="0" err="1" smtClean="0">
                <a:latin typeface="Consolas" pitchFamily="49" charset="0"/>
                <a:cs typeface="Consolas" pitchFamily="49" charset="0"/>
              </a:rPr>
              <a:t>setFill</a:t>
            </a:r>
            <a:r>
              <a:rPr lang="en-US" sz="2000" dirty="0" smtClean="0">
                <a:latin typeface="Consolas" pitchFamily="49" charset="0"/>
                <a:cs typeface="Consolas" pitchFamily="49" charset="0"/>
              </a:rPr>
              <a:t> </a:t>
            </a:r>
            <a:r>
              <a:rPr lang="en-US" sz="2000" dirty="0" err="1" smtClean="0">
                <a:latin typeface="Consolas" pitchFamily="49" charset="0"/>
                <a:cs typeface="Consolas" pitchFamily="49" charset="0"/>
              </a:rPr>
              <a:t>rect</a:t>
            </a:r>
            <a:endParaRPr lang="en-US" sz="2000" dirty="0" smtClean="0">
              <a:latin typeface="Consolas" pitchFamily="49" charset="0"/>
              <a:cs typeface="Consolas" pitchFamily="49" charset="0"/>
            </a:endParaRPr>
          </a:p>
          <a:p>
            <a:r>
              <a:rPr lang="en-US" sz="2000" dirty="0" smtClean="0">
                <a:latin typeface="Consolas" pitchFamily="49" charset="0"/>
                <a:cs typeface="Consolas" pitchFamily="49" charset="0"/>
              </a:rPr>
              <a:t>        (</a:t>
            </a:r>
            <a:r>
              <a:rPr lang="en-US" sz="2000" dirty="0" smtClean="0">
                <a:solidFill>
                  <a:srgbClr val="7030A0"/>
                </a:solidFill>
                <a:latin typeface="Consolas" pitchFamily="49" charset="0"/>
                <a:cs typeface="Consolas" pitchFamily="49" charset="0"/>
              </a:rPr>
              <a:t>if</a:t>
            </a:r>
            <a:r>
              <a:rPr lang="en-US" sz="2000" dirty="0" smtClean="0">
                <a:latin typeface="Consolas" pitchFamily="49" charset="0"/>
                <a:cs typeface="Consolas" pitchFamily="49" charset="0"/>
              </a:rPr>
              <a:t> (.</a:t>
            </a:r>
            <a:r>
              <a:rPr lang="en-US" sz="2000" dirty="0" err="1" smtClean="0">
                <a:latin typeface="Consolas" pitchFamily="49" charset="0"/>
                <a:cs typeface="Consolas" pitchFamily="49" charset="0"/>
              </a:rPr>
              <a:t>isHover</a:t>
            </a:r>
            <a:r>
              <a:rPr lang="en-US" sz="2000" dirty="0" smtClean="0">
                <a:latin typeface="Consolas" pitchFamily="49" charset="0"/>
                <a:cs typeface="Consolas" pitchFamily="49" charset="0"/>
              </a:rPr>
              <a:t> </a:t>
            </a:r>
            <a:r>
              <a:rPr lang="en-US" sz="2000" dirty="0" err="1" smtClean="0">
                <a:latin typeface="Consolas" pitchFamily="49" charset="0"/>
                <a:cs typeface="Consolas" pitchFamily="49" charset="0"/>
              </a:rPr>
              <a:t>rect</a:t>
            </a:r>
            <a:r>
              <a:rPr lang="en-US" sz="2000" dirty="0" smtClean="0">
                <a:latin typeface="Consolas" pitchFamily="49" charset="0"/>
                <a:cs typeface="Consolas" pitchFamily="49" charset="0"/>
              </a:rPr>
              <a:t>) </a:t>
            </a:r>
            <a:r>
              <a:rPr lang="en-US" sz="2000" i="1" dirty="0" smtClean="0">
                <a:latin typeface="Consolas" pitchFamily="49" charset="0"/>
                <a:cs typeface="Consolas" pitchFamily="49" charset="0"/>
              </a:rPr>
              <a:t>Color/GREEN Color/RED)))))</a:t>
            </a:r>
            <a:endParaRPr kumimoji="0" lang="en-NZ" sz="2000" b="0" i="0" u="none" strike="noStrike" kern="0" cap="none" spc="0" normalizeH="0" baseline="0" noProof="0" dirty="0" smtClean="0">
              <a:ln>
                <a:noFill/>
              </a:ln>
              <a:solidFill>
                <a:schemeClr val="tx1"/>
              </a:solidFill>
              <a:effectLst/>
              <a:uLnTx/>
              <a:uFillTx/>
              <a:latin typeface="Consolas" pitchFamily="49" charset="0"/>
              <a:ea typeface="ＭＳ Ｐゴシック" charset="-128"/>
              <a:cs typeface="Consolas" pitchFamily="49" charset="0"/>
            </a:endParaRPr>
          </a:p>
        </p:txBody>
      </p:sp>
    </p:spTree>
    <p:extLst>
      <p:ext uri="{BB962C8B-B14F-4D97-AF65-F5344CB8AC3E}">
        <p14:creationId xmlns:p14="http://schemas.microsoft.com/office/powerpoint/2010/main" val="260976094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title"/>
          </p:nvPr>
        </p:nvSpPr>
        <p:spPr/>
        <p:txBody>
          <a:bodyPr/>
          <a:lstStyle/>
          <a:p>
            <a:r>
              <a:rPr lang="en-US" smtClean="0"/>
              <a:t>Programming Languages</a:t>
            </a:r>
            <a:endParaRPr lang="en-US"/>
          </a:p>
        </p:txBody>
      </p:sp>
      <p:sp>
        <p:nvSpPr>
          <p:cNvPr id="54275" name="Rectangle 8"/>
          <p:cNvSpPr>
            <a:spLocks noGrp="1" noChangeArrowheads="1"/>
          </p:cNvSpPr>
          <p:nvPr>
            <p:ph type="body" idx="1"/>
          </p:nvPr>
        </p:nvSpPr>
        <p:spPr/>
        <p:txBody>
          <a:bodyPr>
            <a:normAutofit/>
          </a:bodyPr>
          <a:lstStyle/>
          <a:p>
            <a:r>
              <a:rPr lang="en-US" dirty="0" smtClean="0"/>
              <a:t>JavaFX 2 APIs are now in Java</a:t>
            </a:r>
          </a:p>
          <a:p>
            <a:pPr lvl="1"/>
            <a:r>
              <a:rPr lang="en-US" dirty="0" smtClean="0"/>
              <a:t>Pure Java APIs for all of </a:t>
            </a:r>
            <a:r>
              <a:rPr lang="en-US" dirty="0" err="1" smtClean="0"/>
              <a:t>JavaFX</a:t>
            </a:r>
            <a:endParaRPr lang="en-US" dirty="0" smtClean="0"/>
          </a:p>
          <a:p>
            <a:pPr lvl="1"/>
            <a:r>
              <a:rPr lang="en-US" dirty="0" smtClean="0"/>
              <a:t>Binding</a:t>
            </a:r>
            <a:r>
              <a:rPr lang="en-US" dirty="0"/>
              <a:t> </a:t>
            </a:r>
            <a:r>
              <a:rPr lang="en-US" dirty="0" smtClean="0"/>
              <a:t>and Sequences exposed as Java APIs</a:t>
            </a:r>
          </a:p>
          <a:p>
            <a:pPr lvl="1"/>
            <a:r>
              <a:rPr lang="en-US" dirty="0" smtClean="0"/>
              <a:t>FXML Markup for tooling</a:t>
            </a:r>
          </a:p>
          <a:p>
            <a:r>
              <a:rPr lang="en-US" dirty="0" smtClean="0"/>
              <a:t>Embrace all JVM languages</a:t>
            </a:r>
          </a:p>
          <a:p>
            <a:pPr lvl="1"/>
            <a:r>
              <a:rPr lang="en-NZ" b="1" dirty="0" smtClean="0">
                <a:solidFill>
                  <a:srgbClr val="0070C0"/>
                </a:solidFill>
              </a:rPr>
              <a:t>Groovy</a:t>
            </a:r>
            <a:r>
              <a:rPr lang="en-NZ" dirty="0" smtClean="0"/>
              <a:t>, </a:t>
            </a:r>
            <a:r>
              <a:rPr lang="en-NZ" b="1" dirty="0" smtClean="0">
                <a:solidFill>
                  <a:srgbClr val="0070C0"/>
                </a:solidFill>
              </a:rPr>
              <a:t>Scala</a:t>
            </a:r>
            <a:r>
              <a:rPr lang="en-NZ" dirty="0" smtClean="0"/>
              <a:t>, </a:t>
            </a:r>
            <a:r>
              <a:rPr lang="en-NZ" b="1" dirty="0" err="1">
                <a:solidFill>
                  <a:srgbClr val="0070C0"/>
                </a:solidFill>
              </a:rPr>
              <a:t>Clojure</a:t>
            </a:r>
            <a:r>
              <a:rPr lang="en-NZ" dirty="0" smtClean="0"/>
              <a:t>, </a:t>
            </a:r>
            <a:r>
              <a:rPr lang="en-NZ" dirty="0" err="1" smtClean="0"/>
              <a:t>JRuby</a:t>
            </a:r>
            <a:endParaRPr lang="en-NZ" dirty="0" smtClean="0"/>
          </a:p>
          <a:p>
            <a:pPr lvl="1"/>
            <a:r>
              <a:rPr lang="en-NZ" dirty="0" smtClean="0"/>
              <a:t>Fantom, Mira, </a:t>
            </a:r>
            <a:r>
              <a:rPr lang="en-NZ" dirty="0" err="1" smtClean="0"/>
              <a:t>Gosu</a:t>
            </a:r>
            <a:r>
              <a:rPr lang="en-NZ" dirty="0" smtClean="0"/>
              <a:t>, </a:t>
            </a:r>
            <a:r>
              <a:rPr lang="en-NZ" dirty="0" err="1" smtClean="0"/>
              <a:t>Jython</a:t>
            </a:r>
            <a:r>
              <a:rPr lang="en-NZ" dirty="0" smtClean="0"/>
              <a:t>, etc.</a:t>
            </a:r>
          </a:p>
          <a:p>
            <a:r>
              <a:rPr lang="en-US" dirty="0" err="1" smtClean="0"/>
              <a:t>JavaFX</a:t>
            </a:r>
            <a:r>
              <a:rPr lang="en-US" dirty="0" smtClean="0"/>
              <a:t> Script is no longer supported by Oracle</a:t>
            </a:r>
          </a:p>
          <a:p>
            <a:pPr lvl="1"/>
            <a:r>
              <a:rPr lang="en-US" dirty="0" smtClean="0"/>
              <a:t>Existing </a:t>
            </a:r>
            <a:r>
              <a:rPr lang="en-US" dirty="0" err="1" smtClean="0"/>
              <a:t>JavaFX</a:t>
            </a:r>
            <a:r>
              <a:rPr lang="en-US" dirty="0" smtClean="0"/>
              <a:t> Script based applications will continue to run</a:t>
            </a:r>
          </a:p>
          <a:p>
            <a:pPr lvl="1"/>
            <a:r>
              <a:rPr lang="en-US" b="1" dirty="0" smtClean="0">
                <a:solidFill>
                  <a:srgbClr val="0070C0"/>
                </a:solidFill>
              </a:rPr>
              <a:t>Visage</a:t>
            </a:r>
            <a:r>
              <a:rPr lang="en-US" dirty="0" smtClean="0">
                <a:solidFill>
                  <a:srgbClr val="0070C0"/>
                </a:solidFill>
              </a:rPr>
              <a:t> </a:t>
            </a:r>
            <a:r>
              <a:rPr lang="en-US" dirty="0" smtClean="0"/>
              <a:t>is the open-source successor to the </a:t>
            </a:r>
            <a:r>
              <a:rPr lang="en-US" dirty="0" err="1" smtClean="0"/>
              <a:t>JavaFX</a:t>
            </a:r>
            <a:r>
              <a:rPr lang="en-US" dirty="0" smtClean="0"/>
              <a:t> Script language</a:t>
            </a:r>
            <a:endParaRPr lang="en-US" dirty="0"/>
          </a:p>
        </p:txBody>
      </p:sp>
    </p:spTree>
    <p:extLst>
      <p:ext uri="{BB962C8B-B14F-4D97-AF65-F5344CB8AC3E}">
        <p14:creationId xmlns:p14="http://schemas.microsoft.com/office/powerpoint/2010/main" val="30276662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Closures in </a:t>
            </a:r>
            <a:r>
              <a:rPr lang="en-US" dirty="0" err="1" smtClean="0"/>
              <a:t>Clojure</a:t>
            </a:r>
            <a:endParaRPr lang="en-US" dirty="0"/>
          </a:p>
        </p:txBody>
      </p:sp>
      <p:sp>
        <p:nvSpPr>
          <p:cNvPr id="7" name="Content Placeholder 6"/>
          <p:cNvSpPr>
            <a:spLocks noGrp="1"/>
          </p:cNvSpPr>
          <p:nvPr>
            <p:ph idx="1"/>
          </p:nvPr>
        </p:nvSpPr>
        <p:spPr/>
        <p:txBody>
          <a:bodyPr/>
          <a:lstStyle/>
          <a:p>
            <a:r>
              <a:rPr lang="en-US" dirty="0" smtClean="0"/>
              <a:t>Inner classes can be created using </a:t>
            </a:r>
            <a:r>
              <a:rPr lang="en-US" dirty="0" smtClean="0">
                <a:latin typeface="Consolas" pitchFamily="49" charset="0"/>
                <a:cs typeface="Consolas" pitchFamily="49" charset="0"/>
              </a:rPr>
              <a:t>proxy</a:t>
            </a:r>
            <a:endParaRPr lang="en-US" dirty="0">
              <a:latin typeface="Consolas" pitchFamily="49" charset="0"/>
              <a:cs typeface="Consolas" pitchFamily="49" charset="0"/>
            </a:endParaRP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50</a:t>
            </a:fld>
            <a:endParaRPr lang="en-US"/>
          </a:p>
        </p:txBody>
      </p:sp>
      <p:sp>
        <p:nvSpPr>
          <p:cNvPr id="8" name="Content Placeholder 5"/>
          <p:cNvSpPr txBox="1">
            <a:spLocks/>
          </p:cNvSpPr>
          <p:nvPr/>
        </p:nvSpPr>
        <p:spPr bwMode="auto">
          <a:xfrm>
            <a:off x="522914" y="3805576"/>
            <a:ext cx="11304289" cy="17856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r>
              <a:rPr lang="en-US" sz="2000" dirty="0" smtClean="0">
                <a:solidFill>
                  <a:schemeClr val="bg1"/>
                </a:solidFill>
                <a:latin typeface="Consolas" pitchFamily="49" charset="0"/>
                <a:cs typeface="Consolas" pitchFamily="49" charset="0"/>
              </a:rPr>
              <a:t>(.</a:t>
            </a:r>
            <a:r>
              <a:rPr lang="en-US" sz="2000" dirty="0" err="1" smtClean="0">
                <a:solidFill>
                  <a:schemeClr val="bg1"/>
                </a:solidFill>
                <a:latin typeface="Consolas" pitchFamily="49" charset="0"/>
                <a:cs typeface="Consolas" pitchFamily="49" charset="0"/>
              </a:rPr>
              <a:t>addListener</a:t>
            </a:r>
            <a:r>
              <a:rPr lang="en-US" sz="2000" dirty="0" smtClean="0">
                <a:solidFill>
                  <a:schemeClr val="bg1"/>
                </a:solidFill>
                <a:latin typeface="Consolas" pitchFamily="49" charset="0"/>
                <a:cs typeface="Consolas" pitchFamily="49" charset="0"/>
              </a:rPr>
              <a:t> </a:t>
            </a:r>
            <a:r>
              <a:rPr lang="en-US" sz="2000" dirty="0" err="1" smtClean="0">
                <a:solidFill>
                  <a:schemeClr val="bg1"/>
                </a:solidFill>
                <a:latin typeface="Consolas" pitchFamily="49" charset="0"/>
                <a:cs typeface="Consolas" pitchFamily="49" charset="0"/>
              </a:rPr>
              <a:t>hoverProperty</a:t>
            </a:r>
            <a:endParaRPr lang="en-US" sz="2000" i="1" dirty="0" smtClean="0">
              <a:solidFill>
                <a:schemeClr val="bg1"/>
              </a:solidFill>
              <a:latin typeface="Consolas" pitchFamily="49" charset="0"/>
              <a:cs typeface="Consolas" pitchFamily="49" charset="0"/>
            </a:endParaRPr>
          </a:p>
          <a:p>
            <a:r>
              <a:rPr lang="en-US" sz="2000" dirty="0" smtClean="0">
                <a:solidFill>
                  <a:schemeClr val="bg1"/>
                </a:solidFill>
                <a:latin typeface="Consolas" pitchFamily="49" charset="0"/>
                <a:cs typeface="Consolas" pitchFamily="49" charset="0"/>
              </a:rPr>
              <a:t>  (</a:t>
            </a:r>
            <a:r>
              <a:rPr lang="en-US" sz="2000" dirty="0" smtClean="0">
                <a:solidFill>
                  <a:srgbClr val="00B0F0"/>
                </a:solidFill>
                <a:latin typeface="Consolas" pitchFamily="49" charset="0"/>
                <a:cs typeface="Consolas" pitchFamily="49" charset="0"/>
              </a:rPr>
              <a:t>proxy</a:t>
            </a:r>
            <a:r>
              <a:rPr lang="en-US" sz="2000" dirty="0" smtClean="0">
                <a:solidFill>
                  <a:schemeClr val="bg1"/>
                </a:solidFill>
                <a:latin typeface="Consolas" pitchFamily="49" charset="0"/>
                <a:cs typeface="Consolas" pitchFamily="49" charset="0"/>
              </a:rPr>
              <a:t> </a:t>
            </a:r>
            <a:r>
              <a:rPr lang="en-US" sz="2000" dirty="0" smtClean="0">
                <a:solidFill>
                  <a:srgbClr val="00B0F0"/>
                </a:solidFill>
                <a:latin typeface="Consolas" pitchFamily="49" charset="0"/>
                <a:cs typeface="Consolas" pitchFamily="49" charset="0"/>
              </a:rPr>
              <a:t>[</a:t>
            </a:r>
            <a:r>
              <a:rPr lang="en-US" sz="2000" i="1" dirty="0" err="1" smtClean="0">
                <a:solidFill>
                  <a:schemeClr val="bg1"/>
                </a:solidFill>
                <a:latin typeface="Consolas" pitchFamily="49" charset="0"/>
                <a:cs typeface="Consolas" pitchFamily="49" charset="0"/>
              </a:rPr>
              <a:t>ChangeListener</a:t>
            </a:r>
            <a:r>
              <a:rPr lang="en-US" sz="2000" i="1" dirty="0" smtClean="0">
                <a:solidFill>
                  <a:srgbClr val="00B0F0"/>
                </a:solidFill>
                <a:latin typeface="Consolas" pitchFamily="49" charset="0"/>
                <a:cs typeface="Consolas" pitchFamily="49" charset="0"/>
              </a:rPr>
              <a:t>]</a:t>
            </a:r>
            <a:r>
              <a:rPr lang="en-US" sz="2000" i="1" dirty="0" smtClean="0">
                <a:solidFill>
                  <a:schemeClr val="bg1"/>
                </a:solidFill>
                <a:latin typeface="Consolas" pitchFamily="49" charset="0"/>
                <a:cs typeface="Consolas" pitchFamily="49" charset="0"/>
              </a:rPr>
              <a:t> </a:t>
            </a:r>
            <a:r>
              <a:rPr lang="en-US" sz="2000" i="1" dirty="0" smtClean="0">
                <a:solidFill>
                  <a:srgbClr val="00B0F0"/>
                </a:solidFill>
                <a:latin typeface="Consolas" pitchFamily="49" charset="0"/>
                <a:cs typeface="Consolas" pitchFamily="49" charset="0"/>
              </a:rPr>
              <a:t>[]</a:t>
            </a:r>
          </a:p>
          <a:p>
            <a:r>
              <a:rPr lang="en-US" sz="2000" dirty="0" smtClean="0">
                <a:solidFill>
                  <a:schemeClr val="bg1"/>
                </a:solidFill>
                <a:latin typeface="Consolas" pitchFamily="49" charset="0"/>
                <a:cs typeface="Consolas" pitchFamily="49" charset="0"/>
              </a:rPr>
              <a:t>    (handle [p, o, v]</a:t>
            </a:r>
          </a:p>
          <a:p>
            <a:r>
              <a:rPr lang="en-US" sz="2000" dirty="0" smtClean="0">
                <a:solidFill>
                  <a:schemeClr val="bg1"/>
                </a:solidFill>
                <a:latin typeface="Consolas" pitchFamily="49" charset="0"/>
                <a:cs typeface="Consolas" pitchFamily="49" charset="0"/>
              </a:rPr>
              <a:t>      (.</a:t>
            </a:r>
            <a:r>
              <a:rPr lang="en-US" sz="2000" dirty="0" err="1" smtClean="0">
                <a:solidFill>
                  <a:schemeClr val="bg1"/>
                </a:solidFill>
                <a:latin typeface="Consolas" pitchFamily="49" charset="0"/>
                <a:cs typeface="Consolas" pitchFamily="49" charset="0"/>
              </a:rPr>
              <a:t>setFill</a:t>
            </a:r>
            <a:r>
              <a:rPr lang="en-US" sz="2000" dirty="0" smtClean="0">
                <a:solidFill>
                  <a:schemeClr val="bg1"/>
                </a:solidFill>
                <a:latin typeface="Consolas" pitchFamily="49" charset="0"/>
                <a:cs typeface="Consolas" pitchFamily="49" charset="0"/>
              </a:rPr>
              <a:t> </a:t>
            </a:r>
            <a:r>
              <a:rPr lang="en-US" sz="2000" dirty="0" err="1" smtClean="0">
                <a:solidFill>
                  <a:schemeClr val="bg1"/>
                </a:solidFill>
                <a:latin typeface="Consolas" pitchFamily="49" charset="0"/>
                <a:cs typeface="Consolas" pitchFamily="49" charset="0"/>
              </a:rPr>
              <a:t>rect</a:t>
            </a:r>
            <a:endParaRPr lang="en-US" sz="2000" dirty="0" smtClean="0">
              <a:solidFill>
                <a:schemeClr val="bg1"/>
              </a:solidFill>
              <a:latin typeface="Consolas" pitchFamily="49" charset="0"/>
              <a:cs typeface="Consolas" pitchFamily="49" charset="0"/>
            </a:endParaRPr>
          </a:p>
          <a:p>
            <a:r>
              <a:rPr lang="en-US" sz="2000" dirty="0" smtClean="0">
                <a:solidFill>
                  <a:schemeClr val="bg1"/>
                </a:solidFill>
                <a:latin typeface="Consolas" pitchFamily="49" charset="0"/>
                <a:cs typeface="Consolas" pitchFamily="49" charset="0"/>
              </a:rPr>
              <a:t>        (if (.</a:t>
            </a:r>
            <a:r>
              <a:rPr lang="en-US" sz="2000" dirty="0" err="1" smtClean="0">
                <a:solidFill>
                  <a:schemeClr val="bg1"/>
                </a:solidFill>
                <a:latin typeface="Consolas" pitchFamily="49" charset="0"/>
                <a:cs typeface="Consolas" pitchFamily="49" charset="0"/>
              </a:rPr>
              <a:t>isHover</a:t>
            </a:r>
            <a:r>
              <a:rPr lang="en-US" sz="2000" dirty="0" smtClean="0">
                <a:solidFill>
                  <a:schemeClr val="bg1"/>
                </a:solidFill>
                <a:latin typeface="Consolas" pitchFamily="49" charset="0"/>
                <a:cs typeface="Consolas" pitchFamily="49" charset="0"/>
              </a:rPr>
              <a:t> </a:t>
            </a:r>
            <a:r>
              <a:rPr lang="en-US" sz="2000" dirty="0" err="1" smtClean="0">
                <a:solidFill>
                  <a:schemeClr val="bg1"/>
                </a:solidFill>
                <a:latin typeface="Consolas" pitchFamily="49" charset="0"/>
                <a:cs typeface="Consolas" pitchFamily="49" charset="0"/>
              </a:rPr>
              <a:t>rect</a:t>
            </a:r>
            <a:r>
              <a:rPr lang="en-US" sz="2000" dirty="0" smtClean="0">
                <a:solidFill>
                  <a:schemeClr val="bg1"/>
                </a:solidFill>
                <a:latin typeface="Consolas" pitchFamily="49" charset="0"/>
                <a:cs typeface="Consolas" pitchFamily="49" charset="0"/>
              </a:rPr>
              <a:t>) </a:t>
            </a:r>
            <a:r>
              <a:rPr lang="en-US" sz="2000" i="1" dirty="0" smtClean="0">
                <a:solidFill>
                  <a:schemeClr val="bg1"/>
                </a:solidFill>
                <a:latin typeface="Consolas" pitchFamily="49" charset="0"/>
                <a:cs typeface="Consolas" pitchFamily="49" charset="0"/>
              </a:rPr>
              <a:t>Color/GREEN Color/RED)))))</a:t>
            </a:r>
            <a:endParaRPr kumimoji="0" lang="en-NZ" sz="2000" b="0" i="0" u="none" strike="noStrike" kern="0" cap="none" spc="0" normalizeH="0" baseline="0" noProof="0" dirty="0" smtClean="0">
              <a:ln>
                <a:noFill/>
              </a:ln>
              <a:solidFill>
                <a:schemeClr val="bg1"/>
              </a:solidFill>
              <a:effectLst/>
              <a:uLnTx/>
              <a:uFillTx/>
              <a:latin typeface="Consolas" pitchFamily="49" charset="0"/>
              <a:ea typeface="ＭＳ Ｐゴシック" charset="-128"/>
              <a:cs typeface="Consolas" pitchFamily="49" charset="0"/>
            </a:endParaRPr>
          </a:p>
        </p:txBody>
      </p:sp>
      <p:sp>
        <p:nvSpPr>
          <p:cNvPr id="6" name="Line Callout 2 5"/>
          <p:cNvSpPr/>
          <p:nvPr/>
        </p:nvSpPr>
        <p:spPr>
          <a:xfrm>
            <a:off x="3770921" y="2362205"/>
            <a:ext cx="6310256" cy="1323975"/>
          </a:xfrm>
          <a:prstGeom prst="borderCallout2">
            <a:avLst>
              <a:gd name="adj1" fmla="val 48044"/>
              <a:gd name="adj2" fmla="val -4326"/>
              <a:gd name="adj3" fmla="val 48683"/>
              <a:gd name="adj4" fmla="val -12936"/>
              <a:gd name="adj5" fmla="val 136143"/>
              <a:gd name="adj6" fmla="val -27300"/>
            </a:avLst>
          </a:prstGeom>
          <a:solidFill>
            <a:srgbClr val="006F96"/>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smtClean="0"/>
              <a:t>Proxy form:</a:t>
            </a:r>
          </a:p>
          <a:p>
            <a:r>
              <a:rPr lang="en-US" sz="2400" dirty="0" smtClean="0"/>
              <a:t> </a:t>
            </a:r>
            <a:r>
              <a:rPr lang="en-US" sz="2400" dirty="0" smtClean="0">
                <a:latin typeface="Consolas" pitchFamily="49" charset="0"/>
                <a:cs typeface="Consolas" pitchFamily="49" charset="0"/>
              </a:rPr>
              <a:t>(proxy [class] [</a:t>
            </a:r>
            <a:r>
              <a:rPr lang="en-US" sz="2400" dirty="0" err="1" smtClean="0">
                <a:latin typeface="Consolas" pitchFamily="49" charset="0"/>
                <a:cs typeface="Consolas" pitchFamily="49" charset="0"/>
              </a:rPr>
              <a:t>args</a:t>
            </a:r>
            <a:r>
              <a:rPr lang="en-US" sz="2400" dirty="0" smtClean="0">
                <a:latin typeface="Consolas" pitchFamily="49" charset="0"/>
                <a:cs typeface="Consolas" pitchFamily="49" charset="0"/>
              </a:rPr>
              <a:t>] </a:t>
            </a:r>
            <a:r>
              <a:rPr lang="en-US" sz="2400" dirty="0" err="1" smtClean="0">
                <a:latin typeface="Consolas" pitchFamily="49" charset="0"/>
                <a:cs typeface="Consolas" pitchFamily="49" charset="0"/>
              </a:rPr>
              <a:t>fs</a:t>
            </a:r>
            <a:r>
              <a:rPr lang="en-US" sz="2400" dirty="0" smtClean="0">
                <a:latin typeface="Consolas" pitchFamily="49" charset="0"/>
                <a:cs typeface="Consolas" pitchFamily="49" charset="0"/>
              </a:rPr>
              <a:t>+)</a:t>
            </a:r>
          </a:p>
          <a:p>
            <a:r>
              <a:rPr lang="en-US" sz="2400" dirty="0" smtClean="0"/>
              <a:t> f =&gt; </a:t>
            </a:r>
            <a:r>
              <a:rPr lang="en-US" sz="2400" dirty="0" smtClean="0">
                <a:latin typeface="Consolas" pitchFamily="49" charset="0"/>
                <a:cs typeface="Consolas" pitchFamily="49" charset="0"/>
              </a:rPr>
              <a:t>(name [</a:t>
            </a:r>
            <a:r>
              <a:rPr lang="en-US" sz="2400" dirty="0" err="1" smtClean="0">
                <a:latin typeface="Consolas" pitchFamily="49" charset="0"/>
                <a:cs typeface="Consolas" pitchFamily="49" charset="0"/>
              </a:rPr>
              <a:t>params</a:t>
            </a:r>
            <a:r>
              <a:rPr lang="en-US" sz="2400" dirty="0" smtClean="0">
                <a:latin typeface="Consolas" pitchFamily="49" charset="0"/>
                <a:cs typeface="Consolas" pitchFamily="49" charset="0"/>
              </a:rPr>
              <a:t>*] body)</a:t>
            </a:r>
          </a:p>
        </p:txBody>
      </p:sp>
    </p:spTree>
    <p:extLst>
      <p:ext uri="{BB962C8B-B14F-4D97-AF65-F5344CB8AC3E}">
        <p14:creationId xmlns:p14="http://schemas.microsoft.com/office/powerpoint/2010/main" val="331454437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51</a:t>
            </a:fld>
            <a:endParaRPr lang="en-US"/>
          </a:p>
        </p:txBody>
      </p:sp>
      <p:sp>
        <p:nvSpPr>
          <p:cNvPr id="5" name="Rectangle 4"/>
          <p:cNvSpPr/>
          <p:nvPr/>
        </p:nvSpPr>
        <p:spPr>
          <a:xfrm>
            <a:off x="0" y="0"/>
            <a:ext cx="12188825"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8105639" y="-5417"/>
            <a:ext cx="2319052" cy="6863417"/>
          </a:xfrm>
          <a:prstGeom prst="rect">
            <a:avLst/>
          </a:prstGeom>
          <a:noFill/>
        </p:spPr>
        <p:txBody>
          <a:bodyPr wrap="square" rtlCol="0">
            <a:spAutoFit/>
          </a:bodyPr>
          <a:lstStyle/>
          <a:p>
            <a:r>
              <a:rPr lang="en-US" sz="44000" dirty="0" smtClean="0">
                <a:latin typeface="Marker Felt"/>
                <a:ea typeface="헤드라인A"/>
                <a:cs typeface="Marker Felt"/>
              </a:rPr>
              <a:t>?</a:t>
            </a:r>
            <a:endParaRPr lang="en-US" sz="44000" dirty="0">
              <a:latin typeface="Marker Felt"/>
              <a:ea typeface="헤드라인A"/>
              <a:cs typeface="Marker Felt"/>
            </a:endParaRPr>
          </a:p>
        </p:txBody>
      </p:sp>
      <p:sp>
        <p:nvSpPr>
          <p:cNvPr id="7" name="TextBox 6"/>
          <p:cNvSpPr txBox="1"/>
          <p:nvPr/>
        </p:nvSpPr>
        <p:spPr>
          <a:xfrm>
            <a:off x="2142362" y="1778001"/>
            <a:ext cx="4968377" cy="2185214"/>
          </a:xfrm>
          <a:prstGeom prst="rect">
            <a:avLst/>
          </a:prstGeom>
          <a:noFill/>
        </p:spPr>
        <p:txBody>
          <a:bodyPr wrap="none" rtlCol="0">
            <a:spAutoFit/>
          </a:bodyPr>
          <a:lstStyle/>
          <a:p>
            <a:r>
              <a:rPr lang="en-US" sz="5400" dirty="0" smtClean="0">
                <a:latin typeface="Marker Felt"/>
                <a:cs typeface="Marker Felt"/>
              </a:rPr>
              <a:t>And is most like</a:t>
            </a:r>
          </a:p>
          <a:p>
            <a:r>
              <a:rPr lang="en-US" sz="5400" dirty="0">
                <a:latin typeface="Marker Felt"/>
                <a:cs typeface="Marker Felt"/>
              </a:rPr>
              <a:t>w</a:t>
            </a:r>
            <a:r>
              <a:rPr lang="en-US" sz="5400" dirty="0" smtClean="0">
                <a:latin typeface="Marker Felt"/>
                <a:cs typeface="Marker Felt"/>
              </a:rPr>
              <a:t>hich Anime?</a:t>
            </a:r>
          </a:p>
          <a:p>
            <a:r>
              <a:rPr lang="en-US" sz="2800" dirty="0" smtClean="0">
                <a:latin typeface="Marker Felt"/>
                <a:cs typeface="Marker Felt"/>
              </a:rPr>
              <a:t>(or Manga)</a:t>
            </a:r>
            <a:endParaRPr lang="en-US" sz="2800" dirty="0">
              <a:latin typeface="Marker Felt"/>
              <a:cs typeface="Marker Felt"/>
            </a:endParaRPr>
          </a:p>
        </p:txBody>
      </p:sp>
    </p:spTree>
    <p:extLst>
      <p:ext uri="{BB962C8B-B14F-4D97-AF65-F5344CB8AC3E}">
        <p14:creationId xmlns:p14="http://schemas.microsoft.com/office/powerpoint/2010/main" val="4134844081"/>
      </p:ext>
    </p:extLst>
  </p:cSld>
  <p:clrMapOvr>
    <a:masterClrMapping/>
  </p:clrMapOvr>
  <p:transition xmlns:p14="http://schemas.microsoft.com/office/powerpoint/2010/mai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88825" cy="68580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52</a:t>
            </a:fld>
            <a:endParaRPr lang="en-US"/>
          </a:p>
        </p:txBody>
      </p:sp>
      <p:pic>
        <p:nvPicPr>
          <p:cNvPr id="8" name="Picture 7"/>
          <p:cNvPicPr>
            <a:picLocks noChangeAspect="1"/>
          </p:cNvPicPr>
          <p:nvPr/>
        </p:nvPicPr>
        <p:blipFill>
          <a:blip r:embed="rId3"/>
          <a:stretch>
            <a:fillRect/>
          </a:stretch>
        </p:blipFill>
        <p:spPr>
          <a:xfrm>
            <a:off x="2959100" y="571500"/>
            <a:ext cx="6248400" cy="5715000"/>
          </a:xfrm>
          <a:prstGeom prst="rect">
            <a:avLst/>
          </a:prstGeom>
        </p:spPr>
      </p:pic>
      <p:sp>
        <p:nvSpPr>
          <p:cNvPr id="9" name="Rectangle 8"/>
          <p:cNvSpPr/>
          <p:nvPr/>
        </p:nvSpPr>
        <p:spPr>
          <a:xfrm>
            <a:off x="3423362" y="2164522"/>
            <a:ext cx="1877327" cy="162339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18776" l="0" r="100000">
                        <a14:foregroundMark x1="19713" y1="11120" x2="20492" y2="4349"/>
                        <a14:foregroundMark x1="15902" y1="11745" x2="12090" y2="5964"/>
                        <a14:foregroundMark x1="7787" y1="12734" x2="8320" y2="5313"/>
                        <a14:foregroundMark x1="2992" y1="13203" x2="3484" y2="8698"/>
                        <a14:foregroundMark x1="69877" y1="9505" x2="71926" y2="8542"/>
                        <a14:foregroundMark x1="53484" y1="11120" x2="53730" y2="4844"/>
                        <a14:foregroundMark x1="62582" y1="13698" x2="62582" y2="6771"/>
                        <a14:foregroundMark x1="77049" y1="11432" x2="76025" y2="6120"/>
                        <a14:foregroundMark x1="82377" y1="12083" x2="83115" y2="4661"/>
                        <a14:foregroundMark x1="95779" y1="9505" x2="91721" y2="4844"/>
                        <a14:foregroundMark x1="48648" y1="11276" x2="45861" y2="4661"/>
                        <a14:foregroundMark x1="28402" y1="12396" x2="28402" y2="3047"/>
                        <a14:foregroundMark x1="36475" y1="11120" x2="36475" y2="6927"/>
                        <a14:backgroundMark x1="70697" y1="1927" x2="69672" y2="495"/>
                        <a14:backgroundMark x1="38770" y1="2578" x2="39549" y2="156"/>
                        <a14:backgroundMark x1="51680" y1="1458" x2="51967" y2="156"/>
                        <a14:backgroundMark x1="98074" y1="12083" x2="99836" y2="12240"/>
                        <a14:backgroundMark x1="98320" y1="2578" x2="98320" y2="2578"/>
                        <a14:backgroundMark x1="97828" y1="5807" x2="99836" y2="9505"/>
                        <a14:backgroundMark x1="34959" y1="8854" x2="34713" y2="495"/>
                        <a14:backgroundMark x1="30410" y1="14323" x2="31680" y2="15625"/>
                        <a14:backgroundMark x1="81352" y1="651" x2="81352" y2="651"/>
                        <a14:backgroundMark x1="94016" y1="651" x2="94016" y2="651"/>
                        <a14:backgroundMark x1="43320" y1="3047" x2="43320" y2="9974"/>
                        <a14:backgroundMark x1="47131" y1="807" x2="47131" y2="0"/>
                        <a14:backgroundMark x1="64877" y1="1458" x2="64877" y2="651"/>
                        <a14:backgroundMark x1="30164" y1="10781" x2="30410" y2="4036"/>
                      </a14:backgroundRemoval>
                    </a14:imgEffect>
                  </a14:imgLayer>
                </a14:imgProps>
              </a:ext>
            </a:extLst>
          </a:blip>
          <a:stretch>
            <a:fillRect/>
          </a:stretch>
        </p:blipFill>
        <p:spPr>
          <a:xfrm>
            <a:off x="154604" y="5720522"/>
            <a:ext cx="3655966" cy="5753651"/>
          </a:xfrm>
          <a:prstGeom prst="rect">
            <a:avLst/>
          </a:prstGeom>
        </p:spPr>
      </p:pic>
      <p:sp>
        <p:nvSpPr>
          <p:cNvPr id="3" name="TextBox 2"/>
          <p:cNvSpPr txBox="1"/>
          <p:nvPr/>
        </p:nvSpPr>
        <p:spPr>
          <a:xfrm>
            <a:off x="3699440" y="1292086"/>
            <a:ext cx="1550424" cy="3046988"/>
          </a:xfrm>
          <a:prstGeom prst="rect">
            <a:avLst/>
          </a:prstGeom>
          <a:noFill/>
        </p:spPr>
        <p:txBody>
          <a:bodyPr wrap="none" rtlCol="0">
            <a:spAutoFit/>
          </a:bodyPr>
          <a:lstStyle/>
          <a:p>
            <a:r>
              <a:rPr lang="en-US" sz="3200" dirty="0" smtClean="0">
                <a:latin typeface="Osaka"/>
                <a:ea typeface="Osaka"/>
                <a:cs typeface="Osaka"/>
              </a:rPr>
              <a:t>Using</a:t>
            </a:r>
          </a:p>
          <a:p>
            <a:r>
              <a:rPr lang="en-US" sz="3200" dirty="0" err="1" smtClean="0">
                <a:latin typeface="Osaka"/>
                <a:ea typeface="Osaka"/>
                <a:cs typeface="Osaka"/>
              </a:rPr>
              <a:t>Clojure</a:t>
            </a:r>
            <a:endParaRPr lang="en-US" sz="3200" dirty="0" smtClean="0">
              <a:latin typeface="Osaka"/>
              <a:ea typeface="Osaka"/>
              <a:cs typeface="Osaka"/>
            </a:endParaRPr>
          </a:p>
          <a:p>
            <a:r>
              <a:rPr lang="en-US" sz="3200" dirty="0">
                <a:latin typeface="Osaka"/>
                <a:ea typeface="Osaka"/>
                <a:cs typeface="Osaka"/>
              </a:rPr>
              <a:t>w</a:t>
            </a:r>
            <a:r>
              <a:rPr lang="en-US" sz="3200" dirty="0" smtClean="0">
                <a:latin typeface="Osaka"/>
                <a:ea typeface="Osaka"/>
                <a:cs typeface="Osaka"/>
              </a:rPr>
              <a:t>ith</a:t>
            </a:r>
          </a:p>
          <a:p>
            <a:r>
              <a:rPr lang="en-US" sz="3200" dirty="0" smtClean="0">
                <a:latin typeface="Osaka"/>
                <a:ea typeface="Osaka"/>
                <a:cs typeface="Osaka"/>
              </a:rPr>
              <a:t>JavaFX</a:t>
            </a:r>
          </a:p>
          <a:p>
            <a:r>
              <a:rPr lang="en-US" sz="3200" dirty="0">
                <a:latin typeface="Osaka"/>
                <a:ea typeface="Osaka"/>
                <a:cs typeface="Osaka"/>
              </a:rPr>
              <a:t>i</a:t>
            </a:r>
            <a:r>
              <a:rPr lang="en-US" sz="3200" dirty="0" smtClean="0">
                <a:latin typeface="Osaka"/>
                <a:ea typeface="Osaka"/>
                <a:cs typeface="Osaka"/>
              </a:rPr>
              <a:t>s that</a:t>
            </a:r>
          </a:p>
          <a:p>
            <a:r>
              <a:rPr lang="en-US" sz="3200" dirty="0" smtClean="0">
                <a:latin typeface="Osaka"/>
                <a:ea typeface="Osaka"/>
                <a:cs typeface="Osaka"/>
              </a:rPr>
              <a:t>easy</a:t>
            </a:r>
            <a:r>
              <a:rPr lang="en-US" sz="3200" dirty="0" smtClean="0"/>
              <a:t>?</a:t>
            </a:r>
            <a:endParaRPr lang="en-US" sz="3200" dirty="0"/>
          </a:p>
        </p:txBody>
      </p:sp>
    </p:spTree>
    <p:extLst>
      <p:ext uri="{BB962C8B-B14F-4D97-AF65-F5344CB8AC3E}">
        <p14:creationId xmlns:p14="http://schemas.microsoft.com/office/powerpoint/2010/main" val="19240355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0307697-3216-BF49-AE76-CEF5DB81BAC1}" type="slidenum">
              <a:rPr lang="en-US" smtClean="0"/>
              <a:pPr>
                <a:defRPr/>
              </a:pPr>
              <a:t>53</a:t>
            </a:fld>
            <a:endParaRPr lang="en-US"/>
          </a:p>
        </p:txBody>
      </p:sp>
      <p:sp>
        <p:nvSpPr>
          <p:cNvPr id="2" name="Title 1"/>
          <p:cNvSpPr>
            <a:spLocks noGrp="1"/>
          </p:cNvSpPr>
          <p:nvPr>
            <p:ph type="title"/>
          </p:nvPr>
        </p:nvSpPr>
        <p:spPr/>
        <p:txBody>
          <a:bodyPr/>
          <a:lstStyle/>
          <a:p>
            <a:r>
              <a:rPr lang="en-US" dirty="0" err="1" smtClean="0"/>
              <a:t>JavaFX</a:t>
            </a:r>
            <a:r>
              <a:rPr lang="en-US" dirty="0" smtClean="0"/>
              <a:t> With Scala</a:t>
            </a:r>
            <a:endParaRPr lang="en-US" dirty="0"/>
          </a:p>
        </p:txBody>
      </p:sp>
      <p:grpSp>
        <p:nvGrpSpPr>
          <p:cNvPr id="5" name="Group 4"/>
          <p:cNvGrpSpPr/>
          <p:nvPr/>
        </p:nvGrpSpPr>
        <p:grpSpPr>
          <a:xfrm>
            <a:off x="2612703" y="1956185"/>
            <a:ext cx="6667501" cy="4038600"/>
            <a:chOff x="1650570" y="1409700"/>
            <a:chExt cx="8887685" cy="4038600"/>
          </a:xfrm>
        </p:grpSpPr>
        <p:pic>
          <p:nvPicPr>
            <p:cNvPr id="8" name="Picture 7" descr="DukeFriends.png.png"/>
            <p:cNvPicPr>
              <a:picLocks noChangeAspect="1"/>
            </p:cNvPicPr>
            <p:nvPr/>
          </p:nvPicPr>
          <p:blipFill>
            <a:blip r:embed="rId3"/>
            <a:stretch>
              <a:fillRect/>
            </a:stretch>
          </p:blipFill>
          <p:spPr>
            <a:xfrm>
              <a:off x="1650570" y="1409700"/>
              <a:ext cx="8887685" cy="4038600"/>
            </a:xfrm>
            <a:prstGeom prst="rect">
              <a:avLst/>
            </a:prstGeom>
            <a:noFill/>
            <a:ln>
              <a:noFill/>
            </a:ln>
          </p:spPr>
        </p:pic>
        <p:pic>
          <p:nvPicPr>
            <p:cNvPr id="9" name="Picture 8" descr="scala_button_scala_logo-p145301530944951542t5sj_40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4172" y="3710721"/>
              <a:ext cx="629045" cy="471907"/>
            </a:xfrm>
            <a:prstGeom prst="rect">
              <a:avLst/>
            </a:prstGeom>
            <a:noFill/>
            <a:ln>
              <a:noFill/>
            </a:ln>
          </p:spPr>
        </p:pic>
        <p:pic>
          <p:nvPicPr>
            <p:cNvPr id="10" name="Picture 9" descr="scala_button_scala_logo-p145301530944951542t5sj_400.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86157" y="3632009"/>
              <a:ext cx="533053" cy="399895"/>
            </a:xfrm>
            <a:prstGeom prst="rect">
              <a:avLst/>
            </a:prstGeom>
            <a:noFill/>
            <a:ln>
              <a:noFill/>
            </a:ln>
          </p:spPr>
        </p:pic>
        <p:pic>
          <p:nvPicPr>
            <p:cNvPr id="11" name="Picture 10" descr="scala_button_scala_logo-p145301530944951542t5sj_400.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31407" y="4144478"/>
              <a:ext cx="747361" cy="560667"/>
            </a:xfrm>
            <a:prstGeom prst="rect">
              <a:avLst/>
            </a:prstGeom>
            <a:noFill/>
            <a:ln>
              <a:noFill/>
            </a:ln>
          </p:spPr>
        </p:pic>
        <p:pic>
          <p:nvPicPr>
            <p:cNvPr id="12" name="Picture 11" descr="scala_button_scala_logo-p145301530944951542t5sj_400.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50386" y="2918576"/>
              <a:ext cx="342183" cy="256704"/>
            </a:xfrm>
            <a:prstGeom prst="rect">
              <a:avLst/>
            </a:prstGeom>
            <a:noFill/>
            <a:ln>
              <a:noFill/>
            </a:ln>
          </p:spPr>
        </p:pic>
        <p:pic>
          <p:nvPicPr>
            <p:cNvPr id="13" name="Picture 12" descr="scala_button_scala_logo-p145301530944951542t5sj_400.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71097" y="3099449"/>
              <a:ext cx="328790" cy="246657"/>
            </a:xfrm>
            <a:prstGeom prst="rect">
              <a:avLst/>
            </a:prstGeom>
            <a:noFill/>
            <a:ln>
              <a:noFill/>
            </a:ln>
          </p:spPr>
        </p:pic>
        <p:pic>
          <p:nvPicPr>
            <p:cNvPr id="14" name="Picture 13" descr="scala_button_scala_logo-p145301530944951542t5sj_400.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73676" y="2707560"/>
              <a:ext cx="224984" cy="168783"/>
            </a:xfrm>
            <a:prstGeom prst="rect">
              <a:avLst/>
            </a:prstGeom>
            <a:noFill/>
            <a:ln>
              <a:noFill/>
            </a:ln>
          </p:spPr>
        </p:pic>
        <p:pic>
          <p:nvPicPr>
            <p:cNvPr id="15" name="Picture 14" descr="scala_button_scala_logo-p145301530944951542t5sj_400.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91323" y="3531524"/>
              <a:ext cx="439292" cy="329555"/>
            </a:xfrm>
            <a:prstGeom prst="rect">
              <a:avLst/>
            </a:prstGeom>
            <a:noFill/>
            <a:ln>
              <a:noFill/>
            </a:ln>
          </p:spPr>
        </p:pic>
        <p:pic>
          <p:nvPicPr>
            <p:cNvPr id="16" name="Picture 15" descr="scala_button_scala_logo-p145301530944951542t5sj_400.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00794" y="3561669"/>
              <a:ext cx="476128" cy="357189"/>
            </a:xfrm>
            <a:prstGeom prst="rect">
              <a:avLst/>
            </a:prstGeom>
            <a:noFill/>
            <a:ln>
              <a:noFill/>
            </a:ln>
          </p:spPr>
        </p:pic>
        <p:pic>
          <p:nvPicPr>
            <p:cNvPr id="17" name="Picture 16" descr="scala_button_scala_logo-p145301530944951542t5sj_400.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25917" y="3320509"/>
              <a:ext cx="422550" cy="316995"/>
            </a:xfrm>
            <a:prstGeom prst="rect">
              <a:avLst/>
            </a:prstGeom>
            <a:noFill/>
            <a:ln>
              <a:noFill/>
            </a:ln>
          </p:spPr>
        </p:pic>
        <p:pic>
          <p:nvPicPr>
            <p:cNvPr id="18" name="Picture 17" descr="scala_button_scala_logo-p145301530944951542t5sj_400.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816180" y="3039158"/>
              <a:ext cx="332139" cy="249169"/>
            </a:xfrm>
            <a:prstGeom prst="rect">
              <a:avLst/>
            </a:prstGeom>
            <a:noFill/>
            <a:ln>
              <a:noFill/>
            </a:ln>
          </p:spPr>
        </p:pic>
        <p:pic>
          <p:nvPicPr>
            <p:cNvPr id="19" name="Picture 18" descr="scala_button_scala_logo-p145301530944951542t5sj_400.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923008" y="2647271"/>
              <a:ext cx="288607" cy="216512"/>
            </a:xfrm>
            <a:prstGeom prst="rect">
              <a:avLst/>
            </a:prstGeom>
            <a:noFill/>
            <a:ln>
              <a:noFill/>
            </a:ln>
          </p:spPr>
        </p:pic>
        <p:pic>
          <p:nvPicPr>
            <p:cNvPr id="20" name="Picture 19" descr="scala_button_scala_logo-p145301530944951542t5sj_400.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521180" y="3059255"/>
              <a:ext cx="305348" cy="229071"/>
            </a:xfrm>
            <a:prstGeom prst="rect">
              <a:avLst/>
            </a:prstGeom>
            <a:noFill/>
            <a:ln>
              <a:noFill/>
            </a:ln>
          </p:spPr>
        </p:pic>
        <p:pic>
          <p:nvPicPr>
            <p:cNvPr id="21" name="Picture 20" descr="scala_button_scala_logo-p145301530944951542t5sj_400.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195470" y="2968820"/>
              <a:ext cx="278561" cy="208975"/>
            </a:xfrm>
            <a:prstGeom prst="rect">
              <a:avLst/>
            </a:prstGeom>
            <a:noFill/>
            <a:ln>
              <a:noFill/>
            </a:ln>
          </p:spPr>
        </p:pic>
        <p:pic>
          <p:nvPicPr>
            <p:cNvPr id="22" name="Picture 21" descr="scala_button_scala_logo-p145301530944951542t5sj_400.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186320" y="2285529"/>
              <a:ext cx="154664" cy="116028"/>
            </a:xfrm>
            <a:prstGeom prst="rect">
              <a:avLst/>
            </a:prstGeom>
            <a:noFill/>
            <a:ln>
              <a:noFill/>
            </a:ln>
          </p:spPr>
        </p:pic>
        <p:pic>
          <p:nvPicPr>
            <p:cNvPr id="23" name="Picture 22" descr="scala_button_scala_logo-p145301530944951542t5sj_400.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900792" y="2185045"/>
              <a:ext cx="154664" cy="116028"/>
            </a:xfrm>
            <a:prstGeom prst="rect">
              <a:avLst/>
            </a:prstGeom>
            <a:noFill/>
            <a:ln>
              <a:noFill/>
            </a:ln>
          </p:spPr>
        </p:pic>
        <p:pic>
          <p:nvPicPr>
            <p:cNvPr id="24" name="Picture 23" descr="scala_button_scala_logo-p145301530944951542t5sj_400.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592723" y="2365915"/>
              <a:ext cx="154664" cy="116028"/>
            </a:xfrm>
            <a:prstGeom prst="rect">
              <a:avLst/>
            </a:prstGeom>
            <a:noFill/>
            <a:ln>
              <a:noFill/>
            </a:ln>
          </p:spPr>
        </p:pic>
        <p:pic>
          <p:nvPicPr>
            <p:cNvPr id="25" name="Picture 24" descr="scala_button_scala_logo-p145301530944951542t5sj_400.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525751" y="2486495"/>
              <a:ext cx="154664" cy="116028"/>
            </a:xfrm>
            <a:prstGeom prst="rect">
              <a:avLst/>
            </a:prstGeom>
            <a:noFill/>
            <a:ln>
              <a:noFill/>
            </a:ln>
          </p:spPr>
        </p:pic>
        <p:pic>
          <p:nvPicPr>
            <p:cNvPr id="26" name="Picture 25" descr="scala_button_scala_logo-p145301530944951542t5sj_400.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271258" y="2607075"/>
              <a:ext cx="154664" cy="116028"/>
            </a:xfrm>
            <a:prstGeom prst="rect">
              <a:avLst/>
            </a:prstGeom>
            <a:noFill/>
            <a:ln>
              <a:noFill/>
            </a:ln>
          </p:spPr>
        </p:pic>
        <p:pic>
          <p:nvPicPr>
            <p:cNvPr id="27" name="Picture 26" descr="scala_button_scala_logo-p145301530944951542t5sj_400.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141562" y="2617125"/>
              <a:ext cx="154664" cy="116028"/>
            </a:xfrm>
            <a:prstGeom prst="rect">
              <a:avLst/>
            </a:prstGeom>
            <a:noFill/>
            <a:ln>
              <a:noFill/>
            </a:ln>
          </p:spPr>
        </p:pic>
        <p:pic>
          <p:nvPicPr>
            <p:cNvPr id="28" name="Picture 27" descr="scala_button_scala_logo-p145301530944951542t5sj_400.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494715" y="2255385"/>
              <a:ext cx="154664" cy="116028"/>
            </a:xfrm>
            <a:prstGeom prst="rect">
              <a:avLst/>
            </a:prstGeom>
            <a:noFill/>
            <a:ln>
              <a:noFill/>
            </a:ln>
          </p:spPr>
        </p:pic>
        <p:pic>
          <p:nvPicPr>
            <p:cNvPr id="29" name="Picture 28" descr="scala_button_scala_logo-p145301530944951542t5sj_400.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735814" y="2697511"/>
              <a:ext cx="154664" cy="116028"/>
            </a:xfrm>
            <a:prstGeom prst="rect">
              <a:avLst/>
            </a:prstGeom>
            <a:noFill/>
            <a:ln>
              <a:noFill/>
            </a:ln>
          </p:spPr>
        </p:pic>
        <p:pic>
          <p:nvPicPr>
            <p:cNvPr id="30" name="Picture 29" descr="scala_button_scala_logo-p145301530944951542t5sj_400.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3820100" y="1763015"/>
              <a:ext cx="144618" cy="108492"/>
            </a:xfrm>
            <a:prstGeom prst="rect">
              <a:avLst/>
            </a:prstGeom>
            <a:noFill/>
            <a:ln>
              <a:noFill/>
            </a:ln>
          </p:spPr>
        </p:pic>
        <p:pic>
          <p:nvPicPr>
            <p:cNvPr id="31" name="Picture 30" descr="scala_button_scala_logo-p145301530944951542t5sj_400.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021014" y="1933838"/>
              <a:ext cx="144618" cy="108492"/>
            </a:xfrm>
            <a:prstGeom prst="rect">
              <a:avLst/>
            </a:prstGeom>
            <a:noFill/>
            <a:ln>
              <a:noFill/>
            </a:ln>
          </p:spPr>
        </p:pic>
        <p:pic>
          <p:nvPicPr>
            <p:cNvPr id="32" name="Picture 31" descr="scala_button_scala_logo-p145301530944951542t5sj_400.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195141" y="2054418"/>
              <a:ext cx="144618" cy="108492"/>
            </a:xfrm>
            <a:prstGeom prst="rect">
              <a:avLst/>
            </a:prstGeom>
            <a:noFill/>
            <a:ln>
              <a:noFill/>
            </a:ln>
          </p:spPr>
        </p:pic>
        <p:pic>
          <p:nvPicPr>
            <p:cNvPr id="33" name="Picture 32" descr="scala_button_scala_logo-p145301530944951542t5sj_400.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771421" y="1642435"/>
              <a:ext cx="144618" cy="108492"/>
            </a:xfrm>
            <a:prstGeom prst="rect">
              <a:avLst/>
            </a:prstGeom>
            <a:noFill/>
            <a:ln>
              <a:noFill/>
            </a:ln>
          </p:spPr>
        </p:pic>
        <p:pic>
          <p:nvPicPr>
            <p:cNvPr id="34" name="Picture 33" descr="scala_button_scala_logo-p145301530944951542t5sj_400.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115100" y="1702726"/>
              <a:ext cx="144618" cy="108492"/>
            </a:xfrm>
            <a:prstGeom prst="rect">
              <a:avLst/>
            </a:prstGeom>
            <a:noFill/>
            <a:ln>
              <a:noFill/>
            </a:ln>
          </p:spPr>
        </p:pic>
        <p:pic>
          <p:nvPicPr>
            <p:cNvPr id="35" name="Picture 34" descr="scala_button_scala_logo-p145301530944951542t5sj_400.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320262" y="2054418"/>
              <a:ext cx="144618" cy="108492"/>
            </a:xfrm>
            <a:prstGeom prst="rect">
              <a:avLst/>
            </a:prstGeom>
            <a:noFill/>
            <a:ln>
              <a:noFill/>
            </a:ln>
          </p:spPr>
        </p:pic>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Scala</a:t>
            </a:r>
            <a:endParaRPr lang="en-US" dirty="0"/>
          </a:p>
        </p:txBody>
      </p:sp>
      <p:sp>
        <p:nvSpPr>
          <p:cNvPr id="5" name="Content Placeholder 4"/>
          <p:cNvSpPr>
            <a:spLocks noGrp="1"/>
          </p:cNvSpPr>
          <p:nvPr>
            <p:ph sz="half" idx="1"/>
          </p:nvPr>
        </p:nvSpPr>
        <p:spPr>
          <a:xfrm>
            <a:off x="376669" y="4488880"/>
            <a:ext cx="11216566" cy="1894465"/>
          </a:xfrm>
        </p:spPr>
        <p:txBody>
          <a:bodyPr/>
          <a:lstStyle/>
          <a:p>
            <a:r>
              <a:rPr lang="en-US" dirty="0" smtClean="0"/>
              <a:t>Started in 2001 by Martin </a:t>
            </a:r>
            <a:r>
              <a:rPr lang="en-US" dirty="0" err="1" smtClean="0"/>
              <a:t>Odersky</a:t>
            </a:r>
            <a:endParaRPr lang="en-US" dirty="0" smtClean="0"/>
          </a:p>
          <a:p>
            <a:r>
              <a:rPr lang="en-US" dirty="0" smtClean="0"/>
              <a:t>Compiles to Java </a:t>
            </a:r>
            <a:r>
              <a:rPr lang="en-US" dirty="0" err="1" smtClean="0"/>
              <a:t>bytecodes</a:t>
            </a:r>
            <a:endParaRPr lang="en-US" dirty="0" smtClean="0"/>
          </a:p>
          <a:p>
            <a:r>
              <a:rPr lang="en-US" dirty="0" smtClean="0"/>
              <a:t>Pure object-oriented language</a:t>
            </a:r>
          </a:p>
          <a:p>
            <a:r>
              <a:rPr lang="en-US" dirty="0" smtClean="0"/>
              <a:t>Also a functional programming language</a:t>
            </a:r>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2150276879"/>
              </p:ext>
            </p:extLst>
          </p:nvPr>
        </p:nvGraphicFramePr>
        <p:xfrm>
          <a:off x="637143" y="1831977"/>
          <a:ext cx="11043814" cy="2334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0"/>
          </p:nvPr>
        </p:nvSpPr>
        <p:spPr/>
        <p:txBody>
          <a:bodyPr/>
          <a:lstStyle/>
          <a:p>
            <a:fld id="{50EDCE02-DAA0-445A-98C1-978665642BC1}" type="slidenum">
              <a:rPr lang="en-US" smtClean="0"/>
              <a:pPr/>
              <a:t>54</a:t>
            </a:fld>
            <a:endParaRPr lang="en-US"/>
          </a:p>
        </p:txBody>
      </p:sp>
      <p:pic>
        <p:nvPicPr>
          <p:cNvPr id="1026" name="Picture 2" descr="http://ecx.images-amazon.com/images/I/51i5XoqLoDL.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434028" y="4527119"/>
            <a:ext cx="1792224" cy="1792224"/>
          </a:xfrm>
          <a:prstGeom prst="rect">
            <a:avLst/>
          </a:prstGeom>
          <a:no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 vs. Scala DSL</a:t>
            </a:r>
            <a:endParaRPr lang="en-US" dirty="0"/>
          </a:p>
        </p:txBody>
      </p:sp>
      <p:sp>
        <p:nvSpPr>
          <p:cNvPr id="5" name="Content Placeholder 4"/>
          <p:cNvSpPr>
            <a:spLocks noGrp="1"/>
          </p:cNvSpPr>
          <p:nvPr>
            <p:ph sz="half" idx="1"/>
          </p:nvPr>
        </p:nvSpPr>
        <p:spPr>
          <a:xfrm>
            <a:off x="376672" y="1831977"/>
            <a:ext cx="5680124" cy="4551363"/>
          </a:xfrm>
        </p:spPr>
        <p:txBody>
          <a:bodyPr/>
          <a:lstStyle/>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public class VanishingCircles extends Application {</a:t>
            </a:r>
          </a:p>
          <a:p>
            <a:pPr marL="274320" indent="-274320" fontAlgn="auto">
              <a:spcAft>
                <a:spcPts val="0"/>
              </a:spcAft>
              <a:buClr>
                <a:schemeClr val="accent3"/>
              </a:buClr>
              <a:buFont typeface="Arial" pitchFamily="34" charset="0"/>
              <a:buNone/>
              <a:defRPr/>
            </a:pPr>
            <a:endParaRPr lang="en-NZ" sz="700"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public static void main(String[] args)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Application.launch(args);</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@Override</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public void start(Stage primaryStage)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primaryStage.setTitle("Vanishing Circles");</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Group root = new Group();</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Scene scene = new Scene(root, 800, 600, Color.BLACK);</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List&lt;Circle&gt; circles = new ArrayList&lt;Circle&gt;();</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for (int i = 0; i &lt; 50; i++)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final Circle circle = new Circle(150);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circle.setCenterX(Math.random() * 800);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circle.setCenterY(Math.random() * 600);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circle.setFill(new Color(Math.random(), Math.random(), Math.random(), .2));</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circle.setEffect(new BoxBlur(10, 10, 3));</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circle.addEventHandler(MouseEvent.MOUSE_CLICKED, new EventHandler&lt;MouseEvent&gt;()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public void handle(MouseEvent 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KeyValue collapse = new KeyValue(circle.radiusProperty(), 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new Timeline(new KeyFrame(Duration.seconds(3), collapse)).play();</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circle.setStroke(Color.WHITE);</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circle.strokeWidthProperty().bind(Bindings.when(circle.hoverProperty())</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.then(4)</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.otherwise(0));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circles.add(circle);</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root.getChildren().addAll(circles);</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primaryStage.setScene(scene);</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primaryStage.show();</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Timeline moveCircles = new Timeline();</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for (Circle circle : circles)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KeyValue moveX = new KeyValue(circle.centerXProperty(), Math.random() * 800);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KeyValue moveY = new KeyValue(circle.centerYProperty(), Math.random() * 600);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moveCircles.getKeyFrames().add(new KeyFrame(Duration.seconds(40), moveX, moveY));</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moveCircles.play();</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a:t>
            </a:r>
          </a:p>
        </p:txBody>
      </p:sp>
      <p:sp>
        <p:nvSpPr>
          <p:cNvPr id="6" name="Content Placeholder 5"/>
          <p:cNvSpPr>
            <a:spLocks noGrp="1"/>
          </p:cNvSpPr>
          <p:nvPr>
            <p:ph sz="half" idx="2"/>
          </p:nvPr>
        </p:nvSpPr>
        <p:spPr/>
        <p:txBody>
          <a:bodyPr/>
          <a:lstStyle/>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object VanishingCircles extends JFXApp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var circles: Seq[Circle] = null</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stage = new Stage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title = "Vanishing Circles"</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width = 800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height = 600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scene = new Scene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fill = BLACK</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 = for (i &lt;- 0 until 50) yield new Circle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centerX = random * 800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centerY = random * 600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radius = 150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fill = color(random, random, random, .2)</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effect = new BoxBlur(10, 10, 3)</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strokeWidth &lt;== when (hover) then 4 otherwise 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stroke = WHITE</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onMouseClicked =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Timeline(at (3 s) {radius -&gt; 0}).play()</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content = circles</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endParaRPr lang="en-NZ" sz="700"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new Timeline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cycleCount = INDEFINITE</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autoReverse = true</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keyFrames = for (circle &lt;- circles) yield at (40 s)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Set(</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circle.centerX -&gt; random * stage.width,</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circle.centerY -&gt; random * stage.height</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}.play();</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a:t>
            </a: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55</a:t>
            </a:fld>
            <a:endParaRPr lang="en-US"/>
          </a:p>
        </p:txBody>
      </p:sp>
      <p:sp>
        <p:nvSpPr>
          <p:cNvPr id="9" name="Rectangle 8"/>
          <p:cNvSpPr/>
          <p:nvPr/>
        </p:nvSpPr>
        <p:spPr>
          <a:xfrm>
            <a:off x="0" y="7987"/>
            <a:ext cx="12188825" cy="6858000"/>
          </a:xfrm>
          <a:prstGeom prst="rect">
            <a:avLst/>
          </a:prstGeom>
          <a:solidFill>
            <a:srgbClr val="3C3C4E">
              <a:alpha val="6549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1108855" y="3030493"/>
            <a:ext cx="2839314" cy="954107"/>
          </a:xfrm>
          <a:prstGeom prst="rect">
            <a:avLst/>
          </a:prstGeom>
          <a:solidFill>
            <a:srgbClr val="000000">
              <a:alpha val="50196"/>
            </a:srgbClr>
          </a:solidFill>
        </p:spPr>
        <p:style>
          <a:lnRef idx="3">
            <a:schemeClr val="lt1"/>
          </a:lnRef>
          <a:fillRef idx="1">
            <a:schemeClr val="dk1"/>
          </a:fillRef>
          <a:effectRef idx="1">
            <a:schemeClr val="dk1"/>
          </a:effectRef>
          <a:fontRef idx="minor">
            <a:schemeClr val="lt1"/>
          </a:fontRef>
        </p:style>
        <p:txBody>
          <a:bodyPr wrap="none" rtlCol="0">
            <a:spAutoFit/>
          </a:bodyPr>
          <a:lstStyle/>
          <a:p>
            <a:r>
              <a:rPr lang="en-US" sz="2800" dirty="0" smtClean="0"/>
              <a:t>40 Lines</a:t>
            </a:r>
          </a:p>
          <a:p>
            <a:r>
              <a:rPr lang="en-US" sz="2800" dirty="0" smtClean="0"/>
              <a:t>1299 Characters</a:t>
            </a:r>
            <a:endParaRPr lang="en-US" sz="2800" dirty="0"/>
          </a:p>
        </p:txBody>
      </p:sp>
      <p:sp>
        <p:nvSpPr>
          <p:cNvPr id="11" name="TextBox 10"/>
          <p:cNvSpPr txBox="1"/>
          <p:nvPr/>
        </p:nvSpPr>
        <p:spPr>
          <a:xfrm>
            <a:off x="6997258" y="3030493"/>
            <a:ext cx="2639615" cy="954107"/>
          </a:xfrm>
          <a:prstGeom prst="rect">
            <a:avLst/>
          </a:prstGeom>
          <a:solidFill>
            <a:srgbClr val="000000">
              <a:alpha val="50196"/>
            </a:srgbClr>
          </a:solidFill>
        </p:spPr>
        <p:style>
          <a:lnRef idx="3">
            <a:schemeClr val="lt1"/>
          </a:lnRef>
          <a:fillRef idx="1">
            <a:schemeClr val="dk1"/>
          </a:fillRef>
          <a:effectRef idx="1">
            <a:schemeClr val="dk1"/>
          </a:effectRef>
          <a:fontRef idx="minor">
            <a:schemeClr val="lt1"/>
          </a:fontRef>
        </p:style>
        <p:txBody>
          <a:bodyPr wrap="none" rtlCol="0">
            <a:spAutoFit/>
          </a:bodyPr>
          <a:lstStyle/>
          <a:p>
            <a:r>
              <a:rPr lang="en-US" sz="2800" dirty="0" smtClean="0"/>
              <a:t>33 Lines</a:t>
            </a:r>
          </a:p>
          <a:p>
            <a:r>
              <a:rPr lang="en-US" sz="2800" dirty="0" smtClean="0"/>
              <a:t>591 Characters</a:t>
            </a:r>
            <a:endParaRPr lang="en-US" sz="28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7"/>
                                        </p:tgtEl>
                                        <p:attrNameLst>
                                          <p:attrName>style.visibility</p:attrName>
                                        </p:attrNameLst>
                                      </p:cBhvr>
                                      <p:to>
                                        <p:strVal val="visible"/>
                                      </p:to>
                                    </p:set>
                                    <p:anim calcmode="discrete" valueType="clr">
                                      <p:cBhvr override="childStyle">
                                        <p:cTn id="1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7"/>
                                        </p:tgtEl>
                                        <p:attrNameLst>
                                          <p:attrName>fillcolor</p:attrName>
                                        </p:attrNameLst>
                                      </p:cBhvr>
                                      <p:tavLst>
                                        <p:tav tm="0">
                                          <p:val>
                                            <p:clrVal>
                                              <a:schemeClr val="accent2"/>
                                            </p:clrVal>
                                          </p:val>
                                        </p:tav>
                                        <p:tav tm="50000">
                                          <p:val>
                                            <p:clrVal>
                                              <a:schemeClr val="hlink"/>
                                            </p:clrVal>
                                          </p:val>
                                        </p:tav>
                                      </p:tavLst>
                                    </p:anim>
                                    <p:set>
                                      <p:cBhvr>
                                        <p:cTn id="13" dur="80"/>
                                        <p:tgtEl>
                                          <p:spTgt spid="7"/>
                                        </p:tgtEl>
                                        <p:attrNameLst>
                                          <p:attrName>fill.type</p:attrName>
                                        </p:attrNameLst>
                                      </p:cBhvr>
                                      <p:to>
                                        <p:strVal val="solid"/>
                                      </p:to>
                                    </p:set>
                                  </p:childTnLst>
                                </p:cTn>
                              </p:par>
                            </p:childTnLst>
                          </p:cTn>
                        </p:par>
                        <p:par>
                          <p:cTn id="14" fill="hold">
                            <p:stCondLst>
                              <p:cond delay="188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11"/>
                                        </p:tgtEl>
                                        <p:attrNameLst>
                                          <p:attrName>style.visibility</p:attrName>
                                        </p:attrNameLst>
                                      </p:cBhvr>
                                      <p:to>
                                        <p:strVal val="visible"/>
                                      </p:to>
                                    </p:set>
                                    <p:anim calcmode="discrete" valueType="clr">
                                      <p:cBhvr override="childStyle">
                                        <p:cTn id="1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
                                        </p:tgtEl>
                                        <p:attrNameLst>
                                          <p:attrName>fillcolor</p:attrName>
                                        </p:attrNameLst>
                                      </p:cBhvr>
                                      <p:tavLst>
                                        <p:tav tm="0">
                                          <p:val>
                                            <p:clrVal>
                                              <a:schemeClr val="accent2"/>
                                            </p:clrVal>
                                          </p:val>
                                        </p:tav>
                                        <p:tav tm="50000">
                                          <p:val>
                                            <p:clrVal>
                                              <a:schemeClr val="hlink"/>
                                            </p:clrVal>
                                          </p:val>
                                        </p:tav>
                                      </p:tavLst>
                                    </p:anim>
                                    <p:set>
                                      <p:cBhvr>
                                        <p:cTn id="19"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36933" y="888646"/>
            <a:ext cx="11508550" cy="5563673"/>
          </a:xfrm>
        </p:spPr>
        <p:txBody>
          <a:bodyPr>
            <a:normAutofit fontScale="92500" lnSpcReduction="10000"/>
          </a:bodyPr>
          <a:lstStyle/>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object VanishingCircles </a:t>
            </a:r>
            <a:r>
              <a:rPr lang="en-NZ" dirty="0">
                <a:latin typeface="Consolas" pitchFamily="49" charset="0"/>
                <a:cs typeface="Consolas" pitchFamily="49" charset="0"/>
              </a:rPr>
              <a:t>extends </a:t>
            </a:r>
            <a:r>
              <a:rPr lang="en-NZ" dirty="0" smtClean="0">
                <a:latin typeface="Consolas" pitchFamily="49" charset="0"/>
                <a:cs typeface="Consolas" pitchFamily="49" charset="0"/>
              </a:rPr>
              <a:t>JFXApp {</a:t>
            </a:r>
            <a:endParaRPr lang="en-NZ"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stage = new Stage {</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title = "Disappearing Circles"</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width = 800</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height = 600</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scene = new Scene {</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fill = BLACK</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a:t>
            </a:r>
            <a:r>
              <a:rPr lang="en-NZ" dirty="0" smtClean="0">
                <a:latin typeface="Consolas" pitchFamily="49" charset="0"/>
                <a:cs typeface="Consolas" pitchFamily="49" charset="0"/>
              </a:rPr>
              <a:t>children = </a:t>
            </a:r>
            <a:r>
              <a:rPr lang="en-NZ" dirty="0">
                <a:latin typeface="Consolas" pitchFamily="49" charset="0"/>
                <a:cs typeface="Consolas" pitchFamily="49" charset="0"/>
              </a:rPr>
              <a:t>for (i &lt;- 0 until 50) yield new Circle {</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a:t>
            </a:r>
            <a:r>
              <a:rPr lang="en-NZ" dirty="0" err="1">
                <a:latin typeface="Consolas" pitchFamily="49" charset="0"/>
                <a:cs typeface="Consolas" pitchFamily="49" charset="0"/>
              </a:rPr>
              <a:t>centerX</a:t>
            </a:r>
            <a:r>
              <a:rPr lang="en-NZ" dirty="0">
                <a:latin typeface="Consolas" pitchFamily="49" charset="0"/>
                <a:cs typeface="Consolas" pitchFamily="49" charset="0"/>
              </a:rPr>
              <a:t> = random * 800</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a:t>
            </a:r>
            <a:r>
              <a:rPr lang="en-NZ" dirty="0" err="1">
                <a:latin typeface="Consolas" pitchFamily="49" charset="0"/>
                <a:cs typeface="Consolas" pitchFamily="49" charset="0"/>
              </a:rPr>
              <a:t>centerY</a:t>
            </a:r>
            <a:r>
              <a:rPr lang="en-NZ" dirty="0">
                <a:latin typeface="Consolas" pitchFamily="49" charset="0"/>
                <a:cs typeface="Consolas" pitchFamily="49" charset="0"/>
              </a:rPr>
              <a:t> = random * 600</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radius = 150</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fill = </a:t>
            </a:r>
            <a:r>
              <a:rPr lang="en-NZ" dirty="0" err="1">
                <a:latin typeface="Consolas" pitchFamily="49" charset="0"/>
                <a:cs typeface="Consolas" pitchFamily="49" charset="0"/>
              </a:rPr>
              <a:t>color</a:t>
            </a:r>
            <a:r>
              <a:rPr lang="en-NZ" dirty="0">
                <a:latin typeface="Consolas" pitchFamily="49" charset="0"/>
                <a:cs typeface="Consolas" pitchFamily="49" charset="0"/>
              </a:rPr>
              <a:t>(random, random, random, 0.2)</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effect = new </a:t>
            </a:r>
            <a:r>
              <a:rPr lang="en-NZ" dirty="0" err="1">
                <a:latin typeface="Consolas" pitchFamily="49" charset="0"/>
                <a:cs typeface="Consolas" pitchFamily="49" charset="0"/>
              </a:rPr>
              <a:t>BoxBlur</a:t>
            </a:r>
            <a:r>
              <a:rPr lang="en-NZ" dirty="0">
                <a:latin typeface="Consolas" pitchFamily="49" charset="0"/>
                <a:cs typeface="Consolas" pitchFamily="49" charset="0"/>
              </a:rPr>
              <a:t>(10, 10, 3)</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a:t>
            </a:r>
          </a:p>
        </p:txBody>
      </p:sp>
      <p:sp>
        <p:nvSpPr>
          <p:cNvPr id="5" name="Slide Number Placeholder 4"/>
          <p:cNvSpPr>
            <a:spLocks noGrp="1"/>
          </p:cNvSpPr>
          <p:nvPr>
            <p:ph type="sldNum" sz="quarter" idx="10"/>
          </p:nvPr>
        </p:nvSpPr>
        <p:spPr/>
        <p:txBody>
          <a:bodyPr/>
          <a:lstStyle/>
          <a:p>
            <a:pPr>
              <a:defRPr/>
            </a:pPr>
            <a:fld id="{E1796DA0-0C56-DD46-80FB-87CF29228B67}" type="slidenum">
              <a:rPr lang="en-US" smtClean="0"/>
              <a:pPr>
                <a:defRPr/>
              </a:pPr>
              <a:t>56</a:t>
            </a:fld>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E1796DA0-0C56-DD46-80FB-87CF29228B67}" type="slidenum">
              <a:rPr lang="en-US" smtClean="0"/>
              <a:pPr>
                <a:defRPr/>
              </a:pPr>
              <a:t>57</a:t>
            </a:fld>
            <a:endParaRPr lang="en-US"/>
          </a:p>
        </p:txBody>
      </p:sp>
      <p:sp>
        <p:nvSpPr>
          <p:cNvPr id="12" name="Content Placeholder 6"/>
          <p:cNvSpPr txBox="1">
            <a:spLocks/>
          </p:cNvSpPr>
          <p:nvPr/>
        </p:nvSpPr>
        <p:spPr bwMode="auto">
          <a:xfrm>
            <a:off x="336933" y="879122"/>
            <a:ext cx="11508550" cy="55636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p>
            <a:pPr marL="274320" indent="-274320" fontAlgn="auto">
              <a:spcAft>
                <a:spcPts val="0"/>
              </a:spcAft>
              <a:buClr>
                <a:schemeClr val="accent3"/>
              </a:buClr>
              <a:buFont typeface="Arial" pitchFamily="34" charset="0"/>
              <a:buNone/>
              <a:defRPr/>
            </a:pPr>
            <a:r>
              <a:rPr lang="en-NZ" sz="2800" dirty="0">
                <a:solidFill>
                  <a:schemeClr val="bg1"/>
                </a:solidFill>
                <a:latin typeface="Consolas" pitchFamily="49" charset="0"/>
                <a:cs typeface="Consolas" pitchFamily="49" charset="0"/>
              </a:rPr>
              <a:t>object </a:t>
            </a:r>
            <a:r>
              <a:rPr lang="en-NZ" sz="2800" dirty="0" smtClean="0">
                <a:solidFill>
                  <a:schemeClr val="bg1"/>
                </a:solidFill>
                <a:latin typeface="Consolas" pitchFamily="49" charset="0"/>
                <a:cs typeface="Consolas" pitchFamily="49" charset="0"/>
              </a:rPr>
              <a:t>VanishingCircles </a:t>
            </a:r>
            <a:r>
              <a:rPr lang="en-NZ" sz="2800" dirty="0">
                <a:solidFill>
                  <a:schemeClr val="bg1"/>
                </a:solidFill>
                <a:latin typeface="Consolas" pitchFamily="49" charset="0"/>
                <a:cs typeface="Consolas" pitchFamily="49" charset="0"/>
              </a:rPr>
              <a:t>extends </a:t>
            </a:r>
            <a:r>
              <a:rPr lang="en-NZ" sz="2800" dirty="0" smtClean="0">
                <a:solidFill>
                  <a:srgbClr val="92D050"/>
                </a:solidFill>
                <a:latin typeface="Consolas" pitchFamily="49" charset="0"/>
                <a:cs typeface="Consolas" pitchFamily="49" charset="0"/>
              </a:rPr>
              <a:t>JFXApp </a:t>
            </a:r>
            <a:r>
              <a:rPr lang="en-NZ" sz="2800" dirty="0" smtClean="0">
                <a:solidFill>
                  <a:schemeClr val="bg1"/>
                </a:solidFill>
                <a:latin typeface="Consolas" pitchFamily="49" charset="0"/>
                <a:cs typeface="Consolas" pitchFamily="49" charset="0"/>
              </a:rPr>
              <a:t>{</a:t>
            </a:r>
            <a:endParaRPr lang="en-NZ" sz="2800" dirty="0">
              <a:solidFill>
                <a:schemeClr val="bg1"/>
              </a:solidFill>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NZ" sz="2800" dirty="0">
                <a:solidFill>
                  <a:schemeClr val="bg1"/>
                </a:solidFill>
                <a:latin typeface="Consolas" pitchFamily="49" charset="0"/>
                <a:cs typeface="Consolas" pitchFamily="49" charset="0"/>
              </a:rPr>
              <a:t>  stage = new Stage {</a:t>
            </a:r>
          </a:p>
          <a:p>
            <a:pPr marL="274320" indent="-274320" fontAlgn="auto">
              <a:spcAft>
                <a:spcPts val="0"/>
              </a:spcAft>
              <a:buClr>
                <a:schemeClr val="accent3"/>
              </a:buClr>
              <a:buFont typeface="Arial" pitchFamily="34" charset="0"/>
              <a:buNone/>
              <a:defRPr/>
            </a:pPr>
            <a:r>
              <a:rPr lang="en-NZ" sz="2800" dirty="0">
                <a:solidFill>
                  <a:schemeClr val="bg1"/>
                </a:solidFill>
                <a:latin typeface="Consolas" pitchFamily="49" charset="0"/>
                <a:cs typeface="Consolas" pitchFamily="49" charset="0"/>
              </a:rPr>
              <a:t>    title = "Disappearing Circles"</a:t>
            </a:r>
          </a:p>
          <a:p>
            <a:pPr marL="274320" indent="-274320" fontAlgn="auto">
              <a:spcAft>
                <a:spcPts val="0"/>
              </a:spcAft>
              <a:buClr>
                <a:schemeClr val="accent3"/>
              </a:buClr>
              <a:buFont typeface="Arial" pitchFamily="34" charset="0"/>
              <a:buNone/>
              <a:defRPr/>
            </a:pPr>
            <a:r>
              <a:rPr lang="en-NZ" sz="2800" dirty="0">
                <a:solidFill>
                  <a:schemeClr val="bg1"/>
                </a:solidFill>
                <a:latin typeface="Consolas" pitchFamily="49" charset="0"/>
                <a:cs typeface="Consolas" pitchFamily="49" charset="0"/>
              </a:rPr>
              <a:t>    width = 800</a:t>
            </a:r>
          </a:p>
          <a:p>
            <a:pPr marL="274320" indent="-274320" fontAlgn="auto">
              <a:spcAft>
                <a:spcPts val="0"/>
              </a:spcAft>
              <a:buClr>
                <a:schemeClr val="accent3"/>
              </a:buClr>
              <a:buFont typeface="Arial" pitchFamily="34" charset="0"/>
              <a:buNone/>
              <a:defRPr/>
            </a:pPr>
            <a:r>
              <a:rPr lang="en-NZ" sz="2800" dirty="0">
                <a:solidFill>
                  <a:schemeClr val="bg1"/>
                </a:solidFill>
                <a:latin typeface="Consolas" pitchFamily="49" charset="0"/>
                <a:cs typeface="Consolas" pitchFamily="49" charset="0"/>
              </a:rPr>
              <a:t>    height = 600</a:t>
            </a:r>
          </a:p>
          <a:p>
            <a:pPr marL="274320" indent="-274320" fontAlgn="auto">
              <a:spcAft>
                <a:spcPts val="0"/>
              </a:spcAft>
              <a:buClr>
                <a:schemeClr val="accent3"/>
              </a:buClr>
              <a:buFont typeface="Arial" pitchFamily="34" charset="0"/>
              <a:buNone/>
              <a:defRPr/>
            </a:pPr>
            <a:r>
              <a:rPr lang="en-NZ" sz="2800" dirty="0">
                <a:solidFill>
                  <a:schemeClr val="bg1"/>
                </a:solidFill>
                <a:latin typeface="Consolas" pitchFamily="49" charset="0"/>
                <a:cs typeface="Consolas" pitchFamily="49" charset="0"/>
              </a:rPr>
              <a:t>    scene = new Scene {</a:t>
            </a:r>
          </a:p>
          <a:p>
            <a:pPr marL="274320" indent="-274320" fontAlgn="auto">
              <a:spcAft>
                <a:spcPts val="0"/>
              </a:spcAft>
              <a:buClr>
                <a:schemeClr val="accent3"/>
              </a:buClr>
              <a:buFont typeface="Arial" pitchFamily="34" charset="0"/>
              <a:buNone/>
              <a:defRPr/>
            </a:pPr>
            <a:r>
              <a:rPr lang="en-NZ" sz="2800" dirty="0">
                <a:solidFill>
                  <a:schemeClr val="bg1"/>
                </a:solidFill>
                <a:latin typeface="Consolas" pitchFamily="49" charset="0"/>
                <a:cs typeface="Consolas" pitchFamily="49" charset="0"/>
              </a:rPr>
              <a:t>      fill = BLACK</a:t>
            </a:r>
          </a:p>
          <a:p>
            <a:pPr marL="274320" indent="-274320" fontAlgn="auto">
              <a:spcAft>
                <a:spcPts val="0"/>
              </a:spcAft>
              <a:buClr>
                <a:schemeClr val="accent3"/>
              </a:buClr>
              <a:buFont typeface="Arial" pitchFamily="34" charset="0"/>
              <a:buNone/>
              <a:defRPr/>
            </a:pPr>
            <a:r>
              <a:rPr lang="en-NZ" sz="2800" dirty="0">
                <a:solidFill>
                  <a:schemeClr val="bg1"/>
                </a:solidFill>
                <a:latin typeface="Consolas" pitchFamily="49" charset="0"/>
                <a:cs typeface="Consolas" pitchFamily="49" charset="0"/>
              </a:rPr>
              <a:t>      </a:t>
            </a:r>
            <a:r>
              <a:rPr lang="en-NZ" sz="2800" dirty="0" smtClean="0">
                <a:solidFill>
                  <a:schemeClr val="bg1"/>
                </a:solidFill>
                <a:latin typeface="Consolas" pitchFamily="49" charset="0"/>
                <a:cs typeface="Consolas" pitchFamily="49" charset="0"/>
              </a:rPr>
              <a:t>children = </a:t>
            </a:r>
            <a:r>
              <a:rPr lang="en-NZ" sz="2800" dirty="0">
                <a:solidFill>
                  <a:schemeClr val="bg1"/>
                </a:solidFill>
                <a:latin typeface="Consolas" pitchFamily="49" charset="0"/>
                <a:cs typeface="Consolas" pitchFamily="49" charset="0"/>
              </a:rPr>
              <a:t>for (i &lt;- 0 until 50) yield new Circle {</a:t>
            </a:r>
          </a:p>
          <a:p>
            <a:pPr marL="274320" indent="-274320" fontAlgn="auto">
              <a:spcAft>
                <a:spcPts val="0"/>
              </a:spcAft>
              <a:buClr>
                <a:schemeClr val="accent3"/>
              </a:buClr>
              <a:buFont typeface="Arial" pitchFamily="34" charset="0"/>
              <a:buNone/>
              <a:defRPr/>
            </a:pPr>
            <a:r>
              <a:rPr lang="en-NZ" sz="2800" dirty="0">
                <a:solidFill>
                  <a:schemeClr val="bg1"/>
                </a:solidFill>
                <a:latin typeface="Consolas" pitchFamily="49" charset="0"/>
                <a:cs typeface="Consolas" pitchFamily="49" charset="0"/>
              </a:rPr>
              <a:t>        </a:t>
            </a:r>
            <a:r>
              <a:rPr lang="en-NZ" sz="2800" dirty="0" err="1">
                <a:solidFill>
                  <a:schemeClr val="bg1"/>
                </a:solidFill>
                <a:latin typeface="Consolas" pitchFamily="49" charset="0"/>
                <a:cs typeface="Consolas" pitchFamily="49" charset="0"/>
              </a:rPr>
              <a:t>centerX</a:t>
            </a:r>
            <a:r>
              <a:rPr lang="en-NZ" sz="2800" dirty="0">
                <a:solidFill>
                  <a:schemeClr val="bg1"/>
                </a:solidFill>
                <a:latin typeface="Consolas" pitchFamily="49" charset="0"/>
                <a:cs typeface="Consolas" pitchFamily="49" charset="0"/>
              </a:rPr>
              <a:t> = random * 800</a:t>
            </a:r>
          </a:p>
          <a:p>
            <a:pPr marL="274320" indent="-274320" fontAlgn="auto">
              <a:spcAft>
                <a:spcPts val="0"/>
              </a:spcAft>
              <a:buClr>
                <a:schemeClr val="accent3"/>
              </a:buClr>
              <a:buFont typeface="Arial" pitchFamily="34" charset="0"/>
              <a:buNone/>
              <a:defRPr/>
            </a:pPr>
            <a:r>
              <a:rPr lang="en-NZ" sz="2800" dirty="0">
                <a:solidFill>
                  <a:schemeClr val="bg1"/>
                </a:solidFill>
                <a:latin typeface="Consolas" pitchFamily="49" charset="0"/>
                <a:cs typeface="Consolas" pitchFamily="49" charset="0"/>
              </a:rPr>
              <a:t>        </a:t>
            </a:r>
            <a:r>
              <a:rPr lang="en-NZ" sz="2800" dirty="0" err="1">
                <a:solidFill>
                  <a:schemeClr val="bg1"/>
                </a:solidFill>
                <a:latin typeface="Consolas" pitchFamily="49" charset="0"/>
                <a:cs typeface="Consolas" pitchFamily="49" charset="0"/>
              </a:rPr>
              <a:t>centerY</a:t>
            </a:r>
            <a:r>
              <a:rPr lang="en-NZ" sz="2800" dirty="0">
                <a:solidFill>
                  <a:schemeClr val="bg1"/>
                </a:solidFill>
                <a:latin typeface="Consolas" pitchFamily="49" charset="0"/>
                <a:cs typeface="Consolas" pitchFamily="49" charset="0"/>
              </a:rPr>
              <a:t> = random * 600</a:t>
            </a:r>
          </a:p>
          <a:p>
            <a:pPr marL="274320" indent="-274320" fontAlgn="auto">
              <a:spcAft>
                <a:spcPts val="0"/>
              </a:spcAft>
              <a:buClr>
                <a:schemeClr val="accent3"/>
              </a:buClr>
              <a:buFont typeface="Arial" pitchFamily="34" charset="0"/>
              <a:buNone/>
              <a:defRPr/>
            </a:pPr>
            <a:r>
              <a:rPr lang="en-NZ" sz="2800" dirty="0">
                <a:solidFill>
                  <a:schemeClr val="bg1"/>
                </a:solidFill>
                <a:latin typeface="Consolas" pitchFamily="49" charset="0"/>
                <a:cs typeface="Consolas" pitchFamily="49" charset="0"/>
              </a:rPr>
              <a:t>        radius = 150</a:t>
            </a:r>
          </a:p>
          <a:p>
            <a:pPr marL="274320" indent="-274320" fontAlgn="auto">
              <a:spcAft>
                <a:spcPts val="0"/>
              </a:spcAft>
              <a:buClr>
                <a:schemeClr val="accent3"/>
              </a:buClr>
              <a:buFont typeface="Arial" pitchFamily="34" charset="0"/>
              <a:buNone/>
              <a:defRPr/>
            </a:pPr>
            <a:r>
              <a:rPr lang="en-NZ" sz="2800" dirty="0">
                <a:solidFill>
                  <a:schemeClr val="bg1"/>
                </a:solidFill>
                <a:latin typeface="Consolas" pitchFamily="49" charset="0"/>
                <a:cs typeface="Consolas" pitchFamily="49" charset="0"/>
              </a:rPr>
              <a:t>        fill = </a:t>
            </a:r>
            <a:r>
              <a:rPr lang="en-NZ" sz="2800" dirty="0" err="1">
                <a:solidFill>
                  <a:schemeClr val="bg1"/>
                </a:solidFill>
                <a:latin typeface="Consolas" pitchFamily="49" charset="0"/>
                <a:cs typeface="Consolas" pitchFamily="49" charset="0"/>
              </a:rPr>
              <a:t>color</a:t>
            </a:r>
            <a:r>
              <a:rPr lang="en-NZ" sz="2800" dirty="0">
                <a:solidFill>
                  <a:schemeClr val="bg1"/>
                </a:solidFill>
                <a:latin typeface="Consolas" pitchFamily="49" charset="0"/>
                <a:cs typeface="Consolas" pitchFamily="49" charset="0"/>
              </a:rPr>
              <a:t>(random, random, random, 0.2)</a:t>
            </a:r>
          </a:p>
          <a:p>
            <a:pPr marL="274320" indent="-274320" fontAlgn="auto">
              <a:spcAft>
                <a:spcPts val="0"/>
              </a:spcAft>
              <a:buClr>
                <a:schemeClr val="accent3"/>
              </a:buClr>
              <a:buFont typeface="Arial" pitchFamily="34" charset="0"/>
              <a:buNone/>
              <a:defRPr/>
            </a:pPr>
            <a:r>
              <a:rPr lang="en-NZ" sz="2800" dirty="0" smtClean="0">
                <a:solidFill>
                  <a:schemeClr val="bg1"/>
                </a:solidFill>
                <a:latin typeface="Consolas" pitchFamily="49" charset="0"/>
                <a:cs typeface="Consolas" pitchFamily="49" charset="0"/>
              </a:rPr>
              <a:t>        effect = new BoxBlur(10, 10, 3)</a:t>
            </a:r>
          </a:p>
          <a:p>
            <a:pPr marL="274320" indent="-274320" fontAlgn="auto">
              <a:spcAft>
                <a:spcPts val="0"/>
              </a:spcAft>
              <a:buClr>
                <a:schemeClr val="accent3"/>
              </a:buClr>
              <a:buFont typeface="Arial" pitchFamily="34" charset="0"/>
              <a:buNone/>
              <a:defRPr/>
            </a:pPr>
            <a:r>
              <a:rPr lang="en-NZ" sz="2800" dirty="0" smtClean="0">
                <a:solidFill>
                  <a:schemeClr val="bg1"/>
                </a:solidFill>
                <a:latin typeface="Consolas" pitchFamily="49" charset="0"/>
                <a:cs typeface="Consolas" pitchFamily="49" charset="0"/>
              </a:rPr>
              <a:t>      </a:t>
            </a:r>
            <a:r>
              <a:rPr lang="en-NZ" sz="2800" dirty="0">
                <a:solidFill>
                  <a:schemeClr val="bg1"/>
                </a:solidFill>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NZ" sz="2800" dirty="0">
                <a:solidFill>
                  <a:schemeClr val="bg1"/>
                </a:solidFill>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2800" dirty="0">
                <a:solidFill>
                  <a:schemeClr val="bg1"/>
                </a:solidFill>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2800" dirty="0">
                <a:solidFill>
                  <a:schemeClr val="bg1"/>
                </a:solidFill>
                <a:latin typeface="Consolas" pitchFamily="49" charset="0"/>
                <a:cs typeface="Consolas" pitchFamily="49" charset="0"/>
              </a:rPr>
              <a:t>}</a:t>
            </a:r>
          </a:p>
        </p:txBody>
      </p:sp>
      <p:sp>
        <p:nvSpPr>
          <p:cNvPr id="11" name="Line Callout 2 10"/>
          <p:cNvSpPr/>
          <p:nvPr/>
        </p:nvSpPr>
        <p:spPr>
          <a:xfrm>
            <a:off x="1957078" y="1944717"/>
            <a:ext cx="5321880" cy="927279"/>
          </a:xfrm>
          <a:prstGeom prst="borderCallout2">
            <a:avLst>
              <a:gd name="adj1" fmla="val 33405"/>
              <a:gd name="adj2" fmla="val 102312"/>
              <a:gd name="adj3" fmla="val 33405"/>
              <a:gd name="adj4" fmla="val 115913"/>
              <a:gd name="adj5" fmla="val -66997"/>
              <a:gd name="adj6" fmla="val 102490"/>
            </a:avLst>
          </a:prstGeom>
          <a:solidFill>
            <a:srgbClr val="43661C"/>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smtClean="0"/>
              <a:t>Base class for </a:t>
            </a:r>
            <a:r>
              <a:rPr lang="en-US" sz="2400" dirty="0" err="1" smtClean="0"/>
              <a:t>JavaFX</a:t>
            </a:r>
            <a:r>
              <a:rPr lang="en-US" sz="2400" dirty="0" smtClean="0"/>
              <a:t> applications</a:t>
            </a:r>
            <a:endParaRPr lang="en-US" sz="24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58</a:t>
            </a:fld>
            <a:endParaRPr lang="en-US"/>
          </a:p>
        </p:txBody>
      </p:sp>
      <p:sp>
        <p:nvSpPr>
          <p:cNvPr id="5" name="Content Placeholder 6"/>
          <p:cNvSpPr>
            <a:spLocks noGrp="1"/>
          </p:cNvSpPr>
          <p:nvPr>
            <p:ph idx="1"/>
          </p:nvPr>
        </p:nvSpPr>
        <p:spPr>
          <a:xfrm>
            <a:off x="336933" y="879122"/>
            <a:ext cx="11508550" cy="5563673"/>
          </a:xfrm>
        </p:spPr>
        <p:txBody>
          <a:bodyPr>
            <a:normAutofit fontScale="92500" lnSpcReduction="10000"/>
          </a:bodyPr>
          <a:lstStyle/>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object VanishingCircles </a:t>
            </a:r>
            <a:r>
              <a:rPr lang="en-NZ" dirty="0" smtClean="0">
                <a:latin typeface="Consolas" pitchFamily="49" charset="0"/>
                <a:cs typeface="Consolas" pitchFamily="49" charset="0"/>
              </a:rPr>
              <a:t>extends JFXApp {</a:t>
            </a:r>
            <a:endParaRPr lang="en-NZ"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NZ" dirty="0">
                <a:solidFill>
                  <a:srgbClr val="FF6868"/>
                </a:solidFill>
                <a:latin typeface="Consolas" pitchFamily="49" charset="0"/>
                <a:cs typeface="Consolas" pitchFamily="49" charset="0"/>
              </a:rPr>
              <a:t>  stage = new Stage {</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title = "Disappearing Circles"</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width = 800</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height = 600</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scene = new Scene {</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fill = BLACK</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a:t>
            </a:r>
            <a:r>
              <a:rPr lang="en-NZ" dirty="0" smtClean="0">
                <a:latin typeface="Consolas" pitchFamily="49" charset="0"/>
                <a:cs typeface="Consolas" pitchFamily="49" charset="0"/>
              </a:rPr>
              <a:t>children = </a:t>
            </a:r>
            <a:r>
              <a:rPr lang="en-NZ" dirty="0">
                <a:latin typeface="Consolas" pitchFamily="49" charset="0"/>
                <a:cs typeface="Consolas" pitchFamily="49" charset="0"/>
              </a:rPr>
              <a:t>for (i &lt;- 0 until 50) yield new Circle {</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a:t>
            </a:r>
            <a:r>
              <a:rPr lang="en-NZ" dirty="0" err="1">
                <a:latin typeface="Consolas" pitchFamily="49" charset="0"/>
                <a:cs typeface="Consolas" pitchFamily="49" charset="0"/>
              </a:rPr>
              <a:t>centerX</a:t>
            </a:r>
            <a:r>
              <a:rPr lang="en-NZ" dirty="0">
                <a:latin typeface="Consolas" pitchFamily="49" charset="0"/>
                <a:cs typeface="Consolas" pitchFamily="49" charset="0"/>
              </a:rPr>
              <a:t> = random * 800</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a:t>
            </a:r>
            <a:r>
              <a:rPr lang="en-NZ" dirty="0" err="1">
                <a:latin typeface="Consolas" pitchFamily="49" charset="0"/>
                <a:cs typeface="Consolas" pitchFamily="49" charset="0"/>
              </a:rPr>
              <a:t>centerY</a:t>
            </a:r>
            <a:r>
              <a:rPr lang="en-NZ" dirty="0">
                <a:latin typeface="Consolas" pitchFamily="49" charset="0"/>
                <a:cs typeface="Consolas" pitchFamily="49" charset="0"/>
              </a:rPr>
              <a:t> = random * 600</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radius = 150</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fill = </a:t>
            </a:r>
            <a:r>
              <a:rPr lang="en-NZ" dirty="0" err="1">
                <a:latin typeface="Consolas" pitchFamily="49" charset="0"/>
                <a:cs typeface="Consolas" pitchFamily="49" charset="0"/>
              </a:rPr>
              <a:t>color</a:t>
            </a:r>
            <a:r>
              <a:rPr lang="en-NZ" dirty="0">
                <a:latin typeface="Consolas" pitchFamily="49" charset="0"/>
                <a:cs typeface="Consolas" pitchFamily="49" charset="0"/>
              </a:rPr>
              <a:t>(random, random, random, 0.2)</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effect = new </a:t>
            </a:r>
            <a:r>
              <a:rPr lang="en-NZ" dirty="0" err="1">
                <a:latin typeface="Consolas" pitchFamily="49" charset="0"/>
                <a:cs typeface="Consolas" pitchFamily="49" charset="0"/>
              </a:rPr>
              <a:t>BoxBlur</a:t>
            </a:r>
            <a:r>
              <a:rPr lang="en-NZ" dirty="0">
                <a:latin typeface="Consolas" pitchFamily="49" charset="0"/>
                <a:cs typeface="Consolas" pitchFamily="49" charset="0"/>
              </a:rPr>
              <a:t>(10, 10, 3)</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a:t>
            </a:r>
          </a:p>
        </p:txBody>
      </p:sp>
      <p:sp>
        <p:nvSpPr>
          <p:cNvPr id="6" name="Line Callout 2 5"/>
          <p:cNvSpPr/>
          <p:nvPr/>
        </p:nvSpPr>
        <p:spPr>
          <a:xfrm>
            <a:off x="6983577" y="2097166"/>
            <a:ext cx="4360512" cy="927279"/>
          </a:xfrm>
          <a:prstGeom prst="borderCallout2">
            <a:avLst>
              <a:gd name="adj1" fmla="val 34794"/>
              <a:gd name="adj2" fmla="val -4462"/>
              <a:gd name="adj3" fmla="val 34794"/>
              <a:gd name="adj4" fmla="val -20861"/>
              <a:gd name="adj5" fmla="val -66108"/>
              <a:gd name="adj6" fmla="val -60005"/>
            </a:avLst>
          </a:prstGeom>
          <a:solidFill>
            <a:srgbClr val="9A0000"/>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smtClean="0"/>
              <a:t>Declarative Stage definition</a:t>
            </a:r>
            <a:endParaRPr lang="en-US" sz="24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59</a:t>
            </a:fld>
            <a:endParaRPr lang="en-US"/>
          </a:p>
        </p:txBody>
      </p:sp>
      <p:sp>
        <p:nvSpPr>
          <p:cNvPr id="5" name="Content Placeholder 6"/>
          <p:cNvSpPr>
            <a:spLocks noGrp="1"/>
          </p:cNvSpPr>
          <p:nvPr>
            <p:ph idx="1"/>
          </p:nvPr>
        </p:nvSpPr>
        <p:spPr>
          <a:xfrm>
            <a:off x="336933" y="879122"/>
            <a:ext cx="11508550" cy="5563673"/>
          </a:xfrm>
        </p:spPr>
        <p:txBody>
          <a:bodyPr>
            <a:normAutofit fontScale="92500" lnSpcReduction="10000"/>
          </a:bodyPr>
          <a:lstStyle/>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object VanishingCircles </a:t>
            </a:r>
            <a:r>
              <a:rPr lang="en-NZ" dirty="0" smtClean="0">
                <a:latin typeface="Consolas" pitchFamily="49" charset="0"/>
                <a:cs typeface="Consolas" pitchFamily="49" charset="0"/>
              </a:rPr>
              <a:t>extends JFXApp {</a:t>
            </a:r>
            <a:endParaRPr lang="en-NZ"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stage = new Stage {</a:t>
            </a:r>
          </a:p>
          <a:p>
            <a:pPr marL="274320" indent="-274320" fontAlgn="auto">
              <a:spcAft>
                <a:spcPts val="0"/>
              </a:spcAft>
              <a:buClr>
                <a:schemeClr val="accent3"/>
              </a:buClr>
              <a:buFont typeface="Arial" pitchFamily="34" charset="0"/>
              <a:buNone/>
              <a:defRPr/>
            </a:pPr>
            <a:r>
              <a:rPr lang="en-NZ" dirty="0">
                <a:solidFill>
                  <a:srgbClr val="00B0F0"/>
                </a:solidFill>
                <a:latin typeface="Consolas" pitchFamily="49" charset="0"/>
                <a:cs typeface="Consolas" pitchFamily="49" charset="0"/>
              </a:rPr>
              <a:t>    title = "Disappearing Circles"</a:t>
            </a:r>
          </a:p>
          <a:p>
            <a:pPr marL="274320" indent="-274320" fontAlgn="auto">
              <a:spcAft>
                <a:spcPts val="0"/>
              </a:spcAft>
              <a:buClr>
                <a:schemeClr val="accent3"/>
              </a:buClr>
              <a:buFont typeface="Arial" pitchFamily="34" charset="0"/>
              <a:buNone/>
              <a:defRPr/>
            </a:pPr>
            <a:r>
              <a:rPr lang="en-NZ" dirty="0">
                <a:solidFill>
                  <a:srgbClr val="00B0F0"/>
                </a:solidFill>
                <a:latin typeface="Consolas" pitchFamily="49" charset="0"/>
                <a:cs typeface="Consolas" pitchFamily="49" charset="0"/>
              </a:rPr>
              <a:t>    width = 800</a:t>
            </a:r>
          </a:p>
          <a:p>
            <a:pPr marL="274320" indent="-274320" fontAlgn="auto">
              <a:spcAft>
                <a:spcPts val="0"/>
              </a:spcAft>
              <a:buClr>
                <a:schemeClr val="accent3"/>
              </a:buClr>
              <a:buFont typeface="Arial" pitchFamily="34" charset="0"/>
              <a:buNone/>
              <a:defRPr/>
            </a:pPr>
            <a:r>
              <a:rPr lang="en-NZ" dirty="0">
                <a:solidFill>
                  <a:srgbClr val="00B0F0"/>
                </a:solidFill>
                <a:latin typeface="Consolas" pitchFamily="49" charset="0"/>
                <a:cs typeface="Consolas" pitchFamily="49" charset="0"/>
              </a:rPr>
              <a:t>    height = 600</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scene = new Scene {</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fill = BLACK</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a:t>
            </a:r>
            <a:r>
              <a:rPr lang="en-NZ" dirty="0" smtClean="0">
                <a:latin typeface="Consolas" pitchFamily="49" charset="0"/>
                <a:cs typeface="Consolas" pitchFamily="49" charset="0"/>
              </a:rPr>
              <a:t>children = </a:t>
            </a:r>
            <a:r>
              <a:rPr lang="en-NZ" dirty="0">
                <a:latin typeface="Consolas" pitchFamily="49" charset="0"/>
                <a:cs typeface="Consolas" pitchFamily="49" charset="0"/>
              </a:rPr>
              <a:t>for (i &lt;- 0 until 50) yield new Circle {</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a:t>
            </a:r>
            <a:r>
              <a:rPr lang="en-NZ" dirty="0" err="1">
                <a:latin typeface="Consolas" pitchFamily="49" charset="0"/>
                <a:cs typeface="Consolas" pitchFamily="49" charset="0"/>
              </a:rPr>
              <a:t>centerX</a:t>
            </a:r>
            <a:r>
              <a:rPr lang="en-NZ" dirty="0">
                <a:latin typeface="Consolas" pitchFamily="49" charset="0"/>
                <a:cs typeface="Consolas" pitchFamily="49" charset="0"/>
              </a:rPr>
              <a:t> = random * 800</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a:t>
            </a:r>
            <a:r>
              <a:rPr lang="en-NZ" dirty="0" err="1">
                <a:latin typeface="Consolas" pitchFamily="49" charset="0"/>
                <a:cs typeface="Consolas" pitchFamily="49" charset="0"/>
              </a:rPr>
              <a:t>centerY</a:t>
            </a:r>
            <a:r>
              <a:rPr lang="en-NZ" dirty="0">
                <a:latin typeface="Consolas" pitchFamily="49" charset="0"/>
                <a:cs typeface="Consolas" pitchFamily="49" charset="0"/>
              </a:rPr>
              <a:t> = random * 600</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radius = 150</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fill = </a:t>
            </a:r>
            <a:r>
              <a:rPr lang="en-NZ" dirty="0" err="1">
                <a:latin typeface="Consolas" pitchFamily="49" charset="0"/>
                <a:cs typeface="Consolas" pitchFamily="49" charset="0"/>
              </a:rPr>
              <a:t>color</a:t>
            </a:r>
            <a:r>
              <a:rPr lang="en-NZ" dirty="0">
                <a:latin typeface="Consolas" pitchFamily="49" charset="0"/>
                <a:cs typeface="Consolas" pitchFamily="49" charset="0"/>
              </a:rPr>
              <a:t>(random, random, random, 0.2)</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effect = new </a:t>
            </a:r>
            <a:r>
              <a:rPr lang="en-NZ" dirty="0" err="1">
                <a:latin typeface="Consolas" pitchFamily="49" charset="0"/>
                <a:cs typeface="Consolas" pitchFamily="49" charset="0"/>
              </a:rPr>
              <a:t>BoxBlur</a:t>
            </a:r>
            <a:r>
              <a:rPr lang="en-NZ" dirty="0">
                <a:latin typeface="Consolas" pitchFamily="49" charset="0"/>
                <a:cs typeface="Consolas" pitchFamily="49" charset="0"/>
              </a:rPr>
              <a:t>(10, 10, 3)</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a:t>
            </a:r>
          </a:p>
        </p:txBody>
      </p:sp>
      <p:sp>
        <p:nvSpPr>
          <p:cNvPr id="6" name="Line Callout 2 5"/>
          <p:cNvSpPr/>
          <p:nvPr/>
        </p:nvSpPr>
        <p:spPr>
          <a:xfrm>
            <a:off x="7288039" y="1539324"/>
            <a:ext cx="4360512" cy="927279"/>
          </a:xfrm>
          <a:prstGeom prst="borderCallout2">
            <a:avLst>
              <a:gd name="adj1" fmla="val 90350"/>
              <a:gd name="adj2" fmla="val -12730"/>
              <a:gd name="adj3" fmla="val 48683"/>
              <a:gd name="adj4" fmla="val -6687"/>
              <a:gd name="adj5" fmla="val 6486"/>
              <a:gd name="adj6" fmla="val -12149"/>
            </a:avLst>
          </a:prstGeom>
          <a:solidFill>
            <a:srgbClr val="006F96"/>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smtClean="0"/>
              <a:t>Inline property definitions</a:t>
            </a:r>
            <a:endParaRPr lang="en-US" sz="24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0307697-3216-BF49-AE76-CEF5DB81BAC1}" type="slidenum">
              <a:rPr lang="en-US" smtClean="0"/>
              <a:pPr>
                <a:defRPr/>
              </a:pPr>
              <a:t>6</a:t>
            </a:fld>
            <a:endParaRPr lang="en-US"/>
          </a:p>
        </p:txBody>
      </p:sp>
      <p:sp>
        <p:nvSpPr>
          <p:cNvPr id="2" name="Title 1"/>
          <p:cNvSpPr>
            <a:spLocks noGrp="1"/>
          </p:cNvSpPr>
          <p:nvPr>
            <p:ph type="title"/>
          </p:nvPr>
        </p:nvSpPr>
        <p:spPr/>
        <p:txBody>
          <a:bodyPr/>
          <a:lstStyle/>
          <a:p>
            <a:r>
              <a:rPr lang="en-US" dirty="0" smtClean="0"/>
              <a:t>Vanishing Circles</a:t>
            </a:r>
            <a:endParaRPr lang="en-US" dirty="0"/>
          </a:p>
        </p:txBody>
      </p:sp>
      <p:pic>
        <p:nvPicPr>
          <p:cNvPr id="5" name="Content Placeholder 4"/>
          <p:cNvPicPr>
            <a:picLocks noGrp="1" noChangeAspect="1"/>
          </p:cNvPicPr>
          <p:nvPr>
            <p:ph idx="4294967295"/>
          </p:nvPr>
        </p:nvPicPr>
        <p:blipFill>
          <a:blip r:embed="rId2"/>
          <a:srcRect l="-42953" r="-42953"/>
          <a:stretch>
            <a:fillRect/>
          </a:stretch>
        </p:blipFill>
        <p:spPr>
          <a:xfrm>
            <a:off x="0" y="1611970"/>
            <a:ext cx="12188825" cy="4917325"/>
          </a:xfrm>
        </p:spPr>
      </p:pic>
    </p:spTree>
    <p:extLst>
      <p:ext uri="{BB962C8B-B14F-4D97-AF65-F5344CB8AC3E}">
        <p14:creationId xmlns:p14="http://schemas.microsoft.com/office/powerpoint/2010/main" val="13439546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60</a:t>
            </a:fld>
            <a:endParaRPr lang="en-US"/>
          </a:p>
        </p:txBody>
      </p:sp>
      <p:sp>
        <p:nvSpPr>
          <p:cNvPr id="5" name="Content Placeholder 6"/>
          <p:cNvSpPr>
            <a:spLocks noGrp="1"/>
          </p:cNvSpPr>
          <p:nvPr>
            <p:ph idx="1"/>
          </p:nvPr>
        </p:nvSpPr>
        <p:spPr>
          <a:xfrm>
            <a:off x="336933" y="879122"/>
            <a:ext cx="11508550" cy="5563673"/>
          </a:xfrm>
        </p:spPr>
        <p:txBody>
          <a:bodyPr>
            <a:normAutofit fontScale="92500" lnSpcReduction="10000"/>
          </a:bodyPr>
          <a:lstStyle/>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object VanishingCircles </a:t>
            </a:r>
            <a:r>
              <a:rPr lang="en-NZ" dirty="0" smtClean="0">
                <a:latin typeface="Consolas" pitchFamily="49" charset="0"/>
                <a:cs typeface="Consolas" pitchFamily="49" charset="0"/>
              </a:rPr>
              <a:t>extends JFXApp {</a:t>
            </a:r>
            <a:endParaRPr lang="en-NZ"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stage = new Stage {</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title = "Disappearing Circles"</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width = 800</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height = 600</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scene = new Scene {</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fill = BLACK</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a:t>
            </a:r>
            <a:r>
              <a:rPr lang="en-NZ" dirty="0" smtClean="0">
                <a:latin typeface="Consolas" pitchFamily="49" charset="0"/>
                <a:cs typeface="Consolas" pitchFamily="49" charset="0"/>
              </a:rPr>
              <a:t>children = </a:t>
            </a:r>
            <a:r>
              <a:rPr lang="en-NZ" dirty="0">
                <a:solidFill>
                  <a:srgbClr val="FFFF00"/>
                </a:solidFill>
                <a:latin typeface="Consolas" pitchFamily="49" charset="0"/>
                <a:cs typeface="Consolas" pitchFamily="49" charset="0"/>
              </a:rPr>
              <a:t>for (i &lt;- 0 until 50) yield</a:t>
            </a:r>
            <a:r>
              <a:rPr lang="en-NZ" dirty="0">
                <a:latin typeface="Consolas" pitchFamily="49" charset="0"/>
                <a:cs typeface="Consolas" pitchFamily="49" charset="0"/>
              </a:rPr>
              <a:t> new Circle {</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a:t>
            </a:r>
            <a:r>
              <a:rPr lang="en-NZ" dirty="0" err="1">
                <a:latin typeface="Consolas" pitchFamily="49" charset="0"/>
                <a:cs typeface="Consolas" pitchFamily="49" charset="0"/>
              </a:rPr>
              <a:t>centerX</a:t>
            </a:r>
            <a:r>
              <a:rPr lang="en-NZ" dirty="0">
                <a:latin typeface="Consolas" pitchFamily="49" charset="0"/>
                <a:cs typeface="Consolas" pitchFamily="49" charset="0"/>
              </a:rPr>
              <a:t> = random * 800</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a:t>
            </a:r>
            <a:r>
              <a:rPr lang="en-NZ" dirty="0" err="1">
                <a:latin typeface="Consolas" pitchFamily="49" charset="0"/>
                <a:cs typeface="Consolas" pitchFamily="49" charset="0"/>
              </a:rPr>
              <a:t>centerY</a:t>
            </a:r>
            <a:r>
              <a:rPr lang="en-NZ" dirty="0">
                <a:latin typeface="Consolas" pitchFamily="49" charset="0"/>
                <a:cs typeface="Consolas" pitchFamily="49" charset="0"/>
              </a:rPr>
              <a:t> = random * 600</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radius = 150</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fill = </a:t>
            </a:r>
            <a:r>
              <a:rPr lang="en-NZ" dirty="0" err="1">
                <a:latin typeface="Consolas" pitchFamily="49" charset="0"/>
                <a:cs typeface="Consolas" pitchFamily="49" charset="0"/>
              </a:rPr>
              <a:t>color</a:t>
            </a:r>
            <a:r>
              <a:rPr lang="en-NZ" dirty="0">
                <a:latin typeface="Consolas" pitchFamily="49" charset="0"/>
                <a:cs typeface="Consolas" pitchFamily="49" charset="0"/>
              </a:rPr>
              <a:t>(random, random, random, 0.2)</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effect = new </a:t>
            </a:r>
            <a:r>
              <a:rPr lang="en-NZ" dirty="0" err="1">
                <a:latin typeface="Consolas" pitchFamily="49" charset="0"/>
                <a:cs typeface="Consolas" pitchFamily="49" charset="0"/>
              </a:rPr>
              <a:t>BoxBlur</a:t>
            </a:r>
            <a:r>
              <a:rPr lang="en-NZ" dirty="0">
                <a:latin typeface="Consolas" pitchFamily="49" charset="0"/>
                <a:cs typeface="Consolas" pitchFamily="49" charset="0"/>
              </a:rPr>
              <a:t>(10, 10, 3)</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dirty="0">
                <a:latin typeface="Consolas" pitchFamily="49" charset="0"/>
                <a:cs typeface="Consolas" pitchFamily="49" charset="0"/>
              </a:rPr>
              <a:t>}</a:t>
            </a:r>
          </a:p>
        </p:txBody>
      </p:sp>
      <p:sp>
        <p:nvSpPr>
          <p:cNvPr id="6" name="Line Callout 2 5"/>
          <p:cNvSpPr/>
          <p:nvPr/>
        </p:nvSpPr>
        <p:spPr>
          <a:xfrm>
            <a:off x="7072952" y="1920307"/>
            <a:ext cx="4516537" cy="927279"/>
          </a:xfrm>
          <a:prstGeom prst="borderCallout2">
            <a:avLst>
              <a:gd name="adj1" fmla="val 34794"/>
              <a:gd name="adj2" fmla="val -4462"/>
              <a:gd name="adj3" fmla="val 34794"/>
              <a:gd name="adj4" fmla="val -20861"/>
              <a:gd name="adj5" fmla="val 120390"/>
              <a:gd name="adj6" fmla="val -39032"/>
            </a:avLst>
          </a:prstGeom>
          <a:solidFill>
            <a:srgbClr val="9A9600"/>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smtClean="0"/>
              <a:t>Sequence Creation Via Loop</a:t>
            </a:r>
            <a:endParaRPr lang="en-US" sz="24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Binding in Scala</a:t>
            </a:r>
            <a:endParaRPr lang="en-US" dirty="0"/>
          </a:p>
        </p:txBody>
      </p:sp>
      <p:sp>
        <p:nvSpPr>
          <p:cNvPr id="3" name="Content Placeholder 2"/>
          <p:cNvSpPr>
            <a:spLocks noGrp="1"/>
          </p:cNvSpPr>
          <p:nvPr>
            <p:ph idx="1"/>
          </p:nvPr>
        </p:nvSpPr>
        <p:spPr/>
        <p:txBody>
          <a:bodyPr>
            <a:normAutofit fontScale="92500" lnSpcReduction="10000"/>
          </a:bodyPr>
          <a:lstStyle/>
          <a:p>
            <a:pPr marL="274320" indent="-274320" fontAlgn="auto">
              <a:spcAft>
                <a:spcPts val="0"/>
              </a:spcAft>
              <a:buClr>
                <a:schemeClr val="accent3"/>
              </a:buClr>
              <a:buFont typeface="Arial" pitchFamily="34" charset="0"/>
              <a:buNone/>
              <a:defRPr/>
            </a:pPr>
            <a:r>
              <a:rPr lang="en-US" dirty="0" smtClean="0">
                <a:cs typeface="Consolas" pitchFamily="49" charset="0"/>
              </a:rPr>
              <a:t>Infix Addition/Subtraction/Multiplication/Division:</a:t>
            </a:r>
          </a:p>
          <a:p>
            <a:pPr marL="274320" lvl="0" indent="-274320" fontAlgn="auto">
              <a:spcAft>
                <a:spcPts val="0"/>
              </a:spcAft>
              <a:buClr>
                <a:srgbClr val="FFFFFF"/>
              </a:buClr>
              <a:buNone/>
              <a:defRPr/>
            </a:pPr>
            <a:endParaRPr lang="en-US" sz="900" dirty="0">
              <a:solidFill>
                <a:srgbClr val="000000"/>
              </a:solidFill>
              <a:cs typeface="Consolas" pitchFamily="49" charset="0"/>
            </a:endParaRPr>
          </a:p>
          <a:p>
            <a:pPr marL="274320" indent="-274320" fontAlgn="auto">
              <a:spcAft>
                <a:spcPts val="0"/>
              </a:spcAft>
              <a:buClr>
                <a:schemeClr val="accent3"/>
              </a:buClr>
              <a:buFont typeface="Arial" pitchFamily="34" charset="0"/>
              <a:buNone/>
              <a:defRPr/>
            </a:pPr>
            <a:r>
              <a:rPr lang="en-US" dirty="0" smtClean="0">
                <a:latin typeface="Consolas" pitchFamily="49" charset="0"/>
                <a:cs typeface="Consolas" pitchFamily="49" charset="0"/>
              </a:rPr>
              <a:t>height &lt;== rect1.height + rect2.height</a:t>
            </a:r>
          </a:p>
          <a:p>
            <a:pPr marL="274320" indent="-274320" fontAlgn="auto">
              <a:spcAft>
                <a:spcPts val="0"/>
              </a:spcAft>
              <a:buClr>
                <a:schemeClr val="accent3"/>
              </a:buClr>
              <a:buFont typeface="Arial" pitchFamily="34" charset="0"/>
              <a:buNone/>
              <a:defRPr/>
            </a:pPr>
            <a:endParaRPr lang="en-US"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dirty="0" smtClean="0">
                <a:cs typeface="Consolas" pitchFamily="49" charset="0"/>
              </a:rPr>
              <a:t>Aggregate Operators:</a:t>
            </a:r>
          </a:p>
          <a:p>
            <a:pPr marL="274320" lvl="0" indent="-274320" fontAlgn="auto">
              <a:spcAft>
                <a:spcPts val="0"/>
              </a:spcAft>
              <a:buClr>
                <a:srgbClr val="FFFFFF"/>
              </a:buClr>
              <a:buNone/>
              <a:defRPr/>
            </a:pPr>
            <a:endParaRPr lang="en-US" sz="900" dirty="0">
              <a:solidFill>
                <a:srgbClr val="000000"/>
              </a:solidFill>
              <a:cs typeface="Consolas" pitchFamily="49" charset="0"/>
            </a:endParaRPr>
          </a:p>
          <a:p>
            <a:pPr marL="274320" indent="-274320" fontAlgn="auto">
              <a:spcAft>
                <a:spcPts val="0"/>
              </a:spcAft>
              <a:buClr>
                <a:schemeClr val="accent3"/>
              </a:buClr>
              <a:buFont typeface="Arial" pitchFamily="34" charset="0"/>
              <a:buNone/>
              <a:defRPr/>
            </a:pPr>
            <a:r>
              <a:rPr lang="en-US" dirty="0" smtClean="0">
                <a:latin typeface="Consolas" pitchFamily="49" charset="0"/>
                <a:cs typeface="Consolas" pitchFamily="49" charset="0"/>
              </a:rPr>
              <a:t>width &lt;== max(rect1.width, rect2.width, rect3.width)</a:t>
            </a:r>
          </a:p>
          <a:p>
            <a:pPr marL="274320" indent="-274320" fontAlgn="auto">
              <a:spcAft>
                <a:spcPts val="0"/>
              </a:spcAft>
              <a:buClr>
                <a:schemeClr val="accent3"/>
              </a:buClr>
              <a:buFont typeface="Arial" pitchFamily="34" charset="0"/>
              <a:buNone/>
              <a:defRPr/>
            </a:pPr>
            <a:endParaRPr lang="en-US"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dirty="0" smtClean="0">
                <a:cs typeface="Consolas" pitchFamily="49" charset="0"/>
              </a:rPr>
              <a:t>Conditional Expressions:</a:t>
            </a:r>
          </a:p>
          <a:p>
            <a:pPr marL="274320" lvl="0" indent="-274320" fontAlgn="auto">
              <a:spcAft>
                <a:spcPts val="0"/>
              </a:spcAft>
              <a:buClr>
                <a:srgbClr val="FFFFFF"/>
              </a:buClr>
              <a:buNone/>
              <a:defRPr/>
            </a:pPr>
            <a:endParaRPr lang="en-US" sz="900" dirty="0">
              <a:solidFill>
                <a:srgbClr val="000000"/>
              </a:solidFill>
              <a:cs typeface="Consolas" pitchFamily="49" charset="0"/>
            </a:endParaRPr>
          </a:p>
          <a:p>
            <a:pPr marL="274320" indent="-274320" fontAlgn="auto">
              <a:spcAft>
                <a:spcPts val="0"/>
              </a:spcAft>
              <a:buClr>
                <a:schemeClr val="accent3"/>
              </a:buClr>
              <a:buFont typeface="Arial" pitchFamily="34" charset="0"/>
              <a:buNone/>
              <a:defRPr/>
            </a:pPr>
            <a:r>
              <a:rPr lang="en-US" dirty="0" err="1" smtClean="0">
                <a:latin typeface="Consolas" pitchFamily="49" charset="0"/>
                <a:cs typeface="Consolas" pitchFamily="49" charset="0"/>
              </a:rPr>
              <a:t>strokeWidth</a:t>
            </a:r>
            <a:r>
              <a:rPr lang="en-US" dirty="0" smtClean="0">
                <a:latin typeface="Consolas" pitchFamily="49" charset="0"/>
                <a:cs typeface="Consolas" pitchFamily="49" charset="0"/>
              </a:rPr>
              <a:t> &lt;== when (hover) then 4 otherwise 0</a:t>
            </a:r>
          </a:p>
          <a:p>
            <a:pPr marL="274320" indent="-274320" fontAlgn="auto">
              <a:spcAft>
                <a:spcPts val="0"/>
              </a:spcAft>
              <a:buClr>
                <a:schemeClr val="accent3"/>
              </a:buClr>
              <a:buFont typeface="Arial" pitchFamily="34" charset="0"/>
              <a:buNone/>
              <a:defRPr/>
            </a:pPr>
            <a:endParaRPr lang="en-US"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dirty="0" smtClean="0">
                <a:cs typeface="Consolas" pitchFamily="49" charset="0"/>
              </a:rPr>
              <a:t>Compound Expressions:</a:t>
            </a:r>
          </a:p>
          <a:p>
            <a:pPr marL="274320" indent="-274320" fontAlgn="auto">
              <a:spcAft>
                <a:spcPts val="0"/>
              </a:spcAft>
              <a:buClr>
                <a:schemeClr val="accent3"/>
              </a:buClr>
              <a:buFont typeface="Arial" pitchFamily="34" charset="0"/>
              <a:buNone/>
              <a:defRPr/>
            </a:pPr>
            <a:endParaRPr lang="en-US" sz="900" dirty="0" smtClean="0">
              <a:cs typeface="Consolas" pitchFamily="49" charset="0"/>
            </a:endParaRP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text &lt;== when (</a:t>
            </a:r>
            <a:r>
              <a:rPr lang="en-US" dirty="0" err="1">
                <a:latin typeface="Consolas" pitchFamily="49" charset="0"/>
                <a:cs typeface="Consolas" pitchFamily="49" charset="0"/>
              </a:rPr>
              <a:t>rect.hover</a:t>
            </a:r>
            <a:r>
              <a:rPr lang="en-US" dirty="0">
                <a:latin typeface="Consolas" pitchFamily="49" charset="0"/>
                <a:cs typeface="Consolas" pitchFamily="49" charset="0"/>
              </a:rPr>
              <a:t> || </a:t>
            </a:r>
            <a:r>
              <a:rPr lang="en-US" dirty="0" err="1">
                <a:latin typeface="Consolas" pitchFamily="49" charset="0"/>
                <a:cs typeface="Consolas" pitchFamily="49" charset="0"/>
              </a:rPr>
              <a:t>circle.hover</a:t>
            </a:r>
            <a:r>
              <a:rPr lang="en-US" dirty="0">
                <a:latin typeface="Consolas" pitchFamily="49" charset="0"/>
                <a:cs typeface="Consolas" pitchFamily="49" charset="0"/>
              </a:rPr>
              <a:t> &amp;&amp; !disabled) then </a:t>
            </a:r>
            <a:r>
              <a:rPr lang="en-US" dirty="0" err="1">
                <a:latin typeface="Consolas" pitchFamily="49" charset="0"/>
                <a:cs typeface="Consolas" pitchFamily="49" charset="0"/>
              </a:rPr>
              <a:t>textField.text</a:t>
            </a:r>
            <a:r>
              <a:rPr lang="en-US" dirty="0">
                <a:latin typeface="Consolas" pitchFamily="49" charset="0"/>
                <a:cs typeface="Consolas" pitchFamily="49" charset="0"/>
              </a:rPr>
              <a:t> + " is enabled" otherwise "disabled"</a:t>
            </a:r>
            <a:endParaRPr lang="en-NZ" dirty="0" smtClean="0">
              <a:latin typeface="Consolas" pitchFamily="49" charset="0"/>
              <a:cs typeface="Consolas" pitchFamily="49" charset="0"/>
            </a:endParaRP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61</a:t>
            </a:fld>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Animation in Scala</a:t>
            </a:r>
            <a:endParaRPr lang="en-US" dirty="0"/>
          </a:p>
        </p:txBody>
      </p:sp>
      <p:sp>
        <p:nvSpPr>
          <p:cNvPr id="3" name="Content Placeholder 2"/>
          <p:cNvSpPr>
            <a:spLocks noGrp="1"/>
          </p:cNvSpPr>
          <p:nvPr>
            <p:ph idx="1"/>
          </p:nvPr>
        </p:nvSpPr>
        <p:spPr/>
        <p:txBody>
          <a:bodyPr>
            <a:normAutofit/>
          </a:bodyPr>
          <a:lstStyle/>
          <a:p>
            <a:pPr marL="274320" indent="-274320" fontAlgn="auto">
              <a:spcAft>
                <a:spcPts val="0"/>
              </a:spcAft>
              <a:buClr>
                <a:schemeClr val="accent3"/>
              </a:buClr>
              <a:buFont typeface="Arial" pitchFamily="34" charset="0"/>
              <a:buNone/>
              <a:defRPr/>
            </a:pPr>
            <a:r>
              <a:rPr lang="en-NZ" dirty="0" err="1" smtClean="0">
                <a:latin typeface="Consolas" pitchFamily="49" charset="0"/>
                <a:cs typeface="Consolas" pitchFamily="49" charset="0"/>
              </a:rPr>
              <a:t>val</a:t>
            </a:r>
            <a:r>
              <a:rPr lang="en-NZ" dirty="0" smtClean="0">
                <a:latin typeface="Consolas" pitchFamily="49" charset="0"/>
                <a:cs typeface="Consolas" pitchFamily="49" charset="0"/>
              </a:rPr>
              <a:t> </a:t>
            </a:r>
            <a:r>
              <a:rPr lang="en-NZ" dirty="0">
                <a:latin typeface="Consolas" pitchFamily="49" charset="0"/>
                <a:cs typeface="Consolas" pitchFamily="49" charset="0"/>
              </a:rPr>
              <a:t>timeline = new Timeline {</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err="1">
                <a:latin typeface="Consolas" pitchFamily="49" charset="0"/>
                <a:cs typeface="Consolas" pitchFamily="49" charset="0"/>
              </a:rPr>
              <a:t>cycleCount</a:t>
            </a:r>
            <a:r>
              <a:rPr lang="en-NZ" dirty="0">
                <a:latin typeface="Consolas" pitchFamily="49" charset="0"/>
                <a:cs typeface="Consolas" pitchFamily="49" charset="0"/>
              </a:rPr>
              <a:t> = INDEFINITE</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err="1">
                <a:latin typeface="Consolas" pitchFamily="49" charset="0"/>
                <a:cs typeface="Consolas" pitchFamily="49" charset="0"/>
              </a:rPr>
              <a:t>autoReverse</a:t>
            </a:r>
            <a:r>
              <a:rPr lang="en-NZ" dirty="0">
                <a:latin typeface="Consolas" pitchFamily="49" charset="0"/>
                <a:cs typeface="Consolas" pitchFamily="49" charset="0"/>
              </a:rPr>
              <a:t> = true</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err="1">
                <a:latin typeface="Consolas" pitchFamily="49" charset="0"/>
                <a:cs typeface="Consolas" pitchFamily="49" charset="0"/>
              </a:rPr>
              <a:t>keyFrames</a:t>
            </a:r>
            <a:r>
              <a:rPr lang="en-NZ" dirty="0">
                <a:latin typeface="Consolas" pitchFamily="49" charset="0"/>
                <a:cs typeface="Consolas" pitchFamily="49" charset="0"/>
              </a:rPr>
              <a:t> = for (circle &lt;- circles) yield </a:t>
            </a:r>
            <a:r>
              <a:rPr lang="en-NZ" dirty="0" smtClean="0">
                <a:latin typeface="Consolas" pitchFamily="49" charset="0"/>
                <a:cs typeface="Consolas" pitchFamily="49" charset="0"/>
              </a:rPr>
              <a:t>at (</a:t>
            </a:r>
            <a:r>
              <a:rPr lang="en-NZ" dirty="0">
                <a:latin typeface="Consolas" pitchFamily="49" charset="0"/>
                <a:cs typeface="Consolas" pitchFamily="49" charset="0"/>
              </a:rPr>
              <a:t>40 s) {</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a:latin typeface="Consolas" pitchFamily="49" charset="0"/>
                <a:cs typeface="Consolas" pitchFamily="49" charset="0"/>
              </a:rPr>
              <a:t>Set(</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err="1">
                <a:latin typeface="Consolas" pitchFamily="49" charset="0"/>
                <a:cs typeface="Consolas" pitchFamily="49" charset="0"/>
              </a:rPr>
              <a:t>circle.centerX</a:t>
            </a:r>
            <a:r>
              <a:rPr lang="en-NZ" dirty="0">
                <a:latin typeface="Consolas" pitchFamily="49" charset="0"/>
                <a:cs typeface="Consolas" pitchFamily="49" charset="0"/>
              </a:rPr>
              <a:t> -&gt; random * </a:t>
            </a:r>
            <a:r>
              <a:rPr lang="en-NZ" dirty="0" err="1">
                <a:latin typeface="Consolas" pitchFamily="49" charset="0"/>
                <a:cs typeface="Consolas" pitchFamily="49" charset="0"/>
              </a:rPr>
              <a:t>stage.width</a:t>
            </a:r>
            <a:r>
              <a:rPr lang="en-NZ" dirty="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err="1">
                <a:latin typeface="Consolas" pitchFamily="49" charset="0"/>
                <a:cs typeface="Consolas" pitchFamily="49" charset="0"/>
              </a:rPr>
              <a:t>circle.centerY</a:t>
            </a:r>
            <a:r>
              <a:rPr lang="en-NZ" dirty="0">
                <a:latin typeface="Consolas" pitchFamily="49" charset="0"/>
                <a:cs typeface="Consolas" pitchFamily="49" charset="0"/>
              </a:rPr>
              <a:t> -&gt; random * </a:t>
            </a:r>
            <a:r>
              <a:rPr lang="en-NZ" dirty="0" err="1">
                <a:latin typeface="Consolas" pitchFamily="49" charset="0"/>
                <a:cs typeface="Consolas" pitchFamily="49" charset="0"/>
              </a:rPr>
              <a:t>stage.height</a:t>
            </a:r>
            <a:endParaRPr lang="en-NZ"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a:t>
            </a:r>
            <a:endParaRPr lang="en-NZ"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NZ" dirty="0" err="1" smtClean="0">
                <a:latin typeface="Consolas" pitchFamily="49" charset="0"/>
                <a:cs typeface="Consolas" pitchFamily="49" charset="0"/>
              </a:rPr>
              <a:t>timeline.play</a:t>
            </a:r>
            <a:r>
              <a:rPr lang="en-NZ" dirty="0">
                <a:latin typeface="Consolas" pitchFamily="49" charset="0"/>
                <a:cs typeface="Consolas" pitchFamily="49" charset="0"/>
              </a:rPr>
              <a:t>();</a:t>
            </a:r>
            <a:endParaRPr lang="en-NZ" dirty="0" smtClean="0">
              <a:latin typeface="Consolas" pitchFamily="49" charset="0"/>
              <a:cs typeface="Consolas" pitchFamily="49" charset="0"/>
            </a:endParaRP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62</a:t>
            </a:fld>
            <a:endParaRPr lang="en-US"/>
          </a:p>
        </p:txBody>
      </p:sp>
    </p:spTree>
    <p:extLst>
      <p:ext uri="{BB962C8B-B14F-4D97-AF65-F5344CB8AC3E}">
        <p14:creationId xmlns:p14="http://schemas.microsoft.com/office/powerpoint/2010/main" val="288949519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19767" y="1831977"/>
            <a:ext cx="11304289" cy="4551363"/>
          </a:xfrm>
        </p:spPr>
        <p:txBody>
          <a:bodyPr>
            <a:normAutofit/>
          </a:bodyPr>
          <a:lstStyle/>
          <a:p>
            <a:pPr marL="274320" indent="-274320" fontAlgn="auto">
              <a:spcAft>
                <a:spcPts val="0"/>
              </a:spcAft>
              <a:buClr>
                <a:schemeClr val="accent3"/>
              </a:buClr>
              <a:buFont typeface="Arial" pitchFamily="34" charset="0"/>
              <a:buNone/>
              <a:defRPr/>
            </a:pPr>
            <a:r>
              <a:rPr lang="en-NZ" dirty="0" err="1" smtClean="0">
                <a:latin typeface="Consolas" pitchFamily="49" charset="0"/>
                <a:cs typeface="Consolas" pitchFamily="49" charset="0"/>
              </a:rPr>
              <a:t>val</a:t>
            </a:r>
            <a:r>
              <a:rPr lang="en-NZ" dirty="0" smtClean="0">
                <a:latin typeface="Consolas" pitchFamily="49" charset="0"/>
                <a:cs typeface="Consolas" pitchFamily="49" charset="0"/>
              </a:rPr>
              <a:t> </a:t>
            </a:r>
            <a:r>
              <a:rPr lang="en-NZ" dirty="0">
                <a:latin typeface="Consolas" pitchFamily="49" charset="0"/>
                <a:cs typeface="Consolas" pitchFamily="49" charset="0"/>
              </a:rPr>
              <a:t>timeline = new Timeline {</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err="1">
                <a:latin typeface="Consolas" pitchFamily="49" charset="0"/>
                <a:cs typeface="Consolas" pitchFamily="49" charset="0"/>
              </a:rPr>
              <a:t>cycleCount</a:t>
            </a:r>
            <a:r>
              <a:rPr lang="en-NZ" dirty="0">
                <a:latin typeface="Consolas" pitchFamily="49" charset="0"/>
                <a:cs typeface="Consolas" pitchFamily="49" charset="0"/>
              </a:rPr>
              <a:t> = INDEFINITE</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err="1">
                <a:latin typeface="Consolas" pitchFamily="49" charset="0"/>
                <a:cs typeface="Consolas" pitchFamily="49" charset="0"/>
              </a:rPr>
              <a:t>autoReverse</a:t>
            </a:r>
            <a:r>
              <a:rPr lang="en-NZ" dirty="0">
                <a:latin typeface="Consolas" pitchFamily="49" charset="0"/>
                <a:cs typeface="Consolas" pitchFamily="49" charset="0"/>
              </a:rPr>
              <a:t> = true</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err="1">
                <a:latin typeface="Consolas" pitchFamily="49" charset="0"/>
                <a:cs typeface="Consolas" pitchFamily="49" charset="0"/>
              </a:rPr>
              <a:t>keyFrames</a:t>
            </a:r>
            <a:r>
              <a:rPr lang="en-NZ" dirty="0">
                <a:latin typeface="Consolas" pitchFamily="49" charset="0"/>
                <a:cs typeface="Consolas" pitchFamily="49" charset="0"/>
              </a:rPr>
              <a:t> = for (circle &lt;- circles) yield </a:t>
            </a:r>
            <a:r>
              <a:rPr lang="en-NZ" dirty="0" smtClean="0">
                <a:solidFill>
                  <a:srgbClr val="FF737F"/>
                </a:solidFill>
                <a:latin typeface="Consolas" pitchFamily="49" charset="0"/>
                <a:cs typeface="Consolas" pitchFamily="49" charset="0"/>
              </a:rPr>
              <a:t>at (</a:t>
            </a:r>
            <a:r>
              <a:rPr lang="en-NZ" dirty="0">
                <a:solidFill>
                  <a:srgbClr val="FF737F"/>
                </a:solidFill>
                <a:latin typeface="Consolas" pitchFamily="49" charset="0"/>
                <a:cs typeface="Consolas" pitchFamily="49" charset="0"/>
              </a:rPr>
              <a:t>40 s) {</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a:latin typeface="Consolas" pitchFamily="49" charset="0"/>
                <a:cs typeface="Consolas" pitchFamily="49" charset="0"/>
              </a:rPr>
              <a:t>Set(</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err="1">
                <a:latin typeface="Consolas" pitchFamily="49" charset="0"/>
                <a:cs typeface="Consolas" pitchFamily="49" charset="0"/>
              </a:rPr>
              <a:t>circle.centerX</a:t>
            </a:r>
            <a:r>
              <a:rPr lang="en-NZ" dirty="0">
                <a:latin typeface="Consolas" pitchFamily="49" charset="0"/>
                <a:cs typeface="Consolas" pitchFamily="49" charset="0"/>
              </a:rPr>
              <a:t> -&gt; random * </a:t>
            </a:r>
            <a:r>
              <a:rPr lang="en-NZ" dirty="0" err="1">
                <a:latin typeface="Consolas" pitchFamily="49" charset="0"/>
                <a:cs typeface="Consolas" pitchFamily="49" charset="0"/>
              </a:rPr>
              <a:t>stage.width</a:t>
            </a:r>
            <a:r>
              <a:rPr lang="en-NZ" dirty="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err="1">
                <a:latin typeface="Consolas" pitchFamily="49" charset="0"/>
                <a:cs typeface="Consolas" pitchFamily="49" charset="0"/>
              </a:rPr>
              <a:t>circle.centerY</a:t>
            </a:r>
            <a:r>
              <a:rPr lang="en-NZ" dirty="0">
                <a:latin typeface="Consolas" pitchFamily="49" charset="0"/>
                <a:cs typeface="Consolas" pitchFamily="49" charset="0"/>
              </a:rPr>
              <a:t> -&gt; random * </a:t>
            </a:r>
            <a:r>
              <a:rPr lang="en-NZ" dirty="0" err="1">
                <a:latin typeface="Consolas" pitchFamily="49" charset="0"/>
                <a:cs typeface="Consolas" pitchFamily="49" charset="0"/>
              </a:rPr>
              <a:t>stage.height</a:t>
            </a:r>
            <a:endParaRPr lang="en-NZ"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smtClean="0">
                <a:solidFill>
                  <a:srgbClr val="FF737F"/>
                </a:solidFill>
                <a:latin typeface="Consolas" pitchFamily="49" charset="0"/>
                <a:cs typeface="Consolas" pitchFamily="49" charset="0"/>
              </a:rPr>
              <a:t> </a:t>
            </a:r>
            <a:r>
              <a:rPr lang="en-NZ" dirty="0">
                <a:solidFill>
                  <a:srgbClr val="FF737F"/>
                </a:solidFill>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a:t>
            </a:r>
            <a:endParaRPr lang="en-NZ"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NZ" dirty="0" err="1" smtClean="0">
                <a:latin typeface="Consolas" pitchFamily="49" charset="0"/>
                <a:cs typeface="Consolas" pitchFamily="49" charset="0"/>
              </a:rPr>
              <a:t>timeline.play</a:t>
            </a:r>
            <a:r>
              <a:rPr lang="en-NZ" dirty="0">
                <a:latin typeface="Consolas" pitchFamily="49" charset="0"/>
                <a:cs typeface="Consolas" pitchFamily="49" charset="0"/>
              </a:rPr>
              <a:t>();</a:t>
            </a:r>
            <a:endParaRPr lang="en-NZ" dirty="0" smtClean="0">
              <a:latin typeface="Consolas" pitchFamily="49" charset="0"/>
              <a:cs typeface="Consolas" pitchFamily="49" charset="0"/>
            </a:endParaRPr>
          </a:p>
        </p:txBody>
      </p:sp>
      <p:sp>
        <p:nvSpPr>
          <p:cNvPr id="2" name="Title 1"/>
          <p:cNvSpPr>
            <a:spLocks noGrp="1"/>
          </p:cNvSpPr>
          <p:nvPr>
            <p:ph type="title"/>
          </p:nvPr>
        </p:nvSpPr>
        <p:spPr/>
        <p:txBody>
          <a:bodyPr/>
          <a:lstStyle/>
          <a:p>
            <a:r>
              <a:rPr lang="en-US" dirty="0" smtClean="0"/>
              <a:t>Animation in Scala</a:t>
            </a:r>
            <a:endParaRPr lang="en-US" dirty="0"/>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63</a:t>
            </a:fld>
            <a:endParaRPr lang="en-US" dirty="0"/>
          </a:p>
        </p:txBody>
      </p:sp>
      <p:sp>
        <p:nvSpPr>
          <p:cNvPr id="5" name="Line Callout 2 4"/>
          <p:cNvSpPr/>
          <p:nvPr/>
        </p:nvSpPr>
        <p:spPr>
          <a:xfrm>
            <a:off x="5111446" y="849712"/>
            <a:ext cx="4653353" cy="927279"/>
          </a:xfrm>
          <a:prstGeom prst="borderCallout2">
            <a:avLst>
              <a:gd name="adj1" fmla="val 57485"/>
              <a:gd name="adj2" fmla="val 102568"/>
              <a:gd name="adj3" fmla="val 57484"/>
              <a:gd name="adj4" fmla="val 108636"/>
              <a:gd name="adj5" fmla="val 225133"/>
              <a:gd name="adj6" fmla="val 118460"/>
            </a:avLst>
          </a:prstGeom>
          <a:solidFill>
            <a:srgbClr val="9A0000"/>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err="1" smtClean="0"/>
              <a:t>JavaFX</a:t>
            </a:r>
            <a:r>
              <a:rPr lang="en-US" sz="2400" dirty="0" smtClean="0"/>
              <a:t> Script-like animation syntax: at (duration) {</a:t>
            </a:r>
            <a:r>
              <a:rPr lang="en-US" sz="2400" dirty="0" err="1" smtClean="0"/>
              <a:t>keyframes</a:t>
            </a:r>
            <a:r>
              <a:rPr lang="en-US" sz="2400" dirty="0" smtClean="0"/>
              <a:t>}</a:t>
            </a:r>
            <a:endParaRPr lang="en-US" sz="24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319767" y="1831977"/>
            <a:ext cx="11304289" cy="4551363"/>
          </a:xfrm>
        </p:spPr>
        <p:txBody>
          <a:bodyPr>
            <a:normAutofit/>
          </a:bodyPr>
          <a:lstStyle/>
          <a:p>
            <a:pPr marL="274320" indent="-274320" fontAlgn="auto">
              <a:spcAft>
                <a:spcPts val="0"/>
              </a:spcAft>
              <a:buClr>
                <a:schemeClr val="accent3"/>
              </a:buClr>
              <a:buFont typeface="Arial" pitchFamily="34" charset="0"/>
              <a:buNone/>
              <a:defRPr/>
            </a:pPr>
            <a:r>
              <a:rPr lang="en-NZ" dirty="0" err="1" smtClean="0">
                <a:latin typeface="Consolas" pitchFamily="49" charset="0"/>
                <a:cs typeface="Consolas" pitchFamily="49" charset="0"/>
              </a:rPr>
              <a:t>val</a:t>
            </a:r>
            <a:r>
              <a:rPr lang="en-NZ" dirty="0" smtClean="0">
                <a:latin typeface="Consolas" pitchFamily="49" charset="0"/>
                <a:cs typeface="Consolas" pitchFamily="49" charset="0"/>
              </a:rPr>
              <a:t> </a:t>
            </a:r>
            <a:r>
              <a:rPr lang="en-NZ" dirty="0">
                <a:latin typeface="Consolas" pitchFamily="49" charset="0"/>
                <a:cs typeface="Consolas" pitchFamily="49" charset="0"/>
              </a:rPr>
              <a:t>timeline = new Timeline {</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err="1">
                <a:latin typeface="Consolas" pitchFamily="49" charset="0"/>
                <a:cs typeface="Consolas" pitchFamily="49" charset="0"/>
              </a:rPr>
              <a:t>cycleCount</a:t>
            </a:r>
            <a:r>
              <a:rPr lang="en-NZ" dirty="0">
                <a:latin typeface="Consolas" pitchFamily="49" charset="0"/>
                <a:cs typeface="Consolas" pitchFamily="49" charset="0"/>
              </a:rPr>
              <a:t> = INDEFINITE</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err="1">
                <a:latin typeface="Consolas" pitchFamily="49" charset="0"/>
                <a:cs typeface="Consolas" pitchFamily="49" charset="0"/>
              </a:rPr>
              <a:t>autoReverse</a:t>
            </a:r>
            <a:r>
              <a:rPr lang="en-NZ" dirty="0">
                <a:latin typeface="Consolas" pitchFamily="49" charset="0"/>
                <a:cs typeface="Consolas" pitchFamily="49" charset="0"/>
              </a:rPr>
              <a:t> = true</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err="1">
                <a:latin typeface="Consolas" pitchFamily="49" charset="0"/>
                <a:cs typeface="Consolas" pitchFamily="49" charset="0"/>
              </a:rPr>
              <a:t>keyFrames</a:t>
            </a:r>
            <a:r>
              <a:rPr lang="en-NZ" dirty="0">
                <a:latin typeface="Consolas" pitchFamily="49" charset="0"/>
                <a:cs typeface="Consolas" pitchFamily="49" charset="0"/>
              </a:rPr>
              <a:t> = for (circle &lt;- circles) yield </a:t>
            </a:r>
            <a:r>
              <a:rPr lang="en-NZ" dirty="0" smtClean="0">
                <a:latin typeface="Consolas" pitchFamily="49" charset="0"/>
                <a:cs typeface="Consolas" pitchFamily="49" charset="0"/>
              </a:rPr>
              <a:t>at (</a:t>
            </a:r>
            <a:r>
              <a:rPr lang="en-NZ" dirty="0">
                <a:latin typeface="Consolas" pitchFamily="49" charset="0"/>
                <a:cs typeface="Consolas" pitchFamily="49" charset="0"/>
              </a:rPr>
              <a:t>40 s) {</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a:latin typeface="Consolas" pitchFamily="49" charset="0"/>
                <a:cs typeface="Consolas" pitchFamily="49" charset="0"/>
              </a:rPr>
              <a:t>Set(</a:t>
            </a:r>
          </a:p>
          <a:p>
            <a:pPr marL="274320" indent="-274320" fontAlgn="auto">
              <a:spcAft>
                <a:spcPts val="0"/>
              </a:spcAft>
              <a:buClr>
                <a:schemeClr val="accent3"/>
              </a:buClr>
              <a:buFont typeface="Arial" pitchFamily="34" charset="0"/>
              <a:buNone/>
              <a:defRPr/>
            </a:pPr>
            <a:r>
              <a:rPr lang="en-NZ" dirty="0" smtClean="0">
                <a:solidFill>
                  <a:srgbClr val="92D050"/>
                </a:solidFill>
                <a:latin typeface="Consolas" pitchFamily="49" charset="0"/>
                <a:cs typeface="Consolas" pitchFamily="49" charset="0"/>
              </a:rPr>
              <a:t>      </a:t>
            </a:r>
            <a:r>
              <a:rPr lang="en-NZ" dirty="0" err="1">
                <a:solidFill>
                  <a:srgbClr val="92D050"/>
                </a:solidFill>
                <a:latin typeface="Consolas" pitchFamily="49" charset="0"/>
                <a:cs typeface="Consolas" pitchFamily="49" charset="0"/>
              </a:rPr>
              <a:t>circle.centerX</a:t>
            </a:r>
            <a:r>
              <a:rPr lang="en-NZ" dirty="0">
                <a:solidFill>
                  <a:srgbClr val="92D050"/>
                </a:solidFill>
                <a:latin typeface="Consolas" pitchFamily="49" charset="0"/>
                <a:cs typeface="Consolas" pitchFamily="49" charset="0"/>
              </a:rPr>
              <a:t> -&gt; random * </a:t>
            </a:r>
            <a:r>
              <a:rPr lang="en-NZ" dirty="0" err="1">
                <a:solidFill>
                  <a:srgbClr val="92D050"/>
                </a:solidFill>
                <a:latin typeface="Consolas" pitchFamily="49" charset="0"/>
                <a:cs typeface="Consolas" pitchFamily="49" charset="0"/>
              </a:rPr>
              <a:t>stage.width</a:t>
            </a:r>
            <a:r>
              <a:rPr lang="en-NZ" dirty="0">
                <a:solidFill>
                  <a:srgbClr val="92D050"/>
                </a:solidFill>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NZ" dirty="0" smtClean="0">
                <a:solidFill>
                  <a:srgbClr val="92D050"/>
                </a:solidFill>
                <a:latin typeface="Consolas" pitchFamily="49" charset="0"/>
                <a:cs typeface="Consolas" pitchFamily="49" charset="0"/>
              </a:rPr>
              <a:t>      </a:t>
            </a:r>
            <a:r>
              <a:rPr lang="en-NZ" dirty="0" err="1">
                <a:solidFill>
                  <a:srgbClr val="92D050"/>
                </a:solidFill>
                <a:latin typeface="Consolas" pitchFamily="49" charset="0"/>
                <a:cs typeface="Consolas" pitchFamily="49" charset="0"/>
              </a:rPr>
              <a:t>circle.centerY</a:t>
            </a:r>
            <a:r>
              <a:rPr lang="en-NZ" dirty="0">
                <a:solidFill>
                  <a:srgbClr val="92D050"/>
                </a:solidFill>
                <a:latin typeface="Consolas" pitchFamily="49" charset="0"/>
                <a:cs typeface="Consolas" pitchFamily="49" charset="0"/>
              </a:rPr>
              <a:t> -&gt; random * </a:t>
            </a:r>
            <a:r>
              <a:rPr lang="en-NZ" dirty="0" err="1">
                <a:solidFill>
                  <a:srgbClr val="92D050"/>
                </a:solidFill>
                <a:latin typeface="Consolas" pitchFamily="49" charset="0"/>
                <a:cs typeface="Consolas" pitchFamily="49" charset="0"/>
              </a:rPr>
              <a:t>stage.height</a:t>
            </a:r>
            <a:endParaRPr lang="en-NZ" dirty="0">
              <a:solidFill>
                <a:srgbClr val="92D050"/>
              </a:solidFill>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a:t>
            </a:r>
            <a:endParaRPr lang="en-NZ"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NZ" dirty="0" err="1" smtClean="0">
                <a:latin typeface="Consolas" pitchFamily="49" charset="0"/>
                <a:cs typeface="Consolas" pitchFamily="49" charset="0"/>
              </a:rPr>
              <a:t>timeline.play</a:t>
            </a:r>
            <a:r>
              <a:rPr lang="en-NZ" dirty="0">
                <a:latin typeface="Consolas" pitchFamily="49" charset="0"/>
                <a:cs typeface="Consolas" pitchFamily="49" charset="0"/>
              </a:rPr>
              <a:t>();</a:t>
            </a:r>
            <a:endParaRPr lang="en-NZ" dirty="0" smtClean="0">
              <a:latin typeface="Consolas" pitchFamily="49" charset="0"/>
              <a:cs typeface="Consolas" pitchFamily="49" charset="0"/>
            </a:endParaRPr>
          </a:p>
        </p:txBody>
      </p:sp>
      <p:sp>
        <p:nvSpPr>
          <p:cNvPr id="2" name="Title 1"/>
          <p:cNvSpPr>
            <a:spLocks noGrp="1"/>
          </p:cNvSpPr>
          <p:nvPr>
            <p:ph type="title"/>
          </p:nvPr>
        </p:nvSpPr>
        <p:spPr/>
        <p:txBody>
          <a:bodyPr/>
          <a:lstStyle/>
          <a:p>
            <a:r>
              <a:rPr lang="en-US" dirty="0" smtClean="0"/>
              <a:t>Animation in Scala</a:t>
            </a:r>
            <a:endParaRPr lang="en-US" dirty="0"/>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64</a:t>
            </a:fld>
            <a:endParaRPr lang="en-US" dirty="0"/>
          </a:p>
        </p:txBody>
      </p:sp>
      <p:sp>
        <p:nvSpPr>
          <p:cNvPr id="5" name="Line Callout 2 4"/>
          <p:cNvSpPr/>
          <p:nvPr/>
        </p:nvSpPr>
        <p:spPr>
          <a:xfrm>
            <a:off x="5829719" y="5449420"/>
            <a:ext cx="5321880" cy="927279"/>
          </a:xfrm>
          <a:prstGeom prst="borderCallout2">
            <a:avLst>
              <a:gd name="adj1" fmla="val 49458"/>
              <a:gd name="adj2" fmla="val -2178"/>
              <a:gd name="adj3" fmla="val 49458"/>
              <a:gd name="adj4" fmla="val -6560"/>
              <a:gd name="adj5" fmla="val -83427"/>
              <a:gd name="adj6" fmla="val -20547"/>
            </a:avLst>
          </a:prstGeom>
          <a:solidFill>
            <a:srgbClr val="43661C"/>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smtClean="0"/>
              <a:t>Operator overloading for animation syntax</a:t>
            </a:r>
            <a:endParaRPr lang="en-US" sz="24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319767" y="1831977"/>
            <a:ext cx="11304289" cy="4551363"/>
          </a:xfrm>
        </p:spPr>
        <p:txBody>
          <a:bodyPr>
            <a:normAutofit/>
          </a:bodyPr>
          <a:lstStyle/>
          <a:p>
            <a:pPr marL="274320" indent="-274320" fontAlgn="auto">
              <a:spcAft>
                <a:spcPts val="0"/>
              </a:spcAft>
              <a:buClr>
                <a:schemeClr val="accent3"/>
              </a:buClr>
              <a:buFont typeface="Arial" pitchFamily="34" charset="0"/>
              <a:buNone/>
              <a:defRPr/>
            </a:pPr>
            <a:r>
              <a:rPr lang="en-NZ" dirty="0" err="1" smtClean="0">
                <a:latin typeface="Consolas" pitchFamily="49" charset="0"/>
                <a:cs typeface="Consolas" pitchFamily="49" charset="0"/>
              </a:rPr>
              <a:t>val</a:t>
            </a:r>
            <a:r>
              <a:rPr lang="en-NZ" dirty="0" smtClean="0">
                <a:latin typeface="Consolas" pitchFamily="49" charset="0"/>
                <a:cs typeface="Consolas" pitchFamily="49" charset="0"/>
              </a:rPr>
              <a:t> </a:t>
            </a:r>
            <a:r>
              <a:rPr lang="en-NZ" dirty="0">
                <a:latin typeface="Consolas" pitchFamily="49" charset="0"/>
                <a:cs typeface="Consolas" pitchFamily="49" charset="0"/>
              </a:rPr>
              <a:t>timeline = new Timeline {</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err="1">
                <a:latin typeface="Consolas" pitchFamily="49" charset="0"/>
                <a:cs typeface="Consolas" pitchFamily="49" charset="0"/>
              </a:rPr>
              <a:t>cycleCount</a:t>
            </a:r>
            <a:r>
              <a:rPr lang="en-NZ" dirty="0">
                <a:latin typeface="Consolas" pitchFamily="49" charset="0"/>
                <a:cs typeface="Consolas" pitchFamily="49" charset="0"/>
              </a:rPr>
              <a:t> = INDEFINITE</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err="1">
                <a:latin typeface="Consolas" pitchFamily="49" charset="0"/>
                <a:cs typeface="Consolas" pitchFamily="49" charset="0"/>
              </a:rPr>
              <a:t>autoReverse</a:t>
            </a:r>
            <a:r>
              <a:rPr lang="en-NZ" dirty="0">
                <a:latin typeface="Consolas" pitchFamily="49" charset="0"/>
                <a:cs typeface="Consolas" pitchFamily="49" charset="0"/>
              </a:rPr>
              <a:t> = true</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err="1">
                <a:latin typeface="Consolas" pitchFamily="49" charset="0"/>
                <a:cs typeface="Consolas" pitchFamily="49" charset="0"/>
              </a:rPr>
              <a:t>keyFrames</a:t>
            </a:r>
            <a:r>
              <a:rPr lang="en-NZ" dirty="0">
                <a:latin typeface="Consolas" pitchFamily="49" charset="0"/>
                <a:cs typeface="Consolas" pitchFamily="49" charset="0"/>
              </a:rPr>
              <a:t> = for (circle &lt;- circles) yield </a:t>
            </a:r>
            <a:r>
              <a:rPr lang="en-NZ" dirty="0" smtClean="0">
                <a:latin typeface="Consolas" pitchFamily="49" charset="0"/>
                <a:cs typeface="Consolas" pitchFamily="49" charset="0"/>
              </a:rPr>
              <a:t>at (</a:t>
            </a:r>
            <a:r>
              <a:rPr lang="en-NZ" dirty="0">
                <a:latin typeface="Consolas" pitchFamily="49" charset="0"/>
                <a:cs typeface="Consolas" pitchFamily="49" charset="0"/>
              </a:rPr>
              <a:t>40 s) {</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a:latin typeface="Consolas" pitchFamily="49" charset="0"/>
                <a:cs typeface="Consolas" pitchFamily="49" charset="0"/>
              </a:rPr>
              <a:t>Set(</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err="1" smtClean="0">
                <a:latin typeface="Consolas" pitchFamily="49" charset="0"/>
                <a:cs typeface="Consolas" pitchFamily="49" charset="0"/>
              </a:rPr>
              <a:t>circle.centerX</a:t>
            </a:r>
            <a:r>
              <a:rPr lang="en-NZ" dirty="0" smtClean="0">
                <a:latin typeface="Consolas" pitchFamily="49" charset="0"/>
                <a:cs typeface="Consolas" pitchFamily="49" charset="0"/>
              </a:rPr>
              <a:t> </a:t>
            </a:r>
            <a:r>
              <a:rPr lang="en-NZ" dirty="0">
                <a:latin typeface="Consolas" pitchFamily="49" charset="0"/>
                <a:cs typeface="Consolas" pitchFamily="49" charset="0"/>
              </a:rPr>
              <a:t>-&gt; random * </a:t>
            </a:r>
            <a:r>
              <a:rPr lang="en-NZ" dirty="0" err="1" smtClean="0">
                <a:latin typeface="Consolas" pitchFamily="49" charset="0"/>
                <a:cs typeface="Consolas" pitchFamily="49" charset="0"/>
              </a:rPr>
              <a:t>stage.width</a:t>
            </a:r>
            <a:r>
              <a:rPr lang="en-NZ" dirty="0" smtClean="0">
                <a:latin typeface="Consolas" pitchFamily="49" charset="0"/>
                <a:cs typeface="Consolas" pitchFamily="49" charset="0"/>
              </a:rPr>
              <a:t> </a:t>
            </a:r>
            <a:r>
              <a:rPr lang="en-NZ" dirty="0" smtClean="0">
                <a:solidFill>
                  <a:srgbClr val="00B0F0"/>
                </a:solidFill>
                <a:latin typeface="Consolas" pitchFamily="49" charset="0"/>
                <a:cs typeface="Consolas" pitchFamily="49" charset="0"/>
              </a:rPr>
              <a:t>tween EASE_BOTH</a:t>
            </a:r>
            <a:r>
              <a:rPr lang="en-NZ" dirty="0" smtClean="0">
                <a:latin typeface="Consolas" pitchFamily="49" charset="0"/>
                <a:cs typeface="Consolas" pitchFamily="49" charset="0"/>
              </a:rPr>
              <a:t>,</a:t>
            </a:r>
            <a:endParaRPr lang="en-NZ"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err="1" smtClean="0">
                <a:latin typeface="Consolas" pitchFamily="49" charset="0"/>
                <a:cs typeface="Consolas" pitchFamily="49" charset="0"/>
              </a:rPr>
              <a:t>circle.centerY</a:t>
            </a:r>
            <a:r>
              <a:rPr lang="en-NZ" dirty="0" smtClean="0">
                <a:latin typeface="Consolas" pitchFamily="49" charset="0"/>
                <a:cs typeface="Consolas" pitchFamily="49" charset="0"/>
              </a:rPr>
              <a:t> </a:t>
            </a:r>
            <a:r>
              <a:rPr lang="en-NZ" dirty="0">
                <a:latin typeface="Consolas" pitchFamily="49" charset="0"/>
                <a:cs typeface="Consolas" pitchFamily="49" charset="0"/>
              </a:rPr>
              <a:t>-&gt; random * </a:t>
            </a:r>
            <a:r>
              <a:rPr lang="en-NZ" dirty="0" err="1" smtClean="0">
                <a:latin typeface="Consolas" pitchFamily="49" charset="0"/>
                <a:cs typeface="Consolas" pitchFamily="49" charset="0"/>
              </a:rPr>
              <a:t>stage.height</a:t>
            </a:r>
            <a:r>
              <a:rPr lang="en-NZ" dirty="0" smtClean="0">
                <a:latin typeface="Consolas" pitchFamily="49" charset="0"/>
                <a:cs typeface="Consolas" pitchFamily="49" charset="0"/>
              </a:rPr>
              <a:t> </a:t>
            </a:r>
            <a:r>
              <a:rPr lang="en-NZ" dirty="0" smtClean="0">
                <a:solidFill>
                  <a:srgbClr val="00B0F0"/>
                </a:solidFill>
                <a:latin typeface="Consolas" pitchFamily="49" charset="0"/>
                <a:cs typeface="Consolas" pitchFamily="49" charset="0"/>
              </a:rPr>
              <a:t>tween EASE_IN</a:t>
            </a:r>
            <a:endParaRPr lang="en-NZ" dirty="0">
              <a:solidFill>
                <a:srgbClr val="00B0F0"/>
              </a:solidFill>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  </a:t>
            </a:r>
            <a:r>
              <a:rPr lang="en-NZ" dirty="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NZ" dirty="0" smtClean="0">
                <a:latin typeface="Consolas" pitchFamily="49" charset="0"/>
                <a:cs typeface="Consolas" pitchFamily="49" charset="0"/>
              </a:rPr>
              <a:t>}</a:t>
            </a:r>
            <a:endParaRPr lang="en-NZ"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NZ" dirty="0" err="1" smtClean="0">
                <a:latin typeface="Consolas" pitchFamily="49" charset="0"/>
                <a:cs typeface="Consolas" pitchFamily="49" charset="0"/>
              </a:rPr>
              <a:t>timeline.play</a:t>
            </a:r>
            <a:r>
              <a:rPr lang="en-NZ" dirty="0">
                <a:latin typeface="Consolas" pitchFamily="49" charset="0"/>
                <a:cs typeface="Consolas" pitchFamily="49" charset="0"/>
              </a:rPr>
              <a:t>();</a:t>
            </a:r>
            <a:endParaRPr lang="en-NZ" dirty="0" smtClean="0">
              <a:latin typeface="Consolas" pitchFamily="49" charset="0"/>
              <a:cs typeface="Consolas" pitchFamily="49" charset="0"/>
            </a:endParaRPr>
          </a:p>
        </p:txBody>
      </p:sp>
      <p:sp>
        <p:nvSpPr>
          <p:cNvPr id="2" name="Title 1"/>
          <p:cNvSpPr>
            <a:spLocks noGrp="1"/>
          </p:cNvSpPr>
          <p:nvPr>
            <p:ph type="title"/>
          </p:nvPr>
        </p:nvSpPr>
        <p:spPr/>
        <p:txBody>
          <a:bodyPr/>
          <a:lstStyle/>
          <a:p>
            <a:r>
              <a:rPr lang="en-US" dirty="0" smtClean="0"/>
              <a:t>Animation in Scala</a:t>
            </a:r>
            <a:endParaRPr lang="en-US" dirty="0"/>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65</a:t>
            </a:fld>
            <a:endParaRPr lang="en-US" dirty="0"/>
          </a:p>
        </p:txBody>
      </p:sp>
      <p:sp>
        <p:nvSpPr>
          <p:cNvPr id="6" name="Line Callout 2 5"/>
          <p:cNvSpPr/>
          <p:nvPr/>
        </p:nvSpPr>
        <p:spPr>
          <a:xfrm>
            <a:off x="5356351" y="5492990"/>
            <a:ext cx="2894069" cy="927279"/>
          </a:xfrm>
          <a:prstGeom prst="borderCallout2">
            <a:avLst>
              <a:gd name="adj1" fmla="val 49071"/>
              <a:gd name="adj2" fmla="val 105384"/>
              <a:gd name="adj3" fmla="val 49831"/>
              <a:gd name="adj4" fmla="val 114325"/>
              <a:gd name="adj5" fmla="val -97483"/>
              <a:gd name="adj6" fmla="val 144281"/>
            </a:avLst>
          </a:prstGeom>
          <a:solidFill>
            <a:srgbClr val="006F96"/>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smtClean="0"/>
              <a:t>Optional tween syntax</a:t>
            </a:r>
            <a:endParaRPr lang="en-US" sz="2400" dirty="0"/>
          </a:p>
        </p:txBody>
      </p:sp>
    </p:spTree>
    <p:extLst>
      <p:ext uri="{BB962C8B-B14F-4D97-AF65-F5344CB8AC3E}">
        <p14:creationId xmlns:p14="http://schemas.microsoft.com/office/powerpoint/2010/main" val="33098308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Event Listeners in Scala</a:t>
            </a:r>
            <a:endParaRPr lang="en-US" dirty="0"/>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66</a:t>
            </a:fld>
            <a:endParaRPr lang="en-US"/>
          </a:p>
        </p:txBody>
      </p:sp>
      <p:sp>
        <p:nvSpPr>
          <p:cNvPr id="7" name="Content Placeholder 6"/>
          <p:cNvSpPr>
            <a:spLocks noGrp="1"/>
          </p:cNvSpPr>
          <p:nvPr>
            <p:ph idx="1"/>
          </p:nvPr>
        </p:nvSpPr>
        <p:spPr>
          <a:xfrm>
            <a:off x="319767" y="1831980"/>
            <a:ext cx="11304289" cy="1421585"/>
          </a:xfrm>
        </p:spPr>
        <p:txBody>
          <a:bodyPr/>
          <a:lstStyle/>
          <a:p>
            <a:r>
              <a:rPr lang="en-US" dirty="0" smtClean="0"/>
              <a:t>Supported using the built-in Closure syntax</a:t>
            </a:r>
          </a:p>
          <a:p>
            <a:r>
              <a:rPr lang="en-US" dirty="0" smtClean="0"/>
              <a:t>Arguments for event objects</a:t>
            </a:r>
          </a:p>
          <a:p>
            <a:r>
              <a:rPr lang="en-US" dirty="0" smtClean="0"/>
              <a:t>100% type-safe</a:t>
            </a:r>
            <a:endParaRPr lang="en-US" dirty="0"/>
          </a:p>
        </p:txBody>
      </p:sp>
      <p:sp>
        <p:nvSpPr>
          <p:cNvPr id="8" name="Content Placeholder 5"/>
          <p:cNvSpPr txBox="1">
            <a:spLocks/>
          </p:cNvSpPr>
          <p:nvPr/>
        </p:nvSpPr>
        <p:spPr bwMode="auto">
          <a:xfrm>
            <a:off x="522914" y="3854528"/>
            <a:ext cx="11304289" cy="15255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4320" indent="-274320" eaLnBrk="0" fontAlgn="auto" hangingPunct="0">
              <a:lnSpc>
                <a:spcPct val="90000"/>
              </a:lnSpc>
              <a:spcAft>
                <a:spcPts val="0"/>
              </a:spcAft>
              <a:buClr>
                <a:schemeClr val="accent3"/>
              </a:buClr>
              <a:buSzPct val="60000"/>
              <a:defRPr/>
            </a:pPr>
            <a:r>
              <a:rPr lang="en-NZ" sz="3200" kern="0" dirty="0" smtClean="0">
                <a:latin typeface="Consolas" pitchFamily="49" charset="0"/>
                <a:ea typeface="ＭＳ Ｐゴシック" charset="-128"/>
                <a:cs typeface="Consolas" pitchFamily="49" charset="0"/>
              </a:rPr>
              <a:t>onMouseClicked </a:t>
            </a:r>
            <a:r>
              <a:rPr lang="en-NZ" sz="3200" kern="0" dirty="0">
                <a:latin typeface="Consolas" pitchFamily="49" charset="0"/>
                <a:ea typeface="ＭＳ Ｐゴシック" charset="-128"/>
                <a:cs typeface="Consolas" pitchFamily="49" charset="0"/>
              </a:rPr>
              <a:t>= </a:t>
            </a:r>
            <a:r>
              <a:rPr lang="en-NZ" sz="3200" kern="0" dirty="0" smtClean="0">
                <a:latin typeface="Consolas" pitchFamily="49" charset="0"/>
                <a:ea typeface="ＭＳ Ｐゴシック" charset="-128"/>
                <a:cs typeface="Consolas" pitchFamily="49" charset="0"/>
              </a:rPr>
              <a:t>{ (</a:t>
            </a:r>
            <a:r>
              <a:rPr lang="en-NZ" sz="3200" kern="0" dirty="0">
                <a:latin typeface="Consolas" pitchFamily="49" charset="0"/>
                <a:ea typeface="ＭＳ Ｐゴシック" charset="-128"/>
                <a:cs typeface="Consolas" pitchFamily="49" charset="0"/>
              </a:rPr>
              <a:t>e: MouseEvent) =</a:t>
            </a:r>
            <a:r>
              <a:rPr lang="en-NZ" sz="3200" kern="0" dirty="0" smtClean="0">
                <a:latin typeface="Consolas" pitchFamily="49" charset="0"/>
                <a:ea typeface="ＭＳ Ｐゴシック" charset="-128"/>
                <a:cs typeface="Consolas" pitchFamily="49" charset="0"/>
              </a:rPr>
              <a:t>&gt;</a:t>
            </a:r>
            <a:endParaRPr lang="en-NZ" sz="3200" kern="0" dirty="0">
              <a:latin typeface="Consolas" pitchFamily="49" charset="0"/>
              <a:ea typeface="ＭＳ Ｐゴシック" charset="-128"/>
              <a:cs typeface="Consolas" pitchFamily="49" charset="0"/>
            </a:endParaRPr>
          </a:p>
          <a:p>
            <a:pPr marL="274320" lvl="0" indent="-274320" eaLnBrk="0" fontAlgn="auto" hangingPunct="0">
              <a:lnSpc>
                <a:spcPct val="90000"/>
              </a:lnSpc>
              <a:spcAft>
                <a:spcPts val="0"/>
              </a:spcAft>
              <a:buClr>
                <a:schemeClr val="accent3"/>
              </a:buClr>
              <a:buSzPct val="60000"/>
              <a:defRPr/>
            </a:pPr>
            <a:r>
              <a:rPr lang="en-NZ" sz="3200" kern="0" dirty="0" smtClean="0">
                <a:latin typeface="Consolas" pitchFamily="49" charset="0"/>
                <a:ea typeface="ＭＳ Ｐゴシック" charset="-128"/>
                <a:cs typeface="Consolas" pitchFamily="49" charset="0"/>
              </a:rPr>
              <a:t>  Timeline(at(3 </a:t>
            </a:r>
            <a:r>
              <a:rPr lang="en-NZ" sz="3200" kern="0" dirty="0">
                <a:latin typeface="Consolas" pitchFamily="49" charset="0"/>
                <a:ea typeface="ＭＳ Ｐゴシック" charset="-128"/>
                <a:cs typeface="Consolas" pitchFamily="49" charset="0"/>
              </a:rPr>
              <a:t>s</a:t>
            </a:r>
            <a:r>
              <a:rPr lang="en-NZ" sz="3200" kern="0" dirty="0" smtClean="0">
                <a:latin typeface="Consolas" pitchFamily="49" charset="0"/>
                <a:ea typeface="ＭＳ Ｐゴシック" charset="-128"/>
                <a:cs typeface="Consolas" pitchFamily="49" charset="0"/>
              </a:rPr>
              <a:t>){radius-&gt;0</a:t>
            </a:r>
            <a:r>
              <a:rPr lang="en-NZ" sz="3200" kern="0" dirty="0">
                <a:latin typeface="Consolas" pitchFamily="49" charset="0"/>
                <a:ea typeface="ＭＳ Ｐゴシック" charset="-128"/>
                <a:cs typeface="Consolas" pitchFamily="49" charset="0"/>
              </a:rPr>
              <a:t>}).play</a:t>
            </a:r>
            <a:r>
              <a:rPr lang="en-NZ" sz="3200" kern="0" dirty="0" smtClean="0">
                <a:latin typeface="Consolas" pitchFamily="49" charset="0"/>
                <a:ea typeface="ＭＳ Ｐゴシック" charset="-128"/>
                <a:cs typeface="Consolas" pitchFamily="49" charset="0"/>
              </a:rPr>
              <a:t>()</a:t>
            </a:r>
          </a:p>
          <a:p>
            <a:pPr marL="274320" lvl="0" indent="-274320" eaLnBrk="0" fontAlgn="auto" hangingPunct="0">
              <a:lnSpc>
                <a:spcPct val="90000"/>
              </a:lnSpc>
              <a:spcAft>
                <a:spcPts val="0"/>
              </a:spcAft>
              <a:buClr>
                <a:schemeClr val="accent3"/>
              </a:buClr>
              <a:buSzPct val="60000"/>
              <a:defRPr/>
            </a:pPr>
            <a:r>
              <a:rPr lang="en-NZ" sz="3200" kern="0" dirty="0" smtClean="0">
                <a:latin typeface="Consolas" pitchFamily="49" charset="0"/>
                <a:ea typeface="ＭＳ Ｐゴシック" charset="-128"/>
                <a:cs typeface="Consolas" pitchFamily="49" charset="0"/>
              </a:rPr>
              <a:t>}</a:t>
            </a:r>
            <a:endParaRPr kumimoji="0" lang="en-NZ" sz="3200" b="0" i="0" u="none" strike="noStrike" kern="0" cap="none" spc="0" normalizeH="0" baseline="0" noProof="0" dirty="0" smtClean="0">
              <a:ln>
                <a:noFill/>
              </a:ln>
              <a:solidFill>
                <a:schemeClr val="tx1"/>
              </a:solidFill>
              <a:effectLst/>
              <a:uLnTx/>
              <a:uFillTx/>
              <a:latin typeface="Consolas" pitchFamily="49" charset="0"/>
              <a:ea typeface="ＭＳ Ｐゴシック" charset="-128"/>
              <a:cs typeface="Consolas" pitchFamily="49"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Event Listeners in Scala</a:t>
            </a:r>
            <a:endParaRPr lang="en-US" dirty="0"/>
          </a:p>
        </p:txBody>
      </p:sp>
      <p:sp>
        <p:nvSpPr>
          <p:cNvPr id="7" name="Content Placeholder 6"/>
          <p:cNvSpPr>
            <a:spLocks noGrp="1"/>
          </p:cNvSpPr>
          <p:nvPr>
            <p:ph idx="1"/>
          </p:nvPr>
        </p:nvSpPr>
        <p:spPr/>
        <p:txBody>
          <a:bodyPr/>
          <a:lstStyle/>
          <a:p>
            <a:r>
              <a:rPr lang="en-US" dirty="0">
                <a:solidFill>
                  <a:schemeClr val="tx1">
                    <a:lumMod val="50000"/>
                    <a:lumOff val="50000"/>
                  </a:schemeClr>
                </a:solidFill>
              </a:rPr>
              <a:t>Supported using the built-in Closure syntax</a:t>
            </a:r>
          </a:p>
          <a:p>
            <a:r>
              <a:rPr lang="en-US" dirty="0">
                <a:solidFill>
                  <a:schemeClr val="tx1">
                    <a:lumMod val="50000"/>
                    <a:lumOff val="50000"/>
                  </a:schemeClr>
                </a:solidFill>
              </a:rPr>
              <a:t>A</a:t>
            </a:r>
            <a:r>
              <a:rPr lang="en-US" dirty="0" smtClean="0">
                <a:solidFill>
                  <a:schemeClr val="tx1">
                    <a:lumMod val="50000"/>
                    <a:lumOff val="50000"/>
                  </a:schemeClr>
                </a:solidFill>
              </a:rPr>
              <a:t>rguments </a:t>
            </a:r>
            <a:r>
              <a:rPr lang="en-US" dirty="0">
                <a:solidFill>
                  <a:schemeClr val="tx1">
                    <a:lumMod val="50000"/>
                    <a:lumOff val="50000"/>
                  </a:schemeClr>
                </a:solidFill>
              </a:rPr>
              <a:t>for event objects</a:t>
            </a:r>
          </a:p>
          <a:p>
            <a:r>
              <a:rPr lang="en-US" dirty="0">
                <a:solidFill>
                  <a:schemeClr val="tx1">
                    <a:lumMod val="50000"/>
                    <a:lumOff val="50000"/>
                  </a:schemeClr>
                </a:solidFill>
              </a:rPr>
              <a:t>100% type-safe</a:t>
            </a: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67</a:t>
            </a:fld>
            <a:endParaRPr lang="en-US"/>
          </a:p>
        </p:txBody>
      </p:sp>
      <p:sp>
        <p:nvSpPr>
          <p:cNvPr id="6" name="Line Callout 2 5"/>
          <p:cNvSpPr/>
          <p:nvPr/>
        </p:nvSpPr>
        <p:spPr>
          <a:xfrm>
            <a:off x="3495653" y="5489696"/>
            <a:ext cx="2894069" cy="927279"/>
          </a:xfrm>
          <a:prstGeom prst="borderCallout2">
            <a:avLst>
              <a:gd name="adj1" fmla="val 49071"/>
              <a:gd name="adj2" fmla="val -5201"/>
              <a:gd name="adj3" fmla="val 48684"/>
              <a:gd name="adj4" fmla="val -14262"/>
              <a:gd name="adj5" fmla="val -36711"/>
              <a:gd name="adj6" fmla="val -83502"/>
            </a:avLst>
          </a:prstGeom>
          <a:solidFill>
            <a:srgbClr val="006F96"/>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smtClean="0"/>
              <a:t>Compact syntax</a:t>
            </a:r>
          </a:p>
          <a:p>
            <a:pPr algn="ctr"/>
            <a:r>
              <a:rPr lang="en-US" sz="2400" dirty="0" smtClean="0"/>
              <a:t>{body}</a:t>
            </a:r>
            <a:endParaRPr lang="en-US" sz="2400" dirty="0"/>
          </a:p>
        </p:txBody>
      </p:sp>
      <p:sp>
        <p:nvSpPr>
          <p:cNvPr id="8" name="Content Placeholder 5"/>
          <p:cNvSpPr txBox="1">
            <a:spLocks/>
          </p:cNvSpPr>
          <p:nvPr/>
        </p:nvSpPr>
        <p:spPr bwMode="auto">
          <a:xfrm>
            <a:off x="522914" y="3854528"/>
            <a:ext cx="11304289" cy="15255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4320" indent="-274320" eaLnBrk="0" fontAlgn="auto" hangingPunct="0">
              <a:lnSpc>
                <a:spcPct val="90000"/>
              </a:lnSpc>
              <a:spcAft>
                <a:spcPts val="0"/>
              </a:spcAft>
              <a:buClr>
                <a:schemeClr val="accent3"/>
              </a:buClr>
              <a:buSzPct val="60000"/>
              <a:defRPr/>
            </a:pPr>
            <a:r>
              <a:rPr lang="en-NZ" sz="3200" kern="0" dirty="0" smtClean="0">
                <a:solidFill>
                  <a:schemeClr val="bg1"/>
                </a:solidFill>
                <a:latin typeface="Consolas" pitchFamily="49" charset="0"/>
                <a:ea typeface="ＭＳ Ｐゴシック" charset="-128"/>
                <a:cs typeface="Consolas" pitchFamily="49" charset="0"/>
              </a:rPr>
              <a:t>onMouseClicked </a:t>
            </a:r>
            <a:r>
              <a:rPr lang="en-NZ" sz="3200" kern="0" dirty="0">
                <a:solidFill>
                  <a:schemeClr val="bg1"/>
                </a:solidFill>
                <a:latin typeface="Consolas" pitchFamily="49" charset="0"/>
                <a:ea typeface="ＭＳ Ｐゴシック" charset="-128"/>
                <a:cs typeface="Consolas" pitchFamily="49" charset="0"/>
              </a:rPr>
              <a:t>= </a:t>
            </a:r>
            <a:r>
              <a:rPr lang="en-NZ" sz="3200" kern="0" dirty="0" smtClean="0">
                <a:solidFill>
                  <a:srgbClr val="00B0F0"/>
                </a:solidFill>
                <a:latin typeface="Consolas" pitchFamily="49" charset="0"/>
                <a:ea typeface="ＭＳ Ｐゴシック" charset="-128"/>
                <a:cs typeface="Consolas" pitchFamily="49" charset="0"/>
              </a:rPr>
              <a:t>{ </a:t>
            </a:r>
            <a:r>
              <a:rPr lang="en-NZ" sz="3200" kern="0" dirty="0" smtClean="0">
                <a:solidFill>
                  <a:schemeClr val="bg1"/>
                </a:solidFill>
                <a:latin typeface="Consolas" pitchFamily="49" charset="0"/>
                <a:ea typeface="ＭＳ Ｐゴシック" charset="-128"/>
                <a:cs typeface="Consolas" pitchFamily="49" charset="0"/>
              </a:rPr>
              <a:t>(</a:t>
            </a:r>
            <a:r>
              <a:rPr lang="en-NZ" sz="3200" kern="0" dirty="0">
                <a:solidFill>
                  <a:schemeClr val="bg1"/>
                </a:solidFill>
                <a:latin typeface="Consolas" pitchFamily="49" charset="0"/>
                <a:ea typeface="ＭＳ Ｐゴシック" charset="-128"/>
                <a:cs typeface="Consolas" pitchFamily="49" charset="0"/>
              </a:rPr>
              <a:t>e: MouseEvent) =</a:t>
            </a:r>
            <a:r>
              <a:rPr lang="en-NZ" sz="3200" kern="0" dirty="0" smtClean="0">
                <a:solidFill>
                  <a:schemeClr val="bg1"/>
                </a:solidFill>
                <a:latin typeface="Consolas" pitchFamily="49" charset="0"/>
                <a:ea typeface="ＭＳ Ｐゴシック" charset="-128"/>
                <a:cs typeface="Consolas" pitchFamily="49" charset="0"/>
              </a:rPr>
              <a:t>&gt;</a:t>
            </a:r>
            <a:endParaRPr lang="en-NZ" sz="3200" kern="0" dirty="0">
              <a:solidFill>
                <a:schemeClr val="bg1"/>
              </a:solidFill>
              <a:latin typeface="Consolas" pitchFamily="49" charset="0"/>
              <a:ea typeface="ＭＳ Ｐゴシック" charset="-128"/>
              <a:cs typeface="Consolas" pitchFamily="49" charset="0"/>
            </a:endParaRPr>
          </a:p>
          <a:p>
            <a:pPr marL="274320" lvl="0" indent="-274320" eaLnBrk="0" fontAlgn="auto" hangingPunct="0">
              <a:lnSpc>
                <a:spcPct val="90000"/>
              </a:lnSpc>
              <a:spcAft>
                <a:spcPts val="0"/>
              </a:spcAft>
              <a:buClr>
                <a:schemeClr val="accent3"/>
              </a:buClr>
              <a:buSzPct val="60000"/>
              <a:defRPr/>
            </a:pPr>
            <a:r>
              <a:rPr lang="en-NZ" sz="3200" kern="0" dirty="0" smtClean="0">
                <a:solidFill>
                  <a:srgbClr val="00B0F0"/>
                </a:solidFill>
                <a:latin typeface="Consolas" pitchFamily="49" charset="0"/>
                <a:ea typeface="ＭＳ Ｐゴシック" charset="-128"/>
                <a:cs typeface="Consolas" pitchFamily="49" charset="0"/>
              </a:rPr>
              <a:t>  </a:t>
            </a:r>
            <a:r>
              <a:rPr lang="en-NZ" sz="3200" kern="0" dirty="0" smtClean="0">
                <a:solidFill>
                  <a:schemeClr val="bg1"/>
                </a:solidFill>
                <a:latin typeface="Consolas" pitchFamily="49" charset="0"/>
                <a:ea typeface="ＭＳ Ｐゴシック" charset="-128"/>
                <a:cs typeface="Consolas" pitchFamily="49" charset="0"/>
              </a:rPr>
              <a:t>Timeline(at(3 </a:t>
            </a:r>
            <a:r>
              <a:rPr lang="en-NZ" sz="3200" kern="0" dirty="0">
                <a:solidFill>
                  <a:schemeClr val="bg1"/>
                </a:solidFill>
                <a:latin typeface="Consolas" pitchFamily="49" charset="0"/>
                <a:ea typeface="ＭＳ Ｐゴシック" charset="-128"/>
                <a:cs typeface="Consolas" pitchFamily="49" charset="0"/>
              </a:rPr>
              <a:t>s</a:t>
            </a:r>
            <a:r>
              <a:rPr lang="en-NZ" sz="3200" kern="0" dirty="0" smtClean="0">
                <a:solidFill>
                  <a:schemeClr val="bg1"/>
                </a:solidFill>
                <a:latin typeface="Consolas" pitchFamily="49" charset="0"/>
                <a:ea typeface="ＭＳ Ｐゴシック" charset="-128"/>
                <a:cs typeface="Consolas" pitchFamily="49" charset="0"/>
              </a:rPr>
              <a:t>){radius-&gt;0</a:t>
            </a:r>
            <a:r>
              <a:rPr lang="en-NZ" sz="3200" kern="0" dirty="0">
                <a:solidFill>
                  <a:schemeClr val="bg1"/>
                </a:solidFill>
                <a:latin typeface="Consolas" pitchFamily="49" charset="0"/>
                <a:ea typeface="ＭＳ Ｐゴシック" charset="-128"/>
                <a:cs typeface="Consolas" pitchFamily="49" charset="0"/>
              </a:rPr>
              <a:t>}).play</a:t>
            </a:r>
            <a:r>
              <a:rPr lang="en-NZ" sz="3200" kern="0" dirty="0" smtClean="0">
                <a:solidFill>
                  <a:schemeClr val="bg1"/>
                </a:solidFill>
                <a:latin typeface="Consolas" pitchFamily="49" charset="0"/>
                <a:ea typeface="ＭＳ Ｐゴシック" charset="-128"/>
                <a:cs typeface="Consolas" pitchFamily="49" charset="0"/>
              </a:rPr>
              <a:t>()</a:t>
            </a:r>
          </a:p>
          <a:p>
            <a:pPr marL="274320" lvl="0" indent="-274320" eaLnBrk="0" fontAlgn="auto" hangingPunct="0">
              <a:lnSpc>
                <a:spcPct val="90000"/>
              </a:lnSpc>
              <a:spcAft>
                <a:spcPts val="0"/>
              </a:spcAft>
              <a:buClr>
                <a:schemeClr val="accent3"/>
              </a:buClr>
              <a:buSzPct val="60000"/>
              <a:defRPr/>
            </a:pPr>
            <a:r>
              <a:rPr lang="en-NZ" sz="3200" kern="0" dirty="0" smtClean="0">
                <a:solidFill>
                  <a:srgbClr val="00B0F0"/>
                </a:solidFill>
                <a:latin typeface="Consolas" pitchFamily="49" charset="0"/>
                <a:ea typeface="ＭＳ Ｐゴシック" charset="-128"/>
                <a:cs typeface="Consolas" pitchFamily="49" charset="0"/>
              </a:rPr>
              <a:t>}</a:t>
            </a:r>
            <a:endParaRPr kumimoji="0" lang="en-NZ" sz="3200" b="0" i="0" u="none" strike="noStrike" kern="0" cap="none" spc="0" normalizeH="0" baseline="0" noProof="0" dirty="0" smtClean="0">
              <a:ln>
                <a:noFill/>
              </a:ln>
              <a:solidFill>
                <a:srgbClr val="00B0F0"/>
              </a:solidFill>
              <a:effectLst/>
              <a:uLnTx/>
              <a:uFillTx/>
              <a:latin typeface="Consolas" pitchFamily="49" charset="0"/>
              <a:ea typeface="ＭＳ Ｐゴシック" charset="-128"/>
              <a:cs typeface="Consolas" pitchFamily="49"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Event Listeners in Scala</a:t>
            </a:r>
            <a:endParaRPr lang="en-US" dirty="0"/>
          </a:p>
        </p:txBody>
      </p:sp>
      <p:sp>
        <p:nvSpPr>
          <p:cNvPr id="7" name="Content Placeholder 6"/>
          <p:cNvSpPr>
            <a:spLocks noGrp="1"/>
          </p:cNvSpPr>
          <p:nvPr>
            <p:ph idx="1"/>
          </p:nvPr>
        </p:nvSpPr>
        <p:spPr/>
        <p:txBody>
          <a:bodyPr/>
          <a:lstStyle/>
          <a:p>
            <a:r>
              <a:rPr lang="en-US" dirty="0">
                <a:solidFill>
                  <a:schemeClr val="tx1">
                    <a:lumMod val="50000"/>
                    <a:lumOff val="50000"/>
                  </a:schemeClr>
                </a:solidFill>
              </a:rPr>
              <a:t>Supported using the built-in Closure syntax</a:t>
            </a:r>
          </a:p>
          <a:p>
            <a:r>
              <a:rPr lang="en-US" dirty="0">
                <a:solidFill>
                  <a:schemeClr val="tx1">
                    <a:lumMod val="50000"/>
                    <a:lumOff val="50000"/>
                  </a:schemeClr>
                </a:solidFill>
              </a:rPr>
              <a:t>A</a:t>
            </a:r>
            <a:r>
              <a:rPr lang="en-US" dirty="0" smtClean="0">
                <a:solidFill>
                  <a:schemeClr val="tx1">
                    <a:lumMod val="50000"/>
                    <a:lumOff val="50000"/>
                  </a:schemeClr>
                </a:solidFill>
              </a:rPr>
              <a:t>rguments </a:t>
            </a:r>
            <a:r>
              <a:rPr lang="en-US" dirty="0">
                <a:solidFill>
                  <a:schemeClr val="tx1">
                    <a:lumMod val="50000"/>
                    <a:lumOff val="50000"/>
                  </a:schemeClr>
                </a:solidFill>
              </a:rPr>
              <a:t>for event objects</a:t>
            </a:r>
          </a:p>
          <a:p>
            <a:r>
              <a:rPr lang="en-US" dirty="0">
                <a:solidFill>
                  <a:schemeClr val="tx1">
                    <a:lumMod val="50000"/>
                    <a:lumOff val="50000"/>
                  </a:schemeClr>
                </a:solidFill>
              </a:rPr>
              <a:t>100% type-safe</a:t>
            </a: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68</a:t>
            </a:fld>
            <a:endParaRPr lang="en-US"/>
          </a:p>
        </p:txBody>
      </p:sp>
      <p:sp>
        <p:nvSpPr>
          <p:cNvPr id="6" name="Line Callout 2 5"/>
          <p:cNvSpPr/>
          <p:nvPr/>
        </p:nvSpPr>
        <p:spPr>
          <a:xfrm>
            <a:off x="7738042" y="2501947"/>
            <a:ext cx="3840814" cy="927279"/>
          </a:xfrm>
          <a:prstGeom prst="borderCallout2">
            <a:avLst>
              <a:gd name="adj1" fmla="val 49071"/>
              <a:gd name="adj2" fmla="val -5201"/>
              <a:gd name="adj3" fmla="val 48684"/>
              <a:gd name="adj4" fmla="val -14262"/>
              <a:gd name="adj5" fmla="val 128405"/>
              <a:gd name="adj6" fmla="val -43089"/>
            </a:avLst>
          </a:prstGeom>
          <a:solidFill>
            <a:srgbClr val="9A0000"/>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dirty="0"/>
              <a:t>E</a:t>
            </a:r>
            <a:r>
              <a:rPr lang="en-US" sz="2400" dirty="0" smtClean="0"/>
              <a:t>vent parameter</a:t>
            </a:r>
          </a:p>
          <a:p>
            <a:pPr algn="ctr"/>
            <a:r>
              <a:rPr lang="en-US" sz="2400" dirty="0" smtClean="0"/>
              <a:t>{(event) =&gt; body}</a:t>
            </a:r>
            <a:endParaRPr lang="en-US" sz="2400" dirty="0"/>
          </a:p>
        </p:txBody>
      </p:sp>
      <p:sp>
        <p:nvSpPr>
          <p:cNvPr id="8" name="Content Placeholder 5"/>
          <p:cNvSpPr txBox="1">
            <a:spLocks/>
          </p:cNvSpPr>
          <p:nvPr/>
        </p:nvSpPr>
        <p:spPr bwMode="auto">
          <a:xfrm>
            <a:off x="522914" y="3854528"/>
            <a:ext cx="11304289" cy="15255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4320" lvl="0" indent="-274320" eaLnBrk="0" fontAlgn="auto" hangingPunct="0">
              <a:lnSpc>
                <a:spcPct val="90000"/>
              </a:lnSpc>
              <a:spcAft>
                <a:spcPts val="0"/>
              </a:spcAft>
              <a:buClr>
                <a:schemeClr val="accent3"/>
              </a:buClr>
              <a:buSzPct val="60000"/>
              <a:defRPr/>
            </a:pPr>
            <a:r>
              <a:rPr lang="en-NZ" sz="3200" kern="0" dirty="0" err="1" smtClean="0">
                <a:solidFill>
                  <a:schemeClr val="bg1"/>
                </a:solidFill>
                <a:latin typeface="Consolas" pitchFamily="49" charset="0"/>
                <a:ea typeface="ＭＳ Ｐゴシック" charset="-128"/>
                <a:cs typeface="Consolas" pitchFamily="49" charset="0"/>
              </a:rPr>
              <a:t>onMouseClicked</a:t>
            </a:r>
            <a:r>
              <a:rPr lang="en-NZ" sz="3200" kern="0" dirty="0" smtClean="0">
                <a:solidFill>
                  <a:schemeClr val="bg1"/>
                </a:solidFill>
                <a:latin typeface="Consolas" pitchFamily="49" charset="0"/>
                <a:ea typeface="ＭＳ Ｐゴシック" charset="-128"/>
                <a:cs typeface="Consolas" pitchFamily="49" charset="0"/>
              </a:rPr>
              <a:t> </a:t>
            </a:r>
            <a:r>
              <a:rPr lang="en-NZ" sz="3200" kern="0" dirty="0">
                <a:solidFill>
                  <a:schemeClr val="bg1"/>
                </a:solidFill>
                <a:latin typeface="Consolas" pitchFamily="49" charset="0"/>
                <a:ea typeface="ＭＳ Ｐゴシック" charset="-128"/>
                <a:cs typeface="Consolas" pitchFamily="49" charset="0"/>
              </a:rPr>
              <a:t>= </a:t>
            </a:r>
            <a:r>
              <a:rPr lang="en-NZ" sz="3200" kern="0" dirty="0" smtClean="0">
                <a:solidFill>
                  <a:schemeClr val="bg1"/>
                </a:solidFill>
                <a:latin typeface="Consolas" pitchFamily="49" charset="0"/>
                <a:ea typeface="ＭＳ Ｐゴシック" charset="-128"/>
                <a:cs typeface="Consolas" pitchFamily="49" charset="0"/>
              </a:rPr>
              <a:t>{ </a:t>
            </a:r>
            <a:r>
              <a:rPr lang="en-NZ" sz="3200" kern="0" dirty="0" smtClean="0">
                <a:solidFill>
                  <a:srgbClr val="FF737F"/>
                </a:solidFill>
                <a:latin typeface="Consolas" pitchFamily="49" charset="0"/>
                <a:ea typeface="ＭＳ Ｐゴシック" charset="-128"/>
                <a:cs typeface="Consolas" pitchFamily="49" charset="0"/>
              </a:rPr>
              <a:t>(e: </a:t>
            </a:r>
            <a:r>
              <a:rPr lang="en-NZ" sz="3200" kern="0" dirty="0" err="1" smtClean="0">
                <a:solidFill>
                  <a:srgbClr val="FF737F"/>
                </a:solidFill>
                <a:latin typeface="Consolas" pitchFamily="49" charset="0"/>
                <a:ea typeface="ＭＳ Ｐゴシック" charset="-128"/>
                <a:cs typeface="Consolas" pitchFamily="49" charset="0"/>
              </a:rPr>
              <a:t>MouseEvent</a:t>
            </a:r>
            <a:r>
              <a:rPr lang="en-NZ" sz="3200" kern="0" dirty="0" smtClean="0">
                <a:solidFill>
                  <a:srgbClr val="FF737F"/>
                </a:solidFill>
                <a:latin typeface="Consolas" pitchFamily="49" charset="0"/>
                <a:ea typeface="ＭＳ Ｐゴシック" charset="-128"/>
                <a:cs typeface="Consolas" pitchFamily="49" charset="0"/>
              </a:rPr>
              <a:t>) =&gt;</a:t>
            </a:r>
            <a:endParaRPr lang="en-NZ" sz="3200" kern="0" dirty="0">
              <a:solidFill>
                <a:srgbClr val="FF737F"/>
              </a:solidFill>
              <a:latin typeface="Consolas" pitchFamily="49" charset="0"/>
              <a:ea typeface="ＭＳ Ｐゴシック" charset="-128"/>
              <a:cs typeface="Consolas" pitchFamily="49" charset="0"/>
            </a:endParaRPr>
          </a:p>
          <a:p>
            <a:pPr marL="274320" lvl="0" indent="-274320" eaLnBrk="0" fontAlgn="auto" hangingPunct="0">
              <a:lnSpc>
                <a:spcPct val="90000"/>
              </a:lnSpc>
              <a:spcAft>
                <a:spcPts val="0"/>
              </a:spcAft>
              <a:buClr>
                <a:schemeClr val="accent3"/>
              </a:buClr>
              <a:buSzPct val="60000"/>
              <a:defRPr/>
            </a:pPr>
            <a:r>
              <a:rPr lang="en-NZ" sz="3200" kern="0" dirty="0" smtClean="0">
                <a:solidFill>
                  <a:srgbClr val="00B0F0"/>
                </a:solidFill>
                <a:latin typeface="Consolas" pitchFamily="49" charset="0"/>
                <a:ea typeface="ＭＳ Ｐゴシック" charset="-128"/>
                <a:cs typeface="Consolas" pitchFamily="49" charset="0"/>
              </a:rPr>
              <a:t>  </a:t>
            </a:r>
            <a:r>
              <a:rPr lang="en-NZ" sz="3200" kern="0" dirty="0" smtClean="0">
                <a:solidFill>
                  <a:schemeClr val="bg1"/>
                </a:solidFill>
                <a:latin typeface="Consolas" pitchFamily="49" charset="0"/>
                <a:ea typeface="ＭＳ Ｐゴシック" charset="-128"/>
                <a:cs typeface="Consolas" pitchFamily="49" charset="0"/>
              </a:rPr>
              <a:t>Timeline(at(3 </a:t>
            </a:r>
            <a:r>
              <a:rPr lang="en-NZ" sz="3200" kern="0" dirty="0">
                <a:solidFill>
                  <a:schemeClr val="bg1"/>
                </a:solidFill>
                <a:latin typeface="Consolas" pitchFamily="49" charset="0"/>
                <a:ea typeface="ＭＳ Ｐゴシック" charset="-128"/>
                <a:cs typeface="Consolas" pitchFamily="49" charset="0"/>
              </a:rPr>
              <a:t>s</a:t>
            </a:r>
            <a:r>
              <a:rPr lang="en-NZ" sz="3200" kern="0" dirty="0" smtClean="0">
                <a:solidFill>
                  <a:schemeClr val="bg1"/>
                </a:solidFill>
                <a:latin typeface="Consolas" pitchFamily="49" charset="0"/>
                <a:ea typeface="ＭＳ Ｐゴシック" charset="-128"/>
                <a:cs typeface="Consolas" pitchFamily="49" charset="0"/>
              </a:rPr>
              <a:t>){radius-&gt;0</a:t>
            </a:r>
            <a:r>
              <a:rPr lang="en-NZ" sz="3200" kern="0" dirty="0">
                <a:solidFill>
                  <a:schemeClr val="bg1"/>
                </a:solidFill>
                <a:latin typeface="Consolas" pitchFamily="49" charset="0"/>
                <a:ea typeface="ＭＳ Ｐゴシック" charset="-128"/>
                <a:cs typeface="Consolas" pitchFamily="49" charset="0"/>
              </a:rPr>
              <a:t>}).play</a:t>
            </a:r>
            <a:r>
              <a:rPr lang="en-NZ" sz="3200" kern="0" dirty="0" smtClean="0">
                <a:solidFill>
                  <a:schemeClr val="bg1"/>
                </a:solidFill>
                <a:latin typeface="Consolas" pitchFamily="49" charset="0"/>
                <a:ea typeface="ＭＳ Ｐゴシック" charset="-128"/>
                <a:cs typeface="Consolas" pitchFamily="49" charset="0"/>
              </a:rPr>
              <a:t>()</a:t>
            </a:r>
          </a:p>
          <a:p>
            <a:pPr marL="274320" lvl="0" indent="-274320" eaLnBrk="0" fontAlgn="auto" hangingPunct="0">
              <a:lnSpc>
                <a:spcPct val="90000"/>
              </a:lnSpc>
              <a:spcAft>
                <a:spcPts val="0"/>
              </a:spcAft>
              <a:buClr>
                <a:schemeClr val="accent3"/>
              </a:buClr>
              <a:buSzPct val="60000"/>
              <a:defRPr/>
            </a:pPr>
            <a:r>
              <a:rPr lang="en-NZ" sz="3200" kern="0" dirty="0" smtClean="0">
                <a:solidFill>
                  <a:srgbClr val="FFFFFF"/>
                </a:solidFill>
                <a:latin typeface="Consolas" pitchFamily="49" charset="0"/>
                <a:ea typeface="ＭＳ Ｐゴシック" charset="-128"/>
                <a:cs typeface="Consolas" pitchFamily="49" charset="0"/>
              </a:rPr>
              <a:t>}</a:t>
            </a:r>
            <a:endParaRPr kumimoji="0" lang="en-NZ" sz="3200" b="0" i="0" u="none" strike="noStrike" kern="0" cap="none" spc="0" normalizeH="0" baseline="0" noProof="0" dirty="0" smtClean="0">
              <a:ln>
                <a:noFill/>
              </a:ln>
              <a:solidFill>
                <a:srgbClr val="FFFFFF"/>
              </a:solidFill>
              <a:effectLst/>
              <a:uLnTx/>
              <a:uFillTx/>
              <a:latin typeface="Consolas" pitchFamily="49" charset="0"/>
              <a:ea typeface="ＭＳ Ｐゴシック" charset="-128"/>
              <a:cs typeface="Consolas" pitchFamily="49" charset="0"/>
            </a:endParaRPr>
          </a:p>
        </p:txBody>
      </p:sp>
    </p:spTree>
    <p:extLst>
      <p:ext uri="{BB962C8B-B14F-4D97-AF65-F5344CB8AC3E}">
        <p14:creationId xmlns:p14="http://schemas.microsoft.com/office/powerpoint/2010/main" val="214732686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TableView</a:t>
            </a:r>
            <a:r>
              <a:rPr lang="en-US" dirty="0" smtClean="0"/>
              <a:t> in </a:t>
            </a:r>
            <a:r>
              <a:rPr lang="en-US" dirty="0" err="1" smtClean="0"/>
              <a:t>ScalaFX</a:t>
            </a:r>
            <a:endParaRPr lang="en-US" dirty="0"/>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69</a:t>
            </a:fld>
            <a:endParaRPr lang="en-US"/>
          </a:p>
        </p:txBody>
      </p:sp>
      <p:sp>
        <p:nvSpPr>
          <p:cNvPr id="9" name="TextBox 8"/>
          <p:cNvSpPr txBox="1"/>
          <p:nvPr/>
        </p:nvSpPr>
        <p:spPr>
          <a:xfrm>
            <a:off x="444241" y="1448253"/>
            <a:ext cx="11382364" cy="4801315"/>
          </a:xfrm>
          <a:prstGeom prst="rect">
            <a:avLst/>
          </a:prstGeom>
          <a:noFill/>
        </p:spPr>
        <p:txBody>
          <a:bodyPr wrap="square" rtlCol="0">
            <a:spAutoFit/>
          </a:bodyPr>
          <a:lstStyle/>
          <a:p>
            <a:r>
              <a:rPr lang="en-US" dirty="0" smtClean="0">
                <a:solidFill>
                  <a:srgbClr val="FFFFFF"/>
                </a:solidFill>
                <a:latin typeface="Courier"/>
                <a:cs typeface="Courier"/>
              </a:rPr>
              <a:t>def </a:t>
            </a:r>
            <a:r>
              <a:rPr lang="en-US" dirty="0" err="1" smtClean="0">
                <a:solidFill>
                  <a:srgbClr val="FFFFFF"/>
                </a:solidFill>
                <a:latin typeface="Courier"/>
                <a:cs typeface="Courier"/>
              </a:rPr>
              <a:t>dateFormat</a:t>
            </a:r>
            <a:r>
              <a:rPr lang="en-US" dirty="0" smtClean="0">
                <a:solidFill>
                  <a:srgbClr val="FFFFFF"/>
                </a:solidFill>
                <a:latin typeface="Courier"/>
                <a:cs typeface="Courier"/>
              </a:rPr>
              <a:t> = new </a:t>
            </a:r>
            <a:r>
              <a:rPr lang="en-US" dirty="0" err="1" smtClean="0">
                <a:solidFill>
                  <a:srgbClr val="FFFFFF"/>
                </a:solidFill>
                <a:latin typeface="Courier"/>
                <a:cs typeface="Courier"/>
              </a:rPr>
              <a:t>SimpleDateFormat</a:t>
            </a:r>
            <a:r>
              <a:rPr lang="en-US" dirty="0" smtClean="0">
                <a:solidFill>
                  <a:srgbClr val="FFFFFF"/>
                </a:solidFill>
                <a:latin typeface="Courier"/>
                <a:cs typeface="Courier"/>
              </a:rPr>
              <a:t>("</a:t>
            </a:r>
            <a:r>
              <a:rPr lang="en-US" dirty="0" err="1" smtClean="0">
                <a:solidFill>
                  <a:srgbClr val="FFFFFF"/>
                </a:solidFill>
                <a:latin typeface="Courier"/>
                <a:cs typeface="Courier"/>
              </a:rPr>
              <a:t>yyyy</a:t>
            </a:r>
            <a:r>
              <a:rPr lang="en-US" dirty="0" smtClean="0">
                <a:solidFill>
                  <a:srgbClr val="FFFFFF"/>
                </a:solidFill>
                <a:latin typeface="Courier"/>
                <a:cs typeface="Courier"/>
              </a:rPr>
              <a:t>-MM-</a:t>
            </a:r>
            <a:r>
              <a:rPr lang="en-US" dirty="0" err="1" smtClean="0">
                <a:solidFill>
                  <a:srgbClr val="FFFFFF"/>
                </a:solidFill>
                <a:latin typeface="Courier"/>
                <a:cs typeface="Courier"/>
              </a:rPr>
              <a:t>dd</a:t>
            </a:r>
            <a:r>
              <a:rPr lang="en-US" dirty="0" smtClean="0">
                <a:solidFill>
                  <a:srgbClr val="FFFFFF"/>
                </a:solidFill>
                <a:latin typeface="Courier"/>
                <a:cs typeface="Courier"/>
              </a:rPr>
              <a:t>"</a:t>
            </a:r>
            <a:r>
              <a:rPr lang="en-US" dirty="0">
                <a:solidFill>
                  <a:srgbClr val="FFFFFF"/>
                </a:solidFill>
                <a:latin typeface="Courier"/>
                <a:cs typeface="Courier"/>
              </a:rPr>
              <a:t>)</a:t>
            </a:r>
            <a:endParaRPr lang="en-US" dirty="0" smtClean="0">
              <a:solidFill>
                <a:srgbClr val="FFFFFF"/>
              </a:solidFill>
              <a:latin typeface="Courier"/>
              <a:cs typeface="Courier"/>
            </a:endParaRPr>
          </a:p>
          <a:p>
            <a:r>
              <a:rPr lang="en-US" dirty="0" smtClean="0">
                <a:solidFill>
                  <a:srgbClr val="FFFFFF"/>
                </a:solidFill>
                <a:latin typeface="Courier"/>
                <a:cs typeface="Courier"/>
              </a:rPr>
              <a:t>new </a:t>
            </a:r>
            <a:r>
              <a:rPr lang="en-US" dirty="0" err="1" smtClean="0">
                <a:solidFill>
                  <a:srgbClr val="FFFFFF"/>
                </a:solidFill>
                <a:latin typeface="Courier"/>
                <a:cs typeface="Courier"/>
              </a:rPr>
              <a:t>TableView</a:t>
            </a:r>
            <a:r>
              <a:rPr lang="en-US" dirty="0" smtClean="0">
                <a:solidFill>
                  <a:srgbClr val="FFFFFF"/>
                </a:solidFill>
                <a:latin typeface="Courier"/>
                <a:cs typeface="Courier"/>
              </a:rPr>
              <a:t>[Speaker](</a:t>
            </a:r>
            <a:r>
              <a:rPr lang="en-US" dirty="0" smtClean="0">
                <a:solidFill>
                  <a:srgbClr val="FF737F"/>
                </a:solidFill>
                <a:latin typeface="Courier"/>
                <a:cs typeface="Courier"/>
              </a:rPr>
              <a:t>persons</a:t>
            </a:r>
            <a:r>
              <a:rPr lang="en-US" dirty="0" smtClean="0">
                <a:solidFill>
                  <a:srgbClr val="FFFFFF"/>
                </a:solidFill>
                <a:latin typeface="Courier"/>
                <a:cs typeface="Courier"/>
              </a:rPr>
              <a:t>) {</a:t>
            </a:r>
          </a:p>
          <a:p>
            <a:r>
              <a:rPr lang="en-US" dirty="0">
                <a:solidFill>
                  <a:srgbClr val="FFFFFF"/>
                </a:solidFill>
                <a:latin typeface="Courier"/>
                <a:cs typeface="Courier"/>
              </a:rPr>
              <a:t> </a:t>
            </a:r>
            <a:r>
              <a:rPr lang="en-US" dirty="0" smtClean="0">
                <a:solidFill>
                  <a:srgbClr val="FFFFFF"/>
                </a:solidFill>
                <a:latin typeface="Courier"/>
                <a:cs typeface="Courier"/>
              </a:rPr>
              <a:t> columns = </a:t>
            </a:r>
            <a:r>
              <a:rPr lang="en-US" dirty="0" err="1" smtClean="0">
                <a:solidFill>
                  <a:srgbClr val="FFFFFF"/>
                </a:solidFill>
                <a:latin typeface="Courier"/>
                <a:cs typeface="Courier"/>
              </a:rPr>
              <a:t>Seq</a:t>
            </a:r>
            <a:r>
              <a:rPr lang="en-US" dirty="0">
                <a:solidFill>
                  <a:srgbClr val="FFFFFF"/>
                </a:solidFill>
                <a:latin typeface="Courier"/>
                <a:cs typeface="Courier"/>
              </a:rPr>
              <a:t>(</a:t>
            </a:r>
            <a:endParaRPr lang="en-US" dirty="0" smtClean="0">
              <a:solidFill>
                <a:srgbClr val="FFFFFF"/>
              </a:solidFill>
              <a:latin typeface="Courier"/>
              <a:cs typeface="Courier"/>
            </a:endParaRPr>
          </a:p>
          <a:p>
            <a:r>
              <a:rPr lang="en-US" dirty="0" smtClean="0">
                <a:solidFill>
                  <a:srgbClr val="FFFFFF"/>
                </a:solidFill>
                <a:latin typeface="Courier"/>
                <a:cs typeface="Courier"/>
              </a:rPr>
              <a:t>    </a:t>
            </a:r>
            <a:r>
              <a:rPr lang="en-US" dirty="0" smtClean="0">
                <a:solidFill>
                  <a:srgbClr val="86AAFF"/>
                </a:solidFill>
                <a:latin typeface="Courier"/>
                <a:cs typeface="Courier"/>
              </a:rPr>
              <a:t>new </a:t>
            </a:r>
            <a:r>
              <a:rPr lang="en-US" dirty="0" err="1" smtClean="0">
                <a:solidFill>
                  <a:srgbClr val="86AAFF"/>
                </a:solidFill>
                <a:latin typeface="Courier"/>
                <a:cs typeface="Courier"/>
              </a:rPr>
              <a:t>TableColumn</a:t>
            </a:r>
            <a:r>
              <a:rPr lang="en-US" dirty="0" smtClean="0">
                <a:solidFill>
                  <a:srgbClr val="86AAFF"/>
                </a:solidFill>
                <a:latin typeface="Courier"/>
                <a:cs typeface="Courier"/>
              </a:rPr>
              <a:t>[Speaker, String] </a:t>
            </a:r>
            <a:r>
              <a:rPr lang="en-US" dirty="0" smtClean="0">
                <a:solidFill>
                  <a:srgbClr val="FFFFFF"/>
                </a:solidFill>
                <a:latin typeface="Courier"/>
                <a:cs typeface="Courier"/>
              </a:rPr>
              <a:t>{</a:t>
            </a:r>
          </a:p>
          <a:p>
            <a:r>
              <a:rPr lang="en-US" dirty="0" smtClean="0">
                <a:solidFill>
                  <a:srgbClr val="FFFFFF"/>
                </a:solidFill>
                <a:latin typeface="Courier"/>
                <a:cs typeface="Courier"/>
              </a:rPr>
              <a:t>      text: "Name"</a:t>
            </a:r>
          </a:p>
          <a:p>
            <a:r>
              <a:rPr lang="en-US" dirty="0" smtClean="0">
                <a:solidFill>
                  <a:srgbClr val="FFFFFF"/>
                </a:solidFill>
                <a:latin typeface="Courier"/>
                <a:cs typeface="Courier"/>
              </a:rPr>
              <a:t>      </a:t>
            </a:r>
            <a:r>
              <a:rPr lang="en-US" dirty="0">
                <a:solidFill>
                  <a:srgbClr val="FF737F"/>
                </a:solidFill>
                <a:latin typeface="Courier"/>
                <a:cs typeface="Courier"/>
              </a:rPr>
              <a:t>converter = {_.</a:t>
            </a:r>
            <a:r>
              <a:rPr lang="en-US" dirty="0" err="1">
                <a:solidFill>
                  <a:srgbClr val="FF737F"/>
                </a:solidFill>
                <a:latin typeface="Courier"/>
                <a:cs typeface="Courier"/>
              </a:rPr>
              <a:t>firstName</a:t>
            </a:r>
            <a:r>
              <a:rPr lang="en-US" dirty="0" smtClean="0">
                <a:solidFill>
                  <a:srgbClr val="FF737F"/>
                </a:solidFill>
                <a:latin typeface="Courier"/>
                <a:cs typeface="Courier"/>
              </a:rPr>
              <a:t>}</a:t>
            </a:r>
          </a:p>
          <a:p>
            <a:r>
              <a:rPr lang="en-US" dirty="0" smtClean="0">
                <a:solidFill>
                  <a:srgbClr val="FFFFFF"/>
                </a:solidFill>
                <a:latin typeface="Courier"/>
                <a:cs typeface="Courier"/>
              </a:rPr>
              <a:t>    } </a:t>
            </a:r>
            <a:r>
              <a:rPr lang="en-US" dirty="0">
                <a:solidFill>
                  <a:srgbClr val="86AAFF"/>
                </a:solidFill>
                <a:latin typeface="Courier"/>
                <a:cs typeface="Courier"/>
              </a:rPr>
              <a:t>new </a:t>
            </a:r>
            <a:r>
              <a:rPr lang="en-US" dirty="0" err="1" smtClean="0">
                <a:solidFill>
                  <a:srgbClr val="86AAFF"/>
                </a:solidFill>
                <a:latin typeface="Courier"/>
                <a:cs typeface="Courier"/>
              </a:rPr>
              <a:t>TableColumn</a:t>
            </a:r>
            <a:r>
              <a:rPr lang="en-US" dirty="0">
                <a:solidFill>
                  <a:srgbClr val="86AAFF"/>
                </a:solidFill>
                <a:latin typeface="Courier"/>
                <a:cs typeface="Courier"/>
              </a:rPr>
              <a:t>[Speaker, String] </a:t>
            </a:r>
            <a:r>
              <a:rPr lang="en-US" dirty="0" smtClean="0">
                <a:solidFill>
                  <a:srgbClr val="FFFFFF"/>
                </a:solidFill>
                <a:latin typeface="Courier"/>
                <a:cs typeface="Courier"/>
              </a:rPr>
              <a:t>{</a:t>
            </a:r>
          </a:p>
          <a:p>
            <a:r>
              <a:rPr lang="en-US" dirty="0" smtClean="0">
                <a:solidFill>
                  <a:srgbClr val="FFFFFF"/>
                </a:solidFill>
                <a:latin typeface="Courier"/>
                <a:cs typeface="Courier"/>
              </a:rPr>
              <a:t>      text: "Age"</a:t>
            </a:r>
          </a:p>
          <a:p>
            <a:r>
              <a:rPr lang="en-US" dirty="0" smtClean="0">
                <a:solidFill>
                  <a:srgbClr val="FFFFFF"/>
                </a:solidFill>
                <a:latin typeface="Courier"/>
                <a:cs typeface="Courier"/>
              </a:rPr>
              <a:t>      </a:t>
            </a:r>
            <a:r>
              <a:rPr lang="en-US" dirty="0">
                <a:solidFill>
                  <a:srgbClr val="FF737F"/>
                </a:solidFill>
                <a:latin typeface="Courier"/>
                <a:cs typeface="Courier"/>
              </a:rPr>
              <a:t>converter = {_.age</a:t>
            </a:r>
            <a:r>
              <a:rPr lang="en-US" dirty="0" smtClean="0">
                <a:solidFill>
                  <a:srgbClr val="FF737F"/>
                </a:solidFill>
                <a:latin typeface="Courier"/>
                <a:cs typeface="Courier"/>
              </a:rPr>
              <a:t>}</a:t>
            </a:r>
          </a:p>
          <a:p>
            <a:r>
              <a:rPr lang="en-US" dirty="0" smtClean="0">
                <a:solidFill>
                  <a:srgbClr val="FFFFFF"/>
                </a:solidFill>
                <a:latin typeface="Courier"/>
                <a:cs typeface="Courier"/>
              </a:rPr>
              <a:t>    } </a:t>
            </a:r>
            <a:r>
              <a:rPr lang="en-US" dirty="0" smtClean="0">
                <a:solidFill>
                  <a:srgbClr val="86AAFF"/>
                </a:solidFill>
                <a:latin typeface="Courier"/>
                <a:cs typeface="Courier"/>
              </a:rPr>
              <a:t>new </a:t>
            </a:r>
            <a:r>
              <a:rPr lang="en-US" dirty="0" err="1" smtClean="0">
                <a:solidFill>
                  <a:srgbClr val="86AAFF"/>
                </a:solidFill>
                <a:latin typeface="Courier"/>
                <a:cs typeface="Courier"/>
              </a:rPr>
              <a:t>TableColumn</a:t>
            </a:r>
            <a:r>
              <a:rPr lang="en-US" dirty="0">
                <a:solidFill>
                  <a:srgbClr val="86AAFF"/>
                </a:solidFill>
                <a:latin typeface="Courier"/>
                <a:cs typeface="Courier"/>
              </a:rPr>
              <a:t>[Speaker, String] </a:t>
            </a:r>
            <a:r>
              <a:rPr lang="en-US" dirty="0" smtClean="0">
                <a:solidFill>
                  <a:srgbClr val="FFFFFF"/>
                </a:solidFill>
                <a:latin typeface="Courier"/>
                <a:cs typeface="Courier"/>
              </a:rPr>
              <a:t>{</a:t>
            </a:r>
          </a:p>
          <a:p>
            <a:r>
              <a:rPr lang="en-US" dirty="0" smtClean="0">
                <a:solidFill>
                  <a:srgbClr val="FFFFFF"/>
                </a:solidFill>
                <a:latin typeface="Courier"/>
                <a:cs typeface="Courier"/>
              </a:rPr>
              <a:t>      text: "Gender"</a:t>
            </a:r>
          </a:p>
          <a:p>
            <a:r>
              <a:rPr lang="en-US" dirty="0">
                <a:solidFill>
                  <a:srgbClr val="FFFFFF"/>
                </a:solidFill>
                <a:latin typeface="Courier"/>
                <a:cs typeface="Courier"/>
              </a:rPr>
              <a:t> </a:t>
            </a:r>
            <a:r>
              <a:rPr lang="en-US" dirty="0" smtClean="0">
                <a:solidFill>
                  <a:srgbClr val="FFFFFF"/>
                </a:solidFill>
                <a:latin typeface="Courier"/>
                <a:cs typeface="Courier"/>
              </a:rPr>
              <a:t>   </a:t>
            </a:r>
            <a:r>
              <a:rPr lang="en-US" dirty="0" smtClean="0">
                <a:solidFill>
                  <a:srgbClr val="FF737F"/>
                </a:solidFill>
                <a:latin typeface="Courier"/>
                <a:cs typeface="Courier"/>
              </a:rPr>
              <a:t>  converter </a:t>
            </a:r>
            <a:r>
              <a:rPr lang="en-US" dirty="0">
                <a:solidFill>
                  <a:srgbClr val="FF737F"/>
                </a:solidFill>
                <a:latin typeface="Courier"/>
                <a:cs typeface="Courier"/>
              </a:rPr>
              <a:t>= {_.gender</a:t>
            </a:r>
            <a:r>
              <a:rPr lang="en-US" dirty="0" smtClean="0">
                <a:solidFill>
                  <a:srgbClr val="FF737F"/>
                </a:solidFill>
                <a:latin typeface="Courier"/>
                <a:cs typeface="Courier"/>
              </a:rPr>
              <a:t>}</a:t>
            </a:r>
          </a:p>
          <a:p>
            <a:r>
              <a:rPr lang="en-US" dirty="0" smtClean="0">
                <a:solidFill>
                  <a:srgbClr val="FFFFFF"/>
                </a:solidFill>
                <a:latin typeface="Courier"/>
                <a:cs typeface="Courier"/>
              </a:rPr>
              <a:t>    } </a:t>
            </a:r>
            <a:r>
              <a:rPr lang="en-US" dirty="0" smtClean="0">
                <a:solidFill>
                  <a:srgbClr val="86AAFF"/>
                </a:solidFill>
                <a:latin typeface="Courier"/>
                <a:cs typeface="Courier"/>
              </a:rPr>
              <a:t>new </a:t>
            </a:r>
            <a:r>
              <a:rPr lang="en-US" dirty="0" err="1" smtClean="0">
                <a:solidFill>
                  <a:srgbClr val="86AAFF"/>
                </a:solidFill>
                <a:latin typeface="Courier"/>
                <a:cs typeface="Courier"/>
              </a:rPr>
              <a:t>TableColumn</a:t>
            </a:r>
            <a:r>
              <a:rPr lang="en-US" dirty="0">
                <a:solidFill>
                  <a:srgbClr val="86AAFF"/>
                </a:solidFill>
                <a:latin typeface="Courier"/>
                <a:cs typeface="Courier"/>
              </a:rPr>
              <a:t>[Speaker, String] </a:t>
            </a:r>
            <a:r>
              <a:rPr lang="en-US" dirty="0" smtClean="0">
                <a:solidFill>
                  <a:srgbClr val="FFFFFF"/>
                </a:solidFill>
                <a:latin typeface="Courier"/>
                <a:cs typeface="Courier"/>
              </a:rPr>
              <a:t>{</a:t>
            </a:r>
          </a:p>
          <a:p>
            <a:r>
              <a:rPr lang="en-US" dirty="0" smtClean="0">
                <a:solidFill>
                  <a:srgbClr val="FFFFFF"/>
                </a:solidFill>
                <a:latin typeface="Courier"/>
                <a:cs typeface="Courier"/>
              </a:rPr>
              <a:t>      text: "Birth"</a:t>
            </a:r>
          </a:p>
          <a:p>
            <a:r>
              <a:rPr lang="en-US" dirty="0" smtClean="0">
                <a:solidFill>
                  <a:srgbClr val="FFFFFF"/>
                </a:solidFill>
                <a:latin typeface="Courier"/>
                <a:cs typeface="Courier"/>
              </a:rPr>
              <a:t>      </a:t>
            </a:r>
            <a:r>
              <a:rPr lang="en-US" dirty="0">
                <a:solidFill>
                  <a:srgbClr val="FF737F"/>
                </a:solidFill>
                <a:latin typeface="Courier"/>
                <a:cs typeface="Courier"/>
              </a:rPr>
              <a:t>converter = {</a:t>
            </a:r>
            <a:r>
              <a:rPr lang="en-US" dirty="0" err="1">
                <a:solidFill>
                  <a:srgbClr val="FF737F"/>
                </a:solidFill>
                <a:latin typeface="Courier"/>
                <a:cs typeface="Courier"/>
              </a:rPr>
              <a:t>dateFormat.format</a:t>
            </a:r>
            <a:r>
              <a:rPr lang="en-US" dirty="0">
                <a:solidFill>
                  <a:srgbClr val="FF737F"/>
                </a:solidFill>
                <a:latin typeface="Courier"/>
                <a:cs typeface="Courier"/>
              </a:rPr>
              <a:t>(_.dob)}</a:t>
            </a:r>
            <a:r>
              <a:rPr lang="en-US" dirty="0">
                <a:solidFill>
                  <a:srgbClr val="FFFFFF"/>
                </a:solidFill>
                <a:latin typeface="Courier"/>
                <a:cs typeface="Courier"/>
              </a:rPr>
              <a:t>,    </a:t>
            </a:r>
            <a:endParaRPr lang="en-US" dirty="0" smtClean="0">
              <a:solidFill>
                <a:srgbClr val="FFFFFF"/>
              </a:solidFill>
              <a:latin typeface="Courier"/>
              <a:cs typeface="Courier"/>
            </a:endParaRPr>
          </a:p>
          <a:p>
            <a:r>
              <a:rPr lang="en-US" dirty="0" smtClean="0">
                <a:solidFill>
                  <a:srgbClr val="FFFFFF"/>
                </a:solidFill>
                <a:latin typeface="Courier"/>
                <a:cs typeface="Courier"/>
              </a:rPr>
              <a:t>    }</a:t>
            </a:r>
            <a:endParaRPr lang="en-US" dirty="0">
              <a:solidFill>
                <a:srgbClr val="FFFFFF"/>
              </a:solidFill>
              <a:latin typeface="Courier"/>
              <a:cs typeface="Courier"/>
            </a:endParaRPr>
          </a:p>
          <a:p>
            <a:r>
              <a:rPr lang="en-US" dirty="0" smtClean="0">
                <a:solidFill>
                  <a:srgbClr val="FFFFFF"/>
                </a:solidFill>
                <a:latin typeface="Courier"/>
                <a:cs typeface="Courier"/>
              </a:rPr>
              <a:t>)}</a:t>
            </a:r>
          </a:p>
        </p:txBody>
      </p:sp>
    </p:spTree>
    <p:extLst>
      <p:ext uri="{BB962C8B-B14F-4D97-AF65-F5344CB8AC3E}">
        <p14:creationId xmlns:p14="http://schemas.microsoft.com/office/powerpoint/2010/main" val="30726583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Vanishing Circles in Java</a:t>
            </a:r>
            <a:endParaRPr lang="en-US" dirty="0"/>
          </a:p>
        </p:txBody>
      </p:sp>
      <p:sp>
        <p:nvSpPr>
          <p:cNvPr id="5" name="Content Placeholder 4"/>
          <p:cNvSpPr>
            <a:spLocks noGrp="1"/>
          </p:cNvSpPr>
          <p:nvPr>
            <p:ph sz="half" idx="1"/>
          </p:nvPr>
        </p:nvSpPr>
        <p:spPr>
          <a:xfrm>
            <a:off x="376672" y="1831977"/>
            <a:ext cx="5680124" cy="4551363"/>
          </a:xfrm>
        </p:spPr>
        <p:txBody>
          <a:bodyPr/>
          <a:lstStyle/>
          <a:p>
            <a:pPr marL="0" indent="0">
              <a:buNone/>
            </a:pPr>
            <a:r>
              <a:rPr lang="en-US" sz="600" dirty="0">
                <a:latin typeface="Consolas"/>
                <a:cs typeface="Consolas"/>
              </a:rPr>
              <a:t>public class </a:t>
            </a:r>
            <a:r>
              <a:rPr lang="en-US" sz="600" dirty="0" err="1">
                <a:latin typeface="Consolas"/>
                <a:cs typeface="Consolas"/>
              </a:rPr>
              <a:t>VanishingCircles</a:t>
            </a:r>
            <a:r>
              <a:rPr lang="en-US" sz="600" dirty="0">
                <a:latin typeface="Consolas"/>
                <a:cs typeface="Consolas"/>
              </a:rPr>
              <a:t> extends Application {</a:t>
            </a:r>
          </a:p>
          <a:p>
            <a:pPr marL="0" indent="0">
              <a:buNone/>
            </a:pPr>
            <a:r>
              <a:rPr lang="en-US" sz="600" dirty="0">
                <a:latin typeface="Consolas"/>
                <a:cs typeface="Consolas"/>
              </a:rPr>
              <a:t> </a:t>
            </a:r>
          </a:p>
          <a:p>
            <a:pPr marL="0" indent="0">
              <a:buNone/>
            </a:pPr>
            <a:r>
              <a:rPr lang="en-US" sz="600" dirty="0">
                <a:latin typeface="Consolas"/>
                <a:cs typeface="Consolas"/>
              </a:rPr>
              <a:t>  public static void main(String[] </a:t>
            </a:r>
            <a:r>
              <a:rPr lang="en-US" sz="600" dirty="0" err="1">
                <a:latin typeface="Consolas"/>
                <a:cs typeface="Consolas"/>
              </a:rPr>
              <a:t>args</a:t>
            </a:r>
            <a:r>
              <a:rPr lang="en-US" sz="600" dirty="0">
                <a:latin typeface="Consolas"/>
                <a:cs typeface="Consolas"/>
              </a:rPr>
              <a:t>) {</a:t>
            </a:r>
          </a:p>
          <a:p>
            <a:pPr marL="0" indent="0">
              <a:buNone/>
            </a:pPr>
            <a:r>
              <a:rPr lang="en-US" sz="600" dirty="0">
                <a:latin typeface="Consolas"/>
                <a:cs typeface="Consolas"/>
              </a:rPr>
              <a:t>    </a:t>
            </a:r>
            <a:r>
              <a:rPr lang="en-US" sz="600" dirty="0" err="1">
                <a:latin typeface="Consolas"/>
                <a:cs typeface="Consolas"/>
              </a:rPr>
              <a:t>Application.launch</a:t>
            </a:r>
            <a:r>
              <a:rPr lang="en-US" sz="600" dirty="0">
                <a:latin typeface="Consolas"/>
                <a:cs typeface="Consolas"/>
              </a:rPr>
              <a:t>(</a:t>
            </a:r>
            <a:r>
              <a:rPr lang="en-US" sz="600" dirty="0" err="1">
                <a:latin typeface="Consolas"/>
                <a:cs typeface="Consolas"/>
              </a:rPr>
              <a:t>args</a:t>
            </a:r>
            <a:r>
              <a:rPr lang="en-US" sz="600" dirty="0">
                <a:latin typeface="Consolas"/>
                <a:cs typeface="Consolas"/>
              </a:rPr>
              <a:t>);</a:t>
            </a:r>
          </a:p>
          <a:p>
            <a:pPr marL="0" indent="0">
              <a:buNone/>
            </a:pPr>
            <a:r>
              <a:rPr lang="en-US" sz="600" dirty="0">
                <a:latin typeface="Consolas"/>
                <a:cs typeface="Consolas"/>
              </a:rPr>
              <a:t>  }</a:t>
            </a:r>
          </a:p>
          <a:p>
            <a:pPr marL="0" indent="0">
              <a:buNone/>
            </a:pPr>
            <a:r>
              <a:rPr lang="en-US" sz="600" dirty="0">
                <a:latin typeface="Consolas"/>
                <a:cs typeface="Consolas"/>
              </a:rPr>
              <a:t>  </a:t>
            </a:r>
          </a:p>
          <a:p>
            <a:pPr marL="0" indent="0">
              <a:buNone/>
            </a:pPr>
            <a:r>
              <a:rPr lang="en-US" sz="600" dirty="0">
                <a:latin typeface="Consolas"/>
                <a:cs typeface="Consolas"/>
              </a:rPr>
              <a:t>  @Override</a:t>
            </a:r>
          </a:p>
          <a:p>
            <a:pPr marL="0" indent="0">
              <a:buNone/>
            </a:pPr>
            <a:r>
              <a:rPr lang="en-US" sz="600" dirty="0">
                <a:latin typeface="Consolas"/>
                <a:cs typeface="Consolas"/>
              </a:rPr>
              <a:t>  public void start(Stage </a:t>
            </a:r>
            <a:r>
              <a:rPr lang="en-US" sz="600" dirty="0" err="1">
                <a:latin typeface="Consolas"/>
                <a:cs typeface="Consolas"/>
              </a:rPr>
              <a:t>primaryStage</a:t>
            </a:r>
            <a:r>
              <a:rPr lang="en-US" sz="600" dirty="0">
                <a:latin typeface="Consolas"/>
                <a:cs typeface="Consolas"/>
              </a:rPr>
              <a:t>) {</a:t>
            </a:r>
          </a:p>
          <a:p>
            <a:pPr marL="0" indent="0">
              <a:buNone/>
            </a:pPr>
            <a:r>
              <a:rPr lang="en-US" sz="600" dirty="0">
                <a:latin typeface="Consolas"/>
                <a:cs typeface="Consolas"/>
              </a:rPr>
              <a:t>    </a:t>
            </a:r>
            <a:r>
              <a:rPr lang="en-US" sz="600" dirty="0" err="1">
                <a:latin typeface="Consolas"/>
                <a:cs typeface="Consolas"/>
              </a:rPr>
              <a:t>primaryStage.setTitle</a:t>
            </a:r>
            <a:r>
              <a:rPr lang="en-US" sz="600" dirty="0">
                <a:latin typeface="Consolas"/>
                <a:cs typeface="Consolas"/>
              </a:rPr>
              <a:t>("Vanishing Circles");</a:t>
            </a:r>
          </a:p>
          <a:p>
            <a:pPr marL="0" indent="0">
              <a:buNone/>
            </a:pPr>
            <a:r>
              <a:rPr lang="en-US" sz="600" dirty="0">
                <a:latin typeface="Consolas"/>
                <a:cs typeface="Consolas"/>
              </a:rPr>
              <a:t>    Group root = new Group();</a:t>
            </a:r>
          </a:p>
          <a:p>
            <a:pPr marL="0" indent="0">
              <a:buNone/>
            </a:pPr>
            <a:r>
              <a:rPr lang="en-US" sz="600" dirty="0">
                <a:latin typeface="Consolas"/>
                <a:cs typeface="Consolas"/>
              </a:rPr>
              <a:t>    Scene scene = new Scene(root, 800, 600, </a:t>
            </a:r>
            <a:r>
              <a:rPr lang="en-US" sz="600" dirty="0" err="1">
                <a:latin typeface="Consolas"/>
                <a:cs typeface="Consolas"/>
              </a:rPr>
              <a:t>Color.BLACK</a:t>
            </a:r>
            <a:r>
              <a:rPr lang="en-US" sz="600" dirty="0">
                <a:latin typeface="Consolas"/>
                <a:cs typeface="Consolas"/>
              </a:rPr>
              <a:t>);</a:t>
            </a:r>
          </a:p>
          <a:p>
            <a:pPr marL="0" indent="0">
              <a:buNone/>
            </a:pPr>
            <a:r>
              <a:rPr lang="en-US" sz="600" dirty="0">
                <a:latin typeface="Consolas"/>
                <a:cs typeface="Consolas"/>
              </a:rPr>
              <a:t>    List&lt;Circle&gt; circles = new </a:t>
            </a:r>
            <a:r>
              <a:rPr lang="en-US" sz="600" dirty="0" err="1">
                <a:latin typeface="Consolas"/>
                <a:cs typeface="Consolas"/>
              </a:rPr>
              <a:t>ArrayList</a:t>
            </a:r>
            <a:r>
              <a:rPr lang="en-US" sz="600" dirty="0">
                <a:latin typeface="Consolas"/>
                <a:cs typeface="Consolas"/>
              </a:rPr>
              <a:t>&lt;Circle&gt;();</a:t>
            </a:r>
          </a:p>
          <a:p>
            <a:pPr marL="0" indent="0">
              <a:buNone/>
            </a:pPr>
            <a:r>
              <a:rPr lang="en-US" sz="600" dirty="0">
                <a:latin typeface="Consolas"/>
                <a:cs typeface="Consolas"/>
              </a:rPr>
              <a:t>    for (</a:t>
            </a:r>
            <a:r>
              <a:rPr lang="en-US" sz="600" dirty="0" err="1">
                <a:latin typeface="Consolas"/>
                <a:cs typeface="Consolas"/>
              </a:rPr>
              <a:t>int</a:t>
            </a:r>
            <a:r>
              <a:rPr lang="en-US" sz="600" dirty="0">
                <a:latin typeface="Consolas"/>
                <a:cs typeface="Consolas"/>
              </a:rPr>
              <a:t> </a:t>
            </a:r>
            <a:r>
              <a:rPr lang="en-US" sz="600" dirty="0" err="1">
                <a:latin typeface="Consolas"/>
                <a:cs typeface="Consolas"/>
              </a:rPr>
              <a:t>i</a:t>
            </a:r>
            <a:r>
              <a:rPr lang="en-US" sz="600" dirty="0">
                <a:latin typeface="Consolas"/>
                <a:cs typeface="Consolas"/>
              </a:rPr>
              <a:t> = 0; </a:t>
            </a:r>
            <a:r>
              <a:rPr lang="en-US" sz="600" dirty="0" err="1">
                <a:latin typeface="Consolas"/>
                <a:cs typeface="Consolas"/>
              </a:rPr>
              <a:t>i</a:t>
            </a:r>
            <a:r>
              <a:rPr lang="en-US" sz="600" dirty="0">
                <a:latin typeface="Consolas"/>
                <a:cs typeface="Consolas"/>
              </a:rPr>
              <a:t> &lt; 50; </a:t>
            </a:r>
            <a:r>
              <a:rPr lang="en-US" sz="600" dirty="0" err="1">
                <a:latin typeface="Consolas"/>
                <a:cs typeface="Consolas"/>
              </a:rPr>
              <a:t>i</a:t>
            </a:r>
            <a:r>
              <a:rPr lang="en-US" sz="600" dirty="0">
                <a:latin typeface="Consolas"/>
                <a:cs typeface="Consolas"/>
              </a:rPr>
              <a:t>++) {</a:t>
            </a:r>
          </a:p>
          <a:p>
            <a:pPr marL="0" indent="0">
              <a:buNone/>
            </a:pPr>
            <a:r>
              <a:rPr lang="en-US" sz="600" dirty="0">
                <a:latin typeface="Consolas"/>
                <a:cs typeface="Consolas"/>
              </a:rPr>
              <a:t>      final Circle circle = new Circle(150);</a:t>
            </a:r>
          </a:p>
          <a:p>
            <a:pPr marL="0" indent="0">
              <a:buNone/>
            </a:pPr>
            <a:r>
              <a:rPr lang="en-US" sz="600" dirty="0">
                <a:latin typeface="Consolas"/>
                <a:cs typeface="Consolas"/>
              </a:rPr>
              <a:t>      </a:t>
            </a:r>
            <a:r>
              <a:rPr lang="en-US" sz="600" dirty="0" err="1">
                <a:latin typeface="Consolas"/>
                <a:cs typeface="Consolas"/>
              </a:rPr>
              <a:t>circle.setCenterX</a:t>
            </a:r>
            <a:r>
              <a:rPr lang="en-US" sz="600" dirty="0">
                <a:latin typeface="Consolas"/>
                <a:cs typeface="Consolas"/>
              </a:rPr>
              <a:t>(</a:t>
            </a:r>
            <a:r>
              <a:rPr lang="en-US" sz="600" dirty="0" err="1">
                <a:latin typeface="Consolas"/>
                <a:cs typeface="Consolas"/>
              </a:rPr>
              <a:t>Math.random</a:t>
            </a:r>
            <a:r>
              <a:rPr lang="en-US" sz="600" dirty="0">
                <a:latin typeface="Consolas"/>
                <a:cs typeface="Consolas"/>
              </a:rPr>
              <a:t>() * 800);</a:t>
            </a:r>
          </a:p>
          <a:p>
            <a:pPr marL="0" indent="0">
              <a:buNone/>
            </a:pPr>
            <a:r>
              <a:rPr lang="en-US" sz="600" dirty="0">
                <a:latin typeface="Consolas"/>
                <a:cs typeface="Consolas"/>
              </a:rPr>
              <a:t>      </a:t>
            </a:r>
            <a:r>
              <a:rPr lang="en-US" sz="600" dirty="0" err="1">
                <a:latin typeface="Consolas"/>
                <a:cs typeface="Consolas"/>
              </a:rPr>
              <a:t>circle.setCenterY</a:t>
            </a:r>
            <a:r>
              <a:rPr lang="en-US" sz="600" dirty="0">
                <a:latin typeface="Consolas"/>
                <a:cs typeface="Consolas"/>
              </a:rPr>
              <a:t>(</a:t>
            </a:r>
            <a:r>
              <a:rPr lang="en-US" sz="600" dirty="0" err="1">
                <a:latin typeface="Consolas"/>
                <a:cs typeface="Consolas"/>
              </a:rPr>
              <a:t>Math.random</a:t>
            </a:r>
            <a:r>
              <a:rPr lang="en-US" sz="600" dirty="0">
                <a:latin typeface="Consolas"/>
                <a:cs typeface="Consolas"/>
              </a:rPr>
              <a:t>() * 600);</a:t>
            </a:r>
          </a:p>
          <a:p>
            <a:pPr marL="0" indent="0">
              <a:buNone/>
            </a:pPr>
            <a:r>
              <a:rPr lang="en-US" sz="600" dirty="0">
                <a:latin typeface="Consolas"/>
                <a:cs typeface="Consolas"/>
              </a:rPr>
              <a:t>      </a:t>
            </a:r>
            <a:r>
              <a:rPr lang="en-US" sz="600" dirty="0" err="1">
                <a:latin typeface="Consolas"/>
                <a:cs typeface="Consolas"/>
              </a:rPr>
              <a:t>circle.setFill</a:t>
            </a:r>
            <a:r>
              <a:rPr lang="en-US" sz="600" dirty="0">
                <a:latin typeface="Consolas"/>
                <a:cs typeface="Consolas"/>
              </a:rPr>
              <a:t>(new Color(</a:t>
            </a:r>
            <a:r>
              <a:rPr lang="en-US" sz="600" dirty="0" err="1">
                <a:latin typeface="Consolas"/>
                <a:cs typeface="Consolas"/>
              </a:rPr>
              <a:t>Math.random</a:t>
            </a:r>
            <a:r>
              <a:rPr lang="en-US" sz="600" dirty="0">
                <a:latin typeface="Consolas"/>
                <a:cs typeface="Consolas"/>
              </a:rPr>
              <a:t>(), </a:t>
            </a:r>
            <a:r>
              <a:rPr lang="en-US" sz="600" dirty="0" err="1">
                <a:latin typeface="Consolas"/>
                <a:cs typeface="Consolas"/>
              </a:rPr>
              <a:t>Math.random</a:t>
            </a:r>
            <a:r>
              <a:rPr lang="en-US" sz="600" dirty="0">
                <a:latin typeface="Consolas"/>
                <a:cs typeface="Consolas"/>
              </a:rPr>
              <a:t>(), </a:t>
            </a:r>
            <a:r>
              <a:rPr lang="en-US" sz="600" dirty="0" err="1">
                <a:latin typeface="Consolas"/>
                <a:cs typeface="Consolas"/>
              </a:rPr>
              <a:t>Math.random</a:t>
            </a:r>
            <a:r>
              <a:rPr lang="en-US" sz="600" dirty="0">
                <a:latin typeface="Consolas"/>
                <a:cs typeface="Consolas"/>
              </a:rPr>
              <a:t>(), .2));</a:t>
            </a:r>
          </a:p>
          <a:p>
            <a:pPr marL="0" indent="0">
              <a:buNone/>
            </a:pPr>
            <a:r>
              <a:rPr lang="en-US" sz="600" dirty="0">
                <a:latin typeface="Consolas"/>
                <a:cs typeface="Consolas"/>
              </a:rPr>
              <a:t>      </a:t>
            </a:r>
            <a:r>
              <a:rPr lang="en-US" sz="600" dirty="0" err="1">
                <a:latin typeface="Consolas"/>
                <a:cs typeface="Consolas"/>
              </a:rPr>
              <a:t>circle.setEffect</a:t>
            </a:r>
            <a:r>
              <a:rPr lang="en-US" sz="600" dirty="0">
                <a:latin typeface="Consolas"/>
                <a:cs typeface="Consolas"/>
              </a:rPr>
              <a:t>(new </a:t>
            </a:r>
            <a:r>
              <a:rPr lang="en-US" sz="600" dirty="0" err="1">
                <a:latin typeface="Consolas"/>
                <a:cs typeface="Consolas"/>
              </a:rPr>
              <a:t>BoxBlur</a:t>
            </a:r>
            <a:r>
              <a:rPr lang="en-US" sz="600" dirty="0">
                <a:latin typeface="Consolas"/>
                <a:cs typeface="Consolas"/>
              </a:rPr>
              <a:t>(10, 10, 3));</a:t>
            </a:r>
          </a:p>
          <a:p>
            <a:pPr marL="0" indent="0">
              <a:buNone/>
            </a:pPr>
            <a:r>
              <a:rPr lang="en-US" sz="600" dirty="0">
                <a:latin typeface="Consolas"/>
                <a:cs typeface="Consolas"/>
              </a:rPr>
              <a:t>      </a:t>
            </a:r>
            <a:r>
              <a:rPr lang="en-US" sz="600" dirty="0" err="1">
                <a:latin typeface="Consolas"/>
                <a:cs typeface="Consolas"/>
              </a:rPr>
              <a:t>circle.addEventHandler</a:t>
            </a:r>
            <a:r>
              <a:rPr lang="en-US" sz="600" dirty="0">
                <a:latin typeface="Consolas"/>
                <a:cs typeface="Consolas"/>
              </a:rPr>
              <a:t>(</a:t>
            </a:r>
            <a:r>
              <a:rPr lang="en-US" sz="600" dirty="0" err="1">
                <a:latin typeface="Consolas"/>
                <a:cs typeface="Consolas"/>
              </a:rPr>
              <a:t>MouseEvent.MOUSE_CLICKED</a:t>
            </a:r>
            <a:r>
              <a:rPr lang="en-US" sz="600" dirty="0">
                <a:latin typeface="Consolas"/>
                <a:cs typeface="Consolas"/>
              </a:rPr>
              <a:t>, new </a:t>
            </a:r>
            <a:r>
              <a:rPr lang="en-US" sz="600" dirty="0" err="1">
                <a:latin typeface="Consolas"/>
                <a:cs typeface="Consolas"/>
              </a:rPr>
              <a:t>EventHandler</a:t>
            </a:r>
            <a:r>
              <a:rPr lang="en-US" sz="600" dirty="0">
                <a:latin typeface="Consolas"/>
                <a:cs typeface="Consolas"/>
              </a:rPr>
              <a:t>&lt;</a:t>
            </a:r>
            <a:r>
              <a:rPr lang="en-US" sz="600" dirty="0" err="1">
                <a:latin typeface="Consolas"/>
                <a:cs typeface="Consolas"/>
              </a:rPr>
              <a:t>MouseEvent</a:t>
            </a:r>
            <a:r>
              <a:rPr lang="en-US" sz="600" dirty="0">
                <a:latin typeface="Consolas"/>
                <a:cs typeface="Consolas"/>
              </a:rPr>
              <a:t>&gt;() {</a:t>
            </a:r>
          </a:p>
          <a:p>
            <a:pPr marL="0" indent="0">
              <a:buNone/>
            </a:pPr>
            <a:r>
              <a:rPr lang="en-US" sz="600" dirty="0">
                <a:latin typeface="Consolas"/>
                <a:cs typeface="Consolas"/>
              </a:rPr>
              <a:t>        public void handle(</a:t>
            </a:r>
            <a:r>
              <a:rPr lang="en-US" sz="600" dirty="0" err="1">
                <a:latin typeface="Consolas"/>
                <a:cs typeface="Consolas"/>
              </a:rPr>
              <a:t>MouseEvent</a:t>
            </a:r>
            <a:r>
              <a:rPr lang="en-US" sz="600" dirty="0">
                <a:latin typeface="Consolas"/>
                <a:cs typeface="Consolas"/>
              </a:rPr>
              <a:t> t) {</a:t>
            </a:r>
          </a:p>
          <a:p>
            <a:pPr marL="0" indent="0">
              <a:buNone/>
            </a:pPr>
            <a:r>
              <a:rPr lang="en-US" sz="600" dirty="0">
                <a:latin typeface="Consolas"/>
                <a:cs typeface="Consolas"/>
              </a:rPr>
              <a:t>          </a:t>
            </a:r>
            <a:r>
              <a:rPr lang="en-US" sz="600" dirty="0" err="1">
                <a:latin typeface="Consolas"/>
                <a:cs typeface="Consolas"/>
              </a:rPr>
              <a:t>KeyValue</a:t>
            </a:r>
            <a:r>
              <a:rPr lang="en-US" sz="600" dirty="0">
                <a:latin typeface="Consolas"/>
                <a:cs typeface="Consolas"/>
              </a:rPr>
              <a:t> collapse = new </a:t>
            </a:r>
            <a:r>
              <a:rPr lang="en-US" sz="600" dirty="0" err="1">
                <a:latin typeface="Consolas"/>
                <a:cs typeface="Consolas"/>
              </a:rPr>
              <a:t>KeyValue</a:t>
            </a:r>
            <a:r>
              <a:rPr lang="en-US" sz="600" dirty="0">
                <a:latin typeface="Consolas"/>
                <a:cs typeface="Consolas"/>
              </a:rPr>
              <a:t>(</a:t>
            </a:r>
            <a:r>
              <a:rPr lang="en-US" sz="600" dirty="0" err="1">
                <a:latin typeface="Consolas"/>
                <a:cs typeface="Consolas"/>
              </a:rPr>
              <a:t>circle.radiusProperty</a:t>
            </a:r>
            <a:r>
              <a:rPr lang="en-US" sz="600" dirty="0">
                <a:latin typeface="Consolas"/>
                <a:cs typeface="Consolas"/>
              </a:rPr>
              <a:t>(), 0);</a:t>
            </a:r>
          </a:p>
          <a:p>
            <a:pPr marL="0" indent="0">
              <a:buNone/>
            </a:pPr>
            <a:r>
              <a:rPr lang="en-US" sz="600" dirty="0">
                <a:latin typeface="Consolas"/>
                <a:cs typeface="Consolas"/>
              </a:rPr>
              <a:t>          new Timeline(new </a:t>
            </a:r>
            <a:r>
              <a:rPr lang="en-US" sz="600" dirty="0" err="1">
                <a:latin typeface="Consolas"/>
                <a:cs typeface="Consolas"/>
              </a:rPr>
              <a:t>KeyFrame</a:t>
            </a:r>
            <a:r>
              <a:rPr lang="en-US" sz="600" dirty="0">
                <a:latin typeface="Consolas"/>
                <a:cs typeface="Consolas"/>
              </a:rPr>
              <a:t>(</a:t>
            </a:r>
            <a:r>
              <a:rPr lang="en-US" sz="600" dirty="0" err="1">
                <a:latin typeface="Consolas"/>
                <a:cs typeface="Consolas"/>
              </a:rPr>
              <a:t>Duration.seconds</a:t>
            </a:r>
            <a:r>
              <a:rPr lang="en-US" sz="600" dirty="0">
                <a:latin typeface="Consolas"/>
                <a:cs typeface="Consolas"/>
              </a:rPr>
              <a:t>(3), collapse)).play();</a:t>
            </a:r>
          </a:p>
          <a:p>
            <a:pPr marL="0" indent="0">
              <a:buNone/>
            </a:pPr>
            <a:r>
              <a:rPr lang="en-US" sz="600" dirty="0">
                <a:latin typeface="Consolas"/>
                <a:cs typeface="Consolas"/>
              </a:rPr>
              <a:t>        }</a:t>
            </a:r>
          </a:p>
          <a:p>
            <a:pPr marL="0" indent="0">
              <a:buNone/>
            </a:pPr>
            <a:r>
              <a:rPr lang="en-US" sz="600" dirty="0">
                <a:latin typeface="Consolas"/>
                <a:cs typeface="Consolas"/>
              </a:rPr>
              <a:t>      });</a:t>
            </a:r>
          </a:p>
          <a:p>
            <a:pPr marL="0" indent="0">
              <a:buNone/>
            </a:pPr>
            <a:r>
              <a:rPr lang="en-US" sz="600" dirty="0">
                <a:latin typeface="Consolas"/>
                <a:cs typeface="Consolas"/>
              </a:rPr>
              <a:t>      </a:t>
            </a:r>
            <a:r>
              <a:rPr lang="en-US" sz="600" dirty="0" err="1">
                <a:latin typeface="Consolas"/>
                <a:cs typeface="Consolas"/>
              </a:rPr>
              <a:t>circle.setStroke</a:t>
            </a:r>
            <a:r>
              <a:rPr lang="en-US" sz="600" dirty="0">
                <a:latin typeface="Consolas"/>
                <a:cs typeface="Consolas"/>
              </a:rPr>
              <a:t>(</a:t>
            </a:r>
            <a:r>
              <a:rPr lang="en-US" sz="600" dirty="0" err="1">
                <a:latin typeface="Consolas"/>
                <a:cs typeface="Consolas"/>
              </a:rPr>
              <a:t>Color.WHITE</a:t>
            </a:r>
            <a:r>
              <a:rPr lang="en-US" sz="600" dirty="0">
                <a:latin typeface="Consolas"/>
                <a:cs typeface="Consolas"/>
              </a:rPr>
              <a:t>);</a:t>
            </a:r>
          </a:p>
          <a:p>
            <a:pPr marL="0" indent="0">
              <a:buNone/>
            </a:pPr>
            <a:r>
              <a:rPr lang="en-US" sz="600" dirty="0">
                <a:latin typeface="Consolas"/>
                <a:cs typeface="Consolas"/>
              </a:rPr>
              <a:t>      </a:t>
            </a:r>
            <a:r>
              <a:rPr lang="en-US" sz="600" dirty="0" err="1">
                <a:latin typeface="Consolas"/>
                <a:cs typeface="Consolas"/>
              </a:rPr>
              <a:t>circle.strokeWidthProperty</a:t>
            </a:r>
            <a:r>
              <a:rPr lang="en-US" sz="600" dirty="0">
                <a:latin typeface="Consolas"/>
                <a:cs typeface="Consolas"/>
              </a:rPr>
              <a:t>().bind(</a:t>
            </a:r>
            <a:r>
              <a:rPr lang="en-US" sz="600" dirty="0" err="1">
                <a:latin typeface="Consolas"/>
                <a:cs typeface="Consolas"/>
              </a:rPr>
              <a:t>Bindings.when</a:t>
            </a:r>
            <a:r>
              <a:rPr lang="en-US" sz="600" dirty="0">
                <a:latin typeface="Consolas"/>
                <a:cs typeface="Consolas"/>
              </a:rPr>
              <a:t>(</a:t>
            </a:r>
            <a:r>
              <a:rPr lang="en-US" sz="600" dirty="0" err="1">
                <a:latin typeface="Consolas"/>
                <a:cs typeface="Consolas"/>
              </a:rPr>
              <a:t>circle.hoverProperty</a:t>
            </a:r>
            <a:r>
              <a:rPr lang="en-US" sz="600" dirty="0">
                <a:latin typeface="Consolas"/>
                <a:cs typeface="Consolas"/>
              </a:rPr>
              <a:t>())</a:t>
            </a:r>
          </a:p>
          <a:p>
            <a:pPr marL="0" indent="0">
              <a:buNone/>
            </a:pPr>
            <a:r>
              <a:rPr lang="en-US" sz="600" dirty="0">
                <a:latin typeface="Consolas"/>
                <a:cs typeface="Consolas"/>
              </a:rPr>
              <a:t>        .then(4)</a:t>
            </a:r>
          </a:p>
          <a:p>
            <a:pPr marL="0" indent="0">
              <a:buNone/>
            </a:pPr>
            <a:r>
              <a:rPr lang="en-US" sz="600" dirty="0">
                <a:latin typeface="Consolas"/>
                <a:cs typeface="Consolas"/>
              </a:rPr>
              <a:t>        .otherwise(0));</a:t>
            </a:r>
          </a:p>
          <a:p>
            <a:pPr marL="0" indent="0">
              <a:buNone/>
            </a:pPr>
            <a:r>
              <a:rPr lang="en-US" sz="600" dirty="0">
                <a:latin typeface="Consolas"/>
                <a:cs typeface="Consolas"/>
              </a:rPr>
              <a:t>      </a:t>
            </a:r>
            <a:r>
              <a:rPr lang="en-US" sz="600" dirty="0" err="1">
                <a:latin typeface="Consolas"/>
                <a:cs typeface="Consolas"/>
              </a:rPr>
              <a:t>circles.add</a:t>
            </a:r>
            <a:r>
              <a:rPr lang="en-US" sz="600" dirty="0">
                <a:latin typeface="Consolas"/>
                <a:cs typeface="Consolas"/>
              </a:rPr>
              <a:t>(circle);</a:t>
            </a:r>
          </a:p>
          <a:p>
            <a:pPr marL="0" indent="0">
              <a:buNone/>
            </a:pPr>
            <a:r>
              <a:rPr lang="en-US" sz="600" dirty="0">
                <a:latin typeface="Consolas"/>
                <a:cs typeface="Consolas"/>
              </a:rPr>
              <a:t>    }</a:t>
            </a:r>
          </a:p>
          <a:p>
            <a:pPr marL="0" indent="0">
              <a:buNone/>
            </a:pPr>
            <a:r>
              <a:rPr lang="en-US" sz="600" dirty="0">
                <a:latin typeface="Consolas"/>
                <a:cs typeface="Consolas"/>
              </a:rPr>
              <a:t>    </a:t>
            </a:r>
            <a:r>
              <a:rPr lang="en-US" sz="600" dirty="0" err="1">
                <a:latin typeface="Consolas"/>
                <a:cs typeface="Consolas"/>
              </a:rPr>
              <a:t>root.getChildren</a:t>
            </a:r>
            <a:r>
              <a:rPr lang="en-US" sz="600" dirty="0">
                <a:latin typeface="Consolas"/>
                <a:cs typeface="Consolas"/>
              </a:rPr>
              <a:t>().</a:t>
            </a:r>
            <a:r>
              <a:rPr lang="en-US" sz="600" dirty="0" err="1">
                <a:latin typeface="Consolas"/>
                <a:cs typeface="Consolas"/>
              </a:rPr>
              <a:t>addAll</a:t>
            </a:r>
            <a:r>
              <a:rPr lang="en-US" sz="600" dirty="0">
                <a:latin typeface="Consolas"/>
                <a:cs typeface="Consolas"/>
              </a:rPr>
              <a:t>(circles);</a:t>
            </a:r>
          </a:p>
          <a:p>
            <a:pPr marL="0" indent="0">
              <a:buNone/>
            </a:pPr>
            <a:r>
              <a:rPr lang="en-US" sz="600" dirty="0">
                <a:latin typeface="Consolas"/>
                <a:cs typeface="Consolas"/>
              </a:rPr>
              <a:t>    </a:t>
            </a:r>
            <a:r>
              <a:rPr lang="en-US" sz="600" dirty="0" err="1">
                <a:latin typeface="Consolas"/>
                <a:cs typeface="Consolas"/>
              </a:rPr>
              <a:t>primaryStage.setScene</a:t>
            </a:r>
            <a:r>
              <a:rPr lang="en-US" sz="600" dirty="0">
                <a:latin typeface="Consolas"/>
                <a:cs typeface="Consolas"/>
              </a:rPr>
              <a:t>(scene);</a:t>
            </a:r>
          </a:p>
          <a:p>
            <a:pPr marL="0" indent="0">
              <a:buNone/>
            </a:pPr>
            <a:r>
              <a:rPr lang="en-US" sz="600" dirty="0">
                <a:latin typeface="Consolas"/>
                <a:cs typeface="Consolas"/>
              </a:rPr>
              <a:t>    </a:t>
            </a:r>
            <a:r>
              <a:rPr lang="en-US" sz="600" dirty="0" err="1">
                <a:latin typeface="Consolas"/>
                <a:cs typeface="Consolas"/>
              </a:rPr>
              <a:t>primaryStage.show</a:t>
            </a:r>
            <a:r>
              <a:rPr lang="en-US" sz="600" dirty="0">
                <a:latin typeface="Consolas"/>
                <a:cs typeface="Consolas"/>
              </a:rPr>
              <a:t>();</a:t>
            </a:r>
          </a:p>
          <a:p>
            <a:pPr marL="0" indent="0">
              <a:buNone/>
            </a:pPr>
            <a:r>
              <a:rPr lang="en-US" sz="600" dirty="0">
                <a:latin typeface="Consolas"/>
                <a:cs typeface="Consolas"/>
              </a:rPr>
              <a:t>    </a:t>
            </a:r>
          </a:p>
          <a:p>
            <a:pPr marL="0" indent="0">
              <a:buNone/>
            </a:pPr>
            <a:r>
              <a:rPr lang="en-US" sz="600" dirty="0">
                <a:latin typeface="Consolas"/>
                <a:cs typeface="Consolas"/>
              </a:rPr>
              <a:t>    Timeline </a:t>
            </a:r>
            <a:r>
              <a:rPr lang="en-US" sz="600" dirty="0" err="1">
                <a:latin typeface="Consolas"/>
                <a:cs typeface="Consolas"/>
              </a:rPr>
              <a:t>moveCircles</a:t>
            </a:r>
            <a:r>
              <a:rPr lang="en-US" sz="600" dirty="0">
                <a:latin typeface="Consolas"/>
                <a:cs typeface="Consolas"/>
              </a:rPr>
              <a:t> = new Timeline();</a:t>
            </a:r>
          </a:p>
          <a:p>
            <a:pPr marL="0" indent="0">
              <a:buNone/>
            </a:pPr>
            <a:r>
              <a:rPr lang="en-US" sz="600" dirty="0">
                <a:latin typeface="Consolas"/>
                <a:cs typeface="Consolas"/>
              </a:rPr>
              <a:t>    for (Circle circle : circles) {</a:t>
            </a:r>
          </a:p>
          <a:p>
            <a:pPr marL="0" indent="0">
              <a:buNone/>
            </a:pPr>
            <a:r>
              <a:rPr lang="en-US" sz="600" dirty="0">
                <a:latin typeface="Consolas"/>
                <a:cs typeface="Consolas"/>
              </a:rPr>
              <a:t>      </a:t>
            </a:r>
            <a:r>
              <a:rPr lang="en-US" sz="600" dirty="0" err="1">
                <a:latin typeface="Consolas"/>
                <a:cs typeface="Consolas"/>
              </a:rPr>
              <a:t>KeyValue</a:t>
            </a:r>
            <a:r>
              <a:rPr lang="en-US" sz="600" dirty="0">
                <a:latin typeface="Consolas"/>
                <a:cs typeface="Consolas"/>
              </a:rPr>
              <a:t> </a:t>
            </a:r>
            <a:r>
              <a:rPr lang="en-US" sz="600" dirty="0" err="1">
                <a:latin typeface="Consolas"/>
                <a:cs typeface="Consolas"/>
              </a:rPr>
              <a:t>moveX</a:t>
            </a:r>
            <a:r>
              <a:rPr lang="en-US" sz="600" dirty="0">
                <a:latin typeface="Consolas"/>
                <a:cs typeface="Consolas"/>
              </a:rPr>
              <a:t> = new </a:t>
            </a:r>
            <a:r>
              <a:rPr lang="en-US" sz="600" dirty="0" err="1">
                <a:latin typeface="Consolas"/>
                <a:cs typeface="Consolas"/>
              </a:rPr>
              <a:t>KeyValue</a:t>
            </a:r>
            <a:r>
              <a:rPr lang="en-US" sz="600" dirty="0">
                <a:latin typeface="Consolas"/>
                <a:cs typeface="Consolas"/>
              </a:rPr>
              <a:t>(</a:t>
            </a:r>
            <a:r>
              <a:rPr lang="en-US" sz="600" dirty="0" err="1">
                <a:latin typeface="Consolas"/>
                <a:cs typeface="Consolas"/>
              </a:rPr>
              <a:t>circle.centerXProperty</a:t>
            </a:r>
            <a:r>
              <a:rPr lang="en-US" sz="600" dirty="0">
                <a:latin typeface="Consolas"/>
                <a:cs typeface="Consolas"/>
              </a:rPr>
              <a:t>(), </a:t>
            </a:r>
            <a:r>
              <a:rPr lang="en-US" sz="600" dirty="0" err="1">
                <a:latin typeface="Consolas"/>
                <a:cs typeface="Consolas"/>
              </a:rPr>
              <a:t>Math.random</a:t>
            </a:r>
            <a:r>
              <a:rPr lang="en-US" sz="600" dirty="0">
                <a:latin typeface="Consolas"/>
                <a:cs typeface="Consolas"/>
              </a:rPr>
              <a:t>() * 800);</a:t>
            </a:r>
          </a:p>
          <a:p>
            <a:pPr marL="0" indent="0">
              <a:buNone/>
            </a:pPr>
            <a:r>
              <a:rPr lang="en-US" sz="600" dirty="0">
                <a:latin typeface="Consolas"/>
                <a:cs typeface="Consolas"/>
              </a:rPr>
              <a:t>      </a:t>
            </a:r>
            <a:r>
              <a:rPr lang="en-US" sz="600" dirty="0" err="1">
                <a:latin typeface="Consolas"/>
                <a:cs typeface="Consolas"/>
              </a:rPr>
              <a:t>KeyValue</a:t>
            </a:r>
            <a:r>
              <a:rPr lang="en-US" sz="600" dirty="0">
                <a:latin typeface="Consolas"/>
                <a:cs typeface="Consolas"/>
              </a:rPr>
              <a:t> </a:t>
            </a:r>
            <a:r>
              <a:rPr lang="en-US" sz="600" dirty="0" err="1">
                <a:latin typeface="Consolas"/>
                <a:cs typeface="Consolas"/>
              </a:rPr>
              <a:t>moveY</a:t>
            </a:r>
            <a:r>
              <a:rPr lang="en-US" sz="600" dirty="0">
                <a:latin typeface="Consolas"/>
                <a:cs typeface="Consolas"/>
              </a:rPr>
              <a:t> = new </a:t>
            </a:r>
            <a:r>
              <a:rPr lang="en-US" sz="600" dirty="0" err="1">
                <a:latin typeface="Consolas"/>
                <a:cs typeface="Consolas"/>
              </a:rPr>
              <a:t>KeyValue</a:t>
            </a:r>
            <a:r>
              <a:rPr lang="en-US" sz="600" dirty="0">
                <a:latin typeface="Consolas"/>
                <a:cs typeface="Consolas"/>
              </a:rPr>
              <a:t>(</a:t>
            </a:r>
            <a:r>
              <a:rPr lang="en-US" sz="600" dirty="0" err="1">
                <a:latin typeface="Consolas"/>
                <a:cs typeface="Consolas"/>
              </a:rPr>
              <a:t>circle.centerYProperty</a:t>
            </a:r>
            <a:r>
              <a:rPr lang="en-US" sz="600" dirty="0">
                <a:latin typeface="Consolas"/>
                <a:cs typeface="Consolas"/>
              </a:rPr>
              <a:t>(), </a:t>
            </a:r>
            <a:r>
              <a:rPr lang="en-US" sz="600" dirty="0" err="1">
                <a:latin typeface="Consolas"/>
                <a:cs typeface="Consolas"/>
              </a:rPr>
              <a:t>Math.random</a:t>
            </a:r>
            <a:r>
              <a:rPr lang="en-US" sz="600" dirty="0">
                <a:latin typeface="Consolas"/>
                <a:cs typeface="Consolas"/>
              </a:rPr>
              <a:t>() * 600);</a:t>
            </a:r>
          </a:p>
          <a:p>
            <a:pPr marL="0" indent="0">
              <a:buNone/>
            </a:pPr>
            <a:r>
              <a:rPr lang="en-US" sz="600" dirty="0">
                <a:latin typeface="Consolas"/>
                <a:cs typeface="Consolas"/>
              </a:rPr>
              <a:t>      </a:t>
            </a:r>
            <a:r>
              <a:rPr lang="en-US" sz="600" dirty="0" err="1">
                <a:latin typeface="Consolas"/>
                <a:cs typeface="Consolas"/>
              </a:rPr>
              <a:t>moveCircles.getKeyFrames</a:t>
            </a:r>
            <a:r>
              <a:rPr lang="en-US" sz="600" dirty="0">
                <a:latin typeface="Consolas"/>
                <a:cs typeface="Consolas"/>
              </a:rPr>
              <a:t>().add(new </a:t>
            </a:r>
            <a:r>
              <a:rPr lang="en-US" sz="600" dirty="0" err="1">
                <a:latin typeface="Consolas"/>
                <a:cs typeface="Consolas"/>
              </a:rPr>
              <a:t>KeyFrame</a:t>
            </a:r>
            <a:r>
              <a:rPr lang="en-US" sz="600" dirty="0">
                <a:latin typeface="Consolas"/>
                <a:cs typeface="Consolas"/>
              </a:rPr>
              <a:t>(</a:t>
            </a:r>
            <a:r>
              <a:rPr lang="en-US" sz="600" dirty="0" err="1">
                <a:latin typeface="Consolas"/>
                <a:cs typeface="Consolas"/>
              </a:rPr>
              <a:t>Duration.seconds</a:t>
            </a:r>
            <a:r>
              <a:rPr lang="en-US" sz="600" dirty="0">
                <a:latin typeface="Consolas"/>
                <a:cs typeface="Consolas"/>
              </a:rPr>
              <a:t>(40), </a:t>
            </a:r>
            <a:r>
              <a:rPr lang="en-US" sz="600" dirty="0" err="1">
                <a:latin typeface="Consolas"/>
                <a:cs typeface="Consolas"/>
              </a:rPr>
              <a:t>moveX</a:t>
            </a:r>
            <a:r>
              <a:rPr lang="en-US" sz="600" dirty="0">
                <a:latin typeface="Consolas"/>
                <a:cs typeface="Consolas"/>
              </a:rPr>
              <a:t>, </a:t>
            </a:r>
            <a:r>
              <a:rPr lang="en-US" sz="600" dirty="0" err="1">
                <a:latin typeface="Consolas"/>
                <a:cs typeface="Consolas"/>
              </a:rPr>
              <a:t>moveY</a:t>
            </a:r>
            <a:r>
              <a:rPr lang="en-US" sz="600" dirty="0">
                <a:latin typeface="Consolas"/>
                <a:cs typeface="Consolas"/>
              </a:rPr>
              <a:t>));</a:t>
            </a:r>
          </a:p>
          <a:p>
            <a:pPr marL="0" indent="0">
              <a:buNone/>
            </a:pPr>
            <a:r>
              <a:rPr lang="en-US" sz="600" dirty="0">
                <a:latin typeface="Consolas"/>
                <a:cs typeface="Consolas"/>
              </a:rPr>
              <a:t>    }</a:t>
            </a:r>
          </a:p>
          <a:p>
            <a:pPr marL="0" indent="0">
              <a:buNone/>
            </a:pPr>
            <a:r>
              <a:rPr lang="en-US" sz="600" dirty="0">
                <a:latin typeface="Consolas"/>
                <a:cs typeface="Consolas"/>
              </a:rPr>
              <a:t>    </a:t>
            </a:r>
            <a:r>
              <a:rPr lang="en-US" sz="600" dirty="0" err="1">
                <a:latin typeface="Consolas"/>
                <a:cs typeface="Consolas"/>
              </a:rPr>
              <a:t>moveCircles.play</a:t>
            </a:r>
            <a:r>
              <a:rPr lang="en-US" sz="600" dirty="0">
                <a:latin typeface="Consolas"/>
                <a:cs typeface="Consolas"/>
              </a:rPr>
              <a:t>();</a:t>
            </a:r>
          </a:p>
          <a:p>
            <a:pPr marL="0" indent="0">
              <a:buNone/>
            </a:pPr>
            <a:r>
              <a:rPr lang="en-US" sz="600" dirty="0">
                <a:latin typeface="Consolas"/>
                <a:cs typeface="Consolas"/>
              </a:rPr>
              <a:t>  }</a:t>
            </a:r>
          </a:p>
          <a:p>
            <a:pPr marL="0" indent="0">
              <a:buNone/>
            </a:pPr>
            <a:r>
              <a:rPr lang="en-US" sz="600" dirty="0">
                <a:latin typeface="Consolas"/>
                <a:cs typeface="Consolas"/>
              </a:rPr>
              <a:t>}</a:t>
            </a: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7</a:t>
            </a:fld>
            <a:endParaRPr lang="en-US"/>
          </a:p>
        </p:txBody>
      </p:sp>
      <p:sp>
        <p:nvSpPr>
          <p:cNvPr id="9" name="Rectangle 8"/>
          <p:cNvSpPr/>
          <p:nvPr/>
        </p:nvSpPr>
        <p:spPr>
          <a:xfrm>
            <a:off x="0" y="-7987"/>
            <a:ext cx="12188825" cy="6894209"/>
          </a:xfrm>
          <a:prstGeom prst="rect">
            <a:avLst/>
          </a:prstGeom>
          <a:solidFill>
            <a:srgbClr val="3C3C4E">
              <a:alpha val="6549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639301" y="3030493"/>
            <a:ext cx="2839314" cy="954107"/>
          </a:xfrm>
          <a:prstGeom prst="rect">
            <a:avLst/>
          </a:prstGeom>
          <a:solidFill>
            <a:srgbClr val="000000">
              <a:alpha val="50196"/>
            </a:srgbClr>
          </a:solidFill>
        </p:spPr>
        <p:style>
          <a:lnRef idx="3">
            <a:schemeClr val="lt1"/>
          </a:lnRef>
          <a:fillRef idx="1">
            <a:schemeClr val="dk1"/>
          </a:fillRef>
          <a:effectRef idx="1">
            <a:schemeClr val="dk1"/>
          </a:effectRef>
          <a:fontRef idx="minor">
            <a:schemeClr val="lt1"/>
          </a:fontRef>
        </p:style>
        <p:txBody>
          <a:bodyPr wrap="none" rtlCol="0">
            <a:spAutoFit/>
          </a:bodyPr>
          <a:lstStyle/>
          <a:p>
            <a:r>
              <a:rPr lang="en-US" sz="2800" dirty="0" smtClean="0"/>
              <a:t>40 Lines</a:t>
            </a:r>
          </a:p>
          <a:p>
            <a:r>
              <a:rPr lang="en-US" sz="2800" dirty="0" smtClean="0"/>
              <a:t>1299 Characters</a:t>
            </a:r>
            <a:endParaRPr lang="en-US" sz="2800" dirty="0"/>
          </a:p>
        </p:txBody>
      </p:sp>
    </p:spTree>
    <p:extLst>
      <p:ext uri="{BB962C8B-B14F-4D97-AF65-F5344CB8AC3E}">
        <p14:creationId xmlns:p14="http://schemas.microsoft.com/office/powerpoint/2010/main" val="76581911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7"/>
                                        </p:tgtEl>
                                        <p:attrNameLst>
                                          <p:attrName>style.visibility</p:attrName>
                                        </p:attrNameLst>
                                      </p:cBhvr>
                                      <p:to>
                                        <p:strVal val="visible"/>
                                      </p:to>
                                    </p:set>
                                    <p:anim calcmode="discrete" valueType="clr">
                                      <p:cBhvr override="childStyle">
                                        <p:cTn id="1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7"/>
                                        </p:tgtEl>
                                        <p:attrNameLst>
                                          <p:attrName>fillcolor</p:attrName>
                                        </p:attrNameLst>
                                      </p:cBhvr>
                                      <p:tavLst>
                                        <p:tav tm="0">
                                          <p:val>
                                            <p:clrVal>
                                              <a:schemeClr val="accent2"/>
                                            </p:clrVal>
                                          </p:val>
                                        </p:tav>
                                        <p:tav tm="50000">
                                          <p:val>
                                            <p:clrVal>
                                              <a:schemeClr val="hlink"/>
                                            </p:clrVal>
                                          </p:val>
                                        </p:tav>
                                      </p:tavLst>
                                    </p:anim>
                                    <p:set>
                                      <p:cBhvr>
                                        <p:cTn id="13"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Using Giter8 to bootstrap </a:t>
            </a:r>
            <a:r>
              <a:rPr lang="en-US" dirty="0" err="1" smtClean="0"/>
              <a:t>ScalaFX</a:t>
            </a:r>
            <a:endParaRPr lang="en-US" dirty="0"/>
          </a:p>
        </p:txBody>
      </p:sp>
      <p:sp>
        <p:nvSpPr>
          <p:cNvPr id="6" name="Content Placeholder 5"/>
          <p:cNvSpPr>
            <a:spLocks noGrp="1"/>
          </p:cNvSpPr>
          <p:nvPr>
            <p:ph idx="1"/>
          </p:nvPr>
        </p:nvSpPr>
        <p:spPr/>
        <p:txBody>
          <a:bodyPr/>
          <a:lstStyle/>
          <a:p>
            <a:r>
              <a:rPr lang="en-US" dirty="0" smtClean="0"/>
              <a:t>Project site:</a:t>
            </a:r>
          </a:p>
          <a:p>
            <a:r>
              <a:rPr lang="en-US" dirty="0">
                <a:hlinkClick r:id="rId2"/>
              </a:rPr>
              <a:t>https://github.com/jugchennai/scalafx.g8</a:t>
            </a:r>
            <a:endParaRPr lang="en-US" dirty="0"/>
          </a:p>
          <a:p>
            <a:endParaRPr lang="en-US" dirty="0"/>
          </a:p>
          <a:p>
            <a:endParaRPr lang="en-US" dirty="0" smtClean="0"/>
          </a:p>
          <a:p>
            <a:r>
              <a:rPr lang="en-US" dirty="0" smtClean="0"/>
              <a:t>Created by </a:t>
            </a:r>
            <a:r>
              <a:rPr lang="en-US" dirty="0" err="1" smtClean="0"/>
              <a:t>JUGChennai</a:t>
            </a:r>
            <a:endParaRPr lang="en-US" dirty="0"/>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70</a:t>
            </a:fld>
            <a:endParaRPr lang="en-US"/>
          </a:p>
        </p:txBody>
      </p:sp>
      <p:pic>
        <p:nvPicPr>
          <p:cNvPr id="8" name="Picture 7" descr="1696277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00" y="993655"/>
            <a:ext cx="1573329" cy="1640565"/>
          </a:xfrm>
          <a:prstGeom prst="rect">
            <a:avLst/>
          </a:prstGeom>
        </p:spPr>
      </p:pic>
    </p:spTree>
    <p:extLst>
      <p:ext uri="{BB962C8B-B14F-4D97-AF65-F5344CB8AC3E}">
        <p14:creationId xmlns:p14="http://schemas.microsoft.com/office/powerpoint/2010/main" val="50466001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71</a:t>
            </a:fld>
            <a:endParaRPr lang="en-US"/>
          </a:p>
        </p:txBody>
      </p:sp>
      <p:sp>
        <p:nvSpPr>
          <p:cNvPr id="5" name="Rectangle 4"/>
          <p:cNvSpPr/>
          <p:nvPr/>
        </p:nvSpPr>
        <p:spPr>
          <a:xfrm>
            <a:off x="0" y="0"/>
            <a:ext cx="12188825"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8105639" y="-5417"/>
            <a:ext cx="2319052" cy="6863417"/>
          </a:xfrm>
          <a:prstGeom prst="rect">
            <a:avLst/>
          </a:prstGeom>
          <a:noFill/>
        </p:spPr>
        <p:txBody>
          <a:bodyPr wrap="square" rtlCol="0">
            <a:spAutoFit/>
          </a:bodyPr>
          <a:lstStyle/>
          <a:p>
            <a:r>
              <a:rPr lang="en-US" sz="44000" dirty="0" smtClean="0">
                <a:latin typeface="Marker Felt"/>
                <a:ea typeface="헤드라인A"/>
                <a:cs typeface="Marker Felt"/>
              </a:rPr>
              <a:t>?</a:t>
            </a:r>
            <a:endParaRPr lang="en-US" sz="44000" dirty="0">
              <a:latin typeface="Marker Felt"/>
              <a:ea typeface="헤드라인A"/>
              <a:cs typeface="Marker Felt"/>
            </a:endParaRPr>
          </a:p>
        </p:txBody>
      </p:sp>
      <p:sp>
        <p:nvSpPr>
          <p:cNvPr id="7" name="TextBox 6"/>
          <p:cNvSpPr txBox="1"/>
          <p:nvPr/>
        </p:nvSpPr>
        <p:spPr>
          <a:xfrm>
            <a:off x="2142362" y="1778001"/>
            <a:ext cx="4968377" cy="2185214"/>
          </a:xfrm>
          <a:prstGeom prst="rect">
            <a:avLst/>
          </a:prstGeom>
          <a:noFill/>
        </p:spPr>
        <p:txBody>
          <a:bodyPr wrap="none" rtlCol="0">
            <a:spAutoFit/>
          </a:bodyPr>
          <a:lstStyle/>
          <a:p>
            <a:r>
              <a:rPr lang="en-US" sz="5400" dirty="0" smtClean="0">
                <a:latin typeface="Marker Felt"/>
                <a:cs typeface="Marker Felt"/>
              </a:rPr>
              <a:t>And is most like</a:t>
            </a:r>
          </a:p>
          <a:p>
            <a:r>
              <a:rPr lang="en-US" sz="5400" dirty="0">
                <a:latin typeface="Marker Felt"/>
                <a:cs typeface="Marker Felt"/>
              </a:rPr>
              <a:t>w</a:t>
            </a:r>
            <a:r>
              <a:rPr lang="en-US" sz="5400" dirty="0" smtClean="0">
                <a:latin typeface="Marker Felt"/>
                <a:cs typeface="Marker Felt"/>
              </a:rPr>
              <a:t>hich Anime?</a:t>
            </a:r>
          </a:p>
          <a:p>
            <a:r>
              <a:rPr lang="en-US" sz="2800" dirty="0" smtClean="0">
                <a:latin typeface="Marker Felt"/>
                <a:cs typeface="Marker Felt"/>
              </a:rPr>
              <a:t>(or Manga)</a:t>
            </a:r>
            <a:endParaRPr lang="en-US" sz="2800" dirty="0">
              <a:latin typeface="Marker Felt"/>
              <a:cs typeface="Marker Felt"/>
            </a:endParaRPr>
          </a:p>
        </p:txBody>
      </p:sp>
    </p:spTree>
    <p:extLst>
      <p:ext uri="{BB962C8B-B14F-4D97-AF65-F5344CB8AC3E}">
        <p14:creationId xmlns:p14="http://schemas.microsoft.com/office/powerpoint/2010/main" val="4134844081"/>
      </p:ext>
    </p:extLst>
  </p:cSld>
  <p:clrMapOvr>
    <a:masterClrMapping/>
  </p:clrMapOvr>
  <p:transition xmlns:p14="http://schemas.microsoft.com/office/powerpoint/2010/mai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12188825" cy="68580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72</a:t>
            </a:fld>
            <a:endParaRPr lang="en-US"/>
          </a:p>
        </p:txBody>
      </p:sp>
      <p:pic>
        <p:nvPicPr>
          <p:cNvPr id="6" name="Picture 5"/>
          <p:cNvPicPr>
            <a:picLocks noChangeAspect="1"/>
          </p:cNvPicPr>
          <p:nvPr/>
        </p:nvPicPr>
        <p:blipFill>
          <a:blip r:embed="rId3"/>
          <a:stretch>
            <a:fillRect/>
          </a:stretch>
        </p:blipFill>
        <p:spPr>
          <a:xfrm>
            <a:off x="7613202" y="0"/>
            <a:ext cx="4575623" cy="6858000"/>
          </a:xfrm>
          <a:prstGeom prst="rect">
            <a:avLst/>
          </a:prstGeom>
        </p:spPr>
      </p:pic>
      <p:pic>
        <p:nvPicPr>
          <p:cNvPr id="8" name="Picture 7"/>
          <p:cNvPicPr>
            <a:picLocks noChangeAspect="1"/>
          </p:cNvPicPr>
          <p:nvPr/>
        </p:nvPicPr>
        <p:blipFill>
          <a:blip r:embed="rId4"/>
          <a:stretch>
            <a:fillRect/>
          </a:stretch>
        </p:blipFill>
        <p:spPr>
          <a:xfrm>
            <a:off x="318645" y="1667565"/>
            <a:ext cx="4373217" cy="3279913"/>
          </a:xfrm>
          <a:prstGeom prst="rect">
            <a:avLst/>
          </a:prstGeom>
        </p:spPr>
      </p:pic>
      <p:pic>
        <p:nvPicPr>
          <p:cNvPr id="2" name="Picture 1"/>
          <p:cNvPicPr>
            <a:picLocks noChangeAspect="1"/>
          </p:cNvPicPr>
          <p:nvPr/>
        </p:nvPicPr>
        <p:blipFill>
          <a:blip r:embed="rId5"/>
          <a:stretch>
            <a:fillRect/>
          </a:stretch>
        </p:blipFill>
        <p:spPr>
          <a:xfrm>
            <a:off x="0" y="5461000"/>
            <a:ext cx="3492500" cy="1397000"/>
          </a:xfrm>
          <a:prstGeom prst="rect">
            <a:avLst/>
          </a:prstGeom>
        </p:spPr>
      </p:pic>
      <p:sp>
        <p:nvSpPr>
          <p:cNvPr id="3" name="Right Arrow 2"/>
          <p:cNvSpPr/>
          <p:nvPr/>
        </p:nvSpPr>
        <p:spPr>
          <a:xfrm>
            <a:off x="5212345" y="2506869"/>
            <a:ext cx="1822112" cy="1410541"/>
          </a:xfrm>
          <a:prstGeom prst="rightArrow">
            <a:avLst>
              <a:gd name="adj1" fmla="val 74276"/>
              <a:gd name="adj2" fmla="val 6825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21143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0307697-3216-BF49-AE76-CEF5DB81BAC1}" type="slidenum">
              <a:rPr lang="en-US" smtClean="0"/>
              <a:pPr>
                <a:defRPr/>
              </a:pPr>
              <a:t>73</a:t>
            </a:fld>
            <a:endParaRPr lang="en-US"/>
          </a:p>
        </p:txBody>
      </p:sp>
      <p:sp>
        <p:nvSpPr>
          <p:cNvPr id="2" name="Title 1"/>
          <p:cNvSpPr>
            <a:spLocks noGrp="1"/>
          </p:cNvSpPr>
          <p:nvPr>
            <p:ph type="title"/>
          </p:nvPr>
        </p:nvSpPr>
        <p:spPr/>
        <p:txBody>
          <a:bodyPr/>
          <a:lstStyle/>
          <a:p>
            <a:r>
              <a:rPr lang="en-US" dirty="0" err="1" smtClean="0"/>
              <a:t>JavaFX</a:t>
            </a:r>
            <a:r>
              <a:rPr lang="en-US" dirty="0" smtClean="0"/>
              <a:t> With Visage</a:t>
            </a:r>
            <a:endParaRPr lang="en-US" dirty="0"/>
          </a:p>
        </p:txBody>
      </p:sp>
      <p:pic>
        <p:nvPicPr>
          <p:cNvPr id="36" name="Picture 3" descr="C:\Users\Steve\Documents\visag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89910" y="1517184"/>
            <a:ext cx="4944821" cy="4944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26549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Project Visage</a:t>
            </a:r>
            <a:endParaRPr lang="en-US" dirty="0"/>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74</a:t>
            </a:fld>
            <a:endParaRPr lang="en-US"/>
          </a:p>
        </p:txBody>
      </p:sp>
      <p:sp>
        <p:nvSpPr>
          <p:cNvPr id="11" name="Content Placeholder 10"/>
          <p:cNvSpPr>
            <a:spLocks noGrp="1"/>
          </p:cNvSpPr>
          <p:nvPr>
            <p:ph idx="1"/>
          </p:nvPr>
        </p:nvSpPr>
        <p:spPr>
          <a:xfrm>
            <a:off x="319767" y="3040914"/>
            <a:ext cx="11304289" cy="3480651"/>
          </a:xfrm>
        </p:spPr>
        <p:txBody>
          <a:bodyPr/>
          <a:lstStyle/>
          <a:p>
            <a:r>
              <a:rPr lang="en-US" dirty="0" smtClean="0"/>
              <a:t>Visage project goals:</a:t>
            </a:r>
          </a:p>
          <a:p>
            <a:pPr lvl="1"/>
            <a:r>
              <a:rPr lang="en-US" dirty="0" smtClean="0"/>
              <a:t>Compile to </a:t>
            </a:r>
            <a:r>
              <a:rPr lang="en-US" dirty="0" err="1" smtClean="0"/>
              <a:t>JavaFX</a:t>
            </a:r>
            <a:r>
              <a:rPr lang="en-US" dirty="0" smtClean="0"/>
              <a:t> Java APIs</a:t>
            </a:r>
          </a:p>
          <a:p>
            <a:pPr lvl="1"/>
            <a:r>
              <a:rPr lang="en-US" dirty="0" smtClean="0"/>
              <a:t>Evolve the Language (Annotations, Maps, etc.)</a:t>
            </a:r>
          </a:p>
          <a:p>
            <a:pPr lvl="1"/>
            <a:r>
              <a:rPr lang="en-US" dirty="0" smtClean="0"/>
              <a:t>Support Other Toolkits</a:t>
            </a:r>
          </a:p>
          <a:p>
            <a:endParaRPr lang="en-US" dirty="0" smtClean="0"/>
          </a:p>
          <a:p>
            <a:r>
              <a:rPr lang="en-US" dirty="0" smtClean="0"/>
              <a:t>Come join the team!</a:t>
            </a:r>
          </a:p>
          <a:p>
            <a:r>
              <a:rPr lang="en-US" dirty="0" smtClean="0"/>
              <a:t>For more info: </a:t>
            </a:r>
            <a:r>
              <a:rPr lang="en-US" dirty="0" smtClean="0">
                <a:hlinkClick r:id="rId2"/>
              </a:rPr>
              <a:t>http://visage-lang.org/</a:t>
            </a:r>
            <a:endParaRPr lang="en-US" dirty="0" smtClean="0"/>
          </a:p>
        </p:txBody>
      </p:sp>
      <p:sp>
        <p:nvSpPr>
          <p:cNvPr id="12" name="Content Placeholder 2"/>
          <p:cNvSpPr txBox="1">
            <a:spLocks/>
          </p:cNvSpPr>
          <p:nvPr/>
        </p:nvSpPr>
        <p:spPr bwMode="auto">
          <a:xfrm>
            <a:off x="319762" y="1831982"/>
            <a:ext cx="8184071" cy="10388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90000"/>
              </a:lnSpc>
              <a:spcBef>
                <a:spcPct val="0"/>
              </a:spcBef>
              <a:spcAft>
                <a:spcPct val="20000"/>
              </a:spcAft>
              <a:buClr>
                <a:schemeClr val="accent1"/>
              </a:buClr>
              <a:buSzPct val="60000"/>
              <a:buFont typeface="Lucida Grande"/>
              <a:buChar char="&gt;"/>
              <a:tabLst/>
              <a:defRPr/>
            </a:pPr>
            <a:r>
              <a:rPr kumimoji="0" lang="en-US" sz="2000" b="1" i="1" u="none" strike="noStrike" kern="0" cap="none" spc="0" normalizeH="0" baseline="0" noProof="0" smtClean="0">
                <a:ln>
                  <a:noFill/>
                </a:ln>
                <a:solidFill>
                  <a:schemeClr val="tx1"/>
                </a:solidFill>
                <a:effectLst/>
                <a:uLnTx/>
                <a:uFillTx/>
                <a:latin typeface="+mn-lt"/>
                <a:ea typeface="ＭＳ Ｐゴシック" charset="-128"/>
                <a:cs typeface="ＭＳ Ｐゴシック" charset="-128"/>
              </a:rPr>
              <a:t>“Visage is a domain specific language (DSL) designed for the express purpose of writing user interfaces.”</a:t>
            </a:r>
            <a:endParaRPr kumimoji="0" lang="en-US" sz="20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p:txBody>
      </p:sp>
    </p:spTree>
    <p:extLst>
      <p:ext uri="{BB962C8B-B14F-4D97-AF65-F5344CB8AC3E}">
        <p14:creationId xmlns:p14="http://schemas.microsoft.com/office/powerpoint/2010/main" val="38444847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 vs. Visage DSL</a:t>
            </a:r>
            <a:endParaRPr lang="en-US" dirty="0"/>
          </a:p>
        </p:txBody>
      </p:sp>
      <p:sp>
        <p:nvSpPr>
          <p:cNvPr id="5" name="Content Placeholder 4"/>
          <p:cNvSpPr>
            <a:spLocks noGrp="1"/>
          </p:cNvSpPr>
          <p:nvPr>
            <p:ph sz="half" idx="1"/>
          </p:nvPr>
        </p:nvSpPr>
        <p:spPr>
          <a:xfrm>
            <a:off x="376672" y="1831977"/>
            <a:ext cx="5680124" cy="4551363"/>
          </a:xfrm>
        </p:spPr>
        <p:txBody>
          <a:bodyPr/>
          <a:lstStyle/>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public class VanishingCircles extends Application {</a:t>
            </a:r>
          </a:p>
          <a:p>
            <a:pPr marL="274320" indent="-274320" fontAlgn="auto">
              <a:spcAft>
                <a:spcPts val="0"/>
              </a:spcAft>
              <a:buClr>
                <a:schemeClr val="accent3"/>
              </a:buClr>
              <a:buFont typeface="Arial" pitchFamily="34" charset="0"/>
              <a:buNone/>
              <a:defRPr/>
            </a:pPr>
            <a:endParaRPr lang="en-NZ" sz="700"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public static void main(String[] args)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Application.launch(args);</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@Override</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public void start(Stage primaryStage)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primaryStage.setTitle("Vanishing Circles");</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Group root = new Group();</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Scene scene = new Scene(root, 800, 600, Color.BLACK);</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List&lt;Circle&gt; circles = new ArrayList&lt;Circle&gt;();</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for (int i = 0; i &lt; 50; i++)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final Circle circle = new Circle(150);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circle.setCenterX(Math.random() * 800);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circle.setCenterY(Math.random() * 600);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circle.setFill(new Color(Math.random(), Math.random(), Math.random(), .2));</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circle.setEffect(new BoxBlur(10, 10, 3));</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circle.addEventHandler(MouseEvent.MOUSE_CLICKED, new EventHandler&lt;MouseEvent&gt;()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public void handle(MouseEvent 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KeyValue collapse = new KeyValue(circle.radiusProperty(), 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new Timeline(new KeyFrame(Duration.seconds(3), collapse)).play();</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circle.setStroke(Color.WHITE);</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circle.strokeWidthProperty().bind(Bindings.when(circle.hoverProperty())</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.then(4)</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.otherwise(0));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circles.add(circle);</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root.getChildren().addAll(circles);</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primaryStage.setScene(scene);</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primaryStage.show();</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Timeline moveCircles = new Timeline();</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for (Circle circle : circles)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KeyValue moveX = new KeyValue(circle.centerXProperty(), Math.random() * 800);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KeyValue moveY = new KeyValue(circle.centerYProperty(), Math.random() * 600);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moveCircles.getKeyFrames().add(new KeyFrame(Duration.seconds(40), moveX, moveY));</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moveCircles.play();</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a:t>
            </a:r>
          </a:p>
        </p:txBody>
      </p:sp>
      <p:sp>
        <p:nvSpPr>
          <p:cNvPr id="6" name="Content Placeholder 5"/>
          <p:cNvSpPr>
            <a:spLocks noGrp="1"/>
          </p:cNvSpPr>
          <p:nvPr>
            <p:ph sz="half" idx="2"/>
          </p:nvPr>
        </p:nvSpPr>
        <p:spPr/>
        <p:txBody>
          <a:bodyPr/>
          <a:lstStyle/>
          <a:p>
            <a:pPr marL="274320" indent="-274320" fontAlgn="auto">
              <a:spcAft>
                <a:spcPts val="0"/>
              </a:spcAft>
              <a:buClr>
                <a:schemeClr val="accent3"/>
              </a:buClr>
              <a:buFont typeface="Arial" pitchFamily="34" charset="0"/>
              <a:buNone/>
              <a:defRPr/>
            </a:pPr>
            <a:r>
              <a:rPr lang="en-US" sz="700" dirty="0" err="1">
                <a:latin typeface="Consolas" pitchFamily="49" charset="0"/>
                <a:cs typeface="Consolas" pitchFamily="49" charset="0"/>
              </a:rPr>
              <a:t>var</a:t>
            </a:r>
            <a:r>
              <a:rPr lang="en-US" sz="700" dirty="0">
                <a:latin typeface="Consolas" pitchFamily="49" charset="0"/>
                <a:cs typeface="Consolas" pitchFamily="49" charset="0"/>
              </a:rPr>
              <a:t> </a:t>
            </a:r>
            <a:r>
              <a:rPr lang="en-US" sz="700" dirty="0" err="1">
                <a:latin typeface="Consolas" pitchFamily="49" charset="0"/>
                <a:cs typeface="Consolas" pitchFamily="49" charset="0"/>
              </a:rPr>
              <a:t>circles:Circle</a:t>
            </a:r>
            <a:r>
              <a:rPr lang="en-US" sz="700" dirty="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Stage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title: "Vanishing Circles"</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Scene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width: 800</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height: 600</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fill: BLACK</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Group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circles = for (</a:t>
            </a:r>
            <a:r>
              <a:rPr lang="en-US" sz="700" dirty="0" err="1">
                <a:latin typeface="Consolas" pitchFamily="49" charset="0"/>
                <a:cs typeface="Consolas" pitchFamily="49" charset="0"/>
              </a:rPr>
              <a:t>i</a:t>
            </a:r>
            <a:r>
              <a:rPr lang="en-US" sz="700" dirty="0">
                <a:latin typeface="Consolas" pitchFamily="49" charset="0"/>
                <a:cs typeface="Consolas" pitchFamily="49" charset="0"/>
              </a:rPr>
              <a:t> in [1..50])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def</a:t>
            </a:r>
            <a:r>
              <a:rPr lang="en-US" sz="700" dirty="0">
                <a:latin typeface="Consolas" pitchFamily="49" charset="0"/>
                <a:cs typeface="Consolas" pitchFamily="49" charset="0"/>
              </a:rPr>
              <a:t> </a:t>
            </a:r>
            <a:r>
              <a:rPr lang="en-US" sz="700" dirty="0" err="1">
                <a:latin typeface="Consolas" pitchFamily="49" charset="0"/>
                <a:cs typeface="Consolas" pitchFamily="49" charset="0"/>
              </a:rPr>
              <a:t>c:Circle</a:t>
            </a:r>
            <a:r>
              <a:rPr lang="en-US" sz="700" dirty="0">
                <a:latin typeface="Consolas" pitchFamily="49" charset="0"/>
                <a:cs typeface="Consolas" pitchFamily="49" charset="0"/>
              </a:rPr>
              <a:t> = Circle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centerX</a:t>
            </a:r>
            <a:r>
              <a:rPr lang="en-US" sz="700" dirty="0">
                <a:latin typeface="Consolas" pitchFamily="49" charset="0"/>
                <a:cs typeface="Consolas" pitchFamily="49" charset="0"/>
              </a:rPr>
              <a:t>: random() * 800</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centerY</a:t>
            </a:r>
            <a:r>
              <a:rPr lang="en-US" sz="700" dirty="0">
                <a:latin typeface="Consolas" pitchFamily="49" charset="0"/>
                <a:cs typeface="Consolas" pitchFamily="49" charset="0"/>
              </a:rPr>
              <a:t>: random() * 600</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radius: 150</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fill: color(random(), random(), random(), .2)</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effect: </a:t>
            </a:r>
            <a:r>
              <a:rPr lang="en-US" sz="700" dirty="0" err="1">
                <a:latin typeface="Consolas" pitchFamily="49" charset="0"/>
                <a:cs typeface="Consolas" pitchFamily="49" charset="0"/>
              </a:rPr>
              <a:t>BoxBlur</a:t>
            </a:r>
            <a:r>
              <a:rPr lang="en-US"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height: 10</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width: 10</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iterations: 3</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stroke: WHITE</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strokeWidth</a:t>
            </a:r>
            <a:r>
              <a:rPr lang="en-US" sz="700" dirty="0">
                <a:latin typeface="Consolas" pitchFamily="49" charset="0"/>
                <a:cs typeface="Consolas" pitchFamily="49" charset="0"/>
              </a:rPr>
              <a:t>: bind if (</a:t>
            </a:r>
            <a:r>
              <a:rPr lang="en-US" sz="700" dirty="0" err="1">
                <a:latin typeface="Consolas" pitchFamily="49" charset="0"/>
                <a:cs typeface="Consolas" pitchFamily="49" charset="0"/>
              </a:rPr>
              <a:t>c.hover</a:t>
            </a:r>
            <a:r>
              <a:rPr lang="en-US" sz="700" dirty="0">
                <a:latin typeface="Consolas" pitchFamily="49" charset="0"/>
                <a:cs typeface="Consolas" pitchFamily="49" charset="0"/>
              </a:rPr>
              <a:t>) 5 else 0</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onMouseClicked</a:t>
            </a:r>
            <a:r>
              <a:rPr lang="en-US" sz="700" dirty="0">
                <a:latin typeface="Consolas" pitchFamily="49" charset="0"/>
                <a:cs typeface="Consolas" pitchFamily="49" charset="0"/>
              </a:rPr>
              <a:t>: function(e)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Timeline {at (3s) {</a:t>
            </a:r>
            <a:r>
              <a:rPr lang="en-US" sz="700" dirty="0" err="1">
                <a:latin typeface="Consolas" pitchFamily="49" charset="0"/>
                <a:cs typeface="Consolas" pitchFamily="49" charset="0"/>
              </a:rPr>
              <a:t>c.radius</a:t>
            </a:r>
            <a:r>
              <a:rPr lang="en-US" sz="700" dirty="0">
                <a:latin typeface="Consolas" pitchFamily="49" charset="0"/>
                <a:cs typeface="Consolas" pitchFamily="49" charset="0"/>
              </a:rPr>
              <a:t> =&gt; 0}}.play()</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endParaRPr lang="en-US" sz="700"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Timeline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for (circle in circles) at (40s)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circle.centerX</a:t>
            </a:r>
            <a:r>
              <a:rPr lang="en-US" sz="700" dirty="0">
                <a:latin typeface="Consolas" pitchFamily="49" charset="0"/>
                <a:cs typeface="Consolas" pitchFamily="49" charset="0"/>
              </a:rPr>
              <a:t> =&gt; random() * 800;</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circle.centerY</a:t>
            </a:r>
            <a:r>
              <a:rPr lang="en-US" sz="700" dirty="0">
                <a:latin typeface="Consolas" pitchFamily="49" charset="0"/>
                <a:cs typeface="Consolas" pitchFamily="49" charset="0"/>
              </a:rPr>
              <a:t> =&gt; random() * 600</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}.play()</a:t>
            </a: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75</a:t>
            </a:fld>
            <a:endParaRPr lang="en-US"/>
          </a:p>
        </p:txBody>
      </p:sp>
      <p:sp>
        <p:nvSpPr>
          <p:cNvPr id="9" name="Rectangle 8"/>
          <p:cNvSpPr/>
          <p:nvPr/>
        </p:nvSpPr>
        <p:spPr>
          <a:xfrm>
            <a:off x="0" y="7987"/>
            <a:ext cx="12188825" cy="6858000"/>
          </a:xfrm>
          <a:prstGeom prst="rect">
            <a:avLst/>
          </a:prstGeom>
          <a:solidFill>
            <a:srgbClr val="3C3C4E">
              <a:alpha val="6549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1108855" y="3030493"/>
            <a:ext cx="2839314" cy="954107"/>
          </a:xfrm>
          <a:prstGeom prst="rect">
            <a:avLst/>
          </a:prstGeom>
          <a:solidFill>
            <a:srgbClr val="000000">
              <a:alpha val="50196"/>
            </a:srgbClr>
          </a:solidFill>
        </p:spPr>
        <p:style>
          <a:lnRef idx="3">
            <a:schemeClr val="lt1"/>
          </a:lnRef>
          <a:fillRef idx="1">
            <a:schemeClr val="dk1"/>
          </a:fillRef>
          <a:effectRef idx="1">
            <a:schemeClr val="dk1"/>
          </a:effectRef>
          <a:fontRef idx="minor">
            <a:schemeClr val="lt1"/>
          </a:fontRef>
        </p:style>
        <p:txBody>
          <a:bodyPr wrap="none" rtlCol="0">
            <a:spAutoFit/>
          </a:bodyPr>
          <a:lstStyle/>
          <a:p>
            <a:r>
              <a:rPr lang="en-US" sz="2800" dirty="0" smtClean="0"/>
              <a:t>40 Lines</a:t>
            </a:r>
          </a:p>
          <a:p>
            <a:r>
              <a:rPr lang="en-US" sz="2800" dirty="0" smtClean="0"/>
              <a:t>1299 Characters</a:t>
            </a:r>
            <a:endParaRPr lang="en-US" sz="2800" dirty="0"/>
          </a:p>
        </p:txBody>
      </p:sp>
      <p:sp>
        <p:nvSpPr>
          <p:cNvPr id="11" name="TextBox 10"/>
          <p:cNvSpPr txBox="1"/>
          <p:nvPr/>
        </p:nvSpPr>
        <p:spPr>
          <a:xfrm>
            <a:off x="6997258" y="3030493"/>
            <a:ext cx="2639615" cy="954107"/>
          </a:xfrm>
          <a:prstGeom prst="rect">
            <a:avLst/>
          </a:prstGeom>
          <a:solidFill>
            <a:srgbClr val="000000">
              <a:alpha val="50196"/>
            </a:srgbClr>
          </a:solidFill>
        </p:spPr>
        <p:style>
          <a:lnRef idx="3">
            <a:schemeClr val="lt1"/>
          </a:lnRef>
          <a:fillRef idx="1">
            <a:schemeClr val="dk1"/>
          </a:fillRef>
          <a:effectRef idx="1">
            <a:schemeClr val="dk1"/>
          </a:effectRef>
          <a:fontRef idx="minor">
            <a:schemeClr val="lt1"/>
          </a:fontRef>
        </p:style>
        <p:txBody>
          <a:bodyPr wrap="none" rtlCol="0">
            <a:spAutoFit/>
          </a:bodyPr>
          <a:lstStyle/>
          <a:p>
            <a:r>
              <a:rPr lang="en-US" sz="2800" dirty="0" smtClean="0"/>
              <a:t>35 Lines</a:t>
            </a:r>
          </a:p>
          <a:p>
            <a:r>
              <a:rPr lang="en-US" sz="2800" dirty="0" smtClean="0"/>
              <a:t>487 Characters</a:t>
            </a:r>
            <a:endParaRPr lang="en-US" sz="2800" dirty="0"/>
          </a:p>
        </p:txBody>
      </p:sp>
    </p:spTree>
    <p:extLst>
      <p:ext uri="{BB962C8B-B14F-4D97-AF65-F5344CB8AC3E}">
        <p14:creationId xmlns:p14="http://schemas.microsoft.com/office/powerpoint/2010/main" val="386876027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7"/>
                                        </p:tgtEl>
                                        <p:attrNameLst>
                                          <p:attrName>style.visibility</p:attrName>
                                        </p:attrNameLst>
                                      </p:cBhvr>
                                      <p:to>
                                        <p:strVal val="visible"/>
                                      </p:to>
                                    </p:set>
                                    <p:anim calcmode="discrete" valueType="clr">
                                      <p:cBhvr override="childStyle">
                                        <p:cTn id="1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7"/>
                                        </p:tgtEl>
                                        <p:attrNameLst>
                                          <p:attrName>fillcolor</p:attrName>
                                        </p:attrNameLst>
                                      </p:cBhvr>
                                      <p:tavLst>
                                        <p:tav tm="0">
                                          <p:val>
                                            <p:clrVal>
                                              <a:schemeClr val="accent2"/>
                                            </p:clrVal>
                                          </p:val>
                                        </p:tav>
                                        <p:tav tm="50000">
                                          <p:val>
                                            <p:clrVal>
                                              <a:schemeClr val="hlink"/>
                                            </p:clrVal>
                                          </p:val>
                                        </p:tav>
                                      </p:tavLst>
                                    </p:anim>
                                    <p:set>
                                      <p:cBhvr>
                                        <p:cTn id="13" dur="80"/>
                                        <p:tgtEl>
                                          <p:spTgt spid="7"/>
                                        </p:tgtEl>
                                        <p:attrNameLst>
                                          <p:attrName>fill.type</p:attrName>
                                        </p:attrNameLst>
                                      </p:cBhvr>
                                      <p:to>
                                        <p:strVal val="solid"/>
                                      </p:to>
                                    </p:set>
                                  </p:childTnLst>
                                </p:cTn>
                              </p:par>
                            </p:childTnLst>
                          </p:cTn>
                        </p:par>
                        <p:par>
                          <p:cTn id="14" fill="hold">
                            <p:stCondLst>
                              <p:cond delay="188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11"/>
                                        </p:tgtEl>
                                        <p:attrNameLst>
                                          <p:attrName>style.visibility</p:attrName>
                                        </p:attrNameLst>
                                      </p:cBhvr>
                                      <p:to>
                                        <p:strVal val="visible"/>
                                      </p:to>
                                    </p:set>
                                    <p:anim calcmode="discrete" valueType="clr">
                                      <p:cBhvr override="childStyle">
                                        <p:cTn id="1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
                                        </p:tgtEl>
                                        <p:attrNameLst>
                                          <p:attrName>fillcolor</p:attrName>
                                        </p:attrNameLst>
                                      </p:cBhvr>
                                      <p:tavLst>
                                        <p:tav tm="0">
                                          <p:val>
                                            <p:clrVal>
                                              <a:schemeClr val="accent2"/>
                                            </p:clrVal>
                                          </p:val>
                                        </p:tav>
                                        <p:tav tm="50000">
                                          <p:val>
                                            <p:clrVal>
                                              <a:schemeClr val="hlink"/>
                                            </p:clrVal>
                                          </p:val>
                                        </p:tav>
                                      </p:tavLst>
                                    </p:anim>
                                    <p:set>
                                      <p:cBhvr>
                                        <p:cTn id="19"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about </a:t>
            </a:r>
            <a:r>
              <a:rPr lang="en-US" dirty="0" err="1" smtClean="0"/>
              <a:t>JavaFX</a:t>
            </a:r>
            <a:r>
              <a:rPr lang="en-US" dirty="0" smtClean="0"/>
              <a:t> on…  Visage</a:t>
            </a:r>
            <a:endParaRPr lang="en-US" dirty="0"/>
          </a:p>
        </p:txBody>
      </p:sp>
      <p:sp>
        <p:nvSpPr>
          <p:cNvPr id="3" name="Content Placeholder 2"/>
          <p:cNvSpPr>
            <a:spLocks noGrp="1"/>
          </p:cNvSpPr>
          <p:nvPr>
            <p:ph idx="1"/>
          </p:nvPr>
        </p:nvSpPr>
        <p:spPr/>
        <p:txBody>
          <a:bodyPr>
            <a:normAutofit fontScale="85000" lnSpcReduction="20000"/>
          </a:bodyPr>
          <a:lstStyle/>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Stage {</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title: "Vanishing Circles"</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a:t>
            </a:r>
            <a:r>
              <a:rPr lang="en-US" dirty="0" smtClean="0">
                <a:latin typeface="Consolas" pitchFamily="49" charset="0"/>
                <a:cs typeface="Consolas" pitchFamily="49" charset="0"/>
              </a:rPr>
              <a:t>scene: Scene </a:t>
            </a:r>
            <a:r>
              <a:rPr lang="en-US" dirty="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width: 800</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height: 600</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fill: BLACK</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a:t>
            </a:r>
            <a:r>
              <a:rPr lang="en-US" dirty="0" smtClean="0">
                <a:latin typeface="Consolas" pitchFamily="49" charset="0"/>
                <a:cs typeface="Consolas" pitchFamily="49" charset="0"/>
              </a:rPr>
              <a:t>content: Group </a:t>
            </a:r>
            <a:r>
              <a:rPr lang="en-US" dirty="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circles = for (</a:t>
            </a:r>
            <a:r>
              <a:rPr lang="en-US" dirty="0" err="1">
                <a:latin typeface="Consolas" pitchFamily="49" charset="0"/>
                <a:cs typeface="Consolas" pitchFamily="49" charset="0"/>
              </a:rPr>
              <a:t>i</a:t>
            </a:r>
            <a:r>
              <a:rPr lang="en-US" dirty="0">
                <a:latin typeface="Consolas" pitchFamily="49" charset="0"/>
                <a:cs typeface="Consolas" pitchFamily="49" charset="0"/>
              </a:rPr>
              <a:t> in [1..50]) {</a:t>
            </a:r>
          </a:p>
          <a:p>
            <a:pPr marL="274320" indent="-274320" fontAlgn="auto">
              <a:spcAft>
                <a:spcPts val="0"/>
              </a:spcAft>
              <a:buClr>
                <a:schemeClr val="accent3"/>
              </a:buClr>
              <a:buFont typeface="Arial" pitchFamily="34" charset="0"/>
              <a:buNone/>
              <a:defRPr/>
            </a:pPr>
            <a:r>
              <a:rPr lang="en-US" dirty="0" smtClean="0">
                <a:latin typeface="Consolas" pitchFamily="49" charset="0"/>
                <a:cs typeface="Consolas" pitchFamily="49" charset="0"/>
              </a:rPr>
              <a:t>        Circle </a:t>
            </a:r>
            <a:r>
              <a:rPr lang="en-US" dirty="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a:t>
            </a:r>
            <a:r>
              <a:rPr lang="en-US" dirty="0" err="1">
                <a:latin typeface="Consolas" pitchFamily="49" charset="0"/>
                <a:cs typeface="Consolas" pitchFamily="49" charset="0"/>
              </a:rPr>
              <a:t>centerX</a:t>
            </a:r>
            <a:r>
              <a:rPr lang="en-US" dirty="0">
                <a:latin typeface="Consolas" pitchFamily="49" charset="0"/>
                <a:cs typeface="Consolas" pitchFamily="49" charset="0"/>
              </a:rPr>
              <a:t>: random() * 800</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a:t>
            </a:r>
            <a:r>
              <a:rPr lang="en-US" dirty="0" err="1">
                <a:latin typeface="Consolas" pitchFamily="49" charset="0"/>
                <a:cs typeface="Consolas" pitchFamily="49" charset="0"/>
              </a:rPr>
              <a:t>centerY</a:t>
            </a:r>
            <a:r>
              <a:rPr lang="en-US" dirty="0">
                <a:latin typeface="Consolas" pitchFamily="49" charset="0"/>
                <a:cs typeface="Consolas" pitchFamily="49" charset="0"/>
              </a:rPr>
              <a:t>: random() * </a:t>
            </a:r>
            <a:r>
              <a:rPr lang="en-US" dirty="0" smtClean="0">
                <a:latin typeface="Consolas" pitchFamily="49" charset="0"/>
                <a:cs typeface="Consolas" pitchFamily="49" charset="0"/>
              </a:rPr>
              <a:t>600</a:t>
            </a:r>
          </a:p>
          <a:p>
            <a:pPr marL="274320" indent="-274320" fontAlgn="auto">
              <a:spcAft>
                <a:spcPts val="0"/>
              </a:spcAft>
              <a:buClr>
                <a:schemeClr val="accent3"/>
              </a:buClr>
              <a:buFont typeface="Arial" pitchFamily="34" charset="0"/>
              <a:buNone/>
              <a:defRPr/>
            </a:pPr>
            <a:r>
              <a:rPr lang="en-US" dirty="0" smtClean="0">
                <a:latin typeface="Consolas" pitchFamily="49" charset="0"/>
                <a:cs typeface="Consolas" pitchFamily="49" charset="0"/>
              </a:rPr>
              <a:t>        }</a:t>
            </a:r>
            <a:endParaRPr lang="en-US"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dirty="0" smtClean="0">
                <a:latin typeface="Consolas" pitchFamily="49" charset="0"/>
                <a:cs typeface="Consolas" pitchFamily="49" charset="0"/>
              </a:rPr>
              <a:t>}</a:t>
            </a:r>
            <a:endParaRPr lang="en-US" dirty="0">
              <a:latin typeface="Consolas" pitchFamily="49" charset="0"/>
              <a:cs typeface="Consolas" pitchFamily="49" charset="0"/>
            </a:endParaRP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76</a:t>
            </a:fld>
            <a:endParaRPr lang="en-US"/>
          </a:p>
        </p:txBody>
      </p:sp>
    </p:spTree>
    <p:extLst>
      <p:ext uri="{BB962C8B-B14F-4D97-AF65-F5344CB8AC3E}">
        <p14:creationId xmlns:p14="http://schemas.microsoft.com/office/powerpoint/2010/main" val="26239448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about </a:t>
            </a:r>
            <a:r>
              <a:rPr lang="en-US" dirty="0" err="1" smtClean="0"/>
              <a:t>JavaFX</a:t>
            </a:r>
            <a:r>
              <a:rPr lang="en-US" dirty="0" smtClean="0"/>
              <a:t> on…  Visage</a:t>
            </a:r>
            <a:endParaRPr lang="en-US" dirty="0"/>
          </a:p>
        </p:txBody>
      </p:sp>
      <p:sp>
        <p:nvSpPr>
          <p:cNvPr id="3" name="Content Placeholder 2"/>
          <p:cNvSpPr>
            <a:spLocks noGrp="1"/>
          </p:cNvSpPr>
          <p:nvPr>
            <p:ph idx="1"/>
          </p:nvPr>
        </p:nvSpPr>
        <p:spPr/>
        <p:txBody>
          <a:bodyPr>
            <a:normAutofit fontScale="85000" lnSpcReduction="20000"/>
          </a:bodyPr>
          <a:lstStyle/>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Stage {</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title: "Vanishing Circles"</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a:t>
            </a:r>
            <a:r>
              <a:rPr lang="en-US" dirty="0" smtClean="0">
                <a:solidFill>
                  <a:srgbClr val="FF737F"/>
                </a:solidFill>
                <a:latin typeface="Consolas" pitchFamily="49" charset="0"/>
                <a:cs typeface="Consolas" pitchFamily="49" charset="0"/>
              </a:rPr>
              <a:t>scene: </a:t>
            </a:r>
            <a:r>
              <a:rPr lang="en-US" dirty="0" smtClean="0">
                <a:latin typeface="Consolas" pitchFamily="49" charset="0"/>
                <a:cs typeface="Consolas" pitchFamily="49" charset="0"/>
              </a:rPr>
              <a:t>Scene </a:t>
            </a:r>
            <a:r>
              <a:rPr lang="en-US" dirty="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width: 800</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height: 600</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fill: BLACK</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a:t>
            </a:r>
            <a:r>
              <a:rPr lang="en-US" dirty="0" smtClean="0">
                <a:solidFill>
                  <a:srgbClr val="FF737F"/>
                </a:solidFill>
                <a:latin typeface="Consolas" pitchFamily="49" charset="0"/>
                <a:cs typeface="Consolas" pitchFamily="49" charset="0"/>
              </a:rPr>
              <a:t>content: </a:t>
            </a:r>
            <a:r>
              <a:rPr lang="en-US" dirty="0" smtClean="0">
                <a:latin typeface="Consolas" pitchFamily="49" charset="0"/>
                <a:cs typeface="Consolas" pitchFamily="49" charset="0"/>
              </a:rPr>
              <a:t>Group </a:t>
            </a:r>
            <a:r>
              <a:rPr lang="en-US" dirty="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circles = for (</a:t>
            </a:r>
            <a:r>
              <a:rPr lang="en-US" dirty="0" err="1">
                <a:latin typeface="Consolas" pitchFamily="49" charset="0"/>
                <a:cs typeface="Consolas" pitchFamily="49" charset="0"/>
              </a:rPr>
              <a:t>i</a:t>
            </a:r>
            <a:r>
              <a:rPr lang="en-US" dirty="0">
                <a:latin typeface="Consolas" pitchFamily="49" charset="0"/>
                <a:cs typeface="Consolas" pitchFamily="49" charset="0"/>
              </a:rPr>
              <a:t> in [1..50]) {</a:t>
            </a:r>
          </a:p>
          <a:p>
            <a:pPr marL="274320" indent="-274320" fontAlgn="auto">
              <a:spcAft>
                <a:spcPts val="0"/>
              </a:spcAft>
              <a:buClr>
                <a:schemeClr val="accent3"/>
              </a:buClr>
              <a:buFont typeface="Arial" pitchFamily="34" charset="0"/>
              <a:buNone/>
              <a:defRPr/>
            </a:pPr>
            <a:r>
              <a:rPr lang="en-US" dirty="0" smtClean="0">
                <a:latin typeface="Consolas" pitchFamily="49" charset="0"/>
                <a:cs typeface="Consolas" pitchFamily="49" charset="0"/>
              </a:rPr>
              <a:t>        Circle </a:t>
            </a:r>
            <a:r>
              <a:rPr lang="en-US" dirty="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a:t>
            </a:r>
            <a:r>
              <a:rPr lang="en-US" dirty="0" err="1">
                <a:latin typeface="Consolas" pitchFamily="49" charset="0"/>
                <a:cs typeface="Consolas" pitchFamily="49" charset="0"/>
              </a:rPr>
              <a:t>centerX</a:t>
            </a:r>
            <a:r>
              <a:rPr lang="en-US" dirty="0">
                <a:latin typeface="Consolas" pitchFamily="49" charset="0"/>
                <a:cs typeface="Consolas" pitchFamily="49" charset="0"/>
              </a:rPr>
              <a:t>: random() * 800</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a:t>
            </a:r>
            <a:r>
              <a:rPr lang="en-US" dirty="0" err="1">
                <a:latin typeface="Consolas" pitchFamily="49" charset="0"/>
                <a:cs typeface="Consolas" pitchFamily="49" charset="0"/>
              </a:rPr>
              <a:t>centerY</a:t>
            </a:r>
            <a:r>
              <a:rPr lang="en-US" dirty="0">
                <a:latin typeface="Consolas" pitchFamily="49" charset="0"/>
                <a:cs typeface="Consolas" pitchFamily="49" charset="0"/>
              </a:rPr>
              <a:t>: random() * </a:t>
            </a:r>
            <a:r>
              <a:rPr lang="en-US" dirty="0" smtClean="0">
                <a:latin typeface="Consolas" pitchFamily="49" charset="0"/>
                <a:cs typeface="Consolas" pitchFamily="49" charset="0"/>
              </a:rPr>
              <a:t>600</a:t>
            </a:r>
          </a:p>
          <a:p>
            <a:pPr marL="274320" indent="-274320" fontAlgn="auto">
              <a:spcAft>
                <a:spcPts val="0"/>
              </a:spcAft>
              <a:buClr>
                <a:schemeClr val="accent3"/>
              </a:buClr>
              <a:buFont typeface="Arial" pitchFamily="34" charset="0"/>
              <a:buNone/>
              <a:defRPr/>
            </a:pPr>
            <a:r>
              <a:rPr lang="en-US" dirty="0" smtClean="0">
                <a:latin typeface="Consolas" pitchFamily="49" charset="0"/>
                <a:cs typeface="Consolas" pitchFamily="49" charset="0"/>
              </a:rPr>
              <a:t>        }</a:t>
            </a:r>
            <a:endParaRPr lang="en-US"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dirty="0" smtClean="0">
                <a:latin typeface="Consolas" pitchFamily="49" charset="0"/>
                <a:cs typeface="Consolas" pitchFamily="49" charset="0"/>
              </a:rPr>
              <a:t>}</a:t>
            </a:r>
            <a:endParaRPr lang="en-US" dirty="0">
              <a:latin typeface="Consolas" pitchFamily="49" charset="0"/>
              <a:cs typeface="Consolas" pitchFamily="49" charset="0"/>
            </a:endParaRP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77</a:t>
            </a:fld>
            <a:endParaRPr lang="en-US"/>
          </a:p>
        </p:txBody>
      </p:sp>
    </p:spTree>
    <p:extLst>
      <p:ext uri="{BB962C8B-B14F-4D97-AF65-F5344CB8AC3E}">
        <p14:creationId xmlns:p14="http://schemas.microsoft.com/office/powerpoint/2010/main" val="41633114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about </a:t>
            </a:r>
            <a:r>
              <a:rPr lang="en-US" dirty="0" err="1" smtClean="0"/>
              <a:t>JavaFX</a:t>
            </a:r>
            <a:r>
              <a:rPr lang="en-US" dirty="0" smtClean="0"/>
              <a:t> on…  Visage</a:t>
            </a:r>
            <a:endParaRPr lang="en-US" dirty="0"/>
          </a:p>
        </p:txBody>
      </p:sp>
      <p:sp>
        <p:nvSpPr>
          <p:cNvPr id="3" name="Content Placeholder 2"/>
          <p:cNvSpPr>
            <a:spLocks noGrp="1"/>
          </p:cNvSpPr>
          <p:nvPr>
            <p:ph idx="1"/>
          </p:nvPr>
        </p:nvSpPr>
        <p:spPr/>
        <p:txBody>
          <a:bodyPr>
            <a:normAutofit fontScale="85000" lnSpcReduction="20000"/>
          </a:bodyPr>
          <a:lstStyle/>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Stage {</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title: "Vanishing Circles"</a:t>
            </a:r>
          </a:p>
          <a:p>
            <a:pPr marL="274320" indent="-274320" fontAlgn="auto">
              <a:spcAft>
                <a:spcPts val="0"/>
              </a:spcAft>
              <a:buClr>
                <a:schemeClr val="accent3"/>
              </a:buClr>
              <a:buFont typeface="Arial" pitchFamily="34" charset="0"/>
              <a:buNone/>
              <a:defRPr/>
            </a:pPr>
            <a:r>
              <a:rPr lang="en-US" dirty="0" smtClean="0">
                <a:latin typeface="Consolas" pitchFamily="49" charset="0"/>
                <a:cs typeface="Consolas" pitchFamily="49" charset="0"/>
              </a:rPr>
              <a:t>  Scene </a:t>
            </a:r>
            <a:r>
              <a:rPr lang="en-US" dirty="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width: 800</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height: 600</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fill: BLACK</a:t>
            </a:r>
          </a:p>
          <a:p>
            <a:pPr marL="274320" indent="-274320" fontAlgn="auto">
              <a:spcAft>
                <a:spcPts val="0"/>
              </a:spcAft>
              <a:buClr>
                <a:schemeClr val="accent3"/>
              </a:buClr>
              <a:buFont typeface="Arial" pitchFamily="34" charset="0"/>
              <a:buNone/>
              <a:defRPr/>
            </a:pPr>
            <a:r>
              <a:rPr lang="en-US" dirty="0" smtClean="0">
                <a:latin typeface="Consolas" pitchFamily="49" charset="0"/>
                <a:cs typeface="Consolas" pitchFamily="49" charset="0"/>
              </a:rPr>
              <a:t>    Group </a:t>
            </a:r>
            <a:r>
              <a:rPr lang="en-US" dirty="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circles = for (</a:t>
            </a:r>
            <a:r>
              <a:rPr lang="en-US" dirty="0" err="1">
                <a:latin typeface="Consolas" pitchFamily="49" charset="0"/>
                <a:cs typeface="Consolas" pitchFamily="49" charset="0"/>
              </a:rPr>
              <a:t>i</a:t>
            </a:r>
            <a:r>
              <a:rPr lang="en-US" dirty="0">
                <a:latin typeface="Consolas" pitchFamily="49" charset="0"/>
                <a:cs typeface="Consolas" pitchFamily="49" charset="0"/>
              </a:rPr>
              <a:t> in [1..50]) {</a:t>
            </a:r>
          </a:p>
          <a:p>
            <a:pPr marL="274320" indent="-274320" fontAlgn="auto">
              <a:spcAft>
                <a:spcPts val="0"/>
              </a:spcAft>
              <a:buClr>
                <a:schemeClr val="accent3"/>
              </a:buClr>
              <a:buFont typeface="Arial" pitchFamily="34" charset="0"/>
              <a:buNone/>
              <a:defRPr/>
            </a:pPr>
            <a:r>
              <a:rPr lang="en-US" dirty="0" smtClean="0">
                <a:latin typeface="Consolas" pitchFamily="49" charset="0"/>
                <a:cs typeface="Consolas" pitchFamily="49" charset="0"/>
              </a:rPr>
              <a:t>        Circle </a:t>
            </a:r>
            <a:r>
              <a:rPr lang="en-US" dirty="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a:t>
            </a:r>
            <a:r>
              <a:rPr lang="en-US" dirty="0" err="1">
                <a:latin typeface="Consolas" pitchFamily="49" charset="0"/>
                <a:cs typeface="Consolas" pitchFamily="49" charset="0"/>
              </a:rPr>
              <a:t>centerX</a:t>
            </a:r>
            <a:r>
              <a:rPr lang="en-US" dirty="0">
                <a:latin typeface="Consolas" pitchFamily="49" charset="0"/>
                <a:cs typeface="Consolas" pitchFamily="49" charset="0"/>
              </a:rPr>
              <a:t>: random() * 800</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a:t>
            </a:r>
            <a:r>
              <a:rPr lang="en-US" dirty="0" err="1">
                <a:latin typeface="Consolas" pitchFamily="49" charset="0"/>
                <a:cs typeface="Consolas" pitchFamily="49" charset="0"/>
              </a:rPr>
              <a:t>centerY</a:t>
            </a:r>
            <a:r>
              <a:rPr lang="en-US" dirty="0">
                <a:latin typeface="Consolas" pitchFamily="49" charset="0"/>
                <a:cs typeface="Consolas" pitchFamily="49" charset="0"/>
              </a:rPr>
              <a:t>: random() * </a:t>
            </a:r>
            <a:r>
              <a:rPr lang="en-US" dirty="0" smtClean="0">
                <a:latin typeface="Consolas" pitchFamily="49" charset="0"/>
                <a:cs typeface="Consolas" pitchFamily="49" charset="0"/>
              </a:rPr>
              <a:t>600</a:t>
            </a:r>
          </a:p>
          <a:p>
            <a:pPr marL="274320" indent="-274320" fontAlgn="auto">
              <a:spcAft>
                <a:spcPts val="0"/>
              </a:spcAft>
              <a:buClr>
                <a:schemeClr val="accent3"/>
              </a:buClr>
              <a:buFont typeface="Arial" pitchFamily="34" charset="0"/>
              <a:buNone/>
              <a:defRPr/>
            </a:pPr>
            <a:r>
              <a:rPr lang="en-US" dirty="0" smtClean="0">
                <a:latin typeface="Consolas" pitchFamily="49" charset="0"/>
                <a:cs typeface="Consolas" pitchFamily="49" charset="0"/>
              </a:rPr>
              <a:t>        }</a:t>
            </a:r>
            <a:endParaRPr lang="en-US"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US" dirty="0" smtClean="0">
                <a:latin typeface="Consolas" pitchFamily="49" charset="0"/>
                <a:cs typeface="Consolas" pitchFamily="49" charset="0"/>
              </a:rPr>
              <a:t>}</a:t>
            </a:r>
            <a:endParaRPr lang="en-US" dirty="0">
              <a:latin typeface="Consolas" pitchFamily="49" charset="0"/>
              <a:cs typeface="Consolas" pitchFamily="49" charset="0"/>
            </a:endParaRP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78</a:t>
            </a:fld>
            <a:endParaRPr lang="en-US"/>
          </a:p>
        </p:txBody>
      </p:sp>
    </p:spTree>
    <p:extLst>
      <p:ext uri="{BB962C8B-B14F-4D97-AF65-F5344CB8AC3E}">
        <p14:creationId xmlns:p14="http://schemas.microsoft.com/office/powerpoint/2010/main" val="41633114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Visage is </a:t>
            </a:r>
            <a:r>
              <a:rPr lang="en-US" dirty="0" err="1" smtClean="0"/>
              <a:t>JavaFX</a:t>
            </a:r>
            <a:r>
              <a:rPr lang="en-US" dirty="0" smtClean="0"/>
              <a:t> Script++</a:t>
            </a:r>
            <a:endParaRPr lang="en-US" dirty="0"/>
          </a:p>
        </p:txBody>
      </p:sp>
      <p:sp>
        <p:nvSpPr>
          <p:cNvPr id="6" name="Content Placeholder 5"/>
          <p:cNvSpPr>
            <a:spLocks noGrp="1"/>
          </p:cNvSpPr>
          <p:nvPr>
            <p:ph idx="1"/>
          </p:nvPr>
        </p:nvSpPr>
        <p:spPr/>
        <p:txBody>
          <a:bodyPr/>
          <a:lstStyle/>
          <a:p>
            <a:r>
              <a:rPr lang="en-US" dirty="0" smtClean="0"/>
              <a:t>Default Parameters</a:t>
            </a:r>
          </a:p>
          <a:p>
            <a:r>
              <a:rPr lang="en-US" dirty="0" smtClean="0"/>
              <a:t>New Literal Syntax For:</a:t>
            </a:r>
          </a:p>
          <a:p>
            <a:pPr lvl="1"/>
            <a:r>
              <a:rPr lang="en-US" dirty="0" smtClean="0"/>
              <a:t>Angles – </a:t>
            </a:r>
            <a:r>
              <a:rPr lang="en-US" dirty="0" smtClean="0">
                <a:latin typeface="Consolas" pitchFamily="49" charset="0"/>
                <a:cs typeface="Consolas" pitchFamily="49" charset="0"/>
              </a:rPr>
              <a:t>35deg, 4rad, 1turn</a:t>
            </a:r>
          </a:p>
          <a:p>
            <a:pPr lvl="1"/>
            <a:r>
              <a:rPr lang="en-US" dirty="0" smtClean="0"/>
              <a:t>Colors</a:t>
            </a:r>
            <a:r>
              <a:rPr lang="en-US" dirty="0"/>
              <a:t> –</a:t>
            </a:r>
            <a:r>
              <a:rPr lang="en-US" dirty="0" smtClean="0"/>
              <a:t> </a:t>
            </a:r>
            <a:r>
              <a:rPr lang="en-US" dirty="0" smtClean="0">
                <a:latin typeface="Consolas" pitchFamily="49" charset="0"/>
                <a:cs typeface="Consolas" pitchFamily="49" charset="0"/>
              </a:rPr>
              <a:t>#DDCCBB, #AA33AA|CC</a:t>
            </a:r>
          </a:p>
          <a:p>
            <a:pPr lvl="1"/>
            <a:r>
              <a:rPr lang="en-US" dirty="0" smtClean="0"/>
              <a:t>Lengths – </a:t>
            </a:r>
            <a:r>
              <a:rPr lang="en-US" dirty="0" smtClean="0">
                <a:latin typeface="Consolas" pitchFamily="49" charset="0"/>
                <a:cs typeface="Consolas" pitchFamily="49" charset="0"/>
              </a:rPr>
              <a:t>5px, 2pt, 3in, 4sp</a:t>
            </a:r>
          </a:p>
          <a:p>
            <a:r>
              <a:rPr lang="en-US" dirty="0" smtClean="0"/>
              <a:t>Null-check Dereference</a:t>
            </a:r>
          </a:p>
          <a:p>
            <a:pPr lvl="1"/>
            <a:r>
              <a:rPr lang="en-US" dirty="0" err="1" smtClean="0"/>
              <a:t>var</a:t>
            </a:r>
            <a:r>
              <a:rPr lang="en-US" dirty="0" smtClean="0"/>
              <a:t> width = </a:t>
            </a:r>
            <a:r>
              <a:rPr lang="en-US" dirty="0" err="1" smtClean="0"/>
              <a:t>rect</a:t>
            </a:r>
            <a:r>
              <a:rPr lang="en-US" dirty="0" smtClean="0"/>
              <a:t>.!width</a:t>
            </a:r>
          </a:p>
          <a:p>
            <a:r>
              <a:rPr lang="en-US" dirty="0" smtClean="0"/>
              <a:t>Built-in </a:t>
            </a:r>
            <a:r>
              <a:rPr lang="en-US" dirty="0" err="1"/>
              <a:t>B</a:t>
            </a:r>
            <a:r>
              <a:rPr lang="en-US" dirty="0" err="1" smtClean="0"/>
              <a:t>indable</a:t>
            </a:r>
            <a:r>
              <a:rPr lang="en-US" dirty="0" smtClean="0"/>
              <a:t> Maps </a:t>
            </a:r>
            <a:r>
              <a:rPr lang="en-US" sz="2000" dirty="0" smtClean="0">
                <a:solidFill>
                  <a:schemeClr val="accent6">
                    <a:lumMod val="50000"/>
                  </a:schemeClr>
                </a:solidFill>
              </a:rPr>
              <a:t>(coming soon!)</a:t>
            </a:r>
            <a:endParaRPr lang="en-US" dirty="0" smtClean="0">
              <a:solidFill>
                <a:schemeClr val="accent6">
                  <a:lumMod val="50000"/>
                </a:schemeClr>
              </a:solidFill>
            </a:endParaRPr>
          </a:p>
          <a:p>
            <a:pPr lvl="1"/>
            <a:r>
              <a:rPr lang="en-US" dirty="0" err="1" smtClean="0"/>
              <a:t>var</a:t>
            </a:r>
            <a:r>
              <a:rPr lang="en-US" dirty="0" smtClean="0"/>
              <a:t> </a:t>
            </a:r>
            <a:r>
              <a:rPr lang="en-US" dirty="0" err="1" smtClean="0"/>
              <a:t>fruitMap</a:t>
            </a:r>
            <a:r>
              <a:rPr lang="en-US" dirty="0" smtClean="0"/>
              <a:t> = ["red" </a:t>
            </a:r>
            <a:r>
              <a:rPr lang="en-US" dirty="0"/>
              <a:t>:</a:t>
            </a:r>
            <a:r>
              <a:rPr lang="en-US" dirty="0" smtClean="0"/>
              <a:t> apple, "yellow" </a:t>
            </a:r>
            <a:r>
              <a:rPr lang="en-US" dirty="0"/>
              <a:t>:</a:t>
            </a:r>
            <a:r>
              <a:rPr lang="en-US" dirty="0" smtClean="0"/>
              <a:t> banana]</a:t>
            </a:r>
          </a:p>
          <a:p>
            <a:pPr lvl="1"/>
            <a:r>
              <a:rPr lang="en-US" dirty="0" err="1" smtClean="0"/>
              <a:t>var</a:t>
            </a:r>
            <a:r>
              <a:rPr lang="en-US" dirty="0" smtClean="0"/>
              <a:t> fruit = bind </a:t>
            </a:r>
            <a:r>
              <a:rPr lang="en-US" dirty="0" err="1" smtClean="0"/>
              <a:t>fruitMap</a:t>
            </a:r>
            <a:r>
              <a:rPr lang="en-US" dirty="0" smtClean="0"/>
              <a:t>["red"]</a:t>
            </a: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79</a:t>
            </a:fld>
            <a:endParaRPr lang="en-US"/>
          </a:p>
        </p:txBody>
      </p:sp>
    </p:spTree>
    <p:extLst>
      <p:ext uri="{BB962C8B-B14F-4D97-AF65-F5344CB8AC3E}">
        <p14:creationId xmlns:p14="http://schemas.microsoft.com/office/powerpoint/2010/main" val="204501544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NZ" dirty="0" smtClean="0"/>
              <a:t>Application Skeleton</a:t>
            </a:r>
          </a:p>
        </p:txBody>
      </p:sp>
      <p:sp>
        <p:nvSpPr>
          <p:cNvPr id="7" name="Content Placeholder 6"/>
          <p:cNvSpPr>
            <a:spLocks noGrp="1"/>
          </p:cNvSpPr>
          <p:nvPr>
            <p:ph idx="1"/>
          </p:nvPr>
        </p:nvSpPr>
        <p:spPr>
          <a:xfrm>
            <a:off x="319767" y="1831977"/>
            <a:ext cx="11726923" cy="4551363"/>
          </a:xfrm>
        </p:spPr>
        <p:txBody>
          <a:bodyPr>
            <a:normAutofit fontScale="70000" lnSpcReduction="20000"/>
          </a:bodyPr>
          <a:lstStyle/>
          <a:p>
            <a:pPr marL="0" indent="0">
              <a:buNone/>
            </a:pPr>
            <a:r>
              <a:rPr lang="en-US" dirty="0">
                <a:latin typeface="Consolas"/>
                <a:cs typeface="Consolas"/>
              </a:rPr>
              <a:t>public class </a:t>
            </a:r>
            <a:r>
              <a:rPr lang="en-US" dirty="0" err="1">
                <a:latin typeface="Consolas"/>
                <a:cs typeface="Consolas"/>
              </a:rPr>
              <a:t>VanishingCircles</a:t>
            </a:r>
            <a:r>
              <a:rPr lang="en-US" dirty="0">
                <a:latin typeface="Consolas"/>
                <a:cs typeface="Consolas"/>
              </a:rPr>
              <a:t> extends Application </a:t>
            </a:r>
            <a:r>
              <a:rPr lang="en-US" dirty="0" smtClean="0">
                <a:latin typeface="Consolas"/>
                <a:cs typeface="Consolas"/>
              </a:rPr>
              <a:t>{</a:t>
            </a:r>
            <a:endParaRPr lang="en-US" dirty="0">
              <a:latin typeface="Consolas"/>
              <a:cs typeface="Consolas"/>
            </a:endParaRPr>
          </a:p>
          <a:p>
            <a:pPr marL="0" indent="0">
              <a:buNone/>
            </a:pPr>
            <a:r>
              <a:rPr lang="en-US" dirty="0">
                <a:latin typeface="Consolas"/>
                <a:cs typeface="Consolas"/>
              </a:rPr>
              <a:t>  public static void main(String[] </a:t>
            </a:r>
            <a:r>
              <a:rPr lang="en-US" dirty="0" err="1">
                <a:latin typeface="Consolas"/>
                <a:cs typeface="Consolas"/>
              </a:rPr>
              <a:t>args</a:t>
            </a:r>
            <a:r>
              <a:rPr lang="en-US" dirty="0">
                <a:latin typeface="Consolas"/>
                <a:cs typeface="Consolas"/>
              </a:rPr>
              <a:t>) {</a:t>
            </a:r>
          </a:p>
          <a:p>
            <a:pPr marL="0" indent="0">
              <a:buNone/>
            </a:pPr>
            <a:r>
              <a:rPr lang="en-US" dirty="0">
                <a:latin typeface="Consolas"/>
                <a:cs typeface="Consolas"/>
              </a:rPr>
              <a:t>    </a:t>
            </a:r>
            <a:r>
              <a:rPr lang="en-US" dirty="0" err="1" smtClean="0">
                <a:latin typeface="Consolas"/>
                <a:cs typeface="Consolas"/>
              </a:rPr>
              <a:t>Application.launch</a:t>
            </a:r>
            <a:r>
              <a:rPr lang="en-US" dirty="0">
                <a:latin typeface="Consolas"/>
                <a:cs typeface="Consolas"/>
              </a:rPr>
              <a:t>(</a:t>
            </a:r>
            <a:r>
              <a:rPr lang="en-US" dirty="0" err="1">
                <a:latin typeface="Consolas"/>
                <a:cs typeface="Consolas"/>
              </a:rPr>
              <a:t>args</a:t>
            </a:r>
            <a:r>
              <a:rPr lang="en-US" dirty="0">
                <a:latin typeface="Consolas"/>
                <a:cs typeface="Consolas"/>
              </a:rPr>
              <a:t>);</a:t>
            </a:r>
          </a:p>
          <a:p>
            <a:pPr marL="0" indent="0">
              <a:buNone/>
            </a:pPr>
            <a:r>
              <a:rPr lang="en-US" dirty="0">
                <a:latin typeface="Consolas"/>
                <a:cs typeface="Consolas"/>
              </a:rPr>
              <a:t>  </a:t>
            </a:r>
            <a:r>
              <a:rPr lang="en-US" dirty="0" smtClean="0">
                <a:latin typeface="Consolas"/>
                <a:cs typeface="Consolas"/>
              </a:rPr>
              <a:t>}</a:t>
            </a:r>
            <a:endParaRPr lang="en-US" dirty="0">
              <a:latin typeface="Consolas"/>
              <a:cs typeface="Consolas"/>
            </a:endParaRPr>
          </a:p>
          <a:p>
            <a:pPr marL="0" indent="0">
              <a:buNone/>
            </a:pPr>
            <a:r>
              <a:rPr lang="en-US" dirty="0">
                <a:latin typeface="Consolas"/>
                <a:cs typeface="Consolas"/>
              </a:rPr>
              <a:t>  @Override</a:t>
            </a:r>
          </a:p>
          <a:p>
            <a:pPr marL="0" indent="0">
              <a:buNone/>
            </a:pPr>
            <a:r>
              <a:rPr lang="en-US" dirty="0">
                <a:latin typeface="Consolas"/>
                <a:cs typeface="Consolas"/>
              </a:rPr>
              <a:t>  public void start(Stage </a:t>
            </a:r>
            <a:r>
              <a:rPr lang="en-US" dirty="0" err="1">
                <a:latin typeface="Consolas"/>
                <a:cs typeface="Consolas"/>
              </a:rPr>
              <a:t>primaryStage</a:t>
            </a:r>
            <a:r>
              <a:rPr lang="en-US" dirty="0">
                <a:latin typeface="Consolas"/>
                <a:cs typeface="Consolas"/>
              </a:rPr>
              <a:t>) </a:t>
            </a:r>
            <a:r>
              <a:rPr lang="en-US" dirty="0" smtClean="0">
                <a:latin typeface="Consolas"/>
                <a:cs typeface="Consolas"/>
              </a:rPr>
              <a:t>{</a:t>
            </a:r>
          </a:p>
          <a:p>
            <a:pPr marL="0" indent="0">
              <a:buNone/>
            </a:pPr>
            <a:r>
              <a:rPr lang="en-US" dirty="0" smtClean="0">
                <a:latin typeface="Consolas"/>
                <a:cs typeface="Consolas"/>
              </a:rPr>
              <a:t>    </a:t>
            </a:r>
            <a:r>
              <a:rPr lang="en-US" dirty="0" err="1">
                <a:latin typeface="Consolas"/>
                <a:cs typeface="Consolas"/>
              </a:rPr>
              <a:t>primaryStage.setTitle</a:t>
            </a:r>
            <a:r>
              <a:rPr lang="en-US" dirty="0">
                <a:latin typeface="Consolas"/>
                <a:cs typeface="Consolas"/>
              </a:rPr>
              <a:t>("Vanishing Circles");</a:t>
            </a:r>
          </a:p>
          <a:p>
            <a:pPr marL="0" indent="0">
              <a:buNone/>
            </a:pPr>
            <a:r>
              <a:rPr lang="en-US" dirty="0">
                <a:latin typeface="Consolas"/>
                <a:cs typeface="Consolas"/>
              </a:rPr>
              <a:t>    Group root = new Group();</a:t>
            </a:r>
          </a:p>
          <a:p>
            <a:pPr marL="0" indent="0">
              <a:buNone/>
            </a:pPr>
            <a:r>
              <a:rPr lang="en-US" dirty="0">
                <a:latin typeface="Consolas"/>
                <a:cs typeface="Consolas"/>
              </a:rPr>
              <a:t>    Scene scene = new Scene(root, 800, 600, </a:t>
            </a:r>
            <a:r>
              <a:rPr lang="en-US" dirty="0" err="1">
                <a:latin typeface="Consolas"/>
                <a:cs typeface="Consolas"/>
              </a:rPr>
              <a:t>Color.BLACK</a:t>
            </a:r>
            <a:r>
              <a:rPr lang="en-US" dirty="0">
                <a:latin typeface="Consolas"/>
                <a:cs typeface="Consolas"/>
              </a:rPr>
              <a:t>)</a:t>
            </a:r>
            <a:r>
              <a:rPr lang="en-US" dirty="0" smtClean="0">
                <a:latin typeface="Consolas"/>
                <a:cs typeface="Consolas"/>
              </a:rPr>
              <a:t>;</a:t>
            </a:r>
          </a:p>
          <a:p>
            <a:pPr marL="0" indent="0">
              <a:buNone/>
            </a:pPr>
            <a:r>
              <a:rPr lang="en-US" dirty="0">
                <a:latin typeface="Consolas"/>
                <a:cs typeface="Consolas"/>
              </a:rPr>
              <a:t> </a:t>
            </a:r>
            <a:r>
              <a:rPr lang="en-US" dirty="0" smtClean="0">
                <a:latin typeface="Consolas"/>
                <a:cs typeface="Consolas"/>
              </a:rPr>
              <a:t>   </a:t>
            </a:r>
            <a:r>
              <a:rPr lang="en-US" dirty="0" smtClean="0">
                <a:solidFill>
                  <a:srgbClr val="FF737F"/>
                </a:solidFill>
                <a:latin typeface="Consolas"/>
                <a:cs typeface="Consolas"/>
              </a:rPr>
              <a:t>[create the circles…]</a:t>
            </a:r>
            <a:endParaRPr lang="en-US" dirty="0">
              <a:solidFill>
                <a:srgbClr val="FF737F"/>
              </a:solidFill>
              <a:latin typeface="Consolas"/>
              <a:cs typeface="Consolas"/>
            </a:endParaRPr>
          </a:p>
          <a:p>
            <a:pPr marL="0" indent="0">
              <a:buNone/>
            </a:pPr>
            <a:r>
              <a:rPr lang="en-US" dirty="0" smtClean="0">
                <a:latin typeface="Consolas"/>
                <a:cs typeface="Consolas"/>
              </a:rPr>
              <a:t>    </a:t>
            </a:r>
            <a:r>
              <a:rPr lang="en-US" dirty="0" err="1">
                <a:latin typeface="Consolas"/>
                <a:cs typeface="Consolas"/>
              </a:rPr>
              <a:t>root.getChildren</a:t>
            </a:r>
            <a:r>
              <a:rPr lang="en-US" dirty="0">
                <a:latin typeface="Consolas"/>
                <a:cs typeface="Consolas"/>
              </a:rPr>
              <a:t>().</a:t>
            </a:r>
            <a:r>
              <a:rPr lang="en-US" dirty="0" err="1">
                <a:latin typeface="Consolas"/>
                <a:cs typeface="Consolas"/>
              </a:rPr>
              <a:t>addAll</a:t>
            </a:r>
            <a:r>
              <a:rPr lang="en-US" dirty="0">
                <a:latin typeface="Consolas"/>
                <a:cs typeface="Consolas"/>
              </a:rPr>
              <a:t>(circles);</a:t>
            </a:r>
          </a:p>
          <a:p>
            <a:pPr marL="0" indent="0">
              <a:buNone/>
            </a:pPr>
            <a:r>
              <a:rPr lang="en-US" dirty="0">
                <a:latin typeface="Consolas"/>
                <a:cs typeface="Consolas"/>
              </a:rPr>
              <a:t>    </a:t>
            </a:r>
            <a:r>
              <a:rPr lang="en-US" dirty="0" err="1">
                <a:latin typeface="Consolas"/>
                <a:cs typeface="Consolas"/>
              </a:rPr>
              <a:t>primaryStage.setScene</a:t>
            </a:r>
            <a:r>
              <a:rPr lang="en-US" dirty="0">
                <a:latin typeface="Consolas"/>
                <a:cs typeface="Consolas"/>
              </a:rPr>
              <a:t>(scene);</a:t>
            </a:r>
          </a:p>
          <a:p>
            <a:pPr marL="0" indent="0">
              <a:buNone/>
            </a:pPr>
            <a:r>
              <a:rPr lang="en-US" dirty="0">
                <a:latin typeface="Consolas"/>
                <a:cs typeface="Consolas"/>
              </a:rPr>
              <a:t>    </a:t>
            </a:r>
            <a:r>
              <a:rPr lang="en-US" dirty="0" err="1">
                <a:latin typeface="Consolas"/>
                <a:cs typeface="Consolas"/>
              </a:rPr>
              <a:t>primaryStage.show</a:t>
            </a:r>
            <a:r>
              <a:rPr lang="en-US" dirty="0">
                <a:latin typeface="Consolas"/>
                <a:cs typeface="Consolas"/>
              </a:rPr>
              <a:t>()</a:t>
            </a:r>
            <a:r>
              <a:rPr lang="en-US" dirty="0" smtClean="0">
                <a:latin typeface="Consolas"/>
                <a:cs typeface="Consolas"/>
              </a:rPr>
              <a:t>;</a:t>
            </a:r>
          </a:p>
          <a:p>
            <a:pPr marL="0" indent="0">
              <a:buNone/>
            </a:pPr>
            <a:r>
              <a:rPr lang="en-US" dirty="0">
                <a:latin typeface="Consolas"/>
                <a:cs typeface="Consolas"/>
              </a:rPr>
              <a:t> </a:t>
            </a:r>
            <a:r>
              <a:rPr lang="en-US" dirty="0" smtClean="0">
                <a:latin typeface="Consolas"/>
                <a:cs typeface="Consolas"/>
              </a:rPr>
              <a:t>  </a:t>
            </a:r>
            <a:r>
              <a:rPr lang="en-US" dirty="0" smtClean="0">
                <a:solidFill>
                  <a:srgbClr val="FF737F"/>
                </a:solidFill>
                <a:latin typeface="Consolas"/>
                <a:cs typeface="Consolas"/>
              </a:rPr>
              <a:t> [begin the animation…]</a:t>
            </a:r>
          </a:p>
          <a:p>
            <a:pPr marL="0" indent="0">
              <a:buNone/>
            </a:pPr>
            <a:r>
              <a:rPr lang="en-US" dirty="0" smtClean="0">
                <a:latin typeface="Consolas"/>
                <a:cs typeface="Consolas"/>
              </a:rPr>
              <a:t>  </a:t>
            </a:r>
            <a:r>
              <a:rPr lang="en-US" dirty="0">
                <a:latin typeface="Consolas"/>
                <a:cs typeface="Consolas"/>
              </a:rPr>
              <a:t>}</a:t>
            </a:r>
          </a:p>
          <a:p>
            <a:pPr marL="0" indent="0">
              <a:buNone/>
            </a:pPr>
            <a:r>
              <a:rPr lang="en-US" dirty="0">
                <a:latin typeface="Consolas"/>
                <a:cs typeface="Consolas"/>
              </a:rPr>
              <a:t>}</a:t>
            </a:r>
          </a:p>
        </p:txBody>
      </p:sp>
    </p:spTree>
    <p:extLst>
      <p:ext uri="{BB962C8B-B14F-4D97-AF65-F5344CB8AC3E}">
        <p14:creationId xmlns:p14="http://schemas.microsoft.com/office/powerpoint/2010/main" val="3658259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Visage and </a:t>
            </a:r>
            <a:r>
              <a:rPr lang="en-US" dirty="0" err="1" smtClean="0"/>
              <a:t>JavaFX</a:t>
            </a:r>
            <a:r>
              <a:rPr lang="en-US" dirty="0" smtClean="0"/>
              <a:t> 2.0 are made for each other…</a:t>
            </a:r>
            <a:endParaRPr lang="en-US" dirty="0"/>
          </a:p>
        </p:txBody>
      </p:sp>
      <p:sp>
        <p:nvSpPr>
          <p:cNvPr id="3" name="Content Placeholder 2"/>
          <p:cNvSpPr>
            <a:spLocks noGrp="1"/>
          </p:cNvSpPr>
          <p:nvPr>
            <p:ph idx="1"/>
          </p:nvPr>
        </p:nvSpPr>
        <p:spPr/>
        <p:txBody>
          <a:bodyPr/>
          <a:lstStyle/>
          <a:p>
            <a:r>
              <a:rPr lang="en-US" dirty="0" smtClean="0"/>
              <a:t>Enhanced Binding</a:t>
            </a:r>
          </a:p>
          <a:p>
            <a:pPr lvl="1"/>
            <a:r>
              <a:rPr lang="en-US" dirty="0" smtClean="0"/>
              <a:t>Retains lazy evaluation properties with additional expressive power</a:t>
            </a:r>
          </a:p>
          <a:p>
            <a:r>
              <a:rPr lang="en-US" dirty="0" smtClean="0"/>
              <a:t>Integrated Collections</a:t>
            </a:r>
          </a:p>
          <a:p>
            <a:pPr lvl="1"/>
            <a:r>
              <a:rPr lang="en-US" dirty="0" smtClean="0"/>
              <a:t>Sequences and Maps automatically convert between </a:t>
            </a:r>
            <a:r>
              <a:rPr lang="en-US" dirty="0" err="1" smtClean="0"/>
              <a:t>JavaFX</a:t>
            </a:r>
            <a:r>
              <a:rPr lang="en-US" dirty="0" smtClean="0"/>
              <a:t> Observable Lists/Maps</a:t>
            </a:r>
          </a:p>
          <a:p>
            <a:r>
              <a:rPr lang="en-US" dirty="0" smtClean="0"/>
              <a:t>Built-in Animation Syntax</a:t>
            </a:r>
          </a:p>
          <a:p>
            <a:pPr lvl="1"/>
            <a:r>
              <a:rPr lang="en-US" dirty="0" smtClean="0"/>
              <a:t>Ties into </a:t>
            </a:r>
            <a:r>
              <a:rPr lang="en-US" dirty="0" err="1" smtClean="0"/>
              <a:t>JavaFX</a:t>
            </a:r>
            <a:r>
              <a:rPr lang="en-US" dirty="0" smtClean="0"/>
              <a:t> animation subsystem</a:t>
            </a:r>
          </a:p>
          <a:p>
            <a:pPr lvl="1"/>
            <a:r>
              <a:rPr lang="en-US" dirty="0" smtClean="0"/>
              <a:t>Provides consistent, clean APIs</a:t>
            </a: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80</a:t>
            </a:fld>
            <a:endParaRPr lang="en-US"/>
          </a:p>
        </p:txBody>
      </p:sp>
    </p:spTree>
    <p:extLst>
      <p:ext uri="{BB962C8B-B14F-4D97-AF65-F5344CB8AC3E}">
        <p14:creationId xmlns:p14="http://schemas.microsoft.com/office/powerpoint/2010/main" val="34768973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81</a:t>
            </a:fld>
            <a:endParaRPr lang="en-US"/>
          </a:p>
        </p:txBody>
      </p:sp>
      <p:sp>
        <p:nvSpPr>
          <p:cNvPr id="5" name="Rectangle 4"/>
          <p:cNvSpPr/>
          <p:nvPr/>
        </p:nvSpPr>
        <p:spPr>
          <a:xfrm>
            <a:off x="0" y="0"/>
            <a:ext cx="12188825"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8105639" y="-5417"/>
            <a:ext cx="2319052" cy="6863417"/>
          </a:xfrm>
          <a:prstGeom prst="rect">
            <a:avLst/>
          </a:prstGeom>
          <a:noFill/>
        </p:spPr>
        <p:txBody>
          <a:bodyPr wrap="square" rtlCol="0">
            <a:spAutoFit/>
          </a:bodyPr>
          <a:lstStyle/>
          <a:p>
            <a:r>
              <a:rPr lang="en-US" sz="44000" dirty="0" smtClean="0">
                <a:latin typeface="Marker Felt"/>
                <a:ea typeface="헤드라인A"/>
                <a:cs typeface="Marker Felt"/>
              </a:rPr>
              <a:t>?</a:t>
            </a:r>
            <a:endParaRPr lang="en-US" sz="44000" dirty="0">
              <a:latin typeface="Marker Felt"/>
              <a:ea typeface="헤드라인A"/>
              <a:cs typeface="Marker Felt"/>
            </a:endParaRPr>
          </a:p>
        </p:txBody>
      </p:sp>
      <p:sp>
        <p:nvSpPr>
          <p:cNvPr id="7" name="TextBox 6"/>
          <p:cNvSpPr txBox="1"/>
          <p:nvPr/>
        </p:nvSpPr>
        <p:spPr>
          <a:xfrm>
            <a:off x="2142362" y="1778001"/>
            <a:ext cx="4968377" cy="2185214"/>
          </a:xfrm>
          <a:prstGeom prst="rect">
            <a:avLst/>
          </a:prstGeom>
          <a:noFill/>
        </p:spPr>
        <p:txBody>
          <a:bodyPr wrap="none" rtlCol="0">
            <a:spAutoFit/>
          </a:bodyPr>
          <a:lstStyle/>
          <a:p>
            <a:r>
              <a:rPr lang="en-US" sz="5400" dirty="0" smtClean="0">
                <a:latin typeface="Marker Felt"/>
                <a:cs typeface="Marker Felt"/>
              </a:rPr>
              <a:t>And is most like</a:t>
            </a:r>
          </a:p>
          <a:p>
            <a:r>
              <a:rPr lang="en-US" sz="5400" dirty="0">
                <a:latin typeface="Marker Felt"/>
                <a:cs typeface="Marker Felt"/>
              </a:rPr>
              <a:t>w</a:t>
            </a:r>
            <a:r>
              <a:rPr lang="en-US" sz="5400" dirty="0" smtClean="0">
                <a:latin typeface="Marker Felt"/>
                <a:cs typeface="Marker Felt"/>
              </a:rPr>
              <a:t>hich Anime?</a:t>
            </a:r>
          </a:p>
          <a:p>
            <a:r>
              <a:rPr lang="en-US" sz="2800" dirty="0" smtClean="0">
                <a:latin typeface="Marker Felt"/>
                <a:cs typeface="Marker Felt"/>
              </a:rPr>
              <a:t>(or Manga)</a:t>
            </a:r>
            <a:endParaRPr lang="en-US" sz="2800" dirty="0">
              <a:latin typeface="Marker Felt"/>
              <a:cs typeface="Marker Felt"/>
            </a:endParaRPr>
          </a:p>
        </p:txBody>
      </p:sp>
    </p:spTree>
    <p:extLst>
      <p:ext uri="{BB962C8B-B14F-4D97-AF65-F5344CB8AC3E}">
        <p14:creationId xmlns:p14="http://schemas.microsoft.com/office/powerpoint/2010/main" val="4134844081"/>
      </p:ext>
    </p:extLst>
  </p:cSld>
  <p:clrMapOvr>
    <a:masterClrMapping/>
  </p:clrMapOvr>
  <p:transition xmlns:p14="http://schemas.microsoft.com/office/powerpoint/2010/mai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88825" cy="68580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82</a:t>
            </a:fld>
            <a:endParaRPr lang="en-US"/>
          </a:p>
        </p:txBody>
      </p:sp>
      <p:pic>
        <p:nvPicPr>
          <p:cNvPr id="7" name="visualpunker_3.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6612057" y="3769375"/>
            <a:ext cx="3956194" cy="2967146"/>
          </a:xfrm>
          <a:prstGeom prst="rect">
            <a:avLst/>
          </a:prstGeom>
        </p:spPr>
      </p:pic>
      <p:pic>
        <p:nvPicPr>
          <p:cNvPr id="8" name="visualpunker_2.gif">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541113" y="298175"/>
            <a:ext cx="5455293" cy="3065875"/>
          </a:xfrm>
          <a:prstGeom prst="rect">
            <a:avLst/>
          </a:prstGeom>
        </p:spPr>
      </p:pic>
      <p:pic>
        <p:nvPicPr>
          <p:cNvPr id="9" name="visualpunker_5.gif">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541112" y="3667819"/>
            <a:ext cx="5499465" cy="3068701"/>
          </a:xfrm>
          <a:prstGeom prst="rect">
            <a:avLst/>
          </a:prstGeom>
        </p:spPr>
      </p:pic>
      <p:pic>
        <p:nvPicPr>
          <p:cNvPr id="12" name="visualpunker_4.gif">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6603776" y="289161"/>
            <a:ext cx="4149446" cy="3112085"/>
          </a:xfrm>
          <a:prstGeom prst="rect">
            <a:avLst/>
          </a:prstGeom>
        </p:spPr>
      </p:pic>
      <p:pic>
        <p:nvPicPr>
          <p:cNvPr id="14" name="Picture 13"/>
          <p:cNvPicPr>
            <a:picLocks noChangeAspect="1"/>
          </p:cNvPicPr>
          <p:nvPr/>
        </p:nvPicPr>
        <p:blipFill>
          <a:blip r:embed="rId15"/>
          <a:stretch>
            <a:fillRect/>
          </a:stretch>
        </p:blipFill>
        <p:spPr>
          <a:xfrm>
            <a:off x="2726041" y="2136911"/>
            <a:ext cx="6660596" cy="2960265"/>
          </a:xfrm>
          <a:prstGeom prst="rect">
            <a:avLst/>
          </a:prstGeom>
        </p:spPr>
      </p:pic>
    </p:spTree>
    <p:extLst>
      <p:ext uri="{BB962C8B-B14F-4D97-AF65-F5344CB8AC3E}">
        <p14:creationId xmlns:p14="http://schemas.microsoft.com/office/powerpoint/2010/main" val="242997742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 fill="hold"/>
                                        <p:tgtEl>
                                          <p:spTgt spid="7"/>
                                        </p:tgtEl>
                                      </p:cBhvr>
                                    </p:cmd>
                                  </p:childTnLst>
                                </p:cTn>
                              </p:par>
                            </p:childTnLst>
                          </p:cTn>
                        </p:par>
                        <p:par>
                          <p:cTn id="7" fill="hold">
                            <p:stCondLst>
                              <p:cond delay="900"/>
                            </p:stCondLst>
                            <p:childTnLst>
                              <p:par>
                                <p:cTn id="8" presetID="1" presetClass="mediacall" presetSubtype="0" fill="hold" nodeType="afterEffect">
                                  <p:stCondLst>
                                    <p:cond delay="0"/>
                                  </p:stCondLst>
                                  <p:childTnLst>
                                    <p:cmd type="call" cmd="playFrom(0.0)">
                                      <p:cBhvr>
                                        <p:cTn id="9" dur="1020" fill="hold"/>
                                        <p:tgtEl>
                                          <p:spTgt spid="12"/>
                                        </p:tgtEl>
                                      </p:cBhvr>
                                    </p:cmd>
                                  </p:childTnLst>
                                </p:cTn>
                              </p:par>
                            </p:childTnLst>
                          </p:cTn>
                        </p:par>
                        <p:par>
                          <p:cTn id="10" fill="hold">
                            <p:stCondLst>
                              <p:cond delay="1920"/>
                            </p:stCondLst>
                            <p:childTnLst>
                              <p:par>
                                <p:cTn id="11" presetID="1" presetClass="mediacall" presetSubtype="0" fill="hold" nodeType="afterEffect">
                                  <p:stCondLst>
                                    <p:cond delay="0"/>
                                  </p:stCondLst>
                                  <p:childTnLst>
                                    <p:cmd type="call" cmd="playFrom(0.0)">
                                      <p:cBhvr>
                                        <p:cTn id="12" dur="130" fill="hold"/>
                                        <p:tgtEl>
                                          <p:spTgt spid="8"/>
                                        </p:tgtEl>
                                      </p:cBhvr>
                                    </p:cmd>
                                  </p:childTnLst>
                                </p:cTn>
                              </p:par>
                            </p:childTnLst>
                          </p:cTn>
                        </p:par>
                        <p:par>
                          <p:cTn id="13" fill="hold">
                            <p:stCondLst>
                              <p:cond delay="2050"/>
                            </p:stCondLst>
                            <p:childTnLst>
                              <p:par>
                                <p:cTn id="14" presetID="1" presetClass="mediacall" presetSubtype="0" fill="hold" nodeType="afterEffect">
                                  <p:stCondLst>
                                    <p:cond delay="0"/>
                                  </p:stCondLst>
                                  <p:childTnLst>
                                    <p:cmd type="call" cmd="playFrom(0.0)">
                                      <p:cBhvr>
                                        <p:cTn id="15" dur="6000" fill="hold"/>
                                        <p:tgtEl>
                                          <p:spTgt spid="9"/>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video>
              <p:cMediaNode vol="80000">
                <p:cTn id="27" repeatCount="indefinite" fill="hold" display="0">
                  <p:stCondLst>
                    <p:cond delay="indefinite"/>
                  </p:stCondLst>
                </p:cTn>
                <p:tgtEl>
                  <p:spTgt spid="12"/>
                </p:tgtEl>
              </p:cMediaNode>
            </p:vide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2"/>
                                        </p:tgtEl>
                                      </p:cBhvr>
                                    </p:cmd>
                                  </p:childTnLst>
                                </p:cTn>
                              </p:par>
                            </p:childTnLst>
                          </p:cTn>
                        </p:par>
                      </p:childTnLst>
                    </p:cTn>
                  </p:par>
                </p:childTnLst>
              </p:cTn>
              <p:nextCondLst>
                <p:cond evt="onClick" delay="0">
                  <p:tgtEl>
                    <p:spTgt spid="12"/>
                  </p:tgtEl>
                </p:cond>
              </p:nextCondLst>
            </p:seq>
            <p:video>
              <p:cMediaNode vol="80000">
                <p:cTn id="33" repeatCount="indefinite" fill="hold" display="0">
                  <p:stCondLst>
                    <p:cond delay="indefinite"/>
                  </p:stCondLst>
                </p:cTn>
                <p:tgtEl>
                  <p:spTgt spid="8"/>
                </p:tgtEl>
              </p:cMediaNode>
            </p:video>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8"/>
                                        </p:tgtEl>
                                      </p:cBhvr>
                                    </p:cmd>
                                  </p:childTnLst>
                                </p:cTn>
                              </p:par>
                            </p:childTnLst>
                          </p:cTn>
                        </p:par>
                      </p:childTnLst>
                    </p:cTn>
                  </p:par>
                </p:childTnLst>
              </p:cTn>
              <p:nextCondLst>
                <p:cond evt="onClick" delay="0">
                  <p:tgtEl>
                    <p:spTgt spid="8"/>
                  </p:tgtEl>
                </p:cond>
              </p:nextCondLst>
            </p:seq>
            <p:video>
              <p:cMediaNode vol="80000">
                <p:cTn id="39" repeatCount="indefinite" fill="hold" display="0">
                  <p:stCondLst>
                    <p:cond delay="indefinite"/>
                  </p:stCondLst>
                </p:cTn>
                <p:tgtEl>
                  <p:spTgt spid="9"/>
                </p:tgtEl>
              </p:cMediaNode>
            </p:video>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Other JVM Languages to Try</a:t>
            </a:r>
            <a:endParaRPr lang="en-US" dirty="0"/>
          </a:p>
        </p:txBody>
      </p:sp>
      <p:sp>
        <p:nvSpPr>
          <p:cNvPr id="9" name="Content Placeholder 8"/>
          <p:cNvSpPr>
            <a:spLocks noGrp="1"/>
          </p:cNvSpPr>
          <p:nvPr>
            <p:ph idx="1"/>
          </p:nvPr>
        </p:nvSpPr>
        <p:spPr/>
        <p:txBody>
          <a:bodyPr/>
          <a:lstStyle/>
          <a:p>
            <a:r>
              <a:rPr lang="en-US" sz="2400" dirty="0" err="1" smtClean="0"/>
              <a:t>Gosu</a:t>
            </a:r>
            <a:endParaRPr lang="en-US" sz="2400" dirty="0" smtClean="0"/>
          </a:p>
          <a:p>
            <a:pPr lvl="1"/>
            <a:r>
              <a:rPr lang="en-US" sz="2200" dirty="0" smtClean="0"/>
              <a:t>Up and coming language created at </a:t>
            </a:r>
            <a:r>
              <a:rPr lang="en-US" sz="2200" dirty="0" err="1" smtClean="0"/>
              <a:t>GuideWire</a:t>
            </a:r>
            <a:endParaRPr lang="en-US" sz="2200" dirty="0" smtClean="0"/>
          </a:p>
          <a:p>
            <a:pPr lvl="1"/>
            <a:r>
              <a:rPr lang="en-US" sz="2200" dirty="0" smtClean="0"/>
              <a:t>Easy to enhance libraries and create DSLs</a:t>
            </a:r>
          </a:p>
          <a:p>
            <a:r>
              <a:rPr lang="en-US" sz="2400" dirty="0" err="1" smtClean="0"/>
              <a:t>Mirah</a:t>
            </a:r>
            <a:endParaRPr lang="en-US" sz="2000" dirty="0" smtClean="0"/>
          </a:p>
          <a:p>
            <a:pPr lvl="1"/>
            <a:r>
              <a:rPr lang="en-US" sz="2000" dirty="0" smtClean="0"/>
              <a:t>Invented by Charles Nutter</a:t>
            </a:r>
          </a:p>
          <a:p>
            <a:pPr lvl="1"/>
            <a:r>
              <a:rPr lang="en-US" sz="2000" dirty="0" smtClean="0"/>
              <a:t>Local Type Inference, Static and Dynamic Typing</a:t>
            </a:r>
          </a:p>
          <a:p>
            <a:r>
              <a:rPr lang="en-US" sz="2400" dirty="0" err="1" smtClean="0"/>
              <a:t>Fantom</a:t>
            </a:r>
            <a:endParaRPr lang="en-US" sz="2000" dirty="0" smtClean="0"/>
          </a:p>
          <a:p>
            <a:pPr lvl="1"/>
            <a:r>
              <a:rPr lang="en-US" sz="2000" dirty="0" smtClean="0"/>
              <a:t>Created by Brian and Andy Frank</a:t>
            </a:r>
          </a:p>
          <a:p>
            <a:pPr lvl="1"/>
            <a:r>
              <a:rPr lang="en-US" sz="2000" dirty="0" smtClean="0"/>
              <a:t>Portable to Java and .NET</a:t>
            </a:r>
          </a:p>
          <a:p>
            <a:pPr lvl="1"/>
            <a:r>
              <a:rPr lang="en-US" sz="2000" dirty="0" smtClean="0"/>
              <a:t>Local Type Inference, Static and Dynamic Typing</a:t>
            </a: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83</a:t>
            </a:fld>
            <a:endParaRPr lang="en-US"/>
          </a:p>
        </p:txBody>
      </p:sp>
      <p:sp>
        <p:nvSpPr>
          <p:cNvPr id="2" name="TextBox 1"/>
          <p:cNvSpPr txBox="1"/>
          <p:nvPr/>
        </p:nvSpPr>
        <p:spPr>
          <a:xfrm rot="20518416">
            <a:off x="278633" y="3112930"/>
            <a:ext cx="11774115" cy="1107996"/>
          </a:xfrm>
          <a:prstGeom prst="rect">
            <a:avLst/>
          </a:prstGeom>
          <a:solidFill>
            <a:schemeClr val="lt1">
              <a:alpha val="74000"/>
            </a:schemeClr>
          </a:solidFill>
          <a:ln>
            <a:solidFill>
              <a:srgbClr val="800000"/>
            </a:solid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6600" dirty="0" smtClean="0">
                <a:solidFill>
                  <a:srgbClr val="800000"/>
                </a:solidFill>
                <a:latin typeface="Stencil"/>
                <a:cs typeface="Stencil"/>
              </a:rPr>
              <a:t>Did We Forget Something?</a:t>
            </a:r>
            <a:endParaRPr lang="en-US" sz="6600" dirty="0">
              <a:solidFill>
                <a:srgbClr val="800000"/>
              </a:solidFill>
              <a:latin typeface="Stencil"/>
              <a:cs typeface="Stencil"/>
            </a:endParaRPr>
          </a:p>
        </p:txBody>
      </p:sp>
    </p:spTree>
    <p:extLst>
      <p:ext uri="{BB962C8B-B14F-4D97-AF65-F5344CB8AC3E}">
        <p14:creationId xmlns:p14="http://schemas.microsoft.com/office/powerpoint/2010/main" val="383618231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5697875" y="3293206"/>
            <a:ext cx="1635478" cy="2079274"/>
          </a:xfrm>
          <a:custGeom>
            <a:avLst/>
            <a:gdLst>
              <a:gd name="connsiteX0" fmla="*/ 375781 w 1226928"/>
              <a:gd name="connsiteY0" fmla="*/ 350682 h 2079274"/>
              <a:gd name="connsiteX1" fmla="*/ 375781 w 1226928"/>
              <a:gd name="connsiteY1" fmla="*/ 350682 h 2079274"/>
              <a:gd name="connsiteX2" fmla="*/ 400833 w 1226928"/>
              <a:gd name="connsiteY2" fmla="*/ 237948 h 2079274"/>
              <a:gd name="connsiteX3" fmla="*/ 425885 w 1226928"/>
              <a:gd name="connsiteY3" fmla="*/ 200369 h 2079274"/>
              <a:gd name="connsiteX4" fmla="*/ 438411 w 1226928"/>
              <a:gd name="connsiteY4" fmla="*/ 162791 h 2079274"/>
              <a:gd name="connsiteX5" fmla="*/ 513568 w 1226928"/>
              <a:gd name="connsiteY5" fmla="*/ 62583 h 2079274"/>
              <a:gd name="connsiteX6" fmla="*/ 526094 w 1226928"/>
              <a:gd name="connsiteY6" fmla="*/ 25005 h 2079274"/>
              <a:gd name="connsiteX7" fmla="*/ 563672 w 1226928"/>
              <a:gd name="connsiteY7" fmla="*/ 12479 h 2079274"/>
              <a:gd name="connsiteX8" fmla="*/ 814192 w 1226928"/>
              <a:gd name="connsiteY8" fmla="*/ 25005 h 2079274"/>
              <a:gd name="connsiteX9" fmla="*/ 876822 w 1226928"/>
              <a:gd name="connsiteY9" fmla="*/ 125213 h 2079274"/>
              <a:gd name="connsiteX10" fmla="*/ 939452 w 1226928"/>
              <a:gd name="connsiteY10" fmla="*/ 212896 h 2079274"/>
              <a:gd name="connsiteX11" fmla="*/ 951978 w 1226928"/>
              <a:gd name="connsiteY11" fmla="*/ 425838 h 2079274"/>
              <a:gd name="connsiteX12" fmla="*/ 989557 w 1226928"/>
              <a:gd name="connsiteY12" fmla="*/ 438364 h 2079274"/>
              <a:gd name="connsiteX13" fmla="*/ 1002083 w 1226928"/>
              <a:gd name="connsiteY13" fmla="*/ 475942 h 2079274"/>
              <a:gd name="connsiteX14" fmla="*/ 1039661 w 1226928"/>
              <a:gd name="connsiteY14" fmla="*/ 500994 h 2079274"/>
              <a:gd name="connsiteX15" fmla="*/ 1077239 w 1226928"/>
              <a:gd name="connsiteY15" fmla="*/ 538572 h 2079274"/>
              <a:gd name="connsiteX16" fmla="*/ 1102291 w 1226928"/>
              <a:gd name="connsiteY16" fmla="*/ 814145 h 2079274"/>
              <a:gd name="connsiteX17" fmla="*/ 1114817 w 1226928"/>
              <a:gd name="connsiteY17" fmla="*/ 864249 h 2079274"/>
              <a:gd name="connsiteX18" fmla="*/ 1139869 w 1226928"/>
              <a:gd name="connsiteY18" fmla="*/ 1315186 h 2079274"/>
              <a:gd name="connsiteX19" fmla="*/ 1189973 w 1226928"/>
              <a:gd name="connsiteY19" fmla="*/ 1440446 h 2079274"/>
              <a:gd name="connsiteX20" fmla="*/ 1189973 w 1226928"/>
              <a:gd name="connsiteY20" fmla="*/ 1928961 h 2079274"/>
              <a:gd name="connsiteX21" fmla="*/ 1152395 w 1226928"/>
              <a:gd name="connsiteY21" fmla="*/ 1966539 h 2079274"/>
              <a:gd name="connsiteX22" fmla="*/ 1102291 w 1226928"/>
              <a:gd name="connsiteY22" fmla="*/ 2041696 h 2079274"/>
              <a:gd name="connsiteX23" fmla="*/ 1064713 w 1226928"/>
              <a:gd name="connsiteY23" fmla="*/ 2054222 h 2079274"/>
              <a:gd name="connsiteX24" fmla="*/ 926926 w 1226928"/>
              <a:gd name="connsiteY24" fmla="*/ 2079274 h 2079274"/>
              <a:gd name="connsiteX25" fmla="*/ 739036 w 1226928"/>
              <a:gd name="connsiteY25" fmla="*/ 2054222 h 2079274"/>
              <a:gd name="connsiteX26" fmla="*/ 613776 w 1226928"/>
              <a:gd name="connsiteY26" fmla="*/ 2004117 h 2079274"/>
              <a:gd name="connsiteX27" fmla="*/ 400833 w 1226928"/>
              <a:gd name="connsiteY27" fmla="*/ 1966539 h 2079274"/>
              <a:gd name="connsiteX28" fmla="*/ 338203 w 1226928"/>
              <a:gd name="connsiteY28" fmla="*/ 1916435 h 2079274"/>
              <a:gd name="connsiteX29" fmla="*/ 300625 w 1226928"/>
              <a:gd name="connsiteY29" fmla="*/ 1891383 h 2079274"/>
              <a:gd name="connsiteX30" fmla="*/ 162839 w 1226928"/>
              <a:gd name="connsiteY30" fmla="*/ 1766123 h 2079274"/>
              <a:gd name="connsiteX31" fmla="*/ 87683 w 1226928"/>
              <a:gd name="connsiteY31" fmla="*/ 1678441 h 2079274"/>
              <a:gd name="connsiteX32" fmla="*/ 62631 w 1226928"/>
              <a:gd name="connsiteY32" fmla="*/ 1615811 h 2079274"/>
              <a:gd name="connsiteX33" fmla="*/ 25052 w 1226928"/>
              <a:gd name="connsiteY33" fmla="*/ 1540654 h 2079274"/>
              <a:gd name="connsiteX34" fmla="*/ 0 w 1226928"/>
              <a:gd name="connsiteY34" fmla="*/ 1240030 h 2079274"/>
              <a:gd name="connsiteX35" fmla="*/ 12526 w 1226928"/>
              <a:gd name="connsiteY35" fmla="*/ 839197 h 2079274"/>
              <a:gd name="connsiteX36" fmla="*/ 25052 w 1226928"/>
              <a:gd name="connsiteY36" fmla="*/ 764041 h 2079274"/>
              <a:gd name="connsiteX37" fmla="*/ 50104 w 1226928"/>
              <a:gd name="connsiteY37" fmla="*/ 701411 h 2079274"/>
              <a:gd name="connsiteX38" fmla="*/ 75157 w 1226928"/>
              <a:gd name="connsiteY38" fmla="*/ 576150 h 2079274"/>
              <a:gd name="connsiteX39" fmla="*/ 87683 w 1226928"/>
              <a:gd name="connsiteY39" fmla="*/ 513520 h 2079274"/>
              <a:gd name="connsiteX40" fmla="*/ 112735 w 1226928"/>
              <a:gd name="connsiteY40" fmla="*/ 438364 h 2079274"/>
              <a:gd name="connsiteX41" fmla="*/ 125261 w 1226928"/>
              <a:gd name="connsiteY41" fmla="*/ 400786 h 2079274"/>
              <a:gd name="connsiteX42" fmla="*/ 162839 w 1226928"/>
              <a:gd name="connsiteY42" fmla="*/ 363208 h 2079274"/>
              <a:gd name="connsiteX43" fmla="*/ 200417 w 1226928"/>
              <a:gd name="connsiteY43" fmla="*/ 275526 h 2079274"/>
              <a:gd name="connsiteX44" fmla="*/ 237995 w 1226928"/>
              <a:gd name="connsiteY44" fmla="*/ 250474 h 2079274"/>
              <a:gd name="connsiteX45" fmla="*/ 375781 w 1226928"/>
              <a:gd name="connsiteY45" fmla="*/ 350682 h 207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26928" h="2079274">
                <a:moveTo>
                  <a:pt x="375781" y="350682"/>
                </a:moveTo>
                <a:lnTo>
                  <a:pt x="375781" y="350682"/>
                </a:lnTo>
                <a:cubicBezTo>
                  <a:pt x="384132" y="313104"/>
                  <a:pt x="388660" y="274467"/>
                  <a:pt x="400833" y="237948"/>
                </a:cubicBezTo>
                <a:cubicBezTo>
                  <a:pt x="405594" y="223666"/>
                  <a:pt x="419152" y="213834"/>
                  <a:pt x="425885" y="200369"/>
                </a:cubicBezTo>
                <a:cubicBezTo>
                  <a:pt x="431790" y="188559"/>
                  <a:pt x="431999" y="174333"/>
                  <a:pt x="438411" y="162791"/>
                </a:cubicBezTo>
                <a:cubicBezTo>
                  <a:pt x="473821" y="99052"/>
                  <a:pt x="475557" y="100592"/>
                  <a:pt x="513568" y="62583"/>
                </a:cubicBezTo>
                <a:cubicBezTo>
                  <a:pt x="517743" y="50057"/>
                  <a:pt x="516758" y="34341"/>
                  <a:pt x="526094" y="25005"/>
                </a:cubicBezTo>
                <a:cubicBezTo>
                  <a:pt x="535430" y="15669"/>
                  <a:pt x="550468" y="12479"/>
                  <a:pt x="563672" y="12479"/>
                </a:cubicBezTo>
                <a:cubicBezTo>
                  <a:pt x="647283" y="12479"/>
                  <a:pt x="730685" y="20830"/>
                  <a:pt x="814192" y="25005"/>
                </a:cubicBezTo>
                <a:cubicBezTo>
                  <a:pt x="904335" y="85100"/>
                  <a:pt x="793347" y="0"/>
                  <a:pt x="876822" y="125213"/>
                </a:cubicBezTo>
                <a:cubicBezTo>
                  <a:pt x="913454" y="180162"/>
                  <a:pt x="892841" y="150747"/>
                  <a:pt x="939452" y="212896"/>
                </a:cubicBezTo>
                <a:cubicBezTo>
                  <a:pt x="943627" y="283877"/>
                  <a:pt x="936553" y="356428"/>
                  <a:pt x="951978" y="425838"/>
                </a:cubicBezTo>
                <a:cubicBezTo>
                  <a:pt x="954842" y="438727"/>
                  <a:pt x="980220" y="429028"/>
                  <a:pt x="989557" y="438364"/>
                </a:cubicBezTo>
                <a:cubicBezTo>
                  <a:pt x="998893" y="447700"/>
                  <a:pt x="993835" y="465632"/>
                  <a:pt x="1002083" y="475942"/>
                </a:cubicBezTo>
                <a:cubicBezTo>
                  <a:pt x="1011487" y="487697"/>
                  <a:pt x="1028096" y="491356"/>
                  <a:pt x="1039661" y="500994"/>
                </a:cubicBezTo>
                <a:cubicBezTo>
                  <a:pt x="1053270" y="512335"/>
                  <a:pt x="1064713" y="526046"/>
                  <a:pt x="1077239" y="538572"/>
                </a:cubicBezTo>
                <a:cubicBezTo>
                  <a:pt x="1082399" y="605650"/>
                  <a:pt x="1090883" y="739993"/>
                  <a:pt x="1102291" y="814145"/>
                </a:cubicBezTo>
                <a:cubicBezTo>
                  <a:pt x="1104909" y="831160"/>
                  <a:pt x="1110642" y="847548"/>
                  <a:pt x="1114817" y="864249"/>
                </a:cubicBezTo>
                <a:cubicBezTo>
                  <a:pt x="1115449" y="880044"/>
                  <a:pt x="1123950" y="1224976"/>
                  <a:pt x="1139869" y="1315186"/>
                </a:cubicBezTo>
                <a:cubicBezTo>
                  <a:pt x="1148312" y="1363028"/>
                  <a:pt x="1169031" y="1398562"/>
                  <a:pt x="1189973" y="1440446"/>
                </a:cubicBezTo>
                <a:cubicBezTo>
                  <a:pt x="1226928" y="1625220"/>
                  <a:pt x="1225968" y="1596009"/>
                  <a:pt x="1189973" y="1928961"/>
                </a:cubicBezTo>
                <a:cubicBezTo>
                  <a:pt x="1188069" y="1946573"/>
                  <a:pt x="1163271" y="1952556"/>
                  <a:pt x="1152395" y="1966539"/>
                </a:cubicBezTo>
                <a:cubicBezTo>
                  <a:pt x="1133910" y="1990306"/>
                  <a:pt x="1130855" y="2032175"/>
                  <a:pt x="1102291" y="2041696"/>
                </a:cubicBezTo>
                <a:cubicBezTo>
                  <a:pt x="1089765" y="2045871"/>
                  <a:pt x="1077522" y="2051020"/>
                  <a:pt x="1064713" y="2054222"/>
                </a:cubicBezTo>
                <a:cubicBezTo>
                  <a:pt x="1029698" y="2062976"/>
                  <a:pt x="960431" y="2073690"/>
                  <a:pt x="926926" y="2079274"/>
                </a:cubicBezTo>
                <a:cubicBezTo>
                  <a:pt x="897364" y="2076318"/>
                  <a:pt x="783510" y="2069047"/>
                  <a:pt x="739036" y="2054222"/>
                </a:cubicBezTo>
                <a:cubicBezTo>
                  <a:pt x="583536" y="2002387"/>
                  <a:pt x="822296" y="2056247"/>
                  <a:pt x="613776" y="2004117"/>
                </a:cubicBezTo>
                <a:cubicBezTo>
                  <a:pt x="476887" y="1969895"/>
                  <a:pt x="547788" y="1982867"/>
                  <a:pt x="400833" y="1966539"/>
                </a:cubicBezTo>
                <a:cubicBezTo>
                  <a:pt x="327676" y="1942153"/>
                  <a:pt x="394861" y="1973093"/>
                  <a:pt x="338203" y="1916435"/>
                </a:cubicBezTo>
                <a:cubicBezTo>
                  <a:pt x="327558" y="1905790"/>
                  <a:pt x="312875" y="1900133"/>
                  <a:pt x="300625" y="1891383"/>
                </a:cubicBezTo>
                <a:cubicBezTo>
                  <a:pt x="256792" y="1860074"/>
                  <a:pt x="187397" y="1807053"/>
                  <a:pt x="162839" y="1766123"/>
                </a:cubicBezTo>
                <a:cubicBezTo>
                  <a:pt x="117516" y="1690584"/>
                  <a:pt x="145518" y="1716998"/>
                  <a:pt x="87683" y="1678441"/>
                </a:cubicBezTo>
                <a:cubicBezTo>
                  <a:pt x="79332" y="1657564"/>
                  <a:pt x="72687" y="1635922"/>
                  <a:pt x="62631" y="1615811"/>
                </a:cubicBezTo>
                <a:cubicBezTo>
                  <a:pt x="14066" y="1518681"/>
                  <a:pt x="56536" y="1635107"/>
                  <a:pt x="25052" y="1540654"/>
                </a:cubicBezTo>
                <a:cubicBezTo>
                  <a:pt x="21205" y="1498337"/>
                  <a:pt x="0" y="1272156"/>
                  <a:pt x="0" y="1240030"/>
                </a:cubicBezTo>
                <a:cubicBezTo>
                  <a:pt x="0" y="1106354"/>
                  <a:pt x="5500" y="972688"/>
                  <a:pt x="12526" y="839197"/>
                </a:cubicBezTo>
                <a:cubicBezTo>
                  <a:pt x="13861" y="813835"/>
                  <a:pt x="18369" y="788544"/>
                  <a:pt x="25052" y="764041"/>
                </a:cubicBezTo>
                <a:cubicBezTo>
                  <a:pt x="30968" y="742348"/>
                  <a:pt x="41753" y="722288"/>
                  <a:pt x="50104" y="701411"/>
                </a:cubicBezTo>
                <a:cubicBezTo>
                  <a:pt x="74653" y="554127"/>
                  <a:pt x="50241" y="688273"/>
                  <a:pt x="75157" y="576150"/>
                </a:cubicBezTo>
                <a:cubicBezTo>
                  <a:pt x="79775" y="555367"/>
                  <a:pt x="82081" y="534060"/>
                  <a:pt x="87683" y="513520"/>
                </a:cubicBezTo>
                <a:cubicBezTo>
                  <a:pt x="94631" y="488043"/>
                  <a:pt x="104384" y="463416"/>
                  <a:pt x="112735" y="438364"/>
                </a:cubicBezTo>
                <a:cubicBezTo>
                  <a:pt x="116910" y="425838"/>
                  <a:pt x="115925" y="410122"/>
                  <a:pt x="125261" y="400786"/>
                </a:cubicBezTo>
                <a:lnTo>
                  <a:pt x="162839" y="363208"/>
                </a:lnTo>
                <a:cubicBezTo>
                  <a:pt x="172422" y="324878"/>
                  <a:pt x="171583" y="304360"/>
                  <a:pt x="200417" y="275526"/>
                </a:cubicBezTo>
                <a:cubicBezTo>
                  <a:pt x="211062" y="264881"/>
                  <a:pt x="237995" y="250474"/>
                  <a:pt x="237995" y="250474"/>
                </a:cubicBezTo>
                <a:lnTo>
                  <a:pt x="375781" y="350682"/>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82" name="Title 5"/>
          <p:cNvSpPr>
            <a:spLocks noGrp="1"/>
          </p:cNvSpPr>
          <p:nvPr>
            <p:ph type="title"/>
          </p:nvPr>
        </p:nvSpPr>
        <p:spPr/>
        <p:txBody>
          <a:bodyPr/>
          <a:lstStyle/>
          <a:p>
            <a:pPr fontAlgn="auto">
              <a:spcAft>
                <a:spcPts val="0"/>
              </a:spcAft>
              <a:defRPr/>
            </a:pPr>
            <a:r>
              <a:rPr lang="en-NZ" dirty="0" err="1" smtClean="0"/>
              <a:t>JavaFX</a:t>
            </a:r>
            <a:r>
              <a:rPr lang="en-NZ" dirty="0" smtClean="0"/>
              <a:t> With </a:t>
            </a:r>
            <a:r>
              <a:rPr lang="en-NZ" dirty="0" err="1" smtClean="0"/>
              <a:t>JRuby</a:t>
            </a:r>
            <a:endParaRPr lang="en-NZ" dirty="0" smtClean="0"/>
          </a:p>
        </p:txBody>
      </p:sp>
      <p:pic>
        <p:nvPicPr>
          <p:cNvPr id="4098"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527876" y="1747901"/>
            <a:ext cx="4536440" cy="4478528"/>
          </a:xfrm>
          <a:prstGeom prst="rect">
            <a:avLst/>
          </a:prstGeom>
          <a:noFill/>
          <a:ln w="9525">
            <a:noFill/>
            <a:miter lim="800000"/>
            <a:headEnd/>
            <a:tailEnd/>
          </a:ln>
        </p:spPr>
      </p:pic>
    </p:spTree>
    <p:extLst>
      <p:ext uri="{BB962C8B-B14F-4D97-AF65-F5344CB8AC3E}">
        <p14:creationId xmlns:p14="http://schemas.microsoft.com/office/powerpoint/2010/main" val="58222839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NZ" dirty="0" smtClean="0"/>
              <a:t>Why </a:t>
            </a:r>
            <a:r>
              <a:rPr lang="en-NZ" dirty="0" err="1" smtClean="0"/>
              <a:t>JRuby</a:t>
            </a:r>
            <a:r>
              <a:rPr lang="en-NZ" dirty="0" smtClean="0"/>
              <a:t>?</a:t>
            </a:r>
          </a:p>
        </p:txBody>
      </p:sp>
      <p:sp>
        <p:nvSpPr>
          <p:cNvPr id="4" name="Content Placeholder 2"/>
          <p:cNvSpPr txBox="1">
            <a:spLocks/>
          </p:cNvSpPr>
          <p:nvPr/>
        </p:nvSpPr>
        <p:spPr bwMode="auto">
          <a:xfrm>
            <a:off x="522908" y="1984376"/>
            <a:ext cx="11304289" cy="4551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90000"/>
              </a:lnSpc>
              <a:spcBef>
                <a:spcPct val="0"/>
              </a:spcBef>
              <a:spcAft>
                <a:spcPct val="20000"/>
              </a:spcAft>
              <a:buClr>
                <a:schemeClr val="accent1"/>
              </a:buClr>
              <a:buSzPct val="60000"/>
              <a:buFont typeface="Lucida Grande"/>
              <a:buChar char="&gt;"/>
              <a:tabLst/>
              <a:defRPr/>
            </a:pPr>
            <a:r>
              <a:rPr kumimoji="0" lang="en-NZ" sz="28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Full implementation of Ruby</a:t>
            </a:r>
          </a:p>
          <a:p>
            <a:pPr marL="342900" marR="0" lvl="0" indent="-342900" algn="l" defTabSz="914400" rtl="0" eaLnBrk="0" fontAlgn="base" latinLnBrk="0" hangingPunct="0">
              <a:lnSpc>
                <a:spcPct val="90000"/>
              </a:lnSpc>
              <a:spcBef>
                <a:spcPct val="0"/>
              </a:spcBef>
              <a:spcAft>
                <a:spcPct val="20000"/>
              </a:spcAft>
              <a:buClr>
                <a:schemeClr val="accent1"/>
              </a:buClr>
              <a:buSzPct val="60000"/>
              <a:buFont typeface="Lucida Grande"/>
              <a:buChar char="&gt;"/>
              <a:tabLst/>
              <a:defRPr/>
            </a:pPr>
            <a:r>
              <a:rPr kumimoji="0" lang="en-NZ" sz="28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Direct</a:t>
            </a:r>
            <a:r>
              <a:rPr kumimoji="0" lang="en-NZ" sz="28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 access to Java APIs</a:t>
            </a:r>
            <a:endParaRPr lang="en-NZ" sz="2800" kern="0" baseline="0" dirty="0" smtClean="0">
              <a:latin typeface="+mn-lt"/>
              <a:ea typeface="ＭＳ Ｐゴシック" charset="-128"/>
              <a:cs typeface="ＭＳ Ｐゴシック" charset="-128"/>
            </a:endParaRPr>
          </a:p>
          <a:p>
            <a:pPr marL="342900" marR="0" lvl="0" indent="-342900" algn="l" defTabSz="914400" rtl="0" eaLnBrk="0" fontAlgn="base" latinLnBrk="0" hangingPunct="0">
              <a:lnSpc>
                <a:spcPct val="90000"/>
              </a:lnSpc>
              <a:spcBef>
                <a:spcPct val="0"/>
              </a:spcBef>
              <a:spcAft>
                <a:spcPct val="20000"/>
              </a:spcAft>
              <a:buClr>
                <a:schemeClr val="accent1"/>
              </a:buClr>
              <a:buSzPct val="60000"/>
              <a:buFont typeface="Lucida Grande"/>
              <a:buChar char="&gt;"/>
              <a:tabLst/>
              <a:defRPr/>
            </a:pPr>
            <a:r>
              <a:rPr kumimoji="0" lang="en-NZ" sz="28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Dynamic Typing</a:t>
            </a:r>
            <a:endParaRPr lang="en-NZ" sz="2800" kern="0" baseline="0" dirty="0" smtClean="0">
              <a:latin typeface="+mn-lt"/>
              <a:ea typeface="ＭＳ Ｐゴシック" charset="-128"/>
              <a:cs typeface="ＭＳ Ｐゴシック" charset="-128"/>
            </a:endParaRPr>
          </a:p>
          <a:p>
            <a:pPr marL="342900" marR="0" lvl="0" indent="-342900" algn="l" defTabSz="914400" rtl="0" eaLnBrk="0" fontAlgn="base" latinLnBrk="0" hangingPunct="0">
              <a:lnSpc>
                <a:spcPct val="90000"/>
              </a:lnSpc>
              <a:spcBef>
                <a:spcPct val="0"/>
              </a:spcBef>
              <a:spcAft>
                <a:spcPct val="20000"/>
              </a:spcAft>
              <a:buClr>
                <a:schemeClr val="accent1"/>
              </a:buClr>
              <a:buSzPct val="60000"/>
              <a:buFont typeface="Lucida Grande"/>
              <a:buChar char="&gt;"/>
              <a:tabLst/>
              <a:defRPr/>
            </a:pPr>
            <a:r>
              <a:rPr kumimoji="0" lang="en-NZ" sz="2800" b="0" i="0" u="none" strike="noStrike" kern="0" cap="none" spc="0" normalizeH="0" noProof="0" dirty="0" smtClean="0">
                <a:ln>
                  <a:noFill/>
                </a:ln>
                <a:solidFill>
                  <a:schemeClr val="tx1"/>
                </a:solidFill>
                <a:effectLst/>
                <a:uLnTx/>
                <a:uFillTx/>
                <a:latin typeface="+mn-lt"/>
                <a:ea typeface="ＭＳ Ｐゴシック" charset="-128"/>
                <a:cs typeface="ＭＳ Ｐゴシック" charset="-128"/>
              </a:rPr>
              <a:t>Closures</a:t>
            </a:r>
          </a:p>
          <a:p>
            <a:pPr marL="800100" lvl="1" indent="-342900" eaLnBrk="0" hangingPunct="0">
              <a:lnSpc>
                <a:spcPct val="90000"/>
              </a:lnSpc>
              <a:spcAft>
                <a:spcPct val="20000"/>
              </a:spcAft>
              <a:buClr>
                <a:schemeClr val="accent1"/>
              </a:buClr>
              <a:buSzPct val="60000"/>
              <a:buFont typeface="Lucida Grande"/>
              <a:buChar char="&gt;"/>
            </a:pPr>
            <a:r>
              <a:rPr lang="en-NZ" sz="2800" kern="0" baseline="0" dirty="0" smtClean="0">
                <a:latin typeface="+mn-lt"/>
                <a:ea typeface="ＭＳ Ｐゴシック" charset="-128"/>
                <a:cs typeface="ＭＳ Ｐゴシック" charset="-128"/>
              </a:rPr>
              <a:t>‘Closure conversion’ for interfaces</a:t>
            </a:r>
          </a:p>
          <a:p>
            <a:pPr marL="800100" lvl="1" indent="-342900" eaLnBrk="0" hangingPunct="0">
              <a:lnSpc>
                <a:spcPct val="90000"/>
              </a:lnSpc>
              <a:spcAft>
                <a:spcPct val="20000"/>
              </a:spcAft>
              <a:buClr>
                <a:schemeClr val="accent1"/>
              </a:buClr>
              <a:buSzPct val="60000"/>
              <a:buFont typeface="Lucida Grande"/>
              <a:buChar char="&gt;"/>
            </a:pPr>
            <a:endParaRPr kumimoji="0" lang="en-NZ" sz="2800" b="0" i="0" u="none" strike="noStrike" kern="0" cap="none" spc="0" normalizeH="0" noProof="0" dirty="0">
              <a:ln>
                <a:noFill/>
              </a:ln>
              <a:solidFill>
                <a:schemeClr val="tx1"/>
              </a:solidFill>
              <a:effectLst/>
              <a:uLnTx/>
              <a:uFillTx/>
              <a:latin typeface="+mn-lt"/>
              <a:ea typeface="ＭＳ Ｐゴシック" charset="-128"/>
              <a:cs typeface="ＭＳ Ｐゴシック" charset="-128"/>
            </a:endParaRPr>
          </a:p>
          <a:p>
            <a:pPr eaLnBrk="0" hangingPunct="0">
              <a:lnSpc>
                <a:spcPct val="90000"/>
              </a:lnSpc>
              <a:spcAft>
                <a:spcPct val="20000"/>
              </a:spcAft>
              <a:buClr>
                <a:schemeClr val="accent1"/>
              </a:buClr>
              <a:buSzPct val="60000"/>
            </a:pPr>
            <a:r>
              <a:rPr lang="en-NZ" sz="2800" kern="0" smtClean="0">
                <a:latin typeface="+mn-lt"/>
                <a:ea typeface="ＭＳ Ｐゴシック" charset="-128"/>
                <a:cs typeface="ＭＳ Ｐゴシック" charset="-128"/>
              </a:rPr>
              <a:t>Ruby is m</a:t>
            </a:r>
            <a:r>
              <a:rPr lang="en-NZ" sz="2800" kern="0" baseline="0" smtClean="0">
                <a:latin typeface="+mn-lt"/>
                <a:ea typeface="ＭＳ Ｐゴシック" charset="-128"/>
                <a:cs typeface="ＭＳ Ｐゴシック" charset="-128"/>
              </a:rPr>
              <a:t>ade</a:t>
            </a:r>
            <a:r>
              <a:rPr lang="en-NZ" sz="2800" kern="0" smtClean="0">
                <a:latin typeface="+mn-lt"/>
                <a:ea typeface="ＭＳ Ｐゴシック" charset="-128"/>
                <a:cs typeface="ＭＳ Ｐゴシック" charset="-128"/>
              </a:rPr>
              <a:t> </a:t>
            </a:r>
            <a:r>
              <a:rPr lang="en-NZ" sz="2800" kern="0" dirty="0" smtClean="0">
                <a:latin typeface="+mn-lt"/>
                <a:ea typeface="ＭＳ Ｐゴシック" charset="-128"/>
                <a:cs typeface="ＭＳ Ｐゴシック" charset="-128"/>
              </a:rPr>
              <a:t>in Japan!</a:t>
            </a:r>
          </a:p>
          <a:p>
            <a:r>
              <a:rPr lang="en-US" sz="2800" b="1" dirty="0"/>
              <a:t>Yukihiro Matsumoto</a:t>
            </a:r>
          </a:p>
          <a:p>
            <a:r>
              <a:rPr lang="ja-JP" altLang="en-US" sz="2800" b="1" dirty="0"/>
              <a:t>松本行弘 </a:t>
            </a:r>
            <a:r>
              <a:rPr lang="en-US" altLang="ja-JP" sz="2800" b="1" dirty="0"/>
              <a:t>(</a:t>
            </a:r>
            <a:r>
              <a:rPr lang="ja-JP" altLang="en-US" sz="2800" b="1" dirty="0"/>
              <a:t>まつもとゆきひろ</a:t>
            </a:r>
            <a:r>
              <a:rPr lang="en-US" altLang="ja-JP" sz="2800" b="1" dirty="0"/>
              <a:t>)</a:t>
            </a:r>
            <a:endParaRPr kumimoji="0" lang="en-NZ" sz="28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342900" marR="0" lvl="0" indent="-342900" algn="ctr" defTabSz="914400" rtl="0" eaLnBrk="0" fontAlgn="base" latinLnBrk="0" hangingPunct="0">
              <a:lnSpc>
                <a:spcPct val="90000"/>
              </a:lnSpc>
              <a:spcBef>
                <a:spcPct val="0"/>
              </a:spcBef>
              <a:spcAft>
                <a:spcPct val="20000"/>
              </a:spcAft>
              <a:buClr>
                <a:schemeClr val="accent1"/>
              </a:buClr>
              <a:buSzPct val="60000"/>
              <a:buFont typeface="Arial" pitchFamily="34" charset="0"/>
              <a:buNone/>
              <a:tabLst/>
              <a:defRPr/>
            </a:pPr>
            <a:endParaRPr kumimoji="0" lang="en-NZ" sz="2800" b="1"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p:txBody>
      </p:sp>
    </p:spTree>
    <p:extLst>
      <p:ext uri="{BB962C8B-B14F-4D97-AF65-F5344CB8AC3E}">
        <p14:creationId xmlns:p14="http://schemas.microsoft.com/office/powerpoint/2010/main" val="31888547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Java vs. </a:t>
            </a:r>
            <a:r>
              <a:rPr lang="en-US" dirty="0" err="1" smtClean="0"/>
              <a:t>JRubyFX</a:t>
            </a:r>
            <a:r>
              <a:rPr lang="en-US" dirty="0" smtClean="0"/>
              <a:t> DSL</a:t>
            </a:r>
            <a:endParaRPr lang="en-US" dirty="0"/>
          </a:p>
        </p:txBody>
      </p:sp>
      <p:sp>
        <p:nvSpPr>
          <p:cNvPr id="5" name="Content Placeholder 4"/>
          <p:cNvSpPr>
            <a:spLocks noGrp="1"/>
          </p:cNvSpPr>
          <p:nvPr>
            <p:ph sz="half" idx="1"/>
          </p:nvPr>
        </p:nvSpPr>
        <p:spPr>
          <a:xfrm>
            <a:off x="376672" y="1831977"/>
            <a:ext cx="5680124" cy="4551363"/>
          </a:xfrm>
        </p:spPr>
        <p:txBody>
          <a:bodyPr/>
          <a:lstStyle/>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public class VanishingCircles extends Application {</a:t>
            </a:r>
          </a:p>
          <a:p>
            <a:pPr marL="274320" indent="-274320" fontAlgn="auto">
              <a:spcAft>
                <a:spcPts val="0"/>
              </a:spcAft>
              <a:buClr>
                <a:schemeClr val="accent3"/>
              </a:buClr>
              <a:buFont typeface="Arial" pitchFamily="34" charset="0"/>
              <a:buNone/>
              <a:defRPr/>
            </a:pPr>
            <a:endParaRPr lang="en-NZ" sz="700"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public static void main(String[] args)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Application.launch(args);</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@Override</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public void start(Stage primaryStage)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primaryStage.setTitle("Vanishing Circles");</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Group root = new Group();</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Scene scene = new Scene(root, 800, 600, Color.BLACK);</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List&lt;Circle&gt; circles = new ArrayList&lt;Circle&gt;();</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for (int i = 0; i &lt; 50; i++)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final Circle circle = new Circle(150);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circle.setCenterX(Math.random() * 800);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circle.setCenterY(Math.random() * 600);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circle.setFill(new Color(Math.random(), Math.random(), Math.random(), .2));</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circle.setEffect(new BoxBlur(10, 10, 3));</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circle.addEventHandler(MouseEvent.MOUSE_CLICKED, new EventHandler&lt;MouseEvent&gt;()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public void handle(MouseEvent 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KeyValue collapse = new KeyValue(circle.radiusProperty(), 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new Timeline(new KeyFrame(Duration.seconds(3), collapse)).play();</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circle.setStroke(Color.WHITE);</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circle.strokeWidthProperty().bind(Bindings.when(circle.hoverProperty())</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.then(4)</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.otherwise(0));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circles.add(circle);</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root.getChildren().addAll(circles);</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primaryStage.setScene(scene);</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primaryStage.show();</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Timeline moveCircles = new Timeline();</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for (Circle circle : circles)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KeyValue moveX = new KeyValue(circle.centerXProperty(), Math.random() * 800);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KeyValue moveY = new KeyValue(circle.centerYProperty(), Math.random() * 600);</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moveCircles.getKeyFrames().add(new KeyFrame(Duration.seconds(40), moveX, moveY));</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moveCircles.play();</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  }</a:t>
            </a:r>
          </a:p>
          <a:p>
            <a:pPr marL="274320" indent="-274320" fontAlgn="auto">
              <a:spcAft>
                <a:spcPts val="0"/>
              </a:spcAft>
              <a:buClr>
                <a:schemeClr val="accent3"/>
              </a:buClr>
              <a:buFont typeface="Arial" pitchFamily="34" charset="0"/>
              <a:buNone/>
              <a:defRPr/>
            </a:pPr>
            <a:r>
              <a:rPr lang="en-NZ" sz="700" dirty="0">
                <a:latin typeface="Consolas" pitchFamily="49" charset="0"/>
                <a:cs typeface="Consolas" pitchFamily="49" charset="0"/>
              </a:rPr>
              <a:t>}</a:t>
            </a:r>
          </a:p>
        </p:txBody>
      </p:sp>
      <p:sp>
        <p:nvSpPr>
          <p:cNvPr id="6" name="Content Placeholder 5"/>
          <p:cNvSpPr>
            <a:spLocks noGrp="1"/>
          </p:cNvSpPr>
          <p:nvPr>
            <p:ph sz="half" idx="2"/>
          </p:nvPr>
        </p:nvSpPr>
        <p:spPr/>
        <p:txBody>
          <a:bodyPr/>
          <a:lstStyle/>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class </a:t>
            </a:r>
            <a:r>
              <a:rPr lang="en-US" sz="700" dirty="0" err="1">
                <a:latin typeface="Consolas" pitchFamily="49" charset="0"/>
                <a:cs typeface="Consolas" pitchFamily="49" charset="0"/>
              </a:rPr>
              <a:t>VanishingCircles</a:t>
            </a:r>
            <a:r>
              <a:rPr lang="en-US" sz="700" dirty="0">
                <a:latin typeface="Consolas" pitchFamily="49" charset="0"/>
                <a:cs typeface="Consolas" pitchFamily="49" charset="0"/>
              </a:rPr>
              <a:t> &lt; </a:t>
            </a:r>
            <a:r>
              <a:rPr lang="en-US" sz="700" dirty="0" err="1">
                <a:latin typeface="Consolas" pitchFamily="49" charset="0"/>
                <a:cs typeface="Consolas" pitchFamily="49" charset="0"/>
              </a:rPr>
              <a:t>JRubyFX</a:t>
            </a:r>
            <a:r>
              <a:rPr lang="en-US" sz="700" dirty="0">
                <a:latin typeface="Consolas" pitchFamily="49" charset="0"/>
                <a:cs typeface="Consolas" pitchFamily="49" charset="0"/>
              </a:rPr>
              <a:t>::Application</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def</a:t>
            </a:r>
            <a:r>
              <a:rPr lang="en-US" sz="700" dirty="0">
                <a:latin typeface="Consolas" pitchFamily="49" charset="0"/>
                <a:cs typeface="Consolas" pitchFamily="49" charset="0"/>
              </a:rPr>
              <a:t> start(stage)</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with(stage, title: "Vanishing Circles", x: 105, y: 140) do</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layout_scene</a:t>
            </a:r>
            <a:r>
              <a:rPr lang="en-US" sz="700" dirty="0">
                <a:latin typeface="Consolas" pitchFamily="49" charset="0"/>
                <a:cs typeface="Consolas" pitchFamily="49" charset="0"/>
              </a:rPr>
              <a:t>(800, 600, :black) do</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group() do</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50.times() do</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circle(</a:t>
            </a:r>
            <a:r>
              <a:rPr lang="en-US" sz="700" dirty="0" err="1">
                <a:latin typeface="Consolas" pitchFamily="49" charset="0"/>
                <a:cs typeface="Consolas" pitchFamily="49" charset="0"/>
              </a:rPr>
              <a:t>centerX</a:t>
            </a:r>
            <a:r>
              <a:rPr lang="en-US" sz="700" dirty="0">
                <a:latin typeface="Consolas" pitchFamily="49" charset="0"/>
                <a:cs typeface="Consolas" pitchFamily="49" charset="0"/>
              </a:rPr>
              <a:t>: </a:t>
            </a:r>
            <a:r>
              <a:rPr lang="en-US" sz="700" dirty="0" err="1">
                <a:latin typeface="Consolas" pitchFamily="49" charset="0"/>
                <a:cs typeface="Consolas" pitchFamily="49" charset="0"/>
              </a:rPr>
              <a:t>Random.rand</a:t>
            </a:r>
            <a:r>
              <a:rPr lang="en-US" sz="700" dirty="0">
                <a:latin typeface="Consolas" pitchFamily="49" charset="0"/>
                <a:cs typeface="Consolas" pitchFamily="49" charset="0"/>
              </a:rPr>
              <a:t>(800), </a:t>
            </a:r>
            <a:r>
              <a:rPr lang="en-US" sz="700" dirty="0" err="1">
                <a:latin typeface="Consolas" pitchFamily="49" charset="0"/>
                <a:cs typeface="Consolas" pitchFamily="49" charset="0"/>
              </a:rPr>
              <a:t>centerY</a:t>
            </a:r>
            <a:r>
              <a:rPr lang="en-US" sz="700" dirty="0">
                <a:latin typeface="Consolas" pitchFamily="49" charset="0"/>
                <a:cs typeface="Consolas" pitchFamily="49" charset="0"/>
              </a:rPr>
              <a:t>: </a:t>
            </a:r>
            <a:r>
              <a:rPr lang="en-US" sz="700" dirty="0" err="1">
                <a:latin typeface="Consolas" pitchFamily="49" charset="0"/>
                <a:cs typeface="Consolas" pitchFamily="49" charset="0"/>
              </a:rPr>
              <a:t>Random.rand</a:t>
            </a:r>
            <a:r>
              <a:rPr lang="en-US" sz="700" dirty="0">
                <a:latin typeface="Consolas" pitchFamily="49" charset="0"/>
                <a:cs typeface="Consolas" pitchFamily="49" charset="0"/>
              </a:rPr>
              <a:t>(600), radius: 150, stroke: :white, </a:t>
            </a:r>
            <a:r>
              <a:rPr lang="en-US" sz="700" dirty="0" err="1">
                <a:latin typeface="Consolas" pitchFamily="49" charset="0"/>
                <a:cs typeface="Consolas" pitchFamily="49" charset="0"/>
              </a:rPr>
              <a:t>strokeWidth</a:t>
            </a:r>
            <a:r>
              <a:rPr lang="en-US" sz="700" dirty="0">
                <a:latin typeface="Consolas" pitchFamily="49" charset="0"/>
                <a:cs typeface="Consolas" pitchFamily="49" charset="0"/>
              </a:rPr>
              <a:t>: 0, fill: </a:t>
            </a:r>
            <a:r>
              <a:rPr lang="en-US" sz="700" dirty="0" err="1">
                <a:latin typeface="Consolas" pitchFamily="49" charset="0"/>
                <a:cs typeface="Consolas" pitchFamily="49" charset="0"/>
              </a:rPr>
              <a:t>Color.rgb</a:t>
            </a:r>
            <a:r>
              <a:rPr lang="en-US" sz="700" dirty="0">
                <a:latin typeface="Consolas" pitchFamily="49" charset="0"/>
                <a:cs typeface="Consolas" pitchFamily="49" charset="0"/>
              </a:rPr>
              <a:t>(</a:t>
            </a:r>
            <a:r>
              <a:rPr lang="en-US" sz="700" dirty="0" err="1">
                <a:latin typeface="Consolas" pitchFamily="49" charset="0"/>
                <a:cs typeface="Consolas" pitchFamily="49" charset="0"/>
              </a:rPr>
              <a:t>Random.rand</a:t>
            </a:r>
            <a:r>
              <a:rPr lang="en-US" sz="700" dirty="0">
                <a:latin typeface="Consolas" pitchFamily="49" charset="0"/>
                <a:cs typeface="Consolas" pitchFamily="49" charset="0"/>
              </a:rPr>
              <a:t>(255), </a:t>
            </a:r>
            <a:r>
              <a:rPr lang="en-US" sz="700" dirty="0" err="1">
                <a:latin typeface="Consolas" pitchFamily="49" charset="0"/>
                <a:cs typeface="Consolas" pitchFamily="49" charset="0"/>
              </a:rPr>
              <a:t>Random.rand</a:t>
            </a:r>
            <a:r>
              <a:rPr lang="en-US" sz="700" dirty="0">
                <a:latin typeface="Consolas" pitchFamily="49" charset="0"/>
                <a:cs typeface="Consolas" pitchFamily="49" charset="0"/>
              </a:rPr>
              <a:t>(255), </a:t>
            </a:r>
            <a:r>
              <a:rPr lang="en-US" sz="700" dirty="0" err="1">
                <a:latin typeface="Consolas" pitchFamily="49" charset="0"/>
                <a:cs typeface="Consolas" pitchFamily="49" charset="0"/>
              </a:rPr>
              <a:t>Random.rand</a:t>
            </a:r>
            <a:r>
              <a:rPr lang="en-US" sz="700" dirty="0">
                <a:latin typeface="Consolas" pitchFamily="49" charset="0"/>
                <a:cs typeface="Consolas" pitchFamily="49" charset="0"/>
              </a:rPr>
              <a:t>(255), 0.2)) do</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center_x</a:t>
            </a:r>
            <a:r>
              <a:rPr lang="en-US" sz="700" dirty="0">
                <a:latin typeface="Consolas" pitchFamily="49" charset="0"/>
                <a:cs typeface="Consolas" pitchFamily="49" charset="0"/>
              </a:rPr>
              <a:t> = </a:t>
            </a:r>
            <a:r>
              <a:rPr lang="en-US" sz="700" dirty="0" err="1">
                <a:latin typeface="Consolas" pitchFamily="49" charset="0"/>
                <a:cs typeface="Consolas" pitchFamily="49" charset="0"/>
              </a:rPr>
              <a:t>centerXProperty</a:t>
            </a:r>
            <a:endParaRPr lang="en-US" sz="700"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center_y</a:t>
            </a:r>
            <a:r>
              <a:rPr lang="en-US" sz="700" dirty="0">
                <a:latin typeface="Consolas" pitchFamily="49" charset="0"/>
                <a:cs typeface="Consolas" pitchFamily="49" charset="0"/>
              </a:rPr>
              <a:t> = </a:t>
            </a:r>
            <a:r>
              <a:rPr lang="en-US" sz="700" dirty="0" err="1">
                <a:latin typeface="Consolas" pitchFamily="49" charset="0"/>
                <a:cs typeface="Consolas" pitchFamily="49" charset="0"/>
              </a:rPr>
              <a:t>centerYProperty</a:t>
            </a:r>
            <a:endParaRPr lang="en-US" sz="700"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radius = </a:t>
            </a:r>
            <a:r>
              <a:rPr lang="en-US" sz="700" dirty="0" err="1">
                <a:latin typeface="Consolas" pitchFamily="49" charset="0"/>
                <a:cs typeface="Consolas" pitchFamily="49" charset="0"/>
              </a:rPr>
              <a:t>radiusProperty</a:t>
            </a:r>
            <a:endParaRPr lang="en-US" sz="700"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stroke_width</a:t>
            </a:r>
            <a:r>
              <a:rPr lang="en-US" sz="700" dirty="0">
                <a:latin typeface="Consolas" pitchFamily="49" charset="0"/>
                <a:cs typeface="Consolas" pitchFamily="49" charset="0"/>
              </a:rPr>
              <a:t> = </a:t>
            </a:r>
            <a:r>
              <a:rPr lang="en-US" sz="700" dirty="0" err="1">
                <a:latin typeface="Consolas" pitchFamily="49" charset="0"/>
                <a:cs typeface="Consolas" pitchFamily="49" charset="0"/>
              </a:rPr>
              <a:t>strokeWidthProperty</a:t>
            </a:r>
            <a:endParaRPr lang="en-US" sz="700"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hoverProperty.add_change_listener</a:t>
            </a:r>
            <a:r>
              <a:rPr lang="en-US" sz="700" dirty="0">
                <a:latin typeface="Consolas" pitchFamily="49" charset="0"/>
                <a:cs typeface="Consolas" pitchFamily="49" charset="0"/>
              </a:rPr>
              <a:t> do</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stroke_width.set</a:t>
            </a:r>
            <a:r>
              <a:rPr lang="en-US" sz="700" dirty="0">
                <a:latin typeface="Consolas" pitchFamily="49" charset="0"/>
                <a:cs typeface="Consolas" pitchFamily="49" charset="0"/>
              </a:rPr>
              <a:t>(</a:t>
            </a:r>
            <a:r>
              <a:rPr lang="en-US" sz="700" dirty="0" err="1">
                <a:latin typeface="Consolas" pitchFamily="49" charset="0"/>
                <a:cs typeface="Consolas" pitchFamily="49" charset="0"/>
              </a:rPr>
              <a:t>hoverProperty.get</a:t>
            </a:r>
            <a:r>
              <a:rPr lang="en-US" sz="700" dirty="0">
                <a:latin typeface="Consolas" pitchFamily="49" charset="0"/>
                <a:cs typeface="Consolas" pitchFamily="49" charset="0"/>
              </a:rPr>
              <a:t>() ? 4 : 0)</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end</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set_on_mouse_clicked</a:t>
            </a:r>
            <a:r>
              <a:rPr lang="en-US" sz="700" dirty="0">
                <a:latin typeface="Consolas" pitchFamily="49" charset="0"/>
                <a:cs typeface="Consolas" pitchFamily="49" charset="0"/>
              </a:rPr>
              <a:t> do</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timeline() do</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animate radius, 0.sec =&gt; 3.sec, 150 =&gt; 0</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end.play</a:t>
            </a:r>
            <a:endParaRPr lang="en-US" sz="700"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end</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effect </a:t>
            </a:r>
            <a:r>
              <a:rPr lang="en-US" sz="700" dirty="0" err="1">
                <a:latin typeface="Consolas" pitchFamily="49" charset="0"/>
                <a:cs typeface="Consolas" pitchFamily="49" charset="0"/>
              </a:rPr>
              <a:t>box_blur</a:t>
            </a:r>
            <a:r>
              <a:rPr lang="en-US" sz="700" dirty="0">
                <a:latin typeface="Consolas" pitchFamily="49" charset="0"/>
                <a:cs typeface="Consolas" pitchFamily="49" charset="0"/>
              </a:rPr>
              <a:t>(width: 10, height: 10, iterations: 3)</a:t>
            </a:r>
          </a:p>
          <a:p>
            <a:pPr marL="274320" indent="-274320" fontAlgn="auto">
              <a:spcAft>
                <a:spcPts val="0"/>
              </a:spcAft>
              <a:buClr>
                <a:schemeClr val="accent3"/>
              </a:buClr>
              <a:buFont typeface="Arial" pitchFamily="34" charset="0"/>
              <a:buNone/>
              <a:defRPr/>
            </a:pPr>
            <a:endParaRPr lang="en-US" sz="700"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timeline(</a:t>
            </a:r>
            <a:r>
              <a:rPr lang="en-US" sz="700" dirty="0" err="1">
                <a:latin typeface="Consolas" pitchFamily="49" charset="0"/>
                <a:cs typeface="Consolas" pitchFamily="49" charset="0"/>
              </a:rPr>
              <a:t>cycle_count</a:t>
            </a:r>
            <a:r>
              <a:rPr lang="en-US" sz="700" dirty="0">
                <a:latin typeface="Consolas" pitchFamily="49" charset="0"/>
                <a:cs typeface="Consolas" pitchFamily="49" charset="0"/>
              </a:rPr>
              <a:t>: :indefinite, </a:t>
            </a:r>
            <a:r>
              <a:rPr lang="en-US" sz="700" dirty="0" err="1">
                <a:latin typeface="Consolas" pitchFamily="49" charset="0"/>
                <a:cs typeface="Consolas" pitchFamily="49" charset="0"/>
              </a:rPr>
              <a:t>auto_reverse</a:t>
            </a:r>
            <a:r>
              <a:rPr lang="en-US" sz="700" dirty="0">
                <a:latin typeface="Consolas" pitchFamily="49" charset="0"/>
                <a:cs typeface="Consolas" pitchFamily="49" charset="0"/>
              </a:rPr>
              <a:t>: true) do</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animate </a:t>
            </a:r>
            <a:r>
              <a:rPr lang="en-US" sz="700" dirty="0" err="1">
                <a:latin typeface="Consolas" pitchFamily="49" charset="0"/>
                <a:cs typeface="Consolas" pitchFamily="49" charset="0"/>
              </a:rPr>
              <a:t>center_x</a:t>
            </a:r>
            <a:r>
              <a:rPr lang="en-US" sz="700" dirty="0">
                <a:latin typeface="Consolas" pitchFamily="49" charset="0"/>
                <a:cs typeface="Consolas" pitchFamily="49" charset="0"/>
              </a:rPr>
              <a:t>, 0.sec =&gt; 40.sec, </a:t>
            </a:r>
            <a:r>
              <a:rPr lang="en-US" sz="700" dirty="0" err="1">
                <a:latin typeface="Consolas" pitchFamily="49" charset="0"/>
                <a:cs typeface="Consolas" pitchFamily="49" charset="0"/>
              </a:rPr>
              <a:t>center_x.get</a:t>
            </a:r>
            <a:r>
              <a:rPr lang="en-US" sz="700" dirty="0">
                <a:latin typeface="Consolas" pitchFamily="49" charset="0"/>
                <a:cs typeface="Consolas" pitchFamily="49" charset="0"/>
              </a:rPr>
              <a:t>() =&gt; </a:t>
            </a:r>
            <a:r>
              <a:rPr lang="en-US" sz="700" dirty="0" err="1">
                <a:latin typeface="Consolas" pitchFamily="49" charset="0"/>
                <a:cs typeface="Consolas" pitchFamily="49" charset="0"/>
              </a:rPr>
              <a:t>Random.rand</a:t>
            </a:r>
            <a:r>
              <a:rPr lang="en-US" sz="700" dirty="0">
                <a:latin typeface="Consolas" pitchFamily="49" charset="0"/>
                <a:cs typeface="Consolas" pitchFamily="49" charset="0"/>
              </a:rPr>
              <a:t>(800)</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animate </a:t>
            </a:r>
            <a:r>
              <a:rPr lang="en-US" sz="700" dirty="0" err="1">
                <a:latin typeface="Consolas" pitchFamily="49" charset="0"/>
                <a:cs typeface="Consolas" pitchFamily="49" charset="0"/>
              </a:rPr>
              <a:t>center_y</a:t>
            </a:r>
            <a:r>
              <a:rPr lang="en-US" sz="700" dirty="0">
                <a:latin typeface="Consolas" pitchFamily="49" charset="0"/>
                <a:cs typeface="Consolas" pitchFamily="49" charset="0"/>
              </a:rPr>
              <a:t>, 0.sec =&gt; 40.sec, </a:t>
            </a:r>
            <a:r>
              <a:rPr lang="en-US" sz="700" dirty="0" err="1">
                <a:latin typeface="Consolas" pitchFamily="49" charset="0"/>
                <a:cs typeface="Consolas" pitchFamily="49" charset="0"/>
              </a:rPr>
              <a:t>center_y.get</a:t>
            </a:r>
            <a:r>
              <a:rPr lang="en-US" sz="700" dirty="0">
                <a:latin typeface="Consolas" pitchFamily="49" charset="0"/>
                <a:cs typeface="Consolas" pitchFamily="49" charset="0"/>
              </a:rPr>
              <a:t>() =&gt; </a:t>
            </a:r>
            <a:r>
              <a:rPr lang="en-US" sz="700" dirty="0" err="1">
                <a:latin typeface="Consolas" pitchFamily="49" charset="0"/>
                <a:cs typeface="Consolas" pitchFamily="49" charset="0"/>
              </a:rPr>
              <a:t>Random.rand</a:t>
            </a:r>
            <a:r>
              <a:rPr lang="en-US" sz="700" dirty="0">
                <a:latin typeface="Consolas" pitchFamily="49" charset="0"/>
                <a:cs typeface="Consolas" pitchFamily="49" charset="0"/>
              </a:rPr>
              <a:t>(600)</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a:t>
            </a:r>
            <a:r>
              <a:rPr lang="en-US" sz="700" dirty="0" err="1">
                <a:latin typeface="Consolas" pitchFamily="49" charset="0"/>
                <a:cs typeface="Consolas" pitchFamily="49" charset="0"/>
              </a:rPr>
              <a:t>end.play</a:t>
            </a:r>
            <a:endParaRPr lang="en-US" sz="700"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end</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end</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end</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end</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show</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end</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  end</a:t>
            </a:r>
          </a:p>
          <a:p>
            <a:pPr marL="274320" indent="-274320" fontAlgn="auto">
              <a:spcAft>
                <a:spcPts val="0"/>
              </a:spcAft>
              <a:buClr>
                <a:schemeClr val="accent3"/>
              </a:buClr>
              <a:buFont typeface="Arial" pitchFamily="34" charset="0"/>
              <a:buNone/>
              <a:defRPr/>
            </a:pPr>
            <a:r>
              <a:rPr lang="en-US" sz="700" dirty="0">
                <a:latin typeface="Consolas" pitchFamily="49" charset="0"/>
                <a:cs typeface="Consolas" pitchFamily="49" charset="0"/>
              </a:rPr>
              <a:t>end</a:t>
            </a: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86</a:t>
            </a:fld>
            <a:endParaRPr lang="en-US"/>
          </a:p>
        </p:txBody>
      </p:sp>
      <p:sp>
        <p:nvSpPr>
          <p:cNvPr id="9" name="Rectangle 8"/>
          <p:cNvSpPr/>
          <p:nvPr/>
        </p:nvSpPr>
        <p:spPr>
          <a:xfrm>
            <a:off x="0" y="173640"/>
            <a:ext cx="12188825" cy="6858000"/>
          </a:xfrm>
          <a:prstGeom prst="rect">
            <a:avLst/>
          </a:prstGeom>
          <a:solidFill>
            <a:srgbClr val="3C3C4E">
              <a:alpha val="6549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1108855" y="3030493"/>
            <a:ext cx="2839314" cy="954107"/>
          </a:xfrm>
          <a:prstGeom prst="rect">
            <a:avLst/>
          </a:prstGeom>
          <a:solidFill>
            <a:srgbClr val="000000">
              <a:alpha val="50196"/>
            </a:srgbClr>
          </a:solidFill>
        </p:spPr>
        <p:style>
          <a:lnRef idx="3">
            <a:schemeClr val="lt1"/>
          </a:lnRef>
          <a:fillRef idx="1">
            <a:schemeClr val="dk1"/>
          </a:fillRef>
          <a:effectRef idx="1">
            <a:schemeClr val="dk1"/>
          </a:effectRef>
          <a:fontRef idx="minor">
            <a:schemeClr val="lt1"/>
          </a:fontRef>
        </p:style>
        <p:txBody>
          <a:bodyPr wrap="none" rtlCol="0">
            <a:spAutoFit/>
          </a:bodyPr>
          <a:lstStyle/>
          <a:p>
            <a:r>
              <a:rPr lang="en-US" sz="2800" dirty="0" smtClean="0"/>
              <a:t>40 Lines</a:t>
            </a:r>
          </a:p>
          <a:p>
            <a:r>
              <a:rPr lang="en-US" sz="2800" dirty="0" smtClean="0"/>
              <a:t>1299 Characters</a:t>
            </a:r>
            <a:endParaRPr lang="en-US" sz="2800" dirty="0"/>
          </a:p>
        </p:txBody>
      </p:sp>
      <p:sp>
        <p:nvSpPr>
          <p:cNvPr id="11" name="TextBox 10"/>
          <p:cNvSpPr txBox="1"/>
          <p:nvPr/>
        </p:nvSpPr>
        <p:spPr>
          <a:xfrm>
            <a:off x="6997258" y="3030493"/>
            <a:ext cx="2639615" cy="954107"/>
          </a:xfrm>
          <a:prstGeom prst="rect">
            <a:avLst/>
          </a:prstGeom>
          <a:solidFill>
            <a:srgbClr val="000000">
              <a:alpha val="50196"/>
            </a:srgbClr>
          </a:solidFill>
        </p:spPr>
        <p:style>
          <a:lnRef idx="3">
            <a:schemeClr val="lt1"/>
          </a:lnRef>
          <a:fillRef idx="1">
            <a:schemeClr val="dk1"/>
          </a:fillRef>
          <a:effectRef idx="1">
            <a:schemeClr val="dk1"/>
          </a:effectRef>
          <a:fontRef idx="minor">
            <a:schemeClr val="lt1"/>
          </a:fontRef>
        </p:style>
        <p:txBody>
          <a:bodyPr wrap="none" rtlCol="0">
            <a:spAutoFit/>
          </a:bodyPr>
          <a:lstStyle/>
          <a:p>
            <a:r>
              <a:rPr lang="en-US" sz="2800" dirty="0" smtClean="0"/>
              <a:t>33 Lines</a:t>
            </a:r>
          </a:p>
          <a:p>
            <a:r>
              <a:rPr lang="en-US" sz="2800" dirty="0" smtClean="0"/>
              <a:t>842 Characters</a:t>
            </a:r>
            <a:endParaRPr lang="en-US" sz="2800" dirty="0"/>
          </a:p>
        </p:txBody>
      </p:sp>
    </p:spTree>
    <p:extLst>
      <p:ext uri="{BB962C8B-B14F-4D97-AF65-F5344CB8AC3E}">
        <p14:creationId xmlns:p14="http://schemas.microsoft.com/office/powerpoint/2010/main" val="159915882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27" presetClass="entr" presetSubtype="0" fill="hold" grpId="0" nodeType="afterEffect">
                                  <p:stCondLst>
                                    <p:cond delay="0"/>
                                  </p:stCondLst>
                                  <p:iterate type="lt">
                                    <p:tmPct val="50000"/>
                                  </p:iterate>
                                  <p:childTnLst>
                                    <p:set>
                                      <p:cBhvr>
                                        <p:cTn id="10" dur="1" fill="hold">
                                          <p:stCondLst>
                                            <p:cond delay="0"/>
                                          </p:stCondLst>
                                        </p:cTn>
                                        <p:tgtEl>
                                          <p:spTgt spid="7"/>
                                        </p:tgtEl>
                                        <p:attrNameLst>
                                          <p:attrName>style.visibility</p:attrName>
                                        </p:attrNameLst>
                                      </p:cBhvr>
                                      <p:to>
                                        <p:strVal val="visible"/>
                                      </p:to>
                                    </p:set>
                                    <p:anim calcmode="discrete" valueType="clr">
                                      <p:cBhvr override="childStyle">
                                        <p:cTn id="1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7"/>
                                        </p:tgtEl>
                                        <p:attrNameLst>
                                          <p:attrName>fillcolor</p:attrName>
                                        </p:attrNameLst>
                                      </p:cBhvr>
                                      <p:tavLst>
                                        <p:tav tm="0">
                                          <p:val>
                                            <p:clrVal>
                                              <a:schemeClr val="accent2"/>
                                            </p:clrVal>
                                          </p:val>
                                        </p:tav>
                                        <p:tav tm="50000">
                                          <p:val>
                                            <p:clrVal>
                                              <a:schemeClr val="hlink"/>
                                            </p:clrVal>
                                          </p:val>
                                        </p:tav>
                                      </p:tavLst>
                                    </p:anim>
                                    <p:set>
                                      <p:cBhvr>
                                        <p:cTn id="13" dur="80"/>
                                        <p:tgtEl>
                                          <p:spTgt spid="7"/>
                                        </p:tgtEl>
                                        <p:attrNameLst>
                                          <p:attrName>fill.type</p:attrName>
                                        </p:attrNameLst>
                                      </p:cBhvr>
                                      <p:to>
                                        <p:strVal val="solid"/>
                                      </p:to>
                                    </p:set>
                                  </p:childTnLst>
                                </p:cTn>
                              </p:par>
                            </p:childTnLst>
                          </p:cTn>
                        </p:par>
                        <p:par>
                          <p:cTn id="14" fill="hold">
                            <p:stCondLst>
                              <p:cond delay="188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11"/>
                                        </p:tgtEl>
                                        <p:attrNameLst>
                                          <p:attrName>style.visibility</p:attrName>
                                        </p:attrNameLst>
                                      </p:cBhvr>
                                      <p:to>
                                        <p:strVal val="visible"/>
                                      </p:to>
                                    </p:set>
                                    <p:anim calcmode="discrete" valueType="clr">
                                      <p:cBhvr override="childStyle">
                                        <p:cTn id="1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
                                        </p:tgtEl>
                                        <p:attrNameLst>
                                          <p:attrName>fillcolor</p:attrName>
                                        </p:attrNameLst>
                                      </p:cBhvr>
                                      <p:tavLst>
                                        <p:tav tm="0">
                                          <p:val>
                                            <p:clrVal>
                                              <a:schemeClr val="accent2"/>
                                            </p:clrVal>
                                          </p:val>
                                        </p:tav>
                                        <p:tav tm="50000">
                                          <p:val>
                                            <p:clrVal>
                                              <a:schemeClr val="hlink"/>
                                            </p:clrVal>
                                          </p:val>
                                        </p:tav>
                                      </p:tavLst>
                                    </p:anim>
                                    <p:set>
                                      <p:cBhvr>
                                        <p:cTn id="19"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about JavaFX on…  </a:t>
            </a:r>
            <a:r>
              <a:rPr lang="en-US" dirty="0" err="1" smtClean="0"/>
              <a:t>JRubyFX</a:t>
            </a:r>
            <a:endParaRPr lang="en-US" dirty="0"/>
          </a:p>
        </p:txBody>
      </p:sp>
      <p:sp>
        <p:nvSpPr>
          <p:cNvPr id="3" name="Content Placeholder 2"/>
          <p:cNvSpPr>
            <a:spLocks noGrp="1"/>
          </p:cNvSpPr>
          <p:nvPr>
            <p:ph idx="1"/>
          </p:nvPr>
        </p:nvSpPr>
        <p:spPr/>
        <p:txBody>
          <a:bodyPr>
            <a:normAutofit fontScale="70000" lnSpcReduction="20000"/>
          </a:bodyPr>
          <a:lstStyle/>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class </a:t>
            </a:r>
            <a:r>
              <a:rPr lang="en-US" dirty="0" err="1">
                <a:latin typeface="Consolas" pitchFamily="49" charset="0"/>
                <a:cs typeface="Consolas" pitchFamily="49" charset="0"/>
              </a:rPr>
              <a:t>VanishingCircles</a:t>
            </a:r>
            <a:r>
              <a:rPr lang="en-US" dirty="0">
                <a:latin typeface="Consolas" pitchFamily="49" charset="0"/>
                <a:cs typeface="Consolas" pitchFamily="49" charset="0"/>
              </a:rPr>
              <a:t> &lt; </a:t>
            </a:r>
            <a:r>
              <a:rPr lang="en-US" dirty="0" err="1">
                <a:latin typeface="Consolas" pitchFamily="49" charset="0"/>
                <a:cs typeface="Consolas" pitchFamily="49" charset="0"/>
              </a:rPr>
              <a:t>JRubyFX</a:t>
            </a:r>
            <a:r>
              <a:rPr lang="en-US" dirty="0">
                <a:latin typeface="Consolas" pitchFamily="49" charset="0"/>
                <a:cs typeface="Consolas" pitchFamily="49" charset="0"/>
              </a:rPr>
              <a:t>::Application</a:t>
            </a:r>
          </a:p>
          <a:p>
            <a:pPr marL="274320" indent="-274320" fontAlgn="auto">
              <a:spcAft>
                <a:spcPts val="0"/>
              </a:spcAft>
              <a:buClr>
                <a:schemeClr val="accent3"/>
              </a:buClr>
              <a:buFont typeface="Arial" pitchFamily="34" charset="0"/>
              <a:buNone/>
              <a:defRPr/>
            </a:pPr>
            <a:r>
              <a:rPr lang="en-US" dirty="0" smtClean="0">
                <a:latin typeface="Consolas" pitchFamily="49" charset="0"/>
                <a:cs typeface="Consolas" pitchFamily="49" charset="0"/>
              </a:rPr>
              <a:t>  </a:t>
            </a:r>
            <a:r>
              <a:rPr lang="en-US" dirty="0" err="1" smtClean="0">
                <a:latin typeface="Consolas" pitchFamily="49" charset="0"/>
                <a:cs typeface="Consolas" pitchFamily="49" charset="0"/>
              </a:rPr>
              <a:t>def</a:t>
            </a:r>
            <a:r>
              <a:rPr lang="en-US" dirty="0" smtClean="0">
                <a:latin typeface="Consolas" pitchFamily="49" charset="0"/>
                <a:cs typeface="Consolas" pitchFamily="49" charset="0"/>
              </a:rPr>
              <a:t> </a:t>
            </a:r>
            <a:r>
              <a:rPr lang="en-US" dirty="0">
                <a:latin typeface="Consolas" pitchFamily="49" charset="0"/>
                <a:cs typeface="Consolas" pitchFamily="49" charset="0"/>
              </a:rPr>
              <a:t>start(stage)</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with(stage, title: "Vanishing Circles", x: 105, y: 140) do</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a:t>
            </a:r>
            <a:r>
              <a:rPr lang="en-US" dirty="0" err="1">
                <a:latin typeface="Consolas" pitchFamily="49" charset="0"/>
                <a:cs typeface="Consolas" pitchFamily="49" charset="0"/>
              </a:rPr>
              <a:t>layout_scene</a:t>
            </a:r>
            <a:r>
              <a:rPr lang="en-US" dirty="0">
                <a:latin typeface="Consolas" pitchFamily="49" charset="0"/>
                <a:cs typeface="Consolas" pitchFamily="49" charset="0"/>
              </a:rPr>
              <a:t>(800, 600, :black) do</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group() do</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50.times() </a:t>
            </a:r>
            <a:r>
              <a:rPr lang="en-US" dirty="0" smtClean="0">
                <a:latin typeface="Consolas" pitchFamily="49" charset="0"/>
                <a:cs typeface="Consolas" pitchFamily="49" charset="0"/>
              </a:rPr>
              <a:t>do</a:t>
            </a:r>
            <a:endParaRPr lang="en-US"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circle(</a:t>
            </a:r>
            <a:r>
              <a:rPr lang="en-US" dirty="0" err="1">
                <a:latin typeface="Consolas" pitchFamily="49" charset="0"/>
                <a:cs typeface="Consolas" pitchFamily="49" charset="0"/>
              </a:rPr>
              <a:t>centerX</a:t>
            </a:r>
            <a:r>
              <a:rPr lang="en-US" dirty="0">
                <a:latin typeface="Consolas" pitchFamily="49" charset="0"/>
                <a:cs typeface="Consolas" pitchFamily="49" charset="0"/>
              </a:rPr>
              <a:t>: </a:t>
            </a:r>
            <a:r>
              <a:rPr lang="en-US" dirty="0" err="1">
                <a:latin typeface="Consolas" pitchFamily="49" charset="0"/>
                <a:cs typeface="Consolas" pitchFamily="49" charset="0"/>
              </a:rPr>
              <a:t>Random.rand</a:t>
            </a:r>
            <a:r>
              <a:rPr lang="en-US" dirty="0">
                <a:latin typeface="Consolas" pitchFamily="49" charset="0"/>
                <a:cs typeface="Consolas" pitchFamily="49" charset="0"/>
              </a:rPr>
              <a:t>(800), </a:t>
            </a:r>
            <a:r>
              <a:rPr lang="en-US" dirty="0" err="1">
                <a:latin typeface="Consolas" pitchFamily="49" charset="0"/>
                <a:cs typeface="Consolas" pitchFamily="49" charset="0"/>
              </a:rPr>
              <a:t>centerY</a:t>
            </a:r>
            <a:r>
              <a:rPr lang="en-US" dirty="0">
                <a:latin typeface="Consolas" pitchFamily="49" charset="0"/>
                <a:cs typeface="Consolas" pitchFamily="49" charset="0"/>
              </a:rPr>
              <a:t>: </a:t>
            </a:r>
            <a:r>
              <a:rPr lang="en-US" dirty="0" err="1">
                <a:latin typeface="Consolas" pitchFamily="49" charset="0"/>
                <a:cs typeface="Consolas" pitchFamily="49" charset="0"/>
              </a:rPr>
              <a:t>Random.rand</a:t>
            </a:r>
            <a:r>
              <a:rPr lang="en-US" dirty="0">
                <a:latin typeface="Consolas" pitchFamily="49" charset="0"/>
                <a:cs typeface="Consolas" pitchFamily="49" charset="0"/>
              </a:rPr>
              <a:t>(600</a:t>
            </a:r>
            <a:r>
              <a:rPr lang="en-US" dirty="0" smtClean="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a:t>
            </a:r>
            <a:r>
              <a:rPr lang="en-US" dirty="0" smtClean="0">
                <a:latin typeface="Consolas" pitchFamily="49" charset="0"/>
                <a:cs typeface="Consolas" pitchFamily="49" charset="0"/>
              </a:rPr>
              <a:t>                  radius</a:t>
            </a:r>
            <a:r>
              <a:rPr lang="en-US" dirty="0">
                <a:latin typeface="Consolas" pitchFamily="49" charset="0"/>
                <a:cs typeface="Consolas" pitchFamily="49" charset="0"/>
              </a:rPr>
              <a:t>: 150, stroke: :white, </a:t>
            </a:r>
            <a:r>
              <a:rPr lang="en-US" dirty="0" err="1">
                <a:latin typeface="Consolas" pitchFamily="49" charset="0"/>
                <a:cs typeface="Consolas" pitchFamily="49" charset="0"/>
              </a:rPr>
              <a:t>strokeWidth</a:t>
            </a:r>
            <a:r>
              <a:rPr lang="en-US" dirty="0">
                <a:latin typeface="Consolas" pitchFamily="49" charset="0"/>
                <a:cs typeface="Consolas" pitchFamily="49" charset="0"/>
              </a:rPr>
              <a:t>: 0</a:t>
            </a:r>
            <a:r>
              <a:rPr lang="en-US" dirty="0" smtClean="0">
                <a:latin typeface="Consolas" pitchFamily="49" charset="0"/>
                <a:cs typeface="Consolas" pitchFamily="49" charset="0"/>
              </a:rPr>
              <a:t>,</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a:t>
            </a:r>
            <a:r>
              <a:rPr lang="en-US" dirty="0" smtClean="0">
                <a:latin typeface="Consolas" pitchFamily="49" charset="0"/>
                <a:cs typeface="Consolas" pitchFamily="49" charset="0"/>
              </a:rPr>
              <a:t>                  fill</a:t>
            </a:r>
            <a:r>
              <a:rPr lang="en-US" dirty="0">
                <a:latin typeface="Consolas" pitchFamily="49" charset="0"/>
                <a:cs typeface="Consolas" pitchFamily="49" charset="0"/>
              </a:rPr>
              <a:t>: </a:t>
            </a:r>
            <a:r>
              <a:rPr lang="en-US" dirty="0" err="1">
                <a:latin typeface="Consolas" pitchFamily="49" charset="0"/>
                <a:cs typeface="Consolas" pitchFamily="49" charset="0"/>
              </a:rPr>
              <a:t>Color.rgb</a:t>
            </a:r>
            <a:r>
              <a:rPr lang="en-US" dirty="0">
                <a:latin typeface="Consolas" pitchFamily="49" charset="0"/>
                <a:cs typeface="Consolas" pitchFamily="49" charset="0"/>
              </a:rPr>
              <a:t>(</a:t>
            </a:r>
            <a:r>
              <a:rPr lang="en-US" dirty="0" err="1">
                <a:latin typeface="Consolas" pitchFamily="49" charset="0"/>
                <a:cs typeface="Consolas" pitchFamily="49" charset="0"/>
              </a:rPr>
              <a:t>Random.rand</a:t>
            </a:r>
            <a:r>
              <a:rPr lang="en-US" dirty="0">
                <a:latin typeface="Consolas" pitchFamily="49" charset="0"/>
                <a:cs typeface="Consolas" pitchFamily="49" charset="0"/>
              </a:rPr>
              <a:t>(255), </a:t>
            </a:r>
            <a:r>
              <a:rPr lang="en-US" dirty="0" err="1">
                <a:latin typeface="Consolas" pitchFamily="49" charset="0"/>
                <a:cs typeface="Consolas" pitchFamily="49" charset="0"/>
              </a:rPr>
              <a:t>Random.rand</a:t>
            </a:r>
            <a:r>
              <a:rPr lang="en-US" dirty="0">
                <a:latin typeface="Consolas" pitchFamily="49" charset="0"/>
                <a:cs typeface="Consolas" pitchFamily="49" charset="0"/>
              </a:rPr>
              <a:t>(255), </a:t>
            </a:r>
            <a:endParaRPr lang="en-US" dirty="0" smtClean="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a:t>
            </a:r>
            <a:r>
              <a:rPr lang="en-US" dirty="0" smtClean="0">
                <a:latin typeface="Consolas" pitchFamily="49" charset="0"/>
                <a:cs typeface="Consolas" pitchFamily="49" charset="0"/>
              </a:rPr>
              <a:t>                  </a:t>
            </a:r>
            <a:r>
              <a:rPr lang="en-US" dirty="0" err="1" smtClean="0">
                <a:latin typeface="Consolas" pitchFamily="49" charset="0"/>
                <a:cs typeface="Consolas" pitchFamily="49" charset="0"/>
              </a:rPr>
              <a:t>Random.rand</a:t>
            </a:r>
            <a:r>
              <a:rPr lang="en-US" dirty="0">
                <a:latin typeface="Consolas" pitchFamily="49" charset="0"/>
                <a:cs typeface="Consolas" pitchFamily="49" charset="0"/>
              </a:rPr>
              <a:t>(255), 0.2)) do</a:t>
            </a:r>
          </a:p>
          <a:p>
            <a:pPr marL="274320" indent="-274320" fontAlgn="auto">
              <a:spcAft>
                <a:spcPts val="0"/>
              </a:spcAft>
              <a:buClr>
                <a:schemeClr val="accent3"/>
              </a:buClr>
              <a:buFont typeface="Arial" pitchFamily="34" charset="0"/>
              <a:buNone/>
              <a:defRPr/>
            </a:pPr>
            <a:r>
              <a:rPr lang="en-US" dirty="0" smtClean="0">
                <a:latin typeface="Consolas" pitchFamily="49" charset="0"/>
                <a:cs typeface="Consolas" pitchFamily="49" charset="0"/>
              </a:rPr>
              <a:t>              effect </a:t>
            </a:r>
            <a:r>
              <a:rPr lang="en-US" dirty="0" err="1">
                <a:latin typeface="Consolas" pitchFamily="49" charset="0"/>
                <a:cs typeface="Consolas" pitchFamily="49" charset="0"/>
              </a:rPr>
              <a:t>box_blur</a:t>
            </a:r>
            <a:r>
              <a:rPr lang="en-US" dirty="0">
                <a:latin typeface="Consolas" pitchFamily="49" charset="0"/>
                <a:cs typeface="Consolas" pitchFamily="49" charset="0"/>
              </a:rPr>
              <a:t>(width: 10, height: 10, iterations: 3)</a:t>
            </a:r>
          </a:p>
          <a:p>
            <a:pPr marL="274320" indent="-274320" fontAlgn="auto">
              <a:spcAft>
                <a:spcPts val="0"/>
              </a:spcAft>
              <a:buClr>
                <a:schemeClr val="accent3"/>
              </a:buClr>
              <a:buFont typeface="Arial" pitchFamily="34" charset="0"/>
              <a:buNone/>
              <a:defRPr/>
            </a:pPr>
            <a:endParaRPr lang="en-US"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dirty="0" smtClean="0">
                <a:latin typeface="Consolas" pitchFamily="49" charset="0"/>
                <a:cs typeface="Consolas" pitchFamily="49" charset="0"/>
              </a:rPr>
              <a:t>            end</a:t>
            </a:r>
            <a:endParaRPr lang="en-US" dirty="0">
              <a:latin typeface="Consolas" pitchFamily="49" charset="0"/>
              <a:cs typeface="Consolas" pitchFamily="49" charset="0"/>
            </a:endParaRP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end</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end</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end</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show</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end</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  end</a:t>
            </a:r>
          </a:p>
          <a:p>
            <a:pPr marL="274320" indent="-274320" fontAlgn="auto">
              <a:spcAft>
                <a:spcPts val="0"/>
              </a:spcAft>
              <a:buClr>
                <a:schemeClr val="accent3"/>
              </a:buClr>
              <a:buFont typeface="Arial" pitchFamily="34" charset="0"/>
              <a:buNone/>
              <a:defRPr/>
            </a:pPr>
            <a:r>
              <a:rPr lang="en-US" dirty="0">
                <a:latin typeface="Consolas" pitchFamily="49" charset="0"/>
                <a:cs typeface="Consolas" pitchFamily="49" charset="0"/>
              </a:rPr>
              <a:t>end</a:t>
            </a: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87</a:t>
            </a:fld>
            <a:endParaRPr lang="en-US"/>
          </a:p>
        </p:txBody>
      </p:sp>
    </p:spTree>
    <p:extLst>
      <p:ext uri="{BB962C8B-B14F-4D97-AF65-F5344CB8AC3E}">
        <p14:creationId xmlns:p14="http://schemas.microsoft.com/office/powerpoint/2010/main" val="20969704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88</a:t>
            </a:fld>
            <a:endParaRPr lang="en-US"/>
          </a:p>
        </p:txBody>
      </p:sp>
      <p:sp>
        <p:nvSpPr>
          <p:cNvPr id="5" name="Rectangle 4"/>
          <p:cNvSpPr/>
          <p:nvPr/>
        </p:nvSpPr>
        <p:spPr>
          <a:xfrm>
            <a:off x="0" y="0"/>
            <a:ext cx="12188825"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8105639" y="-5417"/>
            <a:ext cx="2319052" cy="6863417"/>
          </a:xfrm>
          <a:prstGeom prst="rect">
            <a:avLst/>
          </a:prstGeom>
          <a:noFill/>
        </p:spPr>
        <p:txBody>
          <a:bodyPr wrap="square" rtlCol="0">
            <a:spAutoFit/>
          </a:bodyPr>
          <a:lstStyle/>
          <a:p>
            <a:r>
              <a:rPr lang="en-US" sz="44000" dirty="0" smtClean="0">
                <a:latin typeface="Marker Felt"/>
                <a:ea typeface="헤드라인A"/>
                <a:cs typeface="Marker Felt"/>
              </a:rPr>
              <a:t>?</a:t>
            </a:r>
            <a:endParaRPr lang="en-US" sz="44000" dirty="0">
              <a:latin typeface="Marker Felt"/>
              <a:ea typeface="헤드라인A"/>
              <a:cs typeface="Marker Felt"/>
            </a:endParaRPr>
          </a:p>
        </p:txBody>
      </p:sp>
      <p:sp>
        <p:nvSpPr>
          <p:cNvPr id="7" name="TextBox 6"/>
          <p:cNvSpPr txBox="1"/>
          <p:nvPr/>
        </p:nvSpPr>
        <p:spPr>
          <a:xfrm>
            <a:off x="2142362" y="1778001"/>
            <a:ext cx="4968377" cy="2185214"/>
          </a:xfrm>
          <a:prstGeom prst="rect">
            <a:avLst/>
          </a:prstGeom>
          <a:noFill/>
        </p:spPr>
        <p:txBody>
          <a:bodyPr wrap="none" rtlCol="0">
            <a:spAutoFit/>
          </a:bodyPr>
          <a:lstStyle/>
          <a:p>
            <a:r>
              <a:rPr lang="en-US" sz="5400" dirty="0" smtClean="0">
                <a:latin typeface="Marker Felt"/>
                <a:cs typeface="Marker Felt"/>
              </a:rPr>
              <a:t>And is most like</a:t>
            </a:r>
          </a:p>
          <a:p>
            <a:r>
              <a:rPr lang="en-US" sz="5400" dirty="0">
                <a:latin typeface="Marker Felt"/>
                <a:cs typeface="Marker Felt"/>
              </a:rPr>
              <a:t>w</a:t>
            </a:r>
            <a:r>
              <a:rPr lang="en-US" sz="5400" dirty="0" smtClean="0">
                <a:latin typeface="Marker Felt"/>
                <a:cs typeface="Marker Felt"/>
              </a:rPr>
              <a:t>hich Anime?</a:t>
            </a:r>
          </a:p>
          <a:p>
            <a:r>
              <a:rPr lang="en-US" sz="2800" dirty="0" smtClean="0">
                <a:latin typeface="Marker Felt"/>
                <a:cs typeface="Marker Felt"/>
              </a:rPr>
              <a:t>(or Manga)</a:t>
            </a:r>
            <a:endParaRPr lang="en-US" sz="2800" dirty="0">
              <a:latin typeface="Marker Felt"/>
              <a:cs typeface="Marker Felt"/>
            </a:endParaRPr>
          </a:p>
        </p:txBody>
      </p:sp>
    </p:spTree>
    <p:extLst>
      <p:ext uri="{BB962C8B-B14F-4D97-AF65-F5344CB8AC3E}">
        <p14:creationId xmlns:p14="http://schemas.microsoft.com/office/powerpoint/2010/main" val="4134844081"/>
      </p:ext>
    </p:extLst>
  </p:cSld>
  <p:clrMapOvr>
    <a:masterClrMapping/>
  </p:clrMapOvr>
  <p:transition xmlns:p14="http://schemas.microsoft.com/office/powerpoint/2010/mai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89</a:t>
            </a:fld>
            <a:endParaRPr lang="en-US"/>
          </a:p>
        </p:txBody>
      </p:sp>
      <p:pic>
        <p:nvPicPr>
          <p:cNvPr id="5" name="Picture 4"/>
          <p:cNvPicPr>
            <a:picLocks noChangeAspect="1"/>
          </p:cNvPicPr>
          <p:nvPr/>
        </p:nvPicPr>
        <p:blipFill>
          <a:blip r:embed="rId3"/>
          <a:stretch>
            <a:fillRect/>
          </a:stretch>
        </p:blipFill>
        <p:spPr>
          <a:xfrm>
            <a:off x="0" y="0"/>
            <a:ext cx="12188825" cy="6856214"/>
          </a:xfrm>
          <a:prstGeom prst="rect">
            <a:avLst/>
          </a:prstGeom>
        </p:spPr>
      </p:pic>
      <p:pic>
        <p:nvPicPr>
          <p:cNvPr id="3" name="Picture 2" descr="Bleach_logo.png"/>
          <p:cNvPicPr>
            <a:picLocks noChangeAspect="1"/>
          </p:cNvPicPr>
          <p:nvPr/>
        </p:nvPicPr>
        <p:blipFill>
          <a:blip r:embed="rId4">
            <a:extLst>
              <a:ext uri="{BEBA8EAE-BF5A-486C-A8C5-ECC9F3942E4B}">
                <a14:imgProps xmlns:a14="http://schemas.microsoft.com/office/drawing/2010/main">
                  <a14:imgLayer r:embed="rId5">
                    <a14:imgEffect>
                      <a14:backgroundRemoval t="29111" b="66963" l="556" r="100000">
                        <a14:foregroundMark x1="11222" y1="60074" x2="12778" y2="53333"/>
                        <a14:foregroundMark x1="86722" y1="59111" x2="88056" y2="54444"/>
                        <a14:foregroundMark x1="49889" y1="59778" x2="49889" y2="57630"/>
                        <a14:foregroundMark x1="42611" y1="58593" x2="71111" y2="60889"/>
                      </a14:backgroundRemoval>
                    </a14:imgEffect>
                  </a14:imgLayer>
                </a14:imgProps>
              </a:ext>
              <a:ext uri="{28A0092B-C50C-407E-A947-70E740481C1C}">
                <a14:useLocalDpi xmlns:a14="http://schemas.microsoft.com/office/drawing/2010/main" val="0"/>
              </a:ext>
            </a:extLst>
          </a:blip>
          <a:stretch>
            <a:fillRect/>
          </a:stretch>
        </p:blipFill>
        <p:spPr>
          <a:xfrm>
            <a:off x="4936267" y="3285494"/>
            <a:ext cx="6957310" cy="5217983"/>
          </a:xfrm>
          <a:prstGeom prst="rect">
            <a:avLst/>
          </a:prstGeom>
        </p:spPr>
      </p:pic>
    </p:spTree>
    <p:extLst>
      <p:ext uri="{BB962C8B-B14F-4D97-AF65-F5344CB8AC3E}">
        <p14:creationId xmlns:p14="http://schemas.microsoft.com/office/powerpoint/2010/main" val="4358850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the Circles</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latin typeface="Consolas"/>
                <a:cs typeface="Consolas"/>
              </a:rPr>
              <a:t>List</a:t>
            </a:r>
            <a:r>
              <a:rPr lang="en-US" dirty="0">
                <a:latin typeface="Consolas"/>
                <a:cs typeface="Consolas"/>
              </a:rPr>
              <a:t>&lt;Circle&gt; circles = new </a:t>
            </a:r>
            <a:r>
              <a:rPr lang="en-US" dirty="0" err="1">
                <a:latin typeface="Consolas"/>
                <a:cs typeface="Consolas"/>
              </a:rPr>
              <a:t>ArrayList</a:t>
            </a:r>
            <a:r>
              <a:rPr lang="en-US" dirty="0">
                <a:latin typeface="Consolas"/>
                <a:cs typeface="Consolas"/>
              </a:rPr>
              <a:t>&lt;Circle&gt;();</a:t>
            </a:r>
          </a:p>
          <a:p>
            <a:pPr marL="0" indent="0">
              <a:buNone/>
            </a:pPr>
            <a:r>
              <a:rPr lang="en-US" dirty="0" smtClean="0">
                <a:latin typeface="Consolas"/>
                <a:cs typeface="Consolas"/>
              </a:rPr>
              <a:t>for </a:t>
            </a:r>
            <a:r>
              <a:rPr lang="en-US" dirty="0">
                <a:latin typeface="Consolas"/>
                <a:cs typeface="Consolas"/>
              </a:rPr>
              <a:t>(</a:t>
            </a:r>
            <a:r>
              <a:rPr lang="en-US" dirty="0" err="1">
                <a:latin typeface="Consolas"/>
                <a:cs typeface="Consolas"/>
              </a:rPr>
              <a:t>int</a:t>
            </a:r>
            <a:r>
              <a:rPr lang="en-US" dirty="0">
                <a:latin typeface="Consolas"/>
                <a:cs typeface="Consolas"/>
              </a:rPr>
              <a:t> </a:t>
            </a:r>
            <a:r>
              <a:rPr lang="en-US" dirty="0" err="1">
                <a:latin typeface="Consolas"/>
                <a:cs typeface="Consolas"/>
              </a:rPr>
              <a:t>i</a:t>
            </a:r>
            <a:r>
              <a:rPr lang="en-US" dirty="0">
                <a:latin typeface="Consolas"/>
                <a:cs typeface="Consolas"/>
              </a:rPr>
              <a:t> = 0; </a:t>
            </a:r>
            <a:r>
              <a:rPr lang="en-US" dirty="0" err="1">
                <a:latin typeface="Consolas"/>
                <a:cs typeface="Consolas"/>
              </a:rPr>
              <a:t>i</a:t>
            </a:r>
            <a:r>
              <a:rPr lang="en-US" dirty="0">
                <a:latin typeface="Consolas"/>
                <a:cs typeface="Consolas"/>
              </a:rPr>
              <a:t> &lt; 50; </a:t>
            </a:r>
            <a:r>
              <a:rPr lang="en-US" dirty="0" err="1">
                <a:latin typeface="Consolas"/>
                <a:cs typeface="Consolas"/>
              </a:rPr>
              <a:t>i</a:t>
            </a:r>
            <a:r>
              <a:rPr lang="en-US" dirty="0">
                <a:latin typeface="Consolas"/>
                <a:cs typeface="Consolas"/>
              </a:rPr>
              <a:t>++) {</a:t>
            </a:r>
          </a:p>
          <a:p>
            <a:pPr marL="0" indent="0">
              <a:buNone/>
            </a:pPr>
            <a:r>
              <a:rPr lang="en-US" dirty="0" smtClean="0">
                <a:latin typeface="Consolas"/>
                <a:cs typeface="Consolas"/>
              </a:rPr>
              <a:t>  </a:t>
            </a:r>
            <a:r>
              <a:rPr lang="en-US" dirty="0">
                <a:latin typeface="Consolas"/>
                <a:cs typeface="Consolas"/>
              </a:rPr>
              <a:t>final Circle circle = new Circle(150);</a:t>
            </a:r>
          </a:p>
          <a:p>
            <a:pPr marL="0" indent="0">
              <a:buNone/>
            </a:pPr>
            <a:r>
              <a:rPr lang="en-US" dirty="0" smtClean="0">
                <a:latin typeface="Consolas"/>
                <a:cs typeface="Consolas"/>
              </a:rPr>
              <a:t>  </a:t>
            </a:r>
            <a:r>
              <a:rPr lang="en-US" dirty="0" err="1">
                <a:latin typeface="Consolas"/>
                <a:cs typeface="Consolas"/>
              </a:rPr>
              <a:t>circle.setCenterX</a:t>
            </a:r>
            <a:r>
              <a:rPr lang="en-US" dirty="0">
                <a:latin typeface="Consolas"/>
                <a:cs typeface="Consolas"/>
              </a:rPr>
              <a:t>(</a:t>
            </a:r>
            <a:r>
              <a:rPr lang="en-US" dirty="0" err="1">
                <a:latin typeface="Consolas"/>
                <a:cs typeface="Consolas"/>
              </a:rPr>
              <a:t>Math.random</a:t>
            </a:r>
            <a:r>
              <a:rPr lang="en-US" dirty="0">
                <a:latin typeface="Consolas"/>
                <a:cs typeface="Consolas"/>
              </a:rPr>
              <a:t>() * 800)</a:t>
            </a:r>
            <a:r>
              <a:rPr lang="en-US" dirty="0" smtClean="0">
                <a:latin typeface="Consolas"/>
                <a:cs typeface="Consolas"/>
              </a:rPr>
              <a:t>;</a:t>
            </a:r>
          </a:p>
          <a:p>
            <a:pPr marL="0" indent="0">
              <a:buNone/>
            </a:pPr>
            <a:r>
              <a:rPr lang="en-US" dirty="0" smtClean="0">
                <a:latin typeface="Consolas"/>
                <a:cs typeface="Consolas"/>
              </a:rPr>
              <a:t>  </a:t>
            </a:r>
            <a:r>
              <a:rPr lang="en-US" dirty="0" err="1" smtClean="0">
                <a:latin typeface="Consolas"/>
                <a:cs typeface="Consolas"/>
              </a:rPr>
              <a:t>circle.setCenterY</a:t>
            </a:r>
            <a:r>
              <a:rPr lang="en-US" dirty="0" smtClean="0">
                <a:latin typeface="Consolas"/>
                <a:cs typeface="Consolas"/>
              </a:rPr>
              <a:t>(</a:t>
            </a:r>
            <a:r>
              <a:rPr lang="en-US" dirty="0" err="1" smtClean="0">
                <a:latin typeface="Consolas"/>
                <a:cs typeface="Consolas"/>
              </a:rPr>
              <a:t>Math.random</a:t>
            </a:r>
            <a:r>
              <a:rPr lang="en-US" dirty="0" smtClean="0">
                <a:latin typeface="Consolas"/>
                <a:cs typeface="Consolas"/>
              </a:rPr>
              <a:t>() * 600);</a:t>
            </a:r>
          </a:p>
          <a:p>
            <a:pPr marL="0" indent="0">
              <a:buNone/>
            </a:pPr>
            <a:r>
              <a:rPr lang="en-US" dirty="0" smtClean="0">
                <a:latin typeface="Consolas"/>
                <a:cs typeface="Consolas"/>
              </a:rPr>
              <a:t>  </a:t>
            </a:r>
            <a:r>
              <a:rPr lang="en-US" dirty="0" err="1">
                <a:latin typeface="Consolas"/>
                <a:cs typeface="Consolas"/>
              </a:rPr>
              <a:t>circle.setFill</a:t>
            </a:r>
            <a:r>
              <a:rPr lang="en-US" dirty="0">
                <a:latin typeface="Consolas"/>
                <a:cs typeface="Consolas"/>
              </a:rPr>
              <a:t>(new Color(</a:t>
            </a:r>
            <a:r>
              <a:rPr lang="en-US" dirty="0" err="1">
                <a:latin typeface="Consolas"/>
                <a:cs typeface="Consolas"/>
              </a:rPr>
              <a:t>Math.random</a:t>
            </a:r>
            <a:r>
              <a:rPr lang="en-US" dirty="0">
                <a:latin typeface="Consolas"/>
                <a:cs typeface="Consolas"/>
              </a:rPr>
              <a:t>(), </a:t>
            </a:r>
            <a:r>
              <a:rPr lang="en-US" dirty="0" err="1">
                <a:latin typeface="Consolas"/>
                <a:cs typeface="Consolas"/>
              </a:rPr>
              <a:t>Math.random</a:t>
            </a:r>
            <a:r>
              <a:rPr lang="en-US" dirty="0">
                <a:latin typeface="Consolas"/>
                <a:cs typeface="Consolas"/>
              </a:rPr>
              <a:t>()</a:t>
            </a:r>
            <a:r>
              <a:rPr lang="en-US" dirty="0" smtClean="0">
                <a:latin typeface="Consolas"/>
                <a:cs typeface="Consolas"/>
              </a:rPr>
              <a:t>,</a:t>
            </a:r>
          </a:p>
          <a:p>
            <a:pPr marL="0" indent="0">
              <a:buNone/>
            </a:pPr>
            <a:r>
              <a:rPr lang="en-US" dirty="0" smtClean="0">
                <a:latin typeface="Consolas"/>
                <a:cs typeface="Consolas"/>
              </a:rPr>
              <a:t>                           </a:t>
            </a:r>
            <a:r>
              <a:rPr lang="en-US" dirty="0" err="1" smtClean="0">
                <a:latin typeface="Consolas"/>
                <a:cs typeface="Consolas"/>
              </a:rPr>
              <a:t>Math.random</a:t>
            </a:r>
            <a:r>
              <a:rPr lang="en-US" dirty="0">
                <a:latin typeface="Consolas"/>
                <a:cs typeface="Consolas"/>
              </a:rPr>
              <a:t>(), .2));</a:t>
            </a:r>
          </a:p>
          <a:p>
            <a:pPr marL="0" indent="0">
              <a:buNone/>
            </a:pPr>
            <a:r>
              <a:rPr lang="en-US" dirty="0" smtClean="0">
                <a:latin typeface="Consolas"/>
                <a:cs typeface="Consolas"/>
              </a:rPr>
              <a:t>  </a:t>
            </a:r>
            <a:r>
              <a:rPr lang="en-US" dirty="0" err="1">
                <a:latin typeface="Consolas"/>
                <a:cs typeface="Consolas"/>
              </a:rPr>
              <a:t>circle.setEffect</a:t>
            </a:r>
            <a:r>
              <a:rPr lang="en-US" dirty="0">
                <a:latin typeface="Consolas"/>
                <a:cs typeface="Consolas"/>
              </a:rPr>
              <a:t>(new </a:t>
            </a:r>
            <a:r>
              <a:rPr lang="en-US" dirty="0" err="1">
                <a:latin typeface="Consolas"/>
                <a:cs typeface="Consolas"/>
              </a:rPr>
              <a:t>BoxBlur</a:t>
            </a:r>
            <a:r>
              <a:rPr lang="en-US" dirty="0">
                <a:latin typeface="Consolas"/>
                <a:cs typeface="Consolas"/>
              </a:rPr>
              <a:t>(10, 10, 3));</a:t>
            </a:r>
          </a:p>
          <a:p>
            <a:pPr marL="0" indent="0">
              <a:buNone/>
            </a:pPr>
            <a:r>
              <a:rPr lang="en-US" dirty="0" smtClean="0">
                <a:latin typeface="Consolas"/>
                <a:cs typeface="Consolas"/>
              </a:rPr>
              <a:t>  </a:t>
            </a:r>
            <a:r>
              <a:rPr lang="en-US" dirty="0" err="1" smtClean="0">
                <a:latin typeface="Consolas"/>
                <a:cs typeface="Consolas"/>
              </a:rPr>
              <a:t>circle.setStroke</a:t>
            </a:r>
            <a:r>
              <a:rPr lang="en-US" dirty="0">
                <a:latin typeface="Consolas"/>
                <a:cs typeface="Consolas"/>
              </a:rPr>
              <a:t>(</a:t>
            </a:r>
            <a:r>
              <a:rPr lang="en-US" dirty="0" err="1">
                <a:latin typeface="Consolas"/>
                <a:cs typeface="Consolas"/>
              </a:rPr>
              <a:t>Color.WHITE</a:t>
            </a:r>
            <a:r>
              <a:rPr lang="en-US" dirty="0">
                <a:latin typeface="Consolas"/>
                <a:cs typeface="Consolas"/>
              </a:rPr>
              <a:t>)</a:t>
            </a:r>
            <a:r>
              <a:rPr lang="en-US" dirty="0" smtClean="0">
                <a:latin typeface="Consolas"/>
                <a:cs typeface="Consolas"/>
              </a:rPr>
              <a:t>;</a:t>
            </a:r>
          </a:p>
          <a:p>
            <a:pPr marL="0" indent="0">
              <a:buNone/>
            </a:pPr>
            <a:r>
              <a:rPr lang="en-US" dirty="0" smtClean="0">
                <a:solidFill>
                  <a:srgbClr val="FF737F"/>
                </a:solidFill>
                <a:latin typeface="Consolas"/>
                <a:cs typeface="Consolas"/>
              </a:rPr>
              <a:t>  [setup binding…]</a:t>
            </a:r>
          </a:p>
          <a:p>
            <a:pPr marL="0" indent="0">
              <a:buNone/>
            </a:pPr>
            <a:r>
              <a:rPr lang="en-US" dirty="0" smtClean="0">
                <a:solidFill>
                  <a:srgbClr val="FF737F"/>
                </a:solidFill>
                <a:latin typeface="Consolas"/>
                <a:cs typeface="Consolas"/>
              </a:rPr>
              <a:t>  [setup event listeners…]</a:t>
            </a:r>
            <a:endParaRPr lang="en-US" dirty="0">
              <a:solidFill>
                <a:srgbClr val="FF737F"/>
              </a:solidFill>
              <a:latin typeface="Consolas"/>
              <a:cs typeface="Consolas"/>
            </a:endParaRPr>
          </a:p>
          <a:p>
            <a:pPr marL="0" indent="0">
              <a:buNone/>
            </a:pPr>
            <a:r>
              <a:rPr lang="en-US" dirty="0" smtClean="0">
                <a:latin typeface="Consolas"/>
                <a:cs typeface="Consolas"/>
              </a:rPr>
              <a:t>  </a:t>
            </a:r>
            <a:r>
              <a:rPr lang="en-US" dirty="0" err="1" smtClean="0">
                <a:latin typeface="Consolas"/>
                <a:cs typeface="Consolas"/>
              </a:rPr>
              <a:t>circles.add</a:t>
            </a:r>
            <a:r>
              <a:rPr lang="en-US" dirty="0">
                <a:latin typeface="Consolas"/>
                <a:cs typeface="Consolas"/>
              </a:rPr>
              <a:t>(circle);</a:t>
            </a:r>
          </a:p>
          <a:p>
            <a:pPr marL="0" indent="0">
              <a:buNone/>
            </a:pPr>
            <a:r>
              <a:rPr lang="en-US" dirty="0" smtClean="0">
                <a:latin typeface="Consolas"/>
                <a:cs typeface="Consolas"/>
              </a:rPr>
              <a:t>}</a:t>
            </a:r>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9</a:t>
            </a:fld>
            <a:endParaRPr lang="en-US"/>
          </a:p>
        </p:txBody>
      </p:sp>
    </p:spTree>
    <p:extLst>
      <p:ext uri="{BB962C8B-B14F-4D97-AF65-F5344CB8AC3E}">
        <p14:creationId xmlns:p14="http://schemas.microsoft.com/office/powerpoint/2010/main" val="40127604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NZ" dirty="0" smtClean="0"/>
              <a:t>Conclusion</a:t>
            </a:r>
          </a:p>
        </p:txBody>
      </p:sp>
      <p:sp>
        <p:nvSpPr>
          <p:cNvPr id="44035" name="Content Placeholder 2"/>
          <p:cNvSpPr>
            <a:spLocks noGrp="1"/>
          </p:cNvSpPr>
          <p:nvPr>
            <p:ph idx="1"/>
          </p:nvPr>
        </p:nvSpPr>
        <p:spPr/>
        <p:txBody>
          <a:bodyPr/>
          <a:lstStyle/>
          <a:p>
            <a:r>
              <a:rPr lang="en-NZ" sz="3600" dirty="0" smtClean="0"/>
              <a:t>You can write JavaFX applications in pure Java</a:t>
            </a:r>
          </a:p>
          <a:p>
            <a:r>
              <a:rPr lang="en-NZ" sz="3600" dirty="0" smtClean="0"/>
              <a:t>JavaFX is also usable in alternate languages</a:t>
            </a:r>
            <a:endParaRPr lang="en-NZ" sz="3400" dirty="0" smtClean="0"/>
          </a:p>
          <a:p>
            <a:r>
              <a:rPr lang="en-NZ" sz="3600" dirty="0" smtClean="0"/>
              <a:t>You can get improved support using DSL libraries</a:t>
            </a:r>
          </a:p>
          <a:p>
            <a:pPr lvl="1"/>
            <a:r>
              <a:rPr lang="en-NZ" sz="3200" dirty="0" err="1" smtClean="0"/>
              <a:t>GroovyFX</a:t>
            </a:r>
            <a:endParaRPr lang="en-NZ" sz="3200" dirty="0"/>
          </a:p>
          <a:p>
            <a:pPr lvl="1"/>
            <a:r>
              <a:rPr lang="en-NZ" sz="3200" dirty="0" smtClean="0"/>
              <a:t>ScalaFX</a:t>
            </a:r>
          </a:p>
          <a:p>
            <a:pPr lvl="1"/>
            <a:r>
              <a:rPr lang="en-NZ" sz="3200" b="1" dirty="0" smtClean="0"/>
              <a:t>JRubyFX!!!</a:t>
            </a:r>
          </a:p>
          <a:p>
            <a:r>
              <a:rPr lang="en-NZ" sz="3400" dirty="0" smtClean="0"/>
              <a:t>Or a dedicated UI JVM Language</a:t>
            </a:r>
          </a:p>
          <a:p>
            <a:pPr lvl="1"/>
            <a:r>
              <a:rPr lang="en-NZ" sz="3200" dirty="0" smtClean="0"/>
              <a:t>Visage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Contribute!</a:t>
            </a:r>
            <a:endParaRPr lang="en-US" dirty="0"/>
          </a:p>
        </p:txBody>
      </p:sp>
      <p:sp>
        <p:nvSpPr>
          <p:cNvPr id="3" name="Content Placeholder 2"/>
          <p:cNvSpPr>
            <a:spLocks noGrp="1"/>
          </p:cNvSpPr>
          <p:nvPr>
            <p:ph idx="1"/>
          </p:nvPr>
        </p:nvSpPr>
        <p:spPr/>
        <p:txBody>
          <a:bodyPr/>
          <a:lstStyle/>
          <a:p>
            <a:r>
              <a:rPr lang="en-US" sz="2400" dirty="0" err="1" smtClean="0"/>
              <a:t>GroovyFX</a:t>
            </a:r>
            <a:r>
              <a:rPr lang="en-US" sz="2400" dirty="0" smtClean="0"/>
              <a:t>:</a:t>
            </a:r>
          </a:p>
          <a:p>
            <a:r>
              <a:rPr lang="en-US" sz="2400" dirty="0">
                <a:hlinkClick r:id="rId2"/>
              </a:rPr>
              <a:t>http://</a:t>
            </a:r>
            <a:r>
              <a:rPr lang="en-US" sz="2400" dirty="0" smtClean="0">
                <a:hlinkClick r:id="rId2"/>
              </a:rPr>
              <a:t>groovyfx.org</a:t>
            </a:r>
            <a:endParaRPr lang="en-US" sz="2400" dirty="0" smtClean="0"/>
          </a:p>
          <a:p>
            <a:pPr marL="0" indent="0">
              <a:buNone/>
            </a:pPr>
            <a:endParaRPr lang="en-US" sz="2400" dirty="0"/>
          </a:p>
          <a:p>
            <a:r>
              <a:rPr lang="en-US" sz="2400" dirty="0" err="1" smtClean="0"/>
              <a:t>ScalaFX</a:t>
            </a:r>
            <a:r>
              <a:rPr lang="en-US" sz="2400" dirty="0" smtClean="0"/>
              <a:t>:</a:t>
            </a:r>
          </a:p>
          <a:p>
            <a:r>
              <a:rPr lang="en-US" sz="2400" dirty="0">
                <a:hlinkClick r:id="rId3"/>
              </a:rPr>
              <a:t>http://</a:t>
            </a:r>
            <a:r>
              <a:rPr lang="en-US" sz="2400" dirty="0" smtClean="0">
                <a:hlinkClick r:id="rId3"/>
              </a:rPr>
              <a:t>scalafx.org</a:t>
            </a:r>
            <a:endParaRPr lang="en-US" sz="2400" dirty="0"/>
          </a:p>
          <a:p>
            <a:endParaRPr lang="en-US" sz="2400" dirty="0"/>
          </a:p>
          <a:p>
            <a:r>
              <a:rPr lang="en-US" sz="2400" dirty="0"/>
              <a:t>Visage:</a:t>
            </a:r>
          </a:p>
          <a:p>
            <a:r>
              <a:rPr lang="en-US" sz="2400" dirty="0">
                <a:hlinkClick r:id="rId4"/>
              </a:rPr>
              <a:t>http://visage-</a:t>
            </a:r>
            <a:r>
              <a:rPr lang="en-US" sz="2400" dirty="0" smtClean="0">
                <a:hlinkClick r:id="rId4"/>
              </a:rPr>
              <a:t>lang.org</a:t>
            </a:r>
            <a:endParaRPr lang="en-US" sz="2400" dirty="0" smtClean="0"/>
          </a:p>
          <a:p>
            <a:pPr marL="0" indent="0">
              <a:buNone/>
            </a:pPr>
            <a:endParaRPr lang="en-US" sz="2400" dirty="0" smtClean="0"/>
          </a:p>
          <a:p>
            <a:r>
              <a:rPr lang="en-US" sz="2400" dirty="0" err="1" smtClean="0"/>
              <a:t>JRubyFX</a:t>
            </a:r>
            <a:r>
              <a:rPr lang="en-US" sz="2400" dirty="0" smtClean="0"/>
              <a:t>:</a:t>
            </a:r>
            <a:endParaRPr lang="en-US" sz="2400" dirty="0"/>
          </a:p>
          <a:p>
            <a:r>
              <a:rPr lang="en-US" sz="2400" dirty="0">
                <a:hlinkClick r:id="rId5"/>
              </a:rPr>
              <a:t>https://github.com/jruby/</a:t>
            </a:r>
            <a:r>
              <a:rPr lang="en-US" sz="2400" dirty="0" smtClean="0">
                <a:hlinkClick r:id="rId5"/>
              </a:rPr>
              <a:t>jrubyfx</a:t>
            </a:r>
            <a:endParaRPr lang="en-US" sz="2400" dirty="0" smtClean="0"/>
          </a:p>
        </p:txBody>
      </p:sp>
      <p:sp>
        <p:nvSpPr>
          <p:cNvPr id="4" name="Slide Number Placeholder 3"/>
          <p:cNvSpPr>
            <a:spLocks noGrp="1"/>
          </p:cNvSpPr>
          <p:nvPr>
            <p:ph type="sldNum" sz="quarter" idx="10"/>
          </p:nvPr>
        </p:nvSpPr>
        <p:spPr/>
        <p:txBody>
          <a:bodyPr/>
          <a:lstStyle/>
          <a:p>
            <a:pPr>
              <a:defRPr/>
            </a:pPr>
            <a:fld id="{50307697-3216-BF49-AE76-CEF5DB81BAC1}" type="slidenum">
              <a:rPr lang="en-US" smtClean="0"/>
              <a:pPr>
                <a:defRPr/>
              </a:pPr>
              <a:t>91</a:t>
            </a:fld>
            <a:endParaRPr lang="en-US"/>
          </a:p>
        </p:txBody>
      </p:sp>
    </p:spTree>
    <p:extLst>
      <p:ext uri="{BB962C8B-B14F-4D97-AF65-F5344CB8AC3E}">
        <p14:creationId xmlns:p14="http://schemas.microsoft.com/office/powerpoint/2010/main" val="9566351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338" name="Slide Number Placeholder 1"/>
          <p:cNvSpPr>
            <a:spLocks noGrp="1"/>
          </p:cNvSpPr>
          <p:nvPr>
            <p:ph type="sldNum" sz="quarter" idx="10"/>
          </p:nvPr>
        </p:nvSpPr>
        <p:spPr>
          <a:noFill/>
        </p:spPr>
        <p:txBody>
          <a:bodyPr/>
          <a:lstStyle/>
          <a:p>
            <a:fld id="{E3D719A5-9E7F-4B42-92F6-25F76C3559AA}" type="slidenum">
              <a:rPr lang="en-US" smtClean="0"/>
              <a:pPr/>
              <a:t>92</a:t>
            </a:fld>
            <a:endParaRPr lang="en-US" dirty="0" smtClean="0"/>
          </a:p>
        </p:txBody>
      </p:sp>
      <p:sp>
        <p:nvSpPr>
          <p:cNvPr id="14339" name="Text Box 4"/>
          <p:cNvSpPr txBox="1">
            <a:spLocks noChangeArrowheads="1"/>
          </p:cNvSpPr>
          <p:nvPr/>
        </p:nvSpPr>
        <p:spPr bwMode="auto">
          <a:xfrm>
            <a:off x="7661234" y="4014794"/>
            <a:ext cx="3450772" cy="1200329"/>
          </a:xfrm>
          <a:prstGeom prst="rect">
            <a:avLst/>
          </a:prstGeom>
          <a:noFill/>
          <a:ln w="9525">
            <a:noFill/>
            <a:miter lim="800000"/>
            <a:headEnd/>
            <a:tailEnd/>
          </a:ln>
        </p:spPr>
        <p:txBody>
          <a:bodyPr wrap="none">
            <a:prstTxWarp prst="textNoShape">
              <a:avLst/>
            </a:prstTxWarp>
            <a:spAutoFit/>
          </a:bodyPr>
          <a:lstStyle/>
          <a:p>
            <a:r>
              <a:rPr lang="en-US" sz="2800" dirty="0" smtClean="0">
                <a:solidFill>
                  <a:srgbClr val="8B8D92"/>
                </a:solidFill>
              </a:rPr>
              <a:t>Stephen Chin</a:t>
            </a:r>
            <a:endParaRPr lang="en-US" sz="2800" dirty="0">
              <a:solidFill>
                <a:srgbClr val="8B8D92"/>
              </a:solidFill>
            </a:endParaRPr>
          </a:p>
          <a:p>
            <a:r>
              <a:rPr lang="en-US" sz="2200" dirty="0" smtClean="0">
                <a:solidFill>
                  <a:srgbClr val="8B8D92"/>
                </a:solidFill>
                <a:hlinkClick r:id="rId4"/>
              </a:rPr>
              <a:t>stephen.chin@oracle.com</a:t>
            </a:r>
            <a:endParaRPr lang="en-US" sz="2200" dirty="0" smtClean="0">
              <a:solidFill>
                <a:srgbClr val="8B8D92"/>
              </a:solidFill>
            </a:endParaRPr>
          </a:p>
          <a:p>
            <a:r>
              <a:rPr lang="en-US" sz="2200" dirty="0" smtClean="0">
                <a:solidFill>
                  <a:srgbClr val="8B8D92"/>
                </a:solidFill>
              </a:rPr>
              <a:t>tweet: @</a:t>
            </a:r>
            <a:r>
              <a:rPr lang="en-US" sz="2200" dirty="0" err="1" smtClean="0">
                <a:solidFill>
                  <a:srgbClr val="8B8D92"/>
                </a:solidFill>
              </a:rPr>
              <a:t>steveonjava</a:t>
            </a:r>
            <a:endParaRPr lang="en-US" sz="2200" dirty="0">
              <a:solidFill>
                <a:srgbClr val="8B8D92"/>
              </a:solidFill>
            </a:endParaRPr>
          </a:p>
        </p:txBody>
      </p:sp>
      <p:sp>
        <p:nvSpPr>
          <p:cNvPr id="5" name="Rectangle 4"/>
          <p:cNvSpPr/>
          <p:nvPr/>
        </p:nvSpPr>
        <p:spPr>
          <a:xfrm>
            <a:off x="836216" y="6156254"/>
            <a:ext cx="1601555" cy="57415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NZ"/>
          </a:p>
        </p:txBody>
      </p:sp>
      <p:sp>
        <p:nvSpPr>
          <p:cNvPr id="6" name="TextBox 5"/>
          <p:cNvSpPr txBox="1"/>
          <p:nvPr/>
        </p:nvSpPr>
        <p:spPr>
          <a:xfrm>
            <a:off x="1573133" y="6488668"/>
            <a:ext cx="9218238" cy="369332"/>
          </a:xfrm>
          <a:prstGeom prst="rect">
            <a:avLst/>
          </a:prstGeom>
          <a:noFill/>
        </p:spPr>
        <p:txBody>
          <a:bodyPr wrap="none" rtlCol="0">
            <a:spAutoFit/>
          </a:bodyPr>
          <a:lstStyle/>
          <a:p>
            <a:r>
              <a:rPr lang="en-US" dirty="0" smtClean="0">
                <a:solidFill>
                  <a:schemeClr val="accent6">
                    <a:lumMod val="75000"/>
                  </a:schemeClr>
                </a:solidFill>
              </a:rPr>
              <a:t>Thanks to Dean Iverson, Jonathan Giles, and Angela </a:t>
            </a:r>
            <a:r>
              <a:rPr lang="en-US" dirty="0" err="1" smtClean="0">
                <a:solidFill>
                  <a:schemeClr val="accent6">
                    <a:lumMod val="75000"/>
                  </a:schemeClr>
                </a:solidFill>
              </a:rPr>
              <a:t>Caicedo</a:t>
            </a:r>
            <a:r>
              <a:rPr lang="en-US" dirty="0" smtClean="0">
                <a:solidFill>
                  <a:schemeClr val="accent6">
                    <a:lumMod val="75000"/>
                  </a:schemeClr>
                </a:solidFill>
              </a:rPr>
              <a:t> for help preparing this talk</a:t>
            </a:r>
            <a:endParaRPr lang="en-US" dirty="0">
              <a:solidFill>
                <a:schemeClr val="accent6">
                  <a:lumMod val="75000"/>
                </a:schemeClr>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09J1">
  <a:themeElements>
    <a:clrScheme name="Custom 3">
      <a:dk1>
        <a:srgbClr val="000000"/>
      </a:dk1>
      <a:lt1>
        <a:srgbClr val="FFFFFF"/>
      </a:lt1>
      <a:dk2>
        <a:srgbClr val="20547B"/>
      </a:dk2>
      <a:lt2>
        <a:srgbClr val="C7CBCE"/>
      </a:lt2>
      <a:accent1>
        <a:srgbClr val="517D9C"/>
      </a:accent1>
      <a:accent2>
        <a:srgbClr val="CCD63C"/>
      </a:accent2>
      <a:accent3>
        <a:srgbClr val="FFFFFF"/>
      </a:accent3>
      <a:accent4>
        <a:srgbClr val="102A3D"/>
      </a:accent4>
      <a:accent5>
        <a:srgbClr val="517D9C"/>
      </a:accent5>
      <a:accent6>
        <a:srgbClr val="8B8D92"/>
      </a:accent6>
      <a:hlink>
        <a:srgbClr val="20547B"/>
      </a:hlink>
      <a:folHlink>
        <a:srgbClr val="A00D33"/>
      </a:folHlink>
    </a:clrScheme>
    <a:fontScheme name="09J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09J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09J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09J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09J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09J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09J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09J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09J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09J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09J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09J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09J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09J1 13">
        <a:dk1>
          <a:srgbClr val="000000"/>
        </a:dk1>
        <a:lt1>
          <a:srgbClr val="FFFFFF"/>
        </a:lt1>
        <a:dk2>
          <a:srgbClr val="13566D"/>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09J1 14">
        <a:dk1>
          <a:srgbClr val="000000"/>
        </a:dk1>
        <a:lt1>
          <a:srgbClr val="FFFFFF"/>
        </a:lt1>
        <a:dk2>
          <a:srgbClr val="13566D"/>
        </a:dk2>
        <a:lt2>
          <a:srgbClr val="C7CBCE"/>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09J1 15">
        <a:dk1>
          <a:srgbClr val="000000"/>
        </a:dk1>
        <a:lt1>
          <a:srgbClr val="FFFFFF"/>
        </a:lt1>
        <a:dk2>
          <a:srgbClr val="117CB0"/>
        </a:dk2>
        <a:lt2>
          <a:srgbClr val="C7CBCE"/>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09J1 16">
        <a:dk1>
          <a:srgbClr val="000000"/>
        </a:dk1>
        <a:lt1>
          <a:srgbClr val="FFFFFF"/>
        </a:lt1>
        <a:dk2>
          <a:srgbClr val="117CB0"/>
        </a:dk2>
        <a:lt2>
          <a:srgbClr val="C7CBCE"/>
        </a:lt2>
        <a:accent1>
          <a:srgbClr val="13A8CA"/>
        </a:accent1>
        <a:accent2>
          <a:srgbClr val="CCD63C"/>
        </a:accent2>
        <a:accent3>
          <a:srgbClr val="FFFFFF"/>
        </a:accent3>
        <a:accent4>
          <a:srgbClr val="000000"/>
        </a:accent4>
        <a:accent5>
          <a:srgbClr val="AAD1E1"/>
        </a:accent5>
        <a:accent6>
          <a:srgbClr val="B9C235"/>
        </a:accent6>
        <a:hlink>
          <a:srgbClr val="135693"/>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27068</TotalTime>
  <Words>8395</Words>
  <Application>Microsoft Macintosh PowerPoint</Application>
  <PresentationFormat>Custom</PresentationFormat>
  <Paragraphs>1403</Paragraphs>
  <Slides>92</Slides>
  <Notes>71</Notes>
  <HiddenSlides>0</HiddenSlides>
  <MMClips>4</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09J1</vt:lpstr>
      <vt:lpstr>JavaFX with JVM Languages Asia Version</vt:lpstr>
      <vt:lpstr>Safe Harbor Statement</vt:lpstr>
      <vt:lpstr>JavaFX 2.0 Platform</vt:lpstr>
      <vt:lpstr>JavaFX With Java</vt:lpstr>
      <vt:lpstr>Programming Languages</vt:lpstr>
      <vt:lpstr>Vanishing Circles</vt:lpstr>
      <vt:lpstr>Vanishing Circles in Java</vt:lpstr>
      <vt:lpstr>Application Skeleton</vt:lpstr>
      <vt:lpstr>Create the Circles</vt:lpstr>
      <vt:lpstr>Setup Binding</vt:lpstr>
      <vt:lpstr>Setup Event Listeners</vt:lpstr>
      <vt:lpstr>Begin the Animation</vt:lpstr>
      <vt:lpstr>JavaFX With Groovy</vt:lpstr>
      <vt:lpstr>Features of Groovy</vt:lpstr>
      <vt:lpstr>Java vs. GroovyFX DSL</vt:lpstr>
      <vt:lpstr>PowerPoint Presentation</vt:lpstr>
      <vt:lpstr>PowerPoint Presentation</vt:lpstr>
      <vt:lpstr>PowerPoint Presentation</vt:lpstr>
      <vt:lpstr>PowerPoint Presentation</vt:lpstr>
      <vt:lpstr>PowerPoint Presentation</vt:lpstr>
      <vt:lpstr>PowerPoint Presentation</vt:lpstr>
      <vt:lpstr>Animation in GroovyFX</vt:lpstr>
      <vt:lpstr>Animation in GroovyFX</vt:lpstr>
      <vt:lpstr>Animation in GroovyFX</vt:lpstr>
      <vt:lpstr>Animation in GroovyFX</vt:lpstr>
      <vt:lpstr>Event Listeners in GroovyFX</vt:lpstr>
      <vt:lpstr>Event Listeners in GroovyFX</vt:lpstr>
      <vt:lpstr>Event Listeners in GroovyFX</vt:lpstr>
      <vt:lpstr>But wait, there is more Grooviness…</vt:lpstr>
      <vt:lpstr>Properties in Java</vt:lpstr>
      <vt:lpstr>Properties in GroovyFX</vt:lpstr>
      <vt:lpstr>Properties in GroovyFX</vt:lpstr>
      <vt:lpstr>TableView in Java</vt:lpstr>
      <vt:lpstr>TableView in GroovyFX</vt:lpstr>
      <vt:lpstr>Layout in Java</vt:lpstr>
      <vt:lpstr>Layout in GroovyFX</vt:lpstr>
      <vt:lpstr>Layout in GroovyFX</vt:lpstr>
      <vt:lpstr>Layout in GroovyFX</vt:lpstr>
      <vt:lpstr>Layout in GroovyFX</vt:lpstr>
      <vt:lpstr>GroovyFX Supports…</vt:lpstr>
      <vt:lpstr>PowerPoint Presentation</vt:lpstr>
      <vt:lpstr>PowerPoint Presentation</vt:lpstr>
      <vt:lpstr>JavaFX With Clojure</vt:lpstr>
      <vt:lpstr>A Little About      Clojure</vt:lpstr>
      <vt:lpstr>Clojure Syntax in One Slide</vt:lpstr>
      <vt:lpstr>Clojure GUI Example</vt:lpstr>
      <vt:lpstr>Refined Clojure GUI Example</vt:lpstr>
      <vt:lpstr>Refined Clojure GUI Example</vt:lpstr>
      <vt:lpstr>Closures in Clojure</vt:lpstr>
      <vt:lpstr>Closures in Clojure</vt:lpstr>
      <vt:lpstr>PowerPoint Presentation</vt:lpstr>
      <vt:lpstr>PowerPoint Presentation</vt:lpstr>
      <vt:lpstr>JavaFX With Scala</vt:lpstr>
      <vt:lpstr>What is Scala</vt:lpstr>
      <vt:lpstr>Java vs. Scala DSL</vt:lpstr>
      <vt:lpstr>PowerPoint Presentation</vt:lpstr>
      <vt:lpstr>PowerPoint Presentation</vt:lpstr>
      <vt:lpstr>PowerPoint Presentation</vt:lpstr>
      <vt:lpstr>PowerPoint Presentation</vt:lpstr>
      <vt:lpstr>PowerPoint Presentation</vt:lpstr>
      <vt:lpstr>Binding in Scala</vt:lpstr>
      <vt:lpstr>Animation in Scala</vt:lpstr>
      <vt:lpstr>Animation in Scala</vt:lpstr>
      <vt:lpstr>Animation in Scala</vt:lpstr>
      <vt:lpstr>Animation in Scala</vt:lpstr>
      <vt:lpstr>Event Listeners in Scala</vt:lpstr>
      <vt:lpstr>Event Listeners in Scala</vt:lpstr>
      <vt:lpstr>Event Listeners in Scala</vt:lpstr>
      <vt:lpstr>TableView in ScalaFX</vt:lpstr>
      <vt:lpstr>Using Giter8 to bootstrap ScalaFX</vt:lpstr>
      <vt:lpstr>PowerPoint Presentation</vt:lpstr>
      <vt:lpstr>PowerPoint Presentation</vt:lpstr>
      <vt:lpstr>JavaFX With Visage</vt:lpstr>
      <vt:lpstr>About Project Visage</vt:lpstr>
      <vt:lpstr>Java vs. Visage DSL</vt:lpstr>
      <vt:lpstr>How about JavaFX on…  Visage</vt:lpstr>
      <vt:lpstr>How about JavaFX on…  Visage</vt:lpstr>
      <vt:lpstr>How about JavaFX on…  Visage</vt:lpstr>
      <vt:lpstr>Visage is JavaFX Script++</vt:lpstr>
      <vt:lpstr>Visage and JavaFX 2.0 are made for each other…</vt:lpstr>
      <vt:lpstr>PowerPoint Presentation</vt:lpstr>
      <vt:lpstr>PowerPoint Presentation</vt:lpstr>
      <vt:lpstr>Other JVM Languages to Try</vt:lpstr>
      <vt:lpstr>JavaFX With JRuby</vt:lpstr>
      <vt:lpstr>Why JRuby?</vt:lpstr>
      <vt:lpstr>Java vs. JRubyFX DSL</vt:lpstr>
      <vt:lpstr>How about JavaFX on…  JRubyFX</vt:lpstr>
      <vt:lpstr>PowerPoint Presentation</vt:lpstr>
      <vt:lpstr>PowerPoint Presentation</vt:lpstr>
      <vt:lpstr>Conclusion</vt:lpstr>
      <vt:lpstr>Contribute!</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09J1 template, PPT2008/Macintosh</dc:title>
  <dc:subject>2009 JavaOne Conference, San Francisco</dc:subject>
  <dc:creator>Jonathan Giles;Stephen Chin</dc:creator>
  <dc:description>Onsite breakout presentation support by Reaction Graphics LLC, www.reactiongraphics.com</dc:description>
  <cp:lastModifiedBy>Stephen Chin</cp:lastModifiedBy>
  <cp:revision>626</cp:revision>
  <dcterms:created xsi:type="dcterms:W3CDTF">2011-10-05T19:48:43Z</dcterms:created>
  <dcterms:modified xsi:type="dcterms:W3CDTF">2013-07-12T00:37:27Z</dcterms:modified>
</cp:coreProperties>
</file>