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419" r:id="rId2"/>
    <p:sldId id="533" r:id="rId3"/>
    <p:sldId id="500" r:id="rId4"/>
    <p:sldId id="296" r:id="rId5"/>
    <p:sldId id="431" r:id="rId6"/>
    <p:sldId id="503" r:id="rId7"/>
    <p:sldId id="509" r:id="rId8"/>
    <p:sldId id="504" r:id="rId9"/>
    <p:sldId id="505" r:id="rId10"/>
    <p:sldId id="507" r:id="rId11"/>
    <p:sldId id="508" r:id="rId12"/>
    <p:sldId id="506" r:id="rId13"/>
    <p:sldId id="346" r:id="rId14"/>
    <p:sldId id="347" r:id="rId15"/>
    <p:sldId id="466" r:id="rId16"/>
    <p:sldId id="467" r:id="rId17"/>
    <p:sldId id="468" r:id="rId18"/>
    <p:sldId id="469" r:id="rId19"/>
    <p:sldId id="470" r:id="rId20"/>
    <p:sldId id="472" r:id="rId21"/>
    <p:sldId id="471" r:id="rId22"/>
    <p:sldId id="474" r:id="rId23"/>
    <p:sldId id="475" r:id="rId24"/>
    <p:sldId id="476" r:id="rId25"/>
    <p:sldId id="485" r:id="rId26"/>
    <p:sldId id="477" r:id="rId27"/>
    <p:sldId id="478" r:id="rId28"/>
    <p:sldId id="479" r:id="rId29"/>
    <p:sldId id="515" r:id="rId30"/>
    <p:sldId id="510" r:id="rId31"/>
    <p:sldId id="511" r:id="rId32"/>
    <p:sldId id="512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549" r:id="rId42"/>
    <p:sldId id="544" r:id="rId43"/>
    <p:sldId id="524" r:id="rId44"/>
    <p:sldId id="525" r:id="rId45"/>
    <p:sldId id="526" r:id="rId46"/>
    <p:sldId id="527" r:id="rId47"/>
    <p:sldId id="528" r:id="rId48"/>
    <p:sldId id="529" r:id="rId49"/>
    <p:sldId id="530" r:id="rId50"/>
    <p:sldId id="531" r:id="rId51"/>
    <p:sldId id="550" r:id="rId52"/>
    <p:sldId id="545" r:id="rId53"/>
    <p:sldId id="370" r:id="rId54"/>
    <p:sldId id="373" r:id="rId55"/>
    <p:sldId id="374" r:id="rId56"/>
    <p:sldId id="376" r:id="rId57"/>
    <p:sldId id="383" r:id="rId58"/>
    <p:sldId id="384" r:id="rId59"/>
    <p:sldId id="385" r:id="rId60"/>
    <p:sldId id="386" r:id="rId61"/>
    <p:sldId id="372" r:id="rId62"/>
    <p:sldId id="436" r:id="rId63"/>
    <p:sldId id="382" r:id="rId64"/>
    <p:sldId id="407" r:id="rId65"/>
    <p:sldId id="499" r:id="rId66"/>
    <p:sldId id="404" r:id="rId67"/>
    <p:sldId id="406" r:id="rId68"/>
    <p:sldId id="435" r:id="rId69"/>
    <p:sldId id="532" r:id="rId70"/>
    <p:sldId id="534" r:id="rId71"/>
    <p:sldId id="551" r:id="rId72"/>
    <p:sldId id="546" r:id="rId73"/>
    <p:sldId id="518" r:id="rId74"/>
    <p:sldId id="421" r:id="rId75"/>
    <p:sldId id="521" r:id="rId76"/>
    <p:sldId id="420" r:id="rId77"/>
    <p:sldId id="522" r:id="rId78"/>
    <p:sldId id="523" r:id="rId79"/>
    <p:sldId id="496" r:id="rId80"/>
    <p:sldId id="497" r:id="rId81"/>
    <p:sldId id="552" r:id="rId82"/>
    <p:sldId id="548" r:id="rId83"/>
    <p:sldId id="517" r:id="rId84"/>
    <p:sldId id="536" r:id="rId85"/>
    <p:sldId id="537" r:id="rId86"/>
    <p:sldId id="542" r:id="rId87"/>
    <p:sldId id="543" r:id="rId88"/>
    <p:sldId id="553" r:id="rId89"/>
    <p:sldId id="547" r:id="rId90"/>
    <p:sldId id="361" r:id="rId91"/>
    <p:sldId id="535" r:id="rId92"/>
    <p:sldId id="259" r:id="rId93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AFF"/>
    <a:srgbClr val="000000"/>
    <a:srgbClr val="715DF6"/>
    <a:srgbClr val="180218"/>
    <a:srgbClr val="FF737F"/>
    <a:srgbClr val="9A0000"/>
    <a:srgbClr val="FF6868"/>
    <a:srgbClr val="9A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6" autoAdjust="0"/>
    <p:restoredTop sz="97217" autoAdjust="0"/>
  </p:normalViewPr>
  <p:slideViewPr>
    <p:cSldViewPr snapToGrid="0">
      <p:cViewPr>
        <p:scale>
          <a:sx n="73" d="100"/>
          <a:sy n="73" d="100"/>
        </p:scale>
        <p:origin x="-612" y="66"/>
      </p:cViewPr>
      <p:guideLst>
        <p:guide orient="horz" pos="427"/>
        <p:guide pos="3600"/>
      </p:guideLst>
    </p:cSldViewPr>
  </p:slideViewPr>
  <p:outlineViewPr>
    <p:cViewPr>
      <p:scale>
        <a:sx n="33" d="100"/>
        <a:sy n="33" d="100"/>
      </p:scale>
      <p:origin x="0" y="52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260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E96CD-C672-41F2-BE4F-E1FE4D90DE71}" type="doc">
      <dgm:prSet loTypeId="urn:microsoft.com/office/officeart/2005/8/layout/hProcess11" loCatId="process" qsTypeId="urn:microsoft.com/office/officeart/2005/8/quickstyle/simple1#1" qsCatId="simple" csTypeId="urn:microsoft.com/office/officeart/2005/8/colors/accent1_2#1" csCatId="accent1" phldr="1"/>
      <dgm:spPr/>
    </dgm:pt>
    <dgm:pt modelId="{7087651B-654D-4F6E-A36C-FC16CA7882C2}">
      <dgm:prSet phldrT="[Text]"/>
      <dgm:spPr/>
      <dgm:t>
        <a:bodyPr/>
        <a:lstStyle/>
        <a:p>
          <a:r>
            <a:rPr lang="en-US" dirty="0" smtClean="0"/>
            <a:t>2001</a:t>
          </a:r>
          <a:endParaRPr lang="en-US" dirty="0"/>
        </a:p>
      </dgm:t>
    </dgm:pt>
    <dgm:pt modelId="{D0B0F46E-3658-411A-800E-42A9DA6BA45B}" type="parTrans" cxnId="{02535444-9827-43B6-ACC5-C866EDFAF167}">
      <dgm:prSet/>
      <dgm:spPr/>
      <dgm:t>
        <a:bodyPr/>
        <a:lstStyle/>
        <a:p>
          <a:endParaRPr lang="en-US"/>
        </a:p>
      </dgm:t>
    </dgm:pt>
    <dgm:pt modelId="{6FFA7148-B265-4BE9-9F95-3F8AADC61427}" type="sibTrans" cxnId="{02535444-9827-43B6-ACC5-C866EDFAF167}">
      <dgm:prSet/>
      <dgm:spPr/>
      <dgm:t>
        <a:bodyPr/>
        <a:lstStyle/>
        <a:p>
          <a:endParaRPr lang="en-US"/>
        </a:p>
      </dgm:t>
    </dgm:pt>
    <dgm:pt modelId="{4B5749E4-2F33-493A-B83B-8604C33A7399}">
      <dgm:prSet phldrT="[Text]"/>
      <dgm:spPr/>
      <dgm:t>
        <a:bodyPr/>
        <a:lstStyle/>
        <a:p>
          <a:r>
            <a:rPr lang="en-US" dirty="0" smtClean="0"/>
            <a:t>2006</a:t>
          </a:r>
          <a:endParaRPr lang="en-US" dirty="0"/>
        </a:p>
      </dgm:t>
    </dgm:pt>
    <dgm:pt modelId="{A455E417-3561-48EE-A7E1-4F9690213E4D}" type="parTrans" cxnId="{0B4E1C1C-4BF5-4F80-B605-7C703E668ED6}">
      <dgm:prSet/>
      <dgm:spPr/>
      <dgm:t>
        <a:bodyPr/>
        <a:lstStyle/>
        <a:p>
          <a:endParaRPr lang="en-US"/>
        </a:p>
      </dgm:t>
    </dgm:pt>
    <dgm:pt modelId="{ADC8CE0C-7425-425F-98E1-3EAB7FC37537}" type="sibTrans" cxnId="{0B4E1C1C-4BF5-4F80-B605-7C703E668ED6}">
      <dgm:prSet/>
      <dgm:spPr/>
      <dgm:t>
        <a:bodyPr/>
        <a:lstStyle/>
        <a:p>
          <a:endParaRPr lang="en-US"/>
        </a:p>
      </dgm:t>
    </dgm:pt>
    <dgm:pt modelId="{7C43D38E-376A-4345-8D80-0D528FD1E248}">
      <dgm:prSet phldrT="[Text]"/>
      <dgm:spPr/>
      <dgm:t>
        <a:bodyPr/>
        <a:lstStyle/>
        <a:p>
          <a:r>
            <a:rPr lang="en-US" dirty="0" smtClean="0"/>
            <a:t>2011</a:t>
          </a:r>
          <a:endParaRPr lang="en-US" dirty="0"/>
        </a:p>
      </dgm:t>
    </dgm:pt>
    <dgm:pt modelId="{5A8B15C8-2FAF-4EF7-BBFC-EF7B423E32D4}" type="parTrans" cxnId="{4797DA6F-A61C-40B3-BCCC-EA7BBE8B76AF}">
      <dgm:prSet/>
      <dgm:spPr/>
      <dgm:t>
        <a:bodyPr/>
        <a:lstStyle/>
        <a:p>
          <a:endParaRPr lang="en-US"/>
        </a:p>
      </dgm:t>
    </dgm:pt>
    <dgm:pt modelId="{6F453475-455B-41AD-927B-DE6001D6CA6B}" type="sibTrans" cxnId="{4797DA6F-A61C-40B3-BCCC-EA7BBE8B76AF}">
      <dgm:prSet/>
      <dgm:spPr/>
      <dgm:t>
        <a:bodyPr/>
        <a:lstStyle/>
        <a:p>
          <a:endParaRPr lang="en-US"/>
        </a:p>
      </dgm:t>
    </dgm:pt>
    <dgm:pt modelId="{B654C80E-6568-4534-9044-BA6E2280DC57}">
      <dgm:prSet phldrT="[Text]"/>
      <dgm:spPr/>
      <dgm:t>
        <a:bodyPr/>
        <a:lstStyle/>
        <a:p>
          <a:r>
            <a:rPr lang="en-US" dirty="0" smtClean="0"/>
            <a:t>2003/2004</a:t>
          </a:r>
          <a:endParaRPr lang="en-US" dirty="0"/>
        </a:p>
      </dgm:t>
    </dgm:pt>
    <dgm:pt modelId="{5E735317-7537-49B9-B4FF-42C6DB1806B9}" type="parTrans" cxnId="{3A56C37A-A8AE-408B-9B42-E5180A0FA89B}">
      <dgm:prSet/>
      <dgm:spPr/>
      <dgm:t>
        <a:bodyPr/>
        <a:lstStyle/>
        <a:p>
          <a:endParaRPr lang="en-US"/>
        </a:p>
      </dgm:t>
    </dgm:pt>
    <dgm:pt modelId="{EE6C8CBC-5551-4717-8C97-593F42F3259C}" type="sibTrans" cxnId="{3A56C37A-A8AE-408B-9B42-E5180A0FA89B}">
      <dgm:prSet/>
      <dgm:spPr/>
      <dgm:t>
        <a:bodyPr/>
        <a:lstStyle/>
        <a:p>
          <a:endParaRPr lang="en-US"/>
        </a:p>
      </dgm:t>
    </dgm:pt>
    <dgm:pt modelId="{373F2B4F-C0E9-4842-AD38-99F0BDAD91FC}">
      <dgm:prSet phldrT="[Text]"/>
      <dgm:spPr/>
      <dgm:t>
        <a:bodyPr/>
        <a:lstStyle/>
        <a:p>
          <a:r>
            <a:rPr lang="en-US" altLang="zh-CN" dirty="0" err="1" smtClean="0"/>
            <a:t>Scala</a:t>
          </a:r>
          <a:r>
            <a:rPr lang="en-US" altLang="zh-CN" dirty="0" smtClean="0"/>
            <a:t> </a:t>
          </a:r>
          <a:r>
            <a:rPr lang="zh-CN" altLang="en-US" dirty="0" smtClean="0"/>
            <a:t>面世</a:t>
          </a:r>
          <a:endParaRPr lang="en-US" dirty="0"/>
        </a:p>
      </dgm:t>
    </dgm:pt>
    <dgm:pt modelId="{636ADB36-FC50-4675-9997-236C317CEDE4}" type="parTrans" cxnId="{E9BB1A1E-01B9-4A80-AFA8-F019B419400F}">
      <dgm:prSet/>
      <dgm:spPr/>
      <dgm:t>
        <a:bodyPr/>
        <a:lstStyle/>
        <a:p>
          <a:endParaRPr lang="en-US"/>
        </a:p>
      </dgm:t>
    </dgm:pt>
    <dgm:pt modelId="{2449FBCF-7166-4E6A-B241-2BD9B527FDDF}" type="sibTrans" cxnId="{E9BB1A1E-01B9-4A80-AFA8-F019B419400F}">
      <dgm:prSet/>
      <dgm:spPr/>
      <dgm:t>
        <a:bodyPr/>
        <a:lstStyle/>
        <a:p>
          <a:endParaRPr lang="en-US"/>
        </a:p>
      </dgm:t>
    </dgm:pt>
    <dgm:pt modelId="{2D06D898-8E82-4815-B63E-CC612517A3F5}">
      <dgm:prSet phldrT="[Text]"/>
      <dgm:spPr/>
      <dgm:t>
        <a:bodyPr/>
        <a:lstStyle/>
        <a:p>
          <a:r>
            <a:rPr lang="en-US" dirty="0" smtClean="0"/>
            <a:t>Scala v1.0</a:t>
          </a:r>
          <a:endParaRPr lang="en-US" dirty="0"/>
        </a:p>
      </dgm:t>
    </dgm:pt>
    <dgm:pt modelId="{AECF0CC4-B60D-4644-9B83-CEA255BB89AE}" type="parTrans" cxnId="{33DE9E7E-D16A-47D2-A661-0E2F7C308BE6}">
      <dgm:prSet/>
      <dgm:spPr/>
      <dgm:t>
        <a:bodyPr/>
        <a:lstStyle/>
        <a:p>
          <a:endParaRPr lang="en-US"/>
        </a:p>
      </dgm:t>
    </dgm:pt>
    <dgm:pt modelId="{3CBA9373-57FE-4A91-9D01-01478E737423}" type="sibTrans" cxnId="{33DE9E7E-D16A-47D2-A661-0E2F7C308BE6}">
      <dgm:prSet/>
      <dgm:spPr/>
      <dgm:t>
        <a:bodyPr/>
        <a:lstStyle/>
        <a:p>
          <a:endParaRPr lang="en-US"/>
        </a:p>
      </dgm:t>
    </dgm:pt>
    <dgm:pt modelId="{9C5B8962-BFC8-471F-AD49-29AE445E9DA3}">
      <dgm:prSet phldrT="[Text]"/>
      <dgm:spPr/>
      <dgm:t>
        <a:bodyPr/>
        <a:lstStyle/>
        <a:p>
          <a:r>
            <a:rPr lang="en-US" dirty="0" smtClean="0"/>
            <a:t>Scala v2.0</a:t>
          </a:r>
          <a:endParaRPr lang="en-US" dirty="0"/>
        </a:p>
      </dgm:t>
    </dgm:pt>
    <dgm:pt modelId="{2FD27D7A-AB7A-44DC-AA0D-93ADD47F9841}" type="parTrans" cxnId="{52578FE4-E5C6-4947-9FD5-C11F2F8739D5}">
      <dgm:prSet/>
      <dgm:spPr/>
      <dgm:t>
        <a:bodyPr/>
        <a:lstStyle/>
        <a:p>
          <a:endParaRPr lang="en-US"/>
        </a:p>
      </dgm:t>
    </dgm:pt>
    <dgm:pt modelId="{E52A0523-B179-4432-8AD4-B07774DA3D91}" type="sibTrans" cxnId="{52578FE4-E5C6-4947-9FD5-C11F2F8739D5}">
      <dgm:prSet/>
      <dgm:spPr/>
      <dgm:t>
        <a:bodyPr/>
        <a:lstStyle/>
        <a:p>
          <a:endParaRPr lang="en-US"/>
        </a:p>
      </dgm:t>
    </dgm:pt>
    <dgm:pt modelId="{D9DB3C39-51B9-4644-9ACB-CC9488BD1BE0}">
      <dgm:prSet phldrT="[Text]"/>
      <dgm:spPr/>
      <dgm:t>
        <a:bodyPr/>
        <a:lstStyle/>
        <a:p>
          <a:r>
            <a:rPr lang="it-IT" altLang="zh-CN" dirty="0" smtClean="0"/>
            <a:t>Scala 2.9.2</a:t>
          </a:r>
          <a:r>
            <a:rPr lang="zh-CN" altLang="en-US" dirty="0" smtClean="0"/>
            <a:t>（最新版本）</a:t>
          </a:r>
          <a:endParaRPr lang="en-US" dirty="0"/>
        </a:p>
      </dgm:t>
    </dgm:pt>
    <dgm:pt modelId="{A9D5993B-2938-4F3A-A1E5-CB947E08F143}" type="parTrans" cxnId="{9E3FFBCB-2CEF-4C5F-8A99-50D9B9D8A980}">
      <dgm:prSet/>
      <dgm:spPr/>
      <dgm:t>
        <a:bodyPr/>
        <a:lstStyle/>
        <a:p>
          <a:endParaRPr lang="en-US"/>
        </a:p>
      </dgm:t>
    </dgm:pt>
    <dgm:pt modelId="{66E5D4B4-BF61-446F-8156-2390C7123F65}" type="sibTrans" cxnId="{9E3FFBCB-2CEF-4C5F-8A99-50D9B9D8A980}">
      <dgm:prSet/>
      <dgm:spPr/>
      <dgm:t>
        <a:bodyPr/>
        <a:lstStyle/>
        <a:p>
          <a:endParaRPr lang="en-US"/>
        </a:p>
      </dgm:t>
    </dgm:pt>
    <dgm:pt modelId="{E5605992-81A1-435D-9953-75774EE96BBF}" type="pres">
      <dgm:prSet presAssocID="{D4CE96CD-C672-41F2-BE4F-E1FE4D90DE71}" presName="Name0" presStyleCnt="0">
        <dgm:presLayoutVars>
          <dgm:dir/>
          <dgm:resizeHandles val="exact"/>
        </dgm:presLayoutVars>
      </dgm:prSet>
      <dgm:spPr/>
    </dgm:pt>
    <dgm:pt modelId="{428147FE-430D-4881-8C28-38A2535831CD}" type="pres">
      <dgm:prSet presAssocID="{D4CE96CD-C672-41F2-BE4F-E1FE4D90DE71}" presName="arrow" presStyleLbl="bgShp" presStyleIdx="0" presStyleCnt="1"/>
      <dgm:spPr/>
    </dgm:pt>
    <dgm:pt modelId="{C76AF9C8-AB55-421C-B840-242E5ACBAEA9}" type="pres">
      <dgm:prSet presAssocID="{D4CE96CD-C672-41F2-BE4F-E1FE4D90DE71}" presName="points" presStyleCnt="0"/>
      <dgm:spPr/>
    </dgm:pt>
    <dgm:pt modelId="{484765F7-503B-4728-9285-10D83D491D87}" type="pres">
      <dgm:prSet presAssocID="{7087651B-654D-4F6E-A36C-FC16CA7882C2}" presName="compositeA" presStyleCnt="0"/>
      <dgm:spPr/>
    </dgm:pt>
    <dgm:pt modelId="{5FEBCFA4-67E8-41FA-BF65-21DFA8977CEE}" type="pres">
      <dgm:prSet presAssocID="{7087651B-654D-4F6E-A36C-FC16CA7882C2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94536-C330-4CFD-ACD0-14CB609BF472}" type="pres">
      <dgm:prSet presAssocID="{7087651B-654D-4F6E-A36C-FC16CA7882C2}" presName="circleA" presStyleLbl="node1" presStyleIdx="0" presStyleCnt="4"/>
      <dgm:spPr/>
    </dgm:pt>
    <dgm:pt modelId="{1385BFBB-262C-4587-9391-BAC78F65CEBD}" type="pres">
      <dgm:prSet presAssocID="{7087651B-654D-4F6E-A36C-FC16CA7882C2}" presName="spaceA" presStyleCnt="0"/>
      <dgm:spPr/>
    </dgm:pt>
    <dgm:pt modelId="{38012CAF-17D6-4F89-AFE4-FDFFC6C2782A}" type="pres">
      <dgm:prSet presAssocID="{6FFA7148-B265-4BE9-9F95-3F8AADC61427}" presName="space" presStyleCnt="0"/>
      <dgm:spPr/>
    </dgm:pt>
    <dgm:pt modelId="{76B91C54-2F38-4813-B73B-2A459FE4BED2}" type="pres">
      <dgm:prSet presAssocID="{B654C80E-6568-4534-9044-BA6E2280DC57}" presName="compositeB" presStyleCnt="0"/>
      <dgm:spPr/>
    </dgm:pt>
    <dgm:pt modelId="{E0FBC8E3-6900-44A6-BBBE-CC41C2908B32}" type="pres">
      <dgm:prSet presAssocID="{B654C80E-6568-4534-9044-BA6E2280DC57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B5C2DA-AE19-406B-9407-6F0B8EA607A4}" type="pres">
      <dgm:prSet presAssocID="{B654C80E-6568-4534-9044-BA6E2280DC57}" presName="circleB" presStyleLbl="node1" presStyleIdx="1" presStyleCnt="4"/>
      <dgm:spPr/>
    </dgm:pt>
    <dgm:pt modelId="{9A43F105-1811-4B37-820E-7D9A6BC45DE1}" type="pres">
      <dgm:prSet presAssocID="{B654C80E-6568-4534-9044-BA6E2280DC57}" presName="spaceB" presStyleCnt="0"/>
      <dgm:spPr/>
    </dgm:pt>
    <dgm:pt modelId="{2352E8DC-191B-4C57-9B48-8E8C5F77BC50}" type="pres">
      <dgm:prSet presAssocID="{EE6C8CBC-5551-4717-8C97-593F42F3259C}" presName="space" presStyleCnt="0"/>
      <dgm:spPr/>
    </dgm:pt>
    <dgm:pt modelId="{0001FF91-FB21-4433-A283-43BDB8B1C7DA}" type="pres">
      <dgm:prSet presAssocID="{4B5749E4-2F33-493A-B83B-8604C33A7399}" presName="compositeA" presStyleCnt="0"/>
      <dgm:spPr/>
    </dgm:pt>
    <dgm:pt modelId="{D003BC24-A34E-4E6D-8000-833EBD224A34}" type="pres">
      <dgm:prSet presAssocID="{4B5749E4-2F33-493A-B83B-8604C33A7399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79C05-A747-4A3E-9903-198F6440B27B}" type="pres">
      <dgm:prSet presAssocID="{4B5749E4-2F33-493A-B83B-8604C33A7399}" presName="circleA" presStyleLbl="node1" presStyleIdx="2" presStyleCnt="4"/>
      <dgm:spPr/>
    </dgm:pt>
    <dgm:pt modelId="{DD9B29EF-E209-45D3-BE48-C5911AE3F2AD}" type="pres">
      <dgm:prSet presAssocID="{4B5749E4-2F33-493A-B83B-8604C33A7399}" presName="spaceA" presStyleCnt="0"/>
      <dgm:spPr/>
    </dgm:pt>
    <dgm:pt modelId="{FB02D80C-E7DC-4EED-9F7E-7A9AD33B5DB8}" type="pres">
      <dgm:prSet presAssocID="{ADC8CE0C-7425-425F-98E1-3EAB7FC37537}" presName="space" presStyleCnt="0"/>
      <dgm:spPr/>
    </dgm:pt>
    <dgm:pt modelId="{F41B3F72-FEDE-4619-80B3-2808C9BC9CF8}" type="pres">
      <dgm:prSet presAssocID="{7C43D38E-376A-4345-8D80-0D528FD1E248}" presName="compositeB" presStyleCnt="0"/>
      <dgm:spPr/>
    </dgm:pt>
    <dgm:pt modelId="{E80856D8-1A2D-4AFC-BBC9-38C40C4EB81A}" type="pres">
      <dgm:prSet presAssocID="{7C43D38E-376A-4345-8D80-0D528FD1E248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80FB0-F13A-4E25-B987-40AFBBC9AC7E}" type="pres">
      <dgm:prSet presAssocID="{7C43D38E-376A-4345-8D80-0D528FD1E248}" presName="circleB" presStyleLbl="node1" presStyleIdx="3" presStyleCnt="4"/>
      <dgm:spPr/>
    </dgm:pt>
    <dgm:pt modelId="{711CA29F-52AE-4F80-825B-F6B72B8C0874}" type="pres">
      <dgm:prSet presAssocID="{7C43D38E-376A-4345-8D80-0D528FD1E248}" presName="spaceB" presStyleCnt="0"/>
      <dgm:spPr/>
    </dgm:pt>
  </dgm:ptLst>
  <dgm:cxnLst>
    <dgm:cxn modelId="{4163ED02-3116-43AA-9034-C4F1568F57D0}" type="presOf" srcId="{4B5749E4-2F33-493A-B83B-8604C33A7399}" destId="{D003BC24-A34E-4E6D-8000-833EBD224A34}" srcOrd="0" destOrd="0" presId="urn:microsoft.com/office/officeart/2005/8/layout/hProcess11"/>
    <dgm:cxn modelId="{E9BB1A1E-01B9-4A80-AFA8-F019B419400F}" srcId="{7087651B-654D-4F6E-A36C-FC16CA7882C2}" destId="{373F2B4F-C0E9-4842-AD38-99F0BDAD91FC}" srcOrd="0" destOrd="0" parTransId="{636ADB36-FC50-4675-9997-236C317CEDE4}" sibTransId="{2449FBCF-7166-4E6A-B241-2BD9B527FDDF}"/>
    <dgm:cxn modelId="{52578FE4-E5C6-4947-9FD5-C11F2F8739D5}" srcId="{4B5749E4-2F33-493A-B83B-8604C33A7399}" destId="{9C5B8962-BFC8-471F-AD49-29AE445E9DA3}" srcOrd="0" destOrd="0" parTransId="{2FD27D7A-AB7A-44DC-AA0D-93ADD47F9841}" sibTransId="{E52A0523-B179-4432-8AD4-B07774DA3D91}"/>
    <dgm:cxn modelId="{A7B45973-E5E0-4D0C-A78E-313B8C8EDDA2}" type="presOf" srcId="{B654C80E-6568-4534-9044-BA6E2280DC57}" destId="{E0FBC8E3-6900-44A6-BBBE-CC41C2908B32}" srcOrd="0" destOrd="0" presId="urn:microsoft.com/office/officeart/2005/8/layout/hProcess11"/>
    <dgm:cxn modelId="{9E3FFBCB-2CEF-4C5F-8A99-50D9B9D8A980}" srcId="{7C43D38E-376A-4345-8D80-0D528FD1E248}" destId="{D9DB3C39-51B9-4644-9ACB-CC9488BD1BE0}" srcOrd="0" destOrd="0" parTransId="{A9D5993B-2938-4F3A-A1E5-CB947E08F143}" sibTransId="{66E5D4B4-BF61-446F-8156-2390C7123F65}"/>
    <dgm:cxn modelId="{4797DA6F-A61C-40B3-BCCC-EA7BBE8B76AF}" srcId="{D4CE96CD-C672-41F2-BE4F-E1FE4D90DE71}" destId="{7C43D38E-376A-4345-8D80-0D528FD1E248}" srcOrd="3" destOrd="0" parTransId="{5A8B15C8-2FAF-4EF7-BBFC-EF7B423E32D4}" sibTransId="{6F453475-455B-41AD-927B-DE6001D6CA6B}"/>
    <dgm:cxn modelId="{D9AC0F92-C096-4CF8-A0AC-19E7DEF7DC14}" type="presOf" srcId="{D9DB3C39-51B9-4644-9ACB-CC9488BD1BE0}" destId="{E80856D8-1A2D-4AFC-BBC9-38C40C4EB81A}" srcOrd="0" destOrd="1" presId="urn:microsoft.com/office/officeart/2005/8/layout/hProcess11"/>
    <dgm:cxn modelId="{F28C8D31-5700-4BB6-B885-A7DA49011507}" type="presOf" srcId="{7C43D38E-376A-4345-8D80-0D528FD1E248}" destId="{E80856D8-1A2D-4AFC-BBC9-38C40C4EB81A}" srcOrd="0" destOrd="0" presId="urn:microsoft.com/office/officeart/2005/8/layout/hProcess11"/>
    <dgm:cxn modelId="{33DE9E7E-D16A-47D2-A661-0E2F7C308BE6}" srcId="{B654C80E-6568-4534-9044-BA6E2280DC57}" destId="{2D06D898-8E82-4815-B63E-CC612517A3F5}" srcOrd="0" destOrd="0" parTransId="{AECF0CC4-B60D-4644-9B83-CEA255BB89AE}" sibTransId="{3CBA9373-57FE-4A91-9D01-01478E737423}"/>
    <dgm:cxn modelId="{02535444-9827-43B6-ACC5-C866EDFAF167}" srcId="{D4CE96CD-C672-41F2-BE4F-E1FE4D90DE71}" destId="{7087651B-654D-4F6E-A36C-FC16CA7882C2}" srcOrd="0" destOrd="0" parTransId="{D0B0F46E-3658-411A-800E-42A9DA6BA45B}" sibTransId="{6FFA7148-B265-4BE9-9F95-3F8AADC61427}"/>
    <dgm:cxn modelId="{510AED50-96D0-4195-B629-D255ADD16857}" type="presOf" srcId="{9C5B8962-BFC8-471F-AD49-29AE445E9DA3}" destId="{D003BC24-A34E-4E6D-8000-833EBD224A34}" srcOrd="0" destOrd="1" presId="urn:microsoft.com/office/officeart/2005/8/layout/hProcess11"/>
    <dgm:cxn modelId="{C0E62EF7-4BE9-4F92-872A-C97174E427EC}" type="presOf" srcId="{D4CE96CD-C672-41F2-BE4F-E1FE4D90DE71}" destId="{E5605992-81A1-435D-9953-75774EE96BBF}" srcOrd="0" destOrd="0" presId="urn:microsoft.com/office/officeart/2005/8/layout/hProcess11"/>
    <dgm:cxn modelId="{E4FFA34F-FF54-423A-BC48-9DEFB2AC42CE}" type="presOf" srcId="{2D06D898-8E82-4815-B63E-CC612517A3F5}" destId="{E0FBC8E3-6900-44A6-BBBE-CC41C2908B32}" srcOrd="0" destOrd="1" presId="urn:microsoft.com/office/officeart/2005/8/layout/hProcess11"/>
    <dgm:cxn modelId="{54F33F7A-3BF7-4791-AACA-DB733C04CB5E}" type="presOf" srcId="{7087651B-654D-4F6E-A36C-FC16CA7882C2}" destId="{5FEBCFA4-67E8-41FA-BF65-21DFA8977CEE}" srcOrd="0" destOrd="0" presId="urn:microsoft.com/office/officeart/2005/8/layout/hProcess11"/>
    <dgm:cxn modelId="{0B4E1C1C-4BF5-4F80-B605-7C703E668ED6}" srcId="{D4CE96CD-C672-41F2-BE4F-E1FE4D90DE71}" destId="{4B5749E4-2F33-493A-B83B-8604C33A7399}" srcOrd="2" destOrd="0" parTransId="{A455E417-3561-48EE-A7E1-4F9690213E4D}" sibTransId="{ADC8CE0C-7425-425F-98E1-3EAB7FC37537}"/>
    <dgm:cxn modelId="{7E65AED7-F8EC-4C6E-99FD-335CCCB8199F}" type="presOf" srcId="{373F2B4F-C0E9-4842-AD38-99F0BDAD91FC}" destId="{5FEBCFA4-67E8-41FA-BF65-21DFA8977CEE}" srcOrd="0" destOrd="1" presId="urn:microsoft.com/office/officeart/2005/8/layout/hProcess11"/>
    <dgm:cxn modelId="{3A56C37A-A8AE-408B-9B42-E5180A0FA89B}" srcId="{D4CE96CD-C672-41F2-BE4F-E1FE4D90DE71}" destId="{B654C80E-6568-4534-9044-BA6E2280DC57}" srcOrd="1" destOrd="0" parTransId="{5E735317-7537-49B9-B4FF-42C6DB1806B9}" sibTransId="{EE6C8CBC-5551-4717-8C97-593F42F3259C}"/>
    <dgm:cxn modelId="{F7B8C67C-E92D-4FA2-8902-73711299F585}" type="presParOf" srcId="{E5605992-81A1-435D-9953-75774EE96BBF}" destId="{428147FE-430D-4881-8C28-38A2535831CD}" srcOrd="0" destOrd="0" presId="urn:microsoft.com/office/officeart/2005/8/layout/hProcess11"/>
    <dgm:cxn modelId="{A1FD069A-1802-4C24-857C-B192BB78F018}" type="presParOf" srcId="{E5605992-81A1-435D-9953-75774EE96BBF}" destId="{C76AF9C8-AB55-421C-B840-242E5ACBAEA9}" srcOrd="1" destOrd="0" presId="urn:microsoft.com/office/officeart/2005/8/layout/hProcess11"/>
    <dgm:cxn modelId="{2F223F3C-537E-4BA7-B54E-E5689535F791}" type="presParOf" srcId="{C76AF9C8-AB55-421C-B840-242E5ACBAEA9}" destId="{484765F7-503B-4728-9285-10D83D491D87}" srcOrd="0" destOrd="0" presId="urn:microsoft.com/office/officeart/2005/8/layout/hProcess11"/>
    <dgm:cxn modelId="{AAD70538-59D4-40CA-90D7-203EDB609470}" type="presParOf" srcId="{484765F7-503B-4728-9285-10D83D491D87}" destId="{5FEBCFA4-67E8-41FA-BF65-21DFA8977CEE}" srcOrd="0" destOrd="0" presId="urn:microsoft.com/office/officeart/2005/8/layout/hProcess11"/>
    <dgm:cxn modelId="{4D0F40FA-E80B-4E25-8E82-81B68981BAAB}" type="presParOf" srcId="{484765F7-503B-4728-9285-10D83D491D87}" destId="{81694536-C330-4CFD-ACD0-14CB609BF472}" srcOrd="1" destOrd="0" presId="urn:microsoft.com/office/officeart/2005/8/layout/hProcess11"/>
    <dgm:cxn modelId="{CCF37ED9-6A5A-47C9-903B-B06D0209D2C0}" type="presParOf" srcId="{484765F7-503B-4728-9285-10D83D491D87}" destId="{1385BFBB-262C-4587-9391-BAC78F65CEBD}" srcOrd="2" destOrd="0" presId="urn:microsoft.com/office/officeart/2005/8/layout/hProcess11"/>
    <dgm:cxn modelId="{CEF9E641-1831-4F9B-A008-488300C44D7D}" type="presParOf" srcId="{C76AF9C8-AB55-421C-B840-242E5ACBAEA9}" destId="{38012CAF-17D6-4F89-AFE4-FDFFC6C2782A}" srcOrd="1" destOrd="0" presId="urn:microsoft.com/office/officeart/2005/8/layout/hProcess11"/>
    <dgm:cxn modelId="{1B515B94-01E2-43C9-A07D-91A12DC9203B}" type="presParOf" srcId="{C76AF9C8-AB55-421C-B840-242E5ACBAEA9}" destId="{76B91C54-2F38-4813-B73B-2A459FE4BED2}" srcOrd="2" destOrd="0" presId="urn:microsoft.com/office/officeart/2005/8/layout/hProcess11"/>
    <dgm:cxn modelId="{75D17346-6497-44F7-97CD-7F70BA124B76}" type="presParOf" srcId="{76B91C54-2F38-4813-B73B-2A459FE4BED2}" destId="{E0FBC8E3-6900-44A6-BBBE-CC41C2908B32}" srcOrd="0" destOrd="0" presId="urn:microsoft.com/office/officeart/2005/8/layout/hProcess11"/>
    <dgm:cxn modelId="{28D091BA-94B3-4773-8351-03AD330E5170}" type="presParOf" srcId="{76B91C54-2F38-4813-B73B-2A459FE4BED2}" destId="{5AB5C2DA-AE19-406B-9407-6F0B8EA607A4}" srcOrd="1" destOrd="0" presId="urn:microsoft.com/office/officeart/2005/8/layout/hProcess11"/>
    <dgm:cxn modelId="{F0088069-364A-4687-B5DC-F60C2B039A53}" type="presParOf" srcId="{76B91C54-2F38-4813-B73B-2A459FE4BED2}" destId="{9A43F105-1811-4B37-820E-7D9A6BC45DE1}" srcOrd="2" destOrd="0" presId="urn:microsoft.com/office/officeart/2005/8/layout/hProcess11"/>
    <dgm:cxn modelId="{726A9EDB-D60F-4587-91AC-C0FF316ACC93}" type="presParOf" srcId="{C76AF9C8-AB55-421C-B840-242E5ACBAEA9}" destId="{2352E8DC-191B-4C57-9B48-8E8C5F77BC50}" srcOrd="3" destOrd="0" presId="urn:microsoft.com/office/officeart/2005/8/layout/hProcess11"/>
    <dgm:cxn modelId="{2F07DA15-8934-43C6-ACAB-9F17A7B40505}" type="presParOf" srcId="{C76AF9C8-AB55-421C-B840-242E5ACBAEA9}" destId="{0001FF91-FB21-4433-A283-43BDB8B1C7DA}" srcOrd="4" destOrd="0" presId="urn:microsoft.com/office/officeart/2005/8/layout/hProcess11"/>
    <dgm:cxn modelId="{F25EA8E0-71C2-41D8-A8B3-27A2E22FE4FF}" type="presParOf" srcId="{0001FF91-FB21-4433-A283-43BDB8B1C7DA}" destId="{D003BC24-A34E-4E6D-8000-833EBD224A34}" srcOrd="0" destOrd="0" presId="urn:microsoft.com/office/officeart/2005/8/layout/hProcess11"/>
    <dgm:cxn modelId="{E5C7FDCE-FFA2-4380-9D14-5B4FD8BFBE11}" type="presParOf" srcId="{0001FF91-FB21-4433-A283-43BDB8B1C7DA}" destId="{78879C05-A747-4A3E-9903-198F6440B27B}" srcOrd="1" destOrd="0" presId="urn:microsoft.com/office/officeart/2005/8/layout/hProcess11"/>
    <dgm:cxn modelId="{FD2F349C-AC2F-4EEA-AD60-7F3F87B44DF9}" type="presParOf" srcId="{0001FF91-FB21-4433-A283-43BDB8B1C7DA}" destId="{DD9B29EF-E209-45D3-BE48-C5911AE3F2AD}" srcOrd="2" destOrd="0" presId="urn:microsoft.com/office/officeart/2005/8/layout/hProcess11"/>
    <dgm:cxn modelId="{1F43E220-193B-43D4-9707-8DA5704FF206}" type="presParOf" srcId="{C76AF9C8-AB55-421C-B840-242E5ACBAEA9}" destId="{FB02D80C-E7DC-4EED-9F7E-7A9AD33B5DB8}" srcOrd="5" destOrd="0" presId="urn:microsoft.com/office/officeart/2005/8/layout/hProcess11"/>
    <dgm:cxn modelId="{3EEC1D53-5DE1-4095-986E-61C9B91E345B}" type="presParOf" srcId="{C76AF9C8-AB55-421C-B840-242E5ACBAEA9}" destId="{F41B3F72-FEDE-4619-80B3-2808C9BC9CF8}" srcOrd="6" destOrd="0" presId="urn:microsoft.com/office/officeart/2005/8/layout/hProcess11"/>
    <dgm:cxn modelId="{8794E9A9-917B-45EF-B537-C4B374C7CB9A}" type="presParOf" srcId="{F41B3F72-FEDE-4619-80B3-2808C9BC9CF8}" destId="{E80856D8-1A2D-4AFC-BBC9-38C40C4EB81A}" srcOrd="0" destOrd="0" presId="urn:microsoft.com/office/officeart/2005/8/layout/hProcess11"/>
    <dgm:cxn modelId="{62E73180-765C-4B84-B04B-528155B64DA6}" type="presParOf" srcId="{F41B3F72-FEDE-4619-80B3-2808C9BC9CF8}" destId="{A7280FB0-F13A-4E25-B987-40AFBBC9AC7E}" srcOrd="1" destOrd="0" presId="urn:microsoft.com/office/officeart/2005/8/layout/hProcess11"/>
    <dgm:cxn modelId="{5C8B84CA-4016-4827-AA72-84358A7E67A6}" type="presParOf" srcId="{F41B3F72-FEDE-4619-80B3-2808C9BC9CF8}" destId="{711CA29F-52AE-4F80-825B-F6B72B8C08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26CDC4E7-804C-4280-B4CF-8F5898C90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7" name="Picture 5" descr="JavaOne-blac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038" y="8689975"/>
            <a:ext cx="10699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2424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5BE3B293-C629-4A76-976E-BF2FECA56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5" name="Picture 7" descr="JavaOne-blac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038" y="8689975"/>
            <a:ext cx="10699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743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1C01B-C1A5-47F6-ADEB-3F5BDF3CF52F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60EB5-0BC3-4714-BEE5-67191FBE331D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8C2FD-F7AC-4812-A074-D9FA07943BB2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7006EA-CCAB-498A-9938-CF516FE344CB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2FBB1-636F-4D1B-ABBB-13DBA8CDB01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3E878-320E-4B72-81B5-6B6D11059443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794F5-5ECE-4CD6-87F6-F4449F46930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50A081-EE6C-40E5-AC39-8874001E937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21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84EFD-FECB-4291-BDFD-DB71400F7F69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FEC2B0-2584-4483-B08B-76285438F0E7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B6EB7-92D1-452E-AE13-8CC4DB25C454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157B3-BBA4-45F0-93C3-5F08C6DECDB5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1ED129-2CDB-4648-A7CE-66FE4F000C23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33C05-1935-4B72-B78D-BBB6546E3BB7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D5B59-CCA9-47D7-94BF-3FDFD2D0A547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FDE8A-DFB5-4D2B-9985-C1465848FCD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D90EA-FD49-4410-AD36-9463D813D408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31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491664-6A9F-4CC8-A8CF-C09EA9A4059A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B9EA6D-FF59-4D93-8D19-0002C057CA57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C6BEB-4A58-4F91-88E8-FA89F458CA17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D7CA4-2B9D-4D55-8E04-1C0EACCA2B3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>
              <a:latin typeface="Times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6D87964-8B62-45F3-8B62-742D1C00C052}" type="slidenum">
              <a:rPr lang="en-US" altLang="zh-CN" smtClean="0">
                <a:latin typeface="Times"/>
                <a:ea typeface="MS PGothic" pitchFamily="34" charset="-128"/>
              </a:rPr>
              <a:pPr eaLnBrk="0" hangingPunct="0"/>
              <a:t>3</a:t>
            </a:fld>
            <a:endParaRPr lang="en-US" altLang="zh-CN" smtClean="0">
              <a:latin typeface="Times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E786D7-13D2-43A3-AD02-02B29C1DD1AA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94A766-279E-4A50-8CC4-4491C5CC047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DEC77-7C82-4A50-A71A-C87FE8B8B1E6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A06A2-C73D-49CF-8A3B-724A298DF6E2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706B53-E521-489E-A115-1192F58A21D8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latin typeface="Arial" pitchFamily="34" charset="0"/>
              </a:rPr>
              <a:t>Simple on the surface, but complicated and mischievous underneath.</a:t>
            </a: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72509-096D-4B71-9716-C5C6A70D4A08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E88C6-0E0E-4192-B7A5-AC63FBB204D8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5BDAEF-C7ED-4753-9ACA-9231E991DBB6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89AD6-17DF-4C7A-9630-7ADA4B501802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400A63-0091-4873-B621-19139F15FEA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zh-CN" smtClean="0">
              <a:latin typeface="Arial" pitchFamily="34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322BB-0D68-4A44-81FC-5C2A4505A8E3}" type="slidenum">
              <a:rPr lang="en-NZ" altLang="zh-CN" smtClean="0">
                <a:latin typeface="Arial" pitchFamily="34" charset="0"/>
                <a:ea typeface="黑体" pitchFamily="49" charset="-122"/>
              </a:rPr>
              <a:pPr/>
              <a:t>4</a:t>
            </a:fld>
            <a:endParaRPr lang="en-NZ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64F8B-FB18-420D-885B-CF952B63219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9E23D-B1F3-4AB0-BC6D-4644DCE6C51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B2568-8CF2-490C-8FFB-0F7125C1D95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E6475-06DE-43B4-ACF1-A4F09DE08F24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latin typeface="Arial" pitchFamily="34" charset="0"/>
              </a:rPr>
              <a:t>Using Clojure with JavaFX is that easy?</a:t>
            </a: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5F6A-C09A-4C20-A5A0-D81BE14C2ABF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AE6745-5A0F-4141-8558-C2B6CBDE079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1A6B3-88F2-40C7-8F06-E57251E6D19F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NZ" altLang="zh-CN" smtClean="0">
                <a:latin typeface="Arial" pitchFamily="34" charset="0"/>
              </a:rPr>
              <a:t>Stage.add??</a:t>
            </a: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BB8DD-E361-44F4-86D3-09210979869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4FCAF-6584-43E9-A219-7DB896BEE1A4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6A281-E5B2-409C-A177-48FAB3067D7F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55A4261-5B5B-4C90-979A-4FB0D4608D7B}" type="slidenum">
              <a:rPr lang="en-US" altLang="zh-CN" smtClean="0">
                <a:latin typeface="Times"/>
                <a:ea typeface="MS PGothic" pitchFamily="34" charset="-128"/>
              </a:rPr>
              <a:pPr eaLnBrk="0" hangingPunct="0"/>
              <a:t>5</a:t>
            </a:fld>
            <a:endParaRPr lang="en-US" altLang="zh-CN" smtClean="0">
              <a:latin typeface="Times"/>
              <a:ea typeface="MS PGothic" pitchFamily="34" charset="-128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708A6-E09A-410C-ABDD-F9AA42AEF6B6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99D1D-36DB-4E2C-AC2F-C8032A212305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651BF-4D61-4DD6-A641-0ABF4FDD13ED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AE95A-0F82-44B5-8356-0C22FA10B053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61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320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867202-FE26-4DF0-B2A0-F15B2C10FCAB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99EF1B-D933-4904-8860-1A5014CCFF73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F526D-2B1D-415A-AC1F-30ADDE2121B8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A5C2B-EC16-4762-AAF1-00F99291742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92BBF-4D90-4AD8-A415-7E87D169FFCD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2281A-8336-4488-9CB1-3F7D22F1F4AD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5EE50-1CFF-43D8-A4C3-8F7C6CBE591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A6272-17DC-4A66-858B-E761AC148608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328AB0-4578-48C8-A301-9F43683FEB29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latin typeface="Arial" pitchFamily="34" charset="0"/>
              </a:rPr>
              <a:t>When you keep adding new features, you get…</a:t>
            </a: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ECB32-B211-41E0-9BAB-A440F6D6CBF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72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2D699-5400-4D2E-BF87-F033ACBF723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73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NZ" altLang="zh-CN" smtClean="0">
                <a:latin typeface="Arial" pitchFamily="34" charset="0"/>
              </a:rPr>
              <a:t>Stage.add??</a:t>
            </a:r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2B489-0DFF-4865-A411-9070450EDA97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75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latin typeface="Arial" pitchFamily="34" charset="0"/>
              </a:rPr>
              <a:t>An Anime that cares about UI design!</a:t>
            </a:r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02EE9-1502-4F8E-A8DC-41A893F2883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82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zh-CN" smtClean="0">
              <a:latin typeface="Arial" pitchFamily="34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8DE5A-6AD1-44DA-B115-005A20861507}" type="slidenum">
              <a:rPr lang="en-NZ" altLang="zh-CN" smtClean="0">
                <a:latin typeface="Arial" pitchFamily="34" charset="0"/>
                <a:ea typeface="黑体" pitchFamily="49" charset="-122"/>
              </a:rPr>
              <a:pPr/>
              <a:t>84</a:t>
            </a:fld>
            <a:endParaRPr lang="en-NZ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zh-CN" smtClean="0">
              <a:latin typeface="Arial" pitchFamily="34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C8B12-4BF2-49D4-9FBB-1E08A798752F}" type="slidenum">
              <a:rPr lang="en-NZ" altLang="zh-CN" smtClean="0">
                <a:latin typeface="Arial" pitchFamily="34" charset="0"/>
                <a:ea typeface="黑体" pitchFamily="49" charset="-122"/>
              </a:rPr>
              <a:pPr/>
              <a:t>85</a:t>
            </a:fld>
            <a:endParaRPr lang="en-NZ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NZ" altLang="zh-CN" smtClean="0">
                <a:latin typeface="Arial" pitchFamily="34" charset="0"/>
              </a:rPr>
              <a:t>Stage.add??</a:t>
            </a: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55DAB4-9915-4B06-948D-04AF73B888B2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86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latin typeface="Arial" pitchFamily="34" charset="0"/>
              </a:rPr>
              <a:t>So which Ichigo is Ruby and JRuby?  You guess.  </a:t>
            </a:r>
            <a:r>
              <a:rPr lang="en-US" altLang="zh-CN" smtClean="0">
                <a:latin typeface="Arial" pitchFamily="34" charset="0"/>
                <a:sym typeface="Wingdings" pitchFamily="2" charset="2"/>
              </a:rPr>
              <a:t></a:t>
            </a:r>
            <a:endParaRPr lang="en-US" altLang="zh-CN" smtClean="0">
              <a:latin typeface="Arial" pitchFamily="34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37667C-B753-458B-A090-B23D644E48EB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89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zh-CN" smtClean="0">
              <a:latin typeface="Arial" pitchFamily="34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D87A0-908A-4FDB-83B6-80242832BEC9}" type="slidenum">
              <a:rPr lang="en-NZ" altLang="zh-CN" smtClean="0">
                <a:latin typeface="Arial" pitchFamily="34" charset="0"/>
                <a:ea typeface="黑体" pitchFamily="49" charset="-122"/>
              </a:rPr>
              <a:pPr/>
              <a:t>8</a:t>
            </a:fld>
            <a:endParaRPr lang="en-NZ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zh-CN" smtClean="0">
              <a:latin typeface="Arial" pitchFamily="34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059A6-B149-4D63-93B1-8421E3D59747}" type="slidenum">
              <a:rPr lang="en-NZ" altLang="zh-CN" smtClean="0">
                <a:latin typeface="Arial" pitchFamily="34" charset="0"/>
                <a:ea typeface="黑体" pitchFamily="49" charset="-122"/>
              </a:rPr>
              <a:pPr/>
              <a:t>90</a:t>
            </a:fld>
            <a:endParaRPr lang="en-NZ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NZ" altLang="zh-CN" smtClean="0">
              <a:latin typeface="Arial" pitchFamily="34" charset="0"/>
            </a:endParaRPr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CF4EA-CFC8-480C-A8B7-0CDC6174E9A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92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zh-CN" smtClean="0">
              <a:latin typeface="Arial" pitchFamily="34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778ACD-2F08-45B0-BE69-4AA4DCE6EB8B}" type="slidenum">
              <a:rPr lang="en-NZ" altLang="zh-CN" smtClean="0">
                <a:latin typeface="Arial" pitchFamily="34" charset="0"/>
                <a:ea typeface="黑体" pitchFamily="49" charset="-122"/>
              </a:rPr>
              <a:pPr/>
              <a:t>13</a:t>
            </a:fld>
            <a:endParaRPr lang="en-NZ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zh-CN" smtClean="0">
              <a:latin typeface="Arial" pitchFamily="34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4DE03-71D6-4BB3-9010-20F5DEF45DBA}" type="slidenum">
              <a:rPr lang="en-NZ" altLang="zh-CN" smtClean="0">
                <a:latin typeface="Arial" pitchFamily="34" charset="0"/>
                <a:ea typeface="黑体" pitchFamily="49" charset="-122"/>
              </a:rPr>
              <a:pPr/>
              <a:t>14</a:t>
            </a:fld>
            <a:endParaRPr lang="en-NZ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37134" y="3903669"/>
            <a:ext cx="5842594" cy="147002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37134" y="5105400"/>
            <a:ext cx="5842594" cy="1752600"/>
          </a:xfrm>
        </p:spPr>
        <p:txBody>
          <a:bodyPr/>
          <a:lstStyle>
            <a:lvl1pPr marL="0" indent="0">
              <a:buFont typeface="Wingdings" charset="2"/>
              <a:buNone/>
              <a:defRPr sz="2200">
                <a:solidFill>
                  <a:srgbClr val="8B8D9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Small Red Squar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044113" y="0"/>
            <a:ext cx="2144712" cy="735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05" y="268101"/>
            <a:ext cx="8756438" cy="594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103" y="1552222"/>
            <a:ext cx="10851440" cy="44338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34213" y="6356350"/>
            <a:ext cx="990600" cy="366713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dirty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6572-81DF-48ED-84B8-0B182FCEE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verted 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E875A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BE875A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BE875A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E875A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E875A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E875A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8259C-F332-43F4-8E78-A71E58631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675" y="1831977"/>
            <a:ext cx="5550571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0387" y="1831977"/>
            <a:ext cx="5550570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8560-4A7A-43B7-AC64-03044137E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09" y="685800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895" y="1846415"/>
            <a:ext cx="5385514" cy="639763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95" y="24861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211" y="1846415"/>
            <a:ext cx="5387630" cy="639763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0211" y="24861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A3BAE-3A94-4EBF-9A5C-E6B176CA5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CE29A-8C9D-4805-90DA-801D8DD6C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CFF3-D534-4172-B2D8-FDE2C437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5086999"/>
            <a:ext cx="7313295" cy="566739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899171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65373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0BCD-49E8-4F05-A681-ED4185E17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/>
          </p:cNvSpPr>
          <p:nvPr/>
        </p:nvSpPr>
        <p:spPr bwMode="auto">
          <a:xfrm>
            <a:off x="6437313" y="1073150"/>
            <a:ext cx="5761037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auto">
          <a:xfrm>
            <a:off x="498475" y="0"/>
            <a:ext cx="7350125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6" name="Freeform 12"/>
          <p:cNvSpPr>
            <a:spLocks/>
          </p:cNvSpPr>
          <p:nvPr/>
        </p:nvSpPr>
        <p:spPr bwMode="auto">
          <a:xfrm rot="5236414">
            <a:off x="6632576" y="1285875"/>
            <a:ext cx="4114800" cy="15843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>
            <a:off x="7923213" y="0"/>
            <a:ext cx="3656012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>
            <a:off x="7923213" y="4267200"/>
            <a:ext cx="4265612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7923213" y="0"/>
            <a:ext cx="1827212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7929563" y="4246563"/>
            <a:ext cx="2786062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7923213" y="4267200"/>
            <a:ext cx="2132012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>
            <a:off x="7923213" y="1371600"/>
            <a:ext cx="4265612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3" name="Freeform 21"/>
          <p:cNvSpPr>
            <a:spLocks/>
          </p:cNvSpPr>
          <p:nvPr/>
        </p:nvSpPr>
        <p:spPr bwMode="auto">
          <a:xfrm>
            <a:off x="7923213" y="1752600"/>
            <a:ext cx="4265612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4" name="Freeform 22"/>
          <p:cNvSpPr>
            <a:spLocks/>
          </p:cNvSpPr>
          <p:nvPr/>
        </p:nvSpPr>
        <p:spPr bwMode="auto">
          <a:xfrm>
            <a:off x="1320800" y="4267200"/>
            <a:ext cx="6602413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5" name="Freeform 23"/>
          <p:cNvSpPr>
            <a:spLocks/>
          </p:cNvSpPr>
          <p:nvPr/>
        </p:nvSpPr>
        <p:spPr bwMode="auto">
          <a:xfrm>
            <a:off x="711200" y="4267200"/>
            <a:ext cx="7110413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6" name="Freeform 24"/>
          <p:cNvSpPr>
            <a:spLocks/>
          </p:cNvSpPr>
          <p:nvPr/>
        </p:nvSpPr>
        <p:spPr bwMode="auto">
          <a:xfrm>
            <a:off x="488950" y="2438400"/>
            <a:ext cx="7516813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488950" y="2133600"/>
            <a:ext cx="7516813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8" name="Freeform 26"/>
          <p:cNvSpPr>
            <a:spLocks/>
          </p:cNvSpPr>
          <p:nvPr/>
        </p:nvSpPr>
        <p:spPr bwMode="auto">
          <a:xfrm>
            <a:off x="6094413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黑体" pitchFamily="49" charset="-122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484188" y="401638"/>
            <a:ext cx="11334750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7"/>
          <p:cNvSpPr/>
          <p:nvPr/>
        </p:nvSpPr>
        <p:spPr>
          <a:xfrm flipH="1">
            <a:off x="495300" y="681038"/>
            <a:ext cx="3651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8"/>
          <p:cNvSpPr/>
          <p:nvPr/>
        </p:nvSpPr>
        <p:spPr>
          <a:xfrm flipH="1">
            <a:off x="547688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9"/>
          <p:cNvSpPr/>
          <p:nvPr/>
        </p:nvSpPr>
        <p:spPr>
          <a:xfrm flipH="1">
            <a:off x="598488" y="681038"/>
            <a:ext cx="111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10"/>
          <p:cNvSpPr/>
          <p:nvPr/>
        </p:nvSpPr>
        <p:spPr>
          <a:xfrm flipH="1">
            <a:off x="635000" y="681038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11"/>
          <p:cNvSpPr/>
          <p:nvPr/>
        </p:nvSpPr>
        <p:spPr>
          <a:xfrm>
            <a:off x="666750" y="681038"/>
            <a:ext cx="4921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290" y="1351673"/>
            <a:ext cx="7622079" cy="977487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290" y="512064"/>
            <a:ext cx="10872432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8634413" y="6416675"/>
            <a:ext cx="284321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08BC77D0-0F13-4675-8D28-120635A1CA0D}" type="datetimeFigureOut">
              <a:rPr lang="en-US"/>
              <a:pPr>
                <a:defRPr/>
              </a:pPr>
              <a:t>7/19/2013</a:t>
            </a:fld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6416675"/>
            <a:ext cx="74152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9718-A187-48AB-9DD7-1177D6FA8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9088" y="685800"/>
            <a:ext cx="11304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31975"/>
            <a:ext cx="11304587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39213" y="6553200"/>
            <a:ext cx="28432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 smtClean="0">
                <a:solidFill>
                  <a:schemeClr val="bg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59EAC11-923A-4113-AFA5-1ABB84793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60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61" r:id="rId9"/>
    <p:sldLayoutId id="2147483662" r:id="rId10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2000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60000"/>
        <a:buFont typeface="Lucida Grande"/>
        <a:buChar char="&gt;"/>
        <a:defRPr sz="28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684213" indent="-339725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55000"/>
        <a:buFont typeface="Wingdings" pitchFamily="2" charset="2"/>
        <a:buChar char="l"/>
        <a:defRPr sz="2600">
          <a:solidFill>
            <a:schemeClr val="tx1"/>
          </a:solidFill>
          <a:latin typeface="+mn-lt"/>
          <a:ea typeface="MS PGothic" pitchFamily="34" charset="-128"/>
        </a:defRPr>
      </a:lvl2pPr>
      <a:lvl3pPr marL="1008063" indent="-322263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55000"/>
        <a:buFont typeface="Wingdings" pitchFamily="2" charset="2"/>
        <a:buChar char="l"/>
        <a:defRPr sz="2200">
          <a:solidFill>
            <a:schemeClr val="tx1"/>
          </a:solidFill>
          <a:latin typeface="+mn-lt"/>
          <a:ea typeface="MS PGothic" pitchFamily="34" charset="-128"/>
        </a:defRPr>
      </a:lvl3pPr>
      <a:lvl4pPr marL="1360488" indent="-350838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60000"/>
        <a:buFont typeface="Wingdings" pitchFamily="2" charset="2"/>
        <a:buChar char="l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1712913" indent="-350838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60000"/>
        <a:buFont typeface="Wingdings" pitchFamily="2" charset="2"/>
        <a:buChar char="l"/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170113" indent="-350838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60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6pPr>
      <a:lvl7pPr marL="2627313" indent="-350838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60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7pPr>
      <a:lvl8pPr marL="3084513" indent="-350838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60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8pPr>
      <a:lvl9pPr marL="3541713" indent="-350838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chemeClr val="accent1"/>
        </a:buClr>
        <a:buSzPct val="60000"/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en.chin@oracl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ithub.com/jugchennai/scalafx.g8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visage-lang.org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scalafx.org" TargetMode="External"/><Relationship Id="rId2" Type="http://schemas.openxmlformats.org/officeDocument/2006/relationships/hyperlink" Target="http://groovyfx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jruby/jrubyfx" TargetMode="External"/><Relationship Id="rId4" Type="http://schemas.openxmlformats.org/officeDocument/2006/relationships/hyperlink" Target="http://visage-lang.or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tephen.chin@oracl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66392" y="3706545"/>
            <a:ext cx="9220406" cy="540745"/>
          </a:xfrm>
        </p:spPr>
        <p:txBody>
          <a:bodyPr/>
          <a:lstStyle/>
          <a:p>
            <a:r>
              <a:rPr lang="zh-CN" altLang="en-US" sz="4400" dirty="0" smtClean="0">
                <a:solidFill>
                  <a:schemeClr val="tx1"/>
                </a:solidFill>
                <a:latin typeface="Brush Script"/>
                <a:ea typeface="Osaka"/>
                <a:cs typeface="Brush Script"/>
              </a:rPr>
              <a:t>使用 </a:t>
            </a:r>
            <a:r>
              <a:rPr lang="en-US" altLang="zh-CN" sz="4400" dirty="0" smtClean="0">
                <a:solidFill>
                  <a:schemeClr val="tx1"/>
                </a:solidFill>
                <a:latin typeface="Brush Script"/>
                <a:ea typeface="Osaka"/>
                <a:cs typeface="Brush Script"/>
              </a:rPr>
              <a:t>JVM </a:t>
            </a:r>
            <a:r>
              <a:rPr lang="zh-CN" altLang="en-US" sz="4400" dirty="0" smtClean="0">
                <a:solidFill>
                  <a:schemeClr val="tx1"/>
                </a:solidFill>
                <a:latin typeface="Brush Script"/>
                <a:ea typeface="Osaka"/>
                <a:cs typeface="Brush Script"/>
              </a:rPr>
              <a:t>语言的 </a:t>
            </a:r>
            <a:r>
              <a:rPr lang="en-US" altLang="zh-CN" sz="4400" dirty="0" err="1" smtClean="0">
                <a:solidFill>
                  <a:schemeClr val="tx1"/>
                </a:solidFill>
                <a:latin typeface="Brush Script"/>
                <a:ea typeface="Osaka"/>
                <a:cs typeface="Brush Script"/>
              </a:rPr>
              <a:t>JavaFX</a:t>
            </a:r>
            <a:r>
              <a:rPr lang="en-US" altLang="zh-CN" sz="4400" dirty="0" smtClean="0">
                <a:solidFill>
                  <a:schemeClr val="tx1"/>
                </a:solidFill>
                <a:latin typeface="Brush Script"/>
                <a:ea typeface="Osaka"/>
                <a:cs typeface="Brush Script"/>
              </a:rPr>
              <a:t/>
            </a:r>
            <a:br>
              <a:rPr lang="en-US" altLang="zh-CN" sz="4400" dirty="0" smtClean="0">
                <a:solidFill>
                  <a:schemeClr val="tx1"/>
                </a:solidFill>
                <a:latin typeface="Brush Script"/>
                <a:ea typeface="Osaka"/>
                <a:cs typeface="Brush Script"/>
              </a:rPr>
            </a:br>
            <a:r>
              <a:rPr lang="zh-CN" altLang="en-US" sz="4400" dirty="0" smtClean="0">
                <a:solidFill>
                  <a:schemeClr val="tx1"/>
                </a:solidFill>
                <a:latin typeface="Brush Script"/>
                <a:ea typeface="Osaka"/>
                <a:cs typeface="Brush Script"/>
              </a:rPr>
              <a:t>亚洲版</a:t>
            </a:r>
            <a:endParaRPr lang="en-US" sz="4000" dirty="0">
              <a:latin typeface="Brush Script"/>
              <a:ea typeface="Osaka"/>
              <a:cs typeface="Brush Script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8011533" y="4741866"/>
            <a:ext cx="3754613" cy="17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Wingdings" charset="2"/>
              <a:buNone/>
              <a:defRPr sz="2200">
                <a:solidFill>
                  <a:srgbClr val="8B8D9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4213" indent="-33972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charset="2"/>
              <a:buChar char="l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008063" indent="-3222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charset="2"/>
              <a:buChar char="l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60488" indent="-3508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12913" indent="-3508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170113" indent="-350838" algn="l" rtl="0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27313" indent="-350838" algn="l" rtl="0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84513" indent="-350838" algn="l" rtl="0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41713" indent="-350838" algn="l" rtl="0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800" dirty="0" smtClean="0"/>
              <a:t>Stephen Chin</a:t>
            </a:r>
          </a:p>
          <a:p>
            <a:r>
              <a:rPr lang="en-US" altLang="zh-CN" sz="2000" dirty="0" smtClean="0">
                <a:ea typeface="MS PGothic" pitchFamily="34" charset="-128"/>
              </a:rPr>
              <a:t>Java </a:t>
            </a:r>
            <a:r>
              <a:rPr lang="zh-CN" altLang="en-US" sz="2000" dirty="0">
                <a:ea typeface="MS PGothic" pitchFamily="34" charset="-128"/>
              </a:rPr>
              <a:t>技术</a:t>
            </a:r>
            <a:r>
              <a:rPr lang="zh-CN" altLang="en-US" sz="2000" dirty="0" smtClean="0">
                <a:ea typeface="MS PGothic" pitchFamily="34" charset="-128"/>
              </a:rPr>
              <a:t>大使</a:t>
            </a:r>
            <a:endParaRPr lang="en-US" sz="2000" dirty="0" smtClean="0"/>
          </a:p>
          <a:p>
            <a:r>
              <a:rPr lang="en-US" altLang="zh-CN" sz="2000" dirty="0" err="1" smtClean="0"/>
              <a:t>JavaOne</a:t>
            </a:r>
            <a:r>
              <a:rPr lang="en-US" altLang="zh-CN" sz="2000" dirty="0" smtClean="0"/>
              <a:t> </a:t>
            </a:r>
            <a:r>
              <a:rPr lang="zh-CN" altLang="en-US" sz="2000" dirty="0" smtClean="0">
                <a:latin typeface="黑体" pitchFamily="49" charset="-122"/>
                <a:ea typeface="黑体" pitchFamily="49" charset="-122"/>
              </a:rPr>
              <a:t>内容主席</a:t>
            </a:r>
            <a:r>
              <a:rPr lang="en-US" sz="1800" dirty="0" smtClean="0">
                <a:hlinkClick r:id="rId3"/>
              </a:rPr>
              <a:t>stephen.chin@oracle.com</a:t>
            </a:r>
            <a:endParaRPr lang="en-US" sz="1800" dirty="0" smtClean="0"/>
          </a:p>
          <a:p>
            <a:r>
              <a:rPr lang="en-US" sz="1800" dirty="0" smtClean="0"/>
              <a:t>tweet: @</a:t>
            </a:r>
            <a:r>
              <a:rPr lang="en-US" sz="1800" dirty="0" err="1" smtClean="0"/>
              <a:t>steveonjava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设置绑定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circle.strokeWidthProperty().bind(Bindings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.when(circle.hoverProperty())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.then(4)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.otherwise(0)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);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0AFC31A-7376-471F-92D0-7CC92287AD2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设置事件监听器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circle.addEventHandler(MouseEvent.MOUSE_CLICKED,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                  new EventHandler&lt;MouseEvent&gt;()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public void handle(MouseEvent t)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KeyValue collapse = new KeyValue(circle.radiusProperty(), 0);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new Timeline(new KeyFrame(Duration.seconds(3), 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                        collapse)).play();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});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A73FF4-099E-4CEE-8DEF-373F63B67960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11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开始播放动画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8" y="1831975"/>
            <a:ext cx="11503025" cy="4551363"/>
          </a:xfrm>
        </p:spPr>
        <p:txBody>
          <a:bodyPr/>
          <a:lstStyle/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Timeline moveCircles = new Timeline();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for (Circle circle : circles)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KeyValue moveX = new KeyValue(circle.centerXProperty(), 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                          Math.random() * 800);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KeyValue moveY = new KeyValue(circle.centerYProperty(), 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                          Math.random() * 600);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moveCircles.getKeyFrames().add(new KeyFrame(Duration.seconds(40), 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                                        moveX, moveY));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moveCircles.play();</a:t>
            </a:r>
          </a:p>
          <a:p>
            <a:pPr marL="0" indent="0"/>
            <a:endParaRPr lang="en-US" altLang="zh-CN" sz="2400" smtClean="0">
              <a:latin typeface="Consolas" pitchFamily="49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385D30-1656-4ABC-9E9E-F09F0BA92B04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4967288" y="3530600"/>
            <a:ext cx="2481262" cy="1925638"/>
          </a:xfrm>
          <a:custGeom>
            <a:avLst/>
            <a:gdLst>
              <a:gd name="connsiteX0" fmla="*/ 338203 w 1860912"/>
              <a:gd name="connsiteY0" fmla="*/ 1925589 h 1925589"/>
              <a:gd name="connsiteX1" fmla="*/ 338203 w 1860912"/>
              <a:gd name="connsiteY1" fmla="*/ 1925589 h 1925589"/>
              <a:gd name="connsiteX2" fmla="*/ 237995 w 1860912"/>
              <a:gd name="connsiteY2" fmla="*/ 1875485 h 1925589"/>
              <a:gd name="connsiteX3" fmla="*/ 175364 w 1860912"/>
              <a:gd name="connsiteY3" fmla="*/ 1800329 h 1925589"/>
              <a:gd name="connsiteX4" fmla="*/ 100208 w 1860912"/>
              <a:gd name="connsiteY4" fmla="*/ 1775276 h 1925589"/>
              <a:gd name="connsiteX5" fmla="*/ 75156 w 1860912"/>
              <a:gd name="connsiteY5" fmla="*/ 1737698 h 1925589"/>
              <a:gd name="connsiteX6" fmla="*/ 37578 w 1860912"/>
              <a:gd name="connsiteY6" fmla="*/ 1712646 h 1925589"/>
              <a:gd name="connsiteX7" fmla="*/ 25052 w 1860912"/>
              <a:gd name="connsiteY7" fmla="*/ 1675068 h 1925589"/>
              <a:gd name="connsiteX8" fmla="*/ 0 w 1860912"/>
              <a:gd name="connsiteY8" fmla="*/ 1637490 h 1925589"/>
              <a:gd name="connsiteX9" fmla="*/ 12526 w 1860912"/>
              <a:gd name="connsiteY9" fmla="*/ 1136449 h 1925589"/>
              <a:gd name="connsiteX10" fmla="*/ 25052 w 1860912"/>
              <a:gd name="connsiteY10" fmla="*/ 1098871 h 1925589"/>
              <a:gd name="connsiteX11" fmla="*/ 50104 w 1860912"/>
              <a:gd name="connsiteY11" fmla="*/ 1061293 h 1925589"/>
              <a:gd name="connsiteX12" fmla="*/ 62630 w 1860912"/>
              <a:gd name="connsiteY12" fmla="*/ 986137 h 1925589"/>
              <a:gd name="connsiteX13" fmla="*/ 87682 w 1860912"/>
              <a:gd name="connsiteY13" fmla="*/ 910981 h 1925589"/>
              <a:gd name="connsiteX14" fmla="*/ 100208 w 1860912"/>
              <a:gd name="connsiteY14" fmla="*/ 860876 h 1925589"/>
              <a:gd name="connsiteX15" fmla="*/ 112734 w 1860912"/>
              <a:gd name="connsiteY15" fmla="*/ 823298 h 1925589"/>
              <a:gd name="connsiteX16" fmla="*/ 125260 w 1860912"/>
              <a:gd name="connsiteY16" fmla="*/ 760668 h 1925589"/>
              <a:gd name="connsiteX17" fmla="*/ 150312 w 1860912"/>
              <a:gd name="connsiteY17" fmla="*/ 685512 h 1925589"/>
              <a:gd name="connsiteX18" fmla="*/ 162838 w 1860912"/>
              <a:gd name="connsiteY18" fmla="*/ 585304 h 1925589"/>
              <a:gd name="connsiteX19" fmla="*/ 175364 w 1860912"/>
              <a:gd name="connsiteY19" fmla="*/ 460044 h 1925589"/>
              <a:gd name="connsiteX20" fmla="*/ 200417 w 1860912"/>
              <a:gd name="connsiteY20" fmla="*/ 359835 h 1925589"/>
              <a:gd name="connsiteX21" fmla="*/ 237995 w 1860912"/>
              <a:gd name="connsiteY21" fmla="*/ 284679 h 1925589"/>
              <a:gd name="connsiteX22" fmla="*/ 263047 w 1860912"/>
              <a:gd name="connsiteY22" fmla="*/ 247101 h 1925589"/>
              <a:gd name="connsiteX23" fmla="*/ 300625 w 1860912"/>
              <a:gd name="connsiteY23" fmla="*/ 171945 h 1925589"/>
              <a:gd name="connsiteX24" fmla="*/ 425885 w 1860912"/>
              <a:gd name="connsiteY24" fmla="*/ 96789 h 1925589"/>
              <a:gd name="connsiteX25" fmla="*/ 488515 w 1860912"/>
              <a:gd name="connsiteY25" fmla="*/ 84263 h 1925589"/>
              <a:gd name="connsiteX26" fmla="*/ 601249 w 1860912"/>
              <a:gd name="connsiteY26" fmla="*/ 46685 h 1925589"/>
              <a:gd name="connsiteX27" fmla="*/ 638828 w 1860912"/>
              <a:gd name="connsiteY27" fmla="*/ 21633 h 1925589"/>
              <a:gd name="connsiteX28" fmla="*/ 739036 w 1860912"/>
              <a:gd name="connsiteY28" fmla="*/ 9107 h 1925589"/>
              <a:gd name="connsiteX29" fmla="*/ 939452 w 1860912"/>
              <a:gd name="connsiteY29" fmla="*/ 21633 h 1925589"/>
              <a:gd name="connsiteX30" fmla="*/ 1039660 w 1860912"/>
              <a:gd name="connsiteY30" fmla="*/ 46685 h 1925589"/>
              <a:gd name="connsiteX31" fmla="*/ 1089764 w 1860912"/>
              <a:gd name="connsiteY31" fmla="*/ 59211 h 1925589"/>
              <a:gd name="connsiteX32" fmla="*/ 1127343 w 1860912"/>
              <a:gd name="connsiteY32" fmla="*/ 71737 h 1925589"/>
              <a:gd name="connsiteX33" fmla="*/ 1277655 w 1860912"/>
              <a:gd name="connsiteY33" fmla="*/ 96789 h 1925589"/>
              <a:gd name="connsiteX34" fmla="*/ 1528175 w 1860912"/>
              <a:gd name="connsiteY34" fmla="*/ 134367 h 1925589"/>
              <a:gd name="connsiteX35" fmla="*/ 1565754 w 1860912"/>
              <a:gd name="connsiteY35" fmla="*/ 146893 h 1925589"/>
              <a:gd name="connsiteX36" fmla="*/ 1590806 w 1860912"/>
              <a:gd name="connsiteY36" fmla="*/ 184471 h 1925589"/>
              <a:gd name="connsiteX37" fmla="*/ 1628384 w 1860912"/>
              <a:gd name="connsiteY37" fmla="*/ 222049 h 1925589"/>
              <a:gd name="connsiteX38" fmla="*/ 1703540 w 1860912"/>
              <a:gd name="connsiteY38" fmla="*/ 284679 h 1925589"/>
              <a:gd name="connsiteX39" fmla="*/ 1728592 w 1860912"/>
              <a:gd name="connsiteY39" fmla="*/ 334783 h 1925589"/>
              <a:gd name="connsiteX40" fmla="*/ 1753644 w 1860912"/>
              <a:gd name="connsiteY40" fmla="*/ 372361 h 1925589"/>
              <a:gd name="connsiteX41" fmla="*/ 1766170 w 1860912"/>
              <a:gd name="connsiteY41" fmla="*/ 409939 h 1925589"/>
              <a:gd name="connsiteX42" fmla="*/ 1803748 w 1860912"/>
              <a:gd name="connsiteY42" fmla="*/ 422465 h 1925589"/>
              <a:gd name="connsiteX43" fmla="*/ 1816274 w 1860912"/>
              <a:gd name="connsiteY43" fmla="*/ 585304 h 1925589"/>
              <a:gd name="connsiteX44" fmla="*/ 1791222 w 1860912"/>
              <a:gd name="connsiteY44" fmla="*/ 760668 h 1925589"/>
              <a:gd name="connsiteX45" fmla="*/ 1778696 w 1860912"/>
              <a:gd name="connsiteY45" fmla="*/ 848350 h 1925589"/>
              <a:gd name="connsiteX46" fmla="*/ 1766170 w 1860912"/>
              <a:gd name="connsiteY46" fmla="*/ 898455 h 1925589"/>
              <a:gd name="connsiteX47" fmla="*/ 1753644 w 1860912"/>
              <a:gd name="connsiteY47" fmla="*/ 973611 h 1925589"/>
              <a:gd name="connsiteX48" fmla="*/ 1728592 w 1860912"/>
              <a:gd name="connsiteY48" fmla="*/ 1011189 h 1925589"/>
              <a:gd name="connsiteX49" fmla="*/ 1691014 w 1860912"/>
              <a:gd name="connsiteY49" fmla="*/ 1086345 h 1925589"/>
              <a:gd name="connsiteX50" fmla="*/ 1653436 w 1860912"/>
              <a:gd name="connsiteY50" fmla="*/ 1111397 h 1925589"/>
              <a:gd name="connsiteX51" fmla="*/ 1590806 w 1860912"/>
              <a:gd name="connsiteY51" fmla="*/ 1186553 h 1925589"/>
              <a:gd name="connsiteX52" fmla="*/ 1553228 w 1860912"/>
              <a:gd name="connsiteY52" fmla="*/ 1211605 h 1925589"/>
              <a:gd name="connsiteX53" fmla="*/ 1528175 w 1860912"/>
              <a:gd name="connsiteY53" fmla="*/ 1236657 h 1925589"/>
              <a:gd name="connsiteX54" fmla="*/ 1490597 w 1860912"/>
              <a:gd name="connsiteY54" fmla="*/ 1249183 h 1925589"/>
              <a:gd name="connsiteX55" fmla="*/ 1415441 w 1860912"/>
              <a:gd name="connsiteY55" fmla="*/ 1299287 h 1925589"/>
              <a:gd name="connsiteX56" fmla="*/ 1365337 w 1860912"/>
              <a:gd name="connsiteY56" fmla="*/ 1361918 h 1925589"/>
              <a:gd name="connsiteX57" fmla="*/ 1327759 w 1860912"/>
              <a:gd name="connsiteY57" fmla="*/ 1374444 h 1925589"/>
              <a:gd name="connsiteX58" fmla="*/ 1290181 w 1860912"/>
              <a:gd name="connsiteY58" fmla="*/ 1399496 h 1925589"/>
              <a:gd name="connsiteX59" fmla="*/ 1252603 w 1860912"/>
              <a:gd name="connsiteY59" fmla="*/ 1412022 h 1925589"/>
              <a:gd name="connsiteX60" fmla="*/ 1164921 w 1860912"/>
              <a:gd name="connsiteY60" fmla="*/ 1462126 h 1925589"/>
              <a:gd name="connsiteX61" fmla="*/ 1139869 w 1860912"/>
              <a:gd name="connsiteY61" fmla="*/ 1499704 h 1925589"/>
              <a:gd name="connsiteX62" fmla="*/ 1077238 w 1860912"/>
              <a:gd name="connsiteY62" fmla="*/ 1562334 h 1925589"/>
              <a:gd name="connsiteX63" fmla="*/ 1039660 w 1860912"/>
              <a:gd name="connsiteY63" fmla="*/ 1599912 h 1925589"/>
              <a:gd name="connsiteX64" fmla="*/ 1002082 w 1860912"/>
              <a:gd name="connsiteY64" fmla="*/ 1637490 h 1925589"/>
              <a:gd name="connsiteX65" fmla="*/ 964504 w 1860912"/>
              <a:gd name="connsiteY65" fmla="*/ 1675068 h 1925589"/>
              <a:gd name="connsiteX66" fmla="*/ 926926 w 1860912"/>
              <a:gd name="connsiteY66" fmla="*/ 1687594 h 1925589"/>
              <a:gd name="connsiteX67" fmla="*/ 901874 w 1860912"/>
              <a:gd name="connsiteY67" fmla="*/ 1725172 h 1925589"/>
              <a:gd name="connsiteX68" fmla="*/ 826718 w 1860912"/>
              <a:gd name="connsiteY68" fmla="*/ 1762750 h 1925589"/>
              <a:gd name="connsiteX69" fmla="*/ 789140 w 1860912"/>
              <a:gd name="connsiteY69" fmla="*/ 1787802 h 1925589"/>
              <a:gd name="connsiteX70" fmla="*/ 688932 w 1860912"/>
              <a:gd name="connsiteY70" fmla="*/ 1812855 h 1925589"/>
              <a:gd name="connsiteX71" fmla="*/ 563671 w 1860912"/>
              <a:gd name="connsiteY71" fmla="*/ 1837907 h 1925589"/>
              <a:gd name="connsiteX72" fmla="*/ 488515 w 1860912"/>
              <a:gd name="connsiteY72" fmla="*/ 1862959 h 1925589"/>
              <a:gd name="connsiteX73" fmla="*/ 375781 w 1860912"/>
              <a:gd name="connsiteY73" fmla="*/ 1913063 h 1925589"/>
              <a:gd name="connsiteX74" fmla="*/ 338203 w 1860912"/>
              <a:gd name="connsiteY74" fmla="*/ 1925589 h 192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860912" h="1925589">
                <a:moveTo>
                  <a:pt x="338203" y="1925589"/>
                </a:moveTo>
                <a:lnTo>
                  <a:pt x="338203" y="1925589"/>
                </a:lnTo>
                <a:cubicBezTo>
                  <a:pt x="304800" y="1908888"/>
                  <a:pt x="268589" y="1896901"/>
                  <a:pt x="237995" y="1875485"/>
                </a:cubicBezTo>
                <a:cubicBezTo>
                  <a:pt x="136033" y="1804111"/>
                  <a:pt x="302527" y="1870975"/>
                  <a:pt x="175364" y="1800329"/>
                </a:cubicBezTo>
                <a:cubicBezTo>
                  <a:pt x="152280" y="1787504"/>
                  <a:pt x="100208" y="1775276"/>
                  <a:pt x="100208" y="1775276"/>
                </a:cubicBezTo>
                <a:cubicBezTo>
                  <a:pt x="91857" y="1762750"/>
                  <a:pt x="85801" y="1748343"/>
                  <a:pt x="75156" y="1737698"/>
                </a:cubicBezTo>
                <a:cubicBezTo>
                  <a:pt x="64511" y="1727053"/>
                  <a:pt x="46982" y="1724401"/>
                  <a:pt x="37578" y="1712646"/>
                </a:cubicBezTo>
                <a:cubicBezTo>
                  <a:pt x="29330" y="1702336"/>
                  <a:pt x="30957" y="1686878"/>
                  <a:pt x="25052" y="1675068"/>
                </a:cubicBezTo>
                <a:cubicBezTo>
                  <a:pt x="18319" y="1661603"/>
                  <a:pt x="8351" y="1650016"/>
                  <a:pt x="0" y="1637490"/>
                </a:cubicBezTo>
                <a:cubicBezTo>
                  <a:pt x="4175" y="1470476"/>
                  <a:pt x="4764" y="1303334"/>
                  <a:pt x="12526" y="1136449"/>
                </a:cubicBezTo>
                <a:cubicBezTo>
                  <a:pt x="13139" y="1123260"/>
                  <a:pt x="19147" y="1110681"/>
                  <a:pt x="25052" y="1098871"/>
                </a:cubicBezTo>
                <a:cubicBezTo>
                  <a:pt x="31785" y="1085406"/>
                  <a:pt x="41753" y="1073819"/>
                  <a:pt x="50104" y="1061293"/>
                </a:cubicBezTo>
                <a:cubicBezTo>
                  <a:pt x="54279" y="1036241"/>
                  <a:pt x="56470" y="1010776"/>
                  <a:pt x="62630" y="986137"/>
                </a:cubicBezTo>
                <a:cubicBezTo>
                  <a:pt x="69035" y="960518"/>
                  <a:pt x="81277" y="936600"/>
                  <a:pt x="87682" y="910981"/>
                </a:cubicBezTo>
                <a:cubicBezTo>
                  <a:pt x="91857" y="894279"/>
                  <a:pt x="95479" y="877429"/>
                  <a:pt x="100208" y="860876"/>
                </a:cubicBezTo>
                <a:cubicBezTo>
                  <a:pt x="103835" y="848180"/>
                  <a:pt x="109532" y="836107"/>
                  <a:pt x="112734" y="823298"/>
                </a:cubicBezTo>
                <a:cubicBezTo>
                  <a:pt x="117898" y="802644"/>
                  <a:pt x="119658" y="781208"/>
                  <a:pt x="125260" y="760668"/>
                </a:cubicBezTo>
                <a:cubicBezTo>
                  <a:pt x="132208" y="735191"/>
                  <a:pt x="150312" y="685512"/>
                  <a:pt x="150312" y="685512"/>
                </a:cubicBezTo>
                <a:cubicBezTo>
                  <a:pt x="154487" y="652109"/>
                  <a:pt x="159121" y="618761"/>
                  <a:pt x="162838" y="585304"/>
                </a:cubicBezTo>
                <a:cubicBezTo>
                  <a:pt x="167472" y="543599"/>
                  <a:pt x="168465" y="501435"/>
                  <a:pt x="175364" y="460044"/>
                </a:cubicBezTo>
                <a:cubicBezTo>
                  <a:pt x="181025" y="426081"/>
                  <a:pt x="181318" y="388483"/>
                  <a:pt x="200417" y="359835"/>
                </a:cubicBezTo>
                <a:cubicBezTo>
                  <a:pt x="272213" y="252142"/>
                  <a:pt x="186135" y="388399"/>
                  <a:pt x="237995" y="284679"/>
                </a:cubicBezTo>
                <a:cubicBezTo>
                  <a:pt x="244728" y="271214"/>
                  <a:pt x="256314" y="260566"/>
                  <a:pt x="263047" y="247101"/>
                </a:cubicBezTo>
                <a:cubicBezTo>
                  <a:pt x="279924" y="213347"/>
                  <a:pt x="268716" y="199865"/>
                  <a:pt x="300625" y="171945"/>
                </a:cubicBezTo>
                <a:cubicBezTo>
                  <a:pt x="318216" y="156553"/>
                  <a:pt x="394186" y="107355"/>
                  <a:pt x="425885" y="96789"/>
                </a:cubicBezTo>
                <a:cubicBezTo>
                  <a:pt x="446083" y="90056"/>
                  <a:pt x="467638" y="88438"/>
                  <a:pt x="488515" y="84263"/>
                </a:cubicBezTo>
                <a:cubicBezTo>
                  <a:pt x="657041" y="0"/>
                  <a:pt x="406999" y="119528"/>
                  <a:pt x="601249" y="46685"/>
                </a:cubicBezTo>
                <a:cubicBezTo>
                  <a:pt x="615345" y="41399"/>
                  <a:pt x="624304" y="25594"/>
                  <a:pt x="638828" y="21633"/>
                </a:cubicBezTo>
                <a:cubicBezTo>
                  <a:pt x="671304" y="12776"/>
                  <a:pt x="705633" y="13282"/>
                  <a:pt x="739036" y="9107"/>
                </a:cubicBezTo>
                <a:cubicBezTo>
                  <a:pt x="805841" y="13282"/>
                  <a:pt x="872818" y="15287"/>
                  <a:pt x="939452" y="21633"/>
                </a:cubicBezTo>
                <a:cubicBezTo>
                  <a:pt x="996752" y="27090"/>
                  <a:pt x="993220" y="33416"/>
                  <a:pt x="1039660" y="46685"/>
                </a:cubicBezTo>
                <a:cubicBezTo>
                  <a:pt x="1056213" y="51414"/>
                  <a:pt x="1073211" y="54482"/>
                  <a:pt x="1089764" y="59211"/>
                </a:cubicBezTo>
                <a:cubicBezTo>
                  <a:pt x="1102460" y="62838"/>
                  <a:pt x="1114533" y="68535"/>
                  <a:pt x="1127343" y="71737"/>
                </a:cubicBezTo>
                <a:cubicBezTo>
                  <a:pt x="1176187" y="83948"/>
                  <a:pt x="1228162" y="89719"/>
                  <a:pt x="1277655" y="96789"/>
                </a:cubicBezTo>
                <a:cubicBezTo>
                  <a:pt x="1408407" y="140373"/>
                  <a:pt x="1326471" y="119960"/>
                  <a:pt x="1528175" y="134367"/>
                </a:cubicBezTo>
                <a:cubicBezTo>
                  <a:pt x="1540701" y="138542"/>
                  <a:pt x="1555443" y="138645"/>
                  <a:pt x="1565754" y="146893"/>
                </a:cubicBezTo>
                <a:cubicBezTo>
                  <a:pt x="1577510" y="156297"/>
                  <a:pt x="1581168" y="172906"/>
                  <a:pt x="1590806" y="184471"/>
                </a:cubicBezTo>
                <a:cubicBezTo>
                  <a:pt x="1602147" y="198080"/>
                  <a:pt x="1614775" y="210708"/>
                  <a:pt x="1628384" y="222049"/>
                </a:cubicBezTo>
                <a:cubicBezTo>
                  <a:pt x="1667160" y="254363"/>
                  <a:pt x="1671250" y="239474"/>
                  <a:pt x="1703540" y="284679"/>
                </a:cubicBezTo>
                <a:cubicBezTo>
                  <a:pt x="1714393" y="299874"/>
                  <a:pt x="1719328" y="318571"/>
                  <a:pt x="1728592" y="334783"/>
                </a:cubicBezTo>
                <a:cubicBezTo>
                  <a:pt x="1736061" y="347854"/>
                  <a:pt x="1746911" y="358896"/>
                  <a:pt x="1753644" y="372361"/>
                </a:cubicBezTo>
                <a:cubicBezTo>
                  <a:pt x="1759549" y="384171"/>
                  <a:pt x="1756834" y="400603"/>
                  <a:pt x="1766170" y="409939"/>
                </a:cubicBezTo>
                <a:cubicBezTo>
                  <a:pt x="1775506" y="419275"/>
                  <a:pt x="1791222" y="418290"/>
                  <a:pt x="1803748" y="422465"/>
                </a:cubicBezTo>
                <a:cubicBezTo>
                  <a:pt x="1860912" y="479632"/>
                  <a:pt x="1831811" y="437699"/>
                  <a:pt x="1816274" y="585304"/>
                </a:cubicBezTo>
                <a:cubicBezTo>
                  <a:pt x="1804446" y="697667"/>
                  <a:pt x="1806378" y="662151"/>
                  <a:pt x="1791222" y="760668"/>
                </a:cubicBezTo>
                <a:cubicBezTo>
                  <a:pt x="1786733" y="789849"/>
                  <a:pt x="1783977" y="819302"/>
                  <a:pt x="1778696" y="848350"/>
                </a:cubicBezTo>
                <a:cubicBezTo>
                  <a:pt x="1775616" y="865288"/>
                  <a:pt x="1769546" y="881574"/>
                  <a:pt x="1766170" y="898455"/>
                </a:cubicBezTo>
                <a:cubicBezTo>
                  <a:pt x="1761189" y="923359"/>
                  <a:pt x="1761675" y="949517"/>
                  <a:pt x="1753644" y="973611"/>
                </a:cubicBezTo>
                <a:cubicBezTo>
                  <a:pt x="1748883" y="987893"/>
                  <a:pt x="1735325" y="997724"/>
                  <a:pt x="1728592" y="1011189"/>
                </a:cubicBezTo>
                <a:cubicBezTo>
                  <a:pt x="1708217" y="1051940"/>
                  <a:pt x="1726912" y="1050447"/>
                  <a:pt x="1691014" y="1086345"/>
                </a:cubicBezTo>
                <a:cubicBezTo>
                  <a:pt x="1680369" y="1096990"/>
                  <a:pt x="1665962" y="1103046"/>
                  <a:pt x="1653436" y="1111397"/>
                </a:cubicBezTo>
                <a:cubicBezTo>
                  <a:pt x="1628803" y="1148346"/>
                  <a:pt x="1626973" y="1156414"/>
                  <a:pt x="1590806" y="1186553"/>
                </a:cubicBezTo>
                <a:cubicBezTo>
                  <a:pt x="1579241" y="1196191"/>
                  <a:pt x="1564984" y="1202201"/>
                  <a:pt x="1553228" y="1211605"/>
                </a:cubicBezTo>
                <a:cubicBezTo>
                  <a:pt x="1544006" y="1218982"/>
                  <a:pt x="1538302" y="1230581"/>
                  <a:pt x="1528175" y="1236657"/>
                </a:cubicBezTo>
                <a:cubicBezTo>
                  <a:pt x="1516853" y="1243450"/>
                  <a:pt x="1502139" y="1242771"/>
                  <a:pt x="1490597" y="1249183"/>
                </a:cubicBezTo>
                <a:cubicBezTo>
                  <a:pt x="1464277" y="1263805"/>
                  <a:pt x="1415441" y="1299287"/>
                  <a:pt x="1415441" y="1299287"/>
                </a:cubicBezTo>
                <a:cubicBezTo>
                  <a:pt x="1404064" y="1316353"/>
                  <a:pt x="1385167" y="1350019"/>
                  <a:pt x="1365337" y="1361918"/>
                </a:cubicBezTo>
                <a:cubicBezTo>
                  <a:pt x="1354015" y="1368711"/>
                  <a:pt x="1339569" y="1368539"/>
                  <a:pt x="1327759" y="1374444"/>
                </a:cubicBezTo>
                <a:cubicBezTo>
                  <a:pt x="1314294" y="1381177"/>
                  <a:pt x="1303646" y="1392763"/>
                  <a:pt x="1290181" y="1399496"/>
                </a:cubicBezTo>
                <a:cubicBezTo>
                  <a:pt x="1278371" y="1405401"/>
                  <a:pt x="1264739" y="1406821"/>
                  <a:pt x="1252603" y="1412022"/>
                </a:cubicBezTo>
                <a:cubicBezTo>
                  <a:pt x="1208105" y="1431093"/>
                  <a:pt x="1202660" y="1436966"/>
                  <a:pt x="1164921" y="1462126"/>
                </a:cubicBezTo>
                <a:cubicBezTo>
                  <a:pt x="1156570" y="1474652"/>
                  <a:pt x="1149782" y="1488374"/>
                  <a:pt x="1139869" y="1499704"/>
                </a:cubicBezTo>
                <a:cubicBezTo>
                  <a:pt x="1120427" y="1521923"/>
                  <a:pt x="1098115" y="1541457"/>
                  <a:pt x="1077238" y="1562334"/>
                </a:cubicBezTo>
                <a:lnTo>
                  <a:pt x="1039660" y="1599912"/>
                </a:lnTo>
                <a:lnTo>
                  <a:pt x="1002082" y="1637490"/>
                </a:lnTo>
                <a:cubicBezTo>
                  <a:pt x="989556" y="1650016"/>
                  <a:pt x="981309" y="1669466"/>
                  <a:pt x="964504" y="1675068"/>
                </a:cubicBezTo>
                <a:lnTo>
                  <a:pt x="926926" y="1687594"/>
                </a:lnTo>
                <a:cubicBezTo>
                  <a:pt x="918575" y="1700120"/>
                  <a:pt x="912519" y="1714527"/>
                  <a:pt x="901874" y="1725172"/>
                </a:cubicBezTo>
                <a:cubicBezTo>
                  <a:pt x="865976" y="1761070"/>
                  <a:pt x="867469" y="1742375"/>
                  <a:pt x="826718" y="1762750"/>
                </a:cubicBezTo>
                <a:cubicBezTo>
                  <a:pt x="813253" y="1769483"/>
                  <a:pt x="802605" y="1781069"/>
                  <a:pt x="789140" y="1787802"/>
                </a:cubicBezTo>
                <a:cubicBezTo>
                  <a:pt x="760503" y="1802121"/>
                  <a:pt x="717526" y="1805707"/>
                  <a:pt x="688932" y="1812855"/>
                </a:cubicBezTo>
                <a:cubicBezTo>
                  <a:pt x="572333" y="1842005"/>
                  <a:pt x="778491" y="1807219"/>
                  <a:pt x="563671" y="1837907"/>
                </a:cubicBezTo>
                <a:cubicBezTo>
                  <a:pt x="538619" y="1846258"/>
                  <a:pt x="510487" y="1848311"/>
                  <a:pt x="488515" y="1862959"/>
                </a:cubicBezTo>
                <a:cubicBezTo>
                  <a:pt x="439162" y="1895861"/>
                  <a:pt x="447331" y="1895175"/>
                  <a:pt x="375781" y="1913063"/>
                </a:cubicBezTo>
                <a:lnTo>
                  <a:pt x="338203" y="1925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942975" y="512763"/>
            <a:ext cx="10871200" cy="7762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 smtClean="0"/>
              <a:t>使用 </a:t>
            </a:r>
            <a:r>
              <a:rPr lang="en-US" altLang="zh-CN" dirty="0" smtClean="0"/>
              <a:t>Groovy</a:t>
            </a:r>
            <a:r>
              <a:rPr lang="zh-CN" altLang="en-US" dirty="0" smtClean="0"/>
              <a:t> 的 </a:t>
            </a:r>
            <a:r>
              <a:rPr lang="en-US" altLang="zh-CN" dirty="0" err="1" smtClean="0"/>
              <a:t>JavaFX</a:t>
            </a:r>
            <a:endParaRPr lang="en-NZ" dirty="0" smtClean="0">
              <a:ea typeface="ＭＳ Ｐゴシック" charset="-128"/>
            </a:endParaRPr>
          </a:p>
        </p:txBody>
      </p:sp>
      <p:pic>
        <p:nvPicPr>
          <p:cNvPr id="33795" name="Picture 5" descr="Groov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6100" y="1762125"/>
            <a:ext cx="6243638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Groovy </a:t>
            </a:r>
            <a:r>
              <a:rPr lang="zh-CN" altLang="en-US" dirty="0" smtClean="0"/>
              <a:t>的特性</a:t>
            </a:r>
            <a:endParaRPr lang="en-NZ" altLang="zh-CN" dirty="0" smtClean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现代语言</a:t>
            </a:r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闭包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AST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转换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强类型的动态语言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与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紧密集成</a:t>
            </a:r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能够</a:t>
            </a:r>
            <a:r>
              <a:rPr lang="zh-CN" altLang="en-US" u="sng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非常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轻松地从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移植到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</a:t>
            </a:r>
          </a:p>
          <a:p>
            <a:pPr lvl="1"/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构建器的声明式语法</a:t>
            </a:r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为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和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Script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开发人员所熟悉</a:t>
            </a:r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algn="ctr">
              <a:buFont typeface="Arial" pitchFamily="34" charset="0"/>
              <a:buNone/>
            </a:pPr>
            <a:endParaRPr lang="en-NZ" altLang="zh-CN" b="1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Java vs. </a:t>
            </a:r>
            <a:r>
              <a:rPr lang="en-US" altLang="zh-CN" dirty="0" err="1" smtClean="0"/>
              <a:t>GroovyFX</a:t>
            </a:r>
            <a:r>
              <a:rPr lang="en-US" altLang="zh-CN" dirty="0" smtClean="0"/>
              <a:t> DSL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76238" y="1831975"/>
            <a:ext cx="5680075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public class VanishingCircles extends Application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static void main(String[] args)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Application.launch(args);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@Override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void start(Stage primaryStage)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primaryStage.setTitle("Vanishing Circles");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Group root = new Group();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Scene scene = new Scene(root, 800, 600, Color.BLACK);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List&lt;Circle&gt; circles = new ArrayList&lt;Circle&gt;();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(int i = 0; i &lt; 50; i++)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final Circle circle = new Circle(150);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circle.setCenterX(Math.random()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circle.setCenterY(Math.random()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circle.setFill(new Color(Math.random(), Math.random(), Math.random(), .2));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circle.setEffect(new BoxBlur(10, 10, 3));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circle.addEventHandler(MouseEvent.MOUSE_CLICKED, new EventHandler&lt;MouseEvent&gt;()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public void handle(MouseEvent t)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KeyValue collapse = new KeyValue(circle.radiusProperty(), 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new Timeline(new KeyFrame(Duration.seconds(3), collapse)).play();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});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circle.setStroke(Color.WHITE);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circle.strokeWidthProperty().bind(Bindings.when(circle.hoverProperty())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.then(4)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.otherwise(0));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circles.add(circle);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root.getChildren().addAll(circles);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primaryStage.setScene(scene);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primaryStage.show();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Timeline moveCircles = new Timeline();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(Circle circle : circles)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moveX = new KeyValue(circle.centerXProperty(), 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moveY = new KeyValue(circle.centerYProperty(), 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moveCircles.getKeyFrames().add(new KeyFrame(Duration.seconds(40), moveX, moveY));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moveCircles.play();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30925" y="1831975"/>
            <a:ext cx="5549900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GroovyFX.start { primaryStage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def sg = new SceneGraphBuilder()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def rand = new Random().&amp;nextInt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def circles = []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sg.stage(title: 'Vanishing Circles', show: true)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scene(fill: black, width: 800, height: 600)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50.times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circles &lt;&lt; circle(centerX: rand(800), centerY: rand(600), radius: 150, stroke: white,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  strokeWidth: bind('hover', converter: {val -&gt; val ? 4 : 0}))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fill rgb(rand(255), rand(255), rand(255), 0.2)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effect boxBlur(width: 10, height: 10, iterations: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onMouseClicked { 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timeline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at(3.s) { change e.source.radiusProperty() to 0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}.play()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timeline(cycleCount: Timeline.INDEFINITE, autoReverse: true)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circles.each { circle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at (40.s)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change circle.centerXProperty() to rand(800)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change circle.centerYProperty() to rand(600)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}.play()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}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F3E2578-009D-4E87-A848-7D703380FF4F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15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88825" cy="6894513"/>
          </a:xfrm>
          <a:prstGeom prst="rect">
            <a:avLst/>
          </a:prstGeom>
          <a:solidFill>
            <a:srgbClr val="3C3C4E">
              <a:alpha val="6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8075" y="3030538"/>
            <a:ext cx="2162772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40 </a:t>
            </a:r>
            <a:r>
              <a:rPr lang="zh-CN" altLang="en-US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行</a:t>
            </a:r>
            <a:endParaRPr lang="en-US" altLang="zh-CN" sz="28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>
              <a:defRPr/>
            </a:pPr>
            <a:r>
              <a:rPr lang="en-US" altLang="zh-CN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1299 </a:t>
            </a:r>
            <a:r>
              <a:rPr lang="zh-CN" altLang="en-US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个字符</a:t>
            </a:r>
            <a:endParaRPr lang="en-US" sz="28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0413" y="2987675"/>
            <a:ext cx="1962397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29 </a:t>
            </a:r>
            <a:r>
              <a:rPr lang="zh-CN" altLang="en-US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行</a:t>
            </a:r>
            <a:endParaRPr lang="en-US" altLang="zh-CN" sz="28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>
              <a:defRPr/>
            </a:pPr>
            <a:r>
              <a:rPr lang="en-US" altLang="zh-CN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671 </a:t>
            </a:r>
            <a:r>
              <a:rPr lang="zh-CN" altLang="en-US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个字符</a:t>
            </a:r>
            <a:endParaRPr lang="en-US" sz="28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4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6550" y="889000"/>
            <a:ext cx="11604625" cy="5562600"/>
          </a:xfrm>
        </p:spPr>
        <p:txBody>
          <a:bodyPr>
            <a:noAutofit/>
          </a:bodyPr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GroovyFX.start { primaryStage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sg = new SceneGraphBuilder()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rand = new Random().&amp;nextInt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circles = []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2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sg.stage(title: 'Vanishing Circles', show: true)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scene(fill: black, width: 800, height: 600)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50.times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circles &lt;&lt; circle(centerX: rand(800), centerY: rand(600),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  radius: 150, stroke: white,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  strokeWidth: bind('hover', converter: {val -&gt; val ? 4 : 0}))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fill rgb(rand(255), rand(255), rand(255), 0.2)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effect boxBlur(width: 10, height: 10, iterations: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}</a:t>
            </a:r>
          </a:p>
        </p:txBody>
      </p:sp>
      <p:sp>
        <p:nvSpPr>
          <p:cNvPr id="3993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B2F3E9-106C-44DF-9281-1718DAC791C6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16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3E2A33-C2BB-4C98-A9E2-8DEE23E0F888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336550" y="879475"/>
            <a:ext cx="116919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77500" lnSpcReduction="20000"/>
          </a:bodyPr>
          <a:lstStyle/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GroovyFX.start {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primaryStage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-&gt;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Consolas"/>
                <a:ea typeface="黑体" pitchFamily="49" charset="-122"/>
                <a:cs typeface="Consolas"/>
              </a:rPr>
              <a:t>def</a:t>
            </a:r>
            <a:r>
              <a:rPr lang="en-US" sz="2800" dirty="0">
                <a:solidFill>
                  <a:schemeClr val="bg1"/>
                </a:solidFill>
                <a:latin typeface="Consolas"/>
                <a:ea typeface="黑体" pitchFamily="49" charset="-122"/>
                <a:cs typeface="Consolas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onsolas"/>
                <a:ea typeface="黑体" pitchFamily="49" charset="-122"/>
                <a:cs typeface="Consolas"/>
              </a:rPr>
              <a:t>sg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nsolas"/>
                <a:ea typeface="黑体" pitchFamily="49" charset="-122"/>
                <a:cs typeface="Consolas"/>
              </a:rPr>
              <a:t> = new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onsolas"/>
                <a:ea typeface="黑体" pitchFamily="49" charset="-122"/>
                <a:cs typeface="Consolas"/>
              </a:rPr>
              <a:t>SceneGraphBuilder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nsolas"/>
                <a:ea typeface="黑体" pitchFamily="49" charset="-122"/>
                <a:cs typeface="Consolas"/>
              </a:rPr>
              <a:t>()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def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rand = new Random().&amp;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nextInt</a:t>
            </a:r>
            <a:endParaRPr lang="en-US" sz="2800" dirty="0">
              <a:solidFill>
                <a:schemeClr val="bg1"/>
              </a:solidFill>
              <a:latin typeface="Consolas" pitchFamily="49" charset="0"/>
              <a:ea typeface="黑体" pitchFamily="49" charset="-122"/>
              <a:cs typeface="Consolas" pitchFamily="49" charset="0"/>
            </a:endParaRP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def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circles = []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endParaRPr lang="en-US" sz="2800" dirty="0">
              <a:solidFill>
                <a:schemeClr val="bg1"/>
              </a:solidFill>
              <a:latin typeface="Consolas" pitchFamily="49" charset="0"/>
              <a:ea typeface="黑体" pitchFamily="49" charset="-122"/>
              <a:cs typeface="Consolas" pitchFamily="49" charset="0"/>
            </a:endParaRP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sg.stage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(title: 'Vanishing Circles', show: true) {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scene(fill: black, width: 800, height: 600) {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50.times {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circles &lt;&lt; circle(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centerX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: rand(800),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centerY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: rand(600),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    radius: 150, stroke: white,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   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strokeWidth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: bind('hover', converter: {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val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-&gt;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val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? 4 : 0})) {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  fill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rgb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(rand(255), rand(255), rand(255), 0.2)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  effect </a:t>
            </a:r>
            <a:r>
              <a:rPr lang="en-US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boxBlur</a:t>
            </a: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(width: 10, height: 10, iterations: 3)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}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}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}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}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}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5824538" y="2038350"/>
            <a:ext cx="5321300" cy="927100"/>
          </a:xfrm>
          <a:prstGeom prst="borderCallout2">
            <a:avLst>
              <a:gd name="adj1" fmla="val -74"/>
              <a:gd name="adj2" fmla="val 46894"/>
              <a:gd name="adj3" fmla="val -74641"/>
              <a:gd name="adj4" fmla="val 38486"/>
              <a:gd name="adj5" fmla="val -73021"/>
              <a:gd name="adj6" fmla="val -732"/>
            </a:avLst>
          </a:prstGeom>
          <a:solidFill>
            <a:srgbClr val="43661C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场景图构建器</a:t>
            </a:r>
            <a:endParaRPr lang="en-US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0E996FA-F786-4EFE-9B45-DE2234683BCA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6550" y="879475"/>
            <a:ext cx="11652250" cy="5562600"/>
          </a:xfrm>
        </p:spPr>
        <p:txBody>
          <a:bodyPr>
            <a:noAutofit/>
          </a:bodyPr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GroovyFX.start { primaryStage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sg = new SceneGraphBuilder()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rand = new Random().&amp;nextInt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circles = []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2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</a:t>
            </a:r>
            <a:r>
              <a:rPr lang="en-US" altLang="zh-CN" sz="2200" smtClean="0">
                <a:solidFill>
                  <a:srgbClr val="FF737F"/>
                </a:solidFill>
                <a:latin typeface="Consolas" pitchFamily="49" charset="0"/>
              </a:rPr>
              <a:t>sg.stage(title: 'Vanishing Circles', show: true)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scene(fill: black, width: 800, height: 600)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50.times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circles &lt;&lt; circle(centerX: rand(800), centerY: rand(600),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  radius: 150, stroke: white,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  strokeWidth: bind('hover', converter: {val -&gt; val ? 4 : 0}))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fill rgb(rand(255), rand(255), rand(255), 0.2)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effect boxBlur(width: 10, height: 10, iterations: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}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6334125" y="3413125"/>
            <a:ext cx="4359275" cy="927100"/>
          </a:xfrm>
          <a:prstGeom prst="borderCallout2">
            <a:avLst>
              <a:gd name="adj1" fmla="val 34794"/>
              <a:gd name="adj2" fmla="val -4462"/>
              <a:gd name="adj3" fmla="val 34794"/>
              <a:gd name="adj4" fmla="val -20861"/>
              <a:gd name="adj5" fmla="val -66108"/>
              <a:gd name="adj6" fmla="val -60005"/>
            </a:avLst>
          </a:prstGeom>
          <a:solidFill>
            <a:srgbClr val="9A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声明式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Stage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定义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8CCA36F-7637-4BFC-A008-D3D001E0B273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19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6550" y="879475"/>
            <a:ext cx="11660188" cy="5562600"/>
          </a:xfrm>
        </p:spPr>
        <p:txBody>
          <a:bodyPr>
            <a:noAutofit/>
          </a:bodyPr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GroovyFX.start { primaryStage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sg = new SceneGraphBuilder()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rand = new Random().&amp;nextInt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circles = []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200" smtClean="0">
              <a:solidFill>
                <a:srgbClr val="FFFFFF"/>
              </a:solidFill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sg.stage(title: 'Vanishing Circles', show: true)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  scene(fill: black, width</a:t>
            </a:r>
            <a:r>
              <a:rPr lang="en-US" altLang="zh-CN" sz="2200" smtClean="0">
                <a:latin typeface="Consolas" pitchFamily="49" charset="0"/>
              </a:rPr>
              <a:t>: 800, height: 600)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50.times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circles &lt;&lt; circle(</a:t>
            </a:r>
            <a:r>
              <a:rPr lang="en-US" altLang="zh-CN" sz="2200" smtClean="0">
                <a:solidFill>
                  <a:srgbClr val="539DD2"/>
                </a:solidFill>
                <a:latin typeface="Consolas" pitchFamily="49" charset="0"/>
              </a:rPr>
              <a:t>centerX: rand(800), centerY: rand(600),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539DD2"/>
                </a:solidFill>
                <a:latin typeface="Consolas" pitchFamily="49" charset="0"/>
              </a:rPr>
              <a:t>            radius: 150, stroke: white,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  strokeWidth: bind('hover', converter: {val -&gt; val ? 4 : 0}))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fill rgb(rand(255), rand(255), rand(255), 0.2)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effect boxBlur(width: 10, height: 10, iterations: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}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4627563" y="1989138"/>
            <a:ext cx="4360862" cy="927100"/>
          </a:xfrm>
          <a:prstGeom prst="borderCallout2">
            <a:avLst>
              <a:gd name="adj1" fmla="val 142090"/>
              <a:gd name="adj2" fmla="val 83709"/>
              <a:gd name="adj3" fmla="val 103467"/>
              <a:gd name="adj4" fmla="val 47034"/>
              <a:gd name="adj5" fmla="val 140402"/>
              <a:gd name="adj6" fmla="val 12446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内联属性定义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9"/>
          <p:cNvSpPr>
            <a:spLocks noGrp="1" noChangeArrowheads="1"/>
          </p:cNvSpPr>
          <p:nvPr>
            <p:ph type="title"/>
          </p:nvPr>
        </p:nvSpPr>
        <p:spPr>
          <a:xfrm>
            <a:off x="319767" y="685800"/>
            <a:ext cx="11304289" cy="1143000"/>
          </a:xfrm>
        </p:spPr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免责声明</a:t>
            </a:r>
            <a:endParaRPr lang="en-US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19767" y="1831977"/>
            <a:ext cx="11304289" cy="4551363"/>
          </a:xfrm>
        </p:spPr>
        <p:txBody>
          <a:bodyPr/>
          <a:lstStyle/>
          <a:p>
            <a:pPr marL="0" indent="0" defTabSz="1218987">
              <a:spcBef>
                <a:spcPts val="533"/>
              </a:spcBef>
              <a:spcAft>
                <a:spcPts val="267"/>
              </a:spcAft>
              <a:buClr>
                <a:schemeClr val="tx2"/>
              </a:buClr>
              <a:buNone/>
              <a:defRPr/>
            </a:pPr>
            <a:r>
              <a:rPr lang="zh-CN" altLang="en-US" sz="32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以下内容旨在概述产品的总体发展方向。该内容仅供参考，不可纳入任何合同。其内容不构成提供任何材料、代码或功能的承诺，并且不应该作为制定购买决策的依据。此处所述有关 </a:t>
            </a:r>
            <a:r>
              <a:rPr lang="en-US" altLang="zh-CN" sz="32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Oracle</a:t>
            </a:r>
            <a:r>
              <a:rPr lang="zh-CN" altLang="en-US" sz="32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产品的任何特性或功能的开发、发布以及相应的日程安排均由 </a:t>
            </a:r>
            <a:r>
              <a:rPr lang="en-US" altLang="zh-CN" sz="32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Oracle </a:t>
            </a:r>
            <a:r>
              <a:rPr lang="zh-CN" altLang="en-US" sz="32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自行决定。</a:t>
            </a:r>
            <a:endParaRPr lang="en-US" sz="32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B411BC-602B-4DEB-B443-8AA61B02DE6D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6550" y="879475"/>
            <a:ext cx="11628438" cy="5562600"/>
          </a:xfrm>
        </p:spPr>
        <p:txBody>
          <a:bodyPr>
            <a:noAutofit/>
          </a:bodyPr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GroovyFX.start { primaryStage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sg = new SceneGraphBuilder()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rand = new Random().&amp;nextInt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circles = []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200" smtClean="0">
              <a:solidFill>
                <a:srgbClr val="FFFFFF"/>
              </a:solidFill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sg.stage(title: 'Vanishing Circles', show: true)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  scene(fill: black, width</a:t>
            </a:r>
            <a:r>
              <a:rPr lang="en-US" altLang="zh-CN" sz="2200" smtClean="0">
                <a:latin typeface="Consolas" pitchFamily="49" charset="0"/>
              </a:rPr>
              <a:t>: 800, height: 600)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50.times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circles &lt;</a:t>
            </a: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&lt; circle(centerX: rand(800), centerY: rand(600),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          radius: 150, stroke: white,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  </a:t>
            </a:r>
            <a:r>
              <a:rPr lang="en-US" altLang="zh-CN" sz="2200" smtClean="0">
                <a:solidFill>
                  <a:srgbClr val="539DD2"/>
                </a:solidFill>
                <a:latin typeface="Consolas" pitchFamily="49" charset="0"/>
              </a:rPr>
              <a:t>strokeWidth: bind('hover', converter: {val -&gt; val ? 4 : 0})</a:t>
            </a: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fill rgb(rand(255), rand(255), rand(255), 0.2)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effect boxBlur(width: 10, height: 10, iterations: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}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7223125" y="2263775"/>
            <a:ext cx="4360863" cy="927100"/>
          </a:xfrm>
          <a:prstGeom prst="borderCallout2">
            <a:avLst>
              <a:gd name="adj1" fmla="val 99481"/>
              <a:gd name="adj2" fmla="val 67852"/>
              <a:gd name="adj3" fmla="val 139989"/>
              <a:gd name="adj4" fmla="val 67746"/>
              <a:gd name="adj5" fmla="val 178447"/>
              <a:gd name="adj6" fmla="val 43513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绑定到属性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9FA9B65-BB38-405F-824A-6293F6902A9D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21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6550" y="879475"/>
            <a:ext cx="11644313" cy="5562600"/>
          </a:xfrm>
        </p:spPr>
        <p:txBody>
          <a:bodyPr>
            <a:noAutofit/>
          </a:bodyPr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GroovyFX.start { primaryStage -&gt;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sg = new SceneGraphBuilder()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rand = new Random().&amp;nextInt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def circles = []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200" smtClean="0">
              <a:solidFill>
                <a:srgbClr val="FFFFFF"/>
              </a:solidFill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sg.stage(title: 'Vanishing Circles', show: true)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  scene(fill: black, width</a:t>
            </a:r>
            <a:r>
              <a:rPr lang="en-US" altLang="zh-CN" sz="2200" smtClean="0">
                <a:latin typeface="Consolas" pitchFamily="49" charset="0"/>
              </a:rPr>
              <a:t>: 800, height: 600)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</a:t>
            </a:r>
            <a:r>
              <a:rPr lang="en-US" altLang="zh-CN" sz="2200" smtClean="0">
                <a:solidFill>
                  <a:srgbClr val="FFFF00"/>
                </a:solidFill>
                <a:latin typeface="Consolas" pitchFamily="49" charset="0"/>
              </a:rPr>
              <a:t> 50.times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circles &lt;</a:t>
            </a: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&lt; circle(centerX: rand(800), centerY: rand(600),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          radius: 150, stroke: white,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          strokeWidth: bind('hover', converter: {val -&gt; val ? 4 : 0}))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solidFill>
                  <a:srgbClr val="FFFFFF"/>
                </a:solidFill>
                <a:latin typeface="Consolas" pitchFamily="49" charset="0"/>
              </a:rPr>
              <a:t>          fill rgb(rand</a:t>
            </a:r>
            <a:r>
              <a:rPr lang="en-US" altLang="zh-CN" sz="2200" smtClean="0">
                <a:latin typeface="Consolas" pitchFamily="49" charset="0"/>
              </a:rPr>
              <a:t>(255), rand(255), rand(255), 0.2)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  effect boxBlur(width: 10, height: 10, iterations: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  </a:t>
            </a:r>
            <a:r>
              <a:rPr lang="en-US" altLang="zh-CN" sz="2200" smtClean="0">
                <a:solidFill>
                  <a:srgbClr val="FFFF00"/>
                </a:solidFill>
                <a:latin typeface="Consolas" pitchFamily="49" charset="0"/>
              </a:rPr>
              <a:t>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200" smtClean="0">
                <a:latin typeface="Consolas" pitchFamily="49" charset="0"/>
              </a:rPr>
              <a:t>}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7000875" y="2224088"/>
            <a:ext cx="4516438" cy="927100"/>
          </a:xfrm>
          <a:prstGeom prst="borderCallout2">
            <a:avLst>
              <a:gd name="adj1" fmla="val 34794"/>
              <a:gd name="adj2" fmla="val -4462"/>
              <a:gd name="adj3" fmla="val 34794"/>
              <a:gd name="adj4" fmla="val -20861"/>
              <a:gd name="adj5" fmla="val 103650"/>
              <a:gd name="adj6" fmla="val -89023"/>
            </a:avLst>
          </a:prstGeom>
          <a:solidFill>
            <a:srgbClr val="9A96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通过循环创建序列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timeline(cycleCount: Timeline.INDEFINITE, autoReverse: true)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circles.each { circle -&gt;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at (40.s)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change circle.centerXProperty() to rand(800)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change circle.centerYProperty() to rand(600)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}.play()</a:t>
            </a:r>
            <a:endParaRPr lang="en-NZ" altLang="zh-CN" sz="2400" smtClean="0">
              <a:latin typeface="Consolas" pitchFamily="49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D180791-A885-4E64-96EE-9A7F194634B7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22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timeline(cycleCount: Timeline.INDEFINITE, autoReverse: true)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circles.each { circle -&gt;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solidFill>
                  <a:srgbClr val="FF737F"/>
                </a:solidFill>
                <a:latin typeface="Consolas" pitchFamily="49" charset="0"/>
              </a:rPr>
              <a:t>    at (40.s)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change circle.centerXProperty() to rand(800)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change circle.centerYProperty() to rand(600)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solidFill>
                  <a:srgbClr val="FF737F"/>
                </a:solidFill>
                <a:latin typeface="Consolas" pitchFamily="49" charset="0"/>
              </a:rPr>
              <a:t>  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}.play()</a:t>
            </a:r>
            <a:endParaRPr lang="en-NZ" altLang="zh-CN" sz="2400" smtClean="0">
              <a:latin typeface="Consolas" pitchFamily="49" charset="0"/>
            </a:endParaRPr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F18D4C2-4A28-4837-9B08-726726E6DA43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5927725" y="4203700"/>
            <a:ext cx="4652963" cy="927100"/>
          </a:xfrm>
          <a:prstGeom prst="borderCallout2">
            <a:avLst>
              <a:gd name="adj1" fmla="val -1864"/>
              <a:gd name="adj2" fmla="val 68907"/>
              <a:gd name="adj3" fmla="val -143390"/>
              <a:gd name="adj4" fmla="val 68911"/>
              <a:gd name="adj5" fmla="val -142562"/>
              <a:gd name="adj6" fmla="val -62343"/>
            </a:avLst>
          </a:prstGeom>
          <a:solidFill>
            <a:srgbClr val="9A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简单的动画语法：</a:t>
            </a:r>
            <a:endParaRPr lang="en-US" altLang="zh-CN" sz="24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algn="ctr">
              <a:defRPr/>
            </a:pPr>
            <a:r>
              <a:rPr lang="en-US" sz="2400" dirty="0" smtClean="0"/>
              <a:t>at </a:t>
            </a:r>
            <a:r>
              <a:rPr lang="en-US" sz="2400" dirty="0"/>
              <a:t>(duration) {</a:t>
            </a:r>
            <a:r>
              <a:rPr lang="en-US" sz="2400" dirty="0" err="1"/>
              <a:t>keyframes</a:t>
            </a:r>
            <a:r>
              <a:rPr lang="en-US" sz="2400" dirty="0"/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timeline(cycleCount: Timeline.INDEFINITE, autoReverse: true)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circles.each { circle -&gt;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at (40.s) {</a:t>
            </a:r>
          </a:p>
          <a:p>
            <a:pPr marL="0" indent="0">
              <a:spcAft>
                <a:spcPts val="575"/>
              </a:spcAft>
              <a:buClr>
                <a:srgbClr val="FFFFFF"/>
              </a:buClr>
              <a:buFont typeface="Lucida Grande"/>
              <a:buNone/>
            </a:pPr>
            <a:r>
              <a:rPr lang="en-US" altLang="zh-CN" sz="2400" smtClean="0">
                <a:solidFill>
                  <a:srgbClr val="E0E68A"/>
                </a:solidFill>
                <a:latin typeface="Consolas" pitchFamily="49" charset="0"/>
              </a:rPr>
              <a:t>      change circle.centerXProperty() to rand(800)</a:t>
            </a:r>
          </a:p>
          <a:p>
            <a:pPr marL="0" indent="0">
              <a:spcAft>
                <a:spcPts val="575"/>
              </a:spcAft>
              <a:buClr>
                <a:srgbClr val="FFFFFF"/>
              </a:buClr>
              <a:buFont typeface="Lucida Grande"/>
              <a:buNone/>
            </a:pPr>
            <a:r>
              <a:rPr lang="en-US" altLang="zh-CN" sz="2400" smtClean="0">
                <a:solidFill>
                  <a:srgbClr val="E0E68A"/>
                </a:solidFill>
                <a:latin typeface="Consolas" pitchFamily="49" charset="0"/>
              </a:rPr>
              <a:t>      change circle.centerYProperty() to rand(600)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}.play()</a:t>
            </a:r>
            <a:endParaRPr lang="en-NZ" altLang="zh-CN" sz="2400" smtClean="0">
              <a:latin typeface="Consolas" pitchFamily="49" charset="0"/>
            </a:endParaRPr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9277B11-3E04-4205-BFD4-EEEBEC26A6A5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5207000" y="4651375"/>
            <a:ext cx="5322888" cy="928688"/>
          </a:xfrm>
          <a:prstGeom prst="borderCallout2">
            <a:avLst>
              <a:gd name="adj1" fmla="val 49458"/>
              <a:gd name="adj2" fmla="val -2178"/>
              <a:gd name="adj3" fmla="val 49458"/>
              <a:gd name="adj4" fmla="val -6560"/>
              <a:gd name="adj5" fmla="val -83427"/>
              <a:gd name="adj6" fmla="val -20547"/>
            </a:avLst>
          </a:prstGeom>
          <a:solidFill>
            <a:srgbClr val="43661C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关键帧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DSL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timeline(cycleCount: Timeline.INDEFINITE, autoReverse: true)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circles.each { circle -&gt;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at (40.s) {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change circle.centerXProperty() to rand(800) </a:t>
            </a:r>
            <a:r>
              <a:rPr lang="en-US" altLang="zh-CN" sz="2400" smtClean="0">
                <a:solidFill>
                  <a:srgbClr val="569DD3"/>
                </a:solidFill>
                <a:latin typeface="Consolas" pitchFamily="49" charset="0"/>
              </a:rPr>
              <a:t>tween ease_both</a:t>
            </a:r>
            <a:endParaRPr lang="en-US" altLang="zh-CN" sz="2400" smtClean="0">
              <a:latin typeface="Consolas" pitchFamily="49" charset="0"/>
            </a:endParaRP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change circle.centerYProperty() to rand(600)</a:t>
            </a:r>
            <a:r>
              <a:rPr lang="en-US" altLang="zh-CN" sz="2400" smtClean="0">
                <a:solidFill>
                  <a:srgbClr val="569DD3"/>
                </a:solidFill>
                <a:latin typeface="Consolas" pitchFamily="49" charset="0"/>
              </a:rPr>
              <a:t> tween linear</a:t>
            </a:r>
            <a:endParaRPr lang="en-US" altLang="zh-CN" sz="2400" smtClean="0">
              <a:latin typeface="Consolas" pitchFamily="49" charset="0"/>
            </a:endParaRP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}</a:t>
            </a:r>
          </a:p>
          <a:p>
            <a:pPr marL="0" indent="0"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}.play()</a:t>
            </a:r>
            <a:endParaRPr lang="en-NZ" altLang="zh-CN" sz="2400" smtClean="0">
              <a:latin typeface="Consolas" pitchFamily="49" charset="0"/>
            </a:endParaRPr>
          </a:p>
        </p:txBody>
      </p:sp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9B8614-A0CD-42D5-929C-ED0E2AD854BE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6205538" y="4556125"/>
            <a:ext cx="5322887" cy="927100"/>
          </a:xfrm>
          <a:prstGeom prst="borderCallout2">
            <a:avLst>
              <a:gd name="adj1" fmla="val -761"/>
              <a:gd name="adj2" fmla="val 48202"/>
              <a:gd name="adj3" fmla="val -38805"/>
              <a:gd name="adj4" fmla="val 47798"/>
              <a:gd name="adj5" fmla="val -71224"/>
              <a:gd name="adj6" fmla="val 57470"/>
            </a:avLst>
          </a:prstGeom>
          <a:solidFill>
            <a:srgbClr val="183F5C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可选的缓动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4"/>
          <p:cNvSpPr>
            <a:spLocks noGrp="1"/>
          </p:cNvSpPr>
          <p:nvPr>
            <p:ph type="title"/>
          </p:nvPr>
        </p:nvSpPr>
        <p:spPr>
          <a:xfrm>
            <a:off x="305021" y="699868"/>
            <a:ext cx="11304587" cy="1143000"/>
          </a:xfrm>
        </p:spPr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中的事件监听器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A74EBDB-F099-46A3-8BFC-89EBB85B317D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26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0419" name="Content Placeholder 6"/>
          <p:cNvSpPr>
            <a:spLocks noGrp="1"/>
          </p:cNvSpPr>
          <p:nvPr>
            <p:ph idx="1"/>
          </p:nvPr>
        </p:nvSpPr>
        <p:spPr>
          <a:xfrm>
            <a:off x="319088" y="1831975"/>
            <a:ext cx="11304587" cy="1420813"/>
          </a:xfrm>
        </p:spPr>
        <p:txBody>
          <a:bodyPr/>
          <a:lstStyle/>
          <a:p>
            <a:r>
              <a:rPr lang="zh-CN" altLang="en-US" dirty="0" smtClean="0">
                <a:ea typeface="黑体" pitchFamily="49" charset="-122"/>
              </a:rPr>
              <a:t>通过使用内置的闭包语法来支持</a:t>
            </a:r>
            <a:endParaRPr lang="en-US" altLang="zh-CN" dirty="0" smtClean="0"/>
          </a:p>
          <a:p>
            <a:r>
              <a:rPr lang="zh-CN" altLang="en-US" dirty="0" smtClean="0">
                <a:ea typeface="黑体" pitchFamily="49" charset="-122"/>
              </a:rPr>
              <a:t>用于事件对象的可选参数</a:t>
            </a:r>
            <a:endParaRPr lang="en-US" altLang="zh-CN" dirty="0" smtClean="0">
              <a:ea typeface="黑体" pitchFamily="49" charset="-122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423863" y="3360738"/>
            <a:ext cx="1130458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latin typeface="Consolas" pitchFamily="49" charset="0"/>
                <a:ea typeface="MS PGothic" pitchFamily="34" charset="-128"/>
                <a:cs typeface="Consolas" pitchFamily="49" charset="0"/>
              </a:rPr>
              <a:t>onMouseClicked { e -&gt;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latin typeface="Consolas" pitchFamily="49" charset="0"/>
                <a:ea typeface="MS PGothic" pitchFamily="34" charset="-128"/>
                <a:cs typeface="Consolas" pitchFamily="49" charset="0"/>
              </a:rPr>
              <a:t>  timeline {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latin typeface="Consolas" pitchFamily="49" charset="0"/>
                <a:ea typeface="MS PGothic" pitchFamily="34" charset="-128"/>
                <a:cs typeface="Consolas" pitchFamily="49" charset="0"/>
              </a:rPr>
              <a:t>    at(3.s) { change e.source.radiusProperty() to 0 }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latin typeface="Consolas" pitchFamily="49" charset="0"/>
                <a:ea typeface="MS PGothic" pitchFamily="34" charset="-128"/>
                <a:cs typeface="Consolas" pitchFamily="49" charset="0"/>
              </a:rPr>
              <a:t>  }.play()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latin typeface="Consolas" pitchFamily="49" charset="0"/>
                <a:ea typeface="MS PGothic" pitchFamily="34" charset="-128"/>
                <a:cs typeface="Consolas" pitchFamily="49" charset="0"/>
              </a:rPr>
              <a:t>}</a:t>
            </a:r>
            <a:endParaRPr lang="en-NZ" altLang="zh-CN" sz="2800">
              <a:latin typeface="Consolas" pitchFamily="49" charset="0"/>
              <a:ea typeface="MS PGothic" pitchFamily="34" charset="-128"/>
              <a:cs typeface="Consolas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中的事件监听器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7F7F7F"/>
                </a:solidFill>
                <a:latin typeface="黑体" pitchFamily="49" charset="-122"/>
                <a:ea typeface="黑体" pitchFamily="49" charset="-122"/>
              </a:rPr>
              <a:t>通过使用内置的闭包语法来支持</a:t>
            </a:r>
            <a:endParaRPr lang="en-US" altLang="zh-CN" dirty="0" smtClean="0">
              <a:solidFill>
                <a:srgbClr val="7F7F7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 smtClean="0">
                <a:solidFill>
                  <a:srgbClr val="7F7F7F"/>
                </a:solidFill>
                <a:latin typeface="黑体" pitchFamily="49" charset="-122"/>
                <a:ea typeface="黑体" pitchFamily="49" charset="-122"/>
              </a:rPr>
              <a:t>用于事件对象的可选参数</a:t>
            </a:r>
            <a:endParaRPr lang="en-US" altLang="zh-CN" dirty="0" smtClean="0">
              <a:solidFill>
                <a:srgbClr val="7F7F7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1DCBB8E-14CC-4FBB-B7BE-6B10BEB7153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3495675" y="5489575"/>
            <a:ext cx="2894013" cy="927100"/>
          </a:xfrm>
          <a:prstGeom prst="borderCallout2">
            <a:avLst>
              <a:gd name="adj1" fmla="val 49071"/>
              <a:gd name="adj2" fmla="val -5201"/>
              <a:gd name="adj3" fmla="val 48684"/>
              <a:gd name="adj4" fmla="val -14262"/>
              <a:gd name="adj5" fmla="val -36711"/>
              <a:gd name="adj6" fmla="val -83502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紧凑的语法</a:t>
            </a:r>
          </a:p>
          <a:p>
            <a:pPr algn="ctr">
              <a:defRPr/>
            </a:pPr>
            <a:r>
              <a:rPr lang="en-US" altLang="zh-CN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{</a:t>
            </a: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主体</a:t>
            </a:r>
            <a:r>
              <a:rPr lang="en-US" altLang="zh-CN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}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423863" y="3360738"/>
            <a:ext cx="1130458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rgbClr val="569DD3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onMouseClicked {</a:t>
            </a: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 MouseEvent e -&gt;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  timeline {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    at(3.s) { change e.source.radiusProperty() to 0 }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  }.play()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rgbClr val="569DD3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}</a:t>
            </a:r>
            <a:endParaRPr lang="en-NZ" altLang="zh-CN" sz="2800">
              <a:solidFill>
                <a:srgbClr val="569DD3"/>
              </a:solidFill>
              <a:latin typeface="Consolas" pitchFamily="49" charset="0"/>
              <a:ea typeface="MS PGothic" pitchFamily="34" charset="-128"/>
              <a:cs typeface="Consolas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中的事件监听器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7F7F7F"/>
                </a:solidFill>
                <a:latin typeface="黑体" pitchFamily="49" charset="-122"/>
                <a:ea typeface="黑体" pitchFamily="49" charset="-122"/>
              </a:rPr>
              <a:t>通过使用内置的闭包语法来支持</a:t>
            </a:r>
            <a:endParaRPr lang="en-US" altLang="zh-CN" dirty="0" smtClean="0">
              <a:solidFill>
                <a:srgbClr val="7F7F7F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 smtClean="0">
                <a:solidFill>
                  <a:srgbClr val="7F7F7F"/>
                </a:solidFill>
                <a:latin typeface="黑体" pitchFamily="49" charset="-122"/>
                <a:ea typeface="黑体" pitchFamily="49" charset="-122"/>
              </a:rPr>
              <a:t>用于事件对象的可选参数</a:t>
            </a:r>
            <a:endParaRPr lang="en-US" altLang="zh-CN" dirty="0" smtClean="0">
              <a:solidFill>
                <a:srgbClr val="7F7F7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1E29D0F-F17E-4EEF-85FE-4AA8DF3404F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28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7751763" y="2233613"/>
            <a:ext cx="3841750" cy="927100"/>
          </a:xfrm>
          <a:prstGeom prst="borderCallout2">
            <a:avLst>
              <a:gd name="adj1" fmla="val 49071"/>
              <a:gd name="adj2" fmla="val -5201"/>
              <a:gd name="adj3" fmla="val 48684"/>
              <a:gd name="adj4" fmla="val -14262"/>
              <a:gd name="adj5" fmla="val 128405"/>
              <a:gd name="adj6" fmla="val -43089"/>
            </a:avLst>
          </a:prstGeom>
          <a:solidFill>
            <a:srgbClr val="9A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可选的事件参数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algn="ctr">
              <a:defRPr/>
            </a:pPr>
            <a:r>
              <a:rPr lang="en-US" altLang="zh-CN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{</a:t>
            </a: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事件 </a:t>
            </a:r>
            <a:r>
              <a:rPr lang="en-US" altLang="zh-CN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-&gt; </a:t>
            </a: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主体</a:t>
            </a:r>
            <a:r>
              <a:rPr lang="en-US" altLang="zh-CN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}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423863" y="3360738"/>
            <a:ext cx="1130458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onMouseClicked { </a:t>
            </a:r>
            <a:r>
              <a:rPr lang="en-US" altLang="zh-CN" sz="2800">
                <a:solidFill>
                  <a:srgbClr val="FF0000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MouseEvent e -&gt;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  timeline {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    at(3.s) { change e.source.radiusProperty() to 0 }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  }.play()</a:t>
            </a:r>
          </a:p>
          <a:p>
            <a:pPr marL="273050" indent="-273050" eaLnBrk="0" hangingPunct="0">
              <a:lnSpc>
                <a:spcPct val="90000"/>
              </a:lnSpc>
              <a:buClr>
                <a:srgbClr val="FFFFFF"/>
              </a:buClr>
              <a:buSzPct val="60000"/>
            </a:pPr>
            <a:r>
              <a:rPr lang="en-US" altLang="zh-CN" sz="2800">
                <a:solidFill>
                  <a:schemeClr val="bg1"/>
                </a:solidFill>
                <a:latin typeface="Consolas" pitchFamily="49" charset="0"/>
                <a:ea typeface="MS PGothic" pitchFamily="34" charset="-128"/>
                <a:cs typeface="Consolas" pitchFamily="49" charset="0"/>
              </a:rPr>
              <a:t>}</a:t>
            </a:r>
            <a:endParaRPr lang="en-NZ" altLang="zh-CN" sz="2800">
              <a:solidFill>
                <a:schemeClr val="bg1"/>
              </a:solidFill>
              <a:latin typeface="Consolas" pitchFamily="49" charset="0"/>
              <a:ea typeface="MS PGothic" pitchFamily="34" charset="-128"/>
              <a:cs typeface="Consolas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8" descr="groovy-button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4413"/>
            <a:ext cx="12188825" cy="914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AC3F17-FE30-4FBB-94D8-B0B556CF652E}" type="slidenum">
              <a:rPr lang="en-US" altLang="zh-CN">
                <a:latin typeface="Arial" pitchFamily="34" charset="0"/>
                <a:ea typeface="黑体" pitchFamily="49" charset="-122"/>
                <a:cs typeface="Arial" pitchFamily="34" charset="0"/>
              </a:rPr>
              <a:pPr/>
              <a:t>29</a:t>
            </a:fld>
            <a:endParaRPr lang="en-US" altLang="zh-CN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55588" y="5824538"/>
            <a:ext cx="11630025" cy="776287"/>
          </a:xfrm>
          <a:solidFill>
            <a:schemeClr val="accent6">
              <a:lumMod val="75000"/>
              <a:alpha val="49000"/>
            </a:schemeClr>
          </a:solidFill>
        </p:spPr>
        <p:txBody>
          <a:bodyPr/>
          <a:lstStyle/>
          <a:p>
            <a:r>
              <a:rPr lang="zh-CN" altLang="en-US" sz="5400" dirty="0" smtClean="0">
                <a:solidFill>
                  <a:srgbClr val="FFFF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请稍候，</a:t>
            </a:r>
            <a:r>
              <a:rPr lang="en-US" altLang="zh-CN" sz="5400" dirty="0" smtClean="0">
                <a:solidFill>
                  <a:srgbClr val="FFFF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Groovy </a:t>
            </a:r>
            <a:r>
              <a:rPr lang="zh-CN" altLang="en-US" sz="5400" dirty="0" smtClean="0">
                <a:solidFill>
                  <a:srgbClr val="FFFF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还有更多出色之处</a:t>
            </a:r>
            <a:r>
              <a:rPr lang="en-US" altLang="zh-CN" sz="5400" dirty="0" smtClean="0">
                <a:solidFill>
                  <a:srgbClr val="FFFF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……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9767" y="685800"/>
            <a:ext cx="11304289" cy="1143000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2.0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平台</a:t>
            </a:r>
            <a:endParaRPr lang="en-US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9761" y="1831976"/>
            <a:ext cx="7034916" cy="4551363"/>
          </a:xfrm>
        </p:spPr>
        <p:txBody>
          <a:bodyPr/>
          <a:lstStyle/>
          <a:p>
            <a:pPr marL="3175" indent="-3175" eaLnBrk="1" hangingPunct="1"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Times" charset="0"/>
              <a:buNone/>
            </a:pPr>
            <a:r>
              <a:rPr lang="zh-CN" altLang="en-US" sz="2400" b="1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身临其境的应用程序体验</a:t>
            </a:r>
            <a:endParaRPr lang="en-US" sz="2400" b="1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marL="3175" indent="-3175" eaLnBrk="1" hangingPunct="1"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Times" charset="0"/>
              <a:buNone/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通过现代化的 </a:t>
            </a:r>
            <a:r>
              <a:rPr lang="en-US" altLang="zh-CN" sz="24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API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利用您的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技能</a:t>
            </a:r>
            <a:endParaRPr lang="en-US" sz="24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buClr>
                <a:srgbClr val="FF0000"/>
              </a:buClr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跨平台动画、视频、制图</a:t>
            </a:r>
            <a:endParaRPr lang="en-US" altLang="zh-CN" sz="24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buClr>
                <a:srgbClr val="FF0000"/>
              </a:buClr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在同一个应用程序中集成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、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JavaScript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和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HTML5</a:t>
            </a:r>
          </a:p>
          <a:p>
            <a:pPr eaLnBrk="1" hangingPunct="1">
              <a:spcAft>
                <a:spcPts val="1200"/>
              </a:spcAft>
              <a:buClr>
                <a:srgbClr val="FF0000"/>
              </a:buClr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新的图形体系能够让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2D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和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3D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应用程序利用硬件加速</a:t>
            </a:r>
            <a:endParaRPr lang="en-US" altLang="zh-CN" sz="24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eaLnBrk="1" hangingPunct="1">
              <a:spcAft>
                <a:spcPts val="1200"/>
              </a:spcAft>
              <a:buClr>
                <a:srgbClr val="FF0000"/>
              </a:buClr>
            </a:pP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使用您最喜爱的 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IDE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：</a:t>
            </a:r>
            <a:r>
              <a:rPr lang="en-US" altLang="zh-CN" sz="24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NetBeans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, Eclipse, </a:t>
            </a:r>
            <a:r>
              <a:rPr lang="en-US" altLang="zh-CN" sz="24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IntelliJ</a:t>
            </a:r>
            <a:r>
              <a:rPr lang="en-US" altLang="zh-CN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sz="24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等等。</a:t>
            </a:r>
            <a:endParaRPr lang="en-US" sz="24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12" name="Picture 5" descr="Screen shot 2011-05-11 at 1.4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631" y="1185334"/>
            <a:ext cx="2742858" cy="2132572"/>
          </a:xfrm>
          <a:prstGeom prst="rect">
            <a:avLst/>
          </a:prstGeom>
        </p:spPr>
      </p:pic>
      <p:pic>
        <p:nvPicPr>
          <p:cNvPr id="13" name="Picture 2" descr="Screen shot 2011-05-11 at 1.42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48" y="3701265"/>
            <a:ext cx="3367619" cy="2311111"/>
          </a:xfrm>
          <a:prstGeom prst="rect">
            <a:avLst/>
          </a:prstGeom>
        </p:spPr>
      </p:pic>
      <p:pic>
        <p:nvPicPr>
          <p:cNvPr id="14" name="Picture 1" descr="Screen shot 2011-05-11 at 1.42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12" y="2729091"/>
            <a:ext cx="2255238" cy="20391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中的属性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public class Person {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private StringProperty firstName;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public void setFirstName(String val) { firstNameProperty().set(val); }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public String getFirstName() { return firstNameProperty().get(); }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public StringProperty firstNameProperty() { 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  if (firstName == null) 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    firstName = new SimpleStringProperty(this, "firstName");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  return firstName; 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}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private StringProperty lastName;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public void setLastName(String value) { lastNameProperty().set(value); }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public String getLastName() { return lastNameProperty().get(); }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public StringProperty lastNameProperty() { 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  if (lastName == null) // etc.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  } </a:t>
            </a:r>
          </a:p>
          <a:p>
            <a:pPr>
              <a:lnSpc>
                <a:spcPct val="70000"/>
              </a:lnSpc>
              <a:buFont typeface="Lucida Grande"/>
              <a:buNone/>
            </a:pPr>
            <a:r>
              <a:rPr lang="en-US" altLang="zh-CN" sz="1800" smtClean="0">
                <a:latin typeface="Courier"/>
                <a:ea typeface="Courier"/>
                <a:cs typeface="Courier"/>
              </a:rPr>
              <a:t>}</a:t>
            </a:r>
          </a:p>
          <a:p>
            <a:pPr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1800" smtClean="0">
              <a:latin typeface="Consolas" pitchFamily="49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3AA6731-E24D-4C5B-B355-885AE89D2664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30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中的属性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public class Person {</a:t>
            </a:r>
          </a:p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  @FXBindable String firstName; </a:t>
            </a:r>
          </a:p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  @FXBindable String lastName;</a:t>
            </a:r>
          </a:p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}</a:t>
            </a:r>
          </a:p>
          <a:p>
            <a:pPr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2400" smtClean="0">
              <a:latin typeface="Consolas" pitchFamily="49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EC9ADF-96F9-4868-8351-E92F501EB339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31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public class Person {</a:t>
            </a:r>
          </a:p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  @FXBindable String firstName; </a:t>
            </a:r>
          </a:p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  @FXBindable String lastName </a:t>
            </a:r>
            <a:r>
              <a:rPr lang="en-US" altLang="zh-CN" sz="2400" smtClean="0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= “Smith”</a:t>
            </a:r>
            <a:r>
              <a:rPr lang="en-US" altLang="zh-CN" sz="2400" smtClean="0">
                <a:latin typeface="Courier"/>
                <a:ea typeface="Courier"/>
                <a:cs typeface="Courier"/>
              </a:rPr>
              <a:t>;</a:t>
            </a:r>
          </a:p>
          <a:p>
            <a:pPr>
              <a:buFont typeface="Lucida Grande"/>
              <a:buNone/>
            </a:pPr>
            <a:r>
              <a:rPr lang="en-US" altLang="zh-CN" sz="2400" smtClean="0">
                <a:latin typeface="Courier"/>
                <a:ea typeface="Courier"/>
                <a:cs typeface="Courier"/>
              </a:rPr>
              <a:t>}</a:t>
            </a:r>
          </a:p>
          <a:p>
            <a:pPr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2400" smtClean="0">
              <a:latin typeface="Consolas" pitchFamily="49" charset="0"/>
            </a:endParaRPr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中的属性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5C87816-CFF9-4107-937A-24A66FC1D0FB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32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6705600" y="3602038"/>
            <a:ext cx="4654550" cy="927100"/>
          </a:xfrm>
          <a:prstGeom prst="borderCallout2">
            <a:avLst>
              <a:gd name="adj1" fmla="val -12517"/>
              <a:gd name="adj2" fmla="val 54654"/>
              <a:gd name="adj3" fmla="val -79476"/>
              <a:gd name="adj4" fmla="val 54960"/>
              <a:gd name="adj5" fmla="val -78648"/>
              <a:gd name="adj6" fmla="val 23693"/>
            </a:avLst>
          </a:prstGeom>
          <a:solidFill>
            <a:srgbClr val="9A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可选的初始化器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TableView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37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6E7C84-35B8-42A5-AA18-B86C0AA0E6A6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33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73731" name="TextBox 8"/>
          <p:cNvSpPr txBox="1">
            <a:spLocks noChangeArrowheads="1"/>
          </p:cNvSpPr>
          <p:nvPr/>
        </p:nvSpPr>
        <p:spPr bwMode="auto">
          <a:xfrm>
            <a:off x="457200" y="1625600"/>
            <a:ext cx="113823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Courier"/>
                <a:ea typeface="Courier"/>
                <a:cs typeface="Courier"/>
              </a:rPr>
              <a:t>ObservableList&lt;Person&gt; items = ...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TableView&lt;Person&gt; tableView = new TableView&lt;Person&gt;(items);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TableColumn&lt;Person,String&gt; firstNameCol = 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       new TableColumn&lt;Person,String&gt;("First Name");</a:t>
            </a:r>
          </a:p>
          <a:p>
            <a:endParaRPr lang="en-US" altLang="zh-CN" sz="2000">
              <a:latin typeface="Courier"/>
              <a:ea typeface="Courier"/>
              <a:cs typeface="Courier"/>
            </a:endParaRP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firstNameCol.setCellValueFactory(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       new Callback&lt;CellDataFeatures&lt;Person, String&gt;, 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                    ObservableValue&lt;String&gt;&gt;() {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 public ObservableValue&lt;String&gt; call(CellDataFeatures&lt;Person, String&gt; p) 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 {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   return p.getValue().firstNameProperty();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 }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});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 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tableView.getColumns().add(firstNameCol);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TableView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D88F207-3395-4095-B5C0-C757008ED404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75779" name="TextBox 8"/>
          <p:cNvSpPr txBox="1">
            <a:spLocks noChangeArrowheads="1"/>
          </p:cNvSpPr>
          <p:nvPr/>
        </p:nvSpPr>
        <p:spPr bwMode="auto">
          <a:xfrm>
            <a:off x="457200" y="1992313"/>
            <a:ext cx="1138237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def dateFormat = new SimpleDateFormat("yyyy-MM-dd");</a:t>
            </a:r>
          </a:p>
          <a:p>
            <a:endParaRPr lang="en-US" altLang="zh-CN" sz="2000">
              <a:solidFill>
                <a:srgbClr val="FFFFFF"/>
              </a:solidFill>
              <a:latin typeface="Courier"/>
              <a:ea typeface="Courier"/>
              <a:cs typeface="Courier"/>
            </a:endParaRPr>
          </a:p>
          <a:p>
            <a:r>
              <a:rPr lang="en-US" altLang="zh-CN" sz="2000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tableView</a:t>
            </a:r>
            <a:r>
              <a:rPr lang="en-US" altLang="zh-CN" sz="2000">
                <a:solidFill>
                  <a:schemeClr val="bg1"/>
                </a:solidFill>
                <a:latin typeface="Courier"/>
                <a:ea typeface="Courier"/>
                <a:cs typeface="Courier"/>
              </a:rPr>
              <a:t>(</a:t>
            </a:r>
            <a:r>
              <a:rPr lang="en-US" altLang="zh-CN" sz="2000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items: persons</a:t>
            </a:r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 {</a:t>
            </a:r>
          </a:p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 sz="2000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tableColumn</a:t>
            </a:r>
            <a:r>
              <a:rPr lang="en-US" altLang="zh-CN" sz="2000">
                <a:latin typeface="Courier"/>
                <a:ea typeface="Courier"/>
                <a:cs typeface="Courier"/>
              </a:rPr>
              <a:t>(</a:t>
            </a:r>
            <a:r>
              <a:rPr lang="en-US" altLang="zh-CN" sz="2000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property: "name"</a:t>
            </a:r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,   text: "Name",   prefWidth: 150)</a:t>
            </a:r>
          </a:p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 sz="2000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tableColumn</a:t>
            </a:r>
            <a:r>
              <a:rPr lang="en-US" altLang="zh-CN" sz="2000">
                <a:latin typeface="Courier"/>
                <a:ea typeface="Courier"/>
                <a:cs typeface="Courier"/>
              </a:rPr>
              <a:t>(</a:t>
            </a:r>
            <a:r>
              <a:rPr lang="en-US" altLang="zh-CN" sz="2000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property: "age"</a:t>
            </a:r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,    text: "Age",    prefWidth: 50)</a:t>
            </a:r>
          </a:p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 sz="2000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tableColumn</a:t>
            </a:r>
            <a:r>
              <a:rPr lang="en-US" altLang="zh-CN" sz="2000">
                <a:latin typeface="Courier"/>
                <a:ea typeface="Courier"/>
                <a:cs typeface="Courier"/>
              </a:rPr>
              <a:t>(</a:t>
            </a:r>
            <a:r>
              <a:rPr lang="en-US" altLang="zh-CN" sz="2000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property: "gender"</a:t>
            </a:r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, text: "Gender", prefWidth: 150)</a:t>
            </a:r>
          </a:p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 sz="2000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tableColumn</a:t>
            </a:r>
            <a:r>
              <a:rPr lang="en-US" altLang="zh-CN" sz="2000">
                <a:latin typeface="Courier"/>
                <a:ea typeface="Courier"/>
                <a:cs typeface="Courier"/>
              </a:rPr>
              <a:t>(</a:t>
            </a:r>
            <a:r>
              <a:rPr lang="en-US" altLang="zh-CN" sz="2000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property: "dob"</a:t>
            </a:r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,    text: "Birth",  prefWidth: 150, </a:t>
            </a:r>
          </a:p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        type: Date,</a:t>
            </a:r>
          </a:p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        converter: { from -&gt; return dateFormat.format(from) })</a:t>
            </a:r>
          </a:p>
          <a:p>
            <a:r>
              <a:rPr lang="en-US" altLang="zh-CN" sz="2000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中的布局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78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5EF7EC4-7CEA-465E-9939-69A93060C7F1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35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77827" name="TextBox 8"/>
          <p:cNvSpPr txBox="1">
            <a:spLocks noChangeArrowheads="1"/>
          </p:cNvSpPr>
          <p:nvPr/>
        </p:nvSpPr>
        <p:spPr bwMode="auto">
          <a:xfrm>
            <a:off x="457200" y="1625600"/>
            <a:ext cx="1138237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Courier"/>
                <a:ea typeface="Courier"/>
                <a:cs typeface="Courier"/>
              </a:rPr>
              <a:t>TextField urlField = new TextField(“http://www.google.com”);</a:t>
            </a:r>
          </a:p>
          <a:p>
            <a:r>
              <a:rPr lang="en-US" altLang="zh-CN" sz="2000" b="1">
                <a:latin typeface="Courier"/>
                <a:ea typeface="Courier"/>
                <a:cs typeface="Courier"/>
              </a:rPr>
              <a:t>HBox.setHgrow(urlField, Priority.ALWAYS);</a:t>
            </a:r>
          </a:p>
          <a:p>
            <a:endParaRPr lang="en-US" altLang="zh-CN" sz="2000">
              <a:latin typeface="Courier"/>
              <a:ea typeface="Courier"/>
              <a:cs typeface="Courier"/>
            </a:endParaRP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HBox hbox = new HBox();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hbox.getChildren().add(urlField);</a:t>
            </a:r>
          </a:p>
          <a:p>
            <a:endParaRPr lang="en-US" altLang="zh-CN" sz="2000">
              <a:latin typeface="Courier"/>
              <a:ea typeface="Courier"/>
              <a:cs typeface="Courier"/>
            </a:endParaRP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WebView webView = new WebView();</a:t>
            </a:r>
          </a:p>
          <a:p>
            <a:r>
              <a:rPr lang="en-US" altLang="zh-CN" sz="2000" b="1">
                <a:latin typeface="Courier"/>
                <a:ea typeface="Courier"/>
                <a:cs typeface="Courier"/>
              </a:rPr>
              <a:t>VBox.setVgrow(webView, Priority.ALWAYS);</a:t>
            </a:r>
          </a:p>
          <a:p>
            <a:endParaRPr lang="en-US" altLang="zh-CN" sz="2000">
              <a:latin typeface="Courier"/>
              <a:ea typeface="Courier"/>
              <a:cs typeface="Courier"/>
            </a:endParaRP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VBox vbox = new VBox();</a:t>
            </a:r>
          </a:p>
          <a:p>
            <a:r>
              <a:rPr lang="en-US" altLang="zh-CN" sz="2000">
                <a:latin typeface="Courier"/>
                <a:ea typeface="Courier"/>
                <a:cs typeface="Courier"/>
              </a:rPr>
              <a:t>vbox.getChildren().addAll(hbox, webView);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中的布局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6F9E32-09B8-44C6-AE50-99346771AC79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79875" name="TextBox 8"/>
          <p:cNvSpPr txBox="1">
            <a:spLocks noChangeArrowheads="1"/>
          </p:cNvSpPr>
          <p:nvPr/>
        </p:nvSpPr>
        <p:spPr bwMode="auto">
          <a:xfrm>
            <a:off x="457200" y="1992313"/>
            <a:ext cx="1138237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sg.</a:t>
            </a:r>
            <a:r>
              <a:rPr lang="en-US" altLang="zh-CN" sz="2400" dirty="0" err="1">
                <a:solidFill>
                  <a:srgbClr val="86AAFF"/>
                </a:solidFill>
                <a:ea typeface="黑体" pitchFamily="49" charset="-122"/>
              </a:rPr>
              <a:t>stage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(title: "</a:t>
            </a:r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GroovyFX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WebView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Demo", show: true) {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</a:t>
            </a:r>
            <a:r>
              <a:rPr lang="en-US" altLang="zh-CN" sz="2400" dirty="0">
                <a:solidFill>
                  <a:srgbClr val="86AAFF"/>
                </a:solidFill>
                <a:ea typeface="黑体" pitchFamily="49" charset="-122"/>
              </a:rPr>
              <a:t>scene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(fill: </a:t>
            </a:r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groovyblue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, width: 1024, height: 800) {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    </a:t>
            </a:r>
            <a:r>
              <a:rPr lang="en-US" altLang="zh-CN" sz="2400" dirty="0" err="1">
                <a:solidFill>
                  <a:srgbClr val="86AAFF"/>
                </a:solidFill>
                <a:ea typeface="黑体" pitchFamily="49" charset="-122"/>
              </a:rPr>
              <a:t>vbox</a:t>
            </a:r>
            <a:r>
              <a:rPr lang="en-US" altLang="zh-CN" sz="2400" dirty="0">
                <a:solidFill>
                  <a:srgbClr val="86AAFF"/>
                </a:solidFill>
                <a:ea typeface="黑体" pitchFamily="49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{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        </a:t>
            </a:r>
            <a:r>
              <a:rPr lang="en-US" altLang="zh-CN" sz="2400" dirty="0" err="1">
                <a:solidFill>
                  <a:srgbClr val="86AAFF"/>
                </a:solidFill>
                <a:ea typeface="黑体" pitchFamily="49" charset="-122"/>
              </a:rPr>
              <a:t>hbox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(padding: 10, spacing: 5) {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            </a:t>
            </a:r>
            <a:r>
              <a:rPr lang="en-US" altLang="zh-CN" sz="2400" dirty="0" err="1">
                <a:solidFill>
                  <a:srgbClr val="86AAFF"/>
                </a:solidFill>
                <a:ea typeface="黑体" pitchFamily="49" charset="-122"/>
              </a:rPr>
              <a:t>textField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(“http://www.yahoo.com”, </a:t>
            </a:r>
            <a:r>
              <a:rPr lang="en-US" altLang="zh-CN" sz="2400" b="1" dirty="0" err="1">
                <a:solidFill>
                  <a:srgbClr val="F79646"/>
                </a:solidFill>
                <a:ea typeface="黑体" pitchFamily="49" charset="-122"/>
              </a:rPr>
              <a:t>hgrow</a:t>
            </a:r>
            <a:r>
              <a:rPr lang="en-US" altLang="zh-CN" sz="2400" b="1" dirty="0">
                <a:solidFill>
                  <a:srgbClr val="F79646"/>
                </a:solidFill>
                <a:ea typeface="黑体" pitchFamily="49" charset="-122"/>
              </a:rPr>
              <a:t>: "always"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)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            </a:t>
            </a:r>
            <a:r>
              <a:rPr lang="en-US" altLang="zh-CN" sz="2400" dirty="0">
                <a:solidFill>
                  <a:srgbClr val="86AAFF"/>
                </a:solidFill>
                <a:ea typeface="黑体" pitchFamily="49" charset="-122"/>
              </a:rPr>
              <a:t>button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("Go”)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        }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        </a:t>
            </a:r>
            <a:r>
              <a:rPr lang="en-US" altLang="zh-CN" sz="2400" dirty="0" err="1">
                <a:solidFill>
                  <a:srgbClr val="86AAFF"/>
                </a:solidFill>
                <a:ea typeface="黑体" pitchFamily="49" charset="-122"/>
              </a:rPr>
              <a:t>webView</a:t>
            </a:r>
            <a:r>
              <a:rPr lang="en-US" altLang="zh-CN" sz="2400" dirty="0">
                <a:ea typeface="黑体" pitchFamily="49" charset="-122"/>
              </a:rPr>
              <a:t>(</a:t>
            </a:r>
            <a:r>
              <a:rPr lang="en-US" altLang="zh-CN" sz="2400" b="1" dirty="0" err="1">
                <a:solidFill>
                  <a:srgbClr val="F79646"/>
                </a:solidFill>
                <a:ea typeface="黑体" pitchFamily="49" charset="-122"/>
              </a:rPr>
              <a:t>vgrow</a:t>
            </a:r>
            <a:r>
              <a:rPr lang="en-US" altLang="zh-CN" sz="2400" b="1" dirty="0">
                <a:solidFill>
                  <a:srgbClr val="F79646"/>
                </a:solidFill>
                <a:ea typeface="黑体" pitchFamily="49" charset="-122"/>
              </a:rPr>
              <a:t>: "always"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)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    }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   }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中的布局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819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3C61308-101A-44A3-9C34-804D3EAD80F9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37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81923" name="Picture 5" descr="Screen Shot 2011-09-30 at 9.38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1406525"/>
            <a:ext cx="696595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中的布局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839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54E4D02-3A7F-4E04-BD3D-4046A955ABE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38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83971" name="TextBox 8"/>
          <p:cNvSpPr txBox="1">
            <a:spLocks noChangeArrowheads="1"/>
          </p:cNvSpPr>
          <p:nvPr/>
        </p:nvSpPr>
        <p:spPr bwMode="auto">
          <a:xfrm>
            <a:off x="457200" y="1582738"/>
            <a:ext cx="1138237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gridPane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(hgap: 5, vgap: 10, padding: 25) {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columnConstraints(minWidth: 50,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halignment: "right"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columnConstraints(prefWidth: 250)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label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("Send Us Your Feedback", font: "24pt sanserif", 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 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0, columnSpan: GridPane.REMAINING, halignment: "center",</a:t>
            </a:r>
            <a:endParaRPr lang="en-US" altLang="zh-CN" b="1">
              <a:solidFill>
                <a:srgbClr val="FFFFFF"/>
              </a:solidFill>
              <a:latin typeface="Courier"/>
              <a:ea typeface="Courier"/>
              <a:cs typeface="Courier"/>
            </a:endParaRPr>
          </a:p>
          <a:p>
            <a:r>
              <a:rPr lang="en-US" altLang="zh-CN" b="1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 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margin: [0, 0, 10]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endParaRPr lang="en-US" altLang="zh-CN">
              <a:solidFill>
                <a:srgbClr val="FFFFFF"/>
              </a:solidFill>
              <a:latin typeface="Courier"/>
              <a:ea typeface="Courier"/>
              <a:cs typeface="Courier"/>
            </a:endParaRP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label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("Name: ",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1, column: 0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textField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(promptText: "Your name",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1, column: 1, hgrow: 'always'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endParaRPr lang="en-US" altLang="zh-CN">
              <a:solidFill>
                <a:srgbClr val="FFFFFF"/>
              </a:solidFill>
              <a:latin typeface="Courier"/>
              <a:ea typeface="Courier"/>
              <a:cs typeface="Courier"/>
            </a:endParaRP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label</a:t>
            </a:r>
            <a:r>
              <a:rPr lang="en-US" altLang="zh-CN">
                <a:solidFill>
                  <a:schemeClr val="bg1"/>
                </a:solidFill>
                <a:latin typeface="Courier"/>
                <a:ea typeface="Courier"/>
                <a:cs typeface="Courier"/>
              </a:rPr>
              <a:t>("Email:",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2, column: 0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textField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(promptText: "Your email",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2, column: 1, hgrow: 'always'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endParaRPr lang="en-US" altLang="zh-CN">
              <a:solidFill>
                <a:srgbClr val="FFFFFF"/>
              </a:solidFill>
              <a:latin typeface="Courier"/>
              <a:ea typeface="Courier"/>
              <a:cs typeface="Courier"/>
            </a:endParaRP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label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("Message:",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3, column: 0, valignment: "baseline"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textArea</a:t>
            </a:r>
            <a:r>
              <a:rPr lang="en-US" altLang="zh-CN">
                <a:latin typeface="Courier"/>
                <a:ea typeface="Courier"/>
                <a:cs typeface="Courier"/>
              </a:rPr>
              <a:t>(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3, column: 1, hgrow: "always", vgrow: "always"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endParaRPr lang="en-US" altLang="zh-CN">
              <a:solidFill>
                <a:srgbClr val="FFFFFF"/>
              </a:solidFill>
              <a:latin typeface="Courier"/>
              <a:ea typeface="Courier"/>
              <a:cs typeface="Courier"/>
            </a:endParaRP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button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("Send Message", </a:t>
            </a:r>
            <a:r>
              <a:rPr lang="en-US" altLang="zh-CN" b="1">
                <a:solidFill>
                  <a:srgbClr val="F79646"/>
                </a:solidFill>
                <a:latin typeface="Courier"/>
                <a:ea typeface="Courier"/>
                <a:cs typeface="Courier"/>
              </a:rPr>
              <a:t>row: 4, column: 1, halignment: "right"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中的布局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860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E436A4C-D5A0-4B92-96CB-C2984FBAEC8E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39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86019" name="Picture 5" descr="Screen Shot 2011-09-30 at 9.26.5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863" y="1506538"/>
            <a:ext cx="46228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6" descr="Screen Shot 2011-09-30 at 9.28.03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0850" y="1506538"/>
            <a:ext cx="46228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2290" y="512064"/>
            <a:ext cx="10872432" cy="777240"/>
          </a:xfrm>
        </p:spPr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的 </a:t>
            </a:r>
            <a:r>
              <a:rPr lang="en-NZ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NZ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</a:p>
        </p:txBody>
      </p:sp>
      <p:pic>
        <p:nvPicPr>
          <p:cNvPr id="7" name="Picture 10" descr="CowboyDuk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289" y="965115"/>
            <a:ext cx="4462272" cy="6538468"/>
          </a:xfrm>
          <a:prstGeom prst="rect">
            <a:avLst/>
          </a:prstGeom>
        </p:spPr>
      </p:pic>
      <p:pic>
        <p:nvPicPr>
          <p:cNvPr id="8" name="Picture 3" descr="C:\Users\Steve\Desktop\bra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6840">
            <a:off x="4478946" y="3851758"/>
            <a:ext cx="1648095" cy="7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09-28 at 9.29.11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8813" y="1243013"/>
            <a:ext cx="382428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circles.pn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49425" y="1854200"/>
            <a:ext cx="4918075" cy="3959225"/>
          </a:xfrm>
        </p:spPr>
      </p:pic>
      <p:pic>
        <p:nvPicPr>
          <p:cNvPr id="16" name="Picture 15" descr="Screen Shot 2011-10-02 at 2.12.39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725" y="2981325"/>
            <a:ext cx="77962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GroovyFX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支持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……</a:t>
            </a:r>
          </a:p>
        </p:txBody>
      </p:sp>
      <p:sp>
        <p:nvSpPr>
          <p:cNvPr id="880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938ED61-FB02-4BBB-BF02-975DA60C3B45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40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15" name="Picture 14" descr="Screen Shot 2011-10-02 at 2.23.29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1749425"/>
            <a:ext cx="5167312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7" descr="Screen Shot 2011-09-28 at 8.42.33 PM.png"/>
          <p:cNvPicPr>
            <a:picLocks noChangeAspect="1"/>
          </p:cNvPicPr>
          <p:nvPr/>
        </p:nvPicPr>
        <p:blipFill>
          <a:blip r:embed="rId7"/>
          <a:srcRect l="-42654" r="-42654"/>
          <a:stretch>
            <a:fillRect/>
          </a:stretch>
        </p:blipFill>
        <p:spPr bwMode="auto">
          <a:xfrm>
            <a:off x="-1363663" y="1430338"/>
            <a:ext cx="6224588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1-10-01 at 10.00.52 A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1025" y="2525713"/>
            <a:ext cx="5189538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Screen Shot 2011-10-02 at 2.28.22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94688" y="620713"/>
            <a:ext cx="3135312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creen Shot 2011-10-02 at 2.28.54 PM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31938" y="1892300"/>
            <a:ext cx="5262562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1-10-02 at 2.30.10 PM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10100" y="1481138"/>
            <a:ext cx="7578725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60D7857-C1EE-4C1E-9E35-FF1B693375AD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41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0115" name="TextBox 5"/>
          <p:cNvSpPr txBox="1">
            <a:spLocks noChangeArrowheads="1"/>
          </p:cNvSpPr>
          <p:nvPr/>
        </p:nvSpPr>
        <p:spPr bwMode="auto">
          <a:xfrm>
            <a:off x="8105775" y="-4763"/>
            <a:ext cx="23193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4000">
                <a:latin typeface="Marker Felt"/>
                <a:ea typeface="헤드라인A"/>
                <a:cs typeface="Marker Felt"/>
              </a:rPr>
              <a:t>?</a:t>
            </a:r>
          </a:p>
        </p:txBody>
      </p:sp>
      <p:sp>
        <p:nvSpPr>
          <p:cNvPr id="90116" name="TextBox 6"/>
          <p:cNvSpPr txBox="1">
            <a:spLocks noChangeArrowheads="1"/>
          </p:cNvSpPr>
          <p:nvPr/>
        </p:nvSpPr>
        <p:spPr bwMode="auto">
          <a:xfrm>
            <a:off x="2143125" y="1778000"/>
            <a:ext cx="43396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400" dirty="0">
                <a:ea typeface="黑体" pitchFamily="49" charset="-122"/>
              </a:rPr>
              <a:t>最像哪部日本</a:t>
            </a:r>
          </a:p>
          <a:p>
            <a:r>
              <a:rPr lang="zh-CN" altLang="en-US" sz="5400" dirty="0">
                <a:ea typeface="黑体" pitchFamily="49" charset="-122"/>
              </a:rPr>
              <a:t>动画片呢？</a:t>
            </a:r>
            <a:endParaRPr lang="en-US" altLang="zh-CN" sz="5400" dirty="0">
              <a:ea typeface="黑体" pitchFamily="49" charset="-122"/>
            </a:endParaRPr>
          </a:p>
          <a:p>
            <a:r>
              <a:rPr lang="zh-CN" altLang="en-US" sz="2800" dirty="0">
                <a:ea typeface="黑体" pitchFamily="49" charset="-122"/>
              </a:rPr>
              <a:t>（或漫画）</a:t>
            </a:r>
            <a:endParaRPr lang="en-US" altLang="zh-CN" sz="2800" dirty="0"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14900" y="0"/>
            <a:ext cx="72739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1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E061BB-7D53-4D09-A4CE-D6B930C61A38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42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9113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33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7963" y="4186238"/>
            <a:ext cx="50800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B45453-4971-47E7-BA54-F8D0F8FE0A93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43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2975" y="512763"/>
            <a:ext cx="10871200" cy="776287"/>
          </a:xfrm>
        </p:spPr>
        <p:txBody>
          <a:bodyPr/>
          <a:lstStyle/>
          <a:p>
            <a:r>
              <a:rPr lang="zh-CN" altLang="en-US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sz="36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的 </a:t>
            </a:r>
            <a:r>
              <a:rPr lang="en-US" altLang="zh-CN" sz="36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endParaRPr lang="en-US" altLang="zh-CN" sz="36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675" y="1955800"/>
            <a:ext cx="63007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lojure_300x3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5888" y="337502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TextBox 7"/>
          <p:cNvSpPr txBox="1">
            <a:spLocks noChangeArrowheads="1"/>
          </p:cNvSpPr>
          <p:nvPr/>
        </p:nvSpPr>
        <p:spPr bwMode="auto">
          <a:xfrm>
            <a:off x="2733675" y="4859338"/>
            <a:ext cx="2424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 dirty="0">
                <a:ea typeface="黑体" pitchFamily="49" charset="-122"/>
              </a:rPr>
              <a:t>插图作者：</a:t>
            </a:r>
            <a:r>
              <a:rPr lang="en-US" altLang="zh-CN" sz="1400" dirty="0">
                <a:ea typeface="黑体" pitchFamily="49" charset="-122"/>
              </a:rPr>
              <a:t>Augusto </a:t>
            </a:r>
            <a:r>
              <a:rPr lang="en-US" altLang="zh-CN" sz="1400" dirty="0" err="1">
                <a:ea typeface="黑体" pitchFamily="49" charset="-122"/>
              </a:rPr>
              <a:t>Sellhorn</a:t>
            </a:r>
            <a:endParaRPr lang="en-US" altLang="zh-CN" sz="1400" dirty="0">
              <a:ea typeface="黑体" pitchFamily="49" charset="-122"/>
            </a:endParaRPr>
          </a:p>
        </p:txBody>
      </p:sp>
      <p:sp>
        <p:nvSpPr>
          <p:cNvPr id="93190" name="TextBox 8"/>
          <p:cNvSpPr txBox="1">
            <a:spLocks noChangeArrowheads="1"/>
          </p:cNvSpPr>
          <p:nvPr/>
        </p:nvSpPr>
        <p:spPr bwMode="auto">
          <a:xfrm>
            <a:off x="7413625" y="4859338"/>
            <a:ext cx="1620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 sz="1400" dirty="0">
                <a:ea typeface="黑体" pitchFamily="49" charset="-122"/>
              </a:rPr>
              <a:t>http://sellmic.com/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简介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9088" y="1831975"/>
            <a:ext cx="8283575" cy="4551363"/>
          </a:xfrm>
        </p:spPr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由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Rich Hickey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于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2007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年创建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函数式编程语言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从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LISP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衍生而来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针对高并发性进行了优化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…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并且看上去和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有天壤之别！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523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29B0220-036F-4989-A952-B35C3DAEDF91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44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95236" name="Picture 6" descr="Clojure_300x30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6763" y="982663"/>
            <a:ext cx="530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3325" y="1116013"/>
            <a:ext cx="20780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27313" y="4173538"/>
            <a:ext cx="55082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ea typeface="黑体" pitchFamily="49" charset="-122"/>
                <a:cs typeface="Arial" pitchFamily="34" charset="0"/>
              </a:rPr>
              <a:t>(</a:t>
            </a:r>
            <a:r>
              <a:rPr lang="en-US" altLang="zh-CN" sz="3200" dirty="0">
                <a:solidFill>
                  <a:srgbClr val="7030A0"/>
                </a:solidFill>
                <a:ea typeface="黑体" pitchFamily="49" charset="-122"/>
                <a:cs typeface="Arial" pitchFamily="34" charset="0"/>
              </a:rPr>
              <a:t>def</a:t>
            </a:r>
            <a:r>
              <a:rPr lang="en-US" altLang="zh-CN" sz="3200" dirty="0">
                <a:ea typeface="黑体" pitchFamily="49" charset="-122"/>
                <a:cs typeface="Arial" pitchFamily="34" charset="0"/>
              </a:rPr>
              <a:t> hello (</a:t>
            </a:r>
            <a:r>
              <a:rPr lang="en-US" altLang="zh-CN" sz="3200" dirty="0">
                <a:solidFill>
                  <a:srgbClr val="7030A0"/>
                </a:solidFill>
                <a:ea typeface="黑体" pitchFamily="49" charset="-122"/>
                <a:cs typeface="Arial" pitchFamily="34" charset="0"/>
              </a:rPr>
              <a:t>fn</a:t>
            </a:r>
            <a:r>
              <a:rPr lang="en-US" altLang="zh-CN" sz="3200" dirty="0">
                <a:ea typeface="黑体" pitchFamily="49" charset="-122"/>
                <a:cs typeface="Arial" pitchFamily="34" charset="0"/>
              </a:rPr>
              <a:t> [] </a:t>
            </a:r>
            <a:r>
              <a:rPr lang="en-US" altLang="zh-CN" sz="3200" dirty="0">
                <a:solidFill>
                  <a:srgbClr val="9A9600"/>
                </a:solidFill>
                <a:ea typeface="黑体" pitchFamily="49" charset="-122"/>
                <a:cs typeface="Arial" pitchFamily="34" charset="0"/>
              </a:rPr>
              <a:t>"Hello world"</a:t>
            </a:r>
            <a:r>
              <a:rPr lang="en-US" altLang="zh-CN" sz="3200" dirty="0">
                <a:ea typeface="黑体" pitchFamily="49" charset="-122"/>
                <a:cs typeface="Arial" pitchFamily="34" charset="0"/>
              </a:rPr>
              <a:t>))</a:t>
            </a:r>
          </a:p>
          <a:p>
            <a:r>
              <a:rPr lang="en-US" altLang="zh-CN" sz="3200" dirty="0">
                <a:ea typeface="黑体" pitchFamily="49" charset="-122"/>
                <a:cs typeface="Arial" pitchFamily="34" charset="0"/>
              </a:rPr>
              <a:t>(hello)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317500" y="685800"/>
            <a:ext cx="10969625" cy="1143000"/>
          </a:xfrm>
        </p:spPr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语法示例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8175" y="1846263"/>
            <a:ext cx="5384800" cy="639762"/>
          </a:xfrm>
        </p:spPr>
        <p:txBody>
          <a:bodyPr/>
          <a:lstStyle/>
          <a:p>
            <a:r>
              <a:rPr lang="zh-CN" altLang="en-US" smtClean="0">
                <a:solidFill>
                  <a:srgbClr val="102A3D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符号</a:t>
            </a:r>
            <a:endParaRPr lang="en-US" altLang="zh-CN" smtClean="0">
              <a:solidFill>
                <a:srgbClr val="102A3D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endParaRPr lang="en-US" altLang="zh-CN" sz="1400" smtClean="0">
              <a:solidFill>
                <a:srgbClr val="595959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7283" name="Content Placeholder 2"/>
          <p:cNvSpPr>
            <a:spLocks noGrp="1"/>
          </p:cNvSpPr>
          <p:nvPr>
            <p:ph sz="half" idx="2"/>
          </p:nvPr>
        </p:nvSpPr>
        <p:spPr>
          <a:xfrm>
            <a:off x="638175" y="2486025"/>
            <a:ext cx="5384800" cy="3951288"/>
          </a:xfrm>
        </p:spPr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数字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2.178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比例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355/113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字符串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“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”, “rocks”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字符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\a \b \c \d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符号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a b c d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关键词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:alpha :beta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布尔值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true, false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空值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nil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219825" y="1846263"/>
            <a:ext cx="5387975" cy="639762"/>
          </a:xfrm>
        </p:spPr>
        <p:txBody>
          <a:bodyPr/>
          <a:lstStyle/>
          <a:p>
            <a:r>
              <a:rPr lang="zh-CN" altLang="en-US" smtClean="0">
                <a:solidFill>
                  <a:srgbClr val="102A3D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集合</a:t>
            </a:r>
            <a:endParaRPr lang="en-US" altLang="zh-CN" smtClean="0">
              <a:solidFill>
                <a:srgbClr val="102A3D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sz="1400" smtClean="0">
                <a:solidFill>
                  <a:srgbClr val="595959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（逗号为可选）</a:t>
            </a:r>
            <a:endParaRPr lang="en-US" altLang="zh-CN" sz="1400" smtClean="0">
              <a:solidFill>
                <a:srgbClr val="595959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7285" name="Content Placeholder 6"/>
          <p:cNvSpPr>
            <a:spLocks noGrp="1"/>
          </p:cNvSpPr>
          <p:nvPr>
            <p:ph sz="quarter" idx="4"/>
          </p:nvPr>
        </p:nvSpPr>
        <p:spPr>
          <a:xfrm>
            <a:off x="6219825" y="2486025"/>
            <a:ext cx="5387975" cy="3951288"/>
          </a:xfrm>
        </p:spPr>
        <p:txBody>
          <a:bodyPr/>
          <a:lstStyle/>
          <a:p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列表</a:t>
            </a:r>
            <a:endParaRPr lang="en-US" altLang="zh-CN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>
              <a:buFont typeface="Lucida Grande"/>
              <a:buNone/>
            </a:pP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(1, 2, 3, 4, 5)</a:t>
            </a:r>
          </a:p>
          <a:p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向量</a:t>
            </a:r>
          </a:p>
          <a:p>
            <a:pPr>
              <a:buFont typeface="Lucida Grande"/>
              <a:buNone/>
            </a:pP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[1, 2, 3, 4, 5]</a:t>
            </a:r>
          </a:p>
          <a:p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映射</a:t>
            </a:r>
          </a:p>
          <a:p>
            <a:pPr>
              <a:buFont typeface="Lucida Grande"/>
              <a:buNone/>
            </a:pP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{:a 1, :b 2, :c 3, :d 4}</a:t>
            </a:r>
          </a:p>
          <a:p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集合</a:t>
            </a:r>
          </a:p>
          <a:p>
            <a:pPr>
              <a:buFont typeface="Lucida Grande"/>
              <a:buNone/>
            </a:pP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#{:a :b :c :d :e}</a:t>
            </a:r>
          </a:p>
        </p:txBody>
      </p:sp>
      <p:sp>
        <p:nvSpPr>
          <p:cNvPr id="972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BA23BE4-B32C-4AE3-8C77-0D96E4DDB8ED}" type="slidenum">
              <a:rPr lang="en-US" altLang="zh-CN">
                <a:latin typeface="Arial" pitchFamily="34" charset="0"/>
                <a:ea typeface="黑体" pitchFamily="49" charset="-122"/>
                <a:cs typeface="Arial" pitchFamily="34" charset="0"/>
              </a:rPr>
              <a:pPr/>
              <a:t>45</a:t>
            </a:fld>
            <a:endParaRPr lang="en-US" altLang="zh-CN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7287" name="TextBox 7"/>
          <p:cNvSpPr txBox="1">
            <a:spLocks noChangeArrowheads="1"/>
          </p:cNvSpPr>
          <p:nvPr/>
        </p:nvSpPr>
        <p:spPr bwMode="auto">
          <a:xfrm>
            <a:off x="2027238" y="6070600"/>
            <a:ext cx="635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dirty="0">
                <a:ea typeface="黑体" pitchFamily="49" charset="-122"/>
                <a:cs typeface="Arial" pitchFamily="34" charset="0"/>
              </a:rPr>
              <a:t>（除此以外还有各种宏，它们是封装以上各种元素的语法糖）</a:t>
            </a:r>
            <a:endParaRPr lang="en-US" altLang="zh-CN" dirty="0"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GUI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示例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defn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javafxapp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[]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(</a:t>
            </a:r>
            <a:r>
              <a:rPr lang="en-US" dirty="0" smtClean="0">
                <a:solidFill>
                  <a:srgbClr val="A51B81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let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[stage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Stage. </a:t>
            </a:r>
            <a:r>
              <a:rPr lang="en-US" i="1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"</a:t>
            </a:r>
            <a:r>
              <a:rPr lang="en-US" i="1" dirty="0" err="1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JavaFX</a:t>
            </a:r>
            <a:r>
              <a:rPr lang="en-US" i="1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Stage"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scene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Scene.)]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setFill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scene 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Color/LIGHTGREEN)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setWidth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stage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600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setHeight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stage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450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setScene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stage scene)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setVisible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stage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true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)))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(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javafxapp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</p:txBody>
      </p:sp>
      <p:sp>
        <p:nvSpPr>
          <p:cNvPr id="9933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CEB4580-6126-4E5A-8992-58FED493F68F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46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简化的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GUI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示例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defn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javafxapp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[]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doto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Stage. </a:t>
            </a:r>
            <a:r>
              <a:rPr lang="en-US" i="1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"</a:t>
            </a:r>
            <a:r>
              <a:rPr lang="en-US" i="1" dirty="0" err="1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JavaFX</a:t>
            </a:r>
            <a:r>
              <a:rPr lang="en-US" i="1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Stage"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setWidth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600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setHeight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450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setScene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doto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Scene.)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setFill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Color/LIGHTGREEN)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setContent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dirty="0" smtClean="0">
                <a:solidFill>
                  <a:srgbClr val="7030A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list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doto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Rectangle.)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setX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25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setY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40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setWidth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100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setHeight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50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setFill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Color/RED))))))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setVisible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smtClean="0">
                <a:solidFill>
                  <a:srgbClr val="9A96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true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)))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(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javafxapp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</p:txBody>
      </p:sp>
      <p:sp>
        <p:nvSpPr>
          <p:cNvPr id="10137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2EC9B91-8055-43E7-BE0B-8A7C87BA7B9D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47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简化的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GUI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示例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(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defn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javafxapp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[]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(</a:t>
            </a:r>
            <a:r>
              <a:rPr lang="en-US" dirty="0" err="1" smtClean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doto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Stage. "</a:t>
            </a:r>
            <a:r>
              <a:rPr lang="en-US" i="1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JavaFX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Stage")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setWidth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600)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setHeight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450)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setScene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dirty="0" err="1" smtClean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doto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Scene.)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setFill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Color/LIGHTGREEN)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setContent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(list (</a:t>
            </a:r>
            <a:r>
              <a:rPr lang="en-US" dirty="0" err="1" smtClean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doto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(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Rectangle.)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setX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25)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setY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40)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setWidth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100)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setHeight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50)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setFill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US" i="1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Color/RED))))))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(.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setVisible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true)))</a:t>
            </a:r>
          </a:p>
          <a:p>
            <a:pPr>
              <a:buFont typeface="Lucida Grande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(</a:t>
            </a:r>
            <a:r>
              <a:rPr lang="en-US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javafxapp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</p:txBody>
      </p:sp>
      <p:sp>
        <p:nvSpPr>
          <p:cNvPr id="103427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E19F78-9CB8-44D5-A8E3-AC117337EE52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48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573213" y="2373313"/>
            <a:ext cx="5537200" cy="53181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Line Callout 2 5"/>
          <p:cNvSpPr/>
          <p:nvPr/>
        </p:nvSpPr>
        <p:spPr>
          <a:xfrm>
            <a:off x="7351713" y="2373313"/>
            <a:ext cx="4572000" cy="927100"/>
          </a:xfrm>
          <a:prstGeom prst="borderCallout2">
            <a:avLst>
              <a:gd name="adj1" fmla="val 147849"/>
              <a:gd name="adj2" fmla="val -47534"/>
              <a:gd name="adj3" fmla="val 57928"/>
              <a:gd name="adj4" fmla="val -5162"/>
              <a:gd name="adj5" fmla="val 76623"/>
              <a:gd name="adj6" fmla="val -80794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 err="1">
                <a:latin typeface="Arial" pitchFamily="34" charset="0"/>
                <a:ea typeface="黑体" pitchFamily="49" charset="-122"/>
                <a:cs typeface="Arial" pitchFamily="34" charset="0"/>
              </a:rPr>
              <a:t>Doto</a:t>
            </a:r>
            <a:r>
              <a:rPr lang="en-US" altLang="zh-CN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sz="2400" dirty="0">
                <a:latin typeface="Arial" pitchFamily="34" charset="0"/>
                <a:ea typeface="黑体" pitchFamily="49" charset="-122"/>
                <a:cs typeface="Arial" pitchFamily="34" charset="0"/>
              </a:rPr>
              <a:t>允许使用嵌套数据结构</a:t>
            </a:r>
            <a:endParaRPr lang="en-US" altLang="zh-CN" sz="24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中的闭包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A598506-1686-447E-BAE4-EB78CFC8FE03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49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05475" name="Content Placeholder 6"/>
          <p:cNvSpPr>
            <a:spLocks noGrp="1"/>
          </p:cNvSpPr>
          <p:nvPr>
            <p:ph idx="1"/>
          </p:nvPr>
        </p:nvSpPr>
        <p:spPr>
          <a:xfrm>
            <a:off x="319088" y="1831975"/>
            <a:ext cx="11304587" cy="949325"/>
          </a:xfrm>
        </p:spPr>
        <p:txBody>
          <a:bodyPr/>
          <a:lstStyle/>
          <a:p>
            <a:r>
              <a:rPr lang="zh-CN" altLang="en-US" dirty="0" smtClean="0">
                <a:ea typeface="黑体" pitchFamily="49" charset="-122"/>
              </a:rPr>
              <a:t>内部类可以使用代理创建</a:t>
            </a:r>
            <a:endParaRPr lang="en-US" altLang="zh-CN" dirty="0" smtClean="0">
              <a:latin typeface="Consolas" pitchFamily="49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522288" y="3805238"/>
            <a:ext cx="1130458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(.</a:t>
            </a:r>
            <a:r>
              <a:rPr lang="en-US" altLang="zh-CN" sz="2000" dirty="0" err="1">
                <a:latin typeface="Consolas" pitchFamily="49" charset="0"/>
                <a:ea typeface="黑体" pitchFamily="49" charset="-122"/>
              </a:rPr>
              <a:t>addListener</a:t>
            </a:r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dirty="0" err="1">
                <a:latin typeface="Consolas" pitchFamily="49" charset="0"/>
                <a:ea typeface="黑体" pitchFamily="49" charset="-122"/>
              </a:rPr>
              <a:t>hoverProperty</a:t>
            </a:r>
            <a:endParaRPr lang="en-US" altLang="zh-CN" sz="2000" i="1" dirty="0">
              <a:latin typeface="Consolas" pitchFamily="49" charset="0"/>
              <a:ea typeface="黑体" pitchFamily="49" charset="-122"/>
            </a:endParaRPr>
          </a:p>
          <a:p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 (</a:t>
            </a:r>
            <a:r>
              <a:rPr lang="en-US" altLang="zh-CN" sz="2000" dirty="0">
                <a:solidFill>
                  <a:srgbClr val="569DD3"/>
                </a:solidFill>
                <a:latin typeface="Consolas" pitchFamily="49" charset="0"/>
                <a:ea typeface="黑体" pitchFamily="49" charset="-122"/>
              </a:rPr>
              <a:t>proxy</a:t>
            </a:r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[</a:t>
            </a:r>
            <a:r>
              <a:rPr lang="en-US" altLang="zh-CN" sz="2000" dirty="0" err="1">
                <a:latin typeface="Consolas" pitchFamily="49" charset="0"/>
                <a:ea typeface="黑体" pitchFamily="49" charset="-122"/>
              </a:rPr>
              <a:t>Change</a:t>
            </a:r>
            <a:r>
              <a:rPr lang="en-US" altLang="zh-CN" sz="2000" i="1" dirty="0" err="1">
                <a:latin typeface="Consolas" pitchFamily="49" charset="0"/>
                <a:ea typeface="黑体" pitchFamily="49" charset="-122"/>
              </a:rPr>
              <a:t>Listener</a:t>
            </a:r>
            <a:r>
              <a:rPr lang="en-US" altLang="zh-CN" sz="2000" i="1" dirty="0">
                <a:latin typeface="Consolas" pitchFamily="49" charset="0"/>
                <a:ea typeface="黑体" pitchFamily="49" charset="-122"/>
              </a:rPr>
              <a:t>] []</a:t>
            </a:r>
          </a:p>
          <a:p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   (handle [p, o, v]</a:t>
            </a:r>
          </a:p>
          <a:p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     (.</a:t>
            </a:r>
            <a:r>
              <a:rPr lang="en-US" altLang="zh-CN" sz="2000" dirty="0" err="1">
                <a:latin typeface="Consolas" pitchFamily="49" charset="0"/>
                <a:ea typeface="黑体" pitchFamily="49" charset="-122"/>
              </a:rPr>
              <a:t>setFill</a:t>
            </a:r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dirty="0" err="1">
                <a:latin typeface="Consolas" pitchFamily="49" charset="0"/>
                <a:ea typeface="黑体" pitchFamily="49" charset="-122"/>
              </a:rPr>
              <a:t>rect</a:t>
            </a:r>
            <a:endParaRPr lang="en-US" altLang="zh-CN" sz="2000" dirty="0">
              <a:latin typeface="Consolas" pitchFamily="49" charset="0"/>
              <a:ea typeface="黑体" pitchFamily="49" charset="-122"/>
            </a:endParaRPr>
          </a:p>
          <a:p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       (</a:t>
            </a:r>
            <a:r>
              <a:rPr lang="en-US" altLang="zh-CN" sz="2000" dirty="0">
                <a:solidFill>
                  <a:srgbClr val="7030A0"/>
                </a:solidFill>
                <a:latin typeface="Consolas" pitchFamily="49" charset="0"/>
                <a:ea typeface="黑体" pitchFamily="49" charset="-122"/>
              </a:rPr>
              <a:t>if</a:t>
            </a:r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(.</a:t>
            </a:r>
            <a:r>
              <a:rPr lang="en-US" altLang="zh-CN" sz="2000" dirty="0" err="1">
                <a:latin typeface="Consolas" pitchFamily="49" charset="0"/>
                <a:ea typeface="黑体" pitchFamily="49" charset="-122"/>
              </a:rPr>
              <a:t>isHover</a:t>
            </a:r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dirty="0" err="1">
                <a:latin typeface="Consolas" pitchFamily="49" charset="0"/>
                <a:ea typeface="黑体" pitchFamily="49" charset="-122"/>
              </a:rPr>
              <a:t>rect</a:t>
            </a:r>
            <a:r>
              <a:rPr lang="en-US" altLang="zh-CN" sz="2000" dirty="0">
                <a:latin typeface="Consolas" pitchFamily="49" charset="0"/>
                <a:ea typeface="黑体" pitchFamily="49" charset="-122"/>
              </a:rPr>
              <a:t>) </a:t>
            </a:r>
            <a:r>
              <a:rPr lang="en-US" altLang="zh-CN" sz="2000" i="1" dirty="0">
                <a:latin typeface="Consolas" pitchFamily="49" charset="0"/>
                <a:ea typeface="黑体" pitchFamily="49" charset="-122"/>
              </a:rPr>
              <a:t>Color/GREEN Color/RED)))))</a:t>
            </a:r>
            <a:endParaRPr lang="en-NZ" altLang="zh-CN" sz="2000" dirty="0">
              <a:latin typeface="Consolas" pitchFamily="49" charset="0"/>
              <a:ea typeface="MS PGothic" pitchFamily="34" charset="-128"/>
              <a:cs typeface="Consolas" pitchFamily="49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319767" y="685800"/>
            <a:ext cx="11304289" cy="1143000"/>
          </a:xfrm>
        </p:spPr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编程语言</a:t>
            </a:r>
            <a:endParaRPr lang="en-US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319767" y="1831977"/>
            <a:ext cx="11304289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现在，</a:t>
            </a:r>
            <a:r>
              <a:rPr kumimoji="0" lang="en-US" altLang="zh-CN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JavaFX</a:t>
            </a: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2 API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使用 </a:t>
            </a: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语言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684213" marR="0" lvl="1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tabLst/>
              <a:defRPr/>
            </a:pP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适用于所有 </a:t>
            </a:r>
            <a:r>
              <a:rPr kumimoji="0" lang="en-US" altLang="zh-CN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JavaFX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的纯 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 API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684213" marR="0" lvl="1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tabLst/>
              <a:defRPr/>
            </a:pP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绑定和序列作为 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 API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公开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684213" marR="0" lvl="1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tabLst/>
              <a:defRPr/>
            </a:pP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使用 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FXML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标记语言作为工具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接受所有 </a:t>
            </a: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JVM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语言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684213" lvl="1" indent="-339725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defRPr/>
            </a:pPr>
            <a:r>
              <a:rPr kumimoji="0" lang="en-NZ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Groovy</a:t>
            </a:r>
            <a:r>
              <a:rPr lang="en-US" sz="2600" b="1" kern="0" dirty="0" smtClean="0">
                <a:ea typeface="黑体" pitchFamily="49" charset="-122"/>
                <a:cs typeface="Arial" pitchFamily="34" charset="0"/>
              </a:rPr>
              <a:t>, </a:t>
            </a:r>
            <a:r>
              <a:rPr kumimoji="0" lang="en-NZ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Scala</a:t>
            </a:r>
            <a:r>
              <a:rPr lang="en-US" sz="2600" b="1" kern="0" dirty="0" smtClean="0">
                <a:ea typeface="黑体" pitchFamily="49" charset="-122"/>
                <a:cs typeface="Arial" pitchFamily="34" charset="0"/>
              </a:rPr>
              <a:t>, </a:t>
            </a:r>
            <a:r>
              <a:rPr kumimoji="0" lang="en-NZ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sz="2600" b="1" kern="0" dirty="0" smtClean="0">
                <a:ea typeface="黑体" pitchFamily="49" charset="-122"/>
                <a:cs typeface="Arial" pitchFamily="34" charset="0"/>
              </a:rPr>
              <a:t>, </a:t>
            </a:r>
            <a:r>
              <a:rPr kumimoji="0" lang="en-NZ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JRuby</a:t>
            </a:r>
            <a:endParaRPr kumimoji="0" lang="en-NZ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684213" marR="0" lvl="1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tabLst/>
              <a:defRPr/>
            </a:pPr>
            <a:r>
              <a:rPr kumimoji="0" lang="en-US" altLang="zh-CN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Fantom</a:t>
            </a:r>
            <a:r>
              <a:rPr lang="en-US" altLang="zh-CN" sz="2600" kern="0" dirty="0" smtClean="0">
                <a:ea typeface="黑体" pitchFamily="49" charset="-122"/>
                <a:cs typeface="Arial" pitchFamily="34" charset="0"/>
              </a:rPr>
              <a:t>, 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Mira</a:t>
            </a:r>
            <a:r>
              <a:rPr lang="en-US" altLang="zh-CN" sz="2600" kern="0" dirty="0" smtClean="0">
                <a:ea typeface="黑体" pitchFamily="49" charset="-122"/>
                <a:cs typeface="Arial" pitchFamily="34" charset="0"/>
              </a:rPr>
              <a:t>, </a:t>
            </a:r>
            <a:r>
              <a:rPr kumimoji="0" lang="en-US" altLang="zh-CN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Gosu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和 </a:t>
            </a:r>
            <a:r>
              <a:rPr kumimoji="0" lang="en-US" altLang="zh-CN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Jython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等。</a:t>
            </a:r>
            <a:endParaRPr kumimoji="0" lang="en-US" altLang="zh-CN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684213" marR="0" lvl="1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tabLst/>
              <a:defRPr/>
            </a:pP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Oracle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不再支持 </a:t>
            </a:r>
            <a:r>
              <a:rPr kumimoji="0" lang="en-US" altLang="zh-CN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JavaFX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Script</a:t>
            </a:r>
          </a:p>
          <a:p>
            <a:pPr marL="684213" marR="0" lvl="1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tabLst/>
              <a:defRPr/>
            </a:pP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现有的基于 </a:t>
            </a:r>
            <a:r>
              <a:rPr kumimoji="0" lang="en-US" altLang="zh-CN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JavaFX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Script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的应用程序将能继续运行</a:t>
            </a:r>
            <a:endParaRPr kumimoji="0" lang="en-US" altLang="zh-CN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  <a:p>
            <a:pPr marL="684213" marR="0" lvl="1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55000"/>
              <a:buFont typeface="Wingdings" pitchFamily="2" charset="2"/>
              <a:buChar char="l"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Visage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是 </a:t>
            </a:r>
            <a:r>
              <a:rPr kumimoji="0" lang="en-US" altLang="zh-CN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JavaFX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 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Script 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语言的开源接替者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Clojure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中的闭包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07522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内部类可以使用代理创建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77AEC9F-C5DA-48AD-96FC-C4B69A7DC68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522288" y="3805238"/>
            <a:ext cx="1130458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(.</a:t>
            </a:r>
            <a:r>
              <a:rPr lang="en-US" altLang="zh-CN" sz="20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addListener</a:t>
            </a:r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hoverProperty</a:t>
            </a:r>
            <a:endParaRPr lang="en-US" altLang="zh-CN" sz="2000" i="1" dirty="0">
              <a:solidFill>
                <a:schemeClr val="bg1"/>
              </a:solidFill>
              <a:latin typeface="Consolas" pitchFamily="49" charset="0"/>
              <a:ea typeface="黑体" pitchFamily="49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 (</a:t>
            </a:r>
            <a:r>
              <a:rPr lang="en-US" altLang="zh-CN" sz="2000" dirty="0">
                <a:solidFill>
                  <a:srgbClr val="00B0F0"/>
                </a:solidFill>
                <a:latin typeface="Consolas" pitchFamily="49" charset="0"/>
                <a:ea typeface="黑体" pitchFamily="49" charset="-122"/>
              </a:rPr>
              <a:t>proxy</a:t>
            </a:r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Consolas" pitchFamily="49" charset="0"/>
                <a:ea typeface="黑体" pitchFamily="49" charset="-122"/>
              </a:rPr>
              <a:t>[</a:t>
            </a:r>
            <a:r>
              <a:rPr lang="en-US" altLang="zh-CN" sz="2000" i="1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ChangeListener</a:t>
            </a:r>
            <a:r>
              <a:rPr lang="en-US" altLang="zh-CN" sz="2000" i="1" dirty="0">
                <a:solidFill>
                  <a:srgbClr val="00B0F0"/>
                </a:solidFill>
                <a:latin typeface="Consolas" pitchFamily="49" charset="0"/>
                <a:ea typeface="黑体" pitchFamily="49" charset="-122"/>
              </a:rPr>
              <a:t>]</a:t>
            </a:r>
            <a:r>
              <a:rPr lang="en-US" altLang="zh-CN" sz="2000" i="1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i="1" dirty="0">
                <a:solidFill>
                  <a:srgbClr val="00B0F0"/>
                </a:solidFill>
                <a:latin typeface="Consolas" pitchFamily="49" charset="0"/>
                <a:ea typeface="黑体" pitchFamily="49" charset="-122"/>
              </a:rPr>
              <a:t>[]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   (handle [p, o, v]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     (.</a:t>
            </a:r>
            <a:r>
              <a:rPr lang="en-US" altLang="zh-CN" sz="20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setFill</a:t>
            </a:r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rect</a:t>
            </a:r>
            <a:endParaRPr lang="en-US" altLang="zh-CN" sz="2000" dirty="0">
              <a:solidFill>
                <a:schemeClr val="bg1"/>
              </a:solidFill>
              <a:latin typeface="Consolas" pitchFamily="49" charset="0"/>
              <a:ea typeface="黑体" pitchFamily="49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       (if (.</a:t>
            </a:r>
            <a:r>
              <a:rPr lang="en-US" altLang="zh-CN" sz="20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isHover</a:t>
            </a:r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rect</a:t>
            </a:r>
            <a:r>
              <a:rPr lang="en-US" altLang="zh-CN" sz="20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) </a:t>
            </a:r>
            <a:r>
              <a:rPr lang="en-US" altLang="zh-CN" sz="2000" i="1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</a:rPr>
              <a:t>Color/GREEN Color/RED)))))</a:t>
            </a:r>
            <a:endParaRPr lang="en-NZ" altLang="zh-CN" sz="2000" dirty="0">
              <a:solidFill>
                <a:schemeClr val="bg1"/>
              </a:solidFill>
              <a:latin typeface="Consolas" pitchFamily="49" charset="0"/>
              <a:ea typeface="MS PGothic" pitchFamily="34" charset="-128"/>
              <a:cs typeface="Consolas" pitchFamily="49" charset="0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3770313" y="2362200"/>
            <a:ext cx="6310312" cy="1323975"/>
          </a:xfrm>
          <a:prstGeom prst="borderCallout2">
            <a:avLst>
              <a:gd name="adj1" fmla="val 48044"/>
              <a:gd name="adj2" fmla="val -4326"/>
              <a:gd name="adj3" fmla="val 48683"/>
              <a:gd name="adj4" fmla="val -12936"/>
              <a:gd name="adj5" fmla="val 136143"/>
              <a:gd name="adj6" fmla="val -27300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Proxy form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：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(proxy [class] [</a:t>
            </a:r>
            <a:r>
              <a:rPr lang="en-US" altLang="zh-CN" sz="2400" dirty="0" err="1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args</a:t>
            </a:r>
            <a:r>
              <a:rPr lang="en-US" altLang="zh-CN" sz="2400" dirty="0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] </a:t>
            </a:r>
            <a:r>
              <a:rPr lang="en-US" altLang="zh-CN" sz="2400" dirty="0" err="1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fs</a:t>
            </a:r>
            <a:r>
              <a:rPr lang="en-US" altLang="zh-CN" sz="2400" dirty="0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+)</a:t>
            </a:r>
          </a:p>
          <a:p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f =&gt; </a:t>
            </a:r>
            <a:r>
              <a:rPr lang="en-US" altLang="zh-CN" sz="2400" dirty="0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(name [</a:t>
            </a:r>
            <a:r>
              <a:rPr lang="en-US" altLang="zh-CN" sz="2400" dirty="0" err="1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params</a:t>
            </a:r>
            <a:r>
              <a:rPr lang="en-US" altLang="zh-CN" sz="2400" dirty="0">
                <a:solidFill>
                  <a:srgbClr val="FFFFFF"/>
                </a:solidFill>
                <a:latin typeface="Consolas" pitchFamily="49" charset="0"/>
                <a:ea typeface="黑体" pitchFamily="49" charset="-122"/>
              </a:rPr>
              <a:t>*] body)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76816FE-CE76-4C9E-BD94-B1E78927158A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51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9571" name="TextBox 5"/>
          <p:cNvSpPr txBox="1">
            <a:spLocks noChangeArrowheads="1"/>
          </p:cNvSpPr>
          <p:nvPr/>
        </p:nvSpPr>
        <p:spPr bwMode="auto">
          <a:xfrm>
            <a:off x="8105775" y="-4763"/>
            <a:ext cx="23193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4000">
                <a:latin typeface="Marker Felt"/>
                <a:ea typeface="헤드라인A"/>
                <a:cs typeface="Marker Felt"/>
              </a:rPr>
              <a:t>?</a:t>
            </a:r>
          </a:p>
        </p:txBody>
      </p:sp>
      <p:sp>
        <p:nvSpPr>
          <p:cNvPr id="109572" name="TextBox 6"/>
          <p:cNvSpPr txBox="1">
            <a:spLocks noChangeArrowheads="1"/>
          </p:cNvSpPr>
          <p:nvPr/>
        </p:nvSpPr>
        <p:spPr bwMode="auto">
          <a:xfrm>
            <a:off x="2143125" y="1778000"/>
            <a:ext cx="43396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400" dirty="0">
                <a:ea typeface="黑体" pitchFamily="49" charset="-122"/>
              </a:rPr>
              <a:t>最像哪部日本</a:t>
            </a:r>
          </a:p>
          <a:p>
            <a:r>
              <a:rPr lang="zh-CN" altLang="en-US" sz="5400" dirty="0">
                <a:ea typeface="黑体" pitchFamily="49" charset="-122"/>
              </a:rPr>
              <a:t>动画片呢？</a:t>
            </a:r>
            <a:endParaRPr lang="en-US" altLang="zh-CN" sz="5400" dirty="0">
              <a:ea typeface="黑体" pitchFamily="49" charset="-122"/>
            </a:endParaRPr>
          </a:p>
          <a:p>
            <a:r>
              <a:rPr lang="zh-CN" altLang="en-US" sz="2800" dirty="0">
                <a:ea typeface="黑体" pitchFamily="49" charset="-122"/>
              </a:rPr>
              <a:t>（或漫画）</a:t>
            </a:r>
            <a:endParaRPr lang="en-US" altLang="zh-CN" sz="2800" dirty="0"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5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D14DCEE-F81B-4154-AED6-1DF2F7573E1B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52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11059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100" y="571500"/>
            <a:ext cx="6248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422650" y="2163763"/>
            <a:ext cx="1878013" cy="16240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059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5719763"/>
            <a:ext cx="3656012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Box 2"/>
          <p:cNvSpPr txBox="1">
            <a:spLocks noChangeArrowheads="1"/>
          </p:cNvSpPr>
          <p:nvPr/>
        </p:nvSpPr>
        <p:spPr bwMode="auto">
          <a:xfrm>
            <a:off x="3698875" y="1292225"/>
            <a:ext cx="182614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Osaka"/>
                <a:ea typeface="黑体" pitchFamily="49" charset="-122"/>
              </a:rPr>
              <a:t>配合 </a:t>
            </a:r>
          </a:p>
          <a:p>
            <a:r>
              <a:rPr lang="en-US" altLang="zh-CN" sz="3200" dirty="0" err="1">
                <a:latin typeface="Osaka"/>
                <a:ea typeface="黑体" pitchFamily="49" charset="-122"/>
              </a:rPr>
              <a:t>JavaFX</a:t>
            </a:r>
            <a:endParaRPr lang="en-US" altLang="zh-CN" sz="3200" dirty="0">
              <a:latin typeface="Osaka"/>
              <a:ea typeface="黑体" pitchFamily="49" charset="-122"/>
            </a:endParaRPr>
          </a:p>
          <a:p>
            <a:r>
              <a:rPr lang="zh-CN" altLang="en-US" sz="3200" dirty="0">
                <a:latin typeface="Osaka"/>
                <a:ea typeface="黑体" pitchFamily="49" charset="-122"/>
              </a:rPr>
              <a:t>使用</a:t>
            </a:r>
          </a:p>
          <a:p>
            <a:r>
              <a:rPr lang="en-US" altLang="zh-CN" sz="3200" dirty="0" err="1">
                <a:latin typeface="Osaka"/>
                <a:ea typeface="黑体" pitchFamily="49" charset="-122"/>
              </a:rPr>
              <a:t>Clojure</a:t>
            </a:r>
            <a:endParaRPr lang="en-US" altLang="zh-CN" sz="3200" dirty="0">
              <a:latin typeface="Osaka"/>
              <a:ea typeface="黑体" pitchFamily="49" charset="-122"/>
            </a:endParaRPr>
          </a:p>
          <a:p>
            <a:r>
              <a:rPr lang="zh-CN" altLang="en-US" sz="3200" dirty="0">
                <a:latin typeface="Osaka"/>
                <a:ea typeface="黑体" pitchFamily="49" charset="-122"/>
              </a:rPr>
              <a:t>真的那么</a:t>
            </a:r>
          </a:p>
          <a:p>
            <a:r>
              <a:rPr lang="zh-CN" altLang="en-US" sz="3200" dirty="0">
                <a:latin typeface="Osaka"/>
                <a:ea typeface="黑体" pitchFamily="49" charset="-122"/>
              </a:rPr>
              <a:t>容易吗？</a:t>
            </a:r>
            <a:endParaRPr lang="en-US" altLang="zh-CN" sz="3200" dirty="0"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D1D22B-623B-4BB3-8D61-87FE95E270B9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53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512763"/>
            <a:ext cx="10871200" cy="776287"/>
          </a:xfrm>
        </p:spPr>
        <p:txBody>
          <a:bodyPr/>
          <a:lstStyle/>
          <a:p>
            <a:r>
              <a:rPr lang="zh-CN" altLang="en-US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sz="36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的 </a:t>
            </a:r>
            <a:r>
              <a:rPr lang="en-US" altLang="zh-CN" sz="36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endParaRPr lang="en-US" altLang="zh-CN" sz="36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grpSp>
        <p:nvGrpSpPr>
          <p:cNvPr id="112643" name="Group 4"/>
          <p:cNvGrpSpPr>
            <a:grpSpLocks/>
          </p:cNvGrpSpPr>
          <p:nvPr/>
        </p:nvGrpSpPr>
        <p:grpSpPr bwMode="auto">
          <a:xfrm>
            <a:off x="2613025" y="1955800"/>
            <a:ext cx="6667500" cy="4038600"/>
            <a:chOff x="1650570" y="1409700"/>
            <a:chExt cx="8887685" cy="4038600"/>
          </a:xfrm>
        </p:grpSpPr>
        <p:pic>
          <p:nvPicPr>
            <p:cNvPr id="112644" name="Picture 7" descr="DukeFriends.png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50570" y="1409700"/>
              <a:ext cx="8887685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5" name="Picture 8" descr="scala_button_scala_logo-p145301530944951542t5sj_400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4172" y="3710721"/>
              <a:ext cx="629045" cy="47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6" name="Picture 9" descr="scala_button_scala_logo-p145301530944951542t5sj_400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86157" y="3632009"/>
              <a:ext cx="533053" cy="399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7" name="Picture 10" descr="scala_button_scala_logo-p145301530944951542t5sj_400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231407" y="4144478"/>
              <a:ext cx="747361" cy="560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8" name="Picture 11" descr="scala_button_scala_logo-p145301530944951542t5sj_400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50386" y="2918576"/>
              <a:ext cx="342183" cy="256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9" name="Picture 12" descr="scala_button_scala_logo-p145301530944951542t5sj_400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71097" y="3099449"/>
              <a:ext cx="328790" cy="246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0" name="Picture 13" descr="scala_button_scala_logo-p145301530944951542t5sj_400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73676" y="2707560"/>
              <a:ext cx="224984" cy="168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1" name="Picture 14" descr="scala_button_scala_logo-p145301530944951542t5sj_400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891323" y="3531524"/>
              <a:ext cx="439292" cy="329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2" name="Picture 15" descr="scala_button_scala_logo-p145301530944951542t5sj_400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900794" y="3561669"/>
              <a:ext cx="476128" cy="357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3" name="Picture 16" descr="scala_button_scala_logo-p145301530944951542t5sj_400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025917" y="3320509"/>
              <a:ext cx="422550" cy="316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4" name="Picture 17" descr="scala_button_scala_logo-p145301530944951542t5sj_400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816180" y="3039158"/>
              <a:ext cx="332139" cy="249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5" name="Picture 18" descr="scala_button_scala_logo-p145301530944951542t5sj_400.pn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923008" y="2647271"/>
              <a:ext cx="288607" cy="216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6" name="Picture 19" descr="scala_button_scala_logo-p145301530944951542t5sj_400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521180" y="3059255"/>
              <a:ext cx="305348" cy="229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7" name="Picture 20" descr="scala_button_scala_logo-p145301530944951542t5sj_400.pn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195470" y="2968820"/>
              <a:ext cx="278561" cy="20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8" name="Picture 21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186320" y="2285529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59" name="Picture 22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900792" y="2185045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0" name="Picture 23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92723" y="2365915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1" name="Picture 24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25751" y="2486495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2" name="Picture 25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271258" y="2607075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3" name="Picture 26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141562" y="2617125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4" name="Picture 27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94715" y="2255385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5" name="Picture 28" descr="scala_button_scala_logo-p145301530944951542t5sj_400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735814" y="2697511"/>
              <a:ext cx="154664" cy="11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6" name="Picture 29" descr="scala_button_scala_logo-p145301530944951542t5sj_400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820100" y="1763015"/>
              <a:ext cx="144618" cy="108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7" name="Picture 30" descr="scala_button_scala_logo-p145301530944951542t5sj_400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021014" y="1933838"/>
              <a:ext cx="144618" cy="108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8" name="Picture 31" descr="scala_button_scala_logo-p145301530944951542t5sj_400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195141" y="2054418"/>
              <a:ext cx="144618" cy="108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69" name="Picture 32" descr="scala_button_scala_logo-p145301530944951542t5sj_400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771421" y="1642435"/>
              <a:ext cx="144618" cy="108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70" name="Picture 33" descr="scala_button_scala_logo-p145301530944951542t5sj_400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115100" y="1702726"/>
              <a:ext cx="144618" cy="108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71" name="Picture 34" descr="scala_button_scala_logo-p145301530944951542t5sj_400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320262" y="2054418"/>
              <a:ext cx="144618" cy="108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是什么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14690" name="Content Placeholder 4"/>
          <p:cNvSpPr>
            <a:spLocks noGrp="1"/>
          </p:cNvSpPr>
          <p:nvPr>
            <p:ph sz="half" idx="1"/>
          </p:nvPr>
        </p:nvSpPr>
        <p:spPr>
          <a:xfrm>
            <a:off x="376238" y="4489450"/>
            <a:ext cx="11217275" cy="1893888"/>
          </a:xfrm>
        </p:spPr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由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Martin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Odersky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于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2001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年开始设计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编译为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字节码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完全面向对象的语言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同时也是一种函数式编程语言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637143" y="1831977"/>
          <a:ext cx="11043814" cy="2334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469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17F1A8-78D6-44F0-8F2E-D731EF3DC504}" type="slidenum">
              <a:rPr lang="en-US" altLang="zh-CN">
                <a:latin typeface="Arial" pitchFamily="34" charset="0"/>
                <a:ea typeface="黑体" pitchFamily="49" charset="-122"/>
                <a:cs typeface="Arial" pitchFamily="34" charset="0"/>
              </a:rPr>
              <a:pPr/>
              <a:t>54</a:t>
            </a:fld>
            <a:endParaRPr lang="en-US" altLang="zh-CN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114693" name="Picture 2" descr="http://ecx.images-amazon.com/images/I/51i5XoqLoD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34513" y="4527550"/>
            <a:ext cx="1792287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Java </a:t>
            </a:r>
            <a:r>
              <a:rPr lang="zh-CN" altLang="en-US" smtClean="0"/>
              <a:t>与 </a:t>
            </a:r>
            <a:r>
              <a:rPr lang="en-US" altLang="zh-CN" smtClean="0"/>
              <a:t>Scala DSL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76238" y="1831975"/>
            <a:ext cx="5680075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public class VanishingCircles extends Application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static void main(String[] args)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Application.launch(args);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@Override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void start(Stage primaryStage)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primaryStage.setTitle("Vanishing Circles");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Group root = new Group();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Scene scene = new Scene(root, 800, 600, Color.BLACK);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List&lt;Circle&gt; circles = new ArrayList&lt;Circle&gt;();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(int i = 0; i &lt; 50; i++)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final Circle circle = new Circle(150);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circle.setCenterX(Math.random()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circle.setCenterY(Math.random()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circle.setFill(new Color(Math.random(), Math.random(), Math.random(), .2));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circle.setEffect(new BoxBlur(10, 10, 3));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circle.addEventHandler(MouseEvent.MOUSE_CLICKED, new EventHandler&lt;MouseEvent&gt;()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public void handle(MouseEvent t)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KeyValue collapse = new KeyValue(circle.radiusProperty(), 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new Timeline(new KeyFrame(Duration.seconds(3), collapse)).play();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});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circle.setStroke(Color.WHITE);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circle.strokeWidthProperty().bind(Bindings.when(circle.hoverProperty())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.then(4)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.otherwise(0));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circles.add(circle);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root.getChildren().addAll(circles);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primaryStage.setScene(scene);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primaryStage.show();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Timeline moveCircles = new Timeline();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(Circle circle : circles)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moveX = new KeyValue(circle.centerXProperty(), 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moveY = new KeyValue(circle.centerYProperty(), 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moveCircles.getKeyFrames().add(new KeyFrame(Duration.seconds(40), moveX, moveY));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moveCircles.play();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30925" y="1831975"/>
            <a:ext cx="5549900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object VanishingCircles extends JFXApp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var circles: Seq[Circle] = null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stage = new Stage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title = "Vanishing Circles"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width = 800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height = 600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scene = new Scene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fill = BLACK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circles = for (i &lt;- 0 until 50) yield new Circle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centerX = random * 800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centerY = random * 600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radius = 150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fill = color(random, random, random, 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effect = new BoxBlur(10, 10,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strokeWidth &lt;== when (hover) then 4 otherwise 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stroke = WHITE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onMouseClicked =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Timeline(at (3 s) {radius -&gt; 0}).play()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content = circles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new Timeline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cycleCount = INDEFINITE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autoReverse = true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keyFrames = for (circle &lt;- circles) yield at (40 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Set(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circle.centerX -&gt; random * stage.width,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circle.centerY -&gt; random * stage.height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}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574E6C-5BB0-443E-9175-795A368CBFF0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55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938"/>
            <a:ext cx="12188825" cy="6858000"/>
          </a:xfrm>
          <a:prstGeom prst="rect">
            <a:avLst/>
          </a:prstGeom>
          <a:solidFill>
            <a:srgbClr val="3C3C4E">
              <a:alpha val="6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8075" y="3030538"/>
            <a:ext cx="2181225" cy="9842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40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行</a:t>
            </a:r>
          </a:p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1299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个字符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700" y="3030538"/>
            <a:ext cx="1982788" cy="9842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33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行</a:t>
            </a:r>
          </a:p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591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个字符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4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6550" y="889000"/>
            <a:ext cx="11509375" cy="5562600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object VanishingCircles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extends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JFXApp {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stage = new 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title = "Disappearing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width =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height =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scene = new Scene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fill =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children =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for (i &lt;- 0 until 50) yield new Circle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centerX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radius = 150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fill =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color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(random, random, random, 0.2)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effect = new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BoxBlur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(10, 10, 3)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</p:txBody>
      </p:sp>
      <p:sp>
        <p:nvSpPr>
          <p:cNvPr id="11878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95B65E-DCB2-472D-B3EF-23E01548C178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56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D9E4B43-6CC7-4EA5-A22E-7FC1C26BC48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336550" y="879475"/>
            <a:ext cx="115093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object VanishingCircles extends </a:t>
            </a:r>
            <a:r>
              <a:rPr lang="en-NZ" sz="2800" dirty="0">
                <a:solidFill>
                  <a:srgbClr val="92D050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JFXApp </a:t>
            </a: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stage = new 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title = "Disappearing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width =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height =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scene = new Scene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fill =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children = for (i &lt;- 0 until 50) yield new Circle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</a:t>
            </a:r>
            <a:r>
              <a:rPr lang="en-NZ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centerX</a:t>
            </a: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= random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</a:t>
            </a:r>
            <a:r>
              <a:rPr lang="en-NZ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centerY</a:t>
            </a: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= random *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radius = 150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fill = </a:t>
            </a:r>
            <a:r>
              <a:rPr lang="en-NZ" sz="2800" dirty="0" err="1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color</a:t>
            </a: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(random, random, random, 0.2)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  effect = new BoxBlur(10, 10, 3)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sz="2800" dirty="0">
                <a:solidFill>
                  <a:schemeClr val="bg1"/>
                </a:solidFill>
                <a:latin typeface="Consolas" pitchFamily="49" charset="0"/>
                <a:ea typeface="黑体" pitchFamily="49" charset="-122"/>
                <a:cs typeface="Consolas" pitchFamily="49" charset="0"/>
              </a:rPr>
              <a:t>}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1957388" y="1944688"/>
            <a:ext cx="5321300" cy="927100"/>
          </a:xfrm>
          <a:prstGeom prst="borderCallout2">
            <a:avLst>
              <a:gd name="adj1" fmla="val 33405"/>
              <a:gd name="adj2" fmla="val 102312"/>
              <a:gd name="adj3" fmla="val 33405"/>
              <a:gd name="adj4" fmla="val 115913"/>
              <a:gd name="adj5" fmla="val -66997"/>
              <a:gd name="adj6" fmla="val 102490"/>
            </a:avLst>
          </a:prstGeom>
          <a:solidFill>
            <a:srgbClr val="43661C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JavaFX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应用程序的基类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D636684-E1FF-44B7-BFD4-1064563C275A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6550" y="879475"/>
            <a:ext cx="11509375" cy="5562600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object VanishingCircles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extends JFXApp {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solidFill>
                  <a:srgbClr val="FF6868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stage = new 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title = "Disappearing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width =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height =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scene = new Scene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fill =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children =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for (i &lt;- 0 until 50) yield new Circle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centerX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radius = 150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fill =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color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(random, random, random, 0.2)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effect = new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BoxBlur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(10, 10, 3)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6983413" y="2097088"/>
            <a:ext cx="4360862" cy="927100"/>
          </a:xfrm>
          <a:prstGeom prst="borderCallout2">
            <a:avLst>
              <a:gd name="adj1" fmla="val 34794"/>
              <a:gd name="adj2" fmla="val -4462"/>
              <a:gd name="adj3" fmla="val 34794"/>
              <a:gd name="adj4" fmla="val -20861"/>
              <a:gd name="adj5" fmla="val -66108"/>
              <a:gd name="adj6" fmla="val -60005"/>
            </a:avLst>
          </a:prstGeom>
          <a:solidFill>
            <a:srgbClr val="9A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声明式 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Stage 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定义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E2F82C3-B4A3-45B9-8913-01D2477FCBF2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59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6550" y="879475"/>
            <a:ext cx="11509375" cy="5562600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object VanishingCircles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extends JFXApp {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stage = new 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  title = "Disappearing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  width =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  height =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scene = new Scene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fill =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children =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for (i &lt;- 0 until 50) yield new Circle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centerX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radius = 150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fill =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color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(random, random, random, 0.2)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effect = new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BoxBlur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(10, 10, 3)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7288213" y="1539875"/>
            <a:ext cx="4360862" cy="927100"/>
          </a:xfrm>
          <a:prstGeom prst="borderCallout2">
            <a:avLst>
              <a:gd name="adj1" fmla="val 90350"/>
              <a:gd name="adj2" fmla="val -12730"/>
              <a:gd name="adj3" fmla="val 48683"/>
              <a:gd name="adj4" fmla="val -6687"/>
              <a:gd name="adj5" fmla="val 6486"/>
              <a:gd name="adj6" fmla="val -12149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内联属性定义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BFF5AF-BFF6-49B8-9778-BBE82CDCD132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6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8938473" y="6553206"/>
            <a:ext cx="2844059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307697-3216-BF49-AE76-CEF5DB81BAC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charset="0"/>
              <a:ea typeface="黑体" pitchFamily="49" charset="-122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2290" y="512064"/>
            <a:ext cx="10872432" cy="777240"/>
          </a:xfrm>
        </p:spPr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逐渐消失的圆圈</a:t>
            </a:r>
            <a:endParaRPr lang="en-US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rcRect l="-42953" r="-42953"/>
          <a:stretch>
            <a:fillRect/>
          </a:stretch>
        </p:blipFill>
        <p:spPr bwMode="auto">
          <a:xfrm>
            <a:off x="0" y="1611970"/>
            <a:ext cx="12188825" cy="491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B31AEB-9352-4C5D-93AE-C4A5F218A606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60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6550" y="879475"/>
            <a:ext cx="11509375" cy="5562600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object VanishingCircles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extends JFXApp {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stage = new 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title = "Disappearing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width =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height =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scene = new Scene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fill =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children = </a:t>
            </a:r>
            <a:r>
              <a:rPr lang="en-NZ" dirty="0">
                <a:solidFill>
                  <a:srgbClr val="FFFF0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for (i &lt;- 0 until 50) yield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new Circle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centerX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random *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radius = 150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fill =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color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(random, random, random, 0.2)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effect = new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BoxBlur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(10, 10, 3)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7072313" y="1920875"/>
            <a:ext cx="4516437" cy="927100"/>
          </a:xfrm>
          <a:prstGeom prst="borderCallout2">
            <a:avLst>
              <a:gd name="adj1" fmla="val 34794"/>
              <a:gd name="adj2" fmla="val -4462"/>
              <a:gd name="adj3" fmla="val 34794"/>
              <a:gd name="adj4" fmla="val -20861"/>
              <a:gd name="adj5" fmla="val 120390"/>
              <a:gd name="adj6" fmla="val -39032"/>
            </a:avLst>
          </a:prstGeom>
          <a:solidFill>
            <a:srgbClr val="9A96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通过循环创建序列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中的绑定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中缀加</a:t>
            </a:r>
            <a:r>
              <a:rPr lang="en-US" altLang="zh-CN" sz="2600" dirty="0" smtClean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减</a:t>
            </a:r>
            <a:r>
              <a:rPr lang="en-US" altLang="zh-CN" sz="2600" dirty="0" smtClean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乘</a:t>
            </a:r>
            <a:r>
              <a:rPr lang="en-US" altLang="zh-CN" sz="2600" dirty="0" smtClean="0"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除：</a:t>
            </a:r>
            <a:endParaRPr lang="en-US" altLang="zh-CN" sz="2600" dirty="0" smtClean="0">
              <a:latin typeface="黑体" pitchFamily="49" charset="-122"/>
              <a:ea typeface="黑体" pitchFamily="49" charset="-122"/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Lucida Grande"/>
              <a:buNone/>
            </a:pPr>
            <a:endParaRPr lang="en-US" altLang="zh-CN" sz="2600" dirty="0" smtClean="0"/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600" dirty="0" smtClean="0">
                <a:latin typeface="Consolas" pitchFamily="49" charset="0"/>
              </a:rPr>
              <a:t>height &lt;== rect1.height + rect2.height</a:t>
            </a: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600" dirty="0" smtClean="0">
              <a:latin typeface="Consolas" pitchFamily="49" charset="0"/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聚合运算符：</a:t>
            </a:r>
            <a:endParaRPr lang="en-US" altLang="zh-CN" sz="2600" dirty="0" smtClean="0">
              <a:latin typeface="黑体" pitchFamily="49" charset="-122"/>
              <a:ea typeface="黑体" pitchFamily="49" charset="-122"/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Lucida Grande"/>
              <a:buNone/>
            </a:pPr>
            <a:endParaRPr lang="en-US" altLang="zh-CN" sz="800" dirty="0" smtClean="0">
              <a:solidFill>
                <a:srgbClr val="000000"/>
              </a:solidFill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600" dirty="0" smtClean="0">
                <a:latin typeface="Consolas" pitchFamily="49" charset="0"/>
              </a:rPr>
              <a:t>width &lt;== max(rect1.width, rect2.width, rect3.width)</a:t>
            </a: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600" dirty="0" smtClean="0">
              <a:latin typeface="Consolas" pitchFamily="49" charset="0"/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条件表达式：</a:t>
            </a:r>
            <a:endParaRPr lang="en-US" altLang="zh-CN" sz="2600" dirty="0" smtClean="0">
              <a:latin typeface="黑体" pitchFamily="49" charset="-122"/>
              <a:ea typeface="黑体" pitchFamily="49" charset="-122"/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Lucida Grande"/>
              <a:buNone/>
            </a:pPr>
            <a:endParaRPr lang="en-US" altLang="zh-CN" sz="2600" dirty="0" smtClean="0"/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600" dirty="0" err="1" smtClean="0">
                <a:latin typeface="Consolas" pitchFamily="49" charset="0"/>
              </a:rPr>
              <a:t>strokeWidth</a:t>
            </a:r>
            <a:r>
              <a:rPr lang="en-US" altLang="zh-CN" sz="2600" dirty="0" smtClean="0">
                <a:latin typeface="Consolas" pitchFamily="49" charset="0"/>
              </a:rPr>
              <a:t> &lt;== when (hover) then 4 otherwise 0</a:t>
            </a: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600" dirty="0" smtClean="0">
              <a:latin typeface="Consolas" pitchFamily="49" charset="0"/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zh-CN" altLang="en-US" sz="2600" dirty="0" smtClean="0">
                <a:latin typeface="黑体" pitchFamily="49" charset="-122"/>
                <a:ea typeface="黑体" pitchFamily="49" charset="-122"/>
              </a:rPr>
              <a:t>复合表达式：</a:t>
            </a:r>
            <a:endParaRPr lang="en-US" altLang="zh-CN" sz="2600" dirty="0" smtClean="0">
              <a:latin typeface="黑体" pitchFamily="49" charset="-122"/>
              <a:ea typeface="黑体" pitchFamily="49" charset="-122"/>
            </a:endParaRPr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600" dirty="0" smtClean="0"/>
          </a:p>
          <a:p>
            <a:pPr marL="273050" indent="-273050">
              <a:lnSpc>
                <a:spcPct val="8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600" dirty="0" smtClean="0">
                <a:latin typeface="Consolas" pitchFamily="49" charset="0"/>
              </a:rPr>
              <a:t>text &lt;== when (</a:t>
            </a:r>
            <a:r>
              <a:rPr lang="en-US" altLang="zh-CN" sz="2600" dirty="0" err="1" smtClean="0">
                <a:latin typeface="Consolas" pitchFamily="49" charset="0"/>
              </a:rPr>
              <a:t>rect.hover</a:t>
            </a:r>
            <a:r>
              <a:rPr lang="en-US" altLang="zh-CN" sz="2600" dirty="0" smtClean="0">
                <a:latin typeface="Consolas" pitchFamily="49" charset="0"/>
              </a:rPr>
              <a:t> || </a:t>
            </a:r>
            <a:r>
              <a:rPr lang="en-US" altLang="zh-CN" sz="2600" dirty="0" err="1" smtClean="0">
                <a:latin typeface="Consolas" pitchFamily="49" charset="0"/>
              </a:rPr>
              <a:t>circle.hover</a:t>
            </a:r>
            <a:r>
              <a:rPr lang="en-US" altLang="zh-CN" sz="2600" dirty="0" smtClean="0">
                <a:latin typeface="Consolas" pitchFamily="49" charset="0"/>
              </a:rPr>
              <a:t> &amp;&amp; !disabled) then </a:t>
            </a:r>
            <a:r>
              <a:rPr lang="en-US" altLang="zh-CN" sz="2600" dirty="0" err="1" smtClean="0">
                <a:latin typeface="Consolas" pitchFamily="49" charset="0"/>
              </a:rPr>
              <a:t>textField.text</a:t>
            </a:r>
            <a:r>
              <a:rPr lang="en-US" altLang="zh-CN" sz="2600" dirty="0" smtClean="0">
                <a:latin typeface="Consolas" pitchFamily="49" charset="0"/>
              </a:rPr>
              <a:t> + " is enabled" otherwise "disabled"</a:t>
            </a:r>
            <a:endParaRPr lang="en-NZ" altLang="zh-CN" sz="2600" dirty="0" smtClean="0">
              <a:latin typeface="Consolas" pitchFamily="49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D38A3B6-C469-4E1F-AF8D-E133C4C81EB1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61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val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timeline = new Timeline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cycleCount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INDEFINITE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autoReverse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true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keyFrames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for (circle &lt;- circles) yield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at (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40 s)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Set(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circle.centerX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-&gt; random *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stage.width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,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circle.centerY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-&gt; random *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stage.height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timeline.play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();</a:t>
            </a:r>
            <a:endParaRPr lang="en-NZ" dirty="0" smtClean="0">
              <a:latin typeface="Consolas" pitchFamily="49" charset="0"/>
              <a:ea typeface="ＭＳ Ｐゴシック" charset="-128"/>
              <a:cs typeface="Consolas" pitchFamily="49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3F7549A-F71E-4FA9-B8DD-E05B1F11EF83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62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val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timeline = new Timeline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cycleCount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INDEFINITE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autoReverse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true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keyFrames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for (circle &lt;- circles) yield </a:t>
            </a:r>
            <a:r>
              <a:rPr lang="en-NZ" dirty="0" smtClean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at (</a:t>
            </a:r>
            <a:r>
              <a:rPr lang="en-NZ" dirty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40 s)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Set(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circle.centerX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-&gt; random *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stage.width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,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circle.centerY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-&gt; random *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stage.height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 smtClean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timeline.play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();</a:t>
            </a:r>
            <a:endParaRPr lang="en-NZ" dirty="0" smtClean="0">
              <a:latin typeface="Consolas" pitchFamily="49" charset="0"/>
              <a:ea typeface="ＭＳ Ｐゴシック" charset="-128"/>
              <a:cs typeface="Consolas" pitchFamily="49" charset="0"/>
            </a:endParaRPr>
          </a:p>
        </p:txBody>
      </p:sp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0D05144-C496-49C6-A4AD-058262F9BC39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63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5111750" y="849313"/>
            <a:ext cx="4652963" cy="927100"/>
          </a:xfrm>
          <a:prstGeom prst="borderCallout2">
            <a:avLst>
              <a:gd name="adj1" fmla="val 57485"/>
              <a:gd name="adj2" fmla="val 102568"/>
              <a:gd name="adj3" fmla="val 57484"/>
              <a:gd name="adj4" fmla="val 108636"/>
              <a:gd name="adj5" fmla="val 225133"/>
              <a:gd name="adj6" fmla="val 118460"/>
            </a:avLst>
          </a:prstGeom>
          <a:solidFill>
            <a:srgbClr val="9A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类似于 </a:t>
            </a:r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JavaFX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Script 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的动画语法：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at (duration) {</a:t>
            </a:r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keyframes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val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timeline = new Timeline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cycleCount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INDEFINITE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autoReverse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true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keyFrames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for (circle &lt;- circles) yield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at (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40 s)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Set(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err="1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circle.centerX</a:t>
            </a:r>
            <a:r>
              <a:rPr lang="en-NZ" dirty="0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-&gt; random * </a:t>
            </a:r>
            <a:r>
              <a:rPr lang="en-NZ" dirty="0" err="1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stage.width</a:t>
            </a:r>
            <a:r>
              <a:rPr lang="en-NZ" dirty="0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,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    </a:t>
            </a:r>
            <a:r>
              <a:rPr lang="en-NZ" dirty="0" err="1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circle.centerY</a:t>
            </a:r>
            <a:r>
              <a:rPr lang="en-NZ" dirty="0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-&gt; random * </a:t>
            </a:r>
            <a:r>
              <a:rPr lang="en-NZ" dirty="0" err="1">
                <a:solidFill>
                  <a:srgbClr val="92D05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stage.height</a:t>
            </a:r>
            <a:endParaRPr lang="en-NZ" dirty="0">
              <a:solidFill>
                <a:srgbClr val="92D050"/>
              </a:solidFill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timeline.play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();</a:t>
            </a:r>
            <a:endParaRPr lang="en-NZ" dirty="0" smtClean="0">
              <a:latin typeface="Consolas" pitchFamily="49" charset="0"/>
              <a:ea typeface="ＭＳ Ｐゴシック" charset="-128"/>
              <a:cs typeface="Consolas" pitchFamily="49" charset="0"/>
            </a:endParaRPr>
          </a:p>
        </p:txBody>
      </p:sp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AED19D8-CEB8-4E36-9B84-CE681EDA5883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64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5829300" y="5449888"/>
            <a:ext cx="5322888" cy="927100"/>
          </a:xfrm>
          <a:prstGeom prst="borderCallout2">
            <a:avLst>
              <a:gd name="adj1" fmla="val 49458"/>
              <a:gd name="adj2" fmla="val -2178"/>
              <a:gd name="adj3" fmla="val 49458"/>
              <a:gd name="adj4" fmla="val -6560"/>
              <a:gd name="adj5" fmla="val -83427"/>
              <a:gd name="adj6" fmla="val -20547"/>
            </a:avLst>
          </a:prstGeom>
          <a:solidFill>
            <a:srgbClr val="43661C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用于动画语法的运算符重载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val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timeline = new Timeline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cycleCount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INDEFINITE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autoReverse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true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keyFrames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 = for (circle &lt;- circles) yield 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at (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40 s)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Set(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circle.centerX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-&gt; random * </a:t>
            </a: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stage.width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 smtClean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tween EASE_BOTH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,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circle.centerY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-&gt; random * </a:t>
            </a: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stage.height</a:t>
            </a: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</a:t>
            </a:r>
            <a:r>
              <a:rPr lang="en-NZ" dirty="0" smtClean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tween EASE_IN</a:t>
            </a:r>
            <a:endParaRPr lang="en-NZ" dirty="0">
              <a:solidFill>
                <a:srgbClr val="00B0F0"/>
              </a:solidFill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)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  <a:endParaRPr lang="en-NZ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NZ" dirty="0" err="1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timeline.play</a:t>
            </a:r>
            <a:r>
              <a:rPr lang="en-NZ" dirty="0">
                <a:latin typeface="Consolas" pitchFamily="49" charset="0"/>
                <a:ea typeface="ＭＳ Ｐゴシック" charset="-128"/>
                <a:cs typeface="Consolas" pitchFamily="49" charset="0"/>
              </a:rPr>
              <a:t>();</a:t>
            </a:r>
            <a:endParaRPr lang="en-NZ" dirty="0" smtClean="0">
              <a:latin typeface="Consolas" pitchFamily="49" charset="0"/>
              <a:ea typeface="ＭＳ Ｐゴシック" charset="-128"/>
              <a:cs typeface="Consolas" pitchFamily="49" charset="0"/>
            </a:endParaRPr>
          </a:p>
        </p:txBody>
      </p:sp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编写的动画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BD0F6A6-2B97-4F84-A5B8-DBE042D8F5C4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65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5356225" y="5492750"/>
            <a:ext cx="2894013" cy="927100"/>
          </a:xfrm>
          <a:prstGeom prst="borderCallout2">
            <a:avLst>
              <a:gd name="adj1" fmla="val 49071"/>
              <a:gd name="adj2" fmla="val 105384"/>
              <a:gd name="adj3" fmla="val 49831"/>
              <a:gd name="adj4" fmla="val 114325"/>
              <a:gd name="adj5" fmla="val -97483"/>
              <a:gd name="adj6" fmla="val 144281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可选的 </a:t>
            </a:r>
            <a:r>
              <a:rPr lang="en-US" altLang="zh-CN" sz="2400" dirty="0" err="1">
                <a:solidFill>
                  <a:srgbClr val="FFFFFF"/>
                </a:solidFill>
                <a:ea typeface="黑体" pitchFamily="49" charset="-122"/>
              </a:rPr>
              <a:t>tween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 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语法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中的事件监听器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39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72A68AA-E6C0-4595-8E35-A6602EDDA628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66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39267" name="Content Placeholder 6"/>
          <p:cNvSpPr>
            <a:spLocks noGrp="1"/>
          </p:cNvSpPr>
          <p:nvPr>
            <p:ph idx="1"/>
          </p:nvPr>
        </p:nvSpPr>
        <p:spPr>
          <a:xfrm>
            <a:off x="319088" y="1831975"/>
            <a:ext cx="11304587" cy="1420813"/>
          </a:xfrm>
        </p:spPr>
        <p:txBody>
          <a:bodyPr/>
          <a:lstStyle/>
          <a:p>
            <a:r>
              <a:rPr lang="zh-CN" altLang="en-US" dirty="0" smtClean="0">
                <a:ea typeface="黑体" pitchFamily="49" charset="-122"/>
              </a:rPr>
              <a:t>通过使用内置的闭包语法来支持</a:t>
            </a:r>
            <a:endParaRPr lang="en-US" altLang="zh-CN" dirty="0" smtClean="0"/>
          </a:p>
          <a:p>
            <a:r>
              <a:rPr lang="zh-CN" altLang="en-US" dirty="0" smtClean="0">
                <a:ea typeface="黑体" pitchFamily="49" charset="-122"/>
              </a:rPr>
              <a:t>用于事件对象的参数</a:t>
            </a:r>
            <a:endParaRPr lang="en-US" altLang="zh-CN" dirty="0" smtClean="0"/>
          </a:p>
          <a:p>
            <a:r>
              <a:rPr lang="en-US" altLang="zh-CN" dirty="0" smtClean="0"/>
              <a:t>100% </a:t>
            </a:r>
            <a:r>
              <a:rPr lang="zh-CN" altLang="en-US" dirty="0" smtClean="0">
                <a:ea typeface="黑体" pitchFamily="49" charset="-122"/>
              </a:rPr>
              <a:t>类型安全</a:t>
            </a:r>
            <a:endParaRPr lang="en-US" altLang="zh-CN" dirty="0" smtClean="0">
              <a:ea typeface="黑体" pitchFamily="49" charset="-122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522288" y="3854450"/>
            <a:ext cx="1130458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latin typeface="Consolas" pitchFamily="49" charset="0"/>
                <a:ea typeface="ＭＳ Ｐゴシック" charset="-128"/>
                <a:cs typeface="Consolas" pitchFamily="49" charset="0"/>
              </a:rPr>
              <a:t>onMouseClicked = { (e: MouseEvent) =&gt;</a:t>
            </a:r>
          </a:p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latin typeface="Consolas" pitchFamily="49" charset="0"/>
                <a:ea typeface="ＭＳ Ｐゴシック" charset="-128"/>
                <a:cs typeface="Consolas" pitchFamily="49" charset="0"/>
              </a:rPr>
              <a:t>  Timeline(at(3 s){radius-&gt;0}).play()</a:t>
            </a:r>
          </a:p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中的事件监听器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通过使用内置的闭包语法来支持</a:t>
            </a:r>
            <a:endParaRPr lang="en-US" altLang="zh-CN" dirty="0" smtClean="0">
              <a:solidFill>
                <a:srgbClr val="7F7F7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用于事件对象的参数</a:t>
            </a:r>
            <a:endParaRPr lang="en-US" altLang="zh-CN" dirty="0" smtClean="0">
              <a:solidFill>
                <a:srgbClr val="7F7F7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en-US" altLang="zh-CN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100% </a:t>
            </a:r>
            <a:r>
              <a:rPr lang="zh-CN" altLang="en-US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类型安全</a:t>
            </a:r>
            <a:endParaRPr lang="en-US" altLang="zh-CN" dirty="0" smtClean="0">
              <a:solidFill>
                <a:srgbClr val="7F7F7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0862BD-E27A-4C16-84F1-E03F63967A4F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3495675" y="5489575"/>
            <a:ext cx="2894013" cy="927100"/>
          </a:xfrm>
          <a:prstGeom prst="borderCallout2">
            <a:avLst>
              <a:gd name="adj1" fmla="val 49071"/>
              <a:gd name="adj2" fmla="val -5201"/>
              <a:gd name="adj3" fmla="val 48684"/>
              <a:gd name="adj4" fmla="val -14262"/>
              <a:gd name="adj5" fmla="val -36711"/>
              <a:gd name="adj6" fmla="val -83502"/>
            </a:avLst>
          </a:prstGeom>
          <a:solidFill>
            <a:srgbClr val="006F96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紧凑的语法</a:t>
            </a:r>
          </a:p>
          <a:p>
            <a:pPr algn="ctr"/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{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主体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}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522288" y="3854450"/>
            <a:ext cx="1130458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solidFill>
                  <a:schemeClr val="bg1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onMouseClicked = </a:t>
            </a:r>
            <a:r>
              <a:rPr lang="en-NZ" sz="3200" kern="0" dirty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{ </a:t>
            </a:r>
            <a:r>
              <a:rPr lang="en-NZ" sz="3200" kern="0" dirty="0">
                <a:solidFill>
                  <a:schemeClr val="bg1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(e: MouseEvent) =&gt;</a:t>
            </a:r>
          </a:p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sz="3200" kern="0" dirty="0">
                <a:solidFill>
                  <a:schemeClr val="bg1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Timeline(at(3 s){radius-&gt;0}).play()</a:t>
            </a:r>
          </a:p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中的事件监听器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通过使用内置的闭包语法来支持</a:t>
            </a:r>
            <a:endParaRPr lang="en-US" altLang="zh-CN" dirty="0" smtClean="0">
              <a:solidFill>
                <a:srgbClr val="7F7F7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用于事件对象的参数</a:t>
            </a:r>
            <a:endParaRPr lang="en-US" altLang="zh-CN" dirty="0" smtClean="0">
              <a:solidFill>
                <a:srgbClr val="7F7F7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en-US" altLang="zh-CN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100% </a:t>
            </a:r>
            <a:r>
              <a:rPr lang="zh-CN" altLang="en-US" dirty="0" smtClean="0">
                <a:solidFill>
                  <a:srgbClr val="7F7F7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类型安全</a:t>
            </a:r>
            <a:endParaRPr lang="en-US" altLang="zh-CN" dirty="0" smtClean="0">
              <a:solidFill>
                <a:srgbClr val="7F7F7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6CBB125-C468-45C5-8338-54F280D38352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7737475" y="2501900"/>
            <a:ext cx="3841750" cy="927100"/>
          </a:xfrm>
          <a:prstGeom prst="borderCallout2">
            <a:avLst>
              <a:gd name="adj1" fmla="val 49071"/>
              <a:gd name="adj2" fmla="val -5201"/>
              <a:gd name="adj3" fmla="val 48684"/>
              <a:gd name="adj4" fmla="val -14262"/>
              <a:gd name="adj5" fmla="val 128405"/>
              <a:gd name="adj6" fmla="val -43089"/>
            </a:avLst>
          </a:prstGeom>
          <a:solidFill>
            <a:srgbClr val="9A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事件参数</a:t>
            </a:r>
            <a:endParaRPr lang="en-US" altLang="zh-CN" sz="2400" dirty="0">
              <a:solidFill>
                <a:srgbClr val="FFFFFF"/>
              </a:solidFill>
              <a:ea typeface="黑体" pitchFamily="49" charset="-122"/>
            </a:endParaRPr>
          </a:p>
          <a:p>
            <a:pPr algn="ctr"/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{(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事件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) =&gt; </a:t>
            </a:r>
            <a:r>
              <a:rPr lang="zh-CN" altLang="en-US" sz="2400" dirty="0">
                <a:solidFill>
                  <a:srgbClr val="FFFFFF"/>
                </a:solidFill>
                <a:ea typeface="黑体" pitchFamily="49" charset="-122"/>
              </a:rPr>
              <a:t>主体</a:t>
            </a:r>
            <a:r>
              <a:rPr lang="en-US" altLang="zh-CN" sz="2400" dirty="0">
                <a:solidFill>
                  <a:srgbClr val="FFFFFF"/>
                </a:solidFill>
                <a:ea typeface="黑体" pitchFamily="49" charset="-122"/>
              </a:rPr>
              <a:t>}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522288" y="3854450"/>
            <a:ext cx="1130458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 err="1">
                <a:solidFill>
                  <a:schemeClr val="bg1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onMouseClicked</a:t>
            </a:r>
            <a:r>
              <a:rPr lang="en-NZ" sz="3200" kern="0" dirty="0">
                <a:solidFill>
                  <a:schemeClr val="bg1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= { </a:t>
            </a:r>
            <a:r>
              <a:rPr lang="en-NZ" sz="3200" kern="0" dirty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(e: </a:t>
            </a:r>
            <a:r>
              <a:rPr lang="en-NZ" sz="3200" kern="0" dirty="0" err="1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MouseEvent</a:t>
            </a:r>
            <a:r>
              <a:rPr lang="en-NZ" sz="3200" kern="0" dirty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) =&gt;</a:t>
            </a:r>
          </a:p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solidFill>
                  <a:srgbClr val="00B0F0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NZ" sz="3200" kern="0" dirty="0">
                <a:solidFill>
                  <a:schemeClr val="bg1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Timeline(at(3 s){radius-&gt;0}).play()</a:t>
            </a:r>
          </a:p>
          <a:p>
            <a:pPr marL="274320" indent="-274320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60000"/>
              <a:defRPr/>
            </a:pPr>
            <a:r>
              <a:rPr lang="en-NZ" sz="3200" kern="0" dirty="0">
                <a:solidFill>
                  <a:srgbClr val="FFFFF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中的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TableView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45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8C5042A-1660-42C8-B3D5-51F91B14D6D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69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45411" name="TextBox 8"/>
          <p:cNvSpPr txBox="1">
            <a:spLocks noChangeArrowheads="1"/>
          </p:cNvSpPr>
          <p:nvPr/>
        </p:nvSpPr>
        <p:spPr bwMode="auto">
          <a:xfrm>
            <a:off x="444500" y="1447800"/>
            <a:ext cx="11382375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def dateFormat = new SimpleDateFormat("yyyy-MM-dd")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new TableView[Speaker](</a:t>
            </a:r>
            <a:r>
              <a:rPr lang="en-US" altLang="zh-CN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persons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 {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columns = Seq(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new TableColumn[Speaker, String] 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{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text: "Name"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</a:t>
            </a:r>
            <a:r>
              <a:rPr lang="en-US" altLang="zh-CN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converter = {_.firstName}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}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new TableColumn[Speaker, String] 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{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text: "Age"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</a:t>
            </a:r>
            <a:r>
              <a:rPr lang="en-US" altLang="zh-CN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converter = {_.age}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}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new TableColumn[Speaker, String] 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{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text: "Gender"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</a:t>
            </a:r>
            <a:r>
              <a:rPr lang="en-US" altLang="zh-CN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  converter = {_.gender}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} </a:t>
            </a:r>
            <a:r>
              <a:rPr lang="en-US" altLang="zh-CN">
                <a:solidFill>
                  <a:srgbClr val="86AAFF"/>
                </a:solidFill>
                <a:latin typeface="Courier"/>
                <a:ea typeface="Courier"/>
                <a:cs typeface="Courier"/>
              </a:rPr>
              <a:t>new TableColumn[Speaker, String] 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{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text: "Birth"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  </a:t>
            </a:r>
            <a:r>
              <a:rPr lang="en-US" altLang="zh-CN">
                <a:solidFill>
                  <a:srgbClr val="FF737F"/>
                </a:solidFill>
                <a:latin typeface="Courier"/>
                <a:ea typeface="Courier"/>
                <a:cs typeface="Courier"/>
              </a:rPr>
              <a:t>converter = {dateFormat.format(_.dob)}</a:t>
            </a:r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,    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    }</a:t>
            </a:r>
          </a:p>
          <a:p>
            <a:r>
              <a:rPr lang="en-US" altLang="zh-CN">
                <a:solidFill>
                  <a:srgbClr val="FFFFFF"/>
                </a:solidFill>
                <a:latin typeface="Courier"/>
                <a:ea typeface="Courier"/>
                <a:cs typeface="Courier"/>
              </a:rPr>
              <a:t>)}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9767" y="685800"/>
            <a:ext cx="1130428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使用 </a:t>
            </a:r>
            <a:r>
              <a: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Java </a:t>
            </a:r>
            <a:r>
              <a:rPr kumimoji="0" lang="zh-CN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黑体" pitchFamily="49" charset="-122"/>
                <a:cs typeface="Arial" pitchFamily="34" charset="0"/>
              </a:rPr>
              <a:t>编写的逐渐消失的圆圈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黑体" pitchFamily="49" charset="-122"/>
              <a:cs typeface="Arial" pitchFamily="34" charset="0"/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sz="half" idx="1"/>
          </p:nvPr>
        </p:nvSpPr>
        <p:spPr>
          <a:xfrm>
            <a:off x="376672" y="1831977"/>
            <a:ext cx="5680124" cy="4551363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public class </a:t>
            </a:r>
            <a:r>
              <a:rPr lang="en-US" sz="600" dirty="0" err="1">
                <a:latin typeface="Consolas"/>
                <a:cs typeface="Consolas"/>
              </a:rPr>
              <a:t>VanishingCircles</a:t>
            </a:r>
            <a:r>
              <a:rPr lang="en-US" sz="600" dirty="0">
                <a:latin typeface="Consolas"/>
                <a:cs typeface="Consolas"/>
              </a:rPr>
              <a:t> extends Application {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 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public static void main(String[] </a:t>
            </a:r>
            <a:r>
              <a:rPr lang="en-US" sz="600" dirty="0" err="1">
                <a:latin typeface="Consolas"/>
                <a:cs typeface="Consolas"/>
              </a:rPr>
              <a:t>args</a:t>
            </a:r>
            <a:r>
              <a:rPr lang="en-US" sz="600" dirty="0">
                <a:latin typeface="Consolas"/>
                <a:cs typeface="Consolas"/>
              </a:rPr>
              <a:t>) {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</a:t>
            </a:r>
            <a:r>
              <a:rPr lang="en-US" sz="600" dirty="0" err="1">
                <a:latin typeface="Consolas"/>
                <a:cs typeface="Consolas"/>
              </a:rPr>
              <a:t>Application.launch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args</a:t>
            </a:r>
            <a:r>
              <a:rPr lang="en-US" sz="600" dirty="0">
                <a:latin typeface="Consolas"/>
                <a:cs typeface="Consolas"/>
              </a:rPr>
              <a:t>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}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@Override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public void start(Stage </a:t>
            </a:r>
            <a:r>
              <a:rPr lang="en-US" sz="600" dirty="0" err="1">
                <a:latin typeface="Consolas"/>
                <a:cs typeface="Consolas"/>
              </a:rPr>
              <a:t>primaryStage</a:t>
            </a:r>
            <a:r>
              <a:rPr lang="en-US" sz="600" dirty="0">
                <a:latin typeface="Consolas"/>
                <a:cs typeface="Consolas"/>
              </a:rPr>
              <a:t>) {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</a:t>
            </a:r>
            <a:r>
              <a:rPr lang="en-US" sz="600" dirty="0" err="1">
                <a:latin typeface="Consolas"/>
                <a:cs typeface="Consolas"/>
              </a:rPr>
              <a:t>primaryStage.setTitle</a:t>
            </a:r>
            <a:r>
              <a:rPr lang="en-US" sz="600" dirty="0">
                <a:latin typeface="Consolas"/>
                <a:cs typeface="Consolas"/>
              </a:rPr>
              <a:t>("Vanishing Circles");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Group root = new Group();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Scene scene = new Scene(root, 800, 600, </a:t>
            </a:r>
            <a:r>
              <a:rPr lang="en-US" sz="600" dirty="0" err="1">
                <a:latin typeface="Consolas"/>
                <a:cs typeface="Consolas"/>
              </a:rPr>
              <a:t>Color.BLACK</a:t>
            </a:r>
            <a:r>
              <a:rPr lang="en-US" sz="600" dirty="0">
                <a:latin typeface="Consolas"/>
                <a:cs typeface="Consolas"/>
              </a:rPr>
              <a:t>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List&lt;Circle&gt; circles = new </a:t>
            </a:r>
            <a:r>
              <a:rPr lang="en-US" sz="600" dirty="0" err="1">
                <a:latin typeface="Consolas"/>
                <a:cs typeface="Consolas"/>
              </a:rPr>
              <a:t>ArrayList</a:t>
            </a:r>
            <a:r>
              <a:rPr lang="en-US" sz="600" dirty="0">
                <a:latin typeface="Consolas"/>
                <a:cs typeface="Consolas"/>
              </a:rPr>
              <a:t>&lt;Circle&gt;();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for (</a:t>
            </a:r>
            <a:r>
              <a:rPr lang="en-US" sz="600" dirty="0" err="1">
                <a:latin typeface="Consolas"/>
                <a:cs typeface="Consolas"/>
              </a:rPr>
              <a:t>int</a:t>
            </a:r>
            <a:r>
              <a:rPr lang="en-US" sz="600" dirty="0">
                <a:latin typeface="Consolas"/>
                <a:cs typeface="Consolas"/>
              </a:rPr>
              <a:t> </a:t>
            </a:r>
            <a:r>
              <a:rPr lang="en-US" sz="600" dirty="0" err="1">
                <a:latin typeface="Consolas"/>
                <a:cs typeface="Consolas"/>
              </a:rPr>
              <a:t>i</a:t>
            </a:r>
            <a:r>
              <a:rPr lang="en-US" sz="600" dirty="0">
                <a:latin typeface="Consolas"/>
                <a:cs typeface="Consolas"/>
              </a:rPr>
              <a:t> = 0; </a:t>
            </a:r>
            <a:r>
              <a:rPr lang="en-US" sz="600" dirty="0" err="1">
                <a:latin typeface="Consolas"/>
                <a:cs typeface="Consolas"/>
              </a:rPr>
              <a:t>i</a:t>
            </a:r>
            <a:r>
              <a:rPr lang="en-US" sz="600" dirty="0">
                <a:latin typeface="Consolas"/>
                <a:cs typeface="Consolas"/>
              </a:rPr>
              <a:t> &lt; 50; </a:t>
            </a:r>
            <a:r>
              <a:rPr lang="en-US" sz="600" dirty="0" err="1">
                <a:latin typeface="Consolas"/>
                <a:cs typeface="Consolas"/>
              </a:rPr>
              <a:t>i</a:t>
            </a:r>
            <a:r>
              <a:rPr lang="en-US" sz="600" dirty="0">
                <a:latin typeface="Consolas"/>
                <a:cs typeface="Consolas"/>
              </a:rPr>
              <a:t>++) {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final Circle circle = new Circle(150);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circle.setCenterX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Math.random</a:t>
            </a:r>
            <a:r>
              <a:rPr lang="en-US" sz="600" dirty="0">
                <a:latin typeface="Consolas"/>
                <a:cs typeface="Consolas"/>
              </a:rPr>
              <a:t>() * 800);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circle.setCenterY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Math.random</a:t>
            </a:r>
            <a:r>
              <a:rPr lang="en-US" sz="600" dirty="0">
                <a:latin typeface="Consolas"/>
                <a:cs typeface="Consolas"/>
              </a:rPr>
              <a:t>() * 600);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circle.setFill</a:t>
            </a:r>
            <a:r>
              <a:rPr lang="en-US" sz="600" dirty="0">
                <a:latin typeface="Consolas"/>
                <a:cs typeface="Consolas"/>
              </a:rPr>
              <a:t>(new Color(</a:t>
            </a:r>
            <a:r>
              <a:rPr lang="en-US" sz="600" dirty="0" err="1">
                <a:latin typeface="Consolas"/>
                <a:cs typeface="Consolas"/>
              </a:rPr>
              <a:t>Math.random</a:t>
            </a:r>
            <a:r>
              <a:rPr lang="en-US" sz="600" dirty="0">
                <a:latin typeface="Consolas"/>
                <a:cs typeface="Consolas"/>
              </a:rPr>
              <a:t>(), </a:t>
            </a:r>
            <a:r>
              <a:rPr lang="en-US" sz="600" dirty="0" err="1">
                <a:latin typeface="Consolas"/>
                <a:cs typeface="Consolas"/>
              </a:rPr>
              <a:t>Math.random</a:t>
            </a:r>
            <a:r>
              <a:rPr lang="en-US" sz="600" dirty="0">
                <a:latin typeface="Consolas"/>
                <a:cs typeface="Consolas"/>
              </a:rPr>
              <a:t>(), </a:t>
            </a:r>
            <a:r>
              <a:rPr lang="en-US" sz="600" dirty="0" err="1">
                <a:latin typeface="Consolas"/>
                <a:cs typeface="Consolas"/>
              </a:rPr>
              <a:t>Math.random</a:t>
            </a:r>
            <a:r>
              <a:rPr lang="en-US" sz="600" dirty="0">
                <a:latin typeface="Consolas"/>
                <a:cs typeface="Consolas"/>
              </a:rPr>
              <a:t>(), .2));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circle.setEffect</a:t>
            </a:r>
            <a:r>
              <a:rPr lang="en-US" sz="600" dirty="0">
                <a:latin typeface="Consolas"/>
                <a:cs typeface="Consolas"/>
              </a:rPr>
              <a:t>(new </a:t>
            </a:r>
            <a:r>
              <a:rPr lang="en-US" sz="600" dirty="0" err="1">
                <a:latin typeface="Consolas"/>
                <a:cs typeface="Consolas"/>
              </a:rPr>
              <a:t>BoxBlur</a:t>
            </a:r>
            <a:r>
              <a:rPr lang="en-US" sz="600" dirty="0">
                <a:latin typeface="Consolas"/>
                <a:cs typeface="Consolas"/>
              </a:rPr>
              <a:t>(10, 10, 3));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circle.addEventHandler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MouseEvent.MOUSE_CLICKED</a:t>
            </a:r>
            <a:r>
              <a:rPr lang="en-US" sz="600" dirty="0">
                <a:latin typeface="Consolas"/>
                <a:cs typeface="Consolas"/>
              </a:rPr>
              <a:t>, new </a:t>
            </a:r>
            <a:r>
              <a:rPr lang="en-US" sz="600" dirty="0" err="1">
                <a:latin typeface="Consolas"/>
                <a:cs typeface="Consolas"/>
              </a:rPr>
              <a:t>EventHandler</a:t>
            </a:r>
            <a:r>
              <a:rPr lang="en-US" sz="600" dirty="0">
                <a:latin typeface="Consolas"/>
                <a:cs typeface="Consolas"/>
              </a:rPr>
              <a:t>&lt;</a:t>
            </a:r>
            <a:r>
              <a:rPr lang="en-US" sz="600" dirty="0" err="1">
                <a:latin typeface="Consolas"/>
                <a:cs typeface="Consolas"/>
              </a:rPr>
              <a:t>MouseEvent</a:t>
            </a:r>
            <a:r>
              <a:rPr lang="en-US" sz="600" dirty="0">
                <a:latin typeface="Consolas"/>
                <a:cs typeface="Consolas"/>
              </a:rPr>
              <a:t>&gt;() {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  public void handle(</a:t>
            </a:r>
            <a:r>
              <a:rPr lang="en-US" sz="600" dirty="0" err="1">
                <a:latin typeface="Consolas"/>
                <a:cs typeface="Consolas"/>
              </a:rPr>
              <a:t>MouseEvent</a:t>
            </a:r>
            <a:r>
              <a:rPr lang="en-US" sz="600" dirty="0">
                <a:latin typeface="Consolas"/>
                <a:cs typeface="Consolas"/>
              </a:rPr>
              <a:t> t) {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    </a:t>
            </a:r>
            <a:r>
              <a:rPr lang="en-US" sz="600" dirty="0" err="1">
                <a:latin typeface="Consolas"/>
                <a:cs typeface="Consolas"/>
              </a:rPr>
              <a:t>KeyValue</a:t>
            </a:r>
            <a:r>
              <a:rPr lang="en-US" sz="600" dirty="0">
                <a:latin typeface="Consolas"/>
                <a:cs typeface="Consolas"/>
              </a:rPr>
              <a:t> collapse = new </a:t>
            </a:r>
            <a:r>
              <a:rPr lang="en-US" sz="600" dirty="0" err="1">
                <a:latin typeface="Consolas"/>
                <a:cs typeface="Consolas"/>
              </a:rPr>
              <a:t>KeyValue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circle.radiusProperty</a:t>
            </a:r>
            <a:r>
              <a:rPr lang="en-US" sz="600" dirty="0">
                <a:latin typeface="Consolas"/>
                <a:cs typeface="Consolas"/>
              </a:rPr>
              <a:t>(), 0);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    new Timeline(new </a:t>
            </a:r>
            <a:r>
              <a:rPr lang="en-US" sz="600" dirty="0" err="1">
                <a:latin typeface="Consolas"/>
                <a:cs typeface="Consolas"/>
              </a:rPr>
              <a:t>KeyFrame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Duration.seconds</a:t>
            </a:r>
            <a:r>
              <a:rPr lang="en-US" sz="600" dirty="0">
                <a:latin typeface="Consolas"/>
                <a:cs typeface="Consolas"/>
              </a:rPr>
              <a:t>(3), collapse)).play();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  }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});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circle.setStroke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Color.WHITE</a:t>
            </a:r>
            <a:r>
              <a:rPr lang="en-US" sz="600" dirty="0">
                <a:latin typeface="Consolas"/>
                <a:cs typeface="Consolas"/>
              </a:rPr>
              <a:t>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circle.strokeWidthProperty</a:t>
            </a:r>
            <a:r>
              <a:rPr lang="en-US" sz="600" dirty="0">
                <a:latin typeface="Consolas"/>
                <a:cs typeface="Consolas"/>
              </a:rPr>
              <a:t>().bind(</a:t>
            </a:r>
            <a:r>
              <a:rPr lang="en-US" sz="600" dirty="0" err="1">
                <a:latin typeface="Consolas"/>
                <a:cs typeface="Consolas"/>
              </a:rPr>
              <a:t>Bindings.when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circle.hoverProperty</a:t>
            </a:r>
            <a:r>
              <a:rPr lang="en-US" sz="600" dirty="0">
                <a:latin typeface="Consolas"/>
                <a:cs typeface="Consolas"/>
              </a:rPr>
              <a:t>())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  .then(4)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  .otherwise(0));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circles.add</a:t>
            </a:r>
            <a:r>
              <a:rPr lang="en-US" sz="600" dirty="0">
                <a:latin typeface="Consolas"/>
                <a:cs typeface="Consolas"/>
              </a:rPr>
              <a:t>(circle);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}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</a:t>
            </a:r>
            <a:r>
              <a:rPr lang="en-US" sz="600" dirty="0" err="1">
                <a:latin typeface="Consolas"/>
                <a:cs typeface="Consolas"/>
              </a:rPr>
              <a:t>root.getChildren</a:t>
            </a:r>
            <a:r>
              <a:rPr lang="en-US" sz="600" dirty="0">
                <a:latin typeface="Consolas"/>
                <a:cs typeface="Consolas"/>
              </a:rPr>
              <a:t>().</a:t>
            </a:r>
            <a:r>
              <a:rPr lang="en-US" sz="600" dirty="0" err="1">
                <a:latin typeface="Consolas"/>
                <a:cs typeface="Consolas"/>
              </a:rPr>
              <a:t>addAll</a:t>
            </a:r>
            <a:r>
              <a:rPr lang="en-US" sz="600" dirty="0">
                <a:latin typeface="Consolas"/>
                <a:cs typeface="Consolas"/>
              </a:rPr>
              <a:t>(circles);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</a:t>
            </a:r>
            <a:r>
              <a:rPr lang="en-US" sz="600" dirty="0" err="1">
                <a:latin typeface="Consolas"/>
                <a:cs typeface="Consolas"/>
              </a:rPr>
              <a:t>primaryStage.setScene</a:t>
            </a:r>
            <a:r>
              <a:rPr lang="en-US" sz="600" dirty="0">
                <a:latin typeface="Consolas"/>
                <a:cs typeface="Consolas"/>
              </a:rPr>
              <a:t>(scene);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</a:t>
            </a:r>
            <a:r>
              <a:rPr lang="en-US" sz="600" dirty="0" err="1">
                <a:latin typeface="Consolas"/>
                <a:cs typeface="Consolas"/>
              </a:rPr>
              <a:t>primaryStage.show</a:t>
            </a:r>
            <a:r>
              <a:rPr lang="en-US" sz="600" dirty="0">
                <a:latin typeface="Consolas"/>
                <a:cs typeface="Consolas"/>
              </a:rPr>
              <a:t>();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Timeline </a:t>
            </a:r>
            <a:r>
              <a:rPr lang="en-US" sz="600" dirty="0" err="1">
                <a:latin typeface="Consolas"/>
                <a:cs typeface="Consolas"/>
              </a:rPr>
              <a:t>moveCircles</a:t>
            </a:r>
            <a:r>
              <a:rPr lang="en-US" sz="600" dirty="0">
                <a:latin typeface="Consolas"/>
                <a:cs typeface="Consolas"/>
              </a:rPr>
              <a:t> = new Timeline();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for (Circle circle : circles) {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KeyValue</a:t>
            </a:r>
            <a:r>
              <a:rPr lang="en-US" sz="600" dirty="0">
                <a:latin typeface="Consolas"/>
                <a:cs typeface="Consolas"/>
              </a:rPr>
              <a:t> </a:t>
            </a:r>
            <a:r>
              <a:rPr lang="en-US" sz="600" dirty="0" err="1">
                <a:latin typeface="Consolas"/>
                <a:cs typeface="Consolas"/>
              </a:rPr>
              <a:t>moveX</a:t>
            </a:r>
            <a:r>
              <a:rPr lang="en-US" sz="600" dirty="0">
                <a:latin typeface="Consolas"/>
                <a:cs typeface="Consolas"/>
              </a:rPr>
              <a:t> = new </a:t>
            </a:r>
            <a:r>
              <a:rPr lang="en-US" sz="600" dirty="0" err="1">
                <a:latin typeface="Consolas"/>
                <a:cs typeface="Consolas"/>
              </a:rPr>
              <a:t>KeyValue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circle.centerXProperty</a:t>
            </a:r>
            <a:r>
              <a:rPr lang="en-US" sz="600" dirty="0">
                <a:latin typeface="Consolas"/>
                <a:cs typeface="Consolas"/>
              </a:rPr>
              <a:t>(), </a:t>
            </a:r>
            <a:r>
              <a:rPr lang="en-US" sz="600" dirty="0" err="1">
                <a:latin typeface="Consolas"/>
                <a:cs typeface="Consolas"/>
              </a:rPr>
              <a:t>Math.random</a:t>
            </a:r>
            <a:r>
              <a:rPr lang="en-US" sz="600" dirty="0">
                <a:latin typeface="Consolas"/>
                <a:cs typeface="Consolas"/>
              </a:rPr>
              <a:t>() * 800);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KeyValue</a:t>
            </a:r>
            <a:r>
              <a:rPr lang="en-US" sz="600" dirty="0">
                <a:latin typeface="Consolas"/>
                <a:cs typeface="Consolas"/>
              </a:rPr>
              <a:t> </a:t>
            </a:r>
            <a:r>
              <a:rPr lang="en-US" sz="600" dirty="0" err="1">
                <a:latin typeface="Consolas"/>
                <a:cs typeface="Consolas"/>
              </a:rPr>
              <a:t>moveY</a:t>
            </a:r>
            <a:r>
              <a:rPr lang="en-US" sz="600" dirty="0">
                <a:latin typeface="Consolas"/>
                <a:cs typeface="Consolas"/>
              </a:rPr>
              <a:t> = new </a:t>
            </a:r>
            <a:r>
              <a:rPr lang="en-US" sz="600" dirty="0" err="1">
                <a:latin typeface="Consolas"/>
                <a:cs typeface="Consolas"/>
              </a:rPr>
              <a:t>KeyValue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circle.centerYProperty</a:t>
            </a:r>
            <a:r>
              <a:rPr lang="en-US" sz="600" dirty="0">
                <a:latin typeface="Consolas"/>
                <a:cs typeface="Consolas"/>
              </a:rPr>
              <a:t>(), </a:t>
            </a:r>
            <a:r>
              <a:rPr lang="en-US" sz="600" dirty="0" err="1">
                <a:latin typeface="Consolas"/>
                <a:cs typeface="Consolas"/>
              </a:rPr>
              <a:t>Math.random</a:t>
            </a:r>
            <a:r>
              <a:rPr lang="en-US" sz="600" dirty="0">
                <a:latin typeface="Consolas"/>
                <a:cs typeface="Consolas"/>
              </a:rPr>
              <a:t>() * 600);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  </a:t>
            </a:r>
            <a:r>
              <a:rPr lang="en-US" sz="600" dirty="0" err="1">
                <a:latin typeface="Consolas"/>
                <a:cs typeface="Consolas"/>
              </a:rPr>
              <a:t>moveCircles.getKeyFrames</a:t>
            </a:r>
            <a:r>
              <a:rPr lang="en-US" sz="600" dirty="0">
                <a:latin typeface="Consolas"/>
                <a:cs typeface="Consolas"/>
              </a:rPr>
              <a:t>().add(new </a:t>
            </a:r>
            <a:r>
              <a:rPr lang="en-US" sz="600" dirty="0" err="1">
                <a:latin typeface="Consolas"/>
                <a:cs typeface="Consolas"/>
              </a:rPr>
              <a:t>KeyFrame</a:t>
            </a:r>
            <a:r>
              <a:rPr lang="en-US" sz="600" dirty="0">
                <a:latin typeface="Consolas"/>
                <a:cs typeface="Consolas"/>
              </a:rPr>
              <a:t>(</a:t>
            </a:r>
            <a:r>
              <a:rPr lang="en-US" sz="600" dirty="0" err="1">
                <a:latin typeface="Consolas"/>
                <a:cs typeface="Consolas"/>
              </a:rPr>
              <a:t>Duration.seconds</a:t>
            </a:r>
            <a:r>
              <a:rPr lang="en-US" sz="600" dirty="0">
                <a:latin typeface="Consolas"/>
                <a:cs typeface="Consolas"/>
              </a:rPr>
              <a:t>(40), </a:t>
            </a:r>
            <a:r>
              <a:rPr lang="en-US" sz="600" dirty="0" err="1">
                <a:latin typeface="Consolas"/>
                <a:cs typeface="Consolas"/>
              </a:rPr>
              <a:t>moveX</a:t>
            </a:r>
            <a:r>
              <a:rPr lang="en-US" sz="600" dirty="0">
                <a:latin typeface="Consolas"/>
                <a:cs typeface="Consolas"/>
              </a:rPr>
              <a:t>, </a:t>
            </a:r>
            <a:r>
              <a:rPr lang="en-US" sz="600" dirty="0" err="1">
                <a:latin typeface="Consolas"/>
                <a:cs typeface="Consolas"/>
              </a:rPr>
              <a:t>moveY</a:t>
            </a:r>
            <a:r>
              <a:rPr lang="en-US" sz="600" dirty="0">
                <a:latin typeface="Consolas"/>
                <a:cs typeface="Consolas"/>
              </a:rPr>
              <a:t>));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}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  </a:t>
            </a:r>
            <a:r>
              <a:rPr lang="en-US" sz="600" dirty="0" err="1">
                <a:latin typeface="Consolas"/>
                <a:cs typeface="Consolas"/>
              </a:rPr>
              <a:t>moveCircles.play</a:t>
            </a:r>
            <a:r>
              <a:rPr lang="en-US" sz="600" dirty="0">
                <a:latin typeface="Consolas"/>
                <a:cs typeface="Consolas"/>
              </a:rPr>
              <a:t>();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  }</a:t>
            </a:r>
          </a:p>
          <a:p>
            <a:pPr marL="0" indent="0">
              <a:buNone/>
            </a:pPr>
            <a:r>
              <a:rPr lang="en-US" sz="600" dirty="0">
                <a:latin typeface="Consolas"/>
                <a:cs typeface="Consolas"/>
              </a:rPr>
              <a:t>}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8473" y="6553206"/>
            <a:ext cx="2844059" cy="168275"/>
          </a:xfrm>
        </p:spPr>
        <p:txBody>
          <a:bodyPr/>
          <a:lstStyle/>
          <a:p>
            <a:pPr>
              <a:defRPr/>
            </a:pPr>
            <a:fld id="{50307697-3216-BF49-AE76-CEF5DB81BAC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4" name="Rectangle 8"/>
          <p:cNvSpPr/>
          <p:nvPr/>
        </p:nvSpPr>
        <p:spPr>
          <a:xfrm>
            <a:off x="0" y="0"/>
            <a:ext cx="12188825" cy="6894209"/>
          </a:xfrm>
          <a:prstGeom prst="rect">
            <a:avLst/>
          </a:prstGeom>
          <a:solidFill>
            <a:srgbClr val="3C3C4E">
              <a:alpha val="6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39301" y="3030493"/>
            <a:ext cx="2162772" cy="95410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40 </a:t>
            </a:r>
            <a:r>
              <a:rPr lang="zh-CN" altLang="en-US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行</a:t>
            </a:r>
            <a:endParaRPr lang="en-US" sz="28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en-US" altLang="zh-CN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1299 </a:t>
            </a:r>
            <a:r>
              <a:rPr lang="zh-CN" altLang="en-US" sz="28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个字符</a:t>
            </a:r>
            <a:endParaRPr lang="en-US" sz="2800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Giter8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引导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ScalaFX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4745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ea typeface="黑体" pitchFamily="49" charset="-122"/>
              </a:rPr>
              <a:t>项目网站：</a:t>
            </a:r>
            <a:endParaRPr lang="en-US" altLang="zh-CN" dirty="0" smtClean="0"/>
          </a:p>
          <a:p>
            <a:r>
              <a:rPr lang="en-US" altLang="zh-CN" dirty="0" smtClean="0">
                <a:hlinkClick r:id="rId2"/>
              </a:rPr>
              <a:t>https://github.com/jugchennai/scalafx.g8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>
                <a:ea typeface="黑体" pitchFamily="49" charset="-122"/>
              </a:rPr>
              <a:t>由 </a:t>
            </a:r>
            <a:r>
              <a:rPr lang="en-US" altLang="zh-CN" dirty="0" err="1" smtClean="0">
                <a:ea typeface="黑体" pitchFamily="49" charset="-122"/>
              </a:rPr>
              <a:t>JUGChennai</a:t>
            </a:r>
            <a:r>
              <a:rPr lang="en-US" altLang="zh-CN" dirty="0" smtClean="0">
                <a:ea typeface="黑体" pitchFamily="49" charset="-122"/>
              </a:rPr>
              <a:t> </a:t>
            </a:r>
            <a:r>
              <a:rPr lang="zh-CN" altLang="en-US" dirty="0" smtClean="0">
                <a:ea typeface="黑体" pitchFamily="49" charset="-122"/>
              </a:rPr>
              <a:t>创建</a:t>
            </a:r>
            <a:endParaRPr lang="en-US" altLang="zh-CN" dirty="0" smtClean="0">
              <a:ea typeface="黑体" pitchFamily="49" charset="-122"/>
            </a:endParaRPr>
          </a:p>
        </p:txBody>
      </p:sp>
      <p:sp>
        <p:nvSpPr>
          <p:cNvPr id="14745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DD92D23-3ACD-4FF4-93C6-0A9FFD2D32D8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70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147460" name="Picture 7" descr="16962770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0" y="993775"/>
            <a:ext cx="1573213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79C55B8-FA57-4C0D-9D68-53F4A4EC892A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71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8483" name="TextBox 5"/>
          <p:cNvSpPr txBox="1">
            <a:spLocks noChangeArrowheads="1"/>
          </p:cNvSpPr>
          <p:nvPr/>
        </p:nvSpPr>
        <p:spPr bwMode="auto">
          <a:xfrm>
            <a:off x="8105775" y="-4763"/>
            <a:ext cx="23193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4000">
                <a:latin typeface="Marker Felt"/>
                <a:ea typeface="헤드라인A"/>
                <a:cs typeface="Marker Felt"/>
              </a:rPr>
              <a:t>?</a:t>
            </a:r>
          </a:p>
        </p:txBody>
      </p:sp>
      <p:sp>
        <p:nvSpPr>
          <p:cNvPr id="148484" name="TextBox 6"/>
          <p:cNvSpPr txBox="1">
            <a:spLocks noChangeArrowheads="1"/>
          </p:cNvSpPr>
          <p:nvPr/>
        </p:nvSpPr>
        <p:spPr bwMode="auto">
          <a:xfrm>
            <a:off x="2143125" y="1778000"/>
            <a:ext cx="43396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400" dirty="0">
                <a:ea typeface="黑体" pitchFamily="49" charset="-122"/>
              </a:rPr>
              <a:t>最像哪部日本</a:t>
            </a:r>
          </a:p>
          <a:p>
            <a:r>
              <a:rPr lang="zh-CN" altLang="en-US" sz="5400" dirty="0">
                <a:ea typeface="黑体" pitchFamily="49" charset="-122"/>
              </a:rPr>
              <a:t>动画片呢？</a:t>
            </a:r>
            <a:endParaRPr lang="en-US" altLang="zh-CN" sz="5400" dirty="0">
              <a:ea typeface="黑体" pitchFamily="49" charset="-122"/>
            </a:endParaRPr>
          </a:p>
          <a:p>
            <a:r>
              <a:rPr lang="zh-CN" altLang="en-US" sz="2800" dirty="0">
                <a:ea typeface="黑体" pitchFamily="49" charset="-122"/>
              </a:rPr>
              <a:t>（或漫画）</a:t>
            </a:r>
            <a:endParaRPr lang="en-US" altLang="zh-CN" sz="2800" dirty="0"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9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F8561B-DDDE-4B35-810A-6696FD647611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72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14950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3650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088" y="1666875"/>
            <a:ext cx="4373562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61000"/>
            <a:ext cx="34925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5211763" y="2506663"/>
            <a:ext cx="1822450" cy="1411287"/>
          </a:xfrm>
          <a:prstGeom prst="rightArrow">
            <a:avLst>
              <a:gd name="adj1" fmla="val 74276"/>
              <a:gd name="adj2" fmla="val 68255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8802F6-B1E4-49A3-9EE4-89ADB25D2FE3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73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512763"/>
            <a:ext cx="10871200" cy="776287"/>
          </a:xfrm>
        </p:spPr>
        <p:txBody>
          <a:bodyPr/>
          <a:lstStyle/>
          <a:p>
            <a:r>
              <a:rPr lang="zh-CN" altLang="en-US" sz="3600" dirty="0" smtClean="0">
                <a:ea typeface="黑体" pitchFamily="49" charset="-122"/>
              </a:rPr>
              <a:t>使用 </a:t>
            </a:r>
            <a:r>
              <a:rPr lang="en-US" altLang="zh-CN" sz="3600" dirty="0" smtClean="0">
                <a:ea typeface="黑体" pitchFamily="49" charset="-122"/>
              </a:rPr>
              <a:t>Visage </a:t>
            </a:r>
            <a:r>
              <a:rPr lang="zh-CN" altLang="en-US" sz="3600" dirty="0" smtClean="0">
                <a:ea typeface="黑体" pitchFamily="49" charset="-122"/>
              </a:rPr>
              <a:t>的 </a:t>
            </a:r>
            <a:r>
              <a:rPr lang="en-US" altLang="zh-CN" dirty="0" err="1" smtClean="0"/>
              <a:t>JavaFX</a:t>
            </a:r>
            <a:endParaRPr lang="en-US" altLang="zh-CN" dirty="0" smtClean="0"/>
          </a:p>
        </p:txBody>
      </p:sp>
      <p:pic>
        <p:nvPicPr>
          <p:cNvPr id="151555" name="Picture 3" descr="C:\Users\Steve\Documents\vis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9325" y="1517650"/>
            <a:ext cx="4945063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关于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Visage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项目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32ACB2-0ACE-4B2A-9E77-2C8CE933EAD1}" type="slidenum">
              <a:rPr lang="en-US" altLang="zh-CN">
                <a:latin typeface="Arial" pitchFamily="34" charset="0"/>
                <a:ea typeface="黑体" pitchFamily="49" charset="-122"/>
                <a:cs typeface="Arial" pitchFamily="34" charset="0"/>
              </a:rPr>
              <a:pPr/>
              <a:t>74</a:t>
            </a:fld>
            <a:endParaRPr lang="en-US" altLang="zh-CN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53603" name="Content Placeholder 10"/>
          <p:cNvSpPr>
            <a:spLocks noGrp="1"/>
          </p:cNvSpPr>
          <p:nvPr>
            <p:ph idx="1"/>
          </p:nvPr>
        </p:nvSpPr>
        <p:spPr>
          <a:xfrm>
            <a:off x="319088" y="3041650"/>
            <a:ext cx="11304587" cy="3479800"/>
          </a:xfrm>
        </p:spPr>
        <p:txBody>
          <a:bodyPr/>
          <a:lstStyle/>
          <a:p>
            <a:r>
              <a:rPr lang="en-US" altLang="zh-CN" sz="2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Visage </a:t>
            </a:r>
            <a:r>
              <a:rPr lang="zh-CN" altLang="en-US" sz="2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项目的目标：</a:t>
            </a:r>
            <a:endParaRPr lang="en-US" altLang="zh-CN" sz="26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编译为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Java API</a:t>
            </a: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发展语言（批注和映射等）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支持其他工具包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快来加入这个团队吧！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有关更多信息，请访问：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  <a:hlinkClick r:id="rId2"/>
              </a:rPr>
              <a:t>http://visage-lang.org/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19088" y="1831975"/>
            <a:ext cx="81851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</a:pPr>
            <a:r>
              <a:rPr lang="en-US" altLang="zh-CN" sz="2000" b="1" i="1">
                <a:ea typeface="黑体" pitchFamily="49" charset="-122"/>
                <a:cs typeface="Arial" pitchFamily="34" charset="0"/>
              </a:rPr>
              <a:t>“Visage </a:t>
            </a:r>
            <a:r>
              <a:rPr lang="zh-CN" altLang="en-US" sz="2000" b="1" i="1">
                <a:ea typeface="黑体" pitchFamily="49" charset="-122"/>
                <a:cs typeface="Arial" pitchFamily="34" charset="0"/>
              </a:rPr>
              <a:t>是一种领域专用语言 </a:t>
            </a:r>
            <a:r>
              <a:rPr lang="en-US" altLang="zh-CN" sz="2000" b="1" i="1">
                <a:ea typeface="黑体" pitchFamily="49" charset="-122"/>
                <a:cs typeface="Arial" pitchFamily="34" charset="0"/>
              </a:rPr>
              <a:t>(DSL)</a:t>
            </a:r>
            <a:r>
              <a:rPr lang="zh-CN" altLang="en-US" sz="2000" b="1" i="1">
                <a:ea typeface="黑体" pitchFamily="49" charset="-122"/>
                <a:cs typeface="Arial" pitchFamily="34" charset="0"/>
              </a:rPr>
              <a:t>，专门设计用于编写用户界面。”</a:t>
            </a:r>
            <a:endParaRPr lang="en-US" altLang="zh-CN" sz="2000" b="1" i="1"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Java </a:t>
            </a:r>
            <a:r>
              <a:rPr lang="zh-CN" altLang="en-US" smtClean="0"/>
              <a:t>与 </a:t>
            </a:r>
            <a:r>
              <a:rPr lang="en-US" altLang="zh-CN" smtClean="0"/>
              <a:t>Visage DSL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76238" y="1831975"/>
            <a:ext cx="5680075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public class VanishingCircles extends Application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static void main(String[] args)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Application.launch(args);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@Override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void start(Stage primaryStage)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primaryStage.setTitle("Vanishing Circles");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Group root = new Group();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Scene scene = new Scene(root, 800, 600, Color.BLACK);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List&lt;Circle&gt; circles = new ArrayList&lt;Circle&gt;();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(int i = 0; i &lt; 50; i++)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final Circle circle = new Circle(150);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circle.setCenterX(Math.random()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circle.setCenterY(Math.random()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circle.setFill(new Color(Math.random(), Math.random(), Math.random(), .2));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circle.setEffect(new BoxBlur(10, 10, 3));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circle.addEventHandler(MouseEvent.MOUSE_CLICKED, new EventHandler&lt;MouseEvent&gt;()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public void handle(MouseEvent t)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KeyValue collapse = new KeyValue(circle.radiusProperty(), 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new Timeline(new KeyFrame(Duration.seconds(3), collapse)).play();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});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circle.setStroke(Color.WHITE);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circle.strokeWidthProperty().bind(Bindings.when(circle.hoverProperty())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.then(4)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.otherwise(0));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circles.add(circle);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root.getChildren().addAll(circles);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primaryStage.setScene(scene);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primaryStage.show();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Timeline moveCircles = new Timeline();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(Circle circle : circles)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moveX = new KeyValue(circle.centerXProperty(), 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moveY = new KeyValue(circle.centerYProperty(), 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moveCircles.getKeyFrames().add(new KeyFrame(Duration.seconds(40), moveX, moveY));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moveCircles.play();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30925" y="1831975"/>
            <a:ext cx="5549900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var circles:Circle[];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Stage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title: "Vanishing Circles"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Scene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width: 800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height: 600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fill: BLACK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Group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circles = for (i in [1..50])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def c:Circle = Circle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centerX: random() * 800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centerY: random() * 600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radius: 150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fill: color(random(), random(), random(), .2)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effect: BoxBlur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height: 10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width: 10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iterations: 3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stroke: WHITE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strokeWidth: bind if (c.hover) 5 else 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onMouseClicked: function(e)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Timeline {at (3s) {c.radius =&gt; 0}}.play()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Timeline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for (circle in circles) at (40s)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circle.centerX =&gt; random() * 800;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circle.centerY =&gt; random() * 600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}.play()</a:t>
            </a: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714C982-DBD9-44BA-8E3A-22E50FC6AED7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75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938"/>
            <a:ext cx="12188825" cy="6858000"/>
          </a:xfrm>
          <a:prstGeom prst="rect">
            <a:avLst/>
          </a:prstGeom>
          <a:solidFill>
            <a:srgbClr val="3C3C4E">
              <a:alpha val="6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8075" y="3030538"/>
            <a:ext cx="2181225" cy="9842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40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行</a:t>
            </a:r>
          </a:p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1299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个字符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700" y="3030538"/>
            <a:ext cx="1982788" cy="9842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35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行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487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个字符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4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JavaFX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>
                <a:ea typeface="黑体" pitchFamily="49" charset="-122"/>
                <a:cs typeface="Arial" pitchFamily="34" charset="0"/>
              </a:rPr>
              <a:t>的发展方向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……</a:t>
            </a:r>
            <a:r>
              <a:rPr lang="en-US" altLang="zh-CN" dirty="0" smtClean="0">
                <a:ea typeface="黑体" pitchFamily="49" charset="-122"/>
                <a:cs typeface="Arial" pitchFamily="34" charset="0"/>
              </a:rPr>
              <a:t>Visage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title: "Vanishing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scene: Scene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width: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height: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fill: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content: Group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circles = for (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i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in [1..50])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Circle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  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centerX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: random()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  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centerY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: random() * 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}</a:t>
            </a:r>
            <a:endParaRPr lang="en-US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  <a:endParaRPr lang="en-US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150430F-26BD-4666-8083-4A7F1C944EDB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76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JavaFX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>
                <a:ea typeface="黑体" pitchFamily="49" charset="-122"/>
                <a:cs typeface="Arial" pitchFamily="34" charset="0"/>
              </a:rPr>
              <a:t>的发展方向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……Visage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title: "Vanishing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</a:t>
            </a:r>
            <a:r>
              <a:rPr lang="en-US" dirty="0" smtClean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scene: 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Scene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width: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height: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fill: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</a:t>
            </a:r>
            <a:r>
              <a:rPr lang="en-US" dirty="0" smtClean="0">
                <a:solidFill>
                  <a:srgbClr val="FF737F"/>
                </a:solidFill>
                <a:latin typeface="Consolas" pitchFamily="49" charset="0"/>
                <a:ea typeface="ＭＳ Ｐゴシック" charset="-128"/>
                <a:cs typeface="Consolas" pitchFamily="49" charset="0"/>
              </a:rPr>
              <a:t>content: 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Group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circles = for (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i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in [1..50])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Circle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  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centerX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: random()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  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centerY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: random() * 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}</a:t>
            </a:r>
            <a:endParaRPr lang="en-US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  <a:endParaRPr lang="en-US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93C6F4D-98F8-4026-BD3C-AD7C149F609F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77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JavaFX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>
                <a:ea typeface="黑体" pitchFamily="49" charset="-122"/>
                <a:cs typeface="Arial" pitchFamily="34" charset="0"/>
              </a:rPr>
              <a:t>的发展方向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……Visage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Stage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title: "Vanishing Circles"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Scene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width: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height: 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fill: BLACK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Group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circles = for (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i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in [1..50]) 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Circle 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{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  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centerX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: random() * 800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    </a:t>
            </a:r>
            <a:r>
              <a:rPr lang="en-US" dirty="0" err="1">
                <a:latin typeface="Consolas" pitchFamily="49" charset="0"/>
                <a:ea typeface="ＭＳ Ｐゴシック" charset="-128"/>
                <a:cs typeface="Consolas" pitchFamily="49" charset="0"/>
              </a:rPr>
              <a:t>centerY</a:t>
            </a: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: random() * </a:t>
            </a: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600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        }</a:t>
            </a:r>
            <a:endParaRPr lang="en-US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>
                <a:latin typeface="Consolas" pitchFamily="49" charset="0"/>
                <a:ea typeface="ＭＳ Ｐゴシック" charset="-128"/>
                <a:cs typeface="Consolas" pitchFamily="49" charset="0"/>
              </a:rPr>
              <a:t>  }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Consolas" pitchFamily="49" charset="0"/>
                <a:ea typeface="ＭＳ Ｐゴシック" charset="-128"/>
                <a:cs typeface="Consolas" pitchFamily="49" charset="0"/>
              </a:rPr>
              <a:t>}</a:t>
            </a:r>
            <a:endParaRPr lang="en-US" dirty="0">
              <a:latin typeface="Consolas" pitchFamily="49" charset="0"/>
              <a:ea typeface="ＭＳ Ｐゴシック" charset="-128"/>
              <a:cs typeface="Consolas" pitchFamily="49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B1B0E1-C81F-423D-A105-55AA0A5F7AAC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78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Visage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堪称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Script++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默认参数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sz="2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对以下内容使用了新的字面语法：</a:t>
            </a:r>
            <a:endParaRPr lang="en-US" altLang="zh-CN" sz="26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角度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35deg, 4rad, 1turn</a:t>
            </a: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颜色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#DDCCBB, #AA33AA|CC</a:t>
            </a:r>
          </a:p>
          <a:p>
            <a:pPr lvl="1"/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长度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— 5px, 2pt</a:t>
            </a: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, 3in, 4sp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sz="2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空值检查取消引用</a:t>
            </a:r>
            <a:endParaRPr lang="en-US" altLang="zh-CN" sz="2600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var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width = rect.!width</a:t>
            </a:r>
          </a:p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内置可绑定的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Map</a:t>
            </a:r>
            <a:r>
              <a:rPr lang="zh-CN" altLang="en-US" sz="2000" dirty="0" smtClean="0">
                <a:solidFill>
                  <a:srgbClr val="454649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（即将推出）</a:t>
            </a:r>
            <a:endParaRPr lang="en-US" altLang="zh-CN" dirty="0" smtClean="0">
              <a:solidFill>
                <a:srgbClr val="454649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var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fruitMap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= ["red" : apple, "yellow" : banana]</a:t>
            </a:r>
          </a:p>
          <a:p>
            <a:pPr lvl="1"/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var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fruit = bind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fruitMap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["red"]</a:t>
            </a: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12C2760-638F-4531-8837-D8BEFB03A27D}" type="slidenum">
              <a:rPr lang="en-US" altLang="zh-CN">
                <a:latin typeface="Arial" pitchFamily="34" charset="0"/>
                <a:ea typeface="黑体" pitchFamily="49" charset="-122"/>
                <a:cs typeface="Arial" pitchFamily="34" charset="0"/>
              </a:rPr>
              <a:pPr/>
              <a:t>79</a:t>
            </a:fld>
            <a:endParaRPr lang="en-US" altLang="zh-CN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应用程序框架</a:t>
            </a:r>
            <a:endParaRPr lang="en-NZ" altLang="zh-CN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9088" y="1831975"/>
            <a:ext cx="11726862" cy="4551363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public class VanishingCircles extends Application {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public static void main(String[] args) {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Application.launch(args);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@Override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public void start(Stage primaryStage) {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primaryStage.setTitle("Vanishing Circles");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Group root = new Group();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Scene scene = new Scene(root, 800, 600, Color.BLACK);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</a:t>
            </a:r>
            <a:r>
              <a:rPr lang="en-US" altLang="zh-CN" sz="2000" smtClean="0">
                <a:solidFill>
                  <a:srgbClr val="FF737F"/>
                </a:solidFill>
                <a:latin typeface="Consolas" pitchFamily="49" charset="0"/>
              </a:rPr>
              <a:t>[create the circles…]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root.getChildren().addAll(circles);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primaryStage.setScene(scene);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 primaryStage.show();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 </a:t>
            </a:r>
            <a:r>
              <a:rPr lang="en-US" altLang="zh-CN" sz="2000" smtClean="0">
                <a:solidFill>
                  <a:srgbClr val="FF737F"/>
                </a:solidFill>
                <a:latin typeface="Consolas" pitchFamily="49" charset="0"/>
              </a:rPr>
              <a:t> [begin the animation…]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  }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000" smtClean="0">
                <a:latin typeface="Consolas" pitchFamily="49" charset="0"/>
              </a:rPr>
              <a:t>}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Visage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与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2.0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相辅相成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……</a:t>
            </a:r>
          </a:p>
        </p:txBody>
      </p:sp>
      <p:sp>
        <p:nvSpPr>
          <p:cNvPr id="160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600" smtClean="0">
                <a:latin typeface="Arial" pitchFamily="34" charset="0"/>
                <a:ea typeface="黑体" pitchFamily="49" charset="-122"/>
                <a:cs typeface="Arial" pitchFamily="34" charset="0"/>
              </a:rPr>
              <a:t>增强的绑定</a:t>
            </a:r>
            <a:endParaRPr lang="en-US" altLang="zh-CN" sz="260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继续使用惰性求值属性，提高表达能力</a:t>
            </a:r>
            <a:endParaRPr lang="en-US" altLang="zh-CN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sz="2600" smtClean="0">
                <a:latin typeface="Arial" pitchFamily="34" charset="0"/>
                <a:ea typeface="黑体" pitchFamily="49" charset="-122"/>
                <a:cs typeface="Arial" pitchFamily="34" charset="0"/>
              </a:rPr>
              <a:t>集成的集合</a:t>
            </a:r>
            <a:endParaRPr lang="en-US" altLang="zh-CN" sz="260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序列和图自动在 </a:t>
            </a: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 </a:t>
            </a:r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可观察的列表或映射之间转换</a:t>
            </a:r>
            <a:endParaRPr lang="en-US" altLang="zh-CN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r>
              <a:rPr lang="zh-CN" altLang="en-US" sz="2600" smtClean="0">
                <a:latin typeface="Arial" pitchFamily="34" charset="0"/>
                <a:ea typeface="黑体" pitchFamily="49" charset="-122"/>
                <a:cs typeface="Arial" pitchFamily="34" charset="0"/>
              </a:rPr>
              <a:t>内置的动画语法</a:t>
            </a:r>
            <a:endParaRPr lang="en-US" altLang="zh-CN" sz="260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绑定到 </a:t>
            </a: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 </a:t>
            </a:r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动画子系统</a:t>
            </a:r>
            <a:endParaRPr lang="en-US" altLang="zh-CN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lvl="1"/>
            <a:r>
              <a:rPr lang="zh-CN" altLang="en-US" smtClean="0">
                <a:latin typeface="Arial" pitchFamily="34" charset="0"/>
                <a:ea typeface="黑体" pitchFamily="49" charset="-122"/>
                <a:cs typeface="Arial" pitchFamily="34" charset="0"/>
              </a:rPr>
              <a:t>提供简洁一致的 </a:t>
            </a:r>
            <a:r>
              <a:rPr lang="en-US" altLang="zh-CN" smtClean="0">
                <a:latin typeface="Arial" pitchFamily="34" charset="0"/>
                <a:ea typeface="黑体" pitchFamily="49" charset="-122"/>
                <a:cs typeface="Arial" pitchFamily="34" charset="0"/>
              </a:rPr>
              <a:t>API</a:t>
            </a: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DE4598-814F-48AF-9E91-D891088562EE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80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117FAC4-F139-41DA-AA52-7E4BDCBC1E94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81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1795" name="TextBox 5"/>
          <p:cNvSpPr txBox="1">
            <a:spLocks noChangeArrowheads="1"/>
          </p:cNvSpPr>
          <p:nvPr/>
        </p:nvSpPr>
        <p:spPr bwMode="auto">
          <a:xfrm>
            <a:off x="8105775" y="-4763"/>
            <a:ext cx="23193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4000">
                <a:latin typeface="Marker Felt"/>
                <a:ea typeface="헤드라인A"/>
                <a:cs typeface="Marker Felt"/>
              </a:rPr>
              <a:t>?</a:t>
            </a:r>
          </a:p>
        </p:txBody>
      </p:sp>
      <p:sp>
        <p:nvSpPr>
          <p:cNvPr id="161796" name="TextBox 6"/>
          <p:cNvSpPr txBox="1">
            <a:spLocks noChangeArrowheads="1"/>
          </p:cNvSpPr>
          <p:nvPr/>
        </p:nvSpPr>
        <p:spPr bwMode="auto">
          <a:xfrm>
            <a:off x="2143125" y="1778000"/>
            <a:ext cx="4298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400" dirty="0">
                <a:latin typeface="Marker Felt"/>
                <a:ea typeface="黑体" pitchFamily="49" charset="-122"/>
              </a:rPr>
              <a:t>最像哪部日本</a:t>
            </a:r>
          </a:p>
          <a:p>
            <a:r>
              <a:rPr lang="zh-CN" altLang="en-US" sz="5400" dirty="0">
                <a:latin typeface="Marker Felt"/>
                <a:ea typeface="黑体" pitchFamily="49" charset="-122"/>
              </a:rPr>
              <a:t>动画片呢？</a:t>
            </a:r>
            <a:endParaRPr lang="en-US" altLang="zh-CN" sz="5400" dirty="0">
              <a:latin typeface="Marker Felt"/>
              <a:ea typeface="黑体" pitchFamily="49" charset="-122"/>
            </a:endParaRPr>
          </a:p>
          <a:p>
            <a:r>
              <a:rPr lang="zh-CN" altLang="en-US" sz="2800" dirty="0">
                <a:latin typeface="Marker Felt"/>
                <a:ea typeface="黑体" pitchFamily="49" charset="-122"/>
              </a:rPr>
              <a:t>（或漫画）</a:t>
            </a:r>
            <a:endParaRPr lang="en-US" altLang="zh-CN" sz="5400" dirty="0">
              <a:latin typeface="Marker Felt"/>
              <a:ea typeface="Marker Felt"/>
              <a:cs typeface="Marker Felt"/>
            </a:endParaRPr>
          </a:p>
          <a:p>
            <a:endParaRPr lang="en-US" altLang="zh-CN" sz="2800" dirty="0">
              <a:latin typeface="Marker Felt"/>
              <a:ea typeface="Marker Felt"/>
              <a:cs typeface="Marker Felt"/>
            </a:endParaRPr>
          </a:p>
        </p:txBody>
      </p:sp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8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B5FF47C-3491-428B-8B7E-5753D37A0BC2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82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7" name="图片 6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611938" y="3768725"/>
            <a:ext cx="395605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41338" y="298450"/>
            <a:ext cx="545465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41338" y="3667125"/>
            <a:ext cx="549910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604000" y="288925"/>
            <a:ext cx="41497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25738" y="2136775"/>
            <a:ext cx="666115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值得一试的其他 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JVM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语言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64866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err="1" smtClean="0"/>
              <a:t>Gosu</a:t>
            </a:r>
            <a:endParaRPr lang="en-US" altLang="zh-CN" sz="2400" dirty="0" smtClean="0"/>
          </a:p>
          <a:p>
            <a:pPr lvl="1"/>
            <a:r>
              <a:rPr lang="zh-CN" altLang="en-US" sz="2400" dirty="0" smtClean="0">
                <a:ea typeface="黑体" pitchFamily="49" charset="-122"/>
              </a:rPr>
              <a:t>这种语言由 </a:t>
            </a:r>
            <a:r>
              <a:rPr lang="en-US" altLang="zh-CN" sz="2400" dirty="0" err="1" smtClean="0">
                <a:ea typeface="黑体" pitchFamily="49" charset="-122"/>
              </a:rPr>
              <a:t>GuideWire</a:t>
            </a:r>
            <a:r>
              <a:rPr lang="en-US" altLang="zh-CN" sz="2400" dirty="0" smtClean="0">
                <a:ea typeface="黑体" pitchFamily="49" charset="-122"/>
              </a:rPr>
              <a:t> </a:t>
            </a:r>
            <a:r>
              <a:rPr lang="zh-CN" altLang="en-US" sz="2400" dirty="0" smtClean="0">
                <a:ea typeface="黑体" pitchFamily="49" charset="-122"/>
              </a:rPr>
              <a:t>创造，前途光明</a:t>
            </a:r>
            <a:endParaRPr lang="en-US" altLang="zh-CN" sz="2400" dirty="0" smtClean="0"/>
          </a:p>
          <a:p>
            <a:pPr lvl="1"/>
            <a:r>
              <a:rPr lang="zh-CN" altLang="en-US" sz="2400" dirty="0" smtClean="0">
                <a:ea typeface="黑体" pitchFamily="49" charset="-122"/>
              </a:rPr>
              <a:t>易于增强库以及创建 </a:t>
            </a:r>
            <a:r>
              <a:rPr lang="en-US" altLang="zh-CN" sz="2400" dirty="0" smtClean="0">
                <a:ea typeface="黑体" pitchFamily="49" charset="-122"/>
              </a:rPr>
              <a:t>DSL</a:t>
            </a:r>
          </a:p>
          <a:p>
            <a:r>
              <a:rPr lang="en-US" altLang="zh-CN" sz="2400" dirty="0" err="1" smtClean="0"/>
              <a:t>Mirah</a:t>
            </a:r>
            <a:endParaRPr lang="en-US" altLang="zh-CN" sz="2000" dirty="0" smtClean="0"/>
          </a:p>
          <a:p>
            <a:pPr lvl="1"/>
            <a:r>
              <a:rPr lang="zh-CN" altLang="en-US" sz="2400" dirty="0" smtClean="0">
                <a:ea typeface="黑体" pitchFamily="49" charset="-122"/>
              </a:rPr>
              <a:t>由 </a:t>
            </a:r>
            <a:r>
              <a:rPr lang="en-US" altLang="zh-CN" sz="2400" dirty="0" smtClean="0">
                <a:ea typeface="黑体" pitchFamily="49" charset="-122"/>
              </a:rPr>
              <a:t>Charles Nutter </a:t>
            </a:r>
            <a:r>
              <a:rPr lang="zh-CN" altLang="en-US" sz="2400" dirty="0" smtClean="0">
                <a:ea typeface="黑体" pitchFamily="49" charset="-122"/>
              </a:rPr>
              <a:t>发明</a:t>
            </a:r>
            <a:endParaRPr lang="en-US" altLang="zh-CN" sz="2400" dirty="0" smtClean="0">
              <a:ea typeface="黑体" pitchFamily="49" charset="-122"/>
            </a:endParaRPr>
          </a:p>
          <a:p>
            <a:pPr lvl="1"/>
            <a:r>
              <a:rPr lang="zh-CN" altLang="en-US" sz="2400" dirty="0" smtClean="0">
                <a:ea typeface="黑体" pitchFamily="49" charset="-122"/>
              </a:rPr>
              <a:t>局部类型推断、静态类型和动态类型</a:t>
            </a:r>
            <a:endParaRPr lang="en-US" altLang="zh-CN" sz="2400" dirty="0" smtClean="0">
              <a:ea typeface="黑体" pitchFamily="49" charset="-122"/>
            </a:endParaRPr>
          </a:p>
          <a:p>
            <a:r>
              <a:rPr lang="en-US" altLang="zh-CN" sz="2400" dirty="0" err="1" smtClean="0"/>
              <a:t>Fantom</a:t>
            </a:r>
            <a:endParaRPr lang="en-US" altLang="zh-CN" sz="2000" dirty="0" smtClean="0"/>
          </a:p>
          <a:p>
            <a:pPr lvl="1"/>
            <a:r>
              <a:rPr lang="zh-CN" altLang="en-US" sz="2400" dirty="0" smtClean="0">
                <a:ea typeface="黑体" pitchFamily="49" charset="-122"/>
              </a:rPr>
              <a:t>由 </a:t>
            </a:r>
            <a:r>
              <a:rPr lang="en-US" altLang="zh-CN" sz="2400" dirty="0" smtClean="0">
                <a:ea typeface="黑体" pitchFamily="49" charset="-122"/>
              </a:rPr>
              <a:t>Brian </a:t>
            </a:r>
            <a:r>
              <a:rPr lang="zh-CN" altLang="en-US" sz="2400" dirty="0" smtClean="0">
                <a:ea typeface="黑体" pitchFamily="49" charset="-122"/>
              </a:rPr>
              <a:t>和 </a:t>
            </a:r>
            <a:r>
              <a:rPr lang="en-US" altLang="zh-CN" sz="2400" dirty="0" smtClean="0">
                <a:ea typeface="黑体" pitchFamily="49" charset="-122"/>
              </a:rPr>
              <a:t>Andy Frank </a:t>
            </a:r>
            <a:r>
              <a:rPr lang="zh-CN" altLang="en-US" sz="2400" dirty="0" smtClean="0">
                <a:ea typeface="黑体" pitchFamily="49" charset="-122"/>
              </a:rPr>
              <a:t>联合创造</a:t>
            </a:r>
            <a:endParaRPr lang="en-US" altLang="zh-CN" sz="2400" dirty="0" smtClean="0">
              <a:ea typeface="黑体" pitchFamily="49" charset="-122"/>
            </a:endParaRPr>
          </a:p>
          <a:p>
            <a:pPr lvl="1"/>
            <a:r>
              <a:rPr lang="zh-CN" altLang="en-US" sz="2400" dirty="0" smtClean="0">
                <a:ea typeface="黑体" pitchFamily="49" charset="-122"/>
              </a:rPr>
              <a:t>可移植到 </a:t>
            </a:r>
            <a:r>
              <a:rPr lang="en-US" altLang="zh-CN" sz="2400" dirty="0" smtClean="0">
                <a:ea typeface="黑体" pitchFamily="49" charset="-122"/>
              </a:rPr>
              <a:t>Java </a:t>
            </a:r>
            <a:r>
              <a:rPr lang="zh-CN" altLang="en-US" sz="2400" dirty="0" smtClean="0">
                <a:ea typeface="黑体" pitchFamily="49" charset="-122"/>
              </a:rPr>
              <a:t>和 </a:t>
            </a:r>
            <a:r>
              <a:rPr lang="en-US" altLang="zh-CN" sz="2400" dirty="0" smtClean="0">
                <a:ea typeface="黑体" pitchFamily="49" charset="-122"/>
              </a:rPr>
              <a:t>.NET</a:t>
            </a:r>
          </a:p>
          <a:p>
            <a:pPr lvl="1"/>
            <a:r>
              <a:rPr lang="zh-CN" altLang="en-US" sz="2400" dirty="0" smtClean="0">
                <a:ea typeface="黑体" pitchFamily="49" charset="-122"/>
              </a:rPr>
              <a:t>局部类型推断、静态类型和动态类型</a:t>
            </a:r>
            <a:endParaRPr lang="en-US" altLang="zh-CN" sz="2400" dirty="0" smtClean="0">
              <a:ea typeface="黑体" pitchFamily="49" charset="-122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EAD7088-933F-409C-9369-ABB2AD1394CD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83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 rot="20518416">
            <a:off x="358775" y="3603625"/>
            <a:ext cx="8591550" cy="1123950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6600" dirty="0">
                <a:solidFill>
                  <a:srgbClr val="800000"/>
                </a:solidFill>
                <a:latin typeface="Stencil" pitchFamily="82" charset="0"/>
                <a:ea typeface="黑体" pitchFamily="49" charset="-122"/>
              </a:rPr>
              <a:t>是不是还落下了什么？</a:t>
            </a:r>
            <a:endParaRPr lang="en-US" altLang="zh-CN" sz="6600" dirty="0">
              <a:solidFill>
                <a:srgbClr val="800000"/>
              </a:solidFill>
              <a:latin typeface="Stencil" pitchFamily="82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697538" y="3292475"/>
            <a:ext cx="1635125" cy="2079625"/>
          </a:xfrm>
          <a:custGeom>
            <a:avLst/>
            <a:gdLst>
              <a:gd name="connsiteX0" fmla="*/ 375781 w 1226928"/>
              <a:gd name="connsiteY0" fmla="*/ 350682 h 2079274"/>
              <a:gd name="connsiteX1" fmla="*/ 375781 w 1226928"/>
              <a:gd name="connsiteY1" fmla="*/ 350682 h 2079274"/>
              <a:gd name="connsiteX2" fmla="*/ 400833 w 1226928"/>
              <a:gd name="connsiteY2" fmla="*/ 237948 h 2079274"/>
              <a:gd name="connsiteX3" fmla="*/ 425885 w 1226928"/>
              <a:gd name="connsiteY3" fmla="*/ 200369 h 2079274"/>
              <a:gd name="connsiteX4" fmla="*/ 438411 w 1226928"/>
              <a:gd name="connsiteY4" fmla="*/ 162791 h 2079274"/>
              <a:gd name="connsiteX5" fmla="*/ 513568 w 1226928"/>
              <a:gd name="connsiteY5" fmla="*/ 62583 h 2079274"/>
              <a:gd name="connsiteX6" fmla="*/ 526094 w 1226928"/>
              <a:gd name="connsiteY6" fmla="*/ 25005 h 2079274"/>
              <a:gd name="connsiteX7" fmla="*/ 563672 w 1226928"/>
              <a:gd name="connsiteY7" fmla="*/ 12479 h 2079274"/>
              <a:gd name="connsiteX8" fmla="*/ 814192 w 1226928"/>
              <a:gd name="connsiteY8" fmla="*/ 25005 h 2079274"/>
              <a:gd name="connsiteX9" fmla="*/ 876822 w 1226928"/>
              <a:gd name="connsiteY9" fmla="*/ 125213 h 2079274"/>
              <a:gd name="connsiteX10" fmla="*/ 939452 w 1226928"/>
              <a:gd name="connsiteY10" fmla="*/ 212896 h 2079274"/>
              <a:gd name="connsiteX11" fmla="*/ 951978 w 1226928"/>
              <a:gd name="connsiteY11" fmla="*/ 425838 h 2079274"/>
              <a:gd name="connsiteX12" fmla="*/ 989557 w 1226928"/>
              <a:gd name="connsiteY12" fmla="*/ 438364 h 2079274"/>
              <a:gd name="connsiteX13" fmla="*/ 1002083 w 1226928"/>
              <a:gd name="connsiteY13" fmla="*/ 475942 h 2079274"/>
              <a:gd name="connsiteX14" fmla="*/ 1039661 w 1226928"/>
              <a:gd name="connsiteY14" fmla="*/ 500994 h 2079274"/>
              <a:gd name="connsiteX15" fmla="*/ 1077239 w 1226928"/>
              <a:gd name="connsiteY15" fmla="*/ 538572 h 2079274"/>
              <a:gd name="connsiteX16" fmla="*/ 1102291 w 1226928"/>
              <a:gd name="connsiteY16" fmla="*/ 814145 h 2079274"/>
              <a:gd name="connsiteX17" fmla="*/ 1114817 w 1226928"/>
              <a:gd name="connsiteY17" fmla="*/ 864249 h 2079274"/>
              <a:gd name="connsiteX18" fmla="*/ 1139869 w 1226928"/>
              <a:gd name="connsiteY18" fmla="*/ 1315186 h 2079274"/>
              <a:gd name="connsiteX19" fmla="*/ 1189973 w 1226928"/>
              <a:gd name="connsiteY19" fmla="*/ 1440446 h 2079274"/>
              <a:gd name="connsiteX20" fmla="*/ 1189973 w 1226928"/>
              <a:gd name="connsiteY20" fmla="*/ 1928961 h 2079274"/>
              <a:gd name="connsiteX21" fmla="*/ 1152395 w 1226928"/>
              <a:gd name="connsiteY21" fmla="*/ 1966539 h 2079274"/>
              <a:gd name="connsiteX22" fmla="*/ 1102291 w 1226928"/>
              <a:gd name="connsiteY22" fmla="*/ 2041696 h 2079274"/>
              <a:gd name="connsiteX23" fmla="*/ 1064713 w 1226928"/>
              <a:gd name="connsiteY23" fmla="*/ 2054222 h 2079274"/>
              <a:gd name="connsiteX24" fmla="*/ 926926 w 1226928"/>
              <a:gd name="connsiteY24" fmla="*/ 2079274 h 2079274"/>
              <a:gd name="connsiteX25" fmla="*/ 739036 w 1226928"/>
              <a:gd name="connsiteY25" fmla="*/ 2054222 h 2079274"/>
              <a:gd name="connsiteX26" fmla="*/ 613776 w 1226928"/>
              <a:gd name="connsiteY26" fmla="*/ 2004117 h 2079274"/>
              <a:gd name="connsiteX27" fmla="*/ 400833 w 1226928"/>
              <a:gd name="connsiteY27" fmla="*/ 1966539 h 2079274"/>
              <a:gd name="connsiteX28" fmla="*/ 338203 w 1226928"/>
              <a:gd name="connsiteY28" fmla="*/ 1916435 h 2079274"/>
              <a:gd name="connsiteX29" fmla="*/ 300625 w 1226928"/>
              <a:gd name="connsiteY29" fmla="*/ 1891383 h 2079274"/>
              <a:gd name="connsiteX30" fmla="*/ 162839 w 1226928"/>
              <a:gd name="connsiteY30" fmla="*/ 1766123 h 2079274"/>
              <a:gd name="connsiteX31" fmla="*/ 87683 w 1226928"/>
              <a:gd name="connsiteY31" fmla="*/ 1678441 h 2079274"/>
              <a:gd name="connsiteX32" fmla="*/ 62631 w 1226928"/>
              <a:gd name="connsiteY32" fmla="*/ 1615811 h 2079274"/>
              <a:gd name="connsiteX33" fmla="*/ 25052 w 1226928"/>
              <a:gd name="connsiteY33" fmla="*/ 1540654 h 2079274"/>
              <a:gd name="connsiteX34" fmla="*/ 0 w 1226928"/>
              <a:gd name="connsiteY34" fmla="*/ 1240030 h 2079274"/>
              <a:gd name="connsiteX35" fmla="*/ 12526 w 1226928"/>
              <a:gd name="connsiteY35" fmla="*/ 839197 h 2079274"/>
              <a:gd name="connsiteX36" fmla="*/ 25052 w 1226928"/>
              <a:gd name="connsiteY36" fmla="*/ 764041 h 2079274"/>
              <a:gd name="connsiteX37" fmla="*/ 50104 w 1226928"/>
              <a:gd name="connsiteY37" fmla="*/ 701411 h 2079274"/>
              <a:gd name="connsiteX38" fmla="*/ 75157 w 1226928"/>
              <a:gd name="connsiteY38" fmla="*/ 576150 h 2079274"/>
              <a:gd name="connsiteX39" fmla="*/ 87683 w 1226928"/>
              <a:gd name="connsiteY39" fmla="*/ 513520 h 2079274"/>
              <a:gd name="connsiteX40" fmla="*/ 112735 w 1226928"/>
              <a:gd name="connsiteY40" fmla="*/ 438364 h 2079274"/>
              <a:gd name="connsiteX41" fmla="*/ 125261 w 1226928"/>
              <a:gd name="connsiteY41" fmla="*/ 400786 h 2079274"/>
              <a:gd name="connsiteX42" fmla="*/ 162839 w 1226928"/>
              <a:gd name="connsiteY42" fmla="*/ 363208 h 2079274"/>
              <a:gd name="connsiteX43" fmla="*/ 200417 w 1226928"/>
              <a:gd name="connsiteY43" fmla="*/ 275526 h 2079274"/>
              <a:gd name="connsiteX44" fmla="*/ 237995 w 1226928"/>
              <a:gd name="connsiteY44" fmla="*/ 250474 h 2079274"/>
              <a:gd name="connsiteX45" fmla="*/ 375781 w 1226928"/>
              <a:gd name="connsiteY45" fmla="*/ 350682 h 207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26928" h="2079274">
                <a:moveTo>
                  <a:pt x="375781" y="350682"/>
                </a:moveTo>
                <a:lnTo>
                  <a:pt x="375781" y="350682"/>
                </a:lnTo>
                <a:cubicBezTo>
                  <a:pt x="384132" y="313104"/>
                  <a:pt x="388660" y="274467"/>
                  <a:pt x="400833" y="237948"/>
                </a:cubicBezTo>
                <a:cubicBezTo>
                  <a:pt x="405594" y="223666"/>
                  <a:pt x="419152" y="213834"/>
                  <a:pt x="425885" y="200369"/>
                </a:cubicBezTo>
                <a:cubicBezTo>
                  <a:pt x="431790" y="188559"/>
                  <a:pt x="431999" y="174333"/>
                  <a:pt x="438411" y="162791"/>
                </a:cubicBezTo>
                <a:cubicBezTo>
                  <a:pt x="473821" y="99052"/>
                  <a:pt x="475557" y="100592"/>
                  <a:pt x="513568" y="62583"/>
                </a:cubicBezTo>
                <a:cubicBezTo>
                  <a:pt x="517743" y="50057"/>
                  <a:pt x="516758" y="34341"/>
                  <a:pt x="526094" y="25005"/>
                </a:cubicBezTo>
                <a:cubicBezTo>
                  <a:pt x="535430" y="15669"/>
                  <a:pt x="550468" y="12479"/>
                  <a:pt x="563672" y="12479"/>
                </a:cubicBezTo>
                <a:cubicBezTo>
                  <a:pt x="647283" y="12479"/>
                  <a:pt x="730685" y="20830"/>
                  <a:pt x="814192" y="25005"/>
                </a:cubicBezTo>
                <a:cubicBezTo>
                  <a:pt x="904335" y="85100"/>
                  <a:pt x="793347" y="0"/>
                  <a:pt x="876822" y="125213"/>
                </a:cubicBezTo>
                <a:cubicBezTo>
                  <a:pt x="913454" y="180162"/>
                  <a:pt x="892841" y="150747"/>
                  <a:pt x="939452" y="212896"/>
                </a:cubicBezTo>
                <a:cubicBezTo>
                  <a:pt x="943627" y="283877"/>
                  <a:pt x="936553" y="356428"/>
                  <a:pt x="951978" y="425838"/>
                </a:cubicBezTo>
                <a:cubicBezTo>
                  <a:pt x="954842" y="438727"/>
                  <a:pt x="980220" y="429028"/>
                  <a:pt x="989557" y="438364"/>
                </a:cubicBezTo>
                <a:cubicBezTo>
                  <a:pt x="998893" y="447700"/>
                  <a:pt x="993835" y="465632"/>
                  <a:pt x="1002083" y="475942"/>
                </a:cubicBezTo>
                <a:cubicBezTo>
                  <a:pt x="1011487" y="487697"/>
                  <a:pt x="1028096" y="491356"/>
                  <a:pt x="1039661" y="500994"/>
                </a:cubicBezTo>
                <a:cubicBezTo>
                  <a:pt x="1053270" y="512335"/>
                  <a:pt x="1064713" y="526046"/>
                  <a:pt x="1077239" y="538572"/>
                </a:cubicBezTo>
                <a:cubicBezTo>
                  <a:pt x="1082399" y="605650"/>
                  <a:pt x="1090883" y="739993"/>
                  <a:pt x="1102291" y="814145"/>
                </a:cubicBezTo>
                <a:cubicBezTo>
                  <a:pt x="1104909" y="831160"/>
                  <a:pt x="1110642" y="847548"/>
                  <a:pt x="1114817" y="864249"/>
                </a:cubicBezTo>
                <a:cubicBezTo>
                  <a:pt x="1115449" y="880044"/>
                  <a:pt x="1123950" y="1224976"/>
                  <a:pt x="1139869" y="1315186"/>
                </a:cubicBezTo>
                <a:cubicBezTo>
                  <a:pt x="1148312" y="1363028"/>
                  <a:pt x="1169031" y="1398562"/>
                  <a:pt x="1189973" y="1440446"/>
                </a:cubicBezTo>
                <a:cubicBezTo>
                  <a:pt x="1226928" y="1625220"/>
                  <a:pt x="1225968" y="1596009"/>
                  <a:pt x="1189973" y="1928961"/>
                </a:cubicBezTo>
                <a:cubicBezTo>
                  <a:pt x="1188069" y="1946573"/>
                  <a:pt x="1163271" y="1952556"/>
                  <a:pt x="1152395" y="1966539"/>
                </a:cubicBezTo>
                <a:cubicBezTo>
                  <a:pt x="1133910" y="1990306"/>
                  <a:pt x="1130855" y="2032175"/>
                  <a:pt x="1102291" y="2041696"/>
                </a:cubicBezTo>
                <a:cubicBezTo>
                  <a:pt x="1089765" y="2045871"/>
                  <a:pt x="1077522" y="2051020"/>
                  <a:pt x="1064713" y="2054222"/>
                </a:cubicBezTo>
                <a:cubicBezTo>
                  <a:pt x="1029698" y="2062976"/>
                  <a:pt x="960431" y="2073690"/>
                  <a:pt x="926926" y="2079274"/>
                </a:cubicBezTo>
                <a:cubicBezTo>
                  <a:pt x="897364" y="2076318"/>
                  <a:pt x="783510" y="2069047"/>
                  <a:pt x="739036" y="2054222"/>
                </a:cubicBezTo>
                <a:cubicBezTo>
                  <a:pt x="583536" y="2002387"/>
                  <a:pt x="822296" y="2056247"/>
                  <a:pt x="613776" y="2004117"/>
                </a:cubicBezTo>
                <a:cubicBezTo>
                  <a:pt x="476887" y="1969895"/>
                  <a:pt x="547788" y="1982867"/>
                  <a:pt x="400833" y="1966539"/>
                </a:cubicBezTo>
                <a:cubicBezTo>
                  <a:pt x="327676" y="1942153"/>
                  <a:pt x="394861" y="1973093"/>
                  <a:pt x="338203" y="1916435"/>
                </a:cubicBezTo>
                <a:cubicBezTo>
                  <a:pt x="327558" y="1905790"/>
                  <a:pt x="312875" y="1900133"/>
                  <a:pt x="300625" y="1891383"/>
                </a:cubicBezTo>
                <a:cubicBezTo>
                  <a:pt x="256792" y="1860074"/>
                  <a:pt x="187397" y="1807053"/>
                  <a:pt x="162839" y="1766123"/>
                </a:cubicBezTo>
                <a:cubicBezTo>
                  <a:pt x="117516" y="1690584"/>
                  <a:pt x="145518" y="1716998"/>
                  <a:pt x="87683" y="1678441"/>
                </a:cubicBezTo>
                <a:cubicBezTo>
                  <a:pt x="79332" y="1657564"/>
                  <a:pt x="72687" y="1635922"/>
                  <a:pt x="62631" y="1615811"/>
                </a:cubicBezTo>
                <a:cubicBezTo>
                  <a:pt x="14066" y="1518681"/>
                  <a:pt x="56536" y="1635107"/>
                  <a:pt x="25052" y="1540654"/>
                </a:cubicBezTo>
                <a:cubicBezTo>
                  <a:pt x="21205" y="1498337"/>
                  <a:pt x="0" y="1272156"/>
                  <a:pt x="0" y="1240030"/>
                </a:cubicBezTo>
                <a:cubicBezTo>
                  <a:pt x="0" y="1106354"/>
                  <a:pt x="5500" y="972688"/>
                  <a:pt x="12526" y="839197"/>
                </a:cubicBezTo>
                <a:cubicBezTo>
                  <a:pt x="13861" y="813835"/>
                  <a:pt x="18369" y="788544"/>
                  <a:pt x="25052" y="764041"/>
                </a:cubicBezTo>
                <a:cubicBezTo>
                  <a:pt x="30968" y="742348"/>
                  <a:pt x="41753" y="722288"/>
                  <a:pt x="50104" y="701411"/>
                </a:cubicBezTo>
                <a:cubicBezTo>
                  <a:pt x="74653" y="554127"/>
                  <a:pt x="50241" y="688273"/>
                  <a:pt x="75157" y="576150"/>
                </a:cubicBezTo>
                <a:cubicBezTo>
                  <a:pt x="79775" y="555367"/>
                  <a:pt x="82081" y="534060"/>
                  <a:pt x="87683" y="513520"/>
                </a:cubicBezTo>
                <a:cubicBezTo>
                  <a:pt x="94631" y="488043"/>
                  <a:pt x="104384" y="463416"/>
                  <a:pt x="112735" y="438364"/>
                </a:cubicBezTo>
                <a:cubicBezTo>
                  <a:pt x="116910" y="425838"/>
                  <a:pt x="115925" y="410122"/>
                  <a:pt x="125261" y="400786"/>
                </a:cubicBezTo>
                <a:lnTo>
                  <a:pt x="162839" y="363208"/>
                </a:lnTo>
                <a:cubicBezTo>
                  <a:pt x="172422" y="324878"/>
                  <a:pt x="171583" y="304360"/>
                  <a:pt x="200417" y="275526"/>
                </a:cubicBezTo>
                <a:cubicBezTo>
                  <a:pt x="211062" y="264881"/>
                  <a:pt x="237995" y="250474"/>
                  <a:pt x="237995" y="250474"/>
                </a:cubicBezTo>
                <a:lnTo>
                  <a:pt x="375781" y="3506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2" name="Title 5"/>
          <p:cNvSpPr>
            <a:spLocks noGrp="1"/>
          </p:cNvSpPr>
          <p:nvPr>
            <p:ph type="title"/>
          </p:nvPr>
        </p:nvSpPr>
        <p:spPr>
          <a:xfrm>
            <a:off x="942975" y="512763"/>
            <a:ext cx="10871200" cy="776287"/>
          </a:xfrm>
        </p:spPr>
        <p:txBody>
          <a:bodyPr/>
          <a:lstStyle/>
          <a:p>
            <a:r>
              <a:rPr lang="zh-CN" altLang="en-NZ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使用 </a:t>
            </a:r>
            <a:r>
              <a:rPr lang="en-NZ" altLang="zh-CN" sz="36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JRuby</a:t>
            </a:r>
            <a:r>
              <a:rPr lang="en-NZ" altLang="zh-CN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r>
              <a:rPr lang="zh-CN" altLang="en-NZ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的 </a:t>
            </a:r>
            <a:r>
              <a:rPr lang="en-NZ" altLang="zh-CN" sz="3600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JavaFX</a:t>
            </a:r>
            <a:r>
              <a:rPr lang="en-NZ" altLang="zh-CN" sz="3600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7425" y="1747838"/>
            <a:ext cx="4537075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NZ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为什么要使用 </a:t>
            </a:r>
            <a:r>
              <a:rPr lang="en-NZ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JRuby</a:t>
            </a:r>
            <a:r>
              <a:rPr lang="zh-CN" altLang="en-NZ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？</a:t>
            </a:r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2288" y="1984375"/>
            <a:ext cx="11304587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</a:pPr>
            <a:r>
              <a:rPr lang="en-NZ" altLang="zh-CN" sz="2800" dirty="0">
                <a:ea typeface="黑体" pitchFamily="49" charset="-122"/>
                <a:cs typeface="Arial" pitchFamily="34" charset="0"/>
              </a:rPr>
              <a:t>Ruby </a:t>
            </a:r>
            <a:r>
              <a:rPr lang="zh-CN" altLang="en-NZ" sz="2800" dirty="0">
                <a:ea typeface="黑体" pitchFamily="49" charset="-122"/>
                <a:cs typeface="Arial" pitchFamily="34" charset="0"/>
              </a:rPr>
              <a:t>的全面实施</a:t>
            </a:r>
            <a:endParaRPr lang="en-NZ" altLang="zh-CN" sz="2800" dirty="0">
              <a:ea typeface="黑体" pitchFamily="49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</a:pPr>
            <a:r>
              <a:rPr lang="zh-CN" altLang="en-NZ" sz="2800" dirty="0">
                <a:ea typeface="黑体" pitchFamily="49" charset="-122"/>
                <a:cs typeface="Arial" pitchFamily="34" charset="0"/>
              </a:rPr>
              <a:t>直接访问 </a:t>
            </a:r>
            <a:r>
              <a:rPr lang="en-NZ" altLang="zh-CN" sz="2800" dirty="0">
                <a:ea typeface="黑体" pitchFamily="49" charset="-122"/>
                <a:cs typeface="Arial" pitchFamily="34" charset="0"/>
              </a:rPr>
              <a:t>Java API</a:t>
            </a:r>
          </a:p>
          <a:p>
            <a:pPr marL="342900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</a:pPr>
            <a:r>
              <a:rPr lang="zh-CN" altLang="en-NZ" sz="2800" dirty="0">
                <a:ea typeface="黑体" pitchFamily="49" charset="-122"/>
                <a:cs typeface="Arial" pitchFamily="34" charset="0"/>
              </a:rPr>
              <a:t>动态类型</a:t>
            </a:r>
            <a:endParaRPr lang="en-NZ" altLang="zh-CN" sz="2800" dirty="0">
              <a:ea typeface="黑体" pitchFamily="49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</a:pPr>
            <a:r>
              <a:rPr lang="zh-CN" altLang="en-NZ" sz="2800" dirty="0">
                <a:ea typeface="黑体" pitchFamily="49" charset="-122"/>
                <a:cs typeface="Arial" pitchFamily="34" charset="0"/>
              </a:rPr>
              <a:t>闭包</a:t>
            </a:r>
            <a:endParaRPr lang="en-NZ" altLang="zh-CN" sz="2800" dirty="0">
              <a:ea typeface="黑体" pitchFamily="49" charset="-122"/>
              <a:cs typeface="Arial" pitchFamily="34" charset="0"/>
            </a:endParaRPr>
          </a:p>
          <a:p>
            <a:pPr marL="800100" lvl="1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</a:pPr>
            <a:r>
              <a:rPr lang="zh-CN" altLang="en-NZ" sz="2800" dirty="0">
                <a:ea typeface="黑体" pitchFamily="49" charset="-122"/>
                <a:cs typeface="Arial" pitchFamily="34" charset="0"/>
              </a:rPr>
              <a:t>适用于接口的“闭包转换”</a:t>
            </a:r>
            <a:endParaRPr lang="en-NZ" altLang="zh-CN" sz="2800" dirty="0">
              <a:ea typeface="黑体" pitchFamily="49" charset="-122"/>
              <a:cs typeface="Arial" pitchFamily="34" charset="0"/>
            </a:endParaRPr>
          </a:p>
          <a:p>
            <a:pPr marL="800100" lvl="1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Lucida Grande"/>
              <a:buChar char="&gt;"/>
            </a:pPr>
            <a:endParaRPr lang="en-NZ" altLang="zh-CN" sz="2800" dirty="0">
              <a:ea typeface="黑体" pitchFamily="49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</a:pPr>
            <a:r>
              <a:rPr lang="en-NZ" altLang="zh-CN" sz="2800" dirty="0">
                <a:ea typeface="黑体" pitchFamily="49" charset="-122"/>
                <a:cs typeface="Arial" pitchFamily="34" charset="0"/>
              </a:rPr>
              <a:t>Ruby </a:t>
            </a:r>
            <a:r>
              <a:rPr lang="zh-CN" altLang="en-NZ" sz="2800" dirty="0">
                <a:ea typeface="黑体" pitchFamily="49" charset="-122"/>
                <a:cs typeface="Arial" pitchFamily="34" charset="0"/>
              </a:rPr>
              <a:t>是在日本创造的！</a:t>
            </a:r>
            <a:endParaRPr lang="en-NZ" altLang="zh-CN" sz="2800" dirty="0">
              <a:ea typeface="黑体" pitchFamily="49" charset="-122"/>
              <a:cs typeface="Arial" pitchFamily="34" charset="0"/>
            </a:endParaRPr>
          </a:p>
          <a:p>
            <a:pPr marL="342900" indent="-342900"/>
            <a:r>
              <a:rPr lang="en-US" altLang="zh-CN" sz="2800" b="1" dirty="0">
                <a:ea typeface="黑体" pitchFamily="49" charset="-122"/>
              </a:rPr>
              <a:t>Yukihiro Matsumoto</a:t>
            </a:r>
          </a:p>
          <a:p>
            <a:pPr marL="342900" indent="-342900"/>
            <a:r>
              <a:rPr lang="ja-JP" altLang="en-US" sz="2800" b="1" dirty="0">
                <a:ea typeface="黑体" pitchFamily="49" charset="-122"/>
              </a:rPr>
              <a:t>松本行弘 </a:t>
            </a:r>
            <a:r>
              <a:rPr lang="en-US" altLang="ja-JP" sz="2800" b="1" dirty="0">
                <a:ea typeface="黑体" pitchFamily="49" charset="-122"/>
              </a:rPr>
              <a:t>(</a:t>
            </a:r>
            <a:r>
              <a:rPr lang="ja-JP" altLang="en-US" sz="2800" b="1" dirty="0">
                <a:ea typeface="黑体" pitchFamily="49" charset="-122"/>
              </a:rPr>
              <a:t>まつもとゆきひろ</a:t>
            </a:r>
            <a:r>
              <a:rPr lang="en-US" altLang="ja-JP" sz="2800" b="1" dirty="0">
                <a:ea typeface="黑体" pitchFamily="49" charset="-122"/>
              </a:rPr>
              <a:t>)</a:t>
            </a:r>
            <a:endParaRPr lang="en-NZ" altLang="zh-CN" sz="2800" dirty="0">
              <a:ea typeface="MS PGothic" pitchFamily="34" charset="-128"/>
            </a:endParaRPr>
          </a:p>
          <a:p>
            <a:pPr marL="342900" indent="-342900" algn="ctr" eaLnBrk="0" hangingPunct="0">
              <a:lnSpc>
                <a:spcPct val="90000"/>
              </a:lnSpc>
              <a:spcAft>
                <a:spcPct val="20000"/>
              </a:spcAft>
              <a:buClr>
                <a:schemeClr val="accent1"/>
              </a:buClr>
              <a:buSzPct val="60000"/>
              <a:buFont typeface="Arial" pitchFamily="34" charset="0"/>
              <a:buNone/>
            </a:pPr>
            <a:endParaRPr lang="en-NZ" altLang="zh-CN" sz="2800" b="1" dirty="0">
              <a:ea typeface="MS PGothic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Java </a:t>
            </a:r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与 </a:t>
            </a:r>
            <a:r>
              <a:rPr lang="en-US" altLang="zh-CN" dirty="0" err="1" smtClean="0">
                <a:latin typeface="Arial" pitchFamily="34" charset="0"/>
                <a:ea typeface="黑体" pitchFamily="49" charset="-122"/>
                <a:cs typeface="Arial" pitchFamily="34" charset="0"/>
              </a:rPr>
              <a:t>JRubyFX</a:t>
            </a:r>
            <a:r>
              <a:rPr lang="en-US" altLang="zh-CN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 DSL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76238" y="1831975"/>
            <a:ext cx="5680075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public class VanishingCircles extends Application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NZ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static void main(String[] args)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Application.launch(args);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@Override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public void start(Stage primaryStage)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primaryStage.setTitle("Vanishing Circles");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Group root = new Group();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Scene scene = new Scene(root, 800, 600, Color.BLACK);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List&lt;Circle&gt; circles = new ArrayList&lt;Circle&gt;();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(int i = 0; i &lt; 50; i++)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final Circle circle = new Circle(150);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circle.setCenterX(Math.random()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circle.setCenterY(Math.random()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circle.setFill(new Color(Math.random(), Math.random(), Math.random(), .2));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circle.setEffect(new BoxBlur(10, 10, 3));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circle.addEventHandler(MouseEvent.MOUSE_CLICKED, new EventHandler&lt;MouseEvent&gt;()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public void handle(MouseEvent t)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KeyValue collapse = new KeyValue(circle.radiusProperty(), 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  new Timeline(new KeyFrame(Duration.seconds(3), collapse)).play();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});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circle.setStroke(Color.WHITE);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circle.strokeWidthProperty().bind(Bindings.when(circle.hoverProperty())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.then(4)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  .otherwise(0));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circles.add(circle);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root.getChildren().addAll(circles);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primaryStage.setScene(scene);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primaryStage.show();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Timeline moveCircles = new Timeline();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for (Circle circle : circles) {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moveX = new KeyValue(circle.centerXProperty(), Math.random() * 800);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KeyValue moveY = new KeyValue(circle.centerYProperty(), Math.random() * 600);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  moveCircles.getKeyFrames().add(new KeyFrame(Duration.seconds(40), moveX, moveY));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  moveCircles.play();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  }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NZ" altLang="zh-CN" sz="700" smtClean="0">
                <a:latin typeface="Consolas" pitchFamily="49" charset="0"/>
              </a:rPr>
              <a:t>}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30925" y="1831975"/>
            <a:ext cx="5549900" cy="4551363"/>
          </a:xfrm>
        </p:spPr>
        <p:txBody>
          <a:bodyPr/>
          <a:lstStyle/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class VanishingCircles &lt; JRubyFX::Application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def start(stage)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with(stage, title: "Vanishing Circles", x: 105, y: 140)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layout_scene(800, 600, :black)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group()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50.times()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circle(centerX: Random.rand(800), centerY: Random.rand(600), radius: 150, stroke: :white, strokeWidth: 0, fill: Color.rgb(Random.rand(255), Random.rand(255), Random.rand(255), 0.2))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center_x = centerXProperty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center_y = centerYProperty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radius = radiusProperty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stroke_width = strokeWidthProperty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hoverProperty.add_change_listener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  stroke_width.set(hoverProperty.get() ? 4 : 0)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set_on_mouse_clicked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  timeline()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    animate radius, 0.sec =&gt; 3.sec, 150 =&gt; 0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  end.play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effect box_blur(width: 10, height: 10, iterations: 3)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700" smtClean="0">
              <a:latin typeface="Consolas" pitchFamily="49" charset="0"/>
            </a:endParaRP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timeline(cycle_count: :indefinite, auto_reverse: true) do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  animate center_x, 0.sec =&gt; 40.sec, center_x.get() =&gt; Random.rand(800)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  animate center_y, 0.sec =&gt; 40.sec, center_y.get() =&gt; Random.rand(600)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  end.play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  show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  end</a:t>
            </a:r>
          </a:p>
          <a:p>
            <a:pPr marL="273050" indent="-273050"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700" smtClean="0">
                <a:latin typeface="Consolas" pitchFamily="49" charset="0"/>
              </a:rPr>
              <a:t>end</a:t>
            </a: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CDD3FC-179E-4EC6-A213-92C460031182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86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3C3C4E">
              <a:alpha val="6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8075" y="3030538"/>
            <a:ext cx="2181225" cy="9842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40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行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1299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个字符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700" y="3030538"/>
            <a:ext cx="1982788" cy="9842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33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行</a:t>
            </a:r>
            <a:endParaRPr lang="en-US" altLang="zh-CN" sz="2800" dirty="0">
              <a:solidFill>
                <a:srgbClr val="FFFFFF"/>
              </a:solidFill>
              <a:ea typeface="黑体" pitchFamily="49" charset="-122"/>
            </a:endParaRPr>
          </a:p>
          <a:p>
            <a:r>
              <a:rPr lang="en-US" altLang="zh-CN" sz="2800" dirty="0">
                <a:solidFill>
                  <a:srgbClr val="FFFFFF"/>
                </a:solidFill>
                <a:ea typeface="黑体" pitchFamily="49" charset="-122"/>
              </a:rPr>
              <a:t>842 </a:t>
            </a:r>
            <a:r>
              <a:rPr lang="zh-CN" altLang="en-US" sz="2800" dirty="0">
                <a:solidFill>
                  <a:srgbClr val="FFFFFF"/>
                </a:solidFill>
                <a:ea typeface="黑体" pitchFamily="49" charset="-122"/>
              </a:rPr>
              <a:t>个字符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4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JavaFX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>
                <a:ea typeface="黑体" pitchFamily="49" charset="-122"/>
                <a:cs typeface="Arial" pitchFamily="34" charset="0"/>
              </a:rPr>
              <a:t>的发展方向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……</a:t>
            </a:r>
            <a:r>
              <a:rPr lang="en-US" altLang="zh-CN" dirty="0" err="1">
                <a:ea typeface="黑体" pitchFamily="49" charset="-122"/>
                <a:cs typeface="Arial" pitchFamily="34" charset="0"/>
              </a:rPr>
              <a:t>JRubyFX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class VanishingCircles &lt; JRubyFX::Application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def start(stage)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with(stage, title: "Vanishing Circles", x: 105, y: 140) do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layout_scene(800, 600, :black) do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group() do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50.times() do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  circle(centerX: Random.rand(800), centerY: Random.rand(600),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         radius: 150, stroke: :white, strokeWidth: 0,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         fill: Color.rgb(Random.rand(255), Random.rand(255), 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         Random.rand(255), 0.2)) do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    effect box_blur(width: 10, height: 10, iterations: 3)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endParaRPr lang="en-US" altLang="zh-CN" sz="2000" smtClean="0">
              <a:latin typeface="Consolas" pitchFamily="49" charset="0"/>
            </a:endParaRP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  end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  end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  end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end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  show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  end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  end</a:t>
            </a:r>
          </a:p>
          <a:p>
            <a:pPr marL="273050" indent="-273050">
              <a:lnSpc>
                <a:spcPct val="70000"/>
              </a:lnSpc>
              <a:spcAft>
                <a:spcPct val="0"/>
              </a:spcAft>
              <a:buClr>
                <a:srgbClr val="FFFFFF"/>
              </a:buClr>
              <a:buFont typeface="Arial" pitchFamily="34" charset="0"/>
              <a:buNone/>
            </a:pPr>
            <a:r>
              <a:rPr lang="en-US" altLang="zh-CN" sz="2000" smtClean="0">
                <a:latin typeface="Consolas" pitchFamily="49" charset="0"/>
              </a:rPr>
              <a:t>end</a:t>
            </a:r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0FAF238-AD4A-4920-A794-DD3AC57A25B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87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2FA426-CCF4-4902-889B-3A51A1876070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88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3059" name="TextBox 5"/>
          <p:cNvSpPr txBox="1">
            <a:spLocks noChangeArrowheads="1"/>
          </p:cNvSpPr>
          <p:nvPr/>
        </p:nvSpPr>
        <p:spPr bwMode="auto">
          <a:xfrm>
            <a:off x="8105775" y="-4763"/>
            <a:ext cx="23193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4000">
                <a:latin typeface="Marker Felt"/>
                <a:ea typeface="헤드라인A"/>
                <a:cs typeface="Marker Felt"/>
              </a:rPr>
              <a:t>?</a:t>
            </a:r>
          </a:p>
        </p:txBody>
      </p:sp>
      <p:sp>
        <p:nvSpPr>
          <p:cNvPr id="173060" name="TextBox 6"/>
          <p:cNvSpPr txBox="1">
            <a:spLocks noChangeArrowheads="1"/>
          </p:cNvSpPr>
          <p:nvPr/>
        </p:nvSpPr>
        <p:spPr bwMode="auto">
          <a:xfrm>
            <a:off x="2143125" y="1778000"/>
            <a:ext cx="43396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400" dirty="0">
                <a:latin typeface="Marker Felt"/>
                <a:ea typeface="黑体" pitchFamily="49" charset="-122"/>
              </a:rPr>
              <a:t>最像哪部日本</a:t>
            </a:r>
          </a:p>
          <a:p>
            <a:r>
              <a:rPr lang="zh-CN" altLang="en-US" sz="5400" dirty="0">
                <a:latin typeface="Marker Felt"/>
                <a:ea typeface="黑体" pitchFamily="49" charset="-122"/>
              </a:rPr>
              <a:t>动画片呢？</a:t>
            </a:r>
            <a:endParaRPr lang="en-US" altLang="zh-CN" sz="5400" dirty="0">
              <a:latin typeface="Marker Felt"/>
              <a:ea typeface="Marker Felt"/>
              <a:cs typeface="Marker Felt"/>
            </a:endParaRPr>
          </a:p>
          <a:p>
            <a:r>
              <a:rPr lang="zh-CN" altLang="en-US" sz="2800" dirty="0">
                <a:latin typeface="Marker Felt"/>
                <a:ea typeface="黑体" pitchFamily="49" charset="-122"/>
              </a:rPr>
              <a:t>（或漫画）</a:t>
            </a:r>
            <a:endParaRPr lang="en-US" altLang="zh-CN" sz="2800" dirty="0">
              <a:latin typeface="Marker Felt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E3A6ED-D558-4F62-B112-3C4A7AC941A8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89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17408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2" descr="Bleach_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5538" y="3286125"/>
            <a:ext cx="6958012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创建圆圈</a:t>
            </a:r>
            <a:endParaRPr lang="en-US" altLang="zh-CN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List&lt;Circle&gt; circles = new ArrayList&lt;Circle&gt;();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for (int i = 0; i &lt; 50; i++) {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final Circle circle = new Circle(150);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circle.setCenterX(Math.random() * 800);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circle.setCenterY(Math.random() * 600);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circle.setFill(new Color(Math.random(), Math.random(),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                         Math.random(), .2));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circle.setEffect(new BoxBlur(10, 10, 3));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circle.setStroke(Color.WHITE);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solidFill>
                  <a:srgbClr val="FF737F"/>
                </a:solidFill>
                <a:latin typeface="Consolas" pitchFamily="49" charset="0"/>
              </a:rPr>
              <a:t>  [setup binding…]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solidFill>
                  <a:srgbClr val="FF737F"/>
                </a:solidFill>
                <a:latin typeface="Consolas" pitchFamily="49" charset="0"/>
              </a:rPr>
              <a:t>  [setup event listeners…]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  circles.add(circle);</a:t>
            </a:r>
          </a:p>
          <a:p>
            <a:pPr marL="0" indent="0">
              <a:lnSpc>
                <a:spcPct val="70000"/>
              </a:lnSpc>
              <a:buFont typeface="Lucida Grande"/>
              <a:buNone/>
            </a:pPr>
            <a:r>
              <a:rPr lang="en-US" altLang="zh-CN" sz="2400" smtClean="0">
                <a:latin typeface="Consolas" pitchFamily="49" charset="0"/>
              </a:rPr>
              <a:t>}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0C3B69-6F96-4291-872A-054D91C0B891}" type="slidenum">
              <a:rPr lang="en-US" altLang="zh-CN" smtClean="0">
                <a:latin typeface="Arial" pitchFamily="34" charset="0"/>
                <a:ea typeface="黑体" pitchFamily="49" charset="-122"/>
              </a:rPr>
              <a:pPr/>
              <a:t>9</a:t>
            </a:fld>
            <a:endParaRPr lang="en-US" altLang="zh-CN" dirty="0" smtClean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NZ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总结</a:t>
            </a:r>
            <a:endParaRPr lang="en-NZ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76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NZ" sz="3600" dirty="0" smtClean="0">
                <a:ea typeface="黑体" pitchFamily="49" charset="-122"/>
              </a:rPr>
              <a:t>您可以编写单纯使用 </a:t>
            </a:r>
            <a:r>
              <a:rPr lang="en-NZ" altLang="zh-CN" sz="3600" dirty="0" smtClean="0">
                <a:ea typeface="黑体" pitchFamily="49" charset="-122"/>
              </a:rPr>
              <a:t>Java </a:t>
            </a:r>
            <a:r>
              <a:rPr lang="zh-CN" altLang="en-NZ" sz="3600" dirty="0" smtClean="0">
                <a:ea typeface="黑体" pitchFamily="49" charset="-122"/>
              </a:rPr>
              <a:t>的 </a:t>
            </a:r>
            <a:r>
              <a:rPr lang="en-NZ" altLang="zh-CN" sz="3600" dirty="0" err="1" smtClean="0">
                <a:ea typeface="黑体" pitchFamily="49" charset="-122"/>
              </a:rPr>
              <a:t>JavaFX</a:t>
            </a:r>
            <a:r>
              <a:rPr lang="en-NZ" altLang="zh-CN" sz="3600" dirty="0" smtClean="0">
                <a:ea typeface="黑体" pitchFamily="49" charset="-122"/>
              </a:rPr>
              <a:t> </a:t>
            </a:r>
            <a:r>
              <a:rPr lang="zh-CN" altLang="en-NZ" sz="3600" dirty="0" smtClean="0">
                <a:ea typeface="黑体" pitchFamily="49" charset="-122"/>
              </a:rPr>
              <a:t>应用程序</a:t>
            </a:r>
            <a:endParaRPr lang="en-NZ" altLang="zh-CN" sz="3600" dirty="0" smtClean="0"/>
          </a:p>
          <a:p>
            <a:r>
              <a:rPr lang="en-NZ" altLang="zh-CN" sz="3600" dirty="0" err="1" smtClean="0">
                <a:ea typeface="黑体" pitchFamily="49" charset="-122"/>
              </a:rPr>
              <a:t>JavaFX</a:t>
            </a:r>
            <a:r>
              <a:rPr lang="en-NZ" altLang="zh-CN" sz="3600" dirty="0" smtClean="0">
                <a:ea typeface="黑体" pitchFamily="49" charset="-122"/>
              </a:rPr>
              <a:t> </a:t>
            </a:r>
            <a:r>
              <a:rPr lang="zh-CN" altLang="en-NZ" sz="3600" dirty="0" smtClean="0">
                <a:ea typeface="黑体" pitchFamily="49" charset="-122"/>
              </a:rPr>
              <a:t>也可以使用替代语言</a:t>
            </a:r>
            <a:endParaRPr lang="en-NZ" altLang="zh-CN" sz="3600" dirty="0" smtClean="0">
              <a:ea typeface="黑体" pitchFamily="49" charset="-122"/>
            </a:endParaRPr>
          </a:p>
          <a:p>
            <a:r>
              <a:rPr lang="zh-CN" altLang="en-NZ" sz="3600" dirty="0" smtClean="0">
                <a:ea typeface="黑体" pitchFamily="49" charset="-122"/>
              </a:rPr>
              <a:t>您可以使用 </a:t>
            </a:r>
            <a:r>
              <a:rPr lang="en-NZ" altLang="zh-CN" sz="3600" dirty="0" smtClean="0">
                <a:ea typeface="黑体" pitchFamily="49" charset="-122"/>
              </a:rPr>
              <a:t>DSL </a:t>
            </a:r>
            <a:r>
              <a:rPr lang="zh-CN" altLang="en-NZ" sz="3600" dirty="0" smtClean="0">
                <a:ea typeface="黑体" pitchFamily="49" charset="-122"/>
              </a:rPr>
              <a:t>库获得改善的支持</a:t>
            </a:r>
            <a:endParaRPr lang="en-NZ" altLang="zh-CN" sz="3600" dirty="0" smtClean="0">
              <a:ea typeface="黑体" pitchFamily="49" charset="-122"/>
            </a:endParaRPr>
          </a:p>
          <a:p>
            <a:pPr lvl="1"/>
            <a:r>
              <a:rPr lang="en-NZ" altLang="zh-CN" sz="3200" dirty="0" err="1" smtClean="0"/>
              <a:t>GroovyFX</a:t>
            </a:r>
            <a:endParaRPr lang="en-NZ" altLang="zh-CN" sz="3200" dirty="0" smtClean="0"/>
          </a:p>
          <a:p>
            <a:pPr lvl="1"/>
            <a:r>
              <a:rPr lang="en-NZ" altLang="zh-CN" sz="3200" dirty="0" err="1" smtClean="0"/>
              <a:t>ScalaFX</a:t>
            </a:r>
            <a:endParaRPr lang="en-NZ" altLang="zh-CN" sz="3200" dirty="0" smtClean="0"/>
          </a:p>
          <a:p>
            <a:pPr lvl="1"/>
            <a:r>
              <a:rPr lang="en-NZ" altLang="zh-CN" sz="3200" b="1" dirty="0" err="1" smtClean="0"/>
              <a:t>JRubyFX</a:t>
            </a:r>
            <a:r>
              <a:rPr lang="zh-CN" altLang="en-NZ" sz="3200" b="1" dirty="0" smtClean="0"/>
              <a:t>！！！</a:t>
            </a:r>
          </a:p>
          <a:p>
            <a:r>
              <a:rPr lang="zh-CN" altLang="en-NZ" sz="3600" dirty="0" smtClean="0">
                <a:ea typeface="黑体" pitchFamily="49" charset="-122"/>
              </a:rPr>
              <a:t>或者使用专用的 </a:t>
            </a:r>
            <a:r>
              <a:rPr lang="en-NZ" altLang="zh-CN" sz="3600" dirty="0" smtClean="0">
                <a:ea typeface="黑体" pitchFamily="49" charset="-122"/>
              </a:rPr>
              <a:t>UI JVM </a:t>
            </a:r>
            <a:r>
              <a:rPr lang="zh-CN" altLang="en-NZ" sz="3600" dirty="0" smtClean="0">
                <a:ea typeface="黑体" pitchFamily="49" charset="-122"/>
              </a:rPr>
              <a:t>语言</a:t>
            </a:r>
            <a:endParaRPr lang="en-NZ" altLang="zh-CN" sz="3600" dirty="0" smtClean="0">
              <a:ea typeface="黑体" pitchFamily="49" charset="-122"/>
            </a:endParaRPr>
          </a:p>
          <a:p>
            <a:pPr lvl="1"/>
            <a:r>
              <a:rPr lang="en-NZ" altLang="zh-CN" sz="3200" dirty="0" smtClean="0"/>
              <a:t>Visage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itchFamily="34" charset="0"/>
                <a:ea typeface="黑体" pitchFamily="49" charset="-122"/>
                <a:cs typeface="Arial" pitchFamily="34" charset="0"/>
              </a:rPr>
              <a:t>参与贡献！</a:t>
            </a:r>
            <a:endParaRPr lang="en-US" altLang="zh-CN" dirty="0" smtClean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err="1" smtClean="0"/>
              <a:t>GroovyFX</a:t>
            </a:r>
            <a:r>
              <a:rPr lang="zh-CN" altLang="en-US" sz="2400" dirty="0" smtClean="0"/>
              <a:t>：</a:t>
            </a:r>
          </a:p>
          <a:p>
            <a:r>
              <a:rPr lang="en-US" altLang="zh-CN" sz="2400" dirty="0" smtClean="0">
                <a:hlinkClick r:id="rId2"/>
              </a:rPr>
              <a:t>http://groovyfx.org</a:t>
            </a:r>
            <a:endParaRPr lang="en-US" altLang="zh-CN" sz="2400" dirty="0" smtClean="0"/>
          </a:p>
          <a:p>
            <a:pPr>
              <a:buFont typeface="Lucida Grande"/>
              <a:buNone/>
            </a:pPr>
            <a:endParaRPr lang="en-US" altLang="zh-CN" sz="2400" dirty="0" smtClean="0"/>
          </a:p>
          <a:p>
            <a:r>
              <a:rPr lang="en-US" altLang="zh-CN" sz="2400" dirty="0" err="1" smtClean="0"/>
              <a:t>ScalaFX</a:t>
            </a:r>
            <a:r>
              <a:rPr lang="zh-CN" altLang="en-US" sz="2400" dirty="0" smtClean="0"/>
              <a:t>：</a:t>
            </a:r>
          </a:p>
          <a:p>
            <a:r>
              <a:rPr lang="en-US" altLang="zh-CN" sz="2400" dirty="0" smtClean="0">
                <a:hlinkClick r:id="rId3"/>
              </a:rPr>
              <a:t>http://scalafx.org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Visage</a:t>
            </a:r>
            <a:r>
              <a:rPr lang="zh-CN" altLang="en-US" sz="2400" dirty="0" smtClean="0"/>
              <a:t>：</a:t>
            </a:r>
          </a:p>
          <a:p>
            <a:r>
              <a:rPr lang="en-US" altLang="zh-CN" sz="2400" dirty="0" smtClean="0">
                <a:hlinkClick r:id="rId4"/>
              </a:rPr>
              <a:t>http://visage-lang.org</a:t>
            </a:r>
            <a:endParaRPr lang="en-US" altLang="zh-CN" sz="2400" dirty="0" smtClean="0"/>
          </a:p>
          <a:p>
            <a:pPr>
              <a:buFont typeface="Lucida Grande"/>
              <a:buNone/>
            </a:pPr>
            <a:endParaRPr lang="en-US" altLang="zh-CN" sz="2400" dirty="0" smtClean="0"/>
          </a:p>
          <a:p>
            <a:r>
              <a:rPr lang="en-US" altLang="zh-CN" sz="2400" dirty="0" err="1" smtClean="0"/>
              <a:t>JRubyFX</a:t>
            </a:r>
            <a:r>
              <a:rPr lang="zh-CN" altLang="en-US" sz="2400" dirty="0" smtClean="0"/>
              <a:t>：</a:t>
            </a:r>
          </a:p>
          <a:p>
            <a:r>
              <a:rPr lang="en-US" altLang="zh-CN" sz="2400" dirty="0" smtClean="0">
                <a:hlinkClick r:id="rId5"/>
              </a:rPr>
              <a:t>https://github.com/jruby/jrubyfx</a:t>
            </a:r>
            <a:endParaRPr lang="en-US" altLang="zh-CN" sz="2400" dirty="0" smtClean="0"/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F1FAD41-1619-4BBF-9794-2C25ABC87C4A}" type="slidenum">
              <a:rPr lang="en-US" altLang="zh-CN">
                <a:latin typeface="Arial" pitchFamily="34" charset="0"/>
                <a:ea typeface="黑体" pitchFamily="49" charset="-122"/>
              </a:rPr>
              <a:pPr/>
              <a:t>91</a:t>
            </a:fld>
            <a:endParaRPr lang="en-US" altLang="zh-CN" dirty="0">
              <a:latin typeface="Arial" pitchFamily="34" charset="0"/>
              <a:ea typeface="黑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3FF25F9-93AD-4B11-8F57-9316BAD53C4D}" type="slidenum">
              <a:rPr lang="en-US" altLang="zh-CN">
                <a:latin typeface="Arial" pitchFamily="34" charset="0"/>
                <a:ea typeface="黑体" pitchFamily="49" charset="-122"/>
                <a:cs typeface="Arial" pitchFamily="34" charset="0"/>
              </a:rPr>
              <a:pPr/>
              <a:t>92</a:t>
            </a:fld>
            <a:endParaRPr lang="en-US" altLang="zh-CN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79203" name="Text Box 4"/>
          <p:cNvSpPr txBox="1">
            <a:spLocks noChangeArrowheads="1"/>
          </p:cNvSpPr>
          <p:nvPr/>
        </p:nvSpPr>
        <p:spPr bwMode="auto">
          <a:xfrm>
            <a:off x="7661275" y="4014788"/>
            <a:ext cx="34226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8B8D92"/>
                </a:solidFill>
                <a:ea typeface="黑体" pitchFamily="49" charset="-122"/>
                <a:cs typeface="Arial" pitchFamily="34" charset="0"/>
              </a:rPr>
              <a:t>Stephen Chin</a:t>
            </a:r>
          </a:p>
          <a:p>
            <a:r>
              <a:rPr lang="en-US" altLang="zh-CN" sz="2200" dirty="0">
                <a:solidFill>
                  <a:srgbClr val="8B8D92"/>
                </a:solidFill>
                <a:ea typeface="黑体" pitchFamily="49" charset="-122"/>
                <a:cs typeface="Arial" pitchFamily="34" charset="0"/>
                <a:hlinkClick r:id="rId4"/>
              </a:rPr>
              <a:t>stephen.chin@oracle.com</a:t>
            </a:r>
            <a:endParaRPr lang="en-US" altLang="zh-CN" sz="2200" dirty="0">
              <a:solidFill>
                <a:srgbClr val="8B8D92"/>
              </a:solidFill>
              <a:ea typeface="黑体" pitchFamily="49" charset="-122"/>
              <a:cs typeface="Arial" pitchFamily="34" charset="0"/>
            </a:endParaRPr>
          </a:p>
          <a:p>
            <a:r>
              <a:rPr lang="en-US" altLang="zh-CN" sz="2200" dirty="0">
                <a:solidFill>
                  <a:srgbClr val="8B8D92"/>
                </a:solidFill>
                <a:ea typeface="黑体" pitchFamily="49" charset="-122"/>
                <a:cs typeface="Arial" pitchFamily="34" charset="0"/>
              </a:rPr>
              <a:t>Tweeter</a:t>
            </a:r>
            <a:r>
              <a:rPr lang="zh-CN" altLang="en-US" sz="2200" dirty="0">
                <a:solidFill>
                  <a:srgbClr val="8B8D92"/>
                </a:solidFill>
                <a:ea typeface="黑体" pitchFamily="49" charset="-122"/>
                <a:cs typeface="Arial" pitchFamily="34" charset="0"/>
              </a:rPr>
              <a:t>：</a:t>
            </a:r>
            <a:r>
              <a:rPr lang="en-US" altLang="zh-CN" sz="2200" dirty="0">
                <a:solidFill>
                  <a:srgbClr val="8B8D92"/>
                </a:solidFill>
                <a:ea typeface="黑体" pitchFamily="49" charset="-122"/>
                <a:cs typeface="Arial" pitchFamily="34" charset="0"/>
              </a:rPr>
              <a:t>@</a:t>
            </a:r>
            <a:r>
              <a:rPr lang="en-US" altLang="zh-CN" sz="2200" dirty="0" err="1">
                <a:solidFill>
                  <a:srgbClr val="8B8D92"/>
                </a:solidFill>
                <a:ea typeface="黑体" pitchFamily="49" charset="-122"/>
                <a:cs typeface="Arial" pitchFamily="34" charset="0"/>
              </a:rPr>
              <a:t>steveonjava</a:t>
            </a:r>
            <a:endParaRPr lang="en-US" altLang="zh-CN" sz="2200" dirty="0">
              <a:solidFill>
                <a:srgbClr val="8B8D92"/>
              </a:solidFill>
              <a:ea typeface="黑体" pitchFamily="49" charset="-122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6613" y="6156325"/>
            <a:ext cx="1601787" cy="5746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NZ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3213" y="6488113"/>
            <a:ext cx="87254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dirty="0">
                <a:ea typeface="黑体" pitchFamily="49" charset="-122"/>
                <a:cs typeface="Arial" pitchFamily="34" charset="0"/>
              </a:rPr>
              <a:t>感谢 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Dean Iverson</a:t>
            </a:r>
            <a:r>
              <a:rPr lang="zh-CN" altLang="en-US" dirty="0">
                <a:ea typeface="黑体" pitchFamily="49" charset="-122"/>
                <a:cs typeface="Arial" pitchFamily="34" charset="0"/>
              </a:rPr>
              <a:t>、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Jonathan Giles </a:t>
            </a:r>
            <a:r>
              <a:rPr lang="zh-CN" altLang="en-US" dirty="0">
                <a:ea typeface="黑体" pitchFamily="49" charset="-122"/>
                <a:cs typeface="Arial" pitchFamily="34" charset="0"/>
              </a:rPr>
              <a:t>和 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Angela </a:t>
            </a:r>
            <a:r>
              <a:rPr lang="en-US" altLang="zh-CN" dirty="0" err="1">
                <a:ea typeface="黑体" pitchFamily="49" charset="-122"/>
                <a:cs typeface="Arial" pitchFamily="34" charset="0"/>
              </a:rPr>
              <a:t>Caicedo</a:t>
            </a:r>
            <a:r>
              <a:rPr lang="en-US" altLang="zh-CN" dirty="0">
                <a:ea typeface="黑体" pitchFamily="49" charset="-122"/>
                <a:cs typeface="Arial" pitchFamily="34" charset="0"/>
              </a:rPr>
              <a:t> </a:t>
            </a:r>
            <a:r>
              <a:rPr lang="zh-CN" altLang="en-US" dirty="0">
                <a:ea typeface="黑体" pitchFamily="49" charset="-122"/>
                <a:cs typeface="Arial" pitchFamily="34" charset="0"/>
              </a:rPr>
              <a:t>为准备本次演讲提供帮助</a:t>
            </a:r>
            <a:endParaRPr lang="en-US" altLang="zh-CN" dirty="0">
              <a:solidFill>
                <a:srgbClr val="68696E"/>
              </a:solidFill>
              <a:ea typeface="黑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9J1">
  <a:themeElements>
    <a:clrScheme name="Custom 3">
      <a:dk1>
        <a:srgbClr val="000000"/>
      </a:dk1>
      <a:lt1>
        <a:srgbClr val="FFFFFF"/>
      </a:lt1>
      <a:dk2>
        <a:srgbClr val="20547B"/>
      </a:dk2>
      <a:lt2>
        <a:srgbClr val="C7CBCE"/>
      </a:lt2>
      <a:accent1>
        <a:srgbClr val="517D9C"/>
      </a:accent1>
      <a:accent2>
        <a:srgbClr val="CCD63C"/>
      </a:accent2>
      <a:accent3>
        <a:srgbClr val="FFFFFF"/>
      </a:accent3>
      <a:accent4>
        <a:srgbClr val="102A3D"/>
      </a:accent4>
      <a:accent5>
        <a:srgbClr val="517D9C"/>
      </a:accent5>
      <a:accent6>
        <a:srgbClr val="8B8D92"/>
      </a:accent6>
      <a:hlink>
        <a:srgbClr val="20547B"/>
      </a:hlink>
      <a:folHlink>
        <a:srgbClr val="A00D33"/>
      </a:folHlink>
    </a:clrScheme>
    <a:fontScheme name="09J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09J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J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J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J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J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J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J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J1 13">
        <a:dk1>
          <a:srgbClr val="000000"/>
        </a:dk1>
        <a:lt1>
          <a:srgbClr val="FFFFFF"/>
        </a:lt1>
        <a:dk2>
          <a:srgbClr val="13566D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14">
        <a:dk1>
          <a:srgbClr val="000000"/>
        </a:dk1>
        <a:lt1>
          <a:srgbClr val="FFFFFF"/>
        </a:lt1>
        <a:dk2>
          <a:srgbClr val="13566D"/>
        </a:dk2>
        <a:lt2>
          <a:srgbClr val="C7CBCE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15">
        <a:dk1>
          <a:srgbClr val="000000"/>
        </a:dk1>
        <a:lt1>
          <a:srgbClr val="FFFFFF"/>
        </a:lt1>
        <a:dk2>
          <a:srgbClr val="117CB0"/>
        </a:dk2>
        <a:lt2>
          <a:srgbClr val="C7CBCE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J1 16">
        <a:dk1>
          <a:srgbClr val="000000"/>
        </a:dk1>
        <a:lt1>
          <a:srgbClr val="FFFFFF"/>
        </a:lt1>
        <a:dk2>
          <a:srgbClr val="117CB0"/>
        </a:dk2>
        <a:lt2>
          <a:srgbClr val="C7CBCE"/>
        </a:lt2>
        <a:accent1>
          <a:srgbClr val="13A8CA"/>
        </a:accent1>
        <a:accent2>
          <a:srgbClr val="CCD63C"/>
        </a:accent2>
        <a:accent3>
          <a:srgbClr val="FFFFFF"/>
        </a:accent3>
        <a:accent4>
          <a:srgbClr val="000000"/>
        </a:accent4>
        <a:accent5>
          <a:srgbClr val="AAD1E1"/>
        </a:accent5>
        <a:accent6>
          <a:srgbClr val="B9C235"/>
        </a:accent6>
        <a:hlink>
          <a:srgbClr val="13569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27310</TotalTime>
  <Words>6806</Words>
  <Application>Microsoft Office PowerPoint</Application>
  <PresentationFormat>自定义</PresentationFormat>
  <Paragraphs>1402</Paragraphs>
  <Slides>92</Slides>
  <Notes>71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92</vt:i4>
      </vt:variant>
    </vt:vector>
  </HeadingPairs>
  <TitlesOfParts>
    <vt:vector size="93" baseType="lpstr">
      <vt:lpstr>09J1</vt:lpstr>
      <vt:lpstr>使用 JVM 语言的 JavaFX 亚洲版</vt:lpstr>
      <vt:lpstr>免责声明</vt:lpstr>
      <vt:lpstr>JavaFX 2.0 平台</vt:lpstr>
      <vt:lpstr>使用 Java 的 JavaFX </vt:lpstr>
      <vt:lpstr>编程语言</vt:lpstr>
      <vt:lpstr>逐渐消失的圆圈</vt:lpstr>
      <vt:lpstr>PowerPoint 演示文稿</vt:lpstr>
      <vt:lpstr>应用程序框架</vt:lpstr>
      <vt:lpstr>创建圆圈</vt:lpstr>
      <vt:lpstr>设置绑定</vt:lpstr>
      <vt:lpstr>设置事件监听器</vt:lpstr>
      <vt:lpstr>开始播放动画</vt:lpstr>
      <vt:lpstr>使用 Groovy 的 JavaFX</vt:lpstr>
      <vt:lpstr>Groovy 的特性</vt:lpstr>
      <vt:lpstr>Java vs. GroovyFX DSL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使用 GroovyFX 编写的动画</vt:lpstr>
      <vt:lpstr>使用 GroovyFX 编写的动画</vt:lpstr>
      <vt:lpstr>使用 GroovyFX 编写的动画</vt:lpstr>
      <vt:lpstr>使用 GroovyFX 编写的动画</vt:lpstr>
      <vt:lpstr>GroovyFX 中的事件监听器</vt:lpstr>
      <vt:lpstr>GroovyFX 中的事件监听器</vt:lpstr>
      <vt:lpstr>GroovyFX 中的事件监听器</vt:lpstr>
      <vt:lpstr>请稍候，Groovy 还有更多出色之处……</vt:lpstr>
      <vt:lpstr>Java 中的属性</vt:lpstr>
      <vt:lpstr>GroovyFX 中的属性</vt:lpstr>
      <vt:lpstr>GroovyFX 中的属性</vt:lpstr>
      <vt:lpstr>Java 中的 TableView</vt:lpstr>
      <vt:lpstr>GroovyFX 中的 TableView</vt:lpstr>
      <vt:lpstr>Java 中的布局</vt:lpstr>
      <vt:lpstr>GroovyFX 中的布局</vt:lpstr>
      <vt:lpstr>GroovyFX 中的布局</vt:lpstr>
      <vt:lpstr>GroovyFX 中的布局</vt:lpstr>
      <vt:lpstr>GroovyFX 中的布局</vt:lpstr>
      <vt:lpstr>GroovyFX 支持……</vt:lpstr>
      <vt:lpstr>PowerPoint 演示文稿</vt:lpstr>
      <vt:lpstr>PowerPoint 演示文稿</vt:lpstr>
      <vt:lpstr>使用 Clojure 的 JavaFX</vt:lpstr>
      <vt:lpstr>Clojure 简介</vt:lpstr>
      <vt:lpstr>Clojure 语法示例</vt:lpstr>
      <vt:lpstr>Clojure GUI 示例</vt:lpstr>
      <vt:lpstr>简化的 Clojure GUI 示例</vt:lpstr>
      <vt:lpstr>简化的 Clojure GUI 示例</vt:lpstr>
      <vt:lpstr>Clojure 中的闭包</vt:lpstr>
      <vt:lpstr>Clojure 中的闭包</vt:lpstr>
      <vt:lpstr>PowerPoint 演示文稿</vt:lpstr>
      <vt:lpstr>PowerPoint 演示文稿</vt:lpstr>
      <vt:lpstr>使用 Scala 的 JavaFX</vt:lpstr>
      <vt:lpstr>Scala 是什么</vt:lpstr>
      <vt:lpstr>Java 与 Scala DSL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Scala 中的绑定</vt:lpstr>
      <vt:lpstr>使用 Scala 编写的动画</vt:lpstr>
      <vt:lpstr>使用 Scala 编写的动画</vt:lpstr>
      <vt:lpstr>使用 Scala 编写的动画</vt:lpstr>
      <vt:lpstr>使用 Scala 编写的动画</vt:lpstr>
      <vt:lpstr>Scala 中的事件监听器</vt:lpstr>
      <vt:lpstr>Scala 中的事件监听器</vt:lpstr>
      <vt:lpstr>Scala 中的事件监听器</vt:lpstr>
      <vt:lpstr>ScalaFX 中的 TableView</vt:lpstr>
      <vt:lpstr>使用 Giter8 引导 ScalaFX</vt:lpstr>
      <vt:lpstr>PowerPoint 演示文稿</vt:lpstr>
      <vt:lpstr>PowerPoint 演示文稿</vt:lpstr>
      <vt:lpstr>使用 Visage 的 JavaFX</vt:lpstr>
      <vt:lpstr>关于 Visage 项目</vt:lpstr>
      <vt:lpstr>Java 与 Visage DSL</vt:lpstr>
      <vt:lpstr>JavaFX 的发展方向……Visage</vt:lpstr>
      <vt:lpstr>JavaFX 的发展方向……Visage</vt:lpstr>
      <vt:lpstr>JavaFX 的发展方向……Visage</vt:lpstr>
      <vt:lpstr>Visage 堪称 JavaFX Script++</vt:lpstr>
      <vt:lpstr>Visage 与 JavaFX 2.0 相辅相成……</vt:lpstr>
      <vt:lpstr>PowerPoint 演示文稿</vt:lpstr>
      <vt:lpstr>PowerPoint 演示文稿</vt:lpstr>
      <vt:lpstr>值得一试的其他 JVM 语言</vt:lpstr>
      <vt:lpstr>使用 JRuby 的 JavaFX </vt:lpstr>
      <vt:lpstr>为什么要使用 JRuby？</vt:lpstr>
      <vt:lpstr>Java 与 JRubyFX DSL</vt:lpstr>
      <vt:lpstr>JavaFX 的发展方向……JRubyFX</vt:lpstr>
      <vt:lpstr>PowerPoint 演示文稿</vt:lpstr>
      <vt:lpstr>PowerPoint 演示文稿</vt:lpstr>
      <vt:lpstr>总结</vt:lpstr>
      <vt:lpstr>参与贡献！</vt:lpstr>
      <vt:lpstr>PowerPoint 演示文稿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09J1 template, PPT2008/Macintosh</dc:title>
  <dc:subject>2009 JavaOne Conference, San Francisco</dc:subject>
  <dc:creator>Jonathan Giles;Stephen Chin</dc:creator>
  <dc:description>Onsite breakout presentation support by Reaction Graphics LLC, www.reactiongraphics.com</dc:description>
  <cp:lastModifiedBy>chinasoft</cp:lastModifiedBy>
  <cp:revision>788</cp:revision>
  <dcterms:created xsi:type="dcterms:W3CDTF">2011-10-05T19:48:43Z</dcterms:created>
  <dcterms:modified xsi:type="dcterms:W3CDTF">2013-07-19T09:43:18Z</dcterms:modified>
</cp:coreProperties>
</file>