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m" ContentType="application/vnd.ms-word.document.macroEnabled.12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4"/>
  </p:notesMasterIdLst>
  <p:handoutMasterIdLst>
    <p:handoutMasterId r:id="rId45"/>
  </p:handoutMasterIdLst>
  <p:sldIdLst>
    <p:sldId id="343" r:id="rId2"/>
    <p:sldId id="578" r:id="rId3"/>
    <p:sldId id="507" r:id="rId4"/>
    <p:sldId id="509" r:id="rId5"/>
    <p:sldId id="579" r:id="rId6"/>
    <p:sldId id="624" r:id="rId7"/>
    <p:sldId id="588" r:id="rId8"/>
    <p:sldId id="580" r:id="rId9"/>
    <p:sldId id="581" r:id="rId10"/>
    <p:sldId id="617" r:id="rId11"/>
    <p:sldId id="618" r:id="rId12"/>
    <p:sldId id="615" r:id="rId13"/>
    <p:sldId id="583" r:id="rId14"/>
    <p:sldId id="594" r:id="rId15"/>
    <p:sldId id="622" r:id="rId16"/>
    <p:sldId id="611" r:id="rId17"/>
    <p:sldId id="612" r:id="rId18"/>
    <p:sldId id="592" r:id="rId19"/>
    <p:sldId id="593" r:id="rId20"/>
    <p:sldId id="597" r:id="rId21"/>
    <p:sldId id="599" r:id="rId22"/>
    <p:sldId id="602" r:id="rId23"/>
    <p:sldId id="620" r:id="rId24"/>
    <p:sldId id="610" r:id="rId25"/>
    <p:sldId id="613" r:id="rId26"/>
    <p:sldId id="609" r:id="rId27"/>
    <p:sldId id="604" r:id="rId28"/>
    <p:sldId id="605" r:id="rId29"/>
    <p:sldId id="606" r:id="rId30"/>
    <p:sldId id="600" r:id="rId31"/>
    <p:sldId id="607" r:id="rId32"/>
    <p:sldId id="608" r:id="rId33"/>
    <p:sldId id="614" r:id="rId34"/>
    <p:sldId id="589" r:id="rId35"/>
    <p:sldId id="625" r:id="rId36"/>
    <p:sldId id="626" r:id="rId37"/>
    <p:sldId id="573" r:id="rId38"/>
    <p:sldId id="577" r:id="rId39"/>
    <p:sldId id="586" r:id="rId40"/>
    <p:sldId id="595" r:id="rId41"/>
    <p:sldId id="601" r:id="rId42"/>
    <p:sldId id="585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A0B"/>
    <a:srgbClr val="355469"/>
    <a:srgbClr val="5382A1"/>
    <a:srgbClr val="00B050"/>
    <a:srgbClr val="FFB500"/>
    <a:srgbClr val="7A7A7A"/>
    <a:srgbClr val="B3B3B3"/>
    <a:srgbClr val="F3F3F3"/>
    <a:srgbClr val="FF1414"/>
    <a:srgbClr val="8BA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6074" autoAdjust="0"/>
  </p:normalViewPr>
  <p:slideViewPr>
    <p:cSldViewPr snapToGrid="0">
      <p:cViewPr>
        <p:scale>
          <a:sx n="150" d="100"/>
          <a:sy n="150" d="100"/>
        </p:scale>
        <p:origin x="-1128" y="-840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1736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12/07/2013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12/07/2013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realm is a security policy domain defined for a web or application server. A realm contains a collection of users, who may or may not be assigned to a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</a:t>
            </a:r>
            <a:r>
              <a:rPr lang="en-US" baseline="0" dirty="0" smtClean="0"/>
              <a:t> tell Glassfish which database tables and columns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2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Default</a:t>
            </a:r>
            <a:r>
              <a:rPr lang="en-US" baseline="0" dirty="0" smtClean="0"/>
              <a:t> admin port is 4848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20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100" y="4343706"/>
            <a:ext cx="5484316" cy="4113892"/>
          </a:xfrm>
          <a:noFill/>
          <a:ln/>
        </p:spPr>
        <p:txBody>
          <a:bodyPr lIns="0" tIns="0" rIns="0" bIns="0"/>
          <a:lstStyle/>
          <a:p>
            <a:pPr>
              <a:spcBef>
                <a:spcPts val="475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</a:pPr>
            <a:endParaRPr lang="en-US" dirty="0" smtClean="0">
              <a:latin typeface="Times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sites offer additional resources for your prospect</a:t>
            </a:r>
            <a:r>
              <a:rPr lang="en-US" baseline="0" dirty="0" smtClean="0"/>
              <a:t> to learn about Java.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web.xml</a:t>
            </a:r>
            <a:r>
              <a:rPr lang="en-US" dirty="0" smtClean="0"/>
              <a:t> and sun-</a:t>
            </a:r>
            <a:r>
              <a:rPr lang="en-US" dirty="0" err="1" smtClean="0"/>
              <a:t>web.xml</a:t>
            </a:r>
            <a:r>
              <a:rPr lang="en-US" dirty="0" smtClean="0"/>
              <a:t> in the same way for JAX-RS. There are also some additional annotations to know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6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illustrates a sample deployment scenario</a:t>
            </a:r>
            <a:r>
              <a:rPr lang="en-US" baseline="0" dirty="0" smtClean="0"/>
              <a:t> for Java Embedded Suite.</a:t>
            </a:r>
          </a:p>
          <a:p>
            <a:r>
              <a:rPr lang="en-US" baseline="0" dirty="0" smtClean="0"/>
              <a:t>In this case, JES is acting as a concentrator for multitude of edge devices.</a:t>
            </a:r>
          </a:p>
          <a:p>
            <a:r>
              <a:rPr lang="en-US" baseline="0" dirty="0" smtClean="0"/>
              <a:t>It is collecting and forwarding the data and messages to/from embedded devices and communicates the backend through the cloud.  JES is also capable of performing a local analytics with ability to store data and host web services/applications.</a:t>
            </a:r>
          </a:p>
          <a:p>
            <a:r>
              <a:rPr lang="en-US" baseline="0" dirty="0" smtClean="0"/>
              <a:t>So from the backend enterprise perspective, you can have access to aggregated/pre-processed data tailed to the required backend services.  Much of the business logics runs in the backend can be localized to sub-segments or sub-system through JES without having to create something from scratch on individual embedded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Not going to go into “Why Java” in this presentation…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Lots of example Glassfish code coming later in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2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  <p:sldLayoutId id="21474837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ontent.oracle.com/technetwork/java/embedded/downloads/java-embedded-suite/index.html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embedded/resources/java-embedded-suite/index.html" TargetMode="External"/><Relationship Id="rId4" Type="http://schemas.openxmlformats.org/officeDocument/2006/relationships/hyperlink" Target="http://www.oracle.com/goto/javaembedded" TargetMode="External"/><Relationship Id="rId5" Type="http://schemas.openxmlformats.org/officeDocument/2006/relationships/hyperlink" Target="http://www.oracle.com/technetwork/java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Macro-Enabled_Document1.docm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Full-featured, multi-user RDBMS including crash recovery</a:t>
            </a:r>
          </a:p>
          <a:p>
            <a:r>
              <a:rPr lang="en-US" dirty="0" smtClean="0"/>
              <a:t>Easy to use – no DBA needed</a:t>
            </a:r>
          </a:p>
          <a:p>
            <a:r>
              <a:rPr lang="en-US" dirty="0" smtClean="0"/>
              <a:t>Standards based (ANSI/ISO SQL &amp; JDBC)</a:t>
            </a:r>
          </a:p>
          <a:p>
            <a:r>
              <a:rPr lang="en-US" dirty="0" smtClean="0"/>
              <a:t>Apache Project Derby</a:t>
            </a:r>
          </a:p>
          <a:p>
            <a:pPr lvl="1"/>
            <a:r>
              <a:rPr lang="en-US" dirty="0" smtClean="0"/>
              <a:t>Active community of developers and users</a:t>
            </a:r>
          </a:p>
          <a:p>
            <a:r>
              <a:rPr lang="en-US" dirty="0" smtClean="0"/>
              <a:t>Mature codebase (15+ years in the wild)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DB – Easy to Use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Single jar</a:t>
            </a:r>
          </a:p>
          <a:p>
            <a:r>
              <a:rPr lang="en-US" dirty="0" smtClean="0"/>
              <a:t>Familiar, extensive SQL support</a:t>
            </a:r>
          </a:p>
          <a:p>
            <a:r>
              <a:rPr lang="en-US" dirty="0"/>
              <a:t>Self tuning</a:t>
            </a:r>
          </a:p>
          <a:p>
            <a:pPr lvl="1"/>
            <a:r>
              <a:rPr lang="en-US" dirty="0"/>
              <a:t>Optimizer stats, page size, lock </a:t>
            </a:r>
            <a:r>
              <a:rPr lang="en-US" dirty="0" smtClean="0"/>
              <a:t>defaults</a:t>
            </a:r>
          </a:p>
          <a:p>
            <a:r>
              <a:rPr lang="en-US" dirty="0" smtClean="0"/>
              <a:t>Many features are pluggable</a:t>
            </a:r>
          </a:p>
          <a:p>
            <a:pPr lvl="1"/>
            <a:r>
              <a:rPr lang="en-US" dirty="0" smtClean="0"/>
              <a:t>Encryption, authentication, functions, procedures, </a:t>
            </a:r>
            <a:r>
              <a:rPr lang="en-US" dirty="0" err="1" smtClean="0"/>
              <a:t>datatypes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Use the embedded JDBC </a:t>
            </a:r>
            <a:r>
              <a:rPr lang="en-US" dirty="0" err="1" smtClean="0"/>
              <a:t>DataSource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DB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Session ID: CON6684 Session Title: Data Storage for Embedded Middleware Venue / Room: Hotel Nikko - Monterey I/II Date and Time: </a:t>
            </a:r>
            <a:r>
              <a:rPr lang="en-US" dirty="0" smtClean="0"/>
              <a:t>Thursday 2pm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 framework</a:t>
            </a:r>
          </a:p>
          <a:p>
            <a:pPr lvl="1"/>
            <a:r>
              <a:rPr lang="en-US" dirty="0" smtClean="0"/>
              <a:t>JSR-311 (JAX-RS) reference implementation</a:t>
            </a:r>
          </a:p>
          <a:p>
            <a:r>
              <a:rPr lang="en-US" dirty="0" smtClean="0"/>
              <a:t>Annotation based</a:t>
            </a:r>
          </a:p>
          <a:p>
            <a:r>
              <a:rPr lang="en-US" dirty="0" smtClean="0"/>
              <a:t>Makes implementing </a:t>
            </a:r>
            <a:r>
              <a:rPr lang="en-US" dirty="0" err="1" smtClean="0"/>
              <a:t>RESTful</a:t>
            </a:r>
            <a:r>
              <a:rPr lang="en-US" dirty="0" smtClean="0"/>
              <a:t> web services easy</a:t>
            </a:r>
          </a:p>
          <a:p>
            <a:r>
              <a:rPr lang="en-US" dirty="0" smtClean="0"/>
              <a:t>Includes JSON support</a:t>
            </a:r>
          </a:p>
          <a:p>
            <a:r>
              <a:rPr lang="en-US" dirty="0"/>
              <a:t>Also provides REST client API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32934" y="2252133"/>
            <a:ext cx="7238999" cy="19303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2362201"/>
            <a:ext cx="2260600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GlassFish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43000" y="1346200"/>
            <a:ext cx="1667933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48199" y="1354666"/>
            <a:ext cx="3522133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Applications/Services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09733" y="2362199"/>
            <a:ext cx="2260600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Jersey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2362200"/>
            <a:ext cx="2252133" cy="71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JavaDB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43000" y="3310467"/>
            <a:ext cx="7027333" cy="71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SE Embedded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912533" y="1346201"/>
            <a:ext cx="1617134" cy="711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</a:t>
            </a:r>
          </a:p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Jersey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4"/>
          <p:cNvSpPr txBox="1">
            <a:spLocks/>
          </p:cNvSpPr>
          <p:nvPr/>
        </p:nvSpPr>
        <p:spPr>
          <a:xfrm>
            <a:off x="284163" y="1303866"/>
            <a:ext cx="8529637" cy="3484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SzPct val="85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1400" b="1" dirty="0" smtClean="0">
                <a:latin typeface="Courier New" charset="0"/>
                <a:cs typeface="Courier New" charset="0"/>
              </a:rPr>
              <a:t>// The Java class will be hosted at the URI path "/</a:t>
            </a:r>
            <a:r>
              <a:rPr lang="en-US" sz="1400" b="1" dirty="0" err="1" smtClean="0">
                <a:latin typeface="Courier New" charset="0"/>
                <a:cs typeface="Courier New" charset="0"/>
              </a:rPr>
              <a:t>helloworld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"   </a:t>
            </a:r>
          </a:p>
          <a:p>
            <a:pPr>
              <a:buFont typeface="Wingdings" charset="0"/>
              <a:buNone/>
            </a:pPr>
            <a:r>
              <a:rPr lang="en-US" sz="1400" b="1" dirty="0" smtClean="0">
                <a:latin typeface="Courier New" charset="0"/>
                <a:cs typeface="Courier New" charset="0"/>
              </a:rPr>
              <a:t>@Path("/</a:t>
            </a:r>
            <a:r>
              <a:rPr lang="en-US" sz="1400" b="1" dirty="0" err="1" smtClean="0">
                <a:latin typeface="Courier New" charset="0"/>
                <a:cs typeface="Courier New" charset="0"/>
              </a:rPr>
              <a:t>helloworld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")   </a:t>
            </a:r>
          </a:p>
          <a:p>
            <a:pPr>
              <a:buFont typeface="Wingdings" charset="0"/>
              <a:buNone/>
            </a:pPr>
            <a:r>
              <a:rPr lang="en-US" sz="1400" b="1" dirty="0" smtClean="0">
                <a:latin typeface="Courier New" charset="0"/>
                <a:cs typeface="Courier New" charset="0"/>
              </a:rPr>
              <a:t>public class </a:t>
            </a:r>
            <a:r>
              <a:rPr lang="en-US" sz="1400" b="1" dirty="0" err="1" smtClean="0">
                <a:latin typeface="Courier New" charset="0"/>
                <a:cs typeface="Courier New" charset="0"/>
              </a:rPr>
              <a:t>HelloWorldResource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 {   </a:t>
            </a:r>
          </a:p>
          <a:p>
            <a:pPr>
              <a:buFont typeface="Wingdings" charset="0"/>
              <a:buNone/>
            </a:pPr>
            <a:r>
              <a:rPr lang="en-US" sz="1400" b="1" dirty="0" smtClean="0">
                <a:latin typeface="Courier New" charset="0"/>
                <a:cs typeface="Courier New" charset="0"/>
              </a:rPr>
              <a:t> 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// The method will process HTTP GET requests  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@GET  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// The method will produce content encoded as MIME type "text/plain" 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@Produces("text/plain") 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public String </a:t>
            </a:r>
            <a:r>
              <a:rPr lang="en-US" sz="1400" b="1" dirty="0" err="1" smtClean="0">
                <a:latin typeface="Courier New" charset="0"/>
                <a:cs typeface="Courier New" charset="0"/>
              </a:rPr>
              <a:t>getClichedMessage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() {  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	return "Hello World";</a:t>
            </a:r>
          </a:p>
          <a:p>
            <a:pPr>
              <a:buFont typeface="Wingdings" charset="0"/>
              <a:buNone/>
            </a:pPr>
            <a:r>
              <a:rPr lang="en-US" sz="1400" b="1" dirty="0">
                <a:latin typeface="Courier New" charset="0"/>
                <a:cs typeface="Courier New" charset="0"/>
              </a:rPr>
              <a:t>	</a:t>
            </a:r>
            <a:r>
              <a:rPr lang="en-US" sz="1400" b="1" dirty="0" smtClean="0">
                <a:latin typeface="Courier New" charset="0"/>
                <a:cs typeface="Courier New" charset="0"/>
              </a:rPr>
              <a:t>}   </a:t>
            </a:r>
          </a:p>
          <a:p>
            <a:pPr>
              <a:buFont typeface="Wingdings" charset="0"/>
              <a:buNone/>
            </a:pPr>
            <a:r>
              <a:rPr lang="en-US" sz="1400" b="1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20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 err="1" smtClean="0"/>
              <a:t>GlassFish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Lifecycle operations – start &amp; stop the application server</a:t>
            </a:r>
          </a:p>
          <a:p>
            <a:r>
              <a:rPr lang="en-US" dirty="0" smtClean="0"/>
              <a:t>Deploy and </a:t>
            </a:r>
            <a:r>
              <a:rPr lang="en-US" dirty="0" err="1" smtClean="0"/>
              <a:t>undeploy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Runtime configuration</a:t>
            </a:r>
          </a:p>
          <a:p>
            <a:r>
              <a:rPr lang="en-US" dirty="0" smtClean="0"/>
              <a:t>Access services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en-US" dirty="0" err="1" smtClean="0"/>
              <a:t>GlassFish</a:t>
            </a:r>
            <a:r>
              <a:rPr lang="en-US" dirty="0" smtClean="0"/>
              <a:t> API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dirty="0"/>
              <a:t>﻿</a:t>
            </a:r>
            <a:r>
              <a:rPr lang="en-US" sz="1600" b="1" dirty="0" err="1" smtClean="0">
                <a:latin typeface="Courier New"/>
                <a:cs typeface="Courier New"/>
              </a:rPr>
              <a:t>GlassFishRuntime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gfRuntime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GlassFishRuntime.bootstrap</a:t>
            </a:r>
            <a:r>
              <a:rPr lang="en-US" sz="1600" b="1" dirty="0">
                <a:latin typeface="Courier New"/>
                <a:cs typeface="Courier New"/>
              </a:rPr>
              <a:t>()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600" b="1" dirty="0" err="1" smtClean="0">
                <a:latin typeface="Courier New"/>
                <a:cs typeface="Courier New"/>
              </a:rPr>
              <a:t>GlassFishProperties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gfProps</a:t>
            </a:r>
            <a:r>
              <a:rPr lang="en-US" sz="1600" b="1" dirty="0">
                <a:latin typeface="Courier New"/>
                <a:cs typeface="Courier New"/>
              </a:rPr>
              <a:t> = new </a:t>
            </a:r>
            <a:r>
              <a:rPr lang="en-US" sz="1600" b="1" dirty="0" err="1">
                <a:latin typeface="Courier New"/>
                <a:cs typeface="Courier New"/>
              </a:rPr>
              <a:t>GlassFishProperties</a:t>
            </a:r>
            <a:r>
              <a:rPr lang="en-US" sz="1600" b="1" dirty="0">
                <a:latin typeface="Courier New"/>
                <a:cs typeface="Courier New"/>
              </a:rPr>
              <a:t>()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600" b="1" dirty="0" err="1" smtClean="0">
                <a:latin typeface="Courier New"/>
                <a:cs typeface="Courier New"/>
              </a:rPr>
              <a:t>gfProps.setPort</a:t>
            </a:r>
            <a:r>
              <a:rPr lang="en-US" sz="1600" b="1" dirty="0">
                <a:latin typeface="Courier New"/>
                <a:cs typeface="Courier New"/>
              </a:rPr>
              <a:t>("http-listener", port)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600" b="1" dirty="0" err="1">
                <a:latin typeface="Courier New"/>
                <a:cs typeface="Courier New"/>
              </a:rPr>
              <a:t>gfProps.setPort</a:t>
            </a:r>
            <a:r>
              <a:rPr lang="en-US" sz="1600" b="1" dirty="0">
                <a:latin typeface="Courier New"/>
                <a:cs typeface="Courier New"/>
              </a:rPr>
              <a:t>("</a:t>
            </a:r>
            <a:r>
              <a:rPr lang="en-US" sz="1600" b="1" dirty="0" smtClean="0">
                <a:latin typeface="Courier New"/>
                <a:cs typeface="Courier New"/>
              </a:rPr>
              <a:t>https-</a:t>
            </a:r>
            <a:r>
              <a:rPr lang="en-US" sz="1600" b="1" dirty="0">
                <a:latin typeface="Courier New"/>
                <a:cs typeface="Courier New"/>
              </a:rPr>
              <a:t>listener", </a:t>
            </a:r>
            <a:r>
              <a:rPr lang="en-US" sz="1600" b="1" dirty="0" smtClean="0">
                <a:latin typeface="Courier New"/>
                <a:cs typeface="Courier New"/>
              </a:rPr>
              <a:t>port + 1)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600" b="1" dirty="0" err="1" smtClean="0">
                <a:latin typeface="Courier New"/>
                <a:cs typeface="Courier New"/>
              </a:rPr>
              <a:t>GlassFish</a:t>
            </a:r>
            <a:r>
              <a:rPr lang="en-US" sz="1600" b="1" dirty="0" smtClean="0">
                <a:latin typeface="Courier New"/>
                <a:cs typeface="Courier New"/>
              </a:rPr>
              <a:t> glassfish </a:t>
            </a:r>
            <a:r>
              <a:rPr lang="en-US" sz="1600" b="1" dirty="0">
                <a:latin typeface="Courier New"/>
                <a:cs typeface="Courier New"/>
              </a:rPr>
              <a:t>= </a:t>
            </a:r>
            <a:r>
              <a:rPr lang="en-US" sz="1600" b="1" dirty="0" err="1">
                <a:latin typeface="Courier New"/>
                <a:cs typeface="Courier New"/>
              </a:rPr>
              <a:t>gfRuntime.newGlassFish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gfProps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600" b="1" dirty="0" err="1" smtClean="0">
                <a:latin typeface="Courier New"/>
                <a:cs typeface="Courier New"/>
              </a:rPr>
              <a:t>glassfish.start</a:t>
            </a:r>
            <a:r>
              <a:rPr lang="en-US" sz="1600" b="1" dirty="0">
                <a:latin typeface="Courier New"/>
                <a:cs typeface="Courier New"/>
              </a:rPr>
              <a:t>()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600" b="1" dirty="0" err="1" smtClean="0">
                <a:latin typeface="Courier New"/>
                <a:cs typeface="Courier New"/>
              </a:rPr>
              <a:t>Deployer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latin typeface="Courier New"/>
                <a:cs typeface="Courier New"/>
              </a:rPr>
              <a:t>deployer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</a:t>
            </a:r>
            <a:r>
              <a:rPr lang="en-US" sz="1600" b="1" dirty="0" err="1">
                <a:latin typeface="Courier New"/>
                <a:cs typeface="Courier New"/>
              </a:rPr>
              <a:t>glassfish.getDeployer</a:t>
            </a:r>
            <a:r>
              <a:rPr lang="en-US" sz="1600" b="1" dirty="0">
                <a:latin typeface="Courier New"/>
                <a:cs typeface="Courier New"/>
              </a:rPr>
              <a:t>();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Device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Disclaimer: this is not a complete security tutorial</a:t>
            </a:r>
          </a:p>
          <a:p>
            <a:r>
              <a:rPr lang="en-US" dirty="0" smtClean="0"/>
              <a:t>You should understand how to secure your Linux installation</a:t>
            </a:r>
          </a:p>
          <a:p>
            <a:pPr lvl="1"/>
            <a:r>
              <a:rPr lang="en-US" dirty="0" smtClean="0"/>
              <a:t>Remove services that are not required</a:t>
            </a:r>
          </a:p>
          <a:p>
            <a:pPr lvl="1"/>
            <a:r>
              <a:rPr lang="en-US" dirty="0" smtClean="0"/>
              <a:t>Open only the ports you need</a:t>
            </a:r>
          </a:p>
          <a:p>
            <a:pPr lvl="1"/>
            <a:r>
              <a:rPr lang="en-US" dirty="0" smtClean="0"/>
              <a:t>Audit file permissions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Let’s talk about securing access to web applications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GlassFish</a:t>
            </a:r>
            <a:r>
              <a:rPr lang="en-US" dirty="0" smtClean="0"/>
              <a:t> Security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Configured in conceptually the same way as “Big </a:t>
            </a:r>
            <a:r>
              <a:rPr lang="en-US" dirty="0" err="1" smtClean="0"/>
              <a:t>GlassFish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 admin console</a:t>
            </a:r>
          </a:p>
          <a:p>
            <a:pPr lvl="1"/>
            <a:r>
              <a:rPr lang="en-US" dirty="0" smtClean="0"/>
              <a:t>So no open port</a:t>
            </a:r>
          </a:p>
          <a:p>
            <a:pPr lvl="1"/>
            <a:r>
              <a:rPr lang="en-US" dirty="0" smtClean="0"/>
              <a:t>Use the Embedded API to do configuration</a:t>
            </a:r>
          </a:p>
          <a:p>
            <a:r>
              <a:rPr lang="en-US" dirty="0" smtClean="0"/>
              <a:t>No HTTP &amp; HTTPS listeners until you configure them</a:t>
            </a:r>
          </a:p>
          <a:p>
            <a:pPr lvl="1"/>
            <a:r>
              <a:rPr lang="en-US" dirty="0" smtClean="0"/>
              <a:t>Use properties when starting the embedded </a:t>
            </a:r>
            <a:r>
              <a:rPr lang="en-US" dirty="0" err="1" smtClean="0"/>
              <a:t>GlassFish</a:t>
            </a:r>
            <a:r>
              <a:rPr lang="en-US" dirty="0" smtClean="0"/>
              <a:t> instance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5" y="1201839"/>
            <a:ext cx="6400802" cy="29298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  <a:cs typeface="ヒラギノ角ゴ Pro W3"/>
              </a:rPr>
              <a:t>The preceding is intended to outline our general product direction. </a:t>
            </a: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intended for information purposes only, and may not be incorporated into any contract</a:t>
            </a:r>
            <a:r>
              <a:rPr lang="en-US" dirty="0" smtClean="0">
                <a:ea typeface="ヒラギノ角ゴ Pro W3"/>
                <a:cs typeface="ヒラギノ角ゴ Pro W3"/>
              </a:rPr>
              <a:t>.</a:t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not a commitment to </a:t>
            </a:r>
            <a:r>
              <a:rPr lang="en-US" dirty="0" smtClean="0">
                <a:ea typeface="ヒラギノ角ゴ Pro W3"/>
                <a:cs typeface="ヒラギノ角ゴ Pro W3"/>
              </a:rPr>
              <a:t>deliver any </a:t>
            </a:r>
            <a:r>
              <a:rPr lang="en-US" dirty="0">
                <a:ea typeface="ヒラギノ角ゴ Pro W3"/>
                <a:cs typeface="ヒラギノ角ゴ Pro W3"/>
              </a:rPr>
              <a:t>material, code</a:t>
            </a:r>
            <a:r>
              <a:rPr lang="en-US" dirty="0" smtClean="0">
                <a:ea typeface="ヒラギノ角ゴ Pro W3"/>
                <a:cs typeface="ヒラギノ角ゴ Pro W3"/>
              </a:rPr>
              <a:t>, or </a:t>
            </a:r>
            <a:r>
              <a:rPr lang="en-US" dirty="0">
                <a:ea typeface="ヒラギノ角ゴ Pro W3"/>
                <a:cs typeface="ヒラギノ角ゴ Pro W3"/>
              </a:rPr>
              <a:t>functionality, and should not be relied upon in making purchasing decisions. The development, release, and timing of any features or functionality described for Oracle</a:t>
            </a:r>
            <a:r>
              <a:rPr lang="ja-JP" altLang="en-US" dirty="0">
                <a:ea typeface="ヒラギノ角ゴ Pro W3"/>
                <a:cs typeface="ヒラギノ角ゴ Pro W3"/>
              </a:rPr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s products remains at the sole discretion of Oracle.</a:t>
            </a:r>
            <a:endParaRPr lang="en-US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dirty="0"/>
          </a:p>
          <a:p>
            <a:pPr marL="603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 Secure Transport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Can require the use of HTTPS</a:t>
            </a:r>
          </a:p>
          <a:p>
            <a:pPr lvl="1"/>
            <a:r>
              <a:rPr lang="en-US" dirty="0" smtClean="0"/>
              <a:t>HTTP will then redirect to HTTPS</a:t>
            </a:r>
          </a:p>
          <a:p>
            <a:r>
              <a:rPr lang="en-US" dirty="0" smtClean="0"/>
              <a:t>Add &lt;transport-guarantee&gt; to </a:t>
            </a:r>
            <a:r>
              <a:rPr lang="en-US" dirty="0" err="1" smtClean="0"/>
              <a:t>web.xml</a:t>
            </a:r>
            <a:endParaRPr lang="en-US" dirty="0" smtClean="0"/>
          </a:p>
          <a:p>
            <a:r>
              <a:rPr lang="en-US" dirty="0" smtClean="0"/>
              <a:t>Or use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ServletSecurity</a:t>
            </a:r>
            <a:r>
              <a:rPr lang="en-US" dirty="0" smtClean="0"/>
              <a:t> for servlets</a:t>
            </a:r>
          </a:p>
          <a:p>
            <a:pPr lvl="1"/>
            <a:r>
              <a:rPr lang="en-US" dirty="0" smtClean="0"/>
              <a:t>@Context annotation and </a:t>
            </a:r>
            <a:r>
              <a:rPr lang="en-US" dirty="0" err="1" smtClean="0"/>
              <a:t>SecurityContext.isSecure</a:t>
            </a:r>
            <a:r>
              <a:rPr lang="en-US" dirty="0" smtClean="0"/>
              <a:t>() for Jersey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 Secure Transport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security-constraint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web-resource-collection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web-resource-name</a:t>
            </a:r>
            <a:r>
              <a:rPr lang="en-US" sz="1400" b="1" dirty="0" smtClean="0">
                <a:latin typeface="Courier New"/>
                <a:cs typeface="Courier New"/>
              </a:rPr>
              <a:t>&gt;Admin Pages&lt;</a:t>
            </a:r>
            <a:r>
              <a:rPr lang="en-US" sz="1400" b="1" dirty="0">
                <a:latin typeface="Courier New"/>
                <a:cs typeface="Courier New"/>
              </a:rPr>
              <a:t>/web-resource-name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1600" b="1" dirty="0" err="1">
                <a:solidFill>
                  <a:srgbClr val="3366FF"/>
                </a:solidFill>
                <a:latin typeface="Courier New"/>
                <a:cs typeface="Courier New"/>
              </a:rPr>
              <a:t>url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-pattern&gt;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/admin/*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1600" b="1" dirty="0" err="1">
                <a:solidFill>
                  <a:srgbClr val="3366FF"/>
                </a:solidFill>
                <a:latin typeface="Courier New"/>
                <a:cs typeface="Courier New"/>
              </a:rPr>
              <a:t>url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-pattern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/web-resource-collection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user-data-constraint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description/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transport-guarantee&gt;CONFIDENTIAL&lt;/transport-guarantee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/user-data-constraint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/security-constraint&gt;</a:t>
            </a:r>
          </a:p>
          <a:p>
            <a:pPr marL="60325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Access to 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GlassFish</a:t>
            </a:r>
            <a:r>
              <a:rPr lang="en-US" dirty="0" smtClean="0"/>
              <a:t> can authenticate users by</a:t>
            </a:r>
          </a:p>
          <a:p>
            <a:pPr lvl="1"/>
            <a:r>
              <a:rPr lang="en-US" dirty="0" smtClean="0"/>
              <a:t>User name &amp; password</a:t>
            </a:r>
          </a:p>
          <a:p>
            <a:pPr lvl="1"/>
            <a:r>
              <a:rPr lang="en-US" dirty="0" smtClean="0"/>
              <a:t>Certificates</a:t>
            </a:r>
          </a:p>
          <a:p>
            <a:pPr lvl="1"/>
            <a:r>
              <a:rPr lang="en-US" dirty="0" smtClean="0"/>
              <a:t>A combination of both</a:t>
            </a:r>
          </a:p>
          <a:p>
            <a:r>
              <a:rPr lang="en-US" dirty="0" smtClean="0"/>
              <a:t>Authentication realms – file, certificate, JDBC, LDAP</a:t>
            </a:r>
          </a:p>
          <a:p>
            <a:r>
              <a:rPr lang="en-US" dirty="0" smtClean="0"/>
              <a:t>Can create custom realm and </a:t>
            </a:r>
            <a:r>
              <a:rPr lang="en-US" dirty="0" err="1" smtClean="0"/>
              <a:t>LoginModule</a:t>
            </a:r>
            <a:r>
              <a:rPr lang="en-US" dirty="0" smtClean="0"/>
              <a:t> for</a:t>
            </a:r>
          </a:p>
          <a:p>
            <a:pPr lvl="1"/>
            <a:r>
              <a:rPr lang="en-US" dirty="0" smtClean="0"/>
              <a:t>Other authentication mechanisms</a:t>
            </a:r>
          </a:p>
          <a:p>
            <a:pPr lvl="1"/>
            <a:r>
              <a:rPr lang="en-US" dirty="0" smtClean="0"/>
              <a:t>Additional security measures e.g. per-user password salt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JDBC Realm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Create the JDBC realm</a:t>
            </a:r>
          </a:p>
          <a:p>
            <a:r>
              <a:rPr lang="en-US" dirty="0" smtClean="0"/>
              <a:t>Specify the use of the JDBC realm</a:t>
            </a:r>
          </a:p>
          <a:p>
            <a:r>
              <a:rPr lang="en-US" dirty="0" smtClean="0"/>
              <a:t>Link roles to groups and specify the role constraints</a:t>
            </a:r>
          </a:p>
          <a:p>
            <a:r>
              <a:rPr lang="en-US" dirty="0" smtClean="0"/>
              <a:t>Define the user database schema</a:t>
            </a:r>
          </a:p>
          <a:p>
            <a:r>
              <a:rPr lang="en-US" dirty="0" smtClean="0"/>
              <a:t>Populate the user database</a:t>
            </a:r>
          </a:p>
          <a:p>
            <a:r>
              <a:rPr lang="en-US" dirty="0" smtClean="0"/>
              <a:t>Specify the access constraints</a:t>
            </a:r>
          </a:p>
          <a:p>
            <a:r>
              <a:rPr lang="en-US" dirty="0" smtClean="0"/>
              <a:t>Write a custom </a:t>
            </a:r>
            <a:r>
              <a:rPr lang="en-US" dirty="0" err="1" smtClean="0"/>
              <a:t>LoginModule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JDBC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Would usually do this from the </a:t>
            </a:r>
            <a:r>
              <a:rPr lang="en-US" dirty="0" err="1" smtClean="0"/>
              <a:t>GlassFish</a:t>
            </a:r>
            <a:r>
              <a:rPr lang="en-US" dirty="0" smtClean="0"/>
              <a:t> admin console</a:t>
            </a:r>
          </a:p>
          <a:p>
            <a:r>
              <a:rPr lang="en-US" dirty="0" smtClean="0"/>
              <a:t>Or using the </a:t>
            </a:r>
            <a:r>
              <a:rPr lang="en-US" dirty="0" err="1" smtClean="0"/>
              <a:t>asadmin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CommandRunner</a:t>
            </a:r>
            <a:r>
              <a:rPr lang="en-US" dirty="0" smtClean="0"/>
              <a:t> API lets us run </a:t>
            </a:r>
            <a:r>
              <a:rPr lang="en-US" dirty="0" err="1" smtClean="0"/>
              <a:t>asadmin</a:t>
            </a:r>
            <a:r>
              <a:rPr lang="en-US" dirty="0" smtClean="0"/>
              <a:t> commands</a:t>
            </a:r>
            <a:endParaRPr lang="en-US" sz="1600" dirty="0" smtClean="0">
              <a:latin typeface="Courier New"/>
              <a:cs typeface="Courier New"/>
            </a:endParaRPr>
          </a:p>
          <a:p>
            <a:pPr marL="60325" indent="0">
              <a:buNone/>
            </a:pPr>
            <a:endParaRPr lang="en-US" sz="1400" b="1" dirty="0" smtClean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CommandRunner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>
                <a:latin typeface="Courier New"/>
                <a:cs typeface="Courier New"/>
              </a:rPr>
              <a:t>runner = </a:t>
            </a:r>
            <a:r>
              <a:rPr lang="en-US" sz="1400" b="1" dirty="0" err="1">
                <a:latin typeface="Courier New"/>
                <a:cs typeface="Courier New"/>
              </a:rPr>
              <a:t>glassfish.getCommandRunner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pPr marL="60325" indent="0">
              <a:buNone/>
            </a:pPr>
            <a:r>
              <a:rPr lang="en-US" sz="1400" b="1" dirty="0" err="1">
                <a:latin typeface="Courier New"/>
                <a:cs typeface="Courier New"/>
              </a:rPr>
              <a:t>CommandResult</a:t>
            </a:r>
            <a:r>
              <a:rPr lang="en-US" sz="1400" b="1" dirty="0">
                <a:latin typeface="Courier New"/>
                <a:cs typeface="Courier New"/>
              </a:rPr>
              <a:t> result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result </a:t>
            </a:r>
            <a:r>
              <a:rPr lang="en-US" sz="1400" b="1" dirty="0">
                <a:latin typeface="Courier New"/>
                <a:cs typeface="Courier New"/>
              </a:rPr>
              <a:t>= </a:t>
            </a:r>
            <a:r>
              <a:rPr lang="en-US" sz="1400" b="1" dirty="0" err="1">
                <a:latin typeface="Courier New"/>
                <a:cs typeface="Courier New"/>
              </a:rPr>
              <a:t>runner.run</a:t>
            </a:r>
            <a:r>
              <a:rPr lang="en-US" sz="1400" b="1" dirty="0">
                <a:latin typeface="Courier New"/>
                <a:cs typeface="Courier New"/>
              </a:rPr>
              <a:t>("create-</a:t>
            </a:r>
            <a:r>
              <a:rPr lang="en-US" sz="1400" b="1" dirty="0" err="1">
                <a:latin typeface="Courier New"/>
                <a:cs typeface="Courier New"/>
              </a:rPr>
              <a:t>jdbc</a:t>
            </a:r>
            <a:r>
              <a:rPr lang="en-US" sz="1400" b="1" dirty="0">
                <a:latin typeface="Courier New"/>
                <a:cs typeface="Courier New"/>
              </a:rPr>
              <a:t>-resource”,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					"--</a:t>
            </a:r>
            <a:r>
              <a:rPr lang="en-US" sz="1400" b="1" dirty="0" err="1">
                <a:latin typeface="Courier New"/>
                <a:cs typeface="Courier New"/>
              </a:rPr>
              <a:t>connectionpoolid</a:t>
            </a:r>
            <a:r>
              <a:rPr lang="en-US" sz="1400" b="1" dirty="0">
                <a:latin typeface="Courier New"/>
                <a:cs typeface="Courier New"/>
              </a:rPr>
              <a:t>=</a:t>
            </a:r>
            <a:r>
              <a:rPr lang="en-US" sz="1400" b="1" dirty="0" err="1">
                <a:latin typeface="Courier New"/>
                <a:cs typeface="Courier New"/>
              </a:rPr>
              <a:t>DerbyPool</a:t>
            </a:r>
            <a:r>
              <a:rPr lang="en-US" sz="1400" b="1" dirty="0">
                <a:latin typeface="Courier New"/>
                <a:cs typeface="Courier New"/>
              </a:rPr>
              <a:t>”, "</a:t>
            </a:r>
            <a:r>
              <a:rPr lang="en-US" sz="1400" b="1" dirty="0" err="1">
                <a:latin typeface="Courier New"/>
                <a:cs typeface="Courier New"/>
              </a:rPr>
              <a:t>jdbc</a:t>
            </a:r>
            <a:r>
              <a:rPr lang="en-US" sz="1400" b="1" dirty="0">
                <a:latin typeface="Courier New"/>
                <a:cs typeface="Courier New"/>
              </a:rPr>
              <a:t>/derby");</a:t>
            </a:r>
          </a:p>
          <a:p>
            <a:pPr marL="6032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JDBC Realm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spcAft>
                <a:spcPts val="300"/>
              </a:spcAft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result </a:t>
            </a:r>
            <a:r>
              <a:rPr lang="en-US" sz="1400" b="1" dirty="0">
                <a:latin typeface="Courier New"/>
                <a:cs typeface="Courier New"/>
              </a:rPr>
              <a:t>= </a:t>
            </a:r>
            <a:r>
              <a:rPr lang="en-US" sz="1400" b="1" dirty="0" err="1">
                <a:latin typeface="Courier New"/>
                <a:cs typeface="Courier New"/>
              </a:rPr>
              <a:t>runner.run</a:t>
            </a:r>
            <a:r>
              <a:rPr lang="en-US" sz="1400" b="1" dirty="0">
                <a:latin typeface="Courier New"/>
                <a:cs typeface="Courier New"/>
              </a:rPr>
              <a:t>("create-</a:t>
            </a:r>
            <a:r>
              <a:rPr lang="en-US" sz="1400" b="1" dirty="0" err="1">
                <a:latin typeface="Courier New"/>
                <a:cs typeface="Courier New"/>
              </a:rPr>
              <a:t>auth</a:t>
            </a:r>
            <a:r>
              <a:rPr lang="en-US" sz="1400" b="1" dirty="0">
                <a:latin typeface="Courier New"/>
                <a:cs typeface="Courier New"/>
              </a:rPr>
              <a:t>-</a:t>
            </a:r>
            <a:r>
              <a:rPr lang="en-US" sz="1400" b="1" dirty="0" smtClean="0">
                <a:latin typeface="Courier New"/>
                <a:cs typeface="Courier New"/>
              </a:rPr>
              <a:t>realm”,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”--</a:t>
            </a:r>
            <a:r>
              <a:rPr lang="en-US" sz="1400" b="1" dirty="0" err="1" smtClean="0">
                <a:latin typeface="Courier New"/>
                <a:cs typeface="Courier New"/>
              </a:rPr>
              <a:t>classname</a:t>
            </a:r>
            <a:r>
              <a:rPr lang="en-US" sz="1400" b="1" dirty="0">
                <a:latin typeface="Courier New"/>
                <a:cs typeface="Courier New"/>
              </a:rPr>
              <a:t>=</a:t>
            </a:r>
            <a:r>
              <a:rPr lang="en-US" sz="1400" b="1" dirty="0" err="1">
                <a:latin typeface="Courier New"/>
                <a:cs typeface="Courier New"/>
              </a:rPr>
              <a:t>com.sun.enterprise.security.auth.realm.jdbc.JDBCRealm</a:t>
            </a:r>
            <a:r>
              <a:rPr lang="en-US" sz="1400" b="1" dirty="0">
                <a:latin typeface="Courier New"/>
                <a:cs typeface="Courier New"/>
              </a:rPr>
              <a:t>"</a:t>
            </a:r>
            <a:r>
              <a:rPr lang="en-US" sz="1400" b="1" dirty="0" smtClean="0">
                <a:latin typeface="Courier New"/>
                <a:cs typeface="Courier New"/>
              </a:rPr>
              <a:t>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"</a:t>
            </a:r>
            <a:r>
              <a:rPr lang="en-US" sz="1400" b="1" dirty="0">
                <a:latin typeface="Courier New"/>
                <a:cs typeface="Courier New"/>
              </a:rPr>
              <a:t>--property=</a:t>
            </a:r>
            <a:r>
              <a:rPr lang="en-US" sz="1400" b="1" dirty="0" err="1">
                <a:latin typeface="Courier New"/>
                <a:cs typeface="Courier New"/>
              </a:rPr>
              <a:t>jaas</a:t>
            </a:r>
            <a:r>
              <a:rPr lang="en-US" sz="1400" b="1" dirty="0">
                <a:latin typeface="Courier New"/>
                <a:cs typeface="Courier New"/>
              </a:rPr>
              <a:t>-context=</a:t>
            </a:r>
            <a:r>
              <a:rPr lang="en-US" sz="1400" b="1" dirty="0" err="1">
                <a:latin typeface="Courier New"/>
                <a:cs typeface="Courier New"/>
              </a:rPr>
              <a:t>jdbcRealm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encoding</a:t>
            </a:r>
            <a:r>
              <a:rPr lang="en-US" sz="1400" b="1" dirty="0">
                <a:latin typeface="Courier New"/>
                <a:cs typeface="Courier New"/>
              </a:rPr>
              <a:t>=Hex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password</a:t>
            </a:r>
            <a:r>
              <a:rPr lang="en-US" sz="1400" b="1" dirty="0">
                <a:latin typeface="Courier New"/>
                <a:cs typeface="Courier New"/>
              </a:rPr>
              <a:t>-column=PASSWORD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</a:t>
            </a:r>
            <a:r>
              <a:rPr lang="en-US" sz="1400" b="1" dirty="0" err="1" smtClean="0">
                <a:latin typeface="Courier New"/>
                <a:cs typeface="Courier New"/>
              </a:rPr>
              <a:t>datasource</a:t>
            </a:r>
            <a:r>
              <a:rPr lang="en-US" sz="1400" b="1" dirty="0" err="1">
                <a:latin typeface="Courier New"/>
                <a:cs typeface="Courier New"/>
              </a:rPr>
              <a:t>-jndi</a:t>
            </a:r>
            <a:r>
              <a:rPr lang="en-US" sz="1400" b="1" dirty="0">
                <a:latin typeface="Courier New"/>
                <a:cs typeface="Courier New"/>
              </a:rPr>
              <a:t>=</a:t>
            </a:r>
            <a:r>
              <a:rPr lang="en-US" sz="1400" b="1" dirty="0" err="1">
                <a:latin typeface="Courier New"/>
                <a:cs typeface="Courier New"/>
              </a:rPr>
              <a:t>jdbc</a:t>
            </a:r>
            <a:r>
              <a:rPr lang="en-US" sz="1400" b="1" dirty="0">
                <a:latin typeface="Courier New"/>
                <a:cs typeface="Courier New"/>
              </a:rPr>
              <a:t>/__default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group</a:t>
            </a:r>
            <a:r>
              <a:rPr lang="en-US" sz="1400" b="1" dirty="0">
                <a:latin typeface="Courier New"/>
                <a:cs typeface="Courier New"/>
              </a:rPr>
              <a:t>-table=</a:t>
            </a:r>
            <a:r>
              <a:rPr lang="en-US" sz="1400" b="1" dirty="0" err="1">
                <a:latin typeface="Courier New"/>
                <a:cs typeface="Courier New"/>
              </a:rPr>
              <a:t>users_groups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user</a:t>
            </a:r>
            <a:r>
              <a:rPr lang="en-US" sz="1400" b="1" dirty="0">
                <a:latin typeface="Courier New"/>
                <a:cs typeface="Courier New"/>
              </a:rPr>
              <a:t>-table=users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group</a:t>
            </a:r>
            <a:r>
              <a:rPr lang="en-US" sz="1400" b="1" dirty="0">
                <a:latin typeface="Courier New"/>
                <a:cs typeface="Courier New"/>
              </a:rPr>
              <a:t>-name-column=GROUPID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digest</a:t>
            </a:r>
            <a:r>
              <a:rPr lang="en-US" sz="1400" b="1" dirty="0">
                <a:latin typeface="Courier New"/>
                <a:cs typeface="Courier New"/>
              </a:rPr>
              <a:t>-algorithm=MD5</a:t>
            </a:r>
            <a:r>
              <a:rPr lang="en-US" sz="1400" b="1" dirty="0" smtClean="0">
                <a:latin typeface="Courier New"/>
                <a:cs typeface="Courier New"/>
              </a:rPr>
              <a:t>: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user</a:t>
            </a:r>
            <a:r>
              <a:rPr lang="en-US" sz="1400" b="1" dirty="0">
                <a:latin typeface="Courier New"/>
                <a:cs typeface="Courier New"/>
              </a:rPr>
              <a:t>-name-column=</a:t>
            </a:r>
            <a:r>
              <a:rPr lang="en-US" sz="1400" b="1" dirty="0" smtClean="0">
                <a:latin typeface="Courier New"/>
                <a:cs typeface="Courier New"/>
              </a:rPr>
              <a:t>USERID”,</a:t>
            </a:r>
          </a:p>
          <a:p>
            <a:pPr marL="60325" indent="0">
              <a:spcAft>
                <a:spcPts val="300"/>
              </a:spcAft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"</a:t>
            </a:r>
            <a:r>
              <a:rPr lang="en-US" sz="1400" b="1" dirty="0" err="1">
                <a:latin typeface="Courier New"/>
                <a:cs typeface="Courier New"/>
              </a:rPr>
              <a:t>MyJDBCRealm</a:t>
            </a:r>
            <a:r>
              <a:rPr lang="en-US" sz="1400" b="1" dirty="0">
                <a:latin typeface="Courier New"/>
                <a:cs typeface="Courier New"/>
              </a:rPr>
              <a:t>");</a:t>
            </a:r>
            <a:endParaRPr lang="en-US" sz="1400" b="1" dirty="0" smtClean="0">
              <a:latin typeface="Courier New"/>
              <a:cs typeface="Courier New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the use of the JDBC Realm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web.xml</a:t>
            </a:r>
            <a:r>
              <a:rPr lang="en-US" dirty="0" smtClean="0"/>
              <a:t>, add</a:t>
            </a: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	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login-</a:t>
            </a:r>
            <a:r>
              <a:rPr lang="en-US" sz="1400" b="1" dirty="0" err="1" smtClean="0">
                <a:latin typeface="Courier New"/>
                <a:cs typeface="Courier New"/>
              </a:rPr>
              <a:t>config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 err="1">
                <a:latin typeface="Courier New"/>
                <a:cs typeface="Courier New"/>
              </a:rPr>
              <a:t>auth</a:t>
            </a:r>
            <a:r>
              <a:rPr lang="en-US" sz="1400" b="1" dirty="0">
                <a:latin typeface="Courier New"/>
                <a:cs typeface="Courier New"/>
              </a:rPr>
              <a:t>-method&gt;BASIC&lt;/</a:t>
            </a:r>
            <a:r>
              <a:rPr lang="en-US" sz="1400" b="1" dirty="0" err="1">
                <a:latin typeface="Courier New"/>
                <a:cs typeface="Courier New"/>
              </a:rPr>
              <a:t>auth</a:t>
            </a:r>
            <a:r>
              <a:rPr lang="en-US" sz="1400" b="1" dirty="0">
                <a:latin typeface="Courier New"/>
                <a:cs typeface="Courier New"/>
              </a:rPr>
              <a:t>-method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realm-name&gt;</a:t>
            </a:r>
            <a:r>
              <a:rPr lang="en-US" sz="1400" b="1" dirty="0" err="1">
                <a:latin typeface="Courier New"/>
                <a:cs typeface="Courier New"/>
              </a:rPr>
              <a:t>MyJDBCRealm</a:t>
            </a:r>
            <a:r>
              <a:rPr lang="en-US" sz="1400" b="1" dirty="0">
                <a:latin typeface="Courier New"/>
                <a:cs typeface="Courier New"/>
              </a:rPr>
              <a:t>&lt;/realm-name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/login-</a:t>
            </a:r>
            <a:r>
              <a:rPr lang="en-US" sz="1400" b="1" dirty="0" err="1">
                <a:latin typeface="Courier New"/>
                <a:cs typeface="Courier New"/>
              </a:rPr>
              <a:t>config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Roles to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sun-</a:t>
            </a:r>
            <a:r>
              <a:rPr lang="en-US" dirty="0" err="1" smtClean="0"/>
              <a:t>web.xml</a:t>
            </a:r>
            <a:r>
              <a:rPr lang="en-US" dirty="0" smtClean="0"/>
              <a:t>, add</a:t>
            </a: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	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security-role-mapping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role-name&gt;admin&lt;/role-name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group-name&gt;admin&lt;/group-name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/security-role-mapping&gt;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the Roles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web.xml</a:t>
            </a:r>
            <a:r>
              <a:rPr lang="en-US" dirty="0" smtClean="0"/>
              <a:t>, add</a:t>
            </a: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	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security-role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role-name&gt;admin&lt;/role-name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/security-role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the Role Constraints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web.xml</a:t>
            </a:r>
            <a:r>
              <a:rPr lang="en-US" dirty="0" smtClean="0"/>
              <a:t>, add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</a:t>
            </a:r>
            <a:endParaRPr lang="en-US" sz="1400" b="1" dirty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&lt;security</a:t>
            </a:r>
            <a:r>
              <a:rPr lang="en-US" sz="1400" b="1" dirty="0">
                <a:latin typeface="Courier New"/>
                <a:cs typeface="Courier New"/>
              </a:rPr>
              <a:t>-constraint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…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 err="1" smtClean="0">
                <a:latin typeface="Courier New"/>
                <a:cs typeface="Courier New"/>
              </a:rPr>
              <a:t>auth</a:t>
            </a:r>
            <a:r>
              <a:rPr lang="en-US" sz="1400" b="1" dirty="0" smtClean="0">
                <a:latin typeface="Courier New"/>
                <a:cs typeface="Courier New"/>
              </a:rPr>
              <a:t>-constraint&gt;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&lt;role-name&gt; admin &lt;/role-name&gt;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&lt;/</a:t>
            </a:r>
            <a:r>
              <a:rPr lang="en-US" sz="1400" b="1" dirty="0" err="1" smtClean="0">
                <a:latin typeface="Courier New"/>
                <a:cs typeface="Courier New"/>
              </a:rPr>
              <a:t>auth</a:t>
            </a:r>
            <a:r>
              <a:rPr lang="en-US" sz="1400" b="1" dirty="0" smtClean="0">
                <a:latin typeface="Courier New"/>
                <a:cs typeface="Courier New"/>
              </a:rPr>
              <a:t>-constraint&gt;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&lt;/security-constraint&gt;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Middleware for Embedded Devices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Stephen Chin (@</a:t>
            </a:r>
            <a:r>
              <a:rPr lang="en-US" dirty="0" err="1" smtClean="0"/>
              <a:t>steveonjava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Java Technology Ambassador</a:t>
            </a:r>
          </a:p>
          <a:p>
            <a:r>
              <a:rPr lang="en-US" dirty="0" err="1" smtClean="0"/>
              <a:t>JavaOne</a:t>
            </a:r>
            <a:r>
              <a:rPr lang="en-US" dirty="0" smtClean="0"/>
              <a:t> Content Chair</a:t>
            </a:r>
            <a:endParaRPr lang="en-US" dirty="0" smtClean="0"/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Role Constraints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security-constraint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web-resource-collection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>
                <a:latin typeface="Courier New"/>
                <a:cs typeface="Courier New"/>
              </a:rPr>
              <a:t>web-resource-name</a:t>
            </a:r>
            <a:r>
              <a:rPr lang="en-US" sz="1400" b="1" dirty="0" smtClean="0">
                <a:latin typeface="Courier New"/>
                <a:cs typeface="Courier New"/>
              </a:rPr>
              <a:t>&gt;Admin Pages&lt;</a:t>
            </a:r>
            <a:r>
              <a:rPr lang="en-US" sz="1400" b="1" dirty="0">
                <a:latin typeface="Courier New"/>
                <a:cs typeface="Courier New"/>
              </a:rPr>
              <a:t>/web-resource-name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</a:t>
            </a:r>
            <a:r>
              <a:rPr lang="en-US" sz="1400" b="1" dirty="0" err="1">
                <a:latin typeface="Courier New"/>
                <a:cs typeface="Courier New"/>
              </a:rPr>
              <a:t>url</a:t>
            </a:r>
            <a:r>
              <a:rPr lang="en-US" sz="1400" b="1" dirty="0">
                <a:latin typeface="Courier New"/>
                <a:cs typeface="Courier New"/>
              </a:rPr>
              <a:t>-pattern&gt;</a:t>
            </a:r>
            <a:r>
              <a:rPr lang="en-US" sz="1400" b="1" dirty="0" smtClean="0">
                <a:latin typeface="Courier New"/>
                <a:cs typeface="Courier New"/>
              </a:rPr>
              <a:t>/admin/*</a:t>
            </a:r>
            <a:r>
              <a:rPr lang="en-US" sz="1400" b="1" dirty="0">
                <a:latin typeface="Courier New"/>
                <a:cs typeface="Courier New"/>
              </a:rPr>
              <a:t>&lt;/</a:t>
            </a:r>
            <a:r>
              <a:rPr lang="en-US" sz="1400" b="1" dirty="0" err="1">
                <a:latin typeface="Courier New"/>
                <a:cs typeface="Courier New"/>
              </a:rPr>
              <a:t>url</a:t>
            </a:r>
            <a:r>
              <a:rPr lang="en-US" sz="1400" b="1" dirty="0">
                <a:latin typeface="Courier New"/>
                <a:cs typeface="Courier New"/>
              </a:rPr>
              <a:t>-pattern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/web-resource-collection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 err="1" smtClean="0">
                <a:latin typeface="Courier New"/>
                <a:cs typeface="Courier New"/>
              </a:rPr>
              <a:t>auth</a:t>
            </a:r>
            <a:r>
              <a:rPr lang="en-US" sz="1400" b="1" dirty="0" smtClean="0">
                <a:latin typeface="Courier New"/>
                <a:cs typeface="Courier New"/>
              </a:rPr>
              <a:t>-constraint&gt;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&lt;role-name&gt;admin&lt;/role-name&gt;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&lt;/</a:t>
            </a:r>
            <a:r>
              <a:rPr lang="en-US" sz="1400" b="1" dirty="0" err="1" smtClean="0">
                <a:latin typeface="Courier New"/>
                <a:cs typeface="Courier New"/>
              </a:rPr>
              <a:t>auth</a:t>
            </a:r>
            <a:r>
              <a:rPr lang="en-US" sz="1400" b="1" dirty="0" smtClean="0">
                <a:latin typeface="Courier New"/>
                <a:cs typeface="Courier New"/>
              </a:rPr>
              <a:t>-constraint&gt;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&lt;</a:t>
            </a:r>
            <a:r>
              <a:rPr lang="en-US" sz="1400" b="1" dirty="0">
                <a:latin typeface="Courier New"/>
                <a:cs typeface="Courier New"/>
              </a:rPr>
              <a:t>/security-constraint&gt;</a:t>
            </a:r>
          </a:p>
          <a:p>
            <a:pPr marL="60325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User Database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Statement s = </a:t>
            </a:r>
            <a:r>
              <a:rPr lang="en-US" sz="1400" b="1" dirty="0" err="1" smtClean="0">
                <a:latin typeface="Courier New"/>
                <a:cs typeface="Courier New"/>
              </a:rPr>
              <a:t>connection.createStatement</a:t>
            </a:r>
            <a:r>
              <a:rPr lang="en-US" sz="1400" b="1" dirty="0" smtClean="0">
                <a:latin typeface="Courier New"/>
                <a:cs typeface="Courier New"/>
              </a:rPr>
              <a:t>();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("CREATE TABLE </a:t>
            </a:r>
            <a:r>
              <a:rPr lang="en-US" sz="1400" b="1" dirty="0" smtClean="0">
                <a:latin typeface="Courier New"/>
                <a:cs typeface="Courier New"/>
              </a:rPr>
              <a:t>users" +</a:t>
            </a:r>
            <a:endParaRPr lang="en-US" sz="1400" b="1" dirty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				”(USERID </a:t>
            </a:r>
            <a:r>
              <a:rPr lang="en-US" sz="1400" b="1" dirty="0" err="1">
                <a:latin typeface="Courier New"/>
                <a:cs typeface="Courier New"/>
              </a:rPr>
              <a:t>varchar</a:t>
            </a:r>
            <a:r>
              <a:rPr lang="en-US" sz="1400" b="1" dirty="0">
                <a:latin typeface="Courier New"/>
                <a:cs typeface="Courier New"/>
              </a:rPr>
              <a:t>(50) NOT NULL</a:t>
            </a:r>
            <a:r>
              <a:rPr lang="en-US" sz="1400" b="1" dirty="0" smtClean="0">
                <a:latin typeface="Courier New"/>
                <a:cs typeface="Courier New"/>
              </a:rPr>
              <a:t>, PASSWORD </a:t>
            </a:r>
            <a:r>
              <a:rPr lang="en-US" sz="1400" b="1" dirty="0" err="1">
                <a:latin typeface="Courier New"/>
                <a:cs typeface="Courier New"/>
              </a:rPr>
              <a:t>varchar</a:t>
            </a:r>
            <a:r>
              <a:rPr lang="en-US" sz="1400" b="1" dirty="0">
                <a:latin typeface="Courier New"/>
                <a:cs typeface="Courier New"/>
              </a:rPr>
              <a:t>(128) NOT </a:t>
            </a:r>
            <a:r>
              <a:rPr lang="en-US" sz="1400" b="1" dirty="0" smtClean="0">
                <a:latin typeface="Courier New"/>
                <a:cs typeface="Courier New"/>
              </a:rPr>
              <a:t>NULL)”);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("CREATE TABLE </a:t>
            </a:r>
            <a:r>
              <a:rPr lang="en-US" sz="1400" b="1" dirty="0" smtClean="0">
                <a:latin typeface="Courier New"/>
                <a:cs typeface="Courier New"/>
              </a:rPr>
              <a:t>groups" +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				”(GROUPID </a:t>
            </a:r>
            <a:r>
              <a:rPr lang="en-US" sz="1400" b="1" dirty="0" err="1">
                <a:latin typeface="Courier New"/>
                <a:cs typeface="Courier New"/>
              </a:rPr>
              <a:t>varchar</a:t>
            </a:r>
            <a:r>
              <a:rPr lang="en-US" sz="1400" b="1" dirty="0">
                <a:latin typeface="Courier New"/>
                <a:cs typeface="Courier New"/>
              </a:rPr>
              <a:t>(20) NOT </a:t>
            </a:r>
            <a:r>
              <a:rPr lang="en-US" sz="1400" b="1" dirty="0" smtClean="0">
                <a:latin typeface="Courier New"/>
                <a:cs typeface="Courier New"/>
              </a:rPr>
              <a:t>NULL)</a:t>
            </a:r>
            <a:r>
              <a:rPr lang="en-US" sz="1400" b="1" dirty="0">
                <a:latin typeface="Courier New"/>
                <a:cs typeface="Courier New"/>
              </a:rPr>
              <a:t>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("CREATE TABLE </a:t>
            </a:r>
            <a:r>
              <a:rPr lang="en-US" sz="1400" b="1" dirty="0" err="1" smtClean="0">
                <a:latin typeface="Courier New"/>
                <a:cs typeface="Courier New"/>
              </a:rPr>
              <a:t>users_groups</a:t>
            </a:r>
            <a:r>
              <a:rPr lang="en-US" sz="1400" b="1" dirty="0" smtClean="0">
                <a:latin typeface="Courier New"/>
                <a:cs typeface="Courier New"/>
              </a:rPr>
              <a:t>" +</a:t>
            </a:r>
          </a:p>
          <a:p>
            <a:pPr marL="60325" indent="0">
              <a:buNone/>
            </a:pPr>
            <a:r>
              <a:rPr lang="en-US" sz="1400" b="1" dirty="0" smtClean="0">
                <a:latin typeface="Courier New"/>
                <a:cs typeface="Courier New"/>
              </a:rPr>
              <a:t>					”(GROUPID </a:t>
            </a:r>
            <a:r>
              <a:rPr lang="en-US" sz="1400" b="1" dirty="0" err="1">
                <a:latin typeface="Courier New"/>
                <a:cs typeface="Courier New"/>
              </a:rPr>
              <a:t>varchar</a:t>
            </a:r>
            <a:r>
              <a:rPr lang="en-US" sz="1400" b="1" dirty="0">
                <a:latin typeface="Courier New"/>
                <a:cs typeface="Courier New"/>
              </a:rPr>
              <a:t>(20) NOT NULL</a:t>
            </a:r>
            <a:r>
              <a:rPr lang="en-US" sz="1400" b="1" dirty="0" smtClean="0">
                <a:latin typeface="Courier New"/>
                <a:cs typeface="Courier New"/>
              </a:rPr>
              <a:t>, USERID </a:t>
            </a:r>
            <a:r>
              <a:rPr lang="en-US" sz="1400" b="1" dirty="0" err="1">
                <a:latin typeface="Courier New"/>
                <a:cs typeface="Courier New"/>
              </a:rPr>
              <a:t>varchar</a:t>
            </a:r>
            <a:r>
              <a:rPr lang="en-US" sz="1400" b="1" dirty="0">
                <a:latin typeface="Courier New"/>
                <a:cs typeface="Courier New"/>
              </a:rPr>
              <a:t>(50) NOT </a:t>
            </a:r>
            <a:r>
              <a:rPr lang="en-US" sz="1400" b="1" dirty="0" smtClean="0">
                <a:latin typeface="Courier New"/>
                <a:cs typeface="Courier New"/>
              </a:rPr>
              <a:t>NULL”)</a:t>
            </a:r>
            <a:r>
              <a:rPr lang="en-US" sz="1400" b="1" dirty="0">
                <a:latin typeface="Courier New"/>
                <a:cs typeface="Courier New"/>
              </a:rPr>
              <a:t>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the User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 smtClean="0">
                <a:latin typeface="Courier New"/>
                <a:cs typeface="Courier New"/>
              </a:rPr>
              <a:t>(“INSERT INTO users(USERID,PASSWORD) VALUES(‘user’,’…’)”);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users(USERID,PASSWORD) VALUES ('user', </a:t>
            </a:r>
            <a:r>
              <a:rPr lang="en-US" sz="1400" b="1" dirty="0" smtClean="0">
                <a:latin typeface="Courier New"/>
                <a:cs typeface="Courier New"/>
              </a:rPr>
              <a:t>‘…’)”);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groups(GROUPID) VALUES ('admin')")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groups(GROUPID) VALUES ('users')")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</a:t>
            </a:r>
            <a:r>
              <a:rPr lang="en-US" sz="1400" b="1" dirty="0" err="1">
                <a:latin typeface="Courier New"/>
                <a:cs typeface="Courier New"/>
              </a:rPr>
              <a:t>users_groups</a:t>
            </a:r>
            <a:r>
              <a:rPr lang="en-US" sz="1400" b="1" dirty="0">
                <a:latin typeface="Courier New"/>
                <a:cs typeface="Courier New"/>
              </a:rPr>
              <a:t>(USERID,GROUPID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			VALUES </a:t>
            </a:r>
            <a:r>
              <a:rPr lang="en-US" sz="1400" b="1" dirty="0">
                <a:latin typeface="Courier New"/>
                <a:cs typeface="Courier New"/>
              </a:rPr>
              <a:t>('</a:t>
            </a:r>
            <a:r>
              <a:rPr lang="en-US" sz="1400" b="1" dirty="0" err="1">
                <a:latin typeface="Courier New"/>
                <a:cs typeface="Courier New"/>
              </a:rPr>
              <a:t>adminuser</a:t>
            </a:r>
            <a:r>
              <a:rPr lang="en-US" sz="1400" b="1" dirty="0">
                <a:latin typeface="Courier New"/>
                <a:cs typeface="Courier New"/>
              </a:rPr>
              <a:t>', 'users')")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</a:t>
            </a:r>
            <a:r>
              <a:rPr lang="en-US" sz="1400" b="1" dirty="0" err="1">
                <a:latin typeface="Courier New"/>
                <a:cs typeface="Courier New"/>
              </a:rPr>
              <a:t>users_groups</a:t>
            </a:r>
            <a:r>
              <a:rPr lang="en-US" sz="1400" b="1" dirty="0">
                <a:latin typeface="Courier New"/>
                <a:cs typeface="Courier New"/>
              </a:rPr>
              <a:t>(USERID,GROUPID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			VALUES </a:t>
            </a:r>
            <a:r>
              <a:rPr lang="en-US" sz="1400" b="1" dirty="0">
                <a:latin typeface="Courier New"/>
                <a:cs typeface="Courier New"/>
              </a:rPr>
              <a:t>('</a:t>
            </a:r>
            <a:r>
              <a:rPr lang="en-US" sz="1400" b="1" dirty="0" err="1">
                <a:latin typeface="Courier New"/>
                <a:cs typeface="Courier New"/>
              </a:rPr>
              <a:t>adminuser</a:t>
            </a:r>
            <a:r>
              <a:rPr lang="en-US" sz="1400" b="1" dirty="0">
                <a:latin typeface="Courier New"/>
                <a:cs typeface="Courier New"/>
              </a:rPr>
              <a:t>', 'admin')")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pPr marL="60325" indent="0">
              <a:buNone/>
            </a:pPr>
            <a:r>
              <a:rPr lang="en-US" sz="1400" b="1" dirty="0" err="1" smtClean="0">
                <a:latin typeface="Courier New"/>
                <a:cs typeface="Courier New"/>
              </a:rPr>
              <a:t>s.execute</a:t>
            </a:r>
            <a:r>
              <a:rPr lang="en-US" sz="1400" b="1" dirty="0">
                <a:latin typeface="Courier New"/>
                <a:cs typeface="Courier New"/>
              </a:rPr>
              <a:t>("INSERT INTO </a:t>
            </a:r>
            <a:r>
              <a:rPr lang="en-US" sz="1400" b="1" dirty="0" err="1">
                <a:latin typeface="Courier New"/>
                <a:cs typeface="Courier New"/>
              </a:rPr>
              <a:t>users_groups</a:t>
            </a:r>
            <a:r>
              <a:rPr lang="en-US" sz="1400" b="1" dirty="0">
                <a:latin typeface="Courier New"/>
                <a:cs typeface="Courier New"/>
              </a:rPr>
              <a:t>(USERID,GROUPID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</a:p>
          <a:p>
            <a:pPr marL="60325" indent="0">
              <a:buNone/>
            </a:pPr>
            <a:r>
              <a:rPr lang="en-US" sz="1400" b="1" dirty="0">
                <a:latin typeface="Courier New"/>
                <a:cs typeface="Courier New"/>
              </a:rPr>
              <a:t>	</a:t>
            </a:r>
            <a:r>
              <a:rPr lang="en-US" sz="1400" b="1" dirty="0" smtClean="0">
                <a:latin typeface="Courier New"/>
                <a:cs typeface="Courier New"/>
              </a:rPr>
              <a:t>						VALUES </a:t>
            </a:r>
            <a:r>
              <a:rPr lang="en-US" sz="1400" b="1" dirty="0">
                <a:latin typeface="Courier New"/>
                <a:cs typeface="Courier New"/>
              </a:rPr>
              <a:t>('user', 'users')");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-1011" t="-13950" r="-986" b="-29308"/>
          <a:stretch/>
        </p:blipFill>
        <p:spPr/>
      </p:pic>
    </p:spTree>
    <p:extLst>
      <p:ext uri="{BB962C8B-B14F-4D97-AF65-F5344CB8AC3E}">
        <p14:creationId xmlns:p14="http://schemas.microsoft.com/office/powerpoint/2010/main" val="31537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JES </a:t>
            </a:r>
            <a:r>
              <a:rPr lang="en-US" dirty="0"/>
              <a:t>i</a:t>
            </a:r>
            <a:r>
              <a:rPr lang="en-US" dirty="0" smtClean="0"/>
              <a:t>n a Device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Just put the JES directory wherever you want it on the device</a:t>
            </a:r>
          </a:p>
          <a:p>
            <a:r>
              <a:rPr lang="en-US" dirty="0" smtClean="0"/>
              <a:t>No installation procedure required</a:t>
            </a:r>
          </a:p>
          <a:p>
            <a:r>
              <a:rPr lang="en-US" dirty="0"/>
              <a:t>Embedded </a:t>
            </a:r>
            <a:r>
              <a:rPr lang="en-US" dirty="0" err="1"/>
              <a:t>GlassFish</a:t>
            </a:r>
            <a:r>
              <a:rPr lang="en-US" dirty="0"/>
              <a:t> will create a skeleton working tree</a:t>
            </a:r>
          </a:p>
          <a:p>
            <a:pPr lvl="1"/>
            <a:r>
              <a:rPr lang="en-US" dirty="0"/>
              <a:t>In /</a:t>
            </a:r>
            <a:r>
              <a:rPr lang="en-US" dirty="0" err="1"/>
              <a:t>tmp</a:t>
            </a:r>
            <a:r>
              <a:rPr lang="en-US" dirty="0"/>
              <a:t> by default</a:t>
            </a:r>
          </a:p>
          <a:p>
            <a:r>
              <a:rPr lang="en-US" dirty="0" smtClean="0"/>
              <a:t>Your application may need a “cold start”</a:t>
            </a:r>
          </a:p>
          <a:p>
            <a:pPr lvl="1"/>
            <a:r>
              <a:rPr lang="en-US" dirty="0" smtClean="0"/>
              <a:t>Initialize credential store</a:t>
            </a:r>
          </a:p>
          <a:p>
            <a:pPr lvl="1"/>
            <a:r>
              <a:rPr lang="en-US" dirty="0" smtClean="0"/>
              <a:t>Copy pre-initialized databases into place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Ready to Get Started?</a:t>
            </a:r>
            <a:endParaRPr lang="en-US" dirty="0">
              <a:solidFill>
                <a:srgbClr val="5382A1"/>
              </a:solidFill>
            </a:endParaRPr>
          </a:p>
        </p:txBody>
      </p:sp>
      <p:sp>
        <p:nvSpPr>
          <p:cNvPr id="131075" name="Rectangle 6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marL="111125" indent="-171450">
              <a:buNone/>
            </a:pPr>
            <a:r>
              <a:rPr lang="en-US" dirty="0" smtClean="0"/>
              <a:t>Access downloads directly at:</a:t>
            </a:r>
            <a:endParaRPr lang="en-US" sz="1600" dirty="0" smtClean="0"/>
          </a:p>
          <a:p>
            <a:pPr marL="111125" indent="-171450">
              <a:buNone/>
            </a:pP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www.oracle.com/technetwork/java/embedded/downloads/java-embedded-suite/index.html</a:t>
            </a:r>
            <a:endParaRPr lang="en-US" sz="1600" dirty="0" smtClean="0"/>
          </a:p>
          <a:p>
            <a:pPr marL="111125" indent="-171450">
              <a:buNone/>
            </a:pPr>
            <a:endParaRPr lang="en-US" sz="16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41" y="2432839"/>
            <a:ext cx="4502837" cy="211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More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40852" y="929783"/>
            <a:ext cx="8211327" cy="37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2725" indent="-212725" algn="l" rtl="0" eaLnBrk="0" fontAlgn="base" hangingPunct="0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1pPr>
            <a:lvl2pPr marL="512763" indent="-227013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2pPr>
            <a:lvl3pPr marL="712788" indent="-141288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3pPr>
            <a:lvl4pPr marL="1085850" indent="-228600" algn="l" rtl="0" eaLnBrk="0" fontAlgn="base" hangingPunct="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374775" indent="-231775" algn="l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5pPr>
            <a:lvl6pPr marL="1570651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6224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1797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7369" indent="-142786" algn="l" defTabSz="5711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lvl="2" indent="-212725">
              <a:spcBef>
                <a:spcPts val="500"/>
              </a:spcBef>
            </a:pP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01512"/>
              </p:ext>
            </p:extLst>
          </p:nvPr>
        </p:nvGraphicFramePr>
        <p:xfrm>
          <a:off x="651315" y="1357689"/>
          <a:ext cx="8053298" cy="25611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26649"/>
                <a:gridCol w="4026649"/>
              </a:tblGrid>
              <a:tr h="976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“Java Embedded</a:t>
                      </a:r>
                      <a:r>
                        <a:rPr lang="en-US" sz="1800" baseline="0" dirty="0" smtClean="0"/>
                        <a:t> Suite”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http://www.oracle.com/technetwork/java/embedded/resources/java-embedded-suite/index.html</a:t>
                      </a:r>
                      <a:endParaRPr lang="en-US" sz="16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762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“Java Embedded”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4"/>
                        </a:rPr>
                        <a:t>http://www.oracle.com/goto/javaembedded</a:t>
                      </a:r>
                      <a:endParaRPr lang="sv-SE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402625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”Java for Developers”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571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5"/>
                        </a:rPr>
                        <a:t>http://www.oracle.com/technetwork/java/index.htm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</a:t>
            </a:r>
            <a:r>
              <a:rPr lang="en-US" smtClean="0"/>
              <a:t>Section Divider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Picture 4" descr="O_signature_wht_rg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737" y="4144260"/>
              <a:ext cx="1139799" cy="351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8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packaging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Web applications and services packaged as war files</a:t>
            </a:r>
          </a:p>
          <a:p>
            <a:r>
              <a:rPr lang="en-US" dirty="0" smtClean="0"/>
              <a:t>Jar files with additional application descriptors</a:t>
            </a:r>
          </a:p>
          <a:p>
            <a:pPr lvl="1"/>
            <a:r>
              <a:rPr lang="en-US" dirty="0" smtClean="0"/>
              <a:t>WEB-INF/</a:t>
            </a:r>
            <a:r>
              <a:rPr lang="en-US" dirty="0" err="1" smtClean="0"/>
              <a:t>web.xml</a:t>
            </a:r>
            <a:endParaRPr lang="en-US" dirty="0" smtClean="0"/>
          </a:p>
          <a:p>
            <a:pPr lvl="1"/>
            <a:r>
              <a:rPr lang="en-US" dirty="0" smtClean="0"/>
              <a:t>WEB-INF/sun-</a:t>
            </a:r>
            <a:r>
              <a:rPr lang="en-US" dirty="0" err="1" smtClean="0"/>
              <a:t>web.xml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Components of Oracle Java Embedded Suite</a:t>
            </a:r>
          </a:p>
          <a:p>
            <a:r>
              <a:rPr lang="en-US" dirty="0" smtClean="0"/>
              <a:t>Developing applications for Java Embedded Suite</a:t>
            </a:r>
          </a:p>
          <a:p>
            <a:r>
              <a:rPr lang="en-US" dirty="0" smtClean="0"/>
              <a:t>Code examples</a:t>
            </a:r>
          </a:p>
          <a:p>
            <a:r>
              <a:rPr lang="en-US" smtClean="0"/>
              <a:t>Demo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945466" y="1236133"/>
            <a:ext cx="2777067" cy="29294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err="1" smtClean="0"/>
              <a:t>GlassFish</a:t>
            </a:r>
            <a:r>
              <a:rPr lang="en-US" dirty="0" smtClean="0"/>
              <a:t> container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Protected 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99464" y="2734735"/>
            <a:ext cx="2260600" cy="12615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7333" y="1938867"/>
            <a:ext cx="1667933" cy="157479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Browser</a:t>
            </a:r>
            <a:endParaRPr lang="en-US" dirty="0"/>
          </a:p>
        </p:txBody>
      </p:sp>
      <p:pic>
        <p:nvPicPr>
          <p:cNvPr id="2" name="Picture 1" descr="MC900295619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83" y="2142066"/>
            <a:ext cx="1248516" cy="111336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6722533" y="2700866"/>
            <a:ext cx="11938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3310467"/>
            <a:ext cx="157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User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02933" y="2116667"/>
            <a:ext cx="16425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19867" y="3310467"/>
            <a:ext cx="162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55332" y="1820334"/>
            <a:ext cx="1399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Request resource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9201" y="3073401"/>
            <a:ext cx="1288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Return resource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2600" y="2455334"/>
            <a:ext cx="92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Check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credentials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311400" y="2472267"/>
            <a:ext cx="1642533" cy="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53733" y="2895600"/>
            <a:ext cx="16086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79133" y="2226734"/>
            <a:ext cx="154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Request credentials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63800" y="2633135"/>
            <a:ext cx="1331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Send credentials</a:t>
            </a:r>
          </a:p>
        </p:txBody>
      </p:sp>
    </p:spTree>
    <p:extLst>
      <p:ext uri="{BB962C8B-B14F-4D97-AF65-F5344CB8AC3E}">
        <p14:creationId xmlns:p14="http://schemas.microsoft.com/office/powerpoint/2010/main" val="2973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javax.ws.rs.core.SecurityContext</a:t>
            </a:r>
            <a:endParaRPr lang="en-US" dirty="0" smtClean="0"/>
          </a:p>
          <a:p>
            <a:pPr lvl="1"/>
            <a:r>
              <a:rPr lang="en-US" dirty="0" smtClean="0"/>
              <a:t>Get info about the connection and the user</a:t>
            </a:r>
          </a:p>
          <a:p>
            <a:r>
              <a:rPr lang="en-US" dirty="0"/>
              <a:t>I</a:t>
            </a:r>
            <a:r>
              <a:rPr lang="en-US" dirty="0" smtClean="0"/>
              <a:t>nject this with the @Context annotation</a:t>
            </a:r>
          </a:p>
          <a:p>
            <a:pPr marL="60325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@Context </a:t>
            </a:r>
            <a:r>
              <a:rPr lang="en-US" sz="1600" dirty="0" err="1" smtClean="0">
                <a:latin typeface="Courier New"/>
                <a:cs typeface="Courier New"/>
              </a:rPr>
              <a:t>SecurityContext</a:t>
            </a:r>
            <a:r>
              <a:rPr lang="en-US" sz="1600" dirty="0" smtClean="0">
                <a:latin typeface="Courier New"/>
                <a:cs typeface="Courier New"/>
              </a:rPr>
              <a:t> security;</a:t>
            </a: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String username = </a:t>
            </a:r>
            <a:r>
              <a:rPr lang="en-US" sz="1600" dirty="0" err="1" smtClean="0">
                <a:latin typeface="Courier New"/>
                <a:cs typeface="Courier New"/>
              </a:rPr>
              <a:t>security.getUserPrincipal</a:t>
            </a:r>
            <a:r>
              <a:rPr lang="en-US" sz="1600" dirty="0" smtClean="0">
                <a:latin typeface="Courier New"/>
                <a:cs typeface="Courier New"/>
              </a:rPr>
              <a:t>().</a:t>
            </a:r>
            <a:r>
              <a:rPr lang="en-US" sz="1600" dirty="0" err="1" smtClean="0">
                <a:latin typeface="Courier New"/>
                <a:cs typeface="Courier New"/>
              </a:rPr>
              <a:t>getName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 marL="60325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if (</a:t>
            </a:r>
            <a:r>
              <a:rPr lang="en-US" sz="1600" dirty="0" err="1" smtClean="0">
                <a:latin typeface="Courier New"/>
                <a:cs typeface="Courier New"/>
              </a:rPr>
              <a:t>security.userInRole</a:t>
            </a:r>
            <a:r>
              <a:rPr lang="en-US" sz="1600" dirty="0" smtClean="0">
                <a:latin typeface="Courier New"/>
                <a:cs typeface="Courier New"/>
              </a:rPr>
              <a:t>(“admin”)) {</a:t>
            </a:r>
          </a:p>
          <a:p>
            <a:pPr marL="60325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…</a:t>
            </a:r>
          </a:p>
          <a:p>
            <a:pPr marL="60325" indent="0">
              <a:buNone/>
            </a:pPr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using </a:t>
            </a:r>
            <a:r>
              <a:rPr lang="en-US" dirty="0" err="1" smtClean="0"/>
              <a:t>Netbeans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Automatic download and execution of your application</a:t>
            </a:r>
          </a:p>
          <a:p>
            <a:r>
              <a:rPr lang="en-US" dirty="0"/>
              <a:t>U</a:t>
            </a:r>
            <a:r>
              <a:rPr lang="en-US" dirty="0" smtClean="0"/>
              <a:t>se the &lt;</a:t>
            </a:r>
            <a:r>
              <a:rPr lang="en-US" dirty="0" err="1" smtClean="0"/>
              <a:t>scp</a:t>
            </a:r>
            <a:r>
              <a:rPr lang="en-US" dirty="0" smtClean="0"/>
              <a:t>&gt; and &lt;</a:t>
            </a:r>
            <a:r>
              <a:rPr lang="en-US" dirty="0" err="1" smtClean="0"/>
              <a:t>sshexec</a:t>
            </a:r>
            <a:r>
              <a:rPr lang="en-US" dirty="0" smtClean="0"/>
              <a:t>&gt; Ant rules provided by </a:t>
            </a:r>
            <a:r>
              <a:rPr lang="en-US" dirty="0" err="1" smtClean="0"/>
              <a:t>Netbeans</a:t>
            </a:r>
            <a:endParaRPr lang="en-US" dirty="0" smtClean="0"/>
          </a:p>
          <a:p>
            <a:r>
              <a:rPr lang="en-US" dirty="0" smtClean="0"/>
              <a:t>Update the &lt;run&gt; target in </a:t>
            </a:r>
            <a:r>
              <a:rPr lang="en-US" dirty="0" err="1" smtClean="0"/>
              <a:t>build.xml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Java Embedded Suite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Bringing Java EE technology to embedded gateway devices</a:t>
            </a:r>
          </a:p>
          <a:p>
            <a:r>
              <a:rPr lang="en-US" dirty="0" smtClean="0"/>
              <a:t>Easy creation and hosting of web applications and services</a:t>
            </a:r>
            <a:endParaRPr lang="en-US" dirty="0"/>
          </a:p>
          <a:p>
            <a:r>
              <a:rPr lang="en-US" dirty="0" smtClean="0"/>
              <a:t>Java runtime and middleware</a:t>
            </a:r>
          </a:p>
          <a:p>
            <a:pPr lvl="1"/>
            <a:r>
              <a:rPr lang="en-US" dirty="0" smtClean="0"/>
              <a:t>Java SE Embedded</a:t>
            </a:r>
          </a:p>
          <a:p>
            <a:pPr lvl="1"/>
            <a:r>
              <a:rPr lang="en-US" dirty="0" err="1" smtClean="0"/>
              <a:t>GlassFish</a:t>
            </a:r>
            <a:r>
              <a:rPr lang="en-US" dirty="0" smtClean="0"/>
              <a:t> for Embedded Suite</a:t>
            </a:r>
          </a:p>
          <a:p>
            <a:pPr lvl="1"/>
            <a:r>
              <a:rPr lang="en-US" dirty="0" smtClean="0"/>
              <a:t>Java DB</a:t>
            </a:r>
          </a:p>
          <a:p>
            <a:pPr lvl="1"/>
            <a:r>
              <a:rPr lang="en-US" dirty="0" smtClean="0"/>
              <a:t>Jersey</a:t>
            </a:r>
          </a:p>
          <a:p>
            <a:r>
              <a:rPr lang="en-US" dirty="0" smtClean="0"/>
              <a:t>Integrated, tested and supported together</a:t>
            </a:r>
          </a:p>
          <a:p>
            <a:pPr lvl="1"/>
            <a:r>
              <a:rPr lang="en-US" dirty="0" smtClean="0"/>
              <a:t>ARM Linux &amp; x86 Linux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Deployment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/>
        </p:nvGraphicFramePr>
        <p:xfrm>
          <a:off x="1104900" y="1162050"/>
          <a:ext cx="697230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acro-Enabled Template" r:id="rId5" imgW="6088966" imgH="4533085" progId="Word.DocumentMacroEnabled.12">
                  <p:embed/>
                </p:oleObj>
              </mc:Choice>
              <mc:Fallback>
                <p:oleObj name="Macro-Enabled Template" r:id="rId5" imgW="6088966" imgH="4533085" progId="Word.DocumentMacroEnabled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162050"/>
                        <a:ext cx="6972300" cy="340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8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Insert M2M architecture slide here to position JES for gateway devices and define what a gateway device 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 Embedded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Headless configuration of Java SE</a:t>
            </a:r>
          </a:p>
          <a:p>
            <a:r>
              <a:rPr lang="en-US" dirty="0" smtClean="0"/>
              <a:t>With optimizations for embedded use</a:t>
            </a:r>
          </a:p>
          <a:p>
            <a:r>
              <a:rPr lang="en-US" dirty="0" smtClean="0"/>
              <a:t>Familiar Java SE 7 API set</a:t>
            </a:r>
          </a:p>
          <a:p>
            <a:r>
              <a:rPr lang="en-US" dirty="0"/>
              <a:t>U</a:t>
            </a:r>
            <a:r>
              <a:rPr lang="en-US" dirty="0" smtClean="0"/>
              <a:t>se your favorite IDE and libraries</a:t>
            </a:r>
          </a:p>
          <a:p>
            <a:r>
              <a:rPr lang="en-US" dirty="0" smtClean="0"/>
              <a:t>Initial release contains 7u6 JRE</a:t>
            </a:r>
          </a:p>
          <a:p>
            <a:pPr lvl="1"/>
            <a:r>
              <a:rPr lang="en-US" dirty="0" smtClean="0"/>
              <a:t>Client JIT</a:t>
            </a:r>
          </a:p>
          <a:p>
            <a:pPr lvl="1"/>
            <a:r>
              <a:rPr lang="en-US" dirty="0" smtClean="0"/>
              <a:t>Optimized for x86 and ARM V6/V7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GlassFish</a:t>
            </a:r>
            <a:r>
              <a:rPr lang="en-US" dirty="0" smtClean="0"/>
              <a:t> for Embedded Suite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Application server</a:t>
            </a:r>
          </a:p>
          <a:p>
            <a:r>
              <a:rPr lang="en-US" dirty="0" smtClean="0"/>
              <a:t>Size-reduced for use on embedded devices</a:t>
            </a:r>
          </a:p>
          <a:p>
            <a:r>
              <a:rPr lang="en-US" dirty="0" smtClean="0"/>
              <a:t>Runs in embedded mode i.e. in process</a:t>
            </a:r>
          </a:p>
          <a:p>
            <a:pPr lvl="1"/>
            <a:r>
              <a:rPr lang="en-US" dirty="0" smtClean="0"/>
              <a:t>Controlled using Embedded </a:t>
            </a:r>
            <a:r>
              <a:rPr lang="en-US" dirty="0" err="1" smtClean="0"/>
              <a:t>GlassFish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HTTP server</a:t>
            </a:r>
          </a:p>
          <a:p>
            <a:r>
              <a:rPr lang="en-US" dirty="0" smtClean="0"/>
              <a:t>Servlet 3.0 container</a:t>
            </a:r>
          </a:p>
          <a:p>
            <a:r>
              <a:rPr lang="en-US" dirty="0" smtClean="0"/>
              <a:t>Java DB and Jersey integration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31294</TotalTime>
  <Words>1442</Words>
  <Application>Microsoft Macintosh PowerPoint</Application>
  <PresentationFormat>On-screen Show (16:9)</PresentationFormat>
  <Paragraphs>326</Paragraphs>
  <Slides>42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JavaOne_Template_16x9</vt:lpstr>
      <vt:lpstr>Macro-Enabled Template</vt:lpstr>
      <vt:lpstr>PowerPoint Presentation</vt:lpstr>
      <vt:lpstr>PowerPoint Presentation</vt:lpstr>
      <vt:lpstr>Easy Middleware for Embedded Devices</vt:lpstr>
      <vt:lpstr>Program Agenda</vt:lpstr>
      <vt:lpstr>Oracle Java Embedded Suite</vt:lpstr>
      <vt:lpstr>Sample Deployment Architecture</vt:lpstr>
      <vt:lpstr>PowerPoint Presentation</vt:lpstr>
      <vt:lpstr>Java SE Embedded</vt:lpstr>
      <vt:lpstr>GlassFish for Embedded Suite</vt:lpstr>
      <vt:lpstr>Java DB</vt:lpstr>
      <vt:lpstr>Java DB – Easy to Use</vt:lpstr>
      <vt:lpstr>Java DB Session</vt:lpstr>
      <vt:lpstr>Jersey</vt:lpstr>
      <vt:lpstr>JES Application</vt:lpstr>
      <vt:lpstr>Hello Jersey</vt:lpstr>
      <vt:lpstr>Embedded GlassFish API</vt:lpstr>
      <vt:lpstr>Embedded GlassFish API Example</vt:lpstr>
      <vt:lpstr>Securing the Device</vt:lpstr>
      <vt:lpstr>GlassFish Security</vt:lpstr>
      <vt:lpstr>Configuring a Secure Transport</vt:lpstr>
      <vt:lpstr>Configuring a Secure Transport (2)</vt:lpstr>
      <vt:lpstr>Limiting Access to Web Applications</vt:lpstr>
      <vt:lpstr>Using a JDBC Realm</vt:lpstr>
      <vt:lpstr>Create a JDBC Resource</vt:lpstr>
      <vt:lpstr>Create the JDBC Realm</vt:lpstr>
      <vt:lpstr>Specify the use of the JDBC Realm</vt:lpstr>
      <vt:lpstr>Link Roles to Groups</vt:lpstr>
      <vt:lpstr>Specify the Roles Constraints</vt:lpstr>
      <vt:lpstr>Specify the Role Constraints (2)</vt:lpstr>
      <vt:lpstr>Configuring Role Constraints</vt:lpstr>
      <vt:lpstr>Define the User Database Schema</vt:lpstr>
      <vt:lpstr>Populate the User Database</vt:lpstr>
      <vt:lpstr>The Result</vt:lpstr>
      <vt:lpstr>Including JES in a Device</vt:lpstr>
      <vt:lpstr>Ready to Get Started?</vt:lpstr>
      <vt:lpstr>More Information</vt:lpstr>
      <vt:lpstr>Graphic Section Divider</vt:lpstr>
      <vt:lpstr>PowerPoint Presentation</vt:lpstr>
      <vt:lpstr>Application packaging</vt:lpstr>
      <vt:lpstr>Accessing Protected Resources</vt:lpstr>
      <vt:lpstr>Web Service Security</vt:lpstr>
      <vt:lpstr>Developing using Netbeans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Stephen Chin</cp:lastModifiedBy>
  <cp:revision>989</cp:revision>
  <cp:lastPrinted>2012-08-08T17:55:43Z</cp:lastPrinted>
  <dcterms:created xsi:type="dcterms:W3CDTF">2012-05-31T20:53:14Z</dcterms:created>
  <dcterms:modified xsi:type="dcterms:W3CDTF">2013-07-12T09:17:36Z</dcterms:modified>
</cp:coreProperties>
</file>