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docm" ContentType="application/vnd.ms-word.document.macroEnabled.12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3"/>
  </p:notesMasterIdLst>
  <p:handoutMasterIdLst>
    <p:handoutMasterId r:id="rId44"/>
  </p:handoutMasterIdLst>
  <p:sldIdLst>
    <p:sldId id="343" r:id="rId2"/>
    <p:sldId id="578" r:id="rId3"/>
    <p:sldId id="507" r:id="rId4"/>
    <p:sldId id="509" r:id="rId5"/>
    <p:sldId id="579" r:id="rId6"/>
    <p:sldId id="624" r:id="rId7"/>
    <p:sldId id="580" r:id="rId8"/>
    <p:sldId id="581" r:id="rId9"/>
    <p:sldId id="617" r:id="rId10"/>
    <p:sldId id="618" r:id="rId11"/>
    <p:sldId id="615" r:id="rId12"/>
    <p:sldId id="583" r:id="rId13"/>
    <p:sldId id="594" r:id="rId14"/>
    <p:sldId id="622" r:id="rId15"/>
    <p:sldId id="611" r:id="rId16"/>
    <p:sldId id="612" r:id="rId17"/>
    <p:sldId id="592" r:id="rId18"/>
    <p:sldId id="593" r:id="rId19"/>
    <p:sldId id="597" r:id="rId20"/>
    <p:sldId id="599" r:id="rId21"/>
    <p:sldId id="602" r:id="rId22"/>
    <p:sldId id="620" r:id="rId23"/>
    <p:sldId id="610" r:id="rId24"/>
    <p:sldId id="613" r:id="rId25"/>
    <p:sldId id="609" r:id="rId26"/>
    <p:sldId id="604" r:id="rId27"/>
    <p:sldId id="605" r:id="rId28"/>
    <p:sldId id="606" r:id="rId29"/>
    <p:sldId id="600" r:id="rId30"/>
    <p:sldId id="607" r:id="rId31"/>
    <p:sldId id="608" r:id="rId32"/>
    <p:sldId id="614" r:id="rId33"/>
    <p:sldId id="589" r:id="rId34"/>
    <p:sldId id="625" r:id="rId35"/>
    <p:sldId id="626" r:id="rId36"/>
    <p:sldId id="573" r:id="rId37"/>
    <p:sldId id="577" r:id="rId38"/>
    <p:sldId id="586" r:id="rId39"/>
    <p:sldId id="595" r:id="rId40"/>
    <p:sldId id="601" r:id="rId41"/>
    <p:sldId id="585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A0A0B"/>
    <a:srgbClr val="355469"/>
    <a:srgbClr val="5382A1"/>
    <a:srgbClr val="00B050"/>
    <a:srgbClr val="FFB500"/>
    <a:srgbClr val="7A7A7A"/>
    <a:srgbClr val="B3B3B3"/>
    <a:srgbClr val="F3F3F3"/>
    <a:srgbClr val="FF1414"/>
    <a:srgbClr val="8BAA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6104" autoAdjust="0"/>
  </p:normalViewPr>
  <p:slideViewPr>
    <p:cSldViewPr snapToGrid="0">
      <p:cViewPr varScale="1">
        <p:scale>
          <a:sx n="97" d="100"/>
          <a:sy n="97" d="100"/>
        </p:scale>
        <p:origin x="-546" y="-96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25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1736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10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realm is a security policy domain defined for a web or application server. A realm contains a collection of users, who may or may not be assigned to a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we</a:t>
            </a:r>
            <a:r>
              <a:rPr lang="en-US" baseline="0" dirty="0" smtClean="0"/>
              <a:t> tell Glassfish which database tables and columns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632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20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100" y="4343706"/>
            <a:ext cx="5484316" cy="4113892"/>
          </a:xfrm>
          <a:noFill/>
          <a:ln/>
        </p:spPr>
        <p:txBody>
          <a:bodyPr lIns="0" tIns="0" rIns="0" bIns="0"/>
          <a:lstStyle/>
          <a:p>
            <a:pPr>
              <a:spcBef>
                <a:spcPts val="475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</a:pPr>
            <a:endParaRPr lang="en-US" dirty="0" smtClean="0">
              <a:latin typeface="Times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sites offer additional resources for your prospect</a:t>
            </a:r>
            <a:r>
              <a:rPr lang="en-US" baseline="0" dirty="0" smtClean="0"/>
              <a:t> to learn about Java.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107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web.xml</a:t>
            </a:r>
            <a:r>
              <a:rPr lang="en-US" dirty="0" smtClean="0"/>
              <a:t> and sun-</a:t>
            </a:r>
            <a:r>
              <a:rPr lang="en-US" dirty="0" err="1" smtClean="0"/>
              <a:t>web.xml</a:t>
            </a:r>
            <a:r>
              <a:rPr lang="en-US" dirty="0" smtClean="0"/>
              <a:t> in the same way for JAX-RS. There are also some additional annotations to know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77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illustrates a sample deployment scenario</a:t>
            </a:r>
            <a:r>
              <a:rPr lang="en-US" baseline="0" dirty="0" smtClean="0"/>
              <a:t> for Java Embedded Suite.</a:t>
            </a:r>
          </a:p>
          <a:p>
            <a:r>
              <a:rPr lang="en-US" baseline="0" dirty="0" smtClean="0"/>
              <a:t>In this case, JES is acting as a concentrator for multitude of edge devices.</a:t>
            </a:r>
          </a:p>
          <a:p>
            <a:r>
              <a:rPr lang="en-US" baseline="0" dirty="0" smtClean="0"/>
              <a:t>It is collecting and forwarding the data and messages to/from embedded devices and communicates the backend through the cloud.  JES is also capable of performing a local analytics with ability to store data and host web services/applications.</a:t>
            </a:r>
          </a:p>
          <a:p>
            <a:r>
              <a:rPr lang="en-US" baseline="0" dirty="0" smtClean="0"/>
              <a:t>So from the backend enterprise perspective, you can have access to aggregated/pre-processed data tailed to the required backend services.  Much of the business logics runs in the backend can be localized to sub-segments or sub-system through JES without having to create something from scratch on individual embedded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02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Not going to go into “Why Java” in this presentation…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Lots of example Glassfish code coming later in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41275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版权所有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</a:t>
              </a:r>
              <a:r>
                <a:rPr lang="en-US" sz="600" b="0" i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©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2012，Oracle 和/</a:t>
              </a:r>
              <a:r>
                <a:rPr lang="en-US" sz="600" b="0" i="0" baseline="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或其分支机构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  <a:r>
                <a:rPr lang="en-US" sz="600" b="0" i="0" baseline="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保留所有权利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fld id="{6A5A4AC0-1BEC-FE47-8A68-418BE237F8CE}" type="slidenum">
              <a:rPr lang="en-US" sz="6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lang="en-US" sz="600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46" r:id="rId13"/>
    <p:sldLayoutId id="2147483745" r:id="rId14"/>
    <p:sldLayoutId id="2147483685" r:id="rId15"/>
    <p:sldLayoutId id="2147483686" r:id="rId16"/>
    <p:sldLayoutId id="2147483750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ontent.oracle.com/technetwork/java/embedded/downloads/java-embedded-suite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embedded/resources/java-embedded-suite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racle.com/technetwork/java/index.htm" TargetMode="External"/><Relationship Id="rId4" Type="http://schemas.openxmlformats.org/officeDocument/2006/relationships/hyperlink" Target="http://www.oracle.com/goto/javaembedd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_____1.docm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DB － 易于使用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单个 jar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熟悉而广泛的 SQL 支持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自调优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优化器统计信息、页面大小和锁定默认值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许多特性均可插拔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加密、身份验证、函数、过程、数据类型……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使用嵌入式 JDBC 数据源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639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DB 专题讲座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专题讲座 ID：CON6684 专题讲座标题：嵌入式中间件的数据存储 讲座地点/场地：Hotel Nikko － Monterey I/II 日期和时间：星期四 14:00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7715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Jersey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REST 式 Web 服务框架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JSR-311 (JAX-RS) 参考实现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基于批注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使实现 REST 式 Web 服务变得容易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包括 JSON 支持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另外还提供 REST 客户端 API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914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32934" y="2252133"/>
            <a:ext cx="7238999" cy="1930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JES 应用程序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ea typeface="黑体" pitchFamily="49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2362201"/>
            <a:ext cx="2260600" cy="71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GlassFish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1346200"/>
            <a:ext cx="1667933" cy="71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主要</a:t>
            </a:r>
          </a:p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应用程序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199" y="1354666"/>
            <a:ext cx="3522133" cy="71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Web 应用程序/服务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09733" y="2362199"/>
            <a:ext cx="2260600" cy="71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Jersey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5200" y="2362200"/>
            <a:ext cx="2252133" cy="71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JavaDB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3000" y="3310467"/>
            <a:ext cx="7027333" cy="71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Java SE Embedded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12533" y="1346201"/>
            <a:ext cx="1617134" cy="71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静态</a:t>
            </a:r>
          </a:p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内容</a:t>
            </a:r>
          </a:p>
        </p:txBody>
      </p:sp>
    </p:spTree>
    <p:extLst>
      <p:ext uri="{BB962C8B-B14F-4D97-AF65-F5344CB8AC3E}">
        <p14:creationId xmlns="" xmlns:p14="http://schemas.microsoft.com/office/powerpoint/2010/main" val="3895889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Hello Jersey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4"/>
          <p:cNvSpPr txBox="1">
            <a:spLocks/>
          </p:cNvSpPr>
          <p:nvPr/>
        </p:nvSpPr>
        <p:spPr>
          <a:xfrm>
            <a:off x="284163" y="1303866"/>
            <a:ext cx="8529637" cy="3484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// The Java class will be hosted at the URI path "/helloworld"   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@Path("/helloworld")   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public class HelloWorldResource {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  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// The method will process HTTP GET requests   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@GET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// The method will produce content encoded as MIME type "text/plain"  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@Produces("text/plain")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public String getClichedMessage() {  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	return "Hello World";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	}   </a:t>
            </a:r>
          </a:p>
          <a:p>
            <a:pPr algn="l" defTabSz="914400">
              <a:buNone/>
            </a:pPr>
            <a:r>
              <a:rPr lang="en-US" sz="1400" b="1" i="0">
                <a:latin typeface="Courier New"/>
                <a:ea typeface="+mn-ea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20085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嵌入式 GlassFish API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生命周期操作 — 启动和停止应用服务器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部署和取消部署应用程序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运行时配置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访问服务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2072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嵌入式 GlassFish API 示例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﻿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GlassFishRuntime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gfRuntime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=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GlassFishRuntime.bootstrap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GlassFishProperties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gfProps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= new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GlassFishProperties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gfProps.setPort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("http-listener", port);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gfProps.setPort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("https-listener", port + 1);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=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gfRuntime.newGlassFish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gfProps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glassfish.start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Deployer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deployer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= </a:t>
            </a:r>
            <a:r>
              <a:rPr lang="en-US" sz="16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glassfish.getDeployer</a:t>
            </a:r>
            <a:r>
              <a:rPr lang="en-US" sz="16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1515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保护设备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免责声明：这不是完整的安全教程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您应当了解如何保护 Linux 安装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移除不需要的服务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只打开需要的端口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审核文件权限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…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我们来谈谈如何确保安全访问 Web 应用程序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7594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GlassFish 安全性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在概念上，与“Big GlassFish”的配置相同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无管理控制台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因此没有开放的端口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使用嵌入式 API 进行配置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除非您自行配置，不应留有任何 HTTP &amp; HTTPS 监听器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启动嵌入式 GlassFish 实例时使用属性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6286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配置安全传输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可能需要使用 HTTPS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HTTP 随后将重定向至 HTTPS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 &lt;transport-guarantee&gt; 添加到 web.xml 中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或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对 servlet 使用 @ServletSecurity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对 Jersey 使用 @Context 批注和 SecurityContext.isSecure()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7644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345" y="1201839"/>
            <a:ext cx="6400802" cy="2929889"/>
          </a:xfrm>
        </p:spPr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以下内容旨在概述产品的总体发展方向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该内容仅供参考，不可纳入任何合同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b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该内容不构成提供任何材料、代码或功能的承诺，并且不应该作为制定购买决策的依据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此处所述有关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Oracle 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产品的任何特性或功能的开发、发布以及相应的日程安排均由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Oracle 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自行决定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944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配置安全传输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&lt;security-constraint&gt;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&lt;web-resource-collection&gt;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&lt;web-resource-name&gt;Admin Pages&lt;/web-resource-name&gt;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</a:t>
            </a:r>
            <a:r>
              <a:rPr lang="en-US" sz="1600" b="1" i="0" dirty="0">
                <a:solidFill>
                  <a:srgbClr val="3366FF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</a:t>
            </a:r>
            <a:r>
              <a:rPr lang="en-US" sz="1600" b="1" i="0" dirty="0" err="1">
                <a:solidFill>
                  <a:srgbClr val="3366FF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url</a:t>
            </a:r>
            <a:r>
              <a:rPr lang="en-US" sz="1600" b="1" i="0" dirty="0">
                <a:solidFill>
                  <a:srgbClr val="3366FF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-pattern&gt;/admin/*&lt;/</a:t>
            </a:r>
            <a:r>
              <a:rPr lang="en-US" sz="1600" b="1" i="0" dirty="0" err="1">
                <a:solidFill>
                  <a:srgbClr val="3366FF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url</a:t>
            </a:r>
            <a:r>
              <a:rPr lang="en-US" sz="1600" b="1" i="0" dirty="0">
                <a:solidFill>
                  <a:srgbClr val="3366FF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-pattern&gt;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&lt;/web-resource-collection&gt;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&lt;user-data-constraint&gt;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&lt;description/&gt;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</a:t>
            </a:r>
            <a:r>
              <a:rPr lang="en-US" sz="1600" b="1" i="0" dirty="0">
                <a:solidFill>
                  <a:srgbClr val="3366FF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&lt;transport-guarantee&gt;CONFIDENTIAL&lt;/transport-guarantee&gt;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&lt;/user-data-constraint&gt;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&lt;/security-constraint&gt;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194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限制对 Web 应用程序的访问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GlassFish 可通过以下方式对用户进行身份验证：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用户名和口令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证书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上述两项组合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身份验证领域 － 文件、证书、JDBC、LDAP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可以为以下各项创建自定义领域和 LoginModule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其他身份验证机制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其他安全性措施，如每用户口令 Salt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394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JDBC 领域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创建 JDBC 领域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指定使用 JDBC 领域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将角色与组关联，并指定角色约束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定义用户数据库模式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填充用户数据库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指定访问约束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编写自定义 LoginModule?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399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创建 JDBC 资源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通常使用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GlassFish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管理控制台执行此操作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或使用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asadmin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命令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可通过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CommandRunner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API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运行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asadmin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命令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CommandRunner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runner =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glassfish.getCommandRunner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CommandResult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result;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result =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runner.run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("create-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jdbc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-resource”,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	"--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connectionpoolid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=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DerbyPool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”, "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jdbc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/derby");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Courier New" pitchFamily="49" charset="0"/>
              <a:ea typeface="黑体" pitchFamily="49" charset="-122"/>
              <a:cs typeface="Courier New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48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创建 JDBC 领域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result =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runner.run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("create-auth-realm”,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”--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classname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=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com.sun.enterprise.security.auth.realm.jdbc.JDBCRealm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",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"--property=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jaas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-context=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jdbcRealm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encoding=Hex: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password-column=PASSWORD: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datasource-jndi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=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jdbc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/__default: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group-table=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users_groups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user-table=users: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group-name-column=GROUPID: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digest-algorithm=MD5: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user-name-column=USERID”,</a:t>
            </a:r>
          </a:p>
          <a:p>
            <a:pPr marL="64008" indent="0" algn="l" defTabSz="228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"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MyJDBCRealm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");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587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指定使用 JDBC 领域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web.xml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中，添加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&lt;login-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config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&lt;auth-method&gt;BASIC&lt;/auth-method&gt;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&lt;realm-name&gt;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MyJDBCRealm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&lt;/realm-name&gt;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&lt;/login-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config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334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将角色与组关联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sun-web.xml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中，添加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&lt;security-role-mapping&gt;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&lt;role-name&gt;admin&lt;/role-name&gt;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&lt;group-name&gt;admin&lt;/group-name&gt;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&lt;/security-role-mapping&gt;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510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指定角色约束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web.xml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中，添加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&lt;security-role&gt;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&lt;role-name&gt;admin&lt;/role-name&gt;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&lt;/security-role&gt;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373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指定角色约束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web.xml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中，添加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&lt;security-constraint&gt;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…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&lt;auth-constraint&gt;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&lt;role-name&gt; admin &lt;/role-name&gt;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&lt;/auth-constraint&gt;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&lt;/security-constraint&gt;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136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配置角色约束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&lt;security-constraint&gt;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&lt;web-resource-collection&gt;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&lt;web-resource-name&gt;Admin Pages&lt;/web-resource-name&gt;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url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-pattern&gt;/admin/*&lt;/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url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-pattern&gt;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&lt;/web-resource-collection&gt;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&lt;auth-constraint&gt;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&lt;role-name&gt;admin&lt;/role-name&gt;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&lt;/auth-constraint&gt;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&lt;/security-constraint&gt;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075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轻松用于嵌入式设备的中间件</a:t>
            </a:r>
            <a:endParaRPr lang="en-US" sz="2800" b="1" i="0" dirty="0">
              <a:solidFill>
                <a:schemeClr val="bg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Stephen Chin (@steveonjava)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技术大使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JavaOne 大会内容主席</a:t>
            </a:r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定义用户数据库模式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Statement s =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connection.createStatement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("CREATE TABLE users" +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”(USERID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varchar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(50) NOT NULL, PASSWORD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varchar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(128) NOT NULL)”);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("CREATE TABLE groups" +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”(GROUPID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varchar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(20) NOT NULL)");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("CREATE TABLE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users_groups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" +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”(GROUPID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varchar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(20) NOT NULL, USERID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varchar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(50) NOT NULL”)");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188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填充用户数据库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(“INSERT INTO users(USERID,PASSWORD) VALUES(‘user’,’…’)”);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("INSERT INTO users(USERID,PASSWORD) VALUES ('user', ‘…’)”);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("INSERT INTO groups(GROUPID) VALUES ('admin')");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("INSERT INTO groups(GROUPID) VALUES ('users')");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("INSERT INTO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users_groups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(USERID,GROUPID)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		VALUES ('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adminuser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', 'users')");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("INSERT INTO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users_groups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(USERID,GROUPID)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		VALUES ('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adminuser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', 'admin')");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s.execute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("INSERT INTO </a:t>
            </a:r>
            <a:r>
              <a:rPr lang="en-US" sz="1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users_groups</a:t>
            </a: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(USERID,GROUPID)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						VALUES ('user', 'users')");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132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结果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/>
          <a:srcRect l="-1011" t="-13950" r="-986" b="-29308"/>
          <a:stretch/>
        </p:blipFill>
        <p:spPr/>
      </p:pic>
    </p:spTree>
    <p:extLst>
      <p:ext uri="{BB962C8B-B14F-4D97-AF65-F5344CB8AC3E}">
        <p14:creationId xmlns="" xmlns:p14="http://schemas.microsoft.com/office/powerpoint/2010/main" val="3153701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在设备中包含 JES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只需将 JES 目录放置在设备上的任意所需位置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无需安装过程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嵌入式 GlassFish 将创建一个框架工作树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默认在 /tmp 下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您的应用程序可能需要“冷启动”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初始化凭证存储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将预初始化的数据库复制到所需位置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……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1417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准备好开始了吗？</a:t>
            </a:r>
          </a:p>
        </p:txBody>
      </p:sp>
      <p:sp>
        <p:nvSpPr>
          <p:cNvPr id="131075" name="Rectangle 6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marL="109728" indent="-173736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直接访问以下网址进行下载：</a:t>
            </a:r>
          </a:p>
          <a:p>
            <a:pPr marL="109728" indent="-173736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3"/>
              </a:rPr>
              <a:t>http://www.oracle.com/technetwork/java/embedded/downloads/java-embedded-suite/index.html</a:t>
            </a:r>
          </a:p>
          <a:p>
            <a:pPr marL="109728" indent="-173736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41" y="2432839"/>
            <a:ext cx="4502837" cy="211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01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更多信息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540852" y="929783"/>
            <a:ext cx="8211327" cy="37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2725" indent="-212725" algn="l" rtl="0" eaLnBrk="0" fontAlgn="base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512763" indent="-227013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712788" indent="-141288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08585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374775" indent="-231775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1570651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6224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1797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7369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lvl="2" indent="-212725">
              <a:spcBef>
                <a:spcPts val="500"/>
              </a:spcBef>
            </a:pPr>
            <a:endParaRPr lang="sv-S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4101512"/>
              </p:ext>
            </p:extLst>
          </p:nvPr>
        </p:nvGraphicFramePr>
        <p:xfrm>
          <a:off x="651315" y="1357689"/>
          <a:ext cx="8053298" cy="25611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26649"/>
                <a:gridCol w="4026649"/>
              </a:tblGrid>
              <a:tr h="97622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“Java Embedded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Suite”</a:t>
                      </a:r>
                    </a:p>
                    <a:p>
                      <a:pPr marL="0" algn="l" defTabSz="914400">
                        <a:buNone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6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  <a:hlinkClick r:id="rId3"/>
                        </a:rPr>
                        <a:t>http://www.oracle.com/technetwork/java/embedded/resources/java-embedded-suite/index.html</a:t>
                      </a:r>
                    </a:p>
                    <a:p>
                      <a:pPr marL="0" algn="l" defTabSz="914400">
                        <a:buNone/>
                      </a:pPr>
                      <a:endParaRPr lang="en-US" sz="1200" dirty="0" smtClean="0"/>
                    </a:p>
                  </a:txBody>
                  <a:tcPr/>
                </a:tc>
              </a:tr>
              <a:tr h="976229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“Java Embedded”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  <a:hlinkClick r:id="rId4"/>
                        </a:rPr>
                        <a:t>http://www.oracle.com/goto/javaembedded</a:t>
                      </a:r>
                    </a:p>
                    <a:p>
                      <a:pPr marL="0" algn="l" defTabSz="914400">
                        <a:buNone/>
                      </a:pPr>
                      <a:endParaRPr lang="en-US" sz="1200" dirty="0" smtClean="0"/>
                    </a:p>
                  </a:txBody>
                  <a:tcPr/>
                </a:tc>
              </a:tr>
              <a:tr h="402625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sv-SE" sz="18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“Java for Developers”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56692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  <a:hlinkClick r:id="rId5"/>
                        </a:rPr>
                        <a:t>http://www.oracle.com/technetwork/java/index.htm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20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Graphic Section Divider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Picture 4" descr="O_signature_wht_rg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737" y="4144260"/>
              <a:ext cx="1139799" cy="351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9988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26998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应用程序打包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 应用程序和服务打包为 war 文件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Jar 文件和其他应用程序描述文件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WEB-INF/web.xml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WEB-INF/sun-web.xml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8916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945466" y="1236133"/>
            <a:ext cx="2777067" cy="29294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GlassFish 容器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ea typeface="黑体" pitchFamily="49" charset="-122"/>
              </a:rPr>
              <a:t>访问受保护的资源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ea typeface="黑体" pitchFamily="49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9464" y="2734735"/>
            <a:ext cx="2260600" cy="12615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Web</a:t>
            </a:r>
          </a:p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应用程序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7333" y="1938867"/>
            <a:ext cx="1667933" cy="157479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Web</a:t>
            </a:r>
          </a:p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浏览器</a:t>
            </a:r>
          </a:p>
        </p:txBody>
      </p:sp>
      <p:pic>
        <p:nvPicPr>
          <p:cNvPr id="2" name="Picture 1" descr="MC900295619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83" y="2142066"/>
            <a:ext cx="1248516" cy="111336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7" idx="3"/>
          </p:cNvCxnSpPr>
          <p:nvPr/>
        </p:nvCxnSpPr>
        <p:spPr>
          <a:xfrm>
            <a:off x="6722533" y="2700866"/>
            <a:ext cx="1193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3310467"/>
            <a:ext cx="157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用户</a:t>
            </a:r>
          </a:p>
          <a:p>
            <a:pPr algn="l" defTabSz="914400">
              <a:buNone/>
            </a:pPr>
            <a:r>
              <a:rPr lang="en-US" sz="20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信息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02933" y="2116667"/>
            <a:ext cx="16425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19867" y="3310467"/>
            <a:ext cx="162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55332" y="182033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2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请求资源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9201" y="30734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2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返回资源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2600" y="24553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2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检查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凭证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11400" y="2472267"/>
            <a:ext cx="1642533" cy="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53733" y="2895600"/>
            <a:ext cx="16086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79133" y="2226734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2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</a:t>
            </a:r>
            <a:r>
              <a:rPr lang="en-US" sz="12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请求凭证</a:t>
            </a:r>
            <a:endParaRPr lang="en-US" sz="12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63800" y="26331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2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发送凭证</a:t>
            </a:r>
          </a:p>
        </p:txBody>
      </p:sp>
    </p:spTree>
    <p:extLst>
      <p:ext uri="{BB962C8B-B14F-4D97-AF65-F5344CB8AC3E}">
        <p14:creationId xmlns="" xmlns:p14="http://schemas.microsoft.com/office/powerpoint/2010/main" val="297371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议题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Oracle Java Embedded Suite 的组件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 Java Embedded Suite 开发应用程序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代码示例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演示</a:t>
            </a:r>
          </a:p>
        </p:txBody>
      </p:sp>
    </p:spTree>
    <p:extLst>
      <p:ext uri="{BB962C8B-B14F-4D97-AF65-F5344CB8AC3E}">
        <p14:creationId xmlns=""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 服务安全性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javax.ws.rs.core.SecurityContext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获取关于连接和用户的信息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@Context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标注注入此信息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@Context </a:t>
            </a:r>
            <a:r>
              <a:rPr lang="en-US" sz="16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SecurityContext</a:t>
            </a: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security;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String username = </a:t>
            </a:r>
            <a:r>
              <a:rPr lang="en-US" sz="16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security.getUserPrincipal</a:t>
            </a: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().</a:t>
            </a:r>
            <a:r>
              <a:rPr lang="en-US" sz="16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getName</a:t>
            </a: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if (</a:t>
            </a:r>
            <a:r>
              <a:rPr lang="en-US" sz="16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security.userInRole</a:t>
            </a: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(“admin”)) {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	…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992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Netbeans 开发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自动下载和执行应用程序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提供的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&lt;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scp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&gt; 和 &lt;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sshexec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&gt; Ant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规则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更新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build.xml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中的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&lt;run&gt;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目标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113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Oracle Java Embedded Suite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 Java EE 技术引入嵌入式网关设备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轻松创建和托管 Web 应用程序和服务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运行时和中间件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SE Embedded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 Embedded Suite 的 GlassFish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DB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Jersey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提供全面的集成、测试和支持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Linux 和 x86 Linux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29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部署架构示例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/>
        </p:nvGraphicFramePr>
        <p:xfrm>
          <a:off x="1104900" y="1162050"/>
          <a:ext cx="6972300" cy="3400425"/>
        </p:xfrm>
        <a:graphic>
          <a:graphicData uri="http://schemas.openxmlformats.org/presentationml/2006/ole">
            <p:oleObj spid="_x0000_s5126" name="Macro-Enabled Template" r:id="rId4" imgW="6088966" imgH="4533085" progId="Word.DocumentMacroEnabled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49861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SE Embedded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有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无图形界面的</a:t>
            </a:r>
            <a:r>
              <a:rPr lang="en-US" sz="20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SE</a:t>
            </a:r>
            <a:r>
              <a:rPr lang="zh-CN" altLang="en-US" sz="20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配置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针对嵌入式</a:t>
            </a:r>
            <a:r>
              <a:rPr lang="zh-CN" altLang="en-US" sz="20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</a:t>
            </a:r>
            <a:r>
              <a:rPr lang="en-US" sz="20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用进行了优化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熟悉的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SE 7 API 集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使用自己喜欢的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IDE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和库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初始版本中包含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7u6 JRE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客户端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JIT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x86 和 ARM V6/V7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进行了优化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2273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 Embedded Suite 的 GlassFish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应用服务器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针对在嵌入式设备中使用而减少了大小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在嵌入式模式下运行（即在进程中）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使用嵌入式 GlassFish API 控制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HTTP 服务器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Servlet 3.0 容器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DB 和 Jersey 集成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9052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DB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功能齐全的多用户 RDBMS，包括崩溃恢复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易于使用 － 无需 DBA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基于标准（ANSI/ISO SQL 和 JDBC）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Apache Derby 项目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活跃的开发人员和用户社区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成熟的代码库（超过 15 年的实战经验）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971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31304</TotalTime>
  <Words>910</Words>
  <Application>Microsoft Office PowerPoint</Application>
  <PresentationFormat>全屏显示(16:9)</PresentationFormat>
  <Paragraphs>325</Paragraphs>
  <Slides>41</Slides>
  <Notes>29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JavaOne_Template_16x9</vt:lpstr>
      <vt:lpstr>Macro-Enabled Template</vt:lpstr>
      <vt:lpstr>幻灯片 1</vt:lpstr>
      <vt:lpstr>幻灯片 2</vt:lpstr>
      <vt:lpstr>轻松用于嵌入式设备的中间件</vt:lpstr>
      <vt:lpstr>议题</vt:lpstr>
      <vt:lpstr>Oracle Java Embedded Suite</vt:lpstr>
      <vt:lpstr>部署架构示例</vt:lpstr>
      <vt:lpstr>Java SE Embedded</vt:lpstr>
      <vt:lpstr>适用于 Embedded Suite 的 GlassFish</vt:lpstr>
      <vt:lpstr>Java DB</vt:lpstr>
      <vt:lpstr>Java DB － 易于使用</vt:lpstr>
      <vt:lpstr>Java DB 专题讲座</vt:lpstr>
      <vt:lpstr>Jersey</vt:lpstr>
      <vt:lpstr>JES 应用程序</vt:lpstr>
      <vt:lpstr>Hello Jersey</vt:lpstr>
      <vt:lpstr>嵌入式 GlassFish API</vt:lpstr>
      <vt:lpstr>嵌入式 GlassFish API 示例</vt:lpstr>
      <vt:lpstr>保护设备</vt:lpstr>
      <vt:lpstr>GlassFish 安全性</vt:lpstr>
      <vt:lpstr>配置安全传输</vt:lpstr>
      <vt:lpstr>配置安全传输 (2)</vt:lpstr>
      <vt:lpstr>限制对 Web 应用程序的访问</vt:lpstr>
      <vt:lpstr>使用 JDBC 领域</vt:lpstr>
      <vt:lpstr>创建 JDBC 资源</vt:lpstr>
      <vt:lpstr>创建 JDBC 领域</vt:lpstr>
      <vt:lpstr>指定使用 JDBC 领域</vt:lpstr>
      <vt:lpstr>将角色与组关联</vt:lpstr>
      <vt:lpstr>指定角色约束</vt:lpstr>
      <vt:lpstr>指定角色约束 (2)</vt:lpstr>
      <vt:lpstr>配置角色约束</vt:lpstr>
      <vt:lpstr>定义用户数据库模式</vt:lpstr>
      <vt:lpstr>填充用户数据库</vt:lpstr>
      <vt:lpstr>结果</vt:lpstr>
      <vt:lpstr>在设备中包含 JES</vt:lpstr>
      <vt:lpstr>准备好开始了吗？</vt:lpstr>
      <vt:lpstr>更多信息</vt:lpstr>
      <vt:lpstr>Graphic Section Divider</vt:lpstr>
      <vt:lpstr>幻灯片 37</vt:lpstr>
      <vt:lpstr>应用程序打包</vt:lpstr>
      <vt:lpstr>访问受保护的资源</vt:lpstr>
      <vt:lpstr>Web 服务安全性</vt:lpstr>
      <vt:lpstr>使用 Netbeans 开发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Max</cp:lastModifiedBy>
  <cp:revision>991</cp:revision>
  <cp:lastPrinted>2012-08-08T17:55:43Z</cp:lastPrinted>
  <dcterms:created xsi:type="dcterms:W3CDTF">2012-05-31T20:53:14Z</dcterms:created>
  <dcterms:modified xsi:type="dcterms:W3CDTF">2013-07-18T06:57:13Z</dcterms:modified>
</cp:coreProperties>
</file>