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75"/>
  </p:notesMasterIdLst>
  <p:handoutMasterIdLst>
    <p:handoutMasterId r:id="rId76"/>
  </p:handoutMasterIdLst>
  <p:sldIdLst>
    <p:sldId id="466" r:id="rId2"/>
    <p:sldId id="591" r:id="rId3"/>
    <p:sldId id="515" r:id="rId4"/>
    <p:sldId id="578" r:id="rId5"/>
    <p:sldId id="517" r:id="rId6"/>
    <p:sldId id="518" r:id="rId7"/>
    <p:sldId id="519" r:id="rId8"/>
    <p:sldId id="520" r:id="rId9"/>
    <p:sldId id="521" r:id="rId10"/>
    <p:sldId id="522" r:id="rId11"/>
    <p:sldId id="523" r:id="rId12"/>
    <p:sldId id="524" r:id="rId13"/>
    <p:sldId id="525" r:id="rId14"/>
    <p:sldId id="579" r:id="rId15"/>
    <p:sldId id="580" r:id="rId16"/>
    <p:sldId id="581" r:id="rId17"/>
    <p:sldId id="582" r:id="rId18"/>
    <p:sldId id="583" r:id="rId19"/>
    <p:sldId id="585" r:id="rId20"/>
    <p:sldId id="584"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57" r:id="rId38"/>
    <p:sldId id="564" r:id="rId39"/>
    <p:sldId id="558" r:id="rId40"/>
    <p:sldId id="559" r:id="rId41"/>
    <p:sldId id="542" r:id="rId42"/>
    <p:sldId id="543" r:id="rId43"/>
    <p:sldId id="544" r:id="rId44"/>
    <p:sldId id="561" r:id="rId45"/>
    <p:sldId id="545" r:id="rId46"/>
    <p:sldId id="560" r:id="rId47"/>
    <p:sldId id="562" r:id="rId48"/>
    <p:sldId id="563" r:id="rId49"/>
    <p:sldId id="565" r:id="rId50"/>
    <p:sldId id="566" r:id="rId51"/>
    <p:sldId id="567" r:id="rId52"/>
    <p:sldId id="568" r:id="rId53"/>
    <p:sldId id="569" r:id="rId54"/>
    <p:sldId id="552" r:id="rId55"/>
    <p:sldId id="553" r:id="rId56"/>
    <p:sldId id="571" r:id="rId57"/>
    <p:sldId id="572" r:id="rId58"/>
    <p:sldId id="554" r:id="rId59"/>
    <p:sldId id="570" r:id="rId60"/>
    <p:sldId id="574" r:id="rId61"/>
    <p:sldId id="546" r:id="rId62"/>
    <p:sldId id="573" r:id="rId63"/>
    <p:sldId id="547" r:id="rId64"/>
    <p:sldId id="549" r:id="rId65"/>
    <p:sldId id="575" r:id="rId66"/>
    <p:sldId id="576" r:id="rId67"/>
    <p:sldId id="586" r:id="rId68"/>
    <p:sldId id="555" r:id="rId69"/>
    <p:sldId id="588" r:id="rId70"/>
    <p:sldId id="589" r:id="rId71"/>
    <p:sldId id="590" r:id="rId72"/>
    <p:sldId id="484" r:id="rId73"/>
    <p:sldId id="343" r:id="rId7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B6B6B6"/>
    <a:srgbClr val="355469"/>
    <a:srgbClr val="FF1414"/>
    <a:srgbClr val="8BAAC3"/>
    <a:srgbClr val="FF0000"/>
    <a:srgbClr val="DC0000"/>
    <a:srgbClr val="820000"/>
    <a:srgbClr val="C90000"/>
    <a:srgbClr val="DC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1" autoAdjust="0"/>
    <p:restoredTop sz="77583" autoAdjust="0"/>
  </p:normalViewPr>
  <p:slideViewPr>
    <p:cSldViewPr snapToGrid="0">
      <p:cViewPr>
        <p:scale>
          <a:sx n="100" d="100"/>
          <a:sy n="100" d="100"/>
        </p:scale>
        <p:origin x="-280" y="-216"/>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102" d="100"/>
        <a:sy n="102" d="100"/>
      </p:scale>
      <p:origin x="0" y="668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t>7/11/13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t>7/11/13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nu.org/copyleft/lesser.html" TargetMode="External"/><Relationship Id="rId4" Type="http://schemas.openxmlformats.org/officeDocument/2006/relationships/hyperlink" Target="http://arduino.cc/" TargetMode="External"/><Relationship Id="rId5" Type="http://schemas.openxmlformats.org/officeDocument/2006/relationships/hyperlink" Target="http://raspberrypi.org/"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Multi-master_bus" TargetMode="External"/><Relationship Id="rId4" Type="http://schemas.openxmlformats.org/officeDocument/2006/relationships/hyperlink" Target="http://en.wikipedia.org/wiki/Serial_communications" TargetMode="External"/><Relationship Id="rId5" Type="http://schemas.openxmlformats.org/officeDocument/2006/relationships/hyperlink" Target="http://en.wikipedia.org/wiki/Single-ended_signalling" TargetMode="External"/><Relationship Id="rId6" Type="http://schemas.openxmlformats.org/officeDocument/2006/relationships/hyperlink" Target="http://en.wikipedia.org/wiki/Computer_bus" TargetMode="External"/><Relationship Id="rId7" Type="http://schemas.openxmlformats.org/officeDocument/2006/relationships/hyperlink" Target="http://en.wikipedia.org/wiki/Philips" TargetMode="External"/><Relationship Id="rId8" Type="http://schemas.openxmlformats.org/officeDocument/2006/relationships/hyperlink" Target="http://en.wikipedia.org/wiki/Motherboard" TargetMode="External"/><Relationship Id="rId9" Type="http://schemas.openxmlformats.org/officeDocument/2006/relationships/hyperlink" Target="http://en.wikipedia.org/wiki/Embedded_system" TargetMode="External"/><Relationship Id="rId10" Type="http://schemas.openxmlformats.org/officeDocument/2006/relationships/hyperlink" Target="http://en.wikipedia.org/wiki/Cellphon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1</a:t>
            </a:fld>
            <a:endParaRPr lang="en-US"/>
          </a:p>
        </p:txBody>
      </p:sp>
    </p:spTree>
    <p:extLst>
      <p:ext uri="{BB962C8B-B14F-4D97-AF65-F5344CB8AC3E}">
        <p14:creationId xmlns:p14="http://schemas.microsoft.com/office/powerpoint/2010/main" val="3776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15 UART</a:t>
            </a:r>
            <a:r>
              <a:rPr lang="en-US" baseline="0" dirty="0" smtClean="0"/>
              <a:t> lines so you can get the serial console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18</a:t>
            </a:fld>
            <a:endParaRPr lang="en-US"/>
          </a:p>
        </p:txBody>
      </p:sp>
    </p:spTree>
    <p:extLst>
      <p:ext uri="{BB962C8B-B14F-4D97-AF65-F5344CB8AC3E}">
        <p14:creationId xmlns:p14="http://schemas.microsoft.com/office/powerpoint/2010/main" val="207404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9v, you you need a little circuit</a:t>
            </a:r>
            <a:r>
              <a:rPr lang="en-US" baseline="0" dirty="0" smtClean="0"/>
              <a:t> like the one here.  , the lines that you get out of the </a:t>
            </a:r>
            <a:r>
              <a:rPr lang="en-US" baseline="0" dirty="0" err="1" smtClean="0"/>
              <a:t>Rpi</a:t>
            </a:r>
            <a:r>
              <a:rPr lang="en-US" baseline="0" dirty="0" smtClean="0"/>
              <a:t> are very low, so you can’t drive the motor</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19</a:t>
            </a:fld>
            <a:endParaRPr lang="en-US"/>
          </a:p>
        </p:txBody>
      </p:sp>
    </p:spTree>
    <p:extLst>
      <p:ext uri="{BB962C8B-B14F-4D97-AF65-F5344CB8AC3E}">
        <p14:creationId xmlns:p14="http://schemas.microsoft.com/office/powerpoint/2010/main" val="371909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using /</a:t>
            </a:r>
            <a:r>
              <a:rPr lang="en-US" dirty="0" err="1" smtClean="0"/>
              <a:t>dev</a:t>
            </a:r>
            <a:r>
              <a:rPr lang="en-US" dirty="0" smtClean="0"/>
              <a:t>/</a:t>
            </a:r>
            <a:r>
              <a:rPr lang="en-US" dirty="0" err="1" smtClean="0"/>
              <a:t>mem</a:t>
            </a:r>
            <a:r>
              <a:rPr lang="en-US" dirty="0" smtClean="0"/>
              <a:t> need root</a:t>
            </a:r>
            <a:r>
              <a:rPr lang="en-US" baseline="0" dirty="0" smtClean="0"/>
              <a:t> access. So anyone </a:t>
            </a:r>
            <a:r>
              <a:rPr lang="en-US" baseline="0" dirty="0" err="1" smtClean="0"/>
              <a:t>usign</a:t>
            </a:r>
            <a:r>
              <a:rPr lang="en-US" baseline="0" dirty="0" smtClean="0"/>
              <a:t> the GPIO lines need to be root</a:t>
            </a:r>
          </a:p>
          <a:p>
            <a:endParaRPr lang="en-US" baseline="0" dirty="0" smtClean="0"/>
          </a:p>
          <a:p>
            <a:r>
              <a:rPr lang="en-US" baseline="0" dirty="0" smtClean="0"/>
              <a:t>You end up with some JNI code, simple like this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20</a:t>
            </a:fld>
            <a:endParaRPr lang="en-US"/>
          </a:p>
        </p:txBody>
      </p:sp>
    </p:spTree>
    <p:extLst>
      <p:ext uri="{BB962C8B-B14F-4D97-AF65-F5344CB8AC3E}">
        <p14:creationId xmlns:p14="http://schemas.microsoft.com/office/powerpoint/2010/main" val="388479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a:latin typeface="Times New Roman" charset="0"/>
                <a:ea typeface="ＭＳ Ｐゴシック" charset="0"/>
                <a:cs typeface="ＭＳ Ｐゴシック" charset="0"/>
              </a:rPr>
              <a:t>with a slave device. Data is exchanged between these devices.</a:t>
            </a:r>
          </a:p>
          <a:p>
            <a:r>
              <a:rPr lang="en-US" dirty="0">
                <a:latin typeface="Times New Roman" charset="0"/>
                <a:ea typeface="ＭＳ Ｐゴシック" charset="0"/>
                <a:cs typeface="ＭＳ Ｐゴシック" charset="0"/>
              </a:rPr>
              <a:t>Since I2C is synchronous, it has a clock pulse along with the data. RS232 and other</a:t>
            </a:r>
          </a:p>
          <a:p>
            <a:r>
              <a:rPr lang="en-US" dirty="0">
                <a:latin typeface="Times New Roman" charset="0"/>
                <a:ea typeface="ＭＳ Ｐゴシック" charset="0"/>
                <a:cs typeface="ＭＳ Ｐゴシック" charset="0"/>
              </a:rPr>
              <a:t>asynchronous protocols do not use a clock pulse, but the data must be timed very</a:t>
            </a:r>
          </a:p>
          <a:p>
            <a:r>
              <a:rPr lang="en-US" dirty="0">
                <a:latin typeface="Times New Roman" charset="0"/>
                <a:ea typeface="ＭＳ Ｐゴシック" charset="0"/>
                <a:cs typeface="ＭＳ Ｐゴシック" charset="0"/>
              </a:rPr>
              <a:t>accurately.</a:t>
            </a:r>
          </a:p>
          <a:p>
            <a:r>
              <a:rPr lang="en-US" dirty="0">
                <a:latin typeface="Times New Roman" charset="0"/>
                <a:ea typeface="ＭＳ Ｐゴシック" charset="0"/>
                <a:cs typeface="ＭＳ Ｐゴシック" charset="0"/>
              </a:rPr>
              <a:t>Since I2C has a clock signal, the clock can vary without disrupting the data. The</a:t>
            </a:r>
          </a:p>
          <a:p>
            <a:r>
              <a:rPr lang="en-US" dirty="0">
                <a:latin typeface="Times New Roman" charset="0"/>
                <a:ea typeface="ＭＳ Ｐゴシック" charset="0"/>
                <a:cs typeface="ＭＳ Ｐゴシック" charset="0"/>
              </a:rPr>
              <a:t>data rate will simply change along with the changes in the clock rate. This makes</a:t>
            </a:r>
          </a:p>
          <a:p>
            <a:r>
              <a:rPr lang="en-US" dirty="0">
                <a:latin typeface="Times New Roman" charset="0"/>
                <a:ea typeface="ＭＳ Ｐゴシック" charset="0"/>
                <a:cs typeface="ＭＳ Ｐゴシック" charset="0"/>
              </a:rPr>
              <a:t>I2C ideal when the micro is being clocked imprecisely, such as by a RC oscillator.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IÇC uses only two bidirectional open-drain</a:t>
            </a:r>
          </a:p>
          <a:p>
            <a:r>
              <a:rPr lang="en-US">
                <a:latin typeface="Times New Roman" charset="0"/>
                <a:ea typeface="ＭＳ Ｐゴシック" charset="0"/>
                <a:cs typeface="ＭＳ Ｐゴシック" charset="0"/>
              </a:rPr>
              <a:t>lines, Serial Data Line (SDA) and Serial</a:t>
            </a:r>
          </a:p>
          <a:p>
            <a:r>
              <a:rPr lang="en-US">
                <a:latin typeface="Times New Roman" charset="0"/>
                <a:ea typeface="ＭＳ Ｐゴシック" charset="0"/>
                <a:cs typeface="ＭＳ Ｐゴシック" charset="0"/>
              </a:rPr>
              <a:t>Clock (SCL), pulled up with resistors.</a:t>
            </a:r>
          </a:p>
          <a:p>
            <a:r>
              <a:rPr lang="en-US">
                <a:latin typeface="Times New Roman" charset="0"/>
                <a:ea typeface="ＭＳ Ｐゴシック" charset="0"/>
                <a:cs typeface="ＭＳ Ｐゴシック" charset="0"/>
              </a:rPr>
              <a:t>Typical voltages used are +5 V or +3.3 V</a:t>
            </a:r>
          </a:p>
          <a:p>
            <a:r>
              <a:rPr lang="en-US">
                <a:latin typeface="Times New Roman" charset="0"/>
                <a:ea typeface="ＭＳ Ｐゴシック" charset="0"/>
                <a:cs typeface="ＭＳ Ｐゴシック" charset="0"/>
              </a:rPr>
              <a:t>although systems with other voltages are</a:t>
            </a:r>
          </a:p>
          <a:p>
            <a:r>
              <a:rPr lang="en-US">
                <a:latin typeface="Times New Roman" charset="0"/>
                <a:ea typeface="ＭＳ Ｐゴシック" charset="0"/>
                <a:cs typeface="ＭＳ Ｐゴシック" charset="0"/>
              </a:rPr>
              <a:t>permitted.</a:t>
            </a:r>
          </a:p>
          <a:p>
            <a:r>
              <a:rPr lang="en-US">
                <a:latin typeface="Times New Roman" charset="0"/>
                <a:ea typeface="ＭＳ Ｐゴシック" charset="0"/>
                <a:cs typeface="ＭＳ Ｐゴシック" charset="0"/>
              </a:rPr>
              <a:t>The IÇC reference design has a 7-bit or a</a:t>
            </a:r>
          </a:p>
          <a:p>
            <a:r>
              <a:rPr lang="en-US">
                <a:latin typeface="Times New Roman" charset="0"/>
                <a:ea typeface="ＭＳ Ｐゴシック" charset="0"/>
                <a:cs typeface="ＭＳ Ｐゴシック" charset="0"/>
              </a:rPr>
              <a:t>10-bit (depending on the device used)</a:t>
            </a:r>
          </a:p>
          <a:p>
            <a:r>
              <a:rPr lang="en-US">
                <a:latin typeface="Times New Roman" charset="0"/>
                <a:ea typeface="ＭＳ Ｐゴシック" charset="0"/>
                <a:cs typeface="ＭＳ Ｐゴシック" charset="0"/>
              </a:rPr>
              <a:t>address space. [5] Common IÇC bus speeds</a:t>
            </a:r>
          </a:p>
          <a:p>
            <a:r>
              <a:rPr lang="en-US">
                <a:latin typeface="Times New Roman" charset="0"/>
                <a:ea typeface="ＭＳ Ｐゴシック" charset="0"/>
                <a:cs typeface="ＭＳ Ｐゴシック" charset="0"/>
              </a:rPr>
              <a:t>are the 100 kbit/s standard mode and the 10</a:t>
            </a:r>
          </a:p>
          <a:p>
            <a:r>
              <a:rPr lang="en-US">
                <a:latin typeface="Times New Roman" charset="0"/>
                <a:ea typeface="ＭＳ Ｐゴシック" charset="0"/>
                <a:cs typeface="ＭＳ Ｐゴシック" charset="0"/>
              </a:rPr>
              <a:t>kbit/s low-speed mode, but arbitrarily low</a:t>
            </a:r>
          </a:p>
          <a:p>
            <a:r>
              <a:rPr lang="en-US">
                <a:latin typeface="Times New Roman" charset="0"/>
                <a:ea typeface="ＭＳ Ｐゴシック" charset="0"/>
                <a:cs typeface="ＭＳ Ｐゴシック" charset="0"/>
              </a:rPr>
              <a:t>clock frequencies are also allowed. Recent revisions of IÇC can host more nodes and run at faster speeds</a:t>
            </a:r>
          </a:p>
          <a:p>
            <a:r>
              <a:rPr lang="en-US">
                <a:latin typeface="Times New Roman" charset="0"/>
                <a:ea typeface="ＭＳ Ｐゴシック" charset="0"/>
                <a:cs typeface="ＭＳ Ｐゴシック" charset="0"/>
              </a:rPr>
              <a:t>(400 kbit/s Fast mode, 1 Mbit/s Fast mode plus or Fm+, and 3.4 Mbit/s High Speed mode). These speeds</a:t>
            </a:r>
          </a:p>
          <a:p>
            <a:r>
              <a:rPr lang="en-US">
                <a:latin typeface="Times New Roman" charset="0"/>
                <a:ea typeface="ＭＳ Ｐゴシック" charset="0"/>
                <a:cs typeface="ＭＳ Ｐゴシック" charset="0"/>
              </a:rPr>
              <a:t>are more widely used on embedded systems than on PCs. There are also other features, such as 16-bit</a:t>
            </a:r>
          </a:p>
          <a:p>
            <a:r>
              <a:rPr lang="en-US">
                <a:latin typeface="Times New Roman" charset="0"/>
                <a:ea typeface="ＭＳ Ｐゴシック" charset="0"/>
                <a:cs typeface="ＭＳ Ｐゴシック" charset="0"/>
              </a:rPr>
              <a:t>addressing.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The aforementioned reference design is a bus with a clock (SCL) and data (SDA) lines with 7-bit</a:t>
            </a:r>
          </a:p>
          <a:p>
            <a:r>
              <a:rPr lang="en-US">
                <a:latin typeface="Times New Roman" charset="0"/>
                <a:ea typeface="ＭＳ Ｐゴシック" charset="0"/>
                <a:cs typeface="ＭＳ Ｐゴシック" charset="0"/>
              </a:rPr>
              <a:t>addressing. The bus has two roles for nodes: master and slave:</a:t>
            </a:r>
          </a:p>
          <a:p>
            <a:r>
              <a:rPr lang="en-US">
                <a:latin typeface="Times New Roman" charset="0"/>
                <a:ea typeface="ＭＳ Ｐゴシック" charset="0"/>
                <a:cs typeface="ＭＳ Ｐゴシック" charset="0"/>
              </a:rPr>
              <a:t>Master node — node that generates the clock and initiates communication with slaves</a:t>
            </a:r>
          </a:p>
          <a:p>
            <a:r>
              <a:rPr lang="en-US">
                <a:latin typeface="Times New Roman" charset="0"/>
                <a:ea typeface="ＭＳ Ｐゴシック" charset="0"/>
                <a:cs typeface="ＭＳ Ｐゴシック" charset="0"/>
              </a:rPr>
              <a:t>Slave node — node that receives the clock and responds when addressed by the master</a:t>
            </a:r>
          </a:p>
          <a:p>
            <a:r>
              <a:rPr lang="en-US">
                <a:latin typeface="Times New Roman" charset="0"/>
                <a:ea typeface="ＭＳ Ｐゴシック" charset="0"/>
                <a:cs typeface="ＭＳ Ｐゴシック" charset="0"/>
              </a:rPr>
              <a:t>The bus is a multi-master bus which means any number of master nodes can be present. Additionally,</a:t>
            </a:r>
          </a:p>
          <a:p>
            <a:r>
              <a:rPr lang="en-US">
                <a:latin typeface="Times New Roman" charset="0"/>
                <a:ea typeface="ＭＳ Ｐゴシック" charset="0"/>
                <a:cs typeface="ＭＳ Ｐゴシック" charset="0"/>
              </a:rPr>
              <a:t>master and slave roles may be changed between messages (after a STOP is sent).</a:t>
            </a:r>
          </a:p>
          <a:p>
            <a:r>
              <a:rPr lang="en-US">
                <a:latin typeface="Times New Roman" charset="0"/>
                <a:ea typeface="ＭＳ Ｐゴシック" charset="0"/>
                <a:cs typeface="ＭＳ Ｐゴシック" charset="0"/>
              </a:rPr>
              <a:t>There are four potential modes of operation for a given bus device, although most devices only use a</a:t>
            </a:r>
          </a:p>
          <a:p>
            <a:r>
              <a:rPr lang="en-US">
                <a:latin typeface="Times New Roman" charset="0"/>
                <a:ea typeface="ＭＳ Ｐゴシック" charset="0"/>
                <a:cs typeface="ＭＳ Ｐゴシック" charset="0"/>
              </a:rPr>
              <a:t>single role and its two modes:</a:t>
            </a:r>
          </a:p>
          <a:p>
            <a:r>
              <a:rPr lang="en-US">
                <a:latin typeface="Times New Roman" charset="0"/>
                <a:ea typeface="ＭＳ Ｐゴシック" charset="0"/>
                <a:cs typeface="ＭＳ Ｐゴシック" charset="0"/>
              </a:rPr>
              <a:t>master transmit — master 1. node is sending data to a slave</a:t>
            </a:r>
          </a:p>
          <a:p>
            <a:r>
              <a:rPr lang="en-US">
                <a:latin typeface="Times New Roman" charset="0"/>
                <a:ea typeface="ＭＳ Ｐゴシック" charset="0"/>
                <a:cs typeface="ＭＳ Ｐゴシック" charset="0"/>
              </a:rPr>
              <a:t>2. master receive — master node is receiving data from a slave</a:t>
            </a:r>
          </a:p>
          <a:p>
            <a:r>
              <a:rPr lang="en-US">
                <a:latin typeface="Times New Roman" charset="0"/>
                <a:ea typeface="ＭＳ Ｐゴシック" charset="0"/>
                <a:cs typeface="ＭＳ Ｐゴシック" charset="0"/>
              </a:rPr>
              <a:t>3. slave transmit — slave node is sending data to the master</a:t>
            </a:r>
          </a:p>
          <a:p>
            <a:r>
              <a:rPr lang="en-US">
                <a:latin typeface="Times New Roman" charset="0"/>
                <a:ea typeface="ＭＳ Ｐゴシック" charset="0"/>
                <a:cs typeface="ＭＳ Ｐゴシック" charset="0"/>
              </a:rPr>
              <a:t>4. slave receive — slave node is receiving data from the master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 START (S) and STOP (P) Conditions</a:t>
            </a:r>
          </a:p>
          <a:p>
            <a:r>
              <a:rPr lang="en-US">
                <a:latin typeface="Times New Roman" charset="0"/>
                <a:ea typeface="ＭＳ Ｐゴシック" charset="0"/>
                <a:cs typeface="ＭＳ Ｐゴシック" charset="0"/>
              </a:rPr>
              <a:t>Communication on the I2C bus starts when the master puts the START condition (S) on the bus, which is</a:t>
            </a:r>
          </a:p>
          <a:p>
            <a:r>
              <a:rPr lang="en-US">
                <a:latin typeface="Times New Roman" charset="0"/>
                <a:ea typeface="ＭＳ Ｐゴシック" charset="0"/>
                <a:cs typeface="ＭＳ Ｐゴシック" charset="0"/>
              </a:rPr>
              <a:t>defined as a HIGH-to-LOW transition of the SDA line while SCL line is HIGH (see figure below). The bus is</a:t>
            </a:r>
          </a:p>
          <a:p>
            <a:r>
              <a:rPr lang="en-US">
                <a:latin typeface="Times New Roman" charset="0"/>
                <a:ea typeface="ＭＳ Ｐゴシック" charset="0"/>
                <a:cs typeface="ＭＳ Ｐゴシック" charset="0"/>
              </a:rPr>
              <a:t>considered to be busy until the master puts a STOP condition (P) on the bus, which is defined as a LOW to</a:t>
            </a:r>
          </a:p>
          <a:p>
            <a:r>
              <a:rPr lang="en-US">
                <a:latin typeface="Times New Roman" charset="0"/>
                <a:ea typeface="ＭＳ Ｐゴシック" charset="0"/>
                <a:cs typeface="ＭＳ Ｐゴシック" charset="0"/>
              </a:rPr>
              <a:t>HIGH transition on the SDA line while SCL is HIGH (see figure below).</a:t>
            </a:r>
          </a:p>
          <a:p>
            <a:r>
              <a:rPr lang="en-US">
                <a:latin typeface="Times New Roman" charset="0"/>
                <a:ea typeface="ＭＳ Ｐゴシック" charset="0"/>
                <a:cs typeface="ＭＳ Ｐゴシック" charset="0"/>
              </a:rPr>
              <a:t>Additionally, the bus remains busy if a repeated START (Sr) is generated instead of a STOP condition.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a:latin typeface="Times New Roman" charset="0"/>
                <a:ea typeface="ＭＳ Ｐゴシック" charset="0"/>
                <a:cs typeface="ＭＳ Ｐゴシック" charset="0"/>
              </a:rPr>
              <a:t> Data Format / Acknowledge</a:t>
            </a:r>
          </a:p>
          <a:p>
            <a:r>
              <a:rPr lang="en-US" dirty="0">
                <a:latin typeface="Times New Roman" charset="0"/>
                <a:ea typeface="ＭＳ Ｐゴシック" charset="0"/>
                <a:cs typeface="ＭＳ Ｐゴシック" charset="0"/>
              </a:rPr>
              <a:t>I2C data bytes are defined to be 8-bits long. There is no restriction to the number of bytes transmitted per</a:t>
            </a:r>
          </a:p>
          <a:p>
            <a:r>
              <a:rPr lang="en-US" dirty="0">
                <a:latin typeface="Times New Roman" charset="0"/>
                <a:ea typeface="ＭＳ Ｐゴシック" charset="0"/>
                <a:cs typeface="ＭＳ Ｐゴシック" charset="0"/>
              </a:rPr>
              <a:t>data transfer. Each byte transferred must be followed by an acknowledge (ACK) signal. The clock for the</a:t>
            </a:r>
          </a:p>
          <a:p>
            <a:r>
              <a:rPr lang="en-US" dirty="0">
                <a:latin typeface="Times New Roman" charset="0"/>
                <a:ea typeface="ＭＳ Ｐゴシック" charset="0"/>
                <a:cs typeface="ＭＳ Ｐゴシック" charset="0"/>
              </a:rPr>
              <a:t>acknowledge signal is generated by the master, while the receiver generates the actual acknowledge signal</a:t>
            </a:r>
          </a:p>
          <a:p>
            <a:r>
              <a:rPr lang="en-US" dirty="0">
                <a:latin typeface="Times New Roman" charset="0"/>
                <a:ea typeface="ＭＳ Ｐゴシック" charset="0"/>
                <a:cs typeface="ＭＳ Ｐゴシック" charset="0"/>
              </a:rPr>
              <a:t>by pulling down SDA and holding it low during the HIGH portion of the acknowledge clock pulse.</a:t>
            </a:r>
          </a:p>
          <a:p>
            <a:r>
              <a:rPr lang="en-US" dirty="0">
                <a:latin typeface="Times New Roman" charset="0"/>
                <a:ea typeface="ＭＳ Ｐゴシック" charset="0"/>
                <a:cs typeface="ＭＳ Ｐゴシック" charset="0"/>
              </a:rPr>
              <a:t>If a slave is busy and cannot transmit or receive another byte of data until some other task has been</a:t>
            </a:r>
          </a:p>
          <a:p>
            <a:r>
              <a:rPr lang="en-US" dirty="0">
                <a:latin typeface="Times New Roman" charset="0"/>
                <a:ea typeface="ＭＳ Ｐゴシック" charset="0"/>
                <a:cs typeface="ＭＳ Ｐゴシック" charset="0"/>
              </a:rPr>
              <a:t>performed, it can hold SCL LOW, thus forcing the master into a wait state. Normal data transfer resumes</a:t>
            </a:r>
          </a:p>
          <a:p>
            <a:r>
              <a:rPr lang="en-US" dirty="0">
                <a:latin typeface="Times New Roman" charset="0"/>
                <a:ea typeface="ＭＳ Ｐゴシック" charset="0"/>
                <a:cs typeface="ＭＳ Ｐゴシック" charset="0"/>
              </a:rPr>
              <a:t>when the slave is ready, and releases the clock line (refer to the following figure).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 After beginning communications with the START condition (S), the master sends a 7-bit slave address</a:t>
            </a:r>
          </a:p>
          <a:p>
            <a:r>
              <a:rPr lang="en-US">
                <a:latin typeface="Times New Roman" charset="0"/>
                <a:ea typeface="ＭＳ Ｐゴシック" charset="0"/>
                <a:cs typeface="ＭＳ Ｐゴシック" charset="0"/>
              </a:rPr>
              <a:t>followed by an 8th  bit, the read/write bit. The read/write bit indicates whether the master is receiving data from</a:t>
            </a:r>
          </a:p>
          <a:p>
            <a:r>
              <a:rPr lang="en-US">
                <a:latin typeface="Times New Roman" charset="0"/>
                <a:ea typeface="ＭＳ Ｐゴシック" charset="0"/>
                <a:cs typeface="ＭＳ Ｐゴシック" charset="0"/>
              </a:rPr>
              <a:t>or is writing to the slave device. Then, the master releases the SDA line and waits for the acknowledge</a:t>
            </a:r>
          </a:p>
          <a:p>
            <a:r>
              <a:rPr lang="en-US">
                <a:latin typeface="Times New Roman" charset="0"/>
                <a:ea typeface="ＭＳ Ｐゴシック" charset="0"/>
                <a:cs typeface="ＭＳ Ｐゴシック" charset="0"/>
              </a:rPr>
              <a:t>signal (ACK) from the slave device. Each byte transferred must be followed by an acknowledge bit. To</a:t>
            </a:r>
          </a:p>
          <a:p>
            <a:r>
              <a:rPr lang="en-US">
                <a:latin typeface="Times New Roman" charset="0"/>
                <a:ea typeface="ＭＳ Ｐゴシック" charset="0"/>
                <a:cs typeface="ＭＳ Ｐゴシック" charset="0"/>
              </a:rPr>
              <a:t>acknowledge, the slave device pulls the SDA line LOW and keeps it LOW for the high period of the SCL line.</a:t>
            </a:r>
          </a:p>
          <a:p>
            <a:r>
              <a:rPr lang="en-US">
                <a:latin typeface="Times New Roman" charset="0"/>
                <a:ea typeface="ＭＳ Ｐゴシック" charset="0"/>
                <a:cs typeface="ＭＳ Ｐゴシック" charset="0"/>
              </a:rPr>
              <a:t>Data transmission is always terminated by the master with a STOP condition (P), thus freeing the</a:t>
            </a:r>
          </a:p>
          <a:p>
            <a:r>
              <a:rPr lang="en-US">
                <a:latin typeface="Times New Roman" charset="0"/>
                <a:ea typeface="ＭＳ Ｐゴシック" charset="0"/>
                <a:cs typeface="ＭＳ Ｐゴシック" charset="0"/>
              </a:rPr>
              <a:t>communications line. However, the master can generate a repeated START condition (Sr), and address</a:t>
            </a:r>
          </a:p>
          <a:p>
            <a:r>
              <a:rPr lang="en-US">
                <a:latin typeface="Times New Roman" charset="0"/>
                <a:ea typeface="ＭＳ Ｐゴシック" charset="0"/>
                <a:cs typeface="ＭＳ Ｐゴシック" charset="0"/>
              </a:rPr>
              <a:t>another slave without first generating a STOP condition (P). A LOW to HIGH transition on the SDA line while</a:t>
            </a:r>
          </a:p>
          <a:p>
            <a:r>
              <a:rPr lang="en-US">
                <a:latin typeface="Times New Roman" charset="0"/>
                <a:ea typeface="ＭＳ Ｐゴシック" charset="0"/>
                <a:cs typeface="ＭＳ Ｐゴシック" charset="0"/>
              </a:rPr>
              <a:t>SCL is HIGH defines the stop condition. All SDA changes should take place when SCL is low, with the</a:t>
            </a:r>
          </a:p>
          <a:p>
            <a:r>
              <a:rPr lang="en-US">
                <a:latin typeface="Times New Roman" charset="0"/>
                <a:ea typeface="ＭＳ Ｐゴシック" charset="0"/>
                <a:cs typeface="ＭＳ Ｐゴシック" charset="0"/>
              </a:rPr>
              <a:t>exception of start and stop conditions.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14, 15 UART lines so you can get the serial console</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40963"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97B1A9-266E-F049-BA5A-5BA13429494F}" type="slidenum">
              <a:rPr lang="en-US"/>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past few years I've been fascinated with the beauty and immersion that a 3D environment can provide in a user interface. Unfortunately, it can be really heavy-weight for small devices or even the web. However, there are simple techniques that can make your UI unbelievably realistic without the need for 3D hardware.</a:t>
            </a:r>
            <a:br>
              <a:rPr lang="en-US" dirty="0" smtClean="0"/>
            </a:br>
            <a:r>
              <a:rPr lang="en-US" dirty="0" smtClean="0"/>
              <a:t>A technique often used in video games is to use independent layers that are scrolled at different speeds in a simulated parallax motion effect. When the player/cursor is moved, this effect provides the illusion of depth and distance between layers, resulting in a rich and engaging user experience. If you include touch functionality and user positioning (or screen orientation) by incorporating a gyroscope on top of this rich user environment, the result is a unique and very realistic interface. </a:t>
            </a:r>
            <a:br>
              <a:rPr lang="en-US" dirty="0" smtClean="0"/>
            </a:br>
            <a:r>
              <a:rPr lang="en-US" dirty="0" err="1" smtClean="0"/>
              <a:t>JavaFX</a:t>
            </a:r>
            <a:r>
              <a:rPr lang="en-US" dirty="0" smtClean="0"/>
              <a:t> is a perfect fit for implementing these kind of interfaces. Join this session and explore the design and implementation of this unique UI pattern. Raspberry Pi demo will delight you</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a:latin typeface="Times New Roman" charset="0"/>
                <a:ea typeface="ＭＳ Ｐゴシック" charset="0"/>
                <a:cs typeface="ＭＳ Ｐゴシック" charset="0"/>
              </a:rPr>
              <a:t>14, 15 UART lines so you can get the serial console</a:t>
            </a:r>
          </a:p>
          <a:p>
            <a:endParaRPr lang="en-US"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43011"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D31178-AA64-0441-9A20-7BD041B9727A}" type="slidenum">
              <a:rPr lang="en-US"/>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b="1" dirty="0" err="1">
                <a:latin typeface="Times New Roman" charset="0"/>
                <a:ea typeface="ＭＳ Ｐゴシック" charset="0"/>
                <a:cs typeface="ＭＳ Ｐゴシック" charset="0"/>
              </a:rPr>
              <a:t>WiringPi</a:t>
            </a:r>
            <a:endParaRPr lang="en-US" b="1" dirty="0">
              <a:latin typeface="Times New Roman" charset="0"/>
              <a:ea typeface="ＭＳ Ｐゴシック" charset="0"/>
              <a:cs typeface="ＭＳ Ｐゴシック" charset="0"/>
            </a:endParaRPr>
          </a:p>
          <a:p>
            <a:r>
              <a:rPr lang="en-US" b="1" i="1" dirty="0" err="1">
                <a:latin typeface="Times New Roman" charset="0"/>
                <a:ea typeface="ＭＳ Ｐゴシック" charset="0"/>
                <a:cs typeface="ＭＳ Ｐゴシック" charset="0"/>
              </a:rPr>
              <a:t>WiringPi</a:t>
            </a:r>
            <a:r>
              <a:rPr lang="en-US" dirty="0">
                <a:latin typeface="Times New Roman" charset="0"/>
                <a:ea typeface="ＭＳ Ｐゴシック" charset="0"/>
                <a:cs typeface="ＭＳ Ｐゴシック" charset="0"/>
              </a:rPr>
              <a:t> is an </a:t>
            </a:r>
            <a:r>
              <a:rPr lang="en-US" dirty="0" err="1">
                <a:latin typeface="Times New Roman" charset="0"/>
                <a:ea typeface="ＭＳ Ｐゴシック" charset="0"/>
                <a:cs typeface="ＭＳ Ｐゴシック" charset="0"/>
              </a:rPr>
              <a:t>Arduino</a:t>
            </a:r>
            <a:r>
              <a:rPr lang="en-US" dirty="0">
                <a:latin typeface="Times New Roman" charset="0"/>
                <a:ea typeface="ＭＳ Ｐゴシック" charset="0"/>
                <a:cs typeface="ＭＳ Ｐゴシック" charset="0"/>
              </a:rPr>
              <a:t> wiring-like library written in C and released under the </a:t>
            </a:r>
            <a:r>
              <a:rPr lang="en-US" dirty="0">
                <a:latin typeface="Times New Roman" charset="0"/>
                <a:ea typeface="ＭＳ Ｐゴシック" charset="0"/>
                <a:cs typeface="ＭＳ Ｐゴシック" charset="0"/>
                <a:hlinkClick r:id="rId3" tooltip="GNU LGPLv3"/>
              </a:rPr>
              <a:t>GNU LGPLv3</a:t>
            </a:r>
            <a:r>
              <a:rPr lang="en-US" dirty="0">
                <a:latin typeface="Times New Roman" charset="0"/>
                <a:ea typeface="ＭＳ Ｐゴシック" charset="0"/>
                <a:cs typeface="ＭＳ Ｐゴシック" charset="0"/>
              </a:rPr>
              <a:t> license which is usable from C and C++ and many other languages with suitable wrappers (See below)</a:t>
            </a:r>
          </a:p>
          <a:p>
            <a:r>
              <a:rPr lang="en-US" dirty="0">
                <a:latin typeface="Times New Roman" charset="0"/>
                <a:ea typeface="ＭＳ Ｐゴシック" charset="0"/>
                <a:cs typeface="ＭＳ Ｐゴシック" charset="0"/>
              </a:rPr>
              <a:t>You may be familiar with the </a:t>
            </a:r>
            <a:r>
              <a:rPr lang="en-US" dirty="0">
                <a:latin typeface="Times New Roman" charset="0"/>
                <a:ea typeface="ＭＳ Ｐゴシック" charset="0"/>
                <a:cs typeface="ＭＳ Ｐゴシック" charset="0"/>
                <a:hlinkClick r:id="rId4" tooltip="Arduino Homepage"/>
              </a:rPr>
              <a:t>Arduino</a:t>
            </a:r>
            <a:r>
              <a:rPr lang="en-US" dirty="0">
                <a:latin typeface="Times New Roman" charset="0"/>
                <a:ea typeface="ＭＳ Ｐゴシック" charset="0"/>
                <a:cs typeface="ＭＳ Ｐゴシック" charset="0"/>
              </a:rPr>
              <a:t>… Briefly; </a:t>
            </a:r>
            <a:r>
              <a:rPr lang="en-US" dirty="0" err="1">
                <a:latin typeface="Times New Roman" charset="0"/>
                <a:ea typeface="ＭＳ Ｐゴシック" charset="0"/>
                <a:cs typeface="ＭＳ Ｐゴシック" charset="0"/>
              </a:rPr>
              <a:t>Arduino</a:t>
            </a:r>
            <a:r>
              <a:rPr lang="en-US" dirty="0">
                <a:latin typeface="Times New Roman" charset="0"/>
                <a:ea typeface="ＭＳ Ｐゴシック" charset="0"/>
                <a:cs typeface="ＭＳ Ｐゴシック" charset="0"/>
              </a:rPr>
              <a:t> is really two things; one is a hardware platform, the other software, and part of the software is a package called </a:t>
            </a:r>
            <a:r>
              <a:rPr lang="en-US" b="1" i="1" dirty="0">
                <a:latin typeface="Times New Roman" charset="0"/>
                <a:ea typeface="ＭＳ Ｐゴシック" charset="0"/>
                <a:cs typeface="ＭＳ Ｐゴシック" charset="0"/>
              </a:rPr>
              <a:t>Wiring</a:t>
            </a:r>
            <a:r>
              <a:rPr lang="en-US" dirty="0">
                <a:latin typeface="Times New Roman" charset="0"/>
                <a:ea typeface="ＭＳ Ｐゴシック" charset="0"/>
                <a:cs typeface="ＭＳ Ｐゴシック" charset="0"/>
              </a:rPr>
              <a:t>. Wiring is the core of the input and output for the </a:t>
            </a:r>
            <a:r>
              <a:rPr lang="en-US" dirty="0" err="1">
                <a:latin typeface="Times New Roman" charset="0"/>
                <a:ea typeface="ＭＳ Ｐゴシック" charset="0"/>
                <a:cs typeface="ＭＳ Ｐゴシック" charset="0"/>
              </a:rPr>
              <a:t>Arduino</a:t>
            </a:r>
            <a:r>
              <a:rPr lang="en-US" dirty="0">
                <a:latin typeface="Times New Roman" charset="0"/>
                <a:ea typeface="ＭＳ Ｐゴシック" charset="0"/>
                <a:cs typeface="ＭＳ Ｐゴシック" charset="0"/>
              </a:rPr>
              <a:t>, so I thought it would be good to replicate that functionality (or a good usable subset) on the Raspberry Pi.</a:t>
            </a:r>
          </a:p>
          <a:p>
            <a:r>
              <a:rPr lang="en-US" dirty="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hlinkClick r:id="rId5" tooltip="The Raspbrerry Pi Foundation"/>
              </a:rPr>
              <a:t>Raspberry Pi</a:t>
            </a:r>
            <a:r>
              <a:rPr lang="en-US" dirty="0">
                <a:latin typeface="Times New Roman" charset="0"/>
                <a:ea typeface="ＭＳ Ｐゴシック" charset="0"/>
                <a:cs typeface="ＭＳ Ｐゴシック" charset="0"/>
              </a:rPr>
              <a:t> has a 26-pin General Purpose </a:t>
            </a:r>
            <a:r>
              <a:rPr lang="en-US" dirty="0" err="1">
                <a:latin typeface="Times New Roman" charset="0"/>
                <a:ea typeface="ＭＳ Ｐゴシック" charset="0"/>
                <a:cs typeface="ＭＳ Ｐゴシック" charset="0"/>
              </a:rPr>
              <a:t>Input/Output</a:t>
            </a:r>
            <a:r>
              <a:rPr lang="en-US" dirty="0">
                <a:latin typeface="Times New Roman" charset="0"/>
                <a:ea typeface="ＭＳ Ｐゴシック" charset="0"/>
                <a:cs typeface="ＭＳ Ｐゴシック" charset="0"/>
              </a:rPr>
              <a:t> (GPIO) connector and this carries a set of signals and buses. There are 8 general purpose digital I/O pins – these can be programmed as either digital outputs or inputs. One of these pins can be designated for PWM output too. Additionally there is a 2-wire I2C interface and a 4-wire SPI interface (with a 2nd select line, making it 5 pins in total) and the serial UART with a further 2 pins.</a:t>
            </a:r>
          </a:p>
          <a:p>
            <a:r>
              <a:rPr lang="en-US" dirty="0">
                <a:latin typeface="Times New Roman" charset="0"/>
                <a:ea typeface="ＭＳ Ｐゴシック" charset="0"/>
                <a:cs typeface="ＭＳ Ｐゴシック" charset="0"/>
              </a:rPr>
              <a:t>The Revision 2 Raspberry Pi has an additional 4 GPIO lines on a separate connector which you have to solder onto the board.</a:t>
            </a:r>
          </a:p>
          <a:p>
            <a:r>
              <a:rPr lang="en-US" dirty="0">
                <a:latin typeface="Times New Roman" charset="0"/>
                <a:ea typeface="ＭＳ Ｐゴシック" charset="0"/>
                <a:cs typeface="ＭＳ Ｐゴシック" charset="0"/>
              </a:rPr>
              <a:t>The I2C and SPI interfaces can also be used a general purpose I/O pins when not being used in their bus modes, and the UART pins can also be used if you reboot with the serial console disabled, giving a grand total of 8 + 2 + 5 + 2 = 17 I/O pins.</a:t>
            </a:r>
          </a:p>
          <a:p>
            <a:r>
              <a:rPr lang="en-US" b="1" i="1" dirty="0" err="1">
                <a:latin typeface="Times New Roman" charset="0"/>
                <a:ea typeface="ＭＳ Ｐゴシック" charset="0"/>
                <a:cs typeface="ＭＳ Ｐゴシック" charset="0"/>
              </a:rPr>
              <a:t>WiringPi</a:t>
            </a:r>
            <a:r>
              <a:rPr lang="en-US" dirty="0">
                <a:latin typeface="Times New Roman" charset="0"/>
                <a:ea typeface="ＭＳ Ｐゴシック" charset="0"/>
                <a:cs typeface="ＭＳ Ｐゴシック" charset="0"/>
              </a:rPr>
              <a:t> includes a command-line utility </a:t>
            </a:r>
            <a:r>
              <a:rPr lang="en-US" b="1" i="1" dirty="0" err="1">
                <a:latin typeface="Times New Roman" charset="0"/>
                <a:ea typeface="ＭＳ Ｐゴシック" charset="0"/>
                <a:cs typeface="ＭＳ Ｐゴシック" charset="0"/>
              </a:rPr>
              <a:t>gpio</a:t>
            </a:r>
            <a:r>
              <a:rPr lang="en-US" dirty="0">
                <a:latin typeface="Times New Roman" charset="0"/>
                <a:ea typeface="ＭＳ Ｐゴシック" charset="0"/>
                <a:cs typeface="ＭＳ Ｐゴシック" charset="0"/>
              </a:rPr>
              <a:t> which can be used to program and setup the GPIO pins. You can use this to read and write the pins and even use it to control them from shell scripts.</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To used the GPIO lines you need to do some byte twidling</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So if you want to set a pin for output there is this obscure line, bit twigtling of different things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For output, need to set it first for input and then output: for output you can set pin low or high</a:t>
            </a:r>
          </a:p>
        </p:txBody>
      </p:sp>
      <p:sp>
        <p:nvSpPr>
          <p:cNvPr id="58371"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BF712C-6CF7-694B-BAF0-B762C3F3F436}" type="slidenum">
              <a:rPr lang="en-US"/>
              <a:pPr/>
              <a:t>55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To used the GPIO lines you need to do some byte twidling</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So if you want to set a pin for output there is this obscure line, bit twigtling of different things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For output, need to set it first for input and then output: for output you can set pin low or high</a:t>
            </a:r>
          </a:p>
        </p:txBody>
      </p:sp>
      <p:sp>
        <p:nvSpPr>
          <p:cNvPr id="60419"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86783E-A794-8D47-8168-4380F1B778E6}" type="slidenum">
              <a:rPr lang="en-US"/>
              <a:pPr/>
              <a:t>58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To used the GPIO lines you need to do some byte twidling</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So if you want to set a pin for output there is this obscure line, bit twigtling of different things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For output, need to set it first for input and then output: for output you can set pin low or high</a:t>
            </a:r>
          </a:p>
        </p:txBody>
      </p:sp>
      <p:sp>
        <p:nvSpPr>
          <p:cNvPr id="60419"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86783E-A794-8D47-8168-4380F1B778E6}" type="slidenum">
              <a:rPr lang="en-US"/>
              <a:pPr/>
              <a:t>59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b="1" dirty="0" smtClean="0"/>
              <a:t>The Task Class</a:t>
            </a:r>
          </a:p>
          <a:p>
            <a:r>
              <a:rPr lang="en-US" dirty="0" smtClean="0"/>
              <a:t>Tasks are used to implement the logic of work that needs to be done on a background thread. First, you need to extend the Task class. Your implementation of the Task class must override the call method to do the background work and return the result.</a:t>
            </a:r>
          </a:p>
          <a:p>
            <a:r>
              <a:rPr lang="en-US" dirty="0" smtClean="0"/>
              <a:t>The call method is invoked on the background thread, therefore this method can only manipulate states that are safe to read and write from a background thread. For example, manipulating an active scene graph from the call method throws runtime exceptions. On the other hand, the Task class is designed to be used with </a:t>
            </a:r>
            <a:r>
              <a:rPr lang="en-US" dirty="0" err="1" smtClean="0"/>
              <a:t>JavaFX</a:t>
            </a:r>
            <a:r>
              <a:rPr lang="en-US" dirty="0" smtClean="0"/>
              <a:t> GUI applications, and it ensures that any changes to public properties, change notifications for errors or cancellation, event handlers, and states occur on the </a:t>
            </a:r>
            <a:r>
              <a:rPr lang="en-US" dirty="0" err="1" smtClean="0"/>
              <a:t>JavaFX</a:t>
            </a:r>
            <a:r>
              <a:rPr lang="en-US" dirty="0" smtClean="0"/>
              <a:t> Application thread. Inside the call method, you can use the </a:t>
            </a:r>
            <a:r>
              <a:rPr lang="en-US" dirty="0" err="1" smtClean="0"/>
              <a:t>updateProgress</a:t>
            </a:r>
            <a:r>
              <a:rPr lang="en-US" dirty="0" smtClean="0"/>
              <a:t>, </a:t>
            </a:r>
            <a:r>
              <a:rPr lang="en-US" dirty="0" err="1" smtClean="0"/>
              <a:t>updateMessage</a:t>
            </a:r>
            <a:r>
              <a:rPr lang="en-US" dirty="0" smtClean="0"/>
              <a:t>, </a:t>
            </a:r>
            <a:r>
              <a:rPr lang="en-US" dirty="0" err="1" smtClean="0"/>
              <a:t>updateTitle</a:t>
            </a:r>
            <a:r>
              <a:rPr lang="en-US" dirty="0" smtClean="0"/>
              <a:t> methods, which update the values of the corresponding properties on the </a:t>
            </a:r>
            <a:r>
              <a:rPr lang="en-US" dirty="0" err="1" smtClean="0"/>
              <a:t>JavaFX</a:t>
            </a:r>
            <a:r>
              <a:rPr lang="en-US" dirty="0" smtClean="0"/>
              <a:t> Application thread. However, if the task was canceled, a return value from the call method is ignored.</a:t>
            </a:r>
          </a:p>
          <a:p>
            <a:r>
              <a:rPr lang="en-US" dirty="0" smtClean="0"/>
              <a:t>Note that the Task class fits into the Java concurrency libraries because it inherits from the </a:t>
            </a:r>
            <a:r>
              <a:rPr lang="en-US" dirty="0" err="1" smtClean="0"/>
              <a:t>java.utils.concurrent.FutureTask</a:t>
            </a:r>
            <a:r>
              <a:rPr lang="en-US" dirty="0" smtClean="0"/>
              <a:t> class, which implements the Runnable interface. For this reason, a Task object can be used within the Java concurrency Executor API and also can be passed to a thread as a parameter. You can call the Task object directly by using the </a:t>
            </a:r>
            <a:r>
              <a:rPr lang="en-US" dirty="0" err="1" smtClean="0"/>
              <a:t>FutureTask.run</a:t>
            </a:r>
            <a:r>
              <a:rPr lang="en-US" dirty="0" smtClean="0"/>
              <a:t>() method, which enables calling this task from another background thread. Having a good understanding of the Java concurrency API will help you understand concurrency in </a:t>
            </a:r>
            <a:r>
              <a:rPr lang="en-US" dirty="0" err="1" smtClean="0"/>
              <a:t>JavaFX</a:t>
            </a:r>
            <a:r>
              <a:rPr lang="en-US" dirty="0" smtClean="0"/>
              <a:t>.</a:t>
            </a:r>
            <a:endParaRPr lang="en-US" dirty="0"/>
          </a:p>
        </p:txBody>
      </p:sp>
      <p:sp>
        <p:nvSpPr>
          <p:cNvPr id="53251"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6CA2B3-FF87-934F-B477-BF28A9C6A88E}" type="slidenum">
              <a:rPr lang="en-US"/>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E6BC4F8-4EBD-7B47-9173-3AB00F48E6F9}" type="slidenum">
              <a:rPr lang="en-US"/>
              <a:pPr/>
              <a:t>65</a:t>
            </a:fld>
            <a:endParaRPr lang="en-US"/>
          </a:p>
        </p:txBody>
      </p:sp>
      <p:sp>
        <p:nvSpPr>
          <p:cNvPr id="125953" name="Text Box 1"/>
          <p:cNvSpPr txBox="1">
            <a:spLocks noGrp="1" noRot="1" noChangeAspect="1" noChangeArrowheads="1"/>
          </p:cNvSpPr>
          <p:nvPr>
            <p:ph type="sldImg"/>
          </p:nvPr>
        </p:nvSpPr>
        <p:spPr bwMode="auto">
          <a:xfrm>
            <a:off x="2286000" y="514350"/>
            <a:ext cx="4572000" cy="2571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bwMode="auto">
          <a:xfrm>
            <a:off x="1219200" y="3257550"/>
            <a:ext cx="6705600" cy="308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B2C52C4-DC61-744C-99B7-5F395283C560}" type="slidenum">
              <a:rPr lang="en-US"/>
              <a:pPr/>
              <a:t>66</a:t>
            </a:fld>
            <a:endParaRPr lang="en-US"/>
          </a:p>
        </p:txBody>
      </p:sp>
      <p:sp>
        <p:nvSpPr>
          <p:cNvPr id="126977" name="Text Box 1"/>
          <p:cNvSpPr txBox="1">
            <a:spLocks noGrp="1" noRot="1" noChangeAspect="1" noChangeArrowheads="1"/>
          </p:cNvSpPr>
          <p:nvPr>
            <p:ph type="sldImg"/>
          </p:nvPr>
        </p:nvSpPr>
        <p:spPr bwMode="auto">
          <a:xfrm>
            <a:off x="2286000" y="514350"/>
            <a:ext cx="4572000" cy="2571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8" name="Text Box 2"/>
          <p:cNvSpPr txBox="1">
            <a:spLocks noGrp="1" noChangeArrowheads="1"/>
          </p:cNvSpPr>
          <p:nvPr>
            <p:ph type="body" idx="1"/>
          </p:nvPr>
        </p:nvSpPr>
        <p:spPr bwMode="auto">
          <a:xfrm>
            <a:off x="1219200" y="3257550"/>
            <a:ext cx="6705600" cy="308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E6BC4F8-4EBD-7B47-9173-3AB00F48E6F9}" type="slidenum">
              <a:rPr lang="en-US"/>
              <a:pPr/>
              <a:t>67</a:t>
            </a:fld>
            <a:endParaRPr lang="en-US"/>
          </a:p>
        </p:txBody>
      </p:sp>
      <p:sp>
        <p:nvSpPr>
          <p:cNvPr id="125953" name="Text Box 1"/>
          <p:cNvSpPr txBox="1">
            <a:spLocks noGrp="1" noRot="1" noChangeAspect="1" noChangeArrowheads="1"/>
          </p:cNvSpPr>
          <p:nvPr>
            <p:ph type="sldImg"/>
          </p:nvPr>
        </p:nvSpPr>
        <p:spPr bwMode="auto">
          <a:xfrm>
            <a:off x="2286000" y="514350"/>
            <a:ext cx="4572000" cy="2571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bwMode="auto">
          <a:xfrm>
            <a:off x="1219200" y="3257550"/>
            <a:ext cx="6705600" cy="308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In Cambridge university started</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ICT in UK, what they teach childrens interms of technology. School.  We are teaching how to use applications, how to use a browser, how to do email, which is not computer cience.  If we want people to be engineers, if we want them to have great ideas, we need to train them properly.</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BBC micro project </a:t>
            </a:r>
          </a:p>
          <a:p>
            <a:r>
              <a:rPr lang="en-US">
                <a:latin typeface="Times New Roman" charset="0"/>
                <a:ea typeface="ＭＳ Ｐゴシック" charset="0"/>
                <a:cs typeface="ＭＳ Ｐゴシック" charset="0"/>
              </a:rPr>
              <a:t>32 kbytes of mem, and color graphics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Ship production away from china and bring it back to UK</a:t>
            </a:r>
          </a:p>
        </p:txBody>
      </p:sp>
      <p:sp>
        <p:nvSpPr>
          <p:cNvPr id="10243"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B35C2F-6C3A-5041-B558-267008B4BDC2}"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73</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In Cambridge university started</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ICT in UK, what they teach childrens interms of technology. School.  We are teaching how to use applications, how to use a browser, how to do email, which is not computer cience.  If we want people to be engineers, if we want them to have great ideas, we need to train them properly.</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BBC micro project </a:t>
            </a:r>
          </a:p>
          <a:p>
            <a:r>
              <a:rPr lang="en-US">
                <a:latin typeface="Times New Roman" charset="0"/>
                <a:ea typeface="ＭＳ Ｐゴシック" charset="0"/>
                <a:cs typeface="ＭＳ Ｐゴシック" charset="0"/>
              </a:rPr>
              <a:t>32 kbytes of mem, and color graphics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Ship production away from china and bring it back to UK</a:t>
            </a:r>
          </a:p>
        </p:txBody>
      </p:sp>
      <p:sp>
        <p:nvSpPr>
          <p:cNvPr id="17411"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13F471-D50B-C846-AA98-56BC5E67FDC4}"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solidFill>
                  <a:srgbClr val="FF6600"/>
                </a:solidFill>
                <a:latin typeface="Times New Roman" charset="0"/>
                <a:ea typeface="ＭＳ Ｐゴシック" charset="0"/>
                <a:cs typeface="ＭＳ Ｐゴシック" charset="0"/>
              </a:rPr>
              <a:t>Broadcom System on a chip package</a:t>
            </a:r>
            <a:r>
              <a:rPr lang="en-US">
                <a:latin typeface="Times New Roman" charset="0"/>
                <a:ea typeface="ＭＳ Ｐゴシック" charset="0"/>
                <a:cs typeface="ＭＳ Ｐゴシック" charset="0"/>
              </a:rPr>
              <a:t>.  Most of the components are in a single package.  So on the board you see a chip, that is not the procesor, it’s actyally the memory, the processor is underneath the memory, clever design for the board</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Overclocking is the act of increasing the speed of certain components in a computer other than that specified by the manufacturer.  It mainly refers to making your CPU run at a faster rate although it could also refer to making your graphics card or other peripherals run faster.  For example if you have a 300MHz PII CPU, you could probably overclock it easily to 350 or even 400MHz.  The latest P4 processors also appear to be overclockable through the FSB (front side bus) even though they are advertised as being clock-locked.</a:t>
            </a:r>
          </a:p>
          <a:p>
            <a:r>
              <a:rPr lang="en-US">
                <a:latin typeface="Times New Roman" charset="0"/>
                <a:ea typeface="ＭＳ Ｐゴシック" charset="0"/>
                <a:cs typeface="ＭＳ Ｐゴシック" charset="0"/>
              </a:rPr>
              <a:t>So, now that you now what overclocking is, let's see how you can actually overclock your CPU.  You can do this using any of the following 3 methods: 1. Through your </a:t>
            </a:r>
            <a:r>
              <a:rPr lang="en-US" b="1">
                <a:latin typeface="Times New Roman" charset="0"/>
                <a:ea typeface="ＭＳ Ｐゴシック" charset="0"/>
                <a:cs typeface="ＭＳ Ｐゴシック" charset="0"/>
              </a:rPr>
              <a:t>BIOS</a:t>
            </a:r>
            <a:r>
              <a:rPr lang="en-US">
                <a:latin typeface="Times New Roman" charset="0"/>
                <a:ea typeface="ＭＳ Ｐゴシック" charset="0"/>
                <a:cs typeface="ＭＳ Ｐゴシック" charset="0"/>
              </a:rPr>
              <a:t>, 2. By changing the </a:t>
            </a:r>
            <a:r>
              <a:rPr lang="en-US" b="1">
                <a:latin typeface="Times New Roman" charset="0"/>
                <a:ea typeface="ＭＳ Ｐゴシック" charset="0"/>
                <a:cs typeface="ＭＳ Ｐゴシック" charset="0"/>
              </a:rPr>
              <a:t>multiplier</a:t>
            </a:r>
            <a:r>
              <a:rPr lang="en-US">
                <a:latin typeface="Times New Roman" charset="0"/>
                <a:ea typeface="ＭＳ Ｐゴシック" charset="0"/>
                <a:cs typeface="ＭＳ Ｐゴシック" charset="0"/>
              </a:rPr>
              <a:t> settings, 3. By changing the </a:t>
            </a:r>
            <a:r>
              <a:rPr lang="en-US" b="1">
                <a:latin typeface="Times New Roman" charset="0"/>
                <a:ea typeface="ＭＳ Ｐゴシック" charset="0"/>
                <a:cs typeface="ＭＳ Ｐゴシック" charset="0"/>
              </a:rPr>
              <a:t>Bus</a:t>
            </a:r>
            <a:r>
              <a:rPr lang="en-US">
                <a:latin typeface="Times New Roman" charset="0"/>
                <a:ea typeface="ＭＳ Ｐゴシック" charset="0"/>
                <a:cs typeface="ＭＳ Ｐゴシック" charset="0"/>
              </a:rPr>
              <a:t> speed!</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256 megabites, compare with 16kbytes that started model A of BBC micro</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Some GPIO lines, UART for serial communication,  SPI and</a:t>
            </a:r>
          </a:p>
          <a:p>
            <a:r>
              <a:rPr lang="en-US">
                <a:latin typeface="Times New Roman" charset="0"/>
                <a:ea typeface="ＭＳ Ｐゴシック" charset="0"/>
                <a:cs typeface="ＭＳ Ｐゴシック" charset="0"/>
              </a:rPr>
              <a:t> I square C (I2c)</a:t>
            </a:r>
          </a:p>
          <a:p>
            <a:r>
              <a:rPr lang="en-US" b="1">
                <a:latin typeface="Times New Roman" charset="0"/>
                <a:ea typeface="ＭＳ Ｐゴシック" charset="0"/>
                <a:cs typeface="ＭＳ Ｐゴシック" charset="0"/>
              </a:rPr>
              <a:t>I²C</a:t>
            </a:r>
            <a:r>
              <a:rPr lang="en-US">
                <a:latin typeface="Times New Roman" charset="0"/>
                <a:ea typeface="ＭＳ Ｐゴシック" charset="0"/>
                <a:cs typeface="ＭＳ Ｐゴシック" charset="0"/>
              </a:rPr>
              <a:t> ("eye-squared cee" or "eye-two-cee" </a:t>
            </a:r>
            <a:r>
              <a:rPr lang="en-US" b="1">
                <a:latin typeface="Times New Roman" charset="0"/>
                <a:ea typeface="ＭＳ Ｐゴシック" charset="0"/>
                <a:cs typeface="ＭＳ Ｐゴシック" charset="0"/>
              </a:rPr>
              <a:t>Inter-Integrated Circuit</a:t>
            </a:r>
            <a:r>
              <a:rPr lang="en-US">
                <a:latin typeface="Times New Roman" charset="0"/>
                <a:ea typeface="ＭＳ Ｐゴシック" charset="0"/>
                <a:cs typeface="ＭＳ Ｐゴシック" charset="0"/>
              </a:rPr>
              <a:t>; generically referred to as "two-wire interface") is a </a:t>
            </a:r>
            <a:r>
              <a:rPr lang="en-US">
                <a:latin typeface="Times New Roman" charset="0"/>
                <a:ea typeface="ＭＳ Ｐゴシック" charset="0"/>
                <a:cs typeface="ＭＳ Ｐゴシック" charset="0"/>
                <a:hlinkClick r:id="rId3" tooltip="Multi-master bus"/>
              </a:rPr>
              <a:t>multi-master</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4" tooltip="Serial communications"/>
              </a:rPr>
              <a:t>serial</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5" tooltip="Single-ended signalling"/>
              </a:rPr>
              <a:t>single-ended</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6" tooltip="Computer bus"/>
              </a:rPr>
              <a:t>computer bus</a:t>
            </a:r>
            <a:r>
              <a:rPr lang="en-US">
                <a:latin typeface="Times New Roman" charset="0"/>
                <a:ea typeface="ＭＳ Ｐゴシック" charset="0"/>
                <a:cs typeface="ＭＳ Ｐゴシック" charset="0"/>
              </a:rPr>
              <a:t> invented by </a:t>
            </a:r>
            <a:r>
              <a:rPr lang="en-US">
                <a:latin typeface="Times New Roman" charset="0"/>
                <a:ea typeface="ＭＳ Ｐゴシック" charset="0"/>
                <a:cs typeface="ＭＳ Ｐゴシック" charset="0"/>
                <a:hlinkClick r:id="rId7" tooltip="Philips"/>
              </a:rPr>
              <a:t>Philips</a:t>
            </a:r>
            <a:r>
              <a:rPr lang="en-US">
                <a:latin typeface="Times New Roman" charset="0"/>
                <a:ea typeface="ＭＳ Ｐゴシック" charset="0"/>
                <a:cs typeface="ＭＳ Ｐゴシック" charset="0"/>
              </a:rPr>
              <a:t> that is used to attach low-speed peripherals to a </a:t>
            </a:r>
            <a:r>
              <a:rPr lang="en-US">
                <a:latin typeface="Times New Roman" charset="0"/>
                <a:ea typeface="ＭＳ Ｐゴシック" charset="0"/>
                <a:cs typeface="ＭＳ Ｐゴシック" charset="0"/>
                <a:hlinkClick r:id="rId8" tooltip="Motherboard"/>
              </a:rPr>
              <a:t>motherboard</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9" tooltip="Embedded system"/>
              </a:rPr>
              <a:t>embedded system</a:t>
            </a:r>
            <a:r>
              <a:rPr lang="en-US">
                <a:latin typeface="Times New Roman" charset="0"/>
                <a:ea typeface="ＭＳ Ｐゴシック" charset="0"/>
                <a:cs typeface="ＭＳ Ｐゴシック" charset="0"/>
              </a:rPr>
              <a:t>, </a:t>
            </a:r>
            <a:r>
              <a:rPr lang="en-US">
                <a:latin typeface="Times New Roman" charset="0"/>
                <a:ea typeface="ＭＳ Ｐゴシック" charset="0"/>
                <a:cs typeface="ＭＳ Ｐゴシック" charset="0"/>
                <a:hlinkClick r:id="rId10" tooltip="Cellphone"/>
              </a:rPr>
              <a:t>cellphone</a:t>
            </a:r>
            <a:r>
              <a:rPr lang="en-US">
                <a:latin typeface="Times New Roman" charset="0"/>
                <a:ea typeface="ＭＳ Ｐゴシック" charset="0"/>
                <a:cs typeface="ＭＳ Ｐゴシック" charset="0"/>
              </a:rPr>
              <a:t>, or other electronic device.</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19459"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58344E-1AEF-FB44-9708-D747A41118FA}"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In Oracle we have had embedded java for a while,  we have different version to address different types of processors,because we are not dealing only with intel processors,  we need to adress specific type of processors.   We have a version of java that runs on ARMv6 processor, but the specification for ARMv6 doesn</a:t>
            </a:r>
            <a:r>
              <a:rPr lang="fr-FR">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mandate the inclussion </a:t>
            </a:r>
            <a:r>
              <a:rPr lang="en-US" altLang="ja-JP">
                <a:solidFill>
                  <a:srgbClr val="FF0000"/>
                </a:solidFill>
                <a:latin typeface="Times New Roman" charset="0"/>
                <a:ea typeface="ＭＳ Ｐゴシック" charset="0"/>
                <a:cs typeface="ＭＳ Ｐゴシック" charset="0"/>
              </a:rPr>
              <a:t>of floating point unit</a:t>
            </a:r>
            <a:r>
              <a:rPr lang="en-US" altLang="ja-JP">
                <a:latin typeface="Times New Roman" charset="0"/>
                <a:ea typeface="ＭＳ Ｐゴシック" charset="0"/>
                <a:cs typeface="ＭＳ Ｐゴシック" charset="0"/>
              </a:rPr>
              <a:t>, so we don</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expect to have there a fpu, so we have  library that emulate the ilusion of floating point, and do the mathematics on software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In the case of Rpi, there is a FPU,so there is hardware acceleration floating point matematic. The thing is if you use a library and you do it in software its slower thatn doing it on HW</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It’s suppose to be very simple, from the technical point of view, set few compiler flags and run make, and then we have a version of the hard float copy of the jvm, tricky bit is to test it… :-(  just to make sure there are not big bugs</a:t>
            </a:r>
          </a:p>
        </p:txBody>
      </p:sp>
      <p:sp>
        <p:nvSpPr>
          <p:cNvPr id="22531"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79E933-FE93-434B-BF19-87012A14460C}" type="slidenum">
              <a:rPr lang="en-US"/>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 you can do with raspberry pi is to use the serial port.  </a:t>
            </a:r>
          </a:p>
          <a:p>
            <a:endParaRPr lang="en-US" dirty="0" smtClean="0"/>
          </a:p>
          <a:p>
            <a:r>
              <a:rPr lang="en-US" dirty="0" smtClean="0"/>
              <a:t>UART: </a:t>
            </a:r>
            <a:r>
              <a:rPr lang="en-US" b="1" dirty="0" smtClean="0"/>
              <a:t>Universal Asynchronous Receiver/Transmitter</a:t>
            </a:r>
            <a:r>
              <a:rPr lang="en-US" dirty="0" smtClean="0"/>
              <a:t>,</a:t>
            </a:r>
          </a:p>
          <a:p>
            <a:endParaRPr lang="en-US" dirty="0" smtClean="0"/>
          </a:p>
          <a:p>
            <a:endParaRPr lang="en-US" dirty="0" smtClean="0"/>
          </a:p>
          <a:p>
            <a:r>
              <a:rPr lang="en-US" dirty="0" smtClean="0"/>
              <a:t>If you look at the IO </a:t>
            </a:r>
            <a:r>
              <a:rPr lang="en-US" dirty="0" err="1" smtClean="0"/>
              <a:t>pins,there</a:t>
            </a:r>
            <a:r>
              <a:rPr lang="en-US" dirty="0" smtClean="0"/>
              <a:t> are some transmit and receive UART lines, and use Putty for the communication</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14</a:t>
            </a:fld>
            <a:endParaRPr lang="en-US"/>
          </a:p>
        </p:txBody>
      </p:sp>
    </p:spTree>
    <p:extLst>
      <p:ext uri="{BB962C8B-B14F-4D97-AF65-F5344CB8AC3E}">
        <p14:creationId xmlns:p14="http://schemas.microsoft.com/office/powerpoint/2010/main" val="78072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USB interface, but it’s</a:t>
            </a:r>
            <a:r>
              <a:rPr lang="en-US" baseline="0" dirty="0" smtClean="0"/>
              <a:t> not serial, so it’s a bit more complicated.</a:t>
            </a:r>
          </a:p>
          <a:p>
            <a:endParaRPr lang="en-US" baseline="0" dirty="0" smtClean="0"/>
          </a:p>
          <a:p>
            <a:r>
              <a:rPr lang="en-US" baseline="0" dirty="0" smtClean="0"/>
              <a:t>Recognized as a device, so under /</a:t>
            </a:r>
            <a:r>
              <a:rPr lang="en-US" baseline="0" dirty="0" err="1" smtClean="0"/>
              <a:t>dev</a:t>
            </a:r>
            <a:r>
              <a:rPr lang="en-US" baseline="0" dirty="0" smtClean="0"/>
              <a:t>/bus/</a:t>
            </a:r>
            <a:r>
              <a:rPr lang="en-US" baseline="0" dirty="0" err="1" smtClean="0"/>
              <a:t>usb</a:t>
            </a:r>
            <a:r>
              <a:rPr lang="en-US" baseline="0" dirty="0" smtClean="0"/>
              <a:t>, there is a device you can talk to. Then write some native code, talk to the device and have it do what you want to do.</a:t>
            </a:r>
          </a:p>
          <a:p>
            <a:endParaRPr lang="en-US" baseline="0" dirty="0" smtClean="0"/>
          </a:p>
          <a:p>
            <a:r>
              <a:rPr lang="en-US" baseline="0" dirty="0" smtClean="0"/>
              <a:t>There is only one stop command, you need to remember the once that are running and start them again </a:t>
            </a:r>
            <a:r>
              <a:rPr lang="en-US" baseline="0" dirty="0" err="1" smtClean="0"/>
              <a:t>inmediatelly</a:t>
            </a:r>
            <a:r>
              <a:rPr lang="en-US" baseline="0" dirty="0" smtClean="0"/>
              <a:t> after</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15</a:t>
            </a:fld>
            <a:endParaRPr lang="en-US"/>
          </a:p>
        </p:txBody>
      </p:sp>
    </p:spTree>
    <p:extLst>
      <p:ext uri="{BB962C8B-B14F-4D97-AF65-F5344CB8AC3E}">
        <p14:creationId xmlns:p14="http://schemas.microsoft.com/office/powerpoint/2010/main" val="94567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jni</a:t>
            </a:r>
            <a:r>
              <a:rPr lang="en-US" dirty="0" smtClean="0"/>
              <a:t>, create a native method, then</a:t>
            </a:r>
            <a:r>
              <a:rPr lang="en-US" baseline="0" dirty="0" smtClean="0"/>
              <a:t> create the necessary stub header files using </a:t>
            </a:r>
            <a:r>
              <a:rPr lang="en-US" baseline="0" dirty="0" err="1" smtClean="0"/>
              <a:t>javah</a:t>
            </a:r>
            <a:r>
              <a:rPr lang="en-US" baseline="0" dirty="0" smtClean="0"/>
              <a:t>, compile into a shared library</a:t>
            </a:r>
          </a:p>
          <a:p>
            <a:endParaRPr lang="en-US" baseline="0" dirty="0" smtClean="0"/>
          </a:p>
          <a:p>
            <a:r>
              <a:rPr lang="en-US" baseline="0" dirty="0" err="1" smtClean="0"/>
              <a:t>Seriusly</a:t>
            </a:r>
            <a:r>
              <a:rPr lang="en-US" baseline="0" dirty="0" smtClean="0"/>
              <a:t> thinking in JDK 9 or so to re-write to make it easier to use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16</a:t>
            </a:fld>
            <a:endParaRPr lang="en-US"/>
          </a:p>
        </p:txBody>
      </p:sp>
    </p:spTree>
    <p:extLst>
      <p:ext uri="{BB962C8B-B14F-4D97-AF65-F5344CB8AC3E}">
        <p14:creationId xmlns:p14="http://schemas.microsoft.com/office/powerpoint/2010/main" val="225691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141819"/>
            <a:ext cx="8229600" cy="423784"/>
          </a:xfrm>
        </p:spPr>
        <p:txBody>
          <a:bodyPr/>
          <a:lstStyle/>
          <a:p>
            <a:r>
              <a:rPr lang="en-US" dirty="0" smtClean="0"/>
              <a:t>Click to edit Master title style</a:t>
            </a:r>
            <a:endParaRPr lang="en-US" dirty="0"/>
          </a:p>
        </p:txBody>
      </p:sp>
      <p:sp>
        <p:nvSpPr>
          <p:cNvPr id="6" name="Content Placeholder 5"/>
          <p:cNvSpPr>
            <a:spLocks noGrp="1"/>
          </p:cNvSpPr>
          <p:nvPr>
            <p:ph sz="quarter" idx="12"/>
          </p:nvPr>
        </p:nvSpPr>
        <p:spPr>
          <a:xfrm>
            <a:off x="592667" y="1174963"/>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592666" y="580493"/>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5" y="1159938"/>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1"/>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450852"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5"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5"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Java_clr.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9827" y="681179"/>
            <a:ext cx="5802373" cy="3078021"/>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1557"/>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839"/>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514"/>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2111363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06395"/>
          </a:xfrm>
        </p:spPr>
        <p:txBody>
          <a:bodyPr anchor="t"/>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 name="Text Placeholder 4"/>
          <p:cNvSpPr>
            <a:spLocks noGrp="1"/>
          </p:cNvSpPr>
          <p:nvPr>
            <p:ph type="body" sz="quarter" idx="13"/>
          </p:nvPr>
        </p:nvSpPr>
        <p:spPr>
          <a:xfrm>
            <a:off x="805450" y="870561"/>
            <a:ext cx="8229600" cy="304800"/>
          </a:xfrm>
        </p:spPr>
        <p:txBody>
          <a:bodyPr>
            <a:noAutofit/>
          </a:bodyPr>
          <a:lstStyle>
            <a:lvl1pPr marL="0" indent="0">
              <a:spcAft>
                <a:spcPts val="0"/>
              </a:spcAft>
              <a:buFontTx/>
              <a:buNone/>
              <a:defRPr sz="2000">
                <a:solidFill>
                  <a:srgbClr val="000000"/>
                </a:solidFill>
              </a:defRPr>
            </a:lvl1pPr>
            <a:lvl2pPr marL="457124" indent="0">
              <a:buFontTx/>
              <a:buNone/>
              <a:defRPr/>
            </a:lvl2pPr>
            <a:lvl3pPr marL="914249" indent="0">
              <a:buFontTx/>
              <a:buNone/>
              <a:defRPr/>
            </a:lvl3pPr>
            <a:lvl4pPr marL="1371373" indent="0">
              <a:buFontTx/>
              <a:buNone/>
              <a:defRPr/>
            </a:lvl4pPr>
            <a:lvl5pPr marL="1828498" indent="0">
              <a:buFontTx/>
              <a:buNone/>
              <a:defRPr/>
            </a:lvl5pPr>
          </a:lstStyle>
          <a:p>
            <a:pPr lvl="0"/>
            <a:r>
              <a:rPr lang="en-GB" dirty="0" smtClean="0"/>
              <a:t>Click to edit Master text styles</a:t>
            </a:r>
          </a:p>
        </p:txBody>
      </p:sp>
    </p:spTree>
    <p:extLst>
      <p:ext uri="{BB962C8B-B14F-4D97-AF65-F5344CB8AC3E}">
        <p14:creationId xmlns:p14="http://schemas.microsoft.com/office/powerpoint/2010/main" val="761527751"/>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592666" y="141820"/>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575734" y="580493"/>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61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
        <p:nvSpPr>
          <p:cNvPr id="14" name="Rectangle 13"/>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4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374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715000" y="0"/>
            <a:ext cx="3429000"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715000" y="0"/>
            <a:ext cx="34290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JavaOn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val="31400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xmlns:p14="http://schemas.microsoft.com/office/powerpoint/2010/mai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4267" y="175686"/>
            <a:ext cx="8229600" cy="42378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631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pic>
        <p:nvPicPr>
          <p:cNvPr id="10" name="Picture 9"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335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58801" y="4887247"/>
            <a:ext cx="4868332" cy="25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61054" y="0"/>
            <a:ext cx="6782945"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681095" y="-2117"/>
            <a:ext cx="6462904" cy="514561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6" name="Group 15"/>
          <p:cNvGrpSpPr/>
          <p:nvPr userDrawn="1"/>
        </p:nvGrpSpPr>
        <p:grpSpPr>
          <a:xfrm>
            <a:off x="597807" y="4913790"/>
            <a:ext cx="4584912" cy="219168"/>
            <a:chOff x="597807" y="4913790"/>
            <a:chExt cx="4584912" cy="219168"/>
          </a:xfrm>
        </p:grpSpPr>
        <p:sp>
          <p:nvSpPr>
            <p:cNvPr id="18"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9" name="Straight Connector 18"/>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20"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2"/>
                  </a:solidFill>
                </a:rPr>
                <a:t>Insert Information Protection Policy Classification from Slide 16</a:t>
              </a:r>
              <a:endParaRPr lang="en-US" sz="800" dirty="0" smtClean="0">
                <a:solidFill>
                  <a:schemeClr val="tx2"/>
                </a:solidFill>
              </a:endParaRPr>
            </a:p>
          </p:txBody>
        </p:sp>
        <p:cxnSp>
          <p:nvCxnSpPr>
            <p:cNvPr id="21" name="Straight Connector 20"/>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grpSp>
        <p:nvGrpSpPr>
          <p:cNvPr id="15" name="Group 14"/>
          <p:cNvGrpSpPr/>
          <p:nvPr userDrawn="1"/>
        </p:nvGrpSpPr>
        <p:grpSpPr>
          <a:xfrm>
            <a:off x="6765364" y="4646084"/>
            <a:ext cx="2038432" cy="457200"/>
            <a:chOff x="6765364" y="4646084"/>
            <a:chExt cx="2038432" cy="457200"/>
          </a:xfrm>
        </p:grpSpPr>
        <p:pic>
          <p:nvPicPr>
            <p:cNvPr id="22" name="Picture 27" descr="O_signature_clr_rgb"/>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Java_clr_hori.bmp"/>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0"/>
            <a:ext cx="3200400"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39" y="0"/>
            <a:ext cx="2880361"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765364" y="4646084"/>
            <a:ext cx="2038432" cy="457200"/>
            <a:chOff x="6765364" y="4646084"/>
            <a:chExt cx="2038432" cy="457200"/>
          </a:xfrm>
        </p:grpSpPr>
        <p:pic>
          <p:nvPicPr>
            <p:cNvPr id="9" name="Picture 8"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452" y="4819820"/>
              <a:ext cx="919344" cy="283464"/>
            </a:xfrm>
            <a:prstGeom prst="rect">
              <a:avLst/>
            </a:prstGeom>
          </p:spPr>
        </p:pic>
        <p:pic>
          <p:nvPicPr>
            <p:cNvPr id="14" name="Picture 13" descr="Java_clr_hori.bmp"/>
            <p:cNvPicPr>
              <a:picLocks noChangeAspect="1"/>
            </p:cNvPicPr>
            <p:nvPr userDrawn="1"/>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
        <p:nvSpPr>
          <p:cNvPr id="16" name="Rectangle 15"/>
          <p:cNvSpPr/>
          <p:nvPr userDrawn="1"/>
        </p:nvSpPr>
        <p:spPr>
          <a:xfrm>
            <a:off x="5147733" y="4631267"/>
            <a:ext cx="3996267" cy="512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userDrawn="1"/>
        </p:nvGrpSpPr>
        <p:grpSpPr>
          <a:xfrm>
            <a:off x="6765364" y="4646084"/>
            <a:ext cx="2038432" cy="457200"/>
            <a:chOff x="6446993" y="4546600"/>
            <a:chExt cx="2374390" cy="532552"/>
          </a:xfrm>
        </p:grpSpPr>
        <p:pic>
          <p:nvPicPr>
            <p:cNvPr id="18" name="Picture 27" descr="O_signature_clr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Java_clr_hori.bmp"/>
            <p:cNvPicPr>
              <a:picLocks noChangeAspect="1"/>
            </p:cNvPicPr>
            <p:nvPr userDrawn="1"/>
          </p:nvPicPr>
          <p:blipFill rotWithShape="1">
            <a:blip r:embed="rId3">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ouncement Slide">
    <p:spTree>
      <p:nvGrpSpPr>
        <p:cNvPr id="1" name=""/>
        <p:cNvGrpSpPr/>
        <p:nvPr/>
      </p:nvGrpSpPr>
      <p:grpSpPr>
        <a:xfrm>
          <a:off x="0" y="0"/>
          <a:ext cx="0" cy="0"/>
          <a:chOff x="0" y="0"/>
          <a:chExt cx="0" cy="0"/>
        </a:xfrm>
      </p:grpSpPr>
      <p:sp>
        <p:nvSpPr>
          <p:cNvPr id="8" name="Rectangle 7"/>
          <p:cNvSpPr/>
          <p:nvPr userDrawn="1"/>
        </p:nvSpPr>
        <p:spPr>
          <a:xfrm>
            <a:off x="0" y="1159938"/>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457200" y="1586246"/>
            <a:ext cx="4822538"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pic>
        <p:nvPicPr>
          <p:cNvPr id="14" name="Picture 13" descr="Java_blk_rgb.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wmf"/><Relationship Id="rId25" Type="http://schemas.openxmlformats.org/officeDocument/2006/relationships/image" Target="../media/image2.png"/><Relationship Id="rId26"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192619"/>
            <a:ext cx="8229600" cy="423784"/>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2"/>
                  </a:solidFill>
                </a:rPr>
                <a:t>Insert Information Protection Policy Classification from Slide 13</a:t>
              </a:r>
              <a:endParaRPr lang="en-US" sz="800" dirty="0" smtClean="0">
                <a:solidFill>
                  <a:schemeClr val="tx2"/>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2"/>
                </a:solidFill>
              </a:rPr>
              <a:t>‹#›</a:t>
            </a:fld>
            <a:endParaRPr lang="en-US" sz="600" dirty="0">
              <a:solidFill>
                <a:schemeClr val="tx2"/>
              </a:solidFill>
            </a:endParaRPr>
          </a:p>
        </p:txBody>
      </p:sp>
      <p:grpSp>
        <p:nvGrpSpPr>
          <p:cNvPr id="18" name="Group 17"/>
          <p:cNvGrpSpPr>
            <a:grpSpLocks noChangeAspect="1"/>
          </p:cNvGrpSpPr>
          <p:nvPr/>
        </p:nvGrpSpPr>
        <p:grpSpPr>
          <a:xfrm>
            <a:off x="6765364" y="4646084"/>
            <a:ext cx="2038432" cy="457200"/>
            <a:chOff x="6446993" y="4546600"/>
            <a:chExt cx="2374390" cy="532552"/>
          </a:xfrm>
        </p:grpSpPr>
        <p:pic>
          <p:nvPicPr>
            <p:cNvPr id="21" name="Picture 27" descr="O_signature_clr_rgb"/>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Java_clr_hori.bmp"/>
            <p:cNvPicPr>
              <a:picLocks noChangeAspect="1"/>
            </p:cNvPicPr>
            <p:nvPr userDrawn="1"/>
          </p:nvPicPr>
          <p:blipFill rotWithShape="1">
            <a:blip r:embed="rId26">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
        <p:nvSpPr>
          <p:cNvPr id="22" name="Rectangle 21"/>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7"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6" r:id="rId14"/>
    <p:sldLayoutId id="2147483745" r:id="rId15"/>
    <p:sldLayoutId id="2147483685" r:id="rId16"/>
    <p:sldLayoutId id="2147483686" r:id="rId17"/>
    <p:sldLayoutId id="2147483750" r:id="rId18"/>
    <p:sldLayoutId id="2147483751" r:id="rId19"/>
    <p:sldLayoutId id="2147483752" r:id="rId20"/>
    <p:sldLayoutId id="2147483753" r:id="rId21"/>
    <p:sldLayoutId id="214748375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emf"/><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0.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roups.google.com/forum/%23!forum/pi4j" TargetMode="External"/><Relationship Id="rId3" Type="http://schemas.openxmlformats.org/officeDocument/2006/relationships/hyperlink" Target="https://github.com/Pi4J/pi4j/issu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pi4j.googlecode.com/files/pi4j-0.0.5.deb"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59.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www.raspberrypi.or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72.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3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Java On The ARM</a:t>
            </a:r>
            <a:br>
              <a:rPr lang="en-US">
                <a:latin typeface="Arial Bold" charset="0"/>
                <a:ea typeface="ヒラギノ角ゴ ProN W6" charset="0"/>
                <a:cs typeface="ヒラギノ角ゴ ProN W6" charset="0"/>
              </a:rPr>
            </a:br>
            <a:r>
              <a:rPr lang="en-US">
                <a:latin typeface="Arial Bold" charset="0"/>
                <a:ea typeface="ヒラギノ角ゴ ProN W6" charset="0"/>
                <a:cs typeface="ヒラギノ角ゴ ProN W6" charset="0"/>
              </a:rPr>
              <a:t> and Raspberry Pi</a:t>
            </a:r>
          </a:p>
        </p:txBody>
      </p:sp>
      <p:pic>
        <p:nvPicPr>
          <p:cNvPr id="20482"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472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04487" y="245566"/>
            <a:ext cx="8229689" cy="406301"/>
          </a:xfrm>
        </p:spPr>
        <p:txBody>
          <a:bodyPr/>
          <a:lstStyle/>
          <a:p>
            <a:r>
              <a:rPr lang="en-US">
                <a:latin typeface="Arial Bold" charset="0"/>
                <a:ea typeface="ヒラギノ角ゴ ProN W6" charset="0"/>
                <a:cs typeface="ヒラギノ角ゴ ProN W6" charset="0"/>
              </a:rPr>
              <a:t>Java Specifics For ARM</a:t>
            </a:r>
          </a:p>
        </p:txBody>
      </p:sp>
      <p:sp>
        <p:nvSpPr>
          <p:cNvPr id="21506" name="Content Placeholder 2"/>
          <p:cNvSpPr>
            <a:spLocks noGrp="1"/>
          </p:cNvSpPr>
          <p:nvPr>
            <p:ph sz="quarter" idx="12"/>
          </p:nvPr>
        </p:nvSpPr>
        <p:spPr>
          <a:xfrm>
            <a:off x="804487" y="1293912"/>
            <a:ext cx="8229689" cy="3061990"/>
          </a:xfrm>
        </p:spPr>
        <p:txBody>
          <a:bodyPr/>
          <a:lstStyle/>
          <a:p>
            <a:r>
              <a:rPr lang="en-US" dirty="0">
                <a:latin typeface="+mj-lt"/>
                <a:ea typeface="ヒラギノ角ゴ ProN W3" charset="0"/>
                <a:cs typeface="ヒラギノ角ゴ ProN W3" charset="0"/>
              </a:rPr>
              <a:t>Despite being an ARMv6 processor it does include an FPU</a:t>
            </a:r>
          </a:p>
          <a:p>
            <a:pPr lvl="1"/>
            <a:r>
              <a:rPr lang="en-US" dirty="0">
                <a:latin typeface="+mj-lt"/>
                <a:ea typeface="ヒラギノ角ゴ ProN W3" charset="0"/>
                <a:cs typeface="ヒラギノ角ゴ ProN W3" charset="0"/>
              </a:rPr>
              <a:t>FPU only became standard as of ARMv7</a:t>
            </a:r>
          </a:p>
          <a:p>
            <a:r>
              <a:rPr lang="en-US" dirty="0">
                <a:latin typeface="+mj-lt"/>
                <a:ea typeface="ヒラギノ角ゴ ProN W3" charset="0"/>
                <a:cs typeface="ヒラギノ角ゴ ProN W3" charset="0"/>
              </a:rPr>
              <a:t>FPU (Hard Float, or HF) is much faster than a software library</a:t>
            </a:r>
          </a:p>
          <a:p>
            <a:r>
              <a:rPr lang="en-US" dirty="0">
                <a:latin typeface="+mj-lt"/>
                <a:ea typeface="ヒラギノ角ゴ ProN W3" charset="0"/>
                <a:cs typeface="ヒラギノ角ゴ ProN W3" charset="0"/>
              </a:rPr>
              <a:t>Linux </a:t>
            </a:r>
            <a:r>
              <a:rPr lang="en-US" dirty="0" err="1">
                <a:latin typeface="+mj-lt"/>
                <a:ea typeface="ヒラギノ角ゴ ProN W3" charset="0"/>
                <a:cs typeface="ヒラギノ角ゴ ProN W3" charset="0"/>
              </a:rPr>
              <a:t>distros</a:t>
            </a:r>
            <a:r>
              <a:rPr lang="en-US" dirty="0">
                <a:latin typeface="+mj-lt"/>
                <a:ea typeface="ヒラギノ角ゴ ProN W3" charset="0"/>
                <a:cs typeface="ヒラギノ角ゴ ProN W3" charset="0"/>
              </a:rPr>
              <a:t> and Oracle JVM for ARM assume no HF on ARMv6</a:t>
            </a:r>
          </a:p>
          <a:p>
            <a:pPr lvl="1"/>
            <a:r>
              <a:rPr lang="en-US" dirty="0">
                <a:latin typeface="+mj-lt"/>
                <a:ea typeface="ヒラギノ角ゴ ProN W3" charset="0"/>
                <a:cs typeface="ヒラギノ角ゴ ProN W3" charset="0"/>
              </a:rPr>
              <a:t>Need special build of both</a:t>
            </a:r>
          </a:p>
          <a:p>
            <a:pPr lvl="1"/>
            <a:r>
              <a:rPr lang="en-US" dirty="0" err="1">
                <a:latin typeface="+mj-lt"/>
                <a:ea typeface="ヒラギノ角ゴ ProN W3" charset="0"/>
                <a:cs typeface="ヒラギノ角ゴ ProN W3" charset="0"/>
              </a:rPr>
              <a:t>Raspbian</a:t>
            </a:r>
            <a:r>
              <a:rPr lang="en-US" dirty="0">
                <a:latin typeface="+mj-lt"/>
                <a:ea typeface="ヒラギノ角ゴ ProN W3" charset="0"/>
                <a:cs typeface="ヒラギノ角ゴ ProN W3" charset="0"/>
              </a:rPr>
              <a:t> </a:t>
            </a:r>
            <a:r>
              <a:rPr lang="en-US" dirty="0" err="1">
                <a:latin typeface="+mj-lt"/>
                <a:ea typeface="ヒラギノ角ゴ ProN W3" charset="0"/>
                <a:cs typeface="ヒラギノ角ゴ ProN W3" charset="0"/>
              </a:rPr>
              <a:t>distro</a:t>
            </a:r>
            <a:r>
              <a:rPr lang="en-US" dirty="0">
                <a:latin typeface="+mj-lt"/>
                <a:ea typeface="ヒラギノ角ゴ ProN W3" charset="0"/>
                <a:cs typeface="ヒラギノ角ゴ ProN W3" charset="0"/>
              </a:rPr>
              <a:t> build now available (Based on </a:t>
            </a:r>
            <a:r>
              <a:rPr lang="en-US" dirty="0" err="1">
                <a:latin typeface="+mj-lt"/>
                <a:ea typeface="ヒラギノ角ゴ ProN W3" charset="0"/>
                <a:cs typeface="ヒラギノ角ゴ ProN W3" charset="0"/>
              </a:rPr>
              <a:t>Debian</a:t>
            </a:r>
            <a:r>
              <a:rPr lang="en-US" dirty="0">
                <a:latin typeface="+mj-lt"/>
                <a:ea typeface="ヒラギノ角ゴ ProN W3" charset="0"/>
                <a:cs typeface="ヒラギノ角ゴ ProN W3" charset="0"/>
              </a:rPr>
              <a:t>)</a:t>
            </a:r>
          </a:p>
          <a:p>
            <a:pPr lvl="1"/>
            <a:r>
              <a:rPr lang="en-US" dirty="0">
                <a:latin typeface="+mj-lt"/>
                <a:ea typeface="ヒラギノ角ゴ ProN W3" charset="0"/>
                <a:cs typeface="ヒラギノ角ゴ ProN W3" charset="0"/>
              </a:rPr>
              <a:t>Oracle JVM released on Dec 2012!!! (Early access)</a:t>
            </a:r>
          </a:p>
        </p:txBody>
      </p:sp>
      <p:sp>
        <p:nvSpPr>
          <p:cNvPr id="21507" name="Text Placeholder 3"/>
          <p:cNvSpPr>
            <a:spLocks noGrp="1"/>
          </p:cNvSpPr>
          <p:nvPr>
            <p:ph type="body" sz="quarter" idx="13"/>
          </p:nvPr>
        </p:nvSpPr>
        <p:spPr>
          <a:xfrm>
            <a:off x="805379" y="685205"/>
            <a:ext cx="8229689" cy="304503"/>
          </a:xfrm>
        </p:spPr>
        <p:txBody>
          <a:bodyPr/>
          <a:lstStyle/>
          <a:p>
            <a:pPr>
              <a:spcAft>
                <a:spcPct val="0"/>
              </a:spcAft>
            </a:pPr>
            <a:r>
              <a:rPr lang="en-US" dirty="0">
                <a:solidFill>
                  <a:schemeClr val="tx1"/>
                </a:solidFill>
                <a:latin typeface="+mj-lt"/>
                <a:ea typeface="ヒラギノ角ゴ ProN W3" charset="0"/>
                <a:cs typeface="ヒラギノ角ゴ ProN W3" charset="0"/>
              </a:rPr>
              <a:t>Floating Point Operations</a:t>
            </a:r>
          </a:p>
        </p:txBody>
      </p:sp>
    </p:spTree>
    <p:extLst>
      <p:ext uri="{BB962C8B-B14F-4D97-AF65-F5344CB8AC3E}">
        <p14:creationId xmlns:p14="http://schemas.microsoft.com/office/powerpoint/2010/main" val="31962306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Extending the</a:t>
            </a:r>
            <a:br>
              <a:rPr lang="en-US">
                <a:latin typeface="Arial Bold" charset="0"/>
                <a:ea typeface="ヒラギノ角ゴ ProN W6" charset="0"/>
                <a:cs typeface="ヒラギノ角ゴ ProN W6" charset="0"/>
              </a:rPr>
            </a:br>
            <a:r>
              <a:rPr lang="en-US">
                <a:latin typeface="Arial Bold" charset="0"/>
                <a:ea typeface="ヒラギノ角ゴ ProN W6" charset="0"/>
                <a:cs typeface="ヒラギノ角ゴ ProN W6" charset="0"/>
              </a:rPr>
              <a:t>Raspberry Pi</a:t>
            </a:r>
          </a:p>
        </p:txBody>
      </p:sp>
      <p:pic>
        <p:nvPicPr>
          <p:cNvPr id="23554"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1558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a:latin typeface="Arial Bold" charset="0"/>
                <a:ea typeface="ヒラギノ角ゴ ProN W6" charset="0"/>
                <a:cs typeface="ヒラギノ角ゴ ProN W6" charset="0"/>
              </a:rPr>
              <a:t>Using Java on the Raspberry Pi</a:t>
            </a:r>
          </a:p>
        </p:txBody>
      </p:sp>
      <p:sp>
        <p:nvSpPr>
          <p:cNvPr id="17410" name="Content Placeholder 4"/>
          <p:cNvSpPr>
            <a:spLocks noGrp="1"/>
          </p:cNvSpPr>
          <p:nvPr>
            <p:ph sz="quarter" idx="4294967295"/>
          </p:nvPr>
        </p:nvSpPr>
        <p:spPr>
          <a:xfrm>
            <a:off x="787311" y="1065312"/>
            <a:ext cx="8229689" cy="3061990"/>
          </a:xfrm>
        </p:spPr>
        <p:txBody>
          <a:bodyPr/>
          <a:lstStyle/>
          <a:p>
            <a:pPr marL="0" indent="0">
              <a:buNone/>
              <a:defRPr/>
            </a:pPr>
            <a:r>
              <a:rPr lang="en-US" dirty="0" smtClean="0">
                <a:latin typeface="+mj-lt"/>
                <a:ea typeface="ヒラギノ角ゴ ProN W3" charset="0"/>
                <a:cs typeface="Courier"/>
              </a:rPr>
              <a:t>Projects I’ve been work on:</a:t>
            </a:r>
          </a:p>
          <a:p>
            <a:pPr marL="0" indent="0">
              <a:buNone/>
              <a:defRPr/>
            </a:pPr>
            <a:endParaRPr lang="en-US" sz="1100" dirty="0" smtClean="0">
              <a:latin typeface="+mj-lt"/>
              <a:ea typeface="ヒラギノ角ゴ ProN W3" charset="0"/>
              <a:cs typeface="Courier"/>
            </a:endParaRPr>
          </a:p>
          <a:p>
            <a:pPr>
              <a:defRPr/>
            </a:pPr>
            <a:r>
              <a:rPr lang="en-US" dirty="0" smtClean="0">
                <a:latin typeface="+mj-lt"/>
                <a:ea typeface="ヒラギノ角ゴ ProN W3" charset="0"/>
                <a:cs typeface="Courier"/>
              </a:rPr>
              <a:t>Serial </a:t>
            </a:r>
            <a:r>
              <a:rPr lang="en-US" dirty="0">
                <a:latin typeface="+mj-lt"/>
                <a:ea typeface="ヒラギノ角ゴ ProN W3" charset="0"/>
                <a:cs typeface="Courier"/>
              </a:rPr>
              <a:t>(TTL UART)         DONE</a:t>
            </a:r>
          </a:p>
          <a:p>
            <a:pPr>
              <a:defRPr/>
            </a:pPr>
            <a:r>
              <a:rPr lang="en-US" dirty="0">
                <a:latin typeface="+mj-lt"/>
                <a:ea typeface="ヒラギノ角ゴ ProN W3" charset="0"/>
                <a:cs typeface="Courier"/>
              </a:rPr>
              <a:t>USB         							DONE</a:t>
            </a:r>
          </a:p>
          <a:p>
            <a:pPr>
              <a:defRPr/>
            </a:pPr>
            <a:r>
              <a:rPr lang="en-US" dirty="0">
                <a:latin typeface="+mj-lt"/>
                <a:ea typeface="ヒラギノ角ゴ ProN W3" charset="0"/>
                <a:cs typeface="Courier"/>
              </a:rPr>
              <a:t>GPIO								</a:t>
            </a:r>
            <a:r>
              <a:rPr lang="en-US" dirty="0" smtClean="0">
                <a:latin typeface="+mj-lt"/>
                <a:ea typeface="ヒラギノ角ゴ ProN W3" charset="0"/>
                <a:cs typeface="Courier"/>
              </a:rPr>
              <a:t>	   DONE</a:t>
            </a:r>
            <a:endParaRPr lang="en-US" dirty="0">
              <a:latin typeface="+mj-lt"/>
              <a:ea typeface="ヒラギノ角ゴ ProN W3" charset="0"/>
              <a:cs typeface="Courier"/>
            </a:endParaRPr>
          </a:p>
          <a:p>
            <a:pPr>
              <a:defRPr/>
            </a:pPr>
            <a:r>
              <a:rPr lang="en-US" dirty="0">
                <a:latin typeface="+mj-lt"/>
                <a:ea typeface="ヒラギノ角ゴ ProN W3" charset="0"/>
                <a:cs typeface="Courier"/>
              </a:rPr>
              <a:t>I2C		</a:t>
            </a:r>
            <a:endParaRPr lang="en-US" dirty="0" smtClean="0">
              <a:latin typeface="+mj-lt"/>
              <a:ea typeface="ヒラギノ角ゴ ProN W3" charset="0"/>
              <a:cs typeface="Courier"/>
            </a:endParaRPr>
          </a:p>
          <a:p>
            <a:pPr>
              <a:defRPr/>
            </a:pPr>
            <a:endParaRPr lang="en-US" dirty="0">
              <a:latin typeface="+mj-lt"/>
              <a:ea typeface="ヒラギノ角ゴ ProN W3" charset="0"/>
              <a:cs typeface="Courier"/>
            </a:endParaRPr>
          </a:p>
          <a:p>
            <a:pPr marL="0" indent="0">
              <a:buNone/>
              <a:defRPr/>
            </a:pPr>
            <a:r>
              <a:rPr lang="en-US" sz="2700" dirty="0">
                <a:latin typeface="+mj-lt"/>
                <a:ea typeface="ヒラギノ角ゴ ProN W3" charset="0"/>
                <a:cs typeface="Courier"/>
              </a:rPr>
              <a:t>       Lots of great ideas!!!							</a:t>
            </a:r>
          </a:p>
        </p:txBody>
      </p:sp>
      <p:sp>
        <p:nvSpPr>
          <p:cNvPr id="24579" name="Text Placeholder 5"/>
          <p:cNvSpPr>
            <a:spLocks noGrp="1"/>
          </p:cNvSpPr>
          <p:nvPr>
            <p:ph type="body" sz="quarter" idx="4294967295"/>
          </p:nvPr>
        </p:nvSpPr>
        <p:spPr>
          <a:xfrm>
            <a:off x="914311" y="648295"/>
            <a:ext cx="8229689" cy="304503"/>
          </a:xfrm>
        </p:spPr>
        <p:txBody>
          <a:bodyPr/>
          <a:lstStyle/>
          <a:p>
            <a:pPr marL="0" indent="0">
              <a:buNone/>
            </a:pPr>
            <a:r>
              <a:rPr lang="en-US" dirty="0">
                <a:latin typeface="Gill Sans" charset="0"/>
                <a:ea typeface="ヒラギノ角ゴ ProN W3" charset="0"/>
                <a:cs typeface="ヒラギノ角ゴ ProN W3" charset="0"/>
              </a:rPr>
              <a:t> </a:t>
            </a:r>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4238" y="1505256"/>
            <a:ext cx="509835" cy="44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1202" y="1909771"/>
            <a:ext cx="509836" cy="44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4238" y="2315178"/>
            <a:ext cx="509835" cy="44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2962" y="2765830"/>
            <a:ext cx="458941" cy="56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996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69439" y="1365909"/>
            <a:ext cx="4158311" cy="3222691"/>
          </a:xfrm>
          <a:prstGeom prst="rect">
            <a:avLst/>
          </a:prstGeom>
        </p:spPr>
      </p:pic>
      <p:sp>
        <p:nvSpPr>
          <p:cNvPr id="2" name="Title 1"/>
          <p:cNvSpPr>
            <a:spLocks noGrp="1"/>
          </p:cNvSpPr>
          <p:nvPr>
            <p:ph type="title"/>
          </p:nvPr>
        </p:nvSpPr>
        <p:spPr/>
        <p:txBody>
          <a:bodyPr/>
          <a:lstStyle/>
          <a:p>
            <a:r>
              <a:rPr lang="en-US"/>
              <a:t>Using The Serial Port</a:t>
            </a:r>
          </a:p>
        </p:txBody>
      </p:sp>
      <p:sp>
        <p:nvSpPr>
          <p:cNvPr id="3" name="Content Placeholder 2"/>
          <p:cNvSpPr>
            <a:spLocks noGrp="1"/>
          </p:cNvSpPr>
          <p:nvPr>
            <p:ph sz="quarter" idx="12"/>
          </p:nvPr>
        </p:nvSpPr>
        <p:spPr>
          <a:xfrm>
            <a:off x="561565" y="1522101"/>
            <a:ext cx="4891686" cy="3062606"/>
          </a:xfrm>
        </p:spPr>
        <p:txBody>
          <a:bodyPr/>
          <a:lstStyle/>
          <a:p>
            <a:r>
              <a:rPr lang="en-US"/>
              <a:t>UART provides TTL level signals (3.3V)</a:t>
            </a:r>
          </a:p>
          <a:p>
            <a:r>
              <a:rPr lang="en-US"/>
              <a:t>RS-232 uses 12V signals</a:t>
            </a:r>
          </a:p>
          <a:p>
            <a:r>
              <a:rPr lang="en-US"/>
              <a:t>Use MAX3232 chip to convert</a:t>
            </a:r>
          </a:p>
          <a:p>
            <a:r>
              <a:rPr lang="en-US"/>
              <a:t>Use this for access to serial console</a:t>
            </a:r>
          </a:p>
          <a:p>
            <a:pPr lvl="1"/>
            <a:endParaRPr lang="en-US"/>
          </a:p>
        </p:txBody>
      </p:sp>
      <p:sp>
        <p:nvSpPr>
          <p:cNvPr id="4" name="Text Placeholder 3"/>
          <p:cNvSpPr>
            <a:spLocks noGrp="1"/>
          </p:cNvSpPr>
          <p:nvPr>
            <p:ph type="body" sz="quarter" idx="13"/>
          </p:nvPr>
        </p:nvSpPr>
        <p:spPr/>
        <p:txBody>
          <a:bodyPr/>
          <a:lstStyle/>
          <a:p>
            <a:r>
              <a:rPr lang="en-US"/>
              <a:t> </a:t>
            </a:r>
          </a:p>
        </p:txBody>
      </p:sp>
    </p:spTree>
    <p:extLst>
      <p:ext uri="{BB962C8B-B14F-4D97-AF65-F5344CB8AC3E}">
        <p14:creationId xmlns:p14="http://schemas.microsoft.com/office/powerpoint/2010/main" val="29020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60110" y="0"/>
            <a:ext cx="4383890" cy="4383890"/>
          </a:xfrm>
          <a:prstGeom prst="rect">
            <a:avLst/>
          </a:prstGeom>
        </p:spPr>
      </p:pic>
      <p:sp>
        <p:nvSpPr>
          <p:cNvPr id="2" name="Title 1"/>
          <p:cNvSpPr>
            <a:spLocks noGrp="1"/>
          </p:cNvSpPr>
          <p:nvPr>
            <p:ph type="title"/>
          </p:nvPr>
        </p:nvSpPr>
        <p:spPr/>
        <p:txBody>
          <a:bodyPr/>
          <a:lstStyle/>
          <a:p>
            <a:r>
              <a:rPr lang="en-US" dirty="0" smtClean="0"/>
              <a:t>USB &amp; The </a:t>
            </a:r>
            <a:r>
              <a:rPr lang="en-US" dirty="0"/>
              <a:t>OWI Robot Arm</a:t>
            </a:r>
          </a:p>
        </p:txBody>
      </p:sp>
      <p:sp>
        <p:nvSpPr>
          <p:cNvPr id="3" name="Content Placeholder 2"/>
          <p:cNvSpPr>
            <a:spLocks noGrp="1"/>
          </p:cNvSpPr>
          <p:nvPr>
            <p:ph sz="quarter" idx="12"/>
          </p:nvPr>
        </p:nvSpPr>
        <p:spPr/>
        <p:txBody>
          <a:bodyPr/>
          <a:lstStyle/>
          <a:p>
            <a:r>
              <a:rPr lang="en-US" dirty="0"/>
              <a:t>Comes with USB interface</a:t>
            </a:r>
          </a:p>
          <a:p>
            <a:pPr lvl="1"/>
            <a:r>
              <a:rPr lang="en-US" dirty="0"/>
              <a:t>Windows only driver</a:t>
            </a:r>
          </a:p>
          <a:p>
            <a:pPr lvl="1"/>
            <a:r>
              <a:rPr lang="en-US" dirty="0"/>
              <a:t>Recognized as USB device by </a:t>
            </a:r>
            <a:r>
              <a:rPr lang="en-US" dirty="0" smtClean="0"/>
              <a:t>Linux                                                                        </a:t>
            </a:r>
          </a:p>
          <a:p>
            <a:pPr marL="403225" lvl="1" indent="0">
              <a:buNone/>
            </a:pPr>
            <a:r>
              <a:rPr lang="en-US" dirty="0"/>
              <a:t> </a:t>
            </a:r>
            <a:r>
              <a:rPr lang="en-US" dirty="0" smtClean="0"/>
              <a:t>   (</a:t>
            </a:r>
            <a:r>
              <a:rPr lang="en-US" dirty="0" err="1" smtClean="0">
                <a:latin typeface="Courier"/>
                <a:cs typeface="Courier"/>
              </a:rPr>
              <a:t>dev</a:t>
            </a:r>
            <a:r>
              <a:rPr lang="en-US" dirty="0" smtClean="0">
                <a:latin typeface="Courier"/>
                <a:cs typeface="Courier"/>
              </a:rPr>
              <a:t>/bus/</a:t>
            </a:r>
            <a:r>
              <a:rPr lang="en-US" dirty="0" err="1" smtClean="0">
                <a:latin typeface="Courier"/>
                <a:cs typeface="Courier"/>
              </a:rPr>
              <a:t>usb</a:t>
            </a:r>
            <a:r>
              <a:rPr lang="en-US" dirty="0" smtClean="0"/>
              <a:t>)</a:t>
            </a:r>
            <a:endParaRPr lang="en-US" dirty="0"/>
          </a:p>
          <a:p>
            <a:r>
              <a:rPr lang="en-US" dirty="0"/>
              <a:t>Use native code for control and JNI</a:t>
            </a:r>
          </a:p>
          <a:p>
            <a:r>
              <a:rPr lang="en-US" dirty="0"/>
              <a:t>Simple control protocol</a:t>
            </a:r>
          </a:p>
          <a:p>
            <a:pPr lvl="1"/>
            <a:r>
              <a:rPr lang="en-US" dirty="0"/>
              <a:t>3 bytes (1 = arm, 2 = base, 3 = light)</a:t>
            </a:r>
          </a:p>
          <a:p>
            <a:pPr lvl="1"/>
            <a:r>
              <a:rPr lang="en-US" dirty="0"/>
              <a:t>Combining movements requires some bit twiddling</a:t>
            </a:r>
          </a:p>
          <a:p>
            <a:pPr lvl="1"/>
            <a:r>
              <a:rPr lang="en-US" dirty="0"/>
              <a:t>Can only stop all motors, not individually</a:t>
            </a:r>
          </a:p>
        </p:txBody>
      </p:sp>
      <p:sp>
        <p:nvSpPr>
          <p:cNvPr id="4" name="Text Placeholder 3"/>
          <p:cNvSpPr>
            <a:spLocks noGrp="1"/>
          </p:cNvSpPr>
          <p:nvPr>
            <p:ph type="body" sz="quarter" idx="13"/>
          </p:nvPr>
        </p:nvSpPr>
        <p:spPr/>
        <p:txBody>
          <a:bodyPr/>
          <a:lstStyle/>
          <a:p>
            <a:r>
              <a:rPr lang="en-US"/>
              <a:t>Cheap and cheerful</a:t>
            </a:r>
          </a:p>
        </p:txBody>
      </p:sp>
    </p:spTree>
    <p:extLst>
      <p:ext uri="{BB962C8B-B14F-4D97-AF65-F5344CB8AC3E}">
        <p14:creationId xmlns:p14="http://schemas.microsoft.com/office/powerpoint/2010/main" val="26019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Robot Arm Control</a:t>
            </a:r>
          </a:p>
        </p:txBody>
      </p:sp>
      <p:sp>
        <p:nvSpPr>
          <p:cNvPr id="3" name="Content Placeholder 2"/>
          <p:cNvSpPr>
            <a:spLocks noGrp="1"/>
          </p:cNvSpPr>
          <p:nvPr>
            <p:ph sz="quarter" idx="12"/>
          </p:nvPr>
        </p:nvSpPr>
        <p:spPr>
          <a:xfrm>
            <a:off x="813228" y="1451049"/>
            <a:ext cx="8229600" cy="3062606"/>
          </a:xfrm>
        </p:spPr>
        <p:txBody>
          <a:bodyPr/>
          <a:lstStyle/>
          <a:p>
            <a:r>
              <a:rPr lang="en-US" dirty="0"/>
              <a:t>Native C functions</a:t>
            </a:r>
          </a:p>
          <a:p>
            <a:pPr lvl="1"/>
            <a:r>
              <a:rPr lang="en-US" dirty="0" smtClean="0"/>
              <a:t>Initialization </a:t>
            </a:r>
            <a:r>
              <a:rPr lang="en-US" dirty="0"/>
              <a:t>of arm using </a:t>
            </a:r>
            <a:r>
              <a:rPr lang="en-US" dirty="0" err="1"/>
              <a:t>libusb</a:t>
            </a:r>
            <a:r>
              <a:rPr lang="en-US" dirty="0"/>
              <a:t> and appropriate device</a:t>
            </a:r>
          </a:p>
          <a:p>
            <a:pPr lvl="1"/>
            <a:r>
              <a:rPr lang="en-US" dirty="0"/>
              <a:t>Separate function for each control element</a:t>
            </a:r>
          </a:p>
          <a:p>
            <a:pPr lvl="1"/>
            <a:r>
              <a:rPr lang="en-US" dirty="0"/>
              <a:t>Compile to shared library</a:t>
            </a:r>
          </a:p>
          <a:p>
            <a:r>
              <a:rPr lang="en-US" dirty="0"/>
              <a:t>Use JNI to generate header file appropriate to Java code usage</a:t>
            </a:r>
          </a:p>
          <a:p>
            <a:pPr lvl="1"/>
            <a:r>
              <a:rPr lang="en-US" dirty="0"/>
              <a:t>e.g. </a:t>
            </a:r>
            <a:r>
              <a:rPr lang="en-US" b="1" dirty="0">
                <a:latin typeface="Courier New"/>
                <a:cs typeface="Courier New"/>
              </a:rPr>
              <a:t>native </a:t>
            </a:r>
            <a:r>
              <a:rPr lang="en-US" b="1" dirty="0" err="1">
                <a:latin typeface="Courier New"/>
                <a:cs typeface="Courier New"/>
              </a:rPr>
              <a:t>int</a:t>
            </a:r>
            <a:r>
              <a:rPr lang="en-US" b="1" dirty="0">
                <a:latin typeface="Courier New"/>
                <a:cs typeface="Courier New"/>
              </a:rPr>
              <a:t> </a:t>
            </a:r>
            <a:r>
              <a:rPr lang="en-US" b="1" dirty="0" err="1">
                <a:latin typeface="Courier New"/>
                <a:cs typeface="Courier New"/>
              </a:rPr>
              <a:t>arm_usb_init</a:t>
            </a:r>
            <a:r>
              <a:rPr lang="en-US" b="1" dirty="0">
                <a:latin typeface="Courier New"/>
                <a:cs typeface="Courier New"/>
              </a:rPr>
              <a:t>()</a:t>
            </a:r>
          </a:p>
          <a:p>
            <a:pPr lvl="1"/>
            <a:r>
              <a:rPr lang="en-US" dirty="0"/>
              <a:t>Implement appropriate stub to call library</a:t>
            </a:r>
          </a:p>
          <a:p>
            <a:pPr lvl="1"/>
            <a:r>
              <a:rPr lang="en-US" dirty="0"/>
              <a:t>Compile to shared library</a:t>
            </a:r>
          </a:p>
          <a:p>
            <a:pPr lvl="1"/>
            <a:r>
              <a:rPr lang="en-US" dirty="0"/>
              <a:t>JNI is not easy to reuse</a:t>
            </a:r>
          </a:p>
        </p:txBody>
      </p:sp>
      <p:sp>
        <p:nvSpPr>
          <p:cNvPr id="4" name="Text Placeholder 3"/>
          <p:cNvSpPr>
            <a:spLocks noGrp="1"/>
          </p:cNvSpPr>
          <p:nvPr>
            <p:ph type="body" sz="quarter" idx="13"/>
          </p:nvPr>
        </p:nvSpPr>
        <p:spPr/>
        <p:txBody>
          <a:bodyPr/>
          <a:lstStyle/>
          <a:p>
            <a:r>
              <a:rPr lang="en-US"/>
              <a:t>JNI Code</a:t>
            </a:r>
          </a:p>
        </p:txBody>
      </p:sp>
    </p:spTree>
    <p:extLst>
      <p:ext uri="{BB962C8B-B14F-4D97-AF65-F5344CB8AC3E}">
        <p14:creationId xmlns:p14="http://schemas.microsoft.com/office/powerpoint/2010/main" val="243432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Robot Arm Control</a:t>
            </a:r>
          </a:p>
        </p:txBody>
      </p:sp>
      <p:sp>
        <p:nvSpPr>
          <p:cNvPr id="3" name="Content Placeholder 2"/>
          <p:cNvSpPr>
            <a:spLocks noGrp="1"/>
          </p:cNvSpPr>
          <p:nvPr>
            <p:ph sz="quarter" idx="12"/>
          </p:nvPr>
        </p:nvSpPr>
        <p:spPr/>
        <p:txBody>
          <a:bodyPr/>
          <a:lstStyle/>
          <a:p>
            <a:r>
              <a:rPr lang="en-US"/>
              <a:t>Java code is simple</a:t>
            </a:r>
          </a:p>
          <a:p>
            <a:pPr lvl="1"/>
            <a:r>
              <a:rPr lang="en-US"/>
              <a:t>Calibration required to determine time for specific movement</a:t>
            </a:r>
          </a:p>
        </p:txBody>
      </p:sp>
      <p:sp>
        <p:nvSpPr>
          <p:cNvPr id="4" name="Text Placeholder 3"/>
          <p:cNvSpPr>
            <a:spLocks noGrp="1"/>
          </p:cNvSpPr>
          <p:nvPr>
            <p:ph type="body" sz="quarter" idx="13"/>
          </p:nvPr>
        </p:nvSpPr>
        <p:spPr/>
        <p:txBody>
          <a:bodyPr/>
          <a:lstStyle/>
          <a:p>
            <a:r>
              <a:rPr lang="en-US"/>
              <a:t>Java Code</a:t>
            </a:r>
          </a:p>
        </p:txBody>
      </p:sp>
      <p:sp>
        <p:nvSpPr>
          <p:cNvPr id="5" name="TextBox 4"/>
          <p:cNvSpPr txBox="1"/>
          <p:nvPr/>
        </p:nvSpPr>
        <p:spPr>
          <a:xfrm>
            <a:off x="1098590" y="2449526"/>
            <a:ext cx="6339572" cy="1815882"/>
          </a:xfrm>
          <a:prstGeom prst="rect">
            <a:avLst/>
          </a:prstGeom>
          <a:noFill/>
        </p:spPr>
        <p:txBody>
          <a:bodyPr wrap="square" rtlCol="0">
            <a:spAutoFit/>
          </a:bodyPr>
          <a:lstStyle/>
          <a:p>
            <a:r>
              <a:rPr lang="en-US" sz="1600" b="1" dirty="0" err="1" smtClean="0">
                <a:solidFill>
                  <a:schemeClr val="tx2"/>
                </a:solidFill>
                <a:latin typeface="Courier New"/>
                <a:cs typeface="Courier New"/>
              </a:rPr>
              <a:t>arm_gripper_move(OPEN);</a:t>
            </a:r>
          </a:p>
          <a:p>
            <a:r>
              <a:rPr lang="en-US" sz="1600" b="1" dirty="0" err="1">
                <a:solidFill>
                  <a:schemeClr val="tx2"/>
                </a:solidFill>
                <a:latin typeface="Courier New"/>
                <a:cs typeface="Courier New"/>
              </a:rPr>
              <a:t>uSleep(500);</a:t>
            </a:r>
          </a:p>
          <a:p>
            <a:r>
              <a:rPr lang="en-US" sz="1600" b="1" dirty="0" err="1" smtClean="0">
                <a:solidFill>
                  <a:schemeClr val="tx2"/>
                </a:solidFill>
                <a:latin typeface="Courier New"/>
                <a:cs typeface="Courier New"/>
              </a:rPr>
              <a:t>arm_gripper_move(STOP);</a:t>
            </a:r>
          </a:p>
          <a:p>
            <a:r>
              <a:rPr lang="en-US" sz="1600" b="1" dirty="0" err="1">
                <a:solidFill>
                  <a:schemeClr val="tx2"/>
                </a:solidFill>
                <a:latin typeface="Courier New"/>
                <a:cs typeface="Courier New"/>
              </a:rPr>
              <a:t>uSleep(500);</a:t>
            </a:r>
          </a:p>
          <a:p>
            <a:r>
              <a:rPr lang="en-US" sz="1600" b="1" dirty="0" err="1" smtClean="0">
                <a:solidFill>
                  <a:schemeClr val="tx2"/>
                </a:solidFill>
                <a:latin typeface="Courier New"/>
                <a:cs typeface="Courier New"/>
              </a:rPr>
              <a:t>arm_gripper_move(CLOSE);</a:t>
            </a:r>
          </a:p>
          <a:p>
            <a:r>
              <a:rPr lang="en-US" sz="1600" b="1" dirty="0" err="1">
                <a:solidFill>
                  <a:schemeClr val="tx2"/>
                </a:solidFill>
                <a:latin typeface="Courier New"/>
                <a:cs typeface="Courier New"/>
              </a:rPr>
              <a:t>uSleep(500);</a:t>
            </a:r>
          </a:p>
          <a:p>
            <a:r>
              <a:rPr lang="en-US" sz="1600" b="1" dirty="0" err="1" smtClean="0">
                <a:solidFill>
                  <a:schemeClr val="tx2"/>
                </a:solidFill>
                <a:latin typeface="Courier New"/>
                <a:cs typeface="Courier New"/>
              </a:rPr>
              <a:t>arm_gripper_move(STOP);</a:t>
            </a:r>
          </a:p>
        </p:txBody>
      </p:sp>
    </p:spTree>
    <p:extLst>
      <p:ext uri="{BB962C8B-B14F-4D97-AF65-F5344CB8AC3E}">
        <p14:creationId xmlns:p14="http://schemas.microsoft.com/office/powerpoint/2010/main" val="422129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049170" y="2802095"/>
            <a:ext cx="427951" cy="400299"/>
          </a:xfrm>
          <a:prstGeom prst="rect">
            <a:avLst/>
          </a:prstGeom>
          <a:solidFill>
            <a:srgbClr val="FF66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Using The GPIO Lines</a:t>
            </a:r>
          </a:p>
        </p:txBody>
      </p:sp>
      <p:sp>
        <p:nvSpPr>
          <p:cNvPr id="4" name="Text Placeholder 3"/>
          <p:cNvSpPr>
            <a:spLocks noGrp="1"/>
          </p:cNvSpPr>
          <p:nvPr>
            <p:ph type="body" sz="quarter" idx="13"/>
          </p:nvPr>
        </p:nvSpPr>
        <p:spPr/>
        <p:txBody>
          <a:bodyPr/>
          <a:lstStyle/>
          <a:p>
            <a:r>
              <a:rPr lang="en-US"/>
              <a:t>P1 Connector Layout</a:t>
            </a:r>
          </a:p>
        </p:txBody>
      </p:sp>
      <p:sp>
        <p:nvSpPr>
          <p:cNvPr id="5" name="Oval 4"/>
          <p:cNvSpPr/>
          <p:nvPr/>
        </p:nvSpPr>
        <p:spPr>
          <a:xfrm>
            <a:off x="1049170" y="2236153"/>
            <a:ext cx="427951" cy="4002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73960" y="2360385"/>
            <a:ext cx="178915"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88106" y="2236715"/>
            <a:ext cx="427951" cy="400299"/>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12896" y="236094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78690" y="2236715"/>
            <a:ext cx="427951" cy="400299"/>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03480" y="236094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30886" y="2236715"/>
            <a:ext cx="427951" cy="400299"/>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55676" y="236094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755471" y="2236715"/>
            <a:ext cx="427951" cy="400299"/>
            <a:chOff x="2705755" y="1753034"/>
            <a:chExt cx="427951" cy="400299"/>
          </a:xfrm>
        </p:grpSpPr>
        <p:sp>
          <p:nvSpPr>
            <p:cNvPr id="20" name="Oval 19"/>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4280056" y="2236715"/>
            <a:ext cx="427951" cy="4002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04846" y="236094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804641" y="2236715"/>
            <a:ext cx="427951" cy="400299"/>
            <a:chOff x="2705755" y="1753034"/>
            <a:chExt cx="427951" cy="400299"/>
          </a:xfrm>
        </p:grpSpPr>
        <p:sp>
          <p:nvSpPr>
            <p:cNvPr id="26" name="Oval 25"/>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343577" y="2237277"/>
            <a:ext cx="427951" cy="400299"/>
            <a:chOff x="2705755" y="1753034"/>
            <a:chExt cx="427951" cy="400299"/>
          </a:xfrm>
        </p:grpSpPr>
        <p:sp>
          <p:nvSpPr>
            <p:cNvPr id="29" name="Oval 28"/>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5881966" y="2237277"/>
            <a:ext cx="427951" cy="400299"/>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06756" y="236150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40848" y="2237278"/>
            <a:ext cx="427951" cy="4002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65638" y="2361510"/>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6406552" y="2237277"/>
            <a:ext cx="427951" cy="400299"/>
            <a:chOff x="2705755" y="1753034"/>
            <a:chExt cx="427951" cy="400299"/>
          </a:xfrm>
        </p:grpSpPr>
        <p:sp>
          <p:nvSpPr>
            <p:cNvPr id="38" name="Oval 37"/>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6931137" y="2237277"/>
            <a:ext cx="427951" cy="400299"/>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55927" y="236150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41370" y="2236715"/>
            <a:ext cx="427951" cy="400299"/>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566160" y="236094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88312" y="2926887"/>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02458" y="2803217"/>
            <a:ext cx="427951" cy="400299"/>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27248" y="292744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40847" y="2803217"/>
            <a:ext cx="427951" cy="400299"/>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65637" y="292744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2693043" y="2803217"/>
            <a:ext cx="427951" cy="400299"/>
            <a:chOff x="2705755" y="1753034"/>
            <a:chExt cx="427951" cy="400299"/>
          </a:xfrm>
        </p:grpSpPr>
        <p:sp>
          <p:nvSpPr>
            <p:cNvPr id="56" name="Oval 55"/>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3217628" y="2803217"/>
            <a:ext cx="427951" cy="400299"/>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42418" y="292744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742213" y="2803217"/>
            <a:ext cx="427951" cy="400299"/>
            <a:chOff x="2705755" y="1753034"/>
            <a:chExt cx="427951" cy="400299"/>
          </a:xfrm>
        </p:grpSpPr>
        <p:sp>
          <p:nvSpPr>
            <p:cNvPr id="62" name="Oval 61"/>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266798" y="2803217"/>
            <a:ext cx="427951" cy="400299"/>
            <a:chOff x="2705755" y="1753034"/>
            <a:chExt cx="427951" cy="400299"/>
          </a:xfrm>
        </p:grpSpPr>
        <p:sp>
          <p:nvSpPr>
            <p:cNvPr id="65" name="Oval 64"/>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805734" y="2803779"/>
            <a:ext cx="427951" cy="400299"/>
            <a:chOff x="2705755" y="1753034"/>
            <a:chExt cx="427951" cy="400299"/>
          </a:xfrm>
        </p:grpSpPr>
        <p:sp>
          <p:nvSpPr>
            <p:cNvPr id="68" name="Oval 67"/>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30545" y="1877266"/>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5344123" y="2803779"/>
            <a:ext cx="427951" cy="4002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468913" y="2928011"/>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896319" y="2803779"/>
            <a:ext cx="427951" cy="400299"/>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21109" y="2928011"/>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420904" y="2803779"/>
            <a:ext cx="427951" cy="400299"/>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45694" y="2928011"/>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945489" y="2803779"/>
            <a:ext cx="427951" cy="400299"/>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70279" y="2928011"/>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455722" y="2803217"/>
            <a:ext cx="427951" cy="4002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580512" y="2927449"/>
            <a:ext cx="178915" cy="152400"/>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34683" y="2829701"/>
            <a:ext cx="731658" cy="338554"/>
          </a:xfrm>
          <a:prstGeom prst="rect">
            <a:avLst/>
          </a:prstGeom>
          <a:noFill/>
        </p:spPr>
        <p:txBody>
          <a:bodyPr wrap="square" rtlCol="0">
            <a:spAutoFit/>
          </a:bodyPr>
          <a:lstStyle/>
          <a:p>
            <a:r>
              <a:rPr lang="en-US" sz="1600" dirty="0" err="1" smtClean="0">
                <a:solidFill>
                  <a:schemeClr val="tx2"/>
                </a:solidFill>
              </a:rPr>
              <a:t>P1-01</a:t>
            </a:r>
          </a:p>
        </p:txBody>
      </p:sp>
      <p:sp>
        <p:nvSpPr>
          <p:cNvPr id="87" name="TextBox 86"/>
          <p:cNvSpPr txBox="1"/>
          <p:nvPr/>
        </p:nvSpPr>
        <p:spPr>
          <a:xfrm>
            <a:off x="1021560" y="1780642"/>
            <a:ext cx="427951" cy="338554"/>
          </a:xfrm>
          <a:prstGeom prst="rect">
            <a:avLst/>
          </a:prstGeom>
          <a:noFill/>
        </p:spPr>
        <p:txBody>
          <a:bodyPr wrap="square" rtlCol="0">
            <a:spAutoFit/>
          </a:bodyPr>
          <a:lstStyle/>
          <a:p>
            <a:r>
              <a:rPr lang="en-US" sz="1600" dirty="0" err="1" smtClean="0">
                <a:solidFill>
                  <a:schemeClr val="tx2"/>
                </a:solidFill>
              </a:rPr>
              <a:t>5V</a:t>
            </a:r>
          </a:p>
        </p:txBody>
      </p:sp>
      <p:sp>
        <p:nvSpPr>
          <p:cNvPr id="88" name="Rectangle 87"/>
          <p:cNvSpPr/>
          <p:nvPr/>
        </p:nvSpPr>
        <p:spPr>
          <a:xfrm>
            <a:off x="2046887" y="1807341"/>
            <a:ext cx="640620" cy="338554"/>
          </a:xfrm>
          <a:prstGeom prst="rect">
            <a:avLst/>
          </a:prstGeom>
        </p:spPr>
        <p:txBody>
          <a:bodyPr wrap="none">
            <a:spAutoFit/>
          </a:bodyPr>
          <a:lstStyle/>
          <a:p>
            <a:r>
              <a:rPr lang="en-US" sz="1600" dirty="0" err="1">
                <a:solidFill>
                  <a:srgbClr val="424545"/>
                </a:solidFill>
              </a:rPr>
              <a:t>GND</a:t>
            </a:r>
            <a:endParaRPr lang="en-US"/>
          </a:p>
        </p:txBody>
      </p:sp>
      <p:sp>
        <p:nvSpPr>
          <p:cNvPr id="89" name="TextBox 88"/>
          <p:cNvSpPr txBox="1"/>
          <p:nvPr/>
        </p:nvSpPr>
        <p:spPr>
          <a:xfrm>
            <a:off x="1587557" y="3078164"/>
            <a:ext cx="430887" cy="966240"/>
          </a:xfrm>
          <a:prstGeom prst="rect">
            <a:avLst/>
          </a:prstGeom>
          <a:noFill/>
        </p:spPr>
        <p:txBody>
          <a:bodyPr vert="vert270" wrap="square" rtlCol="0">
            <a:spAutoFit/>
          </a:bodyPr>
          <a:lstStyle/>
          <a:p>
            <a:r>
              <a:rPr lang="en-US" sz="1600" dirty="0" err="1">
                <a:solidFill>
                  <a:schemeClr val="tx2"/>
                </a:solidFill>
              </a:rPr>
              <a:t>0 (SDA)</a:t>
            </a:r>
            <a:endParaRPr lang="en-US" sz="1600" dirty="0" err="1" smtClean="0">
              <a:solidFill>
                <a:schemeClr val="tx2"/>
              </a:solidFill>
            </a:endParaRPr>
          </a:p>
        </p:txBody>
      </p:sp>
      <p:sp>
        <p:nvSpPr>
          <p:cNvPr id="90" name="Rectangle 89"/>
          <p:cNvSpPr/>
          <p:nvPr/>
        </p:nvSpPr>
        <p:spPr>
          <a:xfrm>
            <a:off x="2122744" y="3227073"/>
            <a:ext cx="430887" cy="799257"/>
          </a:xfrm>
          <a:prstGeom prst="rect">
            <a:avLst/>
          </a:prstGeom>
        </p:spPr>
        <p:txBody>
          <a:bodyPr vert="vert270" wrap="none">
            <a:spAutoFit/>
          </a:bodyPr>
          <a:lstStyle/>
          <a:p>
            <a:r>
              <a:rPr lang="en-US" sz="1600" dirty="0" err="1">
                <a:solidFill>
                  <a:schemeClr val="tx2"/>
                </a:solidFill>
              </a:rPr>
              <a:t>1 (SCL)</a:t>
            </a:r>
          </a:p>
        </p:txBody>
      </p:sp>
      <p:sp>
        <p:nvSpPr>
          <p:cNvPr id="91" name="TextBox 90"/>
          <p:cNvSpPr txBox="1"/>
          <p:nvPr/>
        </p:nvSpPr>
        <p:spPr>
          <a:xfrm>
            <a:off x="2664340" y="1049058"/>
            <a:ext cx="430887" cy="1131881"/>
          </a:xfrm>
          <a:prstGeom prst="rect">
            <a:avLst/>
          </a:prstGeom>
          <a:noFill/>
        </p:spPr>
        <p:txBody>
          <a:bodyPr vert="vert270" wrap="square" rtlCol="0">
            <a:spAutoFit/>
          </a:bodyPr>
          <a:lstStyle/>
          <a:p>
            <a:r>
              <a:rPr lang="en-US" sz="1600" dirty="0" err="1" smtClean="0">
                <a:solidFill>
                  <a:schemeClr val="tx2"/>
                </a:solidFill>
              </a:rPr>
              <a:t>14 (TXD)</a:t>
            </a:r>
          </a:p>
        </p:txBody>
      </p:sp>
      <p:sp>
        <p:nvSpPr>
          <p:cNvPr id="92" name="TextBox 91"/>
          <p:cNvSpPr txBox="1"/>
          <p:nvPr/>
        </p:nvSpPr>
        <p:spPr>
          <a:xfrm>
            <a:off x="3230340" y="1159487"/>
            <a:ext cx="430887" cy="1035257"/>
          </a:xfrm>
          <a:prstGeom prst="rect">
            <a:avLst/>
          </a:prstGeom>
          <a:noFill/>
        </p:spPr>
        <p:txBody>
          <a:bodyPr vert="vert270" wrap="square" rtlCol="0">
            <a:spAutoFit/>
          </a:bodyPr>
          <a:lstStyle/>
          <a:p>
            <a:r>
              <a:rPr lang="en-US" sz="1600" dirty="0" err="1" smtClean="0">
                <a:solidFill>
                  <a:schemeClr val="tx2"/>
                </a:solidFill>
              </a:rPr>
              <a:t>15 (RXD)</a:t>
            </a:r>
          </a:p>
        </p:txBody>
      </p:sp>
      <p:sp>
        <p:nvSpPr>
          <p:cNvPr id="93" name="TextBox 92"/>
          <p:cNvSpPr txBox="1"/>
          <p:nvPr/>
        </p:nvSpPr>
        <p:spPr>
          <a:xfrm>
            <a:off x="3754924" y="1794445"/>
            <a:ext cx="566000" cy="338554"/>
          </a:xfrm>
          <a:prstGeom prst="rect">
            <a:avLst/>
          </a:prstGeom>
          <a:noFill/>
        </p:spPr>
        <p:txBody>
          <a:bodyPr wrap="square" rtlCol="0">
            <a:spAutoFit/>
          </a:bodyPr>
          <a:lstStyle/>
          <a:p>
            <a:r>
              <a:rPr lang="en-US" sz="1600" dirty="0" err="1" smtClean="0">
                <a:solidFill>
                  <a:schemeClr val="tx2"/>
                </a:solidFill>
              </a:rPr>
              <a:t>18</a:t>
            </a:r>
          </a:p>
        </p:txBody>
      </p:sp>
      <p:sp>
        <p:nvSpPr>
          <p:cNvPr id="94" name="Rectangle 93"/>
          <p:cNvSpPr/>
          <p:nvPr/>
        </p:nvSpPr>
        <p:spPr>
          <a:xfrm>
            <a:off x="4820654" y="1807340"/>
            <a:ext cx="412893" cy="338554"/>
          </a:xfrm>
          <a:prstGeom prst="rect">
            <a:avLst/>
          </a:prstGeom>
        </p:spPr>
        <p:txBody>
          <a:bodyPr wrap="none">
            <a:spAutoFit/>
          </a:bodyPr>
          <a:lstStyle/>
          <a:p>
            <a:r>
              <a:rPr lang="en-US" sz="1600" dirty="0" err="1">
                <a:solidFill>
                  <a:srgbClr val="424545"/>
                </a:solidFill>
              </a:rPr>
              <a:t>23</a:t>
            </a:r>
            <a:endParaRPr lang="en-US"/>
          </a:p>
        </p:txBody>
      </p:sp>
      <p:sp>
        <p:nvSpPr>
          <p:cNvPr id="95" name="TextBox 94"/>
          <p:cNvSpPr txBox="1"/>
          <p:nvPr/>
        </p:nvSpPr>
        <p:spPr>
          <a:xfrm>
            <a:off x="5342484" y="1794445"/>
            <a:ext cx="441756" cy="338554"/>
          </a:xfrm>
          <a:prstGeom prst="rect">
            <a:avLst/>
          </a:prstGeom>
          <a:noFill/>
        </p:spPr>
        <p:txBody>
          <a:bodyPr wrap="square" rtlCol="0">
            <a:spAutoFit/>
          </a:bodyPr>
          <a:lstStyle/>
          <a:p>
            <a:r>
              <a:rPr lang="en-US" sz="1600" dirty="0" err="1" smtClean="0">
                <a:solidFill>
                  <a:schemeClr val="tx2"/>
                </a:solidFill>
              </a:rPr>
              <a:t>24</a:t>
            </a:r>
          </a:p>
        </p:txBody>
      </p:sp>
      <p:sp>
        <p:nvSpPr>
          <p:cNvPr id="96" name="TextBox 95"/>
          <p:cNvSpPr txBox="1"/>
          <p:nvPr/>
        </p:nvSpPr>
        <p:spPr>
          <a:xfrm>
            <a:off x="6419265" y="1780642"/>
            <a:ext cx="441756" cy="338554"/>
          </a:xfrm>
          <a:prstGeom prst="rect">
            <a:avLst/>
          </a:prstGeom>
          <a:noFill/>
        </p:spPr>
        <p:txBody>
          <a:bodyPr wrap="square" rtlCol="0">
            <a:spAutoFit/>
          </a:bodyPr>
          <a:lstStyle/>
          <a:p>
            <a:r>
              <a:rPr lang="en-US" sz="1600" dirty="0" err="1" smtClean="0">
                <a:solidFill>
                  <a:schemeClr val="tx2"/>
                </a:solidFill>
              </a:rPr>
              <a:t>25</a:t>
            </a:r>
          </a:p>
        </p:txBody>
      </p:sp>
      <p:sp>
        <p:nvSpPr>
          <p:cNvPr id="97" name="TextBox 96"/>
          <p:cNvSpPr txBox="1"/>
          <p:nvPr/>
        </p:nvSpPr>
        <p:spPr>
          <a:xfrm>
            <a:off x="6943849" y="1780641"/>
            <a:ext cx="414147" cy="338554"/>
          </a:xfrm>
          <a:prstGeom prst="rect">
            <a:avLst/>
          </a:prstGeom>
          <a:noFill/>
        </p:spPr>
        <p:txBody>
          <a:bodyPr wrap="square" rtlCol="0">
            <a:spAutoFit/>
          </a:bodyPr>
          <a:lstStyle/>
          <a:p>
            <a:pPr algn="ctr"/>
            <a:r>
              <a:rPr lang="en-US" sz="1600" dirty="0" err="1" smtClean="0">
                <a:solidFill>
                  <a:schemeClr val="tx2"/>
                </a:solidFill>
              </a:rPr>
              <a:t>8</a:t>
            </a:r>
          </a:p>
        </p:txBody>
      </p:sp>
      <p:sp>
        <p:nvSpPr>
          <p:cNvPr id="98" name="TextBox 97"/>
          <p:cNvSpPr txBox="1"/>
          <p:nvPr/>
        </p:nvSpPr>
        <p:spPr>
          <a:xfrm>
            <a:off x="7440824" y="1794444"/>
            <a:ext cx="414146" cy="338554"/>
          </a:xfrm>
          <a:prstGeom prst="rect">
            <a:avLst/>
          </a:prstGeom>
          <a:noFill/>
        </p:spPr>
        <p:txBody>
          <a:bodyPr wrap="square" rtlCol="0">
            <a:spAutoFit/>
          </a:bodyPr>
          <a:lstStyle/>
          <a:p>
            <a:pPr algn="ctr"/>
            <a:r>
              <a:rPr lang="en-US" sz="1600" dirty="0" err="1" smtClean="0">
                <a:solidFill>
                  <a:schemeClr val="tx2"/>
                </a:solidFill>
              </a:rPr>
              <a:t>7</a:t>
            </a:r>
          </a:p>
        </p:txBody>
      </p:sp>
      <p:sp>
        <p:nvSpPr>
          <p:cNvPr id="99" name="TextBox 98"/>
          <p:cNvSpPr txBox="1"/>
          <p:nvPr/>
        </p:nvSpPr>
        <p:spPr>
          <a:xfrm>
            <a:off x="5894678" y="3271411"/>
            <a:ext cx="430887" cy="1028725"/>
          </a:xfrm>
          <a:prstGeom prst="rect">
            <a:avLst/>
          </a:prstGeom>
          <a:noFill/>
        </p:spPr>
        <p:txBody>
          <a:bodyPr vert="vert270" wrap="square" rtlCol="0">
            <a:spAutoFit/>
          </a:bodyPr>
          <a:lstStyle/>
          <a:p>
            <a:r>
              <a:rPr lang="en-US" sz="1600" dirty="0" err="1" smtClean="0">
                <a:solidFill>
                  <a:schemeClr val="tx2"/>
                </a:solidFill>
              </a:rPr>
              <a:t>10 (MOSI)</a:t>
            </a:r>
          </a:p>
        </p:txBody>
      </p:sp>
      <p:sp>
        <p:nvSpPr>
          <p:cNvPr id="100" name="TextBox 99"/>
          <p:cNvSpPr txBox="1"/>
          <p:nvPr/>
        </p:nvSpPr>
        <p:spPr>
          <a:xfrm>
            <a:off x="6419263" y="3243803"/>
            <a:ext cx="430887" cy="987315"/>
          </a:xfrm>
          <a:prstGeom prst="rect">
            <a:avLst/>
          </a:prstGeom>
          <a:noFill/>
        </p:spPr>
        <p:txBody>
          <a:bodyPr vert="vert270" wrap="square" rtlCol="0">
            <a:spAutoFit/>
          </a:bodyPr>
          <a:lstStyle/>
          <a:p>
            <a:r>
              <a:rPr lang="en-US" sz="1600" dirty="0" err="1" smtClean="0">
                <a:solidFill>
                  <a:schemeClr val="tx2"/>
                </a:solidFill>
              </a:rPr>
              <a:t>9 (MISO)</a:t>
            </a:r>
          </a:p>
        </p:txBody>
      </p:sp>
      <p:sp>
        <p:nvSpPr>
          <p:cNvPr id="101" name="TextBox 100"/>
          <p:cNvSpPr txBox="1"/>
          <p:nvPr/>
        </p:nvSpPr>
        <p:spPr>
          <a:xfrm rot="16200000">
            <a:off x="6572779" y="3590554"/>
            <a:ext cx="1170092" cy="338554"/>
          </a:xfrm>
          <a:prstGeom prst="rect">
            <a:avLst/>
          </a:prstGeom>
          <a:noFill/>
        </p:spPr>
        <p:txBody>
          <a:bodyPr wrap="square" rtlCol="0">
            <a:spAutoFit/>
          </a:bodyPr>
          <a:lstStyle/>
          <a:p>
            <a:r>
              <a:rPr lang="en-US" sz="1600" dirty="0" err="1" smtClean="0">
                <a:solidFill>
                  <a:schemeClr val="tx2"/>
                </a:solidFill>
              </a:rPr>
              <a:t>11 (SCLK)</a:t>
            </a:r>
          </a:p>
        </p:txBody>
      </p:sp>
      <p:sp>
        <p:nvSpPr>
          <p:cNvPr id="102" name="TextBox 101"/>
          <p:cNvSpPr txBox="1"/>
          <p:nvPr/>
        </p:nvSpPr>
        <p:spPr>
          <a:xfrm>
            <a:off x="4776485" y="3285215"/>
            <a:ext cx="496975" cy="338554"/>
          </a:xfrm>
          <a:prstGeom prst="rect">
            <a:avLst/>
          </a:prstGeom>
          <a:noFill/>
        </p:spPr>
        <p:txBody>
          <a:bodyPr wrap="square" rtlCol="0">
            <a:spAutoFit/>
          </a:bodyPr>
          <a:lstStyle/>
          <a:p>
            <a:pPr algn="ctr"/>
            <a:r>
              <a:rPr lang="en-US" sz="1600" dirty="0" err="1" smtClean="0">
                <a:solidFill>
                  <a:schemeClr val="tx2"/>
                </a:solidFill>
              </a:rPr>
              <a:t>22</a:t>
            </a:r>
          </a:p>
        </p:txBody>
      </p:sp>
      <p:sp>
        <p:nvSpPr>
          <p:cNvPr id="103" name="TextBox 102"/>
          <p:cNvSpPr txBox="1"/>
          <p:nvPr/>
        </p:nvSpPr>
        <p:spPr>
          <a:xfrm>
            <a:off x="4196680" y="3285215"/>
            <a:ext cx="552195" cy="338554"/>
          </a:xfrm>
          <a:prstGeom prst="rect">
            <a:avLst/>
          </a:prstGeom>
          <a:noFill/>
        </p:spPr>
        <p:txBody>
          <a:bodyPr wrap="square" rtlCol="0">
            <a:spAutoFit/>
          </a:bodyPr>
          <a:lstStyle/>
          <a:p>
            <a:pPr algn="ctr"/>
            <a:r>
              <a:rPr lang="en-US" sz="1600" dirty="0" err="1" smtClean="0">
                <a:solidFill>
                  <a:schemeClr val="tx2"/>
                </a:solidFill>
              </a:rPr>
              <a:t>21</a:t>
            </a:r>
          </a:p>
        </p:txBody>
      </p:sp>
      <p:sp>
        <p:nvSpPr>
          <p:cNvPr id="104" name="TextBox 103"/>
          <p:cNvSpPr txBox="1"/>
          <p:nvPr/>
        </p:nvSpPr>
        <p:spPr>
          <a:xfrm>
            <a:off x="3685900" y="3285214"/>
            <a:ext cx="538390" cy="338554"/>
          </a:xfrm>
          <a:prstGeom prst="rect">
            <a:avLst/>
          </a:prstGeom>
          <a:noFill/>
        </p:spPr>
        <p:txBody>
          <a:bodyPr wrap="square" rtlCol="0">
            <a:spAutoFit/>
          </a:bodyPr>
          <a:lstStyle/>
          <a:p>
            <a:pPr algn="ctr"/>
            <a:r>
              <a:rPr lang="en-US" sz="1600" dirty="0" err="1" smtClean="0">
                <a:solidFill>
                  <a:schemeClr val="tx2"/>
                </a:solidFill>
              </a:rPr>
              <a:t>17</a:t>
            </a:r>
          </a:p>
        </p:txBody>
      </p:sp>
      <p:sp>
        <p:nvSpPr>
          <p:cNvPr id="105" name="TextBox 104"/>
          <p:cNvSpPr txBox="1"/>
          <p:nvPr/>
        </p:nvSpPr>
        <p:spPr>
          <a:xfrm>
            <a:off x="2650535" y="3285215"/>
            <a:ext cx="483170" cy="338554"/>
          </a:xfrm>
          <a:prstGeom prst="rect">
            <a:avLst/>
          </a:prstGeom>
          <a:noFill/>
        </p:spPr>
        <p:txBody>
          <a:bodyPr wrap="square" rtlCol="0">
            <a:spAutoFit/>
          </a:bodyPr>
          <a:lstStyle/>
          <a:p>
            <a:pPr algn="ctr"/>
            <a:r>
              <a:rPr lang="en-US" sz="1600" dirty="0" err="1" smtClean="0">
                <a:solidFill>
                  <a:schemeClr val="tx2"/>
                </a:solidFill>
              </a:rPr>
              <a:t>4</a:t>
            </a:r>
          </a:p>
        </p:txBody>
      </p:sp>
      <p:sp>
        <p:nvSpPr>
          <p:cNvPr id="106" name="TextBox 105"/>
          <p:cNvSpPr txBox="1"/>
          <p:nvPr/>
        </p:nvSpPr>
        <p:spPr>
          <a:xfrm rot="16200000">
            <a:off x="940565" y="3393804"/>
            <a:ext cx="631359" cy="338554"/>
          </a:xfrm>
          <a:prstGeom prst="rect">
            <a:avLst/>
          </a:prstGeom>
          <a:noFill/>
        </p:spPr>
        <p:txBody>
          <a:bodyPr wrap="square" rtlCol="0">
            <a:spAutoFit/>
          </a:bodyPr>
          <a:lstStyle/>
          <a:p>
            <a:r>
              <a:rPr lang="en-US" sz="1600" dirty="0" err="1" smtClean="0">
                <a:solidFill>
                  <a:schemeClr val="tx2"/>
                </a:solidFill>
              </a:rPr>
              <a:t>3.3V</a:t>
            </a:r>
          </a:p>
        </p:txBody>
      </p:sp>
      <p:sp>
        <p:nvSpPr>
          <p:cNvPr id="107" name="TextBox 106"/>
          <p:cNvSpPr txBox="1"/>
          <p:nvPr/>
        </p:nvSpPr>
        <p:spPr>
          <a:xfrm>
            <a:off x="427949" y="4417095"/>
            <a:ext cx="5176828" cy="400110"/>
          </a:xfrm>
          <a:prstGeom prst="rect">
            <a:avLst/>
          </a:prstGeom>
          <a:noFill/>
        </p:spPr>
        <p:txBody>
          <a:bodyPr wrap="square" rtlCol="0">
            <a:spAutoFit/>
          </a:bodyPr>
          <a:lstStyle/>
          <a:p>
            <a:r>
              <a:rPr lang="en-US" sz="2000" dirty="0" err="1" smtClean="0">
                <a:solidFill>
                  <a:schemeClr val="tx2"/>
                </a:solidFill>
              </a:rPr>
              <a:t>P2 Connector: Pin 1 = 3.3V </a:t>
            </a:r>
            <a:r>
              <a:rPr lang="en-US" sz="2000" dirty="0" err="1" smtClean="0">
                <a:solidFill>
                  <a:srgbClr val="FF0000"/>
                </a:solidFill>
              </a:rPr>
              <a:t>Pin 7,8 = GND</a:t>
            </a:r>
          </a:p>
        </p:txBody>
      </p:sp>
    </p:spTree>
    <p:extLst>
      <p:ext uri="{BB962C8B-B14F-4D97-AF65-F5344CB8AC3E}">
        <p14:creationId xmlns:p14="http://schemas.microsoft.com/office/powerpoint/2010/main" val="9220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293d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114" y="1019540"/>
            <a:ext cx="4610100" cy="3390900"/>
          </a:xfrm>
          <a:prstGeom prst="rect">
            <a:avLst/>
          </a:prstGeom>
        </p:spPr>
      </p:pic>
      <p:sp>
        <p:nvSpPr>
          <p:cNvPr id="2" name="Title 1"/>
          <p:cNvSpPr>
            <a:spLocks noGrp="1"/>
          </p:cNvSpPr>
          <p:nvPr>
            <p:ph type="title"/>
          </p:nvPr>
        </p:nvSpPr>
        <p:spPr/>
        <p:txBody>
          <a:bodyPr/>
          <a:lstStyle/>
          <a:p>
            <a:r>
              <a:rPr lang="en-US"/>
              <a:t>GPIO Example: LEGO Motors</a:t>
            </a:r>
          </a:p>
        </p:txBody>
      </p:sp>
      <p:sp>
        <p:nvSpPr>
          <p:cNvPr id="4" name="Text Placeholder 3"/>
          <p:cNvSpPr>
            <a:spLocks noGrp="1"/>
          </p:cNvSpPr>
          <p:nvPr>
            <p:ph type="body" sz="quarter" idx="13"/>
          </p:nvPr>
        </p:nvSpPr>
        <p:spPr/>
        <p:txBody>
          <a:bodyPr/>
          <a:lstStyle/>
          <a:p>
            <a:r>
              <a:rPr lang="en-US"/>
              <a:t>Using L293D Dual H-Bridge</a:t>
            </a:r>
          </a:p>
        </p:txBody>
      </p:sp>
      <p:sp>
        <p:nvSpPr>
          <p:cNvPr id="8" name="TextBox 7"/>
          <p:cNvSpPr txBox="1"/>
          <p:nvPr/>
        </p:nvSpPr>
        <p:spPr>
          <a:xfrm>
            <a:off x="6388029" y="1709327"/>
            <a:ext cx="1107640" cy="307777"/>
          </a:xfrm>
          <a:prstGeom prst="rect">
            <a:avLst/>
          </a:prstGeom>
          <a:noFill/>
        </p:spPr>
        <p:txBody>
          <a:bodyPr wrap="square" rtlCol="0">
            <a:spAutoFit/>
          </a:bodyPr>
          <a:lstStyle/>
          <a:p>
            <a:r>
              <a:rPr lang="en-US" sz="1400" dirty="0" err="1" smtClean="0">
                <a:solidFill>
                  <a:schemeClr val="tx2"/>
                </a:solidFill>
              </a:rPr>
              <a:t>GPIO line</a:t>
            </a:r>
          </a:p>
        </p:txBody>
      </p:sp>
      <p:sp>
        <p:nvSpPr>
          <p:cNvPr id="9" name="Rectangle 8"/>
          <p:cNvSpPr/>
          <p:nvPr/>
        </p:nvSpPr>
        <p:spPr>
          <a:xfrm>
            <a:off x="6385595" y="1995562"/>
            <a:ext cx="962949" cy="307777"/>
          </a:xfrm>
          <a:prstGeom prst="rect">
            <a:avLst/>
          </a:prstGeom>
        </p:spPr>
        <p:txBody>
          <a:bodyPr wrap="none">
            <a:spAutoFit/>
          </a:bodyPr>
          <a:lstStyle/>
          <a:p>
            <a:pPr lvl="0"/>
            <a:r>
              <a:rPr lang="en-US" sz="1400" dirty="0" err="1">
                <a:solidFill>
                  <a:srgbClr val="424545"/>
                </a:solidFill>
              </a:rPr>
              <a:t>GPIO line</a:t>
            </a:r>
          </a:p>
        </p:txBody>
      </p:sp>
      <p:sp>
        <p:nvSpPr>
          <p:cNvPr id="10" name="Rectangle 9"/>
          <p:cNvSpPr/>
          <p:nvPr/>
        </p:nvSpPr>
        <p:spPr>
          <a:xfrm>
            <a:off x="1611284" y="1709083"/>
            <a:ext cx="962949" cy="307777"/>
          </a:xfrm>
          <a:prstGeom prst="rect">
            <a:avLst/>
          </a:prstGeom>
        </p:spPr>
        <p:txBody>
          <a:bodyPr wrap="none">
            <a:spAutoFit/>
          </a:bodyPr>
          <a:lstStyle/>
          <a:p>
            <a:pPr lvl="0"/>
            <a:r>
              <a:rPr lang="en-US" sz="1400" dirty="0" err="1">
                <a:solidFill>
                  <a:srgbClr val="424545"/>
                </a:solidFill>
              </a:rPr>
              <a:t>GPIO line</a:t>
            </a:r>
          </a:p>
        </p:txBody>
      </p:sp>
      <p:sp>
        <p:nvSpPr>
          <p:cNvPr id="11" name="Rectangle 10"/>
          <p:cNvSpPr/>
          <p:nvPr/>
        </p:nvSpPr>
        <p:spPr>
          <a:xfrm>
            <a:off x="1601735" y="2005111"/>
            <a:ext cx="962949" cy="307777"/>
          </a:xfrm>
          <a:prstGeom prst="rect">
            <a:avLst/>
          </a:prstGeom>
        </p:spPr>
        <p:txBody>
          <a:bodyPr wrap="none">
            <a:spAutoFit/>
          </a:bodyPr>
          <a:lstStyle/>
          <a:p>
            <a:pPr lvl="0"/>
            <a:r>
              <a:rPr lang="en-US" sz="1400" dirty="0" err="1">
                <a:solidFill>
                  <a:srgbClr val="424545"/>
                </a:solidFill>
              </a:rPr>
              <a:t>GPIO line</a:t>
            </a:r>
          </a:p>
        </p:txBody>
      </p:sp>
      <p:sp>
        <p:nvSpPr>
          <p:cNvPr id="12" name="Rectangle 11"/>
          <p:cNvSpPr/>
          <p:nvPr/>
        </p:nvSpPr>
        <p:spPr>
          <a:xfrm>
            <a:off x="3912502" y="3704889"/>
            <a:ext cx="1120820" cy="307777"/>
          </a:xfrm>
          <a:prstGeom prst="rect">
            <a:avLst/>
          </a:prstGeom>
        </p:spPr>
        <p:txBody>
          <a:bodyPr wrap="none">
            <a:spAutoFit/>
          </a:bodyPr>
          <a:lstStyle/>
          <a:p>
            <a:pPr lvl="0"/>
            <a:r>
              <a:rPr lang="en-US" sz="1400" dirty="0" err="1">
                <a:solidFill>
                  <a:srgbClr val="424545"/>
                </a:solidFill>
              </a:rPr>
              <a:t>+9V Supply</a:t>
            </a:r>
          </a:p>
        </p:txBody>
      </p:sp>
    </p:spTree>
    <p:extLst>
      <p:ext uri="{BB962C8B-B14F-4D97-AF65-F5344CB8AC3E}">
        <p14:creationId xmlns:p14="http://schemas.microsoft.com/office/powerpoint/2010/main" val="31749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Java-PPT-Title-v5.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0" b="30"/>
          <a:stretch>
            <a:fillRect/>
          </a:stretch>
        </p:blipFill>
        <p:spPr/>
      </p:pic>
      <p:pic>
        <p:nvPicPr>
          <p:cNvPr id="2" name="Picture 1" descr="OJiaguwen_wh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02" y="4048708"/>
            <a:ext cx="1041403" cy="491542"/>
          </a:xfrm>
          <a:prstGeom prst="rect">
            <a:avLst/>
          </a:prstGeom>
        </p:spPr>
      </p:pic>
      <p:sp>
        <p:nvSpPr>
          <p:cNvPr id="9" name="Title 10"/>
          <p:cNvSpPr>
            <a:spLocks noGrp="1"/>
          </p:cNvSpPr>
          <p:nvPr>
            <p:ph type="title"/>
          </p:nvPr>
        </p:nvSpPr>
        <p:spPr>
          <a:xfrm>
            <a:off x="426085" y="2358390"/>
            <a:ext cx="4636982" cy="760334"/>
          </a:xfrm>
        </p:spPr>
        <p:txBody>
          <a:bodyPr/>
          <a:lstStyle/>
          <a:p>
            <a:r>
              <a:rPr lang="en-US" dirty="0"/>
              <a:t>Beyond Beauty: </a:t>
            </a:r>
            <a:r>
              <a:rPr lang="en-US" dirty="0" err="1"/>
              <a:t>JavaFX</a:t>
            </a:r>
            <a:r>
              <a:rPr lang="en-US" dirty="0"/>
              <a:t>, Parallax, Touch, Gyroscopes and Much More</a:t>
            </a:r>
          </a:p>
        </p:txBody>
      </p:sp>
      <p:sp>
        <p:nvSpPr>
          <p:cNvPr id="10" name="Text Placeholder 6"/>
          <p:cNvSpPr>
            <a:spLocks noGrp="1"/>
          </p:cNvSpPr>
          <p:nvPr>
            <p:ph type="body" sz="quarter" idx="13"/>
          </p:nvPr>
        </p:nvSpPr>
        <p:spPr>
          <a:xfrm>
            <a:off x="438150" y="3371476"/>
            <a:ext cx="4636982" cy="1048124"/>
          </a:xfrm>
        </p:spPr>
        <p:txBody>
          <a:bodyPr/>
          <a:lstStyle/>
          <a:p>
            <a:r>
              <a:rPr lang="en-US" dirty="0" smtClean="0"/>
              <a:t>Angela </a:t>
            </a:r>
            <a:r>
              <a:rPr lang="en-US" dirty="0" err="1" smtClean="0"/>
              <a:t>Caicedo</a:t>
            </a:r>
            <a:endParaRPr lang="en-US" dirty="0" smtClean="0"/>
          </a:p>
          <a:p>
            <a:r>
              <a:rPr lang="en-US" dirty="0" smtClean="0"/>
              <a:t>Java Evangelist, Oracle</a:t>
            </a:r>
          </a:p>
          <a:p>
            <a:endParaRPr lang="en-US" dirty="0">
              <a:solidFill>
                <a:schemeClr val="bg1">
                  <a:lumMod val="75000"/>
                </a:schemeClr>
              </a:solidFill>
            </a:endParaRPr>
          </a:p>
        </p:txBody>
      </p:sp>
    </p:spTree>
    <p:extLst>
      <p:ext uri="{BB962C8B-B14F-4D97-AF65-F5344CB8AC3E}">
        <p14:creationId xmlns:p14="http://schemas.microsoft.com/office/powerpoint/2010/main" val="189533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Hide The Magic Incantations With JNI</a:t>
            </a:r>
          </a:p>
        </p:txBody>
      </p:sp>
      <p:sp>
        <p:nvSpPr>
          <p:cNvPr id="3" name="Content Placeholder 2"/>
          <p:cNvSpPr>
            <a:spLocks noGrp="1"/>
          </p:cNvSpPr>
          <p:nvPr>
            <p:ph sz="quarter" idx="12"/>
          </p:nvPr>
        </p:nvSpPr>
        <p:spPr/>
        <p:txBody>
          <a:bodyPr/>
          <a:lstStyle/>
          <a:p>
            <a:r>
              <a:rPr lang="en-US"/>
              <a:t>Access to </a:t>
            </a:r>
            <a:r>
              <a:rPr lang="en-US" b="1">
                <a:solidFill>
                  <a:schemeClr val="accent1"/>
                </a:solidFill>
                <a:latin typeface="Courier New"/>
                <a:cs typeface="Courier New"/>
              </a:rPr>
              <a:t>/dev/mem</a:t>
            </a:r>
            <a:r>
              <a:rPr lang="en-US">
                <a:solidFill>
                  <a:schemeClr val="accent1"/>
                </a:solidFill>
              </a:rPr>
              <a:t> </a:t>
            </a:r>
            <a:r>
              <a:rPr lang="en-US"/>
              <a:t>needs root access</a:t>
            </a:r>
          </a:p>
          <a:p>
            <a:pPr lvl="1"/>
            <a:r>
              <a:rPr lang="en-US"/>
              <a:t>Could solve this by writing our own device driver</a:t>
            </a:r>
          </a:p>
        </p:txBody>
      </p:sp>
      <p:sp>
        <p:nvSpPr>
          <p:cNvPr id="4" name="Text Placeholder 3"/>
          <p:cNvSpPr>
            <a:spLocks noGrp="1"/>
          </p:cNvSpPr>
          <p:nvPr>
            <p:ph type="body" sz="quarter" idx="13"/>
          </p:nvPr>
        </p:nvSpPr>
        <p:spPr/>
        <p:txBody>
          <a:bodyPr/>
          <a:lstStyle/>
          <a:p>
            <a:r>
              <a:rPr lang="en-US"/>
              <a:t>Simple Java Interface</a:t>
            </a:r>
          </a:p>
        </p:txBody>
      </p:sp>
      <p:sp>
        <p:nvSpPr>
          <p:cNvPr id="5" name="Rectangle 4"/>
          <p:cNvSpPr/>
          <p:nvPr/>
        </p:nvSpPr>
        <p:spPr>
          <a:xfrm>
            <a:off x="885044" y="2298987"/>
            <a:ext cx="7309027" cy="2031325"/>
          </a:xfrm>
          <a:prstGeom prst="rect">
            <a:avLst/>
          </a:prstGeom>
        </p:spPr>
        <p:txBody>
          <a:bodyPr wrap="square">
            <a:spAutoFit/>
          </a:bodyPr>
          <a:lstStyle/>
          <a:p>
            <a:r>
              <a:rPr lang="en-US" b="1">
                <a:latin typeface="Courier New"/>
                <a:cs typeface="Courier New"/>
              </a:rPr>
              <a:t>gpio_init();</a:t>
            </a:r>
          </a:p>
          <a:p>
            <a:r>
              <a:rPr lang="en-US" b="1">
                <a:latin typeface="Courier New"/>
                <a:cs typeface="Courier New"/>
              </a:rPr>
              <a:t>gpio_pin_output(MOTOR_PIN_CLKWISE);</a:t>
            </a:r>
          </a:p>
          <a:p>
            <a:r>
              <a:rPr lang="en-US" b="1">
                <a:latin typeface="Courier New"/>
                <a:cs typeface="Courier New"/>
              </a:rPr>
              <a:t>gpio_pin_output(MOTOR_PIN_ACLKWISE);</a:t>
            </a:r>
            <a:endParaRPr lang="en-US"/>
          </a:p>
          <a:p>
            <a:endParaRPr lang="en-US" b="1">
              <a:latin typeface="Courier New"/>
              <a:cs typeface="Courier New"/>
            </a:endParaRPr>
          </a:p>
          <a:p>
            <a:r>
              <a:rPr lang="en-US" b="1">
                <a:latin typeface="Courier New"/>
                <a:cs typeface="Courier New"/>
              </a:rPr>
              <a:t>/* Turn clockwise */</a:t>
            </a:r>
          </a:p>
          <a:p>
            <a:r>
              <a:rPr lang="en-US" b="1">
                <a:latin typeface="Courier New"/>
                <a:cs typeface="Courier New"/>
              </a:rPr>
              <a:t>gpio_pin_low(MOTOR_PIN_ACLKWISE);</a:t>
            </a:r>
          </a:p>
          <a:p>
            <a:r>
              <a:rPr lang="en-US" b="1">
                <a:latin typeface="Courier New"/>
                <a:cs typeface="Courier New"/>
              </a:rPr>
              <a:t>gpio_pin_high(MOTOR_PIN_CLKWISE);</a:t>
            </a:r>
          </a:p>
        </p:txBody>
      </p:sp>
    </p:spTree>
    <p:extLst>
      <p:ext uri="{BB962C8B-B14F-4D97-AF65-F5344CB8AC3E}">
        <p14:creationId xmlns:p14="http://schemas.microsoft.com/office/powerpoint/2010/main" val="22628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141181" y="1590675"/>
            <a:ext cx="5081389" cy="842070"/>
          </a:xfrm>
        </p:spPr>
        <p:txBody>
          <a:bodyPr/>
          <a:lstStyle/>
          <a:p>
            <a:r>
              <a:rPr lang="en-US" dirty="0">
                <a:latin typeface="Arial Bold" charset="0"/>
                <a:ea typeface="ヒラギノ角ゴ ProN W6" charset="0"/>
                <a:cs typeface="ヒラギノ角ゴ ProN W6" charset="0"/>
              </a:rPr>
              <a:t>I2C in the </a:t>
            </a:r>
            <a:br>
              <a:rPr lang="en-US" dirty="0">
                <a:latin typeface="Arial Bold" charset="0"/>
                <a:ea typeface="ヒラギノ角ゴ ProN W6" charset="0"/>
                <a:cs typeface="ヒラギノ角ゴ ProN W6" charset="0"/>
              </a:rPr>
            </a:br>
            <a:r>
              <a:rPr lang="en-US" dirty="0">
                <a:latin typeface="Arial Bold" charset="0"/>
                <a:ea typeface="ヒラギノ角ゴ ProN W6" charset="0"/>
                <a:cs typeface="ヒラギノ角ゴ ProN W6" charset="0"/>
              </a:rPr>
              <a:t>Raspberry Pi</a:t>
            </a:r>
          </a:p>
        </p:txBody>
      </p:sp>
      <p:pic>
        <p:nvPicPr>
          <p:cNvPr id="25602"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231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lstStyle/>
          <a:p>
            <a:r>
              <a:rPr lang="en-US">
                <a:latin typeface="Arial Bold" charset="0"/>
                <a:ea typeface="ヒラギノ角ゴ ProN W6" charset="0"/>
                <a:cs typeface="ヒラギノ角ゴ ProN W6" charset="0"/>
              </a:rPr>
              <a:t>I2C Overview</a:t>
            </a:r>
          </a:p>
        </p:txBody>
      </p:sp>
      <p:sp>
        <p:nvSpPr>
          <p:cNvPr id="26626" name="Content Placeholder 4"/>
          <p:cNvSpPr>
            <a:spLocks noGrp="1"/>
          </p:cNvSpPr>
          <p:nvPr>
            <p:ph sz="quarter" idx="4294967295"/>
          </p:nvPr>
        </p:nvSpPr>
        <p:spPr>
          <a:xfrm>
            <a:off x="914311" y="1034753"/>
            <a:ext cx="7869858" cy="3442394"/>
          </a:xfrm>
        </p:spPr>
        <p:txBody>
          <a:bodyPr/>
          <a:lstStyle/>
          <a:p>
            <a:r>
              <a:rPr lang="en-US" dirty="0">
                <a:latin typeface="+mj-lt"/>
                <a:ea typeface="ヒラギノ角ゴ ProN W3" charset="0"/>
                <a:cs typeface="ヒラギノ角ゴ ProN W3" charset="0"/>
              </a:rPr>
              <a:t>Used for moving data simply and quickly from one device to another</a:t>
            </a:r>
          </a:p>
          <a:p>
            <a:r>
              <a:rPr lang="en-US" dirty="0">
                <a:latin typeface="+mj-lt"/>
                <a:ea typeface="ヒラギノ角ゴ ProN W3" charset="0"/>
                <a:cs typeface="ヒラギノ角ゴ ProN W3" charset="0"/>
              </a:rPr>
              <a:t>Serial Interface</a:t>
            </a:r>
          </a:p>
          <a:p>
            <a:r>
              <a:rPr lang="en-US" dirty="0">
                <a:latin typeface="+mj-lt"/>
                <a:ea typeface="ヒラギノ角ゴ ProN W3" charset="0"/>
                <a:cs typeface="ヒラギノ角ゴ ProN W3" charset="0"/>
              </a:rPr>
              <a:t>Synchronous:</a:t>
            </a:r>
          </a:p>
          <a:p>
            <a:pPr lvl="1"/>
            <a:r>
              <a:rPr lang="en-US" dirty="0">
                <a:latin typeface="+mj-lt"/>
                <a:ea typeface="ヒラギノ角ゴ ProN W3" charset="0"/>
                <a:cs typeface="ヒラギノ角ゴ ProN W3" charset="0"/>
              </a:rPr>
              <a:t>The data is clocked along with a clock signal (SCL)</a:t>
            </a:r>
          </a:p>
          <a:p>
            <a:pPr lvl="1"/>
            <a:r>
              <a:rPr lang="en-US" dirty="0">
                <a:latin typeface="+mj-lt"/>
                <a:ea typeface="ヒラギノ角ゴ ProN W3" charset="0"/>
                <a:cs typeface="ヒラギノ角ゴ ProN W3" charset="0"/>
              </a:rPr>
              <a:t>The clock signal controls when data is changed and when it should be read</a:t>
            </a:r>
          </a:p>
          <a:p>
            <a:pPr lvl="1"/>
            <a:r>
              <a:rPr lang="en-US" dirty="0">
                <a:latin typeface="+mj-lt"/>
                <a:ea typeface="ヒラギノ角ゴ ProN W3" charset="0"/>
                <a:cs typeface="ヒラギノ角ゴ ProN W3" charset="0"/>
              </a:rPr>
              <a:t>Clock rate can vary, unlike asynchronous (RS-232 style) communications</a:t>
            </a:r>
          </a:p>
          <a:p>
            <a:r>
              <a:rPr lang="en-US" dirty="0">
                <a:latin typeface="+mj-lt"/>
                <a:ea typeface="ヒラギノ角ゴ ProN W3" charset="0"/>
                <a:cs typeface="ヒラギノ角ゴ ProN W3" charset="0"/>
              </a:rPr>
              <a:t> Bidirectional</a:t>
            </a:r>
          </a:p>
        </p:txBody>
      </p:sp>
      <p:sp>
        <p:nvSpPr>
          <p:cNvPr id="26627"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28868420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US">
                <a:latin typeface="Arial Bold" charset="0"/>
                <a:ea typeface="ヒラギノ角ゴ ProN W6" charset="0"/>
                <a:cs typeface="ヒラギノ角ゴ ProN W6" charset="0"/>
              </a:rPr>
              <a:t>I2C In Few Words…</a:t>
            </a:r>
          </a:p>
        </p:txBody>
      </p:sp>
      <p:sp>
        <p:nvSpPr>
          <p:cNvPr id="27650" name="Content Placeholder 4"/>
          <p:cNvSpPr>
            <a:spLocks noGrp="1"/>
          </p:cNvSpPr>
          <p:nvPr>
            <p:ph sz="quarter" idx="4294967295"/>
          </p:nvPr>
        </p:nvSpPr>
        <p:spPr>
          <a:xfrm>
            <a:off x="914311" y="907753"/>
            <a:ext cx="7869858" cy="3442394"/>
          </a:xfrm>
        </p:spPr>
        <p:txBody>
          <a:bodyPr/>
          <a:lstStyle/>
          <a:p>
            <a:r>
              <a:rPr lang="en-US" dirty="0">
                <a:latin typeface="+mj-lt"/>
                <a:ea typeface="ヒラギノ角ゴ ProN W3" charset="0"/>
                <a:cs typeface="ヒラギノ角ゴ ProN W3" charset="0"/>
              </a:rPr>
              <a:t>Inter-Integrated Circuit, ("two-wire interface") </a:t>
            </a:r>
          </a:p>
          <a:p>
            <a:r>
              <a:rPr lang="en-US" dirty="0">
                <a:latin typeface="+mj-lt"/>
                <a:ea typeface="ヒラギノ角ゴ ProN W3" charset="0"/>
                <a:cs typeface="ヒラギノ角ゴ ProN W3" charset="0"/>
              </a:rPr>
              <a:t>Multi-master serial single-ended computer bus </a:t>
            </a:r>
          </a:p>
          <a:p>
            <a:r>
              <a:rPr lang="en-US" dirty="0">
                <a:latin typeface="+mj-lt"/>
                <a:ea typeface="ヒラギノ角ゴ ProN W3" charset="0"/>
                <a:cs typeface="ヒラギノ角ゴ ProN W3" charset="0"/>
              </a:rPr>
              <a:t>Invented by Philips for attaching low-speed peripherals to a motherboard, embedded system, cellphone, or other electronic device.</a:t>
            </a:r>
          </a:p>
          <a:p>
            <a:r>
              <a:rPr lang="en-US" dirty="0">
                <a:latin typeface="+mj-lt"/>
                <a:ea typeface="ヒラギノ角ゴ ProN W3" charset="0"/>
                <a:cs typeface="ヒラギノ角ゴ ProN W3" charset="0"/>
              </a:rPr>
              <a:t>Uses two bidirectional open-drain lines</a:t>
            </a:r>
          </a:p>
          <a:p>
            <a:pPr lvl="1"/>
            <a:r>
              <a:rPr lang="en-US" dirty="0">
                <a:latin typeface="+mj-lt"/>
                <a:ea typeface="ヒラギノ角ゴ ProN W3" charset="0"/>
                <a:cs typeface="ヒラギノ角ゴ ProN W3" charset="0"/>
              </a:rPr>
              <a:t>Serial Data Line (SDA) and </a:t>
            </a:r>
          </a:p>
          <a:p>
            <a:pPr lvl="1"/>
            <a:r>
              <a:rPr lang="en-US" dirty="0">
                <a:latin typeface="+mj-lt"/>
                <a:ea typeface="ヒラギノ角ゴ ProN W3" charset="0"/>
                <a:cs typeface="ヒラギノ角ゴ ProN W3" charset="0"/>
              </a:rPr>
              <a:t>Serial Clock (SCL), </a:t>
            </a:r>
          </a:p>
          <a:p>
            <a:pPr lvl="1"/>
            <a:r>
              <a:rPr lang="en-US" dirty="0">
                <a:latin typeface="+mj-lt"/>
                <a:ea typeface="ヒラギノ角ゴ ProN W3" charset="0"/>
                <a:cs typeface="ヒラギノ角ゴ ProN W3" charset="0"/>
              </a:rPr>
              <a:t>pulled up with resistors.</a:t>
            </a:r>
          </a:p>
          <a:p>
            <a:r>
              <a:rPr lang="en-US" dirty="0">
                <a:latin typeface="+mj-lt"/>
                <a:ea typeface="ヒラギノ角ゴ ProN W3" charset="0"/>
                <a:cs typeface="ヒラギノ角ゴ ProN W3" charset="0"/>
              </a:rPr>
              <a:t>Typical voltages used are +5 V or +3.3 V</a:t>
            </a:r>
          </a:p>
        </p:txBody>
      </p:sp>
      <p:sp>
        <p:nvSpPr>
          <p:cNvPr id="27651"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22692874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r>
              <a:rPr lang="en-US">
                <a:latin typeface="Arial Bold" charset="0"/>
                <a:ea typeface="ヒラギノ角ゴ ProN W6" charset="0"/>
                <a:cs typeface="ヒラギノ角ゴ ProN W6" charset="0"/>
              </a:rPr>
              <a:t>I2C Design</a:t>
            </a:r>
          </a:p>
        </p:txBody>
      </p:sp>
      <p:sp>
        <p:nvSpPr>
          <p:cNvPr id="28674" name="Content Placeholder 4"/>
          <p:cNvSpPr>
            <a:spLocks noGrp="1"/>
          </p:cNvSpPr>
          <p:nvPr>
            <p:ph sz="quarter" idx="4294967295"/>
          </p:nvPr>
        </p:nvSpPr>
        <p:spPr>
          <a:xfrm>
            <a:off x="736511" y="971253"/>
            <a:ext cx="7585921" cy="3442394"/>
          </a:xfrm>
        </p:spPr>
        <p:txBody>
          <a:bodyPr/>
          <a:lstStyle/>
          <a:p>
            <a:r>
              <a:rPr lang="en-US" dirty="0">
                <a:latin typeface="+mj-lt"/>
                <a:ea typeface="ヒラギノ角ゴ ProN W3" charset="0"/>
                <a:cs typeface="ヒラギノ角ゴ ProN W3" charset="0"/>
              </a:rPr>
              <a:t>A bus with a clock (SCL) and                                                        data (SDA) lines </a:t>
            </a:r>
          </a:p>
          <a:p>
            <a:r>
              <a:rPr lang="en-US" dirty="0">
                <a:latin typeface="+mj-lt"/>
                <a:ea typeface="ヒラギノ角ゴ ProN W3" charset="0"/>
                <a:cs typeface="ヒラギノ角ゴ ProN W3" charset="0"/>
              </a:rPr>
              <a:t>7-bit addressing. </a:t>
            </a:r>
          </a:p>
          <a:p>
            <a:r>
              <a:rPr lang="en-US" dirty="0">
                <a:latin typeface="+mj-lt"/>
                <a:ea typeface="ヒラギノ角ゴ ProN W3" charset="0"/>
                <a:cs typeface="ヒラギノ角ゴ ProN W3" charset="0"/>
              </a:rPr>
              <a:t>Roles:</a:t>
            </a:r>
          </a:p>
          <a:p>
            <a:pPr lvl="1"/>
            <a:r>
              <a:rPr lang="en-US" dirty="0">
                <a:latin typeface="+mj-lt"/>
                <a:ea typeface="ヒラギノ角ゴ ProN W3" charset="0"/>
                <a:cs typeface="ヒラギノ角ゴ ProN W3" charset="0"/>
              </a:rPr>
              <a:t>Master: generates the clock and initiates communication with slaves</a:t>
            </a:r>
          </a:p>
          <a:p>
            <a:pPr lvl="1"/>
            <a:r>
              <a:rPr lang="en-US" dirty="0">
                <a:latin typeface="+mj-lt"/>
                <a:ea typeface="ヒラギノ角ゴ ProN W3" charset="0"/>
                <a:cs typeface="ヒラギノ角ゴ ProN W3" charset="0"/>
              </a:rPr>
              <a:t>Slave: receives the clock and responds when addressed by the master</a:t>
            </a:r>
          </a:p>
          <a:p>
            <a:r>
              <a:rPr lang="en-US" dirty="0">
                <a:latin typeface="+mj-lt"/>
                <a:ea typeface="ヒラギノ角ゴ ProN W3" charset="0"/>
                <a:cs typeface="ヒラギノ角ゴ ProN W3" charset="0"/>
              </a:rPr>
              <a:t>Multi-Master bus</a:t>
            </a:r>
          </a:p>
          <a:p>
            <a:r>
              <a:rPr lang="en-US" dirty="0">
                <a:latin typeface="+mj-lt"/>
                <a:ea typeface="ヒラギノ角ゴ ProN W3" charset="0"/>
                <a:cs typeface="ヒラギノ角ゴ ProN W3" charset="0"/>
              </a:rPr>
              <a:t>Switch between master and slave allowed</a:t>
            </a:r>
          </a:p>
        </p:txBody>
      </p:sp>
      <p:sp>
        <p:nvSpPr>
          <p:cNvPr id="28675"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1346" y="892340"/>
            <a:ext cx="4373334" cy="154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255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p:txBody>
          <a:bodyPr/>
          <a:lstStyle/>
          <a:p>
            <a:r>
              <a:rPr lang="en-US">
                <a:latin typeface="Arial Bold" charset="0"/>
                <a:ea typeface="ヒラギノ角ゴ ProN W6" charset="0"/>
                <a:cs typeface="ヒラギノ角ゴ ProN W6" charset="0"/>
              </a:rPr>
              <a:t>I2C Communication Protocol</a:t>
            </a:r>
          </a:p>
        </p:txBody>
      </p:sp>
      <p:sp>
        <p:nvSpPr>
          <p:cNvPr id="29699" name="Text Placeholder 5"/>
          <p:cNvSpPr>
            <a:spLocks noGrp="1"/>
          </p:cNvSpPr>
          <p:nvPr>
            <p:ph type="body" sz="quarter" idx="4294967295"/>
          </p:nvPr>
        </p:nvSpPr>
        <p:spPr>
          <a:xfrm>
            <a:off x="666711" y="733028"/>
            <a:ext cx="8229689" cy="304503"/>
          </a:xfrm>
        </p:spPr>
        <p:txBody>
          <a:bodyPr/>
          <a:lstStyle/>
          <a:p>
            <a:pPr marL="0" indent="0">
              <a:buNone/>
            </a:pPr>
            <a:r>
              <a:rPr lang="en-US" dirty="0">
                <a:latin typeface="+mj-lt"/>
                <a:ea typeface="ヒラギノ角ゴ ProN W3" charset="0"/>
                <a:cs typeface="ヒラギノ角ゴ ProN W3" charset="0"/>
              </a:rPr>
              <a:t> START (S) and STOP (P) Conditions</a:t>
            </a:r>
          </a:p>
        </p:txBody>
      </p:sp>
      <p:sp>
        <p:nvSpPr>
          <p:cNvPr id="29700" name="TextBox 3"/>
          <p:cNvSpPr txBox="1">
            <a:spLocks noChangeArrowheads="1"/>
          </p:cNvSpPr>
          <p:nvPr/>
        </p:nvSpPr>
        <p:spPr bwMode="auto">
          <a:xfrm>
            <a:off x="302687" y="2965549"/>
            <a:ext cx="10446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p>
            <a:endParaRPr lang="en-US"/>
          </a:p>
        </p:txBody>
      </p:sp>
      <p:grpSp>
        <p:nvGrpSpPr>
          <p:cNvPr id="29701" name="Group 7"/>
          <p:cNvGrpSpPr>
            <a:grpSpLocks/>
          </p:cNvGrpSpPr>
          <p:nvPr/>
        </p:nvGrpSpPr>
        <p:grpSpPr bwMode="auto">
          <a:xfrm>
            <a:off x="522336" y="2693194"/>
            <a:ext cx="8099328" cy="2916436"/>
            <a:chOff x="927994" y="4788024"/>
            <a:chExt cx="14401600" cy="5184576"/>
          </a:xfrm>
        </p:grpSpPr>
        <p:pic>
          <p:nvPicPr>
            <p:cNvPr id="297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994" y="4788024"/>
              <a:ext cx="13681520" cy="38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6"/>
            <p:cNvSpPr>
              <a:spLocks noChangeArrowheads="1"/>
            </p:cNvSpPr>
            <p:nvPr/>
          </p:nvSpPr>
          <p:spPr bwMode="auto">
            <a:xfrm>
              <a:off x="13385378" y="7020272"/>
              <a:ext cx="1944216" cy="172819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29706" name="Rectangle 10"/>
            <p:cNvSpPr>
              <a:spLocks noChangeArrowheads="1"/>
            </p:cNvSpPr>
            <p:nvPr/>
          </p:nvSpPr>
          <p:spPr bwMode="auto">
            <a:xfrm>
              <a:off x="12305258" y="8244408"/>
              <a:ext cx="1944216" cy="172819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grpSp>
      <p:sp>
        <p:nvSpPr>
          <p:cNvPr id="29702" name="Rectangle 8"/>
          <p:cNvSpPr>
            <a:spLocks noChangeArrowheads="1"/>
          </p:cNvSpPr>
          <p:nvPr/>
        </p:nvSpPr>
        <p:spPr bwMode="auto">
          <a:xfrm>
            <a:off x="1777728" y="2936081"/>
            <a:ext cx="607159" cy="1418034"/>
          </a:xfrm>
          <a:prstGeom prst="rect">
            <a:avLst/>
          </a:prstGeom>
          <a:solidFill>
            <a:srgbClr val="008000">
              <a:alpha val="50195"/>
            </a:srgbClr>
          </a:solidFill>
          <a:ln w="9525">
            <a:solidFill>
              <a:schemeClr val="tx1"/>
            </a:solidFill>
            <a:round/>
            <a:headEnd/>
            <a:tailEnd/>
          </a:ln>
        </p:spPr>
        <p:txBody>
          <a:bodyPr lIns="51426" tIns="25713" rIns="51426" bIns="25713"/>
          <a:lstStyle/>
          <a:p>
            <a:pPr algn="ctr">
              <a:buClr>
                <a:srgbClr val="000000"/>
              </a:buClr>
              <a:buSzPct val="100000"/>
              <a:buFont typeface="Times New Roman" charset="0"/>
              <a:buNone/>
            </a:pPr>
            <a:endParaRPr lang="en-US"/>
          </a:p>
        </p:txBody>
      </p:sp>
      <p:sp>
        <p:nvSpPr>
          <p:cNvPr id="29703" name="Rectangle 13"/>
          <p:cNvSpPr>
            <a:spLocks noChangeArrowheads="1"/>
          </p:cNvSpPr>
          <p:nvPr/>
        </p:nvSpPr>
        <p:spPr bwMode="auto">
          <a:xfrm>
            <a:off x="6677862" y="2936081"/>
            <a:ext cx="608052" cy="1418034"/>
          </a:xfrm>
          <a:prstGeom prst="rect">
            <a:avLst/>
          </a:prstGeom>
          <a:solidFill>
            <a:srgbClr val="FF0000">
              <a:alpha val="50195"/>
            </a:srgbClr>
          </a:solidFill>
          <a:ln w="9525">
            <a:solidFill>
              <a:schemeClr val="tx1"/>
            </a:solidFill>
            <a:round/>
            <a:headEnd/>
            <a:tailEnd/>
          </a:ln>
        </p:spPr>
        <p:txBody>
          <a:bodyPr lIns="51426" tIns="25713" rIns="51426" bIns="25713"/>
          <a:lstStyle/>
          <a:p>
            <a:pPr algn="ctr">
              <a:buClr>
                <a:srgbClr val="000000"/>
              </a:buClr>
              <a:buSzPct val="100000"/>
              <a:buFont typeface="Times New Roman" charset="0"/>
              <a:buNone/>
            </a:pPr>
            <a:endParaRPr lang="en-US"/>
          </a:p>
        </p:txBody>
      </p:sp>
      <p:sp>
        <p:nvSpPr>
          <p:cNvPr id="29698" name="Content Placeholder 4"/>
          <p:cNvSpPr>
            <a:spLocks noGrp="1"/>
          </p:cNvSpPr>
          <p:nvPr>
            <p:ph sz="quarter" idx="4294967295"/>
          </p:nvPr>
        </p:nvSpPr>
        <p:spPr>
          <a:xfrm>
            <a:off x="914311" y="1212553"/>
            <a:ext cx="7585921" cy="3442394"/>
          </a:xfrm>
        </p:spPr>
        <p:txBody>
          <a:bodyPr/>
          <a:lstStyle/>
          <a:p>
            <a:r>
              <a:rPr lang="en-US" dirty="0">
                <a:latin typeface="+mj-lt"/>
                <a:ea typeface="ヒラギノ角ゴ ProN W3" charset="0"/>
                <a:cs typeface="ヒラギノ角ゴ ProN W3" charset="0"/>
              </a:rPr>
              <a:t>Communication starts when master puts START condition (S) on the bus:  HIGH-to-LOW transition of the SDA line while SCL line is </a:t>
            </a:r>
            <a:r>
              <a:rPr lang="en-US" dirty="0" smtClean="0">
                <a:latin typeface="+mj-lt"/>
                <a:ea typeface="ヒラギノ角ゴ ProN W3" charset="0"/>
                <a:cs typeface="ヒラギノ角ゴ ProN W3" charset="0"/>
              </a:rPr>
              <a:t>HIGH</a:t>
            </a:r>
            <a:endParaRPr lang="en-US" dirty="0">
              <a:latin typeface="+mj-lt"/>
              <a:ea typeface="ヒラギノ角ゴ ProN W3" charset="0"/>
              <a:cs typeface="ヒラギノ角ゴ ProN W3" charset="0"/>
            </a:endParaRPr>
          </a:p>
          <a:p>
            <a:r>
              <a:rPr lang="en-US" dirty="0">
                <a:latin typeface="+mj-lt"/>
                <a:ea typeface="ヒラギノ角ゴ ProN W3" charset="0"/>
                <a:cs typeface="ヒラギノ角ゴ ProN W3" charset="0"/>
              </a:rPr>
              <a:t>Bus is busy until master puts a STOP condition (P) on the bus: LOW to HIGH transition on the SDA line while SCL is HIGH</a:t>
            </a:r>
          </a:p>
        </p:txBody>
      </p:sp>
    </p:spTree>
    <p:extLst>
      <p:ext uri="{BB962C8B-B14F-4D97-AF65-F5344CB8AC3E}">
        <p14:creationId xmlns:p14="http://schemas.microsoft.com/office/powerpoint/2010/main" val="27543936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4" name="Group 4"/>
          <p:cNvGrpSpPr>
            <a:grpSpLocks/>
          </p:cNvGrpSpPr>
          <p:nvPr/>
        </p:nvGrpSpPr>
        <p:grpSpPr bwMode="auto">
          <a:xfrm>
            <a:off x="366187" y="1586211"/>
            <a:ext cx="8197545" cy="3276302"/>
            <a:chOff x="538793" y="2887132"/>
            <a:chExt cx="14574777" cy="5825068"/>
          </a:xfrm>
        </p:grpSpPr>
        <p:sp>
          <p:nvSpPr>
            <p:cNvPr id="30727" name="Rectangle 2"/>
            <p:cNvSpPr>
              <a:spLocks noChangeArrowheads="1"/>
            </p:cNvSpPr>
            <p:nvPr/>
          </p:nvSpPr>
          <p:spPr bwMode="auto">
            <a:xfrm>
              <a:off x="6112570" y="2887132"/>
              <a:ext cx="2664296" cy="105372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018" y="2987824"/>
              <a:ext cx="13969552" cy="568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3"/>
            <p:cNvSpPr txBox="1">
              <a:spLocks noChangeArrowheads="1"/>
            </p:cNvSpPr>
            <p:nvPr/>
          </p:nvSpPr>
          <p:spPr bwMode="auto">
            <a:xfrm>
              <a:off x="538793" y="5271870"/>
              <a:ext cx="328326" cy="6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728" name="Rectangle 14"/>
            <p:cNvSpPr>
              <a:spLocks noChangeArrowheads="1"/>
            </p:cNvSpPr>
            <p:nvPr/>
          </p:nvSpPr>
          <p:spPr bwMode="auto">
            <a:xfrm>
              <a:off x="5299270" y="4572000"/>
              <a:ext cx="2664296" cy="77893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29" name="Rectangle 15"/>
            <p:cNvSpPr>
              <a:spLocks noChangeArrowheads="1"/>
            </p:cNvSpPr>
            <p:nvPr/>
          </p:nvSpPr>
          <p:spPr bwMode="auto">
            <a:xfrm>
              <a:off x="6112734" y="3995936"/>
              <a:ext cx="1512004" cy="51679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0" name="Rectangle 16"/>
            <p:cNvSpPr>
              <a:spLocks noChangeArrowheads="1"/>
            </p:cNvSpPr>
            <p:nvPr/>
          </p:nvSpPr>
          <p:spPr bwMode="auto">
            <a:xfrm>
              <a:off x="5299961" y="4004403"/>
              <a:ext cx="486362" cy="51679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1" name="Rectangle 17"/>
            <p:cNvSpPr>
              <a:spLocks noChangeArrowheads="1"/>
            </p:cNvSpPr>
            <p:nvPr/>
          </p:nvSpPr>
          <p:spPr bwMode="auto">
            <a:xfrm rot="1684071">
              <a:off x="5444287" y="3851920"/>
              <a:ext cx="486362" cy="51679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2" name="Rectangle 18"/>
            <p:cNvSpPr>
              <a:spLocks noChangeArrowheads="1"/>
            </p:cNvSpPr>
            <p:nvPr/>
          </p:nvSpPr>
          <p:spPr bwMode="auto">
            <a:xfrm>
              <a:off x="4672410" y="4860032"/>
              <a:ext cx="576064" cy="51679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3" name="Rectangle 19"/>
            <p:cNvSpPr>
              <a:spLocks noChangeArrowheads="1"/>
            </p:cNvSpPr>
            <p:nvPr/>
          </p:nvSpPr>
          <p:spPr bwMode="auto">
            <a:xfrm>
              <a:off x="4672410" y="5436096"/>
              <a:ext cx="576064" cy="136815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4" name="Rectangle 20"/>
            <p:cNvSpPr>
              <a:spLocks noChangeArrowheads="1"/>
            </p:cNvSpPr>
            <p:nvPr/>
          </p:nvSpPr>
          <p:spPr bwMode="auto">
            <a:xfrm>
              <a:off x="5320482" y="5436096"/>
              <a:ext cx="1224136" cy="864096"/>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5" name="Rectangle 21"/>
            <p:cNvSpPr>
              <a:spLocks noChangeArrowheads="1"/>
            </p:cNvSpPr>
            <p:nvPr/>
          </p:nvSpPr>
          <p:spPr bwMode="auto">
            <a:xfrm>
              <a:off x="3808314" y="5741062"/>
              <a:ext cx="792088" cy="110847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6" name="Rectangle 22"/>
            <p:cNvSpPr>
              <a:spLocks noChangeArrowheads="1"/>
            </p:cNvSpPr>
            <p:nvPr/>
          </p:nvSpPr>
          <p:spPr bwMode="auto">
            <a:xfrm>
              <a:off x="3592290" y="6156176"/>
              <a:ext cx="495672" cy="49567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7" name="Rectangle 23"/>
            <p:cNvSpPr>
              <a:spLocks noChangeArrowheads="1"/>
            </p:cNvSpPr>
            <p:nvPr/>
          </p:nvSpPr>
          <p:spPr bwMode="auto">
            <a:xfrm>
              <a:off x="3467100" y="6888956"/>
              <a:ext cx="1112094" cy="864096"/>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8" name="Rectangle 24"/>
            <p:cNvSpPr>
              <a:spLocks noChangeArrowheads="1"/>
            </p:cNvSpPr>
            <p:nvPr/>
          </p:nvSpPr>
          <p:spPr bwMode="auto">
            <a:xfrm>
              <a:off x="1288034" y="7380312"/>
              <a:ext cx="2572766" cy="133188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sp>
          <p:nvSpPr>
            <p:cNvPr id="30739" name="Rectangle 8"/>
            <p:cNvSpPr>
              <a:spLocks noChangeArrowheads="1"/>
            </p:cNvSpPr>
            <p:nvPr/>
          </p:nvSpPr>
          <p:spPr bwMode="auto">
            <a:xfrm>
              <a:off x="4600402" y="3347864"/>
              <a:ext cx="720080" cy="4680520"/>
            </a:xfrm>
            <a:prstGeom prst="rect">
              <a:avLst/>
            </a:prstGeom>
            <a:solidFill>
              <a:srgbClr val="008000">
                <a:alpha val="50195"/>
              </a:srgbClr>
            </a:solidFill>
            <a:ln w="9525">
              <a:solidFill>
                <a:schemeClr val="tx1"/>
              </a:solidFill>
              <a:round/>
              <a:headEnd/>
              <a:tailEnd/>
            </a:ln>
          </p:spPr>
          <p:txBody>
            <a:bodyPr/>
            <a:lstStyle/>
            <a:p>
              <a:pPr algn="ctr">
                <a:buClr>
                  <a:srgbClr val="000000"/>
                </a:buClr>
                <a:buSzPct val="100000"/>
                <a:buFont typeface="Times New Roman" charset="0"/>
                <a:buNone/>
              </a:pPr>
              <a:endParaRPr lang="en-US"/>
            </a:p>
          </p:txBody>
        </p:sp>
        <p:sp>
          <p:nvSpPr>
            <p:cNvPr id="30740" name="Rectangle 25"/>
            <p:cNvSpPr>
              <a:spLocks noChangeArrowheads="1"/>
            </p:cNvSpPr>
            <p:nvPr/>
          </p:nvSpPr>
          <p:spPr bwMode="auto">
            <a:xfrm>
              <a:off x="3342744" y="7125808"/>
              <a:ext cx="393562" cy="68655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charset="0"/>
                <a:buNone/>
              </a:pPr>
              <a:endParaRPr lang="en-US"/>
            </a:p>
          </p:txBody>
        </p:sp>
      </p:grpSp>
      <p:sp>
        <p:nvSpPr>
          <p:cNvPr id="19458" name="Content Placeholder 4"/>
          <p:cNvSpPr>
            <a:spLocks noGrp="1"/>
          </p:cNvSpPr>
          <p:nvPr>
            <p:ph sz="quarter" idx="4294967295"/>
          </p:nvPr>
        </p:nvSpPr>
        <p:spPr>
          <a:xfrm>
            <a:off x="914311" y="958553"/>
            <a:ext cx="8369389" cy="692447"/>
          </a:xfrm>
        </p:spPr>
        <p:txBody>
          <a:bodyPr/>
          <a:lstStyle/>
          <a:p>
            <a:pPr>
              <a:defRPr/>
            </a:pPr>
            <a:r>
              <a:rPr lang="en-US" dirty="0"/>
              <a:t> I2 C data bytes are </a:t>
            </a:r>
            <a:r>
              <a:rPr lang="en-US" dirty="0" smtClean="0"/>
              <a:t>8</a:t>
            </a:r>
            <a:r>
              <a:rPr lang="en-US" dirty="0"/>
              <a:t>-bits </a:t>
            </a:r>
            <a:r>
              <a:rPr lang="en-US" dirty="0" smtClean="0"/>
              <a:t>long</a:t>
            </a:r>
          </a:p>
          <a:p>
            <a:pPr>
              <a:defRPr/>
            </a:pPr>
            <a:r>
              <a:rPr lang="en-US" dirty="0" smtClean="0"/>
              <a:t>Each byte transferred must be followed by acknowledge ACK signal</a:t>
            </a:r>
          </a:p>
          <a:p>
            <a:pPr marL="60325" indent="0">
              <a:buNone/>
              <a:defRPr/>
            </a:pPr>
            <a:endParaRPr lang="en-US" dirty="0" smtClean="0"/>
          </a:p>
          <a:p>
            <a:pPr marL="0" indent="0">
              <a:buNone/>
              <a:defRPr/>
            </a:pPr>
            <a:endParaRPr lang="en-US" dirty="0">
              <a:latin typeface="Gill Sans" charset="0"/>
              <a:ea typeface="ヒラギノ角ゴ ProN W3" charset="0"/>
              <a:cs typeface="ヒラギノ角ゴ ProN W3" charset="0"/>
            </a:endParaRPr>
          </a:p>
        </p:txBody>
      </p:sp>
      <p:sp>
        <p:nvSpPr>
          <p:cNvPr id="30722" name="Title 3"/>
          <p:cNvSpPr>
            <a:spLocks noGrp="1"/>
          </p:cNvSpPr>
          <p:nvPr>
            <p:ph type="title"/>
          </p:nvPr>
        </p:nvSpPr>
        <p:spPr/>
        <p:txBody>
          <a:bodyPr/>
          <a:lstStyle/>
          <a:p>
            <a:r>
              <a:rPr lang="en-US" dirty="0">
                <a:latin typeface="Arial Bold" charset="0"/>
                <a:ea typeface="ヒラギノ角ゴ ProN W6" charset="0"/>
                <a:cs typeface="ヒラギノ角ゴ ProN W6" charset="0"/>
              </a:rPr>
              <a:t>I2C Communication Protocol</a:t>
            </a:r>
          </a:p>
        </p:txBody>
      </p:sp>
      <p:sp>
        <p:nvSpPr>
          <p:cNvPr id="30723" name="Text Placeholder 5"/>
          <p:cNvSpPr>
            <a:spLocks noGrp="1"/>
          </p:cNvSpPr>
          <p:nvPr>
            <p:ph type="body" sz="quarter" idx="4294967295"/>
          </p:nvPr>
        </p:nvSpPr>
        <p:spPr>
          <a:xfrm>
            <a:off x="679411" y="656828"/>
            <a:ext cx="8229689" cy="304503"/>
          </a:xfrm>
        </p:spPr>
        <p:txBody>
          <a:bodyPr/>
          <a:lstStyle/>
          <a:p>
            <a:pPr marL="0" indent="0">
              <a:buNone/>
            </a:pPr>
            <a:r>
              <a:rPr lang="en-US" dirty="0">
                <a:latin typeface="+mj-lt"/>
                <a:ea typeface="ヒラギノ角ゴ ProN W3" charset="0"/>
                <a:cs typeface="ヒラギノ角ゴ ProN W3" charset="0"/>
              </a:rPr>
              <a:t> Data Format / Acknowledge</a:t>
            </a:r>
          </a:p>
        </p:txBody>
      </p:sp>
      <p:sp>
        <p:nvSpPr>
          <p:cNvPr id="2" name="Rectangle 1"/>
          <p:cNvSpPr/>
          <p:nvPr/>
        </p:nvSpPr>
        <p:spPr>
          <a:xfrm>
            <a:off x="3568700" y="1638300"/>
            <a:ext cx="1409700" cy="52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3339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11" y="1518940"/>
            <a:ext cx="8399337" cy="295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3"/>
          <p:cNvSpPr>
            <a:spLocks noGrp="1"/>
          </p:cNvSpPr>
          <p:nvPr>
            <p:ph type="title"/>
          </p:nvPr>
        </p:nvSpPr>
        <p:spPr/>
        <p:txBody>
          <a:bodyPr/>
          <a:lstStyle/>
          <a:p>
            <a:r>
              <a:rPr lang="en-US">
                <a:latin typeface="Arial Bold" charset="0"/>
                <a:ea typeface="ヒラギノ角ゴ ProN W6" charset="0"/>
                <a:cs typeface="ヒラギノ角ゴ ProN W6" charset="0"/>
              </a:rPr>
              <a:t>I2C Communication Protocol</a:t>
            </a:r>
          </a:p>
        </p:txBody>
      </p:sp>
      <p:sp>
        <p:nvSpPr>
          <p:cNvPr id="31747" name="Content Placeholder 4"/>
          <p:cNvSpPr>
            <a:spLocks noGrp="1"/>
          </p:cNvSpPr>
          <p:nvPr>
            <p:ph sz="quarter" idx="4294967295"/>
          </p:nvPr>
        </p:nvSpPr>
        <p:spPr>
          <a:xfrm>
            <a:off x="914311" y="1276053"/>
            <a:ext cx="7585921" cy="3442394"/>
          </a:xfrm>
        </p:spPr>
        <p:txBody>
          <a:bodyPr/>
          <a:lstStyle/>
          <a:p>
            <a:pPr marL="0" indent="0">
              <a:buNone/>
            </a:pPr>
            <a:endParaRPr lang="en-US">
              <a:latin typeface="Gill Sans" charset="0"/>
              <a:ea typeface="ヒラギノ角ゴ ProN W3" charset="0"/>
              <a:cs typeface="ヒラギノ角ゴ ProN W3" charset="0"/>
            </a:endParaRPr>
          </a:p>
        </p:txBody>
      </p:sp>
      <p:sp>
        <p:nvSpPr>
          <p:cNvPr id="31748" name="Text Placeholder 5"/>
          <p:cNvSpPr>
            <a:spLocks noGrp="1"/>
          </p:cNvSpPr>
          <p:nvPr>
            <p:ph type="body" sz="quarter" idx="4294967295"/>
          </p:nvPr>
        </p:nvSpPr>
        <p:spPr>
          <a:xfrm>
            <a:off x="400011" y="910828"/>
            <a:ext cx="8229689" cy="304503"/>
          </a:xfrm>
        </p:spPr>
        <p:txBody>
          <a:bodyPr/>
          <a:lstStyle/>
          <a:p>
            <a:pPr marL="0" indent="0">
              <a:buNone/>
            </a:pPr>
            <a:r>
              <a:rPr lang="en-US">
                <a:latin typeface="Gill Sans" charset="0"/>
                <a:ea typeface="ヒラギノ角ゴ ProN W3" charset="0"/>
                <a:cs typeface="ヒラギノ角ゴ ProN W3" charset="0"/>
              </a:rPr>
              <a:t>Communications</a:t>
            </a:r>
          </a:p>
        </p:txBody>
      </p:sp>
      <p:sp>
        <p:nvSpPr>
          <p:cNvPr id="31749" name="TextBox 3"/>
          <p:cNvSpPr txBox="1">
            <a:spLocks noChangeArrowheads="1"/>
          </p:cNvSpPr>
          <p:nvPr/>
        </p:nvSpPr>
        <p:spPr bwMode="auto">
          <a:xfrm>
            <a:off x="302687" y="2965549"/>
            <a:ext cx="10446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p>
            <a:endParaRPr lang="en-US"/>
          </a:p>
        </p:txBody>
      </p:sp>
      <p:sp>
        <p:nvSpPr>
          <p:cNvPr id="31750" name="Rectangle 8"/>
          <p:cNvSpPr>
            <a:spLocks noChangeArrowheads="1"/>
          </p:cNvSpPr>
          <p:nvPr/>
        </p:nvSpPr>
        <p:spPr bwMode="auto">
          <a:xfrm>
            <a:off x="845559" y="1640384"/>
            <a:ext cx="324116" cy="2389584"/>
          </a:xfrm>
          <a:prstGeom prst="rect">
            <a:avLst/>
          </a:prstGeom>
          <a:solidFill>
            <a:srgbClr val="008000">
              <a:alpha val="50195"/>
            </a:srgbClr>
          </a:solidFill>
          <a:ln w="9525">
            <a:solidFill>
              <a:schemeClr val="tx1"/>
            </a:solidFill>
            <a:round/>
            <a:headEnd/>
            <a:tailEnd/>
          </a:ln>
        </p:spPr>
        <p:txBody>
          <a:bodyPr lIns="51426" tIns="25713" rIns="51426" bIns="25713"/>
          <a:lstStyle/>
          <a:p>
            <a:pPr algn="ctr">
              <a:buClr>
                <a:srgbClr val="000000"/>
              </a:buClr>
              <a:buSzPct val="100000"/>
              <a:buFont typeface="Times New Roman" charset="0"/>
              <a:buNone/>
            </a:pPr>
            <a:endParaRPr lang="en-US"/>
          </a:p>
        </p:txBody>
      </p:sp>
      <p:sp>
        <p:nvSpPr>
          <p:cNvPr id="31751" name="Rectangle 13"/>
          <p:cNvSpPr>
            <a:spLocks noChangeArrowheads="1"/>
          </p:cNvSpPr>
          <p:nvPr/>
        </p:nvSpPr>
        <p:spPr bwMode="auto">
          <a:xfrm>
            <a:off x="8257368" y="1640384"/>
            <a:ext cx="364296" cy="2389584"/>
          </a:xfrm>
          <a:prstGeom prst="rect">
            <a:avLst/>
          </a:prstGeom>
          <a:solidFill>
            <a:srgbClr val="FF0000">
              <a:alpha val="50195"/>
            </a:srgbClr>
          </a:solidFill>
          <a:ln w="9525">
            <a:solidFill>
              <a:schemeClr val="tx1"/>
            </a:solidFill>
            <a:round/>
            <a:headEnd/>
            <a:tailEnd/>
          </a:ln>
        </p:spPr>
        <p:txBody>
          <a:bodyPr lIns="51426" tIns="25713" rIns="51426" bIns="25713"/>
          <a:lstStyle/>
          <a:p>
            <a:pPr algn="ctr">
              <a:buClr>
                <a:srgbClr val="000000"/>
              </a:buClr>
              <a:buSzPct val="100000"/>
              <a:buFont typeface="Times New Roman" charset="0"/>
              <a:buNone/>
            </a:pPr>
            <a:endParaRPr lang="en-US"/>
          </a:p>
        </p:txBody>
      </p:sp>
    </p:spTree>
    <p:extLst>
      <p:ext uri="{BB962C8B-B14F-4D97-AF65-F5344CB8AC3E}">
        <p14:creationId xmlns:p14="http://schemas.microsoft.com/office/powerpoint/2010/main" val="25170321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Enabling I2C on the </a:t>
            </a:r>
            <a:br>
              <a:rPr lang="en-US">
                <a:latin typeface="Arial Bold" charset="0"/>
                <a:ea typeface="ヒラギノ角ゴ ProN W6" charset="0"/>
                <a:cs typeface="ヒラギノ角ゴ ProN W6" charset="0"/>
              </a:rPr>
            </a:br>
            <a:r>
              <a:rPr lang="en-US">
                <a:latin typeface="Arial Bold" charset="0"/>
                <a:ea typeface="ヒラギノ角ゴ ProN W6" charset="0"/>
                <a:cs typeface="ヒラギノ角ゴ ProN W6" charset="0"/>
              </a:rPr>
              <a:t>Raspberry Pi</a:t>
            </a:r>
          </a:p>
        </p:txBody>
      </p:sp>
      <p:pic>
        <p:nvPicPr>
          <p:cNvPr id="32770"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4715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738679" y="71672"/>
            <a:ext cx="8570770" cy="554864"/>
          </a:xfrm>
        </p:spPr>
        <p:txBody>
          <a:bodyPr/>
          <a:lstStyle/>
          <a:p>
            <a:r>
              <a:rPr lang="en-US" dirty="0">
                <a:latin typeface="Arial Bold" charset="0"/>
                <a:ea typeface="ヒラギノ角ゴ ProN W6" charset="0"/>
                <a:cs typeface="ヒラギノ角ゴ ProN W6" charset="0"/>
              </a:rPr>
              <a:t>I2C Not enabled!!!!</a:t>
            </a:r>
          </a:p>
        </p:txBody>
      </p:sp>
      <p:sp>
        <p:nvSpPr>
          <p:cNvPr id="16386" name="Content Placeholder 4"/>
          <p:cNvSpPr>
            <a:spLocks noGrp="1"/>
          </p:cNvSpPr>
          <p:nvPr>
            <p:ph sz="quarter" idx="4294967295"/>
          </p:nvPr>
        </p:nvSpPr>
        <p:spPr>
          <a:xfrm>
            <a:off x="914311" y="954319"/>
            <a:ext cx="8229689" cy="3442394"/>
          </a:xfrm>
        </p:spPr>
        <p:txBody>
          <a:bodyPr/>
          <a:lstStyle/>
          <a:p>
            <a:pPr>
              <a:defRPr/>
            </a:pPr>
            <a:r>
              <a:rPr lang="en-US" dirty="0" smtClean="0"/>
              <a:t>/</a:t>
            </a:r>
            <a:r>
              <a:rPr lang="en-US" dirty="0" err="1" smtClean="0"/>
              <a:t>etc</a:t>
            </a:r>
            <a:r>
              <a:rPr lang="en-US" dirty="0" smtClean="0"/>
              <a:t>/modules</a:t>
            </a:r>
          </a:p>
          <a:p>
            <a:pPr lvl="1">
              <a:defRPr/>
            </a:pPr>
            <a:r>
              <a:rPr lang="en-US" dirty="0" smtClean="0">
                <a:latin typeface="+mj-lt"/>
                <a:ea typeface="ヒラギノ角ゴ ProN W3" charset="0"/>
                <a:cs typeface="ヒラギノ角ゴ ProN W3" charset="0"/>
              </a:rPr>
              <a:t>Add lines</a:t>
            </a:r>
            <a:r>
              <a:rPr lang="en-US" dirty="0" smtClean="0">
                <a:latin typeface="Gill Sans" charset="0"/>
                <a:ea typeface="ヒラギノ角ゴ ProN W3" charset="0"/>
                <a:cs typeface="ヒラギノ角ゴ ProN W3" charset="0"/>
              </a:rPr>
              <a:t>: </a:t>
            </a:r>
            <a:r>
              <a:rPr lang="cs-CZ" dirty="0" smtClean="0">
                <a:solidFill>
                  <a:srgbClr val="FF0000"/>
                </a:solidFill>
              </a:rPr>
              <a:t>i2c-bcm2708</a:t>
            </a:r>
          </a:p>
          <a:p>
            <a:pPr marL="257129" lvl="1" indent="0">
              <a:buNone/>
              <a:defRPr/>
            </a:pPr>
            <a:r>
              <a:rPr lang="cs-CZ" dirty="0" smtClean="0">
                <a:solidFill>
                  <a:srgbClr val="FF0000"/>
                </a:solidFill>
              </a:rPr>
              <a:t>                      i2c-dev</a:t>
            </a:r>
          </a:p>
          <a:p>
            <a:pPr>
              <a:defRPr/>
            </a:pPr>
            <a:r>
              <a:rPr lang="cs-CZ" dirty="0" err="1" smtClean="0"/>
              <a:t>Install</a:t>
            </a:r>
            <a:r>
              <a:rPr lang="cs-CZ" dirty="0" smtClean="0"/>
              <a:t> i2c-tools.   Handy </a:t>
            </a:r>
            <a:r>
              <a:rPr lang="cs-CZ" dirty="0" err="1" smtClean="0"/>
              <a:t>for</a:t>
            </a:r>
            <a:r>
              <a:rPr lang="cs-CZ" dirty="0" smtClean="0"/>
              <a:t> </a:t>
            </a:r>
            <a:r>
              <a:rPr lang="cs-CZ" dirty="0" err="1" smtClean="0"/>
              <a:t>detecting</a:t>
            </a:r>
            <a:r>
              <a:rPr lang="cs-CZ" dirty="0" smtClean="0"/>
              <a:t> </a:t>
            </a:r>
            <a:r>
              <a:rPr lang="cs-CZ" dirty="0" err="1" smtClean="0"/>
              <a:t>devices</a:t>
            </a:r>
            <a:endParaRPr lang="cs-CZ" dirty="0" smtClean="0"/>
          </a:p>
          <a:p>
            <a:pPr lvl="1">
              <a:defRPr/>
            </a:pPr>
            <a:r>
              <a:rPr lang="cs-CZ" dirty="0" err="1" smtClean="0">
                <a:solidFill>
                  <a:srgbClr val="FF0000"/>
                </a:solidFill>
              </a:rPr>
              <a:t>sudo</a:t>
            </a:r>
            <a:r>
              <a:rPr lang="cs-CZ" dirty="0" smtClean="0">
                <a:solidFill>
                  <a:srgbClr val="FF0000"/>
                </a:solidFill>
              </a:rPr>
              <a:t> </a:t>
            </a:r>
            <a:r>
              <a:rPr lang="cs-CZ" dirty="0" err="1" smtClean="0">
                <a:solidFill>
                  <a:srgbClr val="FF0000"/>
                </a:solidFill>
              </a:rPr>
              <a:t>apt-get</a:t>
            </a:r>
            <a:r>
              <a:rPr lang="cs-CZ" dirty="0" smtClean="0">
                <a:solidFill>
                  <a:srgbClr val="FF0000"/>
                </a:solidFill>
              </a:rPr>
              <a:t> </a:t>
            </a:r>
            <a:r>
              <a:rPr lang="cs-CZ" dirty="0" err="1" smtClean="0">
                <a:solidFill>
                  <a:srgbClr val="FF0000"/>
                </a:solidFill>
              </a:rPr>
              <a:t>install</a:t>
            </a:r>
            <a:r>
              <a:rPr lang="cs-CZ" dirty="0" smtClean="0">
                <a:solidFill>
                  <a:srgbClr val="FF0000"/>
                </a:solidFill>
              </a:rPr>
              <a:t> python-</a:t>
            </a:r>
            <a:r>
              <a:rPr lang="cs-CZ" dirty="0" err="1" smtClean="0">
                <a:solidFill>
                  <a:srgbClr val="FF0000"/>
                </a:solidFill>
              </a:rPr>
              <a:t>smbus</a:t>
            </a:r>
            <a:endParaRPr lang="cs-CZ" dirty="0" smtClean="0">
              <a:solidFill>
                <a:srgbClr val="FF0000"/>
              </a:solidFill>
            </a:endParaRPr>
          </a:p>
          <a:p>
            <a:pPr lvl="1">
              <a:defRPr/>
            </a:pPr>
            <a:r>
              <a:rPr lang="cs-CZ" dirty="0" err="1" smtClean="0">
                <a:solidFill>
                  <a:srgbClr val="FF0000"/>
                </a:solidFill>
              </a:rPr>
              <a:t>sudo</a:t>
            </a:r>
            <a:r>
              <a:rPr lang="cs-CZ" dirty="0" smtClean="0">
                <a:solidFill>
                  <a:srgbClr val="FF0000"/>
                </a:solidFill>
              </a:rPr>
              <a:t> </a:t>
            </a:r>
            <a:r>
              <a:rPr lang="cs-CZ" dirty="0" err="1" smtClean="0">
                <a:solidFill>
                  <a:srgbClr val="FF0000"/>
                </a:solidFill>
              </a:rPr>
              <a:t>apt-get</a:t>
            </a:r>
            <a:r>
              <a:rPr lang="cs-CZ" dirty="0" smtClean="0">
                <a:solidFill>
                  <a:srgbClr val="FF0000"/>
                </a:solidFill>
              </a:rPr>
              <a:t> </a:t>
            </a:r>
            <a:r>
              <a:rPr lang="cs-CZ" dirty="0" err="1" smtClean="0">
                <a:solidFill>
                  <a:srgbClr val="FF0000"/>
                </a:solidFill>
              </a:rPr>
              <a:t>install</a:t>
            </a:r>
            <a:r>
              <a:rPr lang="cs-CZ" dirty="0" smtClean="0">
                <a:solidFill>
                  <a:srgbClr val="FF0000"/>
                </a:solidFill>
              </a:rPr>
              <a:t> i2c-tools</a:t>
            </a:r>
          </a:p>
          <a:p>
            <a:pPr>
              <a:defRPr/>
            </a:pPr>
            <a:r>
              <a:rPr lang="cs-CZ" dirty="0" smtClean="0"/>
              <a:t>/</a:t>
            </a:r>
            <a:r>
              <a:rPr lang="cs-CZ" dirty="0" err="1" smtClean="0"/>
              <a:t>etc</a:t>
            </a:r>
            <a:r>
              <a:rPr lang="cs-CZ" dirty="0" smtClean="0"/>
              <a:t>/</a:t>
            </a:r>
            <a:r>
              <a:rPr lang="cs-CZ" dirty="0" err="1" smtClean="0"/>
              <a:t>modprobe.d</a:t>
            </a:r>
            <a:r>
              <a:rPr lang="cs-CZ" dirty="0" smtClean="0"/>
              <a:t>/</a:t>
            </a:r>
            <a:r>
              <a:rPr lang="cs-CZ" dirty="0" err="1" smtClean="0"/>
              <a:t>raspi-blacklist.conf</a:t>
            </a:r>
            <a:r>
              <a:rPr lang="cs-CZ" dirty="0" smtClean="0"/>
              <a:t>   comment </a:t>
            </a:r>
            <a:r>
              <a:rPr lang="cs-CZ" dirty="0" err="1" smtClean="0"/>
              <a:t>out</a:t>
            </a:r>
            <a:r>
              <a:rPr lang="cs-CZ" dirty="0" smtClean="0"/>
              <a:t> </a:t>
            </a:r>
            <a:r>
              <a:rPr lang="cs-CZ" dirty="0" err="1" smtClean="0"/>
              <a:t>the</a:t>
            </a:r>
            <a:r>
              <a:rPr lang="cs-CZ" dirty="0" smtClean="0"/>
              <a:t> lines</a:t>
            </a:r>
          </a:p>
          <a:p>
            <a:pPr lvl="1">
              <a:defRPr/>
            </a:pPr>
            <a:r>
              <a:rPr lang="cs-CZ" dirty="0" smtClean="0"/>
              <a:t> </a:t>
            </a:r>
            <a:r>
              <a:rPr lang="cs-CZ" dirty="0" err="1" smtClean="0">
                <a:solidFill>
                  <a:srgbClr val="FF0000"/>
                </a:solidFill>
              </a:rPr>
              <a:t>blacklist</a:t>
            </a:r>
            <a:r>
              <a:rPr lang="cs-CZ" dirty="0" smtClean="0">
                <a:solidFill>
                  <a:srgbClr val="FF0000"/>
                </a:solidFill>
              </a:rPr>
              <a:t> spi-bcm2708</a:t>
            </a:r>
          </a:p>
          <a:p>
            <a:pPr lvl="1">
              <a:defRPr/>
            </a:pPr>
            <a:r>
              <a:rPr lang="cs-CZ" dirty="0" smtClean="0">
                <a:solidFill>
                  <a:srgbClr val="FF0000"/>
                </a:solidFill>
              </a:rPr>
              <a:t> </a:t>
            </a:r>
            <a:r>
              <a:rPr lang="cs-CZ" dirty="0" err="1" smtClean="0">
                <a:solidFill>
                  <a:srgbClr val="FF0000"/>
                </a:solidFill>
              </a:rPr>
              <a:t>blacklist</a:t>
            </a:r>
            <a:r>
              <a:rPr lang="cs-CZ" dirty="0" smtClean="0">
                <a:solidFill>
                  <a:srgbClr val="FF0000"/>
                </a:solidFill>
              </a:rPr>
              <a:t> i2c-bcm2708</a:t>
            </a:r>
          </a:p>
          <a:p>
            <a:pPr lvl="1">
              <a:defRPr/>
            </a:pPr>
            <a:endParaRPr lang="cs-CZ" dirty="0" smtClean="0"/>
          </a:p>
          <a:p>
            <a:pPr lvl="1">
              <a:defRPr/>
            </a:pPr>
            <a:endParaRPr lang="en-US" dirty="0">
              <a:latin typeface="Gill Sans" charset="0"/>
              <a:ea typeface="ヒラギノ角ゴ ProN W3" charset="0"/>
              <a:cs typeface="ヒラギノ角ゴ ProN W3" charset="0"/>
            </a:endParaRPr>
          </a:p>
        </p:txBody>
      </p:sp>
      <p:sp>
        <p:nvSpPr>
          <p:cNvPr id="33795"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22162629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dirty="0">
                <a:latin typeface="Arial Bold" charset="0"/>
                <a:ea typeface="ヒラギノ角ゴ ProN W6" charset="0"/>
                <a:cs typeface="ヒラギノ角ゴ ProN W6" charset="0"/>
              </a:rPr>
              <a:t>What Is this Talk About?</a:t>
            </a:r>
          </a:p>
        </p:txBody>
      </p:sp>
      <p:sp>
        <p:nvSpPr>
          <p:cNvPr id="3" name="Content Placeholder 2"/>
          <p:cNvSpPr>
            <a:spLocks noGrp="1"/>
          </p:cNvSpPr>
          <p:nvPr>
            <p:ph sz="quarter" idx="12"/>
          </p:nvPr>
        </p:nvSpPr>
        <p:spPr/>
        <p:txBody>
          <a:bodyPr/>
          <a:lstStyle/>
          <a:p>
            <a:r>
              <a:rPr lang="en-US" dirty="0"/>
              <a:t>Looking for a better UIs</a:t>
            </a:r>
          </a:p>
          <a:p>
            <a:r>
              <a:rPr lang="en-US" dirty="0"/>
              <a:t>Current UI are so static, too flat, but </a:t>
            </a:r>
            <a:r>
              <a:rPr lang="en-US" dirty="0" smtClean="0"/>
              <a:t>the use </a:t>
            </a:r>
            <a:r>
              <a:rPr lang="en-US" dirty="0"/>
              <a:t>of 3D will be too much</a:t>
            </a:r>
            <a:r>
              <a:rPr lang="en-US" dirty="0" smtClean="0"/>
              <a:t>.</a:t>
            </a:r>
          </a:p>
          <a:p>
            <a:pPr lvl="1"/>
            <a:r>
              <a:rPr lang="en-US" dirty="0" smtClean="0"/>
              <a:t>Specially for Embedded</a:t>
            </a:r>
            <a:endParaRPr lang="en-US" dirty="0"/>
          </a:p>
          <a:p>
            <a:r>
              <a:rPr lang="en-US" dirty="0"/>
              <a:t>UIs should react to user positioning, we have the tools</a:t>
            </a:r>
          </a:p>
          <a:p>
            <a:r>
              <a:rPr lang="en-US" dirty="0" err="1"/>
              <a:t>JavaFX</a:t>
            </a:r>
            <a:r>
              <a:rPr lang="en-US" dirty="0"/>
              <a:t> sounds great for more dynamic UIs</a:t>
            </a:r>
          </a:p>
          <a:p>
            <a:r>
              <a:rPr lang="en-US" dirty="0"/>
              <a:t>How do we put all this together?</a:t>
            </a:r>
          </a:p>
          <a:p>
            <a:endParaRPr lang="en-US" dirty="0"/>
          </a:p>
          <a:p>
            <a:r>
              <a:rPr lang="en-US" dirty="0"/>
              <a:t>This is what this talk is about!!!</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222419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a:xfrm>
            <a:off x="755611" y="-266996"/>
            <a:ext cx="8570770" cy="842069"/>
          </a:xfrm>
        </p:spPr>
        <p:txBody>
          <a:bodyPr/>
          <a:lstStyle/>
          <a:p>
            <a:r>
              <a:rPr lang="en-US" dirty="0">
                <a:latin typeface="Arial Bold" charset="0"/>
                <a:ea typeface="ヒラギノ角ゴ ProN W6" charset="0"/>
                <a:cs typeface="ヒラギノ角ゴ ProN W6" charset="0"/>
              </a:rPr>
              <a:t>I2C Not enabled!!!!</a:t>
            </a:r>
          </a:p>
        </p:txBody>
      </p:sp>
      <p:sp>
        <p:nvSpPr>
          <p:cNvPr id="16386" name="Content Placeholder 4"/>
          <p:cNvSpPr>
            <a:spLocks noGrp="1"/>
          </p:cNvSpPr>
          <p:nvPr>
            <p:ph sz="quarter" idx="4294967295"/>
          </p:nvPr>
        </p:nvSpPr>
        <p:spPr>
          <a:xfrm>
            <a:off x="762804" y="937386"/>
            <a:ext cx="8229689" cy="3442394"/>
          </a:xfrm>
        </p:spPr>
        <p:txBody>
          <a:bodyPr/>
          <a:lstStyle/>
          <a:p>
            <a:pPr>
              <a:defRPr/>
            </a:pPr>
            <a:r>
              <a:rPr lang="en-US" dirty="0" smtClean="0"/>
              <a:t>Can you see your device?</a:t>
            </a:r>
          </a:p>
          <a:p>
            <a:pPr lvl="1">
              <a:defRPr/>
            </a:pPr>
            <a:r>
              <a:rPr lang="en-US" dirty="0" err="1" smtClean="0"/>
              <a:t>sudo</a:t>
            </a:r>
            <a:r>
              <a:rPr lang="en-US" dirty="0" smtClean="0"/>
              <a:t> i2cdetect -y 1  </a:t>
            </a:r>
          </a:p>
          <a:p>
            <a:pPr lvl="1">
              <a:defRPr/>
            </a:pPr>
            <a:r>
              <a:rPr lang="en-US" dirty="0" smtClean="0"/>
              <a:t>Or</a:t>
            </a:r>
          </a:p>
          <a:p>
            <a:pPr lvl="1">
              <a:defRPr/>
            </a:pPr>
            <a:r>
              <a:rPr lang="en-US" dirty="0" err="1" smtClean="0"/>
              <a:t>Sudo</a:t>
            </a:r>
            <a:r>
              <a:rPr lang="en-US" dirty="0" smtClean="0"/>
              <a:t> i2cdetect –y 0</a:t>
            </a:r>
          </a:p>
          <a:p>
            <a:pPr marL="257129" lvl="1" indent="0">
              <a:buNone/>
              <a:defRPr/>
            </a:pPr>
            <a:r>
              <a:rPr lang="en-US" dirty="0" smtClean="0"/>
              <a:t>     (for 256 Pi Model B)</a:t>
            </a:r>
            <a:endParaRPr lang="cs-CZ" dirty="0" smtClean="0"/>
          </a:p>
          <a:p>
            <a:pPr lvl="1">
              <a:defRPr/>
            </a:pPr>
            <a:endParaRPr lang="en-US" dirty="0">
              <a:latin typeface="Gill Sans" charset="0"/>
              <a:ea typeface="ヒラギノ角ゴ ProN W3" charset="0"/>
              <a:cs typeface="ヒラギノ角ゴ ProN W3" charset="0"/>
            </a:endParaRPr>
          </a:p>
        </p:txBody>
      </p:sp>
      <p:sp>
        <p:nvSpPr>
          <p:cNvPr id="34819" name="Text Placeholder 5"/>
          <p:cNvSpPr>
            <a:spLocks noGrp="1"/>
          </p:cNvSpPr>
          <p:nvPr>
            <p:ph type="body" sz="quarter" idx="4294967295"/>
          </p:nvPr>
        </p:nvSpPr>
        <p:spPr>
          <a:xfrm>
            <a:off x="914311" y="648295"/>
            <a:ext cx="8229689" cy="304503"/>
          </a:xfrm>
        </p:spPr>
        <p:txBody>
          <a:bodyPr/>
          <a:lstStyle/>
          <a:p>
            <a:pPr marL="0" indent="0">
              <a:buNone/>
            </a:pPr>
            <a:r>
              <a:rPr lang="en-US" dirty="0">
                <a:latin typeface="Gill Sans" charset="0"/>
                <a:ea typeface="ヒラギノ角ゴ ProN W3" charset="0"/>
                <a:cs typeface="ヒラギノ角ゴ ProN W3" charset="0"/>
              </a:rPr>
              <a:t> </a:t>
            </a:r>
          </a:p>
        </p:txBody>
      </p:sp>
      <p:pic>
        <p:nvPicPr>
          <p:cNvPr id="348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1710" y="1802011"/>
            <a:ext cx="8221653" cy="536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1069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p:txBody>
          <a:bodyPr/>
          <a:lstStyle/>
          <a:p>
            <a:r>
              <a:rPr lang="en-US">
                <a:latin typeface="Arial Bold" charset="0"/>
                <a:ea typeface="ヒラギノ角ゴ ProN W6" charset="0"/>
                <a:cs typeface="ヒラギノ角ゴ ProN W6" charset="0"/>
              </a:rPr>
              <a:t>I2C Verify…</a:t>
            </a:r>
          </a:p>
        </p:txBody>
      </p:sp>
      <p:sp>
        <p:nvSpPr>
          <p:cNvPr id="35842" name="Content Placeholder 4"/>
          <p:cNvSpPr>
            <a:spLocks noGrp="1"/>
          </p:cNvSpPr>
          <p:nvPr>
            <p:ph sz="quarter" idx="4294967295"/>
          </p:nvPr>
        </p:nvSpPr>
        <p:spPr>
          <a:xfrm>
            <a:off x="914311" y="1522512"/>
            <a:ext cx="8229689" cy="3061990"/>
          </a:xfrm>
        </p:spPr>
        <p:txBody>
          <a:bodyPr/>
          <a:lstStyle/>
          <a:p>
            <a:r>
              <a:rPr lang="en-US" dirty="0">
                <a:latin typeface="+mn-lt"/>
                <a:ea typeface="ヒラギノ角ゴ ProN W3" charset="0"/>
                <a:cs typeface="ヒラギノ角ゴ ProN W3" charset="0"/>
              </a:rPr>
              <a:t>You should have under /</a:t>
            </a:r>
            <a:r>
              <a:rPr lang="en-US" dirty="0" err="1">
                <a:latin typeface="+mn-lt"/>
                <a:ea typeface="ヒラギノ角ゴ ProN W3" charset="0"/>
                <a:cs typeface="ヒラギノ角ゴ ProN W3" charset="0"/>
              </a:rPr>
              <a:t>dev</a:t>
            </a:r>
            <a:endParaRPr lang="en-US" dirty="0">
              <a:latin typeface="+mn-lt"/>
              <a:ea typeface="ヒラギノ角ゴ ProN W3" charset="0"/>
              <a:cs typeface="ヒラギノ角ゴ ProN W3" charset="0"/>
            </a:endParaRPr>
          </a:p>
          <a:p>
            <a:pPr lvl="1"/>
            <a:r>
              <a:rPr lang="en-US" sz="2000" dirty="0">
                <a:solidFill>
                  <a:srgbClr val="FF0000"/>
                </a:solidFill>
                <a:latin typeface="+mn-lt"/>
                <a:ea typeface="ヒラギノ角ゴ ProN W3" charset="0"/>
                <a:cs typeface="ヒラギノ角ゴ ProN W3" charset="0"/>
              </a:rPr>
              <a:t>spidev0.0</a:t>
            </a:r>
          </a:p>
          <a:p>
            <a:pPr lvl="1"/>
            <a:r>
              <a:rPr lang="en-US" sz="2000" dirty="0">
                <a:solidFill>
                  <a:srgbClr val="FF0000"/>
                </a:solidFill>
                <a:latin typeface="+mn-lt"/>
                <a:ea typeface="ヒラギノ角ゴ ProN W3" charset="0"/>
                <a:cs typeface="ヒラギノ角ゴ ProN W3" charset="0"/>
              </a:rPr>
              <a:t>Spidev0.1</a:t>
            </a:r>
          </a:p>
          <a:p>
            <a:pPr lvl="1"/>
            <a:r>
              <a:rPr lang="en-US" sz="2000" dirty="0">
                <a:solidFill>
                  <a:srgbClr val="FF0000"/>
                </a:solidFill>
                <a:latin typeface="+mn-lt"/>
                <a:ea typeface="ヒラギノ角ゴ ProN W3" charset="0"/>
                <a:cs typeface="ヒラギノ角ゴ ProN W3" charset="0"/>
              </a:rPr>
              <a:t>I2c-0</a:t>
            </a:r>
          </a:p>
          <a:p>
            <a:pPr lvl="1"/>
            <a:r>
              <a:rPr lang="en-US" sz="2000" dirty="0">
                <a:solidFill>
                  <a:srgbClr val="FF0000"/>
                </a:solidFill>
                <a:latin typeface="+mn-lt"/>
                <a:ea typeface="ヒラギノ角ゴ ProN W3" charset="0"/>
                <a:cs typeface="ヒラギノ角ゴ ProN W3" charset="0"/>
              </a:rPr>
              <a:t>I2c-1</a:t>
            </a:r>
          </a:p>
          <a:p>
            <a:r>
              <a:rPr lang="en-US" dirty="0">
                <a:latin typeface="+mn-lt"/>
                <a:ea typeface="ヒラギノ角ゴ ProN W3" charset="0"/>
                <a:cs typeface="ヒラギノ角ゴ ProN W3" charset="0"/>
              </a:rPr>
              <a:t>If you don’t see anything run</a:t>
            </a:r>
          </a:p>
          <a:p>
            <a:pPr lvl="1"/>
            <a:r>
              <a:rPr lang="en-US" sz="2000" dirty="0" err="1">
                <a:latin typeface="+mn-lt"/>
                <a:ea typeface="ヒラギノ角ゴ ProN W3" charset="0"/>
                <a:cs typeface="ヒラギノ角ゴ ProN W3" charset="0"/>
              </a:rPr>
              <a:t>sudo</a:t>
            </a:r>
            <a:r>
              <a:rPr lang="en-US" sz="2000" dirty="0">
                <a:latin typeface="+mn-lt"/>
                <a:ea typeface="ヒラギノ角ゴ ProN W3" charset="0"/>
                <a:cs typeface="ヒラギノ角ゴ ProN W3" charset="0"/>
              </a:rPr>
              <a:t> </a:t>
            </a:r>
            <a:r>
              <a:rPr lang="en-US" sz="2000" dirty="0" err="1">
                <a:latin typeface="+mn-lt"/>
                <a:ea typeface="ヒラギノ角ゴ ProN W3" charset="0"/>
                <a:cs typeface="ヒラギノ角ゴ ProN W3" charset="0"/>
              </a:rPr>
              <a:t>modprobe</a:t>
            </a:r>
            <a:r>
              <a:rPr lang="en-US" sz="2000" dirty="0">
                <a:latin typeface="+mn-lt"/>
                <a:ea typeface="ヒラギノ角ゴ ProN W3" charset="0"/>
                <a:cs typeface="ヒラギノ角ゴ ProN W3" charset="0"/>
              </a:rPr>
              <a:t> i2c-dev</a:t>
            </a:r>
          </a:p>
        </p:txBody>
      </p:sp>
      <p:sp>
        <p:nvSpPr>
          <p:cNvPr id="35843"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2739149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I2C Hardware</a:t>
            </a:r>
          </a:p>
        </p:txBody>
      </p:sp>
      <p:pic>
        <p:nvPicPr>
          <p:cNvPr id="36866"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7369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0936" y="331655"/>
            <a:ext cx="2429332" cy="24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9" name="Title 3"/>
          <p:cNvSpPr>
            <a:spLocks noGrp="1"/>
          </p:cNvSpPr>
          <p:nvPr>
            <p:ph type="title"/>
          </p:nvPr>
        </p:nvSpPr>
        <p:spPr/>
        <p:txBody>
          <a:bodyPr/>
          <a:lstStyle/>
          <a:p>
            <a:r>
              <a:rPr lang="en-US" b="1">
                <a:latin typeface="Arial Bold" charset="0"/>
                <a:ea typeface="ヒラギノ角ゴ ProN W6" charset="0"/>
                <a:cs typeface="ヒラギノ角ゴ ProN W6" charset="0"/>
              </a:rPr>
              <a:t>MPU-9150 Breakout Board</a:t>
            </a:r>
            <a:endParaRPr lang="en-US">
              <a:latin typeface="Arial Bold" charset="0"/>
              <a:ea typeface="ヒラギノ角ゴ ProN W6" charset="0"/>
              <a:cs typeface="ヒラギノ角ゴ ProN W6" charset="0"/>
            </a:endParaRPr>
          </a:p>
        </p:txBody>
      </p:sp>
      <p:sp>
        <p:nvSpPr>
          <p:cNvPr id="37890" name="Content Placeholder 4"/>
          <p:cNvSpPr>
            <a:spLocks noGrp="1"/>
          </p:cNvSpPr>
          <p:nvPr>
            <p:ph sz="quarter" idx="4294967295"/>
          </p:nvPr>
        </p:nvSpPr>
        <p:spPr>
          <a:xfrm>
            <a:off x="914311" y="1133045"/>
            <a:ext cx="8229689" cy="3061990"/>
          </a:xfrm>
        </p:spPr>
        <p:txBody>
          <a:bodyPr/>
          <a:lstStyle/>
          <a:p>
            <a:r>
              <a:rPr lang="en-US" dirty="0">
                <a:latin typeface="+mn-lt"/>
                <a:ea typeface="ヒラギノ角ゴ ProN W3" charset="0"/>
                <a:cs typeface="ヒラギノ角ゴ ProN W3" charset="0"/>
              </a:rPr>
              <a:t>9-axis </a:t>
            </a:r>
            <a:r>
              <a:rPr lang="en-US" dirty="0" err="1">
                <a:latin typeface="+mn-lt"/>
                <a:ea typeface="ヒラギノ角ゴ ProN W3" charset="0"/>
                <a:cs typeface="ヒラギノ角ゴ ProN W3" charset="0"/>
              </a:rPr>
              <a:t>MotionTracking</a:t>
            </a:r>
            <a:r>
              <a:rPr lang="en-US" dirty="0">
                <a:latin typeface="+mn-lt"/>
                <a:ea typeface="ヒラギノ角ゴ ProN W3" charset="0"/>
                <a:cs typeface="ヒラギノ角ゴ ProN W3" charset="0"/>
              </a:rPr>
              <a:t> device</a:t>
            </a:r>
          </a:p>
          <a:p>
            <a:r>
              <a:rPr lang="en-US" dirty="0">
                <a:latin typeface="+mn-lt"/>
                <a:ea typeface="ヒラギノ角ゴ ProN W3" charset="0"/>
                <a:cs typeface="ヒラギノ角ゴ ProN W3" charset="0"/>
              </a:rPr>
              <a:t>I²C serial host interface</a:t>
            </a:r>
          </a:p>
          <a:p>
            <a:r>
              <a:rPr lang="en-US" dirty="0">
                <a:latin typeface="+mn-lt"/>
                <a:ea typeface="ヒラギノ角ゴ ProN W3" charset="0"/>
                <a:cs typeface="ヒラギノ角ゴ ProN W3" charset="0"/>
              </a:rPr>
              <a:t>Solder jumper for switching LSB of the I2C address</a:t>
            </a:r>
          </a:p>
          <a:p>
            <a:pPr lvl="1"/>
            <a:r>
              <a:rPr lang="en-US" sz="2000" dirty="0">
                <a:latin typeface="+mn-lt"/>
                <a:ea typeface="ヒラギノ角ゴ ProN W3" charset="0"/>
                <a:cs typeface="ヒラギノ角ゴ ProN W3" charset="0"/>
              </a:rPr>
              <a:t>Allow you to connect 2 of them</a:t>
            </a:r>
          </a:p>
          <a:p>
            <a:r>
              <a:rPr lang="en-US" dirty="0">
                <a:latin typeface="+mn-lt"/>
                <a:ea typeface="ヒラギノ角ゴ ProN W3" charset="0"/>
                <a:cs typeface="ヒラギノ角ゴ ProN W3" charset="0"/>
              </a:rPr>
              <a:t>Tri-Axis angular rate sensor (gyro)</a:t>
            </a:r>
          </a:p>
          <a:p>
            <a:r>
              <a:rPr lang="en-US" dirty="0">
                <a:latin typeface="+mn-lt"/>
                <a:ea typeface="ヒラギノ角ゴ ProN W3" charset="0"/>
                <a:cs typeface="ヒラギノ角ゴ ProN W3" charset="0"/>
              </a:rPr>
              <a:t>Tri-Axis accelerometer </a:t>
            </a:r>
          </a:p>
          <a:p>
            <a:r>
              <a:rPr lang="en-US" dirty="0">
                <a:latin typeface="+mn-lt"/>
                <a:ea typeface="ヒラギノ角ゴ ProN W3" charset="0"/>
                <a:cs typeface="ヒラギノ角ゴ ProN W3" charset="0"/>
              </a:rPr>
              <a:t>Tri-axis compass with a full scale range of ±1200µT</a:t>
            </a:r>
          </a:p>
          <a:p>
            <a:r>
              <a:rPr lang="en-US" dirty="0">
                <a:latin typeface="+mn-lt"/>
                <a:ea typeface="ヒラギノ角ゴ ProN W3" charset="0"/>
                <a:cs typeface="ヒラギノ角ゴ ProN W3" charset="0"/>
              </a:rPr>
              <a:t>VDD Supply voltage range of 2.4V–3.46V</a:t>
            </a:r>
          </a:p>
          <a:p>
            <a:endParaRPr lang="en-US" dirty="0">
              <a:latin typeface="+mn-lt"/>
              <a:ea typeface="ヒラギノ角ゴ ProN W3" charset="0"/>
              <a:cs typeface="ヒラギノ角ゴ ProN W3" charset="0"/>
            </a:endParaRPr>
          </a:p>
        </p:txBody>
      </p:sp>
      <p:sp>
        <p:nvSpPr>
          <p:cNvPr id="37891" name="Text Placeholder 5"/>
          <p:cNvSpPr>
            <a:spLocks noGrp="1"/>
          </p:cNvSpPr>
          <p:nvPr>
            <p:ph type="body" sz="quarter" idx="4294967295"/>
          </p:nvPr>
        </p:nvSpPr>
        <p:spPr>
          <a:xfrm>
            <a:off x="914311" y="648295"/>
            <a:ext cx="8229689" cy="304503"/>
          </a:xfrm>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5215743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Connecting things</a:t>
            </a:r>
          </a:p>
        </p:txBody>
      </p:sp>
      <p:pic>
        <p:nvPicPr>
          <p:cNvPr id="38914"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607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049136" y="2802136"/>
            <a:ext cx="427690" cy="400050"/>
          </a:xfrm>
          <a:prstGeom prst="rect">
            <a:avLst/>
          </a:prstGeom>
          <a:solidFill>
            <a:srgbClr val="FF66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39938" name="Title 1"/>
          <p:cNvSpPr>
            <a:spLocks noGrp="1"/>
          </p:cNvSpPr>
          <p:nvPr>
            <p:ph type="title"/>
          </p:nvPr>
        </p:nvSpPr>
        <p:spPr/>
        <p:txBody>
          <a:bodyPr/>
          <a:lstStyle/>
          <a:p>
            <a:r>
              <a:rPr lang="en-US">
                <a:latin typeface="Arial Bold" charset="0"/>
                <a:ea typeface="ヒラギノ角ゴ ProN W6" charset="0"/>
                <a:cs typeface="ヒラギノ角ゴ ProN W6" charset="0"/>
              </a:rPr>
              <a:t>Using I2C Lines</a:t>
            </a:r>
          </a:p>
        </p:txBody>
      </p:sp>
      <p:sp>
        <p:nvSpPr>
          <p:cNvPr id="39939" name="Text Placeholder 3"/>
          <p:cNvSpPr>
            <a:spLocks noGrp="1"/>
          </p:cNvSpPr>
          <p:nvPr>
            <p:ph type="body" sz="quarter" idx="4294967295"/>
          </p:nvPr>
        </p:nvSpPr>
        <p:spPr>
          <a:xfrm>
            <a:off x="441084" y="890290"/>
            <a:ext cx="8229689" cy="304502"/>
          </a:xfrm>
        </p:spPr>
        <p:txBody>
          <a:bodyPr/>
          <a:lstStyle/>
          <a:p>
            <a:pPr marL="0" indent="0">
              <a:buNone/>
            </a:pPr>
            <a:r>
              <a:rPr lang="en-US">
                <a:latin typeface="Gill Sans" charset="0"/>
                <a:ea typeface="ヒラギノ角ゴ ProN W3" charset="0"/>
                <a:cs typeface="ヒラギノ角ゴ ProN W3" charset="0"/>
              </a:rPr>
              <a:t>P1 Connector Layout</a:t>
            </a:r>
          </a:p>
        </p:txBody>
      </p:sp>
      <p:sp>
        <p:nvSpPr>
          <p:cNvPr id="5" name="Oval 4"/>
          <p:cNvSpPr/>
          <p:nvPr/>
        </p:nvSpPr>
        <p:spPr>
          <a:xfrm>
            <a:off x="1049136" y="2235994"/>
            <a:ext cx="427690" cy="4000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 name="Oval 6"/>
          <p:cNvSpPr/>
          <p:nvPr/>
        </p:nvSpPr>
        <p:spPr>
          <a:xfrm>
            <a:off x="1174140" y="2360117"/>
            <a:ext cx="178576" cy="1526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1" name="Oval 10"/>
          <p:cNvSpPr/>
          <p:nvPr/>
        </p:nvSpPr>
        <p:spPr>
          <a:xfrm>
            <a:off x="1588437" y="2236887"/>
            <a:ext cx="427690" cy="400050"/>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2" name="Oval 11"/>
          <p:cNvSpPr/>
          <p:nvPr/>
        </p:nvSpPr>
        <p:spPr>
          <a:xfrm>
            <a:off x="1712547" y="2361010"/>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4" name="Oval 13"/>
          <p:cNvSpPr/>
          <p:nvPr/>
        </p:nvSpPr>
        <p:spPr>
          <a:xfrm>
            <a:off x="2678645" y="2236887"/>
            <a:ext cx="427691" cy="4000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5" name="Oval 14"/>
          <p:cNvSpPr/>
          <p:nvPr/>
        </p:nvSpPr>
        <p:spPr>
          <a:xfrm>
            <a:off x="2803648" y="2361010"/>
            <a:ext cx="178576"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7" name="Oval 16"/>
          <p:cNvSpPr/>
          <p:nvPr/>
        </p:nvSpPr>
        <p:spPr>
          <a:xfrm>
            <a:off x="3230445" y="2236887"/>
            <a:ext cx="428583" cy="40005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18" name="Oval 17"/>
          <p:cNvSpPr/>
          <p:nvPr/>
        </p:nvSpPr>
        <p:spPr>
          <a:xfrm>
            <a:off x="3355449" y="2361010"/>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grpSp>
        <p:nvGrpSpPr>
          <p:cNvPr id="39948" name="Group 18"/>
          <p:cNvGrpSpPr>
            <a:grpSpLocks/>
          </p:cNvGrpSpPr>
          <p:nvPr/>
        </p:nvGrpSpPr>
        <p:grpSpPr bwMode="auto">
          <a:xfrm>
            <a:off x="3755460" y="2236887"/>
            <a:ext cx="427691" cy="400050"/>
            <a:chOff x="2705755" y="1753034"/>
            <a:chExt cx="427951" cy="400299"/>
          </a:xfrm>
        </p:grpSpPr>
        <p:sp>
          <p:nvSpPr>
            <p:cNvPr id="20" name="Oval 19"/>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830835" y="1877234"/>
              <a:ext cx="178685" cy="15279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 name="Oval 22"/>
          <p:cNvSpPr/>
          <p:nvPr/>
        </p:nvSpPr>
        <p:spPr>
          <a:xfrm>
            <a:off x="4280474" y="2236887"/>
            <a:ext cx="427691"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24" name="Oval 23"/>
          <p:cNvSpPr/>
          <p:nvPr/>
        </p:nvSpPr>
        <p:spPr>
          <a:xfrm>
            <a:off x="4404585" y="2361010"/>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grpSp>
        <p:nvGrpSpPr>
          <p:cNvPr id="39951" name="Group 24"/>
          <p:cNvGrpSpPr>
            <a:grpSpLocks/>
          </p:cNvGrpSpPr>
          <p:nvPr/>
        </p:nvGrpSpPr>
        <p:grpSpPr bwMode="auto">
          <a:xfrm>
            <a:off x="4804596" y="2236887"/>
            <a:ext cx="427690" cy="400050"/>
            <a:chOff x="2705755" y="1753034"/>
            <a:chExt cx="427951" cy="400299"/>
          </a:xfrm>
        </p:grpSpPr>
        <p:sp>
          <p:nvSpPr>
            <p:cNvPr id="26" name="Oval 25"/>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2830835" y="1877234"/>
              <a:ext cx="178685" cy="15279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952" name="Group 27"/>
          <p:cNvGrpSpPr>
            <a:grpSpLocks/>
          </p:cNvGrpSpPr>
          <p:nvPr/>
        </p:nvGrpSpPr>
        <p:grpSpPr bwMode="auto">
          <a:xfrm>
            <a:off x="5343896" y="2236887"/>
            <a:ext cx="427690" cy="400943"/>
            <a:chOff x="2705755" y="1753034"/>
            <a:chExt cx="427951" cy="400299"/>
          </a:xfrm>
        </p:grpSpPr>
        <p:sp>
          <p:nvSpPr>
            <p:cNvPr id="29" name="Oval 28"/>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830835" y="1876957"/>
              <a:ext cx="178685" cy="15245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Oval 31"/>
          <p:cNvSpPr/>
          <p:nvPr/>
        </p:nvSpPr>
        <p:spPr>
          <a:xfrm>
            <a:off x="5882304" y="2236887"/>
            <a:ext cx="427691" cy="400943"/>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33" name="Oval 32"/>
          <p:cNvSpPr/>
          <p:nvPr/>
        </p:nvSpPr>
        <p:spPr>
          <a:xfrm>
            <a:off x="6006415" y="2361903"/>
            <a:ext cx="179469" cy="151805"/>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35" name="Oval 34"/>
          <p:cNvSpPr/>
          <p:nvPr/>
        </p:nvSpPr>
        <p:spPr>
          <a:xfrm>
            <a:off x="2141130" y="2236887"/>
            <a:ext cx="427691" cy="4009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36" name="Oval 35"/>
          <p:cNvSpPr/>
          <p:nvPr/>
        </p:nvSpPr>
        <p:spPr>
          <a:xfrm>
            <a:off x="2265241" y="2361903"/>
            <a:ext cx="179469" cy="151805"/>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grpSp>
        <p:nvGrpSpPr>
          <p:cNvPr id="39957" name="Group 36"/>
          <p:cNvGrpSpPr>
            <a:grpSpLocks/>
          </p:cNvGrpSpPr>
          <p:nvPr/>
        </p:nvGrpSpPr>
        <p:grpSpPr bwMode="auto">
          <a:xfrm>
            <a:off x="6406425" y="2236887"/>
            <a:ext cx="427690" cy="400943"/>
            <a:chOff x="2705755" y="1753034"/>
            <a:chExt cx="427951" cy="400299"/>
          </a:xfrm>
        </p:grpSpPr>
        <p:sp>
          <p:nvSpPr>
            <p:cNvPr id="38" name="Oval 37"/>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2830835" y="1876957"/>
              <a:ext cx="178685" cy="15245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 name="Oval 40"/>
          <p:cNvSpPr/>
          <p:nvPr/>
        </p:nvSpPr>
        <p:spPr>
          <a:xfrm>
            <a:off x="6931440" y="2236887"/>
            <a:ext cx="427690" cy="400943"/>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42" name="Oval 41"/>
          <p:cNvSpPr/>
          <p:nvPr/>
        </p:nvSpPr>
        <p:spPr>
          <a:xfrm>
            <a:off x="7055550" y="2361903"/>
            <a:ext cx="179469" cy="151805"/>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44" name="Oval 43"/>
          <p:cNvSpPr/>
          <p:nvPr/>
        </p:nvSpPr>
        <p:spPr>
          <a:xfrm>
            <a:off x="7441275" y="2236887"/>
            <a:ext cx="427691" cy="400050"/>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45" name="Oval 44"/>
          <p:cNvSpPr/>
          <p:nvPr/>
        </p:nvSpPr>
        <p:spPr>
          <a:xfrm>
            <a:off x="7566278" y="2361010"/>
            <a:ext cx="178576"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48" name="Oval 47"/>
          <p:cNvSpPr/>
          <p:nvPr/>
        </p:nvSpPr>
        <p:spPr>
          <a:xfrm>
            <a:off x="1188426" y="2927152"/>
            <a:ext cx="178576" cy="151805"/>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50" name="Oval 49"/>
          <p:cNvSpPr/>
          <p:nvPr/>
        </p:nvSpPr>
        <p:spPr>
          <a:xfrm>
            <a:off x="1602723" y="2803029"/>
            <a:ext cx="427690" cy="400050"/>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51" name="Oval 50"/>
          <p:cNvSpPr/>
          <p:nvPr/>
        </p:nvSpPr>
        <p:spPr>
          <a:xfrm>
            <a:off x="1726833" y="2927152"/>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53" name="Oval 52"/>
          <p:cNvSpPr/>
          <p:nvPr/>
        </p:nvSpPr>
        <p:spPr>
          <a:xfrm>
            <a:off x="2141130" y="2803029"/>
            <a:ext cx="427691" cy="400050"/>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54" name="Oval 53"/>
          <p:cNvSpPr/>
          <p:nvPr/>
        </p:nvSpPr>
        <p:spPr>
          <a:xfrm>
            <a:off x="2265241" y="2927152"/>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grpSp>
        <p:nvGrpSpPr>
          <p:cNvPr id="39967" name="Group 54"/>
          <p:cNvGrpSpPr>
            <a:grpSpLocks/>
          </p:cNvGrpSpPr>
          <p:nvPr/>
        </p:nvGrpSpPr>
        <p:grpSpPr bwMode="auto">
          <a:xfrm>
            <a:off x="2692931" y="2803029"/>
            <a:ext cx="427691" cy="400050"/>
            <a:chOff x="2705755" y="1753034"/>
            <a:chExt cx="427951" cy="400299"/>
          </a:xfrm>
        </p:grpSpPr>
        <p:sp>
          <p:nvSpPr>
            <p:cNvPr id="56" name="Oval 55"/>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2830835" y="1877234"/>
              <a:ext cx="178685" cy="15279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Oval 58"/>
          <p:cNvSpPr/>
          <p:nvPr/>
        </p:nvSpPr>
        <p:spPr>
          <a:xfrm>
            <a:off x="3217945" y="2803029"/>
            <a:ext cx="427691" cy="400050"/>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60" name="Oval 59"/>
          <p:cNvSpPr/>
          <p:nvPr/>
        </p:nvSpPr>
        <p:spPr>
          <a:xfrm>
            <a:off x="3342056" y="2927152"/>
            <a:ext cx="179469"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grpSp>
        <p:nvGrpSpPr>
          <p:cNvPr id="39970" name="Group 60"/>
          <p:cNvGrpSpPr>
            <a:grpSpLocks/>
          </p:cNvGrpSpPr>
          <p:nvPr/>
        </p:nvGrpSpPr>
        <p:grpSpPr bwMode="auto">
          <a:xfrm>
            <a:off x="3742067" y="2803029"/>
            <a:ext cx="427690" cy="400050"/>
            <a:chOff x="2705755" y="1753034"/>
            <a:chExt cx="427951" cy="400299"/>
          </a:xfrm>
        </p:grpSpPr>
        <p:sp>
          <p:nvSpPr>
            <p:cNvPr id="62" name="Oval 61"/>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830835" y="1877234"/>
              <a:ext cx="178685" cy="15279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971" name="Group 63"/>
          <p:cNvGrpSpPr>
            <a:grpSpLocks/>
          </p:cNvGrpSpPr>
          <p:nvPr/>
        </p:nvGrpSpPr>
        <p:grpSpPr bwMode="auto">
          <a:xfrm>
            <a:off x="4267081" y="2803029"/>
            <a:ext cx="427690" cy="400050"/>
            <a:chOff x="2705755" y="1753034"/>
            <a:chExt cx="427951" cy="400299"/>
          </a:xfrm>
        </p:grpSpPr>
        <p:sp>
          <p:nvSpPr>
            <p:cNvPr id="65" name="Oval 64"/>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830835" y="1877234"/>
              <a:ext cx="178685" cy="152793"/>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972" name="Group 66"/>
          <p:cNvGrpSpPr>
            <a:grpSpLocks/>
          </p:cNvGrpSpPr>
          <p:nvPr/>
        </p:nvGrpSpPr>
        <p:grpSpPr bwMode="auto">
          <a:xfrm>
            <a:off x="4805488" y="2803922"/>
            <a:ext cx="428583" cy="400050"/>
            <a:chOff x="2705755" y="1753034"/>
            <a:chExt cx="427951" cy="400299"/>
          </a:xfrm>
        </p:grpSpPr>
        <p:sp>
          <p:nvSpPr>
            <p:cNvPr id="68" name="Oval 67"/>
            <p:cNvSpPr/>
            <p:nvPr/>
          </p:nvSpPr>
          <p:spPr>
            <a:xfrm>
              <a:off x="2705755" y="1753034"/>
              <a:ext cx="427951" cy="400299"/>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2830574" y="1877234"/>
              <a:ext cx="179205" cy="152792"/>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1" name="Oval 70"/>
          <p:cNvSpPr/>
          <p:nvPr/>
        </p:nvSpPr>
        <p:spPr>
          <a:xfrm>
            <a:off x="5343896" y="2803922"/>
            <a:ext cx="428583"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2" name="Oval 71"/>
          <p:cNvSpPr/>
          <p:nvPr/>
        </p:nvSpPr>
        <p:spPr>
          <a:xfrm>
            <a:off x="5468900" y="2928045"/>
            <a:ext cx="178576" cy="152697"/>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4" name="Oval 73"/>
          <p:cNvSpPr/>
          <p:nvPr/>
        </p:nvSpPr>
        <p:spPr>
          <a:xfrm>
            <a:off x="5896590" y="2803922"/>
            <a:ext cx="427691" cy="400050"/>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5" name="Oval 74"/>
          <p:cNvSpPr/>
          <p:nvPr/>
        </p:nvSpPr>
        <p:spPr>
          <a:xfrm>
            <a:off x="6020701" y="2928045"/>
            <a:ext cx="179469" cy="152697"/>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7" name="Oval 76"/>
          <p:cNvSpPr/>
          <p:nvPr/>
        </p:nvSpPr>
        <p:spPr>
          <a:xfrm>
            <a:off x="6420711" y="2803922"/>
            <a:ext cx="428583" cy="400050"/>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78" name="Oval 77"/>
          <p:cNvSpPr/>
          <p:nvPr/>
        </p:nvSpPr>
        <p:spPr>
          <a:xfrm>
            <a:off x="6545715" y="2928045"/>
            <a:ext cx="178576" cy="152697"/>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80" name="Oval 79"/>
          <p:cNvSpPr/>
          <p:nvPr/>
        </p:nvSpPr>
        <p:spPr>
          <a:xfrm>
            <a:off x="6945726" y="2803922"/>
            <a:ext cx="427690" cy="400050"/>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81" name="Oval 80"/>
          <p:cNvSpPr/>
          <p:nvPr/>
        </p:nvSpPr>
        <p:spPr>
          <a:xfrm>
            <a:off x="7069836" y="2928045"/>
            <a:ext cx="179469" cy="152697"/>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83" name="Oval 82"/>
          <p:cNvSpPr/>
          <p:nvPr/>
        </p:nvSpPr>
        <p:spPr>
          <a:xfrm>
            <a:off x="7455561" y="2803029"/>
            <a:ext cx="427691"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84" name="Oval 83"/>
          <p:cNvSpPr/>
          <p:nvPr/>
        </p:nvSpPr>
        <p:spPr>
          <a:xfrm>
            <a:off x="7580564" y="2927152"/>
            <a:ext cx="178576" cy="15269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
        <p:nvSpPr>
          <p:cNvPr id="39983" name="TextBox 85"/>
          <p:cNvSpPr txBox="1">
            <a:spLocks noChangeArrowheads="1"/>
          </p:cNvSpPr>
          <p:nvPr/>
        </p:nvSpPr>
        <p:spPr bwMode="auto">
          <a:xfrm>
            <a:off x="234828" y="2829818"/>
            <a:ext cx="731270"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P1-01</a:t>
            </a:r>
          </a:p>
        </p:txBody>
      </p:sp>
      <p:sp>
        <p:nvSpPr>
          <p:cNvPr id="39984" name="TextBox 86"/>
          <p:cNvSpPr txBox="1">
            <a:spLocks noChangeArrowheads="1"/>
          </p:cNvSpPr>
          <p:nvPr/>
        </p:nvSpPr>
        <p:spPr bwMode="auto">
          <a:xfrm>
            <a:off x="1021457" y="1780580"/>
            <a:ext cx="427691"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5V</a:t>
            </a:r>
          </a:p>
        </p:txBody>
      </p:sp>
      <p:sp>
        <p:nvSpPr>
          <p:cNvPr id="39985" name="Rectangle 87"/>
          <p:cNvSpPr>
            <a:spLocks noChangeArrowheads="1"/>
          </p:cNvSpPr>
          <p:nvPr/>
        </p:nvSpPr>
        <p:spPr bwMode="auto">
          <a:xfrm>
            <a:off x="2046485" y="1807369"/>
            <a:ext cx="641089"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p>
            <a:r>
              <a:rPr lang="en-US" sz="1600">
                <a:solidFill>
                  <a:srgbClr val="424545"/>
                </a:solidFill>
              </a:rPr>
              <a:t>GND</a:t>
            </a:r>
            <a:endParaRPr lang="en-US"/>
          </a:p>
        </p:txBody>
      </p:sp>
      <p:sp>
        <p:nvSpPr>
          <p:cNvPr id="89" name="TextBox 88"/>
          <p:cNvSpPr txBox="1"/>
          <p:nvPr/>
        </p:nvSpPr>
        <p:spPr>
          <a:xfrm>
            <a:off x="1587558" y="3078164"/>
            <a:ext cx="430857" cy="966240"/>
          </a:xfrm>
          <a:prstGeom prst="rect">
            <a:avLst/>
          </a:prstGeom>
          <a:noFill/>
        </p:spPr>
        <p:txBody>
          <a:bodyPr vert="vert270" lIns="91425" tIns="45712" rIns="91425" bIns="45712">
            <a:spAutoFit/>
          </a:bodyPr>
          <a:lstStyle/>
          <a:p>
            <a:pPr>
              <a:defRPr/>
            </a:pPr>
            <a:r>
              <a:rPr lang="en-US" sz="1600" dirty="0" err="1">
                <a:solidFill>
                  <a:schemeClr val="tx2"/>
                </a:solidFill>
              </a:rPr>
              <a:t>0 (SDA)</a:t>
            </a:r>
          </a:p>
        </p:txBody>
      </p:sp>
      <p:sp>
        <p:nvSpPr>
          <p:cNvPr id="90" name="Rectangle 89"/>
          <p:cNvSpPr/>
          <p:nvPr/>
        </p:nvSpPr>
        <p:spPr>
          <a:xfrm>
            <a:off x="2122745" y="3227090"/>
            <a:ext cx="430857" cy="799241"/>
          </a:xfrm>
          <a:prstGeom prst="rect">
            <a:avLst/>
          </a:prstGeom>
        </p:spPr>
        <p:txBody>
          <a:bodyPr vert="vert270" wrap="none" lIns="91425" tIns="45712" rIns="91425" bIns="45712">
            <a:spAutoFit/>
          </a:bodyPr>
          <a:lstStyle/>
          <a:p>
            <a:pPr>
              <a:defRPr/>
            </a:pPr>
            <a:r>
              <a:rPr lang="en-US" sz="1600" dirty="0" err="1">
                <a:solidFill>
                  <a:schemeClr val="tx2"/>
                </a:solidFill>
              </a:rPr>
              <a:t>1 (SCL)</a:t>
            </a:r>
          </a:p>
        </p:txBody>
      </p:sp>
      <p:sp>
        <p:nvSpPr>
          <p:cNvPr id="91" name="TextBox 90"/>
          <p:cNvSpPr txBox="1"/>
          <p:nvPr/>
        </p:nvSpPr>
        <p:spPr>
          <a:xfrm>
            <a:off x="2664341" y="1049059"/>
            <a:ext cx="430857" cy="1131881"/>
          </a:xfrm>
          <a:prstGeom prst="rect">
            <a:avLst/>
          </a:prstGeom>
          <a:noFill/>
        </p:spPr>
        <p:txBody>
          <a:bodyPr vert="vert270" lIns="91425" tIns="45712" rIns="91425" bIns="45712">
            <a:spAutoFit/>
          </a:bodyPr>
          <a:lstStyle/>
          <a:p>
            <a:pPr>
              <a:defRPr/>
            </a:pPr>
            <a:r>
              <a:rPr lang="en-US" sz="1600" dirty="0" err="1">
                <a:solidFill>
                  <a:schemeClr val="tx2"/>
                </a:solidFill>
              </a:rPr>
              <a:t>14 (TXD)</a:t>
            </a:r>
          </a:p>
        </p:txBody>
      </p:sp>
      <p:sp>
        <p:nvSpPr>
          <p:cNvPr id="92" name="TextBox 91"/>
          <p:cNvSpPr txBox="1"/>
          <p:nvPr/>
        </p:nvSpPr>
        <p:spPr>
          <a:xfrm>
            <a:off x="3230341" y="1159488"/>
            <a:ext cx="430857" cy="1035257"/>
          </a:xfrm>
          <a:prstGeom prst="rect">
            <a:avLst/>
          </a:prstGeom>
          <a:noFill/>
        </p:spPr>
        <p:txBody>
          <a:bodyPr vert="vert270" lIns="91425" tIns="45712" rIns="91425" bIns="45712">
            <a:spAutoFit/>
          </a:bodyPr>
          <a:lstStyle/>
          <a:p>
            <a:pPr>
              <a:defRPr/>
            </a:pPr>
            <a:r>
              <a:rPr lang="en-US" sz="1600" dirty="0" err="1">
                <a:solidFill>
                  <a:schemeClr val="tx2"/>
                </a:solidFill>
              </a:rPr>
              <a:t>15 (RXD)</a:t>
            </a:r>
          </a:p>
        </p:txBody>
      </p:sp>
      <p:sp>
        <p:nvSpPr>
          <p:cNvPr id="39990" name="TextBox 92"/>
          <p:cNvSpPr txBox="1">
            <a:spLocks noChangeArrowheads="1"/>
          </p:cNvSpPr>
          <p:nvPr/>
        </p:nvSpPr>
        <p:spPr bwMode="auto">
          <a:xfrm>
            <a:off x="3754567" y="1794868"/>
            <a:ext cx="566087"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18</a:t>
            </a:r>
          </a:p>
        </p:txBody>
      </p:sp>
      <p:sp>
        <p:nvSpPr>
          <p:cNvPr id="39991" name="Rectangle 93"/>
          <p:cNvSpPr>
            <a:spLocks noChangeArrowheads="1"/>
          </p:cNvSpPr>
          <p:nvPr/>
        </p:nvSpPr>
        <p:spPr bwMode="auto">
          <a:xfrm>
            <a:off x="4820668" y="1807369"/>
            <a:ext cx="41286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p>
            <a:r>
              <a:rPr lang="en-US" sz="1600">
                <a:solidFill>
                  <a:srgbClr val="424545"/>
                </a:solidFill>
              </a:rPr>
              <a:t>23</a:t>
            </a:r>
            <a:endParaRPr lang="en-US"/>
          </a:p>
        </p:txBody>
      </p:sp>
      <p:sp>
        <p:nvSpPr>
          <p:cNvPr id="39992" name="TextBox 94"/>
          <p:cNvSpPr txBox="1">
            <a:spLocks noChangeArrowheads="1"/>
          </p:cNvSpPr>
          <p:nvPr/>
        </p:nvSpPr>
        <p:spPr bwMode="auto">
          <a:xfrm>
            <a:off x="5342110" y="1794868"/>
            <a:ext cx="441976"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24</a:t>
            </a:r>
          </a:p>
        </p:txBody>
      </p:sp>
      <p:sp>
        <p:nvSpPr>
          <p:cNvPr id="39993" name="TextBox 95"/>
          <p:cNvSpPr txBox="1">
            <a:spLocks noChangeArrowheads="1"/>
          </p:cNvSpPr>
          <p:nvPr/>
        </p:nvSpPr>
        <p:spPr bwMode="auto">
          <a:xfrm>
            <a:off x="6418926" y="1780580"/>
            <a:ext cx="441976"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25</a:t>
            </a:r>
          </a:p>
        </p:txBody>
      </p:sp>
      <p:sp>
        <p:nvSpPr>
          <p:cNvPr id="39994" name="TextBox 96"/>
          <p:cNvSpPr txBox="1">
            <a:spLocks noChangeArrowheads="1"/>
          </p:cNvSpPr>
          <p:nvPr/>
        </p:nvSpPr>
        <p:spPr bwMode="auto">
          <a:xfrm>
            <a:off x="6943940" y="1780580"/>
            <a:ext cx="414297"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8</a:t>
            </a:r>
          </a:p>
        </p:txBody>
      </p:sp>
      <p:sp>
        <p:nvSpPr>
          <p:cNvPr id="39995" name="TextBox 97"/>
          <p:cNvSpPr txBox="1">
            <a:spLocks noChangeArrowheads="1"/>
          </p:cNvSpPr>
          <p:nvPr/>
        </p:nvSpPr>
        <p:spPr bwMode="auto">
          <a:xfrm>
            <a:off x="7440382" y="1794868"/>
            <a:ext cx="414297"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7</a:t>
            </a:r>
          </a:p>
        </p:txBody>
      </p:sp>
      <p:sp>
        <p:nvSpPr>
          <p:cNvPr id="99" name="TextBox 98"/>
          <p:cNvSpPr txBox="1"/>
          <p:nvPr/>
        </p:nvSpPr>
        <p:spPr>
          <a:xfrm>
            <a:off x="5894679" y="3271412"/>
            <a:ext cx="430857" cy="1028725"/>
          </a:xfrm>
          <a:prstGeom prst="rect">
            <a:avLst/>
          </a:prstGeom>
          <a:noFill/>
        </p:spPr>
        <p:txBody>
          <a:bodyPr vert="vert270" lIns="91425" tIns="45712" rIns="91425" bIns="45712">
            <a:spAutoFit/>
          </a:bodyPr>
          <a:lstStyle/>
          <a:p>
            <a:pPr>
              <a:defRPr/>
            </a:pPr>
            <a:r>
              <a:rPr lang="en-US" sz="1600" dirty="0" err="1">
                <a:solidFill>
                  <a:schemeClr val="tx2"/>
                </a:solidFill>
              </a:rPr>
              <a:t>10 (MOSI)</a:t>
            </a:r>
          </a:p>
        </p:txBody>
      </p:sp>
      <p:sp>
        <p:nvSpPr>
          <p:cNvPr id="100" name="TextBox 99"/>
          <p:cNvSpPr txBox="1"/>
          <p:nvPr/>
        </p:nvSpPr>
        <p:spPr>
          <a:xfrm>
            <a:off x="6419264" y="3243804"/>
            <a:ext cx="430857" cy="987315"/>
          </a:xfrm>
          <a:prstGeom prst="rect">
            <a:avLst/>
          </a:prstGeom>
          <a:noFill/>
        </p:spPr>
        <p:txBody>
          <a:bodyPr vert="vert270" lIns="91425" tIns="45712" rIns="91425" bIns="45712">
            <a:spAutoFit/>
          </a:bodyPr>
          <a:lstStyle/>
          <a:p>
            <a:pPr>
              <a:defRPr/>
            </a:pPr>
            <a:r>
              <a:rPr lang="en-US" sz="1600" dirty="0" err="1">
                <a:solidFill>
                  <a:schemeClr val="tx2"/>
                </a:solidFill>
              </a:rPr>
              <a:t>9 (MISO)</a:t>
            </a:r>
          </a:p>
        </p:txBody>
      </p:sp>
      <p:sp>
        <p:nvSpPr>
          <p:cNvPr id="39998" name="TextBox 100"/>
          <p:cNvSpPr txBox="1">
            <a:spLocks noChangeArrowheads="1"/>
          </p:cNvSpPr>
          <p:nvPr/>
        </p:nvSpPr>
        <p:spPr bwMode="auto">
          <a:xfrm rot="-5400000">
            <a:off x="6572444" y="3590644"/>
            <a:ext cx="1170682" cy="3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11 (SCLK)</a:t>
            </a:r>
          </a:p>
        </p:txBody>
      </p:sp>
      <p:sp>
        <p:nvSpPr>
          <p:cNvPr id="39999" name="TextBox 101"/>
          <p:cNvSpPr txBox="1">
            <a:spLocks noChangeArrowheads="1"/>
          </p:cNvSpPr>
          <p:nvPr/>
        </p:nvSpPr>
        <p:spPr bwMode="auto">
          <a:xfrm>
            <a:off x="4776916" y="3285232"/>
            <a:ext cx="496442"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22</a:t>
            </a:r>
          </a:p>
        </p:txBody>
      </p:sp>
      <p:sp>
        <p:nvSpPr>
          <p:cNvPr id="40000" name="TextBox 102"/>
          <p:cNvSpPr txBox="1">
            <a:spLocks noChangeArrowheads="1"/>
          </p:cNvSpPr>
          <p:nvPr/>
        </p:nvSpPr>
        <p:spPr bwMode="auto">
          <a:xfrm>
            <a:off x="4196543" y="3285232"/>
            <a:ext cx="552694"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21</a:t>
            </a:r>
          </a:p>
        </p:txBody>
      </p:sp>
      <p:sp>
        <p:nvSpPr>
          <p:cNvPr id="40001" name="TextBox 103"/>
          <p:cNvSpPr txBox="1">
            <a:spLocks noChangeArrowheads="1"/>
          </p:cNvSpPr>
          <p:nvPr/>
        </p:nvSpPr>
        <p:spPr bwMode="auto">
          <a:xfrm>
            <a:off x="3685815" y="3285232"/>
            <a:ext cx="538408"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17</a:t>
            </a:r>
          </a:p>
        </p:txBody>
      </p:sp>
      <p:sp>
        <p:nvSpPr>
          <p:cNvPr id="40002" name="TextBox 104"/>
          <p:cNvSpPr txBox="1">
            <a:spLocks noChangeArrowheads="1"/>
          </p:cNvSpPr>
          <p:nvPr/>
        </p:nvSpPr>
        <p:spPr bwMode="auto">
          <a:xfrm>
            <a:off x="2650966" y="3285232"/>
            <a:ext cx="483049" cy="3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r>
              <a:rPr lang="en-US" sz="1600">
                <a:solidFill>
                  <a:schemeClr val="tx2"/>
                </a:solidFill>
              </a:rPr>
              <a:t>4</a:t>
            </a:r>
          </a:p>
        </p:txBody>
      </p:sp>
      <p:sp>
        <p:nvSpPr>
          <p:cNvPr id="40003" name="TextBox 105"/>
          <p:cNvSpPr txBox="1">
            <a:spLocks noChangeArrowheads="1"/>
          </p:cNvSpPr>
          <p:nvPr/>
        </p:nvSpPr>
        <p:spPr bwMode="auto">
          <a:xfrm rot="-5400000">
            <a:off x="940620" y="3393744"/>
            <a:ext cx="631329" cy="33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a:solidFill>
                  <a:schemeClr val="tx2"/>
                </a:solidFill>
              </a:rPr>
              <a:t>3.3V</a:t>
            </a:r>
          </a:p>
        </p:txBody>
      </p:sp>
      <p:sp>
        <p:nvSpPr>
          <p:cNvPr id="40004" name="TextBox 106"/>
          <p:cNvSpPr txBox="1">
            <a:spLocks noChangeArrowheads="1"/>
          </p:cNvSpPr>
          <p:nvPr/>
        </p:nvSpPr>
        <p:spPr bwMode="auto">
          <a:xfrm>
            <a:off x="427691" y="4417517"/>
            <a:ext cx="51769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2000">
                <a:solidFill>
                  <a:schemeClr val="tx2"/>
                </a:solidFill>
              </a:rPr>
              <a:t>P2 Connector: Pin 1 = 3.3V </a:t>
            </a:r>
            <a:r>
              <a:rPr lang="en-US" sz="2000">
                <a:solidFill>
                  <a:srgbClr val="FF0000"/>
                </a:solidFill>
              </a:rPr>
              <a:t>Pin 7,8 = GND</a:t>
            </a:r>
          </a:p>
        </p:txBody>
      </p:sp>
    </p:spTree>
    <p:extLst>
      <p:ext uri="{BB962C8B-B14F-4D97-AF65-F5344CB8AC3E}">
        <p14:creationId xmlns:p14="http://schemas.microsoft.com/office/powerpoint/2010/main" val="5288064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Arial Bold" charset="0"/>
                <a:ea typeface="ヒラギノ角ゴ ProN W6" charset="0"/>
                <a:cs typeface="ヒラギノ角ゴ ProN W6" charset="0"/>
              </a:rPr>
              <a:t>Pi Connector Layout</a:t>
            </a:r>
          </a:p>
        </p:txBody>
      </p:sp>
      <p:grpSp>
        <p:nvGrpSpPr>
          <p:cNvPr id="41986" name="Group 1"/>
          <p:cNvGrpSpPr>
            <a:grpSpLocks/>
          </p:cNvGrpSpPr>
          <p:nvPr/>
        </p:nvGrpSpPr>
        <p:grpSpPr bwMode="auto">
          <a:xfrm>
            <a:off x="2870615" y="1032272"/>
            <a:ext cx="648232" cy="3403104"/>
            <a:chOff x="4782190" y="1402549"/>
            <a:chExt cx="2233158" cy="9071235"/>
          </a:xfrm>
        </p:grpSpPr>
        <p:sp>
          <p:nvSpPr>
            <p:cNvPr id="85" name="Rectangle 84"/>
            <p:cNvSpPr/>
            <p:nvPr/>
          </p:nvSpPr>
          <p:spPr bwMode="auto">
            <a:xfrm rot="5400000">
              <a:off x="4963755" y="1227135"/>
              <a:ext cx="568887" cy="919716"/>
            </a:xfrm>
            <a:prstGeom prst="rect">
              <a:avLst/>
            </a:prstGeom>
            <a:solidFill>
              <a:srgbClr val="FF66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5" name="Oval 4"/>
            <p:cNvSpPr/>
            <p:nvPr/>
          </p:nvSpPr>
          <p:spPr bwMode="auto">
            <a:xfrm rot="5400000">
              <a:off x="6271046" y="1227134"/>
              <a:ext cx="568887" cy="9197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 name="Oval 6"/>
            <p:cNvSpPr/>
            <p:nvPr/>
          </p:nvSpPr>
          <p:spPr bwMode="auto">
            <a:xfrm rot="5400000">
              <a:off x="6434588" y="1510125"/>
              <a:ext cx="235648" cy="35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1" name="Oval 10"/>
            <p:cNvSpPr/>
            <p:nvPr/>
          </p:nvSpPr>
          <p:spPr bwMode="auto">
            <a:xfrm rot="5400000">
              <a:off x="6267969" y="1941218"/>
              <a:ext cx="568887" cy="919716"/>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2" name="Oval 11"/>
            <p:cNvSpPr/>
            <p:nvPr/>
          </p:nvSpPr>
          <p:spPr bwMode="auto">
            <a:xfrm rot="5400000">
              <a:off x="6433399" y="2225397"/>
              <a:ext cx="238028" cy="353736"/>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4" name="Oval 13"/>
            <p:cNvSpPr/>
            <p:nvPr/>
          </p:nvSpPr>
          <p:spPr bwMode="auto">
            <a:xfrm rot="5400000">
              <a:off x="6267969" y="3388427"/>
              <a:ext cx="568887" cy="919716"/>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5" name="Oval 14"/>
            <p:cNvSpPr/>
            <p:nvPr/>
          </p:nvSpPr>
          <p:spPr bwMode="auto">
            <a:xfrm rot="5400000">
              <a:off x="6433399" y="3672605"/>
              <a:ext cx="238028" cy="353736"/>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7" name="Oval 16"/>
            <p:cNvSpPr/>
            <p:nvPr/>
          </p:nvSpPr>
          <p:spPr bwMode="auto">
            <a:xfrm rot="5400000">
              <a:off x="6267969" y="4121552"/>
              <a:ext cx="568887" cy="919716"/>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18" name="Oval 17"/>
            <p:cNvSpPr/>
            <p:nvPr/>
          </p:nvSpPr>
          <p:spPr bwMode="auto">
            <a:xfrm rot="5400000">
              <a:off x="6433399" y="4405730"/>
              <a:ext cx="238028" cy="353736"/>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nvGrpSpPr>
            <p:cNvPr id="42020" name="Group 18"/>
            <p:cNvGrpSpPr>
              <a:grpSpLocks/>
            </p:cNvGrpSpPr>
            <p:nvPr/>
          </p:nvGrpSpPr>
          <p:grpSpPr bwMode="auto">
            <a:xfrm rot="5400000">
              <a:off x="6268100" y="4819834"/>
              <a:ext cx="567751" cy="922274"/>
              <a:chOff x="2705755" y="1753034"/>
              <a:chExt cx="427951" cy="400299"/>
            </a:xfrm>
          </p:grpSpPr>
          <p:sp>
            <p:nvSpPr>
              <p:cNvPr id="20" name="Oval 19"/>
              <p:cNvSpPr/>
              <p:nvPr/>
            </p:nvSpPr>
            <p:spPr>
              <a:xfrm>
                <a:off x="2701919" y="1754734"/>
                <a:ext cx="427013"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827511" y="1878896"/>
                <a:ext cx="177624" cy="152199"/>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 name="Oval 22"/>
            <p:cNvSpPr/>
            <p:nvPr/>
          </p:nvSpPr>
          <p:spPr bwMode="auto">
            <a:xfrm rot="5400000">
              <a:off x="6267971" y="5514013"/>
              <a:ext cx="568885" cy="9197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24" name="Oval 23"/>
            <p:cNvSpPr/>
            <p:nvPr/>
          </p:nvSpPr>
          <p:spPr bwMode="auto">
            <a:xfrm rot="5400000">
              <a:off x="6433399" y="5798193"/>
              <a:ext cx="238028" cy="353736"/>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nvGrpSpPr>
            <p:cNvPr id="42023" name="Group 24"/>
            <p:cNvGrpSpPr>
              <a:grpSpLocks/>
            </p:cNvGrpSpPr>
            <p:nvPr/>
          </p:nvGrpSpPr>
          <p:grpSpPr bwMode="auto">
            <a:xfrm rot="5400000">
              <a:off x="6268100" y="6212541"/>
              <a:ext cx="567750" cy="922274"/>
              <a:chOff x="2705755" y="1753034"/>
              <a:chExt cx="427951" cy="400299"/>
            </a:xfrm>
          </p:grpSpPr>
          <p:sp>
            <p:nvSpPr>
              <p:cNvPr id="26" name="Oval 25"/>
              <p:cNvSpPr/>
              <p:nvPr/>
            </p:nvSpPr>
            <p:spPr>
              <a:xfrm>
                <a:off x="2701734" y="1754733"/>
                <a:ext cx="428807"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2825531" y="1880230"/>
                <a:ext cx="179417" cy="152199"/>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024" name="Group 27"/>
            <p:cNvGrpSpPr>
              <a:grpSpLocks/>
            </p:cNvGrpSpPr>
            <p:nvPr/>
          </p:nvGrpSpPr>
          <p:grpSpPr bwMode="auto">
            <a:xfrm rot="5400000">
              <a:off x="6267071" y="6927422"/>
              <a:ext cx="567750" cy="924332"/>
              <a:chOff x="2705755" y="1753034"/>
              <a:chExt cx="427951" cy="400299"/>
            </a:xfrm>
          </p:grpSpPr>
          <p:sp>
            <p:nvSpPr>
              <p:cNvPr id="29" name="Oval 28"/>
              <p:cNvSpPr/>
              <p:nvPr/>
            </p:nvSpPr>
            <p:spPr>
              <a:xfrm>
                <a:off x="2700358" y="1756062"/>
                <a:ext cx="430601" cy="399633"/>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824155" y="1881280"/>
                <a:ext cx="179417" cy="153192"/>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Oval 31"/>
            <p:cNvSpPr/>
            <p:nvPr/>
          </p:nvSpPr>
          <p:spPr bwMode="auto">
            <a:xfrm rot="5400000">
              <a:off x="6264546" y="7639253"/>
              <a:ext cx="566506" cy="922793"/>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33" name="Oval 32"/>
            <p:cNvSpPr/>
            <p:nvPr/>
          </p:nvSpPr>
          <p:spPr bwMode="auto">
            <a:xfrm rot="5400000">
              <a:off x="6428786" y="7927697"/>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35" name="Oval 34"/>
            <p:cNvSpPr/>
            <p:nvPr/>
          </p:nvSpPr>
          <p:spPr bwMode="auto">
            <a:xfrm rot="5400000">
              <a:off x="6263357" y="2675185"/>
              <a:ext cx="568885" cy="9227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36" name="Oval 35"/>
            <p:cNvSpPr/>
            <p:nvPr/>
          </p:nvSpPr>
          <p:spPr bwMode="auto">
            <a:xfrm rot="5400000">
              <a:off x="6428786" y="2960059"/>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nvGrpSpPr>
            <p:cNvPr id="42029" name="Group 36"/>
            <p:cNvGrpSpPr>
              <a:grpSpLocks/>
            </p:cNvGrpSpPr>
            <p:nvPr/>
          </p:nvGrpSpPr>
          <p:grpSpPr bwMode="auto">
            <a:xfrm rot="5400000">
              <a:off x="6267071" y="8337908"/>
              <a:ext cx="567750" cy="924332"/>
              <a:chOff x="2705755" y="1753034"/>
              <a:chExt cx="427951" cy="400299"/>
            </a:xfrm>
          </p:grpSpPr>
          <p:sp>
            <p:nvSpPr>
              <p:cNvPr id="38" name="Oval 37"/>
              <p:cNvSpPr/>
              <p:nvPr/>
            </p:nvSpPr>
            <p:spPr>
              <a:xfrm>
                <a:off x="2702919" y="1756062"/>
                <a:ext cx="427013" cy="399633"/>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2826717" y="1881281"/>
                <a:ext cx="177624" cy="153192"/>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1" name="Oval 40"/>
            <p:cNvSpPr/>
            <p:nvPr/>
          </p:nvSpPr>
          <p:spPr bwMode="auto">
            <a:xfrm rot="5400000">
              <a:off x="6264546" y="9034095"/>
              <a:ext cx="566506" cy="922793"/>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42" name="Oval 41"/>
            <p:cNvSpPr/>
            <p:nvPr/>
          </p:nvSpPr>
          <p:spPr bwMode="auto">
            <a:xfrm rot="5400000">
              <a:off x="6428786" y="9317779"/>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44" name="Oval 43"/>
            <p:cNvSpPr/>
            <p:nvPr/>
          </p:nvSpPr>
          <p:spPr bwMode="auto">
            <a:xfrm rot="5400000">
              <a:off x="6269159" y="9711632"/>
              <a:ext cx="566506" cy="919716"/>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45" name="Oval 44"/>
            <p:cNvSpPr/>
            <p:nvPr/>
          </p:nvSpPr>
          <p:spPr bwMode="auto">
            <a:xfrm rot="5400000">
              <a:off x="6433399" y="9994620"/>
              <a:ext cx="238028" cy="353736"/>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48" name="Oval 47"/>
            <p:cNvSpPr/>
            <p:nvPr/>
          </p:nvSpPr>
          <p:spPr bwMode="auto">
            <a:xfrm rot="5400000">
              <a:off x="5124572" y="1529514"/>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50" name="Oval 49"/>
            <p:cNvSpPr/>
            <p:nvPr/>
          </p:nvSpPr>
          <p:spPr bwMode="auto">
            <a:xfrm rot="5400000">
              <a:off x="4960332" y="1959913"/>
              <a:ext cx="566506" cy="922793"/>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51" name="Oval 50"/>
            <p:cNvSpPr/>
            <p:nvPr/>
          </p:nvSpPr>
          <p:spPr bwMode="auto">
            <a:xfrm rot="5400000">
              <a:off x="5126111" y="2242058"/>
              <a:ext cx="238028" cy="35373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53" name="Oval 52"/>
            <p:cNvSpPr/>
            <p:nvPr/>
          </p:nvSpPr>
          <p:spPr bwMode="auto">
            <a:xfrm rot="5400000">
              <a:off x="4959144" y="2675185"/>
              <a:ext cx="568885" cy="922793"/>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54" name="Oval 53"/>
            <p:cNvSpPr/>
            <p:nvPr/>
          </p:nvSpPr>
          <p:spPr bwMode="auto">
            <a:xfrm rot="5400000">
              <a:off x="5126111" y="2958521"/>
              <a:ext cx="238028" cy="35373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nvGrpSpPr>
            <p:cNvPr id="42039" name="Group 54"/>
            <p:cNvGrpSpPr>
              <a:grpSpLocks/>
            </p:cNvGrpSpPr>
            <p:nvPr/>
          </p:nvGrpSpPr>
          <p:grpSpPr bwMode="auto">
            <a:xfrm rot="5400000">
              <a:off x="4962918" y="3409348"/>
              <a:ext cx="567751" cy="922274"/>
              <a:chOff x="2705755" y="1753034"/>
              <a:chExt cx="427951" cy="400299"/>
            </a:xfrm>
          </p:grpSpPr>
          <p:sp>
            <p:nvSpPr>
              <p:cNvPr id="56" name="Oval 55"/>
              <p:cNvSpPr/>
              <p:nvPr/>
            </p:nvSpPr>
            <p:spPr>
              <a:xfrm>
                <a:off x="2702946" y="1755649"/>
                <a:ext cx="427013"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2824950" y="1881147"/>
                <a:ext cx="179417" cy="153534"/>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Oval 58"/>
            <p:cNvSpPr/>
            <p:nvPr/>
          </p:nvSpPr>
          <p:spPr bwMode="auto">
            <a:xfrm rot="5400000">
              <a:off x="4959144" y="4103351"/>
              <a:ext cx="568885" cy="922793"/>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60" name="Oval 59"/>
            <p:cNvSpPr/>
            <p:nvPr/>
          </p:nvSpPr>
          <p:spPr bwMode="auto">
            <a:xfrm rot="5400000">
              <a:off x="5126111" y="4386687"/>
              <a:ext cx="238028" cy="35373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nvGrpSpPr>
            <p:cNvPr id="42042" name="Group 60"/>
            <p:cNvGrpSpPr>
              <a:grpSpLocks/>
            </p:cNvGrpSpPr>
            <p:nvPr/>
          </p:nvGrpSpPr>
          <p:grpSpPr bwMode="auto">
            <a:xfrm rot="5400000">
              <a:off x="4962919" y="4802055"/>
              <a:ext cx="567750" cy="922274"/>
              <a:chOff x="2705755" y="1753034"/>
              <a:chExt cx="427951" cy="400299"/>
            </a:xfrm>
          </p:grpSpPr>
          <p:sp>
            <p:nvSpPr>
              <p:cNvPr id="62" name="Oval 61"/>
              <p:cNvSpPr/>
              <p:nvPr/>
            </p:nvSpPr>
            <p:spPr>
              <a:xfrm>
                <a:off x="2700968" y="1755649"/>
                <a:ext cx="428808"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824765" y="1881147"/>
                <a:ext cx="179417" cy="153534"/>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043" name="Group 63"/>
            <p:cNvGrpSpPr>
              <a:grpSpLocks/>
            </p:cNvGrpSpPr>
            <p:nvPr/>
          </p:nvGrpSpPr>
          <p:grpSpPr bwMode="auto">
            <a:xfrm rot="5400000">
              <a:off x="4962919" y="5499001"/>
              <a:ext cx="567750" cy="922274"/>
              <a:chOff x="2705755" y="1753034"/>
              <a:chExt cx="427951" cy="400299"/>
            </a:xfrm>
          </p:grpSpPr>
          <p:sp>
            <p:nvSpPr>
              <p:cNvPr id="65" name="Oval 64"/>
              <p:cNvSpPr/>
              <p:nvPr/>
            </p:nvSpPr>
            <p:spPr>
              <a:xfrm>
                <a:off x="2701325" y="1755649"/>
                <a:ext cx="428807"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823329" y="1881147"/>
                <a:ext cx="181211" cy="153534"/>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044" name="Group 66"/>
            <p:cNvGrpSpPr>
              <a:grpSpLocks/>
            </p:cNvGrpSpPr>
            <p:nvPr/>
          </p:nvGrpSpPr>
          <p:grpSpPr bwMode="auto">
            <a:xfrm rot="5400000">
              <a:off x="4960268" y="6214318"/>
              <a:ext cx="568935" cy="922274"/>
              <a:chOff x="2705755" y="1753034"/>
              <a:chExt cx="427951" cy="400299"/>
            </a:xfrm>
          </p:grpSpPr>
          <p:sp>
            <p:nvSpPr>
              <p:cNvPr id="68" name="Oval 67"/>
              <p:cNvSpPr/>
              <p:nvPr/>
            </p:nvSpPr>
            <p:spPr>
              <a:xfrm>
                <a:off x="2700852" y="1754756"/>
                <a:ext cx="429705" cy="400524"/>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2826182" y="1878918"/>
                <a:ext cx="179044" cy="152199"/>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1" name="Oval 70"/>
            <p:cNvSpPr/>
            <p:nvPr/>
          </p:nvSpPr>
          <p:spPr bwMode="auto">
            <a:xfrm rot="5400000">
              <a:off x="4959492" y="6926705"/>
              <a:ext cx="571266" cy="9197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2" name="Oval 71"/>
            <p:cNvSpPr/>
            <p:nvPr/>
          </p:nvSpPr>
          <p:spPr bwMode="auto">
            <a:xfrm rot="5400000">
              <a:off x="5124572" y="7211233"/>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4" name="Oval 73"/>
            <p:cNvSpPr/>
            <p:nvPr/>
          </p:nvSpPr>
          <p:spPr bwMode="auto">
            <a:xfrm rot="5400000">
              <a:off x="4960682" y="7661021"/>
              <a:ext cx="568885" cy="919718"/>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5" name="Oval 74"/>
            <p:cNvSpPr/>
            <p:nvPr/>
          </p:nvSpPr>
          <p:spPr bwMode="auto">
            <a:xfrm rot="5400000">
              <a:off x="5124572" y="7944358"/>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7" name="Oval 76"/>
            <p:cNvSpPr/>
            <p:nvPr/>
          </p:nvSpPr>
          <p:spPr bwMode="auto">
            <a:xfrm rot="5400000">
              <a:off x="4959492" y="8357252"/>
              <a:ext cx="571266" cy="919718"/>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78" name="Oval 77"/>
            <p:cNvSpPr/>
            <p:nvPr/>
          </p:nvSpPr>
          <p:spPr bwMode="auto">
            <a:xfrm rot="5400000">
              <a:off x="5124572" y="8641780"/>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80" name="Oval 79"/>
            <p:cNvSpPr/>
            <p:nvPr/>
          </p:nvSpPr>
          <p:spPr bwMode="auto">
            <a:xfrm rot="5400000">
              <a:off x="4961871" y="9052293"/>
              <a:ext cx="566506" cy="919718"/>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81" name="Oval 80"/>
            <p:cNvSpPr/>
            <p:nvPr/>
          </p:nvSpPr>
          <p:spPr bwMode="auto">
            <a:xfrm rot="5400000">
              <a:off x="5124572" y="9339200"/>
              <a:ext cx="238028" cy="350661"/>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83" name="Oval 82"/>
            <p:cNvSpPr/>
            <p:nvPr/>
          </p:nvSpPr>
          <p:spPr bwMode="auto">
            <a:xfrm rot="5400000">
              <a:off x="4959142" y="9727945"/>
              <a:ext cx="568887" cy="922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sp>
          <p:nvSpPr>
            <p:cNvPr id="84" name="Oval 83"/>
            <p:cNvSpPr/>
            <p:nvPr/>
          </p:nvSpPr>
          <p:spPr bwMode="auto">
            <a:xfrm rot="5400000">
              <a:off x="5126111" y="10013661"/>
              <a:ext cx="238028" cy="353738"/>
            </a:xfrm>
            <a:prstGeom prst="ellipse">
              <a:avLst/>
            </a:prstGeom>
            <a:solidFill>
              <a:srgbClr val="E5E5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62562" tIns="81281" rIns="162562" bIns="81281" anchor="ctr"/>
            <a:lstStyle/>
            <a:p>
              <a:pPr algn="ctr">
                <a:defRPr/>
              </a:pPr>
              <a:endParaRPr lang="en-US"/>
            </a:p>
          </p:txBody>
        </p:sp>
      </p:grpSp>
      <p:sp>
        <p:nvSpPr>
          <p:cNvPr id="41987" name="TextBox 85"/>
          <p:cNvSpPr txBox="1">
            <a:spLocks noChangeArrowheads="1"/>
          </p:cNvSpPr>
          <p:nvPr/>
        </p:nvSpPr>
        <p:spPr bwMode="auto">
          <a:xfrm rot="5400000">
            <a:off x="2683529" y="285699"/>
            <a:ext cx="54560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endParaRPr lang="en-US" sz="1600">
              <a:solidFill>
                <a:schemeClr val="tx2"/>
              </a:solidFill>
            </a:endParaRPr>
          </a:p>
        </p:txBody>
      </p:sp>
      <p:sp>
        <p:nvSpPr>
          <p:cNvPr id="41988" name="TextBox 86"/>
          <p:cNvSpPr txBox="1">
            <a:spLocks noChangeArrowheads="1"/>
          </p:cNvSpPr>
          <p:nvPr/>
        </p:nvSpPr>
        <p:spPr bwMode="auto">
          <a:xfrm rot="5400000">
            <a:off x="4157687" y="759865"/>
            <a:ext cx="318790"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endParaRPr lang="en-US" sz="1600">
              <a:solidFill>
                <a:schemeClr val="tx2"/>
              </a:solidFill>
            </a:endParaRPr>
          </a:p>
        </p:txBody>
      </p:sp>
      <p:sp>
        <p:nvSpPr>
          <p:cNvPr id="41989" name="Rectangle 87"/>
          <p:cNvSpPr>
            <a:spLocks noChangeArrowheads="1"/>
          </p:cNvSpPr>
          <p:nvPr/>
        </p:nvSpPr>
        <p:spPr bwMode="auto">
          <a:xfrm rot="5400000">
            <a:off x="4189942" y="1589671"/>
            <a:ext cx="184636"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p>
            <a:endParaRPr lang="en-US"/>
          </a:p>
        </p:txBody>
      </p:sp>
      <p:sp>
        <p:nvSpPr>
          <p:cNvPr id="90" name="Rectangle 89"/>
          <p:cNvSpPr/>
          <p:nvPr/>
        </p:nvSpPr>
        <p:spPr bwMode="auto">
          <a:xfrm rot="5400000">
            <a:off x="3878293" y="1732676"/>
            <a:ext cx="430857" cy="628121"/>
          </a:xfrm>
          <a:prstGeom prst="rect">
            <a:avLst/>
          </a:prstGeom>
        </p:spPr>
        <p:txBody>
          <a:bodyPr vert="vert270" wrap="none" lIns="91425" tIns="45712" rIns="91425" bIns="45712">
            <a:spAutoFit/>
          </a:bodyPr>
          <a:lstStyle/>
          <a:p>
            <a:pPr>
              <a:defRPr/>
            </a:pPr>
            <a:r>
              <a:rPr lang="en-US" sz="1600" dirty="0" smtClean="0">
                <a:solidFill>
                  <a:schemeClr val="tx2"/>
                </a:solidFill>
              </a:rPr>
              <a:t>(</a:t>
            </a:r>
            <a:r>
              <a:rPr lang="en-US" sz="1600" dirty="0">
                <a:solidFill>
                  <a:schemeClr val="tx2"/>
                </a:solidFill>
              </a:rPr>
              <a:t>SCL)</a:t>
            </a:r>
          </a:p>
        </p:txBody>
      </p:sp>
      <p:sp>
        <p:nvSpPr>
          <p:cNvPr id="41993" name="TextBox 92"/>
          <p:cNvSpPr txBox="1">
            <a:spLocks noChangeArrowheads="1"/>
          </p:cNvSpPr>
          <p:nvPr/>
        </p:nvSpPr>
        <p:spPr bwMode="auto">
          <a:xfrm rot="5400000">
            <a:off x="4087145" y="2852091"/>
            <a:ext cx="42237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endParaRPr lang="en-US" sz="1600">
              <a:solidFill>
                <a:schemeClr val="tx2"/>
              </a:solidFill>
            </a:endParaRPr>
          </a:p>
        </p:txBody>
      </p:sp>
      <p:sp>
        <p:nvSpPr>
          <p:cNvPr id="41994" name="Rectangle 93"/>
          <p:cNvSpPr>
            <a:spLocks noChangeArrowheads="1"/>
          </p:cNvSpPr>
          <p:nvPr/>
        </p:nvSpPr>
        <p:spPr bwMode="auto">
          <a:xfrm rot="5400000">
            <a:off x="4192174" y="3565811"/>
            <a:ext cx="184636"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p>
            <a:endParaRPr lang="en-US"/>
          </a:p>
        </p:txBody>
      </p:sp>
      <p:sp>
        <p:nvSpPr>
          <p:cNvPr id="41996" name="TextBox 95"/>
          <p:cNvSpPr txBox="1">
            <a:spLocks noChangeArrowheads="1"/>
          </p:cNvSpPr>
          <p:nvPr/>
        </p:nvSpPr>
        <p:spPr bwMode="auto">
          <a:xfrm rot="5400000">
            <a:off x="4151883" y="4795638"/>
            <a:ext cx="330398"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endParaRPr lang="en-US" sz="1600">
              <a:solidFill>
                <a:schemeClr val="tx2"/>
              </a:solidFill>
            </a:endParaRPr>
          </a:p>
        </p:txBody>
      </p:sp>
      <p:sp>
        <p:nvSpPr>
          <p:cNvPr id="41997" name="TextBox 96"/>
          <p:cNvSpPr txBox="1">
            <a:spLocks noChangeArrowheads="1"/>
          </p:cNvSpPr>
          <p:nvPr/>
        </p:nvSpPr>
        <p:spPr bwMode="auto">
          <a:xfrm rot="5400000">
            <a:off x="4162599" y="5176935"/>
            <a:ext cx="308967"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1998" name="TextBox 97"/>
          <p:cNvSpPr txBox="1">
            <a:spLocks noChangeArrowheads="1"/>
          </p:cNvSpPr>
          <p:nvPr/>
        </p:nvSpPr>
        <p:spPr bwMode="auto">
          <a:xfrm rot="5400000">
            <a:off x="4143402" y="5547964"/>
            <a:ext cx="309860"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1999" name="TextBox 100"/>
          <p:cNvSpPr txBox="1">
            <a:spLocks noChangeArrowheads="1"/>
          </p:cNvSpPr>
          <p:nvPr/>
        </p:nvSpPr>
        <p:spPr bwMode="auto">
          <a:xfrm>
            <a:off x="1210747" y="5224761"/>
            <a:ext cx="1517899"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endParaRPr lang="en-US" sz="1600">
              <a:solidFill>
                <a:schemeClr val="tx2"/>
              </a:solidFill>
            </a:endParaRPr>
          </a:p>
        </p:txBody>
      </p:sp>
      <p:sp>
        <p:nvSpPr>
          <p:cNvPr id="42000" name="TextBox 101"/>
          <p:cNvSpPr txBox="1">
            <a:spLocks noChangeArrowheads="1"/>
          </p:cNvSpPr>
          <p:nvPr/>
        </p:nvSpPr>
        <p:spPr bwMode="auto">
          <a:xfrm rot="5400000">
            <a:off x="2180399" y="3589683"/>
            <a:ext cx="370582"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2001" name="TextBox 102"/>
          <p:cNvSpPr txBox="1">
            <a:spLocks noChangeArrowheads="1"/>
          </p:cNvSpPr>
          <p:nvPr/>
        </p:nvSpPr>
        <p:spPr bwMode="auto">
          <a:xfrm rot="5400000">
            <a:off x="2159414" y="3177578"/>
            <a:ext cx="412552"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2002" name="TextBox 103"/>
          <p:cNvSpPr txBox="1">
            <a:spLocks noChangeArrowheads="1"/>
          </p:cNvSpPr>
          <p:nvPr/>
        </p:nvSpPr>
        <p:spPr bwMode="auto">
          <a:xfrm rot="5400000">
            <a:off x="2164772" y="2790922"/>
            <a:ext cx="401836"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2003" name="TextBox 104"/>
          <p:cNvSpPr txBox="1">
            <a:spLocks noChangeArrowheads="1"/>
          </p:cNvSpPr>
          <p:nvPr/>
        </p:nvSpPr>
        <p:spPr bwMode="auto">
          <a:xfrm rot="5400000">
            <a:off x="2185311" y="1997073"/>
            <a:ext cx="360759"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pPr algn="ctr"/>
            <a:endParaRPr lang="en-US" sz="1600">
              <a:solidFill>
                <a:schemeClr val="tx2"/>
              </a:solidFill>
            </a:endParaRPr>
          </a:p>
        </p:txBody>
      </p:sp>
      <p:sp>
        <p:nvSpPr>
          <p:cNvPr id="42004" name="TextBox 105"/>
          <p:cNvSpPr txBox="1">
            <a:spLocks noChangeArrowheads="1"/>
          </p:cNvSpPr>
          <p:nvPr/>
        </p:nvSpPr>
        <p:spPr bwMode="auto">
          <a:xfrm>
            <a:off x="3569758" y="939205"/>
            <a:ext cx="818772"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dirty="0">
                <a:solidFill>
                  <a:schemeClr val="tx2"/>
                </a:solidFill>
              </a:rPr>
              <a:t>3.3V</a:t>
            </a:r>
          </a:p>
        </p:txBody>
      </p:sp>
      <p:sp>
        <p:nvSpPr>
          <p:cNvPr id="42005" name="TextBox 106"/>
          <p:cNvSpPr txBox="1">
            <a:spLocks noChangeArrowheads="1"/>
          </p:cNvSpPr>
          <p:nvPr/>
        </p:nvSpPr>
        <p:spPr bwMode="auto">
          <a:xfrm>
            <a:off x="427691" y="4642545"/>
            <a:ext cx="51769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2000">
                <a:solidFill>
                  <a:schemeClr val="tx2"/>
                </a:solidFill>
              </a:rPr>
              <a:t>P2 Connector: Pin 1 = 3.3V </a:t>
            </a:r>
            <a:r>
              <a:rPr lang="en-US" sz="2000">
                <a:solidFill>
                  <a:srgbClr val="FF0000"/>
                </a:solidFill>
              </a:rPr>
              <a:t>Pin 7,8 = GND</a:t>
            </a:r>
          </a:p>
        </p:txBody>
      </p:sp>
      <p:pic>
        <p:nvPicPr>
          <p:cNvPr id="420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2626" y="951904"/>
            <a:ext cx="355724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Rounded Rectangle 31834"/>
          <p:cNvSpPr>
            <a:spLocks noChangeArrowheads="1"/>
          </p:cNvSpPr>
          <p:nvPr/>
        </p:nvSpPr>
        <p:spPr bwMode="auto">
          <a:xfrm>
            <a:off x="5359400" y="3422750"/>
            <a:ext cx="832734" cy="323255"/>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1426" tIns="25713" rIns="51426" bIns="25713"/>
          <a:lstStyle/>
          <a:p>
            <a:pPr algn="ctr">
              <a:buClr>
                <a:srgbClr val="000000"/>
              </a:buClr>
              <a:buSzPct val="100000"/>
              <a:buFont typeface="Times New Roman" charset="0"/>
              <a:buNone/>
            </a:pPr>
            <a:endParaRPr lang="en-US"/>
          </a:p>
        </p:txBody>
      </p:sp>
      <p:sp>
        <p:nvSpPr>
          <p:cNvPr id="42010" name="TextBox 105"/>
          <p:cNvSpPr txBox="1">
            <a:spLocks noChangeArrowheads="1"/>
          </p:cNvSpPr>
          <p:nvPr/>
        </p:nvSpPr>
        <p:spPr bwMode="auto">
          <a:xfrm>
            <a:off x="4296674" y="3399334"/>
            <a:ext cx="125628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p>
            <a:r>
              <a:rPr lang="en-US" sz="1600" dirty="0">
                <a:solidFill>
                  <a:schemeClr val="tx2"/>
                </a:solidFill>
              </a:rPr>
              <a:t>3.3V/GND</a:t>
            </a:r>
          </a:p>
        </p:txBody>
      </p:sp>
      <p:cxnSp>
        <p:nvCxnSpPr>
          <p:cNvPr id="8" name="Elbow Connector 7"/>
          <p:cNvCxnSpPr>
            <a:endCxn id="36" idx="7"/>
          </p:cNvCxnSpPr>
          <p:nvPr/>
        </p:nvCxnSpPr>
        <p:spPr>
          <a:xfrm rot="10800000" flipV="1">
            <a:off x="3419118" y="1320799"/>
            <a:ext cx="2270483" cy="393125"/>
          </a:xfrm>
          <a:prstGeom prst="bentConnector3">
            <a:avLst>
              <a:gd name="adj1" fmla="val 3713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10800000">
            <a:off x="2349500" y="838200"/>
            <a:ext cx="3289300" cy="1041400"/>
          </a:xfrm>
          <a:prstGeom prst="bentConnector3">
            <a:avLst>
              <a:gd name="adj1" fmla="val 30695"/>
            </a:avLst>
          </a:prstGeom>
          <a:ln>
            <a:solidFill>
              <a:srgbClr val="0080FF"/>
            </a:solidFill>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a:off x="2349500" y="850900"/>
            <a:ext cx="635000" cy="546100"/>
          </a:xfrm>
          <a:prstGeom prst="bentConnector3">
            <a:avLst>
              <a:gd name="adj1" fmla="val 2000"/>
            </a:avLst>
          </a:prstGeom>
          <a:ln>
            <a:solidFill>
              <a:srgbClr val="0080FF"/>
            </a:solidFill>
          </a:ln>
        </p:spPr>
        <p:style>
          <a:lnRef idx="2">
            <a:schemeClr val="accent1"/>
          </a:lnRef>
          <a:fillRef idx="0">
            <a:schemeClr val="accent1"/>
          </a:fillRef>
          <a:effectRef idx="1">
            <a:schemeClr val="accent1"/>
          </a:effectRef>
          <a:fontRef idx="minor">
            <a:schemeClr val="tx1"/>
          </a:fontRef>
        </p:style>
      </p:cxnSp>
      <p:cxnSp>
        <p:nvCxnSpPr>
          <p:cNvPr id="73" name="Elbow Connector 72"/>
          <p:cNvCxnSpPr/>
          <p:nvPr/>
        </p:nvCxnSpPr>
        <p:spPr>
          <a:xfrm rot="10800000">
            <a:off x="2222500" y="762000"/>
            <a:ext cx="3429000" cy="1409700"/>
          </a:xfrm>
          <a:prstGeom prst="bentConnector3">
            <a:avLst>
              <a:gd name="adj1" fmla="val 36667"/>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7" name="Elbow Connector 86"/>
          <p:cNvCxnSpPr>
            <a:endCxn id="54" idx="3"/>
          </p:cNvCxnSpPr>
          <p:nvPr/>
        </p:nvCxnSpPr>
        <p:spPr>
          <a:xfrm rot="16200000" flipH="1">
            <a:off x="2132154" y="814246"/>
            <a:ext cx="901482" cy="771590"/>
          </a:xfrm>
          <a:prstGeom prst="bentConnector2">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1" name="Elbow Connector 90"/>
          <p:cNvCxnSpPr/>
          <p:nvPr/>
        </p:nvCxnSpPr>
        <p:spPr>
          <a:xfrm rot="10800000">
            <a:off x="2540000" y="977900"/>
            <a:ext cx="3111500" cy="647700"/>
          </a:xfrm>
          <a:prstGeom prst="bentConnector3">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4" name="Elbow Connector 93"/>
          <p:cNvCxnSpPr>
            <a:endCxn id="48" idx="1"/>
          </p:cNvCxnSpPr>
          <p:nvPr/>
        </p:nvCxnSpPr>
        <p:spPr>
          <a:xfrm>
            <a:off x="2540000" y="965200"/>
            <a:ext cx="500535" cy="148908"/>
          </a:xfrm>
          <a:prstGeom prst="bentConnector3">
            <a:avLst>
              <a:gd name="adj1" fmla="val -2299"/>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bwMode="auto">
          <a:xfrm rot="5400000">
            <a:off x="5048849" y="215212"/>
            <a:ext cx="430857" cy="1351220"/>
          </a:xfrm>
          <a:prstGeom prst="rect">
            <a:avLst/>
          </a:prstGeom>
          <a:noFill/>
        </p:spPr>
        <p:txBody>
          <a:bodyPr vert="vert270" lIns="91425" tIns="45712" rIns="91425" bIns="45712">
            <a:spAutoFit/>
          </a:bodyPr>
          <a:lstStyle/>
          <a:p>
            <a:pPr>
              <a:defRPr/>
            </a:pPr>
            <a:r>
              <a:rPr lang="en-US" sz="1600" dirty="0" smtClean="0">
                <a:solidFill>
                  <a:schemeClr val="tx2"/>
                </a:solidFill>
              </a:rPr>
              <a:t>(</a:t>
            </a:r>
            <a:r>
              <a:rPr lang="en-US" sz="1600" dirty="0">
                <a:solidFill>
                  <a:schemeClr val="tx2"/>
                </a:solidFill>
              </a:rPr>
              <a:t>SDA)</a:t>
            </a:r>
          </a:p>
        </p:txBody>
      </p:sp>
    </p:spTree>
    <p:extLst>
      <p:ext uri="{BB962C8B-B14F-4D97-AF65-F5344CB8AC3E}">
        <p14:creationId xmlns:p14="http://schemas.microsoft.com/office/powerpoint/2010/main" val="32972741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41081" y="2085975"/>
            <a:ext cx="5081389" cy="842070"/>
          </a:xfrm>
        </p:spPr>
        <p:txBody>
          <a:bodyPr/>
          <a:lstStyle/>
          <a:p>
            <a:r>
              <a:rPr lang="en-US" dirty="0" smtClean="0">
                <a:latin typeface="Arial Bold" charset="0"/>
                <a:ea typeface="ヒラギノ角ゴ ProN W6" charset="0"/>
                <a:cs typeface="ヒラギノ角ゴ ProN W6" charset="0"/>
              </a:rPr>
              <a:t>The Screen</a:t>
            </a:r>
            <a:endParaRPr lang="en-US" dirty="0">
              <a:latin typeface="Arial Bold" charset="0"/>
              <a:ea typeface="ヒラギノ角ゴ ProN W6" charset="0"/>
              <a:cs typeface="ヒラギノ角ゴ ProN W6" charset="0"/>
            </a:endParaRPr>
          </a:p>
        </p:txBody>
      </p:sp>
      <p:pic>
        <p:nvPicPr>
          <p:cNvPr id="36866"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9867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Chalkboard Electronics Touchscreen</a:t>
            </a:r>
            <a:endParaRPr lang="en-US" dirty="0"/>
          </a:p>
        </p:txBody>
      </p:sp>
      <p:sp>
        <p:nvSpPr>
          <p:cNvPr id="3" name="Text Placeholder 2"/>
          <p:cNvSpPr>
            <a:spLocks noGrp="1"/>
          </p:cNvSpPr>
          <p:nvPr>
            <p:ph type="body" sz="quarter" idx="13"/>
          </p:nvPr>
        </p:nvSpPr>
        <p:spPr/>
        <p:txBody>
          <a:bodyPr/>
          <a:lstStyle/>
          <a:p>
            <a:r>
              <a:rPr lang="en-US" dirty="0" smtClean="0"/>
              <a:t>10" or 7" Form Factor</a:t>
            </a:r>
          </a:p>
          <a:p>
            <a:r>
              <a:rPr lang="en-US" dirty="0" smtClean="0"/>
              <a:t>Connects via HDMI/USB</a:t>
            </a:r>
          </a:p>
          <a:p>
            <a:r>
              <a:rPr lang="en-US" dirty="0" smtClean="0"/>
              <a:t>Tested with JavaFX 8</a:t>
            </a:r>
          </a:p>
          <a:p>
            <a:r>
              <a:rPr lang="en-US" dirty="0" smtClean="0"/>
              <a:t>10% Exclusive Discount:</a:t>
            </a:r>
          </a:p>
          <a:p>
            <a:pPr marL="0" indent="0">
              <a:buNone/>
            </a:pPr>
            <a:r>
              <a:rPr lang="en-US" dirty="0" smtClean="0"/>
              <a:t>			</a:t>
            </a:r>
            <a:r>
              <a:rPr lang="en-US" dirty="0" smtClean="0">
                <a:solidFill>
                  <a:srgbClr val="FF0000"/>
                </a:solidFill>
              </a:rPr>
              <a:t>G1F0U796Z083</a:t>
            </a:r>
            <a:endParaRPr lang="en-US" dirty="0">
              <a:solidFill>
                <a:srgbClr val="FF0000"/>
              </a:solidFill>
            </a:endParaRPr>
          </a:p>
        </p:txBody>
      </p:sp>
      <p:pic>
        <p:nvPicPr>
          <p:cNvPr id="4" name="Picture 3" descr="timthum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85" y="4229978"/>
            <a:ext cx="2132583" cy="710861"/>
          </a:xfrm>
          <a:prstGeom prst="rect">
            <a:avLst/>
          </a:prstGeom>
        </p:spPr>
      </p:pic>
      <p:pic>
        <p:nvPicPr>
          <p:cNvPr id="5" name="Picture 4"/>
          <p:cNvPicPr>
            <a:picLocks noChangeAspect="1"/>
          </p:cNvPicPr>
          <p:nvPr/>
        </p:nvPicPr>
        <p:blipFill>
          <a:blip r:embed="rId3"/>
          <a:stretch>
            <a:fillRect/>
          </a:stretch>
        </p:blipFill>
        <p:spPr>
          <a:xfrm>
            <a:off x="5472205" y="1473480"/>
            <a:ext cx="3015368" cy="2321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6687321" y="4641335"/>
            <a:ext cx="2116475" cy="516126"/>
            <a:chOff x="6687321" y="4628635"/>
            <a:chExt cx="2116475" cy="516126"/>
          </a:xfrm>
        </p:grpSpPr>
        <p:pic>
          <p:nvPicPr>
            <p:cNvPr id="7" name="Picture 27" descr="O_signature_clr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avaOne_clr.bmp"/>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7321" y="4628635"/>
              <a:ext cx="1164708" cy="516126"/>
            </a:xfrm>
            <a:prstGeom prst="rect">
              <a:avLst/>
            </a:prstGeom>
          </p:spPr>
        </p:pic>
      </p:grpSp>
    </p:spTree>
    <p:extLst>
      <p:ext uri="{BB962C8B-B14F-4D97-AF65-F5344CB8AC3E}">
        <p14:creationId xmlns:p14="http://schemas.microsoft.com/office/powerpoint/2010/main" val="26121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41081" y="2085975"/>
            <a:ext cx="5081389" cy="842070"/>
          </a:xfrm>
        </p:spPr>
        <p:txBody>
          <a:bodyPr/>
          <a:lstStyle/>
          <a:p>
            <a:r>
              <a:rPr lang="en-US" dirty="0" smtClean="0">
                <a:latin typeface="Arial Bold" charset="0"/>
                <a:ea typeface="ヒラギノ角ゴ ProN W6" charset="0"/>
                <a:cs typeface="ヒラギノ角ゴ ProN W6" charset="0"/>
              </a:rPr>
              <a:t>The Wood Work…</a:t>
            </a:r>
            <a:endParaRPr lang="en-US" dirty="0">
              <a:latin typeface="Arial Bold" charset="0"/>
              <a:ea typeface="ヒラギノ角ゴ ProN W6" charset="0"/>
              <a:cs typeface="ヒラギノ角ゴ ProN W6" charset="0"/>
            </a:endParaRPr>
          </a:p>
        </p:txBody>
      </p:sp>
      <p:pic>
        <p:nvPicPr>
          <p:cNvPr id="36866"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553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2"/>
          </p:nvPr>
        </p:nvSpPr>
        <p:spPr/>
        <p:txBody>
          <a:bodyPr/>
          <a:lstStyle/>
          <a:p>
            <a:r>
              <a:rPr lang="en-US" dirty="0"/>
              <a:t>The Hardware:</a:t>
            </a:r>
          </a:p>
          <a:p>
            <a:pPr lvl="1"/>
            <a:r>
              <a:rPr lang="en-US" dirty="0"/>
              <a:t>Raspberry Pi</a:t>
            </a:r>
          </a:p>
          <a:p>
            <a:pPr lvl="1"/>
            <a:r>
              <a:rPr lang="en-US" dirty="0"/>
              <a:t>The protocol: I2C</a:t>
            </a:r>
          </a:p>
          <a:p>
            <a:pPr lvl="1"/>
            <a:r>
              <a:rPr lang="en-US" dirty="0"/>
              <a:t>Enabling I2C on the Pi</a:t>
            </a:r>
          </a:p>
          <a:p>
            <a:pPr lvl="1"/>
            <a:r>
              <a:rPr lang="en-US" dirty="0"/>
              <a:t>Used Hardware, MPU-9150</a:t>
            </a:r>
          </a:p>
          <a:p>
            <a:pPr lvl="1"/>
            <a:r>
              <a:rPr lang="en-US" dirty="0" smtClean="0"/>
              <a:t>Chalkboard Electronics LCD </a:t>
            </a:r>
            <a:r>
              <a:rPr lang="en-US" dirty="0"/>
              <a:t>Screen </a:t>
            </a:r>
            <a:endParaRPr lang="en-US" dirty="0" smtClean="0"/>
          </a:p>
          <a:p>
            <a:r>
              <a:rPr lang="en-US" dirty="0" smtClean="0"/>
              <a:t>The </a:t>
            </a:r>
            <a:r>
              <a:rPr lang="en-US" dirty="0"/>
              <a:t>software</a:t>
            </a:r>
          </a:p>
          <a:p>
            <a:pPr lvl="1"/>
            <a:r>
              <a:rPr lang="en-US" dirty="0"/>
              <a:t>I2C Native and Java libraries</a:t>
            </a:r>
          </a:p>
          <a:p>
            <a:pPr lvl="1"/>
            <a:r>
              <a:rPr lang="en-US" dirty="0"/>
              <a:t>UI Principles used: Parallax</a:t>
            </a:r>
          </a:p>
          <a:p>
            <a:pPr lvl="1"/>
            <a:r>
              <a:rPr lang="en-US" dirty="0" err="1" smtClean="0"/>
              <a:t>JavaFX</a:t>
            </a:r>
            <a:r>
              <a:rPr lang="en-US" dirty="0" smtClean="0"/>
              <a:t> </a:t>
            </a:r>
            <a:r>
              <a:rPr lang="en-US" dirty="0"/>
              <a:t>for the implementation</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00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141820"/>
            <a:ext cx="8229600" cy="423784"/>
          </a:xfrm>
        </p:spPr>
        <p:txBody>
          <a:bodyPr/>
          <a:lstStyle/>
          <a:p>
            <a:r>
              <a:rPr lang="en-US" dirty="0" smtClean="0"/>
              <a:t>Demo Setup</a:t>
            </a:r>
            <a:endParaRPr lang="en-US" dirty="0"/>
          </a:p>
        </p:txBody>
      </p:sp>
      <p:pic>
        <p:nvPicPr>
          <p:cNvPr id="3" name="Picture 2"/>
          <p:cNvPicPr>
            <a:picLocks noChangeAspect="1"/>
          </p:cNvPicPr>
          <p:nvPr/>
        </p:nvPicPr>
        <p:blipFill>
          <a:blip r:embed="rId2"/>
          <a:stretch>
            <a:fillRect/>
          </a:stretch>
        </p:blipFill>
        <p:spPr>
          <a:xfrm>
            <a:off x="1384306" y="1135113"/>
            <a:ext cx="5761566" cy="3331056"/>
          </a:xfrm>
          <a:prstGeom prst="rect">
            <a:avLst/>
          </a:prstGeom>
        </p:spPr>
      </p:pic>
      <p:sp>
        <p:nvSpPr>
          <p:cNvPr id="4" name="Rectangle 3"/>
          <p:cNvSpPr/>
          <p:nvPr/>
        </p:nvSpPr>
        <p:spPr>
          <a:xfrm>
            <a:off x="1185339" y="1016002"/>
            <a:ext cx="4775200" cy="3064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0942" y="1236136"/>
            <a:ext cx="997313" cy="1015663"/>
          </a:xfrm>
          <a:prstGeom prst="rect">
            <a:avLst/>
          </a:prstGeom>
          <a:noFill/>
        </p:spPr>
        <p:txBody>
          <a:bodyPr wrap="none" rtlCol="0">
            <a:spAutoFit/>
          </a:bodyPr>
          <a:lstStyle/>
          <a:p>
            <a:r>
              <a:rPr lang="en-US" sz="2000" dirty="0" smtClean="0">
                <a:solidFill>
                  <a:schemeClr val="tx2"/>
                </a:solidFill>
              </a:rPr>
              <a:t>LCD </a:t>
            </a:r>
          </a:p>
          <a:p>
            <a:r>
              <a:rPr lang="en-US" sz="2000" dirty="0" smtClean="0">
                <a:solidFill>
                  <a:schemeClr val="tx2"/>
                </a:solidFill>
              </a:rPr>
              <a:t>Screen </a:t>
            </a:r>
          </a:p>
          <a:p>
            <a:endParaRPr lang="en-US" sz="2000" dirty="0" smtClean="0">
              <a:solidFill>
                <a:schemeClr val="tx2"/>
              </a:solidFill>
            </a:endParaRPr>
          </a:p>
        </p:txBody>
      </p:sp>
      <p:cxnSp>
        <p:nvCxnSpPr>
          <p:cNvPr id="7" name="Straight Arrow Connector 6"/>
          <p:cNvCxnSpPr/>
          <p:nvPr/>
        </p:nvCxnSpPr>
        <p:spPr>
          <a:xfrm flipH="1">
            <a:off x="6400806" y="1422402"/>
            <a:ext cx="1100666" cy="338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045205" y="914402"/>
            <a:ext cx="1117600" cy="8974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519340" y="2590802"/>
            <a:ext cx="1100666" cy="338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536272" y="4216402"/>
            <a:ext cx="108373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519188" y="626019"/>
            <a:ext cx="1185629" cy="369332"/>
          </a:xfrm>
          <a:prstGeom prst="rect">
            <a:avLst/>
          </a:prstGeom>
        </p:spPr>
        <p:txBody>
          <a:bodyPr wrap="none">
            <a:spAutoFit/>
          </a:bodyPr>
          <a:lstStyle/>
          <a:p>
            <a:r>
              <a:rPr lang="en-US" dirty="0"/>
              <a:t>ADXL345</a:t>
            </a:r>
          </a:p>
        </p:txBody>
      </p:sp>
      <p:sp>
        <p:nvSpPr>
          <p:cNvPr id="14" name="Rectangle 13"/>
          <p:cNvSpPr/>
          <p:nvPr/>
        </p:nvSpPr>
        <p:spPr>
          <a:xfrm>
            <a:off x="7447195" y="1032420"/>
            <a:ext cx="1287995" cy="646331"/>
          </a:xfrm>
          <a:prstGeom prst="rect">
            <a:avLst/>
          </a:prstGeom>
        </p:spPr>
        <p:txBody>
          <a:bodyPr wrap="none">
            <a:spAutoFit/>
          </a:bodyPr>
          <a:lstStyle/>
          <a:p>
            <a:r>
              <a:rPr lang="en-US" dirty="0"/>
              <a:t>MPU-9150 </a:t>
            </a:r>
            <a:endParaRPr lang="en-US" dirty="0" smtClean="0"/>
          </a:p>
          <a:p>
            <a:r>
              <a:rPr lang="en-US" dirty="0" smtClean="0"/>
              <a:t>Breakout </a:t>
            </a:r>
            <a:endParaRPr lang="en-US" dirty="0"/>
          </a:p>
        </p:txBody>
      </p:sp>
      <p:sp>
        <p:nvSpPr>
          <p:cNvPr id="15" name="Rectangle 14"/>
          <p:cNvSpPr/>
          <p:nvPr/>
        </p:nvSpPr>
        <p:spPr>
          <a:xfrm>
            <a:off x="7381881" y="2285486"/>
            <a:ext cx="1518828" cy="646331"/>
          </a:xfrm>
          <a:prstGeom prst="rect">
            <a:avLst/>
          </a:prstGeom>
        </p:spPr>
        <p:txBody>
          <a:bodyPr wrap="none">
            <a:spAutoFit/>
          </a:bodyPr>
          <a:lstStyle/>
          <a:p>
            <a:r>
              <a:rPr lang="en-US" dirty="0" smtClean="0"/>
              <a:t>The </a:t>
            </a:r>
          </a:p>
          <a:p>
            <a:r>
              <a:rPr lang="en-US" dirty="0" smtClean="0"/>
              <a:t>Raspberry Pi</a:t>
            </a:r>
          </a:p>
        </p:txBody>
      </p:sp>
      <p:sp>
        <p:nvSpPr>
          <p:cNvPr id="16" name="Rectangle 15"/>
          <p:cNvSpPr/>
          <p:nvPr/>
        </p:nvSpPr>
        <p:spPr>
          <a:xfrm>
            <a:off x="7259991" y="3657085"/>
            <a:ext cx="1596148" cy="646331"/>
          </a:xfrm>
          <a:prstGeom prst="rect">
            <a:avLst/>
          </a:prstGeom>
        </p:spPr>
        <p:txBody>
          <a:bodyPr wrap="none">
            <a:spAutoFit/>
          </a:bodyPr>
          <a:lstStyle/>
          <a:p>
            <a:r>
              <a:rPr lang="en-US" dirty="0" smtClean="0"/>
              <a:t>Touch Screen</a:t>
            </a:r>
          </a:p>
          <a:p>
            <a:r>
              <a:rPr lang="en-US" dirty="0" smtClean="0"/>
              <a:t>sensor</a:t>
            </a:r>
          </a:p>
        </p:txBody>
      </p:sp>
      <p:cxnSp>
        <p:nvCxnSpPr>
          <p:cNvPr id="17" name="Straight Arrow Connector 16"/>
          <p:cNvCxnSpPr/>
          <p:nvPr/>
        </p:nvCxnSpPr>
        <p:spPr>
          <a:xfrm>
            <a:off x="4961472" y="795869"/>
            <a:ext cx="508000" cy="965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792916" y="507484"/>
            <a:ext cx="2032227" cy="369332"/>
          </a:xfrm>
          <a:prstGeom prst="rect">
            <a:avLst/>
          </a:prstGeom>
        </p:spPr>
        <p:txBody>
          <a:bodyPr wrap="none">
            <a:spAutoFit/>
          </a:bodyPr>
          <a:lstStyle/>
          <a:p>
            <a:r>
              <a:rPr lang="en-US" dirty="0" smtClean="0"/>
              <a:t>Brightness sensor</a:t>
            </a:r>
            <a:endParaRPr lang="en-US" dirty="0"/>
          </a:p>
        </p:txBody>
      </p:sp>
    </p:spTree>
    <p:extLst>
      <p:ext uri="{BB962C8B-B14F-4D97-AF65-F5344CB8AC3E}">
        <p14:creationId xmlns:p14="http://schemas.microsoft.com/office/powerpoint/2010/main" val="292589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908061" y="2085975"/>
            <a:ext cx="5081388" cy="842070"/>
          </a:xfrm>
        </p:spPr>
        <p:txBody>
          <a:bodyPr/>
          <a:lstStyle/>
          <a:p>
            <a:r>
              <a:rPr lang="en-US">
                <a:latin typeface="Arial Bold" charset="0"/>
                <a:ea typeface="ヒラギノ角ゴ ProN W6" charset="0"/>
                <a:cs typeface="ヒラギノ角ゴ ProN W6" charset="0"/>
              </a:rPr>
              <a:t>The Software</a:t>
            </a:r>
          </a:p>
        </p:txBody>
      </p:sp>
      <p:pic>
        <p:nvPicPr>
          <p:cNvPr id="44034"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9909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Java – I2C and the </a:t>
            </a:r>
            <a:br>
              <a:rPr lang="en-US">
                <a:latin typeface="Arial Bold" charset="0"/>
                <a:ea typeface="ヒラギノ角ゴ ProN W6" charset="0"/>
                <a:cs typeface="ヒラギノ角ゴ ProN W6" charset="0"/>
              </a:rPr>
            </a:br>
            <a:r>
              <a:rPr lang="en-US">
                <a:latin typeface="Arial Bold" charset="0"/>
                <a:ea typeface="ヒラギノ角ゴ ProN W6" charset="0"/>
                <a:cs typeface="ヒラギノ角ゴ ProN W6" charset="0"/>
              </a:rPr>
              <a:t>Raspberry Pi</a:t>
            </a:r>
          </a:p>
        </p:txBody>
      </p:sp>
      <p:pic>
        <p:nvPicPr>
          <p:cNvPr id="45058"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8889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p:txBody>
          <a:bodyPr/>
          <a:lstStyle/>
          <a:p>
            <a:r>
              <a:rPr lang="en-US">
                <a:latin typeface="Arial Bold" charset="0"/>
                <a:ea typeface="ヒラギノ角ゴ ProN W6" charset="0"/>
                <a:cs typeface="ヒラギノ角ゴ ProN W6" charset="0"/>
              </a:rPr>
              <a:t>WiringPi Native Library</a:t>
            </a:r>
          </a:p>
        </p:txBody>
      </p:sp>
      <p:sp>
        <p:nvSpPr>
          <p:cNvPr id="46082" name="Content Placeholder 4"/>
          <p:cNvSpPr>
            <a:spLocks noGrp="1"/>
          </p:cNvSpPr>
          <p:nvPr>
            <p:ph sz="quarter" idx="12"/>
          </p:nvPr>
        </p:nvSpPr>
        <p:spPr/>
        <p:txBody>
          <a:bodyPr/>
          <a:lstStyle/>
          <a:p>
            <a:r>
              <a:rPr lang="en-US" dirty="0">
                <a:latin typeface="+mj-lt"/>
                <a:ea typeface="ヒラギノ角ゴ ProN W3" charset="0"/>
                <a:cs typeface="ヒラギノ角ゴ ProN W3" charset="0"/>
              </a:rPr>
              <a:t>Library written in C</a:t>
            </a:r>
          </a:p>
          <a:p>
            <a:r>
              <a:rPr lang="en-US" dirty="0">
                <a:latin typeface="+mj-lt"/>
                <a:ea typeface="ヒラギノ角ゴ ProN W3" charset="0"/>
                <a:cs typeface="ヒラギノ角ゴ ProN W3" charset="0"/>
              </a:rPr>
              <a:t>Inspired on </a:t>
            </a:r>
            <a:r>
              <a:rPr lang="en-US" dirty="0" err="1">
                <a:latin typeface="+mj-lt"/>
                <a:ea typeface="ヒラギノ角ゴ ProN W3" charset="0"/>
                <a:cs typeface="ヒラギノ角ゴ ProN W3" charset="0"/>
              </a:rPr>
              <a:t>Arduino’s</a:t>
            </a:r>
            <a:r>
              <a:rPr lang="en-US" dirty="0">
                <a:latin typeface="+mj-lt"/>
                <a:ea typeface="ヒラギノ角ゴ ProN W3" charset="0"/>
                <a:cs typeface="ヒラギノ角ゴ ProN W3" charset="0"/>
              </a:rPr>
              <a:t> Wiring package</a:t>
            </a:r>
          </a:p>
          <a:p>
            <a:r>
              <a:rPr lang="en-US" dirty="0">
                <a:latin typeface="+mj-lt"/>
                <a:ea typeface="ヒラギノ角ゴ ProN W3" charset="0"/>
                <a:cs typeface="ヒラギノ角ゴ ProN W3" charset="0"/>
              </a:rPr>
              <a:t>Core of the input and output for the Raspberry Pi</a:t>
            </a:r>
          </a:p>
          <a:p>
            <a:r>
              <a:rPr lang="en-US" dirty="0">
                <a:latin typeface="+mj-lt"/>
                <a:ea typeface="ヒラギノ角ゴ ProN W3" charset="0"/>
                <a:cs typeface="ヒラギノ角ゴ ProN W3" charset="0"/>
              </a:rPr>
              <a:t>Provides access to:</a:t>
            </a:r>
          </a:p>
          <a:p>
            <a:pPr lvl="1"/>
            <a:r>
              <a:rPr lang="en-US" dirty="0">
                <a:latin typeface="+mj-lt"/>
                <a:ea typeface="ヒラギノ角ゴ ProN W3" charset="0"/>
                <a:cs typeface="ヒラギノ角ゴ ProN W3" charset="0"/>
              </a:rPr>
              <a:t>GPIOs pin, I2C and SPI interface, UART lines</a:t>
            </a:r>
          </a:p>
          <a:p>
            <a:r>
              <a:rPr lang="en-US" dirty="0">
                <a:latin typeface="+mj-lt"/>
                <a:ea typeface="ヒラギノ角ゴ ProN W3" charset="0"/>
                <a:cs typeface="ヒラギノ角ゴ ProN W3" charset="0"/>
              </a:rPr>
              <a:t>Includes a command-line utility </a:t>
            </a:r>
            <a:r>
              <a:rPr lang="en-US" b="1" i="1" dirty="0" err="1">
                <a:latin typeface="+mj-lt"/>
                <a:ea typeface="ヒラギノ角ゴ ProN W3" charset="0"/>
                <a:cs typeface="ヒラギノ角ゴ ProN W3" charset="0"/>
              </a:rPr>
              <a:t>gpio</a:t>
            </a:r>
            <a:r>
              <a:rPr lang="en-US" b="1" i="1" dirty="0">
                <a:latin typeface="+mj-lt"/>
                <a:ea typeface="ヒラギノ角ゴ ProN W3" charset="0"/>
                <a:cs typeface="ヒラギノ角ゴ ProN W3" charset="0"/>
              </a:rPr>
              <a:t>:</a:t>
            </a:r>
          </a:p>
          <a:p>
            <a:pPr lvl="1"/>
            <a:r>
              <a:rPr lang="en-US" dirty="0">
                <a:latin typeface="+mj-lt"/>
                <a:ea typeface="ヒラギノ角ゴ ProN W3" charset="0"/>
                <a:cs typeface="ヒラギノ角ゴ ProN W3" charset="0"/>
              </a:rPr>
              <a:t>Allow to program and setup the GPIO pins</a:t>
            </a:r>
          </a:p>
          <a:p>
            <a:pPr lvl="1"/>
            <a:r>
              <a:rPr lang="en-US" dirty="0">
                <a:latin typeface="+mj-lt"/>
                <a:ea typeface="ヒラギノ角ゴ ProN W3" charset="0"/>
                <a:cs typeface="ヒラギノ角ゴ ProN W3" charset="0"/>
              </a:rPr>
              <a:t>Read and write the pins and even use it to control them from shell scripts.</a:t>
            </a:r>
          </a:p>
          <a:p>
            <a:endParaRPr lang="en-US" dirty="0">
              <a:latin typeface="+mj-lt"/>
              <a:ea typeface="ヒラギノ角ゴ ProN W3" charset="0"/>
              <a:cs typeface="ヒラギノ角ゴ ProN W3" charset="0"/>
            </a:endParaRPr>
          </a:p>
        </p:txBody>
      </p:sp>
      <p:sp>
        <p:nvSpPr>
          <p:cNvPr id="46083" name="Text Placeholder 5"/>
          <p:cNvSpPr>
            <a:spLocks noGrp="1"/>
          </p:cNvSpPr>
          <p:nvPr>
            <p:ph type="body" sz="quarter" idx="13"/>
          </p:nvPr>
        </p:nvSpPr>
        <p:spPr/>
        <p:txBody>
          <a:bodyPr/>
          <a:lstStyle/>
          <a:p>
            <a:pPr marL="0" indent="0">
              <a:buNone/>
            </a:pPr>
            <a:r>
              <a:rPr lang="en-US">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20505033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41819"/>
            <a:ext cx="8229600" cy="423784"/>
          </a:xfrm>
        </p:spPr>
        <p:txBody>
          <a:bodyPr/>
          <a:lstStyle/>
          <a:p>
            <a:r>
              <a:rPr lang="en-US" dirty="0" smtClean="0"/>
              <a:t>Pi4J</a:t>
            </a:r>
            <a:endParaRPr lang="en-US" dirty="0"/>
          </a:p>
        </p:txBody>
      </p:sp>
      <p:sp>
        <p:nvSpPr>
          <p:cNvPr id="3" name="Content Placeholder 2"/>
          <p:cNvSpPr>
            <a:spLocks noGrp="1"/>
          </p:cNvSpPr>
          <p:nvPr>
            <p:ph sz="quarter" idx="12"/>
          </p:nvPr>
        </p:nvSpPr>
        <p:spPr>
          <a:xfrm>
            <a:off x="660400" y="865930"/>
            <a:ext cx="8229600" cy="3062606"/>
          </a:xfrm>
        </p:spPr>
        <p:txBody>
          <a:bodyPr/>
          <a:lstStyle/>
          <a:p>
            <a:r>
              <a:rPr lang="en-US" dirty="0" smtClean="0"/>
              <a:t>Provide </a:t>
            </a:r>
            <a:r>
              <a:rPr lang="en-US" dirty="0"/>
              <a:t>a bridge between the native </a:t>
            </a:r>
            <a:r>
              <a:rPr lang="en-US" dirty="0" smtClean="0"/>
              <a:t>libraries (</a:t>
            </a:r>
            <a:r>
              <a:rPr lang="en-US" dirty="0" err="1" smtClean="0"/>
              <a:t>WiringPi</a:t>
            </a:r>
            <a:r>
              <a:rPr lang="en-US" dirty="0" smtClean="0"/>
              <a:t>) </a:t>
            </a:r>
            <a:r>
              <a:rPr lang="en-US" dirty="0"/>
              <a:t>and Java for full access to the Raspberry Pi</a:t>
            </a:r>
            <a:r>
              <a:rPr lang="en-US" dirty="0" smtClean="0"/>
              <a:t>.</a:t>
            </a:r>
          </a:p>
          <a:p>
            <a:r>
              <a:rPr lang="en-US" dirty="0" smtClean="0"/>
              <a:t>The Team:</a:t>
            </a:r>
          </a:p>
          <a:p>
            <a:pPr lvl="1"/>
            <a:r>
              <a:rPr lang="en-US" dirty="0"/>
              <a:t>Robert </a:t>
            </a:r>
            <a:r>
              <a:rPr lang="en-US" dirty="0" smtClean="0"/>
              <a:t>Savage</a:t>
            </a:r>
          </a:p>
          <a:p>
            <a:pPr lvl="1"/>
            <a:r>
              <a:rPr lang="en-US" dirty="0"/>
              <a:t>Chris </a:t>
            </a:r>
            <a:r>
              <a:rPr lang="en-US" dirty="0" err="1" smtClean="0"/>
              <a:t>Walzl</a:t>
            </a:r>
            <a:endParaRPr lang="en-US" dirty="0" smtClean="0"/>
          </a:p>
          <a:p>
            <a:r>
              <a:rPr lang="en-US" dirty="0"/>
              <a:t>Raspberry Pi Community Forums</a:t>
            </a:r>
          </a:p>
          <a:p>
            <a:r>
              <a:rPr lang="en-US" dirty="0" smtClean="0"/>
              <a:t>Pi4J </a:t>
            </a:r>
            <a:r>
              <a:rPr lang="en-US" dirty="0"/>
              <a:t>Google Groups Discussion Forum</a:t>
            </a:r>
          </a:p>
          <a:p>
            <a:pPr lvl="1"/>
            <a:r>
              <a:rPr lang="en-US" dirty="0" smtClean="0">
                <a:hlinkClick r:id="rId2"/>
              </a:rPr>
              <a:t>https</a:t>
            </a:r>
            <a:r>
              <a:rPr lang="en-US" dirty="0">
                <a:hlinkClick r:id="rId2"/>
              </a:rPr>
              <a:t>://groups.google.com/forum/#!forum/pi4j</a:t>
            </a:r>
            <a:endParaRPr lang="en-US" dirty="0"/>
          </a:p>
          <a:p>
            <a:r>
              <a:rPr lang="en-US" dirty="0"/>
              <a:t>@Pi4J on Twitter</a:t>
            </a:r>
          </a:p>
          <a:p>
            <a:r>
              <a:rPr lang="en-US" dirty="0" smtClean="0"/>
              <a:t>Pi4J </a:t>
            </a:r>
            <a:r>
              <a:rPr lang="en-US" dirty="0"/>
              <a:t>Issue Tracking</a:t>
            </a:r>
          </a:p>
          <a:p>
            <a:pPr lvl="1"/>
            <a:r>
              <a:rPr lang="en-US" dirty="0" smtClean="0">
                <a:hlinkClick r:id="rId3"/>
              </a:rPr>
              <a:t>https</a:t>
            </a:r>
            <a:r>
              <a:rPr lang="en-US" dirty="0">
                <a:hlinkClick r:id="rId3"/>
              </a:rPr>
              <a:t>://github.com/Pi4J/pi4j/issues</a:t>
            </a:r>
            <a:endParaRPr lang="en-US" dirty="0"/>
          </a:p>
          <a:p>
            <a:endParaRPr lang="en-US" dirty="0"/>
          </a:p>
        </p:txBody>
      </p:sp>
    </p:spTree>
    <p:extLst>
      <p:ext uri="{BB962C8B-B14F-4D97-AF65-F5344CB8AC3E}">
        <p14:creationId xmlns:p14="http://schemas.microsoft.com/office/powerpoint/2010/main" val="14299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lstStyle/>
          <a:p>
            <a:r>
              <a:rPr lang="en-US" dirty="0" smtClean="0">
                <a:latin typeface="Arial Bold" charset="0"/>
                <a:ea typeface="ヒラギノ角ゴ ProN W6" charset="0"/>
                <a:cs typeface="ヒラギノ角ゴ ProN W6" charset="0"/>
              </a:rPr>
              <a:t>Pi4J: Features  (1/2)</a:t>
            </a:r>
            <a:endParaRPr lang="en-US" dirty="0">
              <a:latin typeface="Arial Bold" charset="0"/>
              <a:ea typeface="ヒラギノ角ゴ ProN W6" charset="0"/>
              <a:cs typeface="ヒラギノ角ゴ ProN W6" charset="0"/>
            </a:endParaRPr>
          </a:p>
        </p:txBody>
      </p:sp>
      <p:sp>
        <p:nvSpPr>
          <p:cNvPr id="47106" name="Content Placeholder 4"/>
          <p:cNvSpPr>
            <a:spLocks noGrp="1"/>
          </p:cNvSpPr>
          <p:nvPr>
            <p:ph sz="quarter" idx="4294967295"/>
          </p:nvPr>
        </p:nvSpPr>
        <p:spPr>
          <a:xfrm>
            <a:off x="914311" y="1048379"/>
            <a:ext cx="8229689" cy="3061990"/>
          </a:xfrm>
        </p:spPr>
        <p:txBody>
          <a:bodyPr/>
          <a:lstStyle/>
          <a:p>
            <a:r>
              <a:rPr lang="en-US" dirty="0" smtClean="0"/>
              <a:t>Wrapper </a:t>
            </a:r>
            <a:r>
              <a:rPr lang="en-US" dirty="0"/>
              <a:t>classes for direct access to </a:t>
            </a:r>
            <a:r>
              <a:rPr lang="en-US" dirty="0" err="1"/>
              <a:t>WiringPi</a:t>
            </a:r>
            <a:r>
              <a:rPr lang="en-US" dirty="0"/>
              <a:t> Library from Java</a:t>
            </a:r>
          </a:p>
          <a:p>
            <a:r>
              <a:rPr lang="en-US" dirty="0" smtClean="0"/>
              <a:t>Export </a:t>
            </a:r>
            <a:r>
              <a:rPr lang="en-US" dirty="0"/>
              <a:t>&amp; </a:t>
            </a:r>
            <a:r>
              <a:rPr lang="en-US" dirty="0" err="1"/>
              <a:t>unexport</a:t>
            </a:r>
            <a:r>
              <a:rPr lang="en-US" dirty="0"/>
              <a:t> GPIO pins</a:t>
            </a:r>
          </a:p>
          <a:p>
            <a:r>
              <a:rPr lang="en-US" dirty="0"/>
              <a:t>Configure GPIO pin direction</a:t>
            </a:r>
          </a:p>
          <a:p>
            <a:r>
              <a:rPr lang="en-US" dirty="0"/>
              <a:t>Configure GPIO pin edge detection</a:t>
            </a:r>
          </a:p>
          <a:p>
            <a:r>
              <a:rPr lang="en-US" dirty="0"/>
              <a:t>Control/write GPIO pin states </a:t>
            </a:r>
          </a:p>
          <a:p>
            <a:r>
              <a:rPr lang="en-US" dirty="0"/>
              <a:t>Pulse GPIO pin state</a:t>
            </a:r>
          </a:p>
          <a:p>
            <a:r>
              <a:rPr lang="en-US" dirty="0"/>
              <a:t>Read GPIO pin states</a:t>
            </a:r>
          </a:p>
          <a:p>
            <a:r>
              <a:rPr lang="en-US" dirty="0"/>
              <a:t>Listen for GPIO pin state changes (interrupt-based; not polling)</a:t>
            </a:r>
          </a:p>
          <a:p>
            <a:r>
              <a:rPr lang="en-US" dirty="0"/>
              <a:t>Automatically set GPIO states on program termination (GPIO shutdown)</a:t>
            </a:r>
          </a:p>
          <a:p>
            <a:pPr marL="60325" indent="0">
              <a:buNone/>
            </a:pPr>
            <a:endParaRPr lang="en-US" dirty="0">
              <a:latin typeface="Gill Sans" charset="0"/>
              <a:ea typeface="ヒラギノ角ゴ ProN W3" charset="0"/>
              <a:cs typeface="ヒラギノ角ゴ ProN W3" charset="0"/>
            </a:endParaRPr>
          </a:p>
        </p:txBody>
      </p:sp>
      <p:sp>
        <p:nvSpPr>
          <p:cNvPr id="47107" name="Text Placeholder 5"/>
          <p:cNvSpPr>
            <a:spLocks noGrp="1"/>
          </p:cNvSpPr>
          <p:nvPr>
            <p:ph type="body" sz="quarter" idx="4294967295"/>
          </p:nvPr>
        </p:nvSpPr>
        <p:spPr>
          <a:xfrm>
            <a:off x="914311" y="648295"/>
            <a:ext cx="8229689" cy="304503"/>
          </a:xfrm>
        </p:spPr>
        <p:txBody>
          <a:bodyPr/>
          <a:lstStyle/>
          <a:p>
            <a:pPr marL="0" indent="0">
              <a:buNone/>
            </a:pPr>
            <a:r>
              <a:rPr lang="en-US" dirty="0">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15065730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lstStyle/>
          <a:p>
            <a:r>
              <a:rPr lang="en-US" dirty="0" smtClean="0">
                <a:latin typeface="Arial Bold" charset="0"/>
                <a:ea typeface="ヒラギノ角ゴ ProN W6" charset="0"/>
                <a:cs typeface="ヒラギノ角ゴ ProN W6" charset="0"/>
              </a:rPr>
              <a:t>Pi4J</a:t>
            </a:r>
            <a:r>
              <a:rPr lang="en-US" dirty="0">
                <a:latin typeface="Arial Bold" charset="0"/>
                <a:ea typeface="ヒラギノ角ゴ ProN W6" charset="0"/>
                <a:cs typeface="ヒラギノ角ゴ ProN W6" charset="0"/>
              </a:rPr>
              <a:t>: Features  </a:t>
            </a:r>
            <a:r>
              <a:rPr lang="en-US" dirty="0" smtClean="0">
                <a:latin typeface="Arial Bold" charset="0"/>
                <a:ea typeface="ヒラギノ角ゴ ProN W6" charset="0"/>
                <a:cs typeface="ヒラギノ角ゴ ProN W6" charset="0"/>
              </a:rPr>
              <a:t>(2/</a:t>
            </a:r>
            <a:r>
              <a:rPr lang="en-US" dirty="0">
                <a:latin typeface="Arial Bold" charset="0"/>
                <a:ea typeface="ヒラギノ角ゴ ProN W6" charset="0"/>
                <a:cs typeface="ヒラギノ角ゴ ProN W6" charset="0"/>
              </a:rPr>
              <a:t>2)</a:t>
            </a:r>
          </a:p>
        </p:txBody>
      </p:sp>
      <p:sp>
        <p:nvSpPr>
          <p:cNvPr id="47106" name="Content Placeholder 4"/>
          <p:cNvSpPr>
            <a:spLocks noGrp="1"/>
          </p:cNvSpPr>
          <p:nvPr>
            <p:ph sz="quarter" idx="4294967295"/>
          </p:nvPr>
        </p:nvSpPr>
        <p:spPr>
          <a:xfrm>
            <a:off x="914311" y="1166912"/>
            <a:ext cx="8229689" cy="3061990"/>
          </a:xfrm>
        </p:spPr>
        <p:txBody>
          <a:bodyPr/>
          <a:lstStyle/>
          <a:p>
            <a:r>
              <a:rPr lang="en-US" dirty="0" smtClean="0"/>
              <a:t>Triggers </a:t>
            </a:r>
            <a:r>
              <a:rPr lang="en-US" dirty="0"/>
              <a:t>for automation based on pin state changes</a:t>
            </a:r>
          </a:p>
          <a:p>
            <a:r>
              <a:rPr lang="en-US" dirty="0"/>
              <a:t>Send &amp; receive data via RS232 serial communication </a:t>
            </a:r>
          </a:p>
          <a:p>
            <a:r>
              <a:rPr lang="en-US" dirty="0"/>
              <a:t>I2C Communication </a:t>
            </a:r>
          </a:p>
          <a:p>
            <a:r>
              <a:rPr lang="en-US" dirty="0"/>
              <a:t>SPI Communication </a:t>
            </a:r>
          </a:p>
          <a:p>
            <a:r>
              <a:rPr lang="en-US" dirty="0"/>
              <a:t>Extensible GPIO Provider interface to add GPIO capacity via expansion boards </a:t>
            </a:r>
          </a:p>
          <a:p>
            <a:r>
              <a:rPr lang="en-US" dirty="0"/>
              <a:t>Access system information and network information from the Raspberry Pi </a:t>
            </a:r>
          </a:p>
          <a:p>
            <a:r>
              <a:rPr lang="en-US" dirty="0"/>
              <a:t>Wrapper classes for direct access to </a:t>
            </a:r>
            <a:r>
              <a:rPr lang="en-US" dirty="0" err="1"/>
              <a:t>WiringPi</a:t>
            </a:r>
            <a:r>
              <a:rPr lang="en-US" dirty="0"/>
              <a:t> Library from Java</a:t>
            </a:r>
          </a:p>
          <a:p>
            <a:endParaRPr lang="en-US" dirty="0">
              <a:latin typeface="Gill Sans" charset="0"/>
              <a:ea typeface="ヒラギノ角ゴ ProN W3" charset="0"/>
              <a:cs typeface="ヒラギノ角ゴ ProN W3" charset="0"/>
            </a:endParaRPr>
          </a:p>
        </p:txBody>
      </p:sp>
      <p:sp>
        <p:nvSpPr>
          <p:cNvPr id="47107" name="Text Placeholder 5"/>
          <p:cNvSpPr>
            <a:spLocks noGrp="1"/>
          </p:cNvSpPr>
          <p:nvPr>
            <p:ph type="body" sz="quarter" idx="4294967295"/>
          </p:nvPr>
        </p:nvSpPr>
        <p:spPr>
          <a:xfrm>
            <a:off x="914311" y="648295"/>
            <a:ext cx="8229689" cy="304503"/>
          </a:xfrm>
        </p:spPr>
        <p:txBody>
          <a:bodyPr/>
          <a:lstStyle/>
          <a:p>
            <a:pPr marL="0" indent="0">
              <a:buNone/>
            </a:pPr>
            <a:r>
              <a:rPr lang="en-US" dirty="0">
                <a:latin typeface="Gill Sans" charset="0"/>
                <a:ea typeface="ヒラギノ角ゴ ProN W3" charset="0"/>
                <a:cs typeface="ヒラギノ角ゴ ProN W3" charset="0"/>
              </a:rPr>
              <a:t> </a:t>
            </a:r>
          </a:p>
        </p:txBody>
      </p:sp>
    </p:spTree>
    <p:extLst>
      <p:ext uri="{BB962C8B-B14F-4D97-AF65-F5344CB8AC3E}">
        <p14:creationId xmlns:p14="http://schemas.microsoft.com/office/powerpoint/2010/main" val="8609006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34" y="141819"/>
            <a:ext cx="8229600" cy="423784"/>
          </a:xfrm>
        </p:spPr>
        <p:txBody>
          <a:bodyPr/>
          <a:lstStyle/>
          <a:p>
            <a:r>
              <a:rPr lang="en-US" dirty="0" smtClean="0"/>
              <a:t>Installing and Using Pi4J  (1/2)</a:t>
            </a:r>
            <a:endParaRPr lang="en-US" dirty="0"/>
          </a:p>
        </p:txBody>
      </p:sp>
      <p:sp>
        <p:nvSpPr>
          <p:cNvPr id="3" name="Content Placeholder 2"/>
          <p:cNvSpPr>
            <a:spLocks noGrp="1"/>
          </p:cNvSpPr>
          <p:nvPr>
            <p:ph sz="quarter" idx="12"/>
          </p:nvPr>
        </p:nvSpPr>
        <p:spPr/>
        <p:txBody>
          <a:bodyPr/>
          <a:lstStyle/>
          <a:p>
            <a:r>
              <a:rPr lang="en-US" dirty="0" smtClean="0"/>
              <a:t>Get the APIs</a:t>
            </a:r>
          </a:p>
          <a:p>
            <a:pPr marL="403225" lvl="1" indent="0">
              <a:buNone/>
            </a:pPr>
            <a:r>
              <a:rPr lang="en-US" dirty="0" err="1" smtClean="0">
                <a:latin typeface="Courier"/>
                <a:cs typeface="Courier"/>
              </a:rPr>
              <a:t>wget</a:t>
            </a:r>
            <a:r>
              <a:rPr lang="en-US" dirty="0" smtClean="0">
                <a:latin typeface="Courier"/>
                <a:cs typeface="Courier"/>
              </a:rPr>
              <a:t> </a:t>
            </a:r>
            <a:r>
              <a:rPr lang="en-US" dirty="0">
                <a:latin typeface="Courier"/>
                <a:cs typeface="Courier"/>
                <a:hlinkClick r:id="rId2"/>
              </a:rPr>
              <a:t>http://pi4j.googlecode.com/files/pi4j-0.0.5.deb</a:t>
            </a:r>
            <a:endParaRPr lang="en-US" dirty="0">
              <a:latin typeface="Courier"/>
              <a:cs typeface="Courier"/>
            </a:endParaRPr>
          </a:p>
          <a:p>
            <a:r>
              <a:rPr lang="en-US" dirty="0" smtClean="0"/>
              <a:t>Install</a:t>
            </a:r>
          </a:p>
          <a:p>
            <a:pPr marL="403225" lvl="1" indent="0">
              <a:buNone/>
            </a:pPr>
            <a:r>
              <a:rPr lang="en-US" dirty="0" smtClean="0">
                <a:latin typeface="Courier"/>
                <a:cs typeface="Courier"/>
              </a:rPr>
              <a:t>  </a:t>
            </a:r>
            <a:r>
              <a:rPr lang="en-US" dirty="0" err="1" smtClean="0">
                <a:latin typeface="Courier"/>
                <a:cs typeface="Courier"/>
              </a:rPr>
              <a:t>sudo</a:t>
            </a:r>
            <a:r>
              <a:rPr lang="en-US" dirty="0" smtClean="0">
                <a:latin typeface="Courier"/>
                <a:cs typeface="Courier"/>
              </a:rPr>
              <a:t> </a:t>
            </a:r>
            <a:r>
              <a:rPr lang="en-US" dirty="0" err="1">
                <a:latin typeface="Courier"/>
                <a:cs typeface="Courier"/>
              </a:rPr>
              <a:t>dpkg</a:t>
            </a:r>
            <a:r>
              <a:rPr lang="en-US" dirty="0">
                <a:latin typeface="Courier"/>
                <a:cs typeface="Courier"/>
              </a:rPr>
              <a:t> -</a:t>
            </a:r>
            <a:r>
              <a:rPr lang="en-US" dirty="0" err="1">
                <a:latin typeface="Courier"/>
                <a:cs typeface="Courier"/>
              </a:rPr>
              <a:t>i</a:t>
            </a:r>
            <a:r>
              <a:rPr lang="en-US" dirty="0">
                <a:latin typeface="Courier"/>
                <a:cs typeface="Courier"/>
              </a:rPr>
              <a:t> pi4j-0.0.5.deb</a:t>
            </a:r>
          </a:p>
          <a:p>
            <a:pPr lvl="1"/>
            <a:r>
              <a:rPr lang="en-US" dirty="0" smtClean="0"/>
              <a:t>Check the </a:t>
            </a:r>
            <a:r>
              <a:rPr lang="en-US" dirty="0"/>
              <a:t>source files </a:t>
            </a:r>
            <a:r>
              <a:rPr lang="en-US" dirty="0" smtClean="0"/>
              <a:t>at: </a:t>
            </a:r>
            <a:r>
              <a:rPr lang="en-US" dirty="0"/>
              <a:t/>
            </a:r>
            <a:br>
              <a:rPr lang="en-US" dirty="0"/>
            </a:br>
            <a:r>
              <a:rPr lang="en-US" dirty="0" smtClean="0">
                <a:latin typeface="Courier"/>
                <a:cs typeface="Courier"/>
              </a:rPr>
              <a:t>				/</a:t>
            </a:r>
            <a:r>
              <a:rPr lang="en-US" dirty="0">
                <a:latin typeface="Courier"/>
                <a:cs typeface="Courier"/>
              </a:rPr>
              <a:t>opt/pi4j/lib </a:t>
            </a:r>
            <a:br>
              <a:rPr lang="en-US" dirty="0">
                <a:latin typeface="Courier"/>
                <a:cs typeface="Courier"/>
              </a:rPr>
            </a:br>
            <a:r>
              <a:rPr lang="en-US" dirty="0" smtClean="0">
                <a:latin typeface="Courier"/>
                <a:cs typeface="Courier"/>
              </a:rPr>
              <a:t>				/</a:t>
            </a:r>
            <a:r>
              <a:rPr lang="en-US" dirty="0">
                <a:latin typeface="Courier"/>
                <a:cs typeface="Courier"/>
              </a:rPr>
              <a:t>opt/pi4j/examples</a:t>
            </a:r>
          </a:p>
          <a:p>
            <a:r>
              <a:rPr lang="en-US" dirty="0" smtClean="0"/>
              <a:t>Include </a:t>
            </a:r>
            <a:r>
              <a:rPr lang="en-US" dirty="0"/>
              <a:t>the Pi4J lib folder in the </a:t>
            </a:r>
            <a:r>
              <a:rPr lang="en-US" dirty="0" err="1"/>
              <a:t>classpath</a:t>
            </a:r>
            <a:r>
              <a:rPr lang="en-US" dirty="0"/>
              <a:t>: </a:t>
            </a:r>
            <a:br>
              <a:rPr lang="en-US" dirty="0"/>
            </a:br>
            <a:r>
              <a:rPr lang="en-US" dirty="0" smtClean="0"/>
              <a:t>		</a:t>
            </a:r>
            <a:r>
              <a:rPr lang="en-US" dirty="0" err="1" smtClean="0">
                <a:latin typeface="Courier"/>
                <a:cs typeface="Courier"/>
              </a:rPr>
              <a:t>javac</a:t>
            </a:r>
            <a:r>
              <a:rPr lang="en-US" dirty="0" smtClean="0">
                <a:latin typeface="Courier"/>
                <a:cs typeface="Courier"/>
              </a:rPr>
              <a:t> </a:t>
            </a:r>
            <a:r>
              <a:rPr lang="en-US" dirty="0">
                <a:latin typeface="Courier"/>
                <a:cs typeface="Courier"/>
              </a:rPr>
              <a:t>-</a:t>
            </a:r>
            <a:r>
              <a:rPr lang="en-US" dirty="0" err="1">
                <a:latin typeface="Courier"/>
                <a:cs typeface="Courier"/>
              </a:rPr>
              <a:t>classpath</a:t>
            </a:r>
            <a:r>
              <a:rPr lang="en-US" dirty="0">
                <a:latin typeface="Courier"/>
                <a:cs typeface="Courier"/>
              </a:rPr>
              <a:t> .:classes:/opt/pi4j/lib/'*' ...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927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and Using Pi4J  (2/2)</a:t>
            </a:r>
            <a:endParaRPr lang="en-US" dirty="0"/>
          </a:p>
        </p:txBody>
      </p:sp>
      <p:sp>
        <p:nvSpPr>
          <p:cNvPr id="3" name="Content Placeholder 2"/>
          <p:cNvSpPr>
            <a:spLocks noGrp="1"/>
          </p:cNvSpPr>
          <p:nvPr>
            <p:ph sz="quarter" idx="12"/>
          </p:nvPr>
        </p:nvSpPr>
        <p:spPr/>
        <p:txBody>
          <a:bodyPr/>
          <a:lstStyle/>
          <a:p>
            <a:r>
              <a:rPr lang="en-US" dirty="0" smtClean="0"/>
              <a:t>Include Pi4J </a:t>
            </a:r>
            <a:r>
              <a:rPr lang="en-US" dirty="0"/>
              <a:t>lib folder in the </a:t>
            </a:r>
            <a:r>
              <a:rPr lang="en-US" dirty="0" err="1"/>
              <a:t>classpath</a:t>
            </a:r>
            <a:r>
              <a:rPr lang="en-US" dirty="0"/>
              <a:t>: </a:t>
            </a:r>
            <a:br>
              <a:rPr lang="en-US" dirty="0"/>
            </a:br>
            <a:r>
              <a:rPr lang="en-US" dirty="0" err="1">
                <a:latin typeface="Courier"/>
                <a:cs typeface="Courier"/>
              </a:rPr>
              <a:t>sudo</a:t>
            </a:r>
            <a:r>
              <a:rPr lang="en-US" dirty="0">
                <a:latin typeface="Courier"/>
                <a:cs typeface="Courier"/>
              </a:rPr>
              <a:t> java -</a:t>
            </a:r>
            <a:r>
              <a:rPr lang="en-US" dirty="0" err="1">
                <a:latin typeface="Courier"/>
                <a:cs typeface="Courier"/>
              </a:rPr>
              <a:t>classpath</a:t>
            </a:r>
            <a:r>
              <a:rPr lang="en-US" dirty="0">
                <a:latin typeface="Courier"/>
                <a:cs typeface="Courier"/>
              </a:rPr>
              <a:t> .:classes:/opt/pi4j/lib/'*' ... </a:t>
            </a:r>
          </a:p>
          <a:p>
            <a:r>
              <a:rPr lang="en-US" dirty="0" smtClean="0"/>
              <a:t>Build all demos: </a:t>
            </a:r>
            <a:r>
              <a:rPr lang="en-US" dirty="0"/>
              <a:t/>
            </a:r>
            <a:br>
              <a:rPr lang="en-US" dirty="0"/>
            </a:br>
            <a:r>
              <a:rPr lang="en-US" dirty="0" smtClean="0"/>
              <a:t>			</a:t>
            </a:r>
            <a:r>
              <a:rPr lang="en-US" dirty="0" smtClean="0">
                <a:latin typeface="Courier"/>
                <a:cs typeface="Courier"/>
              </a:rPr>
              <a:t>cd </a:t>
            </a:r>
            <a:r>
              <a:rPr lang="en-US" dirty="0">
                <a:latin typeface="Courier"/>
                <a:cs typeface="Courier"/>
              </a:rPr>
              <a:t>/opt/pi4j/examples </a:t>
            </a:r>
            <a:br>
              <a:rPr lang="en-US" dirty="0">
                <a:latin typeface="Courier"/>
                <a:cs typeface="Courier"/>
              </a:rPr>
            </a:br>
            <a:r>
              <a:rPr lang="en-US" dirty="0" smtClean="0">
                <a:latin typeface="Courier"/>
                <a:cs typeface="Courier"/>
              </a:rPr>
              <a:t>			.</a:t>
            </a:r>
            <a:r>
              <a:rPr lang="en-US" dirty="0">
                <a:latin typeface="Courier"/>
                <a:cs typeface="Courier"/>
              </a:rPr>
              <a:t>/build</a:t>
            </a:r>
          </a:p>
          <a:p>
            <a:r>
              <a:rPr lang="en-US" dirty="0"/>
              <a:t>Uninstall Pi4J</a:t>
            </a:r>
          </a:p>
          <a:p>
            <a:pPr marL="403225" lvl="1" indent="0">
              <a:buNone/>
            </a:pPr>
            <a:r>
              <a:rPr lang="en-US" sz="2000" dirty="0" smtClean="0">
                <a:latin typeface="Courier"/>
                <a:cs typeface="Courier"/>
              </a:rPr>
              <a:t> 		</a:t>
            </a:r>
            <a:r>
              <a:rPr lang="en-US" sz="2000" dirty="0" err="1" smtClean="0">
                <a:latin typeface="Courier"/>
                <a:cs typeface="Courier"/>
              </a:rPr>
              <a:t>sudo</a:t>
            </a:r>
            <a:r>
              <a:rPr lang="en-US" sz="2000" dirty="0" smtClean="0">
                <a:latin typeface="Courier"/>
                <a:cs typeface="Courier"/>
              </a:rPr>
              <a:t> </a:t>
            </a:r>
            <a:r>
              <a:rPr lang="en-US" sz="2000" dirty="0" err="1">
                <a:latin typeface="Courier"/>
                <a:cs typeface="Courier"/>
              </a:rPr>
              <a:t>dpkg</a:t>
            </a:r>
            <a:r>
              <a:rPr lang="en-US" sz="2000" dirty="0">
                <a:latin typeface="Courier"/>
                <a:cs typeface="Courier"/>
              </a:rPr>
              <a:t> -r pi4j</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170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State Listener Example using </a:t>
            </a:r>
            <a:r>
              <a:rPr lang="en-US" dirty="0" smtClean="0"/>
              <a:t>Pi4J</a:t>
            </a:r>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stretch>
            <a:fillRect/>
          </a:stretch>
        </p:blipFill>
        <p:spPr>
          <a:xfrm>
            <a:off x="2298700" y="965200"/>
            <a:ext cx="4140085" cy="3771900"/>
          </a:xfrm>
          <a:prstGeom prst="rect">
            <a:avLst/>
          </a:prstGeom>
        </p:spPr>
      </p:pic>
    </p:spTree>
    <p:extLst>
      <p:ext uri="{BB962C8B-B14F-4D97-AF65-F5344CB8AC3E}">
        <p14:creationId xmlns:p14="http://schemas.microsoft.com/office/powerpoint/2010/main" val="15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908061" y="2085975"/>
            <a:ext cx="5081388" cy="842070"/>
          </a:xfrm>
        </p:spPr>
        <p:txBody>
          <a:bodyPr/>
          <a:lstStyle/>
          <a:p>
            <a:r>
              <a:rPr lang="en-US">
                <a:latin typeface="Arial Bold" charset="0"/>
                <a:ea typeface="ヒラギノ角ゴ ProN W6" charset="0"/>
                <a:cs typeface="ヒラギノ角ゴ ProN W6" charset="0"/>
              </a:rPr>
              <a:t>The Hardware</a:t>
            </a:r>
          </a:p>
        </p:txBody>
      </p:sp>
      <p:pic>
        <p:nvPicPr>
          <p:cNvPr id="13314"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575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State Listener Example using Pi4J</a:t>
            </a:r>
          </a:p>
        </p:txBody>
      </p:sp>
      <p:sp>
        <p:nvSpPr>
          <p:cNvPr id="3" name="Content Placeholder 2"/>
          <p:cNvSpPr>
            <a:spLocks noGrp="1"/>
          </p:cNvSpPr>
          <p:nvPr>
            <p:ph sz="quarter" idx="12"/>
          </p:nvPr>
        </p:nvSpPr>
        <p:spPr>
          <a:xfrm>
            <a:off x="592667" y="785496"/>
            <a:ext cx="8229600" cy="3062606"/>
          </a:xfrm>
        </p:spPr>
        <p:txBody>
          <a:bodyPr/>
          <a:lstStyle/>
          <a:p>
            <a:pPr marL="60325" indent="0">
              <a:spcAft>
                <a:spcPts val="0"/>
              </a:spcAft>
              <a:buNone/>
            </a:pPr>
            <a:r>
              <a:rPr lang="en-US" sz="1400" dirty="0">
                <a:latin typeface="Courier"/>
                <a:cs typeface="Courier"/>
              </a:rPr>
              <a:t>public class </a:t>
            </a:r>
            <a:r>
              <a:rPr lang="en-US" sz="1400" dirty="0" err="1">
                <a:latin typeface="Courier"/>
                <a:cs typeface="Courier"/>
              </a:rPr>
              <a:t>ListenGpioExample</a:t>
            </a:r>
            <a:r>
              <a:rPr lang="en-US" sz="1400" dirty="0">
                <a:latin typeface="Courier"/>
                <a:cs typeface="Courier"/>
              </a:rPr>
              <a:t> </a:t>
            </a:r>
            <a:r>
              <a:rPr lang="en-US" sz="1400" dirty="0" smtClean="0">
                <a:latin typeface="Courier"/>
                <a:cs typeface="Courier"/>
              </a:rPr>
              <a:t>{  </a:t>
            </a:r>
          </a:p>
          <a:p>
            <a:pPr marL="60325" indent="0">
              <a:spcAft>
                <a:spcPts val="0"/>
              </a:spcAft>
              <a:buNone/>
            </a:pPr>
            <a:r>
              <a:rPr lang="en-US" sz="1400" dirty="0">
                <a:latin typeface="Courier"/>
                <a:cs typeface="Courier"/>
              </a:rPr>
              <a:t>	</a:t>
            </a:r>
            <a:r>
              <a:rPr lang="en-US" sz="1400" dirty="0" smtClean="0">
                <a:latin typeface="Courier"/>
                <a:cs typeface="Courier"/>
              </a:rPr>
              <a:t>public </a:t>
            </a:r>
            <a:r>
              <a:rPr lang="en-US" sz="1400" dirty="0">
                <a:latin typeface="Courier"/>
                <a:cs typeface="Courier"/>
              </a:rPr>
              <a:t>static void main(String </a:t>
            </a:r>
            <a:r>
              <a:rPr lang="en-US" sz="1400" dirty="0" err="1">
                <a:latin typeface="Courier"/>
                <a:cs typeface="Courier"/>
              </a:rPr>
              <a:t>args</a:t>
            </a:r>
            <a:r>
              <a:rPr lang="en-US" sz="1400" dirty="0">
                <a:latin typeface="Courier"/>
                <a:cs typeface="Courier"/>
              </a:rPr>
              <a:t>[]) throws </a:t>
            </a:r>
            <a:r>
              <a:rPr lang="en-US" sz="1400" dirty="0" err="1">
                <a:latin typeface="Courier"/>
                <a:cs typeface="Courier"/>
              </a:rPr>
              <a:t>InterruptedException</a:t>
            </a:r>
            <a:r>
              <a:rPr lang="en-US" sz="1400" dirty="0">
                <a:latin typeface="Courier"/>
                <a:cs typeface="Courier"/>
              </a:rPr>
              <a:t> {</a:t>
            </a:r>
          </a:p>
          <a:p>
            <a:pPr marL="60325" indent="0">
              <a:spcAft>
                <a:spcPts val="0"/>
              </a:spcAft>
              <a:buNone/>
            </a:pPr>
            <a:r>
              <a:rPr lang="en-US" sz="1400" dirty="0" smtClean="0">
                <a:latin typeface="Courier"/>
                <a:cs typeface="Courier"/>
              </a:rPr>
              <a:t>		final </a:t>
            </a:r>
            <a:r>
              <a:rPr lang="en-US" sz="1400" dirty="0" err="1">
                <a:latin typeface="Courier"/>
                <a:cs typeface="Courier"/>
              </a:rPr>
              <a:t>GpioController</a:t>
            </a:r>
            <a:r>
              <a:rPr lang="en-US" sz="1400" dirty="0">
                <a:latin typeface="Courier"/>
                <a:cs typeface="Courier"/>
              </a:rPr>
              <a:t> </a:t>
            </a:r>
            <a:r>
              <a:rPr lang="en-US" sz="1400" dirty="0" err="1">
                <a:latin typeface="Courier"/>
                <a:cs typeface="Courier"/>
              </a:rPr>
              <a:t>gpio</a:t>
            </a:r>
            <a:r>
              <a:rPr lang="en-US" sz="1400" dirty="0">
                <a:latin typeface="Courier"/>
                <a:cs typeface="Courier"/>
              </a:rPr>
              <a:t> = </a:t>
            </a:r>
            <a:r>
              <a:rPr lang="en-US" sz="1400" dirty="0" err="1">
                <a:latin typeface="Courier"/>
                <a:cs typeface="Courier"/>
              </a:rPr>
              <a:t>GpioFactory.getInstance</a:t>
            </a:r>
            <a:r>
              <a:rPr lang="en-US" sz="1400" dirty="0">
                <a:latin typeface="Courier"/>
                <a:cs typeface="Courier"/>
              </a:rPr>
              <a:t>();</a:t>
            </a:r>
          </a:p>
          <a:p>
            <a:pPr marL="60325" indent="0">
              <a:spcAft>
                <a:spcPts val="0"/>
              </a:spcAft>
              <a:buNone/>
            </a:pPr>
            <a:r>
              <a:rPr lang="en-US" sz="1400" dirty="0" smtClean="0">
                <a:latin typeface="Courier"/>
                <a:cs typeface="Courier"/>
              </a:rPr>
              <a:t>		final </a:t>
            </a:r>
            <a:r>
              <a:rPr lang="en-US" sz="1400" dirty="0" err="1">
                <a:latin typeface="Courier"/>
                <a:cs typeface="Courier"/>
              </a:rPr>
              <a:t>GpioPinDigitalInput</a:t>
            </a:r>
            <a:r>
              <a:rPr lang="en-US" sz="1400" dirty="0">
                <a:latin typeface="Courier"/>
                <a:cs typeface="Courier"/>
              </a:rPr>
              <a:t> </a:t>
            </a:r>
            <a:r>
              <a:rPr lang="en-US" sz="1400" dirty="0" err="1">
                <a:latin typeface="Courier"/>
                <a:cs typeface="Courier"/>
              </a:rPr>
              <a:t>myButton</a:t>
            </a:r>
            <a:r>
              <a:rPr lang="en-US" sz="1400" dirty="0">
                <a:latin typeface="Courier"/>
                <a:cs typeface="Courier"/>
              </a:rPr>
              <a:t> = </a:t>
            </a:r>
            <a:r>
              <a:rPr lang="en-US" sz="1400" dirty="0" smtClean="0">
                <a:latin typeface="Courier"/>
                <a:cs typeface="Courier"/>
              </a:rPr>
              <a:t>  				</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err="1" smtClean="0">
                <a:latin typeface="Courier"/>
                <a:cs typeface="Courier"/>
              </a:rPr>
              <a:t>gpio.provisionDigitalInputPin</a:t>
            </a:r>
            <a:r>
              <a:rPr lang="en-US" sz="1400" dirty="0">
                <a:latin typeface="Courier"/>
                <a:cs typeface="Courier"/>
              </a:rPr>
              <a:t>(RaspiPin.GPIO_02</a:t>
            </a:r>
            <a:r>
              <a:rPr lang="en-US" sz="1400" dirty="0" smtClean="0">
                <a:latin typeface="Courier"/>
                <a:cs typeface="Courier"/>
              </a:rPr>
              <a:t>,</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err="1" smtClean="0">
                <a:latin typeface="Courier"/>
                <a:cs typeface="Courier"/>
              </a:rPr>
              <a:t>PinPullResistance.PULL_DOWN</a:t>
            </a:r>
            <a:r>
              <a:rPr lang="en-US" sz="1400" dirty="0">
                <a:latin typeface="Courier"/>
                <a:cs typeface="Courier"/>
              </a:rPr>
              <a:t>);</a:t>
            </a:r>
          </a:p>
          <a:p>
            <a:pPr marL="60325" indent="0">
              <a:spcAft>
                <a:spcPts val="0"/>
              </a:spcAft>
              <a:buNone/>
            </a:pPr>
            <a:r>
              <a:rPr lang="en-US" sz="1400" dirty="0" smtClean="0">
                <a:latin typeface="Courier"/>
                <a:cs typeface="Courier"/>
              </a:rPr>
              <a:t>		</a:t>
            </a:r>
            <a:r>
              <a:rPr lang="en-US" sz="1400" dirty="0" err="1" smtClean="0">
                <a:latin typeface="Courier"/>
                <a:cs typeface="Courier"/>
              </a:rPr>
              <a:t>myButton.addListener</a:t>
            </a:r>
            <a:r>
              <a:rPr lang="en-US" sz="1400" dirty="0">
                <a:latin typeface="Courier"/>
                <a:cs typeface="Courier"/>
              </a:rPr>
              <a:t>(new </a:t>
            </a:r>
            <a:r>
              <a:rPr lang="en-US" sz="1400" dirty="0" err="1">
                <a:latin typeface="Courier"/>
                <a:cs typeface="Courier"/>
              </a:rPr>
              <a:t>GpioPinListenerDigital</a:t>
            </a:r>
            <a:r>
              <a:rPr lang="en-US" sz="1400" dirty="0">
                <a:latin typeface="Courier"/>
                <a:cs typeface="Courier"/>
              </a:rPr>
              <a:t>() {</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a:latin typeface="Courier"/>
                <a:cs typeface="Courier"/>
              </a:rPr>
              <a:t>Override</a:t>
            </a:r>
          </a:p>
          <a:p>
            <a:pPr marL="60325" indent="0">
              <a:spcAft>
                <a:spcPts val="0"/>
              </a:spcAft>
              <a:buNone/>
            </a:pPr>
            <a:r>
              <a:rPr lang="en-US" sz="1400" dirty="0">
                <a:latin typeface="Courier"/>
                <a:cs typeface="Courier"/>
              </a:rPr>
              <a:t> </a:t>
            </a:r>
            <a:r>
              <a:rPr lang="en-US" sz="1400" dirty="0" smtClean="0">
                <a:latin typeface="Courier"/>
                <a:cs typeface="Courier"/>
              </a:rPr>
              <a:t>			public </a:t>
            </a:r>
            <a:r>
              <a:rPr lang="en-US" sz="1400" dirty="0">
                <a:latin typeface="Courier"/>
                <a:cs typeface="Courier"/>
              </a:rPr>
              <a:t>void </a:t>
            </a:r>
            <a:r>
              <a:rPr lang="en-US" sz="1400" dirty="0" err="1">
                <a:latin typeface="Courier"/>
                <a:cs typeface="Courier"/>
              </a:rPr>
              <a:t>handleGpioPinDigitalStateChangeEvent</a:t>
            </a:r>
            <a:r>
              <a:rPr lang="en-US" sz="1400" dirty="0" smtClean="0">
                <a:latin typeface="Courier"/>
                <a:cs typeface="Courier"/>
              </a:rPr>
              <a:t>(</a:t>
            </a:r>
          </a:p>
          <a:p>
            <a:pPr marL="60325" indent="0">
              <a:spcAft>
                <a:spcPts val="0"/>
              </a:spcAft>
              <a:buNone/>
            </a:pPr>
            <a:r>
              <a:rPr lang="en-US" sz="1400" dirty="0" smtClean="0">
                <a:latin typeface="Courier"/>
                <a:cs typeface="Courier"/>
              </a:rPr>
              <a:t>													</a:t>
            </a:r>
            <a:r>
              <a:rPr lang="en-US" sz="1400" dirty="0" err="1" smtClean="0">
                <a:latin typeface="Courier"/>
                <a:cs typeface="Courier"/>
              </a:rPr>
              <a:t>GpioPinDigitalStateChangeEvent</a:t>
            </a:r>
            <a:r>
              <a:rPr lang="en-US" sz="1400" dirty="0" smtClean="0">
                <a:latin typeface="Courier"/>
                <a:cs typeface="Courier"/>
              </a:rPr>
              <a:t> </a:t>
            </a:r>
            <a:r>
              <a:rPr lang="en-US" sz="1400" dirty="0">
                <a:latin typeface="Courier"/>
                <a:cs typeface="Courier"/>
              </a:rPr>
              <a:t>event) {</a:t>
            </a:r>
          </a:p>
          <a:p>
            <a:pPr marL="463550" lvl="1" indent="0">
              <a:spcAft>
                <a:spcPts val="0"/>
              </a:spcAft>
              <a:buNone/>
            </a:pPr>
            <a:r>
              <a:rPr lang="en-US" sz="1400" dirty="0" smtClean="0">
                <a:latin typeface="Courier"/>
                <a:cs typeface="Courier"/>
              </a:rPr>
              <a:t>		</a:t>
            </a:r>
            <a:r>
              <a:rPr lang="en-US" sz="1400" dirty="0" err="1" smtClean="0">
                <a:latin typeface="Courier"/>
                <a:cs typeface="Courier"/>
              </a:rPr>
              <a:t>System.out.println</a:t>
            </a:r>
            <a:r>
              <a:rPr lang="en-US" sz="1400" dirty="0" smtClean="0">
                <a:latin typeface="Courier"/>
                <a:cs typeface="Courier"/>
              </a:rPr>
              <a:t>(”PIN STATE: </a:t>
            </a:r>
            <a:r>
              <a:rPr lang="en-US" sz="1400" dirty="0">
                <a:latin typeface="Courier"/>
                <a:cs typeface="Courier"/>
              </a:rPr>
              <a:t>" + </a:t>
            </a:r>
            <a:r>
              <a:rPr lang="en-US" sz="1400" dirty="0" err="1">
                <a:latin typeface="Courier"/>
                <a:cs typeface="Courier"/>
              </a:rPr>
              <a:t>event.getPin</a:t>
            </a:r>
            <a:r>
              <a:rPr lang="en-US" sz="1400" dirty="0">
                <a:latin typeface="Courier"/>
                <a:cs typeface="Courier"/>
              </a:rPr>
              <a:t>() + " = " + </a:t>
            </a:r>
            <a:r>
              <a:rPr lang="en-US" sz="1400" dirty="0" smtClean="0">
                <a:latin typeface="Courier"/>
                <a:cs typeface="Courier"/>
              </a:rPr>
              <a:t>  </a:t>
            </a:r>
          </a:p>
          <a:p>
            <a:pPr marL="463550" lvl="1" indent="0">
              <a:spcAft>
                <a:spcPts val="0"/>
              </a:spcAft>
              <a:buNone/>
            </a:pPr>
            <a:r>
              <a:rPr lang="en-US" sz="1400" dirty="0">
                <a:latin typeface="Courier"/>
                <a:cs typeface="Courier"/>
              </a:rPr>
              <a:t> </a:t>
            </a:r>
            <a:r>
              <a:rPr lang="en-US" sz="1400" dirty="0" smtClean="0">
                <a:latin typeface="Courier"/>
                <a:cs typeface="Courier"/>
              </a:rPr>
              <a:t>                       </a:t>
            </a:r>
            <a:r>
              <a:rPr lang="en-US" sz="1400" dirty="0" err="1" smtClean="0">
                <a:latin typeface="Courier"/>
                <a:cs typeface="Courier"/>
              </a:rPr>
              <a:t>event.getState</a:t>
            </a:r>
            <a:r>
              <a:rPr lang="en-US" sz="1400" dirty="0">
                <a:latin typeface="Courier"/>
                <a:cs typeface="Courier"/>
              </a:rPr>
              <a:t>());</a:t>
            </a:r>
          </a:p>
          <a:p>
            <a:pPr marL="60325" indent="0">
              <a:spcAft>
                <a:spcPts val="0"/>
              </a:spcAft>
              <a:buNone/>
            </a:pPr>
            <a:r>
              <a:rPr lang="en-US" sz="1400" dirty="0">
                <a:latin typeface="Courier"/>
                <a:cs typeface="Courier"/>
              </a:rPr>
              <a:t>      </a:t>
            </a:r>
            <a:r>
              <a:rPr lang="en-US" sz="1400" dirty="0" smtClean="0">
                <a:latin typeface="Courier"/>
                <a:cs typeface="Courier"/>
              </a:rPr>
              <a:t>}</a:t>
            </a: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a:latin typeface="Courier"/>
                <a:cs typeface="Courier"/>
              </a:rPr>
              <a:t>);</a:t>
            </a:r>
          </a:p>
          <a:p>
            <a:pPr marL="60325" indent="0">
              <a:spcAft>
                <a:spcPts val="0"/>
              </a:spcAft>
              <a:buNone/>
            </a:pPr>
            <a:r>
              <a:rPr lang="en-US" sz="1400" dirty="0" smtClean="0">
                <a:latin typeface="Courier"/>
                <a:cs typeface="Courier"/>
              </a:rPr>
              <a:t>		for </a:t>
            </a:r>
            <a:r>
              <a:rPr lang="en-US" sz="1400" dirty="0">
                <a:latin typeface="Courier"/>
                <a:cs typeface="Courier"/>
              </a:rPr>
              <a:t>(;;) </a:t>
            </a:r>
            <a:r>
              <a:rPr lang="en-US" sz="1400" dirty="0" smtClean="0">
                <a:latin typeface="Courier"/>
                <a:cs typeface="Courier"/>
              </a:rPr>
              <a:t>{</a:t>
            </a:r>
            <a:r>
              <a:rPr lang="en-US" sz="1400" dirty="0" err="1" smtClean="0">
                <a:latin typeface="Courier"/>
                <a:cs typeface="Courier"/>
              </a:rPr>
              <a:t>Thread.sleep</a:t>
            </a:r>
            <a:r>
              <a:rPr lang="en-US" sz="1400" dirty="0">
                <a:latin typeface="Courier"/>
                <a:cs typeface="Courier"/>
              </a:rPr>
              <a:t>(500)</a:t>
            </a:r>
            <a:r>
              <a:rPr lang="en-US" sz="1400" dirty="0" smtClean="0">
                <a:latin typeface="Courier"/>
                <a:cs typeface="Courier"/>
              </a:rPr>
              <a:t>;}</a:t>
            </a:r>
            <a:endParaRPr lang="en-US" sz="1400" dirty="0">
              <a:latin typeface="Courier"/>
              <a:cs typeface="Courier"/>
            </a:endParaRPr>
          </a:p>
          <a:p>
            <a:pPr marL="463550" lvl="1" indent="0">
              <a:spcAft>
                <a:spcPts val="0"/>
              </a:spcAft>
              <a:buNone/>
            </a:pPr>
            <a:r>
              <a:rPr lang="en-US" sz="1200" dirty="0" smtClean="0">
                <a:latin typeface="Courier"/>
                <a:cs typeface="Courier"/>
              </a:rPr>
              <a:t>/</a:t>
            </a:r>
            <a:r>
              <a:rPr lang="en-US" sz="1200" dirty="0">
                <a:latin typeface="Courier"/>
                <a:cs typeface="Courier"/>
              </a:rPr>
              <a:t>/ stop all GPIO activity/threads </a:t>
            </a:r>
          </a:p>
          <a:p>
            <a:pPr marL="60325" indent="0">
              <a:spcAft>
                <a:spcPts val="0"/>
              </a:spcAft>
              <a:buNone/>
            </a:pPr>
            <a:r>
              <a:rPr lang="en-US" sz="1400" dirty="0" smtClean="0">
                <a:latin typeface="Courier"/>
                <a:cs typeface="Courier"/>
              </a:rPr>
              <a:t>		/</a:t>
            </a:r>
            <a:r>
              <a:rPr lang="en-US" sz="1400" dirty="0">
                <a:latin typeface="Courier"/>
                <a:cs typeface="Courier"/>
              </a:rPr>
              <a:t>/ </a:t>
            </a:r>
            <a:r>
              <a:rPr lang="en-US" sz="1400" dirty="0" err="1">
                <a:latin typeface="Courier"/>
                <a:cs typeface="Courier"/>
              </a:rPr>
              <a:t>gpio.shutdown</a:t>
            </a:r>
            <a:r>
              <a:rPr lang="en-US" sz="1400" dirty="0">
                <a:latin typeface="Courier"/>
                <a:cs typeface="Courier"/>
              </a:rPr>
              <a:t>();   &lt;--- implement this method call if you wish to </a:t>
            </a:r>
            <a:r>
              <a:rPr lang="en-US" sz="1400" dirty="0" smtClean="0">
                <a:latin typeface="Courier"/>
                <a:cs typeface="Courier"/>
              </a:rPr>
              <a:t>							</a:t>
            </a:r>
          </a:p>
          <a:p>
            <a:pPr marL="60325" indent="0">
              <a:spcAft>
                <a:spcPts val="0"/>
              </a:spcAft>
              <a:buNone/>
            </a:pPr>
            <a:r>
              <a:rPr lang="en-US" sz="1400" dirty="0">
                <a:latin typeface="Courier"/>
                <a:cs typeface="Courier"/>
              </a:rPr>
              <a:t>	</a:t>
            </a:r>
            <a:r>
              <a:rPr lang="en-US" sz="1400" dirty="0" smtClean="0">
                <a:latin typeface="Courier"/>
                <a:cs typeface="Courier"/>
              </a:rPr>
              <a:t>	//terminate </a:t>
            </a:r>
            <a:r>
              <a:rPr lang="en-US" sz="1400" dirty="0">
                <a:latin typeface="Courier"/>
                <a:cs typeface="Courier"/>
              </a:rPr>
              <a:t>the Pi4J GPIO controller        </a:t>
            </a:r>
          </a:p>
          <a:p>
            <a:pPr marL="60325" indent="0">
              <a:spcAft>
                <a:spcPts val="0"/>
              </a:spcAft>
              <a:buNone/>
            </a:pPr>
            <a:r>
              <a:rPr lang="en-US" sz="1400" dirty="0">
                <a:latin typeface="Courier"/>
                <a:cs typeface="Courier"/>
              </a:rPr>
              <a:t>    }</a:t>
            </a:r>
          </a:p>
          <a:p>
            <a:pPr marL="60325" indent="0">
              <a:buNone/>
            </a:pPr>
            <a:r>
              <a:rPr lang="en-US" sz="1400" dirty="0">
                <a:latin typeface="Courier"/>
                <a:cs typeface="Courier"/>
              </a:rPr>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2749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I2C with Pi4J  (1/2)</a:t>
            </a:r>
            <a:endParaRPr lang="en-US" dirty="0"/>
          </a:p>
        </p:txBody>
      </p:sp>
      <p:sp>
        <p:nvSpPr>
          <p:cNvPr id="3" name="Content Placeholder 2"/>
          <p:cNvSpPr>
            <a:spLocks noGrp="1"/>
          </p:cNvSpPr>
          <p:nvPr>
            <p:ph sz="quarter" idx="12"/>
          </p:nvPr>
        </p:nvSpPr>
        <p:spPr/>
        <p:txBody>
          <a:bodyPr/>
          <a:lstStyle/>
          <a:p>
            <a:pPr marL="60325" indent="0">
              <a:spcAft>
                <a:spcPts val="0"/>
              </a:spcAft>
              <a:buNone/>
            </a:pPr>
            <a:r>
              <a:rPr lang="en-US" sz="1400" dirty="0">
                <a:latin typeface="Courier"/>
                <a:cs typeface="Courier"/>
              </a:rPr>
              <a:t>public Sensors() {</a:t>
            </a:r>
          </a:p>
          <a:p>
            <a:pPr marL="60325" indent="0">
              <a:spcAft>
                <a:spcPts val="0"/>
              </a:spcAft>
              <a:buNone/>
            </a:pPr>
            <a:r>
              <a:rPr lang="en-US" sz="1400" dirty="0" smtClean="0">
                <a:latin typeface="Courier"/>
                <a:cs typeface="Courier"/>
              </a:rPr>
              <a:t>	try </a:t>
            </a:r>
            <a:r>
              <a:rPr lang="en-US" sz="1400" dirty="0">
                <a:latin typeface="Courier"/>
                <a:cs typeface="Courier"/>
              </a:rPr>
              <a:t>{</a:t>
            </a:r>
          </a:p>
          <a:p>
            <a:pPr marL="463550" lvl="1" indent="0">
              <a:spcAft>
                <a:spcPts val="0"/>
              </a:spcAft>
              <a:buNone/>
            </a:pPr>
            <a:r>
              <a:rPr lang="en-US" sz="1200" dirty="0" smtClean="0">
                <a:solidFill>
                  <a:schemeClr val="accent1">
                    <a:lumMod val="60000"/>
                    <a:lumOff val="40000"/>
                  </a:schemeClr>
                </a:solidFill>
                <a:latin typeface="Courier"/>
                <a:cs typeface="Courier"/>
              </a:rPr>
              <a:t>/</a:t>
            </a:r>
            <a:r>
              <a:rPr lang="en-US" sz="1200" dirty="0">
                <a:solidFill>
                  <a:schemeClr val="accent1">
                    <a:lumMod val="60000"/>
                    <a:lumOff val="40000"/>
                  </a:schemeClr>
                </a:solidFill>
                <a:latin typeface="Courier"/>
                <a:cs typeface="Courier"/>
              </a:rPr>
              <a:t>/get i2c bus</a:t>
            </a:r>
          </a:p>
          <a:p>
            <a:pPr marL="60325" indent="0">
              <a:spcAft>
                <a:spcPts val="0"/>
              </a:spcAft>
              <a:buNone/>
            </a:pPr>
            <a:r>
              <a:rPr lang="en-US" sz="1400" dirty="0" smtClean="0">
                <a:solidFill>
                  <a:schemeClr val="accent1">
                    <a:lumMod val="60000"/>
                    <a:lumOff val="40000"/>
                  </a:schemeClr>
                </a:solidFill>
                <a:latin typeface="Courier"/>
                <a:cs typeface="Courier"/>
              </a:rPr>
              <a:t>		</a:t>
            </a:r>
            <a:r>
              <a:rPr lang="en-US" sz="1400" dirty="0" smtClean="0">
                <a:latin typeface="Courier"/>
                <a:cs typeface="Courier"/>
              </a:rPr>
              <a:t>bus </a:t>
            </a:r>
            <a:r>
              <a:rPr lang="en-US" sz="1400" dirty="0">
                <a:latin typeface="Courier"/>
                <a:cs typeface="Courier"/>
              </a:rPr>
              <a:t>= I2CFactory.getInstance(I2CBus.BUS_1);</a:t>
            </a:r>
          </a:p>
          <a:p>
            <a:pPr marL="463550" lvl="1" indent="0">
              <a:spcAft>
                <a:spcPts val="0"/>
              </a:spcAft>
              <a:buNone/>
            </a:pPr>
            <a:r>
              <a:rPr lang="en-US" sz="1200" dirty="0" smtClean="0">
                <a:solidFill>
                  <a:srgbClr val="96B4C9"/>
                </a:solidFill>
                <a:latin typeface="Courier"/>
                <a:cs typeface="Courier"/>
              </a:rPr>
              <a:t>/</a:t>
            </a:r>
            <a:r>
              <a:rPr lang="en-US" sz="1200" dirty="0">
                <a:solidFill>
                  <a:srgbClr val="96B4C9"/>
                </a:solidFill>
                <a:latin typeface="Courier"/>
                <a:cs typeface="Courier"/>
              </a:rPr>
              <a:t>/get device itself</a:t>
            </a:r>
          </a:p>
          <a:p>
            <a:pPr marL="60325" indent="0">
              <a:spcAft>
                <a:spcPts val="0"/>
              </a:spcAft>
              <a:buNone/>
            </a:pPr>
            <a:r>
              <a:rPr lang="en-US" sz="1400" dirty="0" smtClean="0">
                <a:solidFill>
                  <a:srgbClr val="96B4C9"/>
                </a:solidFill>
                <a:latin typeface="Courier"/>
                <a:cs typeface="Courier"/>
              </a:rPr>
              <a:t>		</a:t>
            </a:r>
            <a:r>
              <a:rPr lang="en-US" sz="1400" dirty="0" smtClean="0">
                <a:latin typeface="Courier"/>
                <a:cs typeface="Courier"/>
              </a:rPr>
              <a:t>device </a:t>
            </a:r>
            <a:r>
              <a:rPr lang="en-US" sz="1400" dirty="0">
                <a:latin typeface="Courier"/>
                <a:cs typeface="Courier"/>
              </a:rPr>
              <a:t>= </a:t>
            </a:r>
            <a:r>
              <a:rPr lang="en-US" sz="1400" dirty="0" err="1">
                <a:latin typeface="Courier"/>
                <a:cs typeface="Courier"/>
              </a:rPr>
              <a:t>bus.getDevice</a:t>
            </a:r>
            <a:r>
              <a:rPr lang="en-US" sz="1400" dirty="0">
                <a:latin typeface="Courier"/>
                <a:cs typeface="Courier"/>
              </a:rPr>
              <a:t>(0x68);</a:t>
            </a:r>
          </a:p>
          <a:p>
            <a:pPr marL="60325" indent="0">
              <a:spcAft>
                <a:spcPts val="0"/>
              </a:spcAft>
              <a:buNone/>
            </a:pPr>
            <a:r>
              <a:rPr lang="en-US" sz="1400" dirty="0">
                <a:latin typeface="Courier"/>
                <a:cs typeface="Courier"/>
              </a:rPr>
              <a:t>   	</a:t>
            </a:r>
            <a:r>
              <a:rPr lang="en-US" sz="1400" dirty="0" smtClean="0">
                <a:solidFill>
                  <a:srgbClr val="96B4C9"/>
                </a:solidFill>
                <a:latin typeface="Courier"/>
                <a:cs typeface="Courier"/>
              </a:rPr>
              <a:t>/</a:t>
            </a:r>
            <a:r>
              <a:rPr lang="en-US" sz="1400" dirty="0">
                <a:solidFill>
                  <a:srgbClr val="96B4C9"/>
                </a:solidFill>
                <a:latin typeface="Courier"/>
                <a:cs typeface="Courier"/>
              </a:rPr>
              <a:t>/start sensing, using </a:t>
            </a:r>
            <a:r>
              <a:rPr lang="en-US" sz="1400" dirty="0" err="1">
                <a:solidFill>
                  <a:srgbClr val="96B4C9"/>
                </a:solidFill>
                <a:latin typeface="Courier"/>
                <a:cs typeface="Courier"/>
              </a:rPr>
              <a:t>config</a:t>
            </a:r>
            <a:r>
              <a:rPr lang="en-US" sz="1400" dirty="0">
                <a:solidFill>
                  <a:srgbClr val="96B4C9"/>
                </a:solidFill>
                <a:latin typeface="Courier"/>
                <a:cs typeface="Courier"/>
              </a:rPr>
              <a:t> registries 6B  and 6C	</a:t>
            </a:r>
          </a:p>
          <a:p>
            <a:pPr marL="60325" indent="0">
              <a:spcAft>
                <a:spcPts val="0"/>
              </a:spcAft>
              <a:buNone/>
            </a:pPr>
            <a:r>
              <a:rPr lang="en-US" sz="1400" dirty="0" smtClean="0">
                <a:solidFill>
                  <a:srgbClr val="96B4C9"/>
                </a:solidFill>
                <a:latin typeface="Courier"/>
                <a:cs typeface="Courier"/>
              </a:rPr>
              <a:t>		</a:t>
            </a:r>
            <a:r>
              <a:rPr lang="en-US" sz="1400" dirty="0" err="1" smtClean="0">
                <a:latin typeface="Courier"/>
                <a:cs typeface="Courier"/>
              </a:rPr>
              <a:t>device.write</a:t>
            </a:r>
            <a:r>
              <a:rPr lang="en-US" sz="1400" dirty="0">
                <a:latin typeface="Courier"/>
                <a:cs typeface="Courier"/>
              </a:rPr>
              <a:t>(0x6B, (byte) 0b00000000);</a:t>
            </a:r>
          </a:p>
          <a:p>
            <a:pPr marL="60325" indent="0">
              <a:spcAft>
                <a:spcPts val="0"/>
              </a:spcAft>
              <a:buNone/>
            </a:pPr>
            <a:r>
              <a:rPr lang="en-US" sz="1400" dirty="0" smtClean="0">
                <a:latin typeface="Courier"/>
                <a:cs typeface="Courier"/>
              </a:rPr>
              <a:t>		</a:t>
            </a:r>
            <a:r>
              <a:rPr lang="en-US" sz="1400" dirty="0" err="1" smtClean="0">
                <a:latin typeface="Courier"/>
                <a:cs typeface="Courier"/>
              </a:rPr>
              <a:t>device.write</a:t>
            </a:r>
            <a:r>
              <a:rPr lang="en-US" sz="1400" dirty="0">
                <a:latin typeface="Courier"/>
                <a:cs typeface="Courier"/>
              </a:rPr>
              <a:t>(0x6C, (byte) 0b00000000);</a:t>
            </a:r>
          </a:p>
          <a:p>
            <a:pPr marL="60325" indent="0">
              <a:spcAft>
                <a:spcPts val="0"/>
              </a:spcAft>
              <a:buNone/>
            </a:pPr>
            <a:r>
              <a:rPr lang="en-US" sz="1400" dirty="0" smtClean="0">
                <a:latin typeface="Courier"/>
                <a:cs typeface="Courier"/>
              </a:rPr>
              <a:t>		</a:t>
            </a:r>
            <a:r>
              <a:rPr lang="en-US" sz="1400" dirty="0" smtClean="0">
                <a:solidFill>
                  <a:srgbClr val="96B4C9"/>
                </a:solidFill>
                <a:latin typeface="Courier"/>
                <a:cs typeface="Courier"/>
              </a:rPr>
              <a:t>/</a:t>
            </a:r>
            <a:r>
              <a:rPr lang="en-US" sz="1400" dirty="0">
                <a:solidFill>
                  <a:srgbClr val="96B4C9"/>
                </a:solidFill>
                <a:latin typeface="Courier"/>
                <a:cs typeface="Courier"/>
              </a:rPr>
              <a:t>/</a:t>
            </a:r>
            <a:r>
              <a:rPr lang="en-US" sz="1400" dirty="0" err="1">
                <a:solidFill>
                  <a:srgbClr val="96B4C9"/>
                </a:solidFill>
                <a:latin typeface="Courier"/>
                <a:cs typeface="Courier"/>
              </a:rPr>
              <a:t>config</a:t>
            </a:r>
            <a:r>
              <a:rPr lang="en-US" sz="1400" dirty="0">
                <a:solidFill>
                  <a:srgbClr val="96B4C9"/>
                </a:solidFill>
                <a:latin typeface="Courier"/>
                <a:cs typeface="Courier"/>
              </a:rPr>
              <a:t> gyro</a:t>
            </a:r>
          </a:p>
          <a:p>
            <a:pPr marL="60325" indent="0">
              <a:spcAft>
                <a:spcPts val="0"/>
              </a:spcAft>
              <a:buNone/>
            </a:pPr>
            <a:r>
              <a:rPr lang="en-US" sz="1400" dirty="0" smtClean="0">
                <a:solidFill>
                  <a:srgbClr val="96B4C9"/>
                </a:solidFill>
                <a:latin typeface="Courier"/>
                <a:cs typeface="Courier"/>
              </a:rPr>
              <a:t>		</a:t>
            </a:r>
            <a:r>
              <a:rPr lang="en-US" sz="1400" dirty="0" err="1" smtClean="0">
                <a:latin typeface="Courier"/>
                <a:cs typeface="Courier"/>
              </a:rPr>
              <a:t>device.write</a:t>
            </a:r>
            <a:r>
              <a:rPr lang="en-US" sz="1400" dirty="0">
                <a:latin typeface="Courier"/>
                <a:cs typeface="Courier"/>
              </a:rPr>
              <a:t>(0x1B, (byte) 0b11100000);</a:t>
            </a:r>
          </a:p>
          <a:p>
            <a:pPr marL="60325" indent="0">
              <a:spcAft>
                <a:spcPts val="0"/>
              </a:spcAft>
              <a:buNone/>
            </a:pPr>
            <a:r>
              <a:rPr lang="en-US" sz="1400" dirty="0" smtClean="0">
                <a:latin typeface="Courier"/>
                <a:cs typeface="Courier"/>
              </a:rPr>
              <a:t>		</a:t>
            </a:r>
            <a:r>
              <a:rPr lang="en-US" sz="1400" dirty="0" smtClean="0">
                <a:solidFill>
                  <a:srgbClr val="96B4C9"/>
                </a:solidFill>
                <a:latin typeface="Courier"/>
                <a:cs typeface="Courier"/>
              </a:rPr>
              <a:t>/</a:t>
            </a:r>
            <a:r>
              <a:rPr lang="en-US" sz="1400" dirty="0">
                <a:solidFill>
                  <a:srgbClr val="96B4C9"/>
                </a:solidFill>
                <a:latin typeface="Courier"/>
                <a:cs typeface="Courier"/>
              </a:rPr>
              <a:t>/</a:t>
            </a:r>
            <a:r>
              <a:rPr lang="en-US" sz="1400" dirty="0" err="1">
                <a:solidFill>
                  <a:srgbClr val="96B4C9"/>
                </a:solidFill>
                <a:latin typeface="Courier"/>
                <a:cs typeface="Courier"/>
              </a:rPr>
              <a:t>config</a:t>
            </a:r>
            <a:r>
              <a:rPr lang="en-US" sz="1400" dirty="0">
                <a:solidFill>
                  <a:srgbClr val="96B4C9"/>
                </a:solidFill>
                <a:latin typeface="Courier"/>
                <a:cs typeface="Courier"/>
              </a:rPr>
              <a:t> </a:t>
            </a:r>
            <a:r>
              <a:rPr lang="en-US" sz="1400" dirty="0" err="1">
                <a:solidFill>
                  <a:srgbClr val="96B4C9"/>
                </a:solidFill>
                <a:latin typeface="Courier"/>
                <a:cs typeface="Courier"/>
              </a:rPr>
              <a:t>accel</a:t>
            </a:r>
            <a:r>
              <a:rPr lang="en-US" sz="1400" dirty="0">
                <a:solidFill>
                  <a:srgbClr val="96B4C9"/>
                </a:solidFill>
                <a:latin typeface="Courier"/>
                <a:cs typeface="Courier"/>
              </a:rPr>
              <a:t>	</a:t>
            </a:r>
          </a:p>
          <a:p>
            <a:pPr marL="60325" indent="0">
              <a:spcAft>
                <a:spcPts val="0"/>
              </a:spcAft>
              <a:buNone/>
            </a:pPr>
            <a:r>
              <a:rPr lang="en-US" sz="1400" dirty="0">
                <a:solidFill>
                  <a:srgbClr val="96B4C9"/>
                </a:solidFill>
                <a:latin typeface="Courier"/>
                <a:cs typeface="Courier"/>
              </a:rPr>
              <a:t>    </a:t>
            </a:r>
            <a:r>
              <a:rPr lang="en-US" sz="1400" dirty="0" err="1" smtClean="0">
                <a:latin typeface="Courier"/>
                <a:cs typeface="Courier"/>
              </a:rPr>
              <a:t>device.write</a:t>
            </a:r>
            <a:r>
              <a:rPr lang="en-US" sz="1400" dirty="0">
                <a:latin typeface="Courier"/>
                <a:cs typeface="Courier"/>
              </a:rPr>
              <a:t>(0x1C, (byte) 0b00011001);</a:t>
            </a:r>
          </a:p>
          <a:p>
            <a:pPr marL="60325" indent="0">
              <a:spcAft>
                <a:spcPts val="0"/>
              </a:spcAft>
              <a:buNone/>
            </a:pPr>
            <a:r>
              <a:rPr lang="en-US" sz="1400" dirty="0" smtClean="0">
                <a:latin typeface="Courier"/>
                <a:cs typeface="Courier"/>
              </a:rPr>
              <a:t>		</a:t>
            </a:r>
            <a:r>
              <a:rPr lang="en-US" sz="1400" dirty="0" err="1" smtClean="0">
                <a:latin typeface="Courier"/>
                <a:cs typeface="Courier"/>
              </a:rPr>
              <a:t>startReading</a:t>
            </a:r>
            <a:r>
              <a:rPr lang="en-US" sz="1400" dirty="0">
                <a:latin typeface="Courier"/>
                <a:cs typeface="Courier"/>
              </a:rPr>
              <a:t>();</a:t>
            </a:r>
          </a:p>
          <a:p>
            <a:pPr marL="60325" indent="0">
              <a:spcAft>
                <a:spcPts val="0"/>
              </a:spcAft>
              <a:buNone/>
            </a:pPr>
            <a:r>
              <a:rPr lang="en-US" sz="1400" dirty="0">
                <a:latin typeface="Courier"/>
                <a:cs typeface="Courier"/>
              </a:rPr>
              <a:t>	</a:t>
            </a:r>
            <a:r>
              <a:rPr lang="en-US" sz="1400" dirty="0" smtClean="0">
                <a:latin typeface="Courier"/>
                <a:cs typeface="Courier"/>
              </a:rPr>
              <a:t>catch </a:t>
            </a:r>
            <a:r>
              <a:rPr lang="en-US" sz="1400" dirty="0">
                <a:latin typeface="Courier"/>
                <a:cs typeface="Courier"/>
              </a:rPr>
              <a:t>(</a:t>
            </a:r>
            <a:r>
              <a:rPr lang="en-US" sz="1400" dirty="0" err="1">
                <a:latin typeface="Courier"/>
                <a:cs typeface="Courier"/>
              </a:rPr>
              <a:t>IOException</a:t>
            </a:r>
            <a:r>
              <a:rPr lang="en-US" sz="1400" dirty="0">
                <a:latin typeface="Courier"/>
                <a:cs typeface="Courier"/>
              </a:rPr>
              <a:t> e) </a:t>
            </a:r>
            <a:r>
              <a:rPr lang="en-US" sz="1400" dirty="0" smtClean="0">
                <a:latin typeface="Courier"/>
                <a:cs typeface="Courier"/>
              </a:rPr>
              <a:t>{</a:t>
            </a:r>
            <a:r>
              <a:rPr lang="en-US" sz="1400" dirty="0" err="1" smtClean="0">
                <a:latin typeface="Courier"/>
                <a:cs typeface="Courier"/>
              </a:rPr>
              <a:t>System.out.println</a:t>
            </a:r>
            <a:r>
              <a:rPr lang="en-US" sz="1400" dirty="0">
                <a:latin typeface="Courier"/>
                <a:cs typeface="Courier"/>
              </a:rPr>
              <a:t>(</a:t>
            </a:r>
            <a:r>
              <a:rPr lang="en-US" sz="1400" dirty="0" err="1">
                <a:latin typeface="Courier"/>
                <a:cs typeface="Courier"/>
              </a:rPr>
              <a:t>e.getMessage</a:t>
            </a:r>
            <a:r>
              <a:rPr lang="en-US" sz="1400" dirty="0">
                <a:latin typeface="Courier"/>
                <a:cs typeface="Courier"/>
              </a:rPr>
              <a:t>())</a:t>
            </a:r>
            <a:r>
              <a:rPr lang="en-US" sz="1400" dirty="0" smtClean="0">
                <a:latin typeface="Courier"/>
                <a:cs typeface="Courier"/>
              </a:rPr>
              <a:t>; </a:t>
            </a:r>
            <a:r>
              <a:rPr lang="en-US" sz="1400" dirty="0">
                <a:latin typeface="Courier"/>
                <a:cs typeface="Courier"/>
              </a:rPr>
              <a:t>}</a:t>
            </a:r>
          </a:p>
          <a:p>
            <a:pPr marL="60325" indent="0">
              <a:spcAft>
                <a:spcPts val="0"/>
              </a:spcAft>
              <a:buNone/>
            </a:pPr>
            <a:r>
              <a:rPr lang="en-US" sz="1400" dirty="0" smtClean="0">
                <a:latin typeface="Courier"/>
                <a:cs typeface="Courier"/>
              </a:rPr>
              <a:t>}</a:t>
            </a:r>
            <a:endParaRPr lang="en-US" sz="1400"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74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I2C with Pi4J  (2/2)</a:t>
            </a:r>
            <a:endParaRPr lang="en-US" dirty="0"/>
          </a:p>
        </p:txBody>
      </p:sp>
      <p:sp>
        <p:nvSpPr>
          <p:cNvPr id="3" name="Content Placeholder 2"/>
          <p:cNvSpPr>
            <a:spLocks noGrp="1"/>
          </p:cNvSpPr>
          <p:nvPr>
            <p:ph sz="quarter" idx="12"/>
          </p:nvPr>
        </p:nvSpPr>
        <p:spPr/>
        <p:txBody>
          <a:bodyPr/>
          <a:lstStyle/>
          <a:p>
            <a:pPr marL="60325" indent="0">
              <a:spcAft>
                <a:spcPts val="0"/>
              </a:spcAft>
              <a:buNone/>
            </a:pPr>
            <a:r>
              <a:rPr lang="en-US" sz="1400" dirty="0">
                <a:latin typeface="Courier"/>
                <a:cs typeface="Courier"/>
              </a:rPr>
              <a:t>private void </a:t>
            </a:r>
            <a:r>
              <a:rPr lang="en-US" sz="1400" dirty="0" err="1">
                <a:latin typeface="Courier"/>
                <a:cs typeface="Courier"/>
              </a:rPr>
              <a:t>readingSensors</a:t>
            </a:r>
            <a:r>
              <a:rPr lang="en-US" sz="1400" dirty="0">
                <a:latin typeface="Courier"/>
                <a:cs typeface="Courier"/>
              </a:rPr>
              <a:t>() throws </a:t>
            </a:r>
            <a:r>
              <a:rPr lang="en-US" sz="1400" dirty="0" err="1">
                <a:latin typeface="Courier"/>
                <a:cs typeface="Courier"/>
              </a:rPr>
              <a:t>IOException</a:t>
            </a:r>
            <a:r>
              <a:rPr lang="en-US" sz="1400" dirty="0">
                <a:latin typeface="Courier"/>
                <a:cs typeface="Courier"/>
              </a:rPr>
              <a:t> </a:t>
            </a:r>
            <a:r>
              <a:rPr lang="en-US" sz="1400" dirty="0" smtClean="0">
                <a:latin typeface="Courier"/>
                <a:cs typeface="Courier"/>
              </a:rPr>
              <a:t>{</a:t>
            </a:r>
          </a:p>
          <a:p>
            <a:pPr marL="60325" indent="0">
              <a:spcAft>
                <a:spcPts val="0"/>
              </a:spcAft>
              <a:buNone/>
            </a:pPr>
            <a:r>
              <a:rPr lang="en-US" sz="1400" dirty="0">
                <a:latin typeface="Courier"/>
                <a:cs typeface="Courier"/>
              </a:rPr>
              <a:t>	</a:t>
            </a:r>
            <a:r>
              <a:rPr lang="en-US" sz="1200" dirty="0" smtClean="0">
                <a:latin typeface="Courier"/>
                <a:cs typeface="Courier"/>
              </a:rPr>
              <a:t>while </a:t>
            </a:r>
            <a:r>
              <a:rPr lang="en-US" sz="1200" dirty="0">
                <a:latin typeface="Courier"/>
                <a:cs typeface="Courier"/>
              </a:rPr>
              <a:t>(true) {</a:t>
            </a:r>
          </a:p>
          <a:p>
            <a:pPr marL="60325" indent="0">
              <a:spcAft>
                <a:spcPts val="0"/>
              </a:spcAft>
              <a:buNone/>
            </a:pPr>
            <a:r>
              <a:rPr lang="en-US" sz="1400" dirty="0" smtClean="0">
                <a:latin typeface="Courier"/>
                <a:cs typeface="Courier"/>
              </a:rPr>
              <a:t>		</a:t>
            </a:r>
            <a:r>
              <a:rPr lang="en-US" sz="1400" dirty="0" err="1" smtClean="0">
                <a:latin typeface="Courier"/>
                <a:cs typeface="Courier"/>
              </a:rPr>
              <a:t>accelData</a:t>
            </a:r>
            <a:r>
              <a:rPr lang="en-US" sz="1400" dirty="0" smtClean="0">
                <a:latin typeface="Courier"/>
                <a:cs typeface="Courier"/>
              </a:rPr>
              <a:t> </a:t>
            </a:r>
            <a:r>
              <a:rPr lang="en-US" sz="1400" dirty="0">
                <a:latin typeface="Courier"/>
                <a:cs typeface="Courier"/>
              </a:rPr>
              <a:t>= new byte[6];</a:t>
            </a:r>
          </a:p>
          <a:p>
            <a:pPr marL="60325" indent="0">
              <a:spcAft>
                <a:spcPts val="0"/>
              </a:spcAft>
              <a:buNone/>
            </a:pPr>
            <a:r>
              <a:rPr lang="en-US" sz="1400" dirty="0" smtClean="0">
                <a:latin typeface="Courier"/>
                <a:cs typeface="Courier"/>
              </a:rPr>
              <a:t>		</a:t>
            </a:r>
            <a:r>
              <a:rPr lang="en-US" sz="1400" dirty="0" err="1" smtClean="0">
                <a:latin typeface="Courier"/>
                <a:cs typeface="Courier"/>
              </a:rPr>
              <a:t>gyroData</a:t>
            </a:r>
            <a:r>
              <a:rPr lang="en-US" sz="1400" dirty="0" smtClean="0">
                <a:latin typeface="Courier"/>
                <a:cs typeface="Courier"/>
              </a:rPr>
              <a:t> </a:t>
            </a:r>
            <a:r>
              <a:rPr lang="en-US" sz="1400" dirty="0">
                <a:latin typeface="Courier"/>
                <a:cs typeface="Courier"/>
              </a:rPr>
              <a:t>= new byte[6];</a:t>
            </a:r>
          </a:p>
          <a:p>
            <a:pPr marL="60325" indent="0">
              <a:spcAft>
                <a:spcPts val="0"/>
              </a:spcAft>
              <a:buNone/>
            </a:pP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err="1" smtClean="0">
                <a:latin typeface="Courier"/>
                <a:cs typeface="Courier"/>
              </a:rPr>
              <a:t>int</a:t>
            </a:r>
            <a:r>
              <a:rPr lang="en-US" sz="1400" dirty="0" smtClean="0">
                <a:latin typeface="Courier"/>
                <a:cs typeface="Courier"/>
              </a:rPr>
              <a:t> </a:t>
            </a:r>
            <a:r>
              <a:rPr lang="en-US" sz="1400" dirty="0">
                <a:latin typeface="Courier"/>
                <a:cs typeface="Courier"/>
              </a:rPr>
              <a:t>r = </a:t>
            </a:r>
            <a:r>
              <a:rPr lang="en-US" sz="1400" dirty="0" err="1">
                <a:latin typeface="Courier"/>
                <a:cs typeface="Courier"/>
              </a:rPr>
              <a:t>device.read</a:t>
            </a:r>
            <a:r>
              <a:rPr lang="en-US" sz="1400" dirty="0">
                <a:latin typeface="Courier"/>
                <a:cs typeface="Courier"/>
              </a:rPr>
              <a:t>(0x3B, </a:t>
            </a:r>
            <a:r>
              <a:rPr lang="en-US" sz="1400" dirty="0" err="1">
                <a:latin typeface="Courier"/>
                <a:cs typeface="Courier"/>
              </a:rPr>
              <a:t>accelData</a:t>
            </a:r>
            <a:r>
              <a:rPr lang="en-US" sz="1400" dirty="0">
                <a:latin typeface="Courier"/>
                <a:cs typeface="Courier"/>
              </a:rPr>
              <a:t>, 0, 6);</a:t>
            </a:r>
          </a:p>
          <a:p>
            <a:pPr marL="60325" indent="0">
              <a:spcAft>
                <a:spcPts val="0"/>
              </a:spcAft>
              <a:buNone/>
            </a:pPr>
            <a:r>
              <a:rPr lang="en-US" sz="1400" dirty="0" smtClean="0">
                <a:latin typeface="Courier"/>
                <a:cs typeface="Courier"/>
              </a:rPr>
              <a:t>		if </a:t>
            </a:r>
            <a:r>
              <a:rPr lang="en-US" sz="1400" dirty="0">
                <a:latin typeface="Courier"/>
                <a:cs typeface="Courier"/>
              </a:rPr>
              <a:t>(r != 6) {</a:t>
            </a:r>
          </a:p>
          <a:p>
            <a:pPr marL="60325" indent="0">
              <a:spcAft>
                <a:spcPts val="0"/>
              </a:spcAft>
              <a:buNone/>
            </a:pPr>
            <a:r>
              <a:rPr lang="en-US" sz="1400" dirty="0" smtClean="0">
                <a:latin typeface="Courier"/>
                <a:cs typeface="Courier"/>
              </a:rPr>
              <a:t>			</a:t>
            </a:r>
            <a:r>
              <a:rPr lang="en-US" sz="1400" dirty="0" err="1" smtClean="0">
                <a:latin typeface="Courier"/>
                <a:cs typeface="Courier"/>
              </a:rPr>
              <a:t>System.out.println</a:t>
            </a:r>
            <a:r>
              <a:rPr lang="en-US" sz="1400" dirty="0">
                <a:latin typeface="Courier"/>
                <a:cs typeface="Courier"/>
              </a:rPr>
              <a:t>("Error reading </a:t>
            </a:r>
            <a:r>
              <a:rPr lang="en-US" sz="1400" dirty="0" err="1">
                <a:latin typeface="Courier"/>
                <a:cs typeface="Courier"/>
              </a:rPr>
              <a:t>accel</a:t>
            </a:r>
            <a:r>
              <a:rPr lang="en-US" sz="1400" dirty="0">
                <a:latin typeface="Courier"/>
                <a:cs typeface="Courier"/>
              </a:rPr>
              <a:t> data, &lt; 6 bytes");</a:t>
            </a:r>
          </a:p>
          <a:p>
            <a:pPr marL="60325" indent="0">
              <a:spcAft>
                <a:spcPts val="0"/>
              </a:spcAft>
              <a:buNone/>
            </a:pPr>
            <a:r>
              <a:rPr lang="en-US" sz="1400" dirty="0" smtClean="0">
                <a:latin typeface="Courier"/>
                <a:cs typeface="Courier"/>
              </a:rPr>
              <a:t>		}</a:t>
            </a:r>
            <a:endParaRPr lang="en-US" sz="1400" dirty="0">
              <a:latin typeface="Courier"/>
              <a:cs typeface="Courier"/>
            </a:endParaRPr>
          </a:p>
          <a:p>
            <a:pPr marL="60325" indent="0">
              <a:spcAft>
                <a:spcPts val="0"/>
              </a:spcAft>
              <a:buNone/>
            </a:pP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err="1" smtClean="0">
                <a:latin typeface="Courier"/>
                <a:cs typeface="Courier"/>
              </a:rPr>
              <a:t>int</a:t>
            </a:r>
            <a:r>
              <a:rPr lang="en-US" sz="1400" dirty="0" smtClean="0">
                <a:latin typeface="Courier"/>
                <a:cs typeface="Courier"/>
              </a:rPr>
              <a:t> </a:t>
            </a:r>
            <a:r>
              <a:rPr lang="en-US" sz="1400" dirty="0" err="1">
                <a:latin typeface="Courier"/>
                <a:cs typeface="Courier"/>
              </a:rPr>
              <a:t>accelX</a:t>
            </a:r>
            <a:r>
              <a:rPr lang="en-US" sz="1400" dirty="0">
                <a:latin typeface="Courier"/>
                <a:cs typeface="Courier"/>
              </a:rPr>
              <a:t>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[0])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[1]);</a:t>
            </a:r>
          </a:p>
          <a:p>
            <a:pPr marL="60325" indent="0">
              <a:spcAft>
                <a:spcPts val="0"/>
              </a:spcAft>
              <a:buNone/>
            </a:pPr>
            <a:r>
              <a:rPr lang="en-US" sz="1400" dirty="0" smtClean="0">
                <a:latin typeface="Courier"/>
                <a:cs typeface="Courier"/>
              </a:rPr>
              <a:t>		</a:t>
            </a:r>
            <a:r>
              <a:rPr lang="en-US" sz="1400" dirty="0" err="1" smtClean="0">
                <a:latin typeface="Courier"/>
                <a:cs typeface="Courier"/>
              </a:rPr>
              <a:t>int</a:t>
            </a:r>
            <a:r>
              <a:rPr lang="en-US" sz="1400" dirty="0" smtClean="0">
                <a:latin typeface="Courier"/>
                <a:cs typeface="Courier"/>
              </a:rPr>
              <a:t> </a:t>
            </a:r>
            <a:r>
              <a:rPr lang="en-US" sz="1400" dirty="0" err="1">
                <a:latin typeface="Courier"/>
                <a:cs typeface="Courier"/>
              </a:rPr>
              <a:t>accelY</a:t>
            </a:r>
            <a:r>
              <a:rPr lang="en-US" sz="1400" dirty="0">
                <a:latin typeface="Courier"/>
                <a:cs typeface="Courier"/>
              </a:rPr>
              <a:t>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[2])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[3]);</a:t>
            </a:r>
          </a:p>
          <a:p>
            <a:pPr marL="60325" indent="0">
              <a:spcAft>
                <a:spcPts val="0"/>
              </a:spcAft>
              <a:buNone/>
            </a:pPr>
            <a:r>
              <a:rPr lang="en-US" sz="1400" dirty="0" smtClean="0">
                <a:latin typeface="Courier"/>
                <a:cs typeface="Courier"/>
              </a:rPr>
              <a:t>		</a:t>
            </a:r>
            <a:r>
              <a:rPr lang="en-US" sz="1400" dirty="0" err="1" smtClean="0">
                <a:latin typeface="Courier"/>
                <a:cs typeface="Courier"/>
              </a:rPr>
              <a:t>int</a:t>
            </a:r>
            <a:r>
              <a:rPr lang="en-US" sz="1400" dirty="0" smtClean="0">
                <a:latin typeface="Courier"/>
                <a:cs typeface="Courier"/>
              </a:rPr>
              <a:t> </a:t>
            </a:r>
            <a:r>
              <a:rPr lang="en-US" sz="1400" dirty="0" err="1">
                <a:latin typeface="Courier"/>
                <a:cs typeface="Courier"/>
              </a:rPr>
              <a:t>accelZ</a:t>
            </a:r>
            <a:r>
              <a:rPr lang="en-US" sz="1400" dirty="0">
                <a:latin typeface="Courier"/>
                <a:cs typeface="Courier"/>
              </a:rPr>
              <a:t>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[4])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accelData</a:t>
            </a:r>
            <a:r>
              <a:rPr lang="en-US" sz="1400" dirty="0">
                <a:latin typeface="Courier"/>
                <a:cs typeface="Courier"/>
              </a:rPr>
              <a:t>[5]);</a:t>
            </a:r>
          </a:p>
          <a:p>
            <a:pPr marL="463550" lvl="1" indent="0">
              <a:spcAft>
                <a:spcPts val="0"/>
              </a:spcAft>
              <a:buNone/>
            </a:pPr>
            <a:r>
              <a:rPr lang="en-US" sz="1200" dirty="0" err="1" smtClean="0">
                <a:latin typeface="Courier"/>
                <a:cs typeface="Courier"/>
              </a:rPr>
              <a:t>System.out.println</a:t>
            </a:r>
            <a:r>
              <a:rPr lang="en-US" sz="1200" dirty="0">
                <a:latin typeface="Courier"/>
                <a:cs typeface="Courier"/>
              </a:rPr>
              <a:t>("</a:t>
            </a:r>
            <a:r>
              <a:rPr lang="en-US" sz="1200" dirty="0" err="1">
                <a:latin typeface="Courier"/>
                <a:cs typeface="Courier"/>
              </a:rPr>
              <a:t>accelX</a:t>
            </a:r>
            <a:r>
              <a:rPr lang="en-US" sz="1200" dirty="0">
                <a:latin typeface="Courier"/>
                <a:cs typeface="Courier"/>
              </a:rPr>
              <a:t>: " + </a:t>
            </a:r>
            <a:r>
              <a:rPr lang="en-US" sz="1200" dirty="0" err="1">
                <a:latin typeface="Courier"/>
                <a:cs typeface="Courier"/>
              </a:rPr>
              <a:t>accelX</a:t>
            </a:r>
            <a:r>
              <a:rPr lang="en-US" sz="1200" dirty="0">
                <a:latin typeface="Courier"/>
                <a:cs typeface="Courier"/>
              </a:rPr>
              <a:t> + ", </a:t>
            </a:r>
            <a:r>
              <a:rPr lang="en-US" sz="1200" dirty="0" err="1">
                <a:latin typeface="Courier"/>
                <a:cs typeface="Courier"/>
              </a:rPr>
              <a:t>accelY</a:t>
            </a:r>
            <a:r>
              <a:rPr lang="en-US" sz="1200" dirty="0">
                <a:latin typeface="Courier"/>
                <a:cs typeface="Courier"/>
              </a:rPr>
              <a:t>: " + </a:t>
            </a:r>
            <a:r>
              <a:rPr lang="en-US" sz="1200" dirty="0" err="1">
                <a:latin typeface="Courier"/>
                <a:cs typeface="Courier"/>
              </a:rPr>
              <a:t>accelY</a:t>
            </a:r>
            <a:r>
              <a:rPr lang="en-US" sz="1200" dirty="0">
                <a:latin typeface="Courier"/>
                <a:cs typeface="Courier"/>
              </a:rPr>
              <a:t> + ", </a:t>
            </a:r>
            <a:r>
              <a:rPr lang="en-US" sz="1200" dirty="0" err="1">
                <a:latin typeface="Courier"/>
                <a:cs typeface="Courier"/>
              </a:rPr>
              <a:t>accelZ</a:t>
            </a:r>
            <a:r>
              <a:rPr lang="en-US" sz="1200" dirty="0">
                <a:latin typeface="Courier"/>
                <a:cs typeface="Courier"/>
              </a:rPr>
              <a:t>: " + </a:t>
            </a:r>
            <a:r>
              <a:rPr lang="en-US" sz="1200" dirty="0" err="1">
                <a:latin typeface="Courier"/>
                <a:cs typeface="Courier"/>
              </a:rPr>
              <a:t>accelZ</a:t>
            </a:r>
            <a:r>
              <a:rPr lang="en-US" sz="1200" dirty="0">
                <a:latin typeface="Courier"/>
                <a:cs typeface="Courier"/>
              </a:rPr>
              <a:t>);</a:t>
            </a:r>
          </a:p>
          <a:p>
            <a:pPr marL="60325" indent="0">
              <a:spcAft>
                <a:spcPts val="0"/>
              </a:spcAft>
              <a:buNone/>
            </a:pPr>
            <a:r>
              <a:rPr lang="en-US" sz="1400" dirty="0" smtClean="0">
                <a:latin typeface="Courier"/>
                <a:cs typeface="Courier"/>
              </a:rPr>
              <a:t>		...</a:t>
            </a:r>
            <a:endParaRPr lang="en-US" sz="1400" dirty="0">
              <a:latin typeface="Courier"/>
              <a:cs typeface="Courier"/>
            </a:endParaRPr>
          </a:p>
          <a:p>
            <a:pPr marL="60325" indent="0">
              <a:spcAft>
                <a:spcPts val="0"/>
              </a:spcAft>
              <a:buNone/>
            </a:pPr>
            <a:r>
              <a:rPr lang="en-US" sz="1400" dirty="0">
                <a:latin typeface="Courier"/>
                <a:cs typeface="Courier"/>
              </a:rPr>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529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I2C with Pi4J  (2/2)</a:t>
            </a:r>
            <a:endParaRPr lang="en-US" dirty="0"/>
          </a:p>
        </p:txBody>
      </p:sp>
      <p:sp>
        <p:nvSpPr>
          <p:cNvPr id="3" name="Content Placeholder 2"/>
          <p:cNvSpPr>
            <a:spLocks noGrp="1"/>
          </p:cNvSpPr>
          <p:nvPr>
            <p:ph sz="quarter" idx="12"/>
          </p:nvPr>
        </p:nvSpPr>
        <p:spPr/>
        <p:txBody>
          <a:bodyPr/>
          <a:lstStyle/>
          <a:p>
            <a:pPr marL="60325" indent="0">
              <a:spcAft>
                <a:spcPts val="0"/>
              </a:spcAft>
              <a:buNone/>
            </a:pPr>
            <a:r>
              <a:rPr lang="en-US" sz="1400" dirty="0" smtClean="0">
                <a:latin typeface="Courier"/>
                <a:cs typeface="Courier"/>
              </a:rPr>
              <a:t>		r </a:t>
            </a:r>
            <a:r>
              <a:rPr lang="en-US" sz="1400" dirty="0">
                <a:latin typeface="Courier"/>
                <a:cs typeface="Courier"/>
              </a:rPr>
              <a:t>= </a:t>
            </a:r>
            <a:r>
              <a:rPr lang="en-US" sz="1400" dirty="0" err="1">
                <a:latin typeface="Courier"/>
                <a:cs typeface="Courier"/>
              </a:rPr>
              <a:t>device.read</a:t>
            </a:r>
            <a:r>
              <a:rPr lang="en-US" sz="1400" dirty="0">
                <a:latin typeface="Courier"/>
                <a:cs typeface="Courier"/>
              </a:rPr>
              <a:t>(0x43, </a:t>
            </a:r>
            <a:r>
              <a:rPr lang="en-US" sz="1400" dirty="0" err="1">
                <a:latin typeface="Courier"/>
                <a:cs typeface="Courier"/>
              </a:rPr>
              <a:t>gyroData</a:t>
            </a:r>
            <a:r>
              <a:rPr lang="en-US" sz="1400" dirty="0">
                <a:latin typeface="Courier"/>
                <a:cs typeface="Courier"/>
              </a:rPr>
              <a:t>, 0, 6)</a:t>
            </a:r>
            <a:r>
              <a:rPr lang="en-US" sz="1400" dirty="0" smtClean="0">
                <a:latin typeface="Courier"/>
                <a:cs typeface="Courier"/>
              </a:rPr>
              <a:t>;</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200" dirty="0" smtClean="0">
                <a:latin typeface="Courier"/>
                <a:cs typeface="Courier"/>
              </a:rPr>
              <a:t>if </a:t>
            </a:r>
            <a:r>
              <a:rPr lang="en-US" sz="1200" dirty="0">
                <a:latin typeface="Courier"/>
                <a:cs typeface="Courier"/>
              </a:rPr>
              <a:t>(r != 6) {</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err="1" smtClean="0">
                <a:latin typeface="Courier"/>
                <a:cs typeface="Courier"/>
              </a:rPr>
              <a:t>System.out.println</a:t>
            </a:r>
            <a:r>
              <a:rPr lang="en-US" sz="1400" dirty="0">
                <a:latin typeface="Courier"/>
                <a:cs typeface="Courier"/>
              </a:rPr>
              <a:t>("Error reading gyro data, &lt; 6 bytes");</a:t>
            </a:r>
          </a:p>
          <a:p>
            <a:pPr marL="60325" indent="0">
              <a:spcAft>
                <a:spcPts val="0"/>
              </a:spcAft>
              <a:buNone/>
            </a:pPr>
            <a:r>
              <a:rPr lang="en-US" sz="1400" dirty="0" smtClean="0">
                <a:latin typeface="Courier"/>
                <a:cs typeface="Courier"/>
              </a:rPr>
              <a:t>		}</a:t>
            </a:r>
            <a:endParaRPr lang="en-US" sz="1400" dirty="0">
              <a:latin typeface="Courier"/>
              <a:cs typeface="Courier"/>
            </a:endParaRPr>
          </a:p>
          <a:p>
            <a:pPr marL="60325" indent="0">
              <a:spcAft>
                <a:spcPts val="0"/>
              </a:spcAft>
              <a:buNone/>
            </a:pP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err="1" smtClean="0">
                <a:latin typeface="Courier"/>
                <a:cs typeface="Courier"/>
              </a:rPr>
              <a:t>gyroX</a:t>
            </a:r>
            <a:r>
              <a:rPr lang="en-US" sz="1400" dirty="0" smtClean="0">
                <a:latin typeface="Courier"/>
                <a:cs typeface="Courier"/>
              </a:rPr>
              <a:t> </a:t>
            </a:r>
            <a:r>
              <a:rPr lang="en-US" sz="1400" dirty="0">
                <a:latin typeface="Courier"/>
                <a:cs typeface="Courier"/>
              </a:rPr>
              <a:t>=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[0])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[1])</a:t>
            </a:r>
            <a:r>
              <a:rPr lang="en-US" sz="1400" dirty="0" smtClean="0">
                <a:latin typeface="Courier"/>
                <a:cs typeface="Courier"/>
              </a:rPr>
              <a:t>);</a:t>
            </a: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err="1" smtClean="0">
                <a:latin typeface="Courier"/>
                <a:cs typeface="Courier"/>
              </a:rPr>
              <a:t>gyroY</a:t>
            </a:r>
            <a:r>
              <a:rPr lang="en-US" sz="1400" dirty="0" smtClean="0">
                <a:latin typeface="Courier"/>
                <a:cs typeface="Courier"/>
              </a:rPr>
              <a:t> </a:t>
            </a:r>
            <a:r>
              <a:rPr lang="en-US" sz="1400" dirty="0">
                <a:latin typeface="Courier"/>
                <a:cs typeface="Courier"/>
              </a:rPr>
              <a:t>=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[2])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[3])</a:t>
            </a:r>
            <a:r>
              <a:rPr lang="en-US" sz="1400" dirty="0" smtClean="0">
                <a:latin typeface="Courier"/>
                <a:cs typeface="Courier"/>
              </a:rPr>
              <a:t>);</a:t>
            </a:r>
            <a:endParaRPr lang="en-US" sz="1400" dirty="0">
              <a:latin typeface="Courier"/>
              <a:cs typeface="Courier"/>
            </a:endParaRPr>
          </a:p>
          <a:p>
            <a:pPr marL="60325" indent="0">
              <a:spcAft>
                <a:spcPts val="0"/>
              </a:spcAft>
              <a:buNone/>
            </a:pPr>
            <a:r>
              <a:rPr lang="en-US" sz="1400" dirty="0" smtClean="0">
                <a:latin typeface="Courier"/>
                <a:cs typeface="Courier"/>
              </a:rPr>
              <a:t>		</a:t>
            </a:r>
            <a:r>
              <a:rPr lang="en-US" sz="1400" dirty="0" err="1" smtClean="0">
                <a:latin typeface="Courier"/>
                <a:cs typeface="Courier"/>
              </a:rPr>
              <a:t>gyroZ</a:t>
            </a:r>
            <a:r>
              <a:rPr lang="en-US" sz="1400" dirty="0" smtClean="0">
                <a:latin typeface="Courier"/>
                <a:cs typeface="Courier"/>
              </a:rPr>
              <a:t> </a:t>
            </a:r>
            <a:r>
              <a:rPr lang="en-US" sz="1400" dirty="0">
                <a:latin typeface="Courier"/>
                <a:cs typeface="Courier"/>
              </a:rPr>
              <a:t>=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[4]) * 256 + </a:t>
            </a:r>
            <a:r>
              <a:rPr lang="en-US" sz="1400" dirty="0" err="1">
                <a:latin typeface="Courier"/>
                <a:cs typeface="Courier"/>
              </a:rPr>
              <a:t>asInt</a:t>
            </a:r>
            <a:r>
              <a:rPr lang="en-US" sz="1400" dirty="0">
                <a:latin typeface="Courier"/>
                <a:cs typeface="Courier"/>
              </a:rPr>
              <a:t>(</a:t>
            </a:r>
            <a:r>
              <a:rPr lang="en-US" sz="1400" dirty="0" err="1">
                <a:latin typeface="Courier"/>
                <a:cs typeface="Courier"/>
              </a:rPr>
              <a:t>gyroData</a:t>
            </a:r>
            <a:r>
              <a:rPr lang="en-US" sz="1400" dirty="0">
                <a:latin typeface="Courier"/>
                <a:cs typeface="Courier"/>
              </a:rPr>
              <a:t>[5]);</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a:latin typeface="Courier"/>
                <a:cs typeface="Courier"/>
              </a:rPr>
              <a:t>.</a:t>
            </a:r>
            <a:r>
              <a:rPr lang="en-US" sz="1400" dirty="0" smtClean="0">
                <a:latin typeface="Courier"/>
                <a:cs typeface="Courier"/>
              </a:rPr>
              <a:t>.</a:t>
            </a:r>
          </a:p>
          <a:p>
            <a:pPr marL="60325" indent="0">
              <a:spcAft>
                <a:spcPts val="0"/>
              </a:spcAft>
              <a:buNone/>
            </a:pPr>
            <a:r>
              <a:rPr lang="en-US" sz="1400" dirty="0">
                <a:latin typeface="Courier"/>
                <a:cs typeface="Courier"/>
              </a:rPr>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429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41081" y="2085975"/>
            <a:ext cx="5081389" cy="842070"/>
          </a:xfrm>
        </p:spPr>
        <p:txBody>
          <a:bodyPr/>
          <a:lstStyle/>
          <a:p>
            <a:r>
              <a:rPr lang="en-US" dirty="0" smtClean="0">
                <a:latin typeface="Arial Bold" charset="0"/>
                <a:ea typeface="ヒラギノ角ゴ ProN W6" charset="0"/>
                <a:cs typeface="ヒラギノ角ゴ ProN W6" charset="0"/>
              </a:rPr>
              <a:t>The User Interface:</a:t>
            </a:r>
            <a:br>
              <a:rPr lang="en-US" dirty="0" smtClean="0">
                <a:latin typeface="Arial Bold" charset="0"/>
                <a:ea typeface="ヒラギノ角ゴ ProN W6" charset="0"/>
                <a:cs typeface="ヒラギノ角ゴ ProN W6" charset="0"/>
              </a:rPr>
            </a:br>
            <a:r>
              <a:rPr lang="en-US" dirty="0" smtClean="0">
                <a:latin typeface="Arial Bold" charset="0"/>
                <a:ea typeface="ヒラギノ角ゴ ProN W6" charset="0"/>
                <a:cs typeface="ヒラギノ角ゴ ProN W6" charset="0"/>
              </a:rPr>
              <a:t>Parallax </a:t>
            </a:r>
            <a:r>
              <a:rPr lang="en-US" dirty="0">
                <a:latin typeface="Arial Bold" charset="0"/>
                <a:ea typeface="ヒラギノ角ゴ ProN W6" charset="0"/>
                <a:cs typeface="ヒラギノ角ゴ ProN W6" charset="0"/>
              </a:rPr>
              <a:t>Effect</a:t>
            </a:r>
            <a:br>
              <a:rPr lang="en-US" dirty="0">
                <a:latin typeface="Arial Bold" charset="0"/>
                <a:ea typeface="ヒラギノ角ゴ ProN W6" charset="0"/>
                <a:cs typeface="ヒラギノ角ゴ ProN W6" charset="0"/>
              </a:rPr>
            </a:br>
            <a:endParaRPr lang="en-US" dirty="0">
              <a:latin typeface="Arial Bold" charset="0"/>
              <a:ea typeface="ヒラギノ角ゴ ProN W6" charset="0"/>
              <a:cs typeface="ヒラギノ角ゴ ProN W6" charset="0"/>
            </a:endParaRPr>
          </a:p>
        </p:txBody>
      </p:sp>
      <p:pic>
        <p:nvPicPr>
          <p:cNvPr id="56322"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274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latin typeface="Arial Bold" charset="0"/>
                <a:ea typeface="ヒラギノ角ゴ ProN W6" charset="0"/>
                <a:cs typeface="ヒラギノ角ゴ ProN W6" charset="0"/>
              </a:rPr>
              <a:t>The Parallax Principle</a:t>
            </a:r>
            <a:endParaRPr lang="en-US" dirty="0">
              <a:latin typeface="Arial Bold" charset="0"/>
              <a:ea typeface="ヒラギノ角ゴ ProN W6" charset="0"/>
              <a:cs typeface="ヒラギノ角ゴ ProN W6" charset="0"/>
            </a:endParaRPr>
          </a:p>
        </p:txBody>
      </p:sp>
      <p:sp>
        <p:nvSpPr>
          <p:cNvPr id="2" name="Content Placeholder 1"/>
          <p:cNvSpPr>
            <a:spLocks noGrp="1"/>
          </p:cNvSpPr>
          <p:nvPr>
            <p:ph sz="quarter" idx="12"/>
          </p:nvPr>
        </p:nvSpPr>
        <p:spPr>
          <a:xfrm>
            <a:off x="592667" y="1174963"/>
            <a:ext cx="3572933" cy="3062606"/>
          </a:xfrm>
        </p:spPr>
        <p:txBody>
          <a:bodyPr/>
          <a:lstStyle/>
          <a:p>
            <a:r>
              <a:rPr lang="en-US" dirty="0" smtClean="0"/>
              <a:t>Scrolling </a:t>
            </a:r>
            <a:r>
              <a:rPr lang="en-US" dirty="0"/>
              <a:t>technique in computer graphics, wherein background </a:t>
            </a:r>
            <a:r>
              <a:rPr lang="en-US" dirty="0" smtClean="0"/>
              <a:t>images move </a:t>
            </a:r>
            <a:r>
              <a:rPr lang="en-US" dirty="0"/>
              <a:t>by the camera slower than foreground images, creating an illusion of depth in a 2D video </a:t>
            </a:r>
            <a:r>
              <a:rPr lang="en-US" dirty="0" smtClean="0"/>
              <a:t>game and </a:t>
            </a:r>
            <a:r>
              <a:rPr lang="en-US" dirty="0"/>
              <a:t>adding to the immersion</a:t>
            </a:r>
            <a:r>
              <a:rPr lang="en-US" dirty="0" smtClean="0"/>
              <a:t>.</a:t>
            </a:r>
          </a:p>
          <a:p>
            <a:r>
              <a:rPr lang="en-US" dirty="0" smtClean="0"/>
              <a:t>We see it everyday!</a:t>
            </a:r>
            <a:endParaRPr lang="en-US" dirty="0"/>
          </a:p>
        </p:txBody>
      </p:sp>
      <p:sp>
        <p:nvSpPr>
          <p:cNvPr id="3" name="Text Placeholder 2"/>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3"/>
          <a:stretch>
            <a:fillRect/>
          </a:stretch>
        </p:blipFill>
        <p:spPr>
          <a:xfrm>
            <a:off x="4445000" y="939800"/>
            <a:ext cx="4927600" cy="3695700"/>
          </a:xfrm>
          <a:prstGeom prst="rect">
            <a:avLst/>
          </a:prstGeom>
        </p:spPr>
      </p:pic>
    </p:spTree>
    <p:extLst>
      <p:ext uri="{BB962C8B-B14F-4D97-AF65-F5344CB8AC3E}">
        <p14:creationId xmlns:p14="http://schemas.microsoft.com/office/powerpoint/2010/main" val="9322459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Vanishing Point</a:t>
            </a:r>
            <a:endParaRPr lang="en-US" dirty="0"/>
          </a:p>
        </p:txBody>
      </p:sp>
      <p:sp>
        <p:nvSpPr>
          <p:cNvPr id="3" name="Content Placeholder 2"/>
          <p:cNvSpPr>
            <a:spLocks noGrp="1"/>
          </p:cNvSpPr>
          <p:nvPr>
            <p:ph sz="quarter" idx="12"/>
          </p:nvPr>
        </p:nvSpPr>
        <p:spPr>
          <a:xfrm>
            <a:off x="791647" y="1179201"/>
            <a:ext cx="4948753" cy="3062606"/>
          </a:xfrm>
        </p:spPr>
        <p:txBody>
          <a:bodyPr/>
          <a:lstStyle/>
          <a:p>
            <a:r>
              <a:rPr lang="en-US" dirty="0"/>
              <a:t>Trace 2 </a:t>
            </a:r>
            <a:r>
              <a:rPr lang="en-US" dirty="0" smtClean="0"/>
              <a:t>lines</a:t>
            </a:r>
            <a:r>
              <a:rPr lang="en-US" dirty="0"/>
              <a:t> following the 3d parallel </a:t>
            </a:r>
            <a:r>
              <a:rPr lang="en-US" dirty="0" smtClean="0"/>
              <a:t>lines ( </a:t>
            </a:r>
            <a:r>
              <a:rPr lang="en-US" dirty="0"/>
              <a:t>r</a:t>
            </a:r>
            <a:r>
              <a:rPr lang="en-US" dirty="0" smtClean="0"/>
              <a:t>ight wall )</a:t>
            </a:r>
          </a:p>
          <a:p>
            <a:r>
              <a:rPr lang="en-US" dirty="0" smtClean="0"/>
              <a:t>The </a:t>
            </a:r>
            <a:r>
              <a:rPr lang="en-US" dirty="0"/>
              <a:t>crossing </a:t>
            </a:r>
            <a:r>
              <a:rPr lang="en-US" dirty="0" smtClean="0"/>
              <a:t>is </a:t>
            </a:r>
            <a:r>
              <a:rPr lang="en-US" dirty="0"/>
              <a:t>the vanishing point. </a:t>
            </a:r>
            <a:endParaRPr lang="en-US" dirty="0" smtClean="0"/>
          </a:p>
          <a:p>
            <a:r>
              <a:rPr lang="en-US" dirty="0" smtClean="0"/>
              <a:t>Trace </a:t>
            </a:r>
            <a:r>
              <a:rPr lang="en-US" dirty="0"/>
              <a:t>two lines following the right and bottom corners of the back </a:t>
            </a:r>
            <a:r>
              <a:rPr lang="en-US" dirty="0" smtClean="0"/>
              <a:t>wall</a:t>
            </a:r>
          </a:p>
          <a:p>
            <a:r>
              <a:rPr lang="en-US" dirty="0" smtClean="0"/>
              <a:t>A </a:t>
            </a:r>
            <a:r>
              <a:rPr lang="en-US" dirty="0"/>
              <a:t>line crossing the vanishing point and the intersection of the two red </a:t>
            </a:r>
            <a:r>
              <a:rPr lang="en-US" dirty="0" smtClean="0"/>
              <a:t>lines </a:t>
            </a:r>
            <a:r>
              <a:rPr lang="en-US" dirty="0"/>
              <a:t>defines the corner of the ground with the right wall.</a:t>
            </a:r>
          </a:p>
          <a:p>
            <a:pPr marL="60325" indent="0">
              <a:buNone/>
            </a:pPr>
            <a:endParaRPr lang="en-US" dirty="0"/>
          </a:p>
        </p:txBody>
      </p:sp>
      <p:sp>
        <p:nvSpPr>
          <p:cNvPr id="6" name="Text Placeholder 5"/>
          <p:cNvSpPr>
            <a:spLocks noGrp="1"/>
          </p:cNvSpPr>
          <p:nvPr>
            <p:ph type="body" sz="quarter" idx="13"/>
          </p:nvPr>
        </p:nvSpPr>
        <p:spPr>
          <a:xfrm>
            <a:off x="805450" y="692761"/>
            <a:ext cx="8229600" cy="304800"/>
          </a:xfrm>
        </p:spPr>
        <p:txBody>
          <a:bodyPr/>
          <a:lstStyle/>
          <a:p>
            <a:r>
              <a:rPr lang="en-US" dirty="0" smtClean="0"/>
              <a:t>Roman Cortes</a:t>
            </a:r>
            <a:endParaRPr lang="en-US" dirty="0"/>
          </a:p>
        </p:txBody>
      </p:sp>
      <p:pic>
        <p:nvPicPr>
          <p:cNvPr id="5" name="Picture 4"/>
          <p:cNvPicPr>
            <a:picLocks noChangeAspect="1"/>
          </p:cNvPicPr>
          <p:nvPr/>
        </p:nvPicPr>
        <p:blipFill>
          <a:blip r:embed="rId2"/>
          <a:stretch>
            <a:fillRect/>
          </a:stretch>
        </p:blipFill>
        <p:spPr>
          <a:xfrm>
            <a:off x="5803900" y="1066800"/>
            <a:ext cx="3070330" cy="3492500"/>
          </a:xfrm>
          <a:prstGeom prst="rect">
            <a:avLst/>
          </a:prstGeom>
        </p:spPr>
      </p:pic>
    </p:spTree>
    <p:extLst>
      <p:ext uri="{BB962C8B-B14F-4D97-AF65-F5344CB8AC3E}">
        <p14:creationId xmlns:p14="http://schemas.microsoft.com/office/powerpoint/2010/main" val="18328100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Movement Speed</a:t>
            </a:r>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stretch>
            <a:fillRect/>
          </a:stretch>
        </p:blipFill>
        <p:spPr>
          <a:xfrm>
            <a:off x="1993900" y="1206500"/>
            <a:ext cx="5080000" cy="3200400"/>
          </a:xfrm>
          <a:prstGeom prst="rect">
            <a:avLst/>
          </a:prstGeom>
        </p:spPr>
      </p:pic>
    </p:spTree>
    <p:extLst>
      <p:ext uri="{BB962C8B-B14F-4D97-AF65-F5344CB8AC3E}">
        <p14:creationId xmlns:p14="http://schemas.microsoft.com/office/powerpoint/2010/main" val="28547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Arial Bold" charset="0"/>
                <a:ea typeface="ヒラギノ角ゴ ProN W6" charset="0"/>
                <a:cs typeface="ヒラギノ角ゴ ProN W6" charset="0"/>
              </a:rPr>
              <a:t>The more layers… the better!</a:t>
            </a:r>
          </a:p>
        </p:txBody>
      </p:sp>
      <p:sp>
        <p:nvSpPr>
          <p:cNvPr id="59394" name="Text Placeholder 5"/>
          <p:cNvSpPr>
            <a:spLocks noGrp="1"/>
          </p:cNvSpPr>
          <p:nvPr>
            <p:ph type="body" sz="quarter" idx="4294967295"/>
          </p:nvPr>
        </p:nvSpPr>
        <p:spPr>
          <a:xfrm>
            <a:off x="720484" y="636290"/>
            <a:ext cx="8229689" cy="304502"/>
          </a:xfrm>
        </p:spPr>
        <p:txBody>
          <a:bodyPr/>
          <a:lstStyle/>
          <a:p>
            <a:pPr marL="0" indent="0">
              <a:buNone/>
            </a:pPr>
            <a:r>
              <a:rPr lang="en-US" dirty="0">
                <a:latin typeface="+mn-lt"/>
                <a:ea typeface="ヒラギノ角ゴ ProN W3" charset="0"/>
                <a:cs typeface="ヒラギノ角ゴ ProN W3" charset="0"/>
              </a:rPr>
              <a:t>Thanks Photoshop</a:t>
            </a:r>
          </a:p>
        </p:txBody>
      </p:sp>
      <p:pic>
        <p:nvPicPr>
          <p:cNvPr id="59395" name="Picture 1" descr="800px-TWW_parallax_scrolling_sampl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316" y="1316236"/>
            <a:ext cx="7245734" cy="339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144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smtClean="0">
                <a:latin typeface="Arial Bold" charset="0"/>
                <a:ea typeface="ヒラギノ角ゴ ProN W6" charset="0"/>
                <a:cs typeface="ヒラギノ角ゴ ProN W6" charset="0"/>
              </a:rPr>
              <a:t>The Sprite and Layers</a:t>
            </a:r>
            <a:endParaRPr lang="en-US" dirty="0">
              <a:latin typeface="Arial Bold" charset="0"/>
              <a:ea typeface="ヒラギノ角ゴ ProN W6" charset="0"/>
              <a:cs typeface="ヒラギノ角ゴ ProN W6" charset="0"/>
            </a:endParaRPr>
          </a:p>
        </p:txBody>
      </p:sp>
      <p:sp>
        <p:nvSpPr>
          <p:cNvPr id="59394" name="Text Placeholder 5"/>
          <p:cNvSpPr>
            <a:spLocks noGrp="1"/>
          </p:cNvSpPr>
          <p:nvPr>
            <p:ph type="body" sz="quarter" idx="4294967295"/>
          </p:nvPr>
        </p:nvSpPr>
        <p:spPr>
          <a:xfrm>
            <a:off x="720484" y="636290"/>
            <a:ext cx="8229689" cy="304502"/>
          </a:xfrm>
        </p:spPr>
        <p:txBody>
          <a:bodyPr/>
          <a:lstStyle/>
          <a:p>
            <a:pPr marL="0" indent="0">
              <a:buNone/>
            </a:pPr>
            <a:r>
              <a:rPr lang="en-US" dirty="0">
                <a:latin typeface="+mn-lt"/>
                <a:ea typeface="ヒラギノ角ゴ ProN W3" charset="0"/>
                <a:cs typeface="ヒラギノ角ゴ ProN W3" charset="0"/>
              </a:rPr>
              <a:t>Thanks Photoshop</a:t>
            </a:r>
          </a:p>
        </p:txBody>
      </p:sp>
      <p:pic>
        <p:nvPicPr>
          <p:cNvPr id="2" name="Picture 1" descr="backgroun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9814"/>
            <a:ext cx="9144000" cy="1253686"/>
          </a:xfrm>
          <a:prstGeom prst="rect">
            <a:avLst/>
          </a:prstGeom>
        </p:spPr>
      </p:pic>
      <p:pic>
        <p:nvPicPr>
          <p:cNvPr id="3" name="Picture 2" descr="bea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800" y="1963881"/>
            <a:ext cx="1193800" cy="868218"/>
          </a:xfrm>
          <a:prstGeom prst="rect">
            <a:avLst/>
          </a:prstGeom>
        </p:spPr>
      </p:pic>
      <p:pic>
        <p:nvPicPr>
          <p:cNvPr id="4" name="Picture 3" descr="bush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300" y="1396999"/>
            <a:ext cx="2843389" cy="522255"/>
          </a:xfrm>
          <a:prstGeom prst="rect">
            <a:avLst/>
          </a:prstGeom>
        </p:spPr>
      </p:pic>
      <p:pic>
        <p:nvPicPr>
          <p:cNvPr id="5" name="Picture 4" descr="bush3be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900" y="1536700"/>
            <a:ext cx="3314587" cy="1004329"/>
          </a:xfrm>
          <a:prstGeom prst="rect">
            <a:avLst/>
          </a:prstGeom>
        </p:spPr>
      </p:pic>
      <p:pic>
        <p:nvPicPr>
          <p:cNvPr id="6" name="Picture 5" descr="duck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635000"/>
            <a:ext cx="1390826" cy="1054100"/>
          </a:xfrm>
          <a:prstGeom prst="rect">
            <a:avLst/>
          </a:prstGeom>
        </p:spPr>
      </p:pic>
      <p:pic>
        <p:nvPicPr>
          <p:cNvPr id="8" name="Picture 7" descr="far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9051" y="736600"/>
            <a:ext cx="1691630" cy="1079500"/>
          </a:xfrm>
          <a:prstGeom prst="rect">
            <a:avLst/>
          </a:prstGeom>
        </p:spPr>
      </p:pic>
      <p:pic>
        <p:nvPicPr>
          <p:cNvPr id="9" name="Picture 8" descr="hipp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1950" y="2501900"/>
            <a:ext cx="1962687" cy="1327150"/>
          </a:xfrm>
          <a:prstGeom prst="rect">
            <a:avLst/>
          </a:prstGeom>
        </p:spPr>
      </p:pic>
      <p:pic>
        <p:nvPicPr>
          <p:cNvPr id="10" name="Picture 9" descr="monkey.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7600" y="0"/>
            <a:ext cx="1676400" cy="2796851"/>
          </a:xfrm>
          <a:prstGeom prst="rect">
            <a:avLst/>
          </a:prstGeom>
        </p:spPr>
      </p:pic>
      <p:pic>
        <p:nvPicPr>
          <p:cNvPr id="11" name="Picture 10" descr="squirre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7300" y="2349500"/>
            <a:ext cx="2115495" cy="1384300"/>
          </a:xfrm>
          <a:prstGeom prst="rect">
            <a:avLst/>
          </a:prstGeom>
        </p:spPr>
      </p:pic>
      <p:pic>
        <p:nvPicPr>
          <p:cNvPr id="12" name="Picture 11" descr="tiger.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400" y="2806700"/>
            <a:ext cx="1682499" cy="1136650"/>
          </a:xfrm>
          <a:prstGeom prst="rect">
            <a:avLst/>
          </a:prstGeom>
        </p:spPr>
      </p:pic>
    </p:spTree>
    <p:extLst>
      <p:ext uri="{BB962C8B-B14F-4D97-AF65-F5344CB8AC3E}">
        <p14:creationId xmlns:p14="http://schemas.microsoft.com/office/powerpoint/2010/main" val="786537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41081" y="2085975"/>
            <a:ext cx="5081389" cy="842070"/>
          </a:xfrm>
        </p:spPr>
        <p:txBody>
          <a:bodyPr/>
          <a:lstStyle/>
          <a:p>
            <a:r>
              <a:rPr lang="en-US">
                <a:latin typeface="Arial Bold" charset="0"/>
                <a:ea typeface="ヒラギノ角ゴ ProN W6" charset="0"/>
                <a:cs typeface="ヒラギノ角ゴ ProN W6" charset="0"/>
              </a:rPr>
              <a:t>The Raspberry Pi</a:t>
            </a:r>
          </a:p>
        </p:txBody>
      </p:sp>
      <p:pic>
        <p:nvPicPr>
          <p:cNvPr id="14338"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5200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Screen</a:t>
            </a:r>
            <a:endParaRPr lang="en-US" dirty="0"/>
          </a:p>
        </p:txBody>
      </p:sp>
      <p:pic>
        <p:nvPicPr>
          <p:cNvPr id="3" name="Picture 2" descr="sce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6400"/>
            <a:ext cx="9144000" cy="1520386"/>
          </a:xfrm>
          <a:prstGeom prst="rect">
            <a:avLst/>
          </a:prstGeom>
        </p:spPr>
      </p:pic>
    </p:spTree>
    <p:extLst>
      <p:ext uri="{BB962C8B-B14F-4D97-AF65-F5344CB8AC3E}">
        <p14:creationId xmlns:p14="http://schemas.microsoft.com/office/powerpoint/2010/main" val="18047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141181" y="2276475"/>
            <a:ext cx="3126019" cy="842070"/>
          </a:xfrm>
        </p:spPr>
        <p:txBody>
          <a:bodyPr/>
          <a:lstStyle/>
          <a:p>
            <a:r>
              <a:rPr lang="en-US" dirty="0" err="1">
                <a:latin typeface="Arial Bold" charset="0"/>
                <a:ea typeface="ヒラギノ角ゴ ProN W6" charset="0"/>
                <a:cs typeface="ヒラギノ角ゴ ProN W6" charset="0"/>
              </a:rPr>
              <a:t>JavaFX</a:t>
            </a:r>
            <a:r>
              <a:rPr lang="en-US" dirty="0">
                <a:latin typeface="Arial Bold" charset="0"/>
                <a:ea typeface="ヒラギノ角ゴ ProN W6" charset="0"/>
                <a:cs typeface="ヒラギノ角ゴ ProN W6" charset="0"/>
              </a:rPr>
              <a:t> on the </a:t>
            </a:r>
            <a:r>
              <a:rPr lang="en-US" dirty="0" smtClean="0">
                <a:latin typeface="Arial Bold" charset="0"/>
                <a:ea typeface="ヒラギノ角ゴ ProN W6" charset="0"/>
                <a:cs typeface="ヒラギノ角ゴ ProN W6" charset="0"/>
              </a:rPr>
              <a:t/>
            </a:r>
            <a:br>
              <a:rPr lang="en-US" dirty="0" smtClean="0">
                <a:latin typeface="Arial Bold" charset="0"/>
                <a:ea typeface="ヒラギノ角ゴ ProN W6" charset="0"/>
                <a:cs typeface="ヒラギノ角ゴ ProN W6" charset="0"/>
              </a:rPr>
            </a:br>
            <a:r>
              <a:rPr lang="en-US" dirty="0" smtClean="0">
                <a:latin typeface="Arial Bold" charset="0"/>
                <a:ea typeface="ヒラギノ角ゴ ProN W6" charset="0"/>
                <a:cs typeface="ヒラギノ角ゴ ProN W6" charset="0"/>
              </a:rPr>
              <a:t>Raspberry </a:t>
            </a:r>
            <a:r>
              <a:rPr lang="en-US" dirty="0">
                <a:latin typeface="Arial Bold" charset="0"/>
                <a:ea typeface="ヒラギノ角ゴ ProN W6" charset="0"/>
                <a:cs typeface="ヒラギノ角ゴ ProN W6" charset="0"/>
              </a:rPr>
              <a:t>Pi</a:t>
            </a:r>
          </a:p>
        </p:txBody>
      </p:sp>
      <p:pic>
        <p:nvPicPr>
          <p:cNvPr id="48130"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7490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t>JavaFX</a:t>
            </a:r>
            <a:r>
              <a:rPr lang="en-US" dirty="0" smtClean="0"/>
              <a:t> and the Pi</a:t>
            </a:r>
            <a:endParaRPr lang="en-US" dirty="0"/>
          </a:p>
        </p:txBody>
      </p:sp>
      <p:sp>
        <p:nvSpPr>
          <p:cNvPr id="3" name="Content Placeholder 2"/>
          <p:cNvSpPr>
            <a:spLocks noGrp="1"/>
          </p:cNvSpPr>
          <p:nvPr>
            <p:ph sz="quarter" idx="12"/>
          </p:nvPr>
        </p:nvSpPr>
        <p:spPr/>
        <p:txBody>
          <a:bodyPr/>
          <a:lstStyle/>
          <a:p>
            <a:r>
              <a:rPr lang="en-US" dirty="0" err="1" smtClean="0"/>
              <a:t>JavaFX</a:t>
            </a:r>
            <a:r>
              <a:rPr lang="en-US" dirty="0" smtClean="0"/>
              <a:t> is part of the JDK distribution</a:t>
            </a:r>
          </a:p>
          <a:p>
            <a:r>
              <a:rPr lang="en-US" dirty="0" smtClean="0"/>
              <a:t>Great for creating UI</a:t>
            </a:r>
          </a:p>
          <a:p>
            <a:r>
              <a:rPr lang="en-US" dirty="0" smtClean="0"/>
              <a:t>Great for doing animations</a:t>
            </a:r>
          </a:p>
          <a:p>
            <a:r>
              <a:rPr lang="en-US" dirty="0" smtClean="0"/>
              <a:t>Great binding capabilities</a:t>
            </a:r>
          </a:p>
          <a:p>
            <a:r>
              <a:rPr lang="en-US" dirty="0" smtClean="0"/>
              <a:t>Multi-threading support</a:t>
            </a:r>
          </a:p>
          <a:p>
            <a:r>
              <a:rPr lang="en-US" dirty="0" smtClean="0"/>
              <a:t>Mature and easy to use</a:t>
            </a:r>
          </a:p>
          <a:p>
            <a:pPr marL="60325" indent="0">
              <a:buNone/>
            </a:pPr>
            <a:endParaRPr lang="en-US" dirty="0" smtClean="0"/>
          </a:p>
          <a:p>
            <a:pPr marL="60325" indent="0">
              <a:buNone/>
            </a:pPr>
            <a:r>
              <a:rPr lang="en-US" dirty="0" smtClean="0"/>
              <a:t>    PERFECT CHOICE!!!</a:t>
            </a:r>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9758" y="3102578"/>
            <a:ext cx="1230816" cy="107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5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01481" y="1984374"/>
            <a:ext cx="4078519" cy="1012825"/>
          </a:xfrm>
        </p:spPr>
        <p:txBody>
          <a:bodyPr/>
          <a:lstStyle/>
          <a:p>
            <a:r>
              <a:rPr lang="en-US" dirty="0" err="1">
                <a:latin typeface="Arial Bold" charset="0"/>
                <a:ea typeface="ヒラギノ角ゴ ProN W6" charset="0"/>
                <a:cs typeface="ヒラギノ角ゴ ProN W6" charset="0"/>
              </a:rPr>
              <a:t>JavaFX</a:t>
            </a:r>
            <a:r>
              <a:rPr lang="en-US" dirty="0">
                <a:latin typeface="Arial Bold" charset="0"/>
                <a:ea typeface="ヒラギノ角ゴ ProN W6" charset="0"/>
                <a:cs typeface="ヒラギノ角ゴ ProN W6" charset="0"/>
              </a:rPr>
              <a:t> </a:t>
            </a:r>
            <a:r>
              <a:rPr lang="en-US" dirty="0" smtClean="0">
                <a:latin typeface="Arial Bold" charset="0"/>
                <a:ea typeface="ヒラギノ角ゴ ProN W6" charset="0"/>
                <a:cs typeface="ヒラギノ角ゴ ProN W6" charset="0"/>
              </a:rPr>
              <a:t/>
            </a:r>
            <a:br>
              <a:rPr lang="en-US" dirty="0" smtClean="0">
                <a:latin typeface="Arial Bold" charset="0"/>
                <a:ea typeface="ヒラギノ角ゴ ProN W6" charset="0"/>
                <a:cs typeface="ヒラギノ角ゴ ProN W6" charset="0"/>
              </a:rPr>
            </a:br>
            <a:r>
              <a:rPr lang="en-US" dirty="0" smtClean="0">
                <a:latin typeface="Arial Bold" charset="0"/>
                <a:ea typeface="ヒラギノ角ゴ ProN W6" charset="0"/>
                <a:cs typeface="ヒラギノ角ゴ ProN W6" charset="0"/>
              </a:rPr>
              <a:t>Multi</a:t>
            </a:r>
            <a:r>
              <a:rPr lang="en-US" dirty="0">
                <a:latin typeface="Arial Bold" charset="0"/>
                <a:ea typeface="ヒラギノ角ゴ ProN W6" charset="0"/>
                <a:cs typeface="ヒラギノ角ゴ ProN W6" charset="0"/>
              </a:rPr>
              <a:t>-</a:t>
            </a:r>
            <a:r>
              <a:rPr lang="en-US" dirty="0" smtClean="0">
                <a:latin typeface="Arial Bold" charset="0"/>
                <a:ea typeface="ヒラギノ角ゴ ProN W6" charset="0"/>
                <a:cs typeface="ヒラギノ角ゴ ProN W6" charset="0"/>
              </a:rPr>
              <a:t>Threading and</a:t>
            </a:r>
            <a:br>
              <a:rPr lang="en-US" dirty="0" smtClean="0">
                <a:latin typeface="Arial Bold" charset="0"/>
                <a:ea typeface="ヒラギノ角ゴ ProN W6" charset="0"/>
                <a:cs typeface="ヒラギノ角ゴ ProN W6" charset="0"/>
              </a:rPr>
            </a:br>
            <a:r>
              <a:rPr lang="en-US" dirty="0" smtClean="0">
                <a:latin typeface="Arial Bold" charset="0"/>
                <a:ea typeface="ヒラギノ角ゴ ProN W6" charset="0"/>
                <a:cs typeface="ヒラギノ角ゴ ProN W6" charset="0"/>
              </a:rPr>
              <a:t>Binding</a:t>
            </a:r>
            <a:endParaRPr lang="en-US" dirty="0">
              <a:latin typeface="Arial Bold" charset="0"/>
              <a:ea typeface="ヒラギノ角ゴ ProN W6" charset="0"/>
              <a:cs typeface="ヒラギノ角ゴ ProN W6" charset="0"/>
            </a:endParaRPr>
          </a:p>
        </p:txBody>
      </p:sp>
      <p:pic>
        <p:nvPicPr>
          <p:cNvPr id="49154"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0622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Arial Bold" charset="0"/>
                <a:ea typeface="ヒラギノ角ゴ ProN W6" charset="0"/>
                <a:cs typeface="ヒラギノ角ゴ ProN W6" charset="0"/>
              </a:rPr>
              <a:t>Tasks</a:t>
            </a:r>
          </a:p>
        </p:txBody>
      </p:sp>
      <p:sp>
        <p:nvSpPr>
          <p:cNvPr id="2" name="Content Placeholder 1"/>
          <p:cNvSpPr>
            <a:spLocks noGrp="1"/>
          </p:cNvSpPr>
          <p:nvPr>
            <p:ph sz="quarter" idx="12"/>
          </p:nvPr>
        </p:nvSpPr>
        <p:spPr/>
        <p:txBody>
          <a:bodyPr/>
          <a:lstStyle/>
          <a:p>
            <a:r>
              <a:rPr lang="en-US" dirty="0"/>
              <a:t>I</a:t>
            </a:r>
            <a:r>
              <a:rPr lang="en-US" dirty="0" smtClean="0"/>
              <a:t>mplement the logic of work that needs to be done on a background thread</a:t>
            </a:r>
          </a:p>
          <a:p>
            <a:r>
              <a:rPr lang="en-US" dirty="0" smtClean="0"/>
              <a:t>Inherits </a:t>
            </a:r>
            <a:r>
              <a:rPr lang="en-US" dirty="0"/>
              <a:t>from </a:t>
            </a:r>
            <a:r>
              <a:rPr lang="en-US" dirty="0" err="1" smtClean="0"/>
              <a:t>java.utils.concurrent.FutureTask</a:t>
            </a:r>
            <a:r>
              <a:rPr lang="en-US" dirty="0" smtClean="0"/>
              <a:t> </a:t>
            </a:r>
            <a:r>
              <a:rPr lang="en-US" dirty="0"/>
              <a:t>class, which implements the Runnable </a:t>
            </a:r>
            <a:r>
              <a:rPr lang="en-US" dirty="0" smtClean="0"/>
              <a:t>interface</a:t>
            </a:r>
          </a:p>
          <a:p>
            <a:pPr marL="60325" indent="0">
              <a:spcAft>
                <a:spcPts val="0"/>
              </a:spcAft>
              <a:buNone/>
            </a:pPr>
            <a:r>
              <a:rPr lang="en-US" sz="1400" dirty="0" smtClean="0">
                <a:latin typeface="Courier"/>
                <a:cs typeface="Courier"/>
              </a:rPr>
              <a:t>  Task</a:t>
            </a:r>
            <a:r>
              <a:rPr lang="en-US" sz="1400" dirty="0">
                <a:latin typeface="Courier"/>
                <a:cs typeface="Courier"/>
              </a:rPr>
              <a:t>&lt;Integer&gt; task = new Task&lt;Integer&gt;() {</a:t>
            </a:r>
          </a:p>
          <a:p>
            <a:pPr marL="60325" indent="0">
              <a:spcAft>
                <a:spcPts val="0"/>
              </a:spcAft>
              <a:buNone/>
            </a:pPr>
            <a:r>
              <a:rPr lang="en-US" sz="1400" dirty="0">
                <a:latin typeface="Courier"/>
                <a:cs typeface="Courier"/>
              </a:rPr>
              <a:t>    @Override protected Integer call() throws Exception {</a:t>
            </a:r>
          </a:p>
          <a:p>
            <a:pPr marL="60325" indent="0">
              <a:spcAft>
                <a:spcPts val="0"/>
              </a:spcAft>
              <a:buNone/>
            </a:pPr>
            <a:r>
              <a:rPr lang="en-US" sz="1400" dirty="0">
                <a:latin typeface="Courier"/>
                <a:cs typeface="Courier"/>
              </a:rPr>
              <a:t>        </a:t>
            </a:r>
            <a:r>
              <a:rPr lang="en-US" sz="1400" dirty="0" err="1">
                <a:latin typeface="Courier"/>
                <a:cs typeface="Courier"/>
              </a:rPr>
              <a:t>int</a:t>
            </a:r>
            <a:r>
              <a:rPr lang="en-US" sz="1400" dirty="0">
                <a:latin typeface="Courier"/>
                <a:cs typeface="Courier"/>
              </a:rPr>
              <a:t> iterations;</a:t>
            </a:r>
          </a:p>
          <a:p>
            <a:pPr marL="60325" indent="0">
              <a:spcAft>
                <a:spcPts val="0"/>
              </a:spcAft>
              <a:buNone/>
            </a:pPr>
            <a:r>
              <a:rPr lang="en-US" sz="1400" dirty="0">
                <a:latin typeface="Courier"/>
                <a:cs typeface="Courier"/>
              </a:rPr>
              <a:t>        for (iterations = 0; iterations &lt; 100000; iterations++) {</a:t>
            </a:r>
          </a:p>
          <a:p>
            <a:pPr marL="60325" indent="0">
              <a:spcAft>
                <a:spcPts val="0"/>
              </a:spcAft>
              <a:buNone/>
            </a:pPr>
            <a:r>
              <a:rPr lang="en-US" sz="1400" dirty="0">
                <a:latin typeface="Courier"/>
                <a:cs typeface="Courier"/>
              </a:rPr>
              <a:t>            if (</a:t>
            </a:r>
            <a:r>
              <a:rPr lang="en-US" sz="1400" dirty="0" err="1">
                <a:latin typeface="Courier"/>
                <a:cs typeface="Courier"/>
              </a:rPr>
              <a:t>isCancelled</a:t>
            </a:r>
            <a:r>
              <a:rPr lang="en-US" sz="1400" dirty="0">
                <a:latin typeface="Courier"/>
                <a:cs typeface="Courier"/>
              </a:rPr>
              <a:t>()) </a:t>
            </a:r>
            <a:r>
              <a:rPr lang="en-US" sz="1400" dirty="0" smtClean="0">
                <a:latin typeface="Courier"/>
                <a:cs typeface="Courier"/>
              </a:rPr>
              <a:t>{break;}</a:t>
            </a:r>
          </a:p>
          <a:p>
            <a:pPr marL="60325" indent="0">
              <a:spcAft>
                <a:spcPts val="0"/>
              </a:spcAft>
              <a:buNone/>
            </a:pPr>
            <a:r>
              <a:rPr lang="en-US" sz="1400" dirty="0">
                <a:latin typeface="Courier"/>
                <a:cs typeface="Courier"/>
              </a:rPr>
              <a:t>	</a:t>
            </a:r>
            <a:r>
              <a:rPr lang="en-US" sz="1400" dirty="0" smtClean="0">
                <a:latin typeface="Courier"/>
                <a:cs typeface="Courier"/>
              </a:rPr>
              <a:t>				  </a:t>
            </a:r>
            <a:r>
              <a:rPr lang="en-US" sz="1400" dirty="0" err="1">
                <a:latin typeface="Courier"/>
                <a:cs typeface="Courier"/>
              </a:rPr>
              <a:t>System.out.println</a:t>
            </a:r>
            <a:r>
              <a:rPr lang="en-US" sz="1400" dirty="0">
                <a:latin typeface="Courier"/>
                <a:cs typeface="Courier"/>
              </a:rPr>
              <a:t>("Iteration " + iterations);</a:t>
            </a:r>
          </a:p>
          <a:p>
            <a:pPr marL="60325" indent="0">
              <a:spcAft>
                <a:spcPts val="0"/>
              </a:spcAft>
              <a:buNone/>
            </a:pPr>
            <a:r>
              <a:rPr lang="en-US" sz="1400" dirty="0">
                <a:latin typeface="Courier"/>
                <a:cs typeface="Courier"/>
              </a:rPr>
              <a:t>        }</a:t>
            </a:r>
          </a:p>
          <a:p>
            <a:pPr marL="60325" indent="0">
              <a:spcAft>
                <a:spcPts val="0"/>
              </a:spcAft>
              <a:buNone/>
            </a:pPr>
            <a:r>
              <a:rPr lang="en-US" sz="1400" dirty="0">
                <a:latin typeface="Courier"/>
                <a:cs typeface="Courier"/>
              </a:rPr>
              <a:t>        return iterations;</a:t>
            </a:r>
          </a:p>
          <a:p>
            <a:pPr marL="60325" indent="0">
              <a:spcAft>
                <a:spcPts val="0"/>
              </a:spcAft>
              <a:buNone/>
            </a:pPr>
            <a:r>
              <a:rPr lang="en-US" sz="1400" dirty="0">
                <a:latin typeface="Courier"/>
                <a:cs typeface="Courier"/>
              </a:rPr>
              <a:t>    }</a:t>
            </a:r>
          </a:p>
          <a:p>
            <a:pPr marL="60325" indent="0">
              <a:spcAft>
                <a:spcPts val="0"/>
              </a:spcAft>
              <a:buNone/>
            </a:pPr>
            <a:r>
              <a:rPr lang="en-US" sz="1400" dirty="0" smtClean="0">
                <a:latin typeface="Courier"/>
                <a:cs typeface="Courier"/>
              </a:rPr>
              <a:t>  }</a:t>
            </a:r>
            <a:r>
              <a:rPr lang="en-US" sz="1400" dirty="0">
                <a:latin typeface="Courier"/>
                <a:cs typeface="Courier"/>
              </a:rPr>
              <a:t>;</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211334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52400" y="4914900"/>
            <a:ext cx="8839200" cy="11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5pPr>
            <a:lvl6pPr marL="25146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6pPr>
            <a:lvl7pPr marL="29718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7pPr>
            <a:lvl8pPr marL="34290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8pPr>
            <a:lvl9pPr marL="38862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9pPr>
          </a:lstStyle>
          <a:p>
            <a:pPr algn="l">
              <a:lnSpc>
                <a:spcPct val="100000"/>
              </a:lnSpc>
              <a:spcBef>
                <a:spcPct val="0"/>
              </a:spcBef>
              <a:buClrTx/>
              <a:buFontTx/>
              <a:buNone/>
            </a:pPr>
            <a:fld id="{975888E0-9754-D44E-98A8-8C8179B304AF}" type="slidenum">
              <a:rPr lang="en-US" sz="900"/>
              <a:pPr algn="l">
                <a:lnSpc>
                  <a:spcPct val="100000"/>
                </a:lnSpc>
                <a:spcBef>
                  <a:spcPct val="0"/>
                </a:spcBef>
                <a:buClrTx/>
                <a:buFontTx/>
                <a:buNone/>
              </a:pPr>
              <a:t>65</a:t>
            </a:fld>
            <a:endParaRPr lang="en-US" sz="90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69632"/>
            <a:ext cx="947738" cy="892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itle 4"/>
          <p:cNvSpPr>
            <a:spLocks noGrp="1"/>
          </p:cNvSpPr>
          <p:nvPr>
            <p:ph type="title"/>
          </p:nvPr>
        </p:nvSpPr>
        <p:spPr/>
        <p:txBody>
          <a:bodyPr/>
          <a:lstStyle/>
          <a:p>
            <a:r>
              <a:rPr lang="en-US" dirty="0" smtClean="0"/>
              <a:t>Binding</a:t>
            </a:r>
            <a:endParaRPr lang="en-US" dirty="0"/>
          </a:p>
        </p:txBody>
      </p:sp>
      <p:sp>
        <p:nvSpPr>
          <p:cNvPr id="6" name="Content Placeholder 5"/>
          <p:cNvSpPr>
            <a:spLocks noGrp="1"/>
          </p:cNvSpPr>
          <p:nvPr>
            <p:ph sz="quarter" idx="12"/>
          </p:nvPr>
        </p:nvSpPr>
        <p:spPr>
          <a:xfrm>
            <a:off x="685800" y="984463"/>
            <a:ext cx="8229600" cy="3062606"/>
          </a:xfrm>
        </p:spPr>
        <p:txBody>
          <a:bodyPr/>
          <a:lstStyle/>
          <a:p>
            <a:r>
              <a:rPr lang="en-US" dirty="0"/>
              <a:t>Both high-level and low-level binding APIs</a:t>
            </a:r>
          </a:p>
          <a:p>
            <a:pPr lvl="1"/>
            <a:r>
              <a:rPr lang="en-US" dirty="0"/>
              <a:t>High-level APIs are clean and easy to use</a:t>
            </a:r>
          </a:p>
          <a:p>
            <a:pPr lvl="1"/>
            <a:r>
              <a:rPr lang="en-US" dirty="0"/>
              <a:t>Low-level APIs are faster and useful when speed matters</a:t>
            </a:r>
          </a:p>
          <a:p>
            <a:r>
              <a:rPr lang="en-US" dirty="0"/>
              <a:t>Binding is Lazy</a:t>
            </a:r>
          </a:p>
          <a:p>
            <a:pPr lvl="1"/>
            <a:r>
              <a:rPr lang="en-US" dirty="0"/>
              <a:t>New values are only computed on demand</a:t>
            </a:r>
          </a:p>
          <a:p>
            <a:r>
              <a:rPr lang="en-US" dirty="0"/>
              <a:t>Binding is made of:</a:t>
            </a:r>
          </a:p>
          <a:p>
            <a:pPr lvl="1"/>
            <a:r>
              <a:rPr lang="en-US" dirty="0"/>
              <a:t>Dependency tracking</a:t>
            </a:r>
          </a:p>
          <a:p>
            <a:pPr lvl="1"/>
            <a:r>
              <a:rPr lang="en-US" dirty="0" err="1"/>
              <a:t>Recomputing</a:t>
            </a:r>
            <a:r>
              <a:rPr lang="en-US" dirty="0"/>
              <a:t> a value on read</a:t>
            </a:r>
          </a:p>
          <a:p>
            <a:pPr lvl="1"/>
            <a:r>
              <a:rPr lang="en-US" dirty="0"/>
              <a:t>Type specific bindings (no auto-boxing required)</a:t>
            </a:r>
          </a:p>
          <a:p>
            <a:endParaRPr lang="en-US" dirty="0"/>
          </a:p>
        </p:txBody>
      </p:sp>
    </p:spTree>
    <p:extLst>
      <p:ext uri="{BB962C8B-B14F-4D97-AF65-F5344CB8AC3E}">
        <p14:creationId xmlns:p14="http://schemas.microsoft.com/office/powerpoint/2010/main" val="346487682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2400" y="4914900"/>
            <a:ext cx="8839200" cy="11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5pPr>
            <a:lvl6pPr marL="25146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6pPr>
            <a:lvl7pPr marL="29718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7pPr>
            <a:lvl8pPr marL="34290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8pPr>
            <a:lvl9pPr marL="38862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9pPr>
          </a:lstStyle>
          <a:p>
            <a:pPr algn="l">
              <a:lnSpc>
                <a:spcPct val="100000"/>
              </a:lnSpc>
              <a:spcBef>
                <a:spcPct val="0"/>
              </a:spcBef>
              <a:buClrTx/>
              <a:buFontTx/>
              <a:buNone/>
            </a:pPr>
            <a:fld id="{0B1A9BD8-479B-5042-82A2-BBAE0ED29B51}" type="slidenum">
              <a:rPr lang="en-US" sz="900"/>
              <a:pPr algn="l">
                <a:lnSpc>
                  <a:spcPct val="100000"/>
                </a:lnSpc>
                <a:spcBef>
                  <a:spcPct val="0"/>
                </a:spcBef>
                <a:buClrTx/>
                <a:buFontTx/>
                <a:buNone/>
              </a:pPr>
              <a:t>66</a:t>
            </a:fld>
            <a:endParaRPr lang="en-US" sz="900"/>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69632"/>
            <a:ext cx="947738" cy="892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05" name="Text Box 5"/>
          <p:cNvSpPr txBox="1">
            <a:spLocks noChangeArrowheads="1"/>
          </p:cNvSpPr>
          <p:nvPr/>
        </p:nvSpPr>
        <p:spPr bwMode="auto">
          <a:xfrm>
            <a:off x="889000" y="228600"/>
            <a:ext cx="7581900" cy="731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5pPr>
            <a:lvl6pPr marL="25146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6pPr>
            <a:lvl7pPr marL="29718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7pPr>
            <a:lvl8pPr marL="34290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8pPr>
            <a:lvl9pPr marL="38862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9pPr>
          </a:lstStyle>
          <a:p>
            <a:pPr algn="l" eaLnBrk="0" hangingPunct="0">
              <a:lnSpc>
                <a:spcPct val="100000"/>
              </a:lnSpc>
              <a:spcBef>
                <a:spcPct val="0"/>
              </a:spcBef>
              <a:buClrTx/>
              <a:buFontTx/>
              <a:buNone/>
            </a:pPr>
            <a:endParaRPr lang="en-US" sz="3200" b="0" dirty="0"/>
          </a:p>
        </p:txBody>
      </p:sp>
      <p:sp>
        <p:nvSpPr>
          <p:cNvPr id="51206" name="Text Box 6"/>
          <p:cNvSpPr txBox="1">
            <a:spLocks noChangeArrowheads="1"/>
          </p:cNvSpPr>
          <p:nvPr/>
        </p:nvSpPr>
        <p:spPr bwMode="auto">
          <a:xfrm>
            <a:off x="914400" y="1028700"/>
            <a:ext cx="7537450"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5pPr>
            <a:lvl6pPr marL="2514600" indent="-228600" algn="ctr" fontAlgn="base">
              <a:lnSpc>
                <a:spcPct val="90000"/>
              </a:lnSpc>
              <a:spcBef>
                <a:spcPts val="1250"/>
              </a:spcBef>
              <a:spcAft>
                <a:spcPct val="0"/>
              </a:spcAft>
              <a:buClr>
                <a:srgbClr val="000000"/>
              </a:buClr>
              <a:buSzPct val="100000"/>
              <a:buFont typeface="Times New Roman" charset="0"/>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6pPr>
            <a:lvl7pPr marL="2971800" indent="-228600" algn="ctr" fontAlgn="base">
              <a:lnSpc>
                <a:spcPct val="90000"/>
              </a:lnSpc>
              <a:spcBef>
                <a:spcPts val="1250"/>
              </a:spcBef>
              <a:spcAft>
                <a:spcPct val="0"/>
              </a:spcAft>
              <a:buClr>
                <a:srgbClr val="000000"/>
              </a:buClr>
              <a:buSzPct val="100000"/>
              <a:buFont typeface="Times New Roman" charset="0"/>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7pPr>
            <a:lvl8pPr marL="3429000" indent="-228600" algn="ctr" fontAlgn="base">
              <a:lnSpc>
                <a:spcPct val="90000"/>
              </a:lnSpc>
              <a:spcBef>
                <a:spcPts val="1250"/>
              </a:spcBef>
              <a:spcAft>
                <a:spcPct val="0"/>
              </a:spcAft>
              <a:buClr>
                <a:srgbClr val="000000"/>
              </a:buClr>
              <a:buSzPct val="100000"/>
              <a:buFont typeface="Times New Roman" charset="0"/>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8pPr>
            <a:lvl9pPr marL="3886200" indent="-228600" algn="ctr" fontAlgn="base">
              <a:lnSpc>
                <a:spcPct val="90000"/>
              </a:lnSpc>
              <a:spcBef>
                <a:spcPts val="1250"/>
              </a:spcBef>
              <a:spcAft>
                <a:spcPct val="0"/>
              </a:spcAft>
              <a:buClr>
                <a:srgbClr val="000000"/>
              </a:buClr>
              <a:buSzPct val="100000"/>
              <a:buFont typeface="Times New Roman" charset="0"/>
              <a:tabLst>
                <a:tab pos="685800" algn="l"/>
                <a:tab pos="1600200" algn="l"/>
                <a:tab pos="2514600" algn="l"/>
                <a:tab pos="3429000" algn="l"/>
                <a:tab pos="4343400" algn="l"/>
                <a:tab pos="5257800" algn="l"/>
                <a:tab pos="6172200" algn="l"/>
                <a:tab pos="7086600" algn="l"/>
                <a:tab pos="8001000" algn="l"/>
                <a:tab pos="8915400" algn="l"/>
                <a:tab pos="9829800" algn="l"/>
              </a:tabLst>
              <a:defRPr sz="2000" b="1">
                <a:solidFill>
                  <a:srgbClr val="000000"/>
                </a:solidFill>
                <a:latin typeface="Arial" charset="0"/>
                <a:ea typeface="ＭＳ Ｐゴシック" charset="0"/>
                <a:cs typeface="ＭＳ Ｐゴシック" charset="0"/>
              </a:defRPr>
            </a:lvl9pPr>
          </a:lstStyle>
          <a:p>
            <a:pPr algn="l" eaLnBrk="0" hangingPunct="0">
              <a:lnSpc>
                <a:spcPct val="100000"/>
              </a:lnSpc>
              <a:spcBef>
                <a:spcPts val="600"/>
              </a:spcBef>
              <a:buClrTx/>
              <a:buFontTx/>
              <a:buNone/>
            </a:pPr>
            <a:r>
              <a:rPr lang="en-US" b="0" dirty="0">
                <a:latin typeface="Courier New" charset="0"/>
                <a:cs typeface="Courier New" charset="0"/>
              </a:rPr>
              <a:t>Rectangle r1 = new Rectangle();</a:t>
            </a:r>
          </a:p>
          <a:p>
            <a:pPr algn="l" eaLnBrk="0" hangingPunct="0">
              <a:lnSpc>
                <a:spcPct val="100000"/>
              </a:lnSpc>
              <a:spcBef>
                <a:spcPts val="600"/>
              </a:spcBef>
              <a:buClrTx/>
              <a:buFontTx/>
              <a:buNone/>
            </a:pPr>
            <a:r>
              <a:rPr lang="en-US" b="0" dirty="0">
                <a:latin typeface="Courier New" charset="0"/>
                <a:cs typeface="Courier New" charset="0"/>
              </a:rPr>
              <a:t>Rectangle r2 = new Rectangle();</a:t>
            </a:r>
          </a:p>
          <a:p>
            <a:pPr algn="l" eaLnBrk="0" hangingPunct="0">
              <a:lnSpc>
                <a:spcPct val="100000"/>
              </a:lnSpc>
              <a:spcBef>
                <a:spcPts val="600"/>
              </a:spcBef>
              <a:buClrTx/>
              <a:buFontTx/>
              <a:buNone/>
            </a:pPr>
            <a:endParaRPr lang="en-US" b="0" dirty="0">
              <a:latin typeface="Courier New" charset="0"/>
            </a:endParaRPr>
          </a:p>
          <a:p>
            <a:pPr algn="l" eaLnBrk="0" hangingPunct="0">
              <a:lnSpc>
                <a:spcPct val="100000"/>
              </a:lnSpc>
              <a:spcBef>
                <a:spcPts val="600"/>
              </a:spcBef>
              <a:buClrTx/>
              <a:buFontTx/>
              <a:buNone/>
            </a:pPr>
            <a:r>
              <a:rPr lang="en-US" b="0" dirty="0">
                <a:latin typeface="Courier New" charset="0"/>
                <a:cs typeface="Courier New" charset="0"/>
              </a:rPr>
              <a:t>// Ensures that r2.x = r1.x</a:t>
            </a:r>
          </a:p>
          <a:p>
            <a:pPr algn="l" eaLnBrk="0" hangingPunct="0">
              <a:lnSpc>
                <a:spcPct val="100000"/>
              </a:lnSpc>
              <a:spcBef>
                <a:spcPts val="600"/>
              </a:spcBef>
              <a:buClrTx/>
              <a:buFontTx/>
              <a:buNone/>
            </a:pPr>
            <a:r>
              <a:rPr lang="en-US" b="0" dirty="0">
                <a:solidFill>
                  <a:srgbClr val="FF0000"/>
                </a:solidFill>
                <a:latin typeface="Courier New" charset="0"/>
                <a:cs typeface="Courier New" charset="0"/>
              </a:rPr>
              <a:t>r2.xModel().bind(r1.xModel());</a:t>
            </a:r>
          </a:p>
          <a:p>
            <a:pPr algn="l" eaLnBrk="0" hangingPunct="0">
              <a:lnSpc>
                <a:spcPct val="100000"/>
              </a:lnSpc>
              <a:spcBef>
                <a:spcPts val="600"/>
              </a:spcBef>
              <a:buClrTx/>
              <a:buFontTx/>
              <a:buNone/>
            </a:pPr>
            <a:r>
              <a:rPr lang="en-US" b="0" dirty="0">
                <a:latin typeface="Courier New" charset="0"/>
                <a:cs typeface="Courier New" charset="0"/>
              </a:rPr>
              <a:t>// Models can also be used to get/set</a:t>
            </a:r>
          </a:p>
          <a:p>
            <a:pPr algn="l" eaLnBrk="0" hangingPunct="0">
              <a:lnSpc>
                <a:spcPct val="100000"/>
              </a:lnSpc>
              <a:spcBef>
                <a:spcPts val="600"/>
              </a:spcBef>
              <a:buClrTx/>
              <a:buFontTx/>
              <a:buNone/>
            </a:pPr>
            <a:r>
              <a:rPr lang="en-US" b="0" dirty="0">
                <a:latin typeface="Courier New" charset="0"/>
                <a:cs typeface="Courier New" charset="0"/>
              </a:rPr>
              <a:t>r1.xModel().set(10);</a:t>
            </a:r>
          </a:p>
          <a:p>
            <a:pPr algn="l" eaLnBrk="0" hangingPunct="0">
              <a:lnSpc>
                <a:spcPct val="100000"/>
              </a:lnSpc>
              <a:spcBef>
                <a:spcPts val="600"/>
              </a:spcBef>
              <a:buClrTx/>
              <a:buFontTx/>
              <a:buNone/>
            </a:pPr>
            <a:r>
              <a:rPr lang="en-US" b="0" dirty="0">
                <a:latin typeface="Courier New" charset="0"/>
                <a:cs typeface="Courier New" charset="0"/>
              </a:rPr>
              <a:t>// Or do it the normal way</a:t>
            </a:r>
          </a:p>
          <a:p>
            <a:pPr algn="l" eaLnBrk="0" hangingPunct="0">
              <a:lnSpc>
                <a:spcPct val="100000"/>
              </a:lnSpc>
              <a:spcBef>
                <a:spcPts val="600"/>
              </a:spcBef>
              <a:buClrTx/>
              <a:buFontTx/>
              <a:buNone/>
            </a:pPr>
            <a:r>
              <a:rPr lang="en-US" b="0" dirty="0">
                <a:latin typeface="Courier New" charset="0"/>
                <a:cs typeface="Courier New" charset="0"/>
              </a:rPr>
              <a:t>r1.setX(20);</a:t>
            </a:r>
          </a:p>
        </p:txBody>
      </p:sp>
      <p:sp>
        <p:nvSpPr>
          <p:cNvPr id="2" name="Title 1"/>
          <p:cNvSpPr>
            <a:spLocks noGrp="1"/>
          </p:cNvSpPr>
          <p:nvPr>
            <p:ph type="title"/>
          </p:nvPr>
        </p:nvSpPr>
        <p:spPr/>
        <p:txBody>
          <a:bodyPr/>
          <a:lstStyle/>
          <a:p>
            <a:r>
              <a:rPr lang="en-US" dirty="0"/>
              <a:t>Property </a:t>
            </a:r>
            <a:r>
              <a:rPr lang="en-US" dirty="0" smtClean="0"/>
              <a:t>Binding</a:t>
            </a:r>
            <a:endParaRPr lang="en-US" dirty="0"/>
          </a:p>
        </p:txBody>
      </p:sp>
    </p:spTree>
    <p:extLst>
      <p:ext uri="{BB962C8B-B14F-4D97-AF65-F5344CB8AC3E}">
        <p14:creationId xmlns:p14="http://schemas.microsoft.com/office/powerpoint/2010/main" val="228053921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52400" y="4914900"/>
            <a:ext cx="8839200" cy="11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5pPr>
            <a:lvl6pPr marL="25146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6pPr>
            <a:lvl7pPr marL="29718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7pPr>
            <a:lvl8pPr marL="34290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8pPr>
            <a:lvl9pPr marL="3886200" indent="-228600" algn="ctr" fontAlgn="base">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ea typeface="ＭＳ Ｐゴシック" charset="0"/>
                <a:cs typeface="ＭＳ Ｐゴシック" charset="0"/>
              </a:defRPr>
            </a:lvl9pPr>
          </a:lstStyle>
          <a:p>
            <a:pPr algn="l">
              <a:lnSpc>
                <a:spcPct val="100000"/>
              </a:lnSpc>
              <a:spcBef>
                <a:spcPct val="0"/>
              </a:spcBef>
              <a:buClrTx/>
              <a:buFontTx/>
              <a:buNone/>
            </a:pPr>
            <a:fld id="{975888E0-9754-D44E-98A8-8C8179B304AF}" type="slidenum">
              <a:rPr lang="en-US" sz="900"/>
              <a:pPr algn="l">
                <a:lnSpc>
                  <a:spcPct val="100000"/>
                </a:lnSpc>
                <a:spcBef>
                  <a:spcPct val="0"/>
                </a:spcBef>
                <a:buClrTx/>
                <a:buFontTx/>
                <a:buNone/>
              </a:pPr>
              <a:t>67</a:t>
            </a:fld>
            <a:endParaRPr lang="en-US" sz="90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69632"/>
            <a:ext cx="947738" cy="892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itle 4"/>
          <p:cNvSpPr>
            <a:spLocks noGrp="1"/>
          </p:cNvSpPr>
          <p:nvPr>
            <p:ph type="title"/>
          </p:nvPr>
        </p:nvSpPr>
        <p:spPr/>
        <p:txBody>
          <a:bodyPr/>
          <a:lstStyle/>
          <a:p>
            <a:r>
              <a:rPr lang="en-US" dirty="0" smtClean="0"/>
              <a:t>Binding</a:t>
            </a:r>
            <a:endParaRPr lang="en-US" dirty="0"/>
          </a:p>
        </p:txBody>
      </p:sp>
      <p:sp>
        <p:nvSpPr>
          <p:cNvPr id="6" name="Content Placeholder 5"/>
          <p:cNvSpPr>
            <a:spLocks noGrp="1"/>
          </p:cNvSpPr>
          <p:nvPr>
            <p:ph sz="quarter" idx="12"/>
          </p:nvPr>
        </p:nvSpPr>
        <p:spPr>
          <a:xfrm>
            <a:off x="685800" y="984463"/>
            <a:ext cx="8229600" cy="3062606"/>
          </a:xfrm>
        </p:spPr>
        <p:txBody>
          <a:bodyPr/>
          <a:lstStyle/>
          <a:p>
            <a:pPr marL="60325" indent="0">
              <a:buNone/>
            </a:pPr>
            <a:r>
              <a:rPr lang="en-US" dirty="0" err="1">
                <a:latin typeface="Courier"/>
                <a:cs typeface="Courier"/>
              </a:rPr>
              <a:t>clowdsPar.xCoord.bind</a:t>
            </a:r>
            <a:r>
              <a:rPr lang="en-US" dirty="0" smtClean="0">
                <a:latin typeface="Courier"/>
                <a:cs typeface="Courier"/>
              </a:rPr>
              <a:t>(</a:t>
            </a:r>
            <a:r>
              <a:rPr lang="en-US" dirty="0" err="1" smtClean="0">
                <a:latin typeface="Courier"/>
                <a:cs typeface="Courier"/>
              </a:rPr>
              <a:t>sensor.coordX</a:t>
            </a:r>
            <a:r>
              <a:rPr lang="en-US" dirty="0" smtClean="0">
                <a:latin typeface="Courier"/>
                <a:cs typeface="Courier"/>
              </a:rPr>
              <a:t>)</a:t>
            </a:r>
            <a:r>
              <a:rPr lang="en-US" dirty="0">
                <a:latin typeface="Courier"/>
                <a:cs typeface="Courier"/>
              </a:rPr>
              <a:t>;</a:t>
            </a:r>
          </a:p>
          <a:p>
            <a:pPr marL="60325" indent="0">
              <a:buNone/>
            </a:pPr>
            <a:r>
              <a:rPr lang="en-US" dirty="0" err="1" smtClean="0">
                <a:latin typeface="Courier"/>
                <a:cs typeface="Courier"/>
              </a:rPr>
              <a:t>farmPar.xCoord.bind</a:t>
            </a:r>
            <a:r>
              <a:rPr lang="en-US" dirty="0" smtClean="0">
                <a:latin typeface="Courier"/>
                <a:cs typeface="Courier"/>
              </a:rPr>
              <a:t>(</a:t>
            </a:r>
            <a:r>
              <a:rPr lang="en-US" dirty="0" err="1" smtClean="0">
                <a:latin typeface="Courier"/>
                <a:cs typeface="Courier"/>
              </a:rPr>
              <a:t>sensors.coordX</a:t>
            </a:r>
            <a:r>
              <a:rPr lang="en-US" dirty="0" smtClean="0">
                <a:latin typeface="Courier"/>
                <a:cs typeface="Courier"/>
              </a:rPr>
              <a:t>)</a:t>
            </a:r>
            <a:r>
              <a:rPr lang="en-US" dirty="0">
                <a:latin typeface="Courier"/>
                <a:cs typeface="Courier"/>
              </a:rPr>
              <a:t>;</a:t>
            </a:r>
          </a:p>
          <a:p>
            <a:pPr marL="60325" indent="0">
              <a:buNone/>
            </a:pPr>
            <a:r>
              <a:rPr lang="en-US" dirty="0" err="1" smtClean="0">
                <a:latin typeface="Courier"/>
                <a:cs typeface="Courier"/>
              </a:rPr>
              <a:t>backtreesPar.xCoord.bind</a:t>
            </a:r>
            <a:r>
              <a:rPr lang="en-US" dirty="0" smtClean="0">
                <a:latin typeface="Courier"/>
                <a:cs typeface="Courier"/>
              </a:rPr>
              <a:t>(</a:t>
            </a:r>
            <a:r>
              <a:rPr lang="en-US" dirty="0" err="1" smtClean="0">
                <a:latin typeface="Courier"/>
                <a:cs typeface="Courier"/>
              </a:rPr>
              <a:t>sensors.coordX</a:t>
            </a:r>
            <a:r>
              <a:rPr lang="en-US" dirty="0" smtClean="0">
                <a:latin typeface="Courier"/>
                <a:cs typeface="Courier"/>
              </a:rPr>
              <a:t>);</a:t>
            </a:r>
          </a:p>
          <a:p>
            <a:pPr marL="60325" indent="0">
              <a:buNone/>
            </a:pPr>
            <a:r>
              <a:rPr lang="en-US" dirty="0" smtClean="0">
                <a:latin typeface="Courier"/>
                <a:cs typeface="Courier"/>
              </a:rPr>
              <a:t>…</a:t>
            </a:r>
          </a:p>
          <a:p>
            <a:pPr marL="60325" indent="0">
              <a:buNone/>
            </a:pPr>
            <a:r>
              <a:rPr lang="en-US" dirty="0" err="1" smtClean="0">
                <a:latin typeface="Courier"/>
                <a:cs typeface="Courier"/>
              </a:rPr>
              <a:t>clowdsPar.yCoord.bind</a:t>
            </a:r>
            <a:r>
              <a:rPr lang="en-US" dirty="0">
                <a:latin typeface="Courier"/>
                <a:cs typeface="Courier"/>
              </a:rPr>
              <a:t>(</a:t>
            </a:r>
            <a:r>
              <a:rPr lang="en-US" dirty="0" err="1" smtClean="0">
                <a:latin typeface="Courier"/>
                <a:cs typeface="Courier"/>
              </a:rPr>
              <a:t>sensor.coordY</a:t>
            </a:r>
            <a:r>
              <a:rPr lang="en-US" dirty="0" smtClean="0">
                <a:latin typeface="Courier"/>
                <a:cs typeface="Courier"/>
              </a:rPr>
              <a:t>)</a:t>
            </a:r>
            <a:r>
              <a:rPr lang="en-US" dirty="0">
                <a:latin typeface="Courier"/>
                <a:cs typeface="Courier"/>
              </a:rPr>
              <a:t>;</a:t>
            </a:r>
          </a:p>
          <a:p>
            <a:pPr marL="60325" indent="0">
              <a:buNone/>
            </a:pPr>
            <a:r>
              <a:rPr lang="en-US" dirty="0" err="1" smtClean="0">
                <a:latin typeface="Courier"/>
                <a:cs typeface="Courier"/>
              </a:rPr>
              <a:t>farmPar.yCoord.bind</a:t>
            </a:r>
            <a:r>
              <a:rPr lang="en-US" dirty="0">
                <a:latin typeface="Courier"/>
                <a:cs typeface="Courier"/>
              </a:rPr>
              <a:t>(</a:t>
            </a:r>
            <a:r>
              <a:rPr lang="en-US" dirty="0" err="1" smtClean="0">
                <a:latin typeface="Courier"/>
                <a:cs typeface="Courier"/>
              </a:rPr>
              <a:t>sensors.coordY</a:t>
            </a:r>
            <a:r>
              <a:rPr lang="en-US" dirty="0" smtClean="0">
                <a:latin typeface="Courier"/>
                <a:cs typeface="Courier"/>
              </a:rPr>
              <a:t>)</a:t>
            </a:r>
            <a:r>
              <a:rPr lang="en-US" dirty="0">
                <a:latin typeface="Courier"/>
                <a:cs typeface="Courier"/>
              </a:rPr>
              <a:t>;</a:t>
            </a:r>
          </a:p>
          <a:p>
            <a:pPr marL="60325" indent="0">
              <a:buNone/>
            </a:pPr>
            <a:r>
              <a:rPr lang="en-US" dirty="0" err="1" smtClean="0">
                <a:latin typeface="Courier"/>
                <a:cs typeface="Courier"/>
              </a:rPr>
              <a:t>backtreesPar.yCoord.bind</a:t>
            </a:r>
            <a:r>
              <a:rPr lang="en-US" dirty="0">
                <a:latin typeface="Courier"/>
                <a:cs typeface="Courier"/>
              </a:rPr>
              <a:t>(</a:t>
            </a:r>
            <a:r>
              <a:rPr lang="en-US" dirty="0" err="1" smtClean="0">
                <a:latin typeface="Courier"/>
                <a:cs typeface="Courier"/>
              </a:rPr>
              <a:t>sensors.coordY</a:t>
            </a:r>
            <a:r>
              <a:rPr lang="en-US" dirty="0" smtClean="0">
                <a:latin typeface="Courier"/>
                <a:cs typeface="Courier"/>
              </a:rPr>
              <a:t>)</a:t>
            </a:r>
            <a:r>
              <a:rPr lang="en-US" dirty="0">
                <a:latin typeface="Courier"/>
                <a:cs typeface="Courier"/>
              </a:rPr>
              <a:t>;</a:t>
            </a:r>
          </a:p>
          <a:p>
            <a:pPr marL="60325" indent="0">
              <a:buNone/>
            </a:pPr>
            <a:r>
              <a:rPr lang="en-US" dirty="0" smtClean="0">
                <a:latin typeface="Courier"/>
                <a:cs typeface="Courier"/>
              </a:rPr>
              <a:t>…</a:t>
            </a:r>
            <a:endParaRPr lang="en-US" dirty="0">
              <a:latin typeface="Courier"/>
              <a:cs typeface="Courier"/>
            </a:endParaRPr>
          </a:p>
        </p:txBody>
      </p:sp>
    </p:spTree>
    <p:extLst>
      <p:ext uri="{BB962C8B-B14F-4D97-AF65-F5344CB8AC3E}">
        <p14:creationId xmlns:p14="http://schemas.microsoft.com/office/powerpoint/2010/main" val="124950260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717904" y="2085975"/>
            <a:ext cx="5081389" cy="842070"/>
          </a:xfrm>
        </p:spPr>
        <p:txBody>
          <a:bodyPr/>
          <a:lstStyle/>
          <a:p>
            <a:r>
              <a:rPr lang="en-US">
                <a:latin typeface="Arial Bold" charset="0"/>
                <a:ea typeface="ヒラギノ角ゴ ProN W6" charset="0"/>
                <a:cs typeface="ヒラギノ角ゴ ProN W6" charset="0"/>
              </a:rPr>
              <a:t>Demo</a:t>
            </a:r>
          </a:p>
        </p:txBody>
      </p:sp>
      <p:pic>
        <p:nvPicPr>
          <p:cNvPr id="61442"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4403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sz="quarter" idx="12"/>
          </p:nvPr>
        </p:nvSpPr>
        <p:spPr/>
        <p:txBody>
          <a:bodyPr/>
          <a:lstStyle/>
          <a:p>
            <a:r>
              <a:rPr lang="en-US" dirty="0"/>
              <a:t>Raspberry Pi is a very cool (and cheap) computer</a:t>
            </a:r>
          </a:p>
          <a:p>
            <a:pPr lvl="1"/>
            <a:r>
              <a:rPr lang="en-US" dirty="0"/>
              <a:t>Great for teaching</a:t>
            </a:r>
          </a:p>
          <a:p>
            <a:pPr lvl="1"/>
            <a:r>
              <a:rPr lang="en-US" dirty="0"/>
              <a:t>Great introduction to ARM</a:t>
            </a:r>
          </a:p>
          <a:p>
            <a:r>
              <a:rPr lang="en-US" dirty="0"/>
              <a:t>Java works well and will get better</a:t>
            </a:r>
          </a:p>
          <a:p>
            <a:r>
              <a:rPr lang="en-US" dirty="0" smtClean="0"/>
              <a:t>Opportunities </a:t>
            </a:r>
            <a:r>
              <a:rPr lang="en-US" dirty="0"/>
              <a:t>are limitless</a:t>
            </a:r>
            <a:r>
              <a:rPr lang="en-US" dirty="0" smtClean="0"/>
              <a:t>!</a:t>
            </a:r>
          </a:p>
          <a:p>
            <a:r>
              <a:rPr lang="en-US" dirty="0" smtClean="0"/>
              <a:t>HAVE FUN! </a:t>
            </a:r>
            <a:endParaRPr lang="en-US" dirty="0"/>
          </a:p>
        </p:txBody>
      </p:sp>
      <p:sp>
        <p:nvSpPr>
          <p:cNvPr id="4" name="Text Placeholder 3"/>
          <p:cNvSpPr>
            <a:spLocks noGrp="1"/>
          </p:cNvSpPr>
          <p:nvPr>
            <p:ph type="body" sz="quarter" idx="13"/>
          </p:nvPr>
        </p:nvSpPr>
        <p:spPr/>
        <p:txBody>
          <a:bodyPr/>
          <a:lstStyle/>
          <a:p>
            <a:r>
              <a:rPr lang="en-US"/>
              <a:t> </a:t>
            </a:r>
          </a:p>
        </p:txBody>
      </p:sp>
    </p:spTree>
    <p:extLst>
      <p:ext uri="{BB962C8B-B14F-4D97-AF65-F5344CB8AC3E}">
        <p14:creationId xmlns:p14="http://schemas.microsoft.com/office/powerpoint/2010/main" val="12734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91090" y="150019"/>
            <a:ext cx="8214510" cy="842070"/>
          </a:xfrm>
        </p:spPr>
        <p:txBody>
          <a:bodyPr/>
          <a:lstStyle/>
          <a:p>
            <a:r>
              <a:rPr lang="en-US">
                <a:latin typeface="Arial Bold" charset="0"/>
                <a:ea typeface="ヒラギノ角ゴ ProN W6" charset="0"/>
                <a:cs typeface="ヒラギノ角ゴ ProN W6" charset="0"/>
              </a:rPr>
              <a:t>The Raspberry Pi</a:t>
            </a:r>
          </a:p>
        </p:txBody>
      </p:sp>
      <p:pic>
        <p:nvPicPr>
          <p:cNvPr id="15362" name="Picture 5" descr="Raspberry-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93" y="1316236"/>
            <a:ext cx="4623341" cy="310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105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Information</a:t>
            </a:r>
          </a:p>
        </p:txBody>
      </p:sp>
      <p:sp>
        <p:nvSpPr>
          <p:cNvPr id="3" name="Content Placeholder 2"/>
          <p:cNvSpPr>
            <a:spLocks noGrp="1"/>
          </p:cNvSpPr>
          <p:nvPr>
            <p:ph sz="quarter" idx="12"/>
          </p:nvPr>
        </p:nvSpPr>
        <p:spPr/>
        <p:txBody>
          <a:bodyPr/>
          <a:lstStyle/>
          <a:p>
            <a:r>
              <a:rPr lang="en-US" dirty="0" err="1"/>
              <a:t>java.oracle.com</a:t>
            </a:r>
            <a:endParaRPr lang="en-US" dirty="0"/>
          </a:p>
          <a:p>
            <a:r>
              <a:rPr lang="en-US" dirty="0" err="1"/>
              <a:t>www.oracle.com</a:t>
            </a:r>
            <a:r>
              <a:rPr lang="en-US" dirty="0"/>
              <a:t>/</a:t>
            </a:r>
            <a:r>
              <a:rPr lang="en-US" dirty="0" err="1"/>
              <a:t>technetwork</a:t>
            </a:r>
            <a:r>
              <a:rPr lang="en-US" dirty="0"/>
              <a:t>/java/embedded</a:t>
            </a:r>
          </a:p>
          <a:p>
            <a:r>
              <a:rPr lang="en-US" dirty="0"/>
              <a:t>Raspberry Pi User Guide – </a:t>
            </a:r>
            <a:r>
              <a:rPr lang="en-US" dirty="0" err="1"/>
              <a:t>Eben</a:t>
            </a:r>
            <a:r>
              <a:rPr lang="en-US" dirty="0"/>
              <a:t> Upton, Gareth </a:t>
            </a:r>
            <a:r>
              <a:rPr lang="en-US" dirty="0" err="1"/>
              <a:t>Halfacree</a:t>
            </a:r>
            <a:endParaRPr lang="en-US" dirty="0"/>
          </a:p>
          <a:p>
            <a:r>
              <a:rPr lang="en-US" dirty="0" smtClean="0">
                <a:hlinkClick r:id="rId2"/>
              </a:rPr>
              <a:t>www.raspberrypi.org</a:t>
            </a:r>
            <a:endParaRPr lang="en-US" dirty="0" smtClean="0"/>
          </a:p>
          <a:p>
            <a:r>
              <a:rPr lang="en-US" dirty="0" smtClean="0"/>
              <a:t>pi4j.com</a:t>
            </a:r>
          </a:p>
          <a:p>
            <a:r>
              <a:rPr lang="en-US" dirty="0" err="1"/>
              <a:t>b</a:t>
            </a:r>
            <a:r>
              <a:rPr lang="en-US" dirty="0" err="1" smtClean="0"/>
              <a:t>logs.oracle.com</a:t>
            </a:r>
            <a:r>
              <a:rPr lang="en-US" dirty="0" smtClean="0"/>
              <a:t>/</a:t>
            </a:r>
            <a:r>
              <a:rPr lang="en-US" dirty="0" err="1" smtClean="0"/>
              <a:t>acaicedo</a:t>
            </a:r>
            <a:endParaRPr lang="en-US" dirty="0" smtClean="0"/>
          </a:p>
          <a:p>
            <a:endParaRPr lang="en-US" dirty="0"/>
          </a:p>
          <a:p>
            <a:endParaRPr lang="en-US" dirty="0"/>
          </a:p>
        </p:txBody>
      </p:sp>
      <p:sp>
        <p:nvSpPr>
          <p:cNvPr id="4" name="Text Placeholder 3"/>
          <p:cNvSpPr>
            <a:spLocks noGrp="1"/>
          </p:cNvSpPr>
          <p:nvPr>
            <p:ph type="body" sz="quarter" idx="13"/>
          </p:nvPr>
        </p:nvSpPr>
        <p:spPr/>
        <p:txBody>
          <a:bodyPr/>
          <a:lstStyle/>
          <a:p>
            <a:r>
              <a:rPr lang="en-US"/>
              <a:t> </a:t>
            </a:r>
          </a:p>
        </p:txBody>
      </p:sp>
    </p:spTree>
    <p:extLst>
      <p:ext uri="{BB962C8B-B14F-4D97-AF65-F5344CB8AC3E}">
        <p14:creationId xmlns:p14="http://schemas.microsoft.com/office/powerpoint/2010/main" val="21917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717904" y="2085975"/>
            <a:ext cx="5081389" cy="842070"/>
          </a:xfrm>
        </p:spPr>
        <p:txBody>
          <a:bodyPr/>
          <a:lstStyle/>
          <a:p>
            <a:r>
              <a:rPr lang="en-US" dirty="0" smtClean="0">
                <a:latin typeface="Arial Bold" charset="0"/>
                <a:ea typeface="ヒラギノ角ゴ ProN W6" charset="0"/>
                <a:cs typeface="ヒラギノ角ゴ ProN W6" charset="0"/>
              </a:rPr>
              <a:t>THANK YOU!</a:t>
            </a:r>
            <a:endParaRPr lang="en-US" dirty="0">
              <a:latin typeface="Arial Bold" charset="0"/>
              <a:ea typeface="ヒラギノ角ゴ ProN W6" charset="0"/>
              <a:cs typeface="ヒラギノ角ゴ ProN W6" charset="0"/>
            </a:endParaRPr>
          </a:p>
        </p:txBody>
      </p:sp>
      <p:pic>
        <p:nvPicPr>
          <p:cNvPr id="61442" name="Picture 2" descr="RasPi-Du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5667" y="251817"/>
            <a:ext cx="4206365"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9430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3999" cy="5143500"/>
            <a:chOff x="0" y="0"/>
            <a:chExt cx="9143999" cy="5143500"/>
          </a:xfrm>
        </p:grpSpPr>
        <p:pic>
          <p:nvPicPr>
            <p:cNvPr id="3" name="Picture 2" descr="Java PPT Divider v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4" name="Picture 3" descr="O_signature_wht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737" y="4144260"/>
              <a:ext cx="1139799" cy="351437"/>
            </a:xfrm>
            <a:prstGeom prst="rect">
              <a:avLst/>
            </a:prstGeom>
          </p:spPr>
        </p:pic>
      </p:grpSp>
    </p:spTree>
    <p:extLst>
      <p:ext uri="{BB962C8B-B14F-4D97-AF65-F5344CB8AC3E}">
        <p14:creationId xmlns:p14="http://schemas.microsoft.com/office/powerpoint/2010/main" val="31637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Bold" charset="0"/>
                <a:ea typeface="ヒラギノ角ゴ ProN W6" charset="0"/>
                <a:cs typeface="ヒラギノ角ゴ ProN W6" charset="0"/>
              </a:rPr>
              <a:t>Rapberry Pi</a:t>
            </a:r>
          </a:p>
        </p:txBody>
      </p:sp>
      <p:sp>
        <p:nvSpPr>
          <p:cNvPr id="3" name="Content Placeholder 2"/>
          <p:cNvSpPr>
            <a:spLocks noGrp="1"/>
          </p:cNvSpPr>
          <p:nvPr>
            <p:ph sz="quarter" idx="4294967295"/>
          </p:nvPr>
        </p:nvSpPr>
        <p:spPr>
          <a:xfrm>
            <a:off x="914311" y="1522512"/>
            <a:ext cx="8229689" cy="3061990"/>
          </a:xfrm>
        </p:spPr>
        <p:txBody>
          <a:bodyPr/>
          <a:lstStyle/>
          <a:p>
            <a:pPr>
              <a:defRPr/>
            </a:pPr>
            <a:r>
              <a:rPr lang="en-US"/>
              <a:t>Project started in 2006</a:t>
            </a:r>
          </a:p>
          <a:p>
            <a:pPr lvl="1">
              <a:defRPr/>
            </a:pPr>
            <a:r>
              <a:rPr lang="en-US"/>
              <a:t>Goal to devise a computer to inspire children</a:t>
            </a:r>
          </a:p>
          <a:p>
            <a:pPr lvl="1">
              <a:defRPr/>
            </a:pPr>
            <a:r>
              <a:rPr lang="en-US"/>
              <a:t>Inspiration from the BBC Micro project from 1981</a:t>
            </a:r>
          </a:p>
          <a:p>
            <a:pPr>
              <a:defRPr/>
            </a:pPr>
            <a:r>
              <a:rPr lang="en-US"/>
              <a:t>Officially launched on Febuary 29</a:t>
            </a:r>
            <a:r>
              <a:rPr lang="en-US" baseline="30000"/>
              <a:t>th</a:t>
            </a:r>
            <a:r>
              <a:rPr lang="en-US"/>
              <a:t> 2012</a:t>
            </a:r>
          </a:p>
          <a:p>
            <a:pPr lvl="1">
              <a:defRPr/>
            </a:pPr>
            <a:r>
              <a:rPr lang="en-US"/>
              <a:t>First production run was 10,000 boards</a:t>
            </a:r>
          </a:p>
          <a:p>
            <a:pPr lvl="1">
              <a:defRPr/>
            </a:pPr>
            <a:r>
              <a:rPr lang="en-US"/>
              <a:t>Both RS and Farnell’s servers were stalled on the day of launch</a:t>
            </a:r>
          </a:p>
          <a:p>
            <a:pPr lvl="1">
              <a:defRPr/>
            </a:pPr>
            <a:r>
              <a:rPr lang="en-US"/>
              <a:t>RS reported over 100,000 pre-orders in one day</a:t>
            </a:r>
          </a:p>
          <a:p>
            <a:pPr lvl="1">
              <a:defRPr/>
            </a:pPr>
            <a:r>
              <a:rPr lang="en-US"/>
              <a:t>Current production is about 4,000 boards per day</a:t>
            </a:r>
          </a:p>
          <a:p>
            <a:pPr marL="403158" lvl="1" indent="0">
              <a:buNone/>
              <a:defRPr/>
            </a:pPr>
            <a:endParaRPr lang="en-US"/>
          </a:p>
        </p:txBody>
      </p:sp>
      <p:sp>
        <p:nvSpPr>
          <p:cNvPr id="16387" name="Text Placeholder 3"/>
          <p:cNvSpPr>
            <a:spLocks noGrp="1"/>
          </p:cNvSpPr>
          <p:nvPr>
            <p:ph type="body" sz="quarter" idx="4294967295"/>
          </p:nvPr>
        </p:nvSpPr>
        <p:spPr>
          <a:xfrm>
            <a:off x="695084" y="616645"/>
            <a:ext cx="8229689" cy="304502"/>
          </a:xfrm>
        </p:spPr>
        <p:txBody>
          <a:bodyPr/>
          <a:lstStyle/>
          <a:p>
            <a:pPr marL="0" indent="0">
              <a:buNone/>
            </a:pPr>
            <a:r>
              <a:rPr lang="en-US" dirty="0">
                <a:latin typeface="Gill Sans" charset="0"/>
                <a:ea typeface="ヒラギノ角ゴ ProN W3" charset="0"/>
                <a:cs typeface="ヒラギノ角ゴ ProN W3" charset="0"/>
              </a:rPr>
              <a:t>History and Goals</a:t>
            </a:r>
          </a:p>
        </p:txBody>
      </p:sp>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3496" y="0"/>
            <a:ext cx="2554534" cy="179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Raspberry-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0363" y="160735"/>
            <a:ext cx="2403637" cy="161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5998165" y="1099131"/>
            <a:ext cx="619028" cy="405505"/>
          </a:xfrm>
          <a:prstGeom prst="rightArrow">
            <a:avLst/>
          </a:prstGeom>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en-US"/>
          </a:p>
        </p:txBody>
      </p:sp>
    </p:spTree>
    <p:extLst>
      <p:ext uri="{BB962C8B-B14F-4D97-AF65-F5344CB8AC3E}">
        <p14:creationId xmlns:p14="http://schemas.microsoft.com/office/powerpoint/2010/main" val="16390156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Bold" charset="0"/>
                <a:ea typeface="ヒラギノ角ゴ ProN W6" charset="0"/>
                <a:cs typeface="ヒラギノ角ゴ ProN W6" charset="0"/>
              </a:rPr>
              <a:t>Raspberry Pi</a:t>
            </a:r>
          </a:p>
        </p:txBody>
      </p:sp>
      <p:sp>
        <p:nvSpPr>
          <p:cNvPr id="18434" name="Content Placeholder 2"/>
          <p:cNvSpPr>
            <a:spLocks noGrp="1"/>
          </p:cNvSpPr>
          <p:nvPr>
            <p:ph sz="quarter" idx="4294967295"/>
          </p:nvPr>
        </p:nvSpPr>
        <p:spPr>
          <a:xfrm>
            <a:off x="825411" y="1192312"/>
            <a:ext cx="8229689" cy="3061990"/>
          </a:xfrm>
        </p:spPr>
        <p:txBody>
          <a:bodyPr/>
          <a:lstStyle/>
          <a:p>
            <a:r>
              <a:rPr lang="en-US" dirty="0">
                <a:latin typeface="+mj-lt"/>
                <a:ea typeface="ヒラギノ角ゴ ProN W3" charset="0"/>
                <a:cs typeface="ヒラギノ角ゴ ProN W3" charset="0"/>
              </a:rPr>
              <a:t>CPU: ARM 11 core running at 700MHz</a:t>
            </a:r>
          </a:p>
          <a:p>
            <a:pPr lvl="1"/>
            <a:r>
              <a:rPr lang="en-US" dirty="0">
                <a:latin typeface="+mj-lt"/>
                <a:ea typeface="ヒラギノ角ゴ ProN W3" charset="0"/>
                <a:cs typeface="ヒラギノ角ゴ ProN W3" charset="0"/>
              </a:rPr>
              <a:t>Broadcom </a:t>
            </a:r>
            <a:r>
              <a:rPr lang="en-US" dirty="0" err="1">
                <a:latin typeface="+mj-lt"/>
                <a:ea typeface="ヒラギノ角ゴ ProN W3" charset="0"/>
                <a:cs typeface="ヒラギノ角ゴ ProN W3" charset="0"/>
              </a:rPr>
              <a:t>SoC</a:t>
            </a:r>
            <a:r>
              <a:rPr lang="en-US" dirty="0">
                <a:latin typeface="+mj-lt"/>
                <a:ea typeface="ヒラギノ角ゴ ProN W3" charset="0"/>
                <a:cs typeface="ヒラギノ角ゴ ProN W3" charset="0"/>
              </a:rPr>
              <a:t> package</a:t>
            </a:r>
          </a:p>
          <a:p>
            <a:pPr lvl="1"/>
            <a:r>
              <a:rPr lang="en-US" dirty="0">
                <a:latin typeface="+mj-lt"/>
                <a:ea typeface="ヒラギノ角ゴ ProN W3" charset="0"/>
                <a:cs typeface="ヒラギノ角ゴ ProN W3" charset="0"/>
              </a:rPr>
              <a:t>Can now be overclocked to 1GHz (without breaking the warranty!)</a:t>
            </a:r>
          </a:p>
          <a:p>
            <a:r>
              <a:rPr lang="en-US" dirty="0">
                <a:latin typeface="+mj-lt"/>
                <a:ea typeface="ヒラギノ角ゴ ProN W3" charset="0"/>
                <a:cs typeface="ヒラギノ角ゴ ProN W3" charset="0"/>
              </a:rPr>
              <a:t>Memory: 512Mb</a:t>
            </a:r>
          </a:p>
          <a:p>
            <a:r>
              <a:rPr lang="en-US" dirty="0">
                <a:latin typeface="+mj-lt"/>
                <a:ea typeface="ヒラギノ角ゴ ProN W3" charset="0"/>
                <a:cs typeface="ヒラギノ角ゴ ProN W3" charset="0"/>
              </a:rPr>
              <a:t>I/O:</a:t>
            </a:r>
          </a:p>
          <a:p>
            <a:pPr lvl="1"/>
            <a:r>
              <a:rPr lang="en-US" dirty="0">
                <a:latin typeface="+mj-lt"/>
                <a:ea typeface="ヒラギノ角ゴ ProN W3" charset="0"/>
                <a:cs typeface="ヒラギノ角ゴ ProN W3" charset="0"/>
              </a:rPr>
              <a:t>HDMI and composite video</a:t>
            </a:r>
          </a:p>
          <a:p>
            <a:pPr lvl="1"/>
            <a:r>
              <a:rPr lang="en-US" dirty="0">
                <a:latin typeface="+mj-lt"/>
                <a:ea typeface="ヒラギノ角ゴ ProN W3" charset="0"/>
                <a:cs typeface="ヒラギノ角ゴ ProN W3" charset="0"/>
              </a:rPr>
              <a:t>2 x USB ports (Model B only)</a:t>
            </a:r>
          </a:p>
          <a:p>
            <a:pPr lvl="1"/>
            <a:r>
              <a:rPr lang="en-US" dirty="0">
                <a:latin typeface="+mj-lt"/>
                <a:ea typeface="ヒラギノ角ゴ ProN W3" charset="0"/>
                <a:cs typeface="ヒラギノ角ゴ ProN W3" charset="0"/>
              </a:rPr>
              <a:t>Ethernet (Model B only)</a:t>
            </a:r>
          </a:p>
          <a:p>
            <a:pPr lvl="1"/>
            <a:r>
              <a:rPr lang="en-US" dirty="0">
                <a:latin typeface="+mj-lt"/>
                <a:ea typeface="ヒラギノ角ゴ ProN W3" charset="0"/>
                <a:cs typeface="ヒラギノ角ゴ ProN W3" charset="0"/>
              </a:rPr>
              <a:t>Header pins for GPIO, UART, SPI and I2C</a:t>
            </a:r>
          </a:p>
        </p:txBody>
      </p:sp>
      <p:sp>
        <p:nvSpPr>
          <p:cNvPr id="18435" name="Text Placeholder 3"/>
          <p:cNvSpPr>
            <a:spLocks noGrp="1"/>
          </p:cNvSpPr>
          <p:nvPr>
            <p:ph type="body" sz="quarter" idx="4294967295"/>
          </p:nvPr>
        </p:nvSpPr>
        <p:spPr>
          <a:xfrm>
            <a:off x="697164" y="621705"/>
            <a:ext cx="8229689" cy="304503"/>
          </a:xfrm>
        </p:spPr>
        <p:txBody>
          <a:bodyPr/>
          <a:lstStyle/>
          <a:p>
            <a:pPr marL="0" indent="0">
              <a:buNone/>
            </a:pPr>
            <a:r>
              <a:rPr lang="en-US" dirty="0">
                <a:latin typeface="+mj-lt"/>
                <a:ea typeface="ヒラギノ角ゴ ProN W3" charset="0"/>
                <a:cs typeface="ヒラギノ角ゴ ProN W3" charset="0"/>
              </a:rPr>
              <a:t>Specification</a:t>
            </a:r>
          </a:p>
        </p:txBody>
      </p:sp>
    </p:spTree>
    <p:extLst>
      <p:ext uri="{BB962C8B-B14F-4D97-AF65-F5344CB8AC3E}">
        <p14:creationId xmlns:p14="http://schemas.microsoft.com/office/powerpoint/2010/main" val="36877588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Java_Template">
  <a:themeElements>
    <a:clrScheme name="Custom 19">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Java_Template.potx</Template>
  <TotalTime>13140</TotalTime>
  <Words>4336</Words>
  <Application>Microsoft Macintosh PowerPoint</Application>
  <PresentationFormat>On-screen Show (16:9)</PresentationFormat>
  <Paragraphs>654</Paragraphs>
  <Slides>73</Slides>
  <Notes>30</Notes>
  <HiddenSlides>1</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Java_Template</vt:lpstr>
      <vt:lpstr>PowerPoint Presentation</vt:lpstr>
      <vt:lpstr>Beyond Beauty: JavaFX, Parallax, Touch, Gyroscopes and Much More</vt:lpstr>
      <vt:lpstr>What Is this Talk About?</vt:lpstr>
      <vt:lpstr>Agenda</vt:lpstr>
      <vt:lpstr>The Hardware</vt:lpstr>
      <vt:lpstr>The Raspberry Pi</vt:lpstr>
      <vt:lpstr>The Raspberry Pi</vt:lpstr>
      <vt:lpstr>Rapberry Pi</vt:lpstr>
      <vt:lpstr>Raspberry Pi</vt:lpstr>
      <vt:lpstr>Java On The ARM  and Raspberry Pi</vt:lpstr>
      <vt:lpstr>Java Specifics For ARM</vt:lpstr>
      <vt:lpstr>Extending the Raspberry Pi</vt:lpstr>
      <vt:lpstr>Using Java on the Raspberry Pi</vt:lpstr>
      <vt:lpstr>Using The Serial Port</vt:lpstr>
      <vt:lpstr>USB &amp; The OWI Robot Arm</vt:lpstr>
      <vt:lpstr>Robot Arm Control</vt:lpstr>
      <vt:lpstr>Robot Arm Control</vt:lpstr>
      <vt:lpstr>Using The GPIO Lines</vt:lpstr>
      <vt:lpstr>GPIO Example: LEGO Motors</vt:lpstr>
      <vt:lpstr>Hide The Magic Incantations With JNI</vt:lpstr>
      <vt:lpstr>I2C in the  Raspberry Pi</vt:lpstr>
      <vt:lpstr>I2C Overview</vt:lpstr>
      <vt:lpstr>I2C In Few Words…</vt:lpstr>
      <vt:lpstr>I2C Design</vt:lpstr>
      <vt:lpstr>I2C Communication Protocol</vt:lpstr>
      <vt:lpstr>I2C Communication Protocol</vt:lpstr>
      <vt:lpstr>I2C Communication Protocol</vt:lpstr>
      <vt:lpstr>Enabling I2C on the  Raspberry Pi</vt:lpstr>
      <vt:lpstr>I2C Not enabled!!!!</vt:lpstr>
      <vt:lpstr>I2C Not enabled!!!!</vt:lpstr>
      <vt:lpstr>I2C Verify…</vt:lpstr>
      <vt:lpstr>I2C Hardware</vt:lpstr>
      <vt:lpstr>MPU-9150 Breakout Board</vt:lpstr>
      <vt:lpstr>Connecting things</vt:lpstr>
      <vt:lpstr>Using I2C Lines</vt:lpstr>
      <vt:lpstr>Pi Connector Layout</vt:lpstr>
      <vt:lpstr>The Screen</vt:lpstr>
      <vt:lpstr>Chalkboard Electronics Touchscreen</vt:lpstr>
      <vt:lpstr>The Wood Work…</vt:lpstr>
      <vt:lpstr>Demo Setup</vt:lpstr>
      <vt:lpstr>The Software</vt:lpstr>
      <vt:lpstr>Java – I2C and the  Raspberry Pi</vt:lpstr>
      <vt:lpstr>WiringPi Native Library</vt:lpstr>
      <vt:lpstr>Pi4J</vt:lpstr>
      <vt:lpstr>Pi4J: Features  (1/2)</vt:lpstr>
      <vt:lpstr>Pi4J: Features  (2/2)</vt:lpstr>
      <vt:lpstr>Installing and Using Pi4J  (1/2)</vt:lpstr>
      <vt:lpstr>Installing and Using Pi4J  (2/2)</vt:lpstr>
      <vt:lpstr>GPIO State Listener Example using Pi4J</vt:lpstr>
      <vt:lpstr>GPIO State Listener Example using Pi4J</vt:lpstr>
      <vt:lpstr>I2C with Pi4J  (1/2)</vt:lpstr>
      <vt:lpstr>I2C with Pi4J  (2/2)</vt:lpstr>
      <vt:lpstr>I2C with Pi4J  (2/2)</vt:lpstr>
      <vt:lpstr>The User Interface: Parallax Effect </vt:lpstr>
      <vt:lpstr>The Parallax Principle</vt:lpstr>
      <vt:lpstr>Finding the Vanishing Point</vt:lpstr>
      <vt:lpstr>Layer’s Movement Speed</vt:lpstr>
      <vt:lpstr>The more layers… the better!</vt:lpstr>
      <vt:lpstr>The Sprite and Layers</vt:lpstr>
      <vt:lpstr>The Final Screen</vt:lpstr>
      <vt:lpstr>JavaFX on the  Raspberry Pi</vt:lpstr>
      <vt:lpstr> JavaFX and the Pi</vt:lpstr>
      <vt:lpstr>JavaFX  Multi-Threading and Binding</vt:lpstr>
      <vt:lpstr>Tasks</vt:lpstr>
      <vt:lpstr>Binding</vt:lpstr>
      <vt:lpstr>Property Binding</vt:lpstr>
      <vt:lpstr>Binding</vt:lpstr>
      <vt:lpstr>Demo</vt:lpstr>
      <vt:lpstr>Conclusions</vt:lpstr>
      <vt:lpstr>Further Information</vt:lpstr>
      <vt:lpstr>THANK YOU!</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Angela</cp:lastModifiedBy>
  <cp:revision>859</cp:revision>
  <cp:lastPrinted>2012-06-18T19:05:44Z</cp:lastPrinted>
  <dcterms:created xsi:type="dcterms:W3CDTF">2012-05-31T20:53:14Z</dcterms:created>
  <dcterms:modified xsi:type="dcterms:W3CDTF">2013-07-11T16:33:49Z</dcterms:modified>
</cp:coreProperties>
</file>