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70"/>
  </p:notesMasterIdLst>
  <p:handoutMasterIdLst>
    <p:handoutMasterId r:id="rId71"/>
  </p:handoutMasterIdLst>
  <p:sldIdLst>
    <p:sldId id="267" r:id="rId2"/>
    <p:sldId id="507" r:id="rId3"/>
    <p:sldId id="578" r:id="rId4"/>
    <p:sldId id="579" r:id="rId5"/>
    <p:sldId id="580" r:id="rId6"/>
    <p:sldId id="581" r:id="rId7"/>
    <p:sldId id="582" r:id="rId8"/>
    <p:sldId id="583" r:id="rId9"/>
    <p:sldId id="584" r:id="rId10"/>
    <p:sldId id="585" r:id="rId11"/>
    <p:sldId id="586" r:id="rId12"/>
    <p:sldId id="587" r:id="rId13"/>
    <p:sldId id="588" r:id="rId14"/>
    <p:sldId id="589" r:id="rId15"/>
    <p:sldId id="590" r:id="rId16"/>
    <p:sldId id="591" r:id="rId17"/>
    <p:sldId id="592" r:id="rId18"/>
    <p:sldId id="593" r:id="rId19"/>
    <p:sldId id="594" r:id="rId20"/>
    <p:sldId id="595" r:id="rId21"/>
    <p:sldId id="596" r:id="rId22"/>
    <p:sldId id="597" r:id="rId23"/>
    <p:sldId id="598" r:id="rId24"/>
    <p:sldId id="599" r:id="rId25"/>
    <p:sldId id="600" r:id="rId26"/>
    <p:sldId id="601" r:id="rId27"/>
    <p:sldId id="602" r:id="rId28"/>
    <p:sldId id="603" r:id="rId29"/>
    <p:sldId id="604" r:id="rId30"/>
    <p:sldId id="605" r:id="rId31"/>
    <p:sldId id="606" r:id="rId32"/>
    <p:sldId id="607" r:id="rId33"/>
    <p:sldId id="608" r:id="rId34"/>
    <p:sldId id="609" r:id="rId35"/>
    <p:sldId id="610" r:id="rId36"/>
    <p:sldId id="611" r:id="rId37"/>
    <p:sldId id="612" r:id="rId38"/>
    <p:sldId id="613" r:id="rId39"/>
    <p:sldId id="614" r:id="rId40"/>
    <p:sldId id="615" r:id="rId41"/>
    <p:sldId id="616" r:id="rId42"/>
    <p:sldId id="617" r:id="rId43"/>
    <p:sldId id="618" r:id="rId44"/>
    <p:sldId id="619" r:id="rId45"/>
    <p:sldId id="620" r:id="rId46"/>
    <p:sldId id="621" r:id="rId47"/>
    <p:sldId id="622" r:id="rId48"/>
    <p:sldId id="623" r:id="rId49"/>
    <p:sldId id="624" r:id="rId50"/>
    <p:sldId id="625" r:id="rId51"/>
    <p:sldId id="626" r:id="rId52"/>
    <p:sldId id="627" r:id="rId53"/>
    <p:sldId id="628" r:id="rId54"/>
    <p:sldId id="629" r:id="rId55"/>
    <p:sldId id="630" r:id="rId56"/>
    <p:sldId id="631" r:id="rId57"/>
    <p:sldId id="632" r:id="rId58"/>
    <p:sldId id="633" r:id="rId59"/>
    <p:sldId id="634" r:id="rId60"/>
    <p:sldId id="635" r:id="rId61"/>
    <p:sldId id="636" r:id="rId62"/>
    <p:sldId id="637" r:id="rId63"/>
    <p:sldId id="638" r:id="rId64"/>
    <p:sldId id="639" r:id="rId65"/>
    <p:sldId id="640" r:id="rId66"/>
    <p:sldId id="641" r:id="rId67"/>
    <p:sldId id="642" r:id="rId68"/>
    <p:sldId id="343" r:id="rId69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469"/>
    <a:srgbClr val="5382A1"/>
    <a:srgbClr val="00B050"/>
    <a:srgbClr val="FFB500"/>
    <a:srgbClr val="7A7A7A"/>
    <a:srgbClr val="B3B3B3"/>
    <a:srgbClr val="F3F3F3"/>
    <a:srgbClr val="FF1414"/>
    <a:srgbClr val="8BAAC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023" autoAdjust="0"/>
    <p:restoredTop sz="95873" autoAdjust="0"/>
  </p:normalViewPr>
  <p:slideViewPr>
    <p:cSldViewPr snapToGrid="0">
      <p:cViewPr>
        <p:scale>
          <a:sx n="100" d="100"/>
          <a:sy n="100" d="100"/>
        </p:scale>
        <p:origin x="-1080" y="-640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t>7/11/13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t>7/11/13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pple.com/library/mac/%23documentation/security/Conceptual/CodeSigningGuide/Procedures/Procedures.html" TargetMode="External"/><Relationship Id="rId4" Type="http://schemas.openxmlformats.org/officeDocument/2006/relationships/hyperlink" Target="https://developer.apple.com/" TargetMode="External"/><Relationship Id="rId5" Type="http://schemas.openxmlformats.org/officeDocument/2006/relationships/hyperlink" Target="https://developer.apple.com/library/mac/%23documentation/ToolsLanguages/Conceptual/OSXWorkflowGuide/DistributingApplicationsOutside/DistributingApplicationsOutside.html%23//apple_ref/doc/uid/TP40011201-CH12-SW2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pple.com/library/mac/%23documentation/security/Conceptual/CodeSigningGuide/Procedures/Procedures.html" TargetMode="External"/><Relationship Id="rId4" Type="http://schemas.openxmlformats.org/officeDocument/2006/relationships/hyperlink" Target="https://developer.apple.com/" TargetMode="External"/><Relationship Id="rId5" Type="http://schemas.openxmlformats.org/officeDocument/2006/relationships/hyperlink" Target="https://developer.apple.com/library/mac/%23documentation/ToolsLanguages/Conceptual/OSXWorkflowGuide/DistributingApplicationsOutside/DistributingApplicationsOutside.html%23//apple_ref/doc/uid/TP40011201-CH12-SW2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user experience (UE) is an extremely important factor for success of the application.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way the application is deployed creates a first impression on the user and has a crucial impact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user satisfaction, even before the application itself is ready.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are easily annoyed if they fail to launch the application, if they do not understand what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next steps are, if they perceive the application to be slow or it hangs, or for other reasons.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properly packaged and deployed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application includes tweaks for many typical user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experience problems, and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developers have a wide range of options to customize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user experience for their application and its audience.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There are four phases in the application startup process: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 Phase 1: Initialization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Initialization of Java Runtime and an initial examination identifies components that must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loaded and executed before starting the application. The initialization phase is depicted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first two boxes in the upper 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There are four phases in the application startup process: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 Phase 1: Initialization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Initialization of Java Runtime and an initial examination identifies components that must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loaded and executed before starting the application. The initialization phase is depicted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first two boxes in the upper row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provide visual feedback after the initialization phase,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provides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preloader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gets notifications about the loading progress and can also get application-specific notifications.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default, a default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preloader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a progress bar is displayed during this phase,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Phase 3: Application-specific initialization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is started, but it may need to load additional resources or perform other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lengthy preparations before it becomes fully functional. An example of this is checking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whether elevated permissions are needed and displaying the appropriate request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permission to the user.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Phase 4: Application execution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is displayed and is ready to use. This occurs after the background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operations shown in Figure 4–1  are finished.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Customization Options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splash screen for embedded applications is displayed in the web page and can be easily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customized by using 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onGetSplash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callback, as shown in Section 7.2.3, "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onGetSplash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."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default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preloader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be customized by using a CSS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stylesheet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similar to other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components. Pass the customized style data using the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javafx.default.preloader.stylesheet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parameter for your application. The value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parameter can be any of following: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Absolute or relative URI of the CSS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stylesheet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either as a text file with a .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extension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binary form with a .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bss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extension. For more information about binary conversion, see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 5.4, "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Stylesheet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Conversion."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Actual CSS code.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customize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preloader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use the .default-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preloader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class. In addition to standard CSS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keys,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preloader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two special keys: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preloader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-status-text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Status text to be shown in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preloader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preloader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-graphic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Absolute or relative URI of the image to be used by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10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 4–1 Example CSS Class to Customize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Preloader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.default-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preloader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-background-color: yellow;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-text-fill: red;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preloader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-graphic: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host.domain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duke.gif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");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preloader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-text: "Loading, loading, LOADING!";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stylesheet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 &lt;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fx:deploy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Ant task as shown in Example 4–2: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 4–2 Adding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Preloader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Stylesheet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 &lt;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fx:deploy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Ant Task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fx:deploy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...&gt;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fx:application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...&gt;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fx:htmlParam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name="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javafx.default.preloader.stylesheet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value="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my.css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"/&gt;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fx:application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fx:deploy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your customizations are small, then it is more efficient to pass CSS code instead of a file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name, because there is no need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98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 4–1 Example CSS Class to Customize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Preloader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.default-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preloader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-background-color: yellow;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-text-fill: red;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preloader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-graphic: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host.domain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duke.gif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");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preloader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-text: "Loading, loading, LOADING!";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stylesheet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 &lt;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fx:deploy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Ant task as shown in Example 4–2: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 4–2 Adding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Preloader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Stylesheet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 &lt;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fx:deploy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Ant Task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fx:deploy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...&gt;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fx:application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...&gt;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fx:htmlParam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name="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javafx.default.preloader.stylesheet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value="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my.css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"/&gt;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fx:application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fx:deploy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your customizations are small, then it is more efficient to pass CSS code instead of a file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name, because there is no need to download the file. Example 4–3  shows to change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color to yellow.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98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New or modified steps are marked with colored arrows and described as follows: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 (Optional) Convert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stylesheets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binary form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Converts CSS files to binary form to reduce parsing overhead at application runtime.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 Create JAR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Packages code and resources needed for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application into a JAR file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embeds the utility classes to support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autodetection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Runtime, launch 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double-click, and integration with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preloader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JAR, if needed.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 Section 5.5, "Create the Main Application JAR File."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 (Optional) Sign the JAR files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Signing JAR files is needed only when the application requires elevated privileges, such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accessing files on the local file system or accessing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nonsecure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system properties. Signing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a new concept, and you can sign the JAR files for your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application in the same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way as you would for Swing/AWT applications.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Runtime supports a new method to sign JAR files that reduces the JAR size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overhead for signing, thereby improving the download time.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Run the Deploy task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Assembles the application package for redistribution. By default, the deploy task will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generate the base application package, but it can also generate self-contained application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packages if requested. See Section 5.7, "Run the Deploy Task or Command" 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6, "Self-Contained Application Packaging."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60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Packaging Tools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recommended way to package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applications is to use a collection of Ant tasks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(ant-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javafx.jar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provided with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SDK and also with JDK 7 Update 6 or later.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NetBeans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IDE uses these Ant tasks to package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projects. Embedded packaging support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NetBeans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IDE covers most of the typical use cases. However, if you need something special,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always tune packaging by adding custom packaging hooks to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build.xml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(for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example, as a -post-jar target).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of the other popular IDEs can easily use custom Ant build scripts. Other popular build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frameworks, for example Maven 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support integration with Ant also.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SDK and JDK 7 Update 6 or later include a command-line packaging utility,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javafxpackager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can be used for simple packaging tasks. Note that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javafxpackager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convenience utility and does not provide as much flexibility or as many options as Ant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5–1 summarizes how to accomplish the build steps using the various packaging tools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available. Note that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javafxpackager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also provides a 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makeall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macro command to create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complete application package for simple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79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Packaging Tools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recommended way to package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applications is to use a collection of Ant tasks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(ant-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javafx.jar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provided with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SDK and also with JDK 7 Update 6 or later.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NetBeans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IDE uses these Ant tasks to package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projects. Embedded packaging support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NetBeans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IDE covers most of the typical use cases. However, if you need something special,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always tune packaging by adding custom packaging hooks to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build.xml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(for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example, as a -post-jar target).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of the other popular IDEs can easily use custom Ant build scripts. Other popular build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frameworks, for example Maven 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support integration with Ant also.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SDK and JDK 7 Update 6 or later include a command-line packaging utility,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javafxpackager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can be used for simple packaging tasks. Note that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javafxpackager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convenience utility and does not provide as much flexibility or as many options as Ant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5–1 summarizes how to accomplish the build steps using the various packaging tools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available. Note that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javafxpackager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also provides a 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makeall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macro command to create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complete application package for simple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7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Configure the Deployment Descriptor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part of this task is providing information to fill the deployment descriptor for web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deployment. This information includes: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Entry points: the main application class,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preloader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class, and other details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Defined as attributes of the &lt;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fx:application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tag.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Parameters to be passed to the application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Defined using &lt;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fx:param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and &lt;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fx:htmlParam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tags under &lt;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fx:application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The preferred application stage size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crucial to reserve the display area for embedded content.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 and height are defined using width and height attributes in the &lt;fx:deploy&gt; tag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 tasks,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javafxpackager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-deploy command in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javafxpackager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tool, or in the Run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category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NetBeans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project properties.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A description of application to be used in any dialog boxes that the user sees during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startup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Defined using the &lt;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fx:info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tag.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Platform requirements, including required versions of Java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Runtimes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JVM settings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Note: All JAR files must be signed or unsigned in the context of a single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deployment descriptor file. If you need to mix signed and unsigned JAR files,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an additional &lt;fx:deploy&gt; Ant task to generate an additional deployment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descriptor for each JAR file. These additional deployment descriptors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 extension descriptors. Use &lt;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fx:resources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to refer to the extension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descriptors when the main descriptor is generated. For an example of how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this, see Using &lt;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fx:resources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for Extension Descriptors.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 the Deploy Task or Command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5-8 Oracle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Deploying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Applications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Defined using the &lt;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fx:platform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tag. For an example, see &lt;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fx:platform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Parameter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Specify JVM Options.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Desktop integration preferences of the application, such as adding a shortcut to the desktop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a reference to the Start menu.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Defined using the optional &lt;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fx:preferences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tag. See &lt;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fx:preferences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Usage Examples.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Permissions needed to run the application.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default web applications run in the sandbox. To request elevated permissions, use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fx:permissions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tag. Note that in order for permissions to be granted, application JAR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files must be signed, and the user must trust the security certificate used for signing. If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requests elevated permissions but requirements for the user granting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permissions are not met, then the application will fail to launch.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40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Embed Signing Certificate into Deployment Descriptor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application is signed, then this option embeds into the JNLP file a copy of the details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certificate used to sign the JAR files. If the user needs to approve permissions, this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certificate, followed by a security prompt, is shown while the application JAR files are being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loaded,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packaging tools provide built-in support for several formats of self-contained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packages. The basic package is simply a single folder on your hard drive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includes all application resources as well as Java Runtime. It can be redistributed as is, or you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build an installable package (for example, EXE or DMG format).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standpoint of process, producing a self-contained application package is very similar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producing a basic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application package as discussed in Chapter 5, "Packaging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Basics," with the following differences: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Self-contained application packages can only be built using JDK 7 Update 6 or later. (The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standalone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SDK does not support self-contained applications.)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Self-contained application packages must be explicitly requested by passing additional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arguments to the &lt;fx:deploy&gt; Ant task 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javafxpackager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tool.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Operating system and tool requirements must be met to be able to build a package in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 format.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it is easy to create a basic self-contained application package, tailoring it to achieve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 user experience for a particular distribution method usually requires some effort and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deeper understanding of the topic.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Deciding whether the uses of self-contained application packages is the best way to deploy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application depends on your requirements.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Self-contained application packages have several benefits: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 They resemble native applications for the target platform , in that users install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with an installer that is familiar to them and launch it in the usual way.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 They offer no-hassle compatibility . The version of Java Runtime used by the application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fully controlled by the application developer.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 Your application is easily deployed on fresh systems with no requirement for Java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Runtime to be installed 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 Deployment occurs with no need for admin permissions  when using ZIP or user-level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installers.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On the other hand, there are a few caveats: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 "Download and run" user experience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Unlike web deployment, the user experience is not about "launch the application from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web." It is more one of "download, install, and run" process, in which the user might need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go through additional steps to get the application launched. For example, the user might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to accept a browser security dialog, or find and launch the application installer from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download folder.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 Larger download size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general, the size of self-contained application packages will be noticeably larger than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of a standalone application, because a private copy of Java Runtime is included.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 Package per target platform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Self-contained application packages are platform specific and can only be produced for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 system that you build on. If you want to deliver self-contained application packages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Windows, Linux and Mac you will have to build your project on all three platforms.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 Application updates are the responsibility of developer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Web-deployed Java applications automatically download application updates from the web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soon as they are available. The Java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Autoupdate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mechanism takes care of updating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Runtimes to the latest secure version several times every year. There is no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built-in support for this in self-contained 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This page explains how to deploy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applications in the browser using the Deployment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Toolkit. The chapter includes an API overview, information about the callback methods,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 examples of use.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recommended way to embed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application into a web page or launch it from inside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web browser is to use the Deployment Toolkit library.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Deployment Toolkit provides a JavaScript API to simplify web deployment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 and improve the end user experience with getting the application to start.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addition to providing functionality to add HTML tags needed to insert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content into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web page, the Deployment Toolkit also does the following: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 Detects whether the user environment is supported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 Offers to install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Runtime if needed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 Provides visual feedback to the user while the application is loaded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 Reports to the user in case of unexpected error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 Provides other helper APIs to the  developer, which can be used to simplify deployment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integration with the web page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411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Deployment Toolkit API provides several important methods: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dtjava.embed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(app, platform, callbacks)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Embeds the application into the browser based on a given application descriptor. If Java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Runtime 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Runtime installation is required, by default it will guide the user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to install it or click to redirect to the page to download the installer.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dtjava.launch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(app, platform, callbacks)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Launches applications that are deployed outside the browser, based on a given application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descriptor. If Java 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Runtime installation is required, then by default it performs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following actions: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 It attempts to start the Java 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Runtime installer.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 If automated installation of the Runtime is not possible, it presents a popup request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user to install manually.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dtjava.install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(platform, callbacks)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Initiates installation of required components according to platform requirements.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dtjava.validate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(platform)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Validates that the user environment satisfies platform requirements (for example, if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version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available). Returns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PlatformMismatchEvent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describing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problems, if any.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dtjava.hideSplash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(id)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Hides the HTML splash panel for an application with a given id. If the splash panel does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exist, this method has no effect. For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applications, this method is called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automatically after the application is ready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1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Deployment Toolkit API provides several important methods: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dtjava.embed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(app, platform, callbacks)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 Overview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7-2 Oracle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Deploying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Applications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Embeds the application into the browser based on a given application descriptor. If Java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Runtime 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Runtime installation is required, by default it will guide the user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to install it or click to redirect to the page to download the installer.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dtjava.launch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(app, platform, callbacks)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Launches applications that are deployed outside the browser, based on a given application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descriptor. If Java 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Runtime installation is required, then by default it performs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following actions: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 It attempts to start the Java 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Runtime installer.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 If automated installation of the Runtime is not possible, it presents a popup request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user to install manually.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dtjava.install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(platform, callbacks)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Initiates installation of required components according to platform requirements.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dtjava.validate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(platform)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Validates that the user environment satisfies platform requirements (for example, if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version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available). Returns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PlatformMismatchEvent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describing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problems, if any.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dtjava.hideSplash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(id)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Hides the HTML splash panel for an application with a given id. If the splash panel does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exist, this method has no effect. For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applications, this method is called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automatically after the application is ready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129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Provides</a:t>
            </a:r>
            <a:r>
              <a:rPr lang="en-US" baseline="0" dirty="0" smtClean="0"/>
              <a:t> the java web start </a:t>
            </a:r>
            <a:r>
              <a:rPr lang="en-US" baseline="0" dirty="0" err="1" smtClean="0"/>
              <a:t>jnlp</a:t>
            </a:r>
            <a:r>
              <a:rPr lang="en-US" baseline="0" dirty="0" smtClean="0"/>
              <a:t> file (Java network </a:t>
            </a:r>
            <a:r>
              <a:rPr lang="en-US" baseline="0" dirty="0" err="1" smtClean="0"/>
              <a:t>launcing</a:t>
            </a:r>
            <a:r>
              <a:rPr lang="en-US" baseline="0" dirty="0" smtClean="0"/>
              <a:t> protocol)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542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Specify an environment property, named </a:t>
            </a:r>
            <a:r>
              <a:rPr lang="en-US" dirty="0" err="1" smtClean="0">
                <a:solidFill>
                  <a:srgbClr val="FF0000"/>
                </a:solidFill>
              </a:rPr>
              <a:t>env</a:t>
            </a:r>
            <a:r>
              <a:rPr lang="en-US" dirty="0" smtClean="0">
                <a:solidFill>
                  <a:srgbClr val="FF0000"/>
                </a:solidFill>
              </a:rPr>
              <a:t>: &lt;property environment="</a:t>
            </a:r>
            <a:r>
              <a:rPr lang="en-US" dirty="0" err="1" smtClean="0">
                <a:solidFill>
                  <a:srgbClr val="FF0000"/>
                </a:solidFill>
              </a:rPr>
              <a:t>env</a:t>
            </a:r>
            <a:r>
              <a:rPr lang="en-US" dirty="0" smtClean="0">
                <a:solidFill>
                  <a:srgbClr val="FF0000"/>
                </a:solidFill>
              </a:rPr>
              <a:t>" /&gt; </a:t>
            </a:r>
          </a:p>
          <a:p>
            <a:r>
              <a:rPr lang="en-US" dirty="0" smtClean="0"/>
              <a:t>In the target that creates the bundle, specify the location of the JRE on your system, using the </a:t>
            </a:r>
            <a:r>
              <a:rPr lang="en-US" dirty="0" err="1" smtClean="0"/>
              <a:t>env</a:t>
            </a:r>
            <a:r>
              <a:rPr lang="en-US" dirty="0" smtClean="0"/>
              <a:t> property: &lt;runtime </a:t>
            </a:r>
            <a:r>
              <a:rPr lang="en-US" dirty="0" err="1" smtClean="0"/>
              <a:t>dir</a:t>
            </a:r>
            <a:r>
              <a:rPr lang="en-US" dirty="0" smtClean="0"/>
              <a:t>="${</a:t>
            </a:r>
            <a:r>
              <a:rPr lang="en-US" dirty="0" err="1" smtClean="0"/>
              <a:t>env.JAVA_HOME</a:t>
            </a:r>
            <a:r>
              <a:rPr lang="en-US" dirty="0" smtClean="0"/>
              <a:t>}" /&gt;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592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Sign the App</a:t>
            </a:r>
          </a:p>
          <a:p>
            <a:r>
              <a:rPr lang="en-US" dirty="0" smtClean="0"/>
              <a:t>The Gatekeeper feature, introduced in Mountain Lion (OS X 10.8), allows users to set the level of security for downloaded applications. By default, Gatekeeper is set to allow only OS X App Store and Developer ID signed applications. Unless your app is signed with a Developer ID certificate provided by Apple, your application will not launch on a system with Gatekeeper's default settings.</a:t>
            </a:r>
          </a:p>
          <a:p>
            <a:r>
              <a:rPr lang="en-US" dirty="0" smtClean="0"/>
              <a:t>For information on the signing certificates available, see </a:t>
            </a:r>
            <a:r>
              <a:rPr lang="en-US" dirty="0" smtClean="0">
                <a:hlinkClick r:id="rId3"/>
              </a:rPr>
              <a:t>Code Signing Tasks</a:t>
            </a:r>
            <a:r>
              <a:rPr lang="en-US" dirty="0" smtClean="0"/>
              <a:t> on </a:t>
            </a:r>
            <a:r>
              <a:rPr lang="en-US" dirty="0" smtClean="0">
                <a:hlinkClick r:id="rId4"/>
              </a:rPr>
              <a:t>developer.apple.com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signing certificate contains a field called </a:t>
            </a:r>
            <a:r>
              <a:rPr lang="en-US" b="1" dirty="0" smtClean="0"/>
              <a:t>Common Name</a:t>
            </a:r>
            <a:r>
              <a:rPr lang="en-US" dirty="0" smtClean="0"/>
              <a:t>. Use the string from the </a:t>
            </a:r>
            <a:r>
              <a:rPr lang="en-US" b="1" dirty="0" smtClean="0"/>
              <a:t>Common Name</a:t>
            </a:r>
            <a:r>
              <a:rPr lang="en-US" dirty="0" smtClean="0"/>
              <a:t> field to sign your application.</a:t>
            </a:r>
          </a:p>
          <a:p>
            <a:r>
              <a:rPr lang="en-US" dirty="0" smtClean="0"/>
              <a:t>Sign your app using the </a:t>
            </a:r>
            <a:r>
              <a:rPr lang="en-US" dirty="0" err="1" smtClean="0"/>
              <a:t>codesign</a:t>
            </a:r>
            <a:r>
              <a:rPr lang="en-US" dirty="0" smtClean="0"/>
              <a:t>(1) tool, as shown in the following example:</a:t>
            </a:r>
          </a:p>
          <a:p>
            <a:r>
              <a:rPr lang="en-US" dirty="0" smtClean="0"/>
              <a:t>% </a:t>
            </a:r>
            <a:r>
              <a:rPr lang="en-US" dirty="0" err="1" smtClean="0"/>
              <a:t>codesign</a:t>
            </a:r>
            <a:r>
              <a:rPr lang="en-US" dirty="0" smtClean="0"/>
              <a:t> -s "Developer ID Application: </a:t>
            </a:r>
            <a:r>
              <a:rPr lang="en-US" i="1" dirty="0" err="1" smtClean="0"/>
              <a:t>CommonNameFromCertificate</a:t>
            </a:r>
            <a:r>
              <a:rPr lang="en-US" dirty="0" smtClean="0"/>
              <a:t>" </a:t>
            </a:r>
            <a:r>
              <a:rPr lang="en-US" i="1" dirty="0" err="1" smtClean="0"/>
              <a:t>ExampleApp.app</a:t>
            </a:r>
            <a:r>
              <a:rPr lang="en-US" dirty="0" smtClean="0"/>
              <a:t> To verify that the app is signed, the following command provides information about the signing status of the app:</a:t>
            </a:r>
          </a:p>
          <a:p>
            <a:r>
              <a:rPr lang="en-US" dirty="0" smtClean="0"/>
              <a:t>% </a:t>
            </a:r>
            <a:r>
              <a:rPr lang="en-US" dirty="0" err="1" smtClean="0"/>
              <a:t>codesign</a:t>
            </a:r>
            <a:r>
              <a:rPr lang="en-US" dirty="0" smtClean="0"/>
              <a:t> -d --verbose=4 </a:t>
            </a:r>
            <a:r>
              <a:rPr lang="en-US" i="1" dirty="0" err="1" smtClean="0"/>
              <a:t>ExampleApp.app</a:t>
            </a:r>
            <a:r>
              <a:rPr lang="en-US" dirty="0" smtClean="0"/>
              <a:t> To check whether an application can be launched when Gatekeeper is enabled, use the </a:t>
            </a:r>
            <a:r>
              <a:rPr lang="en-US" dirty="0" err="1" smtClean="0"/>
              <a:t>spctl</a:t>
            </a:r>
            <a:r>
              <a:rPr lang="en-US" dirty="0" smtClean="0"/>
              <a:t> command:</a:t>
            </a:r>
          </a:p>
          <a:p>
            <a:r>
              <a:rPr lang="en-US" dirty="0" smtClean="0"/>
              <a:t>% </a:t>
            </a:r>
            <a:r>
              <a:rPr lang="en-US" dirty="0" err="1" smtClean="0"/>
              <a:t>spctl</a:t>
            </a:r>
            <a:r>
              <a:rPr lang="en-US" dirty="0" smtClean="0"/>
              <a:t> --assess --verbose=4 --type execute </a:t>
            </a:r>
            <a:r>
              <a:rPr lang="en-US" i="1" dirty="0" err="1" smtClean="0"/>
              <a:t>ExampleApp.app</a:t>
            </a:r>
            <a:r>
              <a:rPr lang="en-US" dirty="0" smtClean="0"/>
              <a:t> If you leave off the --verbose tag, and it does not print any output, indicates 'success'.</a:t>
            </a:r>
          </a:p>
          <a:p>
            <a:r>
              <a:rPr lang="en-US" dirty="0" smtClean="0"/>
              <a:t>For more information, see </a:t>
            </a:r>
            <a:r>
              <a:rPr lang="en-US" dirty="0" smtClean="0">
                <a:hlinkClick r:id="rId5"/>
              </a:rPr>
              <a:t>Distributing Outside the Mac App Store</a:t>
            </a:r>
            <a:r>
              <a:rPr lang="en-US" dirty="0" smtClean="0"/>
              <a:t> on </a:t>
            </a:r>
            <a:r>
              <a:rPr lang="en-US" dirty="0" err="1" smtClean="0"/>
              <a:t>developer.apple.com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873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Sign the App</a:t>
            </a:r>
          </a:p>
          <a:p>
            <a:r>
              <a:rPr lang="en-US" dirty="0" smtClean="0"/>
              <a:t>The Gatekeeper feature, introduced in Mountain Lion (OS X 10.8), allows users to set the level of security for downloaded applications. By default, Gatekeeper is set to allow only OS X App Store and Developer ID signed applications. Unless your app is signed with a Developer ID certificate provided by Apple, your application will not launch on a system with Gatekeeper's default settings.</a:t>
            </a:r>
          </a:p>
          <a:p>
            <a:r>
              <a:rPr lang="en-US" dirty="0" smtClean="0"/>
              <a:t>For information on the signing certificates available, see </a:t>
            </a:r>
            <a:r>
              <a:rPr lang="en-US" dirty="0" smtClean="0">
                <a:hlinkClick r:id="rId3"/>
              </a:rPr>
              <a:t>Code Signing Tasks</a:t>
            </a:r>
            <a:r>
              <a:rPr lang="en-US" dirty="0" smtClean="0"/>
              <a:t> on </a:t>
            </a:r>
            <a:r>
              <a:rPr lang="en-US" dirty="0" smtClean="0">
                <a:hlinkClick r:id="rId4"/>
              </a:rPr>
              <a:t>developer.apple.com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signing certificate contains a field called </a:t>
            </a:r>
            <a:r>
              <a:rPr lang="en-US" b="1" dirty="0" smtClean="0"/>
              <a:t>Common Name</a:t>
            </a:r>
            <a:r>
              <a:rPr lang="en-US" dirty="0" smtClean="0"/>
              <a:t>. Use the string from the </a:t>
            </a:r>
            <a:r>
              <a:rPr lang="en-US" b="1" dirty="0" smtClean="0"/>
              <a:t>Common Name</a:t>
            </a:r>
            <a:r>
              <a:rPr lang="en-US" dirty="0" smtClean="0"/>
              <a:t> field to sign your application.</a:t>
            </a:r>
          </a:p>
          <a:p>
            <a:r>
              <a:rPr lang="en-US" dirty="0" smtClean="0"/>
              <a:t>Sign your app using the </a:t>
            </a:r>
            <a:r>
              <a:rPr lang="en-US" dirty="0" err="1" smtClean="0"/>
              <a:t>codesign</a:t>
            </a:r>
            <a:r>
              <a:rPr lang="en-US" dirty="0" smtClean="0"/>
              <a:t>(1) tool, as shown in the following example:</a:t>
            </a:r>
          </a:p>
          <a:p>
            <a:r>
              <a:rPr lang="en-US" dirty="0" smtClean="0"/>
              <a:t>% </a:t>
            </a:r>
            <a:r>
              <a:rPr lang="en-US" dirty="0" err="1" smtClean="0"/>
              <a:t>codesign</a:t>
            </a:r>
            <a:r>
              <a:rPr lang="en-US" dirty="0" smtClean="0"/>
              <a:t> -s "Developer ID Application: </a:t>
            </a:r>
            <a:r>
              <a:rPr lang="en-US" i="1" dirty="0" err="1" smtClean="0"/>
              <a:t>CommonNameFromCertificate</a:t>
            </a:r>
            <a:r>
              <a:rPr lang="en-US" dirty="0" smtClean="0"/>
              <a:t>" </a:t>
            </a:r>
            <a:r>
              <a:rPr lang="en-US" i="1" dirty="0" err="1" smtClean="0"/>
              <a:t>ExampleApp.app</a:t>
            </a:r>
            <a:r>
              <a:rPr lang="en-US" dirty="0" smtClean="0"/>
              <a:t> To verify that the app is signed, the following command provides information about the signing status of the app:</a:t>
            </a:r>
          </a:p>
          <a:p>
            <a:r>
              <a:rPr lang="en-US" dirty="0" smtClean="0"/>
              <a:t>% </a:t>
            </a:r>
            <a:r>
              <a:rPr lang="en-US" dirty="0" err="1" smtClean="0"/>
              <a:t>codesign</a:t>
            </a:r>
            <a:r>
              <a:rPr lang="en-US" dirty="0" smtClean="0"/>
              <a:t> -d --verbose=4 </a:t>
            </a:r>
            <a:r>
              <a:rPr lang="en-US" i="1" dirty="0" err="1" smtClean="0"/>
              <a:t>ExampleApp.app</a:t>
            </a:r>
            <a:r>
              <a:rPr lang="en-US" dirty="0" smtClean="0"/>
              <a:t> To check whether an application can be launched when Gatekeeper is enabled, use the </a:t>
            </a:r>
            <a:r>
              <a:rPr lang="en-US" dirty="0" err="1" smtClean="0"/>
              <a:t>spctl</a:t>
            </a:r>
            <a:r>
              <a:rPr lang="en-US" dirty="0" smtClean="0"/>
              <a:t> command:</a:t>
            </a:r>
          </a:p>
          <a:p>
            <a:r>
              <a:rPr lang="en-US" dirty="0" smtClean="0"/>
              <a:t>% </a:t>
            </a:r>
            <a:r>
              <a:rPr lang="en-US" dirty="0" err="1" smtClean="0"/>
              <a:t>spctl</a:t>
            </a:r>
            <a:r>
              <a:rPr lang="en-US" dirty="0" smtClean="0"/>
              <a:t> --assess --verbose=4 --type execute </a:t>
            </a:r>
            <a:r>
              <a:rPr lang="en-US" i="1" dirty="0" err="1" smtClean="0"/>
              <a:t>ExampleApp.app</a:t>
            </a:r>
            <a:r>
              <a:rPr lang="en-US" dirty="0" smtClean="0"/>
              <a:t> If you leave off the --verbose tag, and it does not print any output, indicates 'success'.</a:t>
            </a:r>
          </a:p>
          <a:p>
            <a:r>
              <a:rPr lang="en-US" dirty="0" smtClean="0"/>
              <a:t>For more information, see </a:t>
            </a:r>
            <a:r>
              <a:rPr lang="en-US" dirty="0" smtClean="0">
                <a:hlinkClick r:id="rId5"/>
              </a:rPr>
              <a:t>Distributing Outside the Mac App Store</a:t>
            </a:r>
            <a:r>
              <a:rPr lang="en-US" dirty="0" smtClean="0"/>
              <a:t> on </a:t>
            </a:r>
            <a:r>
              <a:rPr lang="en-US" dirty="0" err="1" smtClean="0"/>
              <a:t>developer.apple.com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873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One of the main features of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application model is that you can write one application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easily deploy it several different ways. The user can experience the same application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running on the desktop, in a browser, or starting from a link in a web page.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different execution modes are not completely equivalent. There are some important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differences to keep in mind while developing the application.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preloader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small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application that receives notifications about application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loading and initialization progress.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preloader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used with all execution modes, but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depending on the execution mode,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preloader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implementation receives a different set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events and optimal behavior may be different.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in self-contained application or standalone execution mode or when launched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a shortcut,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preloader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not get any loading progress events, because there is nothing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load. See Chapter 9, "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Preloaders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 for information about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preloader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implementation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differences in behavior.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Desktop Integration via Shortcut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of the operating systems allow applications to simplify subsequent launch and integrate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user’s desktop by creating a desktop shortcut or adding a link to the programs menu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dock.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Built-in support for desktop shortcuts is available for self-contained and web-deployed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applications. There is no built-in support for standalone applications.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3.2.3 Built-In Proxy Support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Properly packaged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application have proxy settings initialized according to Java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Runtime configuration settings. By default, this means proxy settings will be taken from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 browser if the application is embedded into a web page, or system proxy settings will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used. Proxy settings are initialized by default in all execution modes.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3.2.4 Run in Sandbox Unless Signed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WebStart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embedded applications are, by default, run in a restricted environment, known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sandbox. In this sandbox, Java Runtime does the following: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Protects users against malicious code that could affect local files.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Protects enterprises against code that could attempt to access or destroy data on networks.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 that are not signed with a security certificate are considered to be untrusted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referred to as unsigned applications. When running on a client (unless launched as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standalone application), unsigned applications operate within a security sandbox that allows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a set of safe operations.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Unsigned applications cannot perform the following operations: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They cannot access client resources such as the local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filesystem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executable files, system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clipboard, and printers.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They cannot connect to or retrieve resources from any third-party server (in other words,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server other than the server it originated from).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They cannot load native libraries.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They cannot change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SecurityManager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They cannot create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ClassLoader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They cannot read certain system properties. See System Properties for a list of forbidden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properties.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3.2.5 Auto-Updates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applications that run from a web page or were earlier installed from the web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automatically check for availability of updates to the application at the original location where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is loaded. This happens every time an application starts, and, by default,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 runs in the background. The application is automatically updated if updates are detected.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standalone and self-contained applications, you are responsible for handling updates.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3.2.6 Deployment Toolkit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Deployment Toolkit performs two important functions: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It helps to simplify web deployment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applications by managing updates.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It improves the end user experience while waiting for applications to start.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67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When an application is run in embedded mode, it gets staged with predefined dimensions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cannot update them directly. Example 3–1  shows a very simple code snippet to detect if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Coding Tips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Execution Modes 3-5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application is embedded in the browser. The code can be used in either the main application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preloader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start method.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 3–1 Detect if the Application is Embedded in the Browser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void start(Stage stage) {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boolean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isEmbedded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stage.getWidth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 &gt; 0);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an alternative, you can try to get a reference to the web context from the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Application.getHostServices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  method. It will be null unless the applications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embedded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47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JavaFX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applications support both named and unnamed parameters that can be passed in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variety of ways: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 They can be specified on the command line for a standalone launch.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 They can be hardcoded in the application package (jar and deployment descriptor).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 They can be passed from the HTML page in which the application is embedded.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access parameters from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preloader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main application, use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getParameters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  method.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09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Loading Resources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the File API and explicit relative references to external data files or resources may not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 when the application is loaded from the web.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best way to refer to resources relative to your application is to use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getResource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 on one of the application classes, as shown in Example 3–4.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 3–4 Use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getResource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 Method to Load Resources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scene.getStylesheets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this.getClass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().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getResource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my.css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").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toExternalForm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());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an alternative, consider using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getCodeBase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 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getDocumentBase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 from the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HostServices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class to refer to resources relative to the application or the location where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is used.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3.3.5 Resize-Friendly Applications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an application is embedded into a web page, it cannot control stage dimensions.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Dimensions you specify at packaging time are preferences only and can be overridden by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user, for example if the user has custom browser zoom settings. Moreover, the stage can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resized at runtime any time by the user.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provide a good user experience, it is necessary to be prepared for arbitrary stage size.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Otherwise, the application might be cropped, or there could be garbage painted in the unused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area of the stage.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your application uses layouts, then you do not need to do anything. Layouts take care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resizing for you. Otherwise, implement resizing logic and listen to stage dimension changes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 the application, as shown in the simplified code in Example 3–5.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 3–5 Using Listeners to Resize an Embedded Application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class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ResizeFriendlyApp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extends Application implements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4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8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3554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 bwMode="white"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457201" y="1130300"/>
            <a:ext cx="2607406" cy="3136900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  <a:lvl2pPr marL="173736" indent="-173736">
              <a:buClr>
                <a:schemeClr val="accent1"/>
              </a:buClr>
              <a:buFont typeface="Wingdings" charset="2"/>
              <a:buChar char="§"/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143250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avaOne_clr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35" y="863600"/>
            <a:ext cx="6847687" cy="30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153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153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153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558801" y="4887247"/>
            <a:ext cx="4868332" cy="25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361054" y="0"/>
            <a:ext cx="6782945" cy="5143500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681095" y="-2117"/>
            <a:ext cx="6462904" cy="514561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835" y="1171557"/>
            <a:ext cx="1724448" cy="760334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3175011" y="1122129"/>
            <a:ext cx="5544524" cy="3116236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rgbClr val="424545"/>
                  </a:solidFill>
                </a:rPr>
                <a:t>Copyright</a:t>
              </a:r>
              <a:r>
                <a:rPr lang="en-US" sz="600" baseline="0" dirty="0" smtClean="0">
                  <a:solidFill>
                    <a:srgbClr val="424545"/>
                  </a:solidFill>
                </a:rPr>
                <a:t> </a:t>
              </a:r>
              <a:r>
                <a:rPr lang="en-US" sz="600" dirty="0" smtClean="0">
                  <a:solidFill>
                    <a:srgbClr val="424545"/>
                  </a:solidFill>
                </a:rPr>
                <a:t>©</a:t>
              </a:r>
              <a:r>
                <a:rPr lang="en-US" sz="600" baseline="0" dirty="0" smtClean="0">
                  <a:solidFill>
                    <a:srgbClr val="424545"/>
                  </a:solidFill>
                </a:rPr>
                <a:t> 2012, Oracle and/or its affiliates. All rights reserved.</a:t>
              </a:r>
              <a:endParaRPr lang="en-US" sz="600" dirty="0" smtClean="0">
                <a:solidFill>
                  <a:srgbClr val="424545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rgbClr val="42454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2"/>
                  </a:solidFill>
                </a:rPr>
                <a:t>Insert Information Protection Policy Classification from Slide 16</a:t>
              </a:r>
              <a:endParaRPr lang="en-US" sz="800" dirty="0" smtClean="0">
                <a:solidFill>
                  <a:schemeClr val="tx2"/>
                </a:solidFill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 userDrawn="1"/>
        </p:nvGrpSpPr>
        <p:grpSpPr>
          <a:xfrm>
            <a:off x="6765364" y="4646084"/>
            <a:ext cx="2038432" cy="457200"/>
            <a:chOff x="6765364" y="4646084"/>
            <a:chExt cx="2038432" cy="457200"/>
          </a:xfrm>
        </p:grpSpPr>
        <p:pic>
          <p:nvPicPr>
            <p:cNvPr id="22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950" y="4820656"/>
              <a:ext cx="920846" cy="28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Java_clr_hori.bmp"/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765364" y="4646084"/>
              <a:ext cx="948422" cy="436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913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498418" y="0"/>
            <a:ext cx="645582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943598" y="-2117"/>
            <a:ext cx="320041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258138" y="0"/>
            <a:ext cx="224028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147733" y="4631267"/>
            <a:ext cx="3996267" cy="5122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6765364" y="4646084"/>
            <a:ext cx="2038432" cy="457200"/>
            <a:chOff x="6446993" y="4546600"/>
            <a:chExt cx="2374390" cy="532552"/>
          </a:xfrm>
        </p:grpSpPr>
        <p:pic>
          <p:nvPicPr>
            <p:cNvPr id="18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770" y="4749944"/>
              <a:ext cx="1072613" cy="329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Java_clr_hori.bmp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446993" y="4546600"/>
              <a:ext cx="1104733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376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551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42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Instruction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839"/>
            <a:ext cx="8229600" cy="292988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100"/>
            </a:lvl2pPr>
            <a:lvl3pPr>
              <a:buClr>
                <a:schemeClr val="accent1"/>
              </a:buClr>
              <a:defRPr sz="11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5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Instruction subhead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514"/>
            <a:ext cx="8229600" cy="292988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100"/>
            </a:lvl2pPr>
            <a:lvl3pPr>
              <a:buClr>
                <a:schemeClr val="accent1"/>
              </a:buClr>
              <a:defRPr sz="11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61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715000" y="0"/>
            <a:ext cx="3429000" cy="5143500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715000" y="0"/>
            <a:ext cx="34290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8" name="Picture 7" descr="JavaOne_w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" y="0"/>
            <a:ext cx="2331837" cy="103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715000" y="-24964"/>
            <a:ext cx="3429000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715000" y="-25400"/>
            <a:ext cx="34290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8" name="Picture 7" descr="JavaOne_w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" y="0"/>
            <a:ext cx="2331837" cy="103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219456" indent="-219456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51435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rgbClr val="355469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687321" y="4641335"/>
            <a:ext cx="2116475" cy="516126"/>
            <a:chOff x="6687321" y="4641335"/>
            <a:chExt cx="2116475" cy="516126"/>
          </a:xfrm>
        </p:grpSpPr>
        <p:pic>
          <p:nvPicPr>
            <p:cNvPr id="8" name="Picture 7" descr="O_signature_wht_rgb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452" y="4832520"/>
              <a:ext cx="919344" cy="283464"/>
            </a:xfrm>
            <a:prstGeom prst="rect">
              <a:avLst/>
            </a:prstGeom>
          </p:spPr>
        </p:pic>
        <p:pic>
          <p:nvPicPr>
            <p:cNvPr id="9" name="Picture 8" descr="JavaOne_clr.bmp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321" y="4641335"/>
              <a:ext cx="1164708" cy="516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1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pic>
        <p:nvPicPr>
          <p:cNvPr id="17" name="Picture 16" descr="Java_blk_rgb.png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27" y="2025650"/>
            <a:ext cx="3573245" cy="18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25" Type="http://schemas.openxmlformats.org/officeDocument/2006/relationships/image" Target="../media/image1.wmf"/><Relationship Id="rId26" Type="http://schemas.openxmlformats.org/officeDocument/2006/relationships/image" Target="../media/image2.png"/><Relationship Id="rId27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2012,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Insert Information Protection Policy Classification from Slide 12</a:t>
              </a:r>
              <a:endParaRPr lang="en-US" sz="8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687321" y="4641335"/>
            <a:ext cx="2116475" cy="516126"/>
            <a:chOff x="6687321" y="4628635"/>
            <a:chExt cx="2116475" cy="516126"/>
          </a:xfrm>
        </p:grpSpPr>
        <p:pic>
          <p:nvPicPr>
            <p:cNvPr id="25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950" y="4820656"/>
              <a:ext cx="920846" cy="28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JavaOne_clr.bmp"/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321" y="4628635"/>
              <a:ext cx="1164708" cy="516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46" r:id="rId13"/>
    <p:sldLayoutId id="2147483745" r:id="rId14"/>
    <p:sldLayoutId id="2147483685" r:id="rId15"/>
    <p:sldLayoutId id="2147483686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java.com/js/dtjava.js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ava.net/projects/appbundler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eloper.apple.com/library/mac/%23releasenotes/General/SubmittingToMacAppStore/_index.html%23//apple_ref/doc/uid/TP40010572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7/docs/technotes/guides/jweb/packagingAppsForMac.html" TargetMode="External"/><Relationship Id="rId4" Type="http://schemas.openxmlformats.org/officeDocument/2006/relationships/hyperlink" Target="https://oracleus.activeevents.com/connect/sessionDetail.ww?SESSION_ID=8224" TargetMode="External"/><Relationship Id="rId5" Type="http://schemas.openxmlformats.org/officeDocument/2006/relationships/hyperlink" Target="https://oracleus.activeevents.com/connect/sessionDetail.ww?SESSION_ID=7488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cs.oracle.com/javafx/2/deployment/jfxpub-deployment.htm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17047" y="1331601"/>
            <a:ext cx="8229600" cy="3062606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Detecting Embedded </a:t>
            </a:r>
            <a:r>
              <a:rPr lang="en-US" dirty="0" smtClean="0"/>
              <a:t>Applications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1600" dirty="0" smtClean="0">
                <a:latin typeface="Courier"/>
                <a:cs typeface="Courier"/>
              </a:rPr>
              <a:t>public </a:t>
            </a:r>
            <a:r>
              <a:rPr lang="en-US" sz="1600" dirty="0">
                <a:latin typeface="Courier"/>
                <a:cs typeface="Courier"/>
              </a:rPr>
              <a:t>void start(Stage stage) {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	</a:t>
            </a:r>
            <a:r>
              <a:rPr lang="en-US" sz="1600" dirty="0" err="1" smtClean="0">
                <a:latin typeface="Courier"/>
                <a:cs typeface="Courier"/>
              </a:rPr>
              <a:t>boolean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isEmbedded</a:t>
            </a:r>
            <a:r>
              <a:rPr lang="en-US" sz="1600" dirty="0">
                <a:latin typeface="Courier"/>
                <a:cs typeface="Courier"/>
              </a:rPr>
              <a:t> = (</a:t>
            </a:r>
            <a:r>
              <a:rPr lang="en-US" sz="1600" dirty="0" err="1">
                <a:latin typeface="Courier"/>
                <a:cs typeface="Courier"/>
              </a:rPr>
              <a:t>stage.getWidth</a:t>
            </a:r>
            <a:r>
              <a:rPr lang="en-US" sz="1600" dirty="0">
                <a:latin typeface="Courier"/>
                <a:cs typeface="Courier"/>
              </a:rPr>
              <a:t>() &gt; 0);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	…}</a:t>
            </a:r>
          </a:p>
          <a:p>
            <a:pPr marL="0" indent="0">
              <a:spcAft>
                <a:spcPts val="0"/>
              </a:spcAft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latin typeface="Courier"/>
                <a:cs typeface="Courier"/>
              </a:rPr>
              <a:t>	</a:t>
            </a: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Application.getHostServices</a:t>
            </a:r>
            <a:r>
              <a:rPr lang="en-US" sz="1600" dirty="0" smtClean="0">
                <a:latin typeface="Courier"/>
                <a:cs typeface="Courier"/>
              </a:rPr>
              <a:t>();</a:t>
            </a:r>
          </a:p>
          <a:p>
            <a:pPr marL="0" indent="0">
              <a:spcAft>
                <a:spcPts val="0"/>
              </a:spcAft>
              <a:buNone/>
            </a:pPr>
            <a:endParaRPr lang="en-US" sz="1000" dirty="0" smtClean="0"/>
          </a:p>
          <a:p>
            <a:r>
              <a:rPr lang="en-US" dirty="0"/>
              <a:t>Accessing Application </a:t>
            </a:r>
            <a:r>
              <a:rPr lang="en-US" dirty="0" smtClean="0"/>
              <a:t>Parameters</a:t>
            </a:r>
          </a:p>
          <a:p>
            <a:r>
              <a:rPr lang="en-US" dirty="0"/>
              <a:t>Consider the Use of Host </a:t>
            </a:r>
            <a:r>
              <a:rPr lang="en-US" dirty="0" smtClean="0"/>
              <a:t>Services</a:t>
            </a:r>
          </a:p>
          <a:p>
            <a:r>
              <a:rPr lang="en-US" dirty="0"/>
              <a:t>Loading </a:t>
            </a:r>
            <a:r>
              <a:rPr lang="en-US" dirty="0" smtClean="0"/>
              <a:t>Resources</a:t>
            </a:r>
          </a:p>
          <a:p>
            <a:r>
              <a:rPr lang="en-US" dirty="0"/>
              <a:t>Resize-Friendly Applications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8256" y="1701372"/>
            <a:ext cx="6310852" cy="13857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080956" y="2580143"/>
            <a:ext cx="63108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0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17047" y="1318901"/>
            <a:ext cx="8229600" cy="3062606"/>
          </a:xfrm>
        </p:spPr>
        <p:txBody>
          <a:bodyPr/>
          <a:lstStyle/>
          <a:p>
            <a:r>
              <a:rPr lang="en-US" dirty="0"/>
              <a:t>Detecting Embedded </a:t>
            </a:r>
            <a:r>
              <a:rPr lang="en-US" dirty="0" smtClean="0"/>
              <a:t>Applications</a:t>
            </a:r>
          </a:p>
          <a:p>
            <a:r>
              <a:rPr lang="en-US" dirty="0"/>
              <a:t>Accessing Application </a:t>
            </a:r>
            <a:r>
              <a:rPr lang="en-US" dirty="0" smtClean="0"/>
              <a:t>Parameters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/>
              <a:t>			Map </a:t>
            </a:r>
            <a:r>
              <a:rPr lang="en-US" sz="1600" dirty="0"/>
              <a:t>m =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getParameters</a:t>
            </a:r>
            <a:r>
              <a:rPr lang="en-US" sz="1600" dirty="0"/>
              <a:t>().</a:t>
            </a:r>
            <a:r>
              <a:rPr lang="en-US" sz="1600" dirty="0" err="1"/>
              <a:t>getNamed</a:t>
            </a:r>
            <a:r>
              <a:rPr lang="en-US" sz="1600" dirty="0"/>
              <a:t>();</a:t>
            </a:r>
          </a:p>
          <a:p>
            <a:pPr marL="0" indent="0">
              <a:spcAft>
                <a:spcPts val="0"/>
              </a:spcAft>
              <a:buNone/>
            </a:pPr>
            <a:r>
              <a:rPr lang="fr-FR" sz="1600" dirty="0" smtClean="0"/>
              <a:t>			</a:t>
            </a:r>
            <a:r>
              <a:rPr lang="fr-FR" sz="1600" dirty="0" err="1" smtClean="0"/>
              <a:t>int</a:t>
            </a:r>
            <a:r>
              <a:rPr lang="fr-FR" sz="1600" dirty="0" smtClean="0"/>
              <a:t> </a:t>
            </a:r>
            <a:r>
              <a:rPr lang="fr-FR" sz="1600" dirty="0" err="1"/>
              <a:t>cnt</a:t>
            </a:r>
            <a:r>
              <a:rPr lang="fr-FR" sz="1600" dirty="0"/>
              <a:t> = 0;</a:t>
            </a:r>
          </a:p>
          <a:p>
            <a:pPr marL="0" indent="0">
              <a:spcAft>
                <a:spcPts val="0"/>
              </a:spcAft>
              <a:buNone/>
            </a:pPr>
            <a:r>
              <a:rPr lang="fr-FR" sz="1600" dirty="0" smtClean="0"/>
              <a:t>			String </a:t>
            </a:r>
            <a:r>
              <a:rPr lang="fr-FR" sz="1600" dirty="0" err="1"/>
              <a:t>labelText</a:t>
            </a:r>
            <a:r>
              <a:rPr lang="fr-FR" sz="1600" dirty="0"/>
              <a:t> = "List of application </a:t>
            </a:r>
            <a:r>
              <a:rPr lang="fr-FR" sz="1600" dirty="0" err="1"/>
              <a:t>parameters</a:t>
            </a:r>
            <a:r>
              <a:rPr lang="fr-FR" sz="1600" dirty="0"/>
              <a:t>: \n";</a:t>
            </a:r>
          </a:p>
          <a:p>
            <a:pPr marL="0" indent="0">
              <a:spcAft>
                <a:spcPts val="0"/>
              </a:spcAft>
              <a:buNone/>
            </a:pPr>
            <a:r>
              <a:rPr lang="fr-FR" sz="1600" dirty="0" smtClean="0"/>
              <a:t>			for</a:t>
            </a:r>
            <a:r>
              <a:rPr lang="fr-FR" sz="1600" dirty="0"/>
              <a:t>(String st: (Set&lt;String&gt;) </a:t>
            </a:r>
            <a:r>
              <a:rPr lang="fr-FR" sz="1600" dirty="0" err="1"/>
              <a:t>m.keySet</a:t>
            </a:r>
            <a:r>
              <a:rPr lang="fr-FR" sz="1600" dirty="0"/>
              <a:t>()) {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/>
              <a:t>				</a:t>
            </a:r>
            <a:r>
              <a:rPr lang="en-US" sz="1600" dirty="0" err="1" smtClean="0"/>
              <a:t>labelText</a:t>
            </a:r>
            <a:r>
              <a:rPr lang="en-US" sz="1600" dirty="0" smtClean="0"/>
              <a:t> </a:t>
            </a:r>
            <a:r>
              <a:rPr lang="en-US" sz="1600" dirty="0"/>
              <a:t>+= " ["+</a:t>
            </a:r>
            <a:r>
              <a:rPr lang="en-US" sz="1600" dirty="0" err="1"/>
              <a:t>st</a:t>
            </a:r>
            <a:r>
              <a:rPr lang="en-US" sz="1600" dirty="0"/>
              <a:t>+"] : ["+</a:t>
            </a:r>
            <a:r>
              <a:rPr lang="en-US" sz="1600" dirty="0" err="1"/>
              <a:t>m.get</a:t>
            </a:r>
            <a:r>
              <a:rPr lang="en-US" sz="1600" dirty="0"/>
              <a:t>(</a:t>
            </a:r>
            <a:r>
              <a:rPr lang="en-US" sz="1600" dirty="0" err="1"/>
              <a:t>st</a:t>
            </a:r>
            <a:r>
              <a:rPr lang="en-US" sz="1600" dirty="0"/>
              <a:t>)+"]\n";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/>
              <a:t>				</a:t>
            </a:r>
            <a:r>
              <a:rPr lang="en-US" sz="1600" dirty="0" err="1" smtClean="0"/>
              <a:t>cnt</a:t>
            </a:r>
            <a:r>
              <a:rPr lang="en-US" sz="1600" dirty="0"/>
              <a:t>++;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/>
              <a:t>			}</a:t>
            </a:r>
          </a:p>
          <a:p>
            <a:pPr marL="0" indent="0">
              <a:spcAft>
                <a:spcPts val="0"/>
              </a:spcAft>
              <a:buNone/>
            </a:pPr>
            <a:endParaRPr lang="en-US" sz="1600" dirty="0" smtClean="0"/>
          </a:p>
          <a:p>
            <a:r>
              <a:rPr lang="en-US" dirty="0"/>
              <a:t>Consider the Use of Host </a:t>
            </a:r>
            <a:r>
              <a:rPr lang="en-US" dirty="0" smtClean="0"/>
              <a:t>Services</a:t>
            </a:r>
          </a:p>
          <a:p>
            <a:r>
              <a:rPr lang="en-US" dirty="0"/>
              <a:t>Loading </a:t>
            </a:r>
            <a:r>
              <a:rPr lang="en-US" dirty="0" smtClean="0"/>
              <a:t>Resources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76397" y="2077003"/>
            <a:ext cx="5618197" cy="1770634"/>
          </a:xfrm>
          <a:prstGeom prst="rect">
            <a:avLst/>
          </a:prstGeom>
          <a:noFill/>
          <a:ln>
            <a:solidFill>
              <a:srgbClr val="5382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0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Resize-Friendly Application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817047" y="1179201"/>
            <a:ext cx="8229600" cy="3062606"/>
          </a:xfrm>
        </p:spPr>
        <p:txBody>
          <a:bodyPr/>
          <a:lstStyle/>
          <a:p>
            <a:pPr marL="60325" indent="0">
              <a:spcAft>
                <a:spcPts val="0"/>
              </a:spcAft>
              <a:buNone/>
            </a:pPr>
            <a:r>
              <a:rPr lang="en-US" sz="1600" dirty="0">
                <a:latin typeface="Courier"/>
                <a:cs typeface="Courier"/>
              </a:rPr>
              <a:t>public class </a:t>
            </a:r>
            <a:r>
              <a:rPr lang="en-US" sz="1600" dirty="0" err="1">
                <a:latin typeface="Courier"/>
                <a:cs typeface="Courier"/>
              </a:rPr>
              <a:t>ResizeFriendlyApp</a:t>
            </a:r>
            <a:r>
              <a:rPr lang="en-US" sz="1600" dirty="0">
                <a:latin typeface="Courier"/>
                <a:cs typeface="Courier"/>
              </a:rPr>
              <a:t> extends Application </a:t>
            </a:r>
            <a:endParaRPr lang="en-US" sz="1600" dirty="0" smtClean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 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implements </a:t>
            </a:r>
            <a:r>
              <a:rPr lang="en-US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ChangeListener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&lt;Number&gt; </a:t>
            </a:r>
            <a:r>
              <a:rPr lang="en-US" sz="1600" dirty="0">
                <a:latin typeface="Courier"/>
                <a:cs typeface="Courier"/>
              </a:rPr>
              <a:t>{</a:t>
            </a:r>
          </a:p>
          <a:p>
            <a:pPr marL="60325" indent="0">
              <a:spcAft>
                <a:spcPts val="0"/>
              </a:spcAft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private </a:t>
            </a:r>
            <a:r>
              <a:rPr lang="en-US" sz="1600" dirty="0">
                <a:latin typeface="Courier"/>
                <a:cs typeface="Courier"/>
              </a:rPr>
              <a:t>Stage stage;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 public </a:t>
            </a:r>
            <a:r>
              <a:rPr lang="en-US" sz="1600" dirty="0">
                <a:latin typeface="Courier"/>
                <a:cs typeface="Courier"/>
              </a:rPr>
              <a:t>void start(Stage stage) {</a:t>
            </a:r>
          </a:p>
          <a:p>
            <a:pPr marL="60325" indent="0">
              <a:spcAft>
                <a:spcPts val="0"/>
              </a:spcAft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/</a:t>
            </a:r>
            <a:r>
              <a:rPr lang="en-US" sz="1600" dirty="0">
                <a:latin typeface="Courier"/>
                <a:cs typeface="Courier"/>
              </a:rPr>
              <a:t>/be resize friendly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 </a:t>
            </a:r>
            <a:r>
              <a:rPr lang="en-US" sz="1600" dirty="0" err="1" smtClean="0">
                <a:latin typeface="Courier"/>
                <a:cs typeface="Courier"/>
              </a:rPr>
              <a:t>this.stage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>
                <a:latin typeface="Courier"/>
                <a:cs typeface="Courier"/>
              </a:rPr>
              <a:t>= stage;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stage.widthProperty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().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addListener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(this);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stage.heightProperty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().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addListener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(this);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 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.</a:t>
            </a:r>
            <a:r>
              <a:rPr lang="en-US" sz="1600" dirty="0">
                <a:latin typeface="Courier"/>
                <a:cs typeface="Courier"/>
              </a:rPr>
              <a:t>.. 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 /</a:t>
            </a:r>
            <a:r>
              <a:rPr lang="en-US" sz="1600" dirty="0">
                <a:latin typeface="Courier"/>
                <a:cs typeface="Courier"/>
              </a:rPr>
              <a:t>/resize content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resize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stage.getWidth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(),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stage.getHeight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())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;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...</a:t>
            </a:r>
            <a:endParaRPr lang="en-US" sz="1600" dirty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Resize-Friendly Application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60325" indent="0">
              <a:spcAft>
                <a:spcPts val="0"/>
              </a:spcAft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</a:t>
            </a:r>
            <a:r>
              <a:rPr lang="en-US" sz="1600" dirty="0" err="1" smtClean="0">
                <a:latin typeface="Courier"/>
                <a:cs typeface="Courier"/>
              </a:rPr>
              <a:t>stage.show</a:t>
            </a:r>
            <a:r>
              <a:rPr lang="en-US" sz="1600" dirty="0">
                <a:latin typeface="Courier"/>
                <a:cs typeface="Courier"/>
              </a:rPr>
              <a:t>();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 }</a:t>
            </a:r>
          </a:p>
          <a:p>
            <a:pPr marL="60325" indent="0">
              <a:spcAft>
                <a:spcPts val="0"/>
              </a:spcAft>
              <a:buNone/>
            </a:pPr>
            <a:endParaRPr lang="en-US" sz="1600" dirty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 private </a:t>
            </a:r>
            <a:r>
              <a:rPr lang="en-US" sz="1600" dirty="0">
                <a:latin typeface="Courier"/>
                <a:cs typeface="Courier"/>
              </a:rPr>
              <a:t>void 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resize</a:t>
            </a:r>
            <a:r>
              <a:rPr lang="en-US" sz="1600" dirty="0">
                <a:latin typeface="Courier"/>
                <a:cs typeface="Courier"/>
              </a:rPr>
              <a:t>(double width, double height) {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   /</a:t>
            </a:r>
            <a:r>
              <a:rPr lang="en-US" sz="1600" dirty="0">
                <a:latin typeface="Courier"/>
                <a:cs typeface="Courier"/>
              </a:rPr>
              <a:t>/</a:t>
            </a:r>
            <a:r>
              <a:rPr lang="en-US" sz="1600" dirty="0" err="1">
                <a:latin typeface="Courier"/>
                <a:cs typeface="Courier"/>
              </a:rPr>
              <a:t>relayout</a:t>
            </a:r>
            <a:r>
              <a:rPr lang="en-US" sz="1600" dirty="0">
                <a:latin typeface="Courier"/>
                <a:cs typeface="Courier"/>
              </a:rPr>
              <a:t> the application to match given size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 }</a:t>
            </a:r>
          </a:p>
          <a:p>
            <a:pPr marL="60325" indent="0">
              <a:spcAft>
                <a:spcPts val="0"/>
              </a:spcAft>
              <a:buNone/>
            </a:pPr>
            <a:endParaRPr lang="en-US" sz="1600" dirty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public 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void changed(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ObservableValue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&lt;? extends Number&gt;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ov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,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                      Number 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t, Number t1) {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    resize</a:t>
            </a:r>
            <a:r>
              <a:rPr lang="en-US" sz="1600" dirty="0">
                <a:latin typeface="Courier"/>
                <a:cs typeface="Courier"/>
              </a:rPr>
              <a:t>(</a:t>
            </a:r>
            <a:r>
              <a:rPr lang="en-US" sz="1600" dirty="0" err="1">
                <a:latin typeface="Courier"/>
                <a:cs typeface="Courier"/>
              </a:rPr>
              <a:t>stage.getWidth</a:t>
            </a:r>
            <a:r>
              <a:rPr lang="en-US" sz="1600" dirty="0">
                <a:latin typeface="Courier"/>
                <a:cs typeface="Courier"/>
              </a:rPr>
              <a:t>(), </a:t>
            </a:r>
            <a:r>
              <a:rPr lang="en-US" sz="1600" dirty="0" err="1">
                <a:latin typeface="Courier"/>
                <a:cs typeface="Courier"/>
              </a:rPr>
              <a:t>stage.getHeight</a:t>
            </a:r>
            <a:r>
              <a:rPr lang="en-US" sz="1600" dirty="0">
                <a:latin typeface="Courier"/>
                <a:cs typeface="Courier"/>
              </a:rPr>
              <a:t>());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 }</a:t>
            </a:r>
            <a:endParaRPr lang="en-US" sz="1600" dirty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>
                <a:latin typeface="Courier"/>
                <a:cs typeface="Courier"/>
              </a:rPr>
              <a:t>}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3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the Use of Host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91647" y="925201"/>
            <a:ext cx="8229600" cy="3062606"/>
          </a:xfrm>
        </p:spPr>
        <p:txBody>
          <a:bodyPr/>
          <a:lstStyle/>
          <a:p>
            <a:r>
              <a:rPr lang="en-US" dirty="0" smtClean="0"/>
              <a:t>Access to execution-mode-specific services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</a:t>
            </a:r>
            <a:r>
              <a:rPr lang="en-US" sz="1500" dirty="0" smtClean="0">
                <a:latin typeface="Courier"/>
                <a:cs typeface="Courier"/>
              </a:rPr>
              <a:t>final </a:t>
            </a:r>
            <a:r>
              <a:rPr lang="en-US" sz="1500" dirty="0" err="1">
                <a:latin typeface="Courier"/>
                <a:cs typeface="Courier"/>
              </a:rPr>
              <a:t>HostServices</a:t>
            </a:r>
            <a:r>
              <a:rPr lang="en-US" sz="1500" dirty="0">
                <a:latin typeface="Courier"/>
                <a:cs typeface="Courier"/>
              </a:rPr>
              <a:t> services = </a:t>
            </a:r>
            <a:r>
              <a:rPr lang="en-US" sz="1500" dirty="0" err="1">
                <a:latin typeface="Courier"/>
                <a:cs typeface="Courier"/>
              </a:rPr>
              <a:t>getHostServices</a:t>
            </a:r>
            <a:r>
              <a:rPr lang="en-US" sz="1500" dirty="0">
                <a:latin typeface="Courier"/>
                <a:cs typeface="Courier"/>
              </a:rPr>
              <a:t>()</a:t>
            </a:r>
            <a:r>
              <a:rPr lang="en-US" sz="1500" dirty="0" smtClean="0">
                <a:latin typeface="Courier"/>
                <a:cs typeface="Courier"/>
              </a:rPr>
              <a:t>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500" dirty="0">
                <a:latin typeface="Courier"/>
                <a:cs typeface="Courier"/>
              </a:rPr>
              <a:t>	</a:t>
            </a:r>
            <a:r>
              <a:rPr lang="en-US" sz="1500" dirty="0" smtClean="0">
                <a:latin typeface="Courier"/>
                <a:cs typeface="Courier"/>
              </a:rPr>
              <a:t>	Button </a:t>
            </a:r>
            <a:r>
              <a:rPr lang="en-US" sz="1500" dirty="0" err="1">
                <a:latin typeface="Courier"/>
                <a:cs typeface="Courier"/>
              </a:rPr>
              <a:t>jsButton</a:t>
            </a:r>
            <a:r>
              <a:rPr lang="en-US" sz="1500" dirty="0">
                <a:latin typeface="Courier"/>
                <a:cs typeface="Courier"/>
              </a:rPr>
              <a:t> = new Button("Test </a:t>
            </a:r>
            <a:r>
              <a:rPr lang="en-US" sz="1500" dirty="0" err="1">
                <a:latin typeface="Courier"/>
                <a:cs typeface="Courier"/>
              </a:rPr>
              <a:t>Javascript</a:t>
            </a:r>
            <a:r>
              <a:rPr lang="en-US" sz="1500" dirty="0">
                <a:latin typeface="Courier"/>
                <a:cs typeface="Courier"/>
              </a:rPr>
              <a:t>");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500" dirty="0" smtClean="0">
                <a:latin typeface="Courier"/>
                <a:cs typeface="Courier"/>
              </a:rPr>
              <a:t>		</a:t>
            </a:r>
            <a:r>
              <a:rPr lang="en-US" sz="1500" dirty="0" err="1" smtClean="0">
                <a:latin typeface="Courier"/>
                <a:cs typeface="Courier"/>
              </a:rPr>
              <a:t>jsButton.setOnAction</a:t>
            </a:r>
            <a:r>
              <a:rPr lang="en-US" sz="1500" dirty="0">
                <a:latin typeface="Courier"/>
                <a:cs typeface="Courier"/>
              </a:rPr>
              <a:t>(new </a:t>
            </a:r>
            <a:r>
              <a:rPr lang="en-US" sz="1500" dirty="0" err="1">
                <a:latin typeface="Courier"/>
                <a:cs typeface="Courier"/>
              </a:rPr>
              <a:t>EventHandler</a:t>
            </a:r>
            <a:r>
              <a:rPr lang="en-US" sz="1500" dirty="0">
                <a:latin typeface="Courier"/>
                <a:cs typeface="Courier"/>
              </a:rPr>
              <a:t>&lt;</a:t>
            </a:r>
            <a:r>
              <a:rPr lang="en-US" sz="1500" dirty="0" err="1">
                <a:latin typeface="Courier"/>
                <a:cs typeface="Courier"/>
              </a:rPr>
              <a:t>ActionEvent</a:t>
            </a:r>
            <a:r>
              <a:rPr lang="en-US" sz="1500" dirty="0">
                <a:latin typeface="Courier"/>
                <a:cs typeface="Courier"/>
              </a:rPr>
              <a:t>&gt;() {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500" dirty="0" smtClean="0">
                <a:latin typeface="Courier"/>
                <a:cs typeface="Courier"/>
              </a:rPr>
              <a:t>				public </a:t>
            </a:r>
            <a:r>
              <a:rPr lang="en-US" sz="1500" dirty="0">
                <a:latin typeface="Courier"/>
                <a:cs typeface="Courier"/>
              </a:rPr>
              <a:t>void handle(</a:t>
            </a:r>
            <a:r>
              <a:rPr lang="en-US" sz="1500" dirty="0" err="1">
                <a:latin typeface="Courier"/>
                <a:cs typeface="Courier"/>
              </a:rPr>
              <a:t>ActionEvent</a:t>
            </a:r>
            <a:r>
              <a:rPr lang="en-US" sz="1500" dirty="0">
                <a:latin typeface="Courier"/>
                <a:cs typeface="Courier"/>
              </a:rPr>
              <a:t> t) </a:t>
            </a:r>
            <a:r>
              <a:rPr lang="en-US" sz="1500" dirty="0" smtClean="0">
                <a:latin typeface="Courier"/>
                <a:cs typeface="Courier"/>
              </a:rPr>
              <a:t>{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500" dirty="0">
                <a:latin typeface="Courier"/>
                <a:cs typeface="Courier"/>
              </a:rPr>
              <a:t>	</a:t>
            </a:r>
            <a:r>
              <a:rPr lang="en-US" sz="1500" dirty="0" smtClean="0">
                <a:latin typeface="Courier"/>
                <a:cs typeface="Courier"/>
              </a:rPr>
              <a:t>				</a:t>
            </a:r>
            <a:r>
              <a:rPr lang="en-US" sz="1500" dirty="0" err="1" smtClean="0">
                <a:latin typeface="Courier"/>
                <a:cs typeface="Courier"/>
              </a:rPr>
              <a:t>JSObject</a:t>
            </a:r>
            <a:r>
              <a:rPr lang="en-US" sz="1500" dirty="0" smtClean="0">
                <a:latin typeface="Courier"/>
                <a:cs typeface="Courier"/>
              </a:rPr>
              <a:t> </a:t>
            </a:r>
            <a:r>
              <a:rPr lang="en-US" sz="1500" dirty="0" err="1">
                <a:latin typeface="Courier"/>
                <a:cs typeface="Courier"/>
              </a:rPr>
              <a:t>js</a:t>
            </a:r>
            <a:r>
              <a:rPr lang="en-US" sz="1500" dirty="0">
                <a:latin typeface="Courier"/>
                <a:cs typeface="Courier"/>
              </a:rPr>
              <a:t> = </a:t>
            </a:r>
            <a:r>
              <a:rPr lang="en-US" sz="1500" dirty="0" err="1">
                <a:latin typeface="Courier"/>
                <a:cs typeface="Courier"/>
              </a:rPr>
              <a:t>services.getWebContext</a:t>
            </a:r>
            <a:r>
              <a:rPr lang="en-US" sz="1500" dirty="0">
                <a:latin typeface="Courier"/>
                <a:cs typeface="Courier"/>
              </a:rPr>
              <a:t>();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500" dirty="0" smtClean="0">
                <a:latin typeface="Courier"/>
                <a:cs typeface="Courier"/>
              </a:rPr>
              <a:t>					</a:t>
            </a:r>
            <a:r>
              <a:rPr lang="en-US" sz="1500" dirty="0" err="1" smtClean="0">
                <a:latin typeface="Courier"/>
                <a:cs typeface="Courier"/>
              </a:rPr>
              <a:t>js.eval</a:t>
            </a:r>
            <a:r>
              <a:rPr lang="en-US" sz="1500" dirty="0">
                <a:latin typeface="Courier"/>
                <a:cs typeface="Courier"/>
              </a:rPr>
              <a:t>("</a:t>
            </a:r>
            <a:r>
              <a:rPr lang="en-US" sz="1500" dirty="0" err="1">
                <a:latin typeface="Courier"/>
                <a:cs typeface="Courier"/>
              </a:rPr>
              <a:t>window.alert</a:t>
            </a:r>
            <a:r>
              <a:rPr lang="en-US" sz="1500" dirty="0">
                <a:latin typeface="Courier"/>
                <a:cs typeface="Courier"/>
              </a:rPr>
              <a:t>('Hello from </a:t>
            </a:r>
            <a:r>
              <a:rPr lang="en-US" sz="1500" dirty="0" err="1">
                <a:latin typeface="Courier"/>
                <a:cs typeface="Courier"/>
              </a:rPr>
              <a:t>JavaFX</a:t>
            </a:r>
            <a:r>
              <a:rPr lang="en-US" sz="1500" dirty="0">
                <a:latin typeface="Courier"/>
                <a:cs typeface="Courier"/>
              </a:rPr>
              <a:t>')");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500" dirty="0" smtClean="0">
                <a:latin typeface="Courier"/>
                <a:cs typeface="Courier"/>
              </a:rPr>
              <a:t>				}</a:t>
            </a:r>
            <a:endParaRPr lang="en-US" sz="1500" dirty="0">
              <a:latin typeface="Courier"/>
              <a:cs typeface="Courier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500" dirty="0" smtClean="0">
                <a:latin typeface="Courier"/>
                <a:cs typeface="Courier"/>
              </a:rPr>
              <a:t>		}</a:t>
            </a:r>
            <a:r>
              <a:rPr lang="en-US" sz="1500" dirty="0">
                <a:latin typeface="Courier"/>
                <a:cs typeface="Courier"/>
              </a:rPr>
              <a:t>);</a:t>
            </a:r>
          </a:p>
          <a:p>
            <a:pPr marL="0" indent="0">
              <a:spcAft>
                <a:spcPts val="0"/>
              </a:spcAft>
              <a:buNone/>
            </a:pPr>
            <a:endParaRPr lang="en-US" sz="1500" dirty="0" smtClean="0">
              <a:latin typeface="Courier"/>
              <a:cs typeface="Courier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500" dirty="0">
                <a:latin typeface="Courier"/>
                <a:cs typeface="Courier"/>
              </a:rPr>
              <a:t>	</a:t>
            </a:r>
            <a:r>
              <a:rPr lang="en-US" sz="1500" dirty="0" smtClean="0">
                <a:latin typeface="Courier"/>
                <a:cs typeface="Courier"/>
              </a:rPr>
              <a:t>	Button </a:t>
            </a:r>
            <a:r>
              <a:rPr lang="en-US" sz="1500" dirty="0" err="1">
                <a:latin typeface="Courier"/>
                <a:cs typeface="Courier"/>
              </a:rPr>
              <a:t>openButton</a:t>
            </a:r>
            <a:r>
              <a:rPr lang="en-US" sz="1500" dirty="0">
                <a:latin typeface="Courier"/>
                <a:cs typeface="Courier"/>
              </a:rPr>
              <a:t> = new Button("Test </a:t>
            </a:r>
            <a:r>
              <a:rPr lang="en-US" sz="1500" dirty="0" err="1">
                <a:latin typeface="Courier"/>
                <a:cs typeface="Courier"/>
              </a:rPr>
              <a:t>openDocument</a:t>
            </a:r>
            <a:r>
              <a:rPr lang="en-US" sz="1500" dirty="0">
                <a:latin typeface="Courier"/>
                <a:cs typeface="Courier"/>
              </a:rPr>
              <a:t>()");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500" dirty="0" smtClean="0">
                <a:latin typeface="Courier"/>
                <a:cs typeface="Courier"/>
              </a:rPr>
              <a:t>		</a:t>
            </a:r>
            <a:r>
              <a:rPr lang="en-US" sz="1500" dirty="0" err="1" smtClean="0">
                <a:latin typeface="Courier"/>
                <a:cs typeface="Courier"/>
              </a:rPr>
              <a:t>openButton.setOnAction</a:t>
            </a:r>
            <a:r>
              <a:rPr lang="en-US" sz="1500" dirty="0">
                <a:latin typeface="Courier"/>
                <a:cs typeface="Courier"/>
              </a:rPr>
              <a:t>(new </a:t>
            </a:r>
            <a:r>
              <a:rPr lang="en-US" sz="1500" dirty="0" err="1">
                <a:latin typeface="Courier"/>
                <a:cs typeface="Courier"/>
              </a:rPr>
              <a:t>EventHandler</a:t>
            </a:r>
            <a:r>
              <a:rPr lang="en-US" sz="1500" dirty="0">
                <a:latin typeface="Courier"/>
                <a:cs typeface="Courier"/>
              </a:rPr>
              <a:t>&lt;</a:t>
            </a:r>
            <a:r>
              <a:rPr lang="en-US" sz="1500" dirty="0" err="1">
                <a:latin typeface="Courier"/>
                <a:cs typeface="Courier"/>
              </a:rPr>
              <a:t>ActionEvent</a:t>
            </a:r>
            <a:r>
              <a:rPr lang="en-US" sz="1500" dirty="0">
                <a:latin typeface="Courier"/>
                <a:cs typeface="Courier"/>
              </a:rPr>
              <a:t>&gt;() {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500" dirty="0">
                <a:latin typeface="Courier"/>
                <a:cs typeface="Courier"/>
              </a:rPr>
              <a:t>	</a:t>
            </a:r>
            <a:r>
              <a:rPr lang="en-US" sz="1500" dirty="0" smtClean="0">
                <a:latin typeface="Courier"/>
                <a:cs typeface="Courier"/>
              </a:rPr>
              <a:t>		public </a:t>
            </a:r>
            <a:r>
              <a:rPr lang="en-US" sz="1500" dirty="0">
                <a:latin typeface="Courier"/>
                <a:cs typeface="Courier"/>
              </a:rPr>
              <a:t>void handle(</a:t>
            </a:r>
            <a:r>
              <a:rPr lang="en-US" sz="1500" dirty="0" err="1">
                <a:latin typeface="Courier"/>
                <a:cs typeface="Courier"/>
              </a:rPr>
              <a:t>ActionEvent</a:t>
            </a:r>
            <a:r>
              <a:rPr lang="en-US" sz="1500" dirty="0">
                <a:latin typeface="Courier"/>
                <a:cs typeface="Courier"/>
              </a:rPr>
              <a:t> t) {</a:t>
            </a:r>
          </a:p>
          <a:p>
            <a:pPr marL="60325" indent="0">
              <a:buNone/>
            </a:pPr>
            <a:r>
              <a:rPr lang="en-US" sz="1500" dirty="0" smtClean="0">
                <a:latin typeface="Courier"/>
                <a:cs typeface="Courier"/>
              </a:rPr>
              <a:t>				</a:t>
            </a:r>
            <a:r>
              <a:rPr lang="en-US" sz="1500" dirty="0" err="1" smtClean="0">
                <a:latin typeface="Courier"/>
                <a:cs typeface="Courier"/>
              </a:rPr>
              <a:t>services.showDocument</a:t>
            </a:r>
            <a:r>
              <a:rPr lang="en-US" sz="1500" dirty="0">
                <a:latin typeface="Courier"/>
                <a:cs typeface="Courier"/>
              </a:rPr>
              <a:t>("http://</a:t>
            </a:r>
            <a:r>
              <a:rPr lang="en-US" sz="1500" dirty="0" err="1">
                <a:latin typeface="Courier"/>
                <a:cs typeface="Courier"/>
              </a:rPr>
              <a:t>javafx.com</a:t>
            </a:r>
            <a:r>
              <a:rPr lang="en-US" sz="1500" dirty="0">
                <a:latin typeface="Courier"/>
                <a:cs typeface="Courier"/>
              </a:rPr>
              <a:t>/")</a:t>
            </a:r>
            <a:r>
              <a:rPr lang="en-US" sz="1500" dirty="0" smtClean="0">
                <a:latin typeface="Courier"/>
                <a:cs typeface="Courier"/>
              </a:rPr>
              <a:t>;</a:t>
            </a:r>
            <a:r>
              <a:rPr lang="en-US" sz="1500" dirty="0"/>
              <a:t> </a:t>
            </a:r>
            <a:endParaRPr lang="en-US" sz="1500" dirty="0" smtClean="0"/>
          </a:p>
          <a:p>
            <a:pPr marL="60325" indent="0">
              <a:buNone/>
            </a:pPr>
            <a:r>
              <a:rPr lang="en-US" sz="1500" dirty="0"/>
              <a:t>	</a:t>
            </a:r>
            <a:r>
              <a:rPr lang="en-US" sz="1500" dirty="0" smtClean="0"/>
              <a:t>		}</a:t>
            </a:r>
            <a:endParaRPr lang="en-US" sz="1500" dirty="0"/>
          </a:p>
          <a:p>
            <a:pPr marL="60325" indent="0">
              <a:buNone/>
            </a:pPr>
            <a:r>
              <a:rPr lang="en-US" sz="1500" dirty="0" smtClean="0"/>
              <a:t>		}</a:t>
            </a:r>
            <a:r>
              <a:rPr lang="en-US" sz="1500" dirty="0"/>
              <a:t>)</a:t>
            </a:r>
            <a:r>
              <a:rPr lang="en-US" sz="1500" dirty="0" smtClean="0"/>
              <a:t>;</a:t>
            </a:r>
            <a:endParaRPr lang="en-US" sz="1500" dirty="0">
              <a:latin typeface="Courier"/>
              <a:cs typeface="Courier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1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Detecting Embedded </a:t>
            </a:r>
            <a:r>
              <a:rPr lang="en-US" dirty="0" smtClean="0"/>
              <a:t>Applications</a:t>
            </a:r>
          </a:p>
          <a:p>
            <a:r>
              <a:rPr lang="en-US" dirty="0" smtClean="0"/>
              <a:t>Accessing </a:t>
            </a:r>
            <a:r>
              <a:rPr lang="en-US" dirty="0"/>
              <a:t>Application </a:t>
            </a:r>
            <a:r>
              <a:rPr lang="en-US" dirty="0" smtClean="0"/>
              <a:t>Parameters</a:t>
            </a:r>
          </a:p>
          <a:p>
            <a:r>
              <a:rPr lang="en-US" dirty="0"/>
              <a:t>Consider the Use of Host </a:t>
            </a:r>
            <a:r>
              <a:rPr lang="en-US" dirty="0" smtClean="0"/>
              <a:t>Services</a:t>
            </a:r>
          </a:p>
          <a:p>
            <a:r>
              <a:rPr lang="en-US" dirty="0"/>
              <a:t>Loading </a:t>
            </a:r>
            <a:r>
              <a:rPr lang="en-US" dirty="0" smtClean="0"/>
              <a:t>Resources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latin typeface="Courier"/>
                <a:cs typeface="Courier"/>
              </a:rPr>
              <a:t>	</a:t>
            </a:r>
            <a:r>
              <a:rPr lang="en-US" sz="1600" dirty="0" smtClean="0">
                <a:latin typeface="Courier"/>
                <a:cs typeface="Courier"/>
              </a:rPr>
              <a:t>		</a:t>
            </a:r>
            <a:r>
              <a:rPr lang="en-US" sz="1600" dirty="0" err="1" smtClean="0">
                <a:latin typeface="Courier"/>
                <a:cs typeface="Courier"/>
              </a:rPr>
              <a:t>scene.getStylesheets</a:t>
            </a:r>
            <a:r>
              <a:rPr lang="en-US" sz="1600" dirty="0">
                <a:latin typeface="Courier"/>
                <a:cs typeface="Courier"/>
              </a:rPr>
              <a:t>().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	add</a:t>
            </a:r>
            <a:r>
              <a:rPr lang="en-US" sz="1600" dirty="0">
                <a:latin typeface="Courier"/>
                <a:cs typeface="Courier"/>
              </a:rPr>
              <a:t>(</a:t>
            </a:r>
            <a:r>
              <a:rPr lang="en-US" sz="1600" dirty="0" err="1">
                <a:latin typeface="Courier"/>
                <a:cs typeface="Courier"/>
              </a:rPr>
              <a:t>this.getClass</a:t>
            </a:r>
            <a:r>
              <a:rPr lang="en-US" sz="1600" dirty="0">
                <a:latin typeface="Courier"/>
                <a:cs typeface="Courier"/>
              </a:rPr>
              <a:t>().</a:t>
            </a:r>
            <a:r>
              <a:rPr lang="en-US" sz="1600" dirty="0" err="1">
                <a:latin typeface="Courier"/>
                <a:cs typeface="Courier"/>
              </a:rPr>
              <a:t>getResource</a:t>
            </a:r>
            <a:r>
              <a:rPr lang="en-US" sz="1600" dirty="0">
                <a:latin typeface="Courier"/>
                <a:cs typeface="Courier"/>
              </a:rPr>
              <a:t>("</a:t>
            </a:r>
            <a:r>
              <a:rPr lang="en-US" sz="1600" dirty="0" err="1">
                <a:latin typeface="Courier"/>
                <a:cs typeface="Courier"/>
              </a:rPr>
              <a:t>my.css</a:t>
            </a:r>
            <a:r>
              <a:rPr lang="en-US" sz="1600" dirty="0">
                <a:latin typeface="Courier"/>
                <a:cs typeface="Courier"/>
              </a:rPr>
              <a:t>").</a:t>
            </a:r>
            <a:r>
              <a:rPr lang="en-US" sz="1600" dirty="0" err="1">
                <a:latin typeface="Courier"/>
                <a:cs typeface="Courier"/>
              </a:rPr>
              <a:t>toExternalForm</a:t>
            </a:r>
            <a:r>
              <a:rPr lang="en-US" sz="1600" dirty="0">
                <a:latin typeface="Courier"/>
                <a:cs typeface="Courier"/>
              </a:rPr>
              <a:t>())</a:t>
            </a:r>
            <a:r>
              <a:rPr lang="en-US" dirty="0" smtClean="0"/>
              <a:t>;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 smtClean="0"/>
          </a:p>
          <a:p>
            <a:r>
              <a:rPr lang="en-US" dirty="0"/>
              <a:t>Resize-Friendly Applications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4078" y="2995050"/>
            <a:ext cx="7830843" cy="8468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4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Startup and Pre-loaders</a:t>
            </a:r>
            <a:endParaRPr lang="en-US" dirty="0"/>
          </a:p>
        </p:txBody>
      </p:sp>
      <p:pic>
        <p:nvPicPr>
          <p:cNvPr id="8" name="Picture Placeholder 7" descr="ph-ind-buslife-017-cropped.bmp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1" r="41457"/>
          <a:stretch/>
        </p:blipFill>
        <p:spPr>
          <a:xfrm>
            <a:off x="6257925" y="0"/>
            <a:ext cx="2239963" cy="4629150"/>
          </a:xfrm>
        </p:spPr>
      </p:pic>
    </p:spTree>
    <p:extLst>
      <p:ext uri="{BB962C8B-B14F-4D97-AF65-F5344CB8AC3E}">
        <p14:creationId xmlns:p14="http://schemas.microsoft.com/office/powerpoint/2010/main" val="149384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60" y="895819"/>
            <a:ext cx="7632700" cy="218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 Process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>
          <a:xfrm>
            <a:off x="889000" y="3325501"/>
            <a:ext cx="8229600" cy="1348099"/>
          </a:xfrm>
        </p:spPr>
        <p:txBody>
          <a:bodyPr/>
          <a:lstStyle/>
          <a:p>
            <a:r>
              <a:rPr lang="en-US" dirty="0" smtClean="0"/>
              <a:t>Initialization:</a:t>
            </a:r>
          </a:p>
          <a:p>
            <a:pPr lvl="1"/>
            <a:r>
              <a:rPr lang="en-US" dirty="0" smtClean="0"/>
              <a:t>Not much can be done (Java platform not initialized yet)</a:t>
            </a:r>
          </a:p>
          <a:p>
            <a:pPr lvl="1"/>
            <a:r>
              <a:rPr lang="en-US" dirty="0" smtClean="0"/>
              <a:t>Feedback by other means: JavaScript, or HTML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92654" y="923809"/>
            <a:ext cx="1981762" cy="205932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7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60" y="895819"/>
            <a:ext cx="7632700" cy="218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 Process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>
          <a:xfrm>
            <a:off x="804347" y="3160401"/>
            <a:ext cx="8229600" cy="1436999"/>
          </a:xfrm>
        </p:spPr>
        <p:txBody>
          <a:bodyPr/>
          <a:lstStyle/>
          <a:p>
            <a:r>
              <a:rPr lang="en-US" dirty="0" smtClean="0"/>
              <a:t>Loading and preparation:</a:t>
            </a:r>
          </a:p>
          <a:p>
            <a:pPr lvl="1"/>
            <a:r>
              <a:rPr lang="en-US" dirty="0" smtClean="0"/>
              <a:t>Resources </a:t>
            </a:r>
            <a:r>
              <a:rPr lang="en-US" dirty="0"/>
              <a:t>are loaded </a:t>
            </a:r>
            <a:r>
              <a:rPr lang="en-US" dirty="0" smtClean="0"/>
              <a:t>(network </a:t>
            </a:r>
            <a:r>
              <a:rPr lang="en-US" dirty="0"/>
              <a:t>or a </a:t>
            </a:r>
            <a:r>
              <a:rPr lang="en-US" dirty="0" smtClean="0"/>
              <a:t>disk)</a:t>
            </a:r>
          </a:p>
          <a:p>
            <a:pPr lvl="1"/>
            <a:r>
              <a:rPr lang="en-US" dirty="0" smtClean="0"/>
              <a:t>Validation</a:t>
            </a:r>
            <a:endParaRPr lang="en-US" dirty="0"/>
          </a:p>
          <a:p>
            <a:pPr lvl="1"/>
            <a:r>
              <a:rPr lang="en-US" dirty="0" err="1" smtClean="0"/>
              <a:t>Preloader</a:t>
            </a:r>
            <a:r>
              <a:rPr lang="en-US" dirty="0" smtClean="0"/>
              <a:t> is displayed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01251" y="962301"/>
            <a:ext cx="2828339" cy="205932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8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60" y="895819"/>
            <a:ext cx="7632700" cy="218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 Process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>
          <a:xfrm>
            <a:off x="804347" y="3096901"/>
            <a:ext cx="8229600" cy="1576699"/>
          </a:xfrm>
        </p:spPr>
        <p:txBody>
          <a:bodyPr/>
          <a:lstStyle/>
          <a:p>
            <a:r>
              <a:rPr lang="en-US" dirty="0" smtClean="0"/>
              <a:t>Application specific initialization</a:t>
            </a:r>
          </a:p>
          <a:p>
            <a:pPr lvl="1"/>
            <a:r>
              <a:rPr lang="en-US" dirty="0" smtClean="0"/>
              <a:t>Application technically started</a:t>
            </a:r>
          </a:p>
          <a:p>
            <a:pPr lvl="1"/>
            <a:r>
              <a:rPr lang="en-US" dirty="0" smtClean="0"/>
              <a:t>Load additional resources</a:t>
            </a:r>
            <a:endParaRPr lang="en-US" dirty="0"/>
          </a:p>
          <a:p>
            <a:pPr lvl="1"/>
            <a:r>
              <a:rPr lang="en-US" dirty="0" smtClean="0"/>
              <a:t>Check elevated permissions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33389" y="962301"/>
            <a:ext cx="1423790" cy="205932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6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Java-PPT-Title-v5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 b="30"/>
          <a:stretch>
            <a:fillRect/>
          </a:stretch>
        </p:blipFill>
        <p:spPr/>
      </p:pic>
      <p:pic>
        <p:nvPicPr>
          <p:cNvPr id="2" name="Picture 1" descr="OJiaguwen_wh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2" y="4048708"/>
            <a:ext cx="1041403" cy="491542"/>
          </a:xfrm>
          <a:prstGeom prst="rect">
            <a:avLst/>
          </a:prstGeom>
        </p:spPr>
      </p:pic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451484" y="2472690"/>
            <a:ext cx="5288915" cy="760334"/>
          </a:xfrm>
        </p:spPr>
        <p:txBody>
          <a:bodyPr/>
          <a:lstStyle/>
          <a:p>
            <a:r>
              <a:rPr lang="en-US" dirty="0" err="1"/>
              <a:t>Openning</a:t>
            </a:r>
            <a:r>
              <a:rPr lang="en-US" dirty="0"/>
              <a:t> the hidden door: </a:t>
            </a:r>
            <a:r>
              <a:rPr lang="en-US" dirty="0" err="1"/>
              <a:t>JavaFX</a:t>
            </a:r>
            <a:r>
              <a:rPr lang="en-US" dirty="0"/>
              <a:t> deployment everywhere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0850" y="3333376"/>
            <a:ext cx="4636982" cy="1048124"/>
          </a:xfrm>
        </p:spPr>
        <p:txBody>
          <a:bodyPr/>
          <a:lstStyle/>
          <a:p>
            <a:r>
              <a:rPr lang="en-US" dirty="0" smtClean="0"/>
              <a:t>Angela </a:t>
            </a:r>
            <a:r>
              <a:rPr lang="en-US" dirty="0" err="1" smtClean="0"/>
              <a:t>Caicedo</a:t>
            </a:r>
            <a:endParaRPr lang="en-US" dirty="0" smtClean="0"/>
          </a:p>
          <a:p>
            <a:r>
              <a:rPr lang="en-US" dirty="0" smtClean="0"/>
              <a:t>Java Evangelist</a:t>
            </a:r>
          </a:p>
          <a:p>
            <a:r>
              <a:rPr lang="en-US" dirty="0" smtClean="0"/>
              <a:t>Oracle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60" y="895819"/>
            <a:ext cx="7632700" cy="218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 Process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>
          <a:xfrm>
            <a:off x="791647" y="3452501"/>
            <a:ext cx="8229600" cy="967099"/>
          </a:xfrm>
        </p:spPr>
        <p:txBody>
          <a:bodyPr/>
          <a:lstStyle/>
          <a:p>
            <a:r>
              <a:rPr lang="en-US" dirty="0" smtClean="0"/>
              <a:t>Application execution</a:t>
            </a:r>
          </a:p>
          <a:p>
            <a:pPr lvl="1"/>
            <a:r>
              <a:rPr lang="en-US" dirty="0" smtClean="0"/>
              <a:t>Application displayed and ready to use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541735" y="962301"/>
            <a:ext cx="404049" cy="205932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8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User Experience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91" y="664536"/>
            <a:ext cx="6790271" cy="428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2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Customization Options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Customize the </a:t>
            </a:r>
            <a:r>
              <a:rPr lang="en-US" dirty="0" err="1" smtClean="0"/>
              <a:t>preloader</a:t>
            </a:r>
            <a:r>
              <a:rPr lang="en-US" dirty="0" smtClean="0"/>
              <a:t> using CSS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1769" y="1841000"/>
            <a:ext cx="8234891" cy="2031325"/>
          </a:xfrm>
          <a:prstGeom prst="rect">
            <a:avLst/>
          </a:prstGeom>
          <a:ln>
            <a:solidFill>
              <a:srgbClr val="5382A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582A5"/>
                </a:solidFill>
                <a:latin typeface="Courier"/>
                <a:cs typeface="Courier"/>
              </a:rPr>
              <a:t>.default-</a:t>
            </a:r>
            <a:r>
              <a:rPr lang="en-US" dirty="0" err="1">
                <a:solidFill>
                  <a:srgbClr val="5582A5"/>
                </a:solidFill>
                <a:latin typeface="Courier"/>
                <a:cs typeface="Courier"/>
              </a:rPr>
              <a:t>preloader</a:t>
            </a:r>
            <a:r>
              <a:rPr lang="en-US" dirty="0">
                <a:solidFill>
                  <a:srgbClr val="5582A5"/>
                </a:solidFill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{</a:t>
            </a:r>
          </a:p>
          <a:p>
            <a:r>
              <a:rPr lang="en-US" dirty="0" smtClean="0">
                <a:latin typeface="Courier"/>
                <a:cs typeface="Courier"/>
              </a:rPr>
              <a:t>	-</a:t>
            </a:r>
            <a:r>
              <a:rPr lang="en-US" dirty="0" err="1">
                <a:latin typeface="Courier"/>
                <a:cs typeface="Courier"/>
              </a:rPr>
              <a:t>fx</a:t>
            </a:r>
            <a:r>
              <a:rPr lang="en-US" dirty="0">
                <a:latin typeface="Courier"/>
                <a:cs typeface="Courier"/>
              </a:rPr>
              <a:t>-background-color: yellow;</a:t>
            </a:r>
          </a:p>
          <a:p>
            <a:r>
              <a:rPr lang="en-US" dirty="0" smtClean="0">
                <a:latin typeface="Courier"/>
                <a:cs typeface="Courier"/>
              </a:rPr>
              <a:t>	-</a:t>
            </a:r>
            <a:r>
              <a:rPr lang="en-US" dirty="0" err="1">
                <a:latin typeface="Courier"/>
                <a:cs typeface="Courier"/>
              </a:rPr>
              <a:t>fx</a:t>
            </a:r>
            <a:r>
              <a:rPr lang="en-US" dirty="0">
                <a:latin typeface="Courier"/>
                <a:cs typeface="Courier"/>
              </a:rPr>
              <a:t>-text-fill: red;</a:t>
            </a: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-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fx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-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preloader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-graphic: </a:t>
            </a:r>
            <a:r>
              <a:rPr lang="en-US" dirty="0" err="1">
                <a:latin typeface="Courier"/>
                <a:cs typeface="Courier"/>
              </a:rPr>
              <a:t>url</a:t>
            </a:r>
            <a:r>
              <a:rPr lang="en-US" dirty="0">
                <a:latin typeface="Courier"/>
                <a:cs typeface="Courier"/>
              </a:rPr>
              <a:t>("http://</a:t>
            </a:r>
            <a:r>
              <a:rPr lang="en-US" dirty="0" err="1">
                <a:latin typeface="Courier"/>
                <a:cs typeface="Courier"/>
              </a:rPr>
              <a:t>host.domain</a:t>
            </a:r>
            <a:r>
              <a:rPr lang="en-US" dirty="0" smtClean="0">
                <a:latin typeface="Courier"/>
                <a:cs typeface="Courier"/>
              </a:rPr>
              <a:t>/ 					</a:t>
            </a:r>
            <a:r>
              <a:rPr lang="en-US" dirty="0" err="1" smtClean="0">
                <a:latin typeface="Courier"/>
                <a:cs typeface="Courier"/>
              </a:rPr>
              <a:t>duke.gif</a:t>
            </a:r>
            <a:r>
              <a:rPr lang="en-US" dirty="0">
                <a:latin typeface="Courier"/>
                <a:cs typeface="Courier"/>
              </a:rPr>
              <a:t>");</a:t>
            </a: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-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fx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-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preloader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-text: </a:t>
            </a:r>
            <a:r>
              <a:rPr lang="en-US" dirty="0">
                <a:latin typeface="Courier"/>
                <a:cs typeface="Courier"/>
              </a:rPr>
              <a:t>"Loading, loading, LOADING</a:t>
            </a:r>
            <a:r>
              <a:rPr lang="en-US" dirty="0"/>
              <a:t>!";</a:t>
            </a:r>
          </a:p>
          <a:p>
            <a:r>
              <a:rPr lang="en-US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84515" y="1462698"/>
            <a:ext cx="963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</a:rPr>
              <a:t>My.css</a:t>
            </a:r>
            <a:endParaRPr lang="en-US" sz="2000" dirty="0" smtClean="0">
              <a:solidFill>
                <a:schemeClr val="tx2"/>
              </a:solidFill>
            </a:endParaRPr>
          </a:p>
          <a:p>
            <a:endParaRPr lang="en-US" sz="2000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3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Customization Options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Modify ant task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Customize the </a:t>
            </a:r>
            <a:r>
              <a:rPr lang="en-US" dirty="0" err="1" smtClean="0"/>
              <a:t>preloader</a:t>
            </a:r>
            <a:r>
              <a:rPr lang="en-US" dirty="0" smtClean="0"/>
              <a:t> using CSS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35185" y="2052706"/>
            <a:ext cx="6926543" cy="1754327"/>
          </a:xfrm>
          <a:prstGeom prst="rect">
            <a:avLst/>
          </a:prstGeom>
          <a:ln>
            <a:solidFill>
              <a:srgbClr val="5382A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fx:deploy</a:t>
            </a:r>
            <a:r>
              <a:rPr lang="en-US" dirty="0"/>
              <a:t> ...</a:t>
            </a:r>
            <a:r>
              <a:rPr lang="en-US" dirty="0" smtClean="0"/>
              <a:t>&gt;</a:t>
            </a:r>
          </a:p>
          <a:p>
            <a:r>
              <a:rPr lang="en-US" dirty="0"/>
              <a:t> </a:t>
            </a:r>
            <a:r>
              <a:rPr lang="en-US" dirty="0" smtClean="0"/>
              <a:t>   &lt;</a:t>
            </a:r>
            <a:r>
              <a:rPr lang="en-US" dirty="0" err="1"/>
              <a:t>fx:application</a:t>
            </a:r>
            <a:r>
              <a:rPr lang="en-US" dirty="0"/>
              <a:t> ...&gt;</a:t>
            </a:r>
          </a:p>
          <a:p>
            <a:r>
              <a:rPr lang="en-US" dirty="0" smtClean="0"/>
              <a:t>         &lt;</a:t>
            </a:r>
            <a:r>
              <a:rPr lang="en-US" dirty="0" err="1"/>
              <a:t>fx:htmlParam</a:t>
            </a:r>
            <a:r>
              <a:rPr lang="en-US" dirty="0"/>
              <a:t> name="</a:t>
            </a:r>
            <a:r>
              <a:rPr lang="en-US" dirty="0" err="1" smtClean="0"/>
              <a:t>javafx.default.preloader.stylesheet</a:t>
            </a:r>
            <a:r>
              <a:rPr lang="en-US" dirty="0" smtClean="0"/>
              <a:t>”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value</a:t>
            </a:r>
            <a:r>
              <a:rPr lang="en-US" dirty="0"/>
              <a:t>="</a:t>
            </a:r>
            <a:r>
              <a:rPr lang="en-US" dirty="0" err="1"/>
              <a:t>my.css</a:t>
            </a:r>
            <a:r>
              <a:rPr lang="en-US" dirty="0"/>
              <a:t>"/&gt;</a:t>
            </a:r>
          </a:p>
          <a:p>
            <a:r>
              <a:rPr lang="en-US" dirty="0" smtClean="0"/>
              <a:t>    &lt;</a:t>
            </a:r>
            <a:r>
              <a:rPr lang="en-US" dirty="0" err="1"/>
              <a:t>fx:application</a:t>
            </a:r>
            <a:r>
              <a:rPr lang="en-US" dirty="0"/>
              <a:t>&gt;</a:t>
            </a:r>
          </a:p>
          <a:p>
            <a:r>
              <a:rPr lang="en-US" dirty="0"/>
              <a:t>&lt;/</a:t>
            </a:r>
            <a:r>
              <a:rPr lang="en-US" dirty="0" err="1"/>
              <a:t>fx:deploy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08129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Customization Options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For small changes, consider including the code directly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Customize the </a:t>
            </a:r>
            <a:r>
              <a:rPr lang="en-US" dirty="0" err="1" smtClean="0"/>
              <a:t>preloader</a:t>
            </a:r>
            <a:r>
              <a:rPr lang="en-US" dirty="0" smtClean="0"/>
              <a:t> using CSS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35185" y="1879492"/>
            <a:ext cx="6926543" cy="2585323"/>
          </a:xfrm>
          <a:prstGeom prst="rect">
            <a:avLst/>
          </a:prstGeom>
          <a:ln>
            <a:solidFill>
              <a:srgbClr val="5382A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fx:deploy</a:t>
            </a:r>
            <a:r>
              <a:rPr lang="en-US" dirty="0"/>
              <a:t> ...&gt;</a:t>
            </a:r>
          </a:p>
          <a:p>
            <a:r>
              <a:rPr lang="en-US" dirty="0" smtClean="0"/>
              <a:t>   &lt;</a:t>
            </a:r>
            <a:r>
              <a:rPr lang="en-US" dirty="0" err="1"/>
              <a:t>fx:application</a:t>
            </a:r>
            <a:r>
              <a:rPr lang="en-US" dirty="0"/>
              <a:t> ...&gt;</a:t>
            </a:r>
          </a:p>
          <a:p>
            <a:r>
              <a:rPr lang="en-US" dirty="0" smtClean="0"/>
              <a:t>       &lt;</a:t>
            </a:r>
            <a:r>
              <a:rPr lang="en-US" dirty="0"/>
              <a:t>!-- Using </a:t>
            </a:r>
            <a:r>
              <a:rPr lang="en-US" dirty="0" err="1"/>
              <a:t>fx:param</a:t>
            </a:r>
            <a:r>
              <a:rPr lang="en-US" dirty="0"/>
              <a:t> here, so it will be applicable to all web</a:t>
            </a:r>
          </a:p>
          <a:p>
            <a:r>
              <a:rPr lang="en-US" dirty="0"/>
              <a:t> </a:t>
            </a:r>
            <a:r>
              <a:rPr lang="en-US" dirty="0" smtClean="0"/>
              <a:t>              execution </a:t>
            </a:r>
            <a:r>
              <a:rPr lang="en-US" dirty="0" err="1"/>
              <a:t>environemnts</a:t>
            </a:r>
            <a:r>
              <a:rPr lang="en-US" dirty="0"/>
              <a:t> --&gt;</a:t>
            </a:r>
          </a:p>
          <a:p>
            <a:r>
              <a:rPr lang="en-US" dirty="0" smtClean="0"/>
              <a:t>     </a:t>
            </a:r>
            <a:r>
              <a:rPr lang="en-US" dirty="0" smtClean="0">
                <a:solidFill>
                  <a:srgbClr val="FF0000"/>
                </a:solidFill>
              </a:rPr>
              <a:t>  &lt;</a:t>
            </a:r>
            <a:r>
              <a:rPr lang="en-US" dirty="0" err="1">
                <a:solidFill>
                  <a:srgbClr val="FF0000"/>
                </a:solidFill>
              </a:rPr>
              <a:t>fx:param</a:t>
            </a:r>
            <a:r>
              <a:rPr lang="en-US" dirty="0">
                <a:solidFill>
                  <a:srgbClr val="FF0000"/>
                </a:solidFill>
              </a:rPr>
              <a:t> name="</a:t>
            </a:r>
            <a:r>
              <a:rPr lang="en-US" dirty="0" err="1" smtClean="0">
                <a:solidFill>
                  <a:srgbClr val="FF0000"/>
                </a:solidFill>
              </a:rPr>
              <a:t>javafx.default.preloader.stylesheet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value</a:t>
            </a:r>
            <a:r>
              <a:rPr lang="en-US" dirty="0">
                <a:solidFill>
                  <a:srgbClr val="FF0000"/>
                </a:solidFill>
              </a:rPr>
              <a:t>=".default-</a:t>
            </a:r>
            <a:r>
              <a:rPr lang="en-US" dirty="0" err="1">
                <a:solidFill>
                  <a:srgbClr val="FF0000"/>
                </a:solidFill>
              </a:rPr>
              <a:t>preloader</a:t>
            </a:r>
            <a:r>
              <a:rPr lang="en-US" dirty="0">
                <a:solidFill>
                  <a:srgbClr val="FF0000"/>
                </a:solidFill>
              </a:rPr>
              <a:t> {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        -</a:t>
            </a:r>
            <a:r>
              <a:rPr lang="en-US" dirty="0" err="1">
                <a:solidFill>
                  <a:srgbClr val="FF0000"/>
                </a:solidFill>
              </a:rPr>
              <a:t>fx</a:t>
            </a:r>
            <a:r>
              <a:rPr lang="en-US" dirty="0">
                <a:solidFill>
                  <a:srgbClr val="FF0000"/>
                </a:solidFill>
              </a:rPr>
              <a:t>-background-color: yellow; }"/&gt;</a:t>
            </a:r>
          </a:p>
          <a:p>
            <a:r>
              <a:rPr lang="en-US" dirty="0" smtClean="0"/>
              <a:t>   &lt;</a:t>
            </a:r>
            <a:r>
              <a:rPr lang="en-US" dirty="0" err="1"/>
              <a:t>fx:application</a:t>
            </a:r>
            <a:r>
              <a:rPr lang="en-US" dirty="0"/>
              <a:t>&gt;</a:t>
            </a:r>
          </a:p>
          <a:p>
            <a:r>
              <a:rPr lang="en-US" dirty="0"/>
              <a:t>&lt;/</a:t>
            </a:r>
            <a:r>
              <a:rPr lang="en-US" dirty="0" err="1"/>
              <a:t>fx:deploy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56966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A Custom </a:t>
            </a:r>
            <a:r>
              <a:rPr lang="en-US" dirty="0" err="1" smtClean="0"/>
              <a:t>Preloader</a:t>
            </a:r>
            <a:r>
              <a:rPr lang="en-US" dirty="0" smtClean="0"/>
              <a:t>  (1/2)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91647" y="1064901"/>
            <a:ext cx="8229600" cy="3062606"/>
          </a:xfrm>
        </p:spPr>
        <p:txBody>
          <a:bodyPr/>
          <a:lstStyle/>
          <a:p>
            <a:pPr marL="60325" indent="0">
              <a:spcAft>
                <a:spcPts val="0"/>
              </a:spcAft>
              <a:buNone/>
            </a:pPr>
            <a:r>
              <a:rPr lang="en-US" sz="1600" dirty="0">
                <a:latin typeface="Courier"/>
                <a:cs typeface="Courier"/>
              </a:rPr>
              <a:t>public class </a:t>
            </a:r>
            <a:r>
              <a:rPr lang="en-US" sz="1600" dirty="0" err="1">
                <a:latin typeface="Courier"/>
                <a:cs typeface="Courier"/>
              </a:rPr>
              <a:t>FirstPreloader</a:t>
            </a:r>
            <a:r>
              <a:rPr lang="en-US" sz="1600" dirty="0">
                <a:latin typeface="Courier"/>
                <a:cs typeface="Courier"/>
              </a:rPr>
              <a:t> extends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Preloader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dirty="0">
                <a:latin typeface="Courier"/>
                <a:cs typeface="Courier"/>
              </a:rPr>
              <a:t>{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</a:t>
            </a:r>
            <a:r>
              <a:rPr lang="en-US" sz="1600" dirty="0" err="1" smtClean="0">
                <a:latin typeface="Courier"/>
                <a:cs typeface="Courier"/>
              </a:rPr>
              <a:t>ProgressBar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>
                <a:latin typeface="Courier"/>
                <a:cs typeface="Courier"/>
              </a:rPr>
              <a:t>bar;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Stage </a:t>
            </a:r>
            <a:r>
              <a:rPr lang="en-US" sz="1600" dirty="0">
                <a:latin typeface="Courier"/>
                <a:cs typeface="Courier"/>
              </a:rPr>
              <a:t>stage;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>
                <a:latin typeface="Courier"/>
                <a:cs typeface="Courier"/>
              </a:rPr>
              <a:t>	</a:t>
            </a:r>
            <a:r>
              <a:rPr lang="en-US" sz="1600" dirty="0" smtClean="0">
                <a:latin typeface="Courier"/>
                <a:cs typeface="Courier"/>
              </a:rPr>
              <a:t>	private </a:t>
            </a:r>
            <a:r>
              <a:rPr lang="en-US" sz="1600" dirty="0">
                <a:latin typeface="Courier"/>
                <a:cs typeface="Courier"/>
              </a:rPr>
              <a:t>Scene </a:t>
            </a:r>
            <a:r>
              <a:rPr lang="en-US" sz="1600" dirty="0" err="1">
                <a:latin typeface="Courier"/>
                <a:cs typeface="Courier"/>
              </a:rPr>
              <a:t>createPreloaderScene</a:t>
            </a:r>
            <a:r>
              <a:rPr lang="en-US" sz="1600" dirty="0">
                <a:latin typeface="Courier"/>
                <a:cs typeface="Courier"/>
              </a:rPr>
              <a:t>() {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		bar </a:t>
            </a:r>
            <a:r>
              <a:rPr lang="en-US" sz="1600" dirty="0">
                <a:latin typeface="Courier"/>
                <a:cs typeface="Courier"/>
              </a:rPr>
              <a:t>= new </a:t>
            </a:r>
            <a:r>
              <a:rPr lang="en-US" sz="1600" dirty="0" err="1">
                <a:latin typeface="Courier"/>
                <a:cs typeface="Courier"/>
              </a:rPr>
              <a:t>ProgressBar</a:t>
            </a:r>
            <a:r>
              <a:rPr lang="en-US" sz="1600" dirty="0">
                <a:latin typeface="Courier"/>
                <a:cs typeface="Courier"/>
              </a:rPr>
              <a:t>();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		</a:t>
            </a:r>
            <a:r>
              <a:rPr lang="en-US" sz="1600" dirty="0" err="1" smtClean="0">
                <a:latin typeface="Courier"/>
                <a:cs typeface="Courier"/>
              </a:rPr>
              <a:t>BorderPane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>
                <a:latin typeface="Courier"/>
                <a:cs typeface="Courier"/>
              </a:rPr>
              <a:t>p = new </a:t>
            </a:r>
            <a:r>
              <a:rPr lang="en-US" sz="1600" dirty="0" err="1">
                <a:latin typeface="Courier"/>
                <a:cs typeface="Courier"/>
              </a:rPr>
              <a:t>BorderPane</a:t>
            </a:r>
            <a:r>
              <a:rPr lang="en-US" sz="1600" dirty="0">
                <a:latin typeface="Courier"/>
                <a:cs typeface="Courier"/>
              </a:rPr>
              <a:t>();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		</a:t>
            </a:r>
            <a:r>
              <a:rPr lang="en-US" sz="1600" dirty="0" err="1" smtClean="0">
                <a:latin typeface="Courier"/>
                <a:cs typeface="Courier"/>
              </a:rPr>
              <a:t>p.setCenter</a:t>
            </a:r>
            <a:r>
              <a:rPr lang="en-US" sz="1600" dirty="0">
                <a:latin typeface="Courier"/>
                <a:cs typeface="Courier"/>
              </a:rPr>
              <a:t>(bar);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		return </a:t>
            </a:r>
            <a:r>
              <a:rPr lang="en-US" sz="1600" dirty="0">
                <a:latin typeface="Courier"/>
                <a:cs typeface="Courier"/>
              </a:rPr>
              <a:t>new Scene(p, 300, 150)</a:t>
            </a:r>
            <a:r>
              <a:rPr lang="en-US" sz="1600" dirty="0" smtClean="0">
                <a:latin typeface="Courier"/>
                <a:cs typeface="Courier"/>
              </a:rPr>
              <a:t>;}</a:t>
            </a:r>
            <a:endParaRPr lang="en-US" sz="1600" dirty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>
                <a:latin typeface="Courier"/>
                <a:cs typeface="Courier"/>
              </a:rPr>
              <a:t>	</a:t>
            </a:r>
            <a:r>
              <a:rPr lang="en-US" sz="1600" dirty="0" smtClean="0">
                <a:latin typeface="Courier"/>
                <a:cs typeface="Courier"/>
              </a:rPr>
              <a:t>	public </a:t>
            </a:r>
            <a:r>
              <a:rPr lang="en-US" sz="1600" dirty="0">
                <a:latin typeface="Courier"/>
                <a:cs typeface="Courier"/>
              </a:rPr>
              <a:t>void start(Stage stage) throws Exception {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		</a:t>
            </a:r>
            <a:r>
              <a:rPr lang="en-US" sz="1600" dirty="0" err="1" smtClean="0">
                <a:latin typeface="Courier"/>
                <a:cs typeface="Courier"/>
              </a:rPr>
              <a:t>this.stage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>
                <a:latin typeface="Courier"/>
                <a:cs typeface="Courier"/>
              </a:rPr>
              <a:t>= stage;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		</a:t>
            </a:r>
            <a:r>
              <a:rPr lang="en-US" sz="1600" dirty="0" err="1" smtClean="0">
                <a:latin typeface="Courier"/>
                <a:cs typeface="Courier"/>
              </a:rPr>
              <a:t>stage.setScene</a:t>
            </a:r>
            <a:r>
              <a:rPr lang="en-US" sz="1600" dirty="0">
                <a:latin typeface="Courier"/>
                <a:cs typeface="Courier"/>
              </a:rPr>
              <a:t>(</a:t>
            </a:r>
            <a:r>
              <a:rPr lang="en-US" sz="1600" dirty="0" err="1">
                <a:latin typeface="Courier"/>
                <a:cs typeface="Courier"/>
              </a:rPr>
              <a:t>createPreloaderScene</a:t>
            </a:r>
            <a:r>
              <a:rPr lang="en-US" sz="1600" dirty="0">
                <a:latin typeface="Courier"/>
                <a:cs typeface="Courier"/>
              </a:rPr>
              <a:t>());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		</a:t>
            </a:r>
            <a:r>
              <a:rPr lang="en-US" sz="1600" dirty="0" err="1" smtClean="0">
                <a:latin typeface="Courier"/>
                <a:cs typeface="Courier"/>
              </a:rPr>
              <a:t>stage.show</a:t>
            </a:r>
            <a:r>
              <a:rPr lang="en-US" sz="1600" dirty="0">
                <a:latin typeface="Courier"/>
                <a:cs typeface="Courier"/>
              </a:rPr>
              <a:t>()</a:t>
            </a:r>
            <a:r>
              <a:rPr lang="en-US" sz="1600" dirty="0" smtClean="0">
                <a:latin typeface="Courier"/>
                <a:cs typeface="Courier"/>
              </a:rPr>
              <a:t>;}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…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A Custom </a:t>
            </a:r>
            <a:r>
              <a:rPr lang="en-US" dirty="0" err="1" smtClean="0"/>
              <a:t>Preloader</a:t>
            </a:r>
            <a:r>
              <a:rPr lang="en-US" dirty="0" smtClean="0"/>
              <a:t> (2/2)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988701"/>
            <a:ext cx="8229600" cy="3062606"/>
          </a:xfrm>
        </p:spPr>
        <p:txBody>
          <a:bodyPr/>
          <a:lstStyle/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…</a:t>
            </a:r>
            <a:endParaRPr lang="en-US" sz="1600" dirty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@</a:t>
            </a:r>
            <a:r>
              <a:rPr lang="en-US" sz="1600" dirty="0">
                <a:latin typeface="Courier"/>
                <a:cs typeface="Courier"/>
              </a:rPr>
              <a:t>Override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public 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void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handleProgressNotification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ProgressNotification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pn</a:t>
            </a:r>
            <a:r>
              <a:rPr lang="en-US" sz="1600" dirty="0">
                <a:latin typeface="Courier"/>
                <a:cs typeface="Courier"/>
              </a:rPr>
              <a:t>) {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	</a:t>
            </a:r>
            <a:r>
              <a:rPr lang="en-US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bar.setProgress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pn.getProgress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());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}</a:t>
            </a:r>
          </a:p>
          <a:p>
            <a:pPr marL="60325" indent="0">
              <a:spcAft>
                <a:spcPts val="0"/>
              </a:spcAft>
              <a:buNone/>
            </a:pPr>
            <a:endParaRPr lang="en-US" sz="1600" dirty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@</a:t>
            </a:r>
            <a:r>
              <a:rPr lang="en-US" sz="1600" dirty="0">
                <a:latin typeface="Courier"/>
                <a:cs typeface="Courier"/>
              </a:rPr>
              <a:t>Override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public </a:t>
            </a:r>
            <a:r>
              <a:rPr lang="en-US" sz="1600" dirty="0">
                <a:latin typeface="Courier"/>
                <a:cs typeface="Courier"/>
              </a:rPr>
              <a:t>void </a:t>
            </a:r>
            <a:r>
              <a:rPr lang="en-US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handleStateChangeNotification</a:t>
            </a:r>
            <a:endParaRPr lang="en-US" sz="1600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	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														(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StateChangeNotification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evt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) {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if </a:t>
            </a:r>
            <a:r>
              <a:rPr lang="en-US" sz="1600" dirty="0">
                <a:latin typeface="Courier"/>
                <a:cs typeface="Courier"/>
              </a:rPr>
              <a:t>(</a:t>
            </a:r>
            <a:r>
              <a:rPr lang="en-US" sz="1600" dirty="0" err="1">
                <a:latin typeface="Courier"/>
                <a:cs typeface="Courier"/>
              </a:rPr>
              <a:t>evt.getType</a:t>
            </a:r>
            <a:r>
              <a:rPr lang="en-US" sz="1600" dirty="0">
                <a:latin typeface="Courier"/>
                <a:cs typeface="Courier"/>
              </a:rPr>
              <a:t>() ==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StateChangeNotification.Type.BEFORE_START</a:t>
            </a:r>
            <a:r>
              <a:rPr lang="en-US" sz="1600" dirty="0">
                <a:latin typeface="Courier"/>
                <a:cs typeface="Courier"/>
              </a:rPr>
              <a:t>) </a:t>
            </a:r>
            <a:r>
              <a:rPr lang="en-US" sz="1600" dirty="0" smtClean="0">
                <a:latin typeface="Courier"/>
                <a:cs typeface="Courier"/>
              </a:rPr>
              <a:t>		{</a:t>
            </a:r>
            <a:endParaRPr lang="en-US" sz="1600" dirty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	</a:t>
            </a:r>
            <a:r>
              <a:rPr lang="en-US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stage.hide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();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}</a:t>
            </a:r>
            <a:endParaRPr lang="en-US" sz="1600" dirty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}</a:t>
            </a:r>
            <a:endParaRPr lang="en-US" sz="1600" dirty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>
                <a:latin typeface="Courier"/>
                <a:cs typeface="Courier"/>
              </a:rPr>
              <a:t>}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0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Deployment Descriptor </a:t>
            </a:r>
            <a:r>
              <a:rPr lang="en-US" b="0" dirty="0" smtClean="0"/>
              <a:t>with </a:t>
            </a:r>
            <a:r>
              <a:rPr lang="en-US" b="0" dirty="0"/>
              <a:t>a </a:t>
            </a:r>
            <a:r>
              <a:rPr lang="en-US" b="0" dirty="0" err="1"/>
              <a:t>Preloader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91647" y="937901"/>
            <a:ext cx="8229600" cy="3062606"/>
          </a:xfrm>
        </p:spPr>
        <p:txBody>
          <a:bodyPr/>
          <a:lstStyle/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 ...</a:t>
            </a:r>
            <a:endParaRPr lang="en-US" sz="1600" dirty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&lt;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resources&gt;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   &lt;</a:t>
            </a:r>
            <a:r>
              <a:rPr lang="en-US" sz="1600" dirty="0">
                <a:latin typeface="Courier"/>
                <a:cs typeface="Courier"/>
              </a:rPr>
              <a:t>j2se version="1.6+" </a:t>
            </a:r>
            <a:endParaRPr lang="en-US" sz="1600" dirty="0" smtClean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 </a:t>
            </a:r>
            <a:r>
              <a:rPr lang="en-US" sz="1600" dirty="0" err="1" smtClean="0">
                <a:latin typeface="Courier"/>
                <a:cs typeface="Courier"/>
              </a:rPr>
              <a:t>href</a:t>
            </a:r>
            <a:r>
              <a:rPr lang="en-US" sz="1600" dirty="0">
                <a:latin typeface="Courier"/>
                <a:cs typeface="Courier"/>
              </a:rPr>
              <a:t>="http://</a:t>
            </a:r>
            <a:r>
              <a:rPr lang="en-US" sz="1600" dirty="0" err="1">
                <a:latin typeface="Courier"/>
                <a:cs typeface="Courier"/>
              </a:rPr>
              <a:t>java.sun.com</a:t>
            </a:r>
            <a:r>
              <a:rPr lang="en-US" sz="1600" dirty="0">
                <a:latin typeface="Courier"/>
                <a:cs typeface="Courier"/>
              </a:rPr>
              <a:t>/products/</a:t>
            </a:r>
            <a:r>
              <a:rPr lang="en-US" sz="1600" dirty="0" err="1">
                <a:latin typeface="Courier"/>
                <a:cs typeface="Courier"/>
              </a:rPr>
              <a:t>autodl</a:t>
            </a:r>
            <a:r>
              <a:rPr lang="en-US" sz="1600" dirty="0">
                <a:latin typeface="Courier"/>
                <a:cs typeface="Courier"/>
              </a:rPr>
              <a:t>/j2se"/&gt;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  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&lt;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jar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href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="lib/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FirstPreloader.jar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" size="2801"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 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  download</a:t>
            </a:r>
            <a:r>
              <a:rPr lang="en-US" sz="1600" dirty="0">
                <a:latin typeface="Courier"/>
                <a:cs typeface="Courier"/>
              </a:rPr>
              <a:t>="progress" /&gt;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   &lt;</a:t>
            </a:r>
            <a:r>
              <a:rPr lang="en-US" sz="1600" dirty="0">
                <a:latin typeface="Courier"/>
                <a:cs typeface="Courier"/>
              </a:rPr>
              <a:t>jar </a:t>
            </a:r>
            <a:r>
              <a:rPr lang="en-US" sz="1600" dirty="0" err="1">
                <a:latin typeface="Courier"/>
                <a:cs typeface="Courier"/>
              </a:rPr>
              <a:t>href</a:t>
            </a:r>
            <a:r>
              <a:rPr lang="en-US" sz="1600" dirty="0">
                <a:latin typeface="Courier"/>
                <a:cs typeface="Courier"/>
              </a:rPr>
              <a:t>="</a:t>
            </a:r>
            <a:r>
              <a:rPr lang="en-US" sz="1600" dirty="0" err="1">
                <a:latin typeface="Courier"/>
                <a:cs typeface="Courier"/>
              </a:rPr>
              <a:t>AnimatedCircles.jar</a:t>
            </a:r>
            <a:r>
              <a:rPr lang="en-US" sz="1600" dirty="0">
                <a:latin typeface="Courier"/>
                <a:cs typeface="Courier"/>
              </a:rPr>
              <a:t>" size="13729" download="always" /&gt;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 &lt;</a:t>
            </a:r>
            <a:r>
              <a:rPr lang="en-US" sz="1600" dirty="0">
                <a:latin typeface="Courier"/>
                <a:cs typeface="Courier"/>
              </a:rPr>
              <a:t>/resources</a:t>
            </a:r>
            <a:r>
              <a:rPr lang="en-US" sz="1600" dirty="0" smtClean="0">
                <a:latin typeface="Courier"/>
                <a:cs typeface="Courier"/>
              </a:rPr>
              <a:t>&gt;</a:t>
            </a:r>
            <a:endParaRPr lang="en-US" sz="1600" dirty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 &lt;</a:t>
            </a:r>
            <a:r>
              <a:rPr lang="en-US" sz="1600" dirty="0" err="1">
                <a:latin typeface="Courier"/>
                <a:cs typeface="Courier"/>
              </a:rPr>
              <a:t>jfx:javafx-desc</a:t>
            </a:r>
            <a:r>
              <a:rPr lang="en-US" sz="1600" dirty="0">
                <a:latin typeface="Courier"/>
                <a:cs typeface="Courier"/>
              </a:rPr>
              <a:t> width="800" height="600"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          main</a:t>
            </a:r>
            <a:r>
              <a:rPr lang="en-US" sz="1600" dirty="0">
                <a:latin typeface="Courier"/>
                <a:cs typeface="Courier"/>
              </a:rPr>
              <a:t>-class="</a:t>
            </a:r>
            <a:r>
              <a:rPr lang="en-US" sz="1600" dirty="0" err="1">
                <a:latin typeface="Courier"/>
                <a:cs typeface="Courier"/>
              </a:rPr>
              <a:t>animatedcircles.AnimatedCircles</a:t>
            </a:r>
            <a:r>
              <a:rPr lang="en-US" sz="1600" dirty="0">
                <a:latin typeface="Courier"/>
                <a:cs typeface="Courier"/>
              </a:rPr>
              <a:t>" </a:t>
            </a:r>
            <a:r>
              <a:rPr lang="en-US" sz="1600" dirty="0" smtClean="0">
                <a:latin typeface="Courier"/>
                <a:cs typeface="Courier"/>
              </a:rPr>
              <a:t>  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    name</a:t>
            </a:r>
            <a:r>
              <a:rPr lang="en-US" sz="1600" dirty="0">
                <a:latin typeface="Courier"/>
                <a:cs typeface="Courier"/>
              </a:rPr>
              <a:t>="</a:t>
            </a:r>
            <a:r>
              <a:rPr lang="en-US" sz="1600" dirty="0" err="1" smtClean="0">
                <a:latin typeface="Courier"/>
                <a:cs typeface="Courier"/>
              </a:rPr>
              <a:t>AnimatedCircles</a:t>
            </a:r>
            <a:r>
              <a:rPr lang="en-US" sz="1600" dirty="0" smtClean="0">
                <a:latin typeface="Courier"/>
                <a:cs typeface="Courier"/>
              </a:rPr>
              <a:t>”</a:t>
            </a:r>
            <a:endParaRPr lang="en-US" sz="1600" dirty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    </a:t>
            </a:r>
            <a:r>
              <a:rPr lang="en-US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preloader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-class="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firstpreloader.FirstPreloader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"/&gt;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 &lt;</a:t>
            </a:r>
            <a:r>
              <a:rPr lang="en-US" sz="1600" dirty="0">
                <a:latin typeface="Courier"/>
                <a:cs typeface="Courier"/>
              </a:rPr>
              <a:t>update check="background"/&gt;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nl-NL" sz="1600" dirty="0">
                <a:latin typeface="Courier"/>
                <a:cs typeface="Courier"/>
              </a:rPr>
              <a:t>&lt;/</a:t>
            </a:r>
            <a:r>
              <a:rPr lang="nl-NL" sz="1600" dirty="0" err="1">
                <a:latin typeface="Courier"/>
                <a:cs typeface="Courier"/>
              </a:rPr>
              <a:t>jnlp</a:t>
            </a:r>
            <a:r>
              <a:rPr lang="nl-NL" sz="1600" dirty="0" smtClean="0">
                <a:latin typeface="Courier"/>
                <a:cs typeface="Courier"/>
              </a:rPr>
              <a:t>&gt;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5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 Basics</a:t>
            </a:r>
            <a:endParaRPr lang="en-US" dirty="0"/>
          </a:p>
        </p:txBody>
      </p:sp>
      <p:pic>
        <p:nvPicPr>
          <p:cNvPr id="8" name="Picture Placeholder 7" descr="ph-ind-buslife-017-cropped.bmp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1" r="41457"/>
          <a:stretch/>
        </p:blipFill>
        <p:spPr>
          <a:xfrm>
            <a:off x="6257925" y="0"/>
            <a:ext cx="2239963" cy="4629150"/>
          </a:xfrm>
        </p:spPr>
      </p:pic>
    </p:spTree>
    <p:extLst>
      <p:ext uri="{BB962C8B-B14F-4D97-AF65-F5344CB8AC3E}">
        <p14:creationId xmlns:p14="http://schemas.microsoft.com/office/powerpoint/2010/main" val="162398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Application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executable </a:t>
            </a:r>
            <a:r>
              <a:rPr lang="en-US" dirty="0" smtClean="0"/>
              <a:t>JAR file:</a:t>
            </a:r>
          </a:p>
          <a:p>
            <a:pPr lvl="1"/>
            <a:r>
              <a:rPr lang="en-US" dirty="0" smtClean="0"/>
              <a:t>Application </a:t>
            </a:r>
            <a:r>
              <a:rPr lang="en-US" dirty="0"/>
              <a:t>code and resources </a:t>
            </a:r>
            <a:endParaRPr lang="en-US" dirty="0" smtClean="0"/>
          </a:p>
          <a:p>
            <a:pPr lvl="1"/>
            <a:r>
              <a:rPr lang="en-US" dirty="0" smtClean="0"/>
              <a:t>Double-click for launching</a:t>
            </a:r>
            <a:endParaRPr lang="en-US" dirty="0"/>
          </a:p>
          <a:p>
            <a:r>
              <a:rPr lang="en-US" dirty="0" smtClean="0"/>
              <a:t>Additional JAR </a:t>
            </a:r>
            <a:r>
              <a:rPr lang="en-US" dirty="0"/>
              <a:t>and resource files</a:t>
            </a:r>
          </a:p>
          <a:p>
            <a:r>
              <a:rPr lang="en-US" dirty="0" smtClean="0"/>
              <a:t>A </a:t>
            </a:r>
            <a:r>
              <a:rPr lang="en-US" dirty="0"/>
              <a:t>deployment descriptor for web deployment (kept in the JNLP file)</a:t>
            </a:r>
          </a:p>
          <a:p>
            <a:r>
              <a:rPr lang="en-US" dirty="0" smtClean="0"/>
              <a:t>HTML file:</a:t>
            </a:r>
          </a:p>
          <a:p>
            <a:pPr lvl="1"/>
            <a:r>
              <a:rPr lang="en-US" dirty="0" smtClean="0"/>
              <a:t>Sample </a:t>
            </a:r>
            <a:r>
              <a:rPr lang="en-US" dirty="0"/>
              <a:t>JavaScript </a:t>
            </a:r>
            <a:r>
              <a:rPr lang="en-US" dirty="0" smtClean="0"/>
              <a:t>to </a:t>
            </a:r>
            <a:r>
              <a:rPr lang="en-US" dirty="0"/>
              <a:t>embed and launch </a:t>
            </a:r>
            <a:r>
              <a:rPr lang="en-US" dirty="0" smtClean="0"/>
              <a:t>the app from </a:t>
            </a:r>
            <a:r>
              <a:rPr lang="en-US" dirty="0"/>
              <a:t>a web </a:t>
            </a:r>
            <a:r>
              <a:rPr lang="en-US" dirty="0" smtClean="0"/>
              <a:t>page</a:t>
            </a:r>
          </a:p>
          <a:p>
            <a:r>
              <a:rPr lang="en-US" dirty="0" smtClean="0"/>
              <a:t>web</a:t>
            </a:r>
            <a:r>
              <a:rPr lang="en-US" dirty="0"/>
              <a:t>-files </a:t>
            </a:r>
            <a:r>
              <a:rPr lang="en-US" dirty="0" smtClean="0"/>
              <a:t>folder</a:t>
            </a:r>
            <a:r>
              <a:rPr lang="en-US" dirty="0"/>
              <a:t> </a:t>
            </a:r>
            <a:r>
              <a:rPr lang="en-US" dirty="0" smtClean="0"/>
              <a:t>for support files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NetBeans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IDE only)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</a:t>
            </a:r>
            <a:br>
              <a:rPr lang="en-US" dirty="0" smtClean="0"/>
            </a:b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75011" y="732647"/>
            <a:ext cx="5544524" cy="3116236"/>
          </a:xfrm>
        </p:spPr>
        <p:txBody>
          <a:bodyPr/>
          <a:lstStyle/>
          <a:p>
            <a:r>
              <a:rPr lang="en-US" dirty="0" smtClean="0"/>
              <a:t>Getting started</a:t>
            </a:r>
          </a:p>
          <a:p>
            <a:r>
              <a:rPr lang="en-US" dirty="0" smtClean="0"/>
              <a:t>Application </a:t>
            </a:r>
            <a:r>
              <a:rPr lang="en-US" dirty="0"/>
              <a:t>e</a:t>
            </a:r>
            <a:r>
              <a:rPr lang="en-US" dirty="0" smtClean="0"/>
              <a:t>xecution modes</a:t>
            </a:r>
          </a:p>
          <a:p>
            <a:r>
              <a:rPr lang="en-US" dirty="0" smtClean="0"/>
              <a:t>Application startup and </a:t>
            </a:r>
            <a:r>
              <a:rPr lang="en-US" dirty="0" err="1" smtClean="0"/>
              <a:t>preloaders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Packaging basics</a:t>
            </a:r>
          </a:p>
          <a:p>
            <a:r>
              <a:rPr lang="en-US" dirty="0" smtClean="0"/>
              <a:t>Self-contained packages</a:t>
            </a:r>
          </a:p>
          <a:p>
            <a:r>
              <a:rPr lang="en-US" dirty="0" smtClean="0"/>
              <a:t>Deployment to the App Store</a:t>
            </a:r>
          </a:p>
          <a:p>
            <a:r>
              <a:rPr lang="en-US" dirty="0" smtClean="0"/>
              <a:t>Demos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6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Application Package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92" y="1873838"/>
            <a:ext cx="7608586" cy="15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7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369486"/>
            <a:ext cx="3140755" cy="1752053"/>
          </a:xfrm>
        </p:spPr>
        <p:txBody>
          <a:bodyPr/>
          <a:lstStyle/>
          <a:p>
            <a:r>
              <a:rPr lang="en-US" dirty="0" smtClean="0"/>
              <a:t>Build Process for </a:t>
            </a:r>
            <a:br>
              <a:rPr lang="en-US" dirty="0" smtClean="0"/>
            </a:br>
            <a:r>
              <a:rPr lang="en-US" dirty="0" err="1" smtClean="0"/>
              <a:t>JavaFX</a:t>
            </a:r>
            <a:r>
              <a:rPr lang="en-US" dirty="0" smtClean="0"/>
              <a:t> Applications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815" y="0"/>
            <a:ext cx="54013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76775"/>
              </p:ext>
            </p:extLst>
          </p:nvPr>
        </p:nvGraphicFramePr>
        <p:xfrm>
          <a:off x="369576" y="1174869"/>
          <a:ext cx="8500249" cy="2564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047"/>
                <a:gridCol w="1656451"/>
                <a:gridCol w="2893306"/>
                <a:gridCol w="2116445"/>
              </a:tblGrid>
              <a:tr h="615011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JavaFX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Packager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Ant Task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JavaFX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Packager Tool Command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NetBeans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IDE</a:t>
                      </a:r>
                      <a:endParaRPr lang="en-US" dirty="0"/>
                    </a:p>
                  </a:txBody>
                  <a:tcPr/>
                </a:tc>
              </a:tr>
              <a:tr h="735945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Convert any CSS files to binary format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fx:csstobin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javafxpackager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createbss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Binary Encode</a:t>
                      </a:r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JavaFX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CSS files check box.</a:t>
                      </a:r>
                      <a:endParaRPr lang="en-US" dirty="0"/>
                    </a:p>
                  </a:txBody>
                  <a:tcPr/>
                </a:tc>
              </a:tr>
              <a:tr h="735945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Create a JAR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fx:jar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javafxpackager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createjar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Default Build command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JavaFX</a:t>
            </a:r>
            <a:r>
              <a:rPr lang="en-US" dirty="0" smtClean="0"/>
              <a:t> Packaging Tools  (1 of 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86847" y="3846201"/>
            <a:ext cx="8229600" cy="713099"/>
          </a:xfrm>
          <a:ln>
            <a:solidFill>
              <a:srgbClr val="5382A1"/>
            </a:solidFill>
          </a:ln>
        </p:spPr>
        <p:txBody>
          <a:bodyPr/>
          <a:lstStyle/>
          <a:p>
            <a:pPr marL="60325" indent="0">
              <a:buNone/>
            </a:pPr>
            <a:r>
              <a:rPr lang="en-US" sz="1600" b="1" dirty="0" smtClean="0"/>
              <a:t>Note</a:t>
            </a:r>
            <a:r>
              <a:rPr lang="en-US" sz="1600" dirty="0" smtClean="0"/>
              <a:t>:       </a:t>
            </a:r>
            <a:r>
              <a:rPr lang="en-US" sz="1600" dirty="0" err="1" smtClean="0">
                <a:latin typeface="Courier"/>
                <a:cs typeface="Courier"/>
              </a:rPr>
              <a:t>scene.getStylesheets</a:t>
            </a:r>
            <a:r>
              <a:rPr lang="en-US" sz="1600" dirty="0">
                <a:latin typeface="Courier"/>
                <a:cs typeface="Courier"/>
              </a:rPr>
              <a:t>().add(</a:t>
            </a:r>
            <a:r>
              <a:rPr lang="en-US" sz="1600" dirty="0" err="1">
                <a:latin typeface="Courier"/>
                <a:cs typeface="Courier"/>
              </a:rPr>
              <a:t>this.getClass</a:t>
            </a:r>
            <a:r>
              <a:rPr lang="en-US" sz="1600" dirty="0">
                <a:latin typeface="Courier"/>
                <a:cs typeface="Courier"/>
              </a:rPr>
              <a:t>().</a:t>
            </a:r>
            <a:r>
              <a:rPr lang="en-US" sz="1600" dirty="0" err="1">
                <a:latin typeface="Courier"/>
                <a:cs typeface="Courier"/>
              </a:rPr>
              <a:t>getResource</a:t>
            </a:r>
            <a:endParaRPr lang="en-US" sz="1600" dirty="0">
              <a:latin typeface="Courier"/>
              <a:cs typeface="Courier"/>
            </a:endParaRPr>
          </a:p>
          <a:p>
            <a:pPr marL="60325" indent="0">
              <a:buNone/>
            </a:pPr>
            <a:r>
              <a:rPr lang="en-US" sz="1600" dirty="0" smtClean="0">
                <a:latin typeface="Courier"/>
                <a:cs typeface="Courier"/>
              </a:rPr>
              <a:t>                            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"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mystyles.bss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").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toExternalForm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())</a:t>
            </a:r>
            <a:r>
              <a:rPr lang="en-US" sz="1600" dirty="0">
                <a:latin typeface="Courier"/>
                <a:cs typeface="Courier"/>
              </a:rPr>
              <a:t>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7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421943"/>
              </p:ext>
            </p:extLst>
          </p:nvPr>
        </p:nvGraphicFramePr>
        <p:xfrm>
          <a:off x="369576" y="1309591"/>
          <a:ext cx="8500249" cy="3017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047"/>
                <a:gridCol w="1656451"/>
                <a:gridCol w="2662422"/>
                <a:gridCol w="2347329"/>
              </a:tblGrid>
              <a:tr h="615011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JavaFX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Packager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Ant Task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JavaFX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Packager Tool Command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NetBeans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IDE</a:t>
                      </a:r>
                      <a:endParaRPr lang="en-US" dirty="0"/>
                    </a:p>
                  </a:txBody>
                  <a:tcPr/>
                </a:tc>
              </a:tr>
              <a:tr h="615011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 a JAR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archive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fx:signjar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javafxpackager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signJar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-Request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unres-tricted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access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-Attach certificate </a:t>
                      </a:r>
                    </a:p>
                  </a:txBody>
                  <a:tcPr/>
                </a:tc>
              </a:tr>
              <a:tr h="735945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Assemble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application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package for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deployment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fx:deploy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javafxpackager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-deploy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Based app package created by default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Self-contained apps explained later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JavaFX</a:t>
            </a:r>
            <a:r>
              <a:rPr lang="en-US" dirty="0" smtClean="0"/>
              <a:t> Packaging Tools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6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the Deployment Descriptor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17047" y="1115701"/>
            <a:ext cx="8229600" cy="306260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Specify entry </a:t>
            </a:r>
            <a:r>
              <a:rPr lang="en-US" dirty="0"/>
              <a:t>points: the main </a:t>
            </a:r>
            <a:r>
              <a:rPr lang="en-US" dirty="0" smtClean="0"/>
              <a:t>app, </a:t>
            </a:r>
            <a:r>
              <a:rPr lang="en-US" dirty="0" err="1" smtClean="0"/>
              <a:t>preloader</a:t>
            </a:r>
            <a:endParaRPr lang="en-US" dirty="0" smtClean="0"/>
          </a:p>
          <a:p>
            <a:r>
              <a:rPr lang="en-US" dirty="0" smtClean="0"/>
              <a:t>&lt;</a:t>
            </a:r>
            <a:r>
              <a:rPr lang="en-US" dirty="0" err="1"/>
              <a:t>fx:application</a:t>
            </a:r>
            <a:r>
              <a:rPr lang="en-US" dirty="0" smtClean="0"/>
              <a:t>&gt;</a:t>
            </a:r>
            <a:endParaRPr lang="en-US" dirty="0"/>
          </a:p>
          <a:p>
            <a:r>
              <a:rPr lang="en-US" dirty="0" smtClean="0"/>
              <a:t>&lt;</a:t>
            </a:r>
            <a:r>
              <a:rPr lang="en-US" dirty="0" err="1"/>
              <a:t>fx:param</a:t>
            </a:r>
            <a:r>
              <a:rPr lang="en-US" dirty="0"/>
              <a:t>&gt;  and &lt;</a:t>
            </a:r>
            <a:r>
              <a:rPr lang="en-US" dirty="0" err="1"/>
              <a:t>fx:htmlParam</a:t>
            </a:r>
            <a:r>
              <a:rPr lang="en-US" dirty="0" smtClean="0"/>
              <a:t>&gt;:  app’s parameters. </a:t>
            </a:r>
          </a:p>
          <a:p>
            <a:r>
              <a:rPr lang="en-US" dirty="0"/>
              <a:t>P</a:t>
            </a:r>
            <a:r>
              <a:rPr lang="en-US" dirty="0" smtClean="0"/>
              <a:t>referred </a:t>
            </a:r>
            <a:r>
              <a:rPr lang="en-US" dirty="0"/>
              <a:t>application stage </a:t>
            </a:r>
            <a:r>
              <a:rPr lang="en-US" dirty="0" smtClean="0"/>
              <a:t>size (important for embedded)</a:t>
            </a:r>
            <a:endParaRPr lang="en-US" dirty="0"/>
          </a:p>
          <a:p>
            <a:r>
              <a:rPr lang="en-US" dirty="0" smtClean="0"/>
              <a:t>&lt;</a:t>
            </a:r>
            <a:r>
              <a:rPr lang="en-US" dirty="0" err="1"/>
              <a:t>fx:info</a:t>
            </a:r>
            <a:r>
              <a:rPr lang="en-US" dirty="0"/>
              <a:t>&gt; </a:t>
            </a:r>
            <a:r>
              <a:rPr lang="en-US" dirty="0" smtClean="0"/>
              <a:t>  App description </a:t>
            </a:r>
          </a:p>
          <a:p>
            <a:r>
              <a:rPr lang="en-US" dirty="0"/>
              <a:t>&lt;</a:t>
            </a:r>
            <a:r>
              <a:rPr lang="en-US" dirty="0" err="1"/>
              <a:t>fx:platform</a:t>
            </a:r>
            <a:r>
              <a:rPr lang="en-US" dirty="0"/>
              <a:t>&gt; Platform </a:t>
            </a:r>
            <a:r>
              <a:rPr lang="en-US" dirty="0" smtClean="0"/>
              <a:t>requirements, and JVM </a:t>
            </a:r>
            <a:r>
              <a:rPr lang="en-US" dirty="0"/>
              <a:t>settings</a:t>
            </a:r>
          </a:p>
          <a:p>
            <a:r>
              <a:rPr lang="en-US" dirty="0"/>
              <a:t>&lt;</a:t>
            </a:r>
            <a:r>
              <a:rPr lang="en-US" dirty="0" err="1"/>
              <a:t>fx:preferences</a:t>
            </a:r>
            <a:r>
              <a:rPr lang="en-US" dirty="0"/>
              <a:t>&gt; </a:t>
            </a:r>
            <a:r>
              <a:rPr lang="en-US" dirty="0" smtClean="0"/>
              <a:t>Desktop </a:t>
            </a:r>
            <a:r>
              <a:rPr lang="en-US" dirty="0"/>
              <a:t>integration preferences (</a:t>
            </a:r>
            <a:r>
              <a:rPr lang="en-US" dirty="0" smtClean="0"/>
              <a:t>adding </a:t>
            </a:r>
            <a:r>
              <a:rPr lang="en-US" dirty="0"/>
              <a:t>a shortcut to the </a:t>
            </a:r>
            <a:r>
              <a:rPr lang="en-US" dirty="0" smtClean="0"/>
              <a:t>desktop)</a:t>
            </a:r>
          </a:p>
          <a:p>
            <a:r>
              <a:rPr lang="en-US" dirty="0"/>
              <a:t>&lt;</a:t>
            </a:r>
            <a:r>
              <a:rPr lang="en-US" dirty="0" err="1"/>
              <a:t>fx:permissions</a:t>
            </a:r>
            <a:r>
              <a:rPr lang="en-US" dirty="0"/>
              <a:t>&gt; </a:t>
            </a:r>
            <a:r>
              <a:rPr lang="en-US" dirty="0" smtClean="0"/>
              <a:t>Permissions </a:t>
            </a:r>
            <a:r>
              <a:rPr lang="en-US" dirty="0"/>
              <a:t>needed to run the </a:t>
            </a:r>
            <a:r>
              <a:rPr lang="en-US" dirty="0" smtClean="0"/>
              <a:t>app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1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Descriptor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17047" y="950601"/>
            <a:ext cx="8229600" cy="3062606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latin typeface="Courier"/>
                <a:cs typeface="Courier"/>
              </a:rPr>
              <a:t>&lt;fx:deploy width="600" height="400"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outdir</a:t>
            </a:r>
            <a:r>
              <a:rPr lang="en-US" sz="1600" dirty="0">
                <a:latin typeface="Courier"/>
                <a:cs typeface="Courier"/>
              </a:rPr>
              <a:t>="web-</a:t>
            </a:r>
            <a:r>
              <a:rPr lang="en-US" sz="1600" dirty="0" err="1">
                <a:latin typeface="Courier"/>
                <a:cs typeface="Courier"/>
              </a:rPr>
              <a:t>dist</a:t>
            </a:r>
            <a:r>
              <a:rPr lang="en-US" sz="1600" dirty="0">
                <a:latin typeface="Courier"/>
                <a:cs typeface="Courier"/>
              </a:rPr>
              <a:t>" </a:t>
            </a:r>
            <a:r>
              <a:rPr lang="en-US" sz="1600" dirty="0" err="1">
                <a:latin typeface="Courier"/>
                <a:cs typeface="Courier"/>
              </a:rPr>
              <a:t>outfile</a:t>
            </a:r>
            <a:r>
              <a:rPr lang="en-US" sz="1600" dirty="0">
                <a:latin typeface="Courier"/>
                <a:cs typeface="Courier"/>
              </a:rPr>
              <a:t>="App"&gt;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&lt;</a:t>
            </a:r>
            <a:r>
              <a:rPr lang="en-US" sz="1600" dirty="0" err="1">
                <a:latin typeface="Courier"/>
                <a:cs typeface="Courier"/>
              </a:rPr>
              <a:t>fx:info</a:t>
            </a:r>
            <a:r>
              <a:rPr lang="en-US" sz="1600" dirty="0">
                <a:latin typeface="Courier"/>
                <a:cs typeface="Courier"/>
              </a:rPr>
              <a:t> title="Sample application"/</a:t>
            </a:r>
            <a:r>
              <a:rPr lang="en-US" sz="1600" dirty="0" smtClean="0">
                <a:latin typeface="Courier"/>
                <a:cs typeface="Courier"/>
              </a:rPr>
              <a:t>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	&lt;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fx:platform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javafx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="2.1+"&gt;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		&lt;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fx:jvmarg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 value="-Xmx400m"/&gt;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		&lt;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fx:jvmarg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 value="-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verbose:jni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"/&gt;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		</a:t>
            </a:r>
            <a:r>
              <a:rPr lang="en-US" sz="1600" dirty="0">
                <a:latin typeface="Courier"/>
                <a:cs typeface="Courier"/>
              </a:rPr>
              <a:t>&lt;property name="purpose" value="sample value"/&gt;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&lt;</a:t>
            </a:r>
            <a:r>
              <a:rPr lang="en-US" sz="1600" dirty="0">
                <a:latin typeface="Courier"/>
                <a:cs typeface="Courier"/>
              </a:rPr>
              <a:t>/</a:t>
            </a:r>
            <a:r>
              <a:rPr lang="en-US" sz="1600" dirty="0" err="1">
                <a:latin typeface="Courier"/>
                <a:cs typeface="Courier"/>
              </a:rPr>
              <a:t>fx:platform</a:t>
            </a:r>
            <a:r>
              <a:rPr lang="en-US" sz="1600" dirty="0" smtClean="0">
                <a:latin typeface="Courier"/>
                <a:cs typeface="Courier"/>
              </a:rPr>
              <a:t>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&lt;</a:t>
            </a:r>
            <a:r>
              <a:rPr lang="en-US" sz="1600" dirty="0" err="1">
                <a:latin typeface="Courier"/>
                <a:cs typeface="Courier"/>
              </a:rPr>
              <a:t>fx:application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name="Sample app"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</a:t>
            </a:r>
            <a:r>
              <a:rPr lang="en-US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mainClass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="</a:t>
            </a:r>
            <a:r>
              <a:rPr lang="en-US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test.MyApplication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”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/>
              <a:t>		</a:t>
            </a:r>
            <a:r>
              <a:rPr lang="en-US" sz="1600" dirty="0" err="1" smtClean="0"/>
              <a:t>preloaderClass</a:t>
            </a:r>
            <a:r>
              <a:rPr lang="en-US" sz="1600" dirty="0"/>
              <a:t>="</a:t>
            </a:r>
            <a:r>
              <a:rPr lang="en-US" sz="1600" dirty="0" err="1"/>
              <a:t>testpreloader.Preloader</a:t>
            </a:r>
            <a:r>
              <a:rPr lang="en-US" sz="1600" dirty="0"/>
              <a:t>"&gt;</a:t>
            </a:r>
            <a:r>
              <a:rPr lang="en-US" sz="1600" dirty="0" smtClean="0">
                <a:latin typeface="Courier"/>
                <a:cs typeface="Courier"/>
              </a:rPr>
              <a:t>&gt;</a:t>
            </a:r>
            <a:endParaRPr lang="en-US" sz="1600" dirty="0">
              <a:latin typeface="Courier"/>
              <a:cs typeface="Courier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&lt;</a:t>
            </a:r>
            <a:r>
              <a:rPr lang="en-US" sz="1600" dirty="0" err="1">
                <a:latin typeface="Courier"/>
                <a:cs typeface="Courier"/>
              </a:rPr>
              <a:t>param</a:t>
            </a:r>
            <a:r>
              <a:rPr lang="en-US" sz="1600" dirty="0">
                <a:latin typeface="Courier"/>
                <a:cs typeface="Courier"/>
              </a:rPr>
              <a:t> name="</a:t>
            </a:r>
            <a:r>
              <a:rPr lang="en-US" sz="1600" dirty="0" err="1">
                <a:latin typeface="Courier"/>
                <a:cs typeface="Courier"/>
              </a:rPr>
              <a:t>simpleParam</a:t>
            </a:r>
            <a:r>
              <a:rPr lang="en-US" sz="1600" dirty="0">
                <a:latin typeface="Courier"/>
                <a:cs typeface="Courier"/>
              </a:rPr>
              <a:t>" value="something"/&gt;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&lt;</a:t>
            </a:r>
            <a:r>
              <a:rPr lang="en-US" sz="1600" dirty="0" err="1">
                <a:latin typeface="Courier"/>
                <a:cs typeface="Courier"/>
              </a:rPr>
              <a:t>param</a:t>
            </a:r>
            <a:r>
              <a:rPr lang="en-US" sz="1600" dirty="0">
                <a:latin typeface="Courier"/>
                <a:cs typeface="Courier"/>
              </a:rPr>
              <a:t> name="</a:t>
            </a:r>
            <a:r>
              <a:rPr lang="en-US" sz="1600" dirty="0" err="1">
                <a:latin typeface="Courier"/>
                <a:cs typeface="Courier"/>
              </a:rPr>
              <a:t>complexParam</a:t>
            </a:r>
            <a:r>
              <a:rPr lang="en-US" sz="1600" dirty="0">
                <a:latin typeface="Courier"/>
                <a:cs typeface="Courier"/>
              </a:rPr>
              <a:t>" value="</a:t>
            </a:r>
            <a:r>
              <a:rPr lang="en-US" sz="1600" dirty="0" smtClean="0">
                <a:latin typeface="Courier"/>
                <a:cs typeface="Courier"/>
              </a:rPr>
              <a:t>Compiled $</a:t>
            </a:r>
            <a:r>
              <a:rPr lang="en-US" sz="1600" dirty="0">
                <a:latin typeface="Courier"/>
                <a:cs typeface="Courier"/>
              </a:rPr>
              <a:t>{</a:t>
            </a:r>
            <a:r>
              <a:rPr lang="en-US" sz="1600" dirty="0" err="1">
                <a:latin typeface="Courier"/>
                <a:cs typeface="Courier"/>
              </a:rPr>
              <a:t>java.version</a:t>
            </a:r>
            <a:r>
              <a:rPr lang="en-US" sz="1600" dirty="0">
                <a:latin typeface="Courier"/>
                <a:cs typeface="Courier"/>
              </a:rPr>
              <a:t>}"/</a:t>
            </a:r>
            <a:r>
              <a:rPr lang="en-US" sz="1600" dirty="0" smtClean="0">
                <a:latin typeface="Courier"/>
                <a:cs typeface="Courier"/>
              </a:rPr>
              <a:t>&gt;</a:t>
            </a:r>
            <a:endParaRPr lang="en-US" sz="1600" dirty="0">
              <a:latin typeface="Courier"/>
              <a:cs typeface="Courier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&lt;</a:t>
            </a:r>
            <a:r>
              <a:rPr lang="en-US" sz="1600" dirty="0" err="1">
                <a:latin typeface="Courier"/>
                <a:cs typeface="Courier"/>
              </a:rPr>
              <a:t>param</a:t>
            </a:r>
            <a:r>
              <a:rPr lang="en-US" sz="1600" dirty="0">
                <a:latin typeface="Courier"/>
                <a:cs typeface="Courier"/>
              </a:rPr>
              <a:t> name="</a:t>
            </a:r>
            <a:r>
              <a:rPr lang="en-US" sz="1600" dirty="0" err="1">
                <a:latin typeface="Courier"/>
                <a:cs typeface="Courier"/>
              </a:rPr>
              <a:t>novalueParam</a:t>
            </a:r>
            <a:r>
              <a:rPr lang="en-US" sz="1600" dirty="0">
                <a:latin typeface="Courier"/>
                <a:cs typeface="Courier"/>
              </a:rPr>
              <a:t>"/</a:t>
            </a:r>
            <a:r>
              <a:rPr lang="en-US" sz="1600" dirty="0" smtClean="0">
                <a:latin typeface="Courier"/>
                <a:cs typeface="Courier"/>
              </a:rPr>
              <a:t>&gt;</a:t>
            </a:r>
            <a:endParaRPr lang="en-US" sz="1600" dirty="0">
              <a:latin typeface="Courier"/>
              <a:cs typeface="Courier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&lt;</a:t>
            </a:r>
            <a:r>
              <a:rPr lang="en-US" sz="1600" dirty="0">
                <a:latin typeface="Courier"/>
                <a:cs typeface="Courier"/>
              </a:rPr>
              <a:t>/</a:t>
            </a:r>
            <a:r>
              <a:rPr lang="en-US" sz="1600" dirty="0" err="1">
                <a:latin typeface="Courier"/>
                <a:cs typeface="Courier"/>
              </a:rPr>
              <a:t>fx:application</a:t>
            </a:r>
            <a:r>
              <a:rPr lang="en-US" sz="1600" dirty="0" smtClean="0">
                <a:latin typeface="Courier"/>
                <a:cs typeface="Courier"/>
              </a:rPr>
              <a:t>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/>
              <a:t>&lt;/fx:deploy&gt;</a:t>
            </a:r>
            <a:endParaRPr lang="en-US" sz="1600" dirty="0" smtClean="0">
              <a:latin typeface="Courier"/>
              <a:cs typeface="Courier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7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Embed Signing Certificate into Deployment Descriptor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>
          <a:xfrm>
            <a:off x="804347" y="3833501"/>
            <a:ext cx="8229600" cy="992499"/>
          </a:xfrm>
        </p:spPr>
        <p:txBody>
          <a:bodyPr/>
          <a:lstStyle/>
          <a:p>
            <a:r>
              <a:rPr lang="en-US" dirty="0"/>
              <a:t> Ant task: </a:t>
            </a:r>
            <a:r>
              <a:rPr lang="en-US" dirty="0" err="1">
                <a:latin typeface="Courier"/>
                <a:cs typeface="Courier"/>
              </a:rPr>
              <a:t>cachecertificates</a:t>
            </a:r>
            <a:r>
              <a:rPr lang="en-US" dirty="0"/>
              <a:t>  attribute of </a:t>
            </a:r>
            <a:r>
              <a:rPr lang="en-US" dirty="0" smtClean="0"/>
              <a:t> </a:t>
            </a:r>
            <a:r>
              <a:rPr lang="en-US" dirty="0">
                <a:latin typeface="Courier"/>
                <a:cs typeface="Courier"/>
              </a:rPr>
              <a:t>&lt;</a:t>
            </a:r>
            <a:r>
              <a:rPr lang="en-US" dirty="0" err="1">
                <a:latin typeface="Courier"/>
                <a:cs typeface="Courier"/>
              </a:rPr>
              <a:t>fx:permissions</a:t>
            </a:r>
            <a:r>
              <a:rPr lang="en-US" dirty="0">
                <a:latin typeface="Courier"/>
                <a:cs typeface="Courier"/>
              </a:rPr>
              <a:t>&gt;  </a:t>
            </a:r>
            <a:endParaRPr lang="en-US" dirty="0"/>
          </a:p>
          <a:p>
            <a:r>
              <a:rPr lang="en-US" dirty="0" err="1" smtClean="0"/>
              <a:t>JavaFX</a:t>
            </a:r>
            <a:r>
              <a:rPr lang="en-US" dirty="0" smtClean="0"/>
              <a:t> </a:t>
            </a:r>
            <a:r>
              <a:rPr lang="en-US" dirty="0"/>
              <a:t>Packager tool: -</a:t>
            </a:r>
            <a:r>
              <a:rPr lang="en-US" dirty="0" err="1">
                <a:latin typeface="Courier"/>
                <a:cs typeface="Courier"/>
              </a:rPr>
              <a:t>embedCertificates</a:t>
            </a:r>
            <a:r>
              <a:rPr lang="en-US" dirty="0"/>
              <a:t>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360" y="1160013"/>
            <a:ext cx="6767811" cy="269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0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Self-contained packages</a:t>
            </a:r>
            <a:endParaRPr lang="en-US" dirty="0"/>
          </a:p>
        </p:txBody>
      </p:sp>
      <p:pic>
        <p:nvPicPr>
          <p:cNvPr id="8" name="Picture Placeholder 7" descr="ph-ind-buslife-017-cropped.bmp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1" r="41457"/>
          <a:stretch/>
        </p:blipFill>
        <p:spPr>
          <a:xfrm>
            <a:off x="6257925" y="0"/>
            <a:ext cx="2239963" cy="4629150"/>
          </a:xfrm>
        </p:spPr>
      </p:pic>
    </p:spTree>
    <p:extLst>
      <p:ext uri="{BB962C8B-B14F-4D97-AF65-F5344CB8AC3E}">
        <p14:creationId xmlns:p14="http://schemas.microsoft.com/office/powerpoint/2010/main" val="198131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Self-Contained Application Packaging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>
          <a:xfrm>
            <a:off x="804347" y="1255401"/>
            <a:ext cx="8229600" cy="306260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Basic package is simply a single folder: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ncludes apps jar, Java Runtime, native launcher app, and metadata (icons)</a:t>
            </a:r>
          </a:p>
          <a:p>
            <a:pPr lvl="1"/>
            <a:r>
              <a:rPr lang="en-US" dirty="0" smtClean="0"/>
              <a:t>Redistributed </a:t>
            </a:r>
            <a:r>
              <a:rPr lang="en-US" dirty="0"/>
              <a:t>as is, or </a:t>
            </a:r>
            <a:endParaRPr lang="en-US" dirty="0" smtClean="0"/>
          </a:p>
          <a:p>
            <a:pPr lvl="1"/>
            <a:r>
              <a:rPr lang="en-US" dirty="0" smtClean="0"/>
              <a:t>Build </a:t>
            </a:r>
            <a:r>
              <a:rPr lang="en-US" dirty="0"/>
              <a:t>an installable package </a:t>
            </a:r>
            <a:r>
              <a:rPr lang="en-US" dirty="0" smtClean="0"/>
              <a:t>(EXE </a:t>
            </a:r>
            <a:r>
              <a:rPr lang="en-US" dirty="0"/>
              <a:t>or DMG format).</a:t>
            </a:r>
          </a:p>
          <a:p>
            <a:r>
              <a:rPr lang="en-US" dirty="0" smtClean="0"/>
              <a:t>Process similar to produce </a:t>
            </a:r>
            <a:r>
              <a:rPr lang="en-US" dirty="0"/>
              <a:t>a basic </a:t>
            </a:r>
            <a:r>
              <a:rPr lang="en-US" dirty="0" err="1"/>
              <a:t>JavaFX</a:t>
            </a:r>
            <a:r>
              <a:rPr lang="en-US" dirty="0"/>
              <a:t> </a:t>
            </a:r>
            <a:r>
              <a:rPr lang="en-US" dirty="0" smtClean="0"/>
              <a:t>app, but:</a:t>
            </a:r>
          </a:p>
          <a:p>
            <a:pPr lvl="1"/>
            <a:r>
              <a:rPr lang="en-US" dirty="0" smtClean="0"/>
              <a:t>Can only </a:t>
            </a:r>
            <a:r>
              <a:rPr lang="en-US" dirty="0"/>
              <a:t>be built </a:t>
            </a:r>
            <a:r>
              <a:rPr lang="en-US" dirty="0" smtClean="0"/>
              <a:t>with JDK </a:t>
            </a:r>
            <a:r>
              <a:rPr lang="en-US" dirty="0"/>
              <a:t>7 Update 6 or </a:t>
            </a:r>
            <a:r>
              <a:rPr lang="en-US" dirty="0" smtClean="0"/>
              <a:t>later</a:t>
            </a:r>
          </a:p>
          <a:p>
            <a:pPr lvl="1"/>
            <a:r>
              <a:rPr lang="en-US" dirty="0" smtClean="0"/>
              <a:t>Explicitly </a:t>
            </a:r>
            <a:r>
              <a:rPr lang="en-US" dirty="0"/>
              <a:t>requested </a:t>
            </a:r>
            <a:r>
              <a:rPr lang="en-US" dirty="0" smtClean="0"/>
              <a:t>in &lt;</a:t>
            </a:r>
            <a:r>
              <a:rPr lang="en-US" dirty="0"/>
              <a:t>fx:deploy&gt;  </a:t>
            </a:r>
            <a:endParaRPr lang="en-US" dirty="0" smtClean="0"/>
          </a:p>
          <a:p>
            <a:pPr lvl="1"/>
            <a:r>
              <a:rPr lang="en-US" dirty="0" smtClean="0"/>
              <a:t>Operating </a:t>
            </a:r>
            <a:r>
              <a:rPr lang="en-US" dirty="0"/>
              <a:t>system and </a:t>
            </a:r>
            <a:r>
              <a:rPr lang="en-US" dirty="0" smtClean="0"/>
              <a:t>must </a:t>
            </a:r>
            <a:r>
              <a:rPr lang="en-US" dirty="0"/>
              <a:t>be met to </a:t>
            </a:r>
            <a:r>
              <a:rPr lang="en-US" dirty="0" smtClean="0"/>
              <a:t>build </a:t>
            </a:r>
            <a:r>
              <a:rPr lang="en-US" dirty="0"/>
              <a:t>a package in </a:t>
            </a:r>
            <a:r>
              <a:rPr lang="en-US" dirty="0" smtClean="0"/>
              <a:t>a specific </a:t>
            </a:r>
            <a:r>
              <a:rPr lang="en-US" dirty="0"/>
              <a:t>format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4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Self-Contained Packages Benefits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>
          <a:xfrm>
            <a:off x="804347" y="1217301"/>
            <a:ext cx="8229600" cy="3062606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esemble </a:t>
            </a:r>
            <a:r>
              <a:rPr lang="en-US" dirty="0"/>
              <a:t>native applications for the target </a:t>
            </a:r>
            <a:r>
              <a:rPr lang="en-US" dirty="0" smtClean="0"/>
              <a:t>platform:</a:t>
            </a:r>
          </a:p>
          <a:p>
            <a:pPr lvl="1"/>
            <a:r>
              <a:rPr lang="en-US" dirty="0" smtClean="0"/>
              <a:t>Familiar installation process for user</a:t>
            </a:r>
          </a:p>
          <a:p>
            <a:pPr lvl="1"/>
            <a:r>
              <a:rPr lang="en-US" dirty="0" smtClean="0"/>
              <a:t>Familiar launch process</a:t>
            </a:r>
          </a:p>
          <a:p>
            <a:r>
              <a:rPr lang="en-US" dirty="0"/>
              <a:t>N</a:t>
            </a:r>
            <a:r>
              <a:rPr lang="en-US" dirty="0" smtClean="0"/>
              <a:t>o</a:t>
            </a:r>
            <a:r>
              <a:rPr lang="en-US" dirty="0"/>
              <a:t>-hassle compatibility . </a:t>
            </a:r>
            <a:endParaRPr lang="en-US" dirty="0" smtClean="0"/>
          </a:p>
          <a:p>
            <a:pPr lvl="1"/>
            <a:r>
              <a:rPr lang="en-US" dirty="0"/>
              <a:t>V</a:t>
            </a:r>
            <a:r>
              <a:rPr lang="en-US" dirty="0" smtClean="0"/>
              <a:t>ersion </a:t>
            </a:r>
            <a:r>
              <a:rPr lang="en-US" dirty="0"/>
              <a:t>of </a:t>
            </a:r>
            <a:r>
              <a:rPr lang="en-US" dirty="0" smtClean="0"/>
              <a:t>JRE </a:t>
            </a:r>
            <a:r>
              <a:rPr lang="en-US" dirty="0"/>
              <a:t>used by the </a:t>
            </a:r>
            <a:r>
              <a:rPr lang="en-US" dirty="0" smtClean="0"/>
              <a:t>app </a:t>
            </a:r>
            <a:r>
              <a:rPr lang="en-US" dirty="0"/>
              <a:t>controlled by the </a:t>
            </a:r>
            <a:r>
              <a:rPr lang="en-US" dirty="0" smtClean="0"/>
              <a:t>app </a:t>
            </a:r>
            <a:r>
              <a:rPr lang="en-US" dirty="0"/>
              <a:t>developer.</a:t>
            </a:r>
          </a:p>
          <a:p>
            <a:r>
              <a:rPr lang="en-US" dirty="0" smtClean="0"/>
              <a:t>App </a:t>
            </a:r>
            <a:r>
              <a:rPr lang="en-US" dirty="0"/>
              <a:t>easily deployed on fresh </a:t>
            </a:r>
            <a:r>
              <a:rPr lang="en-US" dirty="0" smtClean="0"/>
              <a:t>systems:</a:t>
            </a:r>
          </a:p>
          <a:p>
            <a:pPr lvl="1"/>
            <a:r>
              <a:rPr lang="en-US" dirty="0" smtClean="0"/>
              <a:t> No requirement </a:t>
            </a:r>
            <a:r>
              <a:rPr lang="en-US" dirty="0"/>
              <a:t>for </a:t>
            </a:r>
            <a:r>
              <a:rPr lang="en-US" dirty="0" smtClean="0"/>
              <a:t>installed Java runtime</a:t>
            </a:r>
            <a:endParaRPr lang="en-US" dirty="0"/>
          </a:p>
          <a:p>
            <a:r>
              <a:rPr lang="en-US" dirty="0" smtClean="0"/>
              <a:t>Deployment </a:t>
            </a:r>
            <a:r>
              <a:rPr lang="en-US" dirty="0"/>
              <a:t>occurs with no need for admin permissions  when using ZIP or user-</a:t>
            </a:r>
            <a:r>
              <a:rPr lang="en-US" dirty="0" smtClean="0"/>
              <a:t>level installers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713" y="1542194"/>
            <a:ext cx="5030787" cy="1100723"/>
          </a:xfrm>
        </p:spPr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pic>
        <p:nvPicPr>
          <p:cNvPr id="8" name="Picture Placeholder 7" descr="ph-ind-buslife-017-cropped.bmp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1" r="41457"/>
          <a:stretch/>
        </p:blipFill>
        <p:spPr>
          <a:xfrm>
            <a:off x="6257925" y="0"/>
            <a:ext cx="2239963" cy="4629150"/>
          </a:xfrm>
        </p:spPr>
      </p:pic>
    </p:spTree>
    <p:extLst>
      <p:ext uri="{BB962C8B-B14F-4D97-AF65-F5344CB8AC3E}">
        <p14:creationId xmlns:p14="http://schemas.microsoft.com/office/powerpoint/2010/main" val="236991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Self-Contained Packages Caveats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>
          <a:xfrm>
            <a:off x="791647" y="1306201"/>
            <a:ext cx="8229600" cy="3062606"/>
          </a:xfrm>
        </p:spPr>
        <p:txBody>
          <a:bodyPr/>
          <a:lstStyle/>
          <a:p>
            <a:r>
              <a:rPr lang="en-US" dirty="0"/>
              <a:t> "Download and run" user </a:t>
            </a:r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May  need additional steps (browser security dialog…)</a:t>
            </a:r>
            <a:endParaRPr lang="en-US" dirty="0"/>
          </a:p>
          <a:p>
            <a:r>
              <a:rPr lang="en-US" dirty="0"/>
              <a:t>L</a:t>
            </a:r>
            <a:r>
              <a:rPr lang="en-US" dirty="0" smtClean="0"/>
              <a:t>arger </a:t>
            </a:r>
            <a:r>
              <a:rPr lang="en-US" dirty="0"/>
              <a:t>download size</a:t>
            </a:r>
          </a:p>
          <a:p>
            <a:pPr lvl="1"/>
            <a:r>
              <a:rPr lang="en-US" dirty="0" smtClean="0"/>
              <a:t>Private </a:t>
            </a:r>
            <a:r>
              <a:rPr lang="en-US" dirty="0"/>
              <a:t>copy of Java Runtime is included.</a:t>
            </a:r>
          </a:p>
          <a:p>
            <a:r>
              <a:rPr lang="en-US" dirty="0" smtClean="0"/>
              <a:t>Package </a:t>
            </a:r>
            <a:r>
              <a:rPr lang="en-US" dirty="0"/>
              <a:t>per target platform</a:t>
            </a:r>
          </a:p>
          <a:p>
            <a:pPr lvl="1"/>
            <a:r>
              <a:rPr lang="en-US" dirty="0" smtClean="0"/>
              <a:t>Platform specific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roduced </a:t>
            </a:r>
            <a:r>
              <a:rPr lang="en-US" dirty="0"/>
              <a:t>for </a:t>
            </a:r>
            <a:r>
              <a:rPr lang="en-US" dirty="0" smtClean="0"/>
              <a:t>the same </a:t>
            </a:r>
            <a:r>
              <a:rPr lang="en-US" dirty="0"/>
              <a:t>system that you build 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Developer responsible for application updates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Build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78947" y="1141101"/>
            <a:ext cx="8229600" cy="3062606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latin typeface="Courier"/>
                <a:cs typeface="Courier"/>
              </a:rPr>
              <a:t>&lt;fx:deploy width="${</a:t>
            </a:r>
            <a:r>
              <a:rPr lang="en-US" sz="1600" dirty="0" err="1">
                <a:latin typeface="Courier"/>
                <a:cs typeface="Courier"/>
              </a:rPr>
              <a:t>javafx.run.width</a:t>
            </a:r>
            <a:r>
              <a:rPr lang="en-US" sz="1600" dirty="0">
                <a:latin typeface="Courier"/>
                <a:cs typeface="Courier"/>
              </a:rPr>
              <a:t>}" </a:t>
            </a:r>
            <a:endParaRPr lang="en-US" sz="1600" dirty="0" smtClean="0">
              <a:latin typeface="Courier"/>
              <a:cs typeface="Courier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    height</a:t>
            </a:r>
            <a:r>
              <a:rPr lang="en-US" sz="1600" dirty="0">
                <a:latin typeface="Courier"/>
                <a:cs typeface="Courier"/>
              </a:rPr>
              <a:t>="${</a:t>
            </a:r>
            <a:r>
              <a:rPr lang="en-US" sz="1600" dirty="0" err="1">
                <a:latin typeface="Courier"/>
                <a:cs typeface="Courier"/>
              </a:rPr>
              <a:t>javafx.run.height</a:t>
            </a:r>
            <a:r>
              <a:rPr lang="en-US" sz="1600" dirty="0">
                <a:latin typeface="Courier"/>
                <a:cs typeface="Courier"/>
              </a:rPr>
              <a:t>}"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         </a:t>
            </a:r>
            <a:r>
              <a:rPr lang="en-US" sz="1600" b="1" dirty="0" smtClean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Courier"/>
                <a:cs typeface="Courier"/>
              </a:rPr>
              <a:t>nativeBundles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="all"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          </a:t>
            </a:r>
            <a:r>
              <a:rPr lang="en-US" sz="1600" dirty="0" err="1" smtClean="0">
                <a:latin typeface="Courier"/>
                <a:cs typeface="Courier"/>
              </a:rPr>
              <a:t>outdir</a:t>
            </a:r>
            <a:r>
              <a:rPr lang="en-US" sz="1600" dirty="0">
                <a:latin typeface="Courier"/>
                <a:cs typeface="Courier"/>
              </a:rPr>
              <a:t>="${</a:t>
            </a:r>
            <a:r>
              <a:rPr lang="en-US" sz="1600" dirty="0" err="1">
                <a:latin typeface="Courier"/>
                <a:cs typeface="Courier"/>
              </a:rPr>
              <a:t>basedir</a:t>
            </a:r>
            <a:r>
              <a:rPr lang="en-US" sz="1600" dirty="0">
                <a:latin typeface="Courier"/>
                <a:cs typeface="Courier"/>
              </a:rPr>
              <a:t>}/${</a:t>
            </a:r>
            <a:r>
              <a:rPr lang="en-US" sz="1600" dirty="0" err="1">
                <a:latin typeface="Courier"/>
                <a:cs typeface="Courier"/>
              </a:rPr>
              <a:t>dist.dir</a:t>
            </a:r>
            <a:r>
              <a:rPr lang="en-US" sz="1600" dirty="0">
                <a:latin typeface="Courier"/>
                <a:cs typeface="Courier"/>
              </a:rPr>
              <a:t>}" </a:t>
            </a:r>
            <a:endParaRPr lang="en-US" sz="1600" dirty="0" smtClean="0">
              <a:latin typeface="Courier"/>
              <a:cs typeface="Courier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    </a:t>
            </a:r>
            <a:r>
              <a:rPr lang="en-US" sz="1600" dirty="0" err="1" smtClean="0">
                <a:latin typeface="Courier"/>
                <a:cs typeface="Courier"/>
              </a:rPr>
              <a:t>outfile</a:t>
            </a:r>
            <a:r>
              <a:rPr lang="en-US" sz="1600" dirty="0">
                <a:latin typeface="Courier"/>
                <a:cs typeface="Courier"/>
              </a:rPr>
              <a:t>="${</a:t>
            </a:r>
            <a:r>
              <a:rPr lang="en-US" sz="1600" dirty="0" err="1">
                <a:latin typeface="Courier"/>
                <a:cs typeface="Courier"/>
              </a:rPr>
              <a:t>application.title</a:t>
            </a:r>
            <a:r>
              <a:rPr lang="en-US" sz="1600" dirty="0">
                <a:latin typeface="Courier"/>
                <a:cs typeface="Courier"/>
              </a:rPr>
              <a:t>}"&gt;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    &lt;</a:t>
            </a:r>
            <a:r>
              <a:rPr lang="en-US" sz="1600" dirty="0" err="1">
                <a:latin typeface="Courier"/>
                <a:cs typeface="Courier"/>
              </a:rPr>
              <a:t>fx:application</a:t>
            </a:r>
            <a:r>
              <a:rPr lang="en-US" sz="1600" dirty="0">
                <a:latin typeface="Courier"/>
                <a:cs typeface="Courier"/>
              </a:rPr>
              <a:t> name="${</a:t>
            </a:r>
            <a:r>
              <a:rPr lang="en-US" sz="1600" dirty="0" err="1">
                <a:latin typeface="Courier"/>
                <a:cs typeface="Courier"/>
              </a:rPr>
              <a:t>application.title</a:t>
            </a:r>
            <a:r>
              <a:rPr lang="en-US" sz="1600" dirty="0">
                <a:latin typeface="Courier"/>
                <a:cs typeface="Courier"/>
              </a:rPr>
              <a:t>}" </a:t>
            </a:r>
            <a:endParaRPr lang="en-US" sz="1600" dirty="0" smtClean="0">
              <a:latin typeface="Courier"/>
              <a:cs typeface="Courier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         </a:t>
            </a:r>
            <a:r>
              <a:rPr lang="en-US" sz="1600" dirty="0" err="1" smtClean="0">
                <a:latin typeface="Courier"/>
                <a:cs typeface="Courier"/>
              </a:rPr>
              <a:t>mainClass</a:t>
            </a:r>
            <a:r>
              <a:rPr lang="en-US" sz="1600" dirty="0">
                <a:latin typeface="Courier"/>
                <a:cs typeface="Courier"/>
              </a:rPr>
              <a:t>="${</a:t>
            </a:r>
            <a:r>
              <a:rPr lang="en-US" sz="1600" dirty="0" err="1">
                <a:latin typeface="Courier"/>
                <a:cs typeface="Courier"/>
              </a:rPr>
              <a:t>javafx.main.class</a:t>
            </a:r>
            <a:r>
              <a:rPr lang="en-US" sz="1600" dirty="0">
                <a:latin typeface="Courier"/>
                <a:cs typeface="Courier"/>
              </a:rPr>
              <a:t>}"/&gt;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    &lt;</a:t>
            </a:r>
            <a:r>
              <a:rPr lang="en-US" sz="1600" dirty="0" err="1">
                <a:latin typeface="Courier"/>
                <a:cs typeface="Courier"/>
              </a:rPr>
              <a:t>fx:resources</a:t>
            </a:r>
            <a:r>
              <a:rPr lang="en-US" sz="1600" dirty="0">
                <a:latin typeface="Courier"/>
                <a:cs typeface="Courier"/>
              </a:rPr>
              <a:t>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       &lt;</a:t>
            </a:r>
            <a:r>
              <a:rPr lang="en-US" sz="1600" dirty="0" err="1">
                <a:latin typeface="Courier"/>
                <a:cs typeface="Courier"/>
              </a:rPr>
              <a:t>fx:fileset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dir</a:t>
            </a:r>
            <a:r>
              <a:rPr lang="en-US" sz="1600" dirty="0">
                <a:latin typeface="Courier"/>
                <a:cs typeface="Courier"/>
              </a:rPr>
              <a:t>="${</a:t>
            </a:r>
            <a:r>
              <a:rPr lang="en-US" sz="1600" dirty="0" err="1">
                <a:latin typeface="Courier"/>
                <a:cs typeface="Courier"/>
              </a:rPr>
              <a:t>basedir</a:t>
            </a:r>
            <a:r>
              <a:rPr lang="en-US" sz="1600" dirty="0">
                <a:latin typeface="Courier"/>
                <a:cs typeface="Courier"/>
              </a:rPr>
              <a:t>}/${</a:t>
            </a:r>
            <a:r>
              <a:rPr lang="en-US" sz="1600" dirty="0" err="1">
                <a:latin typeface="Courier"/>
                <a:cs typeface="Courier"/>
              </a:rPr>
              <a:t>dist.dir</a:t>
            </a:r>
            <a:r>
              <a:rPr lang="en-US" sz="1600" dirty="0">
                <a:latin typeface="Courier"/>
                <a:cs typeface="Courier"/>
              </a:rPr>
              <a:t>}" includes="*.jar"/&gt;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    &lt;</a:t>
            </a:r>
            <a:r>
              <a:rPr lang="en-US" sz="1600" dirty="0">
                <a:latin typeface="Courier"/>
                <a:cs typeface="Courier"/>
              </a:rPr>
              <a:t>/</a:t>
            </a:r>
            <a:r>
              <a:rPr lang="en-US" sz="1600" dirty="0" err="1">
                <a:latin typeface="Courier"/>
                <a:cs typeface="Courier"/>
              </a:rPr>
              <a:t>fx:resources</a:t>
            </a:r>
            <a:r>
              <a:rPr lang="en-US" sz="1600" dirty="0">
                <a:latin typeface="Courier"/>
                <a:cs typeface="Courier"/>
              </a:rPr>
              <a:t>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    &lt;</a:t>
            </a:r>
            <a:r>
              <a:rPr lang="en-US" sz="1600" dirty="0" err="1">
                <a:latin typeface="Courier"/>
                <a:cs typeface="Courier"/>
              </a:rPr>
              <a:t>fx:info</a:t>
            </a:r>
            <a:r>
              <a:rPr lang="en-US" sz="1600" dirty="0">
                <a:latin typeface="Courier"/>
                <a:cs typeface="Courier"/>
              </a:rPr>
              <a:t> title="${</a:t>
            </a:r>
            <a:r>
              <a:rPr lang="en-US" sz="1600" dirty="0" err="1">
                <a:latin typeface="Courier"/>
                <a:cs typeface="Courier"/>
              </a:rPr>
              <a:t>application.title</a:t>
            </a:r>
            <a:r>
              <a:rPr lang="en-US" sz="1600" dirty="0">
                <a:latin typeface="Courier"/>
                <a:cs typeface="Courier"/>
              </a:rPr>
              <a:t>}" </a:t>
            </a:r>
            <a:endParaRPr lang="en-US" sz="1600" dirty="0" smtClean="0">
              <a:latin typeface="Courier"/>
              <a:cs typeface="Courier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       vendor</a:t>
            </a:r>
            <a:r>
              <a:rPr lang="en-US" sz="1600" dirty="0">
                <a:latin typeface="Courier"/>
                <a:cs typeface="Courier"/>
              </a:rPr>
              <a:t>="${</a:t>
            </a:r>
            <a:r>
              <a:rPr lang="en-US" sz="1600" dirty="0" err="1">
                <a:latin typeface="Courier"/>
                <a:cs typeface="Courier"/>
              </a:rPr>
              <a:t>application.vendor</a:t>
            </a:r>
            <a:r>
              <a:rPr lang="en-US" sz="1600" dirty="0">
                <a:latin typeface="Courier"/>
                <a:cs typeface="Courier"/>
              </a:rPr>
              <a:t>}"/&gt;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latin typeface="Courier"/>
                <a:cs typeface="Courier"/>
              </a:rPr>
              <a:t>&lt;/fx:deploy&gt;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Ant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09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Build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On </a:t>
            </a:r>
            <a:r>
              <a:rPr lang="en-US" dirty="0" err="1" smtClean="0"/>
              <a:t>NetBeans</a:t>
            </a:r>
            <a:endParaRPr lang="en-US" dirty="0" smtClean="0"/>
          </a:p>
          <a:p>
            <a:pPr lvl="1"/>
            <a:r>
              <a:rPr lang="en-US" dirty="0" smtClean="0"/>
              <a:t>Add previous code as </a:t>
            </a:r>
            <a:r>
              <a:rPr lang="en-US" dirty="0"/>
              <a:t>a post-</a:t>
            </a:r>
            <a:r>
              <a:rPr lang="en-US" dirty="0" smtClean="0"/>
              <a:t>build step </a:t>
            </a:r>
            <a:r>
              <a:rPr lang="en-US" dirty="0"/>
              <a:t>overriding the "-post-</a:t>
            </a:r>
            <a:r>
              <a:rPr lang="en-US" dirty="0" err="1"/>
              <a:t>jfx</a:t>
            </a:r>
            <a:r>
              <a:rPr lang="en-US" dirty="0"/>
              <a:t>-deploy"  </a:t>
            </a:r>
            <a:r>
              <a:rPr lang="en-US" dirty="0" smtClean="0"/>
              <a:t>target</a:t>
            </a:r>
          </a:p>
          <a:p>
            <a:r>
              <a:rPr lang="en-US" dirty="0" err="1" smtClean="0"/>
              <a:t>JavaFX</a:t>
            </a:r>
            <a:r>
              <a:rPr lang="en-US" dirty="0" smtClean="0"/>
              <a:t> Packager command</a:t>
            </a:r>
          </a:p>
          <a:p>
            <a:pPr marL="60325" indent="0">
              <a:buNone/>
            </a:pPr>
            <a:endParaRPr lang="en-US" sz="800" dirty="0" smtClean="0">
              <a:latin typeface="Courier"/>
              <a:cs typeface="Courier"/>
            </a:endParaRPr>
          </a:p>
          <a:p>
            <a:pPr marL="60325" indent="0"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 err="1" smtClean="0">
                <a:latin typeface="Courier"/>
                <a:cs typeface="Courier"/>
              </a:rPr>
              <a:t>javafxpackager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-deploy -native </a:t>
            </a:r>
            <a:r>
              <a:rPr lang="en-US" sz="1600" dirty="0">
                <a:latin typeface="Courier"/>
                <a:cs typeface="Courier"/>
              </a:rPr>
              <a:t>-</a:t>
            </a:r>
            <a:r>
              <a:rPr lang="en-US" sz="1600" dirty="0" err="1">
                <a:latin typeface="Courier"/>
                <a:cs typeface="Courier"/>
              </a:rPr>
              <a:t>outdir</a:t>
            </a:r>
            <a:r>
              <a:rPr lang="en-US" sz="1600" dirty="0">
                <a:latin typeface="Courier"/>
                <a:cs typeface="Courier"/>
              </a:rPr>
              <a:t> packages </a:t>
            </a:r>
            <a:endParaRPr lang="en-US" sz="1600" dirty="0" smtClean="0">
              <a:latin typeface="Courier"/>
              <a:cs typeface="Courier"/>
            </a:endParaRPr>
          </a:p>
          <a:p>
            <a:pPr marL="60325" indent="0"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-</a:t>
            </a:r>
            <a:r>
              <a:rPr lang="en-US" sz="1600" dirty="0" err="1">
                <a:latin typeface="Courier"/>
                <a:cs typeface="Courier"/>
              </a:rPr>
              <a:t>outfile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 smtClean="0">
                <a:latin typeface="Courier"/>
                <a:cs typeface="Courier"/>
              </a:rPr>
              <a:t>BrickBreaker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-</a:t>
            </a:r>
            <a:r>
              <a:rPr lang="en-US" sz="1600" dirty="0" err="1">
                <a:latin typeface="Courier"/>
                <a:cs typeface="Courier"/>
              </a:rPr>
              <a:t>srcdir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dist</a:t>
            </a:r>
            <a:r>
              <a:rPr lang="en-US" sz="1600" dirty="0">
                <a:latin typeface="Courier"/>
                <a:cs typeface="Courier"/>
              </a:rPr>
              <a:t> -</a:t>
            </a:r>
            <a:r>
              <a:rPr lang="en-US" sz="1600" dirty="0" err="1">
                <a:latin typeface="Courier"/>
                <a:cs typeface="Courier"/>
              </a:rPr>
              <a:t>srcfiles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BrickBreaker.jar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</a:t>
            </a:r>
          </a:p>
          <a:p>
            <a:pPr marL="60325" indent="0"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-</a:t>
            </a:r>
            <a:r>
              <a:rPr lang="en-US" sz="1600" dirty="0" err="1">
                <a:latin typeface="Courier"/>
                <a:cs typeface="Courier"/>
              </a:rPr>
              <a:t>appclass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 smtClean="0">
                <a:latin typeface="Courier"/>
                <a:cs typeface="Courier"/>
              </a:rPr>
              <a:t>brickbreaker.Main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-</a:t>
            </a:r>
            <a:r>
              <a:rPr lang="en-US" sz="1600" dirty="0">
                <a:latin typeface="Courier"/>
                <a:cs typeface="Courier"/>
              </a:rPr>
              <a:t>name "</a:t>
            </a:r>
            <a:r>
              <a:rPr lang="en-US" sz="1600" dirty="0" err="1">
                <a:latin typeface="Courier"/>
                <a:cs typeface="Courier"/>
              </a:rPr>
              <a:t>BrickBreaker</a:t>
            </a:r>
            <a:r>
              <a:rPr lang="en-US" sz="1600" dirty="0">
                <a:latin typeface="Courier"/>
                <a:cs typeface="Courier"/>
              </a:rPr>
              <a:t>" </a:t>
            </a:r>
            <a:endParaRPr lang="en-US" sz="1600" dirty="0" smtClean="0">
              <a:latin typeface="Courier"/>
              <a:cs typeface="Courier"/>
            </a:endParaRPr>
          </a:p>
          <a:p>
            <a:pPr marL="60325" indent="0"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-</a:t>
            </a:r>
            <a:r>
              <a:rPr lang="en-US" sz="1600" dirty="0">
                <a:latin typeface="Courier"/>
                <a:cs typeface="Courier"/>
              </a:rPr>
              <a:t>title "</a:t>
            </a:r>
            <a:r>
              <a:rPr lang="en-US" sz="1600" dirty="0" err="1">
                <a:latin typeface="Courier"/>
                <a:cs typeface="Courier"/>
              </a:rPr>
              <a:t>BrickBreaker</a:t>
            </a:r>
            <a:r>
              <a:rPr lang="en-US" sz="1600" dirty="0">
                <a:latin typeface="Courier"/>
                <a:cs typeface="Courier"/>
              </a:rPr>
              <a:t> demo"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7972" y="2925396"/>
            <a:ext cx="8350333" cy="1539682"/>
          </a:xfrm>
          <a:prstGeom prst="rect">
            <a:avLst/>
          </a:prstGeom>
          <a:noFill/>
          <a:ln>
            <a:solidFill>
              <a:srgbClr val="5382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9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Installable Package Formats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965200"/>
            <a:ext cx="70993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2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767" y="1436569"/>
            <a:ext cx="4620733" cy="3706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Customize your Installers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965200"/>
            <a:ext cx="4051300" cy="154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3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in the Browser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791647" y="1242701"/>
            <a:ext cx="8229600" cy="3062606"/>
          </a:xfrm>
        </p:spPr>
        <p:txBody>
          <a:bodyPr/>
          <a:lstStyle/>
          <a:p>
            <a:r>
              <a:rPr lang="en-US" dirty="0" smtClean="0"/>
              <a:t>JavaScript </a:t>
            </a:r>
            <a:r>
              <a:rPr lang="en-US" dirty="0"/>
              <a:t>API to simplify web deployment of </a:t>
            </a:r>
            <a:r>
              <a:rPr lang="en-US" dirty="0" err="1" smtClean="0"/>
              <a:t>JavaFX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rovide HTML </a:t>
            </a:r>
            <a:r>
              <a:rPr lang="en-US" dirty="0"/>
              <a:t>tags </a:t>
            </a:r>
            <a:r>
              <a:rPr lang="en-US" dirty="0" smtClean="0"/>
              <a:t>to </a:t>
            </a:r>
            <a:r>
              <a:rPr lang="en-US" dirty="0"/>
              <a:t>insert </a:t>
            </a:r>
            <a:r>
              <a:rPr lang="en-US" dirty="0" err="1"/>
              <a:t>JavaFX</a:t>
            </a:r>
            <a:r>
              <a:rPr lang="en-US" dirty="0"/>
              <a:t> content </a:t>
            </a:r>
            <a:r>
              <a:rPr lang="en-US" dirty="0" smtClean="0"/>
              <a:t>into the </a:t>
            </a:r>
            <a:r>
              <a:rPr lang="en-US" dirty="0"/>
              <a:t>web </a:t>
            </a:r>
            <a:r>
              <a:rPr lang="en-US" dirty="0" smtClean="0"/>
              <a:t>page</a:t>
            </a:r>
            <a:endParaRPr lang="en-US" dirty="0"/>
          </a:p>
          <a:p>
            <a:r>
              <a:rPr lang="en-US" dirty="0" smtClean="0"/>
              <a:t>Detects if the </a:t>
            </a:r>
            <a:r>
              <a:rPr lang="en-US" dirty="0"/>
              <a:t>user environment is supported</a:t>
            </a:r>
          </a:p>
          <a:p>
            <a:r>
              <a:rPr lang="en-US" dirty="0" smtClean="0"/>
              <a:t>Offers </a:t>
            </a:r>
            <a:r>
              <a:rPr lang="en-US" dirty="0"/>
              <a:t>to install </a:t>
            </a:r>
            <a:r>
              <a:rPr lang="en-US" dirty="0" err="1" smtClean="0"/>
              <a:t>JavaFX</a:t>
            </a:r>
            <a:r>
              <a:rPr lang="en-US" dirty="0" smtClean="0"/>
              <a:t> </a:t>
            </a:r>
            <a:r>
              <a:rPr lang="en-US" dirty="0"/>
              <a:t>Runtime if needed</a:t>
            </a:r>
          </a:p>
          <a:p>
            <a:r>
              <a:rPr lang="en-US" dirty="0" smtClean="0"/>
              <a:t>Provides </a:t>
            </a:r>
            <a:r>
              <a:rPr lang="en-US" dirty="0"/>
              <a:t>visual feedback </a:t>
            </a:r>
            <a:r>
              <a:rPr lang="en-US" dirty="0" smtClean="0"/>
              <a:t>while </a:t>
            </a:r>
            <a:r>
              <a:rPr lang="en-US" dirty="0"/>
              <a:t>the application is loaded</a:t>
            </a:r>
          </a:p>
          <a:p>
            <a:r>
              <a:rPr lang="en-US" dirty="0" smtClean="0"/>
              <a:t>Reports </a:t>
            </a:r>
            <a:r>
              <a:rPr lang="en-US" dirty="0"/>
              <a:t>unexpected </a:t>
            </a:r>
            <a:r>
              <a:rPr lang="en-US" dirty="0" smtClean="0"/>
              <a:t>errors</a:t>
            </a:r>
            <a:endParaRPr lang="en-US" dirty="0"/>
          </a:p>
          <a:p>
            <a:r>
              <a:rPr lang="en-US" dirty="0" smtClean="0"/>
              <a:t>Provides helper APIs</a:t>
            </a:r>
          </a:p>
          <a:p>
            <a:r>
              <a:rPr lang="en-US" dirty="0" smtClean="0"/>
              <a:t>Import it from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://java.com/js/</a:t>
            </a:r>
            <a:r>
              <a:rPr lang="en-US" dirty="0" smtClean="0">
                <a:hlinkClick r:id="rId3"/>
              </a:rPr>
              <a:t>dtjava.js</a:t>
            </a:r>
            <a:r>
              <a:rPr lang="en-US" dirty="0" smtClean="0"/>
              <a:t> or</a:t>
            </a:r>
          </a:p>
          <a:p>
            <a:r>
              <a:rPr lang="en-US" dirty="0" smtClean="0"/>
              <a:t>Have it local and use </a:t>
            </a:r>
            <a:r>
              <a:rPr lang="en-US" dirty="0" err="1">
                <a:latin typeface="Courier"/>
                <a:cs typeface="Courier"/>
              </a:rPr>
              <a:t>includeDT</a:t>
            </a:r>
            <a:r>
              <a:rPr lang="en-US" dirty="0"/>
              <a:t> </a:t>
            </a:r>
            <a:r>
              <a:rPr lang="en-US" dirty="0" smtClean="0"/>
              <a:t>option </a:t>
            </a:r>
            <a:r>
              <a:rPr lang="en-US" dirty="0"/>
              <a:t>in </a:t>
            </a:r>
            <a:r>
              <a:rPr lang="en-US" dirty="0" smtClean="0"/>
              <a:t>&lt;</a:t>
            </a:r>
            <a:r>
              <a:rPr lang="en-US" dirty="0"/>
              <a:t>fx:deploy&gt;  Ant task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Using Deployment Toolkit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9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err="1" smtClean="0">
                <a:latin typeface="Courier"/>
                <a:cs typeface="Courier"/>
              </a:rPr>
              <a:t>dtjava.embed</a:t>
            </a:r>
            <a:r>
              <a:rPr lang="en-US" dirty="0">
                <a:latin typeface="Courier"/>
                <a:cs typeface="Courier"/>
              </a:rPr>
              <a:t>(app, platform, callbacks)</a:t>
            </a:r>
          </a:p>
          <a:p>
            <a:pPr lvl="1"/>
            <a:r>
              <a:rPr lang="en-US" dirty="0" smtClean="0"/>
              <a:t>Embeds </a:t>
            </a:r>
            <a:r>
              <a:rPr lang="en-US" dirty="0"/>
              <a:t>the </a:t>
            </a:r>
            <a:r>
              <a:rPr lang="en-US" dirty="0" smtClean="0"/>
              <a:t>app into </a:t>
            </a:r>
            <a:r>
              <a:rPr lang="en-US" dirty="0"/>
              <a:t>the browser </a:t>
            </a:r>
            <a:endParaRPr lang="en-US" dirty="0" smtClean="0"/>
          </a:p>
          <a:p>
            <a:pPr lvl="1"/>
            <a:r>
              <a:rPr lang="en-US" dirty="0" smtClean="0"/>
              <a:t>Runtime required? User will be guided</a:t>
            </a:r>
          </a:p>
          <a:p>
            <a:r>
              <a:rPr lang="en-US" dirty="0" err="1" smtClean="0">
                <a:latin typeface="Courier"/>
                <a:cs typeface="Courier"/>
              </a:rPr>
              <a:t>dtjava.launch</a:t>
            </a:r>
            <a:r>
              <a:rPr lang="en-US" dirty="0">
                <a:latin typeface="Courier"/>
                <a:cs typeface="Courier"/>
              </a:rPr>
              <a:t>(app, platform, callbacks)</a:t>
            </a:r>
          </a:p>
          <a:p>
            <a:pPr lvl="1"/>
            <a:r>
              <a:rPr lang="en-US" dirty="0" smtClean="0"/>
              <a:t>Launches </a:t>
            </a:r>
            <a:r>
              <a:rPr lang="en-US" dirty="0"/>
              <a:t>applications that are deployed outside the </a:t>
            </a:r>
            <a:r>
              <a:rPr lang="en-US" dirty="0" smtClean="0"/>
              <a:t>browser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Java </a:t>
            </a:r>
            <a:r>
              <a:rPr lang="en-US" dirty="0" smtClean="0"/>
              <a:t>installation </a:t>
            </a:r>
            <a:r>
              <a:rPr lang="en-US" dirty="0"/>
              <a:t>is </a:t>
            </a:r>
            <a:r>
              <a:rPr lang="en-US" dirty="0" smtClean="0"/>
              <a:t>required:</a:t>
            </a:r>
          </a:p>
          <a:p>
            <a:pPr lvl="2"/>
            <a:r>
              <a:rPr lang="en-US" dirty="0" smtClean="0"/>
              <a:t>It </a:t>
            </a:r>
            <a:r>
              <a:rPr lang="en-US" dirty="0"/>
              <a:t>attempts to start the Java </a:t>
            </a:r>
            <a:r>
              <a:rPr lang="en-US" dirty="0" smtClean="0"/>
              <a:t>installer.</a:t>
            </a:r>
          </a:p>
          <a:p>
            <a:pPr lvl="2"/>
            <a:r>
              <a:rPr lang="en-US" dirty="0" smtClean="0"/>
              <a:t>If not possible, popup request to install it manually.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0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err="1" smtClean="0">
                <a:latin typeface="Courier"/>
                <a:cs typeface="Courier"/>
              </a:rPr>
              <a:t>dtjava.install</a:t>
            </a:r>
            <a:r>
              <a:rPr lang="en-US" dirty="0">
                <a:latin typeface="Courier"/>
                <a:cs typeface="Courier"/>
              </a:rPr>
              <a:t>(platform, callbacks)</a:t>
            </a:r>
          </a:p>
          <a:p>
            <a:pPr lvl="1"/>
            <a:r>
              <a:rPr lang="en-US" dirty="0" smtClean="0"/>
              <a:t>Initiates installation of required components</a:t>
            </a:r>
            <a:endParaRPr lang="en-US" dirty="0"/>
          </a:p>
          <a:p>
            <a:r>
              <a:rPr lang="en-US" dirty="0" err="1" smtClean="0">
                <a:latin typeface="Courier"/>
                <a:cs typeface="Courier"/>
              </a:rPr>
              <a:t>dtjava.validate</a:t>
            </a:r>
            <a:r>
              <a:rPr lang="en-US" dirty="0">
                <a:latin typeface="Courier"/>
                <a:cs typeface="Courier"/>
              </a:rPr>
              <a:t>(platform)</a:t>
            </a:r>
          </a:p>
          <a:p>
            <a:pPr lvl="1"/>
            <a:r>
              <a:rPr lang="en-US" dirty="0" smtClean="0"/>
              <a:t>Validates user </a:t>
            </a:r>
            <a:r>
              <a:rPr lang="en-US" dirty="0"/>
              <a:t>environment satisfies platform requirements </a:t>
            </a:r>
            <a:endParaRPr lang="en-US" dirty="0" smtClean="0"/>
          </a:p>
          <a:p>
            <a:pPr lvl="1"/>
            <a:r>
              <a:rPr lang="en-US" dirty="0" smtClean="0"/>
              <a:t>Returns </a:t>
            </a:r>
            <a:r>
              <a:rPr lang="en-US" dirty="0" err="1"/>
              <a:t>PlatformMismatchEvent</a:t>
            </a:r>
            <a:r>
              <a:rPr lang="en-US" dirty="0"/>
              <a:t>  </a:t>
            </a:r>
            <a:r>
              <a:rPr lang="en-US" dirty="0" smtClean="0"/>
              <a:t>if problems</a:t>
            </a:r>
            <a:endParaRPr lang="en-US" dirty="0"/>
          </a:p>
          <a:p>
            <a:r>
              <a:rPr lang="en-US" dirty="0" err="1" smtClean="0">
                <a:latin typeface="Courier"/>
                <a:cs typeface="Courier"/>
              </a:rPr>
              <a:t>dtjava.hideSplash</a:t>
            </a:r>
            <a:r>
              <a:rPr lang="en-US" dirty="0">
                <a:latin typeface="Courier"/>
                <a:cs typeface="Courier"/>
              </a:rPr>
              <a:t>(id)</a:t>
            </a:r>
          </a:p>
          <a:p>
            <a:pPr lvl="1"/>
            <a:r>
              <a:rPr lang="en-US" dirty="0" smtClean="0"/>
              <a:t>Hides </a:t>
            </a:r>
            <a:r>
              <a:rPr lang="en-US" dirty="0"/>
              <a:t>the HTML splash panel </a:t>
            </a:r>
            <a:r>
              <a:rPr lang="en-US" dirty="0" smtClean="0"/>
              <a:t>with </a:t>
            </a:r>
            <a:r>
              <a:rPr lang="en-US" dirty="0"/>
              <a:t>a given id. </a:t>
            </a:r>
            <a:endParaRPr lang="en-US" dirty="0" smtClean="0"/>
          </a:p>
          <a:p>
            <a:pPr lvl="1"/>
            <a:r>
              <a:rPr lang="en-US" dirty="0" smtClean="0"/>
              <a:t>Called automatically after the application is ready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Descriptor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000" dirty="0"/>
              <a:t>The application launch </a:t>
            </a:r>
            <a:r>
              <a:rPr lang="en-US" sz="2000" dirty="0" smtClean="0"/>
              <a:t>descriptor </a:t>
            </a:r>
            <a:r>
              <a:rPr lang="en-US" sz="2000" dirty="0"/>
              <a:t>is an instance of </a:t>
            </a:r>
            <a:r>
              <a:rPr lang="en-US" sz="2000" dirty="0" smtClean="0"/>
              <a:t>the </a:t>
            </a:r>
            <a:r>
              <a:rPr lang="en-US" sz="2000" b="1" dirty="0" err="1" smtClean="0">
                <a:latin typeface="Courier"/>
                <a:cs typeface="Courier"/>
              </a:rPr>
              <a:t>dtjava.App</a:t>
            </a:r>
            <a:r>
              <a:rPr lang="en-US" sz="2000" dirty="0" smtClean="0"/>
              <a:t> object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Contains </a:t>
            </a:r>
            <a:r>
              <a:rPr lang="en-US" sz="2000" dirty="0"/>
              <a:t>all of </a:t>
            </a:r>
            <a:r>
              <a:rPr lang="en-US" sz="2000" dirty="0" smtClean="0"/>
              <a:t>the details </a:t>
            </a:r>
            <a:r>
              <a:rPr lang="en-US" sz="2000" dirty="0"/>
              <a:t>describing what needs to be launched. </a:t>
            </a:r>
            <a:endParaRPr lang="en-US" sz="2000" dirty="0" smtClean="0"/>
          </a:p>
          <a:p>
            <a:r>
              <a:rPr lang="en-US" sz="2000" b="1" dirty="0" err="1" smtClean="0">
                <a:latin typeface="Courier"/>
                <a:cs typeface="Courier"/>
              </a:rPr>
              <a:t>dtjava.App</a:t>
            </a:r>
            <a:r>
              <a:rPr lang="en-US" sz="2000" dirty="0" smtClean="0"/>
              <a:t>  constructor</a:t>
            </a:r>
          </a:p>
          <a:p>
            <a:pPr lvl="1"/>
            <a:r>
              <a:rPr lang="en-US" sz="1700" b="1" dirty="0" err="1" smtClean="0">
                <a:latin typeface="Courier"/>
                <a:cs typeface="Courier"/>
              </a:rPr>
              <a:t>dtjava.App</a:t>
            </a:r>
            <a:r>
              <a:rPr lang="en-US" sz="1700" b="1" dirty="0">
                <a:latin typeface="Courier"/>
                <a:cs typeface="Courier"/>
              </a:rPr>
              <a:t>(</a:t>
            </a:r>
            <a:r>
              <a:rPr lang="en-US" sz="1700" b="1" dirty="0" err="1">
                <a:latin typeface="Courier"/>
                <a:cs typeface="Courier"/>
              </a:rPr>
              <a:t>url</a:t>
            </a:r>
            <a:r>
              <a:rPr lang="en-US" sz="1700" b="1" dirty="0">
                <a:latin typeface="Courier"/>
                <a:cs typeface="Courier"/>
              </a:rPr>
              <a:t>, {</a:t>
            </a:r>
            <a:r>
              <a:rPr lang="en-US" sz="1700" b="1" dirty="0" err="1">
                <a:latin typeface="Courier"/>
                <a:cs typeface="Courier"/>
              </a:rPr>
              <a:t>attribute_map</a:t>
            </a:r>
            <a:r>
              <a:rPr lang="en-US" sz="1700" b="1" dirty="0">
                <a:latin typeface="Courier"/>
                <a:cs typeface="Courier"/>
              </a:rPr>
              <a:t>})</a:t>
            </a:r>
            <a:r>
              <a:rPr lang="en-US" sz="1700" b="1" dirty="0" smtClean="0">
                <a:latin typeface="Courier"/>
                <a:cs typeface="Courier"/>
              </a:rPr>
              <a:t>;</a:t>
            </a:r>
          </a:p>
          <a:p>
            <a:pPr lvl="1"/>
            <a:r>
              <a:rPr lang="en-US" sz="1700" dirty="0" smtClean="0">
                <a:latin typeface="+mj-lt"/>
                <a:cs typeface="Courier"/>
              </a:rPr>
              <a:t>Attributes</a:t>
            </a:r>
            <a:r>
              <a:rPr lang="en-US" sz="1700" b="1" dirty="0" smtClean="0">
                <a:latin typeface="Courier"/>
                <a:cs typeface="Courier"/>
              </a:rPr>
              <a:t>: id, </a:t>
            </a:r>
            <a:r>
              <a:rPr lang="en-US" sz="1700" b="1" dirty="0" err="1" smtClean="0">
                <a:latin typeface="Courier"/>
                <a:cs typeface="Courier"/>
              </a:rPr>
              <a:t>jnlp_content</a:t>
            </a:r>
            <a:r>
              <a:rPr lang="en-US" sz="1700" b="1" dirty="0" smtClean="0">
                <a:latin typeface="Courier"/>
                <a:cs typeface="Courier"/>
              </a:rPr>
              <a:t>, </a:t>
            </a:r>
            <a:r>
              <a:rPr lang="en-US" sz="1700" b="1" dirty="0" err="1" smtClean="0">
                <a:latin typeface="Courier"/>
                <a:cs typeface="Courier"/>
              </a:rPr>
              <a:t>params</a:t>
            </a:r>
            <a:r>
              <a:rPr lang="en-US" sz="1700" b="1" dirty="0" smtClean="0">
                <a:latin typeface="Courier"/>
                <a:cs typeface="Courier"/>
              </a:rPr>
              <a:t>, width, height, placeholder</a:t>
            </a:r>
            <a:endParaRPr lang="en-US" sz="1700" b="1" dirty="0">
              <a:latin typeface="Courier"/>
              <a:cs typeface="Courie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0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</a:t>
            </a:r>
            <a:r>
              <a:rPr lang="en-US" dirty="0" err="1" smtClean="0"/>
              <a:t>dtjava.App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804347" y="1128401"/>
            <a:ext cx="8229600" cy="3062606"/>
          </a:xfrm>
        </p:spPr>
        <p:txBody>
          <a:bodyPr/>
          <a:lstStyle/>
          <a:p>
            <a:pPr marL="60325" indent="0">
              <a:spcAft>
                <a:spcPts val="300"/>
              </a:spcAft>
              <a:buNone/>
            </a:pPr>
            <a:r>
              <a:rPr lang="en-US" sz="1800" dirty="0" err="1">
                <a:latin typeface="Courier"/>
                <a:cs typeface="Courier"/>
              </a:rPr>
              <a:t>var</a:t>
            </a:r>
            <a:r>
              <a:rPr lang="en-US" sz="1800" dirty="0">
                <a:latin typeface="Courier"/>
                <a:cs typeface="Courier"/>
              </a:rPr>
              <a:t> app = new </a:t>
            </a:r>
            <a:r>
              <a:rPr lang="en-US" sz="1800" dirty="0" err="1">
                <a:latin typeface="Courier"/>
                <a:cs typeface="Courier"/>
              </a:rPr>
              <a:t>dtjava.App</a:t>
            </a:r>
            <a:r>
              <a:rPr lang="en-US" sz="1800" dirty="0">
                <a:latin typeface="Courier"/>
                <a:cs typeface="Courier"/>
              </a:rPr>
              <a:t>(</a:t>
            </a:r>
          </a:p>
          <a:p>
            <a:pPr marL="60325" indent="0">
              <a:spcAft>
                <a:spcPts val="300"/>
              </a:spcAft>
              <a:buNone/>
            </a:pPr>
            <a:r>
              <a:rPr lang="en-US" sz="1800" dirty="0" smtClean="0">
                <a:latin typeface="Courier"/>
                <a:cs typeface="Courier"/>
              </a:rPr>
              <a:t>  '</a:t>
            </a:r>
            <a:r>
              <a:rPr lang="en-US" sz="1800" dirty="0" err="1">
                <a:latin typeface="Courier"/>
                <a:cs typeface="Courier"/>
              </a:rPr>
              <a:t>ssh.jnlp</a:t>
            </a:r>
            <a:r>
              <a:rPr lang="en-US" sz="1800" dirty="0">
                <a:latin typeface="Courier"/>
                <a:cs typeface="Courier"/>
              </a:rPr>
              <a:t>',</a:t>
            </a:r>
          </a:p>
          <a:p>
            <a:pPr marL="60325" indent="0">
              <a:spcAft>
                <a:spcPts val="300"/>
              </a:spcAft>
              <a:buNone/>
            </a:pPr>
            <a:r>
              <a:rPr lang="en-US" sz="1800" dirty="0" smtClean="0">
                <a:latin typeface="Courier"/>
                <a:cs typeface="Courier"/>
              </a:rPr>
              <a:t>  {</a:t>
            </a:r>
            <a:endParaRPr lang="en-US" sz="1800" dirty="0">
              <a:latin typeface="Courier"/>
              <a:cs typeface="Courier"/>
            </a:endParaRPr>
          </a:p>
          <a:p>
            <a:pPr marL="60325" indent="0">
              <a:spcAft>
                <a:spcPts val="300"/>
              </a:spcAft>
              <a:buNone/>
            </a:pPr>
            <a:r>
              <a:rPr lang="en-US" sz="1800" dirty="0" smtClean="0">
                <a:latin typeface="Courier"/>
                <a:cs typeface="Courier"/>
              </a:rPr>
              <a:t>    id</a:t>
            </a:r>
            <a:r>
              <a:rPr lang="en-US" sz="1800" dirty="0">
                <a:latin typeface="Courier"/>
                <a:cs typeface="Courier"/>
              </a:rPr>
              <a:t>: 'SSH',</a:t>
            </a:r>
          </a:p>
          <a:p>
            <a:pPr marL="60325" indent="0">
              <a:spcAft>
                <a:spcPts val="300"/>
              </a:spcAft>
              <a:buNone/>
            </a:pPr>
            <a:r>
              <a:rPr lang="en-US" sz="1800" dirty="0" smtClean="0">
                <a:latin typeface="Courier"/>
                <a:cs typeface="Courier"/>
              </a:rPr>
              <a:t>    width</a:t>
            </a:r>
            <a:r>
              <a:rPr lang="en-US" sz="1800" dirty="0">
                <a:latin typeface="Courier"/>
                <a:cs typeface="Courier"/>
              </a:rPr>
              <a:t>: 100,</a:t>
            </a:r>
          </a:p>
          <a:p>
            <a:pPr marL="60325" indent="0">
              <a:spcAft>
                <a:spcPts val="300"/>
              </a:spcAft>
              <a:buNone/>
            </a:pPr>
            <a:r>
              <a:rPr lang="en-US" sz="1800" dirty="0" smtClean="0">
                <a:latin typeface="Courier"/>
                <a:cs typeface="Courier"/>
              </a:rPr>
              <a:t>    height</a:t>
            </a:r>
            <a:r>
              <a:rPr lang="en-US" sz="1800" dirty="0">
                <a:latin typeface="Courier"/>
                <a:cs typeface="Courier"/>
              </a:rPr>
              <a:t>: 25,</a:t>
            </a:r>
          </a:p>
          <a:p>
            <a:pPr marL="60325" indent="0">
              <a:spcAft>
                <a:spcPts val="300"/>
              </a:spcAft>
              <a:buNone/>
            </a:pPr>
            <a:r>
              <a:rPr lang="en-US" sz="1800" dirty="0" smtClean="0">
                <a:latin typeface="Courier"/>
                <a:cs typeface="Courier"/>
              </a:rPr>
              <a:t>    placeholder</a:t>
            </a:r>
            <a:r>
              <a:rPr lang="en-US" sz="1800" dirty="0">
                <a:latin typeface="Courier"/>
                <a:cs typeface="Courier"/>
              </a:rPr>
              <a:t>: '</a:t>
            </a:r>
            <a:r>
              <a:rPr lang="en-US" sz="1800" dirty="0" err="1">
                <a:latin typeface="Courier"/>
                <a:cs typeface="Courier"/>
              </a:rPr>
              <a:t>SSH_application_container</a:t>
            </a:r>
            <a:r>
              <a:rPr lang="en-US" sz="1800" dirty="0">
                <a:latin typeface="Courier"/>
                <a:cs typeface="Courier"/>
              </a:rPr>
              <a:t>',</a:t>
            </a:r>
          </a:p>
          <a:p>
            <a:pPr marL="60325" indent="0">
              <a:spcAft>
                <a:spcPts val="300"/>
              </a:spcAft>
              <a:buNone/>
            </a:pPr>
            <a:r>
              <a:rPr lang="en-US" sz="1800" dirty="0" smtClean="0">
                <a:latin typeface="Courier"/>
                <a:cs typeface="Courier"/>
              </a:rPr>
              <a:t>    </a:t>
            </a:r>
            <a:r>
              <a:rPr lang="en-US" sz="1800" dirty="0" err="1" smtClean="0">
                <a:latin typeface="Courier"/>
                <a:cs typeface="Courier"/>
              </a:rPr>
              <a:t>params</a:t>
            </a:r>
            <a:r>
              <a:rPr lang="en-US" sz="1800" dirty="0">
                <a:latin typeface="Courier"/>
                <a:cs typeface="Courier"/>
              </a:rPr>
              <a:t>: {</a:t>
            </a:r>
          </a:p>
          <a:p>
            <a:pPr marL="60325" indent="0">
              <a:spcAft>
                <a:spcPts val="300"/>
              </a:spcAft>
              <a:buNone/>
            </a:pPr>
            <a:r>
              <a:rPr lang="en-US" sz="1800" dirty="0" smtClean="0">
                <a:latin typeface="Courier"/>
                <a:cs typeface="Courier"/>
              </a:rPr>
              <a:t>      </a:t>
            </a:r>
            <a:r>
              <a:rPr lang="en-US" sz="1800" dirty="0" err="1" smtClean="0">
                <a:latin typeface="Courier"/>
                <a:cs typeface="Courier"/>
              </a:rPr>
              <a:t>config</a:t>
            </a:r>
            <a:r>
              <a:rPr lang="en-US" sz="1800" dirty="0">
                <a:latin typeface="Courier"/>
                <a:cs typeface="Courier"/>
              </a:rPr>
              <a:t>: '</a:t>
            </a:r>
            <a:r>
              <a:rPr lang="en-US" sz="1800" dirty="0" err="1">
                <a:latin typeface="Courier"/>
                <a:cs typeface="Courier"/>
              </a:rPr>
              <a:t>ssh_application.conf</a:t>
            </a:r>
            <a:r>
              <a:rPr lang="en-US" sz="1800" dirty="0">
                <a:latin typeface="Courier"/>
                <a:cs typeface="Courier"/>
              </a:rPr>
              <a:t>',</a:t>
            </a:r>
          </a:p>
          <a:p>
            <a:pPr marL="60325" indent="0">
              <a:spcAft>
                <a:spcPts val="300"/>
              </a:spcAft>
              <a:buNone/>
            </a:pPr>
            <a:r>
              <a:rPr lang="en-US" sz="1800" dirty="0" smtClean="0">
                <a:latin typeface="Courier"/>
                <a:cs typeface="Courier"/>
              </a:rPr>
              <a:t>    }</a:t>
            </a:r>
            <a:endParaRPr lang="en-US" sz="1800" dirty="0">
              <a:latin typeface="Courier"/>
              <a:cs typeface="Courier"/>
            </a:endParaRPr>
          </a:p>
          <a:p>
            <a:pPr marL="60325" indent="0">
              <a:spcAft>
                <a:spcPts val="300"/>
              </a:spcAft>
              <a:buNone/>
            </a:pPr>
            <a:r>
              <a:rPr lang="en-US" sz="1800" dirty="0" smtClean="0">
                <a:latin typeface="Courier"/>
                <a:cs typeface="Courier"/>
              </a:rPr>
              <a:t>  }</a:t>
            </a:r>
            <a:endParaRPr lang="en-US" sz="1800" dirty="0">
              <a:latin typeface="Courier"/>
              <a:cs typeface="Courier"/>
            </a:endParaRPr>
          </a:p>
          <a:p>
            <a:pPr marL="60325" indent="0">
              <a:spcAft>
                <a:spcPts val="300"/>
              </a:spcAft>
              <a:buNone/>
            </a:pPr>
            <a:r>
              <a:rPr lang="en-US" sz="1800" dirty="0">
                <a:latin typeface="Courier"/>
                <a:cs typeface="Courier"/>
              </a:rPr>
              <a:t>);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6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JavaFX</a:t>
            </a:r>
            <a:r>
              <a:rPr lang="en-US" dirty="0" smtClean="0"/>
              <a:t> Packager Should….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Ensure the </a:t>
            </a:r>
            <a:r>
              <a:rPr lang="en-US" dirty="0"/>
              <a:t>required Java and </a:t>
            </a:r>
            <a:r>
              <a:rPr lang="en-US" dirty="0" err="1"/>
              <a:t>JavaFX</a:t>
            </a:r>
            <a:r>
              <a:rPr lang="en-US" dirty="0"/>
              <a:t> Runtimes are installed</a:t>
            </a:r>
          </a:p>
          <a:p>
            <a:r>
              <a:rPr lang="en-US" dirty="0" err="1" smtClean="0"/>
              <a:t>Autodownload</a:t>
            </a:r>
            <a:r>
              <a:rPr lang="en-US" dirty="0" smtClean="0"/>
              <a:t> </a:t>
            </a:r>
            <a:r>
              <a:rPr lang="en-US" dirty="0"/>
              <a:t>missing dependencies or </a:t>
            </a:r>
            <a:r>
              <a:rPr lang="en-US" dirty="0" smtClean="0"/>
              <a:t>offer </a:t>
            </a:r>
            <a:r>
              <a:rPr lang="en-US" dirty="0"/>
              <a:t>to install them as needed</a:t>
            </a:r>
          </a:p>
          <a:p>
            <a:r>
              <a:rPr lang="en-US" dirty="0" smtClean="0"/>
              <a:t>Provide </a:t>
            </a:r>
            <a:r>
              <a:rPr lang="en-US" dirty="0"/>
              <a:t>visual feedback to the user while the application is being loaded</a:t>
            </a:r>
          </a:p>
          <a:p>
            <a:r>
              <a:rPr lang="en-US" dirty="0" smtClean="0"/>
              <a:t>Show </a:t>
            </a:r>
            <a:r>
              <a:rPr lang="en-US" dirty="0"/>
              <a:t>descriptive error messages</a:t>
            </a:r>
          </a:p>
          <a:p>
            <a:r>
              <a:rPr lang="en-US" dirty="0" smtClean="0"/>
              <a:t>Packages should work </a:t>
            </a:r>
            <a:r>
              <a:rPr lang="en-US" dirty="0"/>
              <a:t>out of the box in multiple </a:t>
            </a:r>
            <a:r>
              <a:rPr lang="en-US" dirty="0" smtClean="0"/>
              <a:t>OS</a:t>
            </a:r>
            <a:endParaRPr lang="en-US" dirty="0"/>
          </a:p>
          <a:p>
            <a:r>
              <a:rPr lang="en-US" dirty="0" smtClean="0"/>
              <a:t>Launch </a:t>
            </a:r>
            <a:r>
              <a:rPr lang="en-US" dirty="0"/>
              <a:t>from the command </a:t>
            </a:r>
            <a:r>
              <a:rPr lang="en-US" dirty="0" smtClean="0"/>
              <a:t>line, jars and self</a:t>
            </a:r>
            <a:r>
              <a:rPr lang="en-US" dirty="0"/>
              <a:t>-contained application launcher</a:t>
            </a:r>
          </a:p>
          <a:p>
            <a:r>
              <a:rPr lang="en-US" dirty="0" smtClean="0"/>
              <a:t>Embed </a:t>
            </a:r>
            <a:r>
              <a:rPr lang="en-US" dirty="0"/>
              <a:t>the application into a web page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1103001"/>
            <a:ext cx="8229600" cy="3062606"/>
          </a:xfrm>
        </p:spPr>
        <p:txBody>
          <a:bodyPr/>
          <a:lstStyle/>
          <a:p>
            <a:r>
              <a:rPr lang="en-US" sz="1700" b="1" dirty="0" err="1">
                <a:latin typeface="Courier New"/>
                <a:cs typeface="Courier New"/>
              </a:rPr>
              <a:t>onDeployError</a:t>
            </a:r>
            <a:r>
              <a:rPr lang="en-US" sz="1700" b="1" dirty="0">
                <a:latin typeface="Courier New"/>
                <a:cs typeface="Courier New"/>
              </a:rPr>
              <a:t> : function(app, </a:t>
            </a:r>
            <a:r>
              <a:rPr lang="en-US" sz="1700" b="1" dirty="0" err="1">
                <a:latin typeface="Courier New"/>
                <a:cs typeface="Courier New"/>
              </a:rPr>
              <a:t>mismatchEvent</a:t>
            </a:r>
            <a:r>
              <a:rPr lang="en-US" sz="1700" b="1" dirty="0">
                <a:latin typeface="Courier New"/>
                <a:cs typeface="Courier New"/>
              </a:rPr>
              <a:t>)</a:t>
            </a:r>
          </a:p>
          <a:p>
            <a:r>
              <a:rPr lang="en-US" sz="1700" b="1" dirty="0" err="1" smtClean="0">
                <a:latin typeface="Courier New"/>
                <a:cs typeface="Courier New"/>
              </a:rPr>
              <a:t>onInstallFinished</a:t>
            </a:r>
            <a:r>
              <a:rPr lang="en-US" sz="1700" b="1" dirty="0" smtClean="0">
                <a:latin typeface="Courier New"/>
                <a:cs typeface="Courier New"/>
              </a:rPr>
              <a:t> </a:t>
            </a:r>
            <a:r>
              <a:rPr lang="en-US" sz="1700" b="1" dirty="0">
                <a:latin typeface="Courier New"/>
                <a:cs typeface="Courier New"/>
              </a:rPr>
              <a:t>: function(placeholder, component, status</a:t>
            </a:r>
            <a:r>
              <a:rPr lang="en-US" sz="1700" b="1" dirty="0" smtClean="0">
                <a:latin typeface="Courier New"/>
                <a:cs typeface="Courier New"/>
              </a:rPr>
              <a:t>,                     </a:t>
            </a:r>
          </a:p>
          <a:p>
            <a:pPr marL="60325" indent="0">
              <a:buNone/>
            </a:pPr>
            <a:r>
              <a:rPr lang="en-US" sz="1700" b="1" dirty="0" smtClean="0">
                <a:latin typeface="Courier New"/>
                <a:cs typeface="Courier New"/>
              </a:rPr>
              <a:t>                              </a:t>
            </a:r>
            <a:r>
              <a:rPr lang="en-US" sz="1700" b="1" dirty="0" err="1" smtClean="0">
                <a:latin typeface="Courier New"/>
                <a:cs typeface="Courier New"/>
              </a:rPr>
              <a:t>relaunchNeeded</a:t>
            </a:r>
            <a:r>
              <a:rPr lang="en-US" sz="1700" b="1" dirty="0">
                <a:latin typeface="Courier New"/>
                <a:cs typeface="Courier New"/>
              </a:rPr>
              <a:t>)</a:t>
            </a:r>
          </a:p>
          <a:p>
            <a:r>
              <a:rPr lang="en-US" sz="1700" b="1" dirty="0" err="1" smtClean="0">
                <a:latin typeface="Courier New"/>
                <a:cs typeface="Courier New"/>
              </a:rPr>
              <a:t>onInstallNeeded</a:t>
            </a:r>
            <a:r>
              <a:rPr lang="en-US" sz="1700" b="1" dirty="0" smtClean="0">
                <a:latin typeface="Courier New"/>
                <a:cs typeface="Courier New"/>
              </a:rPr>
              <a:t> </a:t>
            </a:r>
            <a:r>
              <a:rPr lang="en-US" sz="1700" b="1" dirty="0">
                <a:latin typeface="Courier New"/>
                <a:cs typeface="Courier New"/>
              </a:rPr>
              <a:t>: function(app, platform, </a:t>
            </a:r>
            <a:r>
              <a:rPr lang="en-US" sz="1700" b="1" dirty="0" err="1">
                <a:latin typeface="Courier New"/>
                <a:cs typeface="Courier New"/>
              </a:rPr>
              <a:t>cb</a:t>
            </a:r>
            <a:r>
              <a:rPr lang="en-US" sz="1700" b="1" dirty="0">
                <a:latin typeface="Courier New"/>
                <a:cs typeface="Courier New"/>
              </a:rPr>
              <a:t>, </a:t>
            </a:r>
            <a:r>
              <a:rPr lang="en-US" sz="1700" b="1" dirty="0" err="1">
                <a:latin typeface="Courier New"/>
                <a:cs typeface="Courier New"/>
              </a:rPr>
              <a:t>isAutoinstall</a:t>
            </a:r>
            <a:r>
              <a:rPr lang="en-US" sz="1700" b="1" dirty="0">
                <a:latin typeface="Courier New"/>
                <a:cs typeface="Courier New"/>
              </a:rPr>
              <a:t>,</a:t>
            </a:r>
          </a:p>
          <a:p>
            <a:pPr marL="60325" indent="0">
              <a:buNone/>
            </a:pPr>
            <a:r>
              <a:rPr lang="en-US" sz="1700" b="1" dirty="0" smtClean="0">
                <a:latin typeface="Courier New"/>
                <a:cs typeface="Courier New"/>
              </a:rPr>
              <a:t>                             </a:t>
            </a:r>
            <a:r>
              <a:rPr lang="en-US" sz="1700" b="1" dirty="0" err="1" smtClean="0">
                <a:latin typeface="Courier New"/>
                <a:cs typeface="Courier New"/>
              </a:rPr>
              <a:t>needRelaunch</a:t>
            </a:r>
            <a:r>
              <a:rPr lang="en-US" sz="1700" b="1" dirty="0">
                <a:latin typeface="Courier New"/>
                <a:cs typeface="Courier New"/>
              </a:rPr>
              <a:t>, </a:t>
            </a:r>
            <a:r>
              <a:rPr lang="en-US" sz="1700" b="1" dirty="0" err="1">
                <a:latin typeface="Courier New"/>
                <a:cs typeface="Courier New"/>
              </a:rPr>
              <a:t>launchFunc</a:t>
            </a:r>
            <a:r>
              <a:rPr lang="en-US" sz="1700" b="1" dirty="0">
                <a:latin typeface="Courier New"/>
                <a:cs typeface="Courier New"/>
              </a:rPr>
              <a:t>)</a:t>
            </a:r>
          </a:p>
          <a:p>
            <a:r>
              <a:rPr lang="en-US" sz="1700" b="1" dirty="0" err="1" smtClean="0">
                <a:latin typeface="Courier New"/>
                <a:cs typeface="Courier New"/>
              </a:rPr>
              <a:t>onInstallStarted</a:t>
            </a:r>
            <a:r>
              <a:rPr lang="en-US" sz="1700" b="1" dirty="0" smtClean="0">
                <a:latin typeface="Courier New"/>
                <a:cs typeface="Courier New"/>
              </a:rPr>
              <a:t>  </a:t>
            </a:r>
            <a:r>
              <a:rPr lang="en-US" sz="1700" b="1" dirty="0">
                <a:latin typeface="Courier New"/>
                <a:cs typeface="Courier New"/>
              </a:rPr>
              <a:t>- function(placeholder, component, </a:t>
            </a:r>
            <a:r>
              <a:rPr lang="en-US" sz="1700" b="1" dirty="0" err="1">
                <a:latin typeface="Courier New"/>
                <a:cs typeface="Courier New"/>
              </a:rPr>
              <a:t>isAuto</a:t>
            </a:r>
            <a:r>
              <a:rPr lang="en-US" sz="1700" b="1" dirty="0">
                <a:latin typeface="Courier New"/>
                <a:cs typeface="Courier New"/>
              </a:rPr>
              <a:t>,</a:t>
            </a:r>
          </a:p>
          <a:p>
            <a:pPr marL="60325" indent="0">
              <a:buNone/>
            </a:pPr>
            <a:r>
              <a:rPr lang="en-US" sz="1700" b="1" dirty="0" smtClean="0">
                <a:latin typeface="Courier New"/>
                <a:cs typeface="Courier New"/>
              </a:rPr>
              <a:t>                              </a:t>
            </a:r>
            <a:r>
              <a:rPr lang="en-US" sz="1700" b="1" dirty="0" err="1" smtClean="0">
                <a:latin typeface="Courier New"/>
                <a:cs typeface="Courier New"/>
              </a:rPr>
              <a:t>restartNeeded</a:t>
            </a:r>
            <a:r>
              <a:rPr lang="en-US" sz="1700" b="1" dirty="0">
                <a:latin typeface="Courier New"/>
                <a:cs typeface="Courier New"/>
              </a:rPr>
              <a:t>)</a:t>
            </a:r>
          </a:p>
          <a:p>
            <a:r>
              <a:rPr lang="en-US" sz="1700" b="1" dirty="0" err="1" smtClean="0">
                <a:latin typeface="Courier New"/>
                <a:cs typeface="Courier New"/>
              </a:rPr>
              <a:t>onGetNoPluginMessage</a:t>
            </a:r>
            <a:r>
              <a:rPr lang="en-US" sz="1700" b="1" dirty="0" smtClean="0">
                <a:latin typeface="Courier New"/>
                <a:cs typeface="Courier New"/>
              </a:rPr>
              <a:t>  </a:t>
            </a:r>
            <a:r>
              <a:rPr lang="en-US" sz="1700" b="1" dirty="0">
                <a:latin typeface="Courier New"/>
                <a:cs typeface="Courier New"/>
              </a:rPr>
              <a:t>function(app)</a:t>
            </a:r>
          </a:p>
          <a:p>
            <a:r>
              <a:rPr lang="en-US" sz="1700" b="1" dirty="0" err="1" smtClean="0">
                <a:latin typeface="Courier New"/>
                <a:cs typeface="Courier New"/>
              </a:rPr>
              <a:t>onGetSplash</a:t>
            </a:r>
            <a:r>
              <a:rPr lang="en-US" sz="1700" b="1" dirty="0" smtClean="0">
                <a:latin typeface="Courier New"/>
                <a:cs typeface="Courier New"/>
              </a:rPr>
              <a:t> </a:t>
            </a:r>
            <a:r>
              <a:rPr lang="en-US" sz="1700" b="1" dirty="0">
                <a:latin typeface="Courier New"/>
                <a:cs typeface="Courier New"/>
              </a:rPr>
              <a:t>: function(app)</a:t>
            </a:r>
          </a:p>
          <a:p>
            <a:r>
              <a:rPr lang="en-US" sz="1700" b="1" dirty="0" err="1" smtClean="0">
                <a:latin typeface="Courier New"/>
                <a:cs typeface="Courier New"/>
              </a:rPr>
              <a:t>onJavascriptReady</a:t>
            </a:r>
            <a:r>
              <a:rPr lang="en-US" sz="1700" b="1" dirty="0" smtClean="0">
                <a:latin typeface="Courier New"/>
                <a:cs typeface="Courier New"/>
              </a:rPr>
              <a:t> </a:t>
            </a:r>
            <a:r>
              <a:rPr lang="en-US" sz="1700" b="1" dirty="0">
                <a:latin typeface="Courier New"/>
                <a:cs typeface="Courier New"/>
              </a:rPr>
              <a:t>: function(id)</a:t>
            </a:r>
          </a:p>
          <a:p>
            <a:r>
              <a:rPr lang="en-US" sz="1700" b="1" dirty="0" err="1" smtClean="0">
                <a:latin typeface="Courier New"/>
                <a:cs typeface="Courier New"/>
              </a:rPr>
              <a:t>onRuntimeError</a:t>
            </a:r>
            <a:r>
              <a:rPr lang="en-US" sz="1700" b="1" dirty="0" smtClean="0">
                <a:latin typeface="Courier New"/>
                <a:cs typeface="Courier New"/>
              </a:rPr>
              <a:t> </a:t>
            </a:r>
            <a:r>
              <a:rPr lang="en-US" sz="1700" b="1" dirty="0">
                <a:latin typeface="Courier New"/>
                <a:cs typeface="Courier New"/>
              </a:rPr>
              <a:t>: function(id</a:t>
            </a:r>
            <a:r>
              <a:rPr lang="en-US" sz="1700" b="1" dirty="0" smtClean="0">
                <a:latin typeface="Courier New"/>
                <a:cs typeface="Courier New"/>
              </a:rPr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/>
              <a:t>JavaFX</a:t>
            </a:r>
            <a:r>
              <a:rPr lang="en-US" b="0" dirty="0" smtClean="0"/>
              <a:t> Application </a:t>
            </a:r>
            <a:r>
              <a:rPr lang="en-US" b="0" dirty="0"/>
              <a:t>into the HTML </a:t>
            </a:r>
            <a:r>
              <a:rPr lang="en-US" b="0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1115701"/>
            <a:ext cx="8229600" cy="3062606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latin typeface="Courier"/>
                <a:cs typeface="Courier"/>
              </a:rPr>
              <a:t>&lt;head&gt;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  &lt;</a:t>
            </a:r>
            <a:r>
              <a:rPr lang="en-US" sz="1600" dirty="0">
                <a:latin typeface="Courier"/>
                <a:cs typeface="Courier"/>
              </a:rPr>
              <a:t>script type="text/</a:t>
            </a:r>
            <a:r>
              <a:rPr lang="en-US" sz="1600" dirty="0" err="1">
                <a:latin typeface="Courier"/>
                <a:cs typeface="Courier"/>
              </a:rPr>
              <a:t>javascript</a:t>
            </a:r>
            <a:r>
              <a:rPr lang="en-US" sz="1600" dirty="0">
                <a:latin typeface="Courier"/>
                <a:cs typeface="Courier"/>
              </a:rPr>
              <a:t>" </a:t>
            </a:r>
            <a:endParaRPr lang="en-US" sz="1600" dirty="0" smtClean="0">
              <a:latin typeface="Courier"/>
              <a:cs typeface="Courier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    </a:t>
            </a:r>
            <a:r>
              <a:rPr lang="en-US" sz="1600" dirty="0" err="1" smtClean="0">
                <a:latin typeface="Courier"/>
                <a:cs typeface="Courier"/>
              </a:rPr>
              <a:t>src</a:t>
            </a:r>
            <a:r>
              <a:rPr lang="en-US" sz="1600" dirty="0">
                <a:latin typeface="Courier"/>
                <a:cs typeface="Courier"/>
              </a:rPr>
              <a:t>="http://</a:t>
            </a:r>
            <a:r>
              <a:rPr lang="en-US" sz="1600" dirty="0" err="1">
                <a:latin typeface="Courier"/>
                <a:cs typeface="Courier"/>
              </a:rPr>
              <a:t>java.com</a:t>
            </a:r>
            <a:r>
              <a:rPr lang="en-US" sz="1600" dirty="0">
                <a:latin typeface="Courier"/>
                <a:cs typeface="Courier"/>
              </a:rPr>
              <a:t>/</a:t>
            </a:r>
            <a:r>
              <a:rPr lang="en-US" sz="1600" dirty="0" err="1" smtClean="0">
                <a:latin typeface="Courier"/>
                <a:cs typeface="Courier"/>
              </a:rPr>
              <a:t>js</a:t>
            </a:r>
            <a:r>
              <a:rPr lang="en-US" sz="1600" dirty="0" smtClean="0">
                <a:latin typeface="Courier"/>
                <a:cs typeface="Courier"/>
              </a:rPr>
              <a:t>/</a:t>
            </a:r>
            <a:r>
              <a:rPr lang="en-US" sz="1600" dirty="0" err="1" smtClean="0">
                <a:latin typeface="Courier"/>
                <a:cs typeface="Courier"/>
              </a:rPr>
              <a:t>dtjava.js</a:t>
            </a:r>
            <a:r>
              <a:rPr lang="en-US" sz="1600" dirty="0">
                <a:latin typeface="Courier"/>
                <a:cs typeface="Courier"/>
              </a:rPr>
              <a:t>"&gt;&lt;/script&gt;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 &lt;</a:t>
            </a:r>
            <a:r>
              <a:rPr lang="en-US" sz="1600" dirty="0">
                <a:latin typeface="Courier"/>
                <a:cs typeface="Courier"/>
              </a:rPr>
              <a:t>script&gt;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 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function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deployIt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() {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     </a:t>
            </a:r>
            <a:r>
              <a:rPr lang="en-US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dtjava.embed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(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        {id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: "</a:t>
            </a:r>
            <a:r>
              <a:rPr lang="en-US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myApp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”,</a:t>
            </a:r>
            <a:r>
              <a:rPr lang="en-US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url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: "</a:t>
            </a:r>
            <a:r>
              <a:rPr lang="en-US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Fish.jnlp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”, width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: 300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, height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: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200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					placeholder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: </a:t>
            </a:r>
            <a:r>
              <a:rPr lang="en-US" sz="1600" dirty="0">
                <a:solidFill>
                  <a:schemeClr val="accent1"/>
                </a:solidFill>
                <a:latin typeface="Courier"/>
                <a:cs typeface="Courier"/>
              </a:rPr>
              <a:t>"</a:t>
            </a:r>
            <a:r>
              <a:rPr lang="en-US" sz="1600" dirty="0" smtClean="0">
                <a:solidFill>
                  <a:schemeClr val="accent1"/>
                </a:solidFill>
                <a:latin typeface="Courier"/>
                <a:cs typeface="Courier"/>
              </a:rPr>
              <a:t>place”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}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,</a:t>
            </a:r>
          </a:p>
          <a:p>
            <a:pPr marL="0" indent="0">
              <a:spcAft>
                <a:spcPts val="0"/>
              </a:spcAft>
              <a:buNone/>
            </a:pPr>
            <a:r>
              <a:rPr lang="hr-HR" sz="1600" dirty="0" smtClean="0">
                <a:solidFill>
                  <a:srgbClr val="FF0000"/>
                </a:solidFill>
                <a:latin typeface="Courier"/>
                <a:cs typeface="Courier"/>
              </a:rPr>
              <a:t>       {javafx</a:t>
            </a:r>
            <a:r>
              <a:rPr lang="hr-HR" sz="1600" dirty="0">
                <a:solidFill>
                  <a:srgbClr val="FF0000"/>
                </a:solidFill>
                <a:latin typeface="Courier"/>
                <a:cs typeface="Courier"/>
              </a:rPr>
              <a:t>: "2.1+" },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     )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   }</a:t>
            </a:r>
            <a:endParaRPr lang="en-US" sz="16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   </a:t>
            </a:r>
            <a:r>
              <a:rPr lang="en-US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dtjava.addOnloadCallback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deployIt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);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  &lt;</a:t>
            </a:r>
            <a:r>
              <a:rPr lang="en-US" sz="1600" dirty="0">
                <a:latin typeface="Courier"/>
                <a:cs typeface="Courier"/>
              </a:rPr>
              <a:t>/script&gt;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latin typeface="Courier"/>
                <a:cs typeface="Courier"/>
              </a:rPr>
              <a:t>&lt;/head&gt;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latin typeface="Courier"/>
                <a:cs typeface="Courier"/>
              </a:rPr>
              <a:t>&lt;body</a:t>
            </a:r>
            <a:r>
              <a:rPr lang="en-US" sz="1600" dirty="0" smtClean="0">
                <a:latin typeface="Courier"/>
                <a:cs typeface="Courier"/>
              </a:rPr>
              <a:t>&gt; &lt;</a:t>
            </a:r>
            <a:r>
              <a:rPr lang="en-US" sz="1600" dirty="0">
                <a:latin typeface="Courier"/>
                <a:cs typeface="Courier"/>
              </a:rPr>
              <a:t>div id="</a:t>
            </a:r>
            <a:r>
              <a:rPr lang="en-US" sz="1600" dirty="0">
                <a:solidFill>
                  <a:srgbClr val="5382A1"/>
                </a:solidFill>
                <a:latin typeface="Courier"/>
                <a:cs typeface="Courier"/>
              </a:rPr>
              <a:t>place</a:t>
            </a:r>
            <a:r>
              <a:rPr lang="en-US" sz="1600" dirty="0">
                <a:latin typeface="Courier"/>
                <a:cs typeface="Courier"/>
              </a:rPr>
              <a:t>"&gt;&lt;/div</a:t>
            </a:r>
            <a:r>
              <a:rPr lang="en-US" sz="1600" dirty="0" smtClean="0">
                <a:latin typeface="Courier"/>
                <a:cs typeface="Courier"/>
              </a:rPr>
              <a:t>&gt; &lt;</a:t>
            </a:r>
            <a:r>
              <a:rPr lang="en-US" sz="1600" dirty="0">
                <a:latin typeface="Courier"/>
                <a:cs typeface="Courier"/>
              </a:rPr>
              <a:t>/body&gt;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7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a Web Start App from a web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ln>
            <a:solidFill>
              <a:srgbClr val="5382A1"/>
            </a:solidFill>
          </a:ln>
        </p:spPr>
        <p:txBody>
          <a:bodyPr/>
          <a:lstStyle/>
          <a:p>
            <a:pPr marL="60325" indent="0">
              <a:buNone/>
            </a:pPr>
            <a:r>
              <a:rPr lang="en-US" sz="1800" dirty="0">
                <a:latin typeface="Courier"/>
                <a:cs typeface="Courier"/>
              </a:rPr>
              <a:t>&lt;a </a:t>
            </a:r>
            <a:r>
              <a:rPr lang="en-US" sz="1800" dirty="0" err="1">
                <a:latin typeface="Courier"/>
                <a:cs typeface="Courier"/>
              </a:rPr>
              <a:t>href</a:t>
            </a:r>
            <a:r>
              <a:rPr lang="en-US" sz="1800" dirty="0">
                <a:latin typeface="Courier"/>
                <a:cs typeface="Courier"/>
              </a:rPr>
              <a:t>="</a:t>
            </a:r>
            <a:r>
              <a:rPr lang="en-US" sz="1800" dirty="0" err="1">
                <a:latin typeface="Courier"/>
                <a:cs typeface="Courier"/>
              </a:rPr>
              <a:t>my.jnlp</a:t>
            </a:r>
            <a:r>
              <a:rPr lang="en-US" sz="1800" dirty="0">
                <a:latin typeface="Courier"/>
                <a:cs typeface="Courier"/>
              </a:rPr>
              <a:t>"</a:t>
            </a:r>
          </a:p>
          <a:p>
            <a:pPr marL="60325" indent="0">
              <a:buNone/>
            </a:pPr>
            <a:r>
              <a:rPr lang="en-US" sz="1800" dirty="0" smtClean="0">
                <a:latin typeface="Courier"/>
                <a:cs typeface="Courier"/>
              </a:rPr>
              <a:t>   </a:t>
            </a:r>
            <a:r>
              <a:rPr lang="en-US" sz="1800" dirty="0" err="1" smtClean="0">
                <a:latin typeface="Courier"/>
                <a:cs typeface="Courier"/>
              </a:rPr>
              <a:t>onclick</a:t>
            </a:r>
            <a:r>
              <a:rPr lang="en-US" sz="1800" dirty="0">
                <a:latin typeface="Courier"/>
                <a:cs typeface="Courier"/>
              </a:rPr>
              <a:t>="</a:t>
            </a:r>
            <a:r>
              <a:rPr lang="en-US" sz="1800" dirty="0" err="1">
                <a:latin typeface="Courier"/>
                <a:cs typeface="Courier"/>
              </a:rPr>
              <a:t>dtjava.launch</a:t>
            </a:r>
            <a:r>
              <a:rPr lang="en-US" sz="1800" dirty="0">
                <a:latin typeface="Courier"/>
                <a:cs typeface="Courier"/>
              </a:rPr>
              <a:t>(new </a:t>
            </a:r>
            <a:r>
              <a:rPr lang="en-US" sz="1800" dirty="0" err="1">
                <a:latin typeface="Courier"/>
                <a:cs typeface="Courier"/>
              </a:rPr>
              <a:t>dtjava.App</a:t>
            </a:r>
            <a:r>
              <a:rPr lang="en-US" sz="1800" dirty="0">
                <a:latin typeface="Courier"/>
                <a:cs typeface="Courier"/>
              </a:rPr>
              <a:t>('</a:t>
            </a:r>
            <a:r>
              <a:rPr lang="en-US" sz="1800" dirty="0" err="1">
                <a:latin typeface="Courier"/>
                <a:cs typeface="Courier"/>
              </a:rPr>
              <a:t>my.jnlp</a:t>
            </a:r>
            <a:r>
              <a:rPr lang="en-US" sz="1800" dirty="0">
                <a:latin typeface="Courier"/>
                <a:cs typeface="Courier"/>
              </a:rPr>
              <a:t>'));</a:t>
            </a:r>
          </a:p>
          <a:p>
            <a:pPr marL="60325" indent="0">
              <a:buNone/>
            </a:pPr>
            <a:r>
              <a:rPr lang="en-US" sz="1800" dirty="0" smtClean="0">
                <a:latin typeface="Courier"/>
                <a:cs typeface="Courier"/>
              </a:rPr>
              <a:t>   return </a:t>
            </a:r>
            <a:r>
              <a:rPr lang="en-US" sz="1800" dirty="0">
                <a:latin typeface="Courier"/>
                <a:cs typeface="Courier"/>
              </a:rPr>
              <a:t>false;"&gt;Launch me!&lt;/a&gt;</a:t>
            </a:r>
          </a:p>
          <a:p>
            <a:pPr marL="60325" indent="0">
              <a:buNone/>
            </a:pPr>
            <a:endParaRPr lang="en-US" sz="1800" dirty="0" smtClean="0">
              <a:latin typeface="Courier"/>
              <a:cs typeface="Courier"/>
            </a:endParaRPr>
          </a:p>
          <a:p>
            <a:pPr marL="60325" indent="0">
              <a:buNone/>
            </a:pPr>
            <a:r>
              <a:rPr lang="en-US" sz="1800" dirty="0" smtClean="0">
                <a:latin typeface="Courier"/>
                <a:cs typeface="Courier"/>
              </a:rPr>
              <a:t>&lt;</a:t>
            </a:r>
            <a:r>
              <a:rPr lang="en-US" sz="1800" dirty="0">
                <a:latin typeface="Courier"/>
                <a:cs typeface="Courier"/>
              </a:rPr>
              <a:t>a </a:t>
            </a:r>
            <a:r>
              <a:rPr lang="en-US" sz="1800" dirty="0" err="1">
                <a:latin typeface="Courier"/>
                <a:cs typeface="Courier"/>
              </a:rPr>
              <a:t>href</a:t>
            </a:r>
            <a:r>
              <a:rPr lang="en-US" sz="1800" dirty="0">
                <a:latin typeface="Courier"/>
                <a:cs typeface="Courier"/>
              </a:rPr>
              <a:t>="</a:t>
            </a:r>
            <a:r>
              <a:rPr lang="en-US" sz="1800" dirty="0" err="1">
                <a:latin typeface="Courier"/>
                <a:cs typeface="Courier"/>
              </a:rPr>
              <a:t>my.jnlp</a:t>
            </a:r>
            <a:r>
              <a:rPr lang="en-US" sz="1800" dirty="0">
                <a:latin typeface="Courier"/>
                <a:cs typeface="Courier"/>
              </a:rPr>
              <a:t>"</a:t>
            </a:r>
          </a:p>
          <a:p>
            <a:pPr marL="60325" indent="0">
              <a:buNone/>
            </a:pPr>
            <a:r>
              <a:rPr lang="en-US" sz="1800" dirty="0" smtClean="0">
                <a:latin typeface="Courier"/>
                <a:cs typeface="Courier"/>
              </a:rPr>
              <a:t>   </a:t>
            </a:r>
            <a:r>
              <a:rPr lang="en-US" sz="1800" dirty="0" err="1" smtClean="0">
                <a:latin typeface="Courier"/>
                <a:cs typeface="Courier"/>
              </a:rPr>
              <a:t>onclick</a:t>
            </a:r>
            <a:r>
              <a:rPr lang="en-US" sz="1800" dirty="0">
                <a:latin typeface="Courier"/>
                <a:cs typeface="Courier"/>
              </a:rPr>
              <a:t>="</a:t>
            </a:r>
            <a:r>
              <a:rPr lang="en-US" sz="1800" dirty="0" err="1">
                <a:latin typeface="Courier"/>
                <a:cs typeface="Courier"/>
              </a:rPr>
              <a:t>dtjava.launch</a:t>
            </a:r>
            <a:r>
              <a:rPr lang="en-US" sz="1800" dirty="0">
                <a:latin typeface="Courier"/>
                <a:cs typeface="Courier"/>
              </a:rPr>
              <a:t>({</a:t>
            </a:r>
            <a:r>
              <a:rPr lang="en-US" sz="1800" dirty="0" err="1">
                <a:latin typeface="Courier"/>
                <a:cs typeface="Courier"/>
              </a:rPr>
              <a:t>url</a:t>
            </a:r>
            <a:r>
              <a:rPr lang="en-US" sz="1800" dirty="0">
                <a:latin typeface="Courier"/>
                <a:cs typeface="Courier"/>
              </a:rPr>
              <a:t>: '</a:t>
            </a:r>
            <a:r>
              <a:rPr lang="en-US" sz="1800" dirty="0" err="1">
                <a:latin typeface="Courier"/>
                <a:cs typeface="Courier"/>
              </a:rPr>
              <a:t>my.jnlp</a:t>
            </a:r>
            <a:r>
              <a:rPr lang="en-US" sz="1800" dirty="0">
                <a:latin typeface="Courier"/>
                <a:cs typeface="Courier"/>
              </a:rPr>
              <a:t>'});</a:t>
            </a:r>
          </a:p>
          <a:p>
            <a:pPr marL="60325" indent="0">
              <a:buNone/>
            </a:pPr>
            <a:r>
              <a:rPr lang="en-US" sz="1800" dirty="0" smtClean="0">
                <a:latin typeface="Courier"/>
                <a:cs typeface="Courier"/>
              </a:rPr>
              <a:t>   return </a:t>
            </a:r>
            <a:r>
              <a:rPr lang="en-US" sz="1800" dirty="0">
                <a:latin typeface="Courier"/>
                <a:cs typeface="Courier"/>
              </a:rPr>
              <a:t>false;"&gt;Launch me!&lt;/a&gt;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91970" y="2591275"/>
            <a:ext cx="8215650" cy="577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6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914400" y="1242701"/>
            <a:ext cx="5613400" cy="3062606"/>
          </a:xfrm>
        </p:spPr>
        <p:txBody>
          <a:bodyPr/>
          <a:lstStyle/>
          <a:p>
            <a:pPr marL="60325" indent="0">
              <a:spcAft>
                <a:spcPts val="0"/>
              </a:spcAft>
              <a:buNone/>
            </a:pPr>
            <a:r>
              <a:rPr lang="en-US" sz="1600" dirty="0" err="1">
                <a:latin typeface="Courier"/>
                <a:cs typeface="Courier"/>
              </a:rPr>
              <a:t>dtjava.embed</a:t>
            </a:r>
            <a:r>
              <a:rPr lang="en-US" sz="1600" dirty="0">
                <a:latin typeface="Courier"/>
                <a:cs typeface="Courier"/>
              </a:rPr>
              <a:t>(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{ </a:t>
            </a:r>
            <a:r>
              <a:rPr lang="en-US" sz="1600" dirty="0">
                <a:latin typeface="Courier"/>
                <a:cs typeface="Courier"/>
              </a:rPr>
              <a:t>id: "</a:t>
            </a:r>
            <a:r>
              <a:rPr lang="en-US" sz="1600" dirty="0" err="1">
                <a:latin typeface="Courier"/>
                <a:cs typeface="Courier"/>
              </a:rPr>
              <a:t>myApp</a:t>
            </a:r>
            <a:r>
              <a:rPr lang="en-US" sz="1600" dirty="0">
                <a:latin typeface="Courier"/>
                <a:cs typeface="Courier"/>
              </a:rPr>
              <a:t>",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	</a:t>
            </a:r>
            <a:r>
              <a:rPr lang="en-US" sz="1600" dirty="0" err="1" smtClean="0">
                <a:latin typeface="Courier"/>
                <a:cs typeface="Courier"/>
              </a:rPr>
              <a:t>url</a:t>
            </a:r>
            <a:r>
              <a:rPr lang="en-US" sz="1600" dirty="0">
                <a:latin typeface="Courier"/>
                <a:cs typeface="Courier"/>
              </a:rPr>
              <a:t>: "</a:t>
            </a:r>
            <a:r>
              <a:rPr lang="en-US" sz="1600" dirty="0" err="1">
                <a:latin typeface="Courier"/>
                <a:cs typeface="Courier"/>
              </a:rPr>
              <a:t>Map.jnlp</a:t>
            </a:r>
            <a:r>
              <a:rPr lang="en-US" sz="1600" dirty="0">
                <a:latin typeface="Courier"/>
                <a:cs typeface="Courier"/>
              </a:rPr>
              <a:t>",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	width</a:t>
            </a:r>
            <a:r>
              <a:rPr lang="en-US" sz="1600" dirty="0">
                <a:latin typeface="Courier"/>
                <a:cs typeface="Courier"/>
              </a:rPr>
              <a:t>: 300,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	height</a:t>
            </a:r>
            <a:r>
              <a:rPr lang="en-US" sz="1600" dirty="0">
                <a:latin typeface="Courier"/>
                <a:cs typeface="Courier"/>
              </a:rPr>
              <a:t>: 200,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	placeholder</a:t>
            </a:r>
            <a:r>
              <a:rPr lang="en-US" sz="1600" dirty="0">
                <a:latin typeface="Courier"/>
                <a:cs typeface="Courier"/>
              </a:rPr>
              <a:t>: "place",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	</a:t>
            </a:r>
            <a:r>
              <a:rPr lang="en-US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params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: {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				mode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: "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streetview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",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				zip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: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zipcode</a:t>
            </a:r>
            <a:endParaRPr lang="en-US" sz="16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			}</a:t>
            </a:r>
            <a:endParaRPr lang="en-US" sz="16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}</a:t>
            </a:r>
            <a:r>
              <a:rPr lang="en-US" sz="1600" dirty="0">
                <a:latin typeface="Courier"/>
                <a:cs typeface="Courier"/>
              </a:rPr>
              <a:t>,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hr-HR" sz="1600" dirty="0" smtClean="0">
                <a:latin typeface="Courier"/>
                <a:cs typeface="Courier"/>
              </a:rPr>
              <a:t>		{ </a:t>
            </a:r>
            <a:r>
              <a:rPr lang="hr-HR" sz="1600" dirty="0">
                <a:latin typeface="Courier"/>
                <a:cs typeface="Courier"/>
              </a:rPr>
              <a:t>javafx: "2.1+" },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hr-HR" sz="1600" dirty="0" smtClean="0">
                <a:latin typeface="Courier"/>
                <a:cs typeface="Courier"/>
              </a:rPr>
              <a:t>		)</a:t>
            </a:r>
            <a:r>
              <a:rPr lang="hr-HR" sz="1600" dirty="0">
                <a:latin typeface="Courier"/>
                <a:cs typeface="Courier"/>
              </a:rPr>
              <a:t>;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hr-HR" sz="1600" dirty="0">
                <a:latin typeface="Courier"/>
                <a:cs typeface="Courier"/>
              </a:rPr>
              <a:t>}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8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 Platform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0100" y="1293501"/>
            <a:ext cx="8229600" cy="3062606"/>
          </a:xfrm>
        </p:spPr>
        <p:txBody>
          <a:bodyPr/>
          <a:lstStyle/>
          <a:p>
            <a:pPr marL="60325" indent="0">
              <a:spcAft>
                <a:spcPts val="0"/>
              </a:spcAft>
              <a:buNone/>
            </a:pPr>
            <a:r>
              <a:rPr lang="en-US" sz="1600" dirty="0" err="1">
                <a:latin typeface="Courier"/>
                <a:cs typeface="Courier"/>
              </a:rPr>
              <a:t>dtjava.embed</a:t>
            </a:r>
            <a:r>
              <a:rPr lang="en-US" sz="1600" dirty="0">
                <a:latin typeface="Courier"/>
                <a:cs typeface="Courier"/>
              </a:rPr>
              <a:t>(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{ </a:t>
            </a:r>
            <a:r>
              <a:rPr lang="en-US" sz="1600" dirty="0">
                <a:latin typeface="Courier"/>
                <a:cs typeface="Courier"/>
              </a:rPr>
              <a:t>id: "</a:t>
            </a:r>
            <a:r>
              <a:rPr lang="en-US" sz="1600" dirty="0" err="1" smtClean="0">
                <a:latin typeface="Courier"/>
                <a:cs typeface="Courier"/>
              </a:rPr>
              <a:t>myApp</a:t>
            </a:r>
            <a:r>
              <a:rPr lang="en-US" sz="1600" dirty="0" smtClean="0">
                <a:latin typeface="Courier"/>
                <a:cs typeface="Courier"/>
              </a:rPr>
              <a:t>”, </a:t>
            </a:r>
            <a:r>
              <a:rPr lang="en-US" sz="1600" dirty="0" err="1" smtClean="0">
                <a:latin typeface="Courier"/>
                <a:cs typeface="Courier"/>
              </a:rPr>
              <a:t>url</a:t>
            </a:r>
            <a:r>
              <a:rPr lang="en-US" sz="1600" dirty="0">
                <a:latin typeface="Courier"/>
                <a:cs typeface="Courier"/>
              </a:rPr>
              <a:t>: "</a:t>
            </a:r>
            <a:r>
              <a:rPr lang="en-US" sz="1600" dirty="0" err="1" smtClean="0">
                <a:latin typeface="Courier"/>
                <a:cs typeface="Courier"/>
              </a:rPr>
              <a:t>Map.jnlp</a:t>
            </a:r>
            <a:r>
              <a:rPr lang="en-US" sz="1600" dirty="0" smtClean="0">
                <a:latin typeface="Courier"/>
                <a:cs typeface="Courier"/>
              </a:rPr>
              <a:t>”, width</a:t>
            </a:r>
            <a:r>
              <a:rPr lang="en-US" sz="1600" dirty="0">
                <a:latin typeface="Courier"/>
                <a:cs typeface="Courier"/>
              </a:rPr>
              <a:t>: 300,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	height</a:t>
            </a:r>
            <a:r>
              <a:rPr lang="en-US" sz="1600" dirty="0">
                <a:latin typeface="Courier"/>
                <a:cs typeface="Courier"/>
              </a:rPr>
              <a:t>: 200</a:t>
            </a:r>
            <a:r>
              <a:rPr lang="en-US" sz="1600" dirty="0" smtClean="0">
                <a:latin typeface="Courier"/>
                <a:cs typeface="Courier"/>
              </a:rPr>
              <a:t>, placeholder</a:t>
            </a:r>
            <a:r>
              <a:rPr lang="en-US" sz="1600" dirty="0">
                <a:latin typeface="Courier"/>
                <a:cs typeface="Courier"/>
              </a:rPr>
              <a:t>: "place",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	</a:t>
            </a:r>
            <a:r>
              <a:rPr lang="en-US" sz="1600" dirty="0" err="1" smtClean="0">
                <a:solidFill>
                  <a:schemeClr val="tx1"/>
                </a:solidFill>
                <a:latin typeface="Courier"/>
                <a:cs typeface="Courier"/>
              </a:rPr>
              <a:t>params</a:t>
            </a:r>
            <a:r>
              <a:rPr lang="en-US" sz="1600" dirty="0">
                <a:solidFill>
                  <a:schemeClr val="tx1"/>
                </a:solidFill>
                <a:latin typeface="Courier"/>
                <a:cs typeface="Courier"/>
              </a:rPr>
              <a:t>: {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"/>
                <a:cs typeface="Courier"/>
              </a:rPr>
              <a:t>				mode</a:t>
            </a:r>
            <a:r>
              <a:rPr lang="en-US" sz="1600" dirty="0">
                <a:solidFill>
                  <a:schemeClr val="tx1"/>
                </a:solidFill>
                <a:latin typeface="Courier"/>
                <a:cs typeface="Courier"/>
              </a:rPr>
              <a:t>: "</a:t>
            </a:r>
            <a:r>
              <a:rPr lang="en-US" sz="1600" dirty="0" err="1" smtClean="0">
                <a:solidFill>
                  <a:schemeClr val="tx1"/>
                </a:solidFill>
                <a:latin typeface="Courier"/>
                <a:cs typeface="Courier"/>
              </a:rPr>
              <a:t>streetview</a:t>
            </a:r>
            <a:r>
              <a:rPr lang="en-US" sz="1600" dirty="0" smtClean="0">
                <a:solidFill>
                  <a:schemeClr val="tx1"/>
                </a:solidFill>
                <a:latin typeface="Courier"/>
                <a:cs typeface="Courier"/>
              </a:rPr>
              <a:t>”, zip</a:t>
            </a:r>
            <a:r>
              <a:rPr lang="en-US" sz="1600" dirty="0">
                <a:solidFill>
                  <a:schemeClr val="tx1"/>
                </a:solidFill>
                <a:latin typeface="Courier"/>
                <a:cs typeface="Courier"/>
              </a:rPr>
              <a:t>: </a:t>
            </a:r>
            <a:r>
              <a:rPr lang="en-US" sz="1600" dirty="0" err="1">
                <a:solidFill>
                  <a:schemeClr val="tx1"/>
                </a:solidFill>
                <a:latin typeface="Courier"/>
                <a:cs typeface="Courier"/>
              </a:rPr>
              <a:t>zipcode</a:t>
            </a:r>
            <a:endParaRPr lang="en-US" sz="1600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"/>
                <a:cs typeface="Courier"/>
              </a:rPr>
              <a:t>			}</a:t>
            </a:r>
            <a:endParaRPr lang="en-US" sz="1600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"/>
                <a:cs typeface="Courier"/>
              </a:rPr>
              <a:t>		}</a:t>
            </a:r>
            <a:r>
              <a:rPr lang="en-US" sz="1600" dirty="0">
                <a:solidFill>
                  <a:schemeClr val="tx1"/>
                </a:solidFill>
                <a:latin typeface="Courier"/>
                <a:cs typeface="Courier"/>
              </a:rPr>
              <a:t>,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hr-HR" sz="1600" dirty="0" smtClean="0">
                <a:latin typeface="Courier"/>
                <a:cs typeface="Courier"/>
              </a:rPr>
              <a:t>		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{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			</a:t>
            </a:r>
            <a:r>
              <a:rPr lang="en-US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jvm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: "1.6.0+",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hr-HR" sz="1600" dirty="0" smtClean="0">
                <a:solidFill>
                  <a:srgbClr val="FF0000"/>
                </a:solidFill>
                <a:latin typeface="Courier"/>
                <a:cs typeface="Courier"/>
              </a:rPr>
              <a:t>			javafx</a:t>
            </a:r>
            <a:r>
              <a:rPr lang="hr-HR" sz="1600" dirty="0">
                <a:solidFill>
                  <a:srgbClr val="FF0000"/>
                </a:solidFill>
                <a:latin typeface="Courier"/>
                <a:cs typeface="Courier"/>
              </a:rPr>
              <a:t>: "2.1+",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			</a:t>
            </a:r>
            <a:r>
              <a:rPr lang="en-US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jvmargs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: "-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Dapp.property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=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somevalue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 -Xmx1024m"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		}</a:t>
            </a:r>
            <a:r>
              <a:rPr lang="hr-HR" sz="1600" dirty="0" smtClean="0">
                <a:solidFill>
                  <a:srgbClr val="FF0000"/>
                </a:solidFill>
                <a:latin typeface="Courier"/>
                <a:cs typeface="Courier"/>
              </a:rPr>
              <a:t>	</a:t>
            </a:r>
            <a:r>
              <a:rPr lang="hr-HR" sz="1600" dirty="0" smtClean="0">
                <a:latin typeface="Courier"/>
                <a:cs typeface="Courier"/>
              </a:rPr>
              <a:t>	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hr-HR" sz="1600" dirty="0">
                <a:latin typeface="Courier"/>
                <a:cs typeface="Courier"/>
              </a:rPr>
              <a:t>	</a:t>
            </a:r>
            <a:r>
              <a:rPr lang="hr-HR" sz="1600" dirty="0" smtClean="0">
                <a:latin typeface="Courier"/>
                <a:cs typeface="Courier"/>
              </a:rPr>
              <a:t>	)</a:t>
            </a:r>
            <a:r>
              <a:rPr lang="hr-HR" sz="1600" dirty="0">
                <a:latin typeface="Courier"/>
                <a:cs typeface="Courier"/>
              </a:rPr>
              <a:t>;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hr-HR" sz="1600" dirty="0">
                <a:latin typeface="Courier"/>
                <a:cs typeface="Courier"/>
              </a:rPr>
              <a:t>}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4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to the App Store</a:t>
            </a:r>
            <a:endParaRPr lang="en-US" dirty="0"/>
          </a:p>
        </p:txBody>
      </p:sp>
      <p:pic>
        <p:nvPicPr>
          <p:cNvPr id="8" name="Picture Placeholder 7" descr="ph-ind-buslife-017-cropped.bmp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1" r="41457"/>
          <a:stretch/>
        </p:blipFill>
        <p:spPr>
          <a:xfrm>
            <a:off x="6257925" y="0"/>
            <a:ext cx="2239963" cy="4629150"/>
          </a:xfrm>
        </p:spPr>
      </p:pic>
    </p:spTree>
    <p:extLst>
      <p:ext uri="{BB962C8B-B14F-4D97-AF65-F5344CB8AC3E}">
        <p14:creationId xmlns:p14="http://schemas.microsoft.com/office/powerpoint/2010/main" val="266676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a Java App for Distribution on a Mac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Create </a:t>
            </a:r>
            <a:r>
              <a:rPr lang="en-US" dirty="0"/>
              <a:t>a JAR File</a:t>
            </a:r>
          </a:p>
          <a:p>
            <a:r>
              <a:rPr lang="en-US" dirty="0"/>
              <a:t> </a:t>
            </a:r>
            <a:r>
              <a:rPr lang="en-US" dirty="0" smtClean="0"/>
              <a:t>Bundle </a:t>
            </a:r>
            <a:r>
              <a:rPr lang="en-US" dirty="0"/>
              <a:t>the JAR File into an App Package</a:t>
            </a:r>
          </a:p>
          <a:p>
            <a:r>
              <a:rPr lang="en-US" dirty="0"/>
              <a:t> </a:t>
            </a:r>
            <a:r>
              <a:rPr lang="en-US" dirty="0" smtClean="0"/>
              <a:t>Bundle </a:t>
            </a:r>
            <a:r>
              <a:rPr lang="en-US" dirty="0"/>
              <a:t>the JRE with the App Package</a:t>
            </a:r>
          </a:p>
          <a:p>
            <a:r>
              <a:rPr lang="en-US" dirty="0"/>
              <a:t> </a:t>
            </a:r>
            <a:r>
              <a:rPr lang="en-US" dirty="0" smtClean="0"/>
              <a:t>Sign </a:t>
            </a:r>
            <a:r>
              <a:rPr lang="en-US" dirty="0"/>
              <a:t>the App</a:t>
            </a:r>
          </a:p>
          <a:p>
            <a:r>
              <a:rPr lang="en-US" dirty="0"/>
              <a:t> </a:t>
            </a:r>
            <a:r>
              <a:rPr lang="en-US" dirty="0" smtClean="0"/>
              <a:t>Submitting </a:t>
            </a:r>
            <a:r>
              <a:rPr lang="en-US" dirty="0"/>
              <a:t>an App to the Mac App Store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9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JAR </a:t>
            </a:r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Lets create </a:t>
            </a:r>
            <a:r>
              <a:rPr lang="en-US" dirty="0" smtClean="0"/>
              <a:t>a  </a:t>
            </a:r>
            <a:r>
              <a:rPr lang="en-US" dirty="0" err="1"/>
              <a:t>ButtonDemo.jar</a:t>
            </a:r>
            <a:r>
              <a:rPr lang="en-US" dirty="0"/>
              <a:t> file.</a:t>
            </a:r>
          </a:p>
          <a:p>
            <a:r>
              <a:rPr lang="en-US" dirty="0" smtClean="0"/>
              <a:t>Previous slides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329" y="1801086"/>
            <a:ext cx="2453751" cy="214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72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Bundle the JAR File into an App </a:t>
            </a:r>
            <a:r>
              <a:rPr lang="en-US" dirty="0" smtClean="0"/>
              <a:t>Package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1052201"/>
            <a:ext cx="8229600" cy="3062606"/>
          </a:xfrm>
        </p:spPr>
        <p:txBody>
          <a:bodyPr/>
          <a:lstStyle/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&lt;</a:t>
            </a:r>
            <a:r>
              <a:rPr lang="en-US" sz="1600" dirty="0">
                <a:latin typeface="Courier"/>
                <a:cs typeface="Courier"/>
              </a:rPr>
              <a:t>?xml version="1.0" encoding="UTF-8"?&gt; </a:t>
            </a:r>
            <a:endParaRPr lang="en-US" sz="1600" dirty="0" smtClean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&lt;</a:t>
            </a:r>
            <a:r>
              <a:rPr lang="en-US" sz="1600" dirty="0">
                <a:latin typeface="Courier"/>
                <a:cs typeface="Courier"/>
              </a:rPr>
              <a:t>project name="</a:t>
            </a:r>
            <a:r>
              <a:rPr lang="en-US" sz="1600" dirty="0" err="1">
                <a:latin typeface="Courier"/>
                <a:cs typeface="Courier"/>
              </a:rPr>
              <a:t>ButtonDemo</a:t>
            </a:r>
            <a:r>
              <a:rPr lang="en-US" sz="1600" dirty="0">
                <a:latin typeface="Courier"/>
                <a:cs typeface="Courier"/>
              </a:rPr>
              <a:t>" default="default" </a:t>
            </a:r>
            <a:r>
              <a:rPr lang="en-US" sz="1600" dirty="0" err="1">
                <a:latin typeface="Courier"/>
                <a:cs typeface="Courier"/>
              </a:rPr>
              <a:t>basedir</a:t>
            </a:r>
            <a:r>
              <a:rPr lang="en-US" sz="1600" dirty="0">
                <a:latin typeface="Courier"/>
                <a:cs typeface="Courier"/>
              </a:rPr>
              <a:t>="."&gt; </a:t>
            </a:r>
            <a:endParaRPr lang="en-US" sz="1600" dirty="0" smtClean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		&lt;</a:t>
            </a:r>
            <a:r>
              <a:rPr lang="en-US" sz="1600" dirty="0">
                <a:latin typeface="Courier"/>
                <a:cs typeface="Courier"/>
              </a:rPr>
              <a:t>import file="</a:t>
            </a:r>
            <a:r>
              <a:rPr lang="en-US" sz="1600" dirty="0" err="1">
                <a:latin typeface="Courier"/>
                <a:cs typeface="Courier"/>
              </a:rPr>
              <a:t>nbproject</a:t>
            </a:r>
            <a:r>
              <a:rPr lang="en-US" sz="1600" dirty="0">
                <a:latin typeface="Courier"/>
                <a:cs typeface="Courier"/>
              </a:rPr>
              <a:t>/build-</a:t>
            </a:r>
            <a:r>
              <a:rPr lang="en-US" sz="1600" dirty="0" err="1">
                <a:latin typeface="Courier"/>
                <a:cs typeface="Courier"/>
              </a:rPr>
              <a:t>impl.xml</a:t>
            </a:r>
            <a:r>
              <a:rPr lang="en-US" sz="1600" dirty="0">
                <a:latin typeface="Courier"/>
                <a:cs typeface="Courier"/>
              </a:rPr>
              <a:t>"/&gt; </a:t>
            </a:r>
            <a:endParaRPr lang="en-US" sz="1600" dirty="0" smtClean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b="1" dirty="0" smtClean="0">
                <a:latin typeface="Courier"/>
                <a:cs typeface="Courier"/>
              </a:rPr>
              <a:t>		</a:t>
            </a:r>
            <a:r>
              <a:rPr lang="en-US" sz="1600" b="1" dirty="0" smtClean="0">
                <a:solidFill>
                  <a:schemeClr val="accent1"/>
                </a:solidFill>
                <a:latin typeface="Courier"/>
                <a:cs typeface="Courier"/>
              </a:rPr>
              <a:t>&lt;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  <a:cs typeface="Courier"/>
              </a:rPr>
              <a:t>taskdef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 name="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  <a:cs typeface="Courier"/>
              </a:rPr>
              <a:t>bundleapp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" </a:t>
            </a:r>
            <a:endParaRPr lang="en-US" sz="1600" b="1" dirty="0" smtClean="0">
              <a:solidFill>
                <a:schemeClr val="accent1"/>
              </a:solidFill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Courier"/>
                <a:cs typeface="Courier"/>
              </a:rPr>
              <a:t>						 </a:t>
            </a:r>
            <a:r>
              <a:rPr lang="en-US" sz="1600" b="1" dirty="0" err="1" smtClean="0">
                <a:solidFill>
                  <a:schemeClr val="accent1"/>
                </a:solidFill>
                <a:latin typeface="Courier"/>
                <a:cs typeface="Courier"/>
              </a:rPr>
              <a:t>classname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="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  <a:cs typeface="Courier"/>
              </a:rPr>
              <a:t>com.oracle.appbundler.AppBundlerTask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" </a:t>
            </a:r>
            <a:endParaRPr lang="en-US" sz="1600" b="1" dirty="0" smtClean="0">
              <a:solidFill>
                <a:schemeClr val="accent1"/>
              </a:solidFill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Courier"/>
                <a:cs typeface="Courier"/>
              </a:rPr>
              <a:t>						 </a:t>
            </a:r>
            <a:r>
              <a:rPr lang="en-US" sz="1600" b="1" dirty="0" err="1" smtClean="0">
                <a:solidFill>
                  <a:schemeClr val="accent1"/>
                </a:solidFill>
                <a:latin typeface="Courier"/>
                <a:cs typeface="Courier"/>
              </a:rPr>
              <a:t>classpath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="lib/appbundler-1.0.jar" /&gt; </a:t>
            </a:r>
            <a:endParaRPr lang="en-US" sz="1600" b="1" dirty="0" smtClean="0">
              <a:solidFill>
                <a:schemeClr val="accent1"/>
              </a:solidFill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Courier"/>
                <a:cs typeface="Courier"/>
              </a:rPr>
              <a:t>		&lt;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target name="bundle-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  <a:cs typeface="Courier"/>
              </a:rPr>
              <a:t>buttonDemo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"&gt; </a:t>
            </a:r>
            <a:endParaRPr lang="en-US" sz="1600" b="1" dirty="0" smtClean="0">
              <a:solidFill>
                <a:schemeClr val="accent1"/>
              </a:solidFill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Courier"/>
                <a:cs typeface="Courier"/>
              </a:rPr>
              <a:t>			&lt;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  <a:cs typeface="Courier"/>
              </a:rPr>
              <a:t>bundleapp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  <a:cs typeface="Courier"/>
              </a:rPr>
              <a:t>outputdirectory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="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  <a:cs typeface="Courier"/>
              </a:rPr>
              <a:t>dist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" </a:t>
            </a:r>
            <a:endParaRPr lang="en-US" sz="1600" b="1" dirty="0" smtClean="0">
              <a:solidFill>
                <a:schemeClr val="accent1"/>
              </a:solidFill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Courier"/>
                <a:cs typeface="Courier"/>
              </a:rPr>
              <a:t>						name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="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  <a:cs typeface="Courier"/>
              </a:rPr>
              <a:t>ButtonDemo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" 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  <a:cs typeface="Courier"/>
              </a:rPr>
              <a:t>displayname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="Button Demo" </a:t>
            </a:r>
            <a:r>
              <a:rPr lang="en-US" sz="1600" b="1" dirty="0" smtClean="0">
                <a:solidFill>
                  <a:schemeClr val="accent1"/>
                </a:solidFill>
                <a:latin typeface="Courier"/>
                <a:cs typeface="Courier"/>
              </a:rPr>
              <a:t>								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	</a:t>
            </a:r>
            <a:r>
              <a:rPr lang="en-US" sz="1600" b="1" dirty="0" smtClean="0">
                <a:solidFill>
                  <a:schemeClr val="accent1"/>
                </a:solidFill>
                <a:latin typeface="Courier"/>
                <a:cs typeface="Courier"/>
              </a:rPr>
              <a:t>					identifier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="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  <a:cs typeface="Courier"/>
              </a:rPr>
              <a:t>components.ButtonDemo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" </a:t>
            </a:r>
            <a:r>
              <a:rPr lang="en-US" sz="1600" b="1" dirty="0" smtClean="0">
                <a:solidFill>
                  <a:schemeClr val="accent1"/>
                </a:solidFill>
                <a:latin typeface="Courier"/>
                <a:cs typeface="Courier"/>
              </a:rPr>
              <a:t>							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	</a:t>
            </a:r>
            <a:r>
              <a:rPr lang="en-US" sz="1600" b="1" dirty="0" smtClean="0">
                <a:solidFill>
                  <a:schemeClr val="accent1"/>
                </a:solidFill>
                <a:latin typeface="Courier"/>
                <a:cs typeface="Courier"/>
              </a:rPr>
              <a:t>					</a:t>
            </a:r>
            <a:r>
              <a:rPr lang="en-US" sz="1600" b="1" dirty="0" err="1" smtClean="0">
                <a:solidFill>
                  <a:schemeClr val="accent1"/>
                </a:solidFill>
                <a:latin typeface="Courier"/>
                <a:cs typeface="Courier"/>
              </a:rPr>
              <a:t>mainclassname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="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  <a:cs typeface="Courier"/>
              </a:rPr>
              <a:t>components.ButtonDemo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"&gt; </a:t>
            </a:r>
            <a:endParaRPr lang="en-US" sz="1600" b="1" dirty="0" smtClean="0">
              <a:solidFill>
                <a:schemeClr val="accent1"/>
              </a:solidFill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	</a:t>
            </a:r>
            <a:r>
              <a:rPr lang="en-US" sz="1600" b="1" dirty="0" smtClean="0">
                <a:solidFill>
                  <a:schemeClr val="accent1"/>
                </a:solidFill>
                <a:latin typeface="Courier"/>
                <a:cs typeface="Courier"/>
              </a:rPr>
              <a:t>					&lt;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  <a:cs typeface="Courier"/>
              </a:rPr>
              <a:t>classpath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 file="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  <a:cs typeface="Courier"/>
              </a:rPr>
              <a:t>dist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/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  <a:cs typeface="Courier"/>
              </a:rPr>
              <a:t>ButtonDemo.jar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" /&gt; </a:t>
            </a:r>
            <a:endParaRPr lang="en-US" sz="1600" b="1" dirty="0" smtClean="0">
              <a:solidFill>
                <a:schemeClr val="accent1"/>
              </a:solidFill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	</a:t>
            </a:r>
            <a:r>
              <a:rPr lang="en-US" sz="1600" b="1" dirty="0" smtClean="0">
                <a:solidFill>
                  <a:schemeClr val="accent1"/>
                </a:solidFill>
                <a:latin typeface="Courier"/>
                <a:cs typeface="Courier"/>
              </a:rPr>
              <a:t>		&lt;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/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  <a:cs typeface="Courier"/>
              </a:rPr>
              <a:t>bundleapp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&gt; </a:t>
            </a:r>
            <a:endParaRPr lang="en-US" sz="1600" b="1" dirty="0" smtClean="0">
              <a:solidFill>
                <a:schemeClr val="accent1"/>
              </a:solidFill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	</a:t>
            </a:r>
            <a:r>
              <a:rPr lang="en-US" sz="1600" b="1" dirty="0" smtClean="0">
                <a:solidFill>
                  <a:schemeClr val="accent1"/>
                </a:solidFill>
                <a:latin typeface="Courier"/>
                <a:cs typeface="Courier"/>
              </a:rPr>
              <a:t>	&lt;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/target&gt;</a:t>
            </a:r>
            <a:r>
              <a:rPr lang="en-US" sz="1600" dirty="0">
                <a:solidFill>
                  <a:schemeClr val="accent1"/>
                </a:solidFill>
                <a:latin typeface="Courier"/>
                <a:cs typeface="Courier"/>
              </a:rPr>
              <a:t> </a:t>
            </a:r>
            <a:endParaRPr lang="en-US" sz="1600" dirty="0" smtClean="0">
              <a:solidFill>
                <a:schemeClr val="accent1"/>
              </a:solidFill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600" dirty="0" smtClean="0">
                <a:latin typeface="Courier"/>
                <a:cs typeface="Courier"/>
              </a:rPr>
              <a:t>&lt;</a:t>
            </a:r>
            <a:r>
              <a:rPr lang="en-US" sz="1600" dirty="0">
                <a:latin typeface="Courier"/>
                <a:cs typeface="Courier"/>
              </a:rPr>
              <a:t>/project</a:t>
            </a:r>
            <a:r>
              <a:rPr lang="en-US" sz="1600" dirty="0"/>
              <a:t>&gt;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Modify the </a:t>
            </a:r>
            <a:r>
              <a:rPr lang="en-US" dirty="0" err="1"/>
              <a:t>build.xml</a:t>
            </a:r>
            <a:r>
              <a:rPr lang="en-US" dirty="0"/>
              <a:t> 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2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Bundle the JAR File into an App </a:t>
            </a:r>
            <a:r>
              <a:rPr lang="en-US" dirty="0" smtClean="0"/>
              <a:t>Package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1153801"/>
            <a:ext cx="8229600" cy="3062606"/>
          </a:xfrm>
        </p:spPr>
        <p:txBody>
          <a:bodyPr/>
          <a:lstStyle/>
          <a:p>
            <a:r>
              <a:rPr lang="en-US" dirty="0"/>
              <a:t>Install the appbundler-1.0.jar </a:t>
            </a:r>
            <a:r>
              <a:rPr lang="en-US" dirty="0" smtClean="0"/>
              <a:t>file</a:t>
            </a:r>
          </a:p>
          <a:p>
            <a:pPr lvl="1"/>
            <a:r>
              <a:rPr lang="en-US" dirty="0">
                <a:hlinkClick r:id="rId2"/>
              </a:rPr>
              <a:t>http://java.net/projects/</a:t>
            </a:r>
            <a:r>
              <a:rPr lang="en-US" dirty="0" smtClean="0">
                <a:hlinkClick r:id="rId2"/>
              </a:rPr>
              <a:t>appbundler</a:t>
            </a:r>
            <a:endParaRPr lang="en-US" dirty="0" smtClean="0"/>
          </a:p>
          <a:p>
            <a:pPr lvl="1"/>
            <a:r>
              <a:rPr lang="en-US" dirty="0" smtClean="0"/>
              <a:t>Packages a Java application as Mac app bundle</a:t>
            </a:r>
          </a:p>
          <a:p>
            <a:r>
              <a:rPr lang="en-US" dirty="0" smtClean="0"/>
              <a:t>From </a:t>
            </a:r>
            <a:r>
              <a:rPr lang="en-US" dirty="0"/>
              <a:t>the high-level project 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nvoke </a:t>
            </a:r>
            <a:r>
              <a:rPr lang="en-US" dirty="0"/>
              <a:t>the </a:t>
            </a:r>
            <a:r>
              <a:rPr lang="en-US" dirty="0" err="1" smtClean="0"/>
              <a:t>appbundler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ant </a:t>
            </a:r>
            <a:r>
              <a:rPr lang="en-US" dirty="0">
                <a:latin typeface="Courier"/>
                <a:cs typeface="Courier"/>
              </a:rPr>
              <a:t>bundle</a:t>
            </a:r>
            <a:r>
              <a:rPr lang="en-US" dirty="0" smtClean="0">
                <a:latin typeface="Courier"/>
                <a:cs typeface="Courier"/>
              </a:rPr>
              <a:t>-</a:t>
            </a:r>
            <a:r>
              <a:rPr lang="en-US" dirty="0" err="1" smtClean="0">
                <a:latin typeface="Courier"/>
                <a:cs typeface="Courier"/>
              </a:rPr>
              <a:t>buttonDemo</a:t>
            </a:r>
            <a:endParaRPr lang="en-US" dirty="0" smtClean="0">
              <a:latin typeface="Courier"/>
              <a:cs typeface="Courier"/>
            </a:endParaRPr>
          </a:p>
          <a:p>
            <a:pPr lvl="1"/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creates the </a:t>
            </a:r>
            <a:r>
              <a:rPr lang="en-US" dirty="0" err="1"/>
              <a:t>ButtonDemo.app</a:t>
            </a:r>
            <a:r>
              <a:rPr lang="en-US" dirty="0"/>
              <a:t> package in the </a:t>
            </a:r>
            <a:r>
              <a:rPr lang="en-US" dirty="0" err="1"/>
              <a:t>dist</a:t>
            </a:r>
            <a:r>
              <a:rPr lang="en-US" dirty="0"/>
              <a:t> directory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Try to launch the app: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ouble click on </a:t>
            </a:r>
            <a:r>
              <a:rPr lang="en-US" dirty="0" err="1" smtClean="0">
                <a:latin typeface="Courier"/>
                <a:cs typeface="Courier"/>
              </a:rPr>
              <a:t>ButtonDemo.app</a:t>
            </a:r>
            <a:endParaRPr lang="en-US" dirty="0" smtClean="0">
              <a:latin typeface="Courier"/>
              <a:cs typeface="Courier"/>
            </a:endParaRPr>
          </a:p>
          <a:p>
            <a:pPr lvl="1"/>
            <a:r>
              <a:rPr lang="en-US" dirty="0">
                <a:latin typeface="Courier"/>
                <a:cs typeface="Courier"/>
              </a:rPr>
              <a:t>o</a:t>
            </a:r>
            <a:r>
              <a:rPr lang="en-US" dirty="0" smtClean="0">
                <a:latin typeface="Courier"/>
                <a:cs typeface="Courier"/>
              </a:rPr>
              <a:t>pen </a:t>
            </a:r>
            <a:r>
              <a:rPr lang="en-US" dirty="0" err="1" smtClean="0">
                <a:latin typeface="Courier"/>
                <a:cs typeface="Courier"/>
              </a:rPr>
              <a:t>ButtonDemo.app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smtClean="0"/>
              <a:t>at command line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0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Execution Modes</a:t>
            </a:r>
            <a:endParaRPr lang="en-US" dirty="0"/>
          </a:p>
        </p:txBody>
      </p:sp>
      <p:pic>
        <p:nvPicPr>
          <p:cNvPr id="8" name="Picture Placeholder 7" descr="ph-ind-buslife-017-cropped.bmp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4" r="31854"/>
          <a:stretch/>
        </p:blipFill>
        <p:spPr/>
      </p:pic>
    </p:spTree>
    <p:extLst>
      <p:ext uri="{BB962C8B-B14F-4D97-AF65-F5344CB8AC3E}">
        <p14:creationId xmlns:p14="http://schemas.microsoft.com/office/powerpoint/2010/main" val="5862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Bundle the JRE with the App </a:t>
            </a:r>
            <a:r>
              <a:rPr lang="en-US" dirty="0" smtClean="0"/>
              <a:t>Package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1090301"/>
            <a:ext cx="8229600" cy="3062606"/>
          </a:xfrm>
        </p:spPr>
        <p:txBody>
          <a:bodyPr/>
          <a:lstStyle/>
          <a:p>
            <a:pPr marL="60325" indent="0">
              <a:spcAft>
                <a:spcPts val="0"/>
              </a:spcAft>
              <a:buNone/>
            </a:pPr>
            <a:r>
              <a:rPr lang="en-US" sz="1500" dirty="0">
                <a:latin typeface="Courier"/>
                <a:cs typeface="Courier"/>
              </a:rPr>
              <a:t>&lt;?xml version="1.0" encoding="UTF-8"?&gt; </a:t>
            </a:r>
            <a:endParaRPr lang="en-US" sz="1500" dirty="0" smtClean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500" dirty="0" smtClean="0">
                <a:latin typeface="Courier"/>
                <a:cs typeface="Courier"/>
              </a:rPr>
              <a:t>&lt;</a:t>
            </a:r>
            <a:r>
              <a:rPr lang="en-US" sz="1500" dirty="0">
                <a:latin typeface="Courier"/>
                <a:cs typeface="Courier"/>
              </a:rPr>
              <a:t>project name="</a:t>
            </a:r>
            <a:r>
              <a:rPr lang="en-US" sz="1500" dirty="0" err="1">
                <a:latin typeface="Courier"/>
                <a:cs typeface="Courier"/>
              </a:rPr>
              <a:t>ButtonDemo</a:t>
            </a:r>
            <a:r>
              <a:rPr lang="en-US" sz="1500" dirty="0">
                <a:latin typeface="Courier"/>
                <a:cs typeface="Courier"/>
              </a:rPr>
              <a:t>" default="default" </a:t>
            </a:r>
            <a:r>
              <a:rPr lang="en-US" sz="1500" dirty="0" err="1">
                <a:latin typeface="Courier"/>
                <a:cs typeface="Courier"/>
              </a:rPr>
              <a:t>basedir</a:t>
            </a:r>
            <a:r>
              <a:rPr lang="en-US" sz="1500" dirty="0">
                <a:latin typeface="Courier"/>
                <a:cs typeface="Courier"/>
              </a:rPr>
              <a:t>="."&gt; </a:t>
            </a:r>
            <a:endParaRPr lang="en-US" sz="1500" dirty="0" smtClean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500" dirty="0">
                <a:latin typeface="Courier"/>
                <a:cs typeface="Courier"/>
              </a:rPr>
              <a:t>	</a:t>
            </a:r>
            <a:r>
              <a:rPr lang="en-US" sz="1500" dirty="0" smtClean="0">
                <a:latin typeface="Courier"/>
                <a:cs typeface="Courier"/>
              </a:rPr>
              <a:t>&lt;</a:t>
            </a:r>
            <a:r>
              <a:rPr lang="en-US" sz="1500" dirty="0">
                <a:latin typeface="Courier"/>
                <a:cs typeface="Courier"/>
              </a:rPr>
              <a:t>import file="</a:t>
            </a:r>
            <a:r>
              <a:rPr lang="en-US" sz="1500" dirty="0" err="1">
                <a:latin typeface="Courier"/>
                <a:cs typeface="Courier"/>
              </a:rPr>
              <a:t>nbproject</a:t>
            </a:r>
            <a:r>
              <a:rPr lang="en-US" sz="1500" dirty="0">
                <a:latin typeface="Courier"/>
                <a:cs typeface="Courier"/>
              </a:rPr>
              <a:t>/build-</a:t>
            </a:r>
            <a:r>
              <a:rPr lang="en-US" sz="1500" dirty="0" err="1">
                <a:latin typeface="Courier"/>
                <a:cs typeface="Courier"/>
              </a:rPr>
              <a:t>impl.xml</a:t>
            </a:r>
            <a:r>
              <a:rPr lang="en-US" sz="1500" dirty="0">
                <a:latin typeface="Courier"/>
                <a:cs typeface="Courier"/>
              </a:rPr>
              <a:t>"/&gt; </a:t>
            </a:r>
            <a:endParaRPr lang="en-US" sz="1500" dirty="0" smtClean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500" b="1" dirty="0" smtClean="0">
                <a:solidFill>
                  <a:srgbClr val="FF0000"/>
                </a:solidFill>
                <a:latin typeface="Courier"/>
                <a:cs typeface="Courier"/>
              </a:rPr>
              <a:t>&lt;</a:t>
            </a:r>
            <a:r>
              <a:rPr lang="en-US" sz="1500" b="1" dirty="0">
                <a:solidFill>
                  <a:srgbClr val="FF0000"/>
                </a:solidFill>
                <a:latin typeface="Courier"/>
                <a:cs typeface="Courier"/>
              </a:rPr>
              <a:t>property environment="</a:t>
            </a:r>
            <a:r>
              <a:rPr lang="en-US" sz="1500" b="1" dirty="0" err="1">
                <a:solidFill>
                  <a:srgbClr val="FF0000"/>
                </a:solidFill>
                <a:latin typeface="Courier"/>
                <a:cs typeface="Courier"/>
              </a:rPr>
              <a:t>env</a:t>
            </a:r>
            <a:r>
              <a:rPr lang="en-US" sz="1500" b="1" dirty="0">
                <a:solidFill>
                  <a:srgbClr val="FF0000"/>
                </a:solidFill>
                <a:latin typeface="Courier"/>
                <a:cs typeface="Courier"/>
              </a:rPr>
              <a:t>" /&gt;</a:t>
            </a:r>
            <a:r>
              <a:rPr lang="en-US" sz="15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endParaRPr lang="en-US" sz="1500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500" dirty="0" smtClean="0">
                <a:latin typeface="Courier"/>
                <a:cs typeface="Courier"/>
              </a:rPr>
              <a:t>&lt;</a:t>
            </a:r>
            <a:r>
              <a:rPr lang="en-US" sz="1500" dirty="0" err="1">
                <a:latin typeface="Courier"/>
                <a:cs typeface="Courier"/>
              </a:rPr>
              <a:t>taskdef</a:t>
            </a:r>
            <a:r>
              <a:rPr lang="en-US" sz="1500" dirty="0">
                <a:latin typeface="Courier"/>
                <a:cs typeface="Courier"/>
              </a:rPr>
              <a:t> name="</a:t>
            </a:r>
            <a:r>
              <a:rPr lang="en-US" sz="1500" dirty="0" err="1">
                <a:latin typeface="Courier"/>
                <a:cs typeface="Courier"/>
              </a:rPr>
              <a:t>bundleapp</a:t>
            </a:r>
            <a:r>
              <a:rPr lang="en-US" sz="1500" dirty="0">
                <a:latin typeface="Courier"/>
                <a:cs typeface="Courier"/>
              </a:rPr>
              <a:t>" </a:t>
            </a:r>
            <a:r>
              <a:rPr lang="en-US" sz="1500" dirty="0" smtClean="0">
                <a:latin typeface="Courier"/>
                <a:cs typeface="Courier"/>
              </a:rPr>
              <a:t>				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500" dirty="0">
                <a:latin typeface="Courier"/>
                <a:cs typeface="Courier"/>
              </a:rPr>
              <a:t>	</a:t>
            </a:r>
            <a:r>
              <a:rPr lang="en-US" sz="1500" dirty="0" smtClean="0">
                <a:latin typeface="Courier"/>
                <a:cs typeface="Courier"/>
              </a:rPr>
              <a:t>			 </a:t>
            </a:r>
            <a:r>
              <a:rPr lang="en-US" sz="1500" dirty="0" err="1" smtClean="0">
                <a:latin typeface="Courier"/>
                <a:cs typeface="Courier"/>
              </a:rPr>
              <a:t>classname</a:t>
            </a:r>
            <a:r>
              <a:rPr lang="en-US" sz="1500" dirty="0">
                <a:latin typeface="Courier"/>
                <a:cs typeface="Courier"/>
              </a:rPr>
              <a:t>="</a:t>
            </a:r>
            <a:r>
              <a:rPr lang="en-US" sz="1500" dirty="0" err="1">
                <a:latin typeface="Courier"/>
                <a:cs typeface="Courier"/>
              </a:rPr>
              <a:t>com.oracle.appbundler.AppBundlerTask</a:t>
            </a:r>
            <a:r>
              <a:rPr lang="en-US" sz="1500" dirty="0">
                <a:latin typeface="Courier"/>
                <a:cs typeface="Courier"/>
              </a:rPr>
              <a:t>" </a:t>
            </a:r>
            <a:endParaRPr lang="en-US" sz="1500" dirty="0" smtClean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500" dirty="0">
                <a:latin typeface="Courier"/>
                <a:cs typeface="Courier"/>
              </a:rPr>
              <a:t>	</a:t>
            </a:r>
            <a:r>
              <a:rPr lang="en-US" sz="1500" dirty="0" smtClean="0">
                <a:latin typeface="Courier"/>
                <a:cs typeface="Courier"/>
              </a:rPr>
              <a:t>			 </a:t>
            </a:r>
            <a:r>
              <a:rPr lang="en-US" sz="1500" dirty="0" err="1" smtClean="0">
                <a:latin typeface="Courier"/>
                <a:cs typeface="Courier"/>
              </a:rPr>
              <a:t>classpath</a:t>
            </a:r>
            <a:r>
              <a:rPr lang="en-US" sz="1500" dirty="0">
                <a:latin typeface="Courier"/>
                <a:cs typeface="Courier"/>
              </a:rPr>
              <a:t>="lib/appbundler-1.0ea.jar" /&gt; </a:t>
            </a:r>
            <a:endParaRPr lang="en-US" sz="1500" dirty="0" smtClean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500" dirty="0" smtClean="0">
                <a:latin typeface="Courier"/>
                <a:cs typeface="Courier"/>
              </a:rPr>
              <a:t>&lt;</a:t>
            </a:r>
            <a:r>
              <a:rPr lang="en-US" sz="1500" dirty="0">
                <a:latin typeface="Courier"/>
                <a:cs typeface="Courier"/>
              </a:rPr>
              <a:t>target name="bundle-</a:t>
            </a:r>
            <a:r>
              <a:rPr lang="en-US" sz="1500" dirty="0" err="1">
                <a:latin typeface="Courier"/>
                <a:cs typeface="Courier"/>
              </a:rPr>
              <a:t>buttonDemo</a:t>
            </a:r>
            <a:r>
              <a:rPr lang="en-US" sz="1500" dirty="0">
                <a:latin typeface="Courier"/>
                <a:cs typeface="Courier"/>
              </a:rPr>
              <a:t>"&gt; </a:t>
            </a:r>
            <a:endParaRPr lang="en-US" sz="1500" dirty="0" smtClean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500" dirty="0">
                <a:latin typeface="Courier"/>
                <a:cs typeface="Courier"/>
              </a:rPr>
              <a:t>	</a:t>
            </a:r>
            <a:r>
              <a:rPr lang="en-US" sz="1500" dirty="0" smtClean="0">
                <a:latin typeface="Courier"/>
                <a:cs typeface="Courier"/>
              </a:rPr>
              <a:t>&lt;</a:t>
            </a:r>
            <a:r>
              <a:rPr lang="en-US" sz="1500" dirty="0" err="1">
                <a:latin typeface="Courier"/>
                <a:cs typeface="Courier"/>
              </a:rPr>
              <a:t>bundleapp</a:t>
            </a:r>
            <a:r>
              <a:rPr lang="en-US" sz="1500" dirty="0">
                <a:latin typeface="Courier"/>
                <a:cs typeface="Courier"/>
              </a:rPr>
              <a:t> </a:t>
            </a:r>
            <a:r>
              <a:rPr lang="en-US" sz="1500" dirty="0" err="1">
                <a:latin typeface="Courier"/>
                <a:cs typeface="Courier"/>
              </a:rPr>
              <a:t>outputdirectory</a:t>
            </a:r>
            <a:r>
              <a:rPr lang="en-US" sz="1500" dirty="0">
                <a:latin typeface="Courier"/>
                <a:cs typeface="Courier"/>
              </a:rPr>
              <a:t>="</a:t>
            </a:r>
            <a:r>
              <a:rPr lang="en-US" sz="1500" dirty="0" err="1">
                <a:latin typeface="Courier"/>
                <a:cs typeface="Courier"/>
              </a:rPr>
              <a:t>dist</a:t>
            </a:r>
            <a:r>
              <a:rPr lang="en-US" sz="1500" dirty="0">
                <a:latin typeface="Courier"/>
                <a:cs typeface="Courier"/>
              </a:rPr>
              <a:t>" </a:t>
            </a:r>
            <a:endParaRPr lang="en-US" sz="1500" dirty="0" smtClean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500" dirty="0">
                <a:latin typeface="Courier"/>
                <a:cs typeface="Courier"/>
              </a:rPr>
              <a:t>	</a:t>
            </a:r>
            <a:r>
              <a:rPr lang="en-US" sz="1500" dirty="0" smtClean="0">
                <a:latin typeface="Courier"/>
                <a:cs typeface="Courier"/>
              </a:rPr>
              <a:t>			name</a:t>
            </a:r>
            <a:r>
              <a:rPr lang="en-US" sz="1500" dirty="0">
                <a:latin typeface="Courier"/>
                <a:cs typeface="Courier"/>
              </a:rPr>
              <a:t>="</a:t>
            </a:r>
            <a:r>
              <a:rPr lang="en-US" sz="1500" dirty="0" err="1">
                <a:latin typeface="Courier"/>
                <a:cs typeface="Courier"/>
              </a:rPr>
              <a:t>ButtonDemo</a:t>
            </a:r>
            <a:r>
              <a:rPr lang="en-US" sz="1500" dirty="0">
                <a:latin typeface="Courier"/>
                <a:cs typeface="Courier"/>
              </a:rPr>
              <a:t>" </a:t>
            </a:r>
            <a:r>
              <a:rPr lang="en-US" sz="1500" dirty="0" err="1">
                <a:latin typeface="Courier"/>
                <a:cs typeface="Courier"/>
              </a:rPr>
              <a:t>displayname</a:t>
            </a:r>
            <a:r>
              <a:rPr lang="en-US" sz="1500" dirty="0">
                <a:latin typeface="Courier"/>
                <a:cs typeface="Courier"/>
              </a:rPr>
              <a:t>="Button Demo" </a:t>
            </a:r>
            <a:endParaRPr lang="en-US" sz="1500" dirty="0" smtClean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500" dirty="0">
                <a:latin typeface="Courier"/>
                <a:cs typeface="Courier"/>
              </a:rPr>
              <a:t>	</a:t>
            </a:r>
            <a:r>
              <a:rPr lang="en-US" sz="1500" dirty="0" smtClean="0">
                <a:latin typeface="Courier"/>
                <a:cs typeface="Courier"/>
              </a:rPr>
              <a:t>			identifier</a:t>
            </a:r>
            <a:r>
              <a:rPr lang="en-US" sz="1500" dirty="0">
                <a:latin typeface="Courier"/>
                <a:cs typeface="Courier"/>
              </a:rPr>
              <a:t>="</a:t>
            </a:r>
            <a:r>
              <a:rPr lang="en-US" sz="1500" dirty="0" err="1" smtClean="0">
                <a:latin typeface="Courier"/>
                <a:cs typeface="Courier"/>
              </a:rPr>
              <a:t>components.ButtonDemo</a:t>
            </a:r>
            <a:r>
              <a:rPr lang="en-US" sz="1500" dirty="0" smtClean="0">
                <a:latin typeface="Courier"/>
                <a:cs typeface="Courier"/>
              </a:rPr>
              <a:t>” 				</a:t>
            </a:r>
          </a:p>
          <a:p>
            <a:pPr marL="60325" indent="0">
              <a:spcAft>
                <a:spcPts val="0"/>
              </a:spcAft>
              <a:buNone/>
            </a:pPr>
            <a:r>
              <a:rPr lang="en-US" sz="1500" dirty="0">
                <a:latin typeface="Courier"/>
                <a:cs typeface="Courier"/>
              </a:rPr>
              <a:t>	</a:t>
            </a:r>
            <a:r>
              <a:rPr lang="en-US" sz="1500" dirty="0" smtClean="0">
                <a:latin typeface="Courier"/>
                <a:cs typeface="Courier"/>
              </a:rPr>
              <a:t>			</a:t>
            </a:r>
            <a:r>
              <a:rPr lang="en-US" sz="1500" dirty="0" err="1" smtClean="0">
                <a:latin typeface="Courier"/>
                <a:cs typeface="Courier"/>
              </a:rPr>
              <a:t>mainclassname</a:t>
            </a:r>
            <a:r>
              <a:rPr lang="en-US" sz="1500" dirty="0">
                <a:latin typeface="Courier"/>
                <a:cs typeface="Courier"/>
              </a:rPr>
              <a:t>="</a:t>
            </a:r>
            <a:r>
              <a:rPr lang="en-US" sz="1500" dirty="0" err="1">
                <a:latin typeface="Courier"/>
                <a:cs typeface="Courier"/>
              </a:rPr>
              <a:t>components.ButtonDemo</a:t>
            </a:r>
            <a:r>
              <a:rPr lang="en-US" sz="1500" dirty="0">
                <a:latin typeface="Courier"/>
                <a:cs typeface="Courier"/>
              </a:rPr>
              <a:t>"&gt; </a:t>
            </a:r>
            <a:endParaRPr lang="en-US" sz="1500" dirty="0" smtClean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500" b="1" dirty="0">
                <a:latin typeface="Courier"/>
                <a:cs typeface="Courier"/>
              </a:rPr>
              <a:t>	</a:t>
            </a:r>
            <a:r>
              <a:rPr lang="en-US" sz="1500" b="1" dirty="0" smtClean="0">
                <a:latin typeface="Courier"/>
                <a:cs typeface="Courier"/>
              </a:rPr>
              <a:t>			</a:t>
            </a:r>
            <a:r>
              <a:rPr lang="en-US" sz="1500" b="1" dirty="0" smtClean="0">
                <a:solidFill>
                  <a:srgbClr val="FF0000"/>
                </a:solidFill>
                <a:latin typeface="Courier"/>
                <a:cs typeface="Courier"/>
              </a:rPr>
              <a:t>&lt;</a:t>
            </a:r>
            <a:r>
              <a:rPr lang="en-US" sz="1500" b="1" dirty="0">
                <a:solidFill>
                  <a:srgbClr val="FF0000"/>
                </a:solidFill>
                <a:latin typeface="Courier"/>
                <a:cs typeface="Courier"/>
              </a:rPr>
              <a:t>runtime </a:t>
            </a:r>
            <a:r>
              <a:rPr lang="en-US" sz="1500" b="1" dirty="0" err="1">
                <a:solidFill>
                  <a:srgbClr val="FF0000"/>
                </a:solidFill>
                <a:latin typeface="Courier"/>
                <a:cs typeface="Courier"/>
              </a:rPr>
              <a:t>dir</a:t>
            </a:r>
            <a:r>
              <a:rPr lang="en-US" sz="1500" b="1" dirty="0">
                <a:solidFill>
                  <a:srgbClr val="FF0000"/>
                </a:solidFill>
                <a:latin typeface="Courier"/>
                <a:cs typeface="Courier"/>
              </a:rPr>
              <a:t>="${</a:t>
            </a:r>
            <a:r>
              <a:rPr lang="en-US" sz="1500" b="1" dirty="0" err="1">
                <a:solidFill>
                  <a:srgbClr val="FF0000"/>
                </a:solidFill>
                <a:latin typeface="Courier"/>
                <a:cs typeface="Courier"/>
              </a:rPr>
              <a:t>env.JAVA_HOME</a:t>
            </a:r>
            <a:r>
              <a:rPr lang="en-US" sz="1500" b="1" dirty="0">
                <a:solidFill>
                  <a:srgbClr val="FF0000"/>
                </a:solidFill>
                <a:latin typeface="Courier"/>
                <a:cs typeface="Courier"/>
              </a:rPr>
              <a:t>}" /&gt;</a:t>
            </a:r>
            <a:r>
              <a:rPr lang="en-US" sz="15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endParaRPr lang="en-US" sz="1500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500" dirty="0">
                <a:solidFill>
                  <a:srgbClr val="FF0000"/>
                </a:solidFill>
                <a:latin typeface="Courier"/>
                <a:cs typeface="Courier"/>
              </a:rPr>
              <a:t>	</a:t>
            </a:r>
            <a:r>
              <a:rPr lang="en-US" sz="1500" dirty="0" smtClean="0">
                <a:solidFill>
                  <a:srgbClr val="FF0000"/>
                </a:solidFill>
                <a:latin typeface="Courier"/>
                <a:cs typeface="Courier"/>
              </a:rPr>
              <a:t>			</a:t>
            </a:r>
            <a:r>
              <a:rPr lang="en-US" sz="1500" dirty="0" smtClean="0">
                <a:latin typeface="Courier"/>
                <a:cs typeface="Courier"/>
              </a:rPr>
              <a:t>&lt;</a:t>
            </a:r>
            <a:r>
              <a:rPr lang="en-US" sz="1500" dirty="0" err="1">
                <a:latin typeface="Courier"/>
                <a:cs typeface="Courier"/>
              </a:rPr>
              <a:t>classpath</a:t>
            </a:r>
            <a:r>
              <a:rPr lang="en-US" sz="1500" dirty="0">
                <a:latin typeface="Courier"/>
                <a:cs typeface="Courier"/>
              </a:rPr>
              <a:t> file="</a:t>
            </a:r>
            <a:r>
              <a:rPr lang="en-US" sz="1500" dirty="0" err="1">
                <a:latin typeface="Courier"/>
                <a:cs typeface="Courier"/>
              </a:rPr>
              <a:t>dist</a:t>
            </a:r>
            <a:r>
              <a:rPr lang="en-US" sz="1500" dirty="0">
                <a:latin typeface="Courier"/>
                <a:cs typeface="Courier"/>
              </a:rPr>
              <a:t>/</a:t>
            </a:r>
            <a:r>
              <a:rPr lang="en-US" sz="1500" dirty="0" err="1">
                <a:latin typeface="Courier"/>
                <a:cs typeface="Courier"/>
              </a:rPr>
              <a:t>ButtonDemo.jar</a:t>
            </a:r>
            <a:r>
              <a:rPr lang="en-US" sz="1500" dirty="0">
                <a:latin typeface="Courier"/>
                <a:cs typeface="Courier"/>
              </a:rPr>
              <a:t>" /&gt; </a:t>
            </a:r>
            <a:endParaRPr lang="en-US" sz="1500" dirty="0" smtClean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500" dirty="0">
                <a:latin typeface="Courier"/>
                <a:cs typeface="Courier"/>
              </a:rPr>
              <a:t>	</a:t>
            </a:r>
            <a:r>
              <a:rPr lang="en-US" sz="1500" dirty="0" smtClean="0">
                <a:latin typeface="Courier"/>
                <a:cs typeface="Courier"/>
              </a:rPr>
              <a:t>&lt;</a:t>
            </a:r>
            <a:r>
              <a:rPr lang="en-US" sz="1500" dirty="0">
                <a:latin typeface="Courier"/>
                <a:cs typeface="Courier"/>
              </a:rPr>
              <a:t>/</a:t>
            </a:r>
            <a:r>
              <a:rPr lang="en-US" sz="1500" dirty="0" err="1">
                <a:latin typeface="Courier"/>
                <a:cs typeface="Courier"/>
              </a:rPr>
              <a:t>bundleapp</a:t>
            </a:r>
            <a:r>
              <a:rPr lang="en-US" sz="1500" dirty="0">
                <a:latin typeface="Courier"/>
                <a:cs typeface="Courier"/>
              </a:rPr>
              <a:t>&gt; </a:t>
            </a:r>
            <a:endParaRPr lang="en-US" sz="1500" dirty="0" smtClean="0">
              <a:latin typeface="Courier"/>
              <a:cs typeface="Courier"/>
            </a:endParaRPr>
          </a:p>
          <a:p>
            <a:pPr marL="60325" indent="0">
              <a:spcAft>
                <a:spcPts val="0"/>
              </a:spcAft>
              <a:buNone/>
            </a:pPr>
            <a:r>
              <a:rPr lang="en-US" sz="1500" dirty="0" smtClean="0">
                <a:latin typeface="Courier"/>
                <a:cs typeface="Courier"/>
              </a:rPr>
              <a:t>&lt;</a:t>
            </a:r>
            <a:r>
              <a:rPr lang="en-US" sz="1500" dirty="0">
                <a:latin typeface="Courier"/>
                <a:cs typeface="Courier"/>
              </a:rPr>
              <a:t>/target&gt; &lt;/project&gt;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Modify </a:t>
            </a:r>
            <a:r>
              <a:rPr lang="en-US" dirty="0" err="1" smtClean="0"/>
              <a:t>build.xml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3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Bundle the JRE with the App Package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Create a fresh version of </a:t>
            </a:r>
            <a:r>
              <a:rPr lang="en-US" dirty="0" err="1">
                <a:latin typeface="Courier"/>
                <a:cs typeface="Courier"/>
              </a:rPr>
              <a:t>ButtonDemo.app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Using </a:t>
            </a:r>
            <a:r>
              <a:rPr lang="en-US" dirty="0"/>
              <a:t>the ant bundle-</a:t>
            </a:r>
            <a:r>
              <a:rPr lang="en-US" dirty="0" err="1"/>
              <a:t>buttonDemo</a:t>
            </a:r>
            <a:r>
              <a:rPr lang="en-US" dirty="0"/>
              <a:t> command.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resulting version includes the JRE in the app package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Confirm </a:t>
            </a:r>
            <a:r>
              <a:rPr lang="en-US" dirty="0"/>
              <a:t>this by examining </a:t>
            </a:r>
            <a:r>
              <a:rPr lang="en-US" dirty="0">
                <a:latin typeface="Courier"/>
                <a:cs typeface="Courier"/>
              </a:rPr>
              <a:t>the Contents/</a:t>
            </a:r>
            <a:r>
              <a:rPr lang="en-US" dirty="0" err="1">
                <a:latin typeface="Courier"/>
                <a:cs typeface="Courier"/>
              </a:rPr>
              <a:t>PlugIns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/>
              <a:t>directory inside of the </a:t>
            </a:r>
            <a:r>
              <a:rPr lang="en-US" dirty="0">
                <a:latin typeface="Courier"/>
                <a:cs typeface="Courier"/>
              </a:rPr>
              <a:t>app</a:t>
            </a:r>
            <a:r>
              <a:rPr lang="en-US" dirty="0"/>
              <a:t> package.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the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78947" y="988701"/>
            <a:ext cx="8229600" cy="3062606"/>
          </a:xfrm>
        </p:spPr>
        <p:txBody>
          <a:bodyPr/>
          <a:lstStyle/>
          <a:p>
            <a:r>
              <a:rPr lang="en-US" dirty="0" smtClean="0"/>
              <a:t>Gatekeeper only allows:  (see Code Signing Task from </a:t>
            </a:r>
            <a:r>
              <a:rPr lang="en-US" dirty="0" err="1" smtClean="0"/>
              <a:t>developer.apple.com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OS X App Store apps</a:t>
            </a:r>
          </a:p>
          <a:p>
            <a:pPr lvl="1"/>
            <a:r>
              <a:rPr lang="en-US" dirty="0" smtClean="0"/>
              <a:t>Developer ID signed apps</a:t>
            </a:r>
          </a:p>
          <a:p>
            <a:pPr lvl="1"/>
            <a:r>
              <a:rPr lang="en-US" dirty="0" smtClean="0"/>
              <a:t>From Mountain Lion (OS X 10.8)</a:t>
            </a:r>
          </a:p>
          <a:p>
            <a:r>
              <a:rPr lang="en-US" dirty="0" smtClean="0"/>
              <a:t>The </a:t>
            </a:r>
            <a:r>
              <a:rPr lang="en-US" dirty="0"/>
              <a:t>signing certificate contains a field called </a:t>
            </a:r>
            <a:r>
              <a:rPr lang="en-US" b="1" dirty="0"/>
              <a:t>Common Name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the string from the </a:t>
            </a:r>
            <a:r>
              <a:rPr lang="en-US" b="1" dirty="0"/>
              <a:t>Common Name</a:t>
            </a:r>
            <a:r>
              <a:rPr lang="en-US" dirty="0"/>
              <a:t> field to sign your application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Sign your application using </a:t>
            </a:r>
            <a:r>
              <a:rPr lang="en-US" b="1" dirty="0" err="1" smtClean="0">
                <a:latin typeface="Courier"/>
                <a:cs typeface="Courier"/>
              </a:rPr>
              <a:t>codesign</a:t>
            </a:r>
            <a:r>
              <a:rPr lang="en-US" dirty="0" smtClean="0"/>
              <a:t> tool</a:t>
            </a:r>
          </a:p>
          <a:p>
            <a:pPr lvl="1"/>
            <a:r>
              <a:rPr lang="en-US" dirty="0" smtClean="0"/>
              <a:t>Create and manipulate code signatures</a:t>
            </a:r>
          </a:p>
          <a:p>
            <a:r>
              <a:rPr lang="en-US" dirty="0" smtClean="0"/>
              <a:t>Check with </a:t>
            </a:r>
            <a:r>
              <a:rPr lang="en-US" b="1" dirty="0" err="1" smtClean="0">
                <a:latin typeface="Courier"/>
                <a:cs typeface="Courier"/>
              </a:rPr>
              <a:t>spctl</a:t>
            </a:r>
            <a:r>
              <a:rPr lang="en-US" dirty="0" smtClean="0"/>
              <a:t> tool</a:t>
            </a:r>
          </a:p>
          <a:p>
            <a:pPr lvl="1"/>
            <a:r>
              <a:rPr lang="en-US" dirty="0" smtClean="0"/>
              <a:t>Manage the security assessment policy subsystem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5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the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Sign your app using the </a:t>
            </a:r>
            <a:r>
              <a:rPr lang="en-US" dirty="0" err="1"/>
              <a:t>codesign</a:t>
            </a:r>
            <a:r>
              <a:rPr lang="en-US" dirty="0"/>
              <a:t>(1) </a:t>
            </a:r>
            <a:r>
              <a:rPr lang="en-US" dirty="0" smtClean="0"/>
              <a:t>tool</a:t>
            </a:r>
            <a:endParaRPr lang="en-US" dirty="0"/>
          </a:p>
          <a:p>
            <a:pPr marL="60325" indent="0">
              <a:buNone/>
            </a:pPr>
            <a:r>
              <a:rPr lang="en-US" dirty="0" smtClean="0"/>
              <a:t>            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sz="1600" dirty="0" smtClean="0">
                <a:solidFill>
                  <a:srgbClr val="5382A1"/>
                </a:solidFill>
                <a:latin typeface="Courier"/>
                <a:cs typeface="Courier"/>
              </a:rPr>
              <a:t> % </a:t>
            </a:r>
            <a:r>
              <a:rPr lang="en-US" sz="1600" dirty="0" err="1">
                <a:solidFill>
                  <a:srgbClr val="5382A1"/>
                </a:solidFill>
                <a:latin typeface="Courier"/>
                <a:cs typeface="Courier"/>
              </a:rPr>
              <a:t>codesign</a:t>
            </a:r>
            <a:r>
              <a:rPr lang="en-US" sz="1600" dirty="0">
                <a:solidFill>
                  <a:srgbClr val="5382A1"/>
                </a:solidFill>
                <a:latin typeface="Courier"/>
                <a:cs typeface="Courier"/>
              </a:rPr>
              <a:t> -s "Developer ID </a:t>
            </a:r>
            <a:r>
              <a:rPr lang="en-US" sz="1600" dirty="0" smtClean="0">
                <a:solidFill>
                  <a:srgbClr val="5382A1"/>
                </a:solidFill>
                <a:latin typeface="Courier"/>
                <a:cs typeface="Courier"/>
              </a:rPr>
              <a:t>Application:   </a:t>
            </a:r>
          </a:p>
          <a:p>
            <a:pPr marL="60325" indent="0">
              <a:buNone/>
            </a:pPr>
            <a:r>
              <a:rPr lang="en-US" sz="1600" i="1" dirty="0">
                <a:solidFill>
                  <a:srgbClr val="5382A1"/>
                </a:solidFill>
                <a:latin typeface="Courier"/>
                <a:cs typeface="Courier"/>
              </a:rPr>
              <a:t> </a:t>
            </a:r>
            <a:r>
              <a:rPr lang="en-US" sz="1600" i="1" dirty="0" smtClean="0">
                <a:solidFill>
                  <a:srgbClr val="5382A1"/>
                </a:solidFill>
                <a:latin typeface="Courier"/>
                <a:cs typeface="Courier"/>
              </a:rPr>
              <a:t>        </a:t>
            </a:r>
            <a:r>
              <a:rPr lang="en-US" sz="1600" i="1" dirty="0" err="1" smtClean="0">
                <a:solidFill>
                  <a:srgbClr val="5382A1"/>
                </a:solidFill>
                <a:latin typeface="Courier"/>
                <a:cs typeface="Courier"/>
              </a:rPr>
              <a:t>CommonNameFromCertificate</a:t>
            </a:r>
            <a:r>
              <a:rPr lang="en-US" sz="1600" dirty="0">
                <a:solidFill>
                  <a:srgbClr val="5382A1"/>
                </a:solidFill>
                <a:latin typeface="Courier"/>
                <a:cs typeface="Courier"/>
              </a:rPr>
              <a:t>" </a:t>
            </a:r>
            <a:r>
              <a:rPr lang="en-US" sz="1600" dirty="0" smtClean="0">
                <a:solidFill>
                  <a:srgbClr val="5382A1"/>
                </a:solidFill>
                <a:latin typeface="Courier"/>
                <a:cs typeface="Courier"/>
              </a:rPr>
              <a:t> </a:t>
            </a:r>
            <a:r>
              <a:rPr lang="en-US" sz="1600" i="1" dirty="0" err="1" smtClean="0">
                <a:solidFill>
                  <a:srgbClr val="5382A1"/>
                </a:solidFill>
                <a:latin typeface="Courier"/>
                <a:cs typeface="Courier"/>
              </a:rPr>
              <a:t>ExampleApp.app</a:t>
            </a:r>
            <a:r>
              <a:rPr lang="en-US" sz="1600" dirty="0" smtClean="0">
                <a:solidFill>
                  <a:srgbClr val="5382A1"/>
                </a:solidFill>
              </a:rPr>
              <a:t> </a:t>
            </a:r>
            <a:endParaRPr lang="en-US" sz="1600" dirty="0">
              <a:solidFill>
                <a:srgbClr val="5382A1"/>
              </a:solidFill>
            </a:endParaRPr>
          </a:p>
          <a:p>
            <a:r>
              <a:rPr lang="en-US" dirty="0"/>
              <a:t>V</a:t>
            </a:r>
            <a:r>
              <a:rPr lang="en-US" dirty="0" smtClean="0"/>
              <a:t>erify the </a:t>
            </a:r>
            <a:r>
              <a:rPr lang="en-US" dirty="0"/>
              <a:t>app is </a:t>
            </a:r>
            <a:r>
              <a:rPr lang="en-US" dirty="0" smtClean="0"/>
              <a:t>signed:</a:t>
            </a:r>
          </a:p>
          <a:p>
            <a:pPr marL="60325" indent="0">
              <a:buNone/>
            </a:pPr>
            <a:r>
              <a:rPr lang="en-US" sz="1600" dirty="0" smtClean="0"/>
              <a:t>          </a:t>
            </a:r>
            <a:r>
              <a:rPr lang="en-US" sz="1600" dirty="0" smtClean="0">
                <a:solidFill>
                  <a:srgbClr val="5382A1"/>
                </a:solidFill>
              </a:rPr>
              <a:t>  </a:t>
            </a:r>
            <a:r>
              <a:rPr lang="en-US" sz="1600" dirty="0" smtClean="0">
                <a:solidFill>
                  <a:srgbClr val="5382A1"/>
                </a:solidFill>
                <a:latin typeface="Courier"/>
                <a:cs typeface="Courier"/>
              </a:rPr>
              <a:t>% </a:t>
            </a:r>
            <a:r>
              <a:rPr lang="en-US" sz="1600" dirty="0" err="1">
                <a:solidFill>
                  <a:srgbClr val="5382A1"/>
                </a:solidFill>
                <a:latin typeface="Courier"/>
                <a:cs typeface="Courier"/>
              </a:rPr>
              <a:t>codesign</a:t>
            </a:r>
            <a:r>
              <a:rPr lang="en-US" sz="1600" dirty="0">
                <a:solidFill>
                  <a:srgbClr val="5382A1"/>
                </a:solidFill>
                <a:latin typeface="Courier"/>
                <a:cs typeface="Courier"/>
              </a:rPr>
              <a:t> -d --verbose=4 </a:t>
            </a:r>
            <a:r>
              <a:rPr lang="en-US" sz="1600" i="1" dirty="0" err="1" smtClean="0">
                <a:solidFill>
                  <a:srgbClr val="5382A1"/>
                </a:solidFill>
                <a:latin typeface="Courier"/>
                <a:cs typeface="Courier"/>
              </a:rPr>
              <a:t>ExampleApp.app</a:t>
            </a:r>
            <a:endParaRPr lang="en-US" sz="1600" i="1" dirty="0" smtClean="0">
              <a:solidFill>
                <a:srgbClr val="5382A1"/>
              </a:solidFill>
              <a:latin typeface="Courier"/>
              <a:cs typeface="Courier"/>
            </a:endParaRPr>
          </a:p>
          <a:p>
            <a:r>
              <a:rPr lang="en-US" dirty="0" smtClean="0"/>
              <a:t>To </a:t>
            </a:r>
            <a:r>
              <a:rPr lang="en-US" dirty="0"/>
              <a:t>check whether an application can be launched when Gatekeeper is </a:t>
            </a:r>
            <a:r>
              <a:rPr lang="en-US" dirty="0" smtClean="0"/>
              <a:t>enabled:</a:t>
            </a:r>
            <a:endParaRPr lang="en-US" dirty="0"/>
          </a:p>
          <a:p>
            <a:pPr marL="60325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</a:t>
            </a:r>
            <a:r>
              <a:rPr lang="en-US" sz="1600" dirty="0" smtClean="0">
                <a:solidFill>
                  <a:srgbClr val="5382A1"/>
                </a:solidFill>
                <a:latin typeface="Courier New"/>
                <a:cs typeface="Courier New"/>
              </a:rPr>
              <a:t> % </a:t>
            </a:r>
            <a:r>
              <a:rPr lang="en-US" sz="1600" dirty="0" err="1">
                <a:solidFill>
                  <a:srgbClr val="5382A1"/>
                </a:solidFill>
                <a:latin typeface="Courier New"/>
                <a:cs typeface="Courier New"/>
              </a:rPr>
              <a:t>spctl</a:t>
            </a:r>
            <a:r>
              <a:rPr lang="en-US" sz="1600" dirty="0">
                <a:solidFill>
                  <a:srgbClr val="5382A1"/>
                </a:solidFill>
                <a:latin typeface="Courier New"/>
                <a:cs typeface="Courier New"/>
              </a:rPr>
              <a:t> --assess --verbose=4 --type execute </a:t>
            </a:r>
            <a:r>
              <a:rPr lang="en-US" sz="1600" i="1" dirty="0" err="1">
                <a:solidFill>
                  <a:srgbClr val="5382A1"/>
                </a:solidFill>
                <a:latin typeface="Courier New"/>
                <a:cs typeface="Courier New"/>
              </a:rPr>
              <a:t>ExampleApp.app</a:t>
            </a:r>
            <a:r>
              <a:rPr lang="en-US" sz="1600" dirty="0">
                <a:solidFill>
                  <a:srgbClr val="5382A1"/>
                </a:solidFill>
                <a:latin typeface="Courier New"/>
                <a:cs typeface="Courier New"/>
              </a:rPr>
              <a:t> </a:t>
            </a:r>
            <a:endParaRPr lang="en-US" sz="1600" dirty="0" smtClean="0">
              <a:solidFill>
                <a:srgbClr val="5382A1"/>
              </a:solidFill>
              <a:latin typeface="Courier New"/>
              <a:cs typeface="Courier New"/>
            </a:endParaRPr>
          </a:p>
          <a:p>
            <a:pPr marL="60325" indent="0">
              <a:buNone/>
            </a:pPr>
            <a:endParaRPr lang="en-US" dirty="0">
              <a:solidFill>
                <a:srgbClr val="5382A1"/>
              </a:solidFill>
              <a:latin typeface="Courier"/>
              <a:cs typeface="Courier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an App to the Mac App </a:t>
            </a:r>
            <a:r>
              <a:rPr lang="en-US" dirty="0" smtClean="0"/>
              <a:t>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https://developer.apple.com/library/mac/#releasenotes/General/SubmittingToMacAppStore/_index.html#//apple_ref/doc/uid/</a:t>
            </a:r>
            <a:r>
              <a:rPr lang="en-US" dirty="0" smtClean="0">
                <a:hlinkClick r:id="rId2"/>
              </a:rPr>
              <a:t>TP40010572</a:t>
            </a:r>
            <a:endParaRPr lang="en-US" dirty="0" smtClean="0"/>
          </a:p>
          <a:p>
            <a:r>
              <a:rPr lang="en-US" dirty="0" smtClean="0"/>
              <a:t>And WAIT!!!!....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0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000" dirty="0" smtClean="0"/>
              <a:t>We are aware Deployment is a key feature in </a:t>
            </a:r>
            <a:r>
              <a:rPr lang="en-US" sz="2000" dirty="0" err="1" smtClean="0"/>
              <a:t>JavaFX</a:t>
            </a:r>
            <a:r>
              <a:rPr lang="en-US" sz="2000" dirty="0" smtClean="0"/>
              <a:t> and also Java SE</a:t>
            </a:r>
          </a:p>
          <a:p>
            <a:r>
              <a:rPr lang="en-US" sz="2000" dirty="0" smtClean="0"/>
              <a:t>Working hard on this</a:t>
            </a:r>
          </a:p>
          <a:p>
            <a:r>
              <a:rPr lang="en-US" sz="2000" dirty="0" smtClean="0"/>
              <a:t>Want to hear from your experience</a:t>
            </a:r>
          </a:p>
          <a:p>
            <a:r>
              <a:rPr lang="en-US" sz="2000" dirty="0" smtClean="0"/>
              <a:t>Stay tuned for </a:t>
            </a:r>
            <a:r>
              <a:rPr lang="en-US" sz="2000" dirty="0" err="1" smtClean="0"/>
              <a:t>JavaOne</a:t>
            </a:r>
            <a:r>
              <a:rPr lang="en-US" sz="2000" dirty="0" smtClean="0"/>
              <a:t> San Francisco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FX Deployment docs are here: </a:t>
            </a:r>
            <a:r>
              <a:rPr lang="en-US" dirty="0">
                <a:hlinkClick r:id="rId2"/>
              </a:rPr>
              <a:t>http://docs.oracle.com/javafx/2/deployment/jfxpub-deployment.htm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>
                <a:hlinkClick r:id="rId3"/>
              </a:rPr>
              <a:t>http://docs.oracle.com/javase/7/docs/technotes/guides/jweb/packagingAppsForMac.html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Marco </a:t>
            </a:r>
            <a:r>
              <a:rPr lang="en-US" dirty="0" err="1" smtClean="0"/>
              <a:t>Dinacci</a:t>
            </a:r>
            <a:r>
              <a:rPr lang="en-US" dirty="0" smtClean="0"/>
              <a:t> blog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intransitione.com</a:t>
            </a:r>
            <a:r>
              <a:rPr lang="en-US"/>
              <a:t>/blog/take-java-to-app-store/</a:t>
            </a:r>
            <a:endParaRPr lang="en-US" dirty="0" smtClean="0"/>
          </a:p>
          <a:p>
            <a:r>
              <a:rPr lang="en-US" dirty="0" err="1" smtClean="0"/>
              <a:t>JavaOne</a:t>
            </a:r>
            <a:r>
              <a:rPr lang="en-US" dirty="0" smtClean="0"/>
              <a:t> 2012:</a:t>
            </a:r>
            <a:endParaRPr lang="en-US" dirty="0"/>
          </a:p>
          <a:p>
            <a:pPr lvl="2"/>
            <a:r>
              <a:rPr lang="en-US" dirty="0">
                <a:solidFill>
                  <a:schemeClr val="tx1"/>
                </a:solidFill>
                <a:hlinkClick r:id="rId4"/>
              </a:rPr>
              <a:t>CON8224 - Deploy Your Application with OpenJDK 7 on Mac OS X 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CON7488 </a:t>
            </a:r>
            <a:r>
              <a:rPr lang="en-US" dirty="0">
                <a:solidFill>
                  <a:schemeClr val="tx1"/>
                </a:solidFill>
                <a:hlinkClick r:id="rId5"/>
              </a:rPr>
              <a:t>- Java Deployment on Mac OS X </a:t>
            </a:r>
            <a:endParaRPr lang="en-US" dirty="0" smtClean="0">
              <a:solidFill>
                <a:schemeClr val="tx1"/>
              </a:solidFill>
            </a:endParaRPr>
          </a:p>
          <a:p>
            <a:pPr marL="800100" lvl="2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6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avaDuke_Classic_full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033" y="673612"/>
            <a:ext cx="3878264" cy="3662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9553" y="2181539"/>
            <a:ext cx="4373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/>
                </a:solidFill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086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Execution Modes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477923860"/>
              </p:ext>
            </p:extLst>
          </p:nvPr>
        </p:nvGraphicFramePr>
        <p:xfrm>
          <a:off x="627063" y="798513"/>
          <a:ext cx="8229600" cy="3922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216"/>
                <a:gridCol w="6012384"/>
              </a:tblGrid>
              <a:tr h="442658">
                <a:tc>
                  <a:txBody>
                    <a:bodyPr/>
                    <a:lstStyle/>
                    <a:p>
                      <a:r>
                        <a:rPr lang="en-US" dirty="0" smtClean="0"/>
                        <a:t>Execution</a:t>
                      </a:r>
                      <a:r>
                        <a:rPr lang="en-US" baseline="0" dirty="0" smtClean="0"/>
                        <a:t> 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461905">
                <a:tc>
                  <a:txBody>
                    <a:bodyPr/>
                    <a:lstStyle/>
                    <a:p>
                      <a:r>
                        <a:rPr lang="en-US" dirty="0" smtClean="0"/>
                        <a:t>Standalone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 package is available on a local drive</a:t>
                      </a:r>
                      <a:endParaRPr lang="en-US" dirty="0"/>
                    </a:p>
                  </a:txBody>
                  <a:tcPr/>
                </a:tc>
              </a:tr>
              <a:tr h="614606">
                <a:tc>
                  <a:txBody>
                    <a:bodyPr/>
                    <a:lstStyle/>
                    <a:p>
                      <a:r>
                        <a:rPr lang="en-US" dirty="0" smtClean="0"/>
                        <a:t>Web Start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Click a link in a web page to start app from remote web server.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 downloaded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Later execution available from desktop shortcut.</a:t>
                      </a:r>
                      <a:endParaRPr lang="en-US" dirty="0"/>
                    </a:p>
                  </a:txBody>
                  <a:tcPr/>
                </a:tc>
              </a:tr>
              <a:tr h="614606">
                <a:tc>
                  <a:txBody>
                    <a:bodyPr/>
                    <a:lstStyle/>
                    <a:p>
                      <a:r>
                        <a:rPr lang="en-US" dirty="0" smtClean="0"/>
                        <a:t>Embedded on web page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JavaFX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content embedded in the web page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Page hosted on a remote web server.</a:t>
                      </a:r>
                      <a:endParaRPr lang="en-US" dirty="0"/>
                    </a:p>
                  </a:txBody>
                  <a:tcPr/>
                </a:tc>
              </a:tr>
              <a:tr h="614606">
                <a:tc>
                  <a:txBody>
                    <a:bodyPr/>
                    <a:lstStyle/>
                    <a:p>
                      <a:r>
                        <a:rPr lang="en-US" dirty="0" smtClean="0"/>
                        <a:t>Self-contained app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 installed on the local drive and runs as a standalone program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Uses a private copy of Java and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JavaFX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runtimes.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Launched as native applications for that OS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606166" y="3512367"/>
            <a:ext cx="2463892" cy="654634"/>
            <a:chOff x="6297661" y="3589162"/>
            <a:chExt cx="2772392" cy="736600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6297661" y="3604725"/>
              <a:ext cx="2133599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/>
            <a:lstStyle>
              <a:lvl1pPr marL="119063" indent="-119063" eaLnBrk="0" hangingPunct="0"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3200" dirty="0">
                  <a:ea typeface="ヒラギノ角ゴ Pro W3"/>
                  <a:cs typeface="ヒラギノ角ゴ Pro W3"/>
                </a:rPr>
                <a:t>Arial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7433981" y="3589162"/>
              <a:ext cx="1636072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/>
            <a:lstStyle>
              <a:lvl1pPr marL="119063" indent="-119063" eaLnBrk="0" hangingPunct="0"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3200" dirty="0">
                  <a:latin typeface="Times" pitchFamily="18" charset="0"/>
                  <a:ea typeface="ヒラギノ角ゴ Pro W3"/>
                  <a:cs typeface="ヒラギノ角ゴ Pro W3"/>
                </a:rPr>
                <a:t>Times</a:t>
              </a:r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7794823" y="3615510"/>
              <a:ext cx="603250" cy="60325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FF1414">
                <a:alpha val="50000"/>
              </a:srgbClr>
            </a:solidFill>
            <a:ln>
              <a:noFill/>
            </a:ln>
            <a:extLst/>
          </p:spPr>
          <p:txBody>
            <a:bodyPr wrap="square" lIns="92075" tIns="46038" rIns="92075" bIns="46038" anchor="ctr"/>
            <a:lstStyle/>
            <a:p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3180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3063793" cy="2367926"/>
          </a:xfrm>
        </p:spPr>
        <p:txBody>
          <a:bodyPr/>
          <a:lstStyle/>
          <a:p>
            <a:r>
              <a:rPr lang="en-US" dirty="0" smtClean="0"/>
              <a:t>Understanding Feature Differences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173" y="0"/>
            <a:ext cx="48220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5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Detecting Embedded </a:t>
            </a:r>
            <a:r>
              <a:rPr lang="en-US" dirty="0" smtClean="0"/>
              <a:t>Applications</a:t>
            </a:r>
          </a:p>
          <a:p>
            <a:r>
              <a:rPr lang="en-US" dirty="0"/>
              <a:t>Accessing Application </a:t>
            </a:r>
            <a:r>
              <a:rPr lang="en-US" dirty="0" smtClean="0"/>
              <a:t>Parameters</a:t>
            </a:r>
          </a:p>
          <a:p>
            <a:r>
              <a:rPr lang="en-US" dirty="0"/>
              <a:t>Consider the Use of Host </a:t>
            </a:r>
            <a:r>
              <a:rPr lang="en-US" dirty="0" smtClean="0"/>
              <a:t>Services</a:t>
            </a:r>
          </a:p>
          <a:p>
            <a:r>
              <a:rPr lang="en-US" dirty="0"/>
              <a:t>Loading </a:t>
            </a:r>
            <a:r>
              <a:rPr lang="en-US" dirty="0" smtClean="0"/>
              <a:t>Resources</a:t>
            </a:r>
          </a:p>
          <a:p>
            <a:r>
              <a:rPr lang="en-US" dirty="0"/>
              <a:t>Resize-Friendly Applications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avaOne_Template_16x9">
  <a:themeElements>
    <a:clrScheme name="Custom 26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5382A1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JavaOne_Template_16x9.potx</Template>
  <TotalTime>8926</TotalTime>
  <Words>7644</Words>
  <Application>Microsoft Macintosh PowerPoint</Application>
  <PresentationFormat>On-screen Show (16:9)</PresentationFormat>
  <Paragraphs>1001</Paragraphs>
  <Slides>68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JavaOne_Template_16x9</vt:lpstr>
      <vt:lpstr>PowerPoint Presentation</vt:lpstr>
      <vt:lpstr>Openning the hidden door: JavaFX deployment everywhere</vt:lpstr>
      <vt:lpstr>Program Agenda</vt:lpstr>
      <vt:lpstr>Getting Started</vt:lpstr>
      <vt:lpstr>JavaFX Packager Should….</vt:lpstr>
      <vt:lpstr>Application Execution Modes</vt:lpstr>
      <vt:lpstr>Application Execution Modes</vt:lpstr>
      <vt:lpstr>Understanding Feature Differences</vt:lpstr>
      <vt:lpstr>Coding Tips</vt:lpstr>
      <vt:lpstr>Coding Tips</vt:lpstr>
      <vt:lpstr>Coding Tips</vt:lpstr>
      <vt:lpstr>Resize-Friendly Application</vt:lpstr>
      <vt:lpstr>Resize-Friendly Application</vt:lpstr>
      <vt:lpstr>Consider the Use of Host Services</vt:lpstr>
      <vt:lpstr>Coding Tips</vt:lpstr>
      <vt:lpstr>Application Startup and Pre-loaders</vt:lpstr>
      <vt:lpstr>Startup Process</vt:lpstr>
      <vt:lpstr>Startup Process</vt:lpstr>
      <vt:lpstr>Startup Process</vt:lpstr>
      <vt:lpstr>Startup Process</vt:lpstr>
      <vt:lpstr>Default User Experience</vt:lpstr>
      <vt:lpstr>Customization Options</vt:lpstr>
      <vt:lpstr>Customization Options</vt:lpstr>
      <vt:lpstr>Customization Options</vt:lpstr>
      <vt:lpstr>Implementing A Custom Preloader  (1/2)</vt:lpstr>
      <vt:lpstr>Implementing A Custom Preloader (2/2)</vt:lpstr>
      <vt:lpstr>Deployment Descriptor with a Preloader</vt:lpstr>
      <vt:lpstr>Packaging Basics</vt:lpstr>
      <vt:lpstr>Base Application Package</vt:lpstr>
      <vt:lpstr>Base Application Package</vt:lpstr>
      <vt:lpstr>Build Process for  JavaFX Applications</vt:lpstr>
      <vt:lpstr>JavaFX Packaging Tools  (1 of 2)</vt:lpstr>
      <vt:lpstr>JavaFX Packaging Tools (2 of 2)</vt:lpstr>
      <vt:lpstr>Configure the Deployment Descriptor</vt:lpstr>
      <vt:lpstr>Deployment Descriptor Sample</vt:lpstr>
      <vt:lpstr>Embed Signing Certificate into Deployment Descriptor</vt:lpstr>
      <vt:lpstr>Self-contained packages</vt:lpstr>
      <vt:lpstr>Self-Contained Application Packaging</vt:lpstr>
      <vt:lpstr>Self-Contained Packages Benefits</vt:lpstr>
      <vt:lpstr>Self-Contained Packages Caveats</vt:lpstr>
      <vt:lpstr>Basic Build</vt:lpstr>
      <vt:lpstr>Basic Build</vt:lpstr>
      <vt:lpstr>Installable Package Formats</vt:lpstr>
      <vt:lpstr>Customize your Installers</vt:lpstr>
      <vt:lpstr>Deployment in the Browser</vt:lpstr>
      <vt:lpstr>API Overview</vt:lpstr>
      <vt:lpstr>API Overview</vt:lpstr>
      <vt:lpstr>Application Descriptor</vt:lpstr>
      <vt:lpstr>Creating a dtjava.App Object</vt:lpstr>
      <vt:lpstr>Callbacks</vt:lpstr>
      <vt:lpstr>JavaFX Application into the HTML Body</vt:lpstr>
      <vt:lpstr>Launch a Web Start App from a web page</vt:lpstr>
      <vt:lpstr>Passing Parameters</vt:lpstr>
      <vt:lpstr>Specify Platform Requirements</vt:lpstr>
      <vt:lpstr>Deployment to the App Store</vt:lpstr>
      <vt:lpstr>Packaging a Java App for Distribution on a Mac</vt:lpstr>
      <vt:lpstr>Create a JAR File</vt:lpstr>
      <vt:lpstr>Bundle the JAR File into an App Package (1/2)</vt:lpstr>
      <vt:lpstr>Bundle the JAR File into an App Package (2/2)</vt:lpstr>
      <vt:lpstr>Bundle the JRE with the App Package (1/2)</vt:lpstr>
      <vt:lpstr>Bundle the JRE with the App Package (2/2)</vt:lpstr>
      <vt:lpstr>Sign the App</vt:lpstr>
      <vt:lpstr>Sign the App</vt:lpstr>
      <vt:lpstr>Submitting an App to the Mac App Store</vt:lpstr>
      <vt:lpstr>Conclussion</vt:lpstr>
      <vt:lpstr>Resources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Angela</cp:lastModifiedBy>
  <cp:revision>948</cp:revision>
  <cp:lastPrinted>2012-08-08T17:55:00Z</cp:lastPrinted>
  <dcterms:created xsi:type="dcterms:W3CDTF">2012-05-31T20:53:14Z</dcterms:created>
  <dcterms:modified xsi:type="dcterms:W3CDTF">2013-07-11T17:33:27Z</dcterms:modified>
</cp:coreProperties>
</file>