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70"/>
  </p:notesMasterIdLst>
  <p:handoutMasterIdLst>
    <p:handoutMasterId r:id="rId71"/>
  </p:handoutMasterIdLst>
  <p:sldIdLst>
    <p:sldId id="267" r:id="rId2"/>
    <p:sldId id="507" r:id="rId3"/>
    <p:sldId id="578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9" r:id="rId42"/>
    <p:sldId id="616" r:id="rId43"/>
    <p:sldId id="617" r:id="rId44"/>
    <p:sldId id="618" r:id="rId45"/>
    <p:sldId id="620" r:id="rId46"/>
    <p:sldId id="621" r:id="rId47"/>
    <p:sldId id="622" r:id="rId48"/>
    <p:sldId id="623" r:id="rId49"/>
    <p:sldId id="624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641" r:id="rId67"/>
    <p:sldId id="642" r:id="rId68"/>
    <p:sldId id="343" r:id="rId69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469"/>
    <a:srgbClr val="5382A1"/>
    <a:srgbClr val="00B050"/>
    <a:srgbClr val="FFB500"/>
    <a:srgbClr val="7A7A7A"/>
    <a:srgbClr val="B3B3B3"/>
    <a:srgbClr val="F3F3F3"/>
    <a:srgbClr val="FF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5826" autoAdjust="0"/>
  </p:normalViewPr>
  <p:slideViewPr>
    <p:cSldViewPr snapToGrid="0">
      <p:cViewPr>
        <p:scale>
          <a:sx n="100" d="100"/>
          <a:sy n="100" d="100"/>
        </p:scale>
        <p:origin x="-246" y="-7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3A89611-B350-46BC-99C2-99151A1EA020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D707801-F2A1-404D-8F1B-CCDC7C8F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1D5582-F215-4EFE-AF2A-A6EEC6C0D89F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D468A7C-2BC2-4A5C-96B9-D36B553B6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4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apple.com/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apple.com/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CCC166-8676-4DCD-BE02-2869F4A551AF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 user experience (UE) is an extremely important factor for success of the application.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way the application is deployed creates a first impression on the user and has a crucial impact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on user satisfaction, even before the application itself is ready.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Users are easily annoyed if they fail to launch the application, if they do not understand what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next steps are, if they perceive the application to be slow or it hangs, or for other reasons.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 properly packaged and deployed JavaFX application includes tweaks for many typical user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experience problems, and with JavaFX, developers have a wide range of options to customize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user experience for their application and its audience.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There are four phases in the application startup process: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Phase 1: Initialization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Initialization of Java Runtime and an initial examination identifies components that must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be loaded and executed before starting the application. The initialization phase is depicted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the first two boxes in the upper row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935B-114A-40D4-8B57-6933757D5C8F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There are four phases in the application startup process: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Phase 1: Initialization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Initialization of Java Runtime and an initial examination identifies components that must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be loaded and executed before starting the application. The initialization phase is depicted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the first two boxes in the upper row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To provide visual feedback after the initialization phase, JavaFX provides a preloader, which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gets notifications about the loading progress and can also get application-specific notifications.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By default, a default preloader with a progress bar is displayed during this phase,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DA492A-C088-4B33-A052-8A197936C1B9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Phase 3: Application-specific initialization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application is started, but it may need to load additional resources or perform other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lengthy preparations before it becomes fully functional. An example of this is checking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whether elevated permissions are needed and displaying the appropriate request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permission to the user.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A5C04-A962-40F1-9843-17D791A0DBAE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Phase 4: Application execution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application is displayed and is ready to use. This occurs after the background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operations shown in Figure 4–1  are finished.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31E45-520A-4A6D-B2B0-7FAFA192FE4D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Customization Options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splash screen for embedded applications is displayed in the web page and can be easily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customized by using an onGetSplash callback, as shown in Section 7.2.3, "onGetSplash."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default preloader can be customized by using a CSS stylesheet, similar to other JavaFX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components. Pass the customized style data using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javafx.default.preloader.stylesheet parameter for your application. The value of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parameter can be any of following: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Absolute or relative URI of the CSS stylesheet, either as a text file with a .css extension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binary form with a .bss extension. For more information about binary conversion, see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Section 5.4, "Stylesheet Conversion."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Actual CSS code.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customize the preloader, use the .default-preloader class. In addition to standard CSS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keys, the preloader has two special keys: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-fx-preloader-status-text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Status text to be shown in the preloader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-fx-preloader-graphic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Absolute or relative URI of the image to be used by the preloader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A500A3-C510-4427-8EF6-29E10BC55715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4–1 Example CSS Class to Customize the Preloader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.default-preloader {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-fx-background-color: yellow;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-fx-text-fill: red;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-fx-preloader-graphic: url("http://host.domain/duke.gif");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-fx-preloader-text: "Loading, loading, LOADING!";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}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Add the stylesheet to the &lt;fx:deploy&gt; Ant task as shown in Example 4–2: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4–2 Adding a Preloader Stylesheet to the &lt;fx:deploy&gt; Ant Task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&lt;fx:deploy ...&gt;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&lt;fx:application ...&gt;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&lt;fx:htmlParam name="javafx.default.preloader.stylesheet"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value="my.css"/&gt;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&lt;fx:application&gt;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&lt;/fx:deploy&gt;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If your customizations are small, then it is more efficient to pass CSS code instead of a file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name, because there is no need to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14105-98BC-40E9-BC00-53C8A9316A1F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4–1 Example CSS Class to Customize the Preloader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.default-preloader {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-fx-background-color: yellow;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-fx-text-fill: red;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-fx-preloader-graphic: url("http://host.domain/duke.gif");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-fx-preloader-text: "Loading, loading, LOADING!";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}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Add the stylesheet to the &lt;fx:deploy&gt; Ant task as shown in Example 4–2: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4–2 Adding a Preloader Stylesheet to the &lt;fx:deploy&gt; Ant Task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&lt;fx:deploy ...&gt;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&lt;fx:application ...&gt;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&lt;fx:htmlParam name="javafx.default.preloader.stylesheet"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value="my.css"/&gt;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&lt;fx:application&gt;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&lt;/fx:deploy&gt;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If your customizations are small, then it is more efficient to pass CSS code instead of a file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name, because there is no need to download the file. Example 4–3  shows to change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background color to yellow.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FDA0C5-30CB-4AC5-80F4-90FC8AD1A6C0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New or modified steps are marked with colored arrows and described as follows: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(Optional) Convert stylesheets to binary 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Converts CSS files to binary form to reduce parsing overhead at application runtime.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Create JAR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Packages code and resources needed for the JavaFX application into a JAR file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embeds the utility classes to support autodetection of JavaFX Runtime, launch 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double-click, and integration with the preloader JAR, if needed.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See Section 5.5, "Create the Main Application JAR File."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(Optional) Sign the JAR files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Signing JAR files is needed only when the application requires elevated privileges, such as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accessing files on the local file system or accessing nonsecure system properties. Signing is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not a new concept, and you can sign the JAR files for your JavaFX application in the same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way as you would for Swing/AWT applications.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 Runtime supports a new method to sign JAR files that reduces the JAR size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overhead for signing, thereby improving the download time.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Run the Deploy task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Assembles the application package for redistribution. By default, the deploy task will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generate the base application package, but it can also generate self-contained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packages if requested. See Section 5.7, "Run the Deploy Task or Command" 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Chapter 6, "Self-Contained Application Packaging."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E5B1C-BFB8-4AD2-8CAD-42BBF3ACDFEB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D50EB-138B-4A60-9279-A4EC35F20DCF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 Packaging Tools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recommended way to package JavaFX applications is to use a collection of Ant tasks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(ant-javafx.jar), provided with the JavaFX SDK and also with JDK 7 Update 6 or later.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NetBeans IDE uses these Ant tasks to package JavaFX projects. Embedded packaging support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NetBeans IDE covers most of the typical use cases. However, if you need something special,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you can always tune packaging by adding custom packaging hooks to the build.xml file (for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example, as a -post-jar target).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Most of the other popular IDEs can easily use custom Ant build scripts. Other popular build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frameworks, for example Maven or Gradle, support integration with Ant also.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JavaFX SDK and JDK 7 Update 6 or later include a command-line packaging utility,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javafxpackager, which can be used for simple packaging tasks. Note that javafxpackager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is a convenience utility and does not provide as much flexibility or as many options as Ant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tasks.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Table 5–1 summarizes how to accomplish the build steps using the various packaging tools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available. Note that javafxpackager also provides a -makeall macro command to create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complete application package for simple applications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8B2481-3E28-43AE-976A-6E7C78A01286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 Packaging Tools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recommended way to package JavaFX applications is to use a collection of Ant tasks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(ant-javafx.jar), provided with the JavaFX SDK and also with JDK 7 Update 6 or later.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NetBeans IDE uses these Ant tasks to package JavaFX projects. Embedded packaging support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NetBeans IDE covers most of the typical use cases. However, if you need something special,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you can always tune packaging by adding custom packaging hooks to the build.xml file (for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example, as a -post-jar target).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Most of the other popular IDEs can easily use custom Ant build scripts. Other popular build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frameworks, for example Maven or Gradle, support integration with Ant also.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JavaFX SDK and JDK 7 Update 6 or later include a command-line packaging utility,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javafxpackager, which can be used for simple packaging tasks. Note that javafxpackager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is a convenience utility and does not provide as much flexibility or as many options as Ant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tasks.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Table 5–1 summarizes how to accomplish the build steps using the various packaging tools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available. Note that javafxpackager also provides a -makeall macro command to create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complete application package for simple applications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6FEDE-8A60-4CFB-9FF1-53E1A8BDE452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Configure the Deployment Descriptor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key part of this task is providing information to fill the deployment descriptor for web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deployment. This information includes: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Entry points: the main application class, preloader class, and other details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Defined as attributes of the &lt;fx:application&gt; tag.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Parameters to be passed to the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Defined using &lt;fx:param&gt; and &lt;fx:htmlParam&gt; tags under &lt;fx:application&gt;.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 preferred application stage size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It is crucial to reserve the display area for embedded content.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Width and height are defined using width and height attributes in the &lt;fx:deploy&gt; tag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Ant tasks, the javafxpackager -deploy command in the javafxpackager tool, or in the Run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category of NetBeans project properties.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A description of application to be used in any dialog boxes that the user sees during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startup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Defined using the &lt;fx:info&gt; tag.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Platform requirements, including required versions of Java and JavaFX Runtimes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JVM settings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Note: All JAR files must be signed or unsigned in the context of a single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deployment descriptor file. If you need to mix signed and unsigned JAR files,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use an additional &lt;fx:deploy&gt; Ant task to generate an additional deployment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descriptor for each JAR file. These additional deployment descriptors are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called extension descriptors. Use &lt;fx:resources&gt; to refer to the extension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descriptors when the main descriptor is generated. For an example of how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do this, see Using &lt;fx:resources&gt; for Extension Descriptors.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 the Deploy Task or Command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5-8 Oracle JavaFX Deploying JavaFX Applications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Defined using the &lt;fx:platform&gt; tag. For an example, see &lt;fx:platform&gt; Parameter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Specify JVM Options.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Desktop integration preferences of the application, such as adding a shortcut to the desktop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or a reference to the Start menu.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Defined using the optional &lt;fx:preferences&gt; tag. See &lt;fx:preferences&gt; Usage Examples.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Permissions needed to run the application.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By default web applications run in the sandbox. To request elevated permissions, use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&lt;fx:permissions&gt; tag. Note that in order for permissions to be granted, application JAR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files must be signed, and the user must trust the security certificate used for signing. If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requests elevated permissions but requirements for the user granting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permissions are not met, then the application will fail to launch.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459FE-A227-4AEC-8EB9-3E847A152F66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Embed Signing Certificate into Deployment Descriptor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If the application is signed, then this option embeds into the JNLP file a copy of the details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certificate used to sign the JAR files. If the user needs to approve permissions, this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certificate, followed by a security prompt, is shown while the application JAR files are being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loaded,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9D70A6-870F-4F10-9B3D-D40DE365399A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Introduction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 packaging tools provide built-in support for several formats of self-contained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packages. The basic package is simply a single folder on your hard drive that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includes all application resources as well as Java Runtime. It can be redistributed as is, or you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can build an installable package (for example, EXE or DMG format).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From the standpoint of process, producing a self-contained application package is very similar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producing a basic JavaFX application package as discussed in Chapter 5, "Packaging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Basics," with the following differences: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Self-contained application packages can only be built using JDK 7 Update 6 or later. (The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standalone JavaFX SDK does not support self-contained applications.)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Self-contained application packages must be explicitly requested by passing additional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arguments to the &lt;fx:deploy&gt; Ant task or javafxpackager tool.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Operating system and tool requirements must be met to be able to build a package in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specific format.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While it is easy to create a basic self-contained application package, tailoring it to achieve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best user experience for a particular distribution method usually requires some effort and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deeper understanding of the topic.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647AA-7BA5-470E-8173-F1425087A52F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Deciding whether the uses of self-contained application packages is the best way to deploy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your application depends on your requirements.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Self-contained application packages have several benefits: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They resemble native applications for the target platform , in that users install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with an installer that is familiar to them and launch it in the usual way.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They offer no-hassle compatibility . The version of Java Runtime used by the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is fully controlled by the application developer.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Your application is easily deployed on fresh systems with no requirement for Java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Runtime to be installed 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Deployment occurs with no need for admin permissions  when using ZIP or user-level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installers.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2B257-3575-4977-9EC4-CED66ED8E431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 On the other hand, there are a few caveats: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"Download and run" user experience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Unlike web deployment, the user experience is not about "launch the application from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web." It is more one of "download, install, and run" process, in which the user might need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go through additional steps to get the application launched. For example, the user might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have to accept a browser security dialog, or find and launch the application installer from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download folder.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Larger download size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general, the size of self-contained application packages will be noticeably larger than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size of a standalone application, because a private copy of Java Runtime is included.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Package per target platform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Self-contained application packages are platform specific and can only be produced for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same system that you build on. If you want to deliver self-contained application packages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on Windows, Linux and Mac you will have to build your project on all three platforms.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Application updates are the responsibility of developer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Web-deployed Java applications automatically download application updates from the web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as soon as they are available. The Java Autoupdate mechanism takes care of updating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 and JavaFX Runtimes to the latest secure version several times every year. There is no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built-in support for this in self-contained applications.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7A51F-9BAC-4908-B34C-123AD87BC1EE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This page explains how to deploy JavaFX applications in the browser using the Deployment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Toolkit. The chapter includes an API overview, information about the callback methods,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typical examples of use.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recommended way to embed a JavaFX application into a web page or launch it from inside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 web browser is to use the Deployment Toolkit library.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Deployment Toolkit provides a JavaScript API to simplify web deployment of JavaFX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applications and improve the end user experience with getting the application to start.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addition to providing functionality to add HTML tags needed to insert JavaFX content into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web page, the Deployment Toolkit also does the following: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Detects whether the user environment is supported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Offers to install the JavaFX Runtime if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Provides visual feedback to the user while the application is loaded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Reports to the user in case of unexpected error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Provides other helper APIs to the  developer, which can be used to simplify deployment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integration with the web page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30925-D3B2-467D-A587-B56B048532DE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 Deployment Toolkit API provides several important methods: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dtjava.embed(app, 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Embeds the application into the browser based on a given application descriptor. If Java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Runtime or JavaFX Runtime installation is required, by default it will guide the user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click to install it or click to redirect to the page to download the installer.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dtjava.launch(app, 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Launches applications that are deployed outside the browser, based on a given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descriptor. If Java or JavaFX Runtime installation is required, then by default it performs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following actions: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–  It attempts to start the Java or JavaFX Runtime installer.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–  If automated installation of the Runtime is not possible, it presents a popup request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the user to install manually.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dtjava.install(platform,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Initiates installation of required components according to platform requirements.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dtjava.validate(platform)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Validates that the user environment satisfies platform requirements (for example, if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required version of JavaFX is available). Returns PlatformMismatchEvent  describing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problems, if any.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dtjava.hideSplash(id)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Hides the HTML splash panel for an application with a given id. If the splash panel does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not exist, this method has no effect. For JavaFX applications, this method is called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automatically after the application is ready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DE4A9-B0D3-4A0B-BD49-C928FFC4D2BA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 Deployment Toolkit API provides several important methods: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dtjava.embed(app, 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API Overview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7-2 Oracle JavaFX Deploying JavaFX Applications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Embeds the application into the browser based on a given application descriptor. If Java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Runtime or JavaFX Runtime installation is required, by default it will guide the user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click to install it or click to redirect to the page to download the installer.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dtjava.launch(app, 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Launches applications that are deployed outside the browser, based on a given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descriptor. If Java or JavaFX Runtime installation is required, then by default it performs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following actions: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–  It attempts to start the Java or JavaFX Runtime installer.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–  If automated installation of the Runtime is not possible, it presents a popup request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the user to install manually.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dtjava.install(platform, callbacks)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Initiates installation of required components according to platform requirements.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dtjava.validate(platform)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Validates that the user environment satisfies platform requirements (for example, if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required version of JavaFX is available). Returns PlatformMismatchEvent  describing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problems, if any.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dtjava.hideSplash(id)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Hides the HTML splash panel for an application with a given id. If the splash panel does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not exist, this method has no effect. For JavaFX applications, this method is called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automatically after the application is ready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0C9A8-D407-42EC-9328-0F2A92ED5583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Provides the java web start jnlp file (Java network launcing protocol)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0898B-6807-4C50-A246-83D21183429E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37E30-C9AE-4982-A9C9-4BF493F98498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solidFill>
                  <a:srgbClr val="FF0000"/>
                </a:solidFill>
                <a:ea typeface="黑体" pitchFamily="49" charset="-122"/>
              </a:rPr>
              <a:t>Specify an environment property, named env: &lt;property environment="env" /&gt;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In the target that creates the bundle, specify the location of the JRE on your system, using the env property: &lt;runtime dir="${env.JAVA_HOME}" /&gt; 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A11809-CCE3-4687-BBD3-B195CA05B016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b="1" smtClean="0">
                <a:ea typeface="黑体" pitchFamily="49" charset="-122"/>
              </a:rPr>
              <a:t>Sign the App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Gatekeeper feature, introduced in Mountain Lion (OS X 10.8), allows users to set the level of security for downloaded applications. By default, Gatekeeper is set to allow only OS X App Store and Developer ID signed applications. Unless your app is signed with a Developer ID certificate provided by Apple, your application will not launch on a system with Gatekeeper's default settings.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information on the signing certificates available, see </a:t>
            </a:r>
            <a:r>
              <a:rPr lang="en-US" altLang="zh-CN" smtClean="0">
                <a:ea typeface="黑体" pitchFamily="49" charset="-122"/>
                <a:hlinkClick r:id="rId3"/>
              </a:rPr>
              <a:t>Code Signing Tasks</a:t>
            </a:r>
            <a:r>
              <a:rPr lang="en-US" altLang="zh-CN" smtClean="0">
                <a:ea typeface="黑体" pitchFamily="49" charset="-122"/>
              </a:rPr>
              <a:t> on </a:t>
            </a:r>
            <a:r>
              <a:rPr lang="en-US" altLang="zh-CN" smtClean="0">
                <a:ea typeface="黑体" pitchFamily="49" charset="-122"/>
                <a:hlinkClick r:id="rId4"/>
              </a:rPr>
              <a:t>developer.apple.com</a:t>
            </a:r>
            <a:r>
              <a:rPr lang="en-US" altLang="zh-CN" smtClean="0">
                <a:ea typeface="黑体" pitchFamily="49" charset="-122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signing certificate contains a field called </a:t>
            </a:r>
            <a:r>
              <a:rPr lang="en-US" altLang="zh-CN" b="1" smtClean="0">
                <a:ea typeface="黑体" pitchFamily="49" charset="-122"/>
              </a:rPr>
              <a:t>Common Name</a:t>
            </a:r>
            <a:r>
              <a:rPr lang="en-US" altLang="zh-CN" smtClean="0">
                <a:ea typeface="黑体" pitchFamily="49" charset="-122"/>
              </a:rPr>
              <a:t>. Use the string from the </a:t>
            </a:r>
            <a:r>
              <a:rPr lang="en-US" altLang="zh-CN" b="1" smtClean="0">
                <a:ea typeface="黑体" pitchFamily="49" charset="-122"/>
              </a:rPr>
              <a:t>Common Name</a:t>
            </a:r>
            <a:r>
              <a:rPr lang="en-US" altLang="zh-CN" smtClean="0">
                <a:ea typeface="黑体" pitchFamily="49" charset="-122"/>
              </a:rPr>
              <a:t> field to sign your application.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Sign your app using the codesign(1) tool, as shown in the following 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codesign -s "Developer ID Application: </a:t>
            </a:r>
            <a:r>
              <a:rPr lang="en-US" altLang="zh-CN" i="1" smtClean="0">
                <a:ea typeface="黑体" pitchFamily="49" charset="-122"/>
              </a:rPr>
              <a:t>CommonNameFromCertificate</a:t>
            </a:r>
            <a:r>
              <a:rPr lang="en-US" altLang="zh-CN" smtClean="0">
                <a:ea typeface="黑体" pitchFamily="49" charset="-122"/>
              </a:rPr>
              <a:t>"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To verify that the app is signed, the following command provides information about the signing status of the app: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codesign -d --verbose=4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To check whether an application can be launched when Gatekeeper is enabled, use the spctl command: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spctl --assess --verbose=4 --type execute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If you leave off the --verbose tag, and it does not print any output, indicates 'success'.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more information, see </a:t>
            </a:r>
            <a:r>
              <a:rPr lang="en-US" altLang="zh-CN" smtClean="0">
                <a:ea typeface="黑体" pitchFamily="49" charset="-122"/>
                <a:hlinkClick r:id="rId3"/>
              </a:rPr>
              <a:t>Distributing Outside the Mac App Store</a:t>
            </a:r>
            <a:r>
              <a:rPr lang="en-US" altLang="zh-CN" smtClean="0">
                <a:ea typeface="黑体" pitchFamily="49" charset="-122"/>
              </a:rPr>
              <a:t> on developer.apple.com.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9AEA7-B03F-409C-9F94-24C1372374D4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b="1" smtClean="0">
                <a:ea typeface="黑体" pitchFamily="49" charset="-122"/>
              </a:rPr>
              <a:t>Sign the App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Gatekeeper feature, introduced in Mountain Lion (OS X 10.8), allows users to set the level of security for downloaded applications. By default, Gatekeeper is set to allow only OS X App Store and Developer ID signed applications. Unless your app is signed with a Developer ID certificate provided by Apple, your application will not launch on a system with Gatekeeper's default settings.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information on the signing certificates available, see </a:t>
            </a:r>
            <a:r>
              <a:rPr lang="en-US" altLang="zh-CN" smtClean="0">
                <a:ea typeface="黑体" pitchFamily="49" charset="-122"/>
                <a:hlinkClick r:id="rId3"/>
              </a:rPr>
              <a:t>Code Signing Tasks</a:t>
            </a:r>
            <a:r>
              <a:rPr lang="en-US" altLang="zh-CN" smtClean="0">
                <a:ea typeface="黑体" pitchFamily="49" charset="-122"/>
              </a:rPr>
              <a:t> on </a:t>
            </a:r>
            <a:r>
              <a:rPr lang="en-US" altLang="zh-CN" smtClean="0">
                <a:ea typeface="黑体" pitchFamily="49" charset="-122"/>
                <a:hlinkClick r:id="rId4"/>
              </a:rPr>
              <a:t>developer.apple.com</a:t>
            </a:r>
            <a:r>
              <a:rPr lang="en-US" altLang="zh-CN" smtClean="0">
                <a:ea typeface="黑体" pitchFamily="49" charset="-122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signing certificate contains a field called </a:t>
            </a:r>
            <a:r>
              <a:rPr lang="en-US" altLang="zh-CN" b="1" smtClean="0">
                <a:ea typeface="黑体" pitchFamily="49" charset="-122"/>
              </a:rPr>
              <a:t>Common Name</a:t>
            </a:r>
            <a:r>
              <a:rPr lang="en-US" altLang="zh-CN" smtClean="0">
                <a:ea typeface="黑体" pitchFamily="49" charset="-122"/>
              </a:rPr>
              <a:t>. Use the string from the </a:t>
            </a:r>
            <a:r>
              <a:rPr lang="en-US" altLang="zh-CN" b="1" smtClean="0">
                <a:ea typeface="黑体" pitchFamily="49" charset="-122"/>
              </a:rPr>
              <a:t>Common Name</a:t>
            </a:r>
            <a:r>
              <a:rPr lang="en-US" altLang="zh-CN" smtClean="0">
                <a:ea typeface="黑体" pitchFamily="49" charset="-122"/>
              </a:rPr>
              <a:t> field to sign your application.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Sign your app using the codesign(1) tool, as shown in the following 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codesign -s "Developer ID Application: </a:t>
            </a:r>
            <a:r>
              <a:rPr lang="en-US" altLang="zh-CN" i="1" smtClean="0">
                <a:ea typeface="黑体" pitchFamily="49" charset="-122"/>
              </a:rPr>
              <a:t>CommonNameFromCertificate</a:t>
            </a:r>
            <a:r>
              <a:rPr lang="en-US" altLang="zh-CN" smtClean="0">
                <a:ea typeface="黑体" pitchFamily="49" charset="-122"/>
              </a:rPr>
              <a:t>"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To verify that the app is signed, the following command provides information about the signing status of the app: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codesign -d --verbose=4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To check whether an application can be launched when Gatekeeper is enabled, use the spctl command: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% spctl --assess --verbose=4 --type execute </a:t>
            </a:r>
            <a:r>
              <a:rPr lang="en-US" altLang="zh-CN" i="1" smtClean="0">
                <a:ea typeface="黑体" pitchFamily="49" charset="-122"/>
              </a:rPr>
              <a:t>ExampleApp.app</a:t>
            </a:r>
            <a:r>
              <a:rPr lang="en-US" altLang="zh-CN" smtClean="0">
                <a:ea typeface="黑体" pitchFamily="49" charset="-122"/>
              </a:rPr>
              <a:t> If you leave off the --verbose tag, and it does not print any output, indicates 'success'.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more information, see </a:t>
            </a:r>
            <a:r>
              <a:rPr lang="en-US" altLang="zh-CN" smtClean="0">
                <a:ea typeface="黑体" pitchFamily="49" charset="-122"/>
                <a:hlinkClick r:id="rId3"/>
              </a:rPr>
              <a:t>Distributing Outside the Mac App Store</a:t>
            </a:r>
            <a:r>
              <a:rPr lang="en-US" altLang="zh-CN" smtClean="0">
                <a:ea typeface="黑体" pitchFamily="49" charset="-122"/>
              </a:rPr>
              <a:t> on developer.apple.com.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B31DB-F26A-4E02-B35F-4B16CBDA1531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C8C34-FA0F-48CB-B346-4A373CBF165D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otes Placeholder 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One of the main features of the JavaFX application model is that you can write one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and easily deploy it several different ways. The user can experience the same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running on the desktop, in a browser, or starting from a link in a web page.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However, different execution modes are not completely equivalent. There are some important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differences to keep in mind while developing the application.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D2E73-1F09-46C3-8756-676D8358F709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The preloader is a small JavaFX application that receives notifications about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loading and initialization progress. The preloader is used with all execution modes, but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depending on the execution mode, the preloader implementation receives a different set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events and optimal behavior may be different.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example, in self-contained application or standalone execution mode or when launched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from a shortcut, the preloader will not get any loading progress events, because there is nothing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load. See Chapter 9, "Preloaders"  for information about preloader implementation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differences in behavior.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Desktop Integration via Shortcut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Most of the operating systems allow applications to simplify subsequent launch and integrate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with the user’s desktop by creating a desktop shortcut or adding a link to the programs menu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dock.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Built-in support for desktop shortcuts is available for self-contained and web-deployed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applications. There is no built-in support for standalone applications.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3.2.3 Built-In Proxy Support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Properly packaged JavaFX application have proxy settings initialized according to Java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Runtime configuration settings. By default, this means proxy settings will be taken from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current browser if the application is embedded into a web page, or system proxy settings will be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used. Proxy settings are initialized by default in all execution modes.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3.2.4 Run in Sandbox Unless Signed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WebStart and embedded applications are, by default, run in a restricted environment, known as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 sandbox. In this sandbox, Java Runtime does the following: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Protects users against malicious code that could affect local files.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Protects enterprises against code that could attempt to access or destroy data on networks.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Applications that are not signed with a security certificate are considered to be untrusted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are referred to as unsigned applications. When running on a client (unless launched as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standalone application), unsigned applications operate within a security sandbox that allows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only a set of safe operations.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Unsigned applications cannot perform the following operations: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access client resources such as the local filesystem, executable files, system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clipboard, and printers.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connect to or retrieve resources from any third-party server (in other words,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any server other than the server it originated from).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load native libraries.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change the SecurityManager.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create a ClassLoader.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They cannot read certain system properties. See System Properties for a list of forbidden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system properties.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3.2.5 Auto-Updates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JavaFX applications that run from a web page or were earlier installed from the web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automatically check for availability of updates to the application at the original location where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application is loaded. This happens every time an application starts, and, by default,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update runs in the background. The application is automatically updated if updates are detected.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For standalone and self-contained applications, you are responsible for handling updates.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3.2.6 Deployment Toolkit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Deployment Toolkit performs two important functions: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It helps to simplify web deployment of JavaFX applications by managing updates.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It improves the end user experience while waiting for applications to start.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32C85-91F3-4ECD-A2CE-6C6D0A304F48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When an application is run in embedded mode, it gets staged with predefined dimensions 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cannot update them directly. Example 3–1  shows a very simple code snippet to detect if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Coding Tips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Execution Modes 3-5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application is embedded in the browser. The code can be used in either the main application or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preloader start method.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3–1 Detect if the Application is Embedded in the Browser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public void start(Stage stage) {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boolean isEmbedded = (stage.getWidth() &gt; 0);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}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As an alternative, you can try to get a reference to the web context from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Application.getHostServices()  method. It will be null unless the applications is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embedded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E2548-2A8A-4577-850F-27EB0B687D58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 JavaFX applications support both named and unnamed parameters that can be passed in a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variety of ways: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They can be specified on the command line for a standalone launch.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They can be hardcoded in the application package (jar and deployment descriptor).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n  They can be passed from the HTML page in which the application is embedded.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access parameters from a preloader or main application, use the getParameters()  method.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4E632-5589-4477-804A-A1224DF44A0C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Loading Resources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Using the File API and explicit relative references to external data files or resources may not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work when the application is loaded from the web.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The best way to refer to resources relative to your application is to use the getResource()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method on one of the application classes, as shown in Example 3–4.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3–4 Use the getResource() Method to Load Resources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scene.getStylesheets().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add(this.getClass().getResource("my.css").toExternalForm());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As an alternative, consider using getCodeBase() or getDocumentBase() from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HostServices class to refer to resources relative to the application or the location where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application is used.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3.3.5 Resize-Friendly Applications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When an application is embedded into a web page, it cannot control stage dimensions.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Dimensions you specify at packaging time are preferences only and can be overridden by the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user, for example if the user has custom browser zoom settings. Moreover, the stage can be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resized at runtime any time by the user.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To provide a good user experience, it is necessary to be prepared for arbitrary stage size.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Otherwise, the application might be cropped, or there could be garbage painted in the unused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area of the stage.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If your application uses layouts, then you do not need to do anything. Layouts take care of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resizing for you. Otherwise, implement resizing logic and listen to stage dimension changes to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update the application, as shown in the simplified code in Example 3–5.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Example 3–5 Using Listeners to Resize an Embedded Application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ea typeface="黑体" pitchFamily="49" charset="-122"/>
              </a:rPr>
              <a:t>public class ResizeFriendlyApp extends Application implements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4A204-67F6-4E0F-8E1D-BD8D9685F8A1}" type="slidenum">
              <a:rPr lang="en-US" altLang="zh-CN" smtClean="0">
                <a:ea typeface="黑体" pitchFamily="49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 dirty="0" smtClean="0">
              <a:ea typeface="黑体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1716088"/>
            <a:ext cx="4284663" cy="24209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 userDrawn="1"/>
        </p:nvSpPr>
        <p:spPr bwMode="auto">
          <a:xfrm>
            <a:off x="1588" y="1157288"/>
            <a:ext cx="4291012" cy="55086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altLang="zh-CN" sz="4000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 bwMode="white">
          <a:xfrm>
            <a:off x="804346" y="1163620"/>
            <a:ext cx="3412068" cy="544351"/>
          </a:xfrm>
          <a:noFill/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7999" y="1422404"/>
            <a:ext cx="7617881" cy="1354667"/>
          </a:xfrm>
        </p:spPr>
        <p:txBody>
          <a:bodyPr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/>
          </p:nvPr>
        </p:nvSpPr>
        <p:spPr bwMode="white">
          <a:xfrm>
            <a:off x="899602" y="2844803"/>
            <a:ext cx="3994149" cy="443953"/>
          </a:xfrm>
          <a:noFill/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/>
          </p:nvPr>
        </p:nvSpPr>
        <p:spPr bwMode="white">
          <a:xfrm>
            <a:off x="899602" y="3343623"/>
            <a:ext cx="3994149" cy="703448"/>
          </a:xfrm>
          <a:noFill/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ChangeArrowheads="1"/>
          </p:cNvSpPr>
          <p:nvPr userDrawn="1"/>
        </p:nvSpPr>
        <p:spPr bwMode="auto">
          <a:xfrm flipH="1">
            <a:off x="3171825" y="1117600"/>
            <a:ext cx="26988" cy="3155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黑体" pitchFamily="49" charset="-122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1" y="1130300"/>
            <a:ext cx="2607406" cy="3136900"/>
          </a:xfrm>
          <a:noFill/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  <a:lvl2pPr marL="173736" indent="-173736">
              <a:buClr>
                <a:schemeClr val="accent1"/>
              </a:buClr>
              <a:buFont typeface="Wingdings" charset="2"/>
              <a:buChar char="§"/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3482976" y="1123950"/>
            <a:ext cx="5236560" cy="3143250"/>
          </a:xfrm>
        </p:spPr>
        <p:txBody>
          <a:bodyPr rtlCol="0" anchor="ctr" anchorCtr="1">
            <a:noAutofit/>
          </a:bodyPr>
          <a:lstStyle>
            <a:lvl1pPr marL="60325" indent="0" algn="ctr">
              <a:buNone/>
              <a:defRPr/>
            </a:lvl1pPr>
          </a:lstStyle>
          <a:p>
            <a:pPr lvl="0"/>
            <a:r>
              <a:rPr lang="zh-CN" altLang="en-US" noProof="0" dirty="0" smtClean="0"/>
              <a:t>单击图标添加图表</a:t>
            </a:r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JavaOne_clr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863600"/>
            <a:ext cx="68468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20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0" y="1571843"/>
            <a:ext cx="5030787" cy="1100723"/>
          </a:xfr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20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320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4554538"/>
            <a:ext cx="2532062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 userDrawn="1"/>
        </p:nvSpPr>
        <p:spPr>
          <a:xfrm>
            <a:off x="558800" y="4887913"/>
            <a:ext cx="4868863" cy="25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 userDrawn="1"/>
        </p:nvSpPr>
        <p:spPr>
          <a:xfrm>
            <a:off x="2360613" y="0"/>
            <a:ext cx="6783387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8"/>
          <p:cNvSpPr/>
          <p:nvPr userDrawn="1"/>
        </p:nvSpPr>
        <p:spPr>
          <a:xfrm>
            <a:off x="2681288" y="-1588"/>
            <a:ext cx="6462712" cy="514508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15"/>
          <p:cNvGrpSpPr>
            <a:grpSpLocks/>
          </p:cNvGrpSpPr>
          <p:nvPr userDrawn="1"/>
        </p:nvGrpSpPr>
        <p:grpSpPr bwMode="auto">
          <a:xfrm>
            <a:off x="598488" y="4913313"/>
            <a:ext cx="4584700" cy="219075"/>
            <a:chOff x="597807" y="4913790"/>
            <a:chExt cx="4584912" cy="219168"/>
          </a:xfrm>
        </p:grpSpPr>
        <p:sp>
          <p:nvSpPr>
            <p:cNvPr id="9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 err="1">
                  <a:solidFill>
                    <a:srgbClr val="424545"/>
                  </a:solidFill>
                  <a:latin typeface="Arial"/>
                  <a:ea typeface="+mn-ea"/>
                </a:rPr>
                <a:t>版权所有</a:t>
              </a:r>
              <a:r>
                <a:rPr lang="en-US" sz="600" dirty="0">
                  <a:solidFill>
                    <a:srgbClr val="424545"/>
                  </a:solidFill>
                  <a:latin typeface="Arial"/>
                  <a:ea typeface="+mn-ea"/>
                </a:rPr>
                <a:t> © 2012，Oracle 和/</a:t>
              </a:r>
              <a:r>
                <a:rPr lang="en-US" sz="600" dirty="0" err="1" smtClean="0">
                  <a:solidFill>
                    <a:srgbClr val="424545"/>
                  </a:solidFill>
                  <a:latin typeface="Arial"/>
                  <a:ea typeface="+mn-ea"/>
                </a:rPr>
                <a:t>或其</a:t>
              </a:r>
              <a:r>
                <a:rPr lang="zh-CN" altLang="en-US" sz="600" dirty="0" smtClean="0">
                  <a:solidFill>
                    <a:srgbClr val="424545"/>
                  </a:solidFill>
                  <a:latin typeface="Arial"/>
                  <a:ea typeface="+mn-ea"/>
                </a:rPr>
                <a:t>关联公司</a:t>
              </a:r>
              <a:r>
                <a:rPr lang="en-US" sz="600" dirty="0" smtClean="0">
                  <a:solidFill>
                    <a:srgbClr val="424545"/>
                  </a:solidFill>
                  <a:latin typeface="Arial"/>
                  <a:ea typeface="+mn-ea"/>
                </a:rPr>
                <a:t>。 </a:t>
              </a:r>
              <a:r>
                <a:rPr lang="en-US" sz="600" dirty="0" err="1">
                  <a:solidFill>
                    <a:srgbClr val="424545"/>
                  </a:solidFill>
                  <a:latin typeface="Arial"/>
                  <a:ea typeface="+mn-ea"/>
                </a:rPr>
                <a:t>保留所有权利</a:t>
              </a:r>
              <a:r>
                <a:rPr lang="en-US" sz="600" dirty="0">
                  <a:solidFill>
                    <a:srgbClr val="424545"/>
                  </a:solidFill>
                  <a:latin typeface="Arial"/>
                  <a:ea typeface="+mn-ea"/>
                </a:rPr>
                <a:t>。</a:t>
              </a:r>
            </a:p>
          </p:txBody>
        </p:sp>
        <p:cxnSp>
          <p:nvCxnSpPr>
            <p:cNvPr id="10" name="Straight Connector 18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 Box 14"/>
            <p:cNvSpPr txBox="1">
              <a:spLocks noChangeArrowheads="1"/>
            </p:cNvSpPr>
            <p:nvPr userDrawn="1"/>
          </p:nvSpPr>
          <p:spPr bwMode="auto">
            <a:xfrm>
              <a:off x="2923602" y="4913790"/>
              <a:ext cx="2259117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solidFill>
                  <a:srgbClr val="424545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 userDrawn="1"/>
        </p:nvGrpSpPr>
        <p:grpSpPr bwMode="auto">
          <a:xfrm>
            <a:off x="6765925" y="4646613"/>
            <a:ext cx="2038350" cy="457200"/>
            <a:chOff x="6765364" y="4646084"/>
            <a:chExt cx="2038432" cy="457200"/>
          </a:xfrm>
        </p:grpSpPr>
        <p:pic>
          <p:nvPicPr>
            <p:cNvPr id="14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Java_clr_hori.bmp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159" b="15044"/>
            <a:stretch>
              <a:fillRect/>
            </a:stretch>
          </p:blipFill>
          <p:spPr bwMode="auto">
            <a:xfrm>
              <a:off x="6765364" y="4646084"/>
              <a:ext cx="948422" cy="43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835" y="1171557"/>
            <a:ext cx="1724448" cy="760334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8497888" y="0"/>
            <a:ext cx="646112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3"/>
          <p:cNvSpPr/>
          <p:nvPr userDrawn="1"/>
        </p:nvSpPr>
        <p:spPr>
          <a:xfrm>
            <a:off x="5943600" y="-1588"/>
            <a:ext cx="320675" cy="4630738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>
          <a:xfrm>
            <a:off x="6264275" y="-1588"/>
            <a:ext cx="2233613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 userDrawn="1"/>
        </p:nvSpPr>
        <p:spPr>
          <a:xfrm>
            <a:off x="6264275" y="-1588"/>
            <a:ext cx="2233613" cy="4630738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 userDrawn="1"/>
        </p:nvSpPr>
        <p:spPr>
          <a:xfrm>
            <a:off x="5148263" y="4630738"/>
            <a:ext cx="3995737" cy="5127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6"/>
          <p:cNvGrpSpPr>
            <a:grpSpLocks noChangeAspect="1"/>
          </p:cNvGrpSpPr>
          <p:nvPr userDrawn="1"/>
        </p:nvGrpSpPr>
        <p:grpSpPr bwMode="auto">
          <a:xfrm>
            <a:off x="6765925" y="4646613"/>
            <a:ext cx="2038350" cy="457200"/>
            <a:chOff x="6446993" y="4546600"/>
            <a:chExt cx="2374390" cy="532552"/>
          </a:xfrm>
        </p:grpSpPr>
        <p:pic>
          <p:nvPicPr>
            <p:cNvPr id="1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 descr="Java_clr_hori.bmp"/>
            <p:cNvPicPr>
              <a:picLocks noChangeAspect="1"/>
            </p:cNvPicPr>
            <p:nvPr userDrawn="1"/>
          </p:nvPicPr>
          <p:blipFill>
            <a:blip r:embed="rId3" cstate="print"/>
            <a:srcRect t="14159" b="15044"/>
            <a:stretch>
              <a:fillRect/>
            </a:stretch>
          </p:blipFill>
          <p:spPr bwMode="auto">
            <a:xfrm>
              <a:off x="6446993" y="4546600"/>
              <a:ext cx="1104733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3" y="1173894"/>
            <a:ext cx="5030787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40639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4" y="1583267"/>
            <a:ext cx="5026449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000" y="0"/>
            <a:ext cx="34290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0" y="-25400"/>
            <a:ext cx="9144000" cy="415766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0"/>
          <p:cNvSpPr/>
          <p:nvPr userDrawn="1"/>
        </p:nvSpPr>
        <p:spPr>
          <a:xfrm>
            <a:off x="5715000" y="-25400"/>
            <a:ext cx="3429000" cy="415766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JavaOne_wht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0"/>
            <a:ext cx="233203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 bwMode="white">
          <a:xfrm>
            <a:off x="451485" y="1583267"/>
            <a:ext cx="5026448" cy="1230657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49" y="2914276"/>
            <a:ext cx="5027083" cy="1048124"/>
          </a:xfrm>
        </p:spPr>
        <p:txBody>
          <a:bodyPr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715000" y="-25400"/>
            <a:ext cx="34290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1160463"/>
            <a:ext cx="9144000" cy="297973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4981" y="245538"/>
            <a:ext cx="7771752" cy="76199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/>
          <a:lstStyle>
            <a:lvl1pPr marL="219456" indent="-219456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5715000" y="0"/>
            <a:ext cx="3429000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6686550" y="4641850"/>
            <a:ext cx="2117725" cy="515938"/>
            <a:chOff x="6687321" y="4641335"/>
            <a:chExt cx="2116475" cy="516126"/>
          </a:xfrm>
        </p:grpSpPr>
        <p:pic>
          <p:nvPicPr>
            <p:cNvPr id="5" name="Picture 7" descr="O_signature_wht_rgb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84452" y="4832520"/>
              <a:ext cx="919344" cy="283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JavaOne_clr.bmp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6687321" y="4641335"/>
              <a:ext cx="1164708" cy="51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53" cy="1100723"/>
          </a:xfrm>
        </p:spPr>
        <p:txBody>
          <a:bodyPr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5715000" y="0"/>
            <a:ext cx="3429000" cy="4630738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1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2761" y="1571843"/>
            <a:ext cx="4709040" cy="110072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 userDrawn="1"/>
        </p:nvSpPr>
        <p:spPr>
          <a:xfrm>
            <a:off x="0" y="1160463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16" descr="Java_blk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2025650"/>
            <a:ext cx="35734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04347" y="1459241"/>
            <a:ext cx="5029186" cy="2410019"/>
          </a:xfrm>
        </p:spPr>
        <p:txBody>
          <a:bodyPr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2990850" y="1160463"/>
            <a:ext cx="615315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rtlCol="0" anchor="ctr">
            <a:noAutofit/>
          </a:bodyPr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单击图标添加图片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3" y="246063"/>
            <a:ext cx="822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3" y="1524000"/>
            <a:ext cx="82296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</p:txBody>
      </p:sp>
      <p:pic>
        <p:nvPicPr>
          <p:cNvPr id="1028" name="Picture 20" descr="Oracle WHITE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015288" y="4668838"/>
            <a:ext cx="7048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3"/>
          <p:cNvGrpSpPr>
            <a:grpSpLocks/>
          </p:cNvGrpSpPr>
          <p:nvPr/>
        </p:nvGrpSpPr>
        <p:grpSpPr bwMode="auto">
          <a:xfrm>
            <a:off x="598488" y="4913313"/>
            <a:ext cx="2538412" cy="219075"/>
            <a:chOff x="597807" y="4913790"/>
            <a:chExt cx="2538530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146" y="4913790"/>
              <a:ext cx="2505191" cy="2191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defTabSz="33832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版权所有</a:t>
              </a:r>
              <a:r>
                <a:rPr lang="en-US" sz="60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 © 2012，Oracle 和/</a:t>
              </a:r>
              <a:r>
                <a:rPr lang="en-US" sz="600" dirty="0" err="1" smtClean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或其</a:t>
              </a:r>
              <a:r>
                <a:rPr lang="zh-CN" altLang="en-US" sz="600" dirty="0" smtClean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关联公司</a:t>
              </a:r>
              <a:r>
                <a:rPr lang="en-US" sz="600" dirty="0" smtClean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 </a:t>
              </a:r>
              <a:r>
                <a:rPr lang="en-US" sz="600" dirty="0" err="1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保留所有权利</a:t>
              </a:r>
              <a:r>
                <a:rPr lang="en-US" sz="600" dirty="0">
                  <a:solidFill>
                    <a:srgbClr val="000000"/>
                  </a:solidFill>
                  <a:latin typeface="Arial" pitchFamily="34" charset="0"/>
                  <a:ea typeface="黑体" pitchFamily="49" charset="-122"/>
                  <a:cs typeface="Arial" pitchFamily="34" charset="0"/>
                </a:rPr>
                <a:t>。</a:t>
              </a: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6024"/>
              <a:ext cx="1587" cy="9687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5600" y="4883150"/>
            <a:ext cx="279400" cy="185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B2D59F-E4BF-42F3-B185-99BAF7AA3783}" type="slidenum">
              <a:rPr lang="en-US" sz="600">
                <a:solidFill>
                  <a:srgbClr val="000000"/>
                </a:solidFill>
                <a:latin typeface="Arial"/>
                <a:ea typeface="黑体" pitchFamily="49" charset="-122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/>
              </a:solidFill>
              <a:latin typeface="Arial"/>
              <a:ea typeface="黑体" pitchFamily="49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576263" cy="557213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2" name="Group 23"/>
          <p:cNvGrpSpPr>
            <a:grpSpLocks/>
          </p:cNvGrpSpPr>
          <p:nvPr/>
        </p:nvGrpSpPr>
        <p:grpSpPr bwMode="auto">
          <a:xfrm>
            <a:off x="6686550" y="4641850"/>
            <a:ext cx="2117725" cy="515938"/>
            <a:chOff x="6687321" y="4628635"/>
            <a:chExt cx="2116475" cy="516126"/>
          </a:xfrm>
        </p:grpSpPr>
        <p:pic>
          <p:nvPicPr>
            <p:cNvPr id="1033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5" descr="JavaOne_clr.bmp"/>
            <p:cNvPicPr>
              <a:picLocks noChangeAspect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687321" y="4628635"/>
              <a:ext cx="1164708" cy="51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41" r:id="rId19"/>
    <p:sldLayoutId id="2147483742" r:id="rId20"/>
    <p:sldLayoutId id="2147483743" r:id="rId21"/>
    <p:sldLayoutId id="2147483744" r:id="rId22"/>
    <p:sldLayoutId id="2147483745" r:id="rId2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16827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0" fontAlgn="base" hangingPunct="0">
        <a:spcBef>
          <a:spcPct val="0"/>
        </a:spcBef>
        <a:spcAft>
          <a:spcPts val="600"/>
        </a:spcAft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rtl="0" eaLnBrk="0" fontAlgn="base" hangingPunct="0">
        <a:spcBef>
          <a:spcPct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com/js/dtjava.j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net/projects/appbundl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pple.com/library/mac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7/docs/technotes/guides/jweb/packagingAppsForMac.html" TargetMode="External"/><Relationship Id="rId2" Type="http://schemas.openxmlformats.org/officeDocument/2006/relationships/hyperlink" Target="http://docs.oracle.com/javafx/2/deployment/jfxpub-deploymen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racleus.activeevents.com/connect/sessionDetail.ww?SESSION_ID=7488" TargetMode="External"/><Relationship Id="rId4" Type="http://schemas.openxmlformats.org/officeDocument/2006/relationships/hyperlink" Target="https://oracleus.activeevents.com/connect/sessionDetail.ww?SESSION_ID=8224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编码技巧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17563" y="1331913"/>
            <a:ext cx="8229600" cy="3062287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检测嵌入式应用程序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		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public void start(Stage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stage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{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boolean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isEmbedded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= 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stage.getWidth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() &gt; 0);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…}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endParaRPr lang="en-US" altLang="zh-CN" sz="16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Application.getHostServices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endParaRPr lang="en-US" altLang="zh-CN" sz="1000" dirty="0" smtClean="0">
              <a:solidFill>
                <a:srgbClr val="000000"/>
              </a:solidFill>
              <a:ea typeface="黑体" pitchFamily="49" charset="-122"/>
              <a:cs typeface="Arial" pitchFamily="34" charset="0"/>
            </a:endParaRP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访问应用程序参数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考虑使用托管服务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加载资源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便于调整大小的应用程序</a:t>
            </a: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388" y="1701800"/>
            <a:ext cx="6310312" cy="1385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081088" y="2579688"/>
            <a:ext cx="6310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编码技巧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2"/>
          </p:nvPr>
        </p:nvSpPr>
        <p:spPr>
          <a:xfrm>
            <a:off x="817563" y="13192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检测嵌入式应用程序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访问应用程序参数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			Map m = </a:t>
            </a:r>
            <a:r>
              <a:rPr lang="en-US" altLang="zh-CN" sz="1600" smtClean="0">
                <a:solidFill>
                  <a:srgbClr val="5582A5"/>
                </a:solidFill>
                <a:ea typeface="黑体" pitchFamily="49" charset="-122"/>
              </a:rPr>
              <a:t>getParameters</a:t>
            </a: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().getNamed();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fr-FR" altLang="zh-CN" sz="1600" smtClean="0">
                <a:solidFill>
                  <a:srgbClr val="000000"/>
                </a:solidFill>
                <a:ea typeface="黑体" pitchFamily="49" charset="-122"/>
              </a:rPr>
              <a:t>			int cnt = 0;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fr-FR" altLang="zh-CN" sz="1600" smtClean="0">
                <a:solidFill>
                  <a:srgbClr val="000000"/>
                </a:solidFill>
                <a:ea typeface="黑体" pitchFamily="49" charset="-122"/>
              </a:rPr>
              <a:t>			String labelText = "List of application parameters: \n";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fr-FR" altLang="zh-CN" sz="1600" smtClean="0">
                <a:solidFill>
                  <a:srgbClr val="000000"/>
                </a:solidFill>
                <a:ea typeface="黑体" pitchFamily="49" charset="-122"/>
              </a:rPr>
              <a:t>			for(String st: (Set&lt;String&gt;) m.keySet()) {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				labelText += " ["+st+"] : ["+m.get(st)+"]\n";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				cnt++;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			}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ea typeface="黑体" pitchFamily="49" charset="-122"/>
            </a:endParaRP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考虑使用托管服务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加载资源</a:t>
            </a:r>
          </a:p>
        </p:txBody>
      </p:sp>
      <p:sp>
        <p:nvSpPr>
          <p:cNvPr id="2765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338" y="2076450"/>
            <a:ext cx="5618162" cy="1771650"/>
          </a:xfrm>
          <a:prstGeom prst="rect">
            <a:avLst/>
          </a:prstGeom>
          <a:noFill/>
          <a:ln>
            <a:solidFill>
              <a:srgbClr val="53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便于调整大小的应用程序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2"/>
          </p:nvPr>
        </p:nvSpPr>
        <p:spPr>
          <a:xfrm>
            <a:off x="817563" y="11795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public class ResizeFriendlyApp extends Application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implements ChangeListener&lt;Number&gt; 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private Stage stage;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public void start(Stage stage)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//be resize friendly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this.stage = stage;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stage.widthProperty().addListener(this);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stage.heightProperty().addListener(this);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...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//resize content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resize(stage.getWidth(), stage.getHeight());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...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2867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便于调整大小的应用程序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stage.show();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private void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resize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(double width, double height)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//relayout the application to match given size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public void changed(ObservableValue&lt;? extends Number&gt; ov,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                  Number t, Number t1)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resize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(stage.getWidth(), stage.getHeight());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</a:p>
        </p:txBody>
      </p:sp>
      <p:sp>
        <p:nvSpPr>
          <p:cNvPr id="2970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考虑使用托管服务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2"/>
          </p:nvPr>
        </p:nvSpPr>
        <p:spPr>
          <a:xfrm>
            <a:off x="792163" y="9255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访问特定于执行模式的服务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final HostServices services = getHostServices();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Button jsButton = new Button("Test Javascript");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jsButton.setOnAction(new EventHandler&lt;ActionEvent&gt;() {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public void handle(ActionEvent t) {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	JSObject js = services.getWebContext();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	js.eval("window.alert('Hello from JavaFX')");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}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});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500" smtClean="0">
              <a:latin typeface="Courier"/>
              <a:ea typeface="Courier"/>
              <a:cs typeface="Courier"/>
            </a:endParaRP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Button openButton = new Button("Test openDocument()");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openButton.setOnAction(new EventHandler&lt;ActionEvent&gt;() {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public void handle(ActionEvent t) {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services.showDocument("http://javafx.com/");</a:t>
            </a:r>
            <a:r>
              <a:rPr lang="en-US" altLang="zh-CN" sz="1500" smtClean="0">
                <a:solidFill>
                  <a:srgbClr val="000000"/>
                </a:solidFill>
                <a:ea typeface="黑体" pitchFamily="49" charset="-122"/>
              </a:rPr>
              <a:t> 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黑体" pitchFamily="49" charset="-122"/>
              </a:rPr>
              <a:t>			}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ea typeface="黑体" pitchFamily="49" charset="-122"/>
              </a:rPr>
              <a:t>		});</a:t>
            </a:r>
          </a:p>
        </p:txBody>
      </p:sp>
      <p:sp>
        <p:nvSpPr>
          <p:cNvPr id="307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编码技巧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检测嵌入式应用程序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访问应用程序参数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考虑使用托管服务</a:t>
            </a: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加载资源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scene.getStylesheets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().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add(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this.getClass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().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getResource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("my.css").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toExternalForm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())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;</a:t>
            </a:r>
          </a:p>
          <a:p>
            <a:pPr indent="-163513" eaLnBrk="1" hangingPunct="1">
              <a:spcAft>
                <a:spcPct val="0"/>
              </a:spcAft>
              <a:buFont typeface="Wingdings" pitchFamily="2" charset="2"/>
              <a:buNone/>
              <a:defRPr/>
            </a:pPr>
            <a:endParaRPr lang="en-US" altLang="zh-CN" dirty="0" smtClean="0">
              <a:solidFill>
                <a:srgbClr val="000000"/>
              </a:solidFill>
              <a:ea typeface="黑体" pitchFamily="49" charset="-122"/>
              <a:cs typeface="Arial" pitchFamily="34" charset="0"/>
            </a:endParaRPr>
          </a:p>
          <a:p>
            <a:pPr indent="-163513" eaLnBrk="1" hangingPunct="1">
              <a:buClr>
                <a:srgbClr val="5382A1"/>
              </a:buClr>
              <a:defRPr/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  <a:cs typeface="Arial" pitchFamily="34" charset="0"/>
              </a:rPr>
              <a:t>便于调整大小的应用程序</a:t>
            </a:r>
          </a:p>
        </p:txBody>
      </p:sp>
      <p:sp>
        <p:nvSpPr>
          <p:cNvPr id="3174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275" y="2995613"/>
            <a:ext cx="7831138" cy="846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应用程序启动和预加载器</a:t>
            </a:r>
          </a:p>
        </p:txBody>
      </p:sp>
      <p:pic>
        <p:nvPicPr>
          <p:cNvPr id="32771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895350"/>
            <a:ext cx="76327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启动过程</a:t>
            </a:r>
          </a:p>
        </p:txBody>
      </p:sp>
      <p:sp>
        <p:nvSpPr>
          <p:cNvPr id="33796" name="Content Placeholder 24"/>
          <p:cNvSpPr>
            <a:spLocks noGrp="1"/>
          </p:cNvSpPr>
          <p:nvPr>
            <p:ph sz="quarter" idx="12"/>
          </p:nvPr>
        </p:nvSpPr>
        <p:spPr>
          <a:xfrm>
            <a:off x="889000" y="3325813"/>
            <a:ext cx="8229600" cy="13477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初始化：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没有多少可以进行的操作（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平台还未初始化）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通过其他方式进行反馈：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JavaScript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或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HTML</a:t>
            </a:r>
          </a:p>
        </p:txBody>
      </p:sp>
      <p:sp>
        <p:nvSpPr>
          <p:cNvPr id="3379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2150" y="923925"/>
            <a:ext cx="1982788" cy="20589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895350"/>
            <a:ext cx="76327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启动过程</a:t>
            </a:r>
          </a:p>
        </p:txBody>
      </p:sp>
      <p:sp>
        <p:nvSpPr>
          <p:cNvPr id="34820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3160713"/>
            <a:ext cx="8229600" cy="14366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加载和准备：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加载资源（网络或磁盘）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验证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显示预加载器</a:t>
            </a:r>
          </a:p>
        </p:txBody>
      </p:sp>
      <p:sp>
        <p:nvSpPr>
          <p:cNvPr id="348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1900" y="962025"/>
            <a:ext cx="2827338" cy="20589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895350"/>
            <a:ext cx="76327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启动过程</a:t>
            </a:r>
          </a:p>
        </p:txBody>
      </p:sp>
      <p:sp>
        <p:nvSpPr>
          <p:cNvPr id="35844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3097213"/>
            <a:ext cx="8229600" cy="15763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特定于应用程序的初始化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从技术方面而言，应用程序已启动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加载附加资源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检查提升的权限</a:t>
            </a:r>
          </a:p>
        </p:txBody>
      </p:sp>
      <p:sp>
        <p:nvSpPr>
          <p:cNvPr id="3584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3988" y="962025"/>
            <a:ext cx="1422400" cy="20589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Java-PPT-Title-v5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/>
          </a:blip>
          <a:srcRect t="30" b="30"/>
          <a:stretch>
            <a:fillRect/>
          </a:stretch>
        </p:blipFill>
        <p:spPr/>
      </p:pic>
      <p:pic>
        <p:nvPicPr>
          <p:cNvPr id="18435" name="Picture 1" descr="OJiaguwen_wh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4048125"/>
            <a:ext cx="1041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itle 10"/>
          <p:cNvSpPr>
            <a:spLocks noGrp="1"/>
          </p:cNvSpPr>
          <p:nvPr>
            <p:ph type="title"/>
          </p:nvPr>
        </p:nvSpPr>
        <p:spPr>
          <a:xfrm>
            <a:off x="450850" y="2473325"/>
            <a:ext cx="5289550" cy="76041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黑体" pitchFamily="49" charset="-122"/>
              </a:rPr>
              <a:t>开启隐藏之门：无处不在的 </a:t>
            </a:r>
            <a:r>
              <a:rPr lang="en-US" altLang="zh-CN" dirty="0" err="1" smtClean="0">
                <a:ea typeface="黑体" pitchFamily="49" charset="-122"/>
              </a:rPr>
              <a:t>JavaFX</a:t>
            </a:r>
            <a:r>
              <a:rPr lang="en-US" altLang="zh-CN" dirty="0" smtClean="0">
                <a:ea typeface="黑体" pitchFamily="49" charset="-122"/>
              </a:rPr>
              <a:t> </a:t>
            </a:r>
            <a:r>
              <a:rPr lang="zh-CN" altLang="en-US" dirty="0" smtClean="0">
                <a:ea typeface="黑体" pitchFamily="49" charset="-122"/>
              </a:rPr>
              <a:t>部署</a:t>
            </a:r>
          </a:p>
        </p:txBody>
      </p:sp>
      <p:sp>
        <p:nvSpPr>
          <p:cNvPr id="1843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50" y="3333750"/>
            <a:ext cx="4637088" cy="104775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dirty="0" smtClean="0">
                <a:ea typeface="黑体" pitchFamily="49" charset="-122"/>
              </a:rPr>
              <a:t>Angela </a:t>
            </a:r>
            <a:r>
              <a:rPr lang="en-US" altLang="zh-CN" dirty="0" err="1" smtClean="0">
                <a:ea typeface="黑体" pitchFamily="49" charset="-122"/>
              </a:rPr>
              <a:t>Caicedo</a:t>
            </a:r>
            <a:endParaRPr lang="en-US" altLang="zh-CN" dirty="0" smtClean="0">
              <a:ea typeface="黑体" pitchFamily="49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dirty="0" smtClean="0">
                <a:ea typeface="黑体" pitchFamily="49" charset="-122"/>
              </a:rPr>
              <a:t>Java </a:t>
            </a:r>
            <a:r>
              <a:rPr lang="zh-CN" altLang="en-US" dirty="0" smtClean="0">
                <a:ea typeface="黑体" pitchFamily="49" charset="-122"/>
              </a:rPr>
              <a:t>宣讲师</a:t>
            </a:r>
            <a:endParaRPr lang="en-US" altLang="zh-CN" dirty="0" smtClean="0">
              <a:ea typeface="黑体" pitchFamily="49" charset="-12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zh-CN" dirty="0" smtClean="0">
                <a:ea typeface="黑体" pitchFamily="49" charset="-122"/>
              </a:rPr>
              <a:t>Oracle</a:t>
            </a:r>
          </a:p>
          <a:p>
            <a:pPr eaLnBrk="1" hangingPunct="1">
              <a:spcAft>
                <a:spcPts val="600"/>
              </a:spcAft>
            </a:pPr>
            <a:endParaRPr lang="en-US" altLang="zh-CN" dirty="0" smtClean="0">
              <a:solidFill>
                <a:srgbClr val="BFBFBF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895350"/>
            <a:ext cx="76327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启动过程</a:t>
            </a:r>
          </a:p>
        </p:txBody>
      </p:sp>
      <p:sp>
        <p:nvSpPr>
          <p:cNvPr id="36868" name="Content Placeholder 24"/>
          <p:cNvSpPr>
            <a:spLocks noGrp="1"/>
          </p:cNvSpPr>
          <p:nvPr>
            <p:ph sz="quarter" idx="12"/>
          </p:nvPr>
        </p:nvSpPr>
        <p:spPr>
          <a:xfrm>
            <a:off x="792163" y="3452813"/>
            <a:ext cx="8229600" cy="9667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应用程序执行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应用程序显示出来并且可以使用</a:t>
            </a:r>
          </a:p>
        </p:txBody>
      </p:sp>
      <p:sp>
        <p:nvSpPr>
          <p:cNvPr id="3686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2088" y="962025"/>
            <a:ext cx="403225" cy="205898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默认用户体验</a:t>
            </a:r>
          </a:p>
        </p:txBody>
      </p:sp>
      <p:sp>
        <p:nvSpPr>
          <p:cNvPr id="37891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3789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3789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65163"/>
            <a:ext cx="67913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自定义选项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3891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使用 </a:t>
            </a: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CSS </a:t>
            </a: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自定义预加载器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461963" y="1841500"/>
            <a:ext cx="8234362" cy="2030413"/>
          </a:xfrm>
          <a:prstGeom prst="rect">
            <a:avLst/>
          </a:prstGeom>
          <a:noFill/>
          <a:ln w="9525">
            <a:solidFill>
              <a:srgbClr val="5382A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5582A5"/>
                </a:solidFill>
                <a:latin typeface="Courier"/>
                <a:ea typeface="Courier"/>
                <a:cs typeface="Courier"/>
              </a:rPr>
              <a:t>.default-preloader </a:t>
            </a:r>
            <a:r>
              <a:rPr lang="en-US" altLang="zh-CN">
                <a:latin typeface="Courier"/>
                <a:ea typeface="Courier"/>
                <a:cs typeface="Courier"/>
              </a:rPr>
              <a:t>{</a:t>
            </a:r>
          </a:p>
          <a:p>
            <a:r>
              <a:rPr lang="en-US" altLang="zh-CN">
                <a:latin typeface="Courier"/>
                <a:ea typeface="Courier"/>
                <a:cs typeface="Courier"/>
              </a:rPr>
              <a:t>	-fx-background-color: yellow;</a:t>
            </a:r>
          </a:p>
          <a:p>
            <a:r>
              <a:rPr lang="en-US" altLang="zh-CN">
                <a:latin typeface="Courier"/>
                <a:ea typeface="Courier"/>
                <a:cs typeface="Courier"/>
              </a:rPr>
              <a:t>	-fx-text-fill: red;</a:t>
            </a:r>
          </a:p>
          <a:p>
            <a:r>
              <a:rPr lang="en-US" altLang="zh-CN">
                <a:latin typeface="Courier"/>
                <a:ea typeface="Courier"/>
                <a:cs typeface="Courier"/>
              </a:rPr>
              <a:t>	</a:t>
            </a:r>
            <a:r>
              <a:rPr lang="en-US" altLang="zh-CN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-fx-preloader-graphic: </a:t>
            </a:r>
            <a:r>
              <a:rPr lang="en-US" altLang="zh-CN">
                <a:latin typeface="Courier"/>
                <a:ea typeface="Courier"/>
                <a:cs typeface="Courier"/>
              </a:rPr>
              <a:t>url("http://host.domain/ 					duke.gif");</a:t>
            </a:r>
          </a:p>
          <a:p>
            <a:r>
              <a:rPr lang="en-US" altLang="zh-CN">
                <a:latin typeface="Courier"/>
                <a:ea typeface="Courier"/>
                <a:cs typeface="Courier"/>
              </a:rPr>
              <a:t>	</a:t>
            </a:r>
            <a:r>
              <a:rPr lang="en-US" altLang="zh-CN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-fx-preloader-text: </a:t>
            </a:r>
            <a:r>
              <a:rPr lang="en-US" altLang="zh-CN">
                <a:latin typeface="Courier"/>
                <a:ea typeface="Courier"/>
                <a:cs typeface="Courier"/>
              </a:rPr>
              <a:t>"Loading, loading, LOADING</a:t>
            </a:r>
            <a:r>
              <a:rPr lang="en-US" altLang="zh-CN">
                <a:ea typeface="黑体" pitchFamily="49" charset="-122"/>
              </a:rPr>
              <a:t>!";</a:t>
            </a:r>
          </a:p>
          <a:p>
            <a:r>
              <a:rPr lang="en-US" altLang="zh-CN">
                <a:ea typeface="黑体" pitchFamily="49" charset="-122"/>
              </a:rPr>
              <a:t>}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7485063" y="1462088"/>
            <a:ext cx="963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424545"/>
                </a:solidFill>
                <a:ea typeface="黑体" pitchFamily="49" charset="-122"/>
              </a:rPr>
              <a:t>My.css</a:t>
            </a:r>
          </a:p>
          <a:p>
            <a:endParaRPr lang="en-US" altLang="zh-CN" sz="2000">
              <a:solidFill>
                <a:schemeClr val="tx2"/>
              </a:solidFill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自定义选项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修改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ant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任务</a:t>
            </a:r>
          </a:p>
        </p:txBody>
      </p:sp>
      <p:sp>
        <p:nvSpPr>
          <p:cNvPr id="3994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使用 </a:t>
            </a: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CSS </a:t>
            </a: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自定义预加载器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1135063" y="2052638"/>
            <a:ext cx="6926262" cy="1754187"/>
          </a:xfrm>
          <a:prstGeom prst="rect">
            <a:avLst/>
          </a:prstGeom>
          <a:noFill/>
          <a:ln w="9525">
            <a:solidFill>
              <a:srgbClr val="5382A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ea typeface="黑体" pitchFamily="49" charset="-122"/>
              </a:rPr>
              <a:t>&lt;</a:t>
            </a:r>
            <a:r>
              <a:rPr lang="en-US" altLang="zh-CN" dirty="0" err="1">
                <a:ea typeface="黑体" pitchFamily="49" charset="-122"/>
              </a:rPr>
              <a:t>fx:deploy</a:t>
            </a:r>
            <a:r>
              <a:rPr lang="en-US" altLang="zh-CN" dirty="0">
                <a:ea typeface="黑体" pitchFamily="49" charset="-122"/>
              </a:rPr>
              <a:t> ...&gt;</a:t>
            </a:r>
          </a:p>
          <a:p>
            <a:r>
              <a:rPr lang="en-US" altLang="zh-CN" dirty="0">
                <a:ea typeface="黑体" pitchFamily="49" charset="-122"/>
              </a:rPr>
              <a:t>    &lt;</a:t>
            </a:r>
            <a:r>
              <a:rPr lang="en-US" altLang="zh-CN" dirty="0" err="1">
                <a:ea typeface="黑体" pitchFamily="49" charset="-122"/>
              </a:rPr>
              <a:t>fx:application</a:t>
            </a:r>
            <a:r>
              <a:rPr lang="en-US" altLang="zh-CN" dirty="0">
                <a:ea typeface="黑体" pitchFamily="49" charset="-122"/>
              </a:rPr>
              <a:t> ...&gt;</a:t>
            </a:r>
          </a:p>
          <a:p>
            <a:r>
              <a:rPr lang="en-US" altLang="zh-CN" dirty="0">
                <a:ea typeface="黑体" pitchFamily="49" charset="-122"/>
              </a:rPr>
              <a:t>         &lt;</a:t>
            </a:r>
            <a:r>
              <a:rPr lang="en-US" altLang="zh-CN" dirty="0" err="1">
                <a:ea typeface="黑体" pitchFamily="49" charset="-122"/>
              </a:rPr>
              <a:t>fx:htmlParam</a:t>
            </a:r>
            <a:r>
              <a:rPr lang="en-US" altLang="zh-CN" dirty="0">
                <a:ea typeface="黑体" pitchFamily="49" charset="-122"/>
              </a:rPr>
              <a:t> name="</a:t>
            </a:r>
            <a:r>
              <a:rPr lang="en-US" altLang="zh-CN" dirty="0" err="1">
                <a:ea typeface="黑体" pitchFamily="49" charset="-122"/>
              </a:rPr>
              <a:t>javafx.default.preloader.stylesheet</a:t>
            </a:r>
            <a:r>
              <a:rPr lang="en-US" altLang="zh-CN" dirty="0">
                <a:ea typeface="黑体" pitchFamily="49" charset="-122"/>
              </a:rPr>
              <a:t>”    </a:t>
            </a:r>
          </a:p>
          <a:p>
            <a:r>
              <a:rPr lang="en-US" altLang="zh-CN" dirty="0">
                <a:ea typeface="黑体" pitchFamily="49" charset="-122"/>
              </a:rPr>
              <a:t>                                 value="my.css"/&gt;</a:t>
            </a:r>
          </a:p>
          <a:p>
            <a:r>
              <a:rPr lang="en-US" altLang="zh-CN" dirty="0">
                <a:ea typeface="黑体" pitchFamily="49" charset="-122"/>
              </a:rPr>
              <a:t>    &lt;</a:t>
            </a:r>
            <a:r>
              <a:rPr lang="en-US" altLang="zh-CN" dirty="0" err="1">
                <a:ea typeface="黑体" pitchFamily="49" charset="-122"/>
              </a:rPr>
              <a:t>fx:application</a:t>
            </a:r>
            <a:r>
              <a:rPr lang="en-US" altLang="zh-CN" dirty="0">
                <a:ea typeface="黑体" pitchFamily="49" charset="-122"/>
              </a:rPr>
              <a:t>&gt;</a:t>
            </a:r>
          </a:p>
          <a:p>
            <a:r>
              <a:rPr lang="en-US" altLang="zh-CN" dirty="0">
                <a:ea typeface="黑体" pitchFamily="49" charset="-122"/>
              </a:rPr>
              <a:t>&lt;/</a:t>
            </a:r>
            <a:r>
              <a:rPr lang="en-US" altLang="zh-CN" dirty="0" err="1">
                <a:ea typeface="黑体" pitchFamily="49" charset="-122"/>
              </a:rPr>
              <a:t>fx:deploy</a:t>
            </a:r>
            <a:r>
              <a:rPr lang="en-US" altLang="zh-CN" dirty="0">
                <a:ea typeface="黑体" pitchFamily="49" charset="-122"/>
              </a:rPr>
              <a:t>&gt;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自定义选项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对于小的更改，考虑直接包括代码</a:t>
            </a:r>
          </a:p>
        </p:txBody>
      </p:sp>
      <p:sp>
        <p:nvSpPr>
          <p:cNvPr id="4096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使用 </a:t>
            </a: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CSS </a:t>
            </a: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自定义预加载器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1135063" y="1879600"/>
            <a:ext cx="6926262" cy="2584450"/>
          </a:xfrm>
          <a:prstGeom prst="rect">
            <a:avLst/>
          </a:prstGeom>
          <a:noFill/>
          <a:ln w="9525">
            <a:solidFill>
              <a:srgbClr val="5382A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ea typeface="黑体" pitchFamily="49" charset="-122"/>
              </a:rPr>
              <a:t>&lt;fx:deploy ...&gt;</a:t>
            </a:r>
          </a:p>
          <a:p>
            <a:r>
              <a:rPr lang="en-US" altLang="zh-CN">
                <a:ea typeface="黑体" pitchFamily="49" charset="-122"/>
              </a:rPr>
              <a:t>   &lt;fx:application ...&gt;</a:t>
            </a:r>
          </a:p>
          <a:p>
            <a:r>
              <a:rPr lang="en-US" altLang="zh-CN">
                <a:ea typeface="黑体" pitchFamily="49" charset="-122"/>
              </a:rPr>
              <a:t>       &lt;!-- Using fx:param here, so it will be applicable to all web</a:t>
            </a:r>
          </a:p>
          <a:p>
            <a:r>
              <a:rPr lang="en-US" altLang="zh-CN">
                <a:ea typeface="黑体" pitchFamily="49" charset="-122"/>
              </a:rPr>
              <a:t>               execution environemnts --&gt;</a:t>
            </a:r>
          </a:p>
          <a:p>
            <a:r>
              <a:rPr lang="en-US" altLang="zh-CN">
                <a:ea typeface="黑体" pitchFamily="49" charset="-122"/>
              </a:rPr>
              <a:t>     </a:t>
            </a:r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&lt;fx:param name="javafx.default.preloader.stylesheet”</a:t>
            </a:r>
          </a:p>
          <a:p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                      value=".default-preloader { </a:t>
            </a:r>
          </a:p>
          <a:p>
            <a:r>
              <a:rPr lang="en-US" altLang="zh-CN">
                <a:solidFill>
                  <a:srgbClr val="FF0000"/>
                </a:solidFill>
                <a:ea typeface="黑体" pitchFamily="49" charset="-122"/>
              </a:rPr>
              <a:t>                                              -fx-background-color: yellow; }"/&gt;</a:t>
            </a:r>
          </a:p>
          <a:p>
            <a:r>
              <a:rPr lang="en-US" altLang="zh-CN">
                <a:ea typeface="黑体" pitchFamily="49" charset="-122"/>
              </a:rPr>
              <a:t>   &lt;fx:application&gt;</a:t>
            </a:r>
          </a:p>
          <a:p>
            <a:r>
              <a:rPr lang="en-US" altLang="zh-CN">
                <a:ea typeface="黑体" pitchFamily="49" charset="-122"/>
              </a:rPr>
              <a:t>&lt;/fx:deploy&gt;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实施自定义预加载器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(1/2)</a:t>
            </a:r>
          </a:p>
        </p:txBody>
      </p:sp>
      <p:sp>
        <p:nvSpPr>
          <p:cNvPr id="41987" name="Content Placeholder 5"/>
          <p:cNvSpPr>
            <a:spLocks noGrp="1"/>
          </p:cNvSpPr>
          <p:nvPr>
            <p:ph sz="quarter" idx="12"/>
          </p:nvPr>
        </p:nvSpPr>
        <p:spPr>
          <a:xfrm>
            <a:off x="792163" y="10652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public class FirstPreloader extends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Preloader 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ProgressBar bar;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Stage stage;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private Scene createPreloaderScene()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bar = new ProgressBar();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BorderPane p = new BorderPane();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p.setCenter(bar);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return new Scene(p, 300, 150);}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public void start(Stage stage) throws Exception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this.stage = stage;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stage.setScene(createPreloaderScene());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stage.show();}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…</a:t>
            </a:r>
          </a:p>
        </p:txBody>
      </p:sp>
      <p:sp>
        <p:nvSpPr>
          <p:cNvPr id="4198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实施自定义预加载器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(2/2)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sz="quarter" idx="12"/>
          </p:nvPr>
        </p:nvSpPr>
        <p:spPr>
          <a:xfrm>
            <a:off x="804863" y="9890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…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@Override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public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void handleProgressNotification(ProgressNotification pn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bar.setProgress(pn.getProgress());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@Override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public void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handleStateChangeNotification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												(StateChangeNotification evt)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if (evt.getType() ==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StateChangeNotification.Type.BEFORE_START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		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stage.hide();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</a:p>
        </p:txBody>
      </p:sp>
      <p:sp>
        <p:nvSpPr>
          <p:cNvPr id="430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b="0" smtClean="0">
                <a:solidFill>
                  <a:srgbClr val="000000"/>
                </a:solidFill>
                <a:ea typeface="黑体" pitchFamily="49" charset="-122"/>
              </a:rPr>
              <a:t>包含预加载器的部署描述文件</a:t>
            </a:r>
          </a:p>
        </p:txBody>
      </p:sp>
      <p:sp>
        <p:nvSpPr>
          <p:cNvPr id="44035" name="Content Placeholder 5"/>
          <p:cNvSpPr>
            <a:spLocks noGrp="1"/>
          </p:cNvSpPr>
          <p:nvPr>
            <p:ph sz="quarter" idx="12"/>
          </p:nvPr>
        </p:nvSpPr>
        <p:spPr>
          <a:xfrm>
            <a:off x="792163" y="9382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 ...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&lt;resources&gt;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&lt;j2se version="1.6+"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href="http://java.sun.com/products/autodl/j2se"/&gt;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&lt;jar href="lib/FirstPreloader.jar" size="2801" 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download="progress" /&gt;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&lt;jar href="AnimatedCircles.jar" size="13729" download="always" /&gt;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&lt;/resources&gt;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&lt;jfx:javafx-desc width="800" height="600"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main-class="animatedcircles.AnimatedCircles"  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name="AnimatedCircles”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preloader-class="firstpreloader.FirstPreloader"/&gt;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&lt;update check="background"/&gt;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nl-NL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&lt;/jnlp&gt;</a:t>
            </a:r>
          </a:p>
        </p:txBody>
      </p:sp>
      <p:sp>
        <p:nvSpPr>
          <p:cNvPr id="4403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打包基本知识</a:t>
            </a:r>
          </a:p>
        </p:txBody>
      </p:sp>
      <p:pic>
        <p:nvPicPr>
          <p:cNvPr id="45059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基础应用程序包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可执行的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文件；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应用程序代码和资源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双击可启动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附加的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和资源文件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用于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部署的部署描述文件（保存在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JNLP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文件中）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HTML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用于在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页面中嵌入应用程序并从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页面中启动应用程序的示例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JavaScript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web-files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文件夹，包含支持文件</a:t>
            </a:r>
            <a:r>
              <a:rPr lang="zh-CN" altLang="en-US" smtClean="0">
                <a:solidFill>
                  <a:srgbClr val="FF0000"/>
                </a:solidFill>
                <a:ea typeface="黑体" pitchFamily="49" charset="-122"/>
              </a:rPr>
              <a:t>（仅限 </a:t>
            </a:r>
            <a:r>
              <a:rPr lang="en-US" altLang="zh-CN" smtClean="0">
                <a:solidFill>
                  <a:srgbClr val="FF0000"/>
                </a:solidFill>
                <a:ea typeface="黑体" pitchFamily="49" charset="-122"/>
              </a:rPr>
              <a:t>NetBeans IDE</a:t>
            </a:r>
            <a:r>
              <a:rPr lang="zh-CN" altLang="en-US" smtClean="0">
                <a:solidFill>
                  <a:srgbClr val="FF0000"/>
                </a:solidFill>
                <a:ea typeface="黑体" pitchFamily="49" charset="-122"/>
              </a:rPr>
              <a:t>）</a:t>
            </a:r>
          </a:p>
        </p:txBody>
      </p:sp>
      <p:sp>
        <p:nvSpPr>
          <p:cNvPr id="460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71575"/>
            <a:ext cx="1725613" cy="760413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演讲议题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75000" y="733425"/>
            <a:ext cx="5545138" cy="3114675"/>
          </a:xfrm>
        </p:spPr>
        <p:txBody>
          <a:bodyPr/>
          <a:lstStyle/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快速入门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应用程序执行模式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应用程序启动和预加载器 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打包基本知识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完备的程序包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部署到应用商店</a:t>
            </a:r>
          </a:p>
          <a:p>
            <a:pPr marL="346075" indent="-346075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424545"/>
                </a:solidFill>
                <a:ea typeface="黑体" pitchFamily="49" charset="-122"/>
              </a:rPr>
              <a:t>演示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基础应用程序包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4710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4710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873250"/>
            <a:ext cx="7607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55600" y="1370013"/>
            <a:ext cx="3140075" cy="1751012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/>
            </a:r>
            <a:b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</a:b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应用程序的生成过程</a:t>
            </a: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25" y="0"/>
            <a:ext cx="54022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888" y="1174750"/>
          <a:ext cx="8499475" cy="2565400"/>
        </p:xfrm>
        <a:graphic>
          <a:graphicData uri="http://schemas.openxmlformats.org/drawingml/2006/table">
            <a:tbl>
              <a:tblPr/>
              <a:tblGrid>
                <a:gridCol w="1833562"/>
                <a:gridCol w="1657350"/>
                <a:gridCol w="2892425"/>
                <a:gridCol w="2116138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任务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Packager 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Ant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任务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Packager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工具命令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NetBeans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将任何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CSS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文件转换为二进制格式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&lt;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fx:csstobin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javafxpackager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-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createbss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二进制编码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CSS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文件复选框。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创建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&lt;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fx:jar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javafxpackager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-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createjar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默认生成命令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</a:tr>
            </a:tbl>
          </a:graphicData>
        </a:graphic>
      </p:graphicFrame>
      <p:sp>
        <p:nvSpPr>
          <p:cNvPr id="4917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打包工具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(1/2)</a:t>
            </a:r>
          </a:p>
        </p:txBody>
      </p:sp>
      <p:sp>
        <p:nvSpPr>
          <p:cNvPr id="49177" name="Content Placeholder 5"/>
          <p:cNvSpPr>
            <a:spLocks noGrp="1"/>
          </p:cNvSpPr>
          <p:nvPr>
            <p:ph sz="quarter" idx="12"/>
          </p:nvPr>
        </p:nvSpPr>
        <p:spPr>
          <a:xfrm>
            <a:off x="487363" y="3846513"/>
            <a:ext cx="8229600" cy="712787"/>
          </a:xfrm>
          <a:ln>
            <a:solidFill>
              <a:srgbClr val="5382A1"/>
            </a:solidFill>
          </a:ln>
        </p:spPr>
        <p:txBody>
          <a:bodyPr/>
          <a:lstStyle/>
          <a:p>
            <a:pPr marL="63500" indent="0" eaLnBrk="1" hangingPunct="1">
              <a:buFont typeface="Wingdings" pitchFamily="2" charset="2"/>
              <a:buNone/>
            </a:pPr>
            <a:r>
              <a:rPr lang="zh-CN" altLang="en-US" sz="1600" b="1" smtClean="0">
                <a:solidFill>
                  <a:srgbClr val="000000"/>
                </a:solidFill>
                <a:ea typeface="黑体" pitchFamily="49" charset="-122"/>
              </a:rPr>
              <a:t>注意</a:t>
            </a:r>
            <a:r>
              <a:rPr lang="zh-CN" altLang="en-US" sz="1600" smtClean="0">
                <a:solidFill>
                  <a:srgbClr val="000000"/>
                </a:solidFill>
                <a:ea typeface="黑体" pitchFamily="49" charset="-122"/>
              </a:rPr>
              <a:t>：       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scene.getStylesheets().add(this.getClass().getResource</a:t>
            </a: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                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("mystyles.bss").toExternalForm())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;</a:t>
            </a:r>
          </a:p>
        </p:txBody>
      </p:sp>
      <p:sp>
        <p:nvSpPr>
          <p:cNvPr id="491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9888" y="1309688"/>
          <a:ext cx="8499475" cy="2743200"/>
        </p:xfrm>
        <a:graphic>
          <a:graphicData uri="http://schemas.openxmlformats.org/drawingml/2006/table">
            <a:tbl>
              <a:tblPr/>
              <a:tblGrid>
                <a:gridCol w="1833562"/>
                <a:gridCol w="1657350"/>
                <a:gridCol w="2662238"/>
                <a:gridCol w="2346325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任务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Packager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Ant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任务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Packager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工具命令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NetBeans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将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JAR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存档签名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&lt;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fx:signjar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javafxpackager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-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signJar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-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请求无限制访问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-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附加证书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组装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用于部署的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应用程序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&lt;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fx:deploy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javafxpackager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-deploy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默认情况下创建的基本应用程序包</a:t>
                      </a:r>
                    </a:p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稍后说明完备的应用程序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</a:tr>
            </a:tbl>
          </a:graphicData>
        </a:graphic>
      </p:graphicFrame>
      <p:sp>
        <p:nvSpPr>
          <p:cNvPr id="5020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打包工具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(2/2)</a:t>
            </a:r>
          </a:p>
        </p:txBody>
      </p:sp>
      <p:sp>
        <p:nvSpPr>
          <p:cNvPr id="50201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5020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配置部署描述文件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2"/>
          </p:nvPr>
        </p:nvSpPr>
        <p:spPr>
          <a:xfrm>
            <a:off x="817563" y="11160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指定入口点： 主要应用程序和预加载器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fx:application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fx:param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fx:htmlParam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： 应用程序的参数。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首选的</a:t>
            </a:r>
            <a:r>
              <a:rPr lang="zh-CN" altLang="en-US" dirty="0">
                <a:solidFill>
                  <a:srgbClr val="000000"/>
                </a:solidFill>
                <a:ea typeface="黑体" pitchFamily="49" charset="-122"/>
              </a:rPr>
              <a:t>应用程序舞台大小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（对嵌入至关重要）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fx:info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 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应用程序说明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fx:platform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平台要求和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JVM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设置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fx:preferences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桌面集成首选项（向桌面添加快捷方式）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fx:permissions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运行应用程序所需的权限</a:t>
            </a:r>
          </a:p>
        </p:txBody>
      </p:sp>
      <p:sp>
        <p:nvSpPr>
          <p:cNvPr id="5120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部署描述文件示例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>
          <a:xfrm>
            <a:off x="817563" y="950913"/>
            <a:ext cx="8229600" cy="3062287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&lt;fx:deploy width="600" height="400"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outdir="web-dist" outfile="App"&gt;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&lt;fx:info title="Sample application"/&gt;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	&lt;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fx:platform javafx="2.1+"&gt;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&lt;fx:jvmarg value="-Xmx400m"/&gt;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&lt;fx:jvmarg value="-verbose:jni"/&gt;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&lt;property name="purpose" value="sample value"/&gt;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&lt;/fx:platform&gt;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&lt;fx:application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name="Sample app"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mainClass="test.MyApplication”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		preloaderClass="testpreloader.Preloader"&gt;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&lt;param name="simpleParam" value="something"/&gt;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&lt;param name="complexParam" value="Compiled ${java.version}"/&gt;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&lt;param name="novalueParam"/&gt;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&lt;/fx:application&gt;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&lt;/fx:deploy&gt;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altLang="zh-CN" sz="1600" smtClean="0">
              <a:latin typeface="Courier"/>
              <a:ea typeface="Courier"/>
              <a:cs typeface="Courier"/>
            </a:endParaRPr>
          </a:p>
        </p:txBody>
      </p:sp>
      <p:sp>
        <p:nvSpPr>
          <p:cNvPr id="522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b="0" smtClean="0">
                <a:solidFill>
                  <a:srgbClr val="000000"/>
                </a:solidFill>
                <a:ea typeface="黑体" pitchFamily="49" charset="-122"/>
              </a:rPr>
              <a:t>将签名证书嵌入到部署描述文件中</a:t>
            </a:r>
          </a:p>
        </p:txBody>
      </p:sp>
      <p:sp>
        <p:nvSpPr>
          <p:cNvPr id="53251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3833813"/>
            <a:ext cx="8229600" cy="9921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Ant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任务：</a:t>
            </a:r>
            <a:r>
              <a:rPr lang="en-US" altLang="zh-CN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fx:permissions</a:t>
            </a:r>
            <a:r>
              <a:rPr lang="en-US" altLang="zh-CN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&gt; </a:t>
            </a:r>
            <a:r>
              <a:rPr lang="zh-CN" altLang="en-US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的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cachecertificates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属性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dirty="0" smtClean="0">
                <a:ea typeface="黑体" pitchFamily="49" charset="-122"/>
              </a:rPr>
              <a:t>Packager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工具：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-</a:t>
            </a: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embedCertificates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 </a:t>
            </a:r>
          </a:p>
        </p:txBody>
      </p:sp>
      <p:sp>
        <p:nvSpPr>
          <p:cNvPr id="5325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53253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160463"/>
            <a:ext cx="67675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完备的程序包</a:t>
            </a:r>
          </a:p>
        </p:txBody>
      </p:sp>
      <p:pic>
        <p:nvPicPr>
          <p:cNvPr id="54275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完备的程序包</a:t>
            </a:r>
          </a:p>
        </p:txBody>
      </p:sp>
      <p:sp>
        <p:nvSpPr>
          <p:cNvPr id="55299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12557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基本程序包仅是一个文件夹：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包括应用程序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JAR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、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运行时、原生启动器应用程序和元数据（图标）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按现状重新分布或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生成可安装程序包（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EXE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或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DMG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格式）。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过程类似于生成基本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应用程序，但是：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仅可使用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JDK 7 Update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6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或更高版本编译生成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在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sz="1800" dirty="0" err="1" smtClean="0">
                <a:solidFill>
                  <a:srgbClr val="000000"/>
                </a:solidFill>
                <a:ea typeface="黑体" pitchFamily="49" charset="-122"/>
              </a:rPr>
              <a:t>fx:deploy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&gt;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中明确请求 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必须满足操作系统要求才能以特定格式生成程序包。</a:t>
            </a:r>
          </a:p>
        </p:txBody>
      </p:sp>
      <p:sp>
        <p:nvSpPr>
          <p:cNvPr id="5530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完备程序包的优点</a:t>
            </a:r>
          </a:p>
        </p:txBody>
      </p:sp>
      <p:sp>
        <p:nvSpPr>
          <p:cNvPr id="56323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12176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类似于目标平台的原生应用程序：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用户熟悉的安装过程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熟悉的启动过程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无争议兼容。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应用程序所使用的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JRE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版本由应用程序开发人员控制。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可在新系统上轻松部署应用程序：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对安装的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运行时无要求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ZIP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或用户级安装程序时，不需要管理员权限即可进行部署</a:t>
            </a:r>
          </a:p>
        </p:txBody>
      </p:sp>
      <p:sp>
        <p:nvSpPr>
          <p:cNvPr id="5632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001713" y="15414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快速入门</a:t>
            </a:r>
          </a:p>
        </p:txBody>
      </p:sp>
      <p:pic>
        <p:nvPicPr>
          <p:cNvPr id="20483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完备程序包的注意事项</a:t>
            </a:r>
          </a:p>
        </p:txBody>
      </p:sp>
      <p:sp>
        <p:nvSpPr>
          <p:cNvPr id="57347" name="Content Placeholder 24"/>
          <p:cNvSpPr>
            <a:spLocks noGrp="1"/>
          </p:cNvSpPr>
          <p:nvPr>
            <p:ph sz="quarter" idx="12"/>
          </p:nvPr>
        </p:nvSpPr>
        <p:spPr>
          <a:xfrm>
            <a:off x="792163" y="13065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“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下载和运行”用户体验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可能需要附加步骤（浏览器安全性对话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……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）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较大的下载大小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包括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运行时的私有副本。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每个目标平台的程序包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特定于平台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为生成时所使用的同一个系统而生成。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开发人员负责应用程序更新</a:t>
            </a:r>
          </a:p>
        </p:txBody>
      </p:sp>
      <p:sp>
        <p:nvSpPr>
          <p:cNvPr id="5734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288" y="1436688"/>
            <a:ext cx="4621212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自定义安装程序</a:t>
            </a:r>
          </a:p>
        </p:txBody>
      </p:sp>
      <p:sp>
        <p:nvSpPr>
          <p:cNvPr id="61444" name="Content Placeholder 5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6144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6144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965200"/>
            <a:ext cx="40513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基础构建</a:t>
            </a:r>
            <a:endParaRPr lang="zh-CN" altLang="en-US" dirty="0" smtClean="0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2"/>
          </p:nvPr>
        </p:nvSpPr>
        <p:spPr>
          <a:xfrm>
            <a:off x="779463" y="1141413"/>
            <a:ext cx="8229600" cy="3062287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&lt;fx:deploy width="${javafx.run.width}"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height="${javafx.run.height}"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</a:t>
            </a:r>
            <a:r>
              <a:rPr lang="en-US" altLang="zh-CN" sz="1600" b="1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nativeBundles="all"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outdir="${basedir}/${dist.dir}"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outfile="${application.title}"&gt;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&lt;fx:application name="${application.title}"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     mainClass="${javafx.main.class}"/&gt;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&lt;fx:resources&gt;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&lt;fx:fileset dir="${basedir}/${dist.dir}" includes="*.jar"/&gt;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&lt;/fx:resources&gt;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&lt;fx:info title="${application.title}"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   vendor="${application.vendor}"/&gt;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&lt;/fx:deploy&gt;</a:t>
            </a:r>
          </a:p>
        </p:txBody>
      </p:sp>
      <p:sp>
        <p:nvSpPr>
          <p:cNvPr id="583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Ant </a:t>
            </a: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任务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000000"/>
                </a:solidFill>
                <a:ea typeface="黑体" pitchFamily="49" charset="-122"/>
              </a:rPr>
              <a:t>基础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构建</a:t>
            </a:r>
            <a:endParaRPr lang="zh-CN" altLang="en-US" dirty="0" smtClean="0">
              <a:solidFill>
                <a:srgbClr val="000000"/>
              </a:solidFill>
              <a:ea typeface="黑体" pitchFamily="49" charset="-122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在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NetBeans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上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将先前代码作为生成后步骤添加，以覆盖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”-post-</a:t>
            </a:r>
            <a:r>
              <a:rPr lang="en-US" altLang="zh-CN" sz="1800" dirty="0" err="1" smtClean="0">
                <a:solidFill>
                  <a:srgbClr val="000000"/>
                </a:solidFill>
                <a:ea typeface="黑体" pitchFamily="49" charset="-122"/>
              </a:rPr>
              <a:t>jfx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-deploy”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目标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dirty="0" smtClean="0">
                <a:ea typeface="黑体" pitchFamily="49" charset="-122"/>
              </a:rPr>
              <a:t>Packager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命令</a:t>
            </a:r>
          </a:p>
          <a:p>
            <a:pPr indent="-163513" eaLnBrk="1" hangingPunct="1">
              <a:buFont typeface="Wingdings" pitchFamily="2" charset="2"/>
              <a:buNone/>
            </a:pPr>
            <a:endParaRPr lang="en-US" altLang="zh-CN" sz="800" dirty="0" smtClean="0">
              <a:latin typeface="Courier"/>
              <a:ea typeface="Courier"/>
              <a:cs typeface="Courier"/>
            </a:endParaRP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javafxpackager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-deploy -native 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-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outdir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packages 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-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outfile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BrickBreaker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-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srcdir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dist -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srcfiles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BrickBreaker.jar    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-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appclass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brickbreaker.Main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-name "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BrickBreaker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" 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-title "</a:t>
            </a:r>
            <a:r>
              <a:rPr lang="en-US" altLang="zh-CN" sz="16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BrickBreaker</a:t>
            </a:r>
            <a:r>
              <a:rPr lang="en-US" altLang="zh-CN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demo"</a:t>
            </a:r>
          </a:p>
        </p:txBody>
      </p:sp>
      <p:sp>
        <p:nvSpPr>
          <p:cNvPr id="5939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213" y="2743200"/>
            <a:ext cx="8351837" cy="1539875"/>
          </a:xfrm>
          <a:prstGeom prst="rect">
            <a:avLst/>
          </a:prstGeom>
          <a:noFill/>
          <a:ln>
            <a:solidFill>
              <a:srgbClr val="53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可安装程序包的格式</a:t>
            </a:r>
          </a:p>
        </p:txBody>
      </p:sp>
      <p:sp>
        <p:nvSpPr>
          <p:cNvPr id="60419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eaLnBrk="1" hangingPunct="1"/>
            <a:endParaRPr lang="en-US" altLang="zh-CN" smtClean="0">
              <a:ea typeface="黑体" pitchFamily="49" charset="-122"/>
            </a:endParaRPr>
          </a:p>
        </p:txBody>
      </p:sp>
      <p:sp>
        <p:nvSpPr>
          <p:cNvPr id="6042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6042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965200"/>
            <a:ext cx="70993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在浏览器中部署</a:t>
            </a:r>
          </a:p>
        </p:txBody>
      </p:sp>
      <p:sp>
        <p:nvSpPr>
          <p:cNvPr id="62467" name="Content Placeholder 3"/>
          <p:cNvSpPr>
            <a:spLocks noGrp="1"/>
          </p:cNvSpPr>
          <p:nvPr>
            <p:ph sz="quarter" idx="12"/>
          </p:nvPr>
        </p:nvSpPr>
        <p:spPr>
          <a:xfrm>
            <a:off x="792163" y="12430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JavaScript API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可简化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的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部署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提供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HTML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标签以将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内容插入到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页面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检测用户环境是否受支持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在需要时主动安装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运行时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加载应用程序时提供可视化反馈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报告意外错误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提供帮助程序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API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从 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  <a:hlinkClick r:id="rId3"/>
              </a:rPr>
              <a:t>http://java.com/js/dtjava.js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将其导入，或者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将其下载到本地并使用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&lt;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fx:deploy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&gt; Ant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任务中的 </a:t>
            </a: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includeDT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选项</a:t>
            </a:r>
          </a:p>
        </p:txBody>
      </p:sp>
      <p:sp>
        <p:nvSpPr>
          <p:cNvPr id="6246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使用部署工具包库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API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概述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dtjava.embed</a:t>
            </a:r>
            <a:r>
              <a:rPr lang="en-US" altLang="zh-CN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(app, platform, callbacks)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将应用程序嵌入到浏览器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如果需要安装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Java/</a:t>
            </a:r>
            <a:r>
              <a:rPr lang="en-US" altLang="zh-CN" sz="1800" dirty="0" err="1" smtClean="0">
                <a:solidFill>
                  <a:srgbClr val="000000"/>
                </a:solidFill>
                <a:ea typeface="黑体" pitchFamily="49" charset="-122"/>
              </a:rPr>
              <a:t>JavaFX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运行时，用户将受到指引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dtjava.launch</a:t>
            </a:r>
            <a:r>
              <a:rPr lang="en-US" altLang="zh-CN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(app, platform, callbacks)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启动在浏览器以外部署的应用程序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如果要求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安装：</a:t>
            </a:r>
          </a:p>
          <a:p>
            <a:pPr marL="977900" lvl="2" indent="-173038" eaLnBrk="1" hangingPunct="1">
              <a:buClr>
                <a:srgbClr val="5382A1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将尝试启动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安装程序。</a:t>
            </a:r>
          </a:p>
          <a:p>
            <a:pPr marL="977900" lvl="2" indent="-173038" eaLnBrk="1" hangingPunct="1">
              <a:buClr>
                <a:srgbClr val="5382A1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如果无法启动安装程序，则会弹出一条消息，要求手动安装。</a:t>
            </a:r>
          </a:p>
        </p:txBody>
      </p:sp>
      <p:sp>
        <p:nvSpPr>
          <p:cNvPr id="6349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API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概述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dtjava.launch(app, platform, callbacks)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初始化所需组件的安装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dtjava.validate(platform)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验证用户环境是否满足平台要求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如果不满足，则返回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PlatformMismatchEvent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dtjava.hideSplash(id)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使用给定的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ID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隐藏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HTML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闪面板。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应用程序就绪后自动调用</a:t>
            </a:r>
          </a:p>
        </p:txBody>
      </p:sp>
      <p:sp>
        <p:nvSpPr>
          <p:cNvPr id="645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应用程序描述文件</a:t>
            </a:r>
          </a:p>
        </p:txBody>
      </p:sp>
      <p:sp>
        <p:nvSpPr>
          <p:cNvPr id="65539" name="Content Placeholder 3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应用程序启动描述文件是 </a:t>
            </a:r>
            <a:r>
              <a:rPr lang="en-US" altLang="zh-CN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dtjava.App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对象的实例。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包含对需要启动的所有对象的详细说明。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dtjava.App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 constructor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700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dtjava.App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altLang="zh-CN" sz="1700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url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{</a:t>
            </a:r>
            <a:r>
              <a:rPr lang="en-US" altLang="zh-CN" sz="1700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attribute_map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});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700" dirty="0" smtClean="0">
                <a:solidFill>
                  <a:srgbClr val="000000"/>
                </a:solidFill>
                <a:ea typeface="Courier"/>
                <a:cs typeface="Courier"/>
              </a:rPr>
              <a:t>Attributes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: id, </a:t>
            </a:r>
            <a:r>
              <a:rPr lang="en-US" altLang="zh-CN" sz="1700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jnlp_content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altLang="zh-CN" sz="1700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params</a:t>
            </a:r>
            <a:r>
              <a:rPr lang="en-US" altLang="zh-CN" sz="17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width, height, placeholder</a:t>
            </a:r>
          </a:p>
        </p:txBody>
      </p:sp>
      <p:sp>
        <p:nvSpPr>
          <p:cNvPr id="6554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创建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dtjava.App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对象</a:t>
            </a:r>
          </a:p>
        </p:txBody>
      </p:sp>
      <p:sp>
        <p:nvSpPr>
          <p:cNvPr id="66563" name="Content Placeholder 1"/>
          <p:cNvSpPr>
            <a:spLocks noGrp="1"/>
          </p:cNvSpPr>
          <p:nvPr>
            <p:ph sz="quarter" idx="12"/>
          </p:nvPr>
        </p:nvSpPr>
        <p:spPr>
          <a:xfrm>
            <a:off x="804863" y="11287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var app = new dtjava.App(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'ssh.jnlp',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{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id: 'SSH',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width: 100,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height: 25,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placeholder: 'SSH_application_container',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params: {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config: 'ssh_application.conf',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}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}</a:t>
            </a:r>
          </a:p>
          <a:p>
            <a:pPr marL="63500" indent="0" eaLnBrk="1" hangingPunct="1">
              <a:spcAft>
                <a:spcPts val="300"/>
              </a:spcAft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); </a:t>
            </a:r>
          </a:p>
        </p:txBody>
      </p:sp>
      <p:sp>
        <p:nvSpPr>
          <p:cNvPr id="6656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黑体" pitchFamily="49" charset="-122"/>
              </a:rPr>
              <a:t>JavaFX Packager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应当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……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确保所需的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和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运行时已安装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自动下载缺少的依赖项或者根据需要提供以安装它们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加载应用程序时向用户提供可视化反馈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显示说明性错误消息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让程序包可以在多个操作系统中随取随用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从命令行、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和完备应用程序的启动器中启动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将应用程序嵌入到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页面</a:t>
            </a:r>
          </a:p>
        </p:txBody>
      </p:sp>
      <p:sp>
        <p:nvSpPr>
          <p:cNvPr id="2150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回调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103313"/>
            <a:ext cx="8229600" cy="3062287"/>
          </a:xfrm>
        </p:spPr>
        <p:txBody>
          <a:bodyPr rtlCol="0">
            <a:noAutofit/>
          </a:bodyPr>
          <a:lstStyle/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onDeployError : function(app, mismatchEvent)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onInstallFinished : function(placeholder, component, status,                     </a:t>
            </a:r>
          </a:p>
          <a:p>
            <a:pPr marL="64008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                              relaunchNeeded)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onInstallNeeded : function(app, platform, cb, isAutoinstall,</a:t>
            </a:r>
          </a:p>
          <a:p>
            <a:pPr marL="64008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                             needRelaunch, launchFunc)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onInstallStarted  - function(placeholder, component, isAuto,</a:t>
            </a:r>
          </a:p>
          <a:p>
            <a:pPr marL="64008" indent="0" eaLnBrk="1" fontAlgn="auto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                              restartNeeded)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onGetNoPluginMessage  function(app)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onGetSplash : function(app)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onJavascriptReady : function(id)</a:t>
            </a:r>
          </a:p>
          <a:p>
            <a:pPr indent="-164592" eaLnBrk="1" fontAlgn="auto" hangingPunct="1">
              <a:spcBef>
                <a:spcPts val="0"/>
              </a:spcBef>
              <a:buClr>
                <a:srgbClr val="5382A1"/>
              </a:buClr>
              <a:buFont typeface="Wingdings"/>
              <a:buChar char="§"/>
              <a:defRPr/>
            </a:pPr>
            <a:r>
              <a:rPr lang="en-US" sz="1700" b="1">
                <a:solidFill>
                  <a:srgbClr val="000000"/>
                </a:solidFill>
                <a:latin typeface="Courier New"/>
                <a:cs typeface="Courier New"/>
              </a:rPr>
              <a:t>onRuntimeError : function(id)</a:t>
            </a:r>
          </a:p>
        </p:txBody>
      </p:sp>
      <p:sp>
        <p:nvSpPr>
          <p:cNvPr id="675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b="0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b="0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b="0" smtClean="0">
                <a:solidFill>
                  <a:srgbClr val="000000"/>
                </a:solidFill>
                <a:ea typeface="黑体" pitchFamily="49" charset="-122"/>
              </a:rPr>
              <a:t>应用程序嵌入到 </a:t>
            </a:r>
            <a:r>
              <a:rPr lang="en-US" altLang="zh-CN" b="0" smtClean="0">
                <a:solidFill>
                  <a:srgbClr val="000000"/>
                </a:solidFill>
                <a:ea typeface="黑体" pitchFamily="49" charset="-122"/>
              </a:rPr>
              <a:t>HTML </a:t>
            </a:r>
            <a:r>
              <a:rPr lang="zh-CN" altLang="en-US" b="0" smtClean="0">
                <a:solidFill>
                  <a:srgbClr val="000000"/>
                </a:solidFill>
                <a:ea typeface="黑体" pitchFamily="49" charset="-122"/>
              </a:rPr>
              <a:t>正文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116013"/>
            <a:ext cx="8229600" cy="3062287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&lt;head&gt;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&lt;script type="text/javascript"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src="http://java.com/js/dtjava.js"&gt;&lt;/script&gt;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 &lt;script&gt;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function deployIt() {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 dtjava.embed(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    {id: "myApp”, url: "Fish.jnlp”, width: 300, height: 200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		placeholder: </a:t>
            </a:r>
            <a:r>
              <a:rPr lang="en-US" altLang="zh-CN" sz="160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"place”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},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   {javafx: "2.1+" },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  );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}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  dtjava.addOnloadCallback(deployIt);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&lt;/script&gt;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&lt;/head&gt;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&lt;body&gt; &lt;div id="</a:t>
            </a:r>
            <a:r>
              <a:rPr lang="en-US" altLang="zh-CN" sz="160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place</a:t>
            </a: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"&gt;&lt;/div&gt; &lt;/body&gt;</a:t>
            </a:r>
          </a:p>
        </p:txBody>
      </p:sp>
      <p:sp>
        <p:nvSpPr>
          <p:cNvPr id="686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从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Web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页面启动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Web Start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  <a:ln>
            <a:solidFill>
              <a:srgbClr val="5382A1"/>
            </a:solidFill>
          </a:ln>
        </p:spPr>
        <p:txBody>
          <a:bodyPr/>
          <a:lstStyle/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&lt;a href="my.jnlp"</a:t>
            </a: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onclick="dtjava.launch(new dtjava.App('my.jnlp'));</a:t>
            </a: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return false;"&gt;Launch me!&lt;/a&gt;</a:t>
            </a:r>
          </a:p>
          <a:p>
            <a:pPr marL="63500" indent="0" eaLnBrk="1" hangingPunct="1">
              <a:buFont typeface="Wingdings" pitchFamily="2" charset="2"/>
              <a:buNone/>
            </a:pPr>
            <a:endParaRPr lang="en-US" altLang="zh-CN" sz="1800" smtClean="0">
              <a:latin typeface="Courier"/>
              <a:ea typeface="Courier"/>
              <a:cs typeface="Courier"/>
            </a:endParaRP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&lt;a href="my.jnlp"</a:t>
            </a: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onclick="dtjava.launch({url: 'my.jnlp'});</a:t>
            </a:r>
          </a:p>
          <a:p>
            <a:pPr marL="63500" indent="0" eaLnBrk="1" hangingPunct="1">
              <a:buFont typeface="Wingdings" pitchFamily="2" charset="2"/>
              <a:buNone/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return false;"&gt;Launch me!&lt;/a&gt;</a:t>
            </a:r>
          </a:p>
        </p:txBody>
      </p:sp>
      <p:sp>
        <p:nvSpPr>
          <p:cNvPr id="696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92163" y="2590800"/>
            <a:ext cx="8215312" cy="58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传递参数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1243013"/>
            <a:ext cx="56134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dtjava.embed(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{ id: "myApp",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url: "Map.jnlp",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width: 300,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height: 200,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placeholder: "place",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params: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	mode: "streetview",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	zip: zipcode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},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{ javafx: "2.1+" },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</a:p>
        </p:txBody>
      </p:sp>
      <p:sp>
        <p:nvSpPr>
          <p:cNvPr id="7066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指定平台要求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2"/>
          </p:nvPr>
        </p:nvSpPr>
        <p:spPr>
          <a:xfrm>
            <a:off x="800100" y="12938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dtjava.embed(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{ id: "myApp”, url: "Map.jnlp”, width: 300,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height: 200, placeholder: "place",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params: 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mode: "streetview”, zip: zipcode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}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},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{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jvm: "1.6.0+",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javafx: "2.1+",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jvmargs: "-Dapp.property=somevalue -Xmx1024m"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}</a:t>
            </a:r>
            <a:r>
              <a:rPr lang="hr-HR" altLang="zh-CN" sz="16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);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</a:p>
        </p:txBody>
      </p:sp>
      <p:sp>
        <p:nvSpPr>
          <p:cNvPr id="7168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部署到应用商店</a:t>
            </a:r>
          </a:p>
        </p:txBody>
      </p:sp>
      <p:pic>
        <p:nvPicPr>
          <p:cNvPr id="72707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22250" r="41457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打包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应用程序以在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Mac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上分发</a:t>
            </a:r>
          </a:p>
        </p:txBody>
      </p:sp>
      <p:sp>
        <p:nvSpPr>
          <p:cNvPr id="73731" name="Content Placeholder 24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创建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文件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文件捆绑到应用程序包中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JRE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与应用程序包捆绑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为应用程序签名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将应用程序提交到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Mac App Store</a:t>
            </a:r>
          </a:p>
          <a:p>
            <a:pPr indent="-163513" eaLnBrk="1" hangingPunct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 eaLnBrk="1" hangingPunct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  <a:p>
            <a:pPr indent="-163513" eaLnBrk="1" hangingPunct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7373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创建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我们来创建一个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ButtonDemo.jar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先前的幻灯片 </a:t>
            </a:r>
          </a:p>
        </p:txBody>
      </p:sp>
      <p:sp>
        <p:nvSpPr>
          <p:cNvPr id="7475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74757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801813"/>
            <a:ext cx="2454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文件捆绑到应用程序包中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(1/2)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0525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&lt;?xml version="1.0" encoding="UTF-8"?&gt;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&lt;project name="ButtonDemo" default="default" basedir="."&gt;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&lt;import file="nbproject/build-impl.xml"/&gt;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&lt;taskdef name="bundleapp"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 classname="com.oracle.appbundler.AppBundlerTask"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 classpath="lib/appbundler-1.0.jar" 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&lt;target name="bundle-buttonDemo"&gt;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&lt;bundleapp outputdirectory="dist"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name="ButtonDemo" displayname="Button Demo" 							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identifier="components.ButtonDemo" 						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mainclassname="components.ButtonDemo"&gt;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			&lt;classpath file="dist/ButtonDemo.jar" 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	&lt;/bundleapp&gt;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b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		&lt;/target&gt;</a:t>
            </a:r>
            <a:r>
              <a:rPr lang="en-US" altLang="zh-CN" sz="160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6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&lt;/project</a:t>
            </a:r>
            <a:r>
              <a:rPr lang="en-US" altLang="zh-CN" sz="1600" smtClean="0">
                <a:solidFill>
                  <a:srgbClr val="000000"/>
                </a:solidFill>
                <a:ea typeface="黑体" pitchFamily="49" charset="-122"/>
              </a:rPr>
              <a:t>&gt;</a:t>
            </a:r>
          </a:p>
        </p:txBody>
      </p:sp>
      <p:sp>
        <p:nvSpPr>
          <p:cNvPr id="757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修改 </a:t>
            </a: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build.xml </a:t>
            </a: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文件</a:t>
            </a:r>
          </a:p>
          <a:p>
            <a:pPr eaLnBrk="1" hangingPunct="1">
              <a:spcAft>
                <a:spcPts val="60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文件捆绑到应用程序包中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(2/2)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1541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安装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appbundler-1.0.jar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文件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2"/>
              </a:rPr>
              <a:t>http://java.net/projects/appbundler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Java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应用程序作为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Mac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应用程序捆绑进行打包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从高级项目目录调用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appbundler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ant bundle-buttonDemo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这将在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dist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目录中创建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ButtonDemo.app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程序包。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尝试启动应用程序：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双击 </a:t>
            </a: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ButtonDemo.app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将在命令行中打开 </a:t>
            </a: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ButtonDemo.app</a:t>
            </a:r>
          </a:p>
        </p:txBody>
      </p:sp>
      <p:sp>
        <p:nvSpPr>
          <p:cNvPr id="7680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5613" y="1173163"/>
            <a:ext cx="5030787" cy="1101725"/>
          </a:xfrm>
        </p:spPr>
        <p:txBody>
          <a:bodyPr/>
          <a:lstStyle/>
          <a:p>
            <a:r>
              <a:rPr lang="zh-CN" altLang="en-US" smtClean="0">
                <a:ln>
                  <a:noFill/>
                </a:ln>
                <a:solidFill>
                  <a:srgbClr val="424545"/>
                </a:solidFill>
                <a:ea typeface="黑体" pitchFamily="49" charset="-122"/>
              </a:rPr>
              <a:t>应用程序执行模式</a:t>
            </a:r>
          </a:p>
        </p:txBody>
      </p:sp>
      <p:pic>
        <p:nvPicPr>
          <p:cNvPr id="22531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31854" r="31854"/>
          <a:stretch>
            <a:fillRect/>
          </a:stretch>
        </p:blipFill>
        <p:spPr>
          <a:xfrm>
            <a:off x="6257925" y="0"/>
            <a:ext cx="2239963" cy="46291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JRE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与应用程序包捆绑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(1/2)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090613"/>
            <a:ext cx="8229600" cy="3062287"/>
          </a:xfrm>
        </p:spPr>
        <p:txBody>
          <a:bodyPr/>
          <a:lstStyle/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&lt;?xml version="1.0" encoding="UTF-8"?&gt;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&lt;project name="ButtonDemo" default="default" basedir="."&gt;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&lt;import file="nbproject/build-impl.xml"/&gt;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b="1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&lt;property environment="env" /&gt;</a:t>
            </a:r>
            <a:r>
              <a:rPr lang="en-US" altLang="zh-CN" sz="15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&lt;taskdef name="bundleapp" 			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 classname="com.oracle.appbundler.AppBundlerTask"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 classpath="lib/appbundler-1.0ea.jar" 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&lt;target name="bundle-buttonDemo"&gt;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&lt;bundleapp outputdirectory="dist"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name="ButtonDemo" displayname="Button Demo"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identifier="components.ButtonDemo” 				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mainclassname="components.ButtonDemo"&gt;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b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		</a:t>
            </a:r>
            <a:r>
              <a:rPr lang="en-US" altLang="zh-CN" sz="1500" b="1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&lt;runtime dir="${env.JAVA_HOME}" /&gt;</a:t>
            </a:r>
            <a:r>
              <a:rPr lang="en-US" altLang="zh-CN" sz="15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FF0000"/>
                </a:solidFill>
                <a:latin typeface="Courier"/>
                <a:ea typeface="Courier"/>
                <a:cs typeface="Courier"/>
              </a:rPr>
              <a:t>				</a:t>
            </a: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&lt;classpath file="dist/ButtonDemo.jar" /&gt;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&lt;/bundleapp&gt; </a:t>
            </a:r>
          </a:p>
          <a:p>
            <a:pPr marL="6350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en-US" altLang="zh-CN" sz="15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&lt;/target&gt; &lt;/project&gt;</a:t>
            </a:r>
          </a:p>
        </p:txBody>
      </p:sp>
      <p:sp>
        <p:nvSpPr>
          <p:cNvPr id="778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CN" altLang="en-US" smtClean="0">
                <a:solidFill>
                  <a:srgbClr val="5382A1"/>
                </a:solidFill>
                <a:ea typeface="黑体" pitchFamily="49" charset="-122"/>
              </a:rPr>
              <a:t>修改 </a:t>
            </a:r>
            <a:r>
              <a:rPr lang="en-US" altLang="zh-CN" smtClean="0">
                <a:solidFill>
                  <a:srgbClr val="5382A1"/>
                </a:solidFill>
                <a:ea typeface="黑体" pitchFamily="49" charset="-122"/>
              </a:rPr>
              <a:t>build.xml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JRE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与应用程序包捆绑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(2/2)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创建 </a:t>
            </a:r>
            <a:r>
              <a:rPr lang="en-US" altLang="zh-CN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ButtonDemo.app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的新版本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ant bundle-buttonDemo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命令。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生成的版本在应用程序包中包括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JRE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。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通过检查应用程序包中的</a:t>
            </a:r>
            <a:r>
              <a:rPr lang="zh-CN" altLang="en-US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80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Contents/PlugIns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目录进行确认。</a:t>
            </a:r>
          </a:p>
        </p:txBody>
      </p:sp>
      <p:sp>
        <p:nvSpPr>
          <p:cNvPr id="7885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为应用程序签名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2"/>
          </p:nvPr>
        </p:nvSpPr>
        <p:spPr>
          <a:xfrm>
            <a:off x="779463" y="9890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网关守卫仅允许：（从 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developer.apple.com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查看代码签名任务）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OS X App Store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应用程序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开发人员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ID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签名的应用程序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从 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Mountain Lion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OS X 10.8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）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签名证书包含名为 </a:t>
            </a:r>
            <a:r>
              <a:rPr lang="en-US" altLang="zh-CN" b="1" dirty="0" smtClean="0">
                <a:solidFill>
                  <a:srgbClr val="000000"/>
                </a:solidFill>
                <a:ea typeface="黑体" pitchFamily="49" charset="-122"/>
              </a:rPr>
              <a:t>Common Name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的字段。 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sz="1800" b="1" dirty="0" smtClean="0">
                <a:solidFill>
                  <a:srgbClr val="000000"/>
                </a:solidFill>
                <a:ea typeface="黑体" pitchFamily="49" charset="-122"/>
              </a:rPr>
              <a:t>Common Name</a:t>
            </a:r>
            <a:r>
              <a:rPr lang="en-US" altLang="zh-CN" sz="1800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字段中的字符串为应用程序签名。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codesign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工具为应用程序签名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创建并处理代码签名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b="1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spctl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工具检查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zh-CN" altLang="en-US" sz="1800" dirty="0" smtClean="0">
                <a:solidFill>
                  <a:srgbClr val="000000"/>
                </a:solidFill>
                <a:ea typeface="黑体" pitchFamily="49" charset="-122"/>
              </a:rPr>
              <a:t>管理安全评估策略子系统</a:t>
            </a:r>
          </a:p>
        </p:txBody>
      </p:sp>
      <p:sp>
        <p:nvSpPr>
          <p:cNvPr id="798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为应用程序签名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使用 </a:t>
            </a:r>
            <a:r>
              <a:rPr lang="en-US" altLang="zh-CN" dirty="0" err="1" smtClean="0">
                <a:solidFill>
                  <a:srgbClr val="000000"/>
                </a:solidFill>
                <a:ea typeface="黑体" pitchFamily="49" charset="-122"/>
              </a:rPr>
              <a:t>codesign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(1) </a:t>
            </a: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工具为应用程序签名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            </a:t>
            </a:r>
            <a:r>
              <a:rPr lang="en-US" altLang="zh-CN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altLang="zh-CN" sz="1600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 % </a:t>
            </a:r>
            <a:r>
              <a:rPr lang="en-US" altLang="zh-CN" sz="1600" dirty="0" err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codesign</a:t>
            </a:r>
            <a:r>
              <a:rPr lang="en-US" altLang="zh-CN" sz="1600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 -s "Developer ID Application:   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i="1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         </a:t>
            </a:r>
            <a:r>
              <a:rPr lang="en-US" altLang="zh-CN" sz="1600" i="1" dirty="0" err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CommonNameFromCertificate</a:t>
            </a:r>
            <a:r>
              <a:rPr lang="en-US" altLang="zh-CN" sz="1600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"  </a:t>
            </a:r>
            <a:r>
              <a:rPr lang="en-US" altLang="zh-CN" sz="1600" i="1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ExampleApp.app</a:t>
            </a:r>
            <a:r>
              <a:rPr lang="en-US" altLang="zh-CN" sz="1600" dirty="0" smtClean="0">
                <a:solidFill>
                  <a:srgbClr val="5382A1"/>
                </a:solidFill>
                <a:ea typeface="黑体" pitchFamily="49" charset="-122"/>
              </a:rPr>
              <a:t>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验证应用程序是否签署：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ea typeface="黑体" pitchFamily="49" charset="-122"/>
              </a:rPr>
              <a:t>          </a:t>
            </a:r>
            <a:r>
              <a:rPr lang="en-US" altLang="zh-CN" sz="1600" dirty="0" smtClean="0">
                <a:solidFill>
                  <a:srgbClr val="5382A1"/>
                </a:solidFill>
                <a:ea typeface="黑体" pitchFamily="49" charset="-122"/>
              </a:rPr>
              <a:t>  </a:t>
            </a:r>
            <a:r>
              <a:rPr lang="en-US" altLang="zh-CN" sz="1600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% </a:t>
            </a:r>
            <a:r>
              <a:rPr lang="en-US" altLang="zh-CN" sz="1600" dirty="0" err="1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codesign</a:t>
            </a:r>
            <a:r>
              <a:rPr lang="en-US" altLang="zh-CN" sz="1600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 -d --verbose=4 </a:t>
            </a:r>
            <a:r>
              <a:rPr lang="en-US" altLang="zh-CN" sz="1600" i="1" dirty="0" smtClean="0">
                <a:solidFill>
                  <a:srgbClr val="5382A1"/>
                </a:solidFill>
                <a:latin typeface="Courier"/>
                <a:ea typeface="Courier"/>
                <a:cs typeface="Courier"/>
              </a:rPr>
              <a:t>ExampleApp.app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启用网管守卫时检查应用程序是否可以启动：</a:t>
            </a:r>
          </a:p>
          <a:p>
            <a:pPr indent="-163513" eaLnBrk="1" hangingPunct="1">
              <a:buFont typeface="Wingdings" pitchFamily="2" charset="2"/>
              <a:buNone/>
            </a:pPr>
            <a:r>
              <a:rPr lang="en-US" altLang="zh-CN" sz="1600" dirty="0" smtClean="0">
                <a:solidFill>
                  <a:srgbClr val="000000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  </a:t>
            </a:r>
            <a:r>
              <a:rPr lang="en-US" altLang="zh-CN" sz="1600" dirty="0" smtClean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% </a:t>
            </a:r>
            <a:r>
              <a:rPr lang="en-US" altLang="zh-CN" sz="1600" dirty="0" err="1" smtClean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spctl</a:t>
            </a:r>
            <a:r>
              <a:rPr lang="en-US" altLang="zh-CN" sz="1600" dirty="0" smtClean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--assess --verbose=4 --type execute </a:t>
            </a:r>
            <a:r>
              <a:rPr lang="en-US" altLang="zh-CN" sz="1600" i="1" dirty="0" smtClean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ExampleApp.app</a:t>
            </a:r>
            <a:r>
              <a:rPr lang="en-US" altLang="zh-CN" sz="1600" dirty="0" smtClean="0">
                <a:solidFill>
                  <a:srgbClr val="5382A1"/>
                </a:solidFill>
                <a:latin typeface="Courier New" pitchFamily="49" charset="0"/>
                <a:ea typeface="黑体" pitchFamily="49" charset="-122"/>
                <a:cs typeface="Courier New" pitchFamily="49" charset="0"/>
              </a:rPr>
              <a:t> </a:t>
            </a:r>
          </a:p>
          <a:p>
            <a:pPr indent="-163513" eaLnBrk="1" hangingPunct="1">
              <a:buFont typeface="Wingdings" pitchFamily="2" charset="2"/>
              <a:buNone/>
            </a:pPr>
            <a:endParaRPr lang="en-US" altLang="zh-CN" dirty="0" smtClean="0">
              <a:solidFill>
                <a:srgbClr val="5382A1"/>
              </a:solidFill>
              <a:latin typeface="Courier"/>
              <a:ea typeface="Courier"/>
              <a:cs typeface="Courier"/>
            </a:endParaRPr>
          </a:p>
        </p:txBody>
      </p:sp>
      <p:sp>
        <p:nvSpPr>
          <p:cNvPr id="809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将应用程序提交到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Mac App Store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  <a:hlinkClick r:id="rId2"/>
              </a:rPr>
              <a:t>https://developer.apple.com/library/mac/#releasenotes/General/SubmittingToMacAppStore/_index.html#//apple_ref/doc/uid/TP40010572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dirty="0" smtClean="0">
                <a:solidFill>
                  <a:srgbClr val="000000"/>
                </a:solidFill>
                <a:ea typeface="黑体" pitchFamily="49" charset="-122"/>
              </a:rPr>
              <a:t>更多精彩，敬请期待</a:t>
            </a:r>
            <a:r>
              <a:rPr lang="en-US" altLang="zh-CN" dirty="0" smtClean="0">
                <a:solidFill>
                  <a:srgbClr val="000000"/>
                </a:solidFill>
                <a:ea typeface="黑体" pitchFamily="49" charset="-122"/>
              </a:rPr>
              <a:t>……</a:t>
            </a:r>
          </a:p>
          <a:p>
            <a:pPr indent="-163513" eaLnBrk="1" hangingPunct="1">
              <a:buClr>
                <a:srgbClr val="5382A1"/>
              </a:buClr>
            </a:pPr>
            <a:endParaRPr lang="en-US" altLang="zh-CN" dirty="0" smtClean="0">
              <a:ea typeface="黑体" pitchFamily="49" charset="-122"/>
            </a:endParaRPr>
          </a:p>
        </p:txBody>
      </p:sp>
      <p:sp>
        <p:nvSpPr>
          <p:cNvPr id="819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总结</a:t>
            </a:r>
          </a:p>
        </p:txBody>
      </p:sp>
      <p:sp>
        <p:nvSpPr>
          <p:cNvPr id="82947" name="Content Placeholder 3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我们意识到，部署是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以及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 SE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的关键特性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致力于此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希望倾听您的体验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敬请关注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JavaOne San Francisco</a:t>
            </a:r>
          </a:p>
        </p:txBody>
      </p:sp>
      <p:sp>
        <p:nvSpPr>
          <p:cNvPr id="8294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资源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FX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部署文档位于： 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  <a:hlinkClick r:id="rId2"/>
              </a:rPr>
              <a:t>http://docs.oracle.com/javafx/2/deployment/jfxpub-deployment.htm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  <a:hlinkClick r:id="rId3"/>
              </a:rPr>
              <a:t>http://docs.oracle.com/javase/7/docs/technotes/guides/jweb/packagingAppsForMac.html</a:t>
            </a: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 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Marco Dinacci 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博客</a:t>
            </a:r>
          </a:p>
          <a:p>
            <a:pPr marL="630238" lvl="1" eaLnBrk="1" hangingPunct="1">
              <a:buClr>
                <a:srgbClr val="000000"/>
              </a:buClr>
            </a:pP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http://intransitione.com/blog/take-java-to-app-store/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JavaOne 2012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：</a:t>
            </a:r>
          </a:p>
          <a:p>
            <a:pPr marL="977900" lvl="2" indent="-173038" eaLnBrk="1" hangingPunct="1">
              <a:buClr>
                <a:srgbClr val="5382A1"/>
              </a:buClr>
            </a:pP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CON8224 —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Mac OS X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上使用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OpenJDK 7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4"/>
              </a:rPr>
              <a:t>部署应用程序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CON7488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</a:rPr>
              <a:t>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—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在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Mac OS X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上进行 </a:t>
            </a:r>
            <a:r>
              <a:rPr lang="en-US" altLang="zh-CN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Java 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  <a:hlinkClick r:id="rId5"/>
              </a:rPr>
              <a:t>部署</a:t>
            </a:r>
            <a:r>
              <a:rPr lang="zh-CN" altLang="en-US" sz="1800" smtClean="0">
                <a:solidFill>
                  <a:srgbClr val="000000"/>
                </a:solidFill>
                <a:ea typeface="黑体" pitchFamily="49" charset="-122"/>
              </a:rPr>
              <a:t> </a:t>
            </a:r>
          </a:p>
          <a:p>
            <a:pPr marL="977900" lvl="2" indent="-173038" eaLnBrk="1" hangingPunct="1">
              <a:buFont typeface="Wingdings" pitchFamily="2" charset="2"/>
              <a:buNone/>
            </a:pPr>
            <a:endParaRPr lang="zh-CN" altLang="en-US" sz="1800" smtClean="0">
              <a:ea typeface="黑体" pitchFamily="49" charset="-122"/>
            </a:endParaRPr>
          </a:p>
          <a:p>
            <a:pPr indent="-163513" eaLnBrk="1" hangingPunct="1">
              <a:buClr>
                <a:srgbClr val="5382A1"/>
              </a:buClr>
            </a:pPr>
            <a:endParaRPr lang="zh-CN" altLang="en-US" smtClean="0">
              <a:ea typeface="黑体" pitchFamily="49" charset="-122"/>
            </a:endParaRPr>
          </a:p>
        </p:txBody>
      </p:sp>
      <p:sp>
        <p:nvSpPr>
          <p:cNvPr id="8397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JavaDuke_Classic_full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438" y="673100"/>
            <a:ext cx="3878262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TextBox 4"/>
          <p:cNvSpPr txBox="1">
            <a:spLocks noChangeArrowheads="1"/>
          </p:cNvSpPr>
          <p:nvPr/>
        </p:nvSpPr>
        <p:spPr bwMode="auto">
          <a:xfrm>
            <a:off x="1049338" y="2181225"/>
            <a:ext cx="437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424545"/>
                </a:solidFill>
                <a:ea typeface="黑体" pitchFamily="49" charset="-122"/>
              </a:rPr>
              <a:t>谢谢！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应用程序执行模式</a:t>
            </a:r>
          </a:p>
        </p:txBody>
      </p:sp>
      <p:graphicFrame>
        <p:nvGraphicFramePr>
          <p:cNvPr id="37917" name="Group 29"/>
          <p:cNvGraphicFramePr>
            <a:graphicFrameLocks noGrp="1"/>
          </p:cNvGraphicFramePr>
          <p:nvPr>
            <p:ph sz="quarter" idx="12"/>
          </p:nvPr>
        </p:nvGraphicFramePr>
        <p:xfrm>
          <a:off x="627063" y="798513"/>
          <a:ext cx="8229600" cy="3648076"/>
        </p:xfrm>
        <a:graphic>
          <a:graphicData uri="http://schemas.openxmlformats.org/drawingml/2006/table">
            <a:tbl>
              <a:tblPr/>
              <a:tblGrid>
                <a:gridCol w="2217737"/>
                <a:gridCol w="6011863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执行模式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说明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独立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应用程序包在本地驱动器中可用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启动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单击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页面中的链接以从远程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服务器启动应用程序。 </a:t>
                      </a:r>
                    </a:p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下载应用程序</a:t>
                      </a:r>
                    </a:p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以后可从桌面快捷方式执行。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嵌入到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页面中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内容嵌入到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页面中</a:t>
                      </a:r>
                    </a:p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页面托管于远程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Web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服务器上。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8E0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完备的应用程序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应用程序安装于本地驱动器上并作为独立程序而运行</a:t>
                      </a:r>
                    </a:p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使用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和 </a:t>
                      </a:r>
                      <a:r>
                        <a:rPr kumimoji="0" lang="en-US" altLang="zh-CN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JavaFX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运行时的私有副本。 </a:t>
                      </a:r>
                    </a:p>
                    <a:p>
                      <a:pPr marL="282575" marR="0" lvl="0" indent="-282575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作为该操作系统的原生应用程序启动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0"/>
                    </a:solidFill>
                  </a:tcPr>
                </a:tc>
              </a:tr>
            </a:tbl>
          </a:graphicData>
        </a:graphic>
      </p:graphicFrame>
      <p:sp>
        <p:nvSpPr>
          <p:cNvPr id="2357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grpSp>
        <p:nvGrpSpPr>
          <p:cNvPr id="23576" name="Group 2"/>
          <p:cNvGrpSpPr>
            <a:grpSpLocks/>
          </p:cNvGrpSpPr>
          <p:nvPr/>
        </p:nvGrpSpPr>
        <p:grpSpPr bwMode="auto">
          <a:xfrm>
            <a:off x="6605588" y="3513138"/>
            <a:ext cx="2463800" cy="654050"/>
            <a:chOff x="6297661" y="3589162"/>
            <a:chExt cx="2772392" cy="736600"/>
          </a:xfrm>
        </p:grpSpPr>
        <p:sp>
          <p:nvSpPr>
            <p:cNvPr id="23577" name="Text Box 3"/>
            <p:cNvSpPr txBox="1">
              <a:spLocks noChangeArrowheads="1"/>
            </p:cNvSpPr>
            <p:nvPr/>
          </p:nvSpPr>
          <p:spPr bwMode="auto">
            <a:xfrm>
              <a:off x="6297661" y="3604725"/>
              <a:ext cx="2133599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119063" indent="-119063" eaLnBrk="0" hangingPunct="0"/>
              <a:r>
                <a:rPr lang="en-US" altLang="zh-CN" sz="3200">
                  <a:ea typeface="ヒラギノ角ゴ Pro W3"/>
                  <a:cs typeface="ヒラギノ角ゴ Pro W3"/>
                </a:rPr>
                <a:t>Arial</a:t>
              </a:r>
            </a:p>
          </p:txBody>
        </p:sp>
        <p:sp>
          <p:nvSpPr>
            <p:cNvPr id="23578" name="Text Box 4"/>
            <p:cNvSpPr txBox="1">
              <a:spLocks noChangeArrowheads="1"/>
            </p:cNvSpPr>
            <p:nvPr/>
          </p:nvSpPr>
          <p:spPr bwMode="auto">
            <a:xfrm>
              <a:off x="7433981" y="3589162"/>
              <a:ext cx="1636072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119063" indent="-119063" eaLnBrk="0" hangingPunct="0"/>
              <a:r>
                <a:rPr lang="en-US" altLang="zh-CN" sz="3200">
                  <a:latin typeface="Times"/>
                  <a:ea typeface="ヒラギノ角ゴ Pro W3"/>
                  <a:cs typeface="ヒラギノ角ゴ Pro W3"/>
                </a:rPr>
                <a:t>Times</a:t>
              </a:r>
            </a:p>
          </p:txBody>
        </p:sp>
        <p:sp>
          <p:nvSpPr>
            <p:cNvPr id="23579" name="AutoShape 13"/>
            <p:cNvSpPr>
              <a:spLocks noChangeArrowheads="1"/>
            </p:cNvSpPr>
            <p:nvPr/>
          </p:nvSpPr>
          <p:spPr bwMode="auto">
            <a:xfrm>
              <a:off x="7794823" y="3615510"/>
              <a:ext cx="603250" cy="6032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FF1414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endParaRPr lang="en-US" altLang="zh-CN" sz="1400"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81013"/>
            <a:ext cx="3063875" cy="2366962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了解特性差异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19163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25" y="0"/>
            <a:ext cx="4821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04863" y="246063"/>
            <a:ext cx="8229600" cy="406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编码技巧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804863" y="1522413"/>
            <a:ext cx="8229600" cy="3062287"/>
          </a:xfrm>
        </p:spPr>
        <p:txBody>
          <a:bodyPr/>
          <a:lstStyle/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检测嵌入式应用程序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访问应用程序参数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考虑使用托管服务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加载资源</a:t>
            </a:r>
          </a:p>
          <a:p>
            <a:pPr indent="-163513" eaLnBrk="1" hangingPunct="1">
              <a:buClr>
                <a:srgbClr val="5382A1"/>
              </a:buClr>
            </a:pP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便于调整大小的应用程序</a:t>
            </a:r>
          </a:p>
        </p:txBody>
      </p:sp>
      <p:sp>
        <p:nvSpPr>
          <p:cNvPr id="2560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863" y="647700"/>
            <a:ext cx="8229600" cy="3048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zh-CN" smtClean="0">
              <a:ea typeface="黑体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aOne_Template_16x9">
  <a:themeElements>
    <a:clrScheme name="Custom 26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JavaOne_Template_16x9.potx</Template>
  <TotalTime>9695</TotalTime>
  <Words>6980</Words>
  <Application>Microsoft Office PowerPoint</Application>
  <PresentationFormat>全屏显示(16:9)</PresentationFormat>
  <Paragraphs>1001</Paragraphs>
  <Slides>68</Slides>
  <Notes>37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69" baseType="lpstr">
      <vt:lpstr>JavaOne_Template_16x9</vt:lpstr>
      <vt:lpstr>PowerPoint 演示文稿</vt:lpstr>
      <vt:lpstr>开启隐藏之门：无处不在的 JavaFX 部署</vt:lpstr>
      <vt:lpstr>演讲议题</vt:lpstr>
      <vt:lpstr>快速入门</vt:lpstr>
      <vt:lpstr>JavaFX Packager 应当……</vt:lpstr>
      <vt:lpstr>应用程序执行模式</vt:lpstr>
      <vt:lpstr>应用程序执行模式</vt:lpstr>
      <vt:lpstr>了解特性差异</vt:lpstr>
      <vt:lpstr>编码技巧</vt:lpstr>
      <vt:lpstr>编码技巧</vt:lpstr>
      <vt:lpstr>编码技巧</vt:lpstr>
      <vt:lpstr>便于调整大小的应用程序</vt:lpstr>
      <vt:lpstr>便于调整大小的应用程序</vt:lpstr>
      <vt:lpstr>考虑使用托管服务</vt:lpstr>
      <vt:lpstr>编码技巧</vt:lpstr>
      <vt:lpstr>应用程序启动和预加载器</vt:lpstr>
      <vt:lpstr>启动过程</vt:lpstr>
      <vt:lpstr>启动过程</vt:lpstr>
      <vt:lpstr>启动过程</vt:lpstr>
      <vt:lpstr>启动过程</vt:lpstr>
      <vt:lpstr>默认用户体验</vt:lpstr>
      <vt:lpstr>自定义选项</vt:lpstr>
      <vt:lpstr>自定义选项</vt:lpstr>
      <vt:lpstr>自定义选项</vt:lpstr>
      <vt:lpstr>实施自定义预加载器 (1/2)</vt:lpstr>
      <vt:lpstr>实施自定义预加载器 (2/2)</vt:lpstr>
      <vt:lpstr>包含预加载器的部署描述文件</vt:lpstr>
      <vt:lpstr>打包基本知识</vt:lpstr>
      <vt:lpstr>基础应用程序包</vt:lpstr>
      <vt:lpstr>基础应用程序包</vt:lpstr>
      <vt:lpstr> JavaFX 应用程序的生成过程</vt:lpstr>
      <vt:lpstr>JavaFX 打包工具 (1/2)</vt:lpstr>
      <vt:lpstr>JavaFX 打包工具 (2/2)</vt:lpstr>
      <vt:lpstr>配置部署描述文件</vt:lpstr>
      <vt:lpstr>部署描述文件示例</vt:lpstr>
      <vt:lpstr>将签名证书嵌入到部署描述文件中</vt:lpstr>
      <vt:lpstr>完备的程序包</vt:lpstr>
      <vt:lpstr>完备的程序包</vt:lpstr>
      <vt:lpstr>完备程序包的优点</vt:lpstr>
      <vt:lpstr>完备程序包的注意事项</vt:lpstr>
      <vt:lpstr>自定义安装程序</vt:lpstr>
      <vt:lpstr>基础构建</vt:lpstr>
      <vt:lpstr>基础构建</vt:lpstr>
      <vt:lpstr>可安装程序包的格式</vt:lpstr>
      <vt:lpstr>在浏览器中部署</vt:lpstr>
      <vt:lpstr>API 概述</vt:lpstr>
      <vt:lpstr>API 概述</vt:lpstr>
      <vt:lpstr>应用程序描述文件</vt:lpstr>
      <vt:lpstr>创建 dtjava.App 对象</vt:lpstr>
      <vt:lpstr>回调</vt:lpstr>
      <vt:lpstr>将 JavaFX 应用程序嵌入到 HTML 正文</vt:lpstr>
      <vt:lpstr>从 Web 页面启动 Web Start 应用程序</vt:lpstr>
      <vt:lpstr>传递参数</vt:lpstr>
      <vt:lpstr>指定平台要求</vt:lpstr>
      <vt:lpstr>部署到应用商店</vt:lpstr>
      <vt:lpstr>打包 Java 应用程序以在 Mac 上分发</vt:lpstr>
      <vt:lpstr>创建 JAR 文件</vt:lpstr>
      <vt:lpstr>将 JAR 文件捆绑到应用程序包中 (1/2)</vt:lpstr>
      <vt:lpstr>将 JAR 文件捆绑到应用程序包中 (2/2)</vt:lpstr>
      <vt:lpstr>将 JRE 与应用程序包捆绑 (1/2)</vt:lpstr>
      <vt:lpstr>将 JRE 与应用程序包捆绑 (2/2)</vt:lpstr>
      <vt:lpstr>为应用程序签名</vt:lpstr>
      <vt:lpstr>为应用程序签名</vt:lpstr>
      <vt:lpstr>将应用程序提交到 Mac App Store</vt:lpstr>
      <vt:lpstr>总结</vt:lpstr>
      <vt:lpstr>资源 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chinasoft</cp:lastModifiedBy>
  <cp:revision>1004</cp:revision>
  <cp:lastPrinted>2012-08-08T17:55:00Z</cp:lastPrinted>
  <dcterms:created xsi:type="dcterms:W3CDTF">2012-05-31T20:53:14Z</dcterms:created>
  <dcterms:modified xsi:type="dcterms:W3CDTF">2013-07-19T10:21:46Z</dcterms:modified>
</cp:coreProperties>
</file>