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256" r:id="rId2"/>
    <p:sldId id="258" r:id="rId3"/>
    <p:sldId id="260" r:id="rId4"/>
    <p:sldId id="259" r:id="rId5"/>
    <p:sldId id="277" r:id="rId6"/>
    <p:sldId id="261" r:id="rId7"/>
    <p:sldId id="262" r:id="rId8"/>
    <p:sldId id="263" r:id="rId9"/>
    <p:sldId id="265" r:id="rId10"/>
    <p:sldId id="266" r:id="rId11"/>
    <p:sldId id="264" r:id="rId12"/>
    <p:sldId id="267" r:id="rId13"/>
    <p:sldId id="274" r:id="rId14"/>
    <p:sldId id="275" r:id="rId15"/>
    <p:sldId id="270" r:id="rId16"/>
    <p:sldId id="272" r:id="rId17"/>
    <p:sldId id="271" r:id="rId18"/>
    <p:sldId id="273" r:id="rId19"/>
    <p:sldId id="276" r:id="rId20"/>
    <p:sldId id="278" r:id="rId21"/>
    <p:sldId id="279" r:id="rId22"/>
    <p:sldId id="280" r:id="rId23"/>
    <p:sldId id="281" r:id="rId24"/>
    <p:sldId id="282"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9696"/>
    <a:srgbClr val="00B050"/>
    <a:srgbClr val="39AB8E"/>
    <a:srgbClr val="786464"/>
    <a:srgbClr val="5382A1"/>
    <a:srgbClr val="355469"/>
    <a:srgbClr val="FFB500"/>
    <a:srgbClr val="7A7A7A"/>
    <a:srgbClr val="B3B3B3"/>
    <a:srgbClr val="F3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95" autoAdjust="0"/>
    <p:restoredTop sz="63649" autoAdjust="0"/>
  </p:normalViewPr>
  <p:slideViewPr>
    <p:cSldViewPr snapToGrid="0">
      <p:cViewPr>
        <p:scale>
          <a:sx n="100" d="100"/>
          <a:sy n="100" d="100"/>
        </p:scale>
        <p:origin x="-282" y="-78"/>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0692"/>
    </p:cViewPr>
  </p:outlineViewPr>
  <p:notesTextViewPr>
    <p:cViewPr>
      <p:scale>
        <a:sx n="1" d="1"/>
        <a:sy n="1" d="1"/>
      </p:scale>
      <p:origin x="0" y="0"/>
    </p:cViewPr>
  </p:notesTextViewPr>
  <p:sorterViewPr>
    <p:cViewPr>
      <p:scale>
        <a:sx n="119" d="100"/>
        <a:sy n="119"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7/18/2013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xmlns=""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7/18/2013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xmlns=""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Подробно</a:t>
            </a:r>
            <a:r>
              <a:rPr lang="ru-RU" baseline="0" dirty="0" smtClean="0"/>
              <a:t> представится! Представить Дениса!</a:t>
            </a:r>
            <a:endParaRPr lang="en-US" baseline="0" dirty="0" smtClean="0"/>
          </a:p>
          <a:p>
            <a:endParaRPr lang="en-US" baseline="0" dirty="0" smtClean="0"/>
          </a:p>
          <a:p>
            <a:r>
              <a:rPr lang="ru-RU" baseline="0" dirty="0" smtClean="0"/>
              <a:t>Цель доклада! </a:t>
            </a:r>
            <a:endParaRPr lang="en-US" baseline="0" dirty="0" smtClean="0"/>
          </a:p>
          <a:p>
            <a:endParaRPr lang="en-US" baseline="0" dirty="0" smtClean="0"/>
          </a:p>
          <a:p>
            <a:r>
              <a:rPr lang="ru-RU" baseline="0" dirty="0" smtClean="0"/>
              <a:t>Интерактив, про </a:t>
            </a:r>
            <a:r>
              <a:rPr lang="en-US" baseline="0" dirty="0" smtClean="0"/>
              <a:t>EMBEDDED WORLD!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xmlns=""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purpose</a:t>
            </a:r>
            <a:r>
              <a:rPr lang="en-US" baseline="0" dirty="0" smtClean="0"/>
              <a:t> – get Java ME Embedded binary and flash it to </a:t>
            </a:r>
            <a:r>
              <a:rPr lang="en-US" baseline="0" dirty="0" err="1" smtClean="0"/>
              <a:t>mbed</a:t>
            </a:r>
            <a:r>
              <a:rPr lang="en-US" baseline="0" dirty="0" smtClean="0"/>
              <a:t> board.</a:t>
            </a:r>
          </a:p>
          <a:p>
            <a:r>
              <a:rPr lang="en-US" baseline="0" dirty="0" smtClean="0"/>
              <a:t>We have some experience of running Java ME on constrained devices. We know about footprint, so t</a:t>
            </a:r>
            <a:r>
              <a:rPr lang="en-US" dirty="0" smtClean="0"/>
              <a:t>ry to keep only necessary components and functionality to minimize</a:t>
            </a:r>
            <a:r>
              <a:rPr lang="en-US" baseline="0" dirty="0" smtClean="0"/>
              <a:t> RAM and ROM using.</a:t>
            </a:r>
          </a:p>
          <a:p>
            <a:endParaRPr lang="ru-RU" baseline="0" dirty="0" smtClean="0"/>
          </a:p>
          <a:p>
            <a:r>
              <a:rPr lang="ru-RU" baseline="0" dirty="0" smtClean="0"/>
              <a:t>Собираемся испольовать </a:t>
            </a:r>
            <a:r>
              <a:rPr lang="en-US" baseline="0" dirty="0" smtClean="0"/>
              <a:t>CLOSED-WORLD </a:t>
            </a:r>
            <a:r>
              <a:rPr lang="ru-RU" baseline="0" dirty="0" smtClean="0"/>
              <a:t>без </a:t>
            </a:r>
            <a:r>
              <a:rPr lang="en-US" baseline="0" dirty="0" smtClean="0"/>
              <a:t>IMP-NG!!!! </a:t>
            </a:r>
            <a:r>
              <a:rPr lang="ru-RU" baseline="0" dirty="0" smtClean="0"/>
              <a:t>НА данном устройстве данный компонент не нужен. Для эксперимента, обойдёмся.</a:t>
            </a:r>
          </a:p>
          <a:p>
            <a:endParaRPr lang="en-US" baseline="0" dirty="0" smtClean="0"/>
          </a:p>
          <a:p>
            <a:r>
              <a:rPr lang="ru-RU" baseline="0" dirty="0" smtClean="0"/>
              <a:t>Итак компоненты в студию! По каждому определяемся. Чтоже нам необходимо?</a:t>
            </a:r>
          </a:p>
          <a:p>
            <a:endParaRPr lang="ru-RU" baseline="0" dirty="0" smtClean="0"/>
          </a:p>
          <a:p>
            <a:r>
              <a:rPr lang="ru-RU" baseline="0" dirty="0" smtClean="0"/>
              <a:t>Интерактив!!!!</a:t>
            </a:r>
          </a:p>
          <a:p>
            <a:endParaRPr lang="ru-RU" baseline="0" dirty="0" smtClean="0"/>
          </a:p>
          <a:p>
            <a:r>
              <a:rPr lang="ru-RU" baseline="0" dirty="0" smtClean="0"/>
              <a:t>Вот что мы выбрали, что это, как его едят и что мы с ними сделаем, чтобы это всё заработало и поместилось.</a:t>
            </a:r>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xmlns="" val="243323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Embedded Java offers an optimized version of VM</a:t>
            </a:r>
            <a:r>
              <a:rPr lang="en-US" baseline="0" dirty="0" smtClean="0"/>
              <a:t> for a target hardware.</a:t>
            </a:r>
          </a:p>
          <a:p>
            <a:endParaRPr lang="en-US" baseline="0" dirty="0" smtClean="0"/>
          </a:p>
          <a:p>
            <a:r>
              <a:rPr lang="en-US" baseline="0" dirty="0" smtClean="0"/>
              <a:t>And we didn’t refuse such possibility and leveraged following optimizations of VM during the investigation:</a:t>
            </a:r>
          </a:p>
          <a:p>
            <a:pPr>
              <a:buFontTx/>
              <a:buChar char="-"/>
            </a:pPr>
            <a:r>
              <a:rPr lang="en-US" baseline="0" dirty="0" smtClean="0"/>
              <a:t> Small Java Heap with new GC (we can say this but then should be ready to answer the questions whether it works better in case of the robot than an ordinary heap and GC. But we haven’t tested it). </a:t>
            </a:r>
          </a:p>
          <a:p>
            <a:pPr>
              <a:buFontTx/>
              <a:buChar char="-"/>
            </a:pPr>
            <a:r>
              <a:rPr lang="en-US" baseline="0" dirty="0" smtClean="0"/>
              <a:t> Thumb/Thumb2 IS</a:t>
            </a:r>
          </a:p>
          <a:p>
            <a:pPr>
              <a:buFontTx/>
              <a:buChar char="-"/>
            </a:pPr>
            <a:r>
              <a:rPr lang="en-US" baseline="0" dirty="0" smtClean="0"/>
              <a:t> Host-side application and libraries binary conversion</a:t>
            </a:r>
          </a:p>
          <a:p>
            <a:pPr>
              <a:buFontTx/>
              <a:buChar char="-"/>
            </a:pPr>
            <a:r>
              <a:rPr lang="en-US" baseline="0" dirty="0" smtClean="0"/>
              <a:t> VM build-time modularity</a:t>
            </a:r>
            <a:endParaRPr lang="ru-RU" baseline="0" dirty="0" smtClean="0"/>
          </a:p>
          <a:p>
            <a:pPr>
              <a:buFontTx/>
              <a:buChar char="-"/>
            </a:pPr>
            <a:endParaRPr lang="ru-RU" baseline="0" dirty="0" smtClean="0"/>
          </a:p>
          <a:p>
            <a:pPr>
              <a:buFontTx/>
              <a:buChar char="-"/>
            </a:pPr>
            <a:r>
              <a:rPr lang="ru-RU" baseline="0" dirty="0" smtClean="0"/>
              <a:t>СОСЛАТЬСЯ НА ПРЕДЫДУЩИЙ ДОКЛАД, чтобы узнать подробнее!!!!</a:t>
            </a:r>
          </a:p>
          <a:p>
            <a:pPr>
              <a:buFontTx/>
              <a:buChar char="-"/>
            </a:pPr>
            <a:endParaRPr lang="ru-RU" baseline="0" dirty="0" smtClean="0"/>
          </a:p>
          <a:p>
            <a:pPr>
              <a:buFontTx/>
              <a:buNone/>
            </a:pPr>
            <a:r>
              <a:rPr lang="en-US" baseline="0" dirty="0" smtClean="0"/>
              <a:t>CLOSED-WORLD </a:t>
            </a:r>
            <a:r>
              <a:rPr lang="ru-RU" baseline="0" dirty="0" smtClean="0"/>
              <a:t>упомянуть отдельно. «Закрытый мир» - это модель деплоя приложения, когда он деплоится на борду вместе со всем рантаймом, который там есть. Это позволяет применить максимум оптимизаций ещё при сборке приложения и получить на выхоже готовый бинарный файл для деплоя.</a:t>
            </a:r>
            <a:endParaRPr lang="en-US" baseline="0" dirty="0" smtClean="0"/>
          </a:p>
          <a:p>
            <a:pPr>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xmlns="" val="273806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it’s good to have a full-featured and optimized VM that will execute</a:t>
            </a:r>
            <a:r>
              <a:rPr lang="en-US" baseline="0" dirty="0" smtClean="0"/>
              <a:t> Java code on a hardware.</a:t>
            </a:r>
          </a:p>
          <a:p>
            <a:endParaRPr lang="en-US" baseline="0" dirty="0" smtClean="0"/>
          </a:p>
          <a:p>
            <a:r>
              <a:rPr lang="en-US" baseline="0" dirty="0" smtClean="0"/>
              <a:t>But for robots it’s not enough. Even the simplest robot has some external peripherals connected to its MCU/</a:t>
            </a:r>
            <a:r>
              <a:rPr lang="en-US" baseline="0" dirty="0" err="1" smtClean="0"/>
              <a:t>SoC.</a:t>
            </a:r>
            <a:endParaRPr lang="en-US" baseline="0" dirty="0" smtClean="0"/>
          </a:p>
          <a:p>
            <a:r>
              <a:rPr lang="en-US" baseline="0" dirty="0" smtClean="0"/>
              <a:t>So it’s extremely important to have a </a:t>
            </a:r>
            <a:r>
              <a:rPr lang="en-US" baseline="0" dirty="0" err="1" smtClean="0"/>
              <a:t>convinient</a:t>
            </a:r>
            <a:r>
              <a:rPr lang="en-US" baseline="0" dirty="0" smtClean="0"/>
              <a:t> access to peripherals from Java.</a:t>
            </a:r>
          </a:p>
          <a:p>
            <a:endParaRPr lang="en-US" baseline="0" dirty="0" smtClean="0"/>
          </a:p>
          <a:p>
            <a:r>
              <a:rPr lang="en-US" baseline="0" dirty="0" smtClean="0"/>
              <a:t>And this task can be completed by </a:t>
            </a:r>
            <a:r>
              <a:rPr lang="en-US" baseline="0" dirty="0" err="1" smtClean="0"/>
              <a:t>levera</a:t>
            </a:r>
            <a:endParaRPr lang="ru-RU" baseline="0" dirty="0" smtClean="0"/>
          </a:p>
          <a:p>
            <a:r>
              <a:rPr lang="en-US" baseline="0" dirty="0" err="1" smtClean="0"/>
              <a:t>ging</a:t>
            </a:r>
            <a:r>
              <a:rPr lang="en-US" baseline="0" dirty="0" smtClean="0"/>
              <a:t> DAAPI that is a part of Small Embedded Java.</a:t>
            </a:r>
            <a:endParaRPr lang="ru-RU" baseline="0" dirty="0" smtClean="0"/>
          </a:p>
          <a:p>
            <a:endParaRPr lang="ru-RU" baseline="0" dirty="0" smtClean="0"/>
          </a:p>
          <a:p>
            <a:r>
              <a:rPr lang="ru-RU" baseline="0" dirty="0" smtClean="0"/>
              <a:t>Модульность!!! </a:t>
            </a:r>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xmlns="" val="8869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only </a:t>
            </a:r>
            <a:r>
              <a:rPr lang="en-US" dirty="0" err="1" smtClean="0"/>
              <a:t>mbed</a:t>
            </a:r>
            <a:r>
              <a:rPr lang="en-US" dirty="0" smtClean="0"/>
              <a:t> board to audience.</a:t>
            </a:r>
            <a:r>
              <a:rPr lang="en-US" baseline="0" dirty="0" smtClean="0"/>
              <a:t> Only board – it is boring and very abstract. Try to create demo with it</a:t>
            </a:r>
            <a:r>
              <a:rPr lang="ru-RU" baseline="0" dirty="0" smtClean="0"/>
              <a:t> </a:t>
            </a:r>
          </a:p>
          <a:p>
            <a:endParaRPr lang="ru-RU" baseline="0" dirty="0" smtClean="0"/>
          </a:p>
          <a:p>
            <a:r>
              <a:rPr lang="ru-RU" baseline="0" dirty="0" smtClean="0"/>
              <a:t>ОБЯЗАТЕЛЬНО держаьт </a:t>
            </a:r>
            <a:r>
              <a:rPr lang="en-US" baseline="0" dirty="0" err="1" smtClean="0"/>
              <a:t>mbed</a:t>
            </a:r>
            <a:r>
              <a:rPr lang="en-US" baseline="0" dirty="0" smtClean="0"/>
              <a:t> </a:t>
            </a:r>
            <a:r>
              <a:rPr lang="ru-RU" baseline="0" dirty="0" smtClean="0"/>
              <a:t>в руке!!!! </a:t>
            </a:r>
          </a:p>
          <a:p>
            <a:endParaRPr lang="ru-RU" baseline="0" dirty="0" smtClean="0"/>
          </a:p>
          <a:p>
            <a:r>
              <a:rPr lang="ru-RU" baseline="0" dirty="0" smtClean="0"/>
              <a:t>Хотим доказать применимость в реальной жизни!</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xmlns=""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Итак, на данный момент для написания</a:t>
            </a:r>
            <a:r>
              <a:rPr lang="ru-RU" baseline="0" dirty="0" smtClean="0"/>
              <a:t> демы у нас есть железо с Джавой на борту + </a:t>
            </a:r>
            <a:r>
              <a:rPr lang="en-US" baseline="0" dirty="0" smtClean="0"/>
              <a:t>Device Access API</a:t>
            </a:r>
            <a:r>
              <a:rPr lang="ru-RU" baseline="0" dirty="0" smtClean="0"/>
              <a:t>, который нам без труда позволяет добраться до необходимой переферии.</a:t>
            </a:r>
          </a:p>
          <a:p>
            <a:endParaRPr lang="ru-RU" baseline="0" dirty="0" smtClean="0"/>
          </a:p>
          <a:p>
            <a:r>
              <a:rPr lang="ru-RU" baseline="0" dirty="0" smtClean="0"/>
              <a:t>Но что же мы выбрали:</a:t>
            </a:r>
          </a:p>
          <a:p>
            <a:pPr marL="228600" indent="-228600">
              <a:buAutoNum type="arabicPeriod"/>
            </a:pPr>
            <a:r>
              <a:rPr lang="ru-RU" baseline="0" dirty="0" smtClean="0"/>
              <a:t>Базу для роботы, решили сделать гусеничной. Так проще!</a:t>
            </a:r>
          </a:p>
          <a:p>
            <a:pPr marL="228600" indent="-228600">
              <a:buAutoNum type="arabicPeriod"/>
            </a:pPr>
            <a:r>
              <a:rPr lang="ru-RU" baseline="0" dirty="0" smtClean="0"/>
              <a:t>Надо управлять моторами.Есть готовые платы. Есть ли у нас </a:t>
            </a:r>
            <a:r>
              <a:rPr lang="en-US" baseline="0" dirty="0" smtClean="0"/>
              <a:t>PWM </a:t>
            </a:r>
            <a:r>
              <a:rPr lang="ru-RU" baseline="0" dirty="0" smtClean="0"/>
              <a:t>и </a:t>
            </a:r>
            <a:r>
              <a:rPr lang="en-US" baseline="0" dirty="0" smtClean="0"/>
              <a:t>GPIO</a:t>
            </a:r>
            <a:r>
              <a:rPr lang="ru-RU" baseline="0" dirty="0" smtClean="0"/>
              <a:t>. Они у нас есть!!! </a:t>
            </a:r>
            <a:r>
              <a:rPr lang="en-US" baseline="0" dirty="0" smtClean="0"/>
              <a:t>DA API </a:t>
            </a:r>
            <a:r>
              <a:rPr lang="ru-RU" baseline="0" dirty="0" smtClean="0"/>
              <a:t>рулит. Берём плату!</a:t>
            </a:r>
          </a:p>
          <a:p>
            <a:pPr marL="228600" indent="-228600">
              <a:buAutoNum type="arabicPeriod"/>
            </a:pPr>
            <a:r>
              <a:rPr lang="ru-RU" baseline="0" dirty="0" smtClean="0"/>
              <a:t>Инфракрасный приёмник и передатчик. Можем? Да можем!</a:t>
            </a:r>
          </a:p>
          <a:p>
            <a:pPr marL="228600" indent="-228600">
              <a:buAutoNum type="arabicPeriod"/>
            </a:pPr>
            <a:r>
              <a:rPr lang="ru-RU" baseline="0" dirty="0" smtClean="0"/>
              <a:t>Инфракрасные датчики расстояния для реализации некоторой самостоятельности. К чему бы их подключить. У нас есть </a:t>
            </a:r>
            <a:r>
              <a:rPr lang="en-US" baseline="0" dirty="0" smtClean="0"/>
              <a:t>ADC</a:t>
            </a:r>
            <a:r>
              <a:rPr lang="ru-RU" baseline="0" dirty="0" smtClean="0"/>
              <a:t>. Легко. Берём!</a:t>
            </a:r>
          </a:p>
          <a:p>
            <a:pPr marL="228600" indent="-228600">
              <a:buAutoNum type="arabicPeriod"/>
            </a:pPr>
            <a:endParaRPr lang="ru-RU" baseline="0" dirty="0" smtClean="0"/>
          </a:p>
          <a:p>
            <a:pPr marL="228600" indent="-228600">
              <a:buNone/>
            </a:pPr>
            <a:r>
              <a:rPr lang="ru-RU" baseline="0" dirty="0" smtClean="0"/>
              <a:t>Результат ... Далее!</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xmlns="" val="324254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 all together and … show demo</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xmlns="" val="415535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point – simple way to control peripheral and program robot logic.</a:t>
            </a:r>
            <a:endParaRPr lang="ru-RU" dirty="0" smtClean="0"/>
          </a:p>
          <a:p>
            <a:endParaRPr lang="ru-RU" dirty="0" smtClean="0"/>
          </a:p>
          <a:p>
            <a:r>
              <a:rPr lang="ru-RU" dirty="0" smtClean="0"/>
              <a:t>Код</a:t>
            </a:r>
            <a:r>
              <a:rPr lang="ru-RU" baseline="0" dirty="0" smtClean="0"/>
              <a:t> не сложен, а самое главное – переносим на любое устройство, где работает </a:t>
            </a:r>
            <a:r>
              <a:rPr lang="en-US" baseline="0" dirty="0" smtClean="0"/>
              <a:t>Java ME Embedded </a:t>
            </a:r>
            <a:r>
              <a:rPr lang="ru-RU" baseline="0" dirty="0" smtClean="0"/>
              <a:t>с </a:t>
            </a:r>
            <a:r>
              <a:rPr lang="en-US" baseline="0" dirty="0" smtClean="0"/>
              <a:t>Device Access API</a:t>
            </a:r>
            <a:r>
              <a:rPr lang="ru-RU" baseline="0" dirty="0" smtClean="0"/>
              <a:t>. Поправить номера пинов, создать конфигурацию или некую фабрику пинов в зависимости от устройства и вперёд!</a:t>
            </a:r>
            <a:r>
              <a:rPr lang="en-US" baseline="0" dirty="0" smtClean="0"/>
              <a:t> </a:t>
            </a:r>
            <a:endParaRPr lang="ru-RU" baseline="0" dirty="0" smtClean="0"/>
          </a:p>
          <a:p>
            <a:endParaRPr lang="ru-RU" baseline="0" dirty="0" smtClean="0"/>
          </a:p>
          <a:p>
            <a:r>
              <a:rPr lang="ru-RU" baseline="0" dirty="0" smtClean="0"/>
              <a:t>Следующий доклад, </a:t>
            </a:r>
            <a:r>
              <a:rPr lang="en-US" baseline="0" dirty="0" smtClean="0"/>
              <a:t>write once run everywhere!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xmlns="" val="36601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Цель:</a:t>
            </a:r>
            <a:r>
              <a:rPr lang="ru-RU" baseline="0" dirty="0" smtClean="0"/>
              <a:t> определить на каких минимальных характеристиках работает </a:t>
            </a:r>
            <a:r>
              <a:rPr lang="en-US" baseline="0" dirty="0" smtClean="0"/>
              <a:t>Java ME Embedded. </a:t>
            </a:r>
            <a:r>
              <a:rPr lang="ru-RU" baseline="0" dirty="0" smtClean="0"/>
              <a:t>Получилось</a:t>
            </a:r>
            <a:r>
              <a:rPr lang="en-US" baseline="0" dirty="0" smtClean="0"/>
              <a:t>? </a:t>
            </a:r>
            <a:r>
              <a:rPr lang="ru-RU" baseline="0" dirty="0" smtClean="0"/>
              <a:t>Да!!!</a:t>
            </a:r>
          </a:p>
          <a:p>
            <a:endParaRPr lang="ru-RU" baseline="0" dirty="0" smtClean="0"/>
          </a:p>
          <a:p>
            <a:r>
              <a:rPr lang="ru-RU" baseline="0" dirty="0" smtClean="0"/>
              <a:t>Что есть на сегодня: Джава уверенно продвигается в мир вмикроконтроллеров и встраиваемых систем. Это факт!!!</a:t>
            </a:r>
          </a:p>
          <a:p>
            <a:r>
              <a:rPr lang="ru-RU" baseline="0" dirty="0" smtClean="0"/>
              <a:t>Есть </a:t>
            </a:r>
            <a:r>
              <a:rPr lang="en-US" baseline="0" dirty="0" smtClean="0"/>
              <a:t>Device Access API</a:t>
            </a:r>
            <a:r>
              <a:rPr lang="ru-RU" baseline="0" dirty="0" smtClean="0"/>
              <a:t>, который на практике доказывает приминимсть </a:t>
            </a:r>
            <a:r>
              <a:rPr lang="en-US" baseline="0" dirty="0" smtClean="0"/>
              <a:t>Java </a:t>
            </a:r>
            <a:r>
              <a:rPr lang="ru-RU" baseline="0" dirty="0" smtClean="0"/>
              <a:t>для данных устройств.</a:t>
            </a:r>
          </a:p>
          <a:p>
            <a:r>
              <a:rPr lang="ru-RU" baseline="0" dirty="0" smtClean="0"/>
              <a:t>Можем работать на реально слабых девайсах – тоже факт.</a:t>
            </a:r>
          </a:p>
          <a:p>
            <a:r>
              <a:rPr lang="ru-RU" baseline="0" dirty="0" smtClean="0"/>
              <a:t>Можем решать практические задачи? Да. Сделали робота. На других сессиях и на стенде можете посмотреть ещё примеры, это прикольно!!!</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xmlns="" val="267688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xmlns=""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dirty="0" smtClean="0"/>
              <a:t>Интерактив:</a:t>
            </a:r>
            <a:r>
              <a:rPr lang="ru-RU" baseline="0" dirty="0" smtClean="0"/>
              <a:t> Вы были на предыдущих сессиях, где рассказывали про </a:t>
            </a:r>
            <a:r>
              <a:rPr lang="en-US" baseline="0" dirty="0" smtClean="0"/>
              <a:t>Java ME Embedded</a:t>
            </a:r>
            <a:r>
              <a:rPr lang="ru-RU" baseline="0" dirty="0" smtClean="0"/>
              <a:t>:</a:t>
            </a:r>
          </a:p>
          <a:p>
            <a:pPr marL="228600" indent="-228600">
              <a:buAutoNum type="arabicPeriod"/>
            </a:pPr>
            <a:r>
              <a:rPr lang="ru-RU" baseline="0" dirty="0" smtClean="0"/>
              <a:t>Да, тогда кратко для тех, кто не смог посетить их;</a:t>
            </a:r>
          </a:p>
          <a:p>
            <a:pPr marL="228600" indent="-228600">
              <a:buAutoNum type="arabicPeriod"/>
            </a:pPr>
            <a:r>
              <a:rPr lang="ru-RU" baseline="0" dirty="0" smtClean="0"/>
              <a:t>Нет?! Ну тогда остановимся на данном вопросе немного подробнее, чтобы понять, чтоже это такое и с чем его едят.</a:t>
            </a:r>
          </a:p>
          <a:p>
            <a:pPr marL="228600" indent="-228600">
              <a:buAutoNum type="arabicPeriod"/>
            </a:pPr>
            <a:endParaRPr lang="ru-RU" baseline="0" dirty="0" smtClean="0"/>
          </a:p>
          <a:p>
            <a:pPr marL="228600" indent="-228600">
              <a:buNone/>
            </a:pPr>
            <a:r>
              <a:rPr lang="ru-RU" baseline="0" dirty="0" smtClean="0"/>
              <a:t>Основная цель данного доклада – показать и рассказать про опыт портирования </a:t>
            </a:r>
            <a:r>
              <a:rPr lang="en-US" baseline="0" dirty="0" smtClean="0"/>
              <a:t>Java </a:t>
            </a:r>
            <a:r>
              <a:rPr lang="ru-RU" baseline="0" dirty="0" smtClean="0"/>
              <a:t>на действительно маленькое устройство с весьма ограниченными возможностями, на которых мы просто не видели работающей </a:t>
            </a:r>
            <a:r>
              <a:rPr lang="en-US" baseline="0" dirty="0" smtClean="0"/>
              <a:t>Java</a:t>
            </a:r>
            <a:r>
              <a:rPr lang="ru-RU" baseline="0" dirty="0" smtClean="0"/>
              <a:t>, причём именно </a:t>
            </a:r>
            <a:r>
              <a:rPr lang="en-US" baseline="0" dirty="0" smtClean="0"/>
              <a:t>Java ME</a:t>
            </a:r>
            <a:r>
              <a:rPr lang="ru-RU" baseline="0" dirty="0" smtClean="0"/>
              <a:t>, которая не является узкоспециализированным инструментом для программирования узкого класса устройств, таких как </a:t>
            </a:r>
            <a:r>
              <a:rPr lang="en-US" baseline="0" dirty="0" smtClean="0"/>
              <a:t>Java card</a:t>
            </a:r>
            <a:r>
              <a:rPr lang="ru-RU" baseline="0" dirty="0" smtClean="0"/>
              <a:t> или всевозможных ручек и т.п..</a:t>
            </a:r>
            <a:r>
              <a:rPr lang="en-US" baseline="0" dirty="0" smtClean="0"/>
              <a:t> </a:t>
            </a:r>
            <a:r>
              <a:rPr lang="ru-RU" baseline="0" dirty="0" smtClean="0"/>
              <a:t>Необходимо узнать ту нижнюю грань характеристик, которые пригодня для Джава. Причём хотелось показать не просто абстрактно работающую Джаву на железе. Джава – это программа. Интереснее посмотреть, как использовать этот инструмент для создания реальных приложений, которые управляют железом.</a:t>
            </a:r>
          </a:p>
          <a:p>
            <a:pPr marL="228600" indent="-228600">
              <a:buNone/>
            </a:pPr>
            <a:endParaRPr lang="ru-RU" baseline="0" dirty="0" smtClean="0"/>
          </a:p>
          <a:p>
            <a:pPr marL="228600" indent="-228600">
              <a:buNone/>
            </a:pPr>
            <a:r>
              <a:rPr lang="ru-RU" baseline="0" dirty="0" smtClean="0"/>
              <a:t>Портирование Джавы на данный девайс – это некоторый эксперимент, который мы проделали в своей команде портирования. Основными этапа были:</a:t>
            </a:r>
          </a:p>
          <a:p>
            <a:pPr marL="228600" indent="-228600">
              <a:buAutoNum type="arabicPeriod"/>
            </a:pPr>
            <a:r>
              <a:rPr lang="ru-RU" baseline="0" dirty="0" smtClean="0"/>
              <a:t>Выбор целевой платформы, причём с как можно более слабыми характеристиками и маленькими размерами;</a:t>
            </a:r>
          </a:p>
          <a:p>
            <a:pPr marL="228600" indent="-228600">
              <a:buAutoNum type="arabicPeriod"/>
            </a:pPr>
            <a:r>
              <a:rPr lang="ru-RU" baseline="0" dirty="0" smtClean="0"/>
              <a:t>Определение того, какие же компненты мы туда будем портировать, какие оптимизации применим, каким инструментарием будем для этого пользоваться.</a:t>
            </a:r>
          </a:p>
          <a:p>
            <a:pPr marL="228600" indent="-228600">
              <a:buAutoNum type="arabicPeriod"/>
            </a:pPr>
            <a:endParaRPr lang="ru-RU" baseline="0" dirty="0" smtClean="0"/>
          </a:p>
          <a:p>
            <a:pPr marL="228600" indent="-228600">
              <a:buNone/>
            </a:pPr>
            <a:r>
              <a:rPr lang="ru-RU" baseline="0" dirty="0" smtClean="0"/>
              <a:t>Далее, чтобы не быть голословными мы решили написать интересное демо для того, устройства, на которое мы портировали Джаву, которе показывает возможности как самой Джавы, так и раскрывает потенциал в использовании её в мире встраиваемых систем.</a:t>
            </a:r>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extLst>
      <p:ext uri="{BB962C8B-B14F-4D97-AF65-F5344CB8AC3E}">
        <p14:creationId xmlns:p14="http://schemas.microsoft.com/office/powerpoint/2010/main" xmlns="" val="170976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with listeners about the smallest device with Java on board. </a:t>
            </a:r>
          </a:p>
          <a:p>
            <a:r>
              <a:rPr lang="en-US" baseline="0" dirty="0" smtClean="0"/>
              <a:t>Can you program this device, or you can only use it or run applications on it?</a:t>
            </a:r>
            <a:endParaRPr lang="ru-RU" baseline="0" dirty="0" smtClean="0"/>
          </a:p>
          <a:p>
            <a:endParaRPr lang="ru-RU" baseline="0" dirty="0" smtClean="0"/>
          </a:p>
          <a:p>
            <a:r>
              <a:rPr lang="en-US" baseline="0" dirty="0" smtClean="0"/>
              <a:t>Java Card</a:t>
            </a:r>
            <a:r>
              <a:rPr lang="ru-RU" baseline="0" dirty="0" smtClean="0"/>
              <a:t>. Да, действительно маленькое устройство. Но как под него программировать? Какое назначение данного устройства? Подходит ли оно вам для выполнения каких-либо жизненных задач, связанных с миром встраиваемых систем?</a:t>
            </a:r>
            <a:r>
              <a:rPr lang="en-US" baseline="0" dirty="0" smtClean="0"/>
              <a:t> </a:t>
            </a:r>
            <a:r>
              <a:rPr lang="ru-RU" baseline="0" dirty="0" smtClean="0"/>
              <a:t>Мы его не рассматриваем, так как это узкоспециализированная платформа, очень ограниченная и заточенная для работы в </a:t>
            </a:r>
            <a:r>
              <a:rPr lang="en-US" baseline="0" dirty="0" smtClean="0"/>
              <a:t>smart </a:t>
            </a:r>
            <a:r>
              <a:rPr lang="ru-RU" baseline="0" dirty="0" smtClean="0"/>
              <a:t>картах(</a:t>
            </a:r>
            <a:r>
              <a:rPr lang="en-US" baseline="0" dirty="0" smtClean="0"/>
              <a:t>small applets, small types, no String, no </a:t>
            </a:r>
            <a:r>
              <a:rPr lang="en-US" baseline="0" dirty="0" err="1" smtClean="0"/>
              <a:t>hashcode</a:t>
            </a:r>
            <a:r>
              <a:rPr lang="en-US" baseline="0" dirty="0" smtClean="0"/>
              <a:t>, two application parts, works only while connecting</a:t>
            </a:r>
            <a:r>
              <a:rPr lang="ru-RU" baseline="0" dirty="0" smtClean="0"/>
              <a:t>)</a:t>
            </a:r>
          </a:p>
          <a:p>
            <a:endParaRPr lang="ru-RU" baseline="0" dirty="0" smtClean="0"/>
          </a:p>
          <a:p>
            <a:r>
              <a:rPr lang="en-US" baseline="0" dirty="0" err="1" smtClean="0"/>
              <a:t>SunSPOT</a:t>
            </a:r>
            <a:r>
              <a:rPr lang="ru-RU" baseline="0" dirty="0" smtClean="0"/>
              <a:t>. Классное устройтсво. Также подходит ли оно вам? У вас есть? Вы купили его? Если да, то вам повезло! Но не всем они так доступны.</a:t>
            </a:r>
          </a:p>
          <a:p>
            <a:endParaRPr lang="ru-RU" baseline="0" dirty="0" smtClean="0"/>
          </a:p>
          <a:p>
            <a:r>
              <a:rPr lang="en-US" baseline="0" dirty="0" smtClean="0"/>
              <a:t>Java ME Embedded </a:t>
            </a:r>
            <a:r>
              <a:rPr lang="ru-RU" baseline="0" dirty="0" smtClean="0"/>
              <a:t>– это не узкоспециализированный инструмент, это не та Джава, которая работает на определённом девайсе, заточена под него и имеет ряд ограничений, связанных с предметной областью. Это ... </a:t>
            </a:r>
            <a:r>
              <a:rPr lang="en-US" baseline="0" dirty="0" smtClean="0"/>
              <a:t>next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extLst>
      <p:ext uri="{BB962C8B-B14F-4D97-AF65-F5344CB8AC3E}">
        <p14:creationId xmlns:p14="http://schemas.microsoft.com/office/powerpoint/2010/main" xmlns="" val="282053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Java ME:</a:t>
            </a:r>
            <a:r>
              <a:rPr lang="en-US" baseline="0" dirty="0" smtClean="0"/>
              <a:t> it was cool. What was cool? There was easy way to program mobile devices using high level language Java. You can program one device and then run on multiple phones.  </a:t>
            </a:r>
          </a:p>
          <a:p>
            <a:r>
              <a:rPr lang="en-US" baseline="0" dirty="0" smtClean="0"/>
              <a:t>Let’s bring it on embedded devices.</a:t>
            </a:r>
            <a:endParaRPr lang="ru-RU" baseline="0" dirty="0" smtClean="0"/>
          </a:p>
          <a:p>
            <a:endParaRPr lang="ru-RU" baseline="0" dirty="0" smtClean="0"/>
          </a:p>
          <a:p>
            <a:r>
              <a:rPr lang="en-US" baseline="0" dirty="0" smtClean="0"/>
              <a:t>Java ME </a:t>
            </a:r>
            <a:r>
              <a:rPr lang="ru-RU" baseline="0" dirty="0" smtClean="0"/>
              <a:t>всё ещё может работать и работает на мобильных телефонах, но </a:t>
            </a:r>
            <a:r>
              <a:rPr lang="en-US" baseline="0" dirty="0" smtClean="0"/>
              <a:t>Java ME Embedded – </a:t>
            </a:r>
            <a:r>
              <a:rPr lang="ru-RU" baseline="0" dirty="0" smtClean="0"/>
              <a:t>это уже более широкий продукт, который работает на более широком классе встриваемых устройств и систем, причём которым свойственна незавершённость в плане конечного использования, т.е. одно </a:t>
            </a:r>
            <a:r>
              <a:rPr lang="en-US" baseline="0" dirty="0" smtClean="0"/>
              <a:t>embedded </a:t>
            </a:r>
            <a:r>
              <a:rPr lang="ru-RU" baseline="0" dirty="0" smtClean="0"/>
              <a:t>учтройтво может быть использовано для упраления целым рядом систем, в отличии от мобильного телефона, которые в основном используют по прфмому назначению – для связи.</a:t>
            </a:r>
            <a:endParaRPr lang="en-US" baseline="0" dirty="0" smtClean="0"/>
          </a:p>
          <a:p>
            <a:endParaRPr lang="ru-RU" baseline="0" dirty="0" smtClean="0"/>
          </a:p>
          <a:p>
            <a:r>
              <a:rPr lang="ru-RU" baseline="0" dirty="0" smtClean="0"/>
              <a:t>Что же включает в себя </a:t>
            </a:r>
            <a:r>
              <a:rPr lang="en-US" baseline="0" dirty="0" smtClean="0"/>
              <a:t>Java ME Embedded</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dirty="0"/>
          </a:p>
        </p:txBody>
      </p:sp>
    </p:spTree>
    <p:extLst>
      <p:ext uri="{BB962C8B-B14F-4D97-AF65-F5344CB8AC3E}">
        <p14:creationId xmlns:p14="http://schemas.microsoft.com/office/powerpoint/2010/main" xmlns="" val="102843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a:t>
            </a:r>
            <a:r>
              <a:rPr lang="en-US" dirty="0" smtClean="0"/>
              <a:t>Usual components on Java ME,</a:t>
            </a:r>
            <a:r>
              <a:rPr lang="en-US" baseline="0" dirty="0" smtClean="0"/>
              <a:t> but with additions/modifications for embedded. Briefly about new components. </a:t>
            </a:r>
          </a:p>
          <a:p>
            <a:pPr marL="0" indent="0">
              <a:buFontTx/>
              <a:buNone/>
            </a:pPr>
            <a:endParaRPr lang="en-US" baseline="0" dirty="0" smtClean="0"/>
          </a:p>
          <a:p>
            <a:pPr marL="0" indent="0">
              <a:buFontTx/>
              <a:buNone/>
            </a:pPr>
            <a:r>
              <a:rPr lang="ru-RU" baseline="0" dirty="0" smtClean="0"/>
              <a:t>Бла бла бла, компоненты.</a:t>
            </a:r>
          </a:p>
          <a:p>
            <a:pPr marL="0" indent="0">
              <a:buFontTx/>
              <a:buNone/>
            </a:pPr>
            <a:endParaRPr lang="ru-RU" baseline="0" dirty="0" smtClean="0"/>
          </a:p>
          <a:p>
            <a:pPr marL="0" indent="0">
              <a:buFontTx/>
              <a:buNone/>
            </a:pPr>
            <a:r>
              <a:rPr lang="ru-RU" baseline="0" dirty="0" smtClean="0"/>
              <a:t>Главная отличительная особенность – </a:t>
            </a:r>
            <a:r>
              <a:rPr lang="en-US" baseline="0" dirty="0" smtClean="0"/>
              <a:t>Device Access API </a:t>
            </a:r>
            <a:r>
              <a:rPr lang="ru-RU" baseline="0" dirty="0" smtClean="0"/>
              <a:t>предоставляющий доступ к различным интерфейсам на устройстве. Именно данные интерфейсы чаще всего используют разработчики программного обеспечения для встраиваемых систем.</a:t>
            </a:r>
            <a:r>
              <a:rPr lang="en-US" baseline="0" dirty="0" smtClean="0"/>
              <a:t> </a:t>
            </a:r>
            <a:r>
              <a:rPr lang="ru-RU" baseline="0" dirty="0" smtClean="0"/>
              <a:t>Понятно, что без </a:t>
            </a:r>
            <a:r>
              <a:rPr lang="en-US" baseline="0" dirty="0" smtClean="0"/>
              <a:t>DA API</a:t>
            </a:r>
            <a:r>
              <a:rPr lang="ru-RU" baseline="0" dirty="0" smtClean="0"/>
              <a:t> </a:t>
            </a:r>
            <a:r>
              <a:rPr lang="en-US" baseline="0" dirty="0" smtClean="0"/>
              <a:t>Java </a:t>
            </a:r>
            <a:r>
              <a:rPr lang="ru-RU" baseline="0" dirty="0" smtClean="0"/>
              <a:t>на </a:t>
            </a:r>
            <a:r>
              <a:rPr lang="en-US" baseline="0" dirty="0" smtClean="0"/>
              <a:t>embedded </a:t>
            </a:r>
            <a:r>
              <a:rPr lang="ru-RU" baseline="0" dirty="0" smtClean="0"/>
              <a:t>устройстве в большинстве случаев бесполезна.</a:t>
            </a:r>
          </a:p>
          <a:p>
            <a:pPr marL="0" indent="0">
              <a:buFontTx/>
              <a:buNone/>
            </a:pPr>
            <a:endParaRPr lang="ru-RU" baseline="0" dirty="0" smtClean="0"/>
          </a:p>
          <a:p>
            <a:pPr marL="0" indent="0">
              <a:buFontTx/>
              <a:buNone/>
            </a:pPr>
            <a:r>
              <a:rPr lang="ru-RU" baseline="0" dirty="0" smtClean="0"/>
              <a:t>Существует разнообразный набор компонентов, но где же это всё применимо, Каковы характеристики устрйоств? Где ниша </a:t>
            </a:r>
            <a:r>
              <a:rPr lang="en-US" baseline="0" dirty="0" smtClean="0"/>
              <a:t>Java ME Embedded?</a:t>
            </a:r>
            <a:endParaRPr lang="ru-RU"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List Small</a:t>
            </a:r>
            <a:r>
              <a:rPr lang="en-US" baseline="0" dirty="0" smtClean="0"/>
              <a:t> Embedded Java target devices characteristics.</a:t>
            </a:r>
          </a:p>
          <a:p>
            <a:r>
              <a:rPr lang="en-US" baseline="0" dirty="0" smtClean="0"/>
              <a:t> </a:t>
            </a:r>
          </a:p>
          <a:p>
            <a:r>
              <a:rPr lang="en-US" baseline="0" dirty="0" smtClean="0"/>
              <a:t>RAM’s, ROM’s, Frequency’s lower edges should be highlighted and the following explanation should be provided:</a:t>
            </a:r>
          </a:p>
          <a:p>
            <a:r>
              <a:rPr lang="en-US" baseline="0" dirty="0" smtClean="0"/>
              <a:t>- they’re practically proved edges. Exactly the edges were proved during our investigation. But the edges are not fixed and final for the platform and can be noticeably lower.</a:t>
            </a:r>
          </a:p>
          <a:p>
            <a:endParaRPr lang="en-US" dirty="0" smtClean="0"/>
          </a:p>
          <a:p>
            <a:r>
              <a:rPr lang="en-US" dirty="0" smtClean="0"/>
              <a:t>Clarify</a:t>
            </a:r>
            <a:r>
              <a:rPr lang="en-US" baseline="0" dirty="0" smtClean="0"/>
              <a:t> for the audience if necessary why 32 MB is an upper edge.</a:t>
            </a:r>
            <a:endParaRPr lang="ru-RU" baseline="0" dirty="0" smtClean="0"/>
          </a:p>
          <a:p>
            <a:endParaRPr lang="ru-RU" baseline="0" dirty="0" smtClean="0"/>
          </a:p>
          <a:p>
            <a:r>
              <a:rPr lang="ru-RU" baseline="0" dirty="0" smtClean="0"/>
              <a:t>Основоное, не единственно возможное, применение </a:t>
            </a:r>
            <a:r>
              <a:rPr lang="en-US" baseline="0" dirty="0" smtClean="0"/>
              <a:t>Java ME-E – </a:t>
            </a:r>
            <a:r>
              <a:rPr lang="ru-RU" baseline="0" dirty="0" smtClean="0"/>
              <a:t>это использование его во всевозможных встраиваемых системах, отдельно микроконтроллерах, системах на криталле (</a:t>
            </a:r>
            <a:r>
              <a:rPr lang="en-US" baseline="0" dirty="0" err="1" smtClean="0"/>
              <a:t>SoC</a:t>
            </a:r>
            <a:r>
              <a:rPr lang="ru-RU" baseline="0" dirty="0" smtClean="0"/>
              <a:t>) и т.п.. </a:t>
            </a:r>
          </a:p>
          <a:p>
            <a:endParaRPr lang="ru-RU" baseline="0" dirty="0" smtClean="0"/>
          </a:p>
          <a:p>
            <a:r>
              <a:rPr lang="ru-RU" baseline="0" dirty="0" smtClean="0"/>
              <a:t>По поводу верхних границ применимости – понятно, они богут быть очень большие технически(эмулятор работает под </a:t>
            </a:r>
            <a:r>
              <a:rPr lang="en-US" baseline="0" dirty="0" smtClean="0"/>
              <a:t>Windows</a:t>
            </a:r>
            <a:r>
              <a:rPr lang="ru-RU" baseline="0" dirty="0" smtClean="0"/>
              <a:t>, которая работает под самыми разными характеристиками). По логике конечно понятно, что есть </a:t>
            </a:r>
            <a:r>
              <a:rPr lang="en-US" baseline="0" dirty="0" smtClean="0"/>
              <a:t>Java SE Embedded</a:t>
            </a:r>
            <a:r>
              <a:rPr lang="ru-RU" baseline="0" dirty="0" smtClean="0"/>
              <a:t>, которая технически ограничена 32 МБ </a:t>
            </a:r>
            <a:r>
              <a:rPr lang="en-US" baseline="0" dirty="0" smtClean="0"/>
              <a:t>RAM</a:t>
            </a:r>
            <a:r>
              <a:rPr lang="ru-RU" baseline="0" dirty="0" smtClean="0"/>
              <a:t>, количеством </a:t>
            </a:r>
            <a:r>
              <a:rPr lang="en-US" baseline="0" dirty="0" smtClean="0"/>
              <a:t>ROM</a:t>
            </a:r>
            <a:r>
              <a:rPr lang="ru-RU" baseline="0" dirty="0" smtClean="0"/>
              <a:t>, поэтому там где нет </a:t>
            </a:r>
            <a:r>
              <a:rPr lang="en-US" baseline="0" dirty="0" smtClean="0"/>
              <a:t>SE</a:t>
            </a:r>
            <a:r>
              <a:rPr lang="ru-RU" baseline="0" dirty="0" smtClean="0"/>
              <a:t>, есть </a:t>
            </a:r>
            <a:r>
              <a:rPr lang="en-US" baseline="0" dirty="0" smtClean="0"/>
              <a:t>ME</a:t>
            </a:r>
            <a:r>
              <a:rPr lang="ru-RU" baseline="0" dirty="0" smtClean="0"/>
              <a:t>, для которой нижний границы куда более низкие.</a:t>
            </a:r>
          </a:p>
          <a:p>
            <a:endParaRPr lang="ru-RU" baseline="0" dirty="0" smtClean="0"/>
          </a:p>
          <a:p>
            <a:r>
              <a:rPr lang="ru-RU" baseline="0" dirty="0" smtClean="0"/>
              <a:t>Какие же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dirty="0"/>
          </a:p>
        </p:txBody>
      </p:sp>
    </p:spTree>
    <p:extLst>
      <p:ext uri="{BB962C8B-B14F-4D97-AF65-F5344CB8AC3E}">
        <p14:creationId xmlns:p14="http://schemas.microsoft.com/office/powerpoint/2010/main" xmlns="" val="244845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ru-RU" dirty="0" smtClean="0"/>
              <a:t>Вы видели эти цифры?</a:t>
            </a:r>
            <a:r>
              <a:rPr lang="ru-RU" baseline="0" dirty="0" smtClean="0"/>
              <a:t> Откуда мы их взяли? Из головы? Давайте посмотрим!</a:t>
            </a:r>
          </a:p>
          <a:p>
            <a:endParaRPr lang="ru-RU" dirty="0" smtClean="0"/>
          </a:p>
          <a:p>
            <a:r>
              <a:rPr lang="en-US" dirty="0" smtClean="0"/>
              <a:t>Java</a:t>
            </a:r>
            <a:r>
              <a:rPr lang="en-US" baseline="0" dirty="0" smtClean="0"/>
              <a:t> </a:t>
            </a:r>
            <a:r>
              <a:rPr lang="ru-RU" baseline="0" dirty="0" smtClean="0"/>
              <a:t>на таких утсройствах !!!!!!!!!!!!!!!!!!</a:t>
            </a:r>
            <a:endParaRPr lang="ru-RU" dirty="0" smtClean="0"/>
          </a:p>
          <a:p>
            <a:endParaRPr lang="ru-RU" dirty="0" smtClean="0"/>
          </a:p>
          <a:p>
            <a:r>
              <a:rPr lang="ru-RU" dirty="0" smtClean="0"/>
              <a:t>Как мы и говорили в</a:t>
            </a:r>
            <a:r>
              <a:rPr lang="ru-RU" baseline="0" dirty="0" smtClean="0"/>
              <a:t> начале, портирование и определение нижний границы – это некий эксперимент, начальный этап которого – выбор целевой платформы. </a:t>
            </a:r>
          </a:p>
          <a:p>
            <a:endParaRPr lang="ru-RU" baseline="0" dirty="0" smtClean="0"/>
          </a:p>
          <a:p>
            <a:r>
              <a:rPr lang="ru-RU" baseline="0" dirty="0" smtClean="0"/>
              <a:t>И мы выбрали ...</a:t>
            </a:r>
            <a:endParaRPr lang="en-US" dirty="0"/>
          </a:p>
        </p:txBody>
      </p:sp>
    </p:spTree>
    <p:extLst>
      <p:ext uri="{BB962C8B-B14F-4D97-AF65-F5344CB8AC3E}">
        <p14:creationId xmlns:p14="http://schemas.microsoft.com/office/powerpoint/2010/main" xmlns="" val="225390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ru-RU" dirty="0" smtClean="0"/>
              <a:t>Пока</a:t>
            </a:r>
            <a:r>
              <a:rPr lang="ru-RU" baseline="0" dirty="0" smtClean="0"/>
              <a:t>зать </a:t>
            </a:r>
            <a:r>
              <a:rPr lang="en-US" baseline="0" dirty="0" err="1" smtClean="0"/>
              <a:t>mbed</a:t>
            </a:r>
            <a:endParaRPr lang="en-US" dirty="0" smtClean="0"/>
          </a:p>
          <a:p>
            <a:pPr marL="228600" indent="-228600">
              <a:buAutoNum type="arabicParenR"/>
            </a:pPr>
            <a:endParaRPr lang="en-US" dirty="0" smtClean="0"/>
          </a:p>
          <a:p>
            <a:pPr marL="228600" indent="-228600">
              <a:buAutoNum type="arabicParenR"/>
            </a:pPr>
            <a:r>
              <a:rPr lang="en-US" dirty="0" smtClean="0"/>
              <a:t>Peripherals like GPIO, PWM are almost common thing in all MCUs, </a:t>
            </a:r>
            <a:r>
              <a:rPr lang="en-US" noProof="0" dirty="0" err="1" smtClean="0"/>
              <a:t>SoCs</a:t>
            </a:r>
            <a:r>
              <a:rPr lang="en-US" dirty="0" smtClean="0"/>
              <a:t>.</a:t>
            </a:r>
            <a:r>
              <a:rPr lang="en-US" baseline="0" dirty="0" smtClean="0"/>
              <a:t> But now different chip vendors include support for Ethernet, </a:t>
            </a:r>
            <a:r>
              <a:rPr lang="en-US" baseline="0" dirty="0" err="1" smtClean="0"/>
              <a:t>WiFi</a:t>
            </a:r>
            <a:r>
              <a:rPr lang="en-US" baseline="0" dirty="0" smtClean="0"/>
              <a:t>, GSM… directly on a cheap. In this particular case we see that NXP MCU has Ethernet, CAN</a:t>
            </a:r>
            <a:endParaRPr lang="en-US" dirty="0" smtClean="0"/>
          </a:p>
          <a:p>
            <a:r>
              <a:rPr lang="en-US" dirty="0" smtClean="0"/>
              <a:t>2) Talk about the price of this dev board and the price of different 32-bit MCUs. </a:t>
            </a:r>
            <a:endParaRPr lang="ru-RU" dirty="0" smtClean="0"/>
          </a:p>
          <a:p>
            <a:endParaRPr lang="ru-RU" dirty="0" smtClean="0"/>
          </a:p>
          <a:p>
            <a:r>
              <a:rPr lang="ru-RU" dirty="0" smtClean="0"/>
              <a:t>Дёшево, просто, доступно! А сколько переферии, можно спокойно делать прикольные демо</a:t>
            </a:r>
            <a:r>
              <a:rPr lang="ru-RU" baseline="0" dirty="0" smtClean="0"/>
              <a:t> проекты.</a:t>
            </a:r>
          </a:p>
          <a:p>
            <a:endParaRPr lang="ru-RU" baseline="0" dirty="0" smtClean="0"/>
          </a:p>
          <a:p>
            <a:r>
              <a:rPr lang="ru-RU" baseline="0" dirty="0" smtClean="0"/>
              <a:t>Что же ещё, кроме самого железа .. </a:t>
            </a:r>
            <a:endParaRPr lang="ru-RU"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xmlns="" val="405264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we need host computer with GCC compiler, we need cables and brains )</a:t>
            </a:r>
            <a:endParaRPr lang="ru-RU" baseline="0" dirty="0" smtClean="0"/>
          </a:p>
          <a:p>
            <a:endParaRPr lang="ru-RU" baseline="0" dirty="0" smtClean="0"/>
          </a:p>
          <a:p>
            <a:r>
              <a:rPr lang="ru-RU" baseline="0" dirty="0" smtClean="0"/>
              <a:t>И что дальше? Необходимо определиться с тем, что же мы будет портировть и заливать на данное железо. Какие компоненты нам нужны, а их ведь много!</a:t>
            </a:r>
          </a:p>
          <a:p>
            <a:endParaRPr lang="ru-RU" baseline="0" dirty="0" smtClean="0"/>
          </a:p>
          <a:p>
            <a:r>
              <a:rPr lang="ru-RU" baseline="0" dirty="0" smtClean="0"/>
              <a:t>Подумаем вместе!</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xmlns="" val="99577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77905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122271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xmlns="" val="3708294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xmlns="" val="3964558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JavaOne_clr_rgb.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53535" y="863600"/>
            <a:ext cx="6847687" cy="3035808"/>
          </a:xfrm>
          <a:prstGeom prst="rect">
            <a:avLst/>
          </a:prstGeom>
        </p:spPr>
      </p:pic>
    </p:spTree>
    <p:extLst>
      <p:ext uri="{BB962C8B-B14F-4D97-AF65-F5344CB8AC3E}">
        <p14:creationId xmlns:p14="http://schemas.microsoft.com/office/powerpoint/2010/main" xmlns="" val="78210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751385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20651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531533"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61497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2772204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9" name="Picture 8" descr="JavaOn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xmlns="" val="341113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pic>
        <p:nvPicPr>
          <p:cNvPr id="13" name="Picture 12" descr="JavaOn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90348" y="0"/>
            <a:ext cx="2331837" cy="1033324"/>
          </a:xfrm>
          <a:prstGeom prst="rect">
            <a:avLst/>
          </a:prstGeom>
        </p:spPr>
      </p:pic>
    </p:spTree>
    <p:extLst>
      <p:ext uri="{BB962C8B-B14F-4D97-AF65-F5344CB8AC3E}">
        <p14:creationId xmlns:p14="http://schemas.microsoft.com/office/powerpoint/2010/main" xmlns="" val="2133588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xmlns="" val="3682148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6687321" y="4641335"/>
            <a:ext cx="2116475" cy="516126"/>
            <a:chOff x="6687321" y="4641335"/>
            <a:chExt cx="2116475" cy="516126"/>
          </a:xfrm>
        </p:grpSpPr>
        <p:pic>
          <p:nvPicPr>
            <p:cNvPr id="18" name="Picture 17"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84452" y="4832520"/>
              <a:ext cx="919344" cy="283464"/>
            </a:xfrm>
            <a:prstGeom prst="rect">
              <a:avLst/>
            </a:prstGeom>
          </p:spPr>
        </p:pic>
        <p:pic>
          <p:nvPicPr>
            <p:cNvPr id="19" name="Picture 18" descr="JavaOne_clr.bmp"/>
            <p:cNvPicPr>
              <a:picLocks noChangeAspect="1"/>
            </p:cNvPicPr>
            <p:nvPr userDrawn="1"/>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xmlns="" val="0"/>
                </a:ext>
              </a:extLst>
            </a:blip>
            <a:stretch>
              <a:fillRect/>
            </a:stretch>
          </p:blipFill>
          <p:spPr>
            <a:xfrm>
              <a:off x="6687321" y="4641335"/>
              <a:ext cx="1164708" cy="516126"/>
            </a:xfrm>
            <a:prstGeom prst="rect">
              <a:avLst/>
            </a:prstGeom>
          </p:spPr>
        </p:pic>
      </p:grpSp>
    </p:spTree>
    <p:extLst>
      <p:ext uri="{BB962C8B-B14F-4D97-AF65-F5344CB8AC3E}">
        <p14:creationId xmlns:p14="http://schemas.microsoft.com/office/powerpoint/2010/main" xmlns="" val="3934557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3" name="Rectangle 12"/>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1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4239977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pic>
        <p:nvPicPr>
          <p:cNvPr id="17" name="Picture 16" descr="Java_blk_rgb.png"/>
          <p:cNvPicPr>
            <a:picLocks noChangeAspect="1"/>
          </p:cNvPicPr>
          <p:nvPr userDrawn="1"/>
        </p:nvPicPr>
        <p:blipFill>
          <a:blip r:embed="rId2" cstate="print">
            <a:alphaModFix amt="10000"/>
            <a:extLst>
              <a:ext uri="{28A0092B-C50C-407E-A947-70E740481C1C}">
                <a14:useLocalDpi xmlns:a14="http://schemas.microsoft.com/office/drawing/2010/main" xmlns=""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xmlns="" val="2641197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3713435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8"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dirty="0" err="1">
                  <a:solidFill>
                    <a:srgbClr val="000000"/>
                  </a:solidFill>
                  <a:latin typeface="Arial" pitchFamily="34" charset="0"/>
                  <a:ea typeface="黑体" pitchFamily="2" charset="-122"/>
                  <a:cs typeface="Arial" pitchFamily="34" charset="0"/>
                </a:rPr>
                <a:t>版权所有</a:t>
              </a:r>
              <a:r>
                <a:rPr lang="en-US" sz="600" b="0" i="0" baseline="0" dirty="0">
                  <a:solidFill>
                    <a:srgbClr val="000000"/>
                  </a:solidFill>
                  <a:latin typeface="Arial" pitchFamily="34" charset="0"/>
                  <a:ea typeface="黑体" pitchFamily="2" charset="-122"/>
                  <a:cs typeface="Arial" pitchFamily="34" charset="0"/>
                </a:rPr>
                <a:t> </a:t>
              </a:r>
              <a:r>
                <a:rPr lang="en-US" sz="600" b="0" i="0" dirty="0">
                  <a:solidFill>
                    <a:srgbClr val="000000"/>
                  </a:solidFill>
                  <a:latin typeface="Arial" pitchFamily="34" charset="0"/>
                  <a:ea typeface="黑体" pitchFamily="2" charset="-122"/>
                  <a:cs typeface="Arial" pitchFamily="34" charset="0"/>
                </a:rPr>
                <a:t>©</a:t>
              </a:r>
              <a:r>
                <a:rPr lang="en-US" sz="600" b="0" i="0" baseline="0" dirty="0">
                  <a:solidFill>
                    <a:srgbClr val="000000"/>
                  </a:solidFill>
                  <a:latin typeface="Arial" pitchFamily="34" charset="0"/>
                  <a:ea typeface="黑体" pitchFamily="2" charset="-122"/>
                  <a:cs typeface="Arial" pitchFamily="34" charset="0"/>
                </a:rPr>
                <a:t> 2013，Oracle 和/</a:t>
              </a:r>
              <a:r>
                <a:rPr lang="en-US" sz="600" b="0" i="0" baseline="0" dirty="0" err="1" smtClean="0">
                  <a:solidFill>
                    <a:srgbClr val="000000"/>
                  </a:solidFill>
                  <a:latin typeface="Arial" pitchFamily="34" charset="0"/>
                  <a:ea typeface="黑体" pitchFamily="2" charset="-122"/>
                  <a:cs typeface="Arial" pitchFamily="34" charset="0"/>
                </a:rPr>
                <a:t>或其</a:t>
              </a:r>
              <a:r>
                <a:rPr lang="zh-CN" altLang="en-US" sz="600" b="0" i="0" baseline="0" dirty="0" smtClean="0">
                  <a:solidFill>
                    <a:srgbClr val="000000"/>
                  </a:solidFill>
                  <a:latin typeface="Arial" pitchFamily="34" charset="0"/>
                  <a:ea typeface="黑体" pitchFamily="2" charset="-122"/>
                  <a:cs typeface="Arial" pitchFamily="34" charset="0"/>
                </a:rPr>
                <a:t>关联公司</a:t>
              </a:r>
              <a:r>
                <a:rPr lang="en-US" sz="600" b="0" i="0" baseline="0" dirty="0" smtClean="0">
                  <a:solidFill>
                    <a:srgbClr val="000000"/>
                  </a:solidFill>
                  <a:latin typeface="Arial" pitchFamily="34" charset="0"/>
                  <a:ea typeface="黑体" pitchFamily="2" charset="-122"/>
                  <a:cs typeface="Arial" pitchFamily="34" charset="0"/>
                </a:rPr>
                <a:t>。</a:t>
              </a:r>
              <a:r>
                <a:rPr lang="en-US" sz="600" b="0" i="0" baseline="0" dirty="0" err="1">
                  <a:solidFill>
                    <a:srgbClr val="000000"/>
                  </a:solidFill>
                  <a:latin typeface="Arial" pitchFamily="34" charset="0"/>
                  <a:ea typeface="黑体" pitchFamily="2" charset="-122"/>
                  <a:cs typeface="Arial" pitchFamily="34" charset="0"/>
                </a:rPr>
                <a:t>保留所有权利</a:t>
              </a:r>
              <a:r>
                <a:rPr lang="en-US" sz="600" b="0" i="0" baseline="0" dirty="0">
                  <a:solidFill>
                    <a:srgbClr val="000000"/>
                  </a:solidFill>
                  <a:latin typeface="Arial" pitchFamily="34" charset="0"/>
                  <a:ea typeface="黑体" pitchFamily="2" charset="-122"/>
                  <a:cs typeface="Arial" pitchFamily="34" charset="0"/>
                </a:rPr>
                <a:t>。</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defTabSz="914400">
              <a:buNone/>
            </a:pPr>
            <a:fld id="{6A5A4AC0-1BEC-FE47-8A68-418BE237F8CE}" type="slidenum">
              <a:rPr lang="en-US" sz="600" b="0" i="0">
                <a:solidFill>
                  <a:srgbClr val="000000"/>
                </a:solidFill>
                <a:latin typeface="Arial"/>
                <a:ea typeface="+mn-ea"/>
                <a:cs typeface="+mn-cs"/>
              </a:rPr>
              <a:pPr algn="r" defTabSz="914400">
                <a:buNone/>
              </a:pPr>
              <a:t>‹#›</a:t>
            </a:fld>
            <a:endParaRPr lang="en-US" sz="600" b="0" i="0">
              <a:solidFill>
                <a:srgbClr val="000000"/>
              </a:solidFill>
              <a:latin typeface="Arial"/>
              <a:ea typeface="+mn-ea"/>
              <a:cs typeface="+mn-cs"/>
            </a:endParaRPr>
          </a:p>
        </p:txBody>
      </p:sp>
      <p:grpSp>
        <p:nvGrpSpPr>
          <p:cNvPr id="18" name="Group 17"/>
          <p:cNvGrpSpPr/>
          <p:nvPr/>
        </p:nvGrpSpPr>
        <p:grpSpPr>
          <a:xfrm>
            <a:off x="6687321" y="4641335"/>
            <a:ext cx="2116475" cy="516126"/>
            <a:chOff x="6687321" y="4628635"/>
            <a:chExt cx="2116475" cy="516126"/>
          </a:xfrm>
        </p:grpSpPr>
        <p:pic>
          <p:nvPicPr>
            <p:cNvPr id="24" name="Picture 27" descr="O_signature_clr_rgb"/>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882950" y="4820656"/>
              <a:ext cx="920846" cy="28262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4" descr="JavaOne_clr.bmp"/>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6687321" y="4628635"/>
              <a:ext cx="1164708" cy="516126"/>
            </a:xfrm>
            <a:prstGeom prst="rect">
              <a:avLst/>
            </a:prstGeom>
          </p:spPr>
        </p:pic>
      </p:grpSp>
      <p:sp>
        <p:nvSpPr>
          <p:cNvPr id="21" name="Rectangle 20"/>
          <p:cNvSpPr/>
          <p:nvPr/>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46" r:id="rId13"/>
    <p:sldLayoutId id="2147483745" r:id="rId14"/>
    <p:sldLayoutId id="2147483685" r:id="rId15"/>
    <p:sldLayoutId id="2147483686"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racle.com/technetwork/java/embedded/downloads/javame/index.html" TargetMode="External"/><Relationship Id="rId2" Type="http://schemas.openxmlformats.org/officeDocument/2006/relationships/hyperlink" Target="http://www.oracle.com/technetwork/java/embedded/overview/javame/index.html" TargetMode="External"/><Relationship Id="rId1" Type="http://schemas.openxmlformats.org/officeDocument/2006/relationships/slideLayout" Target="../slideLayouts/slideLayout2.xml"/><Relationship Id="rId5" Type="http://schemas.openxmlformats.org/officeDocument/2006/relationships/hyperlink" Target="http://www.oracle.com/technetwork/java/javame/javamobile/overview/getstarted/index.html" TargetMode="External"/><Relationship Id="rId4" Type="http://schemas.openxmlformats.org/officeDocument/2006/relationships/hyperlink" Target="http://www.oracle.com/technetwork/java/embedded/resources/me-embeddocs/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硬件</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NXP LPC1768 MCU</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ARM Cortex-M3</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96 MHz</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64 KB RAM</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512 KB 闪存</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GPIO、ADC、PWM、I2C、SPI、UART</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以太网、USB、CAN</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硬件：</a:t>
            </a:r>
            <a:r>
              <a:rPr lang="ru-RU" sz="2000" b="0" i="0">
                <a:solidFill>
                  <a:srgbClr val="5382A1"/>
                </a:solidFill>
                <a:latin typeface="Arial" pitchFamily="34" charset="0"/>
                <a:ea typeface="黑体" pitchFamily="2" charset="-122"/>
                <a:cs typeface="Arial" pitchFamily="34" charset="0"/>
              </a:rPr>
              <a:t>mbed</a:t>
            </a:r>
            <a:r>
              <a:rPr lang="en-US" sz="2000" b="0" i="0">
                <a:solidFill>
                  <a:srgbClr val="5382A1"/>
                </a:solidFill>
                <a:latin typeface="Arial" pitchFamily="34" charset="0"/>
                <a:ea typeface="黑体" pitchFamily="2" charset="-122"/>
                <a:cs typeface="Arial" pitchFamily="34" charset="0"/>
              </a:rPr>
              <a:t> NXP LPC1768 设备板</a:t>
            </a:r>
          </a:p>
        </p:txBody>
      </p:sp>
      <p:pic>
        <p:nvPicPr>
          <p:cNvPr id="5" name="Picture 4" descr="pinout.png"/>
          <p:cNvPicPr>
            <a:picLocks noChangeAspect="1"/>
          </p:cNvPicPr>
          <p:nvPr/>
        </p:nvPicPr>
        <p:blipFill>
          <a:blip r:embed="rId3" cstate="print"/>
          <a:stretch>
            <a:fillRect/>
          </a:stretch>
        </p:blipFill>
        <p:spPr>
          <a:xfrm>
            <a:off x="5533053" y="1839466"/>
            <a:ext cx="3135086" cy="19684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接着是</a:t>
            </a:r>
          </a:p>
        </p:txBody>
      </p:sp>
      <p:sp>
        <p:nvSpPr>
          <p:cNvPr id="3" name="Content Placeholder 2"/>
          <p:cNvSpPr>
            <a:spLocks noGrp="1"/>
          </p:cNvSpPr>
          <p:nvPr>
            <p:ph sz="quarter" idx="12"/>
          </p:nvPr>
        </p:nvSpPr>
        <p:spPr>
          <a:xfrm>
            <a:off x="794822" y="1674501"/>
            <a:ext cx="5748853" cy="1278249"/>
          </a:xfrm>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000000"/>
                </a:solidFill>
                <a:latin typeface="Arial" pitchFamily="34" charset="0"/>
                <a:ea typeface="黑体" pitchFamily="2" charset="-122"/>
                <a:cs typeface="Arial" pitchFamily="34" charset="0"/>
              </a:rPr>
              <a:t>使用</a:t>
            </a:r>
            <a:r>
              <a:rPr lang="en-US" sz="2000" b="0" i="0" dirty="0">
                <a:solidFill>
                  <a:srgbClr val="000000"/>
                </a:solidFill>
                <a:latin typeface="Arial" pitchFamily="34" charset="0"/>
                <a:ea typeface="黑体" pitchFamily="2" charset="-122"/>
                <a:cs typeface="Arial" pitchFamily="34" charset="0"/>
              </a:rPr>
              <a:t> </a:t>
            </a:r>
            <a:r>
              <a:rPr lang="zh-CN" altLang="en-US" sz="2000" b="0" i="0" dirty="0" smtClean="0">
                <a:solidFill>
                  <a:srgbClr val="000000"/>
                </a:solidFill>
                <a:latin typeface="Arial" pitchFamily="34" charset="0"/>
                <a:ea typeface="黑体" pitchFamily="2" charset="-122"/>
                <a:cs typeface="Arial" pitchFamily="34" charset="0"/>
              </a:rPr>
              <a:t>带</a:t>
            </a:r>
            <a:r>
              <a:rPr lang="en-US" sz="2000" b="0" i="0" dirty="0" smtClean="0">
                <a:solidFill>
                  <a:srgbClr val="000000"/>
                </a:solidFill>
                <a:latin typeface="Arial" pitchFamily="34" charset="0"/>
                <a:ea typeface="黑体" pitchFamily="2" charset="-122"/>
                <a:cs typeface="Arial" pitchFamily="34" charset="0"/>
              </a:rPr>
              <a:t>GCC </a:t>
            </a:r>
            <a:r>
              <a:rPr lang="en-US" sz="2000" b="0" i="0" dirty="0" err="1" smtClean="0">
                <a:solidFill>
                  <a:srgbClr val="000000"/>
                </a:solidFill>
                <a:latin typeface="Arial" pitchFamily="34" charset="0"/>
                <a:ea typeface="黑体" pitchFamily="2" charset="-122"/>
                <a:cs typeface="Arial" pitchFamily="34" charset="0"/>
              </a:rPr>
              <a:t>工具</a:t>
            </a:r>
            <a:r>
              <a:rPr lang="zh-CN" altLang="en-US" sz="2000" b="0" i="0" dirty="0" smtClean="0">
                <a:solidFill>
                  <a:srgbClr val="000000"/>
                </a:solidFill>
                <a:latin typeface="Arial" pitchFamily="34" charset="0"/>
                <a:ea typeface="黑体" pitchFamily="2" charset="-122"/>
                <a:cs typeface="Arial" pitchFamily="34" charset="0"/>
              </a:rPr>
              <a:t>包</a:t>
            </a:r>
            <a:r>
              <a:rPr lang="en-US" sz="2000" b="0" i="0" dirty="0" smtClean="0">
                <a:solidFill>
                  <a:srgbClr val="000000"/>
                </a:solidFill>
                <a:latin typeface="Arial" pitchFamily="34" charset="0"/>
                <a:ea typeface="黑体" pitchFamily="2" charset="-122"/>
                <a:cs typeface="Arial" pitchFamily="34" charset="0"/>
              </a:rPr>
              <a:t>和 </a:t>
            </a:r>
            <a:r>
              <a:rPr lang="en-US" sz="2000" b="0" i="0" dirty="0">
                <a:solidFill>
                  <a:srgbClr val="000000"/>
                </a:solidFill>
                <a:latin typeface="Arial" pitchFamily="34" charset="0"/>
                <a:ea typeface="黑体" pitchFamily="2" charset="-122"/>
                <a:cs typeface="Arial" pitchFamily="34" charset="0"/>
              </a:rPr>
              <a:t>Java </a:t>
            </a:r>
            <a:r>
              <a:rPr lang="en-US" sz="2000" b="0" i="0" dirty="0" err="1" smtClean="0">
                <a:solidFill>
                  <a:srgbClr val="000000"/>
                </a:solidFill>
                <a:latin typeface="Arial" pitchFamily="34" charset="0"/>
                <a:ea typeface="黑体" pitchFamily="2" charset="-122"/>
                <a:cs typeface="Arial" pitchFamily="34" charset="0"/>
              </a:rPr>
              <a:t>编译器</a:t>
            </a:r>
            <a:r>
              <a:rPr lang="zh-CN" altLang="en-US" sz="2000" b="0" i="0" dirty="0" smtClean="0">
                <a:solidFill>
                  <a:srgbClr val="000000"/>
                </a:solidFill>
                <a:latin typeface="Arial" pitchFamily="34" charset="0"/>
                <a:ea typeface="黑体" pitchFamily="2" charset="-122"/>
                <a:cs typeface="Arial" pitchFamily="34" charset="0"/>
              </a:rPr>
              <a:t>的</a:t>
            </a:r>
            <a:r>
              <a:rPr lang="en-US" sz="2000" b="0" i="0" dirty="0" smtClean="0">
                <a:solidFill>
                  <a:srgbClr val="000000"/>
                </a:solidFill>
                <a:latin typeface="Arial" pitchFamily="34" charset="0"/>
                <a:ea typeface="黑体" pitchFamily="2" charset="-122"/>
                <a:cs typeface="Arial" pitchFamily="34" charset="0"/>
              </a:rPr>
              <a:t> PC</a:t>
            </a:r>
            <a:r>
              <a:rPr lang="zh-CN" altLang="en-US" sz="2000" b="0" i="0" dirty="0" smtClean="0">
                <a:solidFill>
                  <a:srgbClr val="000000"/>
                </a:solidFill>
                <a:latin typeface="Arial" pitchFamily="34" charset="0"/>
                <a:ea typeface="黑体" pitchFamily="2" charset="-122"/>
                <a:cs typeface="Arial" pitchFamily="34" charset="0"/>
              </a:rPr>
              <a:t>系统</a:t>
            </a:r>
            <a:endParaRPr lang="en-US" sz="20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000000"/>
                </a:solidFill>
                <a:latin typeface="Arial" pitchFamily="34" charset="0"/>
                <a:ea typeface="黑体" pitchFamily="2" charset="-122"/>
                <a:cs typeface="Arial" pitchFamily="34" charset="0"/>
              </a:rPr>
              <a:t>电缆、插槽和</a:t>
            </a:r>
            <a:r>
              <a:rPr lang="en-US" sz="2000" b="0" i="0" dirty="0">
                <a:solidFill>
                  <a:srgbClr val="000000"/>
                </a:solidFill>
                <a:latin typeface="Arial" pitchFamily="34" charset="0"/>
                <a:ea typeface="黑体" pitchFamily="2" charset="-122"/>
                <a:cs typeface="Arial" pitchFamily="34" charset="0"/>
              </a:rPr>
              <a:t>……</a:t>
            </a:r>
          </a:p>
          <a:p>
            <a:pPr marL="228600" indent="-164592" algn="l" defTabSz="228600">
              <a:spcBef>
                <a:spcPts val="0"/>
              </a:spcBef>
              <a:spcAft>
                <a:spcPts val="600"/>
              </a:spcAft>
              <a:buClr>
                <a:srgbClr val="5382A1"/>
              </a:buClr>
              <a:buSzPct val="85000"/>
              <a:buFont typeface="Wingdings"/>
              <a:buChar char="§"/>
            </a:pPr>
            <a:r>
              <a:rPr lang="en-US" sz="2000" b="0" i="0" dirty="0" err="1" smtClean="0">
                <a:solidFill>
                  <a:srgbClr val="000000"/>
                </a:solidFill>
                <a:latin typeface="Arial" pitchFamily="34" charset="0"/>
                <a:ea typeface="黑体" pitchFamily="2" charset="-122"/>
                <a:cs typeface="Arial" pitchFamily="34" charset="0"/>
              </a:rPr>
              <a:t>某些</a:t>
            </a:r>
            <a:r>
              <a:rPr lang="zh-CN" altLang="en-US" sz="2000" b="0" i="0" dirty="0" smtClean="0">
                <a:solidFill>
                  <a:srgbClr val="000000"/>
                </a:solidFill>
                <a:latin typeface="Arial" pitchFamily="34" charset="0"/>
                <a:ea typeface="黑体" pitchFamily="2" charset="-122"/>
                <a:cs typeface="Arial" pitchFamily="34" charset="0"/>
              </a:rPr>
              <a:t>设计</a:t>
            </a:r>
            <a:r>
              <a:rPr lang="en-US" sz="2000" b="0" i="0" dirty="0" err="1" smtClean="0">
                <a:solidFill>
                  <a:srgbClr val="000000"/>
                </a:solidFill>
                <a:latin typeface="Arial" pitchFamily="34" charset="0"/>
                <a:ea typeface="黑体" pitchFamily="2" charset="-122"/>
                <a:cs typeface="Arial" pitchFamily="34" charset="0"/>
              </a:rPr>
              <a:t>要素</a:t>
            </a:r>
            <a:endParaRPr lang="en-US" sz="2000" b="0" i="0" dirty="0">
              <a:solidFill>
                <a:srgbClr val="000000"/>
              </a:solidFill>
              <a:latin typeface="Arial" pitchFamily="34" charset="0"/>
              <a:ea typeface="黑体" pitchFamily="2"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软件和工具</a:t>
            </a:r>
          </a:p>
        </p:txBody>
      </p:sp>
      <p:pic>
        <p:nvPicPr>
          <p:cNvPr id="1026" name="Picture 2" descr="D:\workspace\ForJ1\JavaConnectorArchitecture\JavaConnectorArchitecture.png"/>
          <p:cNvPicPr>
            <a:picLocks noChangeAspect="1" noChangeArrowheads="1"/>
          </p:cNvPicPr>
          <p:nvPr/>
        </p:nvPicPr>
        <p:blipFill>
          <a:blip r:embed="rId3" cstate="print"/>
          <a:srcRect/>
          <a:stretch>
            <a:fillRect/>
          </a:stretch>
        </p:blipFill>
        <p:spPr bwMode="auto">
          <a:xfrm>
            <a:off x="6538913" y="1866900"/>
            <a:ext cx="2316162" cy="18478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bwMode="auto">
          <a:xfrm>
            <a:off x="6448674" y="2142902"/>
            <a:ext cx="2485776" cy="2381473"/>
          </a:xfrm>
          <a:prstGeom prst="ellipse">
            <a:avLst/>
          </a:prstGeom>
          <a:gradFill flip="none" rotWithShape="1">
            <a:gsLst>
              <a:gs pos="0">
                <a:srgbClr val="A3A3A3"/>
              </a:gs>
              <a:gs pos="100000">
                <a:srgbClr val="E5E5E5"/>
              </a:gs>
            </a:gsLst>
            <a:lin ang="16200000" scaled="1"/>
            <a:tileRect/>
          </a:gradFill>
          <a:ln>
            <a:noFill/>
          </a:ln>
        </p:spPr>
        <p:txBody>
          <a:bodyPr wrap="square" rIns="0" anchor="b"/>
          <a:lstStyle/>
          <a:p>
            <a:endParaRPr lang="en-US" sz="700" kern="0" dirty="0">
              <a:solidFill>
                <a:srgbClr val="FFFFFF"/>
              </a:solidFill>
              <a:latin typeface="Arial" pitchFamily="34" charset="0"/>
              <a:ea typeface="黑体" pitchFamily="2" charset="-122"/>
              <a:cs typeface="Arial" pitchFamily="34" charset="0"/>
            </a:endParaRPr>
          </a:p>
        </p:txBody>
      </p:sp>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Java 配置</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ea typeface="黑体" pitchFamily="2" charset="-122"/>
              </a:rPr>
              <a:t>用于目标构建的组件</a:t>
            </a:r>
          </a:p>
        </p:txBody>
      </p:sp>
      <p:pic>
        <p:nvPicPr>
          <p:cNvPr id="14" name="Picture 13" descr="Target_components.png"/>
          <p:cNvPicPr>
            <a:picLocks noChangeAspect="1"/>
          </p:cNvPicPr>
          <p:nvPr/>
        </p:nvPicPr>
        <p:blipFill>
          <a:blip r:embed="rId3" cstate="print"/>
          <a:stretch>
            <a:fillRect/>
          </a:stretch>
        </p:blipFill>
        <p:spPr>
          <a:xfrm>
            <a:off x="542925" y="762000"/>
            <a:ext cx="6858000" cy="5143500"/>
          </a:xfrm>
          <a:prstGeom prst="rect">
            <a:avLst/>
          </a:prstGeom>
        </p:spPr>
      </p:pic>
      <p:sp>
        <p:nvSpPr>
          <p:cNvPr id="17" name="Line 182"/>
          <p:cNvSpPr>
            <a:spLocks noChangeShapeType="1"/>
          </p:cNvSpPr>
          <p:nvPr/>
        </p:nvSpPr>
        <p:spPr bwMode="auto">
          <a:xfrm>
            <a:off x="2519296" y="1282548"/>
            <a:ext cx="2757554" cy="12851"/>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18" name="TextBox 17"/>
          <p:cNvSpPr txBox="1"/>
          <p:nvPr/>
        </p:nvSpPr>
        <p:spPr>
          <a:xfrm>
            <a:off x="5238750" y="108585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19" name="TextBox 18"/>
          <p:cNvSpPr txBox="1"/>
          <p:nvPr/>
        </p:nvSpPr>
        <p:spPr>
          <a:xfrm>
            <a:off x="5476875" y="1085850"/>
            <a:ext cx="441146" cy="400110"/>
          </a:xfrm>
          <a:prstGeom prst="rect">
            <a:avLst/>
          </a:prstGeom>
          <a:noFill/>
        </p:spPr>
        <p:txBody>
          <a:bodyPr wrap="none" rtlCol="0">
            <a:spAutoFit/>
          </a:bodyPr>
          <a:lstStyle/>
          <a:p>
            <a:pPr algn="l" defTabSz="914400">
              <a:buNone/>
            </a:pPr>
            <a:r>
              <a:rPr lang="en-US" sz="2000" b="0" i="0" dirty="0">
                <a:solidFill>
                  <a:srgbClr val="786464"/>
                </a:solidFill>
                <a:latin typeface="Arial" pitchFamily="34" charset="0"/>
                <a:ea typeface="黑体" pitchFamily="2" charset="-122"/>
                <a:cs typeface="Arial" pitchFamily="34" charset="0"/>
              </a:rPr>
              <a:t>是</a:t>
            </a:r>
          </a:p>
        </p:txBody>
      </p:sp>
      <p:sp>
        <p:nvSpPr>
          <p:cNvPr id="21" name="Line 182"/>
          <p:cNvSpPr>
            <a:spLocks noChangeShapeType="1"/>
          </p:cNvSpPr>
          <p:nvPr/>
        </p:nvSpPr>
        <p:spPr bwMode="auto">
          <a:xfrm>
            <a:off x="1985895" y="1711173"/>
            <a:ext cx="3281429" cy="12852"/>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23" name="TextBox 22"/>
          <p:cNvSpPr txBox="1"/>
          <p:nvPr/>
        </p:nvSpPr>
        <p:spPr>
          <a:xfrm>
            <a:off x="5248275" y="152400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24" name="TextBox 23"/>
          <p:cNvSpPr txBox="1"/>
          <p:nvPr/>
        </p:nvSpPr>
        <p:spPr>
          <a:xfrm>
            <a:off x="5467350" y="1495425"/>
            <a:ext cx="3005951" cy="400110"/>
          </a:xfrm>
          <a:prstGeom prst="rect">
            <a:avLst/>
          </a:prstGeom>
          <a:noFill/>
        </p:spPr>
        <p:txBody>
          <a:bodyPr wrap="none" rtlCol="0">
            <a:spAutoFit/>
          </a:bodyPr>
          <a:lstStyle/>
          <a:p>
            <a:pPr algn="l" defTabSz="914400">
              <a:buNone/>
            </a:pPr>
            <a:r>
              <a:rPr lang="en-US" sz="2000" b="0" i="0" dirty="0" err="1">
                <a:solidFill>
                  <a:srgbClr val="786464"/>
                </a:solidFill>
                <a:latin typeface="Arial" pitchFamily="34" charset="0"/>
                <a:ea typeface="黑体" pitchFamily="2" charset="-122"/>
                <a:cs typeface="Arial" pitchFamily="34" charset="0"/>
              </a:rPr>
              <a:t>最好有，</a:t>
            </a:r>
            <a:r>
              <a:rPr lang="en-US" sz="2000" b="0" i="0" dirty="0" err="1" smtClean="0">
                <a:solidFill>
                  <a:srgbClr val="786464"/>
                </a:solidFill>
                <a:latin typeface="Arial" pitchFamily="34" charset="0"/>
                <a:ea typeface="黑体" pitchFamily="2" charset="-122"/>
                <a:cs typeface="Arial" pitchFamily="34" charset="0"/>
              </a:rPr>
              <a:t>但是没有</a:t>
            </a:r>
            <a:r>
              <a:rPr lang="zh-CN" altLang="en-US" sz="2000" b="0" i="0" dirty="0" smtClean="0">
                <a:solidFill>
                  <a:srgbClr val="786464"/>
                </a:solidFill>
                <a:latin typeface="Arial" pitchFamily="34" charset="0"/>
                <a:ea typeface="黑体" pitchFamily="2" charset="-122"/>
                <a:cs typeface="Arial" pitchFamily="34" charset="0"/>
              </a:rPr>
              <a:t>也可以</a:t>
            </a:r>
            <a:endParaRPr lang="en-US" sz="2000" b="0" i="0" dirty="0">
              <a:solidFill>
                <a:srgbClr val="786464"/>
              </a:solidFill>
              <a:latin typeface="Arial" pitchFamily="34" charset="0"/>
              <a:ea typeface="黑体" pitchFamily="2" charset="-122"/>
              <a:cs typeface="Arial" pitchFamily="34" charset="0"/>
            </a:endParaRPr>
          </a:p>
        </p:txBody>
      </p:sp>
      <p:sp>
        <p:nvSpPr>
          <p:cNvPr id="25" name="Line 182"/>
          <p:cNvSpPr>
            <a:spLocks noChangeShapeType="1"/>
          </p:cNvSpPr>
          <p:nvPr/>
        </p:nvSpPr>
        <p:spPr bwMode="auto">
          <a:xfrm>
            <a:off x="3033645" y="2168373"/>
            <a:ext cx="2214629" cy="3327"/>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26" name="TextBox 25"/>
          <p:cNvSpPr txBox="1"/>
          <p:nvPr/>
        </p:nvSpPr>
        <p:spPr>
          <a:xfrm>
            <a:off x="5238750" y="196215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27" name="TextBox 26"/>
          <p:cNvSpPr txBox="1"/>
          <p:nvPr/>
        </p:nvSpPr>
        <p:spPr>
          <a:xfrm>
            <a:off x="5448300" y="1962150"/>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是</a:t>
            </a:r>
          </a:p>
        </p:txBody>
      </p:sp>
      <p:sp>
        <p:nvSpPr>
          <p:cNvPr id="28" name="Line 182"/>
          <p:cNvSpPr>
            <a:spLocks noChangeShapeType="1"/>
          </p:cNvSpPr>
          <p:nvPr/>
        </p:nvSpPr>
        <p:spPr bwMode="auto">
          <a:xfrm>
            <a:off x="3462271" y="2587474"/>
            <a:ext cx="1776479" cy="3326"/>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29" name="Line 182"/>
          <p:cNvSpPr>
            <a:spLocks noChangeShapeType="1"/>
          </p:cNvSpPr>
          <p:nvPr/>
        </p:nvSpPr>
        <p:spPr bwMode="auto">
          <a:xfrm>
            <a:off x="3309871" y="2997050"/>
            <a:ext cx="1928879" cy="3326"/>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30" name="Line 182"/>
          <p:cNvSpPr>
            <a:spLocks noChangeShapeType="1"/>
          </p:cNvSpPr>
          <p:nvPr/>
        </p:nvSpPr>
        <p:spPr bwMode="auto">
          <a:xfrm>
            <a:off x="3547996" y="3378049"/>
            <a:ext cx="1681229" cy="3326"/>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31" name="Line 182"/>
          <p:cNvSpPr>
            <a:spLocks noChangeShapeType="1"/>
          </p:cNvSpPr>
          <p:nvPr/>
        </p:nvSpPr>
        <p:spPr bwMode="auto">
          <a:xfrm>
            <a:off x="4081396" y="3787623"/>
            <a:ext cx="1157354" cy="3326"/>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32" name="Line 182"/>
          <p:cNvSpPr>
            <a:spLocks noChangeShapeType="1"/>
          </p:cNvSpPr>
          <p:nvPr/>
        </p:nvSpPr>
        <p:spPr bwMode="auto">
          <a:xfrm>
            <a:off x="3376546" y="4149574"/>
            <a:ext cx="1862204" cy="3326"/>
          </a:xfrm>
          <a:prstGeom prst="line">
            <a:avLst/>
          </a:prstGeom>
          <a:noFill/>
          <a:ln w="25400">
            <a:solidFill>
              <a:srgbClr val="9F9F9F"/>
            </a:solidFill>
            <a:round/>
            <a:headEnd/>
            <a:tailEnd type="triangle" w="med" len="med"/>
          </a:ln>
          <a:extLst>
            <a:ext uri="{909E8E84-426E-40dd-AFC4-6F175D3DCCD1}">
              <a14:hiddenFill xmlns:a14="http://schemas.microsoft.com/office/drawing/2010/main" xmlns="">
                <a:noFill/>
              </a14:hiddenFill>
            </a:ext>
          </a:extLst>
        </p:spPr>
        <p:txBody>
          <a:bodyPr wrap="square"/>
          <a:lstStyle/>
          <a:p>
            <a:endParaRPr lang="en-US" dirty="0">
              <a:latin typeface="Arial" pitchFamily="34" charset="0"/>
              <a:ea typeface="黑体" pitchFamily="2" charset="-122"/>
              <a:cs typeface="Arial" pitchFamily="34" charset="0"/>
            </a:endParaRPr>
          </a:p>
        </p:txBody>
      </p:sp>
      <p:sp>
        <p:nvSpPr>
          <p:cNvPr id="33" name="TextBox 32"/>
          <p:cNvSpPr txBox="1"/>
          <p:nvPr/>
        </p:nvSpPr>
        <p:spPr>
          <a:xfrm>
            <a:off x="5210175" y="238125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34" name="TextBox 33"/>
          <p:cNvSpPr txBox="1"/>
          <p:nvPr/>
        </p:nvSpPr>
        <p:spPr>
          <a:xfrm>
            <a:off x="5191125" y="2771775"/>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35" name="TextBox 34"/>
          <p:cNvSpPr txBox="1"/>
          <p:nvPr/>
        </p:nvSpPr>
        <p:spPr>
          <a:xfrm>
            <a:off x="5210175" y="316230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36" name="TextBox 35"/>
          <p:cNvSpPr txBox="1"/>
          <p:nvPr/>
        </p:nvSpPr>
        <p:spPr>
          <a:xfrm>
            <a:off x="5191125" y="3600450"/>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37" name="TextBox 36"/>
          <p:cNvSpPr txBox="1"/>
          <p:nvPr/>
        </p:nvSpPr>
        <p:spPr>
          <a:xfrm>
            <a:off x="5172075" y="3952875"/>
            <a:ext cx="327334" cy="400110"/>
          </a:xfrm>
          <a:prstGeom prst="rect">
            <a:avLst/>
          </a:prstGeom>
          <a:noFill/>
        </p:spPr>
        <p:txBody>
          <a:bodyPr wrap="none" rtlCol="0">
            <a:spAutoFit/>
          </a:bodyPr>
          <a:lstStyle/>
          <a:p>
            <a:pPr algn="l" defTabSz="914400">
              <a:buNone/>
            </a:pPr>
            <a:r>
              <a:rPr lang="ru-RU" sz="2000" b="0" i="0">
                <a:solidFill>
                  <a:srgbClr val="424545"/>
                </a:solidFill>
                <a:latin typeface="Arial" pitchFamily="34" charset="0"/>
                <a:ea typeface="黑体" pitchFamily="2" charset="-122"/>
                <a:cs typeface="Arial" pitchFamily="34" charset="0"/>
              </a:rPr>
              <a:t>?</a:t>
            </a:r>
          </a:p>
        </p:txBody>
      </p:sp>
      <p:sp>
        <p:nvSpPr>
          <p:cNvPr id="38" name="TextBox 37"/>
          <p:cNvSpPr txBox="1"/>
          <p:nvPr/>
        </p:nvSpPr>
        <p:spPr>
          <a:xfrm>
            <a:off x="5429250" y="2390775"/>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无</a:t>
            </a:r>
          </a:p>
        </p:txBody>
      </p:sp>
      <p:sp>
        <p:nvSpPr>
          <p:cNvPr id="39" name="TextBox 38"/>
          <p:cNvSpPr txBox="1"/>
          <p:nvPr/>
        </p:nvSpPr>
        <p:spPr>
          <a:xfrm>
            <a:off x="5419725" y="2752725"/>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无</a:t>
            </a:r>
          </a:p>
        </p:txBody>
      </p:sp>
      <p:sp>
        <p:nvSpPr>
          <p:cNvPr id="40" name="TextBox 39"/>
          <p:cNvSpPr txBox="1"/>
          <p:nvPr/>
        </p:nvSpPr>
        <p:spPr>
          <a:xfrm>
            <a:off x="5429250" y="3143250"/>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无</a:t>
            </a:r>
          </a:p>
        </p:txBody>
      </p:sp>
      <p:sp>
        <p:nvSpPr>
          <p:cNvPr id="41" name="TextBox 40"/>
          <p:cNvSpPr txBox="1"/>
          <p:nvPr/>
        </p:nvSpPr>
        <p:spPr>
          <a:xfrm>
            <a:off x="5429250" y="3581400"/>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无</a:t>
            </a:r>
          </a:p>
        </p:txBody>
      </p:sp>
      <p:sp>
        <p:nvSpPr>
          <p:cNvPr id="42" name="TextBox 41"/>
          <p:cNvSpPr txBox="1"/>
          <p:nvPr/>
        </p:nvSpPr>
        <p:spPr>
          <a:xfrm>
            <a:off x="5419725" y="3933825"/>
            <a:ext cx="441146" cy="400110"/>
          </a:xfrm>
          <a:prstGeom prst="rect">
            <a:avLst/>
          </a:prstGeom>
          <a:noFill/>
        </p:spPr>
        <p:txBody>
          <a:bodyPr wrap="none" rtlCol="0">
            <a:spAutoFit/>
          </a:bodyPr>
          <a:lstStyle/>
          <a:p>
            <a:pPr algn="l" defTabSz="914400">
              <a:buNone/>
            </a:pPr>
            <a:r>
              <a:rPr lang="en-US" sz="2000" b="0" i="0">
                <a:solidFill>
                  <a:srgbClr val="786464"/>
                </a:solidFill>
                <a:latin typeface="Arial" pitchFamily="34" charset="0"/>
                <a:ea typeface="黑体" pitchFamily="2" charset="-122"/>
                <a:cs typeface="Arial" pitchFamily="34" charset="0"/>
              </a:rPr>
              <a:t>无</a:t>
            </a:r>
          </a:p>
        </p:txBody>
      </p:sp>
      <p:sp>
        <p:nvSpPr>
          <p:cNvPr id="46" name="TextBox 45"/>
          <p:cNvSpPr txBox="1"/>
          <p:nvPr/>
        </p:nvSpPr>
        <p:spPr>
          <a:xfrm>
            <a:off x="6506090" y="3486150"/>
            <a:ext cx="1723549" cy="400110"/>
          </a:xfrm>
          <a:prstGeom prst="rect">
            <a:avLst/>
          </a:prstGeom>
          <a:noFill/>
        </p:spPr>
        <p:txBody>
          <a:bodyPr wrap="none" rtlCol="0">
            <a:spAutoFit/>
          </a:bodyPr>
          <a:lstStyle/>
          <a:p>
            <a:pPr algn="l" defTabSz="914400">
              <a:buNone/>
            </a:pPr>
            <a:r>
              <a:rPr lang="en-US" sz="2000" b="0" i="0">
                <a:solidFill>
                  <a:srgbClr val="5382A1"/>
                </a:solidFill>
                <a:latin typeface="Arial" pitchFamily="34" charset="0"/>
                <a:ea typeface="黑体" pitchFamily="2" charset="-122"/>
                <a:cs typeface="Arial" pitchFamily="34" charset="0"/>
              </a:rPr>
              <a:t>设备访问 API</a:t>
            </a:r>
          </a:p>
        </p:txBody>
      </p:sp>
      <p:sp>
        <p:nvSpPr>
          <p:cNvPr id="20" name="TextBox 19"/>
          <p:cNvSpPr txBox="1"/>
          <p:nvPr/>
        </p:nvSpPr>
        <p:spPr>
          <a:xfrm>
            <a:off x="6838950" y="2667000"/>
            <a:ext cx="1667444" cy="400110"/>
          </a:xfrm>
          <a:prstGeom prst="rect">
            <a:avLst/>
          </a:prstGeom>
          <a:noFill/>
        </p:spPr>
        <p:txBody>
          <a:bodyPr wrap="none" rtlCol="0">
            <a:spAutoFit/>
          </a:bodyPr>
          <a:lstStyle/>
          <a:p>
            <a:pPr algn="l" defTabSz="914400">
              <a:buNone/>
            </a:pPr>
            <a:r>
              <a:rPr lang="en-US" sz="2000" b="0" i="0">
                <a:solidFill>
                  <a:srgbClr val="5382A1"/>
                </a:solidFill>
                <a:latin typeface="Arial" pitchFamily="34" charset="0"/>
                <a:ea typeface="黑体" pitchFamily="2" charset="-122"/>
                <a:cs typeface="Arial" pitchFamily="34" charset="0"/>
              </a:rPr>
              <a:t>CLDC HI VM</a:t>
            </a:r>
          </a:p>
        </p:txBody>
      </p:sp>
      <p:sp>
        <p:nvSpPr>
          <p:cNvPr id="44" name="TextBox 43"/>
          <p:cNvSpPr txBox="1"/>
          <p:nvPr/>
        </p:nvSpPr>
        <p:spPr>
          <a:xfrm>
            <a:off x="7477125" y="3114675"/>
            <a:ext cx="333746" cy="400110"/>
          </a:xfrm>
          <a:prstGeom prst="rect">
            <a:avLst/>
          </a:prstGeom>
          <a:noFill/>
        </p:spPr>
        <p:txBody>
          <a:bodyPr wrap="none" rtlCol="0">
            <a:spAutoFit/>
          </a:bodyPr>
          <a:lstStyle/>
          <a:p>
            <a:pPr algn="l" defTabSz="914400">
              <a:buNone/>
            </a:pPr>
            <a:r>
              <a:rPr lang="en-US" sz="2000" b="0" i="0">
                <a:solidFill>
                  <a:srgbClr val="5382A1"/>
                </a:solidFill>
                <a:latin typeface="Arial" pitchFamily="34" charset="0"/>
                <a:ea typeface="黑体" pitchFamily="2" charset="-122"/>
                <a:cs typeface="Arial" pitchFamily="34" charset="0"/>
              </a:rPr>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7" grpId="0" animBg="1"/>
      <p:bldP spid="18" grpId="0"/>
      <p:bldP spid="19" grpId="0"/>
      <p:bldP spid="21" grpId="0" animBg="1"/>
      <p:bldP spid="23" grpId="0"/>
      <p:bldP spid="24" grpId="0"/>
      <p:bldP spid="25" grpId="0" animBg="1"/>
      <p:bldP spid="26" grpId="0"/>
      <p:bldP spid="27" grpId="0"/>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6" grpId="0"/>
      <p:bldP spid="20"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软件</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适用于小型 Java 堆的特定 GC (&lt; 256 KB)</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支持 Thumb/Thumb2 指令集</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针对代码大小而优化的替代字节代码表示</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封闭模型优化</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VM 构建时模块化</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可选动态编译器、类加载器、验证器、多任务处理、浮点支持等</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优化的 CLDC HI VM</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软件</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2" charset="-122"/>
                <a:cs typeface="Arial" pitchFamily="34" charset="0"/>
              </a:rPr>
              <a:t>直接访问目标设备上可用的所有外围设备</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2" charset="-122"/>
                <a:cs typeface="Arial" pitchFamily="34" charset="0"/>
              </a:rPr>
              <a:t>实现外围设备访问的细粒度许可</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2" charset="-122"/>
                <a:cs typeface="Arial" pitchFamily="34" charset="0"/>
              </a:rPr>
              <a:t>对资源的共享访问和独占访问</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a:solidFill>
                  <a:srgbClr val="000000"/>
                </a:solidFill>
                <a:latin typeface="Arial" pitchFamily="34" charset="0"/>
                <a:ea typeface="黑体" pitchFamily="2" charset="-122"/>
                <a:cs typeface="Arial" pitchFamily="34" charset="0"/>
              </a:rPr>
              <a:t>Java </a:t>
            </a:r>
            <a:r>
              <a:rPr lang="en-US" sz="1800" b="0" i="0" dirty="0" err="1" smtClean="0">
                <a:solidFill>
                  <a:srgbClr val="000000"/>
                </a:solidFill>
                <a:latin typeface="Arial" pitchFamily="34" charset="0"/>
                <a:ea typeface="黑体" pitchFamily="2" charset="-122"/>
                <a:cs typeface="Arial" pitchFamily="34" charset="0"/>
              </a:rPr>
              <a:t>应用程序和本机资源之间设计为薄层</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1800" b="0" i="0" dirty="0" err="1">
                <a:solidFill>
                  <a:srgbClr val="000000"/>
                </a:solidFill>
                <a:latin typeface="Arial" pitchFamily="34" charset="0"/>
                <a:ea typeface="黑体" pitchFamily="2" charset="-122"/>
                <a:cs typeface="Arial" pitchFamily="34" charset="0"/>
              </a:rPr>
              <a:t>电源控制</a:t>
            </a:r>
            <a:endParaRPr lang="en-US" sz="18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err="1">
                <a:solidFill>
                  <a:srgbClr val="000000"/>
                </a:solidFill>
                <a:latin typeface="Arial" pitchFamily="34" charset="0"/>
                <a:ea typeface="黑体" pitchFamily="2" charset="-122"/>
                <a:cs typeface="Arial" pitchFamily="34" charset="0"/>
              </a:rPr>
              <a:t>外围设备可单独关闭</a:t>
            </a:r>
            <a:endParaRPr lang="en-US" sz="18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err="1">
                <a:solidFill>
                  <a:srgbClr val="000000"/>
                </a:solidFill>
                <a:latin typeface="Arial" pitchFamily="34" charset="0"/>
                <a:ea typeface="黑体" pitchFamily="2" charset="-122"/>
                <a:cs typeface="Arial" pitchFamily="34" charset="0"/>
              </a:rPr>
              <a:t>引入多层电源节省模式</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sz="1800" dirty="0" smtClean="0">
              <a:latin typeface="Arial" pitchFamily="34" charset="0"/>
              <a:ea typeface="黑体" pitchFamily="2" charset="-122"/>
              <a:cs typeface="Arial" pitchFamily="34" charset="0"/>
            </a:endParaRPr>
          </a:p>
          <a:p>
            <a:pPr marL="228600" indent="-164592" algn="l" defTabSz="228600">
              <a:spcBef>
                <a:spcPts val="0"/>
              </a:spcBef>
              <a:spcAft>
                <a:spcPts val="600"/>
              </a:spcAft>
              <a:buNone/>
            </a:pPr>
            <a:endParaRPr lang="en-US" sz="1800" dirty="0" smtClean="0">
              <a:latin typeface="Arial" pitchFamily="34" charset="0"/>
              <a:ea typeface="黑体" pitchFamily="2" charset="-122"/>
              <a:cs typeface="Arial" pitchFamily="34" charset="0"/>
            </a:endParaRPr>
          </a:p>
          <a:p>
            <a:pPr marL="228600" indent="-164592" algn="l" defTabSz="228600">
              <a:spcBef>
                <a:spcPts val="0"/>
              </a:spcBef>
              <a:spcAft>
                <a:spcPts val="600"/>
              </a:spcAft>
              <a:buNone/>
            </a:pPr>
            <a:endParaRPr lang="en-US" dirty="0" smtClean="0">
              <a:latin typeface="Arial" pitchFamily="34" charset="0"/>
              <a:ea typeface="黑体" pitchFamily="2" charset="-122"/>
              <a:cs typeface="Arial" pitchFamily="34" charset="0"/>
            </a:endParaRPr>
          </a:p>
          <a:p>
            <a:pPr marL="630936" lvl="1" indent="-228600" algn="l" defTabSz="228600">
              <a:spcBef>
                <a:spcPts val="0"/>
              </a:spcBef>
              <a:spcAft>
                <a:spcPts val="600"/>
              </a:spcAft>
              <a:buSzPct val="85000"/>
              <a:buFont typeface="Arial"/>
              <a:buChar char="–"/>
            </a:pPr>
            <a:endParaRPr lang="en-US" dirty="0" smtClean="0">
              <a:latin typeface="Arial" pitchFamily="34" charset="0"/>
              <a:ea typeface="黑体" pitchFamily="2" charset="-122"/>
              <a:cs typeface="Arial" pitchFamily="34" charset="0"/>
            </a:endParaRPr>
          </a:p>
          <a:p>
            <a:pPr marL="978408" lvl="2" indent="-173736"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2"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访问外围设备：设备访问 API（即，外围 IO API）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753543" y="1859644"/>
            <a:ext cx="3723207" cy="2137410"/>
          </a:xfrm>
        </p:spPr>
        <p:txBody>
          <a:bodyPr/>
          <a:lstStyle/>
          <a:p>
            <a:pPr marL="228600" indent="-164592" algn="l" defTabSz="228600">
              <a:spcBef>
                <a:spcPts val="0"/>
              </a:spcBef>
              <a:spcAft>
                <a:spcPts val="600"/>
              </a:spcAft>
              <a:buClr>
                <a:srgbClr val="5382A1"/>
              </a:buClr>
              <a:buSzPct val="85000"/>
              <a:buFont typeface="Wingdings"/>
              <a:buChar char="§"/>
            </a:pPr>
            <a:r>
              <a:rPr lang="en-US" sz="1600" b="0" i="0" dirty="0" err="1">
                <a:solidFill>
                  <a:srgbClr val="000000"/>
                </a:solidFill>
                <a:latin typeface="Arial" pitchFamily="34" charset="0"/>
                <a:ea typeface="黑体" pitchFamily="2" charset="-122"/>
                <a:cs typeface="Arial" pitchFamily="34" charset="0"/>
              </a:rPr>
              <a:t>好，接下来呢</a:t>
            </a:r>
            <a:r>
              <a:rPr lang="en-US" sz="1600" b="0" i="0" dirty="0">
                <a:solidFill>
                  <a:srgbClr val="000000"/>
                </a:solidFill>
                <a:latin typeface="Arial" pitchFamily="34" charset="0"/>
                <a:ea typeface="黑体" pitchFamily="2" charset="-122"/>
                <a:cs typeface="Arial" pitchFamily="34" charset="0"/>
              </a:rPr>
              <a:t>？</a:t>
            </a:r>
          </a:p>
          <a:p>
            <a:pPr marL="228600" indent="-164592" algn="l" defTabSz="228600">
              <a:spcBef>
                <a:spcPts val="0"/>
              </a:spcBef>
              <a:spcAft>
                <a:spcPts val="600"/>
              </a:spcAft>
              <a:buClr>
                <a:srgbClr val="5382A1"/>
              </a:buClr>
              <a:buSzPct val="85000"/>
              <a:buFont typeface="Wingdings"/>
              <a:buChar char="§"/>
            </a:pPr>
            <a:r>
              <a:rPr lang="en-US" sz="1600" b="0" i="0" dirty="0">
                <a:solidFill>
                  <a:srgbClr val="000000"/>
                </a:solidFill>
                <a:latin typeface="Arial" pitchFamily="34" charset="0"/>
                <a:ea typeface="黑体" pitchFamily="2" charset="-122"/>
                <a:cs typeface="Arial" pitchFamily="34" charset="0"/>
              </a:rPr>
              <a:t>Java </a:t>
            </a:r>
            <a:r>
              <a:rPr lang="en-US" sz="1600" b="0" i="0" dirty="0" err="1">
                <a:solidFill>
                  <a:srgbClr val="000000"/>
                </a:solidFill>
                <a:latin typeface="Arial" pitchFamily="34" charset="0"/>
                <a:ea typeface="黑体" pitchFamily="2" charset="-122"/>
                <a:cs typeface="Arial" pitchFamily="34" charset="0"/>
              </a:rPr>
              <a:t>在资源非常受限的设备上运行</a:t>
            </a:r>
            <a:r>
              <a:rPr lang="en-US" sz="1600" b="0" i="0" dirty="0">
                <a:solidFill>
                  <a:srgbClr val="000000"/>
                </a:solidFill>
                <a:latin typeface="Arial" pitchFamily="34" charset="0"/>
                <a:ea typeface="黑体" pitchFamily="2" charset="-122"/>
                <a:cs typeface="Arial" pitchFamily="34" charset="0"/>
              </a:rPr>
              <a:t>！</a:t>
            </a:r>
          </a:p>
          <a:p>
            <a:pPr marL="228600" indent="-164592" algn="l" defTabSz="228600">
              <a:spcBef>
                <a:spcPts val="0"/>
              </a:spcBef>
              <a:spcAft>
                <a:spcPts val="600"/>
              </a:spcAft>
              <a:buClr>
                <a:srgbClr val="5382A1"/>
              </a:buClr>
              <a:buSzPct val="85000"/>
              <a:buFont typeface="Wingdings"/>
              <a:buChar char="§"/>
            </a:pPr>
            <a:r>
              <a:rPr lang="en-US" sz="1600" b="0" i="0" dirty="0" err="1">
                <a:solidFill>
                  <a:srgbClr val="000000"/>
                </a:solidFill>
                <a:latin typeface="Arial" pitchFamily="34" charset="0"/>
                <a:ea typeface="黑体" pitchFamily="2" charset="-122"/>
                <a:cs typeface="Arial" pitchFamily="34" charset="0"/>
              </a:rPr>
              <a:t>您怎样证明这个事实</a:t>
            </a:r>
            <a:r>
              <a:rPr lang="en-US" sz="1600" b="0" i="0" dirty="0">
                <a:solidFill>
                  <a:srgbClr val="000000"/>
                </a:solidFill>
                <a:latin typeface="Arial" pitchFamily="34" charset="0"/>
                <a:ea typeface="黑体" pitchFamily="2" charset="-122"/>
                <a:cs typeface="Arial" pitchFamily="34" charset="0"/>
              </a:rPr>
              <a:t>？</a:t>
            </a:r>
          </a:p>
          <a:p>
            <a:pPr marL="228600" indent="-164592" algn="l" defTabSz="228600">
              <a:spcBef>
                <a:spcPts val="0"/>
              </a:spcBef>
              <a:spcAft>
                <a:spcPts val="600"/>
              </a:spcAft>
              <a:buClr>
                <a:srgbClr val="5382A1"/>
              </a:buClr>
              <a:buSzPct val="85000"/>
              <a:buFont typeface="Wingdings"/>
              <a:buChar char="§"/>
            </a:pPr>
            <a:r>
              <a:rPr lang="en-US" sz="1600" b="0" i="0" dirty="0" err="1">
                <a:solidFill>
                  <a:srgbClr val="000000"/>
                </a:solidFill>
                <a:latin typeface="Arial" pitchFamily="34" charset="0"/>
                <a:ea typeface="黑体" pitchFamily="2" charset="-122"/>
                <a:cs typeface="Arial" pitchFamily="34" charset="0"/>
              </a:rPr>
              <a:t>我可以创建有关</a:t>
            </a:r>
            <a:r>
              <a:rPr lang="en-US" sz="1600" b="0" i="0" dirty="0">
                <a:solidFill>
                  <a:srgbClr val="000000"/>
                </a:solidFill>
                <a:latin typeface="Arial" pitchFamily="34" charset="0"/>
                <a:ea typeface="黑体" pitchFamily="2" charset="-122"/>
                <a:cs typeface="Arial" pitchFamily="34" charset="0"/>
              </a:rPr>
              <a:t> Java </a:t>
            </a:r>
            <a:r>
              <a:rPr lang="en-US" sz="1600" b="0" i="0" dirty="0" err="1">
                <a:solidFill>
                  <a:srgbClr val="000000"/>
                </a:solidFill>
                <a:latin typeface="Arial" pitchFamily="34" charset="0"/>
                <a:ea typeface="黑体" pitchFamily="2" charset="-122"/>
                <a:cs typeface="Arial" pitchFamily="34" charset="0"/>
              </a:rPr>
              <a:t>的有趣演示</a:t>
            </a:r>
            <a:r>
              <a:rPr lang="en-US" sz="1600" b="0" i="0" dirty="0">
                <a:solidFill>
                  <a:srgbClr val="000000"/>
                </a:solidFill>
                <a:latin typeface="Arial" pitchFamily="34" charset="0"/>
                <a:ea typeface="黑体" pitchFamily="2" charset="-122"/>
                <a:cs typeface="Arial" pitchFamily="34" charset="0"/>
              </a:rPr>
              <a:t>！</a:t>
            </a:r>
          </a:p>
        </p:txBody>
      </p:sp>
      <p:sp>
        <p:nvSpPr>
          <p:cNvPr id="79" name="Title 78"/>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我们做到了！</a:t>
            </a:r>
          </a:p>
        </p:txBody>
      </p:sp>
      <p:pic>
        <p:nvPicPr>
          <p:cNvPr id="3074" name="Picture 2" descr="D:\workspace\ForJ1\ph-ind-custsrv-011\ph-ind-custsrv-011-cropped.jpg"/>
          <p:cNvPicPr>
            <a:picLocks noChangeAspect="1" noChangeArrowheads="1"/>
          </p:cNvPicPr>
          <p:nvPr/>
        </p:nvPicPr>
        <p:blipFill>
          <a:blip r:embed="rId3" cstate="print"/>
          <a:srcRect/>
          <a:stretch>
            <a:fillRect/>
          </a:stretch>
        </p:blipFill>
        <p:spPr bwMode="auto">
          <a:xfrm>
            <a:off x="4391025" y="1143001"/>
            <a:ext cx="4752975" cy="299085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201120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硬件</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履带式底盘</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2 个电机</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电池模块</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双电机驱动的载体？</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红外接收器和遥控器</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5 个红外距离传感器</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硬件：外围设备</a:t>
            </a:r>
          </a:p>
        </p:txBody>
      </p:sp>
      <p:pic>
        <p:nvPicPr>
          <p:cNvPr id="5" name="Picture 4" descr="dual_motor_driver.png"/>
          <p:cNvPicPr>
            <a:picLocks noChangeAspect="1"/>
          </p:cNvPicPr>
          <p:nvPr/>
        </p:nvPicPr>
        <p:blipFill>
          <a:blip r:embed="rId3" cstate="print"/>
          <a:stretch>
            <a:fillRect/>
          </a:stretch>
        </p:blipFill>
        <p:spPr>
          <a:xfrm>
            <a:off x="7623393" y="1523218"/>
            <a:ext cx="596592" cy="790774"/>
          </a:xfrm>
          <a:prstGeom prst="rect">
            <a:avLst/>
          </a:prstGeom>
        </p:spPr>
      </p:pic>
      <p:pic>
        <p:nvPicPr>
          <p:cNvPr id="6" name="Picture 5" descr="RP5.jpg"/>
          <p:cNvPicPr>
            <a:picLocks noChangeAspect="1"/>
          </p:cNvPicPr>
          <p:nvPr/>
        </p:nvPicPr>
        <p:blipFill>
          <a:blip r:embed="rId4" cstate="print"/>
          <a:stretch>
            <a:fillRect/>
          </a:stretch>
        </p:blipFill>
        <p:spPr>
          <a:xfrm>
            <a:off x="4980993" y="1483567"/>
            <a:ext cx="2055842" cy="1299292"/>
          </a:xfrm>
          <a:prstGeom prst="rect">
            <a:avLst/>
          </a:prstGeom>
        </p:spPr>
      </p:pic>
      <p:pic>
        <p:nvPicPr>
          <p:cNvPr id="7" name="Picture 6" descr="684228.jpg"/>
          <p:cNvPicPr>
            <a:picLocks noChangeAspect="1"/>
          </p:cNvPicPr>
          <p:nvPr/>
        </p:nvPicPr>
        <p:blipFill>
          <a:blip r:embed="rId5" cstate="print"/>
          <a:stretch>
            <a:fillRect/>
          </a:stretch>
        </p:blipFill>
        <p:spPr>
          <a:xfrm>
            <a:off x="7048110" y="2808514"/>
            <a:ext cx="1573375" cy="1573375"/>
          </a:xfrm>
          <a:prstGeom prst="rect">
            <a:avLst/>
          </a:prstGeom>
        </p:spPr>
      </p:pic>
      <p:pic>
        <p:nvPicPr>
          <p:cNvPr id="8" name="Picture 7" descr="distance_sensors.png"/>
          <p:cNvPicPr>
            <a:picLocks noChangeAspect="1"/>
          </p:cNvPicPr>
          <p:nvPr/>
        </p:nvPicPr>
        <p:blipFill>
          <a:blip r:embed="rId6" cstate="print"/>
          <a:stretch>
            <a:fillRect/>
          </a:stretch>
        </p:blipFill>
        <p:spPr>
          <a:xfrm>
            <a:off x="5691671" y="3933029"/>
            <a:ext cx="970386" cy="3005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机器人演示</a:t>
            </a:r>
          </a:p>
        </p:txBody>
      </p:sp>
      <p:sp>
        <p:nvSpPr>
          <p:cNvPr id="4" name="Text Placeholder 3"/>
          <p:cNvSpPr>
            <a:spLocks noGrp="1"/>
          </p:cNvSpPr>
          <p:nvPr>
            <p:ph type="body" sz="quarter" idx="13"/>
          </p:nvPr>
        </p:nvSpPr>
        <p:spPr/>
        <p:txBody>
          <a:bodyPr/>
          <a:lstStyle/>
          <a:p>
            <a:endParaRPr lang="ru-RU"/>
          </a:p>
        </p:txBody>
      </p:sp>
      <p:pic>
        <p:nvPicPr>
          <p:cNvPr id="5" name="Content Placeholder 6" descr="tracked_robot_schematic.png"/>
          <p:cNvPicPr>
            <a:picLocks noGrp="1" noChangeAspect="1"/>
          </p:cNvPicPr>
          <p:nvPr>
            <p:ph sz="quarter" idx="12"/>
          </p:nvPr>
        </p:nvPicPr>
        <p:blipFill>
          <a:blip r:embed="rId3" cstate="print"/>
          <a:stretch>
            <a:fillRect/>
          </a:stretch>
        </p:blipFill>
        <p:spPr>
          <a:xfrm>
            <a:off x="1829803" y="1473645"/>
            <a:ext cx="5496967" cy="3062287"/>
          </a:xfrm>
        </p:spPr>
      </p:pic>
    </p:spTree>
    <p:extLst>
      <p:ext uri="{BB962C8B-B14F-4D97-AF65-F5344CB8AC3E}">
        <p14:creationId xmlns:p14="http://schemas.microsoft.com/office/powerpoint/2010/main" xmlns="" val="775916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简单的履带式机器人</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None/>
            </a:pPr>
            <a:r>
              <a:rPr lang="en-US" sz="1400" b="0" i="0">
                <a:solidFill>
                  <a:srgbClr val="969696"/>
                </a:solidFill>
                <a:latin typeface="Arial" pitchFamily="34" charset="0"/>
                <a:ea typeface="黑体" pitchFamily="2" charset="-122"/>
                <a:cs typeface="Arial" pitchFamily="34" charset="0"/>
              </a:rPr>
              <a:t>//Get access and configure the pin that controls the first engine of the robot</a:t>
            </a:r>
          </a:p>
          <a:p>
            <a:pPr marL="228600" indent="-164592" algn="l" defTabSz="228600">
              <a:spcBef>
                <a:spcPts val="0"/>
              </a:spcBef>
              <a:spcAft>
                <a:spcPts val="600"/>
              </a:spcAft>
              <a:buNone/>
            </a:pPr>
            <a:r>
              <a:rPr lang="en-US" sz="1400" b="0" i="0">
                <a:solidFill>
                  <a:srgbClr val="000000"/>
                </a:solidFill>
                <a:latin typeface="Arial" pitchFamily="34" charset="0"/>
                <a:ea typeface="黑体" pitchFamily="2" charset="-122"/>
                <a:cs typeface="Arial" pitchFamily="34" charset="0"/>
              </a:rPr>
              <a:t>PWMChannel </a:t>
            </a:r>
            <a:r>
              <a:rPr lang="en-US" sz="1400" b="0" i="0">
                <a:solidFill>
                  <a:srgbClr val="00B050"/>
                </a:solidFill>
                <a:latin typeface="Arial" pitchFamily="34" charset="0"/>
                <a:ea typeface="黑体" pitchFamily="2" charset="-122"/>
                <a:cs typeface="Arial" pitchFamily="34" charset="0"/>
              </a:rPr>
              <a:t>pwmEngineA</a:t>
            </a:r>
            <a:r>
              <a:rPr lang="en-US" sz="1400" b="0" i="0">
                <a:solidFill>
                  <a:srgbClr val="92D050"/>
                </a:solidFill>
                <a:latin typeface="Arial" pitchFamily="34" charset="0"/>
                <a:ea typeface="黑体" pitchFamily="2" charset="-122"/>
                <a:cs typeface="Arial" pitchFamily="34" charset="0"/>
              </a:rPr>
              <a:t> </a:t>
            </a:r>
            <a:r>
              <a:rPr lang="en-US" sz="1400" b="0" i="0">
                <a:solidFill>
                  <a:srgbClr val="000000"/>
                </a:solidFill>
                <a:latin typeface="Arial" pitchFamily="34" charset="0"/>
                <a:ea typeface="黑体" pitchFamily="2" charset="-122"/>
                <a:cs typeface="Arial" pitchFamily="34" charset="0"/>
              </a:rPr>
              <a:t>= (PWMChannel)PeripheralManager.open(22);</a:t>
            </a:r>
          </a:p>
          <a:p>
            <a:pPr marL="228600" indent="-164592" algn="l" defTabSz="228600">
              <a:spcBef>
                <a:spcPts val="0"/>
              </a:spcBef>
              <a:spcAft>
                <a:spcPts val="600"/>
              </a:spcAft>
              <a:buNone/>
            </a:pPr>
            <a:r>
              <a:rPr lang="en-US" sz="1400" b="0" i="0">
                <a:solidFill>
                  <a:srgbClr val="00B050"/>
                </a:solidFill>
                <a:latin typeface="Arial" pitchFamily="34" charset="0"/>
                <a:ea typeface="黑体" pitchFamily="2" charset="-122"/>
                <a:cs typeface="Arial" pitchFamily="34" charset="0"/>
              </a:rPr>
              <a:t>pwmEngineA</a:t>
            </a:r>
            <a:r>
              <a:rPr lang="en-US" sz="1400" b="0" i="0">
                <a:solidFill>
                  <a:srgbClr val="000000"/>
                </a:solidFill>
                <a:latin typeface="Arial" pitchFamily="34" charset="0"/>
                <a:ea typeface="黑体" pitchFamily="2" charset="-122"/>
                <a:cs typeface="Arial" pitchFamily="34" charset="0"/>
              </a:rPr>
              <a:t>.setPulsePeriod(1000);</a:t>
            </a:r>
          </a:p>
          <a:p>
            <a:pPr marL="228600" indent="-164592" algn="l" defTabSz="228600">
              <a:spcBef>
                <a:spcPts val="0"/>
              </a:spcBef>
              <a:spcAft>
                <a:spcPts val="600"/>
              </a:spcAft>
              <a:buNone/>
            </a:pPr>
            <a:r>
              <a:rPr lang="en-US" sz="1400" b="0" i="0">
                <a:solidFill>
                  <a:srgbClr val="00B050"/>
                </a:solidFill>
                <a:latin typeface="Arial" pitchFamily="34" charset="0"/>
                <a:ea typeface="黑体" pitchFamily="2" charset="-122"/>
                <a:cs typeface="Arial" pitchFamily="34" charset="0"/>
              </a:rPr>
              <a:t>pwmEngineA</a:t>
            </a:r>
            <a:r>
              <a:rPr lang="en-US" sz="1400" b="0" i="0">
                <a:solidFill>
                  <a:srgbClr val="000000"/>
                </a:solidFill>
                <a:latin typeface="Arial" pitchFamily="34" charset="0"/>
                <a:ea typeface="黑体" pitchFamily="2" charset="-122"/>
                <a:cs typeface="Arial" pitchFamily="34" charset="0"/>
              </a:rPr>
              <a:t>.generate(500,1000);</a:t>
            </a:r>
          </a:p>
          <a:p>
            <a:pPr marL="228600" indent="-164592" algn="l" defTabSz="228600">
              <a:spcBef>
                <a:spcPts val="0"/>
              </a:spcBef>
              <a:spcAft>
                <a:spcPts val="600"/>
              </a:spcAft>
              <a:buNone/>
            </a:pPr>
            <a:endParaRPr lang="en-US" sz="1400" dirty="0" smtClean="0">
              <a:latin typeface="Arial" pitchFamily="34" charset="0"/>
              <a:ea typeface="黑体" pitchFamily="2" charset="-122"/>
              <a:cs typeface="Arial" pitchFamily="34" charset="0"/>
            </a:endParaRPr>
          </a:p>
          <a:p>
            <a:pPr marL="228600" indent="-164592" algn="l" defTabSz="228600">
              <a:spcBef>
                <a:spcPts val="0"/>
              </a:spcBef>
              <a:spcAft>
                <a:spcPts val="600"/>
              </a:spcAft>
              <a:buNone/>
            </a:pPr>
            <a:r>
              <a:rPr lang="en-US" sz="1400" b="0" i="0">
                <a:solidFill>
                  <a:srgbClr val="969696"/>
                </a:solidFill>
                <a:latin typeface="Arial" pitchFamily="34" charset="0"/>
                <a:ea typeface="黑体" pitchFamily="2" charset="-122"/>
                <a:cs typeface="Arial" pitchFamily="34" charset="0"/>
              </a:rPr>
              <a:t>//GPIO pins that work with the dual motor driver carrier </a:t>
            </a:r>
          </a:p>
          <a:p>
            <a:pPr marL="228600" indent="-164592" algn="l" defTabSz="228600">
              <a:spcBef>
                <a:spcPts val="0"/>
              </a:spcBef>
              <a:spcAft>
                <a:spcPts val="600"/>
              </a:spcAft>
              <a:buNone/>
            </a:pPr>
            <a:r>
              <a:rPr lang="en-US" sz="1400" b="0" i="0">
                <a:solidFill>
                  <a:srgbClr val="000000"/>
                </a:solidFill>
                <a:latin typeface="Arial" pitchFamily="34" charset="0"/>
                <a:ea typeface="黑体" pitchFamily="2" charset="-122"/>
                <a:cs typeface="Arial" pitchFamily="34" charset="0"/>
              </a:rPr>
              <a:t>GPIOPin</a:t>
            </a:r>
            <a:r>
              <a:rPr lang="en-US" sz="1400" b="0" i="0">
                <a:solidFill>
                  <a:srgbClr val="00B050"/>
                </a:solidFill>
                <a:latin typeface="Arial" pitchFamily="34" charset="0"/>
                <a:ea typeface="黑体" pitchFamily="2" charset="-122"/>
                <a:cs typeface="Arial" pitchFamily="34" charset="0"/>
              </a:rPr>
              <a:t> ain1 </a:t>
            </a:r>
            <a:r>
              <a:rPr lang="en-US" sz="1400" b="0" i="0">
                <a:solidFill>
                  <a:srgbClr val="000000"/>
                </a:solidFill>
                <a:latin typeface="Arial" pitchFamily="34" charset="0"/>
                <a:ea typeface="黑体" pitchFamily="2" charset="-122"/>
                <a:cs typeface="Arial" pitchFamily="34" charset="0"/>
              </a:rPr>
              <a:t>= (GPIOPin)PeripheralManager.open(27);</a:t>
            </a:r>
          </a:p>
          <a:p>
            <a:pPr marL="228600" indent="-164592" algn="l" defTabSz="228600">
              <a:spcBef>
                <a:spcPts val="0"/>
              </a:spcBef>
              <a:spcAft>
                <a:spcPts val="600"/>
              </a:spcAft>
              <a:buNone/>
            </a:pPr>
            <a:r>
              <a:rPr lang="en-US" sz="1400" b="0" i="0">
                <a:solidFill>
                  <a:srgbClr val="000000"/>
                </a:solidFill>
                <a:latin typeface="Arial" pitchFamily="34" charset="0"/>
                <a:ea typeface="黑体" pitchFamily="2" charset="-122"/>
                <a:cs typeface="Arial" pitchFamily="34" charset="0"/>
              </a:rPr>
              <a:t>GPIOPin </a:t>
            </a:r>
            <a:r>
              <a:rPr lang="en-US" sz="1400" b="0" i="0">
                <a:solidFill>
                  <a:srgbClr val="00B050"/>
                </a:solidFill>
                <a:latin typeface="Arial" pitchFamily="34" charset="0"/>
                <a:ea typeface="黑体" pitchFamily="2" charset="-122"/>
                <a:cs typeface="Arial" pitchFamily="34" charset="0"/>
              </a:rPr>
              <a:t>ain2</a:t>
            </a:r>
            <a:r>
              <a:rPr lang="en-US" sz="1400" b="0" i="0">
                <a:solidFill>
                  <a:srgbClr val="000000"/>
                </a:solidFill>
                <a:latin typeface="Arial" pitchFamily="34" charset="0"/>
                <a:ea typeface="黑体" pitchFamily="2" charset="-122"/>
                <a:cs typeface="Arial" pitchFamily="34" charset="0"/>
              </a:rPr>
              <a:t> = (GPIOPin)PeripheralManager.open(28);</a:t>
            </a:r>
          </a:p>
          <a:p>
            <a:pPr marL="228600" indent="-164592" algn="l" defTabSz="228600">
              <a:spcBef>
                <a:spcPts val="0"/>
              </a:spcBef>
              <a:spcAft>
                <a:spcPts val="600"/>
              </a:spcAft>
              <a:buNone/>
            </a:pPr>
            <a:r>
              <a:rPr lang="en-US" sz="1400" b="0" i="0">
                <a:solidFill>
                  <a:srgbClr val="000000"/>
                </a:solidFill>
                <a:latin typeface="Arial" pitchFamily="34" charset="0"/>
                <a:ea typeface="黑体" pitchFamily="2" charset="-122"/>
                <a:cs typeface="Arial" pitchFamily="34" charset="0"/>
              </a:rPr>
              <a:t>GPIOPin </a:t>
            </a:r>
            <a:r>
              <a:rPr lang="en-US" sz="1400" b="0" i="0">
                <a:solidFill>
                  <a:srgbClr val="00B050"/>
                </a:solidFill>
                <a:latin typeface="Arial" pitchFamily="34" charset="0"/>
                <a:ea typeface="黑体" pitchFamily="2" charset="-122"/>
                <a:cs typeface="Arial" pitchFamily="34" charset="0"/>
              </a:rPr>
              <a:t>stby</a:t>
            </a:r>
            <a:r>
              <a:rPr lang="en-US" sz="1400" b="0" i="0">
                <a:solidFill>
                  <a:srgbClr val="000000"/>
                </a:solidFill>
                <a:latin typeface="Arial" pitchFamily="34" charset="0"/>
                <a:ea typeface="黑体" pitchFamily="2" charset="-122"/>
                <a:cs typeface="Arial" pitchFamily="34" charset="0"/>
              </a:rPr>
              <a:t> = (GPIOPin)PeripheralManager.open(14);</a:t>
            </a: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2"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代码示例</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简单的履带式机器人</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总动态空间占用（.data + .bss 段）：12 KB</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Java 占用 5 KB</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总静态空间占用（.text 段）：148 KB</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Java 占用 78 KB</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Java 堆大小：8 KB</a:t>
            </a:r>
          </a:p>
          <a:p>
            <a:pPr marL="630936" lvl="1" indent="-228600" algn="l" defTabSz="228600">
              <a:spcBef>
                <a:spcPts val="0"/>
              </a:spcBef>
              <a:spcAft>
                <a:spcPts val="600"/>
              </a:spcAft>
              <a:buSzPct val="85000"/>
              <a:buFont typeface="Arial"/>
              <a:buChar char="–"/>
            </a:pPr>
            <a:endParaRPr lang="en-US" dirty="0" smtClean="0">
              <a:latin typeface="Arial" pitchFamily="34" charset="0"/>
              <a:ea typeface="黑体" pitchFamily="2" charset="-122"/>
              <a:cs typeface="Arial" pitchFamily="34" charset="0"/>
            </a:endParaRPr>
          </a:p>
          <a:p>
            <a:pPr marL="630936" lvl="1" indent="-228600" algn="l" defTabSz="228600">
              <a:spcBef>
                <a:spcPts val="0"/>
              </a:spcBef>
              <a:spcAft>
                <a:spcPts val="600"/>
              </a:spcAft>
              <a:buSzPct val="85000"/>
              <a:buFont typeface="Arial"/>
              <a:buChar char="–"/>
            </a:pPr>
            <a:endParaRPr lang="en-US" dirty="0" smtClean="0">
              <a:latin typeface="Arial" pitchFamily="34" charset="0"/>
              <a:ea typeface="黑体" pitchFamily="2"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内存占用</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7650" y="1885950"/>
            <a:ext cx="5562599" cy="613649"/>
          </a:xfrm>
        </p:spPr>
        <p:txBody>
          <a:bodyPr/>
          <a:lstStyle/>
          <a:p>
            <a:pPr algn="l" defTabSz="914400">
              <a:lnSpc>
                <a:spcPct val="90000"/>
              </a:lnSpc>
              <a:spcBef>
                <a:spcPts val="0"/>
              </a:spcBef>
              <a:buNone/>
            </a:pPr>
            <a:r>
              <a:rPr lang="en-US" sz="2800" b="1" i="0" dirty="0">
                <a:solidFill>
                  <a:schemeClr val="bg1"/>
                </a:solidFill>
                <a:latin typeface="Arial" pitchFamily="34" charset="0"/>
                <a:ea typeface="黑体" pitchFamily="2" charset="-122"/>
                <a:cs typeface="Arial" pitchFamily="34" charset="0"/>
              </a:rPr>
              <a:t>Java ME Embedded </a:t>
            </a:r>
            <a:r>
              <a:rPr lang="en-US" sz="2800" b="1" i="0" dirty="0" err="1">
                <a:solidFill>
                  <a:schemeClr val="bg1"/>
                </a:solidFill>
                <a:latin typeface="Arial" pitchFamily="34" charset="0"/>
                <a:ea typeface="黑体" pitchFamily="2" charset="-122"/>
                <a:cs typeface="Arial" pitchFamily="34" charset="0"/>
              </a:rPr>
              <a:t>和机器人</a:t>
            </a:r>
            <a:endParaRPr lang="en-US" sz="2800" b="1" i="0" dirty="0">
              <a:solidFill>
                <a:schemeClr val="bg1"/>
              </a:solidFill>
              <a:latin typeface="Arial" pitchFamily="34" charset="0"/>
              <a:ea typeface="黑体" pitchFamily="2" charset="-122"/>
              <a:cs typeface="Arial" pitchFamily="34" charset="0"/>
            </a:endParaRPr>
          </a:p>
        </p:txBody>
      </p:sp>
      <p:sp>
        <p:nvSpPr>
          <p:cNvPr id="8" name="Text Placeholder 7"/>
          <p:cNvSpPr>
            <a:spLocks noGrp="1"/>
          </p:cNvSpPr>
          <p:nvPr>
            <p:ph type="body" sz="quarter" idx="13"/>
          </p:nvPr>
        </p:nvSpPr>
        <p:spPr>
          <a:xfrm>
            <a:off x="241299" y="2847601"/>
            <a:ext cx="5027083" cy="838574"/>
          </a:xfrm>
        </p:spPr>
        <p:txBody>
          <a:bodyPr/>
          <a:lstStyle/>
          <a:p>
            <a:pPr marL="0" indent="0" algn="l" defTabSz="228600">
              <a:spcBef>
                <a:spcPts val="0"/>
              </a:spcBef>
              <a:spcAft>
                <a:spcPts val="600"/>
              </a:spcAft>
              <a:buNone/>
            </a:pPr>
            <a:r>
              <a:rPr lang="en-US" sz="2000" b="0" i="0" dirty="0">
                <a:solidFill>
                  <a:schemeClr val="bg1"/>
                </a:solidFill>
                <a:latin typeface="Arial" pitchFamily="34" charset="0"/>
                <a:ea typeface="黑体" pitchFamily="2" charset="-122"/>
                <a:cs typeface="Arial" pitchFamily="34" charset="0"/>
              </a:rPr>
              <a:t>Olga </a:t>
            </a:r>
            <a:r>
              <a:rPr lang="en-US" sz="2000" b="0" i="0" dirty="0" err="1">
                <a:solidFill>
                  <a:schemeClr val="bg1"/>
                </a:solidFill>
                <a:latin typeface="Arial" pitchFamily="34" charset="0"/>
                <a:ea typeface="黑体" pitchFamily="2" charset="-122"/>
                <a:cs typeface="Arial" pitchFamily="34" charset="0"/>
              </a:rPr>
              <a:t>Mikhaltcova、Alexander</a:t>
            </a:r>
            <a:r>
              <a:rPr lang="en-US" sz="2000" b="0" i="0" dirty="0">
                <a:solidFill>
                  <a:schemeClr val="bg1"/>
                </a:solidFill>
                <a:latin typeface="Arial" pitchFamily="34" charset="0"/>
                <a:ea typeface="黑体" pitchFamily="2" charset="-122"/>
                <a:cs typeface="Arial" pitchFamily="34" charset="0"/>
              </a:rPr>
              <a:t> </a:t>
            </a:r>
            <a:r>
              <a:rPr lang="en-US" sz="2000" b="0" i="0" dirty="0" err="1">
                <a:solidFill>
                  <a:schemeClr val="bg1"/>
                </a:solidFill>
                <a:latin typeface="Arial" pitchFamily="34" charset="0"/>
                <a:ea typeface="黑体" pitchFamily="2" charset="-122"/>
                <a:cs typeface="Arial" pitchFamily="34" charset="0"/>
              </a:rPr>
              <a:t>Mironenko</a:t>
            </a:r>
            <a:r>
              <a:rPr lang="en-US" sz="2000" b="0" i="0" dirty="0">
                <a:solidFill>
                  <a:schemeClr val="bg1"/>
                </a:solidFill>
                <a:latin typeface="Arial" pitchFamily="34" charset="0"/>
                <a:ea typeface="黑体" pitchFamily="2" charset="-122"/>
                <a:cs typeface="Arial" pitchFamily="34" charset="0"/>
              </a:rPr>
              <a:t/>
            </a:r>
            <a:br>
              <a:rPr lang="en-US" sz="2000" b="0" i="0" dirty="0">
                <a:solidFill>
                  <a:schemeClr val="bg1"/>
                </a:solidFill>
                <a:latin typeface="Arial" pitchFamily="34" charset="0"/>
                <a:ea typeface="黑体" pitchFamily="2" charset="-122"/>
                <a:cs typeface="Arial" pitchFamily="34" charset="0"/>
              </a:rPr>
            </a:br>
            <a:r>
              <a:rPr lang="en-US" sz="2000" b="0" i="0" dirty="0">
                <a:solidFill>
                  <a:schemeClr val="bg1"/>
                </a:solidFill>
                <a:latin typeface="Arial" pitchFamily="34" charset="0"/>
                <a:ea typeface="黑体" pitchFamily="2" charset="-122"/>
                <a:cs typeface="Arial" pitchFamily="34" charset="0"/>
              </a:rPr>
              <a:t>Oracle</a:t>
            </a:r>
          </a:p>
          <a:p>
            <a:pPr marL="0" indent="0" algn="l" defTabSz="228600">
              <a:spcBef>
                <a:spcPts val="0"/>
              </a:spcBef>
              <a:spcAft>
                <a:spcPts val="600"/>
              </a:spcAft>
              <a:buNone/>
            </a:pPr>
            <a:endParaRPr lang="en-US" dirty="0" smtClean="0">
              <a:latin typeface="Arial" pitchFamily="34" charset="0"/>
              <a:ea typeface="黑体" pitchFamily="2" charset="-122"/>
              <a:cs typeface="Arial" pitchFamily="34" charset="0"/>
            </a:endParaRPr>
          </a:p>
        </p:txBody>
      </p:sp>
      <p:pic>
        <p:nvPicPr>
          <p:cNvPr id="3" name="Picture Placeholder 2" descr="JavaOne PPT Title v3.jpg"/>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rcRect t="74" b="74"/>
          <a:stretch>
            <a:fillRect/>
          </a:stretch>
        </p:blipFill>
        <p:spPr/>
      </p:pic>
      <p:pic>
        <p:nvPicPr>
          <p:cNvPr id="9" name="Picture 8" descr="O_signature_wht_rgb.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3425" y="4055396"/>
            <a:ext cx="1050909" cy="324030"/>
          </a:xfrm>
          <a:prstGeom prst="rect">
            <a:avLst/>
          </a:prstGeom>
        </p:spPr>
      </p:pic>
    </p:spTree>
    <p:extLst>
      <p:ext uri="{BB962C8B-B14F-4D97-AF65-F5344CB8AC3E}">
        <p14:creationId xmlns:p14="http://schemas.microsoft.com/office/powerpoint/2010/main" xmlns="" val="3836489994"/>
      </p:ext>
    </p:extLst>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总结</a:t>
            </a:r>
          </a:p>
        </p:txBody>
      </p:sp>
      <p:sp>
        <p:nvSpPr>
          <p:cNvPr id="3" name="Content Placeholder 2"/>
          <p:cNvSpPr>
            <a:spLocks noGrp="1"/>
          </p:cNvSpPr>
          <p:nvPr>
            <p:ph sz="quarter" idx="12"/>
          </p:nvPr>
        </p:nvSpPr>
        <p:spPr>
          <a:xfrm>
            <a:off x="699572" y="1045850"/>
            <a:ext cx="8229600" cy="3830949"/>
          </a:xfrm>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小型嵌入式 Java 从研究发展为产品</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Java 已经用于跨网络或闪烁像素的抛位</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现在，您可使用 Java 与现实世界互动</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设备访问 API 是从 Java 访问硬件的最简单也是最轻松的方式</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小型嵌入式 Java + 真正资源受限硬件 = 现实世界</a:t>
            </a:r>
          </a:p>
          <a:p>
            <a:pPr marL="228600" indent="-164592" algn="l" defTabSz="228600">
              <a:spcBef>
                <a:spcPts val="0"/>
              </a:spcBef>
              <a:spcAft>
                <a:spcPts val="600"/>
              </a:spcAft>
              <a:buClr>
                <a:srgbClr val="5382A1"/>
              </a:buClr>
              <a:buSzPct val="85000"/>
              <a:buFont typeface="Wingdings"/>
              <a:buChar char="§"/>
            </a:pPr>
            <a:r>
              <a:rPr lang="en-US" sz="2000" b="0" i="0">
                <a:solidFill>
                  <a:srgbClr val="000000"/>
                </a:solidFill>
                <a:latin typeface="Arial" pitchFamily="34" charset="0"/>
                <a:ea typeface="黑体" pitchFamily="2" charset="-122"/>
                <a:cs typeface="Arial" pitchFamily="34" charset="0"/>
              </a:rPr>
              <a:t>支持众多项目和解决方案</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数据收集器</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智能住宅</a:t>
            </a:r>
          </a:p>
          <a:p>
            <a:pPr marL="630936" lvl="1" indent="-228600" algn="l" defTabSz="228600">
              <a:spcBef>
                <a:spcPts val="0"/>
              </a:spcBef>
              <a:spcAft>
                <a:spcPts val="600"/>
              </a:spcAft>
              <a:buClr>
                <a:srgbClr val="000000"/>
              </a:buClr>
              <a:buSzPct val="85000"/>
              <a:buFont typeface="Arial"/>
              <a:buChar char="–"/>
            </a:pPr>
            <a:r>
              <a:rPr lang="en-US" sz="1800" b="0" i="0">
                <a:solidFill>
                  <a:srgbClr val="000000"/>
                </a:solidFill>
                <a:latin typeface="Arial" pitchFamily="34" charset="0"/>
                <a:ea typeface="黑体" pitchFamily="2" charset="-122"/>
                <a:cs typeface="Arial" pitchFamily="34" charset="0"/>
              </a:rPr>
              <a:t>当然，甚至还有机器人！</a:t>
            </a:r>
          </a:p>
        </p:txBody>
      </p:sp>
      <p:sp>
        <p:nvSpPr>
          <p:cNvPr id="4" name="Text Placeholder 3"/>
          <p:cNvSpPr>
            <a:spLocks noGrp="1"/>
          </p:cNvSpPr>
          <p:nvPr>
            <p:ph type="body" sz="quarter" idx="13"/>
          </p:nvPr>
        </p:nvSpPr>
        <p:spPr/>
        <p:txBody>
          <a:bodyPr/>
          <a:lstStyle/>
          <a:p>
            <a:endParaRPr lang="ru-RU" dirty="0"/>
          </a:p>
        </p:txBody>
      </p:sp>
    </p:spTree>
    <p:extLst>
      <p:ext uri="{BB962C8B-B14F-4D97-AF65-F5344CB8AC3E}">
        <p14:creationId xmlns:p14="http://schemas.microsoft.com/office/powerpoint/2010/main" xmlns="" val="1761707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实用链接</a:t>
            </a:r>
          </a:p>
        </p:txBody>
      </p:sp>
      <p:sp>
        <p:nvSpPr>
          <p:cNvPr id="3" name="Content Placeholder 2"/>
          <p:cNvSpPr>
            <a:spLocks noGrp="1"/>
          </p:cNvSpPr>
          <p:nvPr>
            <p:ph sz="quarter" idx="12"/>
          </p:nvPr>
        </p:nvSpPr>
        <p:spPr>
          <a:xfrm>
            <a:off x="756722" y="788676"/>
            <a:ext cx="8229600" cy="3783324"/>
          </a:xfrm>
        </p:spPr>
        <p:txBody>
          <a:bodyPr/>
          <a:lstStyle/>
          <a:p>
            <a:pPr marL="228600" indent="-164592" algn="l" defTabSz="228600">
              <a:spcBef>
                <a:spcPts val="0"/>
              </a:spcBef>
              <a:spcAft>
                <a:spcPts val="600"/>
              </a:spcAft>
              <a:buClr>
                <a:srgbClr val="5382A1"/>
              </a:buClr>
              <a:buSzPct val="85000"/>
              <a:buFont typeface="Wingdings"/>
              <a:buChar char="§"/>
            </a:pPr>
            <a:r>
              <a:rPr lang="en-US" sz="2000" b="0" i="0" dirty="0">
                <a:solidFill>
                  <a:srgbClr val="000000"/>
                </a:solidFill>
                <a:latin typeface="Arial" pitchFamily="34" charset="0"/>
                <a:ea typeface="黑体" pitchFamily="2" charset="-122"/>
                <a:cs typeface="Arial" pitchFamily="34" charset="0"/>
              </a:rPr>
              <a:t>Oracle Java ME Embedded </a:t>
            </a:r>
            <a:r>
              <a:rPr lang="en-US" sz="2000" b="0" i="0" dirty="0" err="1">
                <a:solidFill>
                  <a:srgbClr val="000000"/>
                </a:solidFill>
                <a:latin typeface="Arial" pitchFamily="34" charset="0"/>
                <a:ea typeface="黑体" pitchFamily="2" charset="-122"/>
                <a:cs typeface="Arial" pitchFamily="34" charset="0"/>
              </a:rPr>
              <a:t>主页</a:t>
            </a:r>
            <a:endParaRPr lang="en-US" sz="20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a:solidFill>
                  <a:srgbClr val="000000"/>
                </a:solidFill>
                <a:latin typeface="Arial" pitchFamily="34" charset="0"/>
                <a:ea typeface="黑体" pitchFamily="2" charset="-122"/>
                <a:cs typeface="Arial" pitchFamily="34" charset="0"/>
                <a:hlinkClick r:id="rId2"/>
              </a:rPr>
              <a:t>http://www.oracle.com/technetwork/java/embedded/overview/javame/index.html</a:t>
            </a:r>
          </a:p>
          <a:p>
            <a:pPr marL="228600" indent="-164592" algn="l" defTabSz="228600">
              <a:spcBef>
                <a:spcPts val="0"/>
              </a:spcBef>
              <a:spcAft>
                <a:spcPts val="600"/>
              </a:spcAft>
              <a:buClr>
                <a:srgbClr val="5382A1"/>
              </a:buClr>
              <a:buSzPct val="85000"/>
              <a:buFont typeface="Wingdings"/>
              <a:buChar char="§"/>
            </a:pPr>
            <a:r>
              <a:rPr lang="en-US" sz="2000" b="0" i="0" dirty="0">
                <a:solidFill>
                  <a:srgbClr val="000000"/>
                </a:solidFill>
                <a:latin typeface="Arial" pitchFamily="34" charset="0"/>
                <a:ea typeface="黑体" pitchFamily="2" charset="-122"/>
                <a:cs typeface="Arial" pitchFamily="34" charset="0"/>
              </a:rPr>
              <a:t>Java ME Embedded </a:t>
            </a:r>
            <a:r>
              <a:rPr lang="en-US" sz="2000" b="0" i="0" dirty="0" err="1">
                <a:solidFill>
                  <a:srgbClr val="000000"/>
                </a:solidFill>
                <a:latin typeface="Arial" pitchFamily="34" charset="0"/>
                <a:ea typeface="黑体" pitchFamily="2" charset="-122"/>
                <a:cs typeface="Arial" pitchFamily="34" charset="0"/>
              </a:rPr>
              <a:t>下载</a:t>
            </a:r>
            <a:endParaRPr lang="en-US" sz="20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a:solidFill>
                  <a:srgbClr val="000000"/>
                </a:solidFill>
                <a:latin typeface="Arial" pitchFamily="34" charset="0"/>
                <a:ea typeface="黑体" pitchFamily="2" charset="-122"/>
                <a:cs typeface="Arial" pitchFamily="34" charset="0"/>
                <a:hlinkClick r:id="rId3"/>
              </a:rPr>
              <a:t>http://www.oracle.com/technetwork/java/embedded/downloads/javame/index.html</a:t>
            </a:r>
          </a:p>
          <a:p>
            <a:pPr marL="228600" indent="-164592" algn="l" defTabSz="228600">
              <a:spcBef>
                <a:spcPts val="0"/>
              </a:spcBef>
              <a:spcAft>
                <a:spcPts val="600"/>
              </a:spcAft>
              <a:buClr>
                <a:srgbClr val="5382A1"/>
              </a:buClr>
              <a:buSzPct val="85000"/>
              <a:buFont typeface="Wingdings"/>
              <a:buChar char="§"/>
            </a:pPr>
            <a:r>
              <a:rPr lang="en-US" sz="2000" b="0" i="0" dirty="0">
                <a:solidFill>
                  <a:srgbClr val="000000"/>
                </a:solidFill>
                <a:latin typeface="Arial" pitchFamily="34" charset="0"/>
                <a:ea typeface="黑体" pitchFamily="2" charset="-122"/>
                <a:cs typeface="Arial" pitchFamily="34" charset="0"/>
              </a:rPr>
              <a:t>Java ME Embedded </a:t>
            </a:r>
            <a:r>
              <a:rPr lang="en-US" sz="2000" b="0" i="0" dirty="0" err="1">
                <a:solidFill>
                  <a:srgbClr val="000000"/>
                </a:solidFill>
                <a:latin typeface="Arial" pitchFamily="34" charset="0"/>
                <a:ea typeface="黑体" pitchFamily="2" charset="-122"/>
                <a:cs typeface="Arial" pitchFamily="34" charset="0"/>
              </a:rPr>
              <a:t>文档</a:t>
            </a:r>
            <a:endParaRPr lang="en-US" sz="20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a:solidFill>
                  <a:srgbClr val="000000"/>
                </a:solidFill>
                <a:latin typeface="Arial" pitchFamily="34" charset="0"/>
                <a:ea typeface="黑体" pitchFamily="2" charset="-122"/>
                <a:cs typeface="Arial" pitchFamily="34" charset="0"/>
                <a:hlinkClick r:id="rId4"/>
              </a:rPr>
              <a:t>http://www.oracle.com/technetwork/java/embedded/resources/me-embeddocs/index.html</a:t>
            </a:r>
          </a:p>
          <a:p>
            <a:pPr marL="228600" indent="-164592" algn="l" defTabSz="228600">
              <a:spcBef>
                <a:spcPts val="0"/>
              </a:spcBef>
              <a:spcAft>
                <a:spcPts val="600"/>
              </a:spcAft>
              <a:buClr>
                <a:srgbClr val="5382A1"/>
              </a:buClr>
              <a:buSzPct val="85000"/>
              <a:buFont typeface="Wingdings"/>
              <a:buChar char="§"/>
            </a:pPr>
            <a:r>
              <a:rPr lang="en-US" sz="2000" b="0" i="0" dirty="0">
                <a:solidFill>
                  <a:srgbClr val="000000"/>
                </a:solidFill>
                <a:latin typeface="Arial" pitchFamily="34" charset="0"/>
                <a:ea typeface="黑体" pitchFamily="2" charset="-122"/>
                <a:cs typeface="Arial" pitchFamily="34" charset="0"/>
              </a:rPr>
              <a:t>Java ME SDK</a:t>
            </a:r>
          </a:p>
          <a:p>
            <a:pPr marL="630936" lvl="1" indent="-228600" algn="l" defTabSz="228600">
              <a:spcBef>
                <a:spcPts val="0"/>
              </a:spcBef>
              <a:spcAft>
                <a:spcPts val="600"/>
              </a:spcAft>
              <a:buClr>
                <a:srgbClr val="000000"/>
              </a:buClr>
              <a:buSzPct val="85000"/>
              <a:buFont typeface="Arial"/>
              <a:buChar char="–"/>
            </a:pPr>
            <a:r>
              <a:rPr lang="en-US" sz="1800" b="0" i="0" dirty="0">
                <a:solidFill>
                  <a:srgbClr val="000000"/>
                </a:solidFill>
                <a:latin typeface="Arial" pitchFamily="34" charset="0"/>
                <a:ea typeface="黑体" pitchFamily="2" charset="-122"/>
                <a:cs typeface="Arial" pitchFamily="34" charset="0"/>
                <a:hlinkClick r:id="rId5"/>
              </a:rPr>
              <a:t>http://www.oracle.com/technetwork/java/javame/javamobile/overview/getstarted/index.html</a:t>
            </a:r>
          </a:p>
          <a:p>
            <a:pPr marL="630936" lvl="1" indent="-228600" algn="l" defTabSz="228600">
              <a:spcBef>
                <a:spcPts val="0"/>
              </a:spcBef>
              <a:spcAft>
                <a:spcPts val="600"/>
              </a:spcAft>
              <a:buNone/>
            </a:pPr>
            <a:endParaRPr lang="en-US" dirty="0" smtClean="0">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xmlns="" val="895176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8625" y="1379538"/>
            <a:ext cx="8229600" cy="3062287"/>
          </a:xfrm>
        </p:spPr>
        <p:txBody>
          <a:bodyPr/>
          <a:lstStyle/>
          <a:p>
            <a:pPr marL="64008" indent="0" algn="ctr" defTabSz="228600">
              <a:spcBef>
                <a:spcPts val="0"/>
              </a:spcBef>
              <a:spcAft>
                <a:spcPts val="600"/>
              </a:spcAft>
              <a:buNone/>
            </a:pPr>
            <a:r>
              <a:rPr lang="en-US" sz="8800" b="0" i="0">
                <a:solidFill>
                  <a:srgbClr val="000000"/>
                </a:solidFill>
                <a:latin typeface="Arial" pitchFamily="34" charset="0"/>
                <a:ea typeface="黑体" pitchFamily="2" charset="-122"/>
                <a:cs typeface="Arial" pitchFamily="34" charset="0"/>
              </a:rPr>
              <a:t>问答</a:t>
            </a:r>
          </a:p>
        </p:txBody>
      </p:sp>
    </p:spTree>
    <p:extLst>
      <p:ext uri="{BB962C8B-B14F-4D97-AF65-F5344CB8AC3E}">
        <p14:creationId xmlns:p14="http://schemas.microsoft.com/office/powerpoint/2010/main" xmlns="" val="2213591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Graphic Section Divider</a:t>
            </a:r>
          </a:p>
        </p:txBody>
      </p:sp>
      <p:grpSp>
        <p:nvGrpSpPr>
          <p:cNvPr id="3" name="Group 6"/>
          <p:cNvGrpSpPr/>
          <p:nvPr/>
        </p:nvGrpSpPr>
        <p:grpSpPr>
          <a:xfrm>
            <a:off x="0" y="0"/>
            <a:ext cx="9144000" cy="5143500"/>
            <a:chOff x="0" y="0"/>
            <a:chExt cx="9144000" cy="51435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5" name="Picture 4" descr="O_signature_wht_rgb.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5737" y="4144260"/>
              <a:ext cx="1139799" cy="351437"/>
            </a:xfrm>
            <a:prstGeom prst="rect">
              <a:avLst/>
            </a:prstGeom>
          </p:spPr>
        </p:pic>
      </p:grpSp>
    </p:spTree>
    <p:extLst>
      <p:ext uri="{BB962C8B-B14F-4D97-AF65-F5344CB8AC3E}">
        <p14:creationId xmlns:p14="http://schemas.microsoft.com/office/powerpoint/2010/main" xmlns="" val="2799881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943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46" y="1201839"/>
            <a:ext cx="6400801" cy="2929889"/>
          </a:xfrm>
        </p:spPr>
        <p:txBody>
          <a:bodyPr/>
          <a:lstStyle/>
          <a:p>
            <a:pPr marL="0" indent="0" algn="l" defTabSz="228600">
              <a:spcBef>
                <a:spcPts val="0"/>
              </a:spcBef>
              <a:spcAft>
                <a:spcPts val="600"/>
              </a:spcAft>
              <a:buNone/>
            </a:pPr>
            <a:r>
              <a:rPr lang="en-US" sz="1400" b="0" i="0" dirty="0" err="1">
                <a:solidFill>
                  <a:srgbClr val="000000"/>
                </a:solidFill>
                <a:latin typeface="Arial" pitchFamily="34" charset="0"/>
                <a:ea typeface="黑体" pitchFamily="2" charset="-122"/>
                <a:cs typeface="Arial" pitchFamily="34" charset="0"/>
              </a:rPr>
              <a:t>以下内容旨在概述产品的总体发展方向</a:t>
            </a:r>
            <a:r>
              <a:rPr lang="en-US" sz="1400" b="0" i="0" dirty="0">
                <a:solidFill>
                  <a:srgbClr val="000000"/>
                </a:solidFill>
                <a:latin typeface="Arial" pitchFamily="34" charset="0"/>
                <a:ea typeface="黑体" pitchFamily="2" charset="-122"/>
                <a:cs typeface="Arial" pitchFamily="34" charset="0"/>
              </a:rPr>
              <a:t>。</a:t>
            </a:r>
            <a:r>
              <a:rPr lang="en-US" sz="1400" b="0" i="0" dirty="0" err="1" smtClean="0">
                <a:solidFill>
                  <a:srgbClr val="000000"/>
                </a:solidFill>
                <a:latin typeface="Arial" pitchFamily="34" charset="0"/>
                <a:ea typeface="黑体" pitchFamily="2" charset="-122"/>
                <a:cs typeface="Arial" pitchFamily="34" charset="0"/>
              </a:rPr>
              <a:t>该内容仅供参考</a:t>
            </a:r>
            <a:r>
              <a:rPr lang="en-US" sz="1400" b="0" i="0" dirty="0" err="1">
                <a:solidFill>
                  <a:srgbClr val="000000"/>
                </a:solidFill>
                <a:latin typeface="Arial" pitchFamily="34" charset="0"/>
                <a:ea typeface="黑体" pitchFamily="2" charset="-122"/>
                <a:cs typeface="Arial" pitchFamily="34" charset="0"/>
              </a:rPr>
              <a:t>，不可纳入任何合同</a:t>
            </a:r>
            <a:r>
              <a:rPr lang="en-US" sz="1400" b="0" i="0" dirty="0">
                <a:solidFill>
                  <a:srgbClr val="000000"/>
                </a:solidFill>
                <a:latin typeface="Arial" pitchFamily="34" charset="0"/>
                <a:ea typeface="黑体" pitchFamily="2" charset="-122"/>
                <a:cs typeface="Arial" pitchFamily="34" charset="0"/>
              </a:rPr>
              <a:t>。</a:t>
            </a:r>
            <a:br>
              <a:rPr lang="en-US" sz="1400" b="0" i="0" dirty="0">
                <a:solidFill>
                  <a:srgbClr val="000000"/>
                </a:solidFill>
                <a:latin typeface="Arial" pitchFamily="34" charset="0"/>
                <a:ea typeface="黑体" pitchFamily="2" charset="-122"/>
                <a:cs typeface="Arial" pitchFamily="34" charset="0"/>
              </a:rPr>
            </a:br>
            <a:r>
              <a:rPr lang="en-US" sz="1400" b="0" i="0" dirty="0" err="1">
                <a:solidFill>
                  <a:srgbClr val="000000"/>
                </a:solidFill>
                <a:latin typeface="Arial" pitchFamily="34" charset="0"/>
                <a:ea typeface="黑体" pitchFamily="2" charset="-122"/>
                <a:cs typeface="Arial" pitchFamily="34" charset="0"/>
              </a:rPr>
              <a:t>其内容不构成提供任何材料、代码或功能的承诺，并且不应该作为制定购买决策的依据</a:t>
            </a:r>
            <a:r>
              <a:rPr lang="en-US" sz="1400" b="0" i="0" dirty="0">
                <a:solidFill>
                  <a:srgbClr val="000000"/>
                </a:solidFill>
                <a:latin typeface="Arial" pitchFamily="34" charset="0"/>
                <a:ea typeface="黑体" pitchFamily="2" charset="-122"/>
                <a:cs typeface="Arial" pitchFamily="34" charset="0"/>
              </a:rPr>
              <a:t>。</a:t>
            </a:r>
            <a:r>
              <a:rPr lang="en-US" sz="1400" b="0" i="0" dirty="0" err="1">
                <a:solidFill>
                  <a:srgbClr val="000000"/>
                </a:solidFill>
                <a:latin typeface="Arial" pitchFamily="34" charset="0"/>
                <a:ea typeface="黑体" pitchFamily="2" charset="-122"/>
                <a:cs typeface="Arial" pitchFamily="34" charset="0"/>
              </a:rPr>
              <a:t>此处所述有关</a:t>
            </a:r>
            <a:r>
              <a:rPr lang="en-US" sz="1400" b="0" i="0" dirty="0">
                <a:solidFill>
                  <a:srgbClr val="000000"/>
                </a:solidFill>
                <a:latin typeface="Arial" pitchFamily="34" charset="0"/>
                <a:ea typeface="黑体" pitchFamily="2" charset="-122"/>
                <a:cs typeface="Arial" pitchFamily="34" charset="0"/>
              </a:rPr>
              <a:t> Oracle </a:t>
            </a:r>
            <a:r>
              <a:rPr lang="en-US" sz="1400" b="0" i="0" dirty="0" err="1">
                <a:solidFill>
                  <a:srgbClr val="000000"/>
                </a:solidFill>
                <a:latin typeface="Arial" pitchFamily="34" charset="0"/>
                <a:ea typeface="黑体" pitchFamily="2" charset="-122"/>
                <a:cs typeface="Arial" pitchFamily="34" charset="0"/>
              </a:rPr>
              <a:t>产品的任何特性或功能的开发、发布以及相应的日程安排均由</a:t>
            </a:r>
            <a:r>
              <a:rPr lang="en-US" sz="1400" b="0" i="0" dirty="0">
                <a:solidFill>
                  <a:srgbClr val="000000"/>
                </a:solidFill>
                <a:latin typeface="Arial" pitchFamily="34" charset="0"/>
                <a:ea typeface="黑体" pitchFamily="2" charset="-122"/>
                <a:cs typeface="Arial" pitchFamily="34" charset="0"/>
              </a:rPr>
              <a:t> Oracle </a:t>
            </a:r>
            <a:r>
              <a:rPr lang="en-US" sz="1400" b="0" i="0" dirty="0" err="1">
                <a:solidFill>
                  <a:srgbClr val="000000"/>
                </a:solidFill>
                <a:latin typeface="Arial" pitchFamily="34" charset="0"/>
                <a:ea typeface="黑体" pitchFamily="2" charset="-122"/>
                <a:cs typeface="Arial" pitchFamily="34" charset="0"/>
              </a:rPr>
              <a:t>自行决定</a:t>
            </a:r>
            <a:r>
              <a:rPr lang="en-US" sz="1400" b="0" i="0" dirty="0">
                <a:solidFill>
                  <a:srgbClr val="000000"/>
                </a:solidFill>
                <a:latin typeface="Arial" pitchFamily="34" charset="0"/>
                <a:ea typeface="黑体" pitchFamily="2" charset="-122"/>
                <a:cs typeface="Arial" pitchFamily="34" charset="0"/>
              </a:rPr>
              <a:t>。</a:t>
            </a:r>
          </a:p>
          <a:p>
            <a:pPr marL="0" indent="0" algn="l" defTabSz="228600">
              <a:spcBef>
                <a:spcPts val="0"/>
              </a:spcBef>
              <a:spcAft>
                <a:spcPts val="600"/>
              </a:spcAft>
              <a:buNone/>
            </a:pPr>
            <a:endParaRPr lang="en-US" dirty="0" smtClean="0">
              <a:latin typeface="Arial" pitchFamily="34" charset="0"/>
              <a:ea typeface="黑体" pitchFamily="2" charset="-122"/>
              <a:cs typeface="Arial" pitchFamily="34" charset="0"/>
            </a:endParaRPr>
          </a:p>
          <a:p>
            <a:pPr marL="64008" indent="0" algn="l" defTabSz="228600">
              <a:spcBef>
                <a:spcPts val="0"/>
              </a:spcBef>
              <a:spcAft>
                <a:spcPts val="600"/>
              </a:spcAft>
              <a:buNone/>
            </a:pPr>
            <a:endParaRPr lang="en-US" dirty="0" smtClean="0">
              <a:latin typeface="Arial" pitchFamily="34" charset="0"/>
              <a:ea typeface="黑体" pitchFamily="2" charset="-122"/>
              <a:cs typeface="Arial" pitchFamily="34" charset="0"/>
            </a:endParaRPr>
          </a:p>
        </p:txBody>
      </p:sp>
    </p:spTree>
    <p:extLst>
      <p:ext uri="{BB962C8B-B14F-4D97-AF65-F5344CB8AC3E}">
        <p14:creationId xmlns:p14="http://schemas.microsoft.com/office/powerpoint/2010/main" xmlns="" val="339180220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议题</a:t>
            </a:r>
          </a:p>
        </p:txBody>
      </p:sp>
      <p:sp>
        <p:nvSpPr>
          <p:cNvPr id="3" name="Text Placeholder 2"/>
          <p:cNvSpPr>
            <a:spLocks noGrp="1"/>
          </p:cNvSpPr>
          <p:nvPr>
            <p:ph type="body" sz="quarter" idx="13"/>
          </p:nvPr>
        </p:nvSpPr>
        <p:spPr/>
        <p:txBody>
          <a:bodyPr/>
          <a:lstStyle/>
          <a:p>
            <a:pPr marL="347472" indent="-347472" algn="l" defTabSz="228600">
              <a:lnSpc>
                <a:spcPct val="120000"/>
              </a:lnSpc>
              <a:spcBef>
                <a:spcPts val="0"/>
              </a:spcBef>
              <a:spcAft>
                <a:spcPts val="600"/>
              </a:spcAft>
              <a:buClr>
                <a:srgbClr val="5382A1"/>
              </a:buClr>
              <a:buSzPct val="90000"/>
              <a:buFont typeface="Wingdings"/>
              <a:buChar char="§"/>
            </a:pPr>
            <a:r>
              <a:rPr lang="en-US" sz="2400" b="0" i="0">
                <a:solidFill>
                  <a:srgbClr val="000000"/>
                </a:solidFill>
                <a:latin typeface="Arial" pitchFamily="34" charset="0"/>
                <a:ea typeface="黑体" pitchFamily="2" charset="-122"/>
                <a:cs typeface="Arial" pitchFamily="34" charset="0"/>
              </a:rPr>
              <a:t>Java ME Embedded 概述</a:t>
            </a:r>
          </a:p>
          <a:p>
            <a:pPr marL="347472" indent="-347472" algn="l" defTabSz="228600">
              <a:lnSpc>
                <a:spcPct val="120000"/>
              </a:lnSpc>
              <a:spcBef>
                <a:spcPts val="0"/>
              </a:spcBef>
              <a:spcAft>
                <a:spcPts val="600"/>
              </a:spcAft>
              <a:buClr>
                <a:srgbClr val="5382A1"/>
              </a:buClr>
              <a:buSzPct val="90000"/>
              <a:buFont typeface="Wingdings"/>
              <a:buChar char="§"/>
            </a:pPr>
            <a:r>
              <a:rPr lang="en-US" sz="2400" b="0" i="0">
                <a:solidFill>
                  <a:srgbClr val="000000"/>
                </a:solidFill>
                <a:latin typeface="Arial" pitchFamily="34" charset="0"/>
                <a:ea typeface="黑体" pitchFamily="2" charset="-122"/>
                <a:cs typeface="Arial" pitchFamily="34" charset="0"/>
              </a:rPr>
              <a:t>针对资源受限的设备配置</a:t>
            </a:r>
          </a:p>
          <a:p>
            <a:pPr marL="347472" indent="-347472" algn="l" defTabSz="228600">
              <a:lnSpc>
                <a:spcPct val="120000"/>
              </a:lnSpc>
              <a:spcBef>
                <a:spcPts val="0"/>
              </a:spcBef>
              <a:spcAft>
                <a:spcPts val="600"/>
              </a:spcAft>
              <a:buClr>
                <a:srgbClr val="5382A1"/>
              </a:buClr>
              <a:buSzPct val="90000"/>
              <a:buFont typeface="Wingdings"/>
              <a:buChar char="§"/>
            </a:pPr>
            <a:r>
              <a:rPr lang="en-US" sz="2400" b="0" i="0">
                <a:solidFill>
                  <a:srgbClr val="000000"/>
                </a:solidFill>
                <a:latin typeface="Arial" pitchFamily="34" charset="0"/>
                <a:ea typeface="黑体" pitchFamily="2" charset="-122"/>
                <a:cs typeface="Arial" pitchFamily="34" charset="0"/>
              </a:rPr>
              <a:t>Java 配置和优化</a:t>
            </a:r>
          </a:p>
          <a:p>
            <a:pPr marL="347472" indent="-347472" algn="l" defTabSz="228600">
              <a:lnSpc>
                <a:spcPct val="120000"/>
              </a:lnSpc>
              <a:spcBef>
                <a:spcPts val="0"/>
              </a:spcBef>
              <a:spcAft>
                <a:spcPts val="600"/>
              </a:spcAft>
              <a:buClr>
                <a:srgbClr val="5382A1"/>
              </a:buClr>
              <a:buSzPct val="90000"/>
              <a:buFont typeface="Wingdings"/>
              <a:buChar char="§"/>
            </a:pPr>
            <a:r>
              <a:rPr lang="en-US" sz="2400" b="0" i="0">
                <a:solidFill>
                  <a:srgbClr val="000000"/>
                </a:solidFill>
                <a:latin typeface="Arial" pitchFamily="34" charset="0"/>
                <a:ea typeface="黑体" pitchFamily="2" charset="-122"/>
                <a:cs typeface="Arial" pitchFamily="34" charset="0"/>
              </a:rPr>
              <a:t>演示</a:t>
            </a:r>
          </a:p>
          <a:p>
            <a:pPr marL="347472" indent="-347472" algn="l" defTabSz="228600">
              <a:lnSpc>
                <a:spcPct val="120000"/>
              </a:lnSpc>
              <a:spcBef>
                <a:spcPts val="0"/>
              </a:spcBef>
              <a:spcAft>
                <a:spcPts val="600"/>
              </a:spcAft>
              <a:buClr>
                <a:srgbClr val="5382A1"/>
              </a:buClr>
              <a:buSzPct val="90000"/>
              <a:buFont typeface="Wingdings"/>
              <a:buChar char="§"/>
            </a:pPr>
            <a:r>
              <a:rPr lang="en-US" sz="2400" b="0" i="0">
                <a:solidFill>
                  <a:srgbClr val="000000"/>
                </a:solidFill>
                <a:latin typeface="Arial" pitchFamily="34" charset="0"/>
                <a:ea typeface="黑体" pitchFamily="2" charset="-122"/>
                <a:cs typeface="Arial" pitchFamily="34" charset="0"/>
              </a:rPr>
              <a:t>总结</a:t>
            </a:r>
          </a:p>
        </p:txBody>
      </p:sp>
    </p:spTree>
    <p:extLst>
      <p:ext uri="{BB962C8B-B14F-4D97-AF65-F5344CB8AC3E}">
        <p14:creationId xmlns:p14="http://schemas.microsoft.com/office/powerpoint/2010/main" xmlns="" val="722418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47675" y="1541463"/>
            <a:ext cx="8229600" cy="3062287"/>
          </a:xfrm>
        </p:spPr>
        <p:txBody>
          <a:bodyPr/>
          <a:lstStyle/>
          <a:p>
            <a:pPr marL="228600" indent="-164592" algn="ctr" defTabSz="228600">
              <a:spcBef>
                <a:spcPts val="0"/>
              </a:spcBef>
              <a:spcAft>
                <a:spcPts val="600"/>
              </a:spcAft>
              <a:buNone/>
            </a:pPr>
            <a:r>
              <a:rPr lang="en-US" sz="4400" b="0" i="0">
                <a:solidFill>
                  <a:srgbClr val="000000"/>
                </a:solidFill>
                <a:latin typeface="Arial" pitchFamily="34" charset="0"/>
                <a:ea typeface="黑体" pitchFamily="2" charset="-122"/>
                <a:cs typeface="Arial" pitchFamily="34" charset="0"/>
              </a:rPr>
              <a:t>装有 Java 的最小的设备</a:t>
            </a:r>
          </a:p>
          <a:p>
            <a:pPr marL="228600" indent="-164592" algn="ctr" defTabSz="228600">
              <a:spcBef>
                <a:spcPts val="0"/>
              </a:spcBef>
              <a:spcAft>
                <a:spcPts val="600"/>
              </a:spcAft>
              <a:buNone/>
            </a:pPr>
            <a:r>
              <a:rPr lang="en-US" sz="4400" b="0" i="0">
                <a:solidFill>
                  <a:srgbClr val="000000"/>
                </a:solidFill>
                <a:latin typeface="Arial" pitchFamily="34" charset="0"/>
                <a:ea typeface="黑体" pitchFamily="2" charset="-122"/>
                <a:cs typeface="Arial" pitchFamily="34" charset="0"/>
              </a:rPr>
              <a:t>是什么，您知道么？</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vaDuke_Classic_full.bmp"/>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4293" y="803275"/>
            <a:ext cx="3878264" cy="3662580"/>
          </a:xfrm>
          <a:prstGeom prst="rect">
            <a:avLst/>
          </a:prstGeom>
        </p:spPr>
      </p:pic>
      <p:sp>
        <p:nvSpPr>
          <p:cNvPr id="4" name="Title 3"/>
          <p:cNvSpPr>
            <a:spLocks noGrp="1"/>
          </p:cNvSpPr>
          <p:nvPr>
            <p:ph type="title"/>
          </p:nvPr>
        </p:nvSpPr>
        <p:spPr>
          <a:xfrm>
            <a:off x="881181" y="245539"/>
            <a:ext cx="6881694" cy="335486"/>
          </a:xfrm>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Java ME Embedded 是什么？ </a:t>
            </a:r>
          </a:p>
        </p:txBody>
      </p:sp>
      <p:sp>
        <p:nvSpPr>
          <p:cNvPr id="7" name="Title 1"/>
          <p:cNvSpPr txBox="1">
            <a:spLocks/>
          </p:cNvSpPr>
          <p:nvPr/>
        </p:nvSpPr>
        <p:spPr>
          <a:xfrm>
            <a:off x="250311" y="2248119"/>
            <a:ext cx="5359914" cy="1276132"/>
          </a:xfrm>
          <a:prstGeom prst="rect">
            <a:avLst/>
          </a:prstGeom>
        </p:spPr>
        <p:txBody>
          <a:bodyPr vert="horz" lIns="0" tIns="0" rIns="0" bIns="0" rtlCol="0" anchor="t" anchorCtr="0">
            <a:noAutofit/>
          </a:bodyPr>
          <a:lstStyle/>
          <a:p>
            <a:pPr marL="0" marR="0" indent="0" algn="l" defTabSz="914400">
              <a:lnSpc>
                <a:spcPct val="90000"/>
              </a:lnSpc>
              <a:spcBef>
                <a:spcPts val="0"/>
              </a:spcBef>
              <a:spcAft>
                <a:spcPts val="0"/>
              </a:spcAft>
              <a:buNone/>
            </a:pPr>
            <a:r>
              <a:rPr lang="en-US" sz="4400" b="1" i="0" u="none" strike="noStrike" cap="none" spc="0" dirty="0" err="1">
                <a:solidFill>
                  <a:srgbClr val="000000"/>
                </a:solidFill>
                <a:effectLst/>
                <a:latin typeface="黑体" pitchFamily="2" charset="-122"/>
                <a:ea typeface="黑体" pitchFamily="2" charset="-122"/>
                <a:cs typeface="Arial"/>
              </a:rPr>
              <a:t>下一代</a:t>
            </a:r>
            <a:r>
              <a:rPr lang="en-US" sz="4400" b="1" i="0" u="none" strike="noStrike" cap="none" spc="0" dirty="0">
                <a:solidFill>
                  <a:srgbClr val="000000"/>
                </a:solidFill>
                <a:effectLst/>
                <a:latin typeface="Arial"/>
                <a:ea typeface="+mj-ea"/>
                <a:cs typeface="Arial"/>
              </a:rPr>
              <a:t> JAVA ME</a:t>
            </a:r>
          </a:p>
        </p:txBody>
      </p:sp>
    </p:spTree>
    <p:extLst>
      <p:ext uri="{BB962C8B-B14F-4D97-AF65-F5344CB8AC3E}">
        <p14:creationId xmlns:p14="http://schemas.microsoft.com/office/powerpoint/2010/main" xmlns="" val="3922084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内容</a:t>
            </a:r>
          </a:p>
        </p:txBody>
      </p:sp>
      <p:graphicFrame>
        <p:nvGraphicFramePr>
          <p:cNvPr id="20" name="Group 52"/>
          <p:cNvGraphicFramePr>
            <a:graphicFrameLocks/>
          </p:cNvGraphicFramePr>
          <p:nvPr>
            <p:extLst>
              <p:ext uri="{D42A27DB-BD31-4B8C-83A1-F6EECF244321}">
                <p14:modId xmlns:p14="http://schemas.microsoft.com/office/powerpoint/2010/main" xmlns="" val="404211808"/>
              </p:ext>
            </p:extLst>
          </p:nvPr>
        </p:nvGraphicFramePr>
        <p:xfrm>
          <a:off x="5056922" y="1983666"/>
          <a:ext cx="3220303" cy="2388309"/>
        </p:xfrm>
        <a:graphic>
          <a:graphicData uri="http://schemas.openxmlformats.org/drawingml/2006/table">
            <a:tbl>
              <a:tblPr>
                <a:effectLst/>
              </a:tblPr>
              <a:tblGrid>
                <a:gridCol w="3220303"/>
              </a:tblGrid>
              <a:tr h="471757">
                <a:tc>
                  <a:txBody>
                    <a:bodyPr/>
                    <a:lstStyle/>
                    <a:p>
                      <a:pPr marL="18288" marR="0" indent="0" algn="l" defTabSz="914400">
                        <a:lnSpc>
                          <a:spcPct val="100000"/>
                        </a:lnSpc>
                        <a:spcBef>
                          <a:spcPts val="504"/>
                        </a:spcBef>
                        <a:spcAft>
                          <a:spcPts val="0"/>
                        </a:spcAft>
                        <a:buNone/>
                      </a:pPr>
                      <a:r>
                        <a:rPr lang="en-US" sz="1200" b="1" i="0" u="none" strike="noStrike" cap="none" baseline="0" dirty="0">
                          <a:solidFill>
                            <a:srgbClr val="000000"/>
                          </a:solidFill>
                          <a:effectLst/>
                          <a:latin typeface="Arial" pitchFamily="34" charset="0"/>
                          <a:ea typeface="黑体" pitchFamily="2" charset="-122"/>
                          <a:cs typeface="Arial" pitchFamily="34" charset="0"/>
                        </a:rPr>
                        <a:t>CLDC 1.1 -&gt; CLDC 8</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71757">
                <a:tc>
                  <a:txBody>
                    <a:bodyPr/>
                    <a:lstStyle/>
                    <a:p>
                      <a:pPr marL="18288" marR="0" indent="0" algn="l" defTabSz="914400">
                        <a:lnSpc>
                          <a:spcPct val="100000"/>
                        </a:lnSpc>
                        <a:spcBef>
                          <a:spcPts val="504"/>
                        </a:spcBef>
                        <a:spcAft>
                          <a:spcPts val="0"/>
                        </a:spcAft>
                        <a:buNone/>
                      </a:pPr>
                      <a:r>
                        <a:rPr lang="en-US" sz="1200" b="1" i="0" u="none" strike="noStrike" cap="none" baseline="0" dirty="0">
                          <a:solidFill>
                            <a:srgbClr val="000000"/>
                          </a:solidFill>
                          <a:effectLst/>
                          <a:latin typeface="Arial" pitchFamily="34" charset="0"/>
                          <a:ea typeface="黑体" pitchFamily="2" charset="-122"/>
                          <a:cs typeface="Arial" pitchFamily="34" charset="0"/>
                        </a:rPr>
                        <a:t>IMP-NG -&gt; Java ME Embedded </a:t>
                      </a:r>
                      <a:r>
                        <a:rPr lang="en-US" sz="1200" b="1" i="0" u="none" strike="noStrike" cap="none" baseline="0" dirty="0" err="1">
                          <a:solidFill>
                            <a:srgbClr val="000000"/>
                          </a:solidFill>
                          <a:effectLst/>
                          <a:latin typeface="Arial" pitchFamily="34" charset="0"/>
                          <a:ea typeface="黑体" pitchFamily="2" charset="-122"/>
                          <a:cs typeface="Arial" pitchFamily="34" charset="0"/>
                        </a:rPr>
                        <a:t>配置文件</a:t>
                      </a:r>
                      <a:endParaRPr lang="en-US" sz="1200" b="1" i="0" u="none" strike="noStrike" cap="none" baseline="0" dirty="0">
                        <a:solidFill>
                          <a:srgbClr val="000000"/>
                        </a:solidFill>
                        <a:effectLst/>
                        <a:latin typeface="Arial" pitchFamily="34" charset="0"/>
                        <a:ea typeface="黑体" pitchFamily="2" charset="-122"/>
                        <a:cs typeface="Arial" pitchFamily="34" charset="0"/>
                      </a:endParaRP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71757">
                <a:tc>
                  <a:txBody>
                    <a:bodyPr/>
                    <a:lstStyle/>
                    <a:p>
                      <a:pPr marL="18288" marR="0" indent="0" algn="l" defTabSz="914400">
                        <a:lnSpc>
                          <a:spcPct val="100000"/>
                        </a:lnSpc>
                        <a:spcBef>
                          <a:spcPts val="504"/>
                        </a:spcBef>
                        <a:spcAft>
                          <a:spcPts val="0"/>
                        </a:spcAft>
                        <a:buNone/>
                      </a:pPr>
                      <a:r>
                        <a:rPr lang="en-US" sz="1200" b="1" i="0" u="none" strike="noStrike" cap="none" baseline="0" dirty="0" err="1">
                          <a:solidFill>
                            <a:srgbClr val="000000"/>
                          </a:solidFill>
                          <a:effectLst/>
                          <a:latin typeface="Arial" pitchFamily="34" charset="0"/>
                          <a:ea typeface="黑体" pitchFamily="2" charset="-122"/>
                          <a:cs typeface="Arial" pitchFamily="34" charset="0"/>
                        </a:rPr>
                        <a:t>设备访问</a:t>
                      </a:r>
                      <a:r>
                        <a:rPr lang="en-US" sz="1200" b="1" i="0" u="none" strike="noStrike" cap="none" baseline="0" dirty="0">
                          <a:solidFill>
                            <a:srgbClr val="000000"/>
                          </a:solidFill>
                          <a:effectLst/>
                          <a:latin typeface="Arial" pitchFamily="34" charset="0"/>
                          <a:ea typeface="黑体" pitchFamily="2" charset="-122"/>
                          <a:cs typeface="Arial" pitchFamily="34" charset="0"/>
                        </a:rPr>
                        <a:t> API -&gt; </a:t>
                      </a:r>
                      <a:r>
                        <a:rPr lang="en-US" sz="1200" b="1" i="0" u="none" strike="noStrike" cap="none" baseline="0" dirty="0" err="1">
                          <a:solidFill>
                            <a:srgbClr val="000000"/>
                          </a:solidFill>
                          <a:effectLst/>
                          <a:latin typeface="Arial" pitchFamily="34" charset="0"/>
                          <a:ea typeface="黑体" pitchFamily="2" charset="-122"/>
                          <a:cs typeface="Arial" pitchFamily="34" charset="0"/>
                        </a:rPr>
                        <a:t>外围</a:t>
                      </a:r>
                      <a:r>
                        <a:rPr lang="en-US" sz="1200" b="1" i="0" u="none" strike="noStrike" cap="none" baseline="0" dirty="0">
                          <a:solidFill>
                            <a:srgbClr val="000000"/>
                          </a:solidFill>
                          <a:effectLst/>
                          <a:latin typeface="Arial" pitchFamily="34" charset="0"/>
                          <a:ea typeface="黑体" pitchFamily="2" charset="-122"/>
                          <a:cs typeface="Arial" pitchFamily="34" charset="0"/>
                        </a:rPr>
                        <a:t> IO API</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86519">
                <a:tc>
                  <a:txBody>
                    <a:bodyPr/>
                    <a:lstStyle/>
                    <a:p>
                      <a:pPr marL="18288" marR="0" indent="0" algn="l" defTabSz="914400">
                        <a:lnSpc>
                          <a:spcPct val="100000"/>
                        </a:lnSpc>
                        <a:spcBef>
                          <a:spcPts val="504"/>
                        </a:spcBef>
                        <a:spcAft>
                          <a:spcPts val="0"/>
                        </a:spcAft>
                        <a:buNone/>
                      </a:pPr>
                      <a:r>
                        <a:rPr lang="en-US" sz="1200" b="1" i="0" u="none" strike="noStrike" cap="none" baseline="0" dirty="0" err="1">
                          <a:solidFill>
                            <a:srgbClr val="000000"/>
                          </a:solidFill>
                          <a:effectLst/>
                          <a:latin typeface="Arial" pitchFamily="34" charset="0"/>
                          <a:ea typeface="黑体" pitchFamily="2" charset="-122"/>
                          <a:cs typeface="Arial" pitchFamily="34" charset="0"/>
                        </a:rPr>
                        <a:t>命令行接口</a:t>
                      </a:r>
                      <a:endParaRPr lang="en-US" sz="1200" b="1" i="0" u="none" strike="noStrike" cap="none" baseline="0" dirty="0">
                        <a:solidFill>
                          <a:srgbClr val="000000"/>
                        </a:solidFill>
                        <a:effectLst/>
                        <a:latin typeface="Arial" pitchFamily="34" charset="0"/>
                        <a:ea typeface="黑体" pitchFamily="2" charset="-122"/>
                        <a:cs typeface="Arial" pitchFamily="34" charset="0"/>
                      </a:endParaRP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86519">
                <a:tc>
                  <a:txBody>
                    <a:bodyPr/>
                    <a:lstStyle/>
                    <a:p>
                      <a:pPr marL="18288" marR="0" indent="0" algn="l" defTabSz="914400">
                        <a:lnSpc>
                          <a:spcPct val="100000"/>
                        </a:lnSpc>
                        <a:spcBef>
                          <a:spcPts val="504"/>
                        </a:spcBef>
                        <a:spcAft>
                          <a:spcPts val="0"/>
                        </a:spcAft>
                        <a:buNone/>
                      </a:pPr>
                      <a:r>
                        <a:rPr lang="en-US" sz="1200" b="1" i="0" u="none" strike="noStrike" cap="none" baseline="0" dirty="0" err="1">
                          <a:solidFill>
                            <a:srgbClr val="000000"/>
                          </a:solidFill>
                          <a:effectLst/>
                          <a:latin typeface="Arial" pitchFamily="34" charset="0"/>
                          <a:ea typeface="黑体" pitchFamily="2" charset="-122"/>
                          <a:cs typeface="Arial" pitchFamily="34" charset="0"/>
                        </a:rPr>
                        <a:t>其他</a:t>
                      </a:r>
                      <a:r>
                        <a:rPr lang="en-US" sz="1200" b="1" i="0" u="none" strike="noStrike" cap="none" baseline="0" dirty="0">
                          <a:solidFill>
                            <a:srgbClr val="000000"/>
                          </a:solidFill>
                          <a:effectLst/>
                          <a:latin typeface="Arial" pitchFamily="34" charset="0"/>
                          <a:ea typeface="黑体" pitchFamily="2" charset="-122"/>
                          <a:cs typeface="Arial" pitchFamily="34" charset="0"/>
                        </a:rPr>
                        <a:t> JSR </a:t>
                      </a:r>
                      <a:r>
                        <a:rPr lang="en-US" sz="1200" b="1" i="0" u="none" strike="noStrike" cap="none" baseline="0" dirty="0" err="1">
                          <a:solidFill>
                            <a:srgbClr val="000000"/>
                          </a:solidFill>
                          <a:effectLst/>
                          <a:latin typeface="Arial" pitchFamily="34" charset="0"/>
                          <a:ea typeface="黑体" pitchFamily="2" charset="-122"/>
                          <a:cs typeface="Arial" pitchFamily="34" charset="0"/>
                        </a:rPr>
                        <a:t>乃至更多</a:t>
                      </a:r>
                      <a:endParaRPr lang="en-US" sz="1200" b="1" i="0" u="none" strike="noStrike" cap="none" baseline="0" dirty="0">
                        <a:solidFill>
                          <a:srgbClr val="000000"/>
                        </a:solidFill>
                        <a:effectLst/>
                        <a:latin typeface="Arial" pitchFamily="34" charset="0"/>
                        <a:ea typeface="黑体" pitchFamily="2" charset="-122"/>
                        <a:cs typeface="Arial" pitchFamily="34" charset="0"/>
                      </a:endParaRP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21" name="Group 52"/>
          <p:cNvGraphicFramePr>
            <a:graphicFrameLocks/>
          </p:cNvGraphicFramePr>
          <p:nvPr>
            <p:extLst>
              <p:ext uri="{D42A27DB-BD31-4B8C-83A1-F6EECF244321}">
                <p14:modId xmlns:p14="http://schemas.microsoft.com/office/powerpoint/2010/main" xmlns="" val="733105611"/>
              </p:ext>
            </p:extLst>
          </p:nvPr>
        </p:nvGraphicFramePr>
        <p:xfrm>
          <a:off x="854348" y="1983666"/>
          <a:ext cx="2774677" cy="2388309"/>
        </p:xfrm>
        <a:graphic>
          <a:graphicData uri="http://schemas.openxmlformats.org/drawingml/2006/table">
            <a:tbl>
              <a:tblPr>
                <a:effectLst/>
              </a:tblPr>
              <a:tblGrid>
                <a:gridCol w="2774677"/>
              </a:tblGrid>
              <a:tr h="471757">
                <a:tc>
                  <a:txBody>
                    <a:bodyPr/>
                    <a:lstStyle/>
                    <a:p>
                      <a:pPr marL="18288" marR="0" indent="0" algn="l" defTabSz="914400">
                        <a:lnSpc>
                          <a:spcPct val="100000"/>
                        </a:lnSpc>
                        <a:spcBef>
                          <a:spcPts val="504"/>
                        </a:spcBef>
                        <a:spcAft>
                          <a:spcPts val="0"/>
                        </a:spcAft>
                        <a:buNone/>
                      </a:pPr>
                      <a:r>
                        <a:rPr lang="en-US" sz="1200" b="1" i="0" u="none" strike="noStrike" cap="none" baseline="0" dirty="0">
                          <a:solidFill>
                            <a:srgbClr val="000000"/>
                          </a:solidFill>
                          <a:effectLst/>
                          <a:latin typeface="Arial"/>
                          <a:ea typeface="+mn-ea"/>
                          <a:cs typeface="Arial"/>
                        </a:rPr>
                        <a:t>CLDC 1.0、1.1</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71757">
                <a:tc>
                  <a:txBody>
                    <a:bodyPr/>
                    <a:lstStyle/>
                    <a:p>
                      <a:pPr marL="18288" marR="0" indent="0" algn="l" defTabSz="914400">
                        <a:lnSpc>
                          <a:spcPct val="100000"/>
                        </a:lnSpc>
                        <a:spcBef>
                          <a:spcPts val="504"/>
                        </a:spcBef>
                        <a:spcAft>
                          <a:spcPts val="0"/>
                        </a:spcAft>
                        <a:buNone/>
                      </a:pPr>
                      <a:r>
                        <a:rPr lang="en-US" sz="1200" b="1" i="0" u="none" strike="noStrike" cap="none" baseline="0">
                          <a:solidFill>
                            <a:srgbClr val="000000"/>
                          </a:solidFill>
                          <a:effectLst/>
                          <a:latin typeface="Arial"/>
                          <a:ea typeface="+mn-ea"/>
                          <a:cs typeface="Arial"/>
                        </a:rPr>
                        <a:t>MIDP</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71757">
                <a:tc>
                  <a:txBody>
                    <a:bodyPr/>
                    <a:lstStyle/>
                    <a:p>
                      <a:pPr marL="18288" marR="0" indent="0" algn="l" defTabSz="914400">
                        <a:lnSpc>
                          <a:spcPct val="100000"/>
                        </a:lnSpc>
                        <a:spcBef>
                          <a:spcPts val="504"/>
                        </a:spcBef>
                        <a:spcAft>
                          <a:spcPts val="0"/>
                        </a:spcAft>
                        <a:buNone/>
                      </a:pPr>
                      <a:r>
                        <a:rPr lang="en-US" sz="1200" b="1" i="0" u="none" strike="noStrike" cap="none" baseline="0">
                          <a:solidFill>
                            <a:srgbClr val="000000"/>
                          </a:solidFill>
                          <a:effectLst/>
                          <a:latin typeface="Arial"/>
                          <a:ea typeface="+mn-ea"/>
                          <a:cs typeface="Arial"/>
                        </a:rPr>
                        <a:t>JSR 75、JSR 82、JSR 135……</a:t>
                      </a:r>
                      <a:r>
                        <a:rPr lang="en-US" sz="1200" b="1" i="0" u="none" strike="noStrike" cap="none" baseline="0">
                          <a:solidFill>
                            <a:srgbClr val="000000"/>
                          </a:solidFill>
                          <a:latin typeface="Arial"/>
                          <a:ea typeface="+mn-ea"/>
                          <a:cs typeface="Arial"/>
                        </a:rPr>
                        <a:t> </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r>
              <a:tr h="486519">
                <a:tc>
                  <a:txBody>
                    <a:bodyPr/>
                    <a:lstStyle/>
                    <a:p>
                      <a:pPr marL="18288" marR="0" indent="0" algn="l" defTabSz="914400">
                        <a:lnSpc>
                          <a:spcPct val="100000"/>
                        </a:lnSpc>
                        <a:spcBef>
                          <a:spcPts val="504"/>
                        </a:spcBef>
                        <a:spcAft>
                          <a:spcPts val="0"/>
                        </a:spcAft>
                        <a:buNone/>
                      </a:pPr>
                      <a:r>
                        <a:rPr lang="en-US" sz="1200" b="1" i="0" u="none" strike="noStrike" cap="none" baseline="0" dirty="0" err="1">
                          <a:solidFill>
                            <a:srgbClr val="000000"/>
                          </a:solidFill>
                          <a:effectLst/>
                          <a:latin typeface="Arial" pitchFamily="34" charset="0"/>
                          <a:ea typeface="黑体" pitchFamily="2" charset="-122"/>
                          <a:cs typeface="Arial" pitchFamily="34" charset="0"/>
                        </a:rPr>
                        <a:t>其他</a:t>
                      </a:r>
                      <a:r>
                        <a:rPr lang="en-US" sz="1200" b="1" i="0" u="none" strike="noStrike" cap="none" baseline="0" dirty="0">
                          <a:solidFill>
                            <a:srgbClr val="000000"/>
                          </a:solidFill>
                          <a:effectLst/>
                          <a:latin typeface="Arial" pitchFamily="34" charset="0"/>
                          <a:ea typeface="黑体" pitchFamily="2" charset="-122"/>
                          <a:cs typeface="Arial" pitchFamily="34" charset="0"/>
                        </a:rPr>
                        <a:t> JSR</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86519">
                <a:tc>
                  <a:txBody>
                    <a:bodyPr/>
                    <a:lstStyle/>
                    <a:p>
                      <a:pPr marL="18288" marR="0" indent="0" algn="l" defTabSz="914400">
                        <a:lnSpc>
                          <a:spcPct val="100000"/>
                        </a:lnSpc>
                        <a:spcBef>
                          <a:spcPts val="504"/>
                        </a:spcBef>
                        <a:spcAft>
                          <a:spcPts val="0"/>
                        </a:spcAft>
                        <a:buNone/>
                      </a:pPr>
                      <a:r>
                        <a:rPr lang="en-US" sz="1200" b="1" i="0" u="none" strike="noStrike" cap="none" baseline="0" dirty="0" err="1">
                          <a:solidFill>
                            <a:srgbClr val="000000"/>
                          </a:solidFill>
                          <a:effectLst/>
                          <a:latin typeface="Arial" pitchFamily="34" charset="0"/>
                          <a:ea typeface="黑体" pitchFamily="2" charset="-122"/>
                          <a:cs typeface="Arial" pitchFamily="34" charset="0"/>
                        </a:rPr>
                        <a:t>扩展</a:t>
                      </a:r>
                      <a:endParaRPr lang="en-US" sz="1200" b="1" i="0" u="none" strike="noStrike" cap="none" baseline="0" dirty="0">
                        <a:solidFill>
                          <a:srgbClr val="000000"/>
                        </a:solidFill>
                        <a:effectLst/>
                        <a:latin typeface="Arial" pitchFamily="34" charset="0"/>
                        <a:ea typeface="黑体" pitchFamily="2" charset="-122"/>
                        <a:cs typeface="Arial" pitchFamily="34" charset="0"/>
                      </a:endParaRP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bl>
          </a:graphicData>
        </a:graphic>
      </p:graphicFrame>
      <p:sp>
        <p:nvSpPr>
          <p:cNvPr id="22" name="AutoShape 7"/>
          <p:cNvSpPr>
            <a:spLocks noChangeArrowheads="1"/>
          </p:cNvSpPr>
          <p:nvPr/>
        </p:nvSpPr>
        <p:spPr bwMode="gray">
          <a:xfrm>
            <a:off x="4296151" y="1390522"/>
            <a:ext cx="4711290" cy="602669"/>
          </a:xfrm>
          <a:prstGeom prst="homePlate">
            <a:avLst>
              <a:gd name="adj" fmla="val 43690"/>
            </a:avLst>
          </a:prstGeom>
          <a:gradFill>
            <a:gsLst>
              <a:gs pos="0">
                <a:schemeClr val="accent1"/>
              </a:gs>
              <a:gs pos="100000">
                <a:schemeClr val="accent1">
                  <a:lumMod val="75000"/>
                </a:schemeClr>
              </a:gs>
            </a:gsLst>
            <a:lin ang="5400000" scaled="1"/>
          </a:gradFill>
          <a:ln w="19050">
            <a:solidFill>
              <a:srgbClr val="FFFFFF"/>
            </a:solidFill>
            <a:miter lim="800000"/>
            <a:headEnd/>
            <a:tailEnd/>
          </a:ln>
        </p:spPr>
        <p:txBody>
          <a:bodyPr wrap="none" anchor="ctr"/>
          <a:lstStyle/>
          <a:p>
            <a:pPr algn="l"/>
            <a:endParaRPr lang="en-US" sz="1800" dirty="0"/>
          </a:p>
        </p:txBody>
      </p:sp>
      <p:sp>
        <p:nvSpPr>
          <p:cNvPr id="23" name="AutoShape 8"/>
          <p:cNvSpPr>
            <a:spLocks noChangeArrowheads="1"/>
          </p:cNvSpPr>
          <p:nvPr/>
        </p:nvSpPr>
        <p:spPr bwMode="gray">
          <a:xfrm>
            <a:off x="-1" y="1390522"/>
            <a:ext cx="4615903" cy="602669"/>
          </a:xfrm>
          <a:prstGeom prst="homePlate">
            <a:avLst>
              <a:gd name="adj" fmla="val 43690"/>
            </a:avLst>
          </a:prstGeom>
          <a:gradFill>
            <a:gsLst>
              <a:gs pos="0">
                <a:schemeClr val="accent1"/>
              </a:gs>
              <a:gs pos="100000">
                <a:schemeClr val="accent1">
                  <a:lumMod val="75000"/>
                </a:schemeClr>
              </a:gs>
            </a:gsLst>
            <a:lin ang="5400000" scaled="1"/>
          </a:gradFill>
          <a:ln w="19050">
            <a:solidFill>
              <a:srgbClr val="FFFFFF"/>
            </a:solidFill>
            <a:miter lim="800000"/>
            <a:headEnd/>
            <a:tailEnd/>
          </a:ln>
        </p:spPr>
        <p:txBody>
          <a:bodyPr wrap="none" anchor="ctr"/>
          <a:lstStyle/>
          <a:p>
            <a:pPr algn="l"/>
            <a:endParaRPr lang="en-US" sz="1800" dirty="0"/>
          </a:p>
        </p:txBody>
      </p:sp>
      <p:sp>
        <p:nvSpPr>
          <p:cNvPr id="24" name="Text Box 41"/>
          <p:cNvSpPr txBox="1">
            <a:spLocks noChangeArrowheads="1"/>
          </p:cNvSpPr>
          <p:nvPr/>
        </p:nvSpPr>
        <p:spPr bwMode="gray">
          <a:xfrm>
            <a:off x="1321073" y="1570289"/>
            <a:ext cx="1507852"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Arial Unicode MS" pitchFamily="34" charset="-128"/>
                <a:cs typeface="Arial Unicode MS" pitchFamily="34" charset="-128"/>
              </a:defRPr>
            </a:lvl1pPr>
            <a:lvl2pPr marL="37931725" indent="-37474525" eaLnBrk="0" hangingPunct="0">
              <a:defRPr sz="1600">
                <a:solidFill>
                  <a:schemeClr val="tx1"/>
                </a:solidFill>
                <a:latin typeface="Arial" pitchFamily="34" charset="0"/>
                <a:ea typeface="Arial Unicode MS" pitchFamily="34" charset="-128"/>
                <a:cs typeface="Arial Unicode MS" pitchFamily="34" charset="-128"/>
              </a:defRPr>
            </a:lvl2pPr>
            <a:lvl3pPr eaLnBrk="0" hangingPunct="0">
              <a:defRPr sz="1600">
                <a:solidFill>
                  <a:schemeClr val="tx1"/>
                </a:solidFill>
                <a:latin typeface="Arial" pitchFamily="34" charset="0"/>
                <a:ea typeface="Arial Unicode MS" pitchFamily="34" charset="-128"/>
                <a:cs typeface="Arial Unicode MS" pitchFamily="34" charset="-128"/>
              </a:defRPr>
            </a:lvl3pPr>
            <a:lvl4pPr eaLnBrk="0" hangingPunct="0">
              <a:defRPr sz="1600">
                <a:solidFill>
                  <a:schemeClr val="tx1"/>
                </a:solidFill>
                <a:latin typeface="Arial" pitchFamily="34" charset="0"/>
                <a:ea typeface="Arial Unicode MS" pitchFamily="34" charset="-128"/>
                <a:cs typeface="Arial Unicode MS" pitchFamily="34" charset="-128"/>
              </a:defRPr>
            </a:lvl4pPr>
            <a:lvl5pPr eaLnBrk="0" hangingPunct="0">
              <a:defRPr sz="1600">
                <a:solidFill>
                  <a:schemeClr val="tx1"/>
                </a:solidFill>
                <a:latin typeface="Arial" pitchFamily="34" charset="0"/>
                <a:ea typeface="Arial Unicode MS" pitchFamily="34" charset="-128"/>
                <a:cs typeface="Arial Unicode MS" pitchFamily="34" charset="-128"/>
              </a:defRPr>
            </a:lvl5pPr>
            <a:lvl6pPr marL="4572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6pPr>
            <a:lvl7pPr marL="9144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7pPr>
            <a:lvl8pPr marL="13716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8pPr>
            <a:lvl9pPr marL="18288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9pPr>
          </a:lstStyle>
          <a:p>
            <a:pPr algn="l" defTabSz="914400">
              <a:lnSpc>
                <a:spcPct val="85000"/>
              </a:lnSpc>
              <a:buNone/>
            </a:pPr>
            <a:r>
              <a:rPr lang="en-US" sz="2000" b="1" i="0">
                <a:solidFill>
                  <a:srgbClr val="FFFFFF"/>
                </a:solidFill>
                <a:latin typeface="Arial"/>
                <a:ea typeface="+mn-ea"/>
                <a:cs typeface="+mn-cs"/>
              </a:rPr>
              <a:t>Java ME</a:t>
            </a:r>
          </a:p>
        </p:txBody>
      </p:sp>
      <p:sp>
        <p:nvSpPr>
          <p:cNvPr id="25" name="Text Box 41"/>
          <p:cNvSpPr txBox="1">
            <a:spLocks noChangeArrowheads="1"/>
          </p:cNvSpPr>
          <p:nvPr/>
        </p:nvSpPr>
        <p:spPr bwMode="gray">
          <a:xfrm>
            <a:off x="4904523" y="1560764"/>
            <a:ext cx="2725002" cy="36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Arial Unicode MS" pitchFamily="34" charset="-128"/>
                <a:cs typeface="Arial Unicode MS" pitchFamily="34" charset="-128"/>
              </a:defRPr>
            </a:lvl1pPr>
            <a:lvl2pPr marL="37931725" indent="-37474525" eaLnBrk="0" hangingPunct="0">
              <a:defRPr sz="1600">
                <a:solidFill>
                  <a:schemeClr val="tx1"/>
                </a:solidFill>
                <a:latin typeface="Arial" pitchFamily="34" charset="0"/>
                <a:ea typeface="Arial Unicode MS" pitchFamily="34" charset="-128"/>
                <a:cs typeface="Arial Unicode MS" pitchFamily="34" charset="-128"/>
              </a:defRPr>
            </a:lvl2pPr>
            <a:lvl3pPr eaLnBrk="0" hangingPunct="0">
              <a:defRPr sz="1600">
                <a:solidFill>
                  <a:schemeClr val="tx1"/>
                </a:solidFill>
                <a:latin typeface="Arial" pitchFamily="34" charset="0"/>
                <a:ea typeface="Arial Unicode MS" pitchFamily="34" charset="-128"/>
                <a:cs typeface="Arial Unicode MS" pitchFamily="34" charset="-128"/>
              </a:defRPr>
            </a:lvl3pPr>
            <a:lvl4pPr eaLnBrk="0" hangingPunct="0">
              <a:defRPr sz="1600">
                <a:solidFill>
                  <a:schemeClr val="tx1"/>
                </a:solidFill>
                <a:latin typeface="Arial" pitchFamily="34" charset="0"/>
                <a:ea typeface="Arial Unicode MS" pitchFamily="34" charset="-128"/>
                <a:cs typeface="Arial Unicode MS" pitchFamily="34" charset="-128"/>
              </a:defRPr>
            </a:lvl4pPr>
            <a:lvl5pPr eaLnBrk="0" hangingPunct="0">
              <a:defRPr sz="1600">
                <a:solidFill>
                  <a:schemeClr val="tx1"/>
                </a:solidFill>
                <a:latin typeface="Arial" pitchFamily="34" charset="0"/>
                <a:ea typeface="Arial Unicode MS" pitchFamily="34" charset="-128"/>
                <a:cs typeface="Arial Unicode MS" pitchFamily="34" charset="-128"/>
              </a:defRPr>
            </a:lvl5pPr>
            <a:lvl6pPr marL="4572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6pPr>
            <a:lvl7pPr marL="9144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7pPr>
            <a:lvl8pPr marL="13716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8pPr>
            <a:lvl9pPr marL="1828800" eaLnBrk="0" fontAlgn="base" hangingPunct="0">
              <a:spcBef>
                <a:spcPct val="0"/>
              </a:spcBef>
              <a:spcAft>
                <a:spcPct val="0"/>
              </a:spcAft>
              <a:defRPr sz="1600">
                <a:solidFill>
                  <a:schemeClr val="tx1"/>
                </a:solidFill>
                <a:latin typeface="Arial" pitchFamily="34" charset="0"/>
                <a:ea typeface="Arial Unicode MS" pitchFamily="34" charset="-128"/>
                <a:cs typeface="Arial Unicode MS" pitchFamily="34" charset="-128"/>
              </a:defRPr>
            </a:lvl9pPr>
          </a:lstStyle>
          <a:p>
            <a:pPr algn="l" defTabSz="914400">
              <a:lnSpc>
                <a:spcPct val="85000"/>
              </a:lnSpc>
              <a:buNone/>
            </a:pPr>
            <a:r>
              <a:rPr lang="en-US" sz="2000" b="1" i="0">
                <a:solidFill>
                  <a:srgbClr val="FFFFFF"/>
                </a:solidFill>
                <a:latin typeface="Arial"/>
                <a:ea typeface="+mn-ea"/>
                <a:cs typeface="+mn-cs"/>
              </a:rPr>
              <a:t>Java ME Embedded</a:t>
            </a:r>
          </a:p>
        </p:txBody>
      </p:sp>
    </p:spTree>
    <p:extLst>
      <p:ext uri="{BB962C8B-B14F-4D97-AF65-F5344CB8AC3E}">
        <p14:creationId xmlns:p14="http://schemas.microsoft.com/office/powerpoint/2010/main" xmlns="" val="4256882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Java ME Embedded</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000000"/>
                </a:solidFill>
                <a:latin typeface="Arial" pitchFamily="34" charset="0"/>
                <a:ea typeface="黑体" pitchFamily="2" charset="-122"/>
                <a:cs typeface="Arial" pitchFamily="34" charset="0"/>
              </a:rPr>
              <a:t>微控制器、片上系统和其他具有如下特征的物联网</a:t>
            </a:r>
            <a:r>
              <a:rPr lang="en-US" sz="2000" b="0" i="0" dirty="0">
                <a:solidFill>
                  <a:srgbClr val="000000"/>
                </a:solidFill>
                <a:latin typeface="Arial" pitchFamily="34" charset="0"/>
                <a:ea typeface="黑体" pitchFamily="2" charset="-122"/>
                <a:cs typeface="Arial" pitchFamily="34" charset="0"/>
              </a:rPr>
              <a:t>：</a:t>
            </a:r>
          </a:p>
          <a:p>
            <a:pPr marL="630936" lvl="1" indent="-228600" algn="l" defTabSz="228600">
              <a:spcBef>
                <a:spcPts val="0"/>
              </a:spcBef>
              <a:spcAft>
                <a:spcPts val="600"/>
              </a:spcAft>
              <a:buClr>
                <a:srgbClr val="5382A1"/>
              </a:buClr>
              <a:buSzPct val="85000"/>
              <a:buFont typeface="Arial"/>
              <a:buChar char="–"/>
            </a:pPr>
            <a:r>
              <a:rPr lang="en-US" sz="1800" b="0" i="0" dirty="0">
                <a:solidFill>
                  <a:srgbClr val="5382A1"/>
                </a:solidFill>
                <a:latin typeface="Arial" pitchFamily="34" charset="0"/>
                <a:ea typeface="黑体" pitchFamily="2" charset="-122"/>
                <a:cs typeface="Arial" pitchFamily="34" charset="0"/>
              </a:rPr>
              <a:t>32 KB </a:t>
            </a:r>
            <a:r>
              <a:rPr lang="en-US" sz="1800" b="0" i="0" dirty="0">
                <a:solidFill>
                  <a:srgbClr val="000000"/>
                </a:solidFill>
                <a:latin typeface="Arial" pitchFamily="34" charset="0"/>
                <a:ea typeface="黑体" pitchFamily="2" charset="-122"/>
                <a:cs typeface="Arial" pitchFamily="34" charset="0"/>
              </a:rPr>
              <a:t>&lt;= RAM &lt;= 32 MB</a:t>
            </a:r>
          </a:p>
          <a:p>
            <a:pPr marL="630936" lvl="1" indent="-228600" algn="l" defTabSz="228600">
              <a:spcBef>
                <a:spcPts val="0"/>
              </a:spcBef>
              <a:spcAft>
                <a:spcPts val="600"/>
              </a:spcAft>
              <a:buClr>
                <a:srgbClr val="5382A1"/>
              </a:buClr>
              <a:buSzPct val="85000"/>
              <a:buFont typeface="Arial"/>
              <a:buChar char="–"/>
            </a:pPr>
            <a:r>
              <a:rPr lang="en-US" sz="1800" b="0" i="0" dirty="0">
                <a:solidFill>
                  <a:srgbClr val="5382A1"/>
                </a:solidFill>
                <a:latin typeface="Arial" pitchFamily="34" charset="0"/>
                <a:ea typeface="黑体" pitchFamily="2" charset="-122"/>
                <a:cs typeface="Arial" pitchFamily="34" charset="0"/>
              </a:rPr>
              <a:t>148 KB</a:t>
            </a:r>
            <a:r>
              <a:rPr lang="en-US" sz="1800" b="0" i="0" dirty="0">
                <a:solidFill>
                  <a:srgbClr val="000000"/>
                </a:solidFill>
                <a:latin typeface="Arial" pitchFamily="34" charset="0"/>
                <a:ea typeface="黑体" pitchFamily="2" charset="-122"/>
                <a:cs typeface="Arial" pitchFamily="34" charset="0"/>
              </a:rPr>
              <a:t> &lt;= ROM/</a:t>
            </a:r>
            <a:r>
              <a:rPr lang="en-US" sz="1800" b="0" i="0" dirty="0" err="1">
                <a:solidFill>
                  <a:srgbClr val="000000"/>
                </a:solidFill>
                <a:latin typeface="Arial" pitchFamily="34" charset="0"/>
                <a:ea typeface="黑体" pitchFamily="2" charset="-122"/>
                <a:cs typeface="Arial" pitchFamily="34" charset="0"/>
              </a:rPr>
              <a:t>闪存</a:t>
            </a:r>
            <a:r>
              <a:rPr lang="en-US" sz="1800" b="0" i="0" dirty="0">
                <a:solidFill>
                  <a:srgbClr val="000000"/>
                </a:solidFill>
                <a:latin typeface="Arial" pitchFamily="34" charset="0"/>
                <a:ea typeface="黑体" pitchFamily="2" charset="-122"/>
                <a:cs typeface="Arial" pitchFamily="34" charset="0"/>
              </a:rPr>
              <a:t> &lt;= 32 MB</a:t>
            </a:r>
          </a:p>
          <a:p>
            <a:pPr marL="630936" lvl="1" indent="-228600" algn="l" defTabSz="228600">
              <a:spcBef>
                <a:spcPts val="0"/>
              </a:spcBef>
              <a:spcAft>
                <a:spcPts val="600"/>
              </a:spcAft>
              <a:buClr>
                <a:srgbClr val="5382A1"/>
              </a:buClr>
              <a:buSzPct val="85000"/>
              <a:buFont typeface="Arial"/>
              <a:buChar char="–"/>
            </a:pPr>
            <a:r>
              <a:rPr lang="en-US" sz="1800" b="0" i="0" dirty="0">
                <a:solidFill>
                  <a:srgbClr val="5382A1"/>
                </a:solidFill>
                <a:latin typeface="Arial" pitchFamily="34" charset="0"/>
                <a:ea typeface="黑体" pitchFamily="2" charset="-122"/>
                <a:cs typeface="Arial" pitchFamily="34" charset="0"/>
              </a:rPr>
              <a:t>96 MHz </a:t>
            </a:r>
            <a:r>
              <a:rPr lang="en-US" sz="1800" b="0" i="0" dirty="0">
                <a:solidFill>
                  <a:srgbClr val="000000"/>
                </a:solidFill>
                <a:latin typeface="Arial" pitchFamily="34" charset="0"/>
                <a:ea typeface="黑体" pitchFamily="2" charset="-122"/>
                <a:cs typeface="Arial" pitchFamily="34" charset="0"/>
              </a:rPr>
              <a:t>&lt;= CPU </a:t>
            </a:r>
            <a:r>
              <a:rPr lang="en-US" sz="1800" b="0" i="0" dirty="0" err="1">
                <a:solidFill>
                  <a:srgbClr val="000000"/>
                </a:solidFill>
                <a:latin typeface="Arial" pitchFamily="34" charset="0"/>
                <a:ea typeface="黑体" pitchFamily="2" charset="-122"/>
                <a:cs typeface="Arial" pitchFamily="34" charset="0"/>
              </a:rPr>
              <a:t>频率</a:t>
            </a:r>
            <a:r>
              <a:rPr lang="en-US" sz="1800" b="0" i="0" dirty="0">
                <a:solidFill>
                  <a:srgbClr val="000000"/>
                </a:solidFill>
                <a:latin typeface="Arial" pitchFamily="34" charset="0"/>
                <a:ea typeface="黑体" pitchFamily="2" charset="-122"/>
                <a:cs typeface="Arial" pitchFamily="34" charset="0"/>
              </a:rPr>
              <a:t> &lt;= …</a:t>
            </a:r>
          </a:p>
          <a:p>
            <a:pPr marL="630936" lvl="1" indent="-228600" algn="l" defTabSz="228600">
              <a:spcBef>
                <a:spcPts val="0"/>
              </a:spcBef>
              <a:spcAft>
                <a:spcPts val="600"/>
              </a:spcAft>
              <a:buClr>
                <a:srgbClr val="000000"/>
              </a:buClr>
              <a:buSzPct val="85000"/>
              <a:buFont typeface="Arial"/>
              <a:buChar char="–"/>
            </a:pPr>
            <a:r>
              <a:rPr lang="en-US" sz="1800" b="0" i="0" dirty="0">
                <a:solidFill>
                  <a:srgbClr val="000000"/>
                </a:solidFill>
                <a:latin typeface="Arial" pitchFamily="34" charset="0"/>
                <a:ea typeface="黑体" pitchFamily="2" charset="-122"/>
                <a:cs typeface="Arial" pitchFamily="34" charset="0"/>
              </a:rPr>
              <a:t>32 </a:t>
            </a:r>
            <a:r>
              <a:rPr lang="en-US" sz="1800" b="0" i="0" dirty="0" err="1">
                <a:solidFill>
                  <a:srgbClr val="000000"/>
                </a:solidFill>
                <a:latin typeface="Arial" pitchFamily="34" charset="0"/>
                <a:ea typeface="黑体" pitchFamily="2" charset="-122"/>
                <a:cs typeface="Arial" pitchFamily="34" charset="0"/>
              </a:rPr>
              <a:t>位寻址模式</a:t>
            </a:r>
            <a:endParaRPr lang="en-US" sz="1800" b="0" i="0" dirty="0">
              <a:solidFill>
                <a:srgbClr val="000000"/>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err="1">
                <a:solidFill>
                  <a:srgbClr val="000000"/>
                </a:solidFill>
                <a:latin typeface="Arial" pitchFamily="34" charset="0"/>
                <a:ea typeface="黑体" pitchFamily="2" charset="-122"/>
                <a:cs typeface="Arial" pitchFamily="34" charset="0"/>
              </a:rPr>
              <a:t>可以具有</a:t>
            </a:r>
            <a:r>
              <a:rPr lang="en-US" sz="1800" b="0" i="0" dirty="0">
                <a:solidFill>
                  <a:srgbClr val="000000"/>
                </a:solidFill>
                <a:latin typeface="Arial" pitchFamily="34" charset="0"/>
                <a:ea typeface="黑体" pitchFamily="2" charset="-122"/>
                <a:cs typeface="Arial" pitchFamily="34" charset="0"/>
              </a:rPr>
              <a:t> OS/</a:t>
            </a:r>
            <a:r>
              <a:rPr lang="en-US" sz="1800" b="0" i="0" dirty="0" err="1" smtClean="0">
                <a:solidFill>
                  <a:srgbClr val="000000"/>
                </a:solidFill>
                <a:latin typeface="Arial" pitchFamily="34" charset="0"/>
                <a:ea typeface="黑体" pitchFamily="2" charset="-122"/>
                <a:cs typeface="Arial" pitchFamily="34" charset="0"/>
              </a:rPr>
              <a:t>运行</a:t>
            </a:r>
            <a:r>
              <a:rPr lang="zh-CN" altLang="en-US" sz="1800" b="0" i="0" dirty="0" smtClean="0">
                <a:solidFill>
                  <a:srgbClr val="000000"/>
                </a:solidFill>
                <a:latin typeface="Arial" pitchFamily="34" charset="0"/>
                <a:ea typeface="黑体" pitchFamily="2" charset="-122"/>
                <a:cs typeface="Arial" pitchFamily="34" charset="0"/>
              </a:rPr>
              <a:t>环境</a:t>
            </a:r>
            <a:r>
              <a:rPr lang="en-US" sz="1800" b="0" i="0" dirty="0" err="1" smtClean="0">
                <a:solidFill>
                  <a:srgbClr val="000000"/>
                </a:solidFill>
                <a:latin typeface="Arial" pitchFamily="34" charset="0"/>
                <a:ea typeface="黑体" pitchFamily="2" charset="-122"/>
                <a:cs typeface="Arial" pitchFamily="34" charset="0"/>
              </a:rPr>
              <a:t>或成为</a:t>
            </a:r>
            <a:r>
              <a:rPr lang="zh-CN" altLang="en-US" sz="1800" b="0" i="0" dirty="0" smtClean="0">
                <a:solidFill>
                  <a:srgbClr val="000000"/>
                </a:solidFill>
                <a:latin typeface="Arial" pitchFamily="34" charset="0"/>
                <a:ea typeface="黑体" pitchFamily="2" charset="-122"/>
                <a:cs typeface="Arial" pitchFamily="34" charset="0"/>
              </a:rPr>
              <a:t>不</a:t>
            </a:r>
            <a:r>
              <a:rPr lang="zh-CN" altLang="en-US" dirty="0">
                <a:solidFill>
                  <a:srgbClr val="000000"/>
                </a:solidFill>
                <a:ea typeface="黑体" pitchFamily="2" charset="-122"/>
              </a:rPr>
              <a:t>内置</a:t>
            </a:r>
            <a:r>
              <a:rPr lang="en-US" altLang="zh-CN" sz="1800" b="0" i="0" dirty="0" smtClean="0">
                <a:solidFill>
                  <a:srgbClr val="000000"/>
                </a:solidFill>
                <a:latin typeface="Arial" pitchFamily="34" charset="0"/>
                <a:ea typeface="黑体" pitchFamily="2" charset="-122"/>
                <a:cs typeface="Arial" pitchFamily="34" charset="0"/>
              </a:rPr>
              <a:t>OS</a:t>
            </a:r>
            <a:r>
              <a:rPr lang="zh-CN" altLang="en-US" sz="1800" b="0" i="0" dirty="0" smtClean="0">
                <a:solidFill>
                  <a:srgbClr val="000000"/>
                </a:solidFill>
                <a:latin typeface="Arial" pitchFamily="34" charset="0"/>
                <a:ea typeface="黑体" pitchFamily="2" charset="-122"/>
                <a:cs typeface="Arial" pitchFamily="34" charset="0"/>
              </a:rPr>
              <a:t>的</a:t>
            </a:r>
            <a:r>
              <a:rPr lang="en-US" sz="1800" b="0" i="0" dirty="0" err="1" smtClean="0">
                <a:solidFill>
                  <a:srgbClr val="5382A1"/>
                </a:solidFill>
                <a:latin typeface="Arial" pitchFamily="34" charset="0"/>
                <a:ea typeface="黑体" pitchFamily="2" charset="-122"/>
                <a:cs typeface="Arial" pitchFamily="34" charset="0"/>
              </a:rPr>
              <a:t>裸机</a:t>
            </a:r>
            <a:endParaRPr lang="en-US" sz="1800" b="0" i="0" dirty="0">
              <a:solidFill>
                <a:srgbClr val="5382A1"/>
              </a:solidFill>
              <a:latin typeface="Arial" pitchFamily="34" charset="0"/>
              <a:ea typeface="黑体" pitchFamily="2" charset="-122"/>
              <a:cs typeface="Arial" pitchFamily="34" charset="0"/>
            </a:endParaRPr>
          </a:p>
          <a:p>
            <a:pPr marL="630936" lvl="1" indent="-228600" algn="l" defTabSz="228600">
              <a:spcBef>
                <a:spcPts val="0"/>
              </a:spcBef>
              <a:spcAft>
                <a:spcPts val="600"/>
              </a:spcAft>
              <a:buClr>
                <a:srgbClr val="000000"/>
              </a:buClr>
              <a:buSzPct val="85000"/>
              <a:buFont typeface="Arial"/>
              <a:buChar char="–"/>
            </a:pPr>
            <a:r>
              <a:rPr lang="en-US" sz="1800" b="0" i="0" dirty="0" err="1" smtClean="0">
                <a:solidFill>
                  <a:srgbClr val="000000"/>
                </a:solidFill>
                <a:latin typeface="Arial" pitchFamily="34" charset="0"/>
                <a:ea typeface="黑体" pitchFamily="2" charset="-122"/>
                <a:cs typeface="Arial" pitchFamily="34" charset="0"/>
              </a:rPr>
              <a:t>可由电池或</a:t>
            </a:r>
            <a:r>
              <a:rPr lang="zh-CN" altLang="en-US" sz="1800" b="0" i="0" dirty="0" smtClean="0">
                <a:solidFill>
                  <a:srgbClr val="000000"/>
                </a:solidFill>
                <a:latin typeface="Arial" pitchFamily="34" charset="0"/>
                <a:ea typeface="黑体" pitchFamily="2" charset="-122"/>
                <a:cs typeface="Arial" pitchFamily="34" charset="0"/>
              </a:rPr>
              <a:t>外接电源</a:t>
            </a:r>
            <a:r>
              <a:rPr lang="en-US" sz="1800" b="0" i="0" dirty="0" err="1" smtClean="0">
                <a:solidFill>
                  <a:srgbClr val="000000"/>
                </a:solidFill>
                <a:latin typeface="Arial" pitchFamily="34" charset="0"/>
                <a:ea typeface="黑体" pitchFamily="2" charset="-122"/>
                <a:cs typeface="Arial" pitchFamily="34" charset="0"/>
              </a:rPr>
              <a:t>供电</a:t>
            </a:r>
            <a:endParaRPr lang="en-US" sz="1800" b="0" i="0" dirty="0">
              <a:solidFill>
                <a:srgbClr val="000000"/>
              </a:solidFill>
              <a:latin typeface="Arial" pitchFamily="34" charset="0"/>
              <a:ea typeface="黑体" pitchFamily="2"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2" charset="-122"/>
              <a:cs typeface="Arial" pitchFamily="34" charset="0"/>
            </a:endParaRP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2" charset="-122"/>
                <a:cs typeface="Arial" pitchFamily="34" charset="0"/>
              </a:rPr>
              <a:t>目标设备特征</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86118"/>
            <a:ext cx="4709040" cy="2057182"/>
          </a:xfrm>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2" charset="-122"/>
                <a:cs typeface="Arial" pitchFamily="34" charset="0"/>
              </a:rPr>
              <a:t>32 KB RAM、148 KB ROM 和 96 MHz CPU……</a:t>
            </a:r>
            <a:br>
              <a:rPr lang="en-US" sz="2800" b="1" i="0">
                <a:solidFill>
                  <a:srgbClr val="000000"/>
                </a:solidFill>
                <a:latin typeface="Arial" pitchFamily="34" charset="0"/>
                <a:ea typeface="黑体" pitchFamily="2" charset="-122"/>
                <a:cs typeface="Arial" pitchFamily="34" charset="0"/>
              </a:rPr>
            </a:br>
            <a:r>
              <a:rPr lang="en-US" sz="2800" b="1" i="0">
                <a:solidFill>
                  <a:srgbClr val="000000"/>
                </a:solidFill>
                <a:latin typeface="Arial" pitchFamily="34" charset="0"/>
                <a:ea typeface="黑体" pitchFamily="2" charset="-122"/>
                <a:cs typeface="Arial" pitchFamily="34" charset="0"/>
              </a:rPr>
              <a:t>你在开玩笑吗？</a:t>
            </a:r>
            <a:br>
              <a:rPr lang="en-US" sz="2800" b="1" i="0">
                <a:solidFill>
                  <a:srgbClr val="000000"/>
                </a:solidFill>
                <a:latin typeface="Arial" pitchFamily="34" charset="0"/>
                <a:ea typeface="黑体" pitchFamily="2" charset="-122"/>
                <a:cs typeface="Arial" pitchFamily="34" charset="0"/>
              </a:rPr>
            </a:br>
            <a:r>
              <a:rPr lang="en-US" sz="2800" b="1" i="0">
                <a:solidFill>
                  <a:srgbClr val="000000"/>
                </a:solidFill>
                <a:latin typeface="Arial" pitchFamily="34" charset="0"/>
                <a:ea typeface="黑体" pitchFamily="2" charset="-122"/>
                <a:cs typeface="Arial" pitchFamily="34" charset="0"/>
              </a:rPr>
              <a:t/>
            </a:r>
            <a:br>
              <a:rPr lang="en-US" sz="2800" b="1" i="0">
                <a:solidFill>
                  <a:srgbClr val="000000"/>
                </a:solidFill>
                <a:latin typeface="Arial" pitchFamily="34" charset="0"/>
                <a:ea typeface="黑体" pitchFamily="2" charset="-122"/>
                <a:cs typeface="Arial" pitchFamily="34" charset="0"/>
              </a:rPr>
            </a:br>
            <a:r>
              <a:rPr lang="en-US" sz="2800" b="1" i="0">
                <a:solidFill>
                  <a:srgbClr val="000000"/>
                </a:solidFill>
                <a:latin typeface="Arial" pitchFamily="34" charset="0"/>
                <a:ea typeface="黑体" pitchFamily="2" charset="-122"/>
                <a:cs typeface="Arial" pitchFamily="34" charset="0"/>
              </a:rPr>
              <a:t>让我们了解一下！</a:t>
            </a:r>
          </a:p>
        </p:txBody>
      </p:sp>
      <p:pic>
        <p:nvPicPr>
          <p:cNvPr id="11" name="Picture Placeholder 10" descr="ph-ind-hlc-009-cropped.jpg"/>
          <p:cNvPicPr>
            <a:picLocks noGrp="1" noChangeAspect="1"/>
          </p:cNvPicPr>
          <p:nvPr>
            <p:ph type="pic" sz="quarter" idx="12"/>
          </p:nvPr>
        </p:nvPicPr>
        <p:blipFill>
          <a:blip r:embed="rId3" cstate="print"/>
          <a:srcRect l="22241" r="22241"/>
          <a:stretch>
            <a:fillRect/>
          </a:stretch>
        </p:blipFill>
        <p:spPr>
          <a:xfrm>
            <a:off x="5715000" y="0"/>
            <a:ext cx="3429000" cy="4629150"/>
          </a:xfrm>
        </p:spPr>
      </p:pic>
    </p:spTree>
    <p:extLst>
      <p:ext uri="{BB962C8B-B14F-4D97-AF65-F5344CB8AC3E}">
        <p14:creationId xmlns:p14="http://schemas.microsoft.com/office/powerpoint/2010/main" xmlns="" val="2656209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avaOne_Template_16x9 (1)">
  <a:themeElements>
    <a:clrScheme name="Custom 26">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JavaOne_Template_16x9 (1)</Template>
  <TotalTime>6401</TotalTime>
  <Words>2092</Words>
  <Application>Microsoft Office PowerPoint</Application>
  <PresentationFormat>全屏显示(16:9)</PresentationFormat>
  <Paragraphs>286</Paragraphs>
  <Slides>24</Slides>
  <Notes>18</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JavaOne_Template_16x9 (1)</vt:lpstr>
      <vt:lpstr>幻灯片 1</vt:lpstr>
      <vt:lpstr>Java ME Embedded 和机器人</vt:lpstr>
      <vt:lpstr>幻灯片 3</vt:lpstr>
      <vt:lpstr>议题</vt:lpstr>
      <vt:lpstr>幻灯片 5</vt:lpstr>
      <vt:lpstr>Java ME Embedded 是什么？ </vt:lpstr>
      <vt:lpstr>内容</vt:lpstr>
      <vt:lpstr>Java ME Embedded</vt:lpstr>
      <vt:lpstr>32 KB RAM、148 KB ROM 和 96 MHz CPU…… 你在开玩笑吗？  让我们了解一下！</vt:lpstr>
      <vt:lpstr>硬件</vt:lpstr>
      <vt:lpstr>接着是</vt:lpstr>
      <vt:lpstr>Java 配置</vt:lpstr>
      <vt:lpstr>软件</vt:lpstr>
      <vt:lpstr>软件</vt:lpstr>
      <vt:lpstr>我们做到了！</vt:lpstr>
      <vt:lpstr>硬件</vt:lpstr>
      <vt:lpstr>机器人演示</vt:lpstr>
      <vt:lpstr>简单的履带式机器人</vt:lpstr>
      <vt:lpstr>简单的履带式机器人</vt:lpstr>
      <vt:lpstr>总结</vt:lpstr>
      <vt:lpstr>实用链接</vt:lpstr>
      <vt:lpstr>幻灯片 22</vt:lpstr>
      <vt:lpstr>Graphic Section Divider</vt:lpstr>
      <vt:lpstr>幻灯片 24</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Alexander Mironenko</dc:creator>
  <cp:lastModifiedBy>wanggz</cp:lastModifiedBy>
  <cp:revision>391</cp:revision>
  <cp:lastPrinted>2012-08-08T17:55:43Z</cp:lastPrinted>
  <dcterms:created xsi:type="dcterms:W3CDTF">2013-04-08T07:57:38Z</dcterms:created>
  <dcterms:modified xsi:type="dcterms:W3CDTF">2013-07-18T07:21:55Z</dcterms:modified>
</cp:coreProperties>
</file>