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56" r:id="rId2"/>
    <p:sldId id="258" r:id="rId3"/>
    <p:sldId id="260" r:id="rId4"/>
    <p:sldId id="259" r:id="rId5"/>
    <p:sldId id="277" r:id="rId6"/>
    <p:sldId id="261" r:id="rId7"/>
    <p:sldId id="262" r:id="rId8"/>
    <p:sldId id="263" r:id="rId9"/>
    <p:sldId id="265" r:id="rId10"/>
    <p:sldId id="266" r:id="rId11"/>
    <p:sldId id="264" r:id="rId12"/>
    <p:sldId id="267" r:id="rId13"/>
    <p:sldId id="274" r:id="rId14"/>
    <p:sldId id="275" r:id="rId15"/>
    <p:sldId id="270" r:id="rId16"/>
    <p:sldId id="272" r:id="rId17"/>
    <p:sldId id="271" r:id="rId18"/>
    <p:sldId id="273" r:id="rId19"/>
    <p:sldId id="276" r:id="rId20"/>
    <p:sldId id="278" r:id="rId21"/>
    <p:sldId id="279" r:id="rId22"/>
    <p:sldId id="280" r:id="rId23"/>
    <p:sldId id="281" r:id="rId24"/>
    <p:sldId id="282"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9696"/>
    <a:srgbClr val="00B050"/>
    <a:srgbClr val="39AB8E"/>
    <a:srgbClr val="786464"/>
    <a:srgbClr val="5382A1"/>
    <a:srgbClr val="355469"/>
    <a:srgbClr val="FFB500"/>
    <a:srgbClr val="7A7A7A"/>
    <a:srgbClr val="B3B3B3"/>
    <a:srgbClr val="F3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63649" autoAdjust="0"/>
  </p:normalViewPr>
  <p:slideViewPr>
    <p:cSldViewPr snapToGrid="0">
      <p:cViewPr>
        <p:scale>
          <a:sx n="100" d="100"/>
          <a:sy n="100" d="100"/>
        </p:scale>
        <p:origin x="-1014" y="-11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119" d="100"/>
        <a:sy n="119"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6/11/2013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xmlns=""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6/11/2013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xmlns=""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Подробно</a:t>
            </a:r>
            <a:r>
              <a:rPr lang="ru-RU" baseline="0" dirty="0" smtClean="0"/>
              <a:t> представится! Представить Дениса!</a:t>
            </a:r>
            <a:endParaRPr lang="en-US" baseline="0" dirty="0" smtClean="0"/>
          </a:p>
          <a:p>
            <a:endParaRPr lang="en-US" baseline="0" dirty="0" smtClean="0"/>
          </a:p>
          <a:p>
            <a:r>
              <a:rPr lang="ru-RU" baseline="0" dirty="0" smtClean="0"/>
              <a:t>Цель доклада! </a:t>
            </a:r>
            <a:endParaRPr lang="en-US" baseline="0" dirty="0" smtClean="0"/>
          </a:p>
          <a:p>
            <a:endParaRPr lang="en-US" baseline="0" dirty="0" smtClean="0"/>
          </a:p>
          <a:p>
            <a:r>
              <a:rPr lang="ru-RU" baseline="0" dirty="0" smtClean="0"/>
              <a:t>Интерактив, про </a:t>
            </a:r>
            <a:r>
              <a:rPr lang="en-US" baseline="0" dirty="0" smtClean="0"/>
              <a:t>EMBEDDED WORLD!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xmlns=""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purpose</a:t>
            </a:r>
            <a:r>
              <a:rPr lang="en-US" baseline="0" dirty="0" smtClean="0"/>
              <a:t> – get Java ME Embedded binary and flash it to </a:t>
            </a:r>
            <a:r>
              <a:rPr lang="en-US" baseline="0" dirty="0" err="1" smtClean="0"/>
              <a:t>mbed</a:t>
            </a:r>
            <a:r>
              <a:rPr lang="en-US" baseline="0" dirty="0" smtClean="0"/>
              <a:t> board.</a:t>
            </a:r>
          </a:p>
          <a:p>
            <a:r>
              <a:rPr lang="en-US" baseline="0" dirty="0" smtClean="0"/>
              <a:t>We have some experience of running Java ME on constrained devices. We know about footprint, so t</a:t>
            </a:r>
            <a:r>
              <a:rPr lang="en-US" dirty="0" smtClean="0"/>
              <a:t>ry to keep only necessary components and functionality to minimize</a:t>
            </a:r>
            <a:r>
              <a:rPr lang="en-US" baseline="0" dirty="0" smtClean="0"/>
              <a:t> RAM and ROM using.</a:t>
            </a:r>
          </a:p>
          <a:p>
            <a:endParaRPr lang="ru-RU" baseline="0" dirty="0" smtClean="0"/>
          </a:p>
          <a:p>
            <a:r>
              <a:rPr lang="ru-RU" baseline="0" dirty="0" smtClean="0"/>
              <a:t>Собираемся испольовать </a:t>
            </a:r>
            <a:r>
              <a:rPr lang="en-US" baseline="0" dirty="0" smtClean="0"/>
              <a:t>CLOSED-WORLD </a:t>
            </a:r>
            <a:r>
              <a:rPr lang="ru-RU" baseline="0" dirty="0" smtClean="0"/>
              <a:t>без </a:t>
            </a:r>
            <a:r>
              <a:rPr lang="en-US" baseline="0" dirty="0" smtClean="0"/>
              <a:t>IMP-NG!!!! </a:t>
            </a:r>
            <a:r>
              <a:rPr lang="ru-RU" baseline="0" dirty="0" smtClean="0"/>
              <a:t>НА данном устройстве данный компонент не нужен. Для эксперимента, обойдёмся.</a:t>
            </a:r>
          </a:p>
          <a:p>
            <a:endParaRPr lang="en-US" baseline="0" dirty="0" smtClean="0"/>
          </a:p>
          <a:p>
            <a:r>
              <a:rPr lang="ru-RU" baseline="0" dirty="0" smtClean="0"/>
              <a:t>Итак компоненты в студию! По каждому определяемся. Чтоже нам необходимо?</a:t>
            </a:r>
          </a:p>
          <a:p>
            <a:endParaRPr lang="ru-RU" baseline="0" dirty="0" smtClean="0"/>
          </a:p>
          <a:p>
            <a:r>
              <a:rPr lang="ru-RU" baseline="0" dirty="0" smtClean="0"/>
              <a:t>Интерактив!!!!</a:t>
            </a:r>
          </a:p>
          <a:p>
            <a:endParaRPr lang="ru-RU" baseline="0" dirty="0" smtClean="0"/>
          </a:p>
          <a:p>
            <a:r>
              <a:rPr lang="ru-RU" baseline="0" dirty="0" smtClean="0"/>
              <a:t>Вот что мы выбрали, что это, как его едят и что мы с ними сделаем, чтобы это всё заработало и поместилось.</a:t>
            </a:r>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Embedded Java offers an optimized version of VM</a:t>
            </a:r>
            <a:r>
              <a:rPr lang="en-US" baseline="0" dirty="0" smtClean="0"/>
              <a:t> for a target hardware.</a:t>
            </a:r>
          </a:p>
          <a:p>
            <a:endParaRPr lang="en-US" baseline="0" dirty="0" smtClean="0"/>
          </a:p>
          <a:p>
            <a:r>
              <a:rPr lang="en-US" baseline="0" dirty="0" smtClean="0"/>
              <a:t>And we didn’t refuse such possibility and leveraged following optimizations of VM during the investigation:</a:t>
            </a:r>
          </a:p>
          <a:p>
            <a:pPr>
              <a:buFontTx/>
              <a:buChar char="-"/>
            </a:pPr>
            <a:r>
              <a:rPr lang="en-US" baseline="0" dirty="0" smtClean="0"/>
              <a:t> Small Java Heap with new GC (we can say this but then should be ready to answer the questions whether it works better in case of the robot than an ordinary heap and GC. But we haven’t tested it). </a:t>
            </a:r>
          </a:p>
          <a:p>
            <a:pPr>
              <a:buFontTx/>
              <a:buChar char="-"/>
            </a:pPr>
            <a:r>
              <a:rPr lang="en-US" baseline="0" dirty="0" smtClean="0"/>
              <a:t> Thumb/Thumb2 IS</a:t>
            </a:r>
          </a:p>
          <a:p>
            <a:pPr>
              <a:buFontTx/>
              <a:buChar char="-"/>
            </a:pPr>
            <a:r>
              <a:rPr lang="en-US" baseline="0" dirty="0" smtClean="0"/>
              <a:t> Host-side application and libraries binary conversion</a:t>
            </a:r>
          </a:p>
          <a:p>
            <a:pPr>
              <a:buFontTx/>
              <a:buChar char="-"/>
            </a:pPr>
            <a:r>
              <a:rPr lang="en-US" baseline="0" dirty="0" smtClean="0"/>
              <a:t> VM build-time modularity</a:t>
            </a:r>
            <a:endParaRPr lang="ru-RU" baseline="0" dirty="0" smtClean="0"/>
          </a:p>
          <a:p>
            <a:pPr>
              <a:buFontTx/>
              <a:buChar char="-"/>
            </a:pPr>
            <a:endParaRPr lang="ru-RU" baseline="0" dirty="0" smtClean="0"/>
          </a:p>
          <a:p>
            <a:pPr>
              <a:buFontTx/>
              <a:buChar char="-"/>
            </a:pPr>
            <a:r>
              <a:rPr lang="ru-RU" baseline="0" dirty="0" smtClean="0"/>
              <a:t>СОСЛАТЬСЯ НА ПРЕДЫДУЩИЙ ДОКЛАД, чтобы узнать подробнее!!!!</a:t>
            </a:r>
          </a:p>
          <a:p>
            <a:pPr>
              <a:buFontTx/>
              <a:buChar char="-"/>
            </a:pPr>
            <a:endParaRPr lang="ru-RU" baseline="0" dirty="0" smtClean="0"/>
          </a:p>
          <a:p>
            <a:pPr>
              <a:buFontTx/>
              <a:buNone/>
            </a:pPr>
            <a:r>
              <a:rPr lang="en-US" baseline="0" dirty="0" smtClean="0"/>
              <a:t>CLOSED-WORLD </a:t>
            </a:r>
            <a:r>
              <a:rPr lang="ru-RU" baseline="0" dirty="0" smtClean="0"/>
              <a:t>упомянуть отдельно. «Закрытый мир» - это модель деплоя приложения, когда он деплоится на борду вместе со всем рантаймом, который там есть. Это позволяет применить максимум оптимизаций ещё при сборке приложения и получить на выхоже готовый бинарный файл для деплоя.</a:t>
            </a:r>
            <a:endParaRPr lang="en-US" baseline="0" dirty="0" smtClean="0"/>
          </a:p>
          <a:p>
            <a:pPr>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it’s good to have a full-featured and optimized VM that will execute</a:t>
            </a:r>
            <a:r>
              <a:rPr lang="en-US" baseline="0" dirty="0" smtClean="0"/>
              <a:t> Java code on a hardware.</a:t>
            </a:r>
          </a:p>
          <a:p>
            <a:endParaRPr lang="en-US" baseline="0" dirty="0" smtClean="0"/>
          </a:p>
          <a:p>
            <a:r>
              <a:rPr lang="en-US" baseline="0" dirty="0" smtClean="0"/>
              <a:t>But for robots it’s not enough. Even the simplest robot has some external peripherals connected to its MCU/</a:t>
            </a:r>
            <a:r>
              <a:rPr lang="en-US" baseline="0" dirty="0" err="1" smtClean="0"/>
              <a:t>SoC.</a:t>
            </a:r>
            <a:endParaRPr lang="en-US" baseline="0" dirty="0" smtClean="0"/>
          </a:p>
          <a:p>
            <a:r>
              <a:rPr lang="en-US" baseline="0" dirty="0" smtClean="0"/>
              <a:t>So it’s extremely important to have a </a:t>
            </a:r>
            <a:r>
              <a:rPr lang="en-US" baseline="0" dirty="0" err="1" smtClean="0"/>
              <a:t>convinient</a:t>
            </a:r>
            <a:r>
              <a:rPr lang="en-US" baseline="0" dirty="0" smtClean="0"/>
              <a:t> access to peripherals from Java.</a:t>
            </a:r>
          </a:p>
          <a:p>
            <a:endParaRPr lang="en-US" baseline="0" dirty="0" smtClean="0"/>
          </a:p>
          <a:p>
            <a:r>
              <a:rPr lang="en-US" baseline="0" dirty="0" smtClean="0"/>
              <a:t>And this task can be completed by </a:t>
            </a:r>
            <a:r>
              <a:rPr lang="en-US" baseline="0" dirty="0" err="1" smtClean="0"/>
              <a:t>levera</a:t>
            </a:r>
            <a:endParaRPr lang="ru-RU" baseline="0" dirty="0" smtClean="0"/>
          </a:p>
          <a:p>
            <a:r>
              <a:rPr lang="en-US" baseline="0" dirty="0" err="1" smtClean="0"/>
              <a:t>ging</a:t>
            </a:r>
            <a:r>
              <a:rPr lang="en-US" baseline="0" dirty="0" smtClean="0"/>
              <a:t> DAAPI that is a part of Small Embedded Java.</a:t>
            </a:r>
            <a:endParaRPr lang="ru-RU" baseline="0" dirty="0" smtClean="0"/>
          </a:p>
          <a:p>
            <a:endParaRPr lang="ru-RU" baseline="0" dirty="0" smtClean="0"/>
          </a:p>
          <a:p>
            <a:r>
              <a:rPr lang="ru-RU" baseline="0" dirty="0" smtClean="0"/>
              <a:t>Модульность!!! </a:t>
            </a:r>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only </a:t>
            </a:r>
            <a:r>
              <a:rPr lang="en-US" dirty="0" err="1" smtClean="0"/>
              <a:t>mbed</a:t>
            </a:r>
            <a:r>
              <a:rPr lang="en-US" dirty="0" smtClean="0"/>
              <a:t> board to audience.</a:t>
            </a:r>
            <a:r>
              <a:rPr lang="en-US" baseline="0" dirty="0" smtClean="0"/>
              <a:t> Only board – it is boring and very abstract. Try to create demo with it</a:t>
            </a:r>
            <a:r>
              <a:rPr lang="ru-RU" baseline="0" dirty="0" smtClean="0"/>
              <a:t> </a:t>
            </a:r>
          </a:p>
          <a:p>
            <a:endParaRPr lang="ru-RU" baseline="0" dirty="0" smtClean="0"/>
          </a:p>
          <a:p>
            <a:r>
              <a:rPr lang="ru-RU" baseline="0" dirty="0" smtClean="0"/>
              <a:t>ОБЯЗАТЕЛЬНО держаьт </a:t>
            </a:r>
            <a:r>
              <a:rPr lang="en-US" baseline="0" dirty="0" err="1" smtClean="0"/>
              <a:t>mbed</a:t>
            </a:r>
            <a:r>
              <a:rPr lang="en-US" baseline="0" dirty="0" smtClean="0"/>
              <a:t> </a:t>
            </a:r>
            <a:r>
              <a:rPr lang="ru-RU" baseline="0" dirty="0" smtClean="0"/>
              <a:t>в руке!!!! </a:t>
            </a:r>
          </a:p>
          <a:p>
            <a:endParaRPr lang="ru-RU" baseline="0" dirty="0" smtClean="0"/>
          </a:p>
          <a:p>
            <a:r>
              <a:rPr lang="ru-RU" baseline="0" dirty="0" smtClean="0"/>
              <a:t>Хотим доказать применимость в реальной жизни!</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xmlns=""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Итак, на данный момент для написания</a:t>
            </a:r>
            <a:r>
              <a:rPr lang="ru-RU" baseline="0" dirty="0" smtClean="0"/>
              <a:t> демы у нас есть железо с Джавой на борту + </a:t>
            </a:r>
            <a:r>
              <a:rPr lang="en-US" baseline="0" dirty="0" smtClean="0"/>
              <a:t>Device Access API</a:t>
            </a:r>
            <a:r>
              <a:rPr lang="ru-RU" baseline="0" dirty="0" smtClean="0"/>
              <a:t>, который нам без труда позволяет добраться до необходимой переферии.</a:t>
            </a:r>
          </a:p>
          <a:p>
            <a:endParaRPr lang="ru-RU" baseline="0" dirty="0" smtClean="0"/>
          </a:p>
          <a:p>
            <a:r>
              <a:rPr lang="ru-RU" baseline="0" dirty="0" smtClean="0"/>
              <a:t>Но что же мы выбрали:</a:t>
            </a:r>
          </a:p>
          <a:p>
            <a:pPr marL="228600" indent="-228600">
              <a:buAutoNum type="arabicPeriod"/>
            </a:pPr>
            <a:r>
              <a:rPr lang="ru-RU" baseline="0" dirty="0" smtClean="0"/>
              <a:t>Базу для роботы, решили сделать гусеничной. Так проще!</a:t>
            </a:r>
          </a:p>
          <a:p>
            <a:pPr marL="228600" indent="-228600">
              <a:buAutoNum type="arabicPeriod"/>
            </a:pPr>
            <a:r>
              <a:rPr lang="ru-RU" baseline="0" dirty="0" smtClean="0"/>
              <a:t>Надо управлять моторами.Есть готовые платы. Есть ли у нас </a:t>
            </a:r>
            <a:r>
              <a:rPr lang="en-US" baseline="0" dirty="0" smtClean="0"/>
              <a:t>PWM </a:t>
            </a:r>
            <a:r>
              <a:rPr lang="ru-RU" baseline="0" dirty="0" smtClean="0"/>
              <a:t>и </a:t>
            </a:r>
            <a:r>
              <a:rPr lang="en-US" baseline="0" dirty="0" smtClean="0"/>
              <a:t>GPIO</a:t>
            </a:r>
            <a:r>
              <a:rPr lang="ru-RU" baseline="0" dirty="0" smtClean="0"/>
              <a:t>. Они у нас есть!!! </a:t>
            </a:r>
            <a:r>
              <a:rPr lang="en-US" baseline="0" dirty="0" smtClean="0"/>
              <a:t>DA API </a:t>
            </a:r>
            <a:r>
              <a:rPr lang="ru-RU" baseline="0" dirty="0" smtClean="0"/>
              <a:t>рулит. Берём плату!</a:t>
            </a:r>
          </a:p>
          <a:p>
            <a:pPr marL="228600" indent="-228600">
              <a:buAutoNum type="arabicPeriod"/>
            </a:pPr>
            <a:r>
              <a:rPr lang="ru-RU" baseline="0" dirty="0" smtClean="0"/>
              <a:t>Инфракрасный приёмник и передатчик. Можем? Да можем!</a:t>
            </a:r>
          </a:p>
          <a:p>
            <a:pPr marL="228600" indent="-228600">
              <a:buAutoNum type="arabicPeriod"/>
            </a:pPr>
            <a:r>
              <a:rPr lang="ru-RU" baseline="0" dirty="0" smtClean="0"/>
              <a:t>Инфракрасные датчики расстояния для реализации некоторой самостоятельности. К чему бы их подключить. У нас есть </a:t>
            </a:r>
            <a:r>
              <a:rPr lang="en-US" baseline="0" dirty="0" smtClean="0"/>
              <a:t>ADC</a:t>
            </a:r>
            <a:r>
              <a:rPr lang="ru-RU" baseline="0" dirty="0" smtClean="0"/>
              <a:t>. Легко. Берём!</a:t>
            </a:r>
          </a:p>
          <a:p>
            <a:pPr marL="228600" indent="-228600">
              <a:buAutoNum type="arabicPeriod"/>
            </a:pPr>
            <a:endParaRPr lang="ru-RU" baseline="0" dirty="0" smtClean="0"/>
          </a:p>
          <a:p>
            <a:pPr marL="228600" indent="-228600">
              <a:buNone/>
            </a:pPr>
            <a:r>
              <a:rPr lang="ru-RU" baseline="0" dirty="0" smtClean="0"/>
              <a:t>Результат ... Далее!</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 all together and … show demo</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point – simple way to control peripheral and program robot logic.</a:t>
            </a:r>
            <a:endParaRPr lang="ru-RU" dirty="0" smtClean="0"/>
          </a:p>
          <a:p>
            <a:endParaRPr lang="ru-RU" dirty="0" smtClean="0"/>
          </a:p>
          <a:p>
            <a:r>
              <a:rPr lang="ru-RU" dirty="0" smtClean="0"/>
              <a:t>Код</a:t>
            </a:r>
            <a:r>
              <a:rPr lang="ru-RU" baseline="0" dirty="0" smtClean="0"/>
              <a:t> не сложен, а самое главное – переносим на любое устройство, где работает </a:t>
            </a:r>
            <a:r>
              <a:rPr lang="en-US" baseline="0" dirty="0" smtClean="0"/>
              <a:t>Java ME Embedded </a:t>
            </a:r>
            <a:r>
              <a:rPr lang="ru-RU" baseline="0" dirty="0" smtClean="0"/>
              <a:t>с </a:t>
            </a:r>
            <a:r>
              <a:rPr lang="en-US" baseline="0" dirty="0" smtClean="0"/>
              <a:t>Device Access API</a:t>
            </a:r>
            <a:r>
              <a:rPr lang="ru-RU" baseline="0" dirty="0" smtClean="0"/>
              <a:t>. Поправить номера пинов, создать конфигурацию или некую фабрику пинов в зависимости от устройства и вперёд!</a:t>
            </a:r>
            <a:r>
              <a:rPr lang="en-US" baseline="0" dirty="0" smtClean="0"/>
              <a:t> </a:t>
            </a:r>
            <a:endParaRPr lang="ru-RU" baseline="0" dirty="0" smtClean="0"/>
          </a:p>
          <a:p>
            <a:endParaRPr lang="ru-RU" baseline="0" dirty="0" smtClean="0"/>
          </a:p>
          <a:p>
            <a:r>
              <a:rPr lang="ru-RU" baseline="0" dirty="0" smtClean="0"/>
              <a:t>Следующий доклад, </a:t>
            </a:r>
            <a:r>
              <a:rPr lang="en-US" baseline="0" dirty="0" smtClean="0"/>
              <a:t>write once run everywhere!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Цель:</a:t>
            </a:r>
            <a:r>
              <a:rPr lang="ru-RU" baseline="0" dirty="0" smtClean="0"/>
              <a:t> определить на каких минимальных характеристиках работает </a:t>
            </a:r>
            <a:r>
              <a:rPr lang="en-US" baseline="0" dirty="0" smtClean="0"/>
              <a:t>Java ME Embedded. </a:t>
            </a:r>
            <a:r>
              <a:rPr lang="ru-RU" baseline="0" dirty="0" smtClean="0"/>
              <a:t>Получилось</a:t>
            </a:r>
            <a:r>
              <a:rPr lang="en-US" baseline="0" dirty="0" smtClean="0"/>
              <a:t>? </a:t>
            </a:r>
            <a:r>
              <a:rPr lang="ru-RU" baseline="0" dirty="0" smtClean="0"/>
              <a:t>Да!!!</a:t>
            </a:r>
          </a:p>
          <a:p>
            <a:endParaRPr lang="ru-RU" baseline="0" dirty="0" smtClean="0"/>
          </a:p>
          <a:p>
            <a:r>
              <a:rPr lang="ru-RU" baseline="0" dirty="0" smtClean="0"/>
              <a:t>Что есть на сегодня: Джава уверенно продвигается в мир вмикроконтроллеров и встраиваемых систем. Это факт!!!</a:t>
            </a:r>
          </a:p>
          <a:p>
            <a:r>
              <a:rPr lang="ru-RU" baseline="0" dirty="0" smtClean="0"/>
              <a:t>Есть </a:t>
            </a:r>
            <a:r>
              <a:rPr lang="en-US" baseline="0" dirty="0" smtClean="0"/>
              <a:t>Device Access API</a:t>
            </a:r>
            <a:r>
              <a:rPr lang="ru-RU" baseline="0" dirty="0" smtClean="0"/>
              <a:t>, который на практике доказывает приминимсть </a:t>
            </a:r>
            <a:r>
              <a:rPr lang="en-US" baseline="0" dirty="0" smtClean="0"/>
              <a:t>Java </a:t>
            </a:r>
            <a:r>
              <a:rPr lang="ru-RU" baseline="0" dirty="0" smtClean="0"/>
              <a:t>для данных устройств.</a:t>
            </a:r>
          </a:p>
          <a:p>
            <a:r>
              <a:rPr lang="ru-RU" baseline="0" dirty="0" smtClean="0"/>
              <a:t>Можем работать на реально слабых девайсах – тоже факт.</a:t>
            </a:r>
          </a:p>
          <a:p>
            <a:r>
              <a:rPr lang="ru-RU" baseline="0" dirty="0" smtClean="0"/>
              <a:t>Можем решать практические задачи? Да. Сделали робота. На других сессиях и на стенде можете посмотреть ещё примеры, это прикольно!!!</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xmlns=""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dirty="0" smtClean="0"/>
              <a:t>Интерактив:</a:t>
            </a:r>
            <a:r>
              <a:rPr lang="ru-RU" baseline="0" dirty="0" smtClean="0"/>
              <a:t> Вы были на предыдущих сессиях, где рассказывали про </a:t>
            </a:r>
            <a:r>
              <a:rPr lang="en-US" baseline="0" dirty="0" smtClean="0"/>
              <a:t>Java ME Embedded</a:t>
            </a:r>
            <a:r>
              <a:rPr lang="ru-RU" baseline="0" dirty="0" smtClean="0"/>
              <a:t>:</a:t>
            </a:r>
          </a:p>
          <a:p>
            <a:pPr marL="228600" indent="-228600">
              <a:buAutoNum type="arabicPeriod"/>
            </a:pPr>
            <a:r>
              <a:rPr lang="ru-RU" baseline="0" dirty="0" smtClean="0"/>
              <a:t>Да, тогда кратко для тех, кто не смог посетить их;</a:t>
            </a:r>
          </a:p>
          <a:p>
            <a:pPr marL="228600" indent="-228600">
              <a:buAutoNum type="arabicPeriod"/>
            </a:pPr>
            <a:r>
              <a:rPr lang="ru-RU" baseline="0" dirty="0" smtClean="0"/>
              <a:t>Нет?! Ну тогда остановимся на данном вопросе немного подробнее, чтобы понять, чтоже это такое и с чем его едят.</a:t>
            </a:r>
          </a:p>
          <a:p>
            <a:pPr marL="228600" indent="-228600">
              <a:buAutoNum type="arabicPeriod"/>
            </a:pPr>
            <a:endParaRPr lang="ru-RU" baseline="0" dirty="0" smtClean="0"/>
          </a:p>
          <a:p>
            <a:pPr marL="228600" indent="-228600">
              <a:buNone/>
            </a:pPr>
            <a:r>
              <a:rPr lang="ru-RU" baseline="0" dirty="0" smtClean="0"/>
              <a:t>Основная цель данного доклада – показать и рассказать про опыт портирования </a:t>
            </a:r>
            <a:r>
              <a:rPr lang="en-US" baseline="0" dirty="0" smtClean="0"/>
              <a:t>Java </a:t>
            </a:r>
            <a:r>
              <a:rPr lang="ru-RU" baseline="0" dirty="0" smtClean="0"/>
              <a:t>на действительно маленькое устройство с весьма ограниченными возможностями, на которых мы просто не видели работающей </a:t>
            </a:r>
            <a:r>
              <a:rPr lang="en-US" baseline="0" dirty="0" smtClean="0"/>
              <a:t>Java</a:t>
            </a:r>
            <a:r>
              <a:rPr lang="ru-RU" baseline="0" dirty="0" smtClean="0"/>
              <a:t>, причём именно </a:t>
            </a:r>
            <a:r>
              <a:rPr lang="en-US" baseline="0" dirty="0" smtClean="0"/>
              <a:t>Java ME</a:t>
            </a:r>
            <a:r>
              <a:rPr lang="ru-RU" baseline="0" dirty="0" smtClean="0"/>
              <a:t>, которая не является узкоспециализированным инструментом для программирования узкого класса устройств, таких как </a:t>
            </a:r>
            <a:r>
              <a:rPr lang="en-US" baseline="0" dirty="0" smtClean="0"/>
              <a:t>Java card</a:t>
            </a:r>
            <a:r>
              <a:rPr lang="ru-RU" baseline="0" dirty="0" smtClean="0"/>
              <a:t> или всевозможных ручек и т.п..</a:t>
            </a:r>
            <a:r>
              <a:rPr lang="en-US" baseline="0" dirty="0" smtClean="0"/>
              <a:t> </a:t>
            </a:r>
            <a:r>
              <a:rPr lang="ru-RU" baseline="0" dirty="0" smtClean="0"/>
              <a:t>Необходимо узнать ту нижнюю грань характеристик, которые пригодня для Джава. Причём хотелось показать не просто абстрактно работающую Джаву на железе. Джава – это программа. Интереснее посмотреть, как использовать этот инструмент для создания реальных приложений, которые управляют железом.</a:t>
            </a:r>
          </a:p>
          <a:p>
            <a:pPr marL="228600" indent="-228600">
              <a:buNone/>
            </a:pPr>
            <a:endParaRPr lang="ru-RU" baseline="0" dirty="0" smtClean="0"/>
          </a:p>
          <a:p>
            <a:pPr marL="228600" indent="-228600">
              <a:buNone/>
            </a:pPr>
            <a:r>
              <a:rPr lang="ru-RU" baseline="0" dirty="0" smtClean="0"/>
              <a:t>Портирование Джавы на данный девайс – это некоторый эксперимент, который мы проделали в своей команде портирования. Основными этапа были:</a:t>
            </a:r>
          </a:p>
          <a:p>
            <a:pPr marL="228600" indent="-228600">
              <a:buAutoNum type="arabicPeriod"/>
            </a:pPr>
            <a:r>
              <a:rPr lang="ru-RU" baseline="0" dirty="0" smtClean="0"/>
              <a:t>Выбор целевой платформы, причём с как можно более слабыми характеристиками и маленькими размерами;</a:t>
            </a:r>
          </a:p>
          <a:p>
            <a:pPr marL="228600" indent="-228600">
              <a:buAutoNum type="arabicPeriod"/>
            </a:pPr>
            <a:r>
              <a:rPr lang="ru-RU" baseline="0" dirty="0" smtClean="0"/>
              <a:t>Определение того, какие же компненты мы туда будем портировать, какие оптимизации применим, каким инструментарием будем для этого пользоваться.</a:t>
            </a:r>
          </a:p>
          <a:p>
            <a:pPr marL="228600" indent="-228600">
              <a:buAutoNum type="arabicPeriod"/>
            </a:pPr>
            <a:endParaRPr lang="ru-RU" baseline="0" dirty="0" smtClean="0"/>
          </a:p>
          <a:p>
            <a:pPr marL="228600" indent="-228600">
              <a:buNone/>
            </a:pPr>
            <a:r>
              <a:rPr lang="ru-RU" baseline="0" dirty="0" smtClean="0"/>
              <a:t>Далее, чтобы не быть голословными мы решили написать интересное демо для того, устройства, на которое мы портировали Джаву, которе показывает возможности как самой Джавы, так и раскрывает потенциал в использовании её в мире встраиваемых систем.</a:t>
            </a:r>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with listeners about the smallest device with Java on board. </a:t>
            </a:r>
          </a:p>
          <a:p>
            <a:r>
              <a:rPr lang="en-US" baseline="0" dirty="0" smtClean="0"/>
              <a:t>Can you program this device, or you can only use it or run applications on it?</a:t>
            </a:r>
            <a:endParaRPr lang="ru-RU" baseline="0" dirty="0" smtClean="0"/>
          </a:p>
          <a:p>
            <a:endParaRPr lang="ru-RU" baseline="0" dirty="0" smtClean="0"/>
          </a:p>
          <a:p>
            <a:r>
              <a:rPr lang="en-US" baseline="0" dirty="0" smtClean="0"/>
              <a:t>Java Card</a:t>
            </a:r>
            <a:r>
              <a:rPr lang="ru-RU" baseline="0" dirty="0" smtClean="0"/>
              <a:t>. Да, действительно маленькое устройство. Но как под него программировать? Какое назначение данного устройства? Подходит ли оно вам для выполнения каких-либо жизненных задач, связанных с миром встраиваемых систем?</a:t>
            </a:r>
            <a:r>
              <a:rPr lang="en-US" baseline="0" dirty="0" smtClean="0"/>
              <a:t> </a:t>
            </a:r>
            <a:r>
              <a:rPr lang="ru-RU" baseline="0" dirty="0" smtClean="0"/>
              <a:t>Мы его не рассматриваем, так как это узкоспециализированная платформа, очень ограниченная и заточенная для работы в </a:t>
            </a:r>
            <a:r>
              <a:rPr lang="en-US" baseline="0" dirty="0" smtClean="0"/>
              <a:t>smart </a:t>
            </a:r>
            <a:r>
              <a:rPr lang="ru-RU" baseline="0" dirty="0" smtClean="0"/>
              <a:t>картах(</a:t>
            </a:r>
            <a:r>
              <a:rPr lang="en-US" baseline="0" dirty="0" smtClean="0"/>
              <a:t>small applets, small types, no String, no </a:t>
            </a:r>
            <a:r>
              <a:rPr lang="en-US" baseline="0" dirty="0" err="1" smtClean="0"/>
              <a:t>hashcode</a:t>
            </a:r>
            <a:r>
              <a:rPr lang="en-US" baseline="0" dirty="0" smtClean="0"/>
              <a:t>, two application parts, works only while connecting</a:t>
            </a:r>
            <a:r>
              <a:rPr lang="ru-RU" baseline="0" dirty="0" smtClean="0"/>
              <a:t>)</a:t>
            </a:r>
          </a:p>
          <a:p>
            <a:endParaRPr lang="ru-RU" baseline="0" dirty="0" smtClean="0"/>
          </a:p>
          <a:p>
            <a:r>
              <a:rPr lang="en-US" baseline="0" dirty="0" err="1" smtClean="0"/>
              <a:t>SunSPOT</a:t>
            </a:r>
            <a:r>
              <a:rPr lang="ru-RU" baseline="0" dirty="0" smtClean="0"/>
              <a:t>. Классное устройтсво. Также подходит ли оно вам? У вас есть? Вы купили его? Если да, то вам повезло! Но не всем они так доступны.</a:t>
            </a:r>
          </a:p>
          <a:p>
            <a:endParaRPr lang="ru-RU" baseline="0" dirty="0" smtClean="0"/>
          </a:p>
          <a:p>
            <a:r>
              <a:rPr lang="en-US" baseline="0" dirty="0" smtClean="0"/>
              <a:t>Java ME Embedded </a:t>
            </a:r>
            <a:r>
              <a:rPr lang="ru-RU" baseline="0" dirty="0" smtClean="0"/>
              <a:t>– это не узкоспециализированный инструмент, это не та Джава, которая работает на определённом девайсе, заточена под него и имеет ряд ограничений, связанных с предметной областью. Это ... </a:t>
            </a:r>
            <a:r>
              <a:rPr lang="en-US" baseline="0" dirty="0" smtClean="0"/>
              <a:t>next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Java ME:</a:t>
            </a:r>
            <a:r>
              <a:rPr lang="en-US" baseline="0" dirty="0" smtClean="0"/>
              <a:t> it was cool. What was cool? There was easy way to program mobile devices using high level language Java. You can program one device and then run on multiple phones.  </a:t>
            </a:r>
          </a:p>
          <a:p>
            <a:r>
              <a:rPr lang="en-US" baseline="0" dirty="0" smtClean="0"/>
              <a:t>Let’s bring it on embedded devices.</a:t>
            </a:r>
            <a:endParaRPr lang="ru-RU" baseline="0" dirty="0" smtClean="0"/>
          </a:p>
          <a:p>
            <a:endParaRPr lang="ru-RU" baseline="0" dirty="0" smtClean="0"/>
          </a:p>
          <a:p>
            <a:r>
              <a:rPr lang="en-US" baseline="0" dirty="0" smtClean="0"/>
              <a:t>Java ME </a:t>
            </a:r>
            <a:r>
              <a:rPr lang="ru-RU" baseline="0" dirty="0" smtClean="0"/>
              <a:t>всё ещё может работать и работает на мобильных телефонах, но </a:t>
            </a:r>
            <a:r>
              <a:rPr lang="en-US" baseline="0" dirty="0" smtClean="0"/>
              <a:t>Java ME Embedded – </a:t>
            </a:r>
            <a:r>
              <a:rPr lang="ru-RU" baseline="0" dirty="0" smtClean="0"/>
              <a:t>это уже более широкий продукт, который работает на более широком классе встриваемых устройств и систем, причём которым свойственна незавершённость в плане конечного использования, т.е. одно </a:t>
            </a:r>
            <a:r>
              <a:rPr lang="en-US" baseline="0" dirty="0" smtClean="0"/>
              <a:t>embedded </a:t>
            </a:r>
            <a:r>
              <a:rPr lang="ru-RU" baseline="0" dirty="0" smtClean="0"/>
              <a:t>учтройтво может быть использовано для упраления целым рядом систем, в отличии от мобильного телефона, которые в основном используют по прфмому назначению – для связи.</a:t>
            </a:r>
            <a:endParaRPr lang="en-US" baseline="0" dirty="0" smtClean="0"/>
          </a:p>
          <a:p>
            <a:endParaRPr lang="ru-RU" baseline="0" dirty="0" smtClean="0"/>
          </a:p>
          <a:p>
            <a:r>
              <a:rPr lang="ru-RU" baseline="0" dirty="0" smtClean="0"/>
              <a:t>Что же включает в себя </a:t>
            </a:r>
            <a:r>
              <a:rPr lang="en-US" baseline="0" dirty="0" smtClean="0"/>
              <a:t>Java ME Embedded</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a:t>
            </a:r>
            <a:r>
              <a:rPr lang="en-US" dirty="0" smtClean="0"/>
              <a:t>Usual components on Java ME,</a:t>
            </a:r>
            <a:r>
              <a:rPr lang="en-US" baseline="0" dirty="0" smtClean="0"/>
              <a:t> but with additions/modifications for embedded. Briefly about new components. </a:t>
            </a:r>
          </a:p>
          <a:p>
            <a:pPr marL="0" indent="0">
              <a:buFontTx/>
              <a:buNone/>
            </a:pPr>
            <a:endParaRPr lang="en-US" baseline="0" dirty="0" smtClean="0"/>
          </a:p>
          <a:p>
            <a:pPr marL="0" indent="0">
              <a:buFontTx/>
              <a:buNone/>
            </a:pPr>
            <a:r>
              <a:rPr lang="ru-RU" baseline="0" dirty="0" smtClean="0"/>
              <a:t>Бла бла бла, компоненты.</a:t>
            </a:r>
          </a:p>
          <a:p>
            <a:pPr marL="0" indent="0">
              <a:buFontTx/>
              <a:buNone/>
            </a:pPr>
            <a:endParaRPr lang="ru-RU" baseline="0" dirty="0" smtClean="0"/>
          </a:p>
          <a:p>
            <a:pPr marL="0" indent="0">
              <a:buFontTx/>
              <a:buNone/>
            </a:pPr>
            <a:r>
              <a:rPr lang="ru-RU" baseline="0" dirty="0" smtClean="0"/>
              <a:t>Главная отличительная особенность – </a:t>
            </a:r>
            <a:r>
              <a:rPr lang="en-US" baseline="0" dirty="0" smtClean="0"/>
              <a:t>Device Access API </a:t>
            </a:r>
            <a:r>
              <a:rPr lang="ru-RU" baseline="0" dirty="0" smtClean="0"/>
              <a:t>предоставляющий доступ к различным интерфейсам на устройстве. Именно данные интерфейсы чаще всего используют разработчики программного обеспечения для встраиваемых систем.</a:t>
            </a:r>
            <a:r>
              <a:rPr lang="en-US" baseline="0" dirty="0" smtClean="0"/>
              <a:t> </a:t>
            </a:r>
            <a:r>
              <a:rPr lang="ru-RU" baseline="0" dirty="0" smtClean="0"/>
              <a:t>Понятно, что без </a:t>
            </a:r>
            <a:r>
              <a:rPr lang="en-US" baseline="0" dirty="0" smtClean="0"/>
              <a:t>DA API</a:t>
            </a:r>
            <a:r>
              <a:rPr lang="ru-RU" baseline="0" dirty="0" smtClean="0"/>
              <a:t> </a:t>
            </a:r>
            <a:r>
              <a:rPr lang="en-US" baseline="0" dirty="0" smtClean="0"/>
              <a:t>Java </a:t>
            </a:r>
            <a:r>
              <a:rPr lang="ru-RU" baseline="0" dirty="0" smtClean="0"/>
              <a:t>на </a:t>
            </a:r>
            <a:r>
              <a:rPr lang="en-US" baseline="0" dirty="0" smtClean="0"/>
              <a:t>embedded </a:t>
            </a:r>
            <a:r>
              <a:rPr lang="ru-RU" baseline="0" dirty="0" smtClean="0"/>
              <a:t>устройстве в большинстве случаев бесполезна.</a:t>
            </a:r>
          </a:p>
          <a:p>
            <a:pPr marL="0" indent="0">
              <a:buFontTx/>
              <a:buNone/>
            </a:pPr>
            <a:endParaRPr lang="ru-RU" baseline="0" dirty="0" smtClean="0"/>
          </a:p>
          <a:p>
            <a:pPr marL="0" indent="0">
              <a:buFontTx/>
              <a:buNone/>
            </a:pPr>
            <a:r>
              <a:rPr lang="ru-RU" baseline="0" dirty="0" smtClean="0"/>
              <a:t>Существует разнообразный набор компонентов, но где же это всё применимо, Каковы характеристики устрйоств? Где ниша </a:t>
            </a:r>
            <a:r>
              <a:rPr lang="en-US" baseline="0" dirty="0" smtClean="0"/>
              <a:t>Java ME Embedded?</a:t>
            </a:r>
            <a:endParaRPr lang="ru-RU"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Small</a:t>
            </a:r>
            <a:r>
              <a:rPr lang="en-US" baseline="0" dirty="0" smtClean="0"/>
              <a:t> Embedded Java target devices characteristics.</a:t>
            </a:r>
          </a:p>
          <a:p>
            <a:r>
              <a:rPr lang="en-US" baseline="0" dirty="0" smtClean="0"/>
              <a:t> </a:t>
            </a:r>
          </a:p>
          <a:p>
            <a:r>
              <a:rPr lang="en-US" baseline="0" dirty="0" smtClean="0"/>
              <a:t>RAM’s, ROM’s, Frequency’s lower edges should be highlighted and the following explanation should be provided:</a:t>
            </a:r>
          </a:p>
          <a:p>
            <a:r>
              <a:rPr lang="en-US" baseline="0" dirty="0" smtClean="0"/>
              <a:t>- they’re practically proved edges. Exactly the edges were proved during our investigation. But the edges are not fixed and final for the platform and can be noticeably lower.</a:t>
            </a:r>
          </a:p>
          <a:p>
            <a:endParaRPr lang="en-US" dirty="0" smtClean="0"/>
          </a:p>
          <a:p>
            <a:r>
              <a:rPr lang="en-US" dirty="0" smtClean="0"/>
              <a:t>Clarify</a:t>
            </a:r>
            <a:r>
              <a:rPr lang="en-US" baseline="0" dirty="0" smtClean="0"/>
              <a:t> for the audience if necessary why 32 MB is an upper edge.</a:t>
            </a:r>
            <a:endParaRPr lang="ru-RU" baseline="0" dirty="0" smtClean="0"/>
          </a:p>
          <a:p>
            <a:endParaRPr lang="ru-RU" baseline="0" dirty="0" smtClean="0"/>
          </a:p>
          <a:p>
            <a:r>
              <a:rPr lang="ru-RU" baseline="0" dirty="0" smtClean="0"/>
              <a:t>Основоное, не единственно возможное, применение </a:t>
            </a:r>
            <a:r>
              <a:rPr lang="en-US" baseline="0" dirty="0" smtClean="0"/>
              <a:t>Java ME-E – </a:t>
            </a:r>
            <a:r>
              <a:rPr lang="ru-RU" baseline="0" dirty="0" smtClean="0"/>
              <a:t>это использование его во всевозможных встраиваемых системах, отдельно микроконтроллерах, системах на криталле (</a:t>
            </a:r>
            <a:r>
              <a:rPr lang="en-US" baseline="0" dirty="0" err="1" smtClean="0"/>
              <a:t>SoC</a:t>
            </a:r>
            <a:r>
              <a:rPr lang="ru-RU" baseline="0" dirty="0" smtClean="0"/>
              <a:t>) и т.п.. </a:t>
            </a:r>
          </a:p>
          <a:p>
            <a:endParaRPr lang="ru-RU" baseline="0" dirty="0" smtClean="0"/>
          </a:p>
          <a:p>
            <a:r>
              <a:rPr lang="ru-RU" baseline="0" dirty="0" smtClean="0"/>
              <a:t>По поводу верхних границ применимости – понятно, они богут быть очень большие технически(эмулятор работает под </a:t>
            </a:r>
            <a:r>
              <a:rPr lang="en-US" baseline="0" dirty="0" smtClean="0"/>
              <a:t>Windows</a:t>
            </a:r>
            <a:r>
              <a:rPr lang="ru-RU" baseline="0" dirty="0" smtClean="0"/>
              <a:t>, которая работает под самыми разными характеристиками). По логике конечно понятно, что есть </a:t>
            </a:r>
            <a:r>
              <a:rPr lang="en-US" baseline="0" dirty="0" smtClean="0"/>
              <a:t>Java SE Embedded</a:t>
            </a:r>
            <a:r>
              <a:rPr lang="ru-RU" baseline="0" dirty="0" smtClean="0"/>
              <a:t>, которая технически ограничена 32 МБ </a:t>
            </a:r>
            <a:r>
              <a:rPr lang="en-US" baseline="0" dirty="0" smtClean="0"/>
              <a:t>RAM</a:t>
            </a:r>
            <a:r>
              <a:rPr lang="ru-RU" baseline="0" dirty="0" smtClean="0"/>
              <a:t>, количеством </a:t>
            </a:r>
            <a:r>
              <a:rPr lang="en-US" baseline="0" dirty="0" smtClean="0"/>
              <a:t>ROM</a:t>
            </a:r>
            <a:r>
              <a:rPr lang="ru-RU" baseline="0" dirty="0" smtClean="0"/>
              <a:t>, поэтому там где нет </a:t>
            </a:r>
            <a:r>
              <a:rPr lang="en-US" baseline="0" dirty="0" smtClean="0"/>
              <a:t>SE</a:t>
            </a:r>
            <a:r>
              <a:rPr lang="ru-RU" baseline="0" dirty="0" smtClean="0"/>
              <a:t>, есть </a:t>
            </a:r>
            <a:r>
              <a:rPr lang="en-US" baseline="0" dirty="0" smtClean="0"/>
              <a:t>ME</a:t>
            </a:r>
            <a:r>
              <a:rPr lang="ru-RU" baseline="0" dirty="0" smtClean="0"/>
              <a:t>, для которой нижний границы куда более низкие.</a:t>
            </a:r>
          </a:p>
          <a:p>
            <a:endParaRPr lang="ru-RU" baseline="0" dirty="0" smtClean="0"/>
          </a:p>
          <a:p>
            <a:r>
              <a:rPr lang="ru-RU" baseline="0" dirty="0" smtClean="0"/>
              <a:t>Какие же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ru-RU" dirty="0" smtClean="0"/>
              <a:t>Вы видели эти цифры?</a:t>
            </a:r>
            <a:r>
              <a:rPr lang="ru-RU" baseline="0" dirty="0" smtClean="0"/>
              <a:t> Откуда мы их взяли? Из головы? Давайте посмотрим!</a:t>
            </a:r>
          </a:p>
          <a:p>
            <a:endParaRPr lang="ru-RU" dirty="0" smtClean="0"/>
          </a:p>
          <a:p>
            <a:r>
              <a:rPr lang="en-US" dirty="0" smtClean="0"/>
              <a:t>Java</a:t>
            </a:r>
            <a:r>
              <a:rPr lang="en-US" baseline="0" dirty="0" smtClean="0"/>
              <a:t> </a:t>
            </a:r>
            <a:r>
              <a:rPr lang="ru-RU" baseline="0" dirty="0" smtClean="0"/>
              <a:t>на таких утсройствах !!!!!!!!!!!!!!!!!!</a:t>
            </a:r>
            <a:endParaRPr lang="ru-RU" dirty="0" smtClean="0"/>
          </a:p>
          <a:p>
            <a:endParaRPr lang="ru-RU" dirty="0" smtClean="0"/>
          </a:p>
          <a:p>
            <a:r>
              <a:rPr lang="ru-RU" dirty="0" smtClean="0"/>
              <a:t>Как мы и говорили в</a:t>
            </a:r>
            <a:r>
              <a:rPr lang="ru-RU" baseline="0" dirty="0" smtClean="0"/>
              <a:t> начале, портирование и определение нижний границы – это некий эксперимент, начальный этап которого – выбор целевой платформы. </a:t>
            </a:r>
          </a:p>
          <a:p>
            <a:endParaRPr lang="ru-RU" baseline="0" dirty="0" smtClean="0"/>
          </a:p>
          <a:p>
            <a:r>
              <a:rPr lang="ru-RU" baseline="0" dirty="0" smtClean="0"/>
              <a:t>И мы выбрали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ru-RU" dirty="0" smtClean="0"/>
              <a:t>Пока</a:t>
            </a:r>
            <a:r>
              <a:rPr lang="ru-RU" baseline="0" dirty="0" smtClean="0"/>
              <a:t>зать </a:t>
            </a:r>
            <a:r>
              <a:rPr lang="en-US" baseline="0" dirty="0" err="1" smtClean="0"/>
              <a:t>mbed</a:t>
            </a:r>
            <a:endParaRPr lang="en-US" dirty="0" smtClean="0"/>
          </a:p>
          <a:p>
            <a:pPr marL="228600" indent="-228600">
              <a:buAutoNum type="arabicParenR"/>
            </a:pPr>
            <a:endParaRPr lang="en-US" dirty="0" smtClean="0"/>
          </a:p>
          <a:p>
            <a:pPr marL="228600" indent="-228600">
              <a:buAutoNum type="arabicParenR"/>
            </a:pPr>
            <a:r>
              <a:rPr lang="en-US" dirty="0" smtClean="0"/>
              <a:t>Peripherals like GPIO, PWM are almost common thing in all MCUs, </a:t>
            </a:r>
            <a:r>
              <a:rPr lang="en-US" noProof="0" dirty="0" err="1" smtClean="0"/>
              <a:t>SoCs</a:t>
            </a:r>
            <a:r>
              <a:rPr lang="en-US" dirty="0" smtClean="0"/>
              <a:t>.</a:t>
            </a:r>
            <a:r>
              <a:rPr lang="en-US" baseline="0" dirty="0" smtClean="0"/>
              <a:t> But now different chip vendors include support for Ethernet, </a:t>
            </a:r>
            <a:r>
              <a:rPr lang="en-US" baseline="0" dirty="0" err="1" smtClean="0"/>
              <a:t>WiFi</a:t>
            </a:r>
            <a:r>
              <a:rPr lang="en-US" baseline="0" dirty="0" smtClean="0"/>
              <a:t>, GSM… directly on a cheap. In this particular case we see that NXP MCU has Ethernet, CAN</a:t>
            </a:r>
            <a:endParaRPr lang="en-US" dirty="0" smtClean="0"/>
          </a:p>
          <a:p>
            <a:r>
              <a:rPr lang="en-US" dirty="0" smtClean="0"/>
              <a:t>2) Talk about the price of this dev board and the price of different 32-bit MCUs. </a:t>
            </a:r>
            <a:endParaRPr lang="ru-RU" dirty="0" smtClean="0"/>
          </a:p>
          <a:p>
            <a:endParaRPr lang="ru-RU" dirty="0" smtClean="0"/>
          </a:p>
          <a:p>
            <a:r>
              <a:rPr lang="ru-RU" dirty="0" smtClean="0"/>
              <a:t>Дёшево, просто, доступно! А сколько переферии, можно спокойно делать прикольные демо</a:t>
            </a:r>
            <a:r>
              <a:rPr lang="ru-RU" baseline="0" dirty="0" smtClean="0"/>
              <a:t> проекты.</a:t>
            </a:r>
          </a:p>
          <a:p>
            <a:endParaRPr lang="ru-RU" baseline="0" dirty="0" smtClean="0"/>
          </a:p>
          <a:p>
            <a:r>
              <a:rPr lang="ru-RU" baseline="0" dirty="0" smtClean="0"/>
              <a:t>Что же ещё, кроме самого железа .. </a:t>
            </a:r>
            <a:endParaRPr lang="ru-RU"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xmlns="" val="405264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we need host computer with GCC compiler, we need cables and brains )</a:t>
            </a:r>
            <a:endParaRPr lang="ru-RU" baseline="0" dirty="0" smtClean="0"/>
          </a:p>
          <a:p>
            <a:endParaRPr lang="ru-RU" baseline="0" dirty="0" smtClean="0"/>
          </a:p>
          <a:p>
            <a:r>
              <a:rPr lang="ru-RU" baseline="0" dirty="0" smtClean="0"/>
              <a:t>И что дальше? Необходимо определиться с тем, что же мы будет портировть и заливать на данное железо. Какие компоненты нам нужны, а их ведь много!</a:t>
            </a:r>
          </a:p>
          <a:p>
            <a:endParaRPr lang="ru-RU" baseline="0" dirty="0" smtClean="0"/>
          </a:p>
          <a:p>
            <a:r>
              <a:rPr lang="ru-RU" baseline="0" dirty="0" smtClean="0"/>
              <a:t>Подумаем вместе!</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77905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122271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xmlns="" val="3708294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xmlns="" val="3964558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JavaOne_clr_rgb.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53535" y="863600"/>
            <a:ext cx="6847687" cy="3035808"/>
          </a:xfrm>
          <a:prstGeom prst="rect">
            <a:avLst/>
          </a:prstGeom>
        </p:spPr>
      </p:pic>
    </p:spTree>
    <p:extLst>
      <p:ext uri="{BB962C8B-B14F-4D97-AF65-F5344CB8AC3E}">
        <p14:creationId xmlns:p14="http://schemas.microsoft.com/office/powerpoint/2010/main" xmlns="" val="78210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1385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20651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61497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2772204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9" name="Picture 8" descr="JavaOn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xmlns="" val="341113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pic>
        <p:nvPicPr>
          <p:cNvPr id="13" name="Picture 12" descr="JavaOn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xmlns="" val="2133588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3682148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6687321" y="4641335"/>
            <a:ext cx="2116475" cy="516126"/>
            <a:chOff x="6687321" y="4641335"/>
            <a:chExt cx="2116475" cy="516126"/>
          </a:xfrm>
        </p:grpSpPr>
        <p:pic>
          <p:nvPicPr>
            <p:cNvPr id="18" name="Picture 17"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84452" y="4832520"/>
              <a:ext cx="919344" cy="283464"/>
            </a:xfrm>
            <a:prstGeom prst="rect">
              <a:avLst/>
            </a:prstGeom>
          </p:spPr>
        </p:pic>
        <p:pic>
          <p:nvPicPr>
            <p:cNvPr id="19" name="Picture 18" descr="JavaOne_clr.bmp"/>
            <p:cNvPicPr>
              <a:picLocks noChangeAspect="1"/>
            </p:cNvPicPr>
            <p:nvPr userDrawn="1"/>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xmlns="" val="0"/>
                </a:ext>
              </a:extLst>
            </a:blip>
            <a:stretch>
              <a:fillRect/>
            </a:stretch>
          </p:blipFill>
          <p:spPr>
            <a:xfrm>
              <a:off x="6687321" y="4641335"/>
              <a:ext cx="1164708" cy="516126"/>
            </a:xfrm>
            <a:prstGeom prst="rect">
              <a:avLst/>
            </a:prstGeom>
          </p:spPr>
        </p:pic>
      </p:grpSp>
    </p:spTree>
    <p:extLst>
      <p:ext uri="{BB962C8B-B14F-4D97-AF65-F5344CB8AC3E}">
        <p14:creationId xmlns:p14="http://schemas.microsoft.com/office/powerpoint/2010/main" xmlns="" val="3934557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3" name="Rectangle 12"/>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1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4239977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pic>
        <p:nvPicPr>
          <p:cNvPr id="17" name="Picture 16" descr="Java_blk_rgb.png"/>
          <p:cNvPicPr>
            <a:picLocks noChangeAspect="1"/>
          </p:cNvPicPr>
          <p:nvPr userDrawn="1"/>
        </p:nvPicPr>
        <p:blipFill>
          <a:blip r:embed="rId2" cstate="print">
            <a:alphaModFix amt="10000"/>
            <a:extLst>
              <a:ext uri="{28A0092B-C50C-407E-A947-70E740481C1C}">
                <a14:useLocalDpi xmlns:a14="http://schemas.microsoft.com/office/drawing/2010/main" xmlns=""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xmlns="" val="2641197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3713435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8"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2013,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8" name="Group 17"/>
          <p:cNvGrpSpPr/>
          <p:nvPr/>
        </p:nvGrpSpPr>
        <p:grpSpPr>
          <a:xfrm>
            <a:off x="6687321" y="4641335"/>
            <a:ext cx="2116475" cy="516126"/>
            <a:chOff x="6687321" y="4628635"/>
            <a:chExt cx="2116475" cy="516126"/>
          </a:xfrm>
        </p:grpSpPr>
        <p:pic>
          <p:nvPicPr>
            <p:cNvPr id="24" name="Picture 27" descr="O_signature_clr_rgb"/>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4" descr="JavaOne_clr.bmp"/>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6687321" y="4628635"/>
              <a:ext cx="1164708" cy="516126"/>
            </a:xfrm>
            <a:prstGeom prst="rect">
              <a:avLst/>
            </a:prstGeom>
          </p:spPr>
        </p:pic>
      </p:grpSp>
      <p:sp>
        <p:nvSpPr>
          <p:cNvPr id="21" name="Rectangle 20"/>
          <p:cNvSpPr/>
          <p:nvPr/>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46" r:id="rId13"/>
    <p:sldLayoutId id="2147483745" r:id="rId14"/>
    <p:sldLayoutId id="2147483685" r:id="rId15"/>
    <p:sldLayoutId id="2147483686"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racle.com/technetwork/java/embedded/downloads/javame/index.html" TargetMode="External"/><Relationship Id="rId2" Type="http://schemas.openxmlformats.org/officeDocument/2006/relationships/hyperlink" Target="http://www.oracle.com/technetwork/java/embedded/overview/javame/index.html" TargetMode="External"/><Relationship Id="rId1" Type="http://schemas.openxmlformats.org/officeDocument/2006/relationships/slideLayout" Target="../slideLayouts/slideLayout2.xml"/><Relationship Id="rId5" Type="http://schemas.openxmlformats.org/officeDocument/2006/relationships/hyperlink" Target="http://www.oracle.com/technetwork/java/javame/javamobile/overview/getstarted/index.html" TargetMode="External"/><Relationship Id="rId4" Type="http://schemas.openxmlformats.org/officeDocument/2006/relationships/hyperlink" Target="http://www.oracle.com/technetwork/java/embedded/resources/me-embeddocs/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sz="quarter" idx="12"/>
          </p:nvPr>
        </p:nvSpPr>
        <p:spPr/>
        <p:txBody>
          <a:bodyPr/>
          <a:lstStyle/>
          <a:p>
            <a:r>
              <a:rPr lang="en-US" dirty="0" smtClean="0"/>
              <a:t>NXP LPC1768 MCU</a:t>
            </a:r>
          </a:p>
          <a:p>
            <a:pPr lvl="1"/>
            <a:r>
              <a:rPr lang="en-US" dirty="0" smtClean="0"/>
              <a:t>ARM Cortex-M3</a:t>
            </a:r>
          </a:p>
          <a:p>
            <a:pPr lvl="1"/>
            <a:r>
              <a:rPr lang="en-US" dirty="0" smtClean="0"/>
              <a:t>96 MHz</a:t>
            </a:r>
          </a:p>
          <a:p>
            <a:pPr lvl="1"/>
            <a:r>
              <a:rPr lang="en-US" dirty="0" smtClean="0"/>
              <a:t>64 KB RAM</a:t>
            </a:r>
          </a:p>
          <a:p>
            <a:pPr lvl="1"/>
            <a:r>
              <a:rPr lang="en-US" dirty="0" smtClean="0"/>
              <a:t>512 KB Flash</a:t>
            </a:r>
          </a:p>
          <a:p>
            <a:pPr lvl="1"/>
            <a:r>
              <a:rPr lang="en-US" dirty="0" smtClean="0"/>
              <a:t>GPIO, ADC, PWM, I2C, SPI, UART</a:t>
            </a:r>
          </a:p>
          <a:p>
            <a:pPr lvl="1"/>
            <a:r>
              <a:rPr lang="en-US" dirty="0" smtClean="0"/>
              <a:t>Ethernet, USB, CAN</a:t>
            </a:r>
            <a:endParaRPr lang="en-US" dirty="0"/>
          </a:p>
        </p:txBody>
      </p:sp>
      <p:sp>
        <p:nvSpPr>
          <p:cNvPr id="4" name="Text Placeholder 3"/>
          <p:cNvSpPr>
            <a:spLocks noGrp="1"/>
          </p:cNvSpPr>
          <p:nvPr>
            <p:ph type="body" sz="quarter" idx="13"/>
          </p:nvPr>
        </p:nvSpPr>
        <p:spPr/>
        <p:txBody>
          <a:bodyPr/>
          <a:lstStyle/>
          <a:p>
            <a:r>
              <a:rPr lang="en-US" dirty="0" smtClean="0"/>
              <a:t>Hardware: </a:t>
            </a:r>
            <a:r>
              <a:rPr lang="ru-RU" dirty="0" smtClean="0"/>
              <a:t>mbed</a:t>
            </a:r>
            <a:r>
              <a:rPr lang="en-US" dirty="0" smtClean="0"/>
              <a:t> NXP LPC1768 dev board</a:t>
            </a:r>
            <a:endParaRPr lang="en-US" dirty="0"/>
          </a:p>
        </p:txBody>
      </p:sp>
      <p:pic>
        <p:nvPicPr>
          <p:cNvPr id="5" name="Picture 4" descr="pinout.png"/>
          <p:cNvPicPr>
            <a:picLocks noChangeAspect="1"/>
          </p:cNvPicPr>
          <p:nvPr/>
        </p:nvPicPr>
        <p:blipFill>
          <a:blip r:embed="rId3" cstate="print"/>
          <a:stretch>
            <a:fillRect/>
          </a:stretch>
        </p:blipFill>
        <p:spPr>
          <a:xfrm>
            <a:off x="5533053" y="1839466"/>
            <a:ext cx="3135086" cy="196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sz="quarter" idx="12"/>
          </p:nvPr>
        </p:nvSpPr>
        <p:spPr>
          <a:xfrm>
            <a:off x="794822" y="1674501"/>
            <a:ext cx="5748853" cy="1278249"/>
          </a:xfrm>
        </p:spPr>
        <p:txBody>
          <a:bodyPr/>
          <a:lstStyle/>
          <a:p>
            <a:r>
              <a:rPr lang="en-US" dirty="0" smtClean="0"/>
              <a:t>Host PC with GCC tool chain and Java compiler</a:t>
            </a:r>
          </a:p>
          <a:p>
            <a:r>
              <a:rPr lang="en-US" dirty="0" smtClean="0"/>
              <a:t>Cable, socket and …</a:t>
            </a:r>
          </a:p>
          <a:p>
            <a:r>
              <a:rPr lang="en-US" dirty="0" smtClean="0"/>
              <a:t>Some brains</a:t>
            </a:r>
            <a:endParaRPr lang="en-US" dirty="0"/>
          </a:p>
        </p:txBody>
      </p:sp>
      <p:sp>
        <p:nvSpPr>
          <p:cNvPr id="4" name="Text Placeholder 3"/>
          <p:cNvSpPr>
            <a:spLocks noGrp="1"/>
          </p:cNvSpPr>
          <p:nvPr>
            <p:ph type="body" sz="quarter" idx="13"/>
          </p:nvPr>
        </p:nvSpPr>
        <p:spPr/>
        <p:txBody>
          <a:bodyPr/>
          <a:lstStyle/>
          <a:p>
            <a:r>
              <a:rPr lang="en-US" dirty="0" smtClean="0"/>
              <a:t>Software and tools</a:t>
            </a:r>
            <a:endParaRPr lang="en-US" dirty="0"/>
          </a:p>
        </p:txBody>
      </p:sp>
      <p:pic>
        <p:nvPicPr>
          <p:cNvPr id="1026" name="Picture 2" descr="D:\workspace\ForJ1\JavaConnectorArchitecture\JavaConnectorArchitecture.png"/>
          <p:cNvPicPr>
            <a:picLocks noChangeAspect="1" noChangeArrowheads="1"/>
          </p:cNvPicPr>
          <p:nvPr/>
        </p:nvPicPr>
        <p:blipFill>
          <a:blip r:embed="rId3" cstate="print"/>
          <a:srcRect/>
          <a:stretch>
            <a:fillRect/>
          </a:stretch>
        </p:blipFill>
        <p:spPr bwMode="auto">
          <a:xfrm>
            <a:off x="6538913" y="1866900"/>
            <a:ext cx="2316162" cy="18478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bwMode="auto">
          <a:xfrm>
            <a:off x="6448674" y="2142902"/>
            <a:ext cx="2485776" cy="2381473"/>
          </a:xfrm>
          <a:prstGeom prst="ellipse">
            <a:avLst/>
          </a:prstGeom>
          <a:gradFill flip="none" rotWithShape="1">
            <a:gsLst>
              <a:gs pos="0">
                <a:srgbClr val="A3A3A3"/>
              </a:gs>
              <a:gs pos="100000">
                <a:srgbClr val="E5E5E5"/>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2" name="Title 1"/>
          <p:cNvSpPr>
            <a:spLocks noGrp="1"/>
          </p:cNvSpPr>
          <p:nvPr>
            <p:ph type="title"/>
          </p:nvPr>
        </p:nvSpPr>
        <p:spPr/>
        <p:txBody>
          <a:bodyPr/>
          <a:lstStyle/>
          <a:p>
            <a:r>
              <a:rPr lang="en-US" dirty="0" smtClean="0"/>
              <a:t>Java configuration</a:t>
            </a:r>
            <a:endParaRPr lang="en-US" dirty="0"/>
          </a:p>
        </p:txBody>
      </p:sp>
      <p:sp>
        <p:nvSpPr>
          <p:cNvPr id="4" name="Text Placeholder 3"/>
          <p:cNvSpPr>
            <a:spLocks noGrp="1"/>
          </p:cNvSpPr>
          <p:nvPr>
            <p:ph type="body" sz="quarter" idx="13"/>
          </p:nvPr>
        </p:nvSpPr>
        <p:spPr/>
        <p:txBody>
          <a:bodyPr/>
          <a:lstStyle/>
          <a:p>
            <a:r>
              <a:rPr lang="en-US" dirty="0" smtClean="0"/>
              <a:t>Components for target build</a:t>
            </a:r>
            <a:endParaRPr lang="en-US" dirty="0"/>
          </a:p>
        </p:txBody>
      </p:sp>
      <p:pic>
        <p:nvPicPr>
          <p:cNvPr id="14" name="Picture 13" descr="Target_components.png"/>
          <p:cNvPicPr>
            <a:picLocks noChangeAspect="1"/>
          </p:cNvPicPr>
          <p:nvPr/>
        </p:nvPicPr>
        <p:blipFill>
          <a:blip r:embed="rId3" cstate="print"/>
          <a:stretch>
            <a:fillRect/>
          </a:stretch>
        </p:blipFill>
        <p:spPr>
          <a:xfrm>
            <a:off x="542925" y="762000"/>
            <a:ext cx="6858000" cy="5143500"/>
          </a:xfrm>
          <a:prstGeom prst="rect">
            <a:avLst/>
          </a:prstGeom>
        </p:spPr>
      </p:pic>
      <p:sp>
        <p:nvSpPr>
          <p:cNvPr id="17" name="Line 182"/>
          <p:cNvSpPr>
            <a:spLocks noChangeShapeType="1"/>
          </p:cNvSpPr>
          <p:nvPr/>
        </p:nvSpPr>
        <p:spPr bwMode="auto">
          <a:xfrm>
            <a:off x="2519296" y="1282548"/>
            <a:ext cx="2757554" cy="12851"/>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18" name="TextBox 17"/>
          <p:cNvSpPr txBox="1"/>
          <p:nvPr/>
        </p:nvSpPr>
        <p:spPr>
          <a:xfrm>
            <a:off x="5238750" y="108585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19" name="TextBox 18"/>
          <p:cNvSpPr txBox="1"/>
          <p:nvPr/>
        </p:nvSpPr>
        <p:spPr>
          <a:xfrm>
            <a:off x="5476875" y="1085850"/>
            <a:ext cx="674095" cy="400110"/>
          </a:xfrm>
          <a:prstGeom prst="rect">
            <a:avLst/>
          </a:prstGeom>
          <a:noFill/>
        </p:spPr>
        <p:txBody>
          <a:bodyPr wrap="none" rtlCol="0">
            <a:spAutoFit/>
          </a:bodyPr>
          <a:lstStyle/>
          <a:p>
            <a:r>
              <a:rPr lang="en-US" sz="2000" dirty="0" smtClean="0">
                <a:solidFill>
                  <a:srgbClr val="786464"/>
                </a:solidFill>
              </a:rPr>
              <a:t>Yes!</a:t>
            </a:r>
            <a:endParaRPr lang="en-US" sz="2000" dirty="0" err="1" smtClean="0">
              <a:solidFill>
                <a:srgbClr val="786464"/>
              </a:solidFill>
            </a:endParaRPr>
          </a:p>
        </p:txBody>
      </p:sp>
      <p:sp>
        <p:nvSpPr>
          <p:cNvPr id="21" name="Line 182"/>
          <p:cNvSpPr>
            <a:spLocks noChangeShapeType="1"/>
          </p:cNvSpPr>
          <p:nvPr/>
        </p:nvSpPr>
        <p:spPr bwMode="auto">
          <a:xfrm>
            <a:off x="1985895" y="1711173"/>
            <a:ext cx="3281429" cy="12852"/>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23" name="TextBox 22"/>
          <p:cNvSpPr txBox="1"/>
          <p:nvPr/>
        </p:nvSpPr>
        <p:spPr>
          <a:xfrm>
            <a:off x="5248275" y="152400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24" name="TextBox 23"/>
          <p:cNvSpPr txBox="1"/>
          <p:nvPr/>
        </p:nvSpPr>
        <p:spPr>
          <a:xfrm>
            <a:off x="5467350" y="1495425"/>
            <a:ext cx="2561920" cy="400110"/>
          </a:xfrm>
          <a:prstGeom prst="rect">
            <a:avLst/>
          </a:prstGeom>
          <a:noFill/>
        </p:spPr>
        <p:txBody>
          <a:bodyPr wrap="none" rtlCol="0">
            <a:spAutoFit/>
          </a:bodyPr>
          <a:lstStyle/>
          <a:p>
            <a:r>
              <a:rPr lang="en-US" sz="2000" dirty="0" smtClean="0">
                <a:solidFill>
                  <a:srgbClr val="786464"/>
                </a:solidFill>
              </a:rPr>
              <a:t>Nice to have, but NO</a:t>
            </a:r>
          </a:p>
        </p:txBody>
      </p:sp>
      <p:sp>
        <p:nvSpPr>
          <p:cNvPr id="25" name="Line 182"/>
          <p:cNvSpPr>
            <a:spLocks noChangeShapeType="1"/>
          </p:cNvSpPr>
          <p:nvPr/>
        </p:nvSpPr>
        <p:spPr bwMode="auto">
          <a:xfrm>
            <a:off x="3033645" y="2168373"/>
            <a:ext cx="2214629" cy="3327"/>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26" name="TextBox 25"/>
          <p:cNvSpPr txBox="1"/>
          <p:nvPr/>
        </p:nvSpPr>
        <p:spPr>
          <a:xfrm>
            <a:off x="5238750" y="196215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27" name="TextBox 26"/>
          <p:cNvSpPr txBox="1"/>
          <p:nvPr/>
        </p:nvSpPr>
        <p:spPr>
          <a:xfrm>
            <a:off x="5448300" y="1962150"/>
            <a:ext cx="674095" cy="400110"/>
          </a:xfrm>
          <a:prstGeom prst="rect">
            <a:avLst/>
          </a:prstGeom>
          <a:noFill/>
        </p:spPr>
        <p:txBody>
          <a:bodyPr wrap="none" rtlCol="0">
            <a:spAutoFit/>
          </a:bodyPr>
          <a:lstStyle/>
          <a:p>
            <a:r>
              <a:rPr lang="en-US" sz="2000" dirty="0" smtClean="0">
                <a:solidFill>
                  <a:srgbClr val="786464"/>
                </a:solidFill>
              </a:rPr>
              <a:t>Yes!</a:t>
            </a:r>
            <a:endParaRPr lang="en-US" sz="2000" dirty="0" err="1" smtClean="0">
              <a:solidFill>
                <a:srgbClr val="786464"/>
              </a:solidFill>
            </a:endParaRPr>
          </a:p>
        </p:txBody>
      </p:sp>
      <p:sp>
        <p:nvSpPr>
          <p:cNvPr id="28" name="Line 182"/>
          <p:cNvSpPr>
            <a:spLocks noChangeShapeType="1"/>
          </p:cNvSpPr>
          <p:nvPr/>
        </p:nvSpPr>
        <p:spPr bwMode="auto">
          <a:xfrm>
            <a:off x="3462271" y="2587474"/>
            <a:ext cx="1776479" cy="3326"/>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29" name="Line 182"/>
          <p:cNvSpPr>
            <a:spLocks noChangeShapeType="1"/>
          </p:cNvSpPr>
          <p:nvPr/>
        </p:nvSpPr>
        <p:spPr bwMode="auto">
          <a:xfrm>
            <a:off x="3309871" y="2997050"/>
            <a:ext cx="1928879" cy="3326"/>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30" name="Line 182"/>
          <p:cNvSpPr>
            <a:spLocks noChangeShapeType="1"/>
          </p:cNvSpPr>
          <p:nvPr/>
        </p:nvSpPr>
        <p:spPr bwMode="auto">
          <a:xfrm>
            <a:off x="3547996" y="3378049"/>
            <a:ext cx="1681229" cy="3326"/>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31" name="Line 182"/>
          <p:cNvSpPr>
            <a:spLocks noChangeShapeType="1"/>
          </p:cNvSpPr>
          <p:nvPr/>
        </p:nvSpPr>
        <p:spPr bwMode="auto">
          <a:xfrm>
            <a:off x="4081396" y="3787623"/>
            <a:ext cx="1157354" cy="3326"/>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32" name="Line 182"/>
          <p:cNvSpPr>
            <a:spLocks noChangeShapeType="1"/>
          </p:cNvSpPr>
          <p:nvPr/>
        </p:nvSpPr>
        <p:spPr bwMode="auto">
          <a:xfrm>
            <a:off x="3376546" y="4149574"/>
            <a:ext cx="1862204" cy="3326"/>
          </a:xfrm>
          <a:prstGeom prst="line">
            <a:avLst/>
          </a:prstGeom>
          <a:noFill/>
          <a:ln w="25400">
            <a:solidFill>
              <a:srgbClr val="9F9F9F"/>
            </a:solidFill>
            <a:round/>
            <a:headEnd/>
            <a:tailEnd type="triangle" w="med" len="med"/>
          </a:ln>
          <a:extLst>
            <a:ext uri="{909E8E84-426E-40dd-AFC4-6F175D3DCCD1}">
              <a14:hiddenFill xmlns="" xmlns:a14="http://schemas.microsoft.com/office/drawing/2010/main">
                <a:noFill/>
              </a14:hiddenFill>
            </a:ext>
          </a:extLst>
        </p:spPr>
        <p:txBody>
          <a:bodyPr wrap="square"/>
          <a:lstStyle/>
          <a:p>
            <a:endParaRPr lang="en-US" dirty="0"/>
          </a:p>
        </p:txBody>
      </p:sp>
      <p:sp>
        <p:nvSpPr>
          <p:cNvPr id="33" name="TextBox 32"/>
          <p:cNvSpPr txBox="1"/>
          <p:nvPr/>
        </p:nvSpPr>
        <p:spPr>
          <a:xfrm>
            <a:off x="5210175" y="238125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34" name="TextBox 33"/>
          <p:cNvSpPr txBox="1"/>
          <p:nvPr/>
        </p:nvSpPr>
        <p:spPr>
          <a:xfrm>
            <a:off x="5191125" y="2771775"/>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35" name="TextBox 34"/>
          <p:cNvSpPr txBox="1"/>
          <p:nvPr/>
        </p:nvSpPr>
        <p:spPr>
          <a:xfrm>
            <a:off x="5210175" y="316230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36" name="TextBox 35"/>
          <p:cNvSpPr txBox="1"/>
          <p:nvPr/>
        </p:nvSpPr>
        <p:spPr>
          <a:xfrm>
            <a:off x="5191125" y="3600450"/>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37" name="TextBox 36"/>
          <p:cNvSpPr txBox="1"/>
          <p:nvPr/>
        </p:nvSpPr>
        <p:spPr>
          <a:xfrm>
            <a:off x="5172075" y="3952875"/>
            <a:ext cx="327334" cy="400110"/>
          </a:xfrm>
          <a:prstGeom prst="rect">
            <a:avLst/>
          </a:prstGeom>
          <a:noFill/>
        </p:spPr>
        <p:txBody>
          <a:bodyPr wrap="none" rtlCol="0">
            <a:spAutoFit/>
          </a:bodyPr>
          <a:lstStyle/>
          <a:p>
            <a:r>
              <a:rPr lang="ru-RU" sz="2000" dirty="0" smtClean="0">
                <a:solidFill>
                  <a:schemeClr val="tx2"/>
                </a:solidFill>
              </a:rPr>
              <a:t>?</a:t>
            </a:r>
            <a:endParaRPr lang="en-US" sz="2000" dirty="0" err="1" smtClean="0">
              <a:solidFill>
                <a:schemeClr val="tx2"/>
              </a:solidFill>
            </a:endParaRPr>
          </a:p>
        </p:txBody>
      </p:sp>
      <p:sp>
        <p:nvSpPr>
          <p:cNvPr id="38" name="TextBox 37"/>
          <p:cNvSpPr txBox="1"/>
          <p:nvPr/>
        </p:nvSpPr>
        <p:spPr>
          <a:xfrm>
            <a:off x="5429250" y="2390775"/>
            <a:ext cx="583814" cy="400110"/>
          </a:xfrm>
          <a:prstGeom prst="rect">
            <a:avLst/>
          </a:prstGeom>
          <a:noFill/>
        </p:spPr>
        <p:txBody>
          <a:bodyPr wrap="none" rtlCol="0">
            <a:spAutoFit/>
          </a:bodyPr>
          <a:lstStyle/>
          <a:p>
            <a:r>
              <a:rPr lang="en-US" sz="2000" dirty="0" smtClean="0">
                <a:solidFill>
                  <a:srgbClr val="786464"/>
                </a:solidFill>
              </a:rPr>
              <a:t>No!</a:t>
            </a:r>
            <a:endParaRPr lang="en-US" sz="2000" dirty="0" err="1" smtClean="0">
              <a:solidFill>
                <a:srgbClr val="786464"/>
              </a:solidFill>
            </a:endParaRPr>
          </a:p>
        </p:txBody>
      </p:sp>
      <p:sp>
        <p:nvSpPr>
          <p:cNvPr id="39" name="TextBox 38"/>
          <p:cNvSpPr txBox="1"/>
          <p:nvPr/>
        </p:nvSpPr>
        <p:spPr>
          <a:xfrm>
            <a:off x="5419725" y="2752725"/>
            <a:ext cx="583814" cy="400110"/>
          </a:xfrm>
          <a:prstGeom prst="rect">
            <a:avLst/>
          </a:prstGeom>
          <a:noFill/>
        </p:spPr>
        <p:txBody>
          <a:bodyPr wrap="none" rtlCol="0">
            <a:spAutoFit/>
          </a:bodyPr>
          <a:lstStyle/>
          <a:p>
            <a:r>
              <a:rPr lang="en-US" sz="2000" dirty="0" smtClean="0">
                <a:solidFill>
                  <a:srgbClr val="786464"/>
                </a:solidFill>
              </a:rPr>
              <a:t>No!</a:t>
            </a:r>
            <a:endParaRPr lang="en-US" sz="2000" dirty="0" err="1" smtClean="0">
              <a:solidFill>
                <a:srgbClr val="786464"/>
              </a:solidFill>
            </a:endParaRPr>
          </a:p>
        </p:txBody>
      </p:sp>
      <p:sp>
        <p:nvSpPr>
          <p:cNvPr id="40" name="TextBox 39"/>
          <p:cNvSpPr txBox="1"/>
          <p:nvPr/>
        </p:nvSpPr>
        <p:spPr>
          <a:xfrm>
            <a:off x="5429250" y="3143250"/>
            <a:ext cx="583814" cy="400110"/>
          </a:xfrm>
          <a:prstGeom prst="rect">
            <a:avLst/>
          </a:prstGeom>
          <a:noFill/>
        </p:spPr>
        <p:txBody>
          <a:bodyPr wrap="none" rtlCol="0">
            <a:spAutoFit/>
          </a:bodyPr>
          <a:lstStyle/>
          <a:p>
            <a:r>
              <a:rPr lang="en-US" sz="2000" dirty="0" smtClean="0">
                <a:solidFill>
                  <a:srgbClr val="786464"/>
                </a:solidFill>
              </a:rPr>
              <a:t>No!</a:t>
            </a:r>
            <a:endParaRPr lang="en-US" sz="2000" dirty="0" err="1" smtClean="0">
              <a:solidFill>
                <a:srgbClr val="786464"/>
              </a:solidFill>
            </a:endParaRPr>
          </a:p>
        </p:txBody>
      </p:sp>
      <p:sp>
        <p:nvSpPr>
          <p:cNvPr id="41" name="TextBox 40"/>
          <p:cNvSpPr txBox="1"/>
          <p:nvPr/>
        </p:nvSpPr>
        <p:spPr>
          <a:xfrm>
            <a:off x="5429250" y="3581400"/>
            <a:ext cx="583814" cy="400110"/>
          </a:xfrm>
          <a:prstGeom prst="rect">
            <a:avLst/>
          </a:prstGeom>
          <a:noFill/>
        </p:spPr>
        <p:txBody>
          <a:bodyPr wrap="none" rtlCol="0">
            <a:spAutoFit/>
          </a:bodyPr>
          <a:lstStyle/>
          <a:p>
            <a:r>
              <a:rPr lang="en-US" sz="2000" dirty="0" smtClean="0">
                <a:solidFill>
                  <a:srgbClr val="786464"/>
                </a:solidFill>
              </a:rPr>
              <a:t>No!</a:t>
            </a:r>
            <a:endParaRPr lang="en-US" sz="2000" dirty="0" err="1" smtClean="0">
              <a:solidFill>
                <a:srgbClr val="786464"/>
              </a:solidFill>
            </a:endParaRPr>
          </a:p>
        </p:txBody>
      </p:sp>
      <p:sp>
        <p:nvSpPr>
          <p:cNvPr id="42" name="TextBox 41"/>
          <p:cNvSpPr txBox="1"/>
          <p:nvPr/>
        </p:nvSpPr>
        <p:spPr>
          <a:xfrm>
            <a:off x="5419725" y="3933825"/>
            <a:ext cx="583814" cy="400110"/>
          </a:xfrm>
          <a:prstGeom prst="rect">
            <a:avLst/>
          </a:prstGeom>
          <a:noFill/>
        </p:spPr>
        <p:txBody>
          <a:bodyPr wrap="none" rtlCol="0">
            <a:spAutoFit/>
          </a:bodyPr>
          <a:lstStyle/>
          <a:p>
            <a:r>
              <a:rPr lang="en-US" sz="2000" dirty="0" smtClean="0">
                <a:solidFill>
                  <a:srgbClr val="786464"/>
                </a:solidFill>
              </a:rPr>
              <a:t>No!</a:t>
            </a:r>
            <a:endParaRPr lang="en-US" sz="2000" dirty="0" err="1" smtClean="0">
              <a:solidFill>
                <a:srgbClr val="786464"/>
              </a:solidFill>
            </a:endParaRPr>
          </a:p>
        </p:txBody>
      </p:sp>
      <p:sp>
        <p:nvSpPr>
          <p:cNvPr id="46" name="TextBox 45"/>
          <p:cNvSpPr txBox="1"/>
          <p:nvPr/>
        </p:nvSpPr>
        <p:spPr>
          <a:xfrm>
            <a:off x="6506090" y="3486150"/>
            <a:ext cx="2323585" cy="400110"/>
          </a:xfrm>
          <a:prstGeom prst="rect">
            <a:avLst/>
          </a:prstGeom>
          <a:noFill/>
        </p:spPr>
        <p:txBody>
          <a:bodyPr wrap="none" rtlCol="0">
            <a:spAutoFit/>
          </a:bodyPr>
          <a:lstStyle/>
          <a:p>
            <a:r>
              <a:rPr lang="en-US" sz="2000" dirty="0" smtClean="0">
                <a:solidFill>
                  <a:srgbClr val="5382A1"/>
                </a:solidFill>
              </a:rPr>
              <a:t>Device Access API</a:t>
            </a:r>
          </a:p>
        </p:txBody>
      </p:sp>
      <p:sp>
        <p:nvSpPr>
          <p:cNvPr id="20" name="TextBox 19"/>
          <p:cNvSpPr txBox="1"/>
          <p:nvPr/>
        </p:nvSpPr>
        <p:spPr>
          <a:xfrm>
            <a:off x="6838950" y="2667000"/>
            <a:ext cx="1667444" cy="400110"/>
          </a:xfrm>
          <a:prstGeom prst="rect">
            <a:avLst/>
          </a:prstGeom>
          <a:noFill/>
        </p:spPr>
        <p:txBody>
          <a:bodyPr wrap="none" rtlCol="0">
            <a:spAutoFit/>
          </a:bodyPr>
          <a:lstStyle/>
          <a:p>
            <a:r>
              <a:rPr lang="en-US" sz="2000" dirty="0" smtClean="0">
                <a:solidFill>
                  <a:srgbClr val="5382A1"/>
                </a:solidFill>
              </a:rPr>
              <a:t>CLDC HI VM</a:t>
            </a:r>
          </a:p>
        </p:txBody>
      </p:sp>
      <p:sp>
        <p:nvSpPr>
          <p:cNvPr id="44" name="TextBox 43"/>
          <p:cNvSpPr txBox="1"/>
          <p:nvPr/>
        </p:nvSpPr>
        <p:spPr>
          <a:xfrm>
            <a:off x="7477125" y="3114675"/>
            <a:ext cx="333746" cy="400110"/>
          </a:xfrm>
          <a:prstGeom prst="rect">
            <a:avLst/>
          </a:prstGeom>
          <a:noFill/>
        </p:spPr>
        <p:txBody>
          <a:bodyPr wrap="none" rtlCol="0">
            <a:spAutoFit/>
          </a:bodyPr>
          <a:lstStyle/>
          <a:p>
            <a:r>
              <a:rPr lang="en-US" sz="2000" dirty="0" smtClean="0">
                <a:solidFill>
                  <a:srgbClr val="5382A1"/>
                </a:solidFill>
              </a:rPr>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7" grpId="0" animBg="1"/>
      <p:bldP spid="18" grpId="0"/>
      <p:bldP spid="19" grpId="0"/>
      <p:bldP spid="21" grpId="0" animBg="1"/>
      <p:bldP spid="23" grpId="0"/>
      <p:bldP spid="24" grpId="0"/>
      <p:bldP spid="25" grpId="0" animBg="1"/>
      <p:bldP spid="26" grpId="0"/>
      <p:bldP spid="27" grpId="0"/>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6" grpId="0"/>
      <p:bldP spid="20"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sz="quarter" idx="12"/>
          </p:nvPr>
        </p:nvSpPr>
        <p:spPr/>
        <p:txBody>
          <a:bodyPr/>
          <a:lstStyle/>
          <a:p>
            <a:r>
              <a:rPr lang="en-US" dirty="0" smtClean="0"/>
              <a:t>Special GC for small Java heaps (&lt; 256 KB)</a:t>
            </a:r>
          </a:p>
          <a:p>
            <a:r>
              <a:rPr lang="en-US" dirty="0" smtClean="0"/>
              <a:t>Support for Thumb/Thumb2 instruction sets</a:t>
            </a:r>
          </a:p>
          <a:p>
            <a:r>
              <a:rPr lang="en-US" dirty="0" smtClean="0"/>
              <a:t>Alternative </a:t>
            </a:r>
            <a:r>
              <a:rPr lang="en-US" dirty="0" err="1" smtClean="0"/>
              <a:t>bytecode</a:t>
            </a:r>
            <a:r>
              <a:rPr lang="en-US" dirty="0" smtClean="0"/>
              <a:t> representation optimized for code size</a:t>
            </a:r>
          </a:p>
          <a:p>
            <a:r>
              <a:rPr lang="en-US" dirty="0" smtClean="0"/>
              <a:t>Close-world model optimizations</a:t>
            </a:r>
          </a:p>
          <a:p>
            <a:r>
              <a:rPr lang="en-US" dirty="0" smtClean="0"/>
              <a:t>VM build-time modularity</a:t>
            </a:r>
          </a:p>
          <a:p>
            <a:pPr lvl="1"/>
            <a:r>
              <a:rPr lang="en-US" dirty="0" smtClean="0"/>
              <a:t>Optional dynamic compiler, class loader, verifier, multitasking, floating point support, etc.</a:t>
            </a:r>
          </a:p>
        </p:txBody>
      </p:sp>
      <p:sp>
        <p:nvSpPr>
          <p:cNvPr id="4" name="Text Placeholder 3"/>
          <p:cNvSpPr>
            <a:spLocks noGrp="1"/>
          </p:cNvSpPr>
          <p:nvPr>
            <p:ph type="body" sz="quarter" idx="13"/>
          </p:nvPr>
        </p:nvSpPr>
        <p:spPr/>
        <p:txBody>
          <a:bodyPr/>
          <a:lstStyle/>
          <a:p>
            <a:r>
              <a:rPr lang="en-US" dirty="0" smtClean="0"/>
              <a:t>Optimized CLDC HI VM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sz="quarter" idx="12"/>
          </p:nvPr>
        </p:nvSpPr>
        <p:spPr/>
        <p:txBody>
          <a:bodyPr/>
          <a:lstStyle/>
          <a:p>
            <a:r>
              <a:rPr lang="en-US" sz="1800" dirty="0" smtClean="0"/>
              <a:t>Direct access to all peripherals available on a target device</a:t>
            </a:r>
          </a:p>
          <a:p>
            <a:r>
              <a:rPr lang="en-US" sz="1800" dirty="0" smtClean="0"/>
              <a:t>Fine-grained permissions for access to peripherals</a:t>
            </a:r>
          </a:p>
          <a:p>
            <a:r>
              <a:rPr lang="en-US" sz="1800" dirty="0" smtClean="0"/>
              <a:t>Shared and exclusive access to resources</a:t>
            </a:r>
          </a:p>
          <a:p>
            <a:r>
              <a:rPr lang="en-US" sz="1800" dirty="0" smtClean="0"/>
              <a:t>Designed as thin layer between Java application and native resources</a:t>
            </a:r>
          </a:p>
          <a:p>
            <a:r>
              <a:rPr lang="en-US" sz="1800" dirty="0" smtClean="0"/>
              <a:t>Power control</a:t>
            </a:r>
          </a:p>
          <a:p>
            <a:pPr lvl="1"/>
            <a:r>
              <a:rPr lang="en-US" dirty="0" smtClean="0"/>
              <a:t>Peripherals can be switched off individually</a:t>
            </a:r>
          </a:p>
          <a:p>
            <a:pPr lvl="1"/>
            <a:r>
              <a:rPr lang="en-US" dirty="0" smtClean="0"/>
              <a:t>Introduce several layers of power save mode</a:t>
            </a:r>
            <a:endParaRPr lang="en-US" sz="1800" dirty="0" smtClean="0"/>
          </a:p>
          <a:p>
            <a:endParaRPr lang="en-US" sz="1800" dirty="0" smtClean="0"/>
          </a:p>
          <a:p>
            <a:pPr>
              <a:buNone/>
            </a:pPr>
            <a:endParaRPr lang="en-US" sz="1800" dirty="0" smtClean="0"/>
          </a:p>
          <a:p>
            <a:pPr>
              <a:buNone/>
            </a:pPr>
            <a:endParaRPr lang="en-US" dirty="0" smtClean="0"/>
          </a:p>
          <a:p>
            <a:pPr lvl="1"/>
            <a:endParaRPr lang="en-US" dirty="0" smtClean="0"/>
          </a:p>
          <a:p>
            <a:pPr lvl="2"/>
            <a:endParaRPr lang="en-US" dirty="0"/>
          </a:p>
        </p:txBody>
      </p:sp>
      <p:sp>
        <p:nvSpPr>
          <p:cNvPr id="4" name="Text Placeholder 3"/>
          <p:cNvSpPr>
            <a:spLocks noGrp="1"/>
          </p:cNvSpPr>
          <p:nvPr>
            <p:ph type="body" sz="quarter" idx="13"/>
          </p:nvPr>
        </p:nvSpPr>
        <p:spPr/>
        <p:txBody>
          <a:bodyPr/>
          <a:lstStyle/>
          <a:p>
            <a:r>
              <a:rPr lang="en-US" dirty="0" smtClean="0"/>
              <a:t>Access to peripherals: Device Access API (aka Peripheral IO API)</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p:txBody>
          <a:bodyPr/>
          <a:lstStyle/>
          <a:p>
            <a:r>
              <a:rPr lang="en-US" dirty="0" smtClean="0"/>
              <a:t>Ok, and what?</a:t>
            </a:r>
            <a:endParaRPr lang="en-US" dirty="0"/>
          </a:p>
          <a:p>
            <a:r>
              <a:rPr lang="en-US" dirty="0" smtClean="0"/>
              <a:t>Java is running on very constrained device!</a:t>
            </a:r>
          </a:p>
          <a:p>
            <a:r>
              <a:rPr lang="en-US" dirty="0" smtClean="0"/>
              <a:t>How can you prove it?</a:t>
            </a:r>
          </a:p>
          <a:p>
            <a:r>
              <a:rPr lang="en-US" dirty="0" smtClean="0"/>
              <a:t>I can create funny demo on Java!</a:t>
            </a:r>
            <a:endParaRPr lang="en-US" dirty="0"/>
          </a:p>
        </p:txBody>
      </p:sp>
      <p:sp>
        <p:nvSpPr>
          <p:cNvPr id="79" name="Title 78"/>
          <p:cNvSpPr>
            <a:spLocks noGrp="1"/>
          </p:cNvSpPr>
          <p:nvPr>
            <p:ph type="title"/>
          </p:nvPr>
        </p:nvSpPr>
        <p:spPr/>
        <p:txBody>
          <a:bodyPr/>
          <a:lstStyle/>
          <a:p>
            <a:r>
              <a:rPr lang="en-US" dirty="0" smtClean="0"/>
              <a:t>We did it!</a:t>
            </a:r>
            <a:endParaRPr lang="en-US" dirty="0"/>
          </a:p>
        </p:txBody>
      </p:sp>
      <p:pic>
        <p:nvPicPr>
          <p:cNvPr id="3074" name="Picture 2" descr="D:\workspace\ForJ1\ph-ind-custsrv-011\ph-ind-custsrv-011-cropped.jpg"/>
          <p:cNvPicPr>
            <a:picLocks noChangeAspect="1" noChangeArrowheads="1"/>
          </p:cNvPicPr>
          <p:nvPr/>
        </p:nvPicPr>
        <p:blipFill>
          <a:blip r:embed="rId3" cstate="print"/>
          <a:srcRect/>
          <a:stretch>
            <a:fillRect/>
          </a:stretch>
        </p:blipFill>
        <p:spPr bwMode="auto">
          <a:xfrm>
            <a:off x="4391025" y="1143001"/>
            <a:ext cx="4752975" cy="299085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201120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sz="quarter" idx="12"/>
          </p:nvPr>
        </p:nvSpPr>
        <p:spPr/>
        <p:txBody>
          <a:bodyPr/>
          <a:lstStyle/>
          <a:p>
            <a:r>
              <a:rPr lang="en-US" dirty="0" smtClean="0"/>
              <a:t>Tracked chassis</a:t>
            </a:r>
          </a:p>
          <a:p>
            <a:pPr lvl="1"/>
            <a:r>
              <a:rPr lang="en-US" dirty="0" smtClean="0"/>
              <a:t>2 motors</a:t>
            </a:r>
          </a:p>
          <a:p>
            <a:pPr lvl="1"/>
            <a:r>
              <a:rPr lang="en-US" dirty="0" smtClean="0"/>
              <a:t>Battery module</a:t>
            </a:r>
          </a:p>
          <a:p>
            <a:r>
              <a:rPr lang="en-US" dirty="0" smtClean="0"/>
              <a:t>Dual motor driver carrier</a:t>
            </a:r>
          </a:p>
          <a:p>
            <a:r>
              <a:rPr lang="en-US" dirty="0" smtClean="0"/>
              <a:t>IR receiver and remote controller</a:t>
            </a:r>
          </a:p>
          <a:p>
            <a:r>
              <a:rPr lang="en-US" dirty="0" smtClean="0"/>
              <a:t>5 IR distance sensors</a:t>
            </a:r>
            <a:endParaRPr lang="en-US" dirty="0"/>
          </a:p>
        </p:txBody>
      </p:sp>
      <p:sp>
        <p:nvSpPr>
          <p:cNvPr id="4" name="Text Placeholder 3"/>
          <p:cNvSpPr>
            <a:spLocks noGrp="1"/>
          </p:cNvSpPr>
          <p:nvPr>
            <p:ph type="body" sz="quarter" idx="13"/>
          </p:nvPr>
        </p:nvSpPr>
        <p:spPr/>
        <p:txBody>
          <a:bodyPr/>
          <a:lstStyle/>
          <a:p>
            <a:r>
              <a:rPr lang="en-US" dirty="0" smtClean="0"/>
              <a:t>Hardware: peripherals</a:t>
            </a:r>
            <a:endParaRPr lang="en-US" dirty="0"/>
          </a:p>
        </p:txBody>
      </p:sp>
      <p:pic>
        <p:nvPicPr>
          <p:cNvPr id="5" name="Picture 4" descr="dual_motor_driver.png"/>
          <p:cNvPicPr>
            <a:picLocks noChangeAspect="1"/>
          </p:cNvPicPr>
          <p:nvPr/>
        </p:nvPicPr>
        <p:blipFill>
          <a:blip r:embed="rId3" cstate="print"/>
          <a:stretch>
            <a:fillRect/>
          </a:stretch>
        </p:blipFill>
        <p:spPr>
          <a:xfrm>
            <a:off x="7623393" y="1523218"/>
            <a:ext cx="596592" cy="790774"/>
          </a:xfrm>
          <a:prstGeom prst="rect">
            <a:avLst/>
          </a:prstGeom>
        </p:spPr>
      </p:pic>
      <p:pic>
        <p:nvPicPr>
          <p:cNvPr id="6" name="Picture 5" descr="RP5.jpg"/>
          <p:cNvPicPr>
            <a:picLocks noChangeAspect="1"/>
          </p:cNvPicPr>
          <p:nvPr/>
        </p:nvPicPr>
        <p:blipFill>
          <a:blip r:embed="rId4" cstate="print"/>
          <a:stretch>
            <a:fillRect/>
          </a:stretch>
        </p:blipFill>
        <p:spPr>
          <a:xfrm>
            <a:off x="4980993" y="1483567"/>
            <a:ext cx="2055842" cy="1299292"/>
          </a:xfrm>
          <a:prstGeom prst="rect">
            <a:avLst/>
          </a:prstGeom>
        </p:spPr>
      </p:pic>
      <p:pic>
        <p:nvPicPr>
          <p:cNvPr id="7" name="Picture 6" descr="684228.jpg"/>
          <p:cNvPicPr>
            <a:picLocks noChangeAspect="1"/>
          </p:cNvPicPr>
          <p:nvPr/>
        </p:nvPicPr>
        <p:blipFill>
          <a:blip r:embed="rId5" cstate="print"/>
          <a:stretch>
            <a:fillRect/>
          </a:stretch>
        </p:blipFill>
        <p:spPr>
          <a:xfrm>
            <a:off x="7048110" y="2808514"/>
            <a:ext cx="1573375" cy="1573375"/>
          </a:xfrm>
          <a:prstGeom prst="rect">
            <a:avLst/>
          </a:prstGeom>
        </p:spPr>
      </p:pic>
      <p:pic>
        <p:nvPicPr>
          <p:cNvPr id="8" name="Picture 7" descr="distance_sensors.png"/>
          <p:cNvPicPr>
            <a:picLocks noChangeAspect="1"/>
          </p:cNvPicPr>
          <p:nvPr/>
        </p:nvPicPr>
        <p:blipFill>
          <a:blip r:embed="rId6" cstate="print"/>
          <a:stretch>
            <a:fillRect/>
          </a:stretch>
        </p:blipFill>
        <p:spPr>
          <a:xfrm>
            <a:off x="5691671" y="3933029"/>
            <a:ext cx="970386" cy="3005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Demo</a:t>
            </a:r>
            <a:endParaRPr lang="ru-RU" dirty="0"/>
          </a:p>
        </p:txBody>
      </p:sp>
      <p:sp>
        <p:nvSpPr>
          <p:cNvPr id="4" name="Text Placeholder 3"/>
          <p:cNvSpPr>
            <a:spLocks noGrp="1"/>
          </p:cNvSpPr>
          <p:nvPr>
            <p:ph type="body" sz="quarter" idx="13"/>
          </p:nvPr>
        </p:nvSpPr>
        <p:spPr/>
        <p:txBody>
          <a:bodyPr/>
          <a:lstStyle/>
          <a:p>
            <a:endParaRPr lang="ru-RU"/>
          </a:p>
        </p:txBody>
      </p:sp>
      <p:pic>
        <p:nvPicPr>
          <p:cNvPr id="5" name="Content Placeholder 6" descr="tracked_robot_schematic.png"/>
          <p:cNvPicPr>
            <a:picLocks noGrp="1" noChangeAspect="1"/>
          </p:cNvPicPr>
          <p:nvPr>
            <p:ph sz="quarter" idx="12"/>
          </p:nvPr>
        </p:nvPicPr>
        <p:blipFill>
          <a:blip r:embed="rId3" cstate="print"/>
          <a:stretch>
            <a:fillRect/>
          </a:stretch>
        </p:blipFill>
        <p:spPr>
          <a:xfrm>
            <a:off x="1829803" y="1473645"/>
            <a:ext cx="5496967" cy="3062287"/>
          </a:xfrm>
        </p:spPr>
      </p:pic>
    </p:spTree>
    <p:extLst>
      <p:ext uri="{BB962C8B-B14F-4D97-AF65-F5344CB8AC3E}">
        <p14:creationId xmlns:p14="http://schemas.microsoft.com/office/powerpoint/2010/main" xmlns="" val="775916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Tracked Robot</a:t>
            </a:r>
            <a:endParaRPr lang="en-US" dirty="0"/>
          </a:p>
        </p:txBody>
      </p:sp>
      <p:sp>
        <p:nvSpPr>
          <p:cNvPr id="3" name="Content Placeholder 2"/>
          <p:cNvSpPr>
            <a:spLocks noGrp="1"/>
          </p:cNvSpPr>
          <p:nvPr>
            <p:ph sz="quarter" idx="12"/>
          </p:nvPr>
        </p:nvSpPr>
        <p:spPr/>
        <p:txBody>
          <a:bodyPr/>
          <a:lstStyle/>
          <a:p>
            <a:pPr>
              <a:buNone/>
            </a:pPr>
            <a:r>
              <a:rPr lang="en-US" sz="1400" dirty="0" smtClean="0">
                <a:solidFill>
                  <a:srgbClr val="969696"/>
                </a:solidFill>
              </a:rPr>
              <a:t>//Get access and configure the pin that controls the first engine of the robot</a:t>
            </a:r>
          </a:p>
          <a:p>
            <a:pPr>
              <a:buNone/>
            </a:pPr>
            <a:r>
              <a:rPr lang="en-US" sz="1400" dirty="0" err="1" smtClean="0"/>
              <a:t>PWMChannel</a:t>
            </a:r>
            <a:r>
              <a:rPr lang="en-US" sz="1400" dirty="0" smtClean="0"/>
              <a:t> </a:t>
            </a:r>
            <a:r>
              <a:rPr lang="en-US" sz="1400" dirty="0" err="1" smtClean="0">
                <a:solidFill>
                  <a:srgbClr val="00B050"/>
                </a:solidFill>
              </a:rPr>
              <a:t>pwmEngineA</a:t>
            </a:r>
            <a:r>
              <a:rPr lang="en-US" sz="1400" dirty="0" smtClean="0">
                <a:solidFill>
                  <a:srgbClr val="92D050"/>
                </a:solidFill>
              </a:rPr>
              <a:t> </a:t>
            </a:r>
            <a:r>
              <a:rPr lang="en-US" sz="1400" dirty="0" smtClean="0"/>
              <a:t>= (</a:t>
            </a:r>
            <a:r>
              <a:rPr lang="en-US" sz="1400" dirty="0" err="1" smtClean="0"/>
              <a:t>PWMChannel</a:t>
            </a:r>
            <a:r>
              <a:rPr lang="en-US" sz="1400" dirty="0" smtClean="0"/>
              <a:t>)</a:t>
            </a:r>
            <a:r>
              <a:rPr lang="en-US" sz="1400" dirty="0" err="1" smtClean="0"/>
              <a:t>PeripheralManager.open</a:t>
            </a:r>
            <a:r>
              <a:rPr lang="en-US" sz="1400" dirty="0" smtClean="0"/>
              <a:t>(22);</a:t>
            </a:r>
          </a:p>
          <a:p>
            <a:pPr>
              <a:buNone/>
            </a:pPr>
            <a:r>
              <a:rPr lang="en-US" sz="1400" dirty="0" err="1" smtClean="0">
                <a:solidFill>
                  <a:srgbClr val="00B050"/>
                </a:solidFill>
              </a:rPr>
              <a:t>pwmEngineA</a:t>
            </a:r>
            <a:r>
              <a:rPr lang="en-US" sz="1400" dirty="0" err="1" smtClean="0"/>
              <a:t>.setPulsePeriod</a:t>
            </a:r>
            <a:r>
              <a:rPr lang="en-US" sz="1400" dirty="0" smtClean="0"/>
              <a:t>(1000);</a:t>
            </a:r>
          </a:p>
          <a:p>
            <a:pPr>
              <a:buNone/>
            </a:pPr>
            <a:r>
              <a:rPr lang="en-US" sz="1400" dirty="0" err="1" smtClean="0">
                <a:solidFill>
                  <a:srgbClr val="00B050"/>
                </a:solidFill>
              </a:rPr>
              <a:t>pwmEngineA</a:t>
            </a:r>
            <a:r>
              <a:rPr lang="en-US" sz="1400" dirty="0" err="1" smtClean="0"/>
              <a:t>.generate</a:t>
            </a:r>
            <a:r>
              <a:rPr lang="en-US" sz="1400" dirty="0" smtClean="0"/>
              <a:t>(500,1000);</a:t>
            </a:r>
          </a:p>
          <a:p>
            <a:pPr>
              <a:buNone/>
            </a:pPr>
            <a:endParaRPr lang="en-US" sz="1400" dirty="0" smtClean="0"/>
          </a:p>
          <a:p>
            <a:pPr>
              <a:buNone/>
            </a:pPr>
            <a:r>
              <a:rPr lang="en-US" sz="1400" dirty="0" smtClean="0">
                <a:solidFill>
                  <a:srgbClr val="969696"/>
                </a:solidFill>
              </a:rPr>
              <a:t>//GPIO pins that work with the dual motor driver carrier </a:t>
            </a:r>
          </a:p>
          <a:p>
            <a:pPr>
              <a:buNone/>
            </a:pPr>
            <a:r>
              <a:rPr lang="en-US" sz="1400" dirty="0" err="1" smtClean="0"/>
              <a:t>GPIOPin</a:t>
            </a:r>
            <a:r>
              <a:rPr lang="en-US" sz="1400" dirty="0" smtClean="0">
                <a:solidFill>
                  <a:srgbClr val="00B050"/>
                </a:solidFill>
              </a:rPr>
              <a:t> ain1 </a:t>
            </a:r>
            <a:r>
              <a:rPr lang="en-US" sz="1400" dirty="0" smtClean="0"/>
              <a:t>= (</a:t>
            </a:r>
            <a:r>
              <a:rPr lang="en-US" sz="1400" dirty="0" err="1" smtClean="0"/>
              <a:t>GPIOPin</a:t>
            </a:r>
            <a:r>
              <a:rPr lang="en-US" sz="1400" dirty="0" smtClean="0"/>
              <a:t>)</a:t>
            </a:r>
            <a:r>
              <a:rPr lang="en-US" sz="1400" dirty="0" err="1" smtClean="0"/>
              <a:t>PeripheralManager.open</a:t>
            </a:r>
            <a:r>
              <a:rPr lang="en-US" sz="1400" dirty="0" smtClean="0"/>
              <a:t>(27);</a:t>
            </a:r>
          </a:p>
          <a:p>
            <a:pPr>
              <a:buNone/>
            </a:pPr>
            <a:r>
              <a:rPr lang="en-US" sz="1400" dirty="0" err="1" smtClean="0"/>
              <a:t>GPIOPin</a:t>
            </a:r>
            <a:r>
              <a:rPr lang="en-US" sz="1400" dirty="0" smtClean="0"/>
              <a:t> </a:t>
            </a:r>
            <a:r>
              <a:rPr lang="en-US" sz="1400" dirty="0" smtClean="0">
                <a:solidFill>
                  <a:srgbClr val="00B050"/>
                </a:solidFill>
              </a:rPr>
              <a:t>ain2</a:t>
            </a:r>
            <a:r>
              <a:rPr lang="en-US" sz="1400" dirty="0" smtClean="0"/>
              <a:t> = (</a:t>
            </a:r>
            <a:r>
              <a:rPr lang="en-US" sz="1400" dirty="0" err="1" smtClean="0"/>
              <a:t>GPIOPin</a:t>
            </a:r>
            <a:r>
              <a:rPr lang="en-US" sz="1400" dirty="0" smtClean="0"/>
              <a:t>)</a:t>
            </a:r>
            <a:r>
              <a:rPr lang="en-US" sz="1400" dirty="0" err="1" smtClean="0"/>
              <a:t>PeripheralManager.open</a:t>
            </a:r>
            <a:r>
              <a:rPr lang="en-US" sz="1400" dirty="0" smtClean="0"/>
              <a:t>(28);</a:t>
            </a:r>
          </a:p>
          <a:p>
            <a:pPr>
              <a:buNone/>
            </a:pPr>
            <a:r>
              <a:rPr lang="en-US" sz="1400" dirty="0" err="1" smtClean="0"/>
              <a:t>GPIOPin</a:t>
            </a:r>
            <a:r>
              <a:rPr lang="en-US" sz="1400" dirty="0" smtClean="0"/>
              <a:t> </a:t>
            </a:r>
            <a:r>
              <a:rPr lang="en-US" sz="1400" dirty="0" err="1" smtClean="0">
                <a:solidFill>
                  <a:srgbClr val="00B050"/>
                </a:solidFill>
              </a:rPr>
              <a:t>stby</a:t>
            </a:r>
            <a:r>
              <a:rPr lang="en-US" sz="1400" dirty="0" smtClean="0"/>
              <a:t> = (</a:t>
            </a:r>
            <a:r>
              <a:rPr lang="en-US" sz="1400" dirty="0" err="1" smtClean="0"/>
              <a:t>GPIOPin</a:t>
            </a:r>
            <a:r>
              <a:rPr lang="en-US" sz="1400" dirty="0" smtClean="0"/>
              <a:t>)</a:t>
            </a:r>
            <a:r>
              <a:rPr lang="en-US" sz="1400" dirty="0" err="1" smtClean="0"/>
              <a:t>PeripheralManager.open</a:t>
            </a:r>
            <a:r>
              <a:rPr lang="en-US" sz="1400" dirty="0" smtClean="0"/>
              <a:t>(14);</a:t>
            </a:r>
          </a:p>
          <a:p>
            <a:endParaRPr lang="en-US" dirty="0"/>
          </a:p>
        </p:txBody>
      </p:sp>
      <p:sp>
        <p:nvSpPr>
          <p:cNvPr id="4" name="Text Placeholder 3"/>
          <p:cNvSpPr>
            <a:spLocks noGrp="1"/>
          </p:cNvSpPr>
          <p:nvPr>
            <p:ph type="body" sz="quarter" idx="13"/>
          </p:nvPr>
        </p:nvSpPr>
        <p:spPr/>
        <p:txBody>
          <a:bodyPr/>
          <a:lstStyle/>
          <a:p>
            <a:r>
              <a:rPr lang="en-US" dirty="0" smtClean="0"/>
              <a:t>Code Sample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Tracked Robot</a:t>
            </a:r>
            <a:endParaRPr lang="en-US" dirty="0"/>
          </a:p>
        </p:txBody>
      </p:sp>
      <p:sp>
        <p:nvSpPr>
          <p:cNvPr id="3" name="Content Placeholder 2"/>
          <p:cNvSpPr>
            <a:spLocks noGrp="1"/>
          </p:cNvSpPr>
          <p:nvPr>
            <p:ph sz="quarter" idx="12"/>
          </p:nvPr>
        </p:nvSpPr>
        <p:spPr/>
        <p:txBody>
          <a:bodyPr/>
          <a:lstStyle/>
          <a:p>
            <a:r>
              <a:rPr lang="en-US" dirty="0" smtClean="0"/>
              <a:t>Total dynamic footprint (.data + .</a:t>
            </a:r>
            <a:r>
              <a:rPr lang="en-US" dirty="0" err="1" smtClean="0"/>
              <a:t>bss</a:t>
            </a:r>
            <a:r>
              <a:rPr lang="en-US" dirty="0" smtClean="0"/>
              <a:t> segments): 12 KB</a:t>
            </a:r>
          </a:p>
          <a:p>
            <a:pPr lvl="1"/>
            <a:r>
              <a:rPr lang="en-US" dirty="0" smtClean="0"/>
              <a:t>5 KB is occupied by Java</a:t>
            </a:r>
          </a:p>
          <a:p>
            <a:r>
              <a:rPr lang="en-US" dirty="0" smtClean="0"/>
              <a:t>Total static footprint (.text segment): 148 KB</a:t>
            </a:r>
          </a:p>
          <a:p>
            <a:pPr lvl="1"/>
            <a:r>
              <a:rPr lang="en-US" dirty="0" smtClean="0"/>
              <a:t>78 KB is occupied by Java</a:t>
            </a:r>
          </a:p>
          <a:p>
            <a:r>
              <a:rPr lang="en-US" dirty="0" smtClean="0"/>
              <a:t>Java Heap Size</a:t>
            </a:r>
            <a:r>
              <a:rPr lang="en-US" smtClean="0"/>
              <a:t>: </a:t>
            </a:r>
            <a:r>
              <a:rPr lang="en-US"/>
              <a:t>8</a:t>
            </a:r>
            <a:r>
              <a:rPr lang="en-US" smtClean="0"/>
              <a:t> </a:t>
            </a:r>
            <a:r>
              <a:rPr lang="en-US" dirty="0" smtClean="0"/>
              <a:t>KB</a:t>
            </a:r>
          </a:p>
          <a:p>
            <a:pPr lvl="1"/>
            <a:endParaRPr lang="en-US" dirty="0" smtClean="0"/>
          </a:p>
          <a:p>
            <a:pPr lvl="1"/>
            <a:endParaRPr lang="en-US" dirty="0"/>
          </a:p>
        </p:txBody>
      </p:sp>
      <p:sp>
        <p:nvSpPr>
          <p:cNvPr id="4" name="Text Placeholder 3"/>
          <p:cNvSpPr>
            <a:spLocks noGrp="1"/>
          </p:cNvSpPr>
          <p:nvPr>
            <p:ph type="body" sz="quarter" idx="13"/>
          </p:nvPr>
        </p:nvSpPr>
        <p:spPr/>
        <p:txBody>
          <a:bodyPr/>
          <a:lstStyle/>
          <a:p>
            <a:r>
              <a:rPr lang="en-US" dirty="0" smtClean="0"/>
              <a:t>Memory consumption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650" y="1885950"/>
            <a:ext cx="5562599" cy="613649"/>
          </a:xfrm>
        </p:spPr>
        <p:txBody>
          <a:bodyPr/>
          <a:lstStyle/>
          <a:p>
            <a:r>
              <a:rPr lang="en-US" dirty="0" smtClean="0"/>
              <a:t>Java ME </a:t>
            </a:r>
            <a:r>
              <a:rPr lang="en-US" dirty="0" smtClean="0"/>
              <a:t>Embedded</a:t>
            </a:r>
            <a:r>
              <a:rPr lang="en-US" dirty="0" smtClean="0"/>
              <a:t> </a:t>
            </a:r>
            <a:r>
              <a:rPr lang="en-US" dirty="0" smtClean="0"/>
              <a:t>and Robots</a:t>
            </a:r>
            <a:endParaRPr lang="en-US" dirty="0"/>
          </a:p>
        </p:txBody>
      </p:sp>
      <p:sp>
        <p:nvSpPr>
          <p:cNvPr id="8" name="Text Placeholder 7"/>
          <p:cNvSpPr>
            <a:spLocks noGrp="1"/>
          </p:cNvSpPr>
          <p:nvPr>
            <p:ph type="body" sz="quarter" idx="13"/>
          </p:nvPr>
        </p:nvSpPr>
        <p:spPr>
          <a:xfrm>
            <a:off x="241299" y="2847601"/>
            <a:ext cx="5027083" cy="838574"/>
          </a:xfrm>
        </p:spPr>
        <p:txBody>
          <a:bodyPr/>
          <a:lstStyle/>
          <a:p>
            <a:r>
              <a:rPr lang="en-US" dirty="0" smtClean="0"/>
              <a:t>Olga </a:t>
            </a:r>
            <a:r>
              <a:rPr lang="en-US" dirty="0" err="1" smtClean="0"/>
              <a:t>Mikhaltcova</a:t>
            </a:r>
            <a:r>
              <a:rPr lang="en-US" dirty="0" smtClean="0"/>
              <a:t>, Alexander Mironenko</a:t>
            </a:r>
            <a:r>
              <a:rPr lang="en-US" dirty="0" smtClean="0"/>
              <a:t/>
            </a:r>
            <a:br>
              <a:rPr lang="en-US" dirty="0" smtClean="0"/>
            </a:br>
            <a:r>
              <a:rPr lang="en-US" dirty="0" smtClean="0"/>
              <a:t>Oracle</a:t>
            </a:r>
            <a:endParaRPr lang="en-US" dirty="0"/>
          </a:p>
          <a:p>
            <a:endParaRPr lang="en-US" dirty="0"/>
          </a:p>
        </p:txBody>
      </p:sp>
      <p:pic>
        <p:nvPicPr>
          <p:cNvPr id="3" name="Picture Placeholder 2" descr="JavaOne PPT Title v3.jpg"/>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rcRect t="74" b="74"/>
          <a:stretch>
            <a:fillRect/>
          </a:stretch>
        </p:blipFill>
        <p:spPr/>
      </p:pic>
      <p:pic>
        <p:nvPicPr>
          <p:cNvPr id="9" name="Picture 8" descr="O_signature_wht_rgb.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3425" y="4055396"/>
            <a:ext cx="1050909" cy="324030"/>
          </a:xfrm>
          <a:prstGeom prst="rect">
            <a:avLst/>
          </a:prstGeom>
        </p:spPr>
      </p:pic>
    </p:spTree>
    <p:extLst>
      <p:ext uri="{BB962C8B-B14F-4D97-AF65-F5344CB8AC3E}">
        <p14:creationId xmlns:p14="http://schemas.microsoft.com/office/powerpoint/2010/main" xmlns="" val="3836489994"/>
      </p:ext>
    </p:extLst>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ru-RU" dirty="0"/>
          </a:p>
        </p:txBody>
      </p:sp>
      <p:sp>
        <p:nvSpPr>
          <p:cNvPr id="3" name="Content Placeholder 2"/>
          <p:cNvSpPr>
            <a:spLocks noGrp="1"/>
          </p:cNvSpPr>
          <p:nvPr>
            <p:ph sz="quarter" idx="12"/>
          </p:nvPr>
        </p:nvSpPr>
        <p:spPr>
          <a:xfrm>
            <a:off x="699572" y="1045850"/>
            <a:ext cx="8229600" cy="3830949"/>
          </a:xfrm>
        </p:spPr>
        <p:txBody>
          <a:bodyPr/>
          <a:lstStyle/>
          <a:p>
            <a:r>
              <a:rPr lang="en-US" dirty="0" smtClean="0"/>
              <a:t>Small Embedded Java moved from research to product</a:t>
            </a:r>
          </a:p>
          <a:p>
            <a:r>
              <a:rPr lang="en-US" dirty="0" smtClean="0"/>
              <a:t>Java has been used for flinging bits across a network or flickering pixels</a:t>
            </a:r>
          </a:p>
          <a:p>
            <a:pPr lvl="1"/>
            <a:r>
              <a:rPr lang="en-US" dirty="0" smtClean="0"/>
              <a:t>Now you can use Java to interact with real world</a:t>
            </a:r>
            <a:endParaRPr lang="en-US" dirty="0"/>
          </a:p>
          <a:p>
            <a:pPr lvl="1"/>
            <a:r>
              <a:rPr lang="en-US" dirty="0"/>
              <a:t>Device Access API is the easiest and simplest way to get access to hardware from </a:t>
            </a:r>
            <a:r>
              <a:rPr lang="en-US" dirty="0" smtClean="0"/>
              <a:t>Java</a:t>
            </a:r>
          </a:p>
          <a:p>
            <a:r>
              <a:rPr lang="en-US" dirty="0" smtClean="0"/>
              <a:t>Small Embedded Java + truly constrained hardware = reality</a:t>
            </a:r>
          </a:p>
          <a:p>
            <a:r>
              <a:rPr lang="en-US" dirty="0" smtClean="0"/>
              <a:t>Enable a huge variety of projects and solutions</a:t>
            </a:r>
            <a:endParaRPr lang="ru-RU" dirty="0" smtClean="0"/>
          </a:p>
          <a:p>
            <a:pPr lvl="1"/>
            <a:r>
              <a:rPr lang="en-US" dirty="0" smtClean="0"/>
              <a:t>Data collectors</a:t>
            </a:r>
          </a:p>
          <a:p>
            <a:pPr lvl="1"/>
            <a:r>
              <a:rPr lang="en-US" dirty="0" smtClean="0"/>
              <a:t>Smart homes</a:t>
            </a:r>
          </a:p>
          <a:p>
            <a:pPr lvl="1"/>
            <a:r>
              <a:rPr lang="en-US" dirty="0" smtClean="0"/>
              <a:t>And of course Even robots!</a:t>
            </a:r>
            <a:endParaRPr lang="ru-RU" dirty="0"/>
          </a:p>
        </p:txBody>
      </p:sp>
      <p:sp>
        <p:nvSpPr>
          <p:cNvPr id="4" name="Text Placeholder 3"/>
          <p:cNvSpPr>
            <a:spLocks noGrp="1"/>
          </p:cNvSpPr>
          <p:nvPr>
            <p:ph type="body" sz="quarter" idx="13"/>
          </p:nvPr>
        </p:nvSpPr>
        <p:spPr/>
        <p:txBody>
          <a:bodyPr/>
          <a:lstStyle/>
          <a:p>
            <a:endParaRPr lang="ru-RU" dirty="0"/>
          </a:p>
        </p:txBody>
      </p:sp>
    </p:spTree>
    <p:extLst>
      <p:ext uri="{BB962C8B-B14F-4D97-AF65-F5344CB8AC3E}">
        <p14:creationId xmlns:p14="http://schemas.microsoft.com/office/powerpoint/2010/main" xmlns="" val="1761707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ru-RU" dirty="0"/>
          </a:p>
        </p:txBody>
      </p:sp>
      <p:sp>
        <p:nvSpPr>
          <p:cNvPr id="3" name="Content Placeholder 2"/>
          <p:cNvSpPr>
            <a:spLocks noGrp="1"/>
          </p:cNvSpPr>
          <p:nvPr>
            <p:ph sz="quarter" idx="12"/>
          </p:nvPr>
        </p:nvSpPr>
        <p:spPr>
          <a:xfrm>
            <a:off x="756722" y="788676"/>
            <a:ext cx="8229600" cy="3783324"/>
          </a:xfrm>
        </p:spPr>
        <p:txBody>
          <a:bodyPr/>
          <a:lstStyle/>
          <a:p>
            <a:r>
              <a:rPr lang="en-US" dirty="0" smtClean="0"/>
              <a:t>Oracle Java ME Embedded main page</a:t>
            </a:r>
          </a:p>
          <a:p>
            <a:pPr lvl="1"/>
            <a:r>
              <a:rPr lang="en-US" dirty="0" smtClean="0">
                <a:hlinkClick r:id="rId2"/>
              </a:rPr>
              <a:t>http://www.oracle.com/technetwork/java/embedded/overview/javame/index.html</a:t>
            </a:r>
            <a:endParaRPr lang="en-US" dirty="0" smtClean="0"/>
          </a:p>
          <a:p>
            <a:r>
              <a:rPr lang="en-US" dirty="0" smtClean="0"/>
              <a:t>Java ME Embedded downloads</a:t>
            </a:r>
          </a:p>
          <a:p>
            <a:pPr lvl="1"/>
            <a:r>
              <a:rPr lang="en-US" dirty="0" smtClean="0">
                <a:hlinkClick r:id="rId3"/>
              </a:rPr>
              <a:t>http://www.oracle.com/technetwork/java/embedded/downloads/javame/index.html</a:t>
            </a:r>
            <a:endParaRPr lang="en-US" dirty="0" smtClean="0"/>
          </a:p>
          <a:p>
            <a:r>
              <a:rPr lang="en-US" dirty="0" smtClean="0"/>
              <a:t>Java ME Embedded documentation</a:t>
            </a:r>
          </a:p>
          <a:p>
            <a:pPr lvl="1"/>
            <a:r>
              <a:rPr lang="en-US" dirty="0" smtClean="0">
                <a:hlinkClick r:id="rId4"/>
              </a:rPr>
              <a:t>http://www.oracle.com/technetwork/java/embedded/resources/me-embeddocs/index.html</a:t>
            </a:r>
            <a:endParaRPr lang="en-US" dirty="0" smtClean="0"/>
          </a:p>
          <a:p>
            <a:r>
              <a:rPr lang="en-US" dirty="0" smtClean="0"/>
              <a:t>Java ME SDK</a:t>
            </a:r>
          </a:p>
          <a:p>
            <a:pPr lvl="1"/>
            <a:r>
              <a:rPr lang="en-US" dirty="0" smtClean="0">
                <a:hlinkClick r:id="rId5"/>
              </a:rPr>
              <a:t>http://www.oracle.com/technetwork/java/javame/javamobile/overview/getstarted/index.html</a:t>
            </a:r>
            <a:endParaRPr lang="en-US" dirty="0" smtClean="0"/>
          </a:p>
          <a:p>
            <a:pPr lvl="1">
              <a:buNone/>
            </a:pPr>
            <a:endParaRPr lang="ru-RU" dirty="0"/>
          </a:p>
        </p:txBody>
      </p:sp>
    </p:spTree>
    <p:extLst>
      <p:ext uri="{BB962C8B-B14F-4D97-AF65-F5344CB8AC3E}">
        <p14:creationId xmlns:p14="http://schemas.microsoft.com/office/powerpoint/2010/main" xmlns="" val="895176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8625" y="1379538"/>
            <a:ext cx="8229600" cy="3062287"/>
          </a:xfrm>
        </p:spPr>
        <p:txBody>
          <a:bodyPr/>
          <a:lstStyle/>
          <a:p>
            <a:pPr marL="60325" indent="0" algn="ctr">
              <a:buNone/>
            </a:pPr>
            <a:r>
              <a:rPr lang="en-US" sz="8800" dirty="0" smtClean="0"/>
              <a:t>Q/A</a:t>
            </a:r>
            <a:endParaRPr lang="ru-RU" sz="8800" dirty="0"/>
          </a:p>
        </p:txBody>
      </p:sp>
    </p:spTree>
    <p:extLst>
      <p:ext uri="{BB962C8B-B14F-4D97-AF65-F5344CB8AC3E}">
        <p14:creationId xmlns:p14="http://schemas.microsoft.com/office/powerpoint/2010/main" xmlns="" val="2213591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a:t>
            </a:r>
            <a:r>
              <a:rPr lang="en-US" smtClean="0"/>
              <a:t>Section Divider</a:t>
            </a:r>
            <a:endParaRPr lang="en-US"/>
          </a:p>
        </p:txBody>
      </p:sp>
      <p:grpSp>
        <p:nvGrpSpPr>
          <p:cNvPr id="3" name="Group 6"/>
          <p:cNvGrpSpPr/>
          <p:nvPr/>
        </p:nvGrpSpPr>
        <p:grpSpPr>
          <a:xfrm>
            <a:off x="0" y="0"/>
            <a:ext cx="9144000" cy="5143500"/>
            <a:chOff x="0" y="0"/>
            <a:chExt cx="9144000" cy="51435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5" name="Picture 4" descr="O_signature_wht_rgb.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5737" y="4144260"/>
              <a:ext cx="1139799" cy="351437"/>
            </a:xfrm>
            <a:prstGeom prst="rect">
              <a:avLst/>
            </a:prstGeom>
          </p:spPr>
        </p:pic>
      </p:grpSp>
    </p:spTree>
    <p:extLst>
      <p:ext uri="{BB962C8B-B14F-4D97-AF65-F5344CB8AC3E}">
        <p14:creationId xmlns:p14="http://schemas.microsoft.com/office/powerpoint/2010/main" xmlns="" val="2799881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943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46" y="1201839"/>
            <a:ext cx="6400801" cy="2929889"/>
          </a:xfrm>
        </p:spPr>
        <p:txBody>
          <a:bodyPr/>
          <a:lstStyle/>
          <a:p>
            <a:pPr marL="0" indent="0">
              <a:buNone/>
            </a:pPr>
            <a:r>
              <a:rPr lang="en-US" dirty="0">
                <a:ea typeface="ヒラギノ角ゴ Pro W3"/>
                <a:cs typeface="ヒラギノ角ゴ Pro W3"/>
              </a:rPr>
              <a:t>The following is intended to outline our general product direction. </a:t>
            </a:r>
            <a:r>
              <a:rPr lang="en-US" dirty="0" smtClean="0">
                <a:ea typeface="ヒラギノ角ゴ Pro W3"/>
                <a:cs typeface="ヒラギノ角ゴ Pro W3"/>
              </a:rPr>
              <a:t>It </a:t>
            </a:r>
            <a:r>
              <a:rPr lang="en-US" dirty="0">
                <a:ea typeface="ヒラギノ角ゴ Pro W3"/>
                <a:cs typeface="ヒラギノ角ゴ Pro W3"/>
              </a:rPr>
              <a:t>is intended </a:t>
            </a:r>
            <a:r>
              <a:rPr lang="en-US" dirty="0" smtClean="0">
                <a:ea typeface="ヒラギノ角ゴ Pro W3"/>
                <a:cs typeface="ヒラギノ角ゴ Pro W3"/>
              </a:rPr>
              <a:t/>
            </a:r>
            <a:br>
              <a:rPr lang="en-US" dirty="0" smtClean="0">
                <a:ea typeface="ヒラギノ角ゴ Pro W3"/>
                <a:cs typeface="ヒラギノ角ゴ Pro W3"/>
              </a:rPr>
            </a:br>
            <a:r>
              <a:rPr lang="en-US" dirty="0" smtClean="0">
                <a:ea typeface="ヒラギノ角ゴ Pro W3"/>
                <a:cs typeface="ヒラギノ角ゴ Pro W3"/>
              </a:rPr>
              <a:t>for </a:t>
            </a:r>
            <a:r>
              <a:rPr lang="en-US" dirty="0">
                <a:ea typeface="ヒラギノ角ゴ Pro W3"/>
                <a:cs typeface="ヒラギノ角ゴ Pro W3"/>
              </a:rPr>
              <a:t>information purposes only, and may not be incorporated into any contract. </a:t>
            </a:r>
            <a:r>
              <a:rPr lang="en-US" dirty="0" smtClean="0">
                <a:ea typeface="ヒラギノ角ゴ Pro W3"/>
                <a:cs typeface="ヒラギノ角ゴ Pro W3"/>
              </a:rPr>
              <a:t/>
            </a:r>
            <a:br>
              <a:rPr lang="en-US" dirty="0" smtClean="0">
                <a:ea typeface="ヒラギノ角ゴ Pro W3"/>
                <a:cs typeface="ヒラギノ角ゴ Pro W3"/>
              </a:rPr>
            </a:br>
            <a:r>
              <a:rPr lang="en-US" dirty="0" smtClean="0">
                <a:ea typeface="ヒラギノ角ゴ Pro W3"/>
                <a:cs typeface="ヒラギノ角ゴ Pro W3"/>
              </a:rPr>
              <a:t>It </a:t>
            </a:r>
            <a:r>
              <a:rPr lang="en-US" dirty="0">
                <a:ea typeface="ヒラギノ角ゴ Pro W3"/>
                <a:cs typeface="ヒラギノ角ゴ Pro W3"/>
              </a:rPr>
              <a:t>is not a commitment to deliver any material, code, </a:t>
            </a:r>
            <a:r>
              <a:rPr lang="en-US" dirty="0" smtClean="0">
                <a:ea typeface="ヒラギノ角ゴ Pro W3"/>
                <a:cs typeface="ヒラギノ角ゴ Pro W3"/>
              </a:rPr>
              <a:t>or </a:t>
            </a:r>
            <a:r>
              <a:rPr lang="en-US" dirty="0">
                <a:ea typeface="ヒラギノ角ゴ Pro W3"/>
                <a:cs typeface="ヒラギノ角ゴ Pro W3"/>
              </a:rPr>
              <a:t>functionality, and should not be relied upon in making purchasing decisions. The development, release, and timing of any features or functionality described for Oracle</a:t>
            </a:r>
            <a:r>
              <a:rPr lang="ja-JP" altLang="en-US" dirty="0">
                <a:ea typeface="ヒラギノ角ゴ Pro W3"/>
                <a:cs typeface="ヒラギノ角ゴ Pro W3"/>
              </a:rPr>
              <a:t>’</a:t>
            </a:r>
            <a:r>
              <a:rPr lang="en-US" altLang="ja-JP" dirty="0">
                <a:ea typeface="ヒラギノ角ゴ Pro W3"/>
                <a:cs typeface="ヒラギノ角ゴ Pro W3"/>
              </a:rPr>
              <a:t>s products remains at the sole discretion of Oracle.</a:t>
            </a:r>
            <a:endParaRPr lang="en-US" dirty="0">
              <a:ea typeface="ヒラギノ角ゴ Pro W3"/>
              <a:cs typeface="ヒラギノ角ゴ Pro W3"/>
            </a:endParaRPr>
          </a:p>
          <a:p>
            <a:pPr marL="0" indent="0">
              <a:buNone/>
            </a:pPr>
            <a:endParaRPr lang="en-US" dirty="0"/>
          </a:p>
          <a:p>
            <a:pPr marL="60325" indent="0">
              <a:buNone/>
            </a:pPr>
            <a:endParaRPr lang="en-US" dirty="0"/>
          </a:p>
        </p:txBody>
      </p:sp>
    </p:spTree>
    <p:extLst>
      <p:ext uri="{BB962C8B-B14F-4D97-AF65-F5344CB8AC3E}">
        <p14:creationId xmlns:p14="http://schemas.microsoft.com/office/powerpoint/2010/main" xmlns="" val="339180220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p:txBody>
          <a:bodyPr/>
          <a:lstStyle/>
          <a:p>
            <a:r>
              <a:rPr lang="en-US" dirty="0" smtClean="0"/>
              <a:t>Java ME Embedded overview</a:t>
            </a:r>
          </a:p>
          <a:p>
            <a:r>
              <a:rPr lang="en-US" dirty="0" smtClean="0"/>
              <a:t>Target constrained device configuration</a:t>
            </a:r>
          </a:p>
          <a:p>
            <a:r>
              <a:rPr lang="en-US" dirty="0" smtClean="0"/>
              <a:t>Java configuration and optimizations</a:t>
            </a:r>
          </a:p>
          <a:p>
            <a:r>
              <a:rPr lang="en-US" dirty="0" smtClean="0"/>
              <a:t>Demonstration</a:t>
            </a:r>
          </a:p>
          <a:p>
            <a:r>
              <a:rPr lang="en-US" dirty="0" smtClean="0"/>
              <a:t>Conclusion</a:t>
            </a:r>
            <a:endParaRPr lang="en-US" dirty="0"/>
          </a:p>
        </p:txBody>
      </p:sp>
    </p:spTree>
    <p:extLst>
      <p:ext uri="{BB962C8B-B14F-4D97-AF65-F5344CB8AC3E}">
        <p14:creationId xmlns:p14="http://schemas.microsoft.com/office/powerpoint/2010/main" xmlns="" val="722418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47675" y="1541463"/>
            <a:ext cx="8229600" cy="3062287"/>
          </a:xfrm>
        </p:spPr>
        <p:txBody>
          <a:bodyPr/>
          <a:lstStyle/>
          <a:p>
            <a:pPr algn="ctr">
              <a:buNone/>
            </a:pPr>
            <a:r>
              <a:rPr lang="en-US" sz="4400" dirty="0" smtClean="0"/>
              <a:t>WHAT IS THE SMALLEST</a:t>
            </a:r>
          </a:p>
          <a:p>
            <a:pPr algn="ctr">
              <a:buNone/>
            </a:pPr>
            <a:r>
              <a:rPr lang="en-US" sz="4400" dirty="0" smtClean="0"/>
              <a:t>DEVICE WITH JAVA YOU KNOW?</a:t>
            </a:r>
            <a:endParaRPr lang="en-US" sz="4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vaDuke_Classic_full.bmp"/>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4293" y="803275"/>
            <a:ext cx="3878264" cy="3662580"/>
          </a:xfrm>
          <a:prstGeom prst="rect">
            <a:avLst/>
          </a:prstGeom>
        </p:spPr>
      </p:pic>
      <p:sp>
        <p:nvSpPr>
          <p:cNvPr id="4" name="Title 3"/>
          <p:cNvSpPr>
            <a:spLocks noGrp="1"/>
          </p:cNvSpPr>
          <p:nvPr>
            <p:ph type="title"/>
          </p:nvPr>
        </p:nvSpPr>
        <p:spPr>
          <a:xfrm>
            <a:off x="881181" y="245539"/>
            <a:ext cx="6881694" cy="335486"/>
          </a:xfrm>
        </p:spPr>
        <p:txBody>
          <a:bodyPr/>
          <a:lstStyle/>
          <a:p>
            <a:r>
              <a:rPr lang="en-US" dirty="0" smtClean="0"/>
              <a:t>Java ME Embedded, what is it? </a:t>
            </a:r>
            <a:endParaRPr lang="en-US" dirty="0"/>
          </a:p>
        </p:txBody>
      </p:sp>
      <p:sp>
        <p:nvSpPr>
          <p:cNvPr id="7" name="Title 1"/>
          <p:cNvSpPr txBox="1">
            <a:spLocks/>
          </p:cNvSpPr>
          <p:nvPr/>
        </p:nvSpPr>
        <p:spPr>
          <a:xfrm>
            <a:off x="250311" y="2248119"/>
            <a:ext cx="5359914" cy="127613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NEXT</a:t>
            </a:r>
            <a: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GENERATION OF THE JAVA ME</a:t>
            </a: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922084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Contents</a:t>
            </a:r>
            <a:endParaRPr lang="en-US" dirty="0"/>
          </a:p>
        </p:txBody>
      </p:sp>
      <p:graphicFrame>
        <p:nvGraphicFramePr>
          <p:cNvPr id="20" name="Group 52"/>
          <p:cNvGraphicFramePr>
            <a:graphicFrameLocks/>
          </p:cNvGraphicFramePr>
          <p:nvPr>
            <p:extLst>
              <p:ext uri="{D42A27DB-BD31-4B8C-83A1-F6EECF244321}">
                <p14:modId xmlns:p14="http://schemas.microsoft.com/office/powerpoint/2010/main" xmlns="" val="404211808"/>
              </p:ext>
            </p:extLst>
          </p:nvPr>
        </p:nvGraphicFramePr>
        <p:xfrm>
          <a:off x="5056922" y="1983666"/>
          <a:ext cx="3048853" cy="2388309"/>
        </p:xfrm>
        <a:graphic>
          <a:graphicData uri="http://schemas.openxmlformats.org/drawingml/2006/table">
            <a:tbl>
              <a:tblPr>
                <a:effectLst/>
              </a:tblPr>
              <a:tblGrid>
                <a:gridCol w="3048853"/>
              </a:tblGrid>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CLDC 1.1 -&gt; CLDC 8</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IMP-NG -&gt; Java ME Embedded Profile</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Device Access API -&gt; Peripheral IO API</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86519">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Command line interface</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86519">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Additional JSR’s and more</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21" name="Group 52"/>
          <p:cNvGraphicFramePr>
            <a:graphicFrameLocks/>
          </p:cNvGraphicFramePr>
          <p:nvPr>
            <p:extLst>
              <p:ext uri="{D42A27DB-BD31-4B8C-83A1-F6EECF244321}">
                <p14:modId xmlns:p14="http://schemas.microsoft.com/office/powerpoint/2010/main" xmlns="" val="733105611"/>
              </p:ext>
            </p:extLst>
          </p:nvPr>
        </p:nvGraphicFramePr>
        <p:xfrm>
          <a:off x="854348" y="1983666"/>
          <a:ext cx="2774677" cy="2388309"/>
        </p:xfrm>
        <a:graphic>
          <a:graphicData uri="http://schemas.openxmlformats.org/drawingml/2006/table">
            <a:tbl>
              <a:tblPr>
                <a:effectLst/>
              </a:tblPr>
              <a:tblGrid>
                <a:gridCol w="2774677"/>
              </a:tblGrid>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CLDC 1.0, 1.1</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MIDP</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71757">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JSR 75, JSR 82, JSR 135 … </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86519">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Other JSR’s</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86519">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Extensions</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bl>
          </a:graphicData>
        </a:graphic>
      </p:graphicFrame>
      <p:sp>
        <p:nvSpPr>
          <p:cNvPr id="22" name="AutoShape 7"/>
          <p:cNvSpPr>
            <a:spLocks noChangeArrowheads="1"/>
          </p:cNvSpPr>
          <p:nvPr/>
        </p:nvSpPr>
        <p:spPr bwMode="gray">
          <a:xfrm>
            <a:off x="4296151" y="1390522"/>
            <a:ext cx="4711290" cy="602669"/>
          </a:xfrm>
          <a:prstGeom prst="homePlate">
            <a:avLst>
              <a:gd name="adj" fmla="val 43690"/>
            </a:avLst>
          </a:prstGeom>
          <a:gradFill>
            <a:gsLst>
              <a:gs pos="0">
                <a:schemeClr val="accent1"/>
              </a:gs>
              <a:gs pos="100000">
                <a:schemeClr val="accent1">
                  <a:lumMod val="75000"/>
                </a:schemeClr>
              </a:gs>
            </a:gsLst>
            <a:lin ang="5400000" scaled="1"/>
          </a:gradFill>
          <a:ln w="19050">
            <a:solidFill>
              <a:srgbClr val="FFFFFF"/>
            </a:solidFill>
            <a:miter lim="800000"/>
            <a:headEnd/>
            <a:tailEnd/>
          </a:ln>
        </p:spPr>
        <p:txBody>
          <a:bodyPr wrap="none" anchor="ctr"/>
          <a:lstStyle/>
          <a:p>
            <a:pPr algn="l"/>
            <a:endParaRPr lang="en-US" sz="1800" dirty="0"/>
          </a:p>
        </p:txBody>
      </p:sp>
      <p:sp>
        <p:nvSpPr>
          <p:cNvPr id="23" name="AutoShape 8"/>
          <p:cNvSpPr>
            <a:spLocks noChangeArrowheads="1"/>
          </p:cNvSpPr>
          <p:nvPr/>
        </p:nvSpPr>
        <p:spPr bwMode="gray">
          <a:xfrm>
            <a:off x="-1" y="1390522"/>
            <a:ext cx="4615903" cy="602669"/>
          </a:xfrm>
          <a:prstGeom prst="homePlate">
            <a:avLst>
              <a:gd name="adj" fmla="val 43690"/>
            </a:avLst>
          </a:prstGeom>
          <a:gradFill>
            <a:gsLst>
              <a:gs pos="0">
                <a:schemeClr val="accent1"/>
              </a:gs>
              <a:gs pos="100000">
                <a:schemeClr val="accent1">
                  <a:lumMod val="75000"/>
                </a:schemeClr>
              </a:gs>
            </a:gsLst>
            <a:lin ang="5400000" scaled="1"/>
          </a:gradFill>
          <a:ln w="19050">
            <a:solidFill>
              <a:srgbClr val="FFFFFF"/>
            </a:solidFill>
            <a:miter lim="800000"/>
            <a:headEnd/>
            <a:tailEnd/>
          </a:ln>
        </p:spPr>
        <p:txBody>
          <a:bodyPr wrap="none" anchor="ctr"/>
          <a:lstStyle/>
          <a:p>
            <a:pPr algn="l"/>
            <a:endParaRPr lang="en-US" sz="1800" dirty="0"/>
          </a:p>
        </p:txBody>
      </p:sp>
      <p:sp>
        <p:nvSpPr>
          <p:cNvPr id="24" name="Text Box 41"/>
          <p:cNvSpPr txBox="1">
            <a:spLocks noChangeArrowheads="1"/>
          </p:cNvSpPr>
          <p:nvPr/>
        </p:nvSpPr>
        <p:spPr bwMode="gray">
          <a:xfrm>
            <a:off x="1321073" y="1570289"/>
            <a:ext cx="150785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Arial Unicode MS" pitchFamily="34" charset="-128"/>
                <a:cs typeface="Arial Unicode MS" pitchFamily="34" charset="-128"/>
              </a:defRPr>
            </a:lvl1pPr>
            <a:lvl2pPr marL="37931725" indent="-37474525" eaLnBrk="0" hangingPunct="0">
              <a:defRPr sz="1600">
                <a:solidFill>
                  <a:schemeClr val="tx1"/>
                </a:solidFill>
                <a:latin typeface="Arial" pitchFamily="34" charset="0"/>
                <a:ea typeface="Arial Unicode MS" pitchFamily="34" charset="-128"/>
                <a:cs typeface="Arial Unicode MS" pitchFamily="34" charset="-128"/>
              </a:defRPr>
            </a:lvl2pPr>
            <a:lvl3pPr eaLnBrk="0" hangingPunct="0">
              <a:defRPr sz="1600">
                <a:solidFill>
                  <a:schemeClr val="tx1"/>
                </a:solidFill>
                <a:latin typeface="Arial" pitchFamily="34" charset="0"/>
                <a:ea typeface="Arial Unicode MS" pitchFamily="34" charset="-128"/>
                <a:cs typeface="Arial Unicode MS" pitchFamily="34" charset="-128"/>
              </a:defRPr>
            </a:lvl3pPr>
            <a:lvl4pPr eaLnBrk="0" hangingPunct="0">
              <a:defRPr sz="1600">
                <a:solidFill>
                  <a:schemeClr val="tx1"/>
                </a:solidFill>
                <a:latin typeface="Arial" pitchFamily="34" charset="0"/>
                <a:ea typeface="Arial Unicode MS" pitchFamily="34" charset="-128"/>
                <a:cs typeface="Arial Unicode MS" pitchFamily="34" charset="-128"/>
              </a:defRPr>
            </a:lvl4pPr>
            <a:lvl5pPr eaLnBrk="0" hangingPunct="0">
              <a:defRPr sz="1600">
                <a:solidFill>
                  <a:schemeClr val="tx1"/>
                </a:solidFill>
                <a:latin typeface="Arial" pitchFamily="34" charset="0"/>
                <a:ea typeface="Arial Unicode MS" pitchFamily="34" charset="-128"/>
                <a:cs typeface="Arial Unicode MS" pitchFamily="34" charset="-128"/>
              </a:defRPr>
            </a:lvl5pPr>
            <a:lvl6pPr marL="4572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6pPr>
            <a:lvl7pPr marL="9144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7pPr>
            <a:lvl8pPr marL="13716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8pPr>
            <a:lvl9pPr marL="18288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9pPr>
          </a:lstStyle>
          <a:p>
            <a:pPr algn="l" eaLnBrk="1" hangingPunct="1">
              <a:lnSpc>
                <a:spcPct val="85000"/>
              </a:lnSpc>
            </a:pPr>
            <a:r>
              <a:rPr lang="en-US" sz="2000" b="1" dirty="0" smtClean="0">
                <a:solidFill>
                  <a:srgbClr val="FFFFFF"/>
                </a:solidFill>
              </a:rPr>
              <a:t>Java ME</a:t>
            </a:r>
            <a:endParaRPr lang="en-US" sz="2000" b="1" dirty="0">
              <a:solidFill>
                <a:srgbClr val="FFFFFF"/>
              </a:solidFill>
            </a:endParaRPr>
          </a:p>
        </p:txBody>
      </p:sp>
      <p:sp>
        <p:nvSpPr>
          <p:cNvPr id="25" name="Text Box 41"/>
          <p:cNvSpPr txBox="1">
            <a:spLocks noChangeArrowheads="1"/>
          </p:cNvSpPr>
          <p:nvPr/>
        </p:nvSpPr>
        <p:spPr bwMode="gray">
          <a:xfrm>
            <a:off x="4904523" y="1560764"/>
            <a:ext cx="2725002" cy="3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Arial Unicode MS" pitchFamily="34" charset="-128"/>
                <a:cs typeface="Arial Unicode MS" pitchFamily="34" charset="-128"/>
              </a:defRPr>
            </a:lvl1pPr>
            <a:lvl2pPr marL="37931725" indent="-37474525" eaLnBrk="0" hangingPunct="0">
              <a:defRPr sz="1600">
                <a:solidFill>
                  <a:schemeClr val="tx1"/>
                </a:solidFill>
                <a:latin typeface="Arial" pitchFamily="34" charset="0"/>
                <a:ea typeface="Arial Unicode MS" pitchFamily="34" charset="-128"/>
                <a:cs typeface="Arial Unicode MS" pitchFamily="34" charset="-128"/>
              </a:defRPr>
            </a:lvl2pPr>
            <a:lvl3pPr eaLnBrk="0" hangingPunct="0">
              <a:defRPr sz="1600">
                <a:solidFill>
                  <a:schemeClr val="tx1"/>
                </a:solidFill>
                <a:latin typeface="Arial" pitchFamily="34" charset="0"/>
                <a:ea typeface="Arial Unicode MS" pitchFamily="34" charset="-128"/>
                <a:cs typeface="Arial Unicode MS" pitchFamily="34" charset="-128"/>
              </a:defRPr>
            </a:lvl3pPr>
            <a:lvl4pPr eaLnBrk="0" hangingPunct="0">
              <a:defRPr sz="1600">
                <a:solidFill>
                  <a:schemeClr val="tx1"/>
                </a:solidFill>
                <a:latin typeface="Arial" pitchFamily="34" charset="0"/>
                <a:ea typeface="Arial Unicode MS" pitchFamily="34" charset="-128"/>
                <a:cs typeface="Arial Unicode MS" pitchFamily="34" charset="-128"/>
              </a:defRPr>
            </a:lvl4pPr>
            <a:lvl5pPr eaLnBrk="0" hangingPunct="0">
              <a:defRPr sz="1600">
                <a:solidFill>
                  <a:schemeClr val="tx1"/>
                </a:solidFill>
                <a:latin typeface="Arial" pitchFamily="34" charset="0"/>
                <a:ea typeface="Arial Unicode MS" pitchFamily="34" charset="-128"/>
                <a:cs typeface="Arial Unicode MS" pitchFamily="34" charset="-128"/>
              </a:defRPr>
            </a:lvl5pPr>
            <a:lvl6pPr marL="4572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6pPr>
            <a:lvl7pPr marL="9144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7pPr>
            <a:lvl8pPr marL="13716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8pPr>
            <a:lvl9pPr marL="18288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9pPr>
          </a:lstStyle>
          <a:p>
            <a:pPr algn="l" eaLnBrk="1" hangingPunct="1">
              <a:lnSpc>
                <a:spcPct val="85000"/>
              </a:lnSpc>
            </a:pPr>
            <a:r>
              <a:rPr lang="en-US" sz="2000" b="1" dirty="0" smtClean="0">
                <a:solidFill>
                  <a:srgbClr val="FFFFFF"/>
                </a:solidFill>
              </a:rPr>
              <a:t>Java ME Embedded</a:t>
            </a:r>
            <a:endParaRPr lang="en-US" sz="2000" b="1" dirty="0">
              <a:solidFill>
                <a:srgbClr val="FFFFFF"/>
              </a:solidFill>
            </a:endParaRPr>
          </a:p>
        </p:txBody>
      </p:sp>
    </p:spTree>
    <p:extLst>
      <p:ext uri="{BB962C8B-B14F-4D97-AF65-F5344CB8AC3E}">
        <p14:creationId xmlns:p14="http://schemas.microsoft.com/office/powerpoint/2010/main" xmlns="" val="4256882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ME Embedded</a:t>
            </a:r>
            <a:endParaRPr lang="en-US" dirty="0"/>
          </a:p>
        </p:txBody>
      </p:sp>
      <p:sp>
        <p:nvSpPr>
          <p:cNvPr id="3" name="Content Placeholder 2"/>
          <p:cNvSpPr>
            <a:spLocks noGrp="1"/>
          </p:cNvSpPr>
          <p:nvPr>
            <p:ph sz="quarter" idx="12"/>
          </p:nvPr>
        </p:nvSpPr>
        <p:spPr/>
        <p:txBody>
          <a:bodyPr/>
          <a:lstStyle/>
          <a:p>
            <a:r>
              <a:rPr lang="en-US" dirty="0" smtClean="0"/>
              <a:t>Microcontrollers, Systems-on-a-Chip and other internet-of-things which characteristics are:</a:t>
            </a:r>
          </a:p>
          <a:p>
            <a:pPr lvl="1"/>
            <a:r>
              <a:rPr lang="en-US" dirty="0" smtClean="0">
                <a:solidFill>
                  <a:schemeClr val="accent1"/>
                </a:solidFill>
              </a:rPr>
              <a:t>32 KB </a:t>
            </a:r>
            <a:r>
              <a:rPr lang="en-US" dirty="0" smtClean="0"/>
              <a:t>&lt;= RAM &lt;= 32 MB</a:t>
            </a:r>
          </a:p>
          <a:p>
            <a:pPr lvl="1"/>
            <a:r>
              <a:rPr lang="en-US" dirty="0" smtClean="0">
                <a:solidFill>
                  <a:schemeClr val="accent1"/>
                </a:solidFill>
              </a:rPr>
              <a:t>148 KB</a:t>
            </a:r>
            <a:r>
              <a:rPr lang="en-US" dirty="0" smtClean="0"/>
              <a:t> &lt;= ROM/FLASH &lt;= 32 MB</a:t>
            </a:r>
          </a:p>
          <a:p>
            <a:pPr lvl="1"/>
            <a:r>
              <a:rPr lang="en-US" dirty="0" smtClean="0">
                <a:solidFill>
                  <a:schemeClr val="accent1"/>
                </a:solidFill>
              </a:rPr>
              <a:t>96 MHz </a:t>
            </a:r>
            <a:r>
              <a:rPr lang="en-US" dirty="0" smtClean="0"/>
              <a:t>&lt;= CPU Frequency &lt;= …</a:t>
            </a:r>
          </a:p>
          <a:p>
            <a:pPr lvl="1"/>
            <a:r>
              <a:rPr lang="en-US" dirty="0" smtClean="0"/>
              <a:t>32-bit addressing mode</a:t>
            </a:r>
          </a:p>
          <a:p>
            <a:pPr lvl="1"/>
            <a:r>
              <a:rPr lang="en-US" dirty="0" smtClean="0"/>
              <a:t>Can have an OS/runtime or be a </a:t>
            </a:r>
            <a:r>
              <a:rPr lang="en-US" dirty="0" smtClean="0">
                <a:solidFill>
                  <a:schemeClr val="accent1"/>
                </a:solidFill>
              </a:rPr>
              <a:t>bare-metal</a:t>
            </a:r>
          </a:p>
          <a:p>
            <a:pPr lvl="1"/>
            <a:r>
              <a:rPr lang="en-US" dirty="0" smtClean="0"/>
              <a:t>Can be powered by battery or socket</a:t>
            </a:r>
          </a:p>
          <a:p>
            <a:endParaRPr lang="en-US" dirty="0"/>
          </a:p>
        </p:txBody>
      </p:sp>
      <p:sp>
        <p:nvSpPr>
          <p:cNvPr id="4" name="Text Placeholder 3"/>
          <p:cNvSpPr>
            <a:spLocks noGrp="1"/>
          </p:cNvSpPr>
          <p:nvPr>
            <p:ph type="body" sz="quarter" idx="13"/>
          </p:nvPr>
        </p:nvSpPr>
        <p:spPr/>
        <p:txBody>
          <a:bodyPr/>
          <a:lstStyle/>
          <a:p>
            <a:r>
              <a:rPr lang="en-US" dirty="0" smtClean="0"/>
              <a:t>Target Devices Characteristics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86118"/>
            <a:ext cx="4709040" cy="2057182"/>
          </a:xfrm>
        </p:spPr>
        <p:txBody>
          <a:bodyPr/>
          <a:lstStyle/>
          <a:p>
            <a:r>
              <a:rPr lang="en-US" dirty="0" smtClean="0"/>
              <a:t>32 KB RAM, 148 KB ROM and 96 MHz CPU… </a:t>
            </a:r>
            <a:br>
              <a:rPr lang="en-US" dirty="0" smtClean="0"/>
            </a:br>
            <a:r>
              <a:rPr lang="en-US" dirty="0" smtClean="0"/>
              <a:t>Are you kidding me?</a:t>
            </a:r>
            <a:br>
              <a:rPr lang="en-US" dirty="0" smtClean="0"/>
            </a:br>
            <a:r>
              <a:rPr lang="en-US" dirty="0" smtClean="0"/>
              <a:t/>
            </a:r>
            <a:br>
              <a:rPr lang="en-US" dirty="0" smtClean="0"/>
            </a:br>
            <a:r>
              <a:rPr lang="en-US" dirty="0" smtClean="0"/>
              <a:t>Let’s see!</a:t>
            </a:r>
          </a:p>
        </p:txBody>
      </p:sp>
      <p:pic>
        <p:nvPicPr>
          <p:cNvPr id="11" name="Picture Placeholder 10" descr="ph-ind-hlc-009-cropped.jpg"/>
          <p:cNvPicPr>
            <a:picLocks noGrp="1" noChangeAspect="1"/>
          </p:cNvPicPr>
          <p:nvPr>
            <p:ph type="pic" sz="quarter" idx="12"/>
          </p:nvPr>
        </p:nvPicPr>
        <p:blipFill>
          <a:blip r:embed="rId3" cstate="print"/>
          <a:srcRect l="22241" r="22241"/>
          <a:stretch>
            <a:fillRect/>
          </a:stretch>
        </p:blipFill>
        <p:spPr>
          <a:xfrm>
            <a:off x="5715000" y="0"/>
            <a:ext cx="3429000" cy="4629150"/>
          </a:xfrm>
        </p:spPr>
      </p:pic>
    </p:spTree>
    <p:extLst>
      <p:ext uri="{BB962C8B-B14F-4D97-AF65-F5344CB8AC3E}">
        <p14:creationId xmlns:p14="http://schemas.microsoft.com/office/powerpoint/2010/main" xmlns="" val="2656209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avaOne_Template_16x9 (1)">
  <a:themeElements>
    <a:clrScheme name="Custom 26">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JavaOne_Template_16x9 (1)</Template>
  <TotalTime>6376</TotalTime>
  <Words>2315</Words>
  <Application>Microsoft Office PowerPoint</Application>
  <PresentationFormat>On-screen Show (16:9)</PresentationFormat>
  <Paragraphs>286</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JavaOne_Template_16x9 (1)</vt:lpstr>
      <vt:lpstr>Slide 1</vt:lpstr>
      <vt:lpstr>Java ME Embedded and Robots</vt:lpstr>
      <vt:lpstr>Slide 3</vt:lpstr>
      <vt:lpstr>Program Agenda</vt:lpstr>
      <vt:lpstr>Slide 5</vt:lpstr>
      <vt:lpstr>Java ME Embedded, what is it? </vt:lpstr>
      <vt:lpstr>Contents</vt:lpstr>
      <vt:lpstr>Java ME Embedded</vt:lpstr>
      <vt:lpstr>32 KB RAM, 148 KB ROM and 96 MHz CPU…  Are you kidding me?  Let’s see!</vt:lpstr>
      <vt:lpstr>Hardware</vt:lpstr>
      <vt:lpstr>What next?</vt:lpstr>
      <vt:lpstr>Java configuration</vt:lpstr>
      <vt:lpstr>Software</vt:lpstr>
      <vt:lpstr>Software</vt:lpstr>
      <vt:lpstr>We did it!</vt:lpstr>
      <vt:lpstr>Hardware</vt:lpstr>
      <vt:lpstr>Robot Demo</vt:lpstr>
      <vt:lpstr>Simple Tracked Robot</vt:lpstr>
      <vt:lpstr>Simple Tracked Robot</vt:lpstr>
      <vt:lpstr>Conclusion</vt:lpstr>
      <vt:lpstr>Useful Links</vt:lpstr>
      <vt:lpstr>Slide 22</vt:lpstr>
      <vt:lpstr>Graphic Section Divider</vt:lpstr>
      <vt:lpstr>Slide 24</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Alexander Mironenko</dc:creator>
  <cp:lastModifiedBy>Alexander Mironenko</cp:lastModifiedBy>
  <cp:revision>386</cp:revision>
  <cp:lastPrinted>2012-08-08T17:55:43Z</cp:lastPrinted>
  <dcterms:created xsi:type="dcterms:W3CDTF">2013-04-08T07:57:38Z</dcterms:created>
  <dcterms:modified xsi:type="dcterms:W3CDTF">2013-06-11T17:35:57Z</dcterms:modified>
</cp:coreProperties>
</file>