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3"/>
  </p:notesMasterIdLst>
  <p:handoutMasterIdLst>
    <p:handoutMasterId r:id="rId34"/>
  </p:handoutMasterIdLst>
  <p:sldIdLst>
    <p:sldId id="403" r:id="rId2"/>
    <p:sldId id="406" r:id="rId3"/>
    <p:sldId id="425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5" r:id="rId30"/>
    <p:sldId id="404" r:id="rId31"/>
    <p:sldId id="434" r:id="rId3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  <a:srgbClr val="DC1414"/>
    <a:srgbClr val="B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8330" autoAdjust="0"/>
  </p:normalViewPr>
  <p:slideViewPr>
    <p:cSldViewPr snapToGrid="0">
      <p:cViewPr varScale="1">
        <p:scale>
          <a:sx n="117" d="100"/>
          <a:sy n="117" d="100"/>
        </p:scale>
        <p:origin x="-798" y="-90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379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57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In this presentation, you’ll be focusing</a:t>
            </a:r>
            <a:r>
              <a:rPr lang="en-US" baseline="0" dirty="0" smtClean="0"/>
              <a:t> on new features in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IDE, </a:t>
            </a:r>
            <a:br>
              <a:rPr lang="en-US" baseline="0" dirty="0" smtClean="0"/>
            </a:br>
            <a:r>
              <a:rPr lang="en-US" baseline="0" dirty="0" smtClean="0"/>
              <a:t>while also providing a context for those of your audience who are not familiar with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Here you’re giving a high level overview of </a:t>
            </a:r>
            <a:r>
              <a:rPr lang="en-US" dirty="0" err="1" smtClean="0"/>
              <a:t>NetBeans</a:t>
            </a:r>
            <a:r>
              <a:rPr lang="en-US" dirty="0" smtClean="0"/>
              <a:t> IDE. It’s two key features are that </a:t>
            </a:r>
          </a:p>
          <a:p>
            <a:pPr marL="228600" indent="-228600">
              <a:buFontTx/>
              <a:buAutoNum type="arabicParenBoth"/>
            </a:pPr>
            <a:r>
              <a:rPr lang="en-US" dirty="0" smtClean="0"/>
              <a:t>It has everything</a:t>
            </a:r>
            <a:r>
              <a:rPr lang="en-US" baseline="0" dirty="0" smtClean="0"/>
              <a:t> needed for getting started with Java development, out of the box. (Unlike Eclipse.)</a:t>
            </a:r>
          </a:p>
          <a:p>
            <a:pPr marL="228600" indent="-228600">
              <a:buFontTx/>
              <a:buAutoNum type="arabicParenBoth"/>
            </a:pPr>
            <a:r>
              <a:rPr lang="en-US" baseline="0" dirty="0" smtClean="0"/>
              <a:t>It is free. (Unlike </a:t>
            </a:r>
            <a:r>
              <a:rPr lang="en-US" baseline="0" dirty="0" err="1" smtClean="0"/>
              <a:t>IntelliJ</a:t>
            </a:r>
            <a:r>
              <a:rPr lang="en-US" baseline="0" dirty="0" smtClean="0"/>
              <a:t> IDEA.) </a:t>
            </a:r>
          </a:p>
          <a:p>
            <a:pPr marL="228600" indent="-228600">
              <a:buFontTx/>
              <a:buAutoNum type="arabicParenBoth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Talk on each of the bullets, just sharing your own knowledge on these points.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main focus of this presentation is the new HTML5 support,</a:t>
            </a:r>
            <a:br>
              <a:rPr lang="en-US" baseline="0" dirty="0" smtClean="0"/>
            </a:br>
            <a:r>
              <a:rPr lang="en-US" baseline="0" dirty="0" smtClean="0"/>
              <a:t>though point out that Java development continues to be the main focus of the IDE.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Many developers don’t know that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is not only available via installers, but also as a ZIP 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5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Java, PHP, and C/C++</a:t>
            </a:r>
            <a:r>
              <a:rPr lang="en-US" baseline="0" dirty="0" smtClean="0"/>
              <a:t> are the main language platforms supported by the IDE,</a:t>
            </a:r>
            <a:r>
              <a:rPr lang="en-US" baseline="0" dirty="0"/>
              <a:t>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now with the addition of HTML5.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Groovy is also supported and some attention has been given to it in the past few releases,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See blogs.oracle.com/</a:t>
            </a:r>
            <a:r>
              <a:rPr lang="en-US" baseline="0" dirty="0" err="1" smtClean="0"/>
              <a:t>netbeansgroovy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 the IDE is pluggable and provides many editor APIs, </a:t>
            </a:r>
            <a:br>
              <a:rPr lang="en-US" baseline="0" dirty="0" smtClean="0"/>
            </a:br>
            <a:r>
              <a:rPr lang="en-US" baseline="0" dirty="0" smtClean="0"/>
              <a:t>making it possible for Python, </a:t>
            </a:r>
            <a:r>
              <a:rPr lang="en-US" baseline="0" dirty="0" err="1" smtClean="0"/>
              <a:t>Scala</a:t>
            </a:r>
            <a:r>
              <a:rPr lang="en-US" baseline="0" dirty="0" smtClean="0"/>
              <a:t>, Ruby, and other languages to be supported.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err="1" smtClean="0"/>
              <a:t>NetBeans</a:t>
            </a:r>
            <a:r>
              <a:rPr lang="en-US" dirty="0" smtClean="0"/>
              <a:t> is an IDE, an application framework, and a large international community.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In 2011, </a:t>
            </a:r>
            <a:r>
              <a:rPr lang="en-US" dirty="0" err="1" smtClean="0"/>
              <a:t>NetBeans</a:t>
            </a:r>
            <a:r>
              <a:rPr lang="en-US" dirty="0" smtClean="0"/>
              <a:t> attained the</a:t>
            </a:r>
            <a:r>
              <a:rPr lang="en-US" baseline="0" dirty="0" smtClean="0"/>
              <a:t> 1,000,000 active user status, and it continues to grow.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Again, mention</a:t>
            </a:r>
            <a:r>
              <a:rPr lang="en-US" baseline="0" dirty="0" smtClean="0"/>
              <a:t> the “out of the box” and “free” aspects a lot.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Java EE and Maven – there’s no better IDE for these technologies than </a:t>
            </a:r>
            <a:r>
              <a:rPr lang="en-US" baseline="0" dirty="0" err="1" smtClean="0"/>
              <a:t>NetBeans</a:t>
            </a:r>
            <a:r>
              <a:rPr lang="en-US" baseline="0" dirty="0" smtClean="0"/>
              <a:t> IDE.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There’s also a large community working on creating plugins (i.e., the ‘customizable </a:t>
            </a:r>
            <a:r>
              <a:rPr lang="en-US" baseline="0" smtClean="0"/>
              <a:t>and extensible’ item above).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79424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6113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13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3514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3832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版权所有</a:t>
              </a:r>
              <a:r>
                <a:rPr lang="en-US" sz="600" b="0" i="0" baseline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600" b="0" i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©</a:t>
              </a:r>
              <a:r>
                <a:rPr lang="en-US" sz="600" b="0" i="0" baseline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 2012，Oracle 和/或其分支机构。保留所有权利。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3832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0">
                  <a:solidFill>
                    <a:srgbClr val="424545"/>
                  </a:solidFill>
                  <a:latin typeface="Arial"/>
                  <a:ea typeface="+mn-ea"/>
                  <a:cs typeface="+mn-cs"/>
                </a:rPr>
                <a:t>从幻灯片 16 起插入信息保护政策分类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83021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31886" y="4913790"/>
            <a:ext cx="4550833" cy="219168"/>
            <a:chOff x="631886" y="4913790"/>
            <a:chExt cx="4550833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fld id="{6A5A4AC0-1BEC-FE47-8A68-418BE237F8CE}" type="slidenum">
              <a:rPr lang="en-US" sz="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‹#›</a:t>
            </a:fld>
            <a:endParaRPr lang="en-US" sz="600" b="0" i="0">
              <a:solidFill>
                <a:srgbClr val="424545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oracle.com/technetwork/java/index.html" TargetMode="External"/><Relationship Id="rId7" Type="http://schemas.openxmlformats.org/officeDocument/2006/relationships/hyperlink" Target="&#21457;&#36865;&#37038;&#20214;&#33267;&#65306;otnfeedback_us@oracle.com?subject=Community%20Submiss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ilovejava" TargetMode="External"/><Relationship Id="rId5" Type="http://schemas.openxmlformats.org/officeDocument/2006/relationships/hyperlink" Target="https://twitter.com/java" TargetMode="External"/><Relationship Id="rId4" Type="http://schemas.openxmlformats.org/officeDocument/2006/relationships/hyperlink" Target="events.oracle.com" TargetMode="External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2682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实时预览和响应式设计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与 WebKit API 的深入集成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与嵌入式浏览器集成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来自页面设计的即时反馈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在浏览器中选择，在 IDE 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中查看相关代码……，无需保存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浏览器中的多个外形规格，例如桌面或移动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1609724"/>
            <a:ext cx="36602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9814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Nashorn 上的 JavaScript 编辑器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早期构建用于解析的 Nashorn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语法着色、代码完成、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模式识别、jQuery 和 JSON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 重构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选项窗口中许多定制设置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676400"/>
            <a:ext cx="4057650" cy="245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0167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 调试器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应用程序自动处于调试模式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JavaScript 文件、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行、DOM、事件或 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XMLHTTPRequest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刷新浏览器，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可以立即单步执行代码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使用调试器窗口监视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观测、线程和断点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488788"/>
            <a:ext cx="4289038" cy="2425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734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CSS3 编辑器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 CSS 样式窗口检查和编辑 CSS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在浏览器窗口中检查应用到 HTML 元素的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样式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CSS 编辑器中的更改立即反应到浏览器中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409699"/>
            <a:ext cx="2947987" cy="257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2048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Backbone.js 客户端生成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创建或打开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HTML5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应用程序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 REST 式 web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服务生成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Backbone.js </a:t>
            </a:r>
            <a:r>
              <a:rPr lang="zh-CN" altLang="en-US" sz="1600" dirty="0" smtClean="0">
                <a:solidFill>
                  <a:srgbClr val="424545"/>
                </a:solidFill>
                <a:ea typeface="黑体" pitchFamily="49" charset="-122"/>
              </a:rPr>
              <a:t>客户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端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生成带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HTML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文件的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endParaRPr lang="en-US" sz="1600" b="0" i="0" dirty="0" smtClean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None/>
            </a:pPr>
            <a:r>
              <a:rPr lang="en-US" sz="1600" dirty="0" smtClean="0">
                <a:solidFill>
                  <a:srgbClr val="424545"/>
                </a:solidFill>
                <a:ea typeface="黑体" pitchFamily="49" charset="-122"/>
              </a:rPr>
              <a:t>   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文件，并立即在浏</a:t>
            </a:r>
            <a:endParaRPr lang="en-US" sz="1600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None/>
            </a:pP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览器中打开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5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分钟内，在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HTML5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应用程序中公开数据库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057275"/>
            <a:ext cx="3208419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83293"/>
            <a:ext cx="2952750" cy="18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948595"/>
            <a:ext cx="2105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5474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社区反馈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309688"/>
            <a:ext cx="4752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890713"/>
            <a:ext cx="4819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652713"/>
            <a:ext cx="487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14700"/>
            <a:ext cx="4857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81463"/>
            <a:ext cx="3429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3345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提高编码效率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编辑器是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IDE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的主要功能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与 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SE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团队密切合作开发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首个支持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技术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（如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None/>
            </a:pPr>
            <a:r>
              <a:rPr lang="en-US" sz="1600" dirty="0" smtClean="0">
                <a:solidFill>
                  <a:srgbClr val="424545"/>
                </a:solidFill>
                <a:ea typeface="黑体" pitchFamily="49" charset="-122"/>
              </a:rPr>
              <a:t>   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EE、JavaFX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“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javac”是我们的解析器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None/>
            </a:pPr>
            <a:r>
              <a:rPr lang="en-US" sz="1600" dirty="0" smtClean="0">
                <a:solidFill>
                  <a:srgbClr val="424545"/>
                </a:solidFill>
                <a:ea typeface="黑体" pitchFamily="49" charset="-122"/>
              </a:rPr>
              <a:t>   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所有语言特性始终与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保持同步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改进的 Java 编辑器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94" y="1489074"/>
            <a:ext cx="4505355" cy="27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2773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改进的 Java 编辑器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457201" y="1412030"/>
            <a:ext cx="2556163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为超类型和子类型重写层级窗口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编辑器下提供全新路径式导航栏工具栏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编辑器上提供全新括号匹配栏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增强的代码导航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52" y="1412181"/>
            <a:ext cx="5442123" cy="294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3971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1009009"/>
            <a:ext cx="3286125" cy="302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改进的 Java 编辑器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访问剪贴板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保存文件时，指定要执行的“保存操作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”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新提示和重构，例如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标识潜在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NullPointerExceptions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查找使用筛选器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增强的工具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54" y="1009009"/>
            <a:ext cx="377449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01" y="3762375"/>
            <a:ext cx="38195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6771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新特性和增强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EE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Maven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Groovy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配置文件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PHP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C/C++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</p:spTree>
    <p:extLst>
      <p:ext uri="{BB962C8B-B14F-4D97-AF65-F5344CB8AC3E}">
        <p14:creationId xmlns="" xmlns:p14="http://schemas.microsoft.com/office/powerpoint/2010/main" val="1725726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34" y="2867797"/>
            <a:ext cx="6081713" cy="39581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b="1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800" b="1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800" b="1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</a:t>
            </a:r>
            <a:r>
              <a:rPr lang="en-US" sz="4800" b="1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4800" b="1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IDE 7.3 </a:t>
            </a:r>
            <a:r>
              <a:rPr lang="en-US" sz="4800" b="1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中的新特性</a:t>
            </a:r>
            <a:r>
              <a:rPr lang="en-US" sz="4800" b="1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800" b="1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4800" b="1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042988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5350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 中对 Java EE 的支持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与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GlassFish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WebLogic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团队密切合作开发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同类最佳的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GlassFish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集成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、对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WebLogic</a:t>
            </a:r>
            <a:r>
              <a:rPr lang="en-US" sz="1600" dirty="0">
                <a:solidFill>
                  <a:srgbClr val="424545"/>
                </a:solidFill>
                <a:ea typeface="黑体" pitchFamily="49" charset="-122"/>
              </a:rPr>
              <a:t> </a:t>
            </a:r>
            <a:endParaRPr lang="en-US" sz="1600" dirty="0" smtClean="0">
              <a:solidFill>
                <a:srgbClr val="424545"/>
              </a:solidFill>
              <a:ea typeface="黑体" pitchFamily="49" charset="-122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None/>
            </a:pP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和其他服务器的强大支持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从最开始就支持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 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EE 6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等标准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Java EE 支持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490663"/>
            <a:ext cx="2371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0738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EE 中的新特性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JPQL Query Tester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 REST 式 Web 服务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到 JavaScript，无需编码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Groovy 集成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Java EE 支持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409700"/>
            <a:ext cx="4448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6824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 中对 JavaFX 的支持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首个提供 JavaFX 工具的 IDE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与 JavaFX 团队密切合作开发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支持创建、编辑、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编译、部署周期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与 Scene Builder 集成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开箱即用的示例库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JavaFX 支持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9" y="1441223"/>
            <a:ext cx="4100513" cy="30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30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 中的新特性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FXML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源代码编辑器的代码完成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生成控制器或更新现有控制器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使用错误提示进行部分验证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事件处理器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语法着色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和代码完成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JavaFX 支持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781425"/>
            <a:ext cx="8905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371725"/>
            <a:ext cx="5886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5079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Maven 中的新特性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Maven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项目所需内存减少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高效的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POM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选项卡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显示元素来源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POM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文件的代码生成器，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可生</a:t>
            </a:r>
            <a:endParaRPr lang="en-US" sz="1600" b="0" i="0" dirty="0" smtClean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None/>
            </a:pPr>
            <a:r>
              <a:rPr lang="en-US" sz="1600" dirty="0" smtClean="0">
                <a:solidFill>
                  <a:srgbClr val="424545"/>
                </a:solidFill>
                <a:ea typeface="黑体" pitchFamily="49" charset="-122"/>
              </a:rPr>
              <a:t>   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成许可证头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Maven 支持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9" y="1404939"/>
            <a:ext cx="4900612" cy="287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4635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Groovy 中的新特性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Groovy 2.0.5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与 Java EE 集成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Groovy JUnit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查找使用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重命名重构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Groovy 支持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322"/>
            <a:ext cx="4276725" cy="300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3587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 分析器中的新特性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简化的内存分析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内存分析器提供实时对象的样本柱状图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可比较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CPU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快照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，如同内存快照一样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Java 分析器支持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1538289"/>
            <a:ext cx="4148138" cy="27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1970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PHP 中的新特性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Composer 集成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检测和解决内存问题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对以下内容做了增强 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Smarty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Twig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PHP 支持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181100"/>
            <a:ext cx="3371850" cy="34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4032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C/C++ 中的新特性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内存使用改进。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大项目所需内存降低一半。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分析器。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速度和可伸缩性改进。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可重定位的索引。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项目索引可与项目元数据保存在一起，并在移动项目时使用。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VCS Ready 项目。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项目存储方式的重大改进。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断点分组。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按文件、按项目、按类型。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开箱即用的 C/C++ 支持</a:t>
            </a:r>
          </a:p>
        </p:txBody>
      </p:sp>
    </p:spTree>
    <p:extLst>
      <p:ext uri="{BB962C8B-B14F-4D97-AF65-F5344CB8AC3E}">
        <p14:creationId xmlns="" xmlns:p14="http://schemas.microsoft.com/office/powerpoint/2010/main" val="3264588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后续步骤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87744"/>
            <a:ext cx="6372226" cy="367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6044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什么是</a:t>
            </a:r>
            <a:r>
              <a:rPr lang="en-US" sz="2800" b="1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</a:t>
            </a:r>
            <a:r>
              <a:rPr lang="en-US" sz="2800" b="1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IDE？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支持最新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 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规范和标准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还支持其他平台</a:t>
            </a:r>
            <a:r>
              <a:rPr lang="zh-CN" alt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及</a:t>
            </a:r>
            <a:r>
              <a:rPr lang="zh-CN" altLang="en-US" sz="1600" dirty="0" smtClean="0">
                <a:solidFill>
                  <a:srgbClr val="424545"/>
                </a:solidFill>
                <a:ea typeface="黑体" pitchFamily="49" charset="-122"/>
              </a:rPr>
              <a:t>开发</a:t>
            </a:r>
            <a:r>
              <a:rPr lang="zh-CN" altLang="en-US" sz="1600" dirty="0" smtClean="0">
                <a:solidFill>
                  <a:srgbClr val="424545"/>
                </a:solidFill>
                <a:ea typeface="黑体" pitchFamily="49" charset="-122"/>
              </a:rPr>
              <a:t>语言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（HTML5、PHP、C/C++）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直观的工作流</a:t>
            </a: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调试器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分析器、重构等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zh-CN" alt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生成</a:t>
            </a: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适用于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Mac OS、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Linux 和 Windows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的二进制文件和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ZIP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轻松下载，并可在任何操作系统上运行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全面的模块化 IDE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94" y="1489074"/>
            <a:ext cx="4505355" cy="27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0132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Oracle 技术网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为您提供的资源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技术内容位于： 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3"/>
              </a:rPr>
              <a:t>oracle.com/technetwork/java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杂志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（10 万订户）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开发人员新闻快讯（70 万订户）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免费的开发人员日活动 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4"/>
              </a:rPr>
              <a:t>events.oracle.com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java.net 上的项目空间（7000 多个项目）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5"/>
              </a:rPr>
              <a:t>@java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, 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6"/>
              </a:rPr>
              <a:t>Facebook/IloveJava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通往认可之路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内容由您做主！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将博客、视频和文章建议链接发送至 </a:t>
            </a: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7"/>
              </a:rPr>
              <a:t>otnfeedback_us@oracle.com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针对 Java 开发人员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27" y="1532470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56991" y="1058334"/>
            <a:ext cx="1439333" cy="573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66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08140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什么是 NetBeans IDE？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全面的模块化 IDE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8" y="1250950"/>
            <a:ext cx="6549092" cy="34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-Point Star 3"/>
          <p:cNvSpPr/>
          <p:nvPr/>
        </p:nvSpPr>
        <p:spPr>
          <a:xfrm rot="1508303">
            <a:off x="5668844" y="2071736"/>
            <a:ext cx="2030755" cy="1447804"/>
          </a:xfrm>
          <a:prstGeom prst="star7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新特性</a:t>
            </a:r>
            <a:r>
              <a:rPr lang="en-US" sz="18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！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支持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644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什么是 NetBeans IDE？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全面的模块化 IDE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" y="1233810"/>
            <a:ext cx="6488338" cy="347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3791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为什么要使用 NetBeans IDE？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开箱即用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免费提供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开放源代码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支持 Java 标准和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其他常见平台，例如 HTML5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深入集成的 Maven 支持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可扩展的 Java 桌面框架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屡获殊荣的强大 GUI 构建器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分析和调试工具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可定制、可扩展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提高开发人员效率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4" y="1208896"/>
            <a:ext cx="3471861" cy="32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0314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NetBeans IDE 7.3 的关注领域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富客户端 web 和移动开发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编辑器增强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其他增强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EE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Maven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Groovy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PHP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C/C++</a:t>
            </a: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</p:spTree>
    <p:extLst>
      <p:ext uri="{BB962C8B-B14F-4D97-AF65-F5344CB8AC3E}">
        <p14:creationId xmlns="" xmlns:p14="http://schemas.microsoft.com/office/powerpoint/2010/main" val="4023258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富客户端开发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加快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HTML5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开发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实时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Web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预览和响应式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Web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设计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Nashorn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上重写的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JavaScript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编辑器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调试器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CSS3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Editor、Style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Editor 和 Rule Editor</a:t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 dirty="0" err="1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从现有</a:t>
            </a:r>
            <a:r>
              <a:rPr lang="en-US" sz="1600" b="0" i="0" dirty="0" smtClean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REST 式 Web </a:t>
            </a:r>
            <a:r>
              <a:rPr lang="en-US" sz="16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服务项目生成</a:t>
            </a:r>
            <a: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16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 dirty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36" y="1438275"/>
            <a:ext cx="3621127" cy="26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7483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加快 HTML5 开发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从流行模板创建应用程序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打开现有 HTML5 应用程序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 ZIP 文件打开应用程序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使用常见教程示例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全新 JavaScript 库管理器</a:t>
            </a:r>
            <a:br>
              <a:rPr lang="en-US" sz="16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1600" b="0" i="0">
              <a:solidFill>
                <a:srgbClr val="424545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编码更智能更快速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4859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9777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presotemplate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javapresotemplate.potx</Template>
  <TotalTime>10324</TotalTime>
  <Words>460</Words>
  <Application>Microsoft Office PowerPoint</Application>
  <PresentationFormat>全屏显示(16:9)</PresentationFormat>
  <Paragraphs>265</Paragraphs>
  <Slides>31</Slides>
  <Notes>31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javapresotemplate</vt:lpstr>
      <vt:lpstr>幻灯片 1</vt:lpstr>
      <vt:lpstr> NetBeans IDE 7.3 中的新特性 </vt:lpstr>
      <vt:lpstr>什么是 NetBeans IDE？</vt:lpstr>
      <vt:lpstr>什么是 NetBeans IDE？</vt:lpstr>
      <vt:lpstr>什么是 NetBeans IDE？</vt:lpstr>
      <vt:lpstr>为什么要使用 NetBeans IDE？</vt:lpstr>
      <vt:lpstr>NetBeans IDE 7.3 的关注领域</vt:lpstr>
      <vt:lpstr>HTML5 富客户端开发</vt:lpstr>
      <vt:lpstr>加快 HTML5 开发</vt:lpstr>
      <vt:lpstr>实时预览和响应式设计</vt:lpstr>
      <vt:lpstr>Nashorn 上的 JavaScript 编辑器</vt:lpstr>
      <vt:lpstr>JavaScript 调试器</vt:lpstr>
      <vt:lpstr>CSS3 编辑器</vt:lpstr>
      <vt:lpstr>Backbone.js 客户端生成</vt:lpstr>
      <vt:lpstr>社区反馈</vt:lpstr>
      <vt:lpstr>提高编码效率</vt:lpstr>
      <vt:lpstr>改进的 Java 编辑器</vt:lpstr>
      <vt:lpstr>改进的 Java 编辑器</vt:lpstr>
      <vt:lpstr>新特性和增强</vt:lpstr>
      <vt:lpstr>NetBeans 中对 Java EE 的支持</vt:lpstr>
      <vt:lpstr>Java EE 中的新特性</vt:lpstr>
      <vt:lpstr>NetBeans 中对 JavaFX 的支持</vt:lpstr>
      <vt:lpstr>JavaFX 中的新特性</vt:lpstr>
      <vt:lpstr>Maven 中的新特性</vt:lpstr>
      <vt:lpstr>Groovy 中的新特性</vt:lpstr>
      <vt:lpstr>NetBeans 分析器中的新特性</vt:lpstr>
      <vt:lpstr>PHP 中的新特性</vt:lpstr>
      <vt:lpstr>C/C++ 中的新特性</vt:lpstr>
      <vt:lpstr>后续步骤</vt:lpstr>
      <vt:lpstr>Oracle 技术网</vt:lpstr>
      <vt:lpstr>幻灯片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Jibing Chen</cp:lastModifiedBy>
  <cp:revision>925</cp:revision>
  <cp:lastPrinted>2012-06-18T19:05:44Z</cp:lastPrinted>
  <dcterms:created xsi:type="dcterms:W3CDTF">2012-05-31T20:53:14Z</dcterms:created>
  <dcterms:modified xsi:type="dcterms:W3CDTF">2013-07-11T09:31:30Z</dcterms:modified>
</cp:coreProperties>
</file>