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403" r:id="rId2"/>
    <p:sldId id="406" r:id="rId3"/>
    <p:sldId id="425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5" r:id="rId30"/>
    <p:sldId id="404" r:id="rId31"/>
    <p:sldId id="434" r:id="rId3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68439" autoAdjust="0"/>
  </p:normalViewPr>
  <p:slideViewPr>
    <p:cSldViewPr snapToGrid="0">
      <p:cViewPr>
        <p:scale>
          <a:sx n="100" d="100"/>
          <a:sy n="100" d="100"/>
        </p:scale>
        <p:origin x="-660" y="50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In this presentation, you’ll be focusing</a:t>
            </a:r>
            <a:r>
              <a:rPr lang="en-US" baseline="0" dirty="0" smtClean="0"/>
              <a:t> on new features in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IDE, </a:t>
            </a:r>
            <a:br>
              <a:rPr lang="en-US" baseline="0" dirty="0" smtClean="0"/>
            </a:br>
            <a:r>
              <a:rPr lang="en-US" baseline="0" dirty="0" smtClean="0"/>
              <a:t>while also providing a context for those of your audience who are not familiar with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Here you’re giving a high level overview of </a:t>
            </a:r>
            <a:r>
              <a:rPr lang="en-US" dirty="0" err="1" smtClean="0"/>
              <a:t>NetBeans</a:t>
            </a:r>
            <a:r>
              <a:rPr lang="en-US" dirty="0" smtClean="0"/>
              <a:t> IDE. It’s two key features are that </a:t>
            </a:r>
          </a:p>
          <a:p>
            <a:pPr marL="228600" indent="-228600">
              <a:buFontTx/>
              <a:buAutoNum type="arabicParenBoth"/>
            </a:pPr>
            <a:r>
              <a:rPr lang="en-US" dirty="0" smtClean="0"/>
              <a:t>It has everything</a:t>
            </a:r>
            <a:r>
              <a:rPr lang="en-US" baseline="0" dirty="0" smtClean="0"/>
              <a:t> needed for getting started with Java development, out of the box. (Unlike Eclipse.)</a:t>
            </a:r>
          </a:p>
          <a:p>
            <a:pPr marL="228600" indent="-228600">
              <a:buFontTx/>
              <a:buAutoNum type="arabicParenBoth"/>
            </a:pPr>
            <a:r>
              <a:rPr lang="en-US" baseline="0" dirty="0" smtClean="0"/>
              <a:t>It is free. (Unlike </a:t>
            </a:r>
            <a:r>
              <a:rPr lang="en-US" baseline="0" dirty="0" err="1" smtClean="0"/>
              <a:t>IntelliJ</a:t>
            </a:r>
            <a:r>
              <a:rPr lang="en-US" baseline="0" dirty="0" smtClean="0"/>
              <a:t> IDEA.) </a:t>
            </a:r>
          </a:p>
          <a:p>
            <a:pPr marL="228600" indent="-228600">
              <a:buFontTx/>
              <a:buAutoNum type="arabicParenBoth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Talk on each of the bullets, just sharing your own knowledge on these points.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main focus of this presentation is the new HTML5 support,</a:t>
            </a:r>
            <a:br>
              <a:rPr lang="en-US" baseline="0" dirty="0" smtClean="0"/>
            </a:br>
            <a:r>
              <a:rPr lang="en-US" baseline="0" dirty="0" smtClean="0"/>
              <a:t>though point out that Java development continues to be the main focus of the IDE.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Many developers don’t know that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is not only available via installers, but also as a ZIP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Java, PHP, and C/C++</a:t>
            </a:r>
            <a:r>
              <a:rPr lang="en-US" baseline="0" dirty="0" smtClean="0"/>
              <a:t> are the main language platforms supported by the IDE,</a:t>
            </a:r>
            <a:r>
              <a:rPr lang="en-US" baseline="0" dirty="0"/>
              <a:t>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now with the addition of HTML5.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Groovy is also supported and some attention has been given to it in the past few releases,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See blogs.oracle.com/</a:t>
            </a:r>
            <a:r>
              <a:rPr lang="en-US" baseline="0" dirty="0" err="1" smtClean="0"/>
              <a:t>netbeansgroovy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the IDE is pluggable and provides many editor APIs, </a:t>
            </a:r>
            <a:br>
              <a:rPr lang="en-US" baseline="0" dirty="0" smtClean="0"/>
            </a:br>
            <a:r>
              <a:rPr lang="en-US" baseline="0" dirty="0" smtClean="0"/>
              <a:t>making it possible for Python, </a:t>
            </a:r>
            <a:r>
              <a:rPr lang="en-US" baseline="0" dirty="0" err="1" smtClean="0"/>
              <a:t>Scala</a:t>
            </a:r>
            <a:r>
              <a:rPr lang="en-US" baseline="0" dirty="0" smtClean="0"/>
              <a:t>, Ruby, and other languages to be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err="1" smtClean="0"/>
              <a:t>NetBeans</a:t>
            </a:r>
            <a:r>
              <a:rPr lang="en-US" dirty="0" smtClean="0"/>
              <a:t> is an IDE, an application framework, and a large international community.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In 2011, </a:t>
            </a:r>
            <a:r>
              <a:rPr lang="en-US" dirty="0" err="1" smtClean="0"/>
              <a:t>NetBeans</a:t>
            </a:r>
            <a:r>
              <a:rPr lang="en-US" dirty="0" smtClean="0"/>
              <a:t> attained the</a:t>
            </a:r>
            <a:r>
              <a:rPr lang="en-US" baseline="0" dirty="0" smtClean="0"/>
              <a:t> 1,000,000 active user status, and it continues to grow.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Again, mention</a:t>
            </a:r>
            <a:r>
              <a:rPr lang="en-US" baseline="0" dirty="0" smtClean="0"/>
              <a:t> the “out of the box” and “free” aspects a lot.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Java EE and Maven – there’s no better IDE for these technologies than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There’s also a large community working on creating plugins (i.e., the ‘customizable </a:t>
            </a:r>
            <a:r>
              <a:rPr lang="en-US" baseline="0" smtClean="0"/>
              <a:t>and extensible’ item above).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79424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31886" y="4913790"/>
            <a:ext cx="4550833" cy="219168"/>
            <a:chOff x="631886" y="4913790"/>
            <a:chExt cx="4550833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oracle.com/technetwork/java/index.html" TargetMode="External"/><Relationship Id="rId7" Type="http://schemas.openxmlformats.org/officeDocument/2006/relationships/hyperlink" Target="mailto:otnfeedback_us@oracle.com?subject=Community%20Submiss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ilovejava" TargetMode="External"/><Relationship Id="rId5" Type="http://schemas.openxmlformats.org/officeDocument/2006/relationships/hyperlink" Target="https://twitter.com/java" TargetMode="External"/><Relationship Id="rId4" Type="http://schemas.openxmlformats.org/officeDocument/2006/relationships/hyperlink" Target="events.oracle.com" TargetMode="External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Preview &amp; Responsive Design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Deep integration with </a:t>
            </a:r>
            <a:r>
              <a:rPr lang="en-US" sz="1600" dirty="0" err="1" smtClean="0"/>
              <a:t>WebKit</a:t>
            </a:r>
            <a:r>
              <a:rPr lang="en-US" sz="1600" dirty="0"/>
              <a:t> </a:t>
            </a:r>
            <a:r>
              <a:rPr lang="en-US" sz="1600" dirty="0" smtClean="0"/>
              <a:t>API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Integration with embedded browser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Instant feedback from page design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Select in browser, see related code in IDE,</a:t>
            </a:r>
            <a:br>
              <a:rPr lang="en-US" sz="1600" dirty="0" smtClean="0"/>
            </a:br>
            <a:r>
              <a:rPr lang="en-US" sz="1600" dirty="0" smtClean="0"/>
              <a:t>and reverse… without needing to save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Multiple form factors, e.g., desktop or mobile,</a:t>
            </a:r>
            <a:br>
              <a:rPr lang="en-US" sz="1600" dirty="0" smtClean="0"/>
            </a:br>
            <a:r>
              <a:rPr lang="en-US" sz="1600" dirty="0" smtClean="0"/>
              <a:t>in browser</a:t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1609724"/>
            <a:ext cx="36602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Editor on </a:t>
            </a:r>
            <a:r>
              <a:rPr lang="en-US" dirty="0" err="1" smtClean="0"/>
              <a:t>Nashorn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Early build of </a:t>
            </a:r>
            <a:r>
              <a:rPr lang="en-US" sz="1600" dirty="0" err="1" smtClean="0"/>
              <a:t>Nashorn</a:t>
            </a:r>
            <a:r>
              <a:rPr lang="en-US" sz="1600" dirty="0" smtClean="0"/>
              <a:t> used for parsing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Syntax coloring, code completion,</a:t>
            </a:r>
            <a:br>
              <a:rPr lang="en-US" sz="1600" dirty="0" smtClean="0"/>
            </a:br>
            <a:r>
              <a:rPr lang="en-US" sz="1600" dirty="0" smtClean="0"/>
              <a:t>pattern recognition, </a:t>
            </a:r>
            <a:r>
              <a:rPr lang="en-US" sz="1600" dirty="0" err="1" smtClean="0"/>
              <a:t>jQuery</a:t>
            </a:r>
            <a:r>
              <a:rPr lang="en-US" sz="1600" dirty="0" smtClean="0"/>
              <a:t>, and JSON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JavaScript refactoring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Many customization settings </a:t>
            </a:r>
            <a:br>
              <a:rPr lang="en-US" sz="1600" dirty="0" smtClean="0"/>
            </a:br>
            <a:r>
              <a:rPr lang="en-US" sz="1600" dirty="0" smtClean="0"/>
              <a:t>in Options window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676400"/>
            <a:ext cx="40576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Debugger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HTML5 applications are automatically</a:t>
            </a:r>
            <a:br>
              <a:rPr lang="en-US" sz="1600" dirty="0" smtClean="0"/>
            </a:br>
            <a:r>
              <a:rPr lang="en-US" sz="1600" dirty="0" smtClean="0"/>
              <a:t>in debug mode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Set breakpoints in JavaScript file,</a:t>
            </a:r>
            <a:br>
              <a:rPr lang="en-US" sz="1600" dirty="0" smtClean="0"/>
            </a:br>
            <a:r>
              <a:rPr lang="en-US" sz="1600" dirty="0" smtClean="0"/>
              <a:t>on Line, DOM, Event, </a:t>
            </a:r>
            <a:br>
              <a:rPr lang="en-US" sz="1600" dirty="0" smtClean="0"/>
            </a:br>
            <a:r>
              <a:rPr lang="en-US" sz="1600" dirty="0" smtClean="0"/>
              <a:t>or </a:t>
            </a:r>
            <a:r>
              <a:rPr lang="en-US" sz="1600" dirty="0" err="1" smtClean="0"/>
              <a:t>XMLHTTPRequest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Refresh the browser and </a:t>
            </a:r>
            <a:br>
              <a:rPr lang="en-US" sz="1600" dirty="0" smtClean="0"/>
            </a:br>
            <a:r>
              <a:rPr lang="en-US" sz="1600" dirty="0" smtClean="0"/>
              <a:t>immediately you can step through code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Use Debugger windows to monitor</a:t>
            </a:r>
            <a:br>
              <a:rPr lang="en-US" sz="1600" dirty="0" smtClean="0"/>
            </a:br>
            <a:r>
              <a:rPr lang="en-US" sz="1600" dirty="0" smtClean="0"/>
              <a:t>watches, threads, and breakpoints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488788"/>
            <a:ext cx="4289038" cy="24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 Editors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Inspect and edit CSS from CSS Styles window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Inspect styles applied to HTML elements</a:t>
            </a:r>
            <a:br>
              <a:rPr lang="en-US" sz="1600" dirty="0" smtClean="0"/>
            </a:br>
            <a:r>
              <a:rPr lang="en-US" sz="1600" dirty="0" smtClean="0"/>
              <a:t>in Navigator window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Change in CSS Editor is immediately</a:t>
            </a:r>
            <a:br>
              <a:rPr lang="en-US" sz="1600" dirty="0" smtClean="0"/>
            </a:br>
            <a:r>
              <a:rPr lang="en-US" sz="1600" dirty="0" smtClean="0"/>
              <a:t>reflected in the browser</a:t>
            </a:r>
            <a:br>
              <a:rPr lang="en-US" sz="1600" dirty="0" smtClean="0"/>
            </a:b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409699"/>
            <a:ext cx="2947987" cy="25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Backbone.js Client Generation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Create or open an HTML5 application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Generate a Backbone.js frontend</a:t>
            </a:r>
            <a:br>
              <a:rPr lang="en-US" sz="1600" dirty="0" smtClean="0"/>
            </a:br>
            <a:r>
              <a:rPr lang="en-US" sz="1600" dirty="0" smtClean="0"/>
              <a:t>from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web services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JavaScript file</a:t>
            </a:r>
            <a:br>
              <a:rPr lang="en-US" sz="1600" dirty="0" smtClean="0"/>
            </a:br>
            <a:r>
              <a:rPr lang="en-US" sz="1600" dirty="0" smtClean="0"/>
              <a:t>with HTML file is generated</a:t>
            </a:r>
            <a:br>
              <a:rPr lang="en-US" sz="1600" dirty="0" smtClean="0"/>
            </a:br>
            <a:r>
              <a:rPr lang="en-US" sz="1600" dirty="0" smtClean="0"/>
              <a:t>and can immediately</a:t>
            </a:r>
            <a:br>
              <a:rPr lang="en-US" sz="1600" dirty="0" smtClean="0"/>
            </a:br>
            <a:r>
              <a:rPr lang="en-US" sz="1600" dirty="0" smtClean="0"/>
              <a:t>be opened in the browser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Expose a database in</a:t>
            </a:r>
            <a:br>
              <a:rPr lang="en-US" sz="1600" dirty="0" smtClean="0"/>
            </a:br>
            <a:r>
              <a:rPr lang="en-US" sz="1600" dirty="0" smtClean="0"/>
              <a:t>an HTML5 application</a:t>
            </a:r>
            <a:br>
              <a:rPr lang="en-US" sz="1600" dirty="0" smtClean="0"/>
            </a:br>
            <a:r>
              <a:rPr lang="en-US" sz="1600" dirty="0" smtClean="0"/>
              <a:t>within 5 minutes </a:t>
            </a:r>
            <a:br>
              <a:rPr lang="en-US" sz="1600" dirty="0" smtClean="0"/>
            </a:b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057275"/>
            <a:ext cx="3208419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83293"/>
            <a:ext cx="2952750" cy="18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948595"/>
            <a:ext cx="2105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Feedback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09688"/>
            <a:ext cx="4752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890713"/>
            <a:ext cx="481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652713"/>
            <a:ext cx="487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14700"/>
            <a:ext cx="4857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81463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More Productive When Coding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Java Editor is</a:t>
            </a:r>
            <a:br>
              <a:rPr lang="en-US" sz="1600" dirty="0" smtClean="0"/>
            </a:br>
            <a:r>
              <a:rPr lang="en-US" sz="1600" dirty="0" smtClean="0"/>
              <a:t>main feature of </a:t>
            </a:r>
            <a:r>
              <a:rPr lang="en-US" sz="1600" dirty="0" err="1" smtClean="0"/>
              <a:t>NetBeans</a:t>
            </a:r>
            <a:r>
              <a:rPr lang="en-US" sz="1600" dirty="0" smtClean="0"/>
              <a:t> IDE</a:t>
            </a:r>
          </a:p>
          <a:p>
            <a:r>
              <a:rPr lang="en-US" sz="1600" dirty="0" smtClean="0"/>
              <a:t>Developed in </a:t>
            </a:r>
            <a:br>
              <a:rPr lang="en-US" sz="1600" dirty="0" smtClean="0"/>
            </a:br>
            <a:r>
              <a:rPr lang="en-US" sz="1600" dirty="0" smtClean="0"/>
              <a:t>close co-operation</a:t>
            </a:r>
            <a:br>
              <a:rPr lang="en-US" sz="1600" dirty="0" smtClean="0"/>
            </a:br>
            <a:r>
              <a:rPr lang="en-US" sz="1600" dirty="0" smtClean="0"/>
              <a:t>with Java SE Team</a:t>
            </a:r>
          </a:p>
          <a:p>
            <a:r>
              <a:rPr lang="en-US" sz="1600" dirty="0" smtClean="0"/>
              <a:t>First editor to</a:t>
            </a:r>
            <a:br>
              <a:rPr lang="en-US" sz="1600" dirty="0" smtClean="0"/>
            </a:br>
            <a:r>
              <a:rPr lang="en-US" sz="1600" dirty="0" smtClean="0"/>
              <a:t>support Java technologies,</a:t>
            </a:r>
            <a:br>
              <a:rPr lang="en-US" sz="1600" dirty="0" smtClean="0"/>
            </a:br>
            <a:r>
              <a:rPr lang="en-US" sz="1600" dirty="0" smtClean="0"/>
              <a:t>e.g., Java, Java EE, </a:t>
            </a:r>
            <a:r>
              <a:rPr lang="en-US" sz="1600" dirty="0" err="1" smtClean="0"/>
              <a:t>JavaFX</a:t>
            </a:r>
            <a:endParaRPr lang="en-US" sz="1600" dirty="0" smtClean="0"/>
          </a:p>
          <a:p>
            <a:r>
              <a:rPr lang="en-US" sz="1600" dirty="0" smtClean="0"/>
              <a:t>“</a:t>
            </a:r>
            <a:r>
              <a:rPr lang="en-US" sz="1600" dirty="0" err="1" smtClean="0"/>
              <a:t>javac</a:t>
            </a:r>
            <a:r>
              <a:rPr lang="en-US" sz="1600" dirty="0" smtClean="0"/>
              <a:t>” is our parser,</a:t>
            </a:r>
            <a:br>
              <a:rPr lang="en-US" sz="1600" dirty="0" smtClean="0"/>
            </a:br>
            <a:r>
              <a:rPr lang="en-US" sz="1600" dirty="0" smtClean="0"/>
              <a:t>all language features</a:t>
            </a:r>
            <a:br>
              <a:rPr lang="en-US" sz="1600" dirty="0" smtClean="0"/>
            </a:br>
            <a:r>
              <a:rPr lang="en-US" sz="1600" dirty="0" smtClean="0"/>
              <a:t>are always in sync</a:t>
            </a:r>
            <a:br>
              <a:rPr lang="en-US" sz="1600" dirty="0" smtClean="0"/>
            </a:br>
            <a:r>
              <a:rPr lang="en-US" sz="1600" dirty="0" smtClean="0"/>
              <a:t>with Java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Improved Java Editor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94" y="1489074"/>
            <a:ext cx="4505355" cy="27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Java Editor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Rewritten Hierarchy window</a:t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 err="1" smtClean="0"/>
              <a:t>supertypes</a:t>
            </a:r>
            <a:r>
              <a:rPr lang="en-US" sz="1600" dirty="0" smtClean="0"/>
              <a:t> and subtypes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New Breadcrumb Toolbar</a:t>
            </a:r>
            <a:br>
              <a:rPr lang="en-US" sz="1600" dirty="0" smtClean="0"/>
            </a:br>
            <a:r>
              <a:rPr lang="en-US" sz="1600" dirty="0" smtClean="0"/>
              <a:t>beneath editor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New Brace Matching Bar</a:t>
            </a:r>
            <a:br>
              <a:rPr lang="en-US" sz="1600" dirty="0" smtClean="0"/>
            </a:br>
            <a:r>
              <a:rPr lang="en-US" sz="1600" dirty="0" smtClean="0"/>
              <a:t>above editor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Enhanced Code Navigation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2" y="1412181"/>
            <a:ext cx="5442123" cy="29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009009"/>
            <a:ext cx="3286125" cy="30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Java Editor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Access to clipboard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Specify “save actions”</a:t>
            </a:r>
            <a:br>
              <a:rPr lang="en-US" sz="1600" dirty="0" smtClean="0"/>
            </a:br>
            <a:r>
              <a:rPr lang="en-US" sz="1600" dirty="0" smtClean="0"/>
              <a:t>to be performed</a:t>
            </a:r>
            <a:br>
              <a:rPr lang="en-US" sz="1600" dirty="0" smtClean="0"/>
            </a:br>
            <a:r>
              <a:rPr lang="en-US" sz="1600" dirty="0" smtClean="0"/>
              <a:t>when files are saved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New hints and </a:t>
            </a:r>
            <a:r>
              <a:rPr lang="en-US" sz="1600" dirty="0" err="1" smtClean="0"/>
              <a:t>refactorings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e.g., identify potential</a:t>
            </a:r>
            <a:br>
              <a:rPr lang="en-US" sz="1600" dirty="0" smtClean="0"/>
            </a:br>
            <a:r>
              <a:rPr lang="en-US" sz="1600" dirty="0" err="1" smtClean="0"/>
              <a:t>NullPointerExceptions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Find Usages filters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Enhanced Tools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54" y="1009009"/>
            <a:ext cx="377449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01" y="3762375"/>
            <a:ext cx="3819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&amp; Enhancements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Java EE</a:t>
            </a:r>
            <a:endParaRPr lang="en-US" sz="1600" dirty="0"/>
          </a:p>
          <a:p>
            <a:r>
              <a:rPr lang="en-US" sz="1600" dirty="0" err="1" smtClean="0"/>
              <a:t>JavaFX</a:t>
            </a:r>
            <a:endParaRPr lang="en-US" sz="1600" dirty="0" smtClean="0"/>
          </a:p>
          <a:p>
            <a:r>
              <a:rPr lang="en-US" sz="1600" dirty="0" smtClean="0"/>
              <a:t>Maven</a:t>
            </a:r>
          </a:p>
          <a:p>
            <a:r>
              <a:rPr lang="en-US" sz="1600" dirty="0" smtClean="0"/>
              <a:t>Groovy</a:t>
            </a:r>
          </a:p>
          <a:p>
            <a:r>
              <a:rPr lang="en-US" sz="1600" dirty="0" smtClean="0"/>
              <a:t>Profiler</a:t>
            </a:r>
          </a:p>
          <a:p>
            <a:r>
              <a:rPr lang="en-US" sz="1600" dirty="0" smtClean="0"/>
              <a:t>PHP</a:t>
            </a:r>
          </a:p>
          <a:p>
            <a:r>
              <a:rPr lang="en-US" sz="1600" dirty="0" smtClean="0"/>
              <a:t>C/C++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Smarter and Faster Way to Code</a:t>
            </a:r>
          </a:p>
        </p:txBody>
      </p:sp>
    </p:spTree>
    <p:extLst>
      <p:ext uri="{BB962C8B-B14F-4D97-AF65-F5344CB8AC3E}">
        <p14:creationId xmlns:p14="http://schemas.microsoft.com/office/powerpoint/2010/main" val="17257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2337861"/>
            <a:ext cx="6081713" cy="395814"/>
          </a:xfrm>
        </p:spPr>
        <p:txBody>
          <a:bodyPr/>
          <a:lstStyle/>
          <a:p>
            <a:r>
              <a:rPr lang="en-US" sz="4800" dirty="0" smtClean="0"/>
              <a:t>What’s New </a:t>
            </a:r>
            <a:br>
              <a:rPr lang="en-US" sz="4800" dirty="0" smtClean="0"/>
            </a:br>
            <a:r>
              <a:rPr lang="en-US" sz="4800" dirty="0" smtClean="0"/>
              <a:t>in </a:t>
            </a:r>
            <a:r>
              <a:rPr lang="en-US" sz="4800" dirty="0" err="1" smtClean="0"/>
              <a:t>NetBeans</a:t>
            </a:r>
            <a:r>
              <a:rPr lang="en-US" sz="4800" dirty="0" smtClean="0"/>
              <a:t> IDE 7.3</a:t>
            </a: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04298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in </a:t>
            </a:r>
            <a:r>
              <a:rPr lang="en-US" dirty="0" err="1" smtClean="0"/>
              <a:t>NetBeans</a:t>
            </a:r>
            <a:r>
              <a:rPr lang="en-US" dirty="0"/>
              <a:t> </a:t>
            </a:r>
            <a:r>
              <a:rPr lang="en-US" dirty="0" smtClean="0"/>
              <a:t>for Java EE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Developed in  close co-operation</a:t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dirty="0" err="1" smtClean="0"/>
              <a:t>GlassFish</a:t>
            </a:r>
            <a:r>
              <a:rPr lang="en-US" sz="1600" dirty="0" smtClean="0"/>
              <a:t> and </a:t>
            </a:r>
            <a:r>
              <a:rPr lang="en-US" sz="1600" dirty="0" err="1" smtClean="0"/>
              <a:t>WebLogic</a:t>
            </a:r>
            <a:r>
              <a:rPr lang="en-US" sz="1600" dirty="0" smtClean="0"/>
              <a:t> teams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Best in breed </a:t>
            </a:r>
            <a:r>
              <a:rPr lang="en-US" sz="1600" dirty="0" err="1" smtClean="0"/>
              <a:t>GlassFish</a:t>
            </a:r>
            <a:r>
              <a:rPr lang="en-US" sz="1600" dirty="0" smtClean="0"/>
              <a:t> integration,</a:t>
            </a:r>
            <a:br>
              <a:rPr lang="en-US" sz="1600" dirty="0" smtClean="0"/>
            </a:br>
            <a:r>
              <a:rPr lang="en-US" sz="1600" dirty="0" smtClean="0"/>
              <a:t>strong support for </a:t>
            </a:r>
            <a:r>
              <a:rPr lang="en-US" sz="1600" dirty="0" err="1" smtClean="0"/>
              <a:t>WebLogic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and other servers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First day support for standards, </a:t>
            </a:r>
            <a:br>
              <a:rPr lang="en-US" sz="1600" dirty="0" smtClean="0"/>
            </a:br>
            <a:r>
              <a:rPr lang="en-US" sz="1600" dirty="0" smtClean="0"/>
              <a:t>e.g., Java EE 6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Ready to use out of the box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Java EE Support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490663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Java EE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JPQL Query Tester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From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Web Services</a:t>
            </a:r>
            <a:br>
              <a:rPr lang="en-US" sz="1600" dirty="0" smtClean="0"/>
            </a:br>
            <a:r>
              <a:rPr lang="en-US" sz="1600" dirty="0" smtClean="0"/>
              <a:t>to JavaScript without coding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Groovy integration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Java EE Support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409700"/>
            <a:ext cx="4448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in </a:t>
            </a:r>
            <a:r>
              <a:rPr lang="en-US" dirty="0" err="1" smtClean="0"/>
              <a:t>NetBeans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JavaFX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First IDE to provide </a:t>
            </a:r>
            <a:r>
              <a:rPr lang="en-US" sz="1600" dirty="0" err="1" smtClean="0"/>
              <a:t>JavaFX</a:t>
            </a:r>
            <a:r>
              <a:rPr lang="en-US" sz="1600" dirty="0" smtClean="0"/>
              <a:t> tools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Developed in close co-operation</a:t>
            </a:r>
            <a:br>
              <a:rPr lang="en-US" sz="1600" dirty="0" smtClean="0"/>
            </a:br>
            <a:r>
              <a:rPr lang="en-US" sz="1600" dirty="0" smtClean="0"/>
              <a:t>with the </a:t>
            </a:r>
            <a:r>
              <a:rPr lang="en-US" sz="1600" dirty="0" err="1" smtClean="0"/>
              <a:t>JavaFX</a:t>
            </a:r>
            <a:r>
              <a:rPr lang="en-US" sz="1600" dirty="0" smtClean="0"/>
              <a:t> team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Supports create, edit, </a:t>
            </a:r>
            <a:br>
              <a:rPr lang="en-US" sz="1600" dirty="0" smtClean="0"/>
            </a:br>
            <a:r>
              <a:rPr lang="en-US" sz="1600" dirty="0" smtClean="0"/>
              <a:t>compile, deploy cycle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Integrated with Scene Builder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Library of ready to use samples</a:t>
            </a:r>
            <a:br>
              <a:rPr lang="en-US" sz="1600" dirty="0" smtClean="0"/>
            </a:br>
            <a:r>
              <a:rPr lang="en-US" sz="1600" dirty="0" smtClean="0"/>
              <a:t>out of the box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</a:t>
            </a:r>
            <a:r>
              <a:rPr lang="en-US" dirty="0" err="1" smtClean="0"/>
              <a:t>JavaFX</a:t>
            </a:r>
            <a:r>
              <a:rPr lang="en-US" dirty="0" smtClean="0"/>
              <a:t> Support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1441223"/>
            <a:ext cx="4100513" cy="30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</a:t>
            </a:r>
            <a:r>
              <a:rPr lang="en-US" dirty="0" err="1" smtClean="0"/>
              <a:t>JavaFX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Code completion for</a:t>
            </a:r>
            <a:br>
              <a:rPr lang="en-US" sz="1600" dirty="0" smtClean="0"/>
            </a:br>
            <a:r>
              <a:rPr lang="en-US" sz="1600" dirty="0" smtClean="0"/>
              <a:t>FXML Source Editor</a:t>
            </a:r>
            <a:endParaRPr lang="en-US" sz="1600" dirty="0"/>
          </a:p>
          <a:p>
            <a:r>
              <a:rPr lang="en-US" sz="1600" dirty="0" smtClean="0"/>
              <a:t>Generate controllers or update existing controllers</a:t>
            </a:r>
            <a:endParaRPr lang="en-US" sz="1600" dirty="0"/>
          </a:p>
          <a:p>
            <a:r>
              <a:rPr lang="en-US" sz="1600" dirty="0" smtClean="0"/>
              <a:t>Partial validation</a:t>
            </a:r>
            <a:br>
              <a:rPr lang="en-US" sz="1600" dirty="0" smtClean="0"/>
            </a:br>
            <a:r>
              <a:rPr lang="en-US" sz="1600" dirty="0" smtClean="0"/>
              <a:t>with error hints</a:t>
            </a:r>
          </a:p>
          <a:p>
            <a:r>
              <a:rPr lang="en-US" sz="1600" dirty="0" smtClean="0"/>
              <a:t>JavaScript event handler</a:t>
            </a:r>
            <a:br>
              <a:rPr lang="en-US" sz="1600" dirty="0" smtClean="0"/>
            </a:br>
            <a:r>
              <a:rPr lang="en-US" sz="1600" dirty="0" smtClean="0"/>
              <a:t>syntax colors</a:t>
            </a:r>
            <a:br>
              <a:rPr lang="en-US" sz="1600" dirty="0" smtClean="0"/>
            </a:br>
            <a:r>
              <a:rPr lang="en-US" sz="1600" dirty="0" smtClean="0"/>
              <a:t>and code completion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</a:t>
            </a:r>
            <a:r>
              <a:rPr lang="en-US" dirty="0" err="1" smtClean="0"/>
              <a:t>JavaFX</a:t>
            </a:r>
            <a:r>
              <a:rPr lang="en-US" dirty="0" smtClean="0"/>
              <a:t> Support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781425"/>
            <a:ext cx="8905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371725"/>
            <a:ext cx="5886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Maven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Less memory needed</a:t>
            </a:r>
            <a:br>
              <a:rPr lang="en-US" sz="1600" dirty="0" smtClean="0"/>
            </a:br>
            <a:r>
              <a:rPr lang="en-US" sz="1600" dirty="0" smtClean="0"/>
              <a:t>for Maven projects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Effective POM tab</a:t>
            </a:r>
            <a:br>
              <a:rPr lang="en-US" sz="1600" dirty="0" smtClean="0"/>
            </a:br>
            <a:r>
              <a:rPr lang="en-US" sz="1600" dirty="0" smtClean="0"/>
              <a:t>shows origin of elements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Code Generator</a:t>
            </a:r>
            <a:br>
              <a:rPr lang="en-US" sz="1600" dirty="0" smtClean="0"/>
            </a:br>
            <a:r>
              <a:rPr lang="en-US" sz="1600" dirty="0" smtClean="0"/>
              <a:t>for POM files</a:t>
            </a:r>
            <a:br>
              <a:rPr lang="en-US" sz="1600" dirty="0" smtClean="0"/>
            </a:br>
            <a:r>
              <a:rPr lang="en-US" sz="1600" dirty="0" smtClean="0"/>
              <a:t>to generate license headers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Maven Support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9" y="1404939"/>
            <a:ext cx="4900612" cy="28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Groovy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Groovy 2.0.5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Integration with Java EE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Groovy </a:t>
            </a:r>
            <a:r>
              <a:rPr lang="en-US" sz="1600" dirty="0" err="1" smtClean="0"/>
              <a:t>JUnit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Find Usages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Rename Refactoring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Groovy Support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322"/>
            <a:ext cx="4276725" cy="300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the </a:t>
            </a:r>
            <a:r>
              <a:rPr lang="en-US" dirty="0" err="1" smtClean="0"/>
              <a:t>NetBeans</a:t>
            </a:r>
            <a:r>
              <a:rPr lang="en-US" dirty="0" smtClean="0"/>
              <a:t> Profiler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Simplified memory profiling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Memory profiler provides</a:t>
            </a:r>
            <a:br>
              <a:rPr lang="en-US" sz="1600" dirty="0" smtClean="0"/>
            </a:br>
            <a:r>
              <a:rPr lang="en-US" sz="1600" dirty="0" smtClean="0"/>
              <a:t>sampled histograms of live objects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CPU snapshots can be compared,</a:t>
            </a:r>
            <a:br>
              <a:rPr lang="en-US" sz="1600" dirty="0" smtClean="0"/>
            </a:br>
            <a:r>
              <a:rPr lang="en-US" sz="1600" dirty="0" smtClean="0"/>
              <a:t>just like memory snapshots</a:t>
            </a: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Java Profiler Support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1538289"/>
            <a:ext cx="4148138" cy="27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PHP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Composer integration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Detect and resolve memory problems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Enhancements for </a:t>
            </a:r>
          </a:p>
          <a:p>
            <a:pPr lvl="1"/>
            <a:r>
              <a:rPr lang="en-US" sz="1400" dirty="0" smtClean="0"/>
              <a:t>Smarty</a:t>
            </a:r>
          </a:p>
          <a:p>
            <a:pPr lvl="1"/>
            <a:r>
              <a:rPr lang="en-US" sz="1400" dirty="0" smtClean="0"/>
              <a:t>Twig</a:t>
            </a:r>
            <a:endParaRPr lang="en-US" sz="1400" dirty="0"/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PHP Support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181100"/>
            <a:ext cx="3371850" cy="34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C/C++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b="1" dirty="0" smtClean="0"/>
              <a:t>Memory usage improvements. </a:t>
            </a:r>
            <a:r>
              <a:rPr lang="en-US" sz="1600" dirty="0" smtClean="0"/>
              <a:t>Requires 2x less memory for big projects.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b="1" dirty="0" smtClean="0"/>
              <a:t>Parser. </a:t>
            </a:r>
            <a:r>
              <a:rPr lang="en-US" sz="1600" dirty="0" smtClean="0"/>
              <a:t>Speed and scalability improvements.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err="1" smtClean="0"/>
              <a:t>Relocatable</a:t>
            </a:r>
            <a:r>
              <a:rPr lang="en-US" sz="1600" b="1" dirty="0" smtClean="0"/>
              <a:t> Index. </a:t>
            </a:r>
            <a:r>
              <a:rPr lang="en-US" sz="1600" dirty="0" smtClean="0"/>
              <a:t>Project index may be kept with the project metadata</a:t>
            </a:r>
            <a:br>
              <a:rPr lang="en-US" sz="1600" dirty="0" smtClean="0"/>
            </a:br>
            <a:r>
              <a:rPr lang="en-US" sz="1600" dirty="0" smtClean="0"/>
              <a:t>and used when project is moved.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/>
              <a:t>VCS Ready Projects.</a:t>
            </a:r>
            <a:r>
              <a:rPr lang="en-US" sz="1600" dirty="0" smtClean="0"/>
              <a:t> Major improvements in how projects are stored.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/>
              <a:t>Breakpoint Groupings. </a:t>
            </a:r>
            <a:r>
              <a:rPr lang="en-US" sz="1600" dirty="0" smtClean="0"/>
              <a:t>Per file, per project, per type.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 of the Box C/C++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87744"/>
            <a:ext cx="6372226" cy="36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NetBeans</a:t>
            </a:r>
            <a:r>
              <a:rPr lang="en-US" dirty="0" smtClean="0"/>
              <a:t> IDE?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Ready to use out of the box</a:t>
            </a:r>
          </a:p>
          <a:p>
            <a:r>
              <a:rPr lang="en-US" sz="1600" dirty="0" smtClean="0"/>
              <a:t>Support for latest Java </a:t>
            </a:r>
            <a:br>
              <a:rPr lang="en-US" sz="1600" dirty="0" smtClean="0"/>
            </a:br>
            <a:r>
              <a:rPr lang="en-US" sz="1600" dirty="0" smtClean="0"/>
              <a:t>specifications &amp; standards</a:t>
            </a:r>
          </a:p>
          <a:p>
            <a:r>
              <a:rPr lang="en-US" sz="1600" dirty="0" smtClean="0"/>
              <a:t>Other platforms too </a:t>
            </a:r>
            <a:br>
              <a:rPr lang="en-US" sz="1600" dirty="0" smtClean="0"/>
            </a:br>
            <a:r>
              <a:rPr lang="en-US" sz="1600" dirty="0" smtClean="0"/>
              <a:t>(HTML5, PHP, C/C++)</a:t>
            </a:r>
          </a:p>
          <a:p>
            <a:r>
              <a:rPr lang="en-US" sz="1600" dirty="0" smtClean="0"/>
              <a:t>Intuitive workflow</a:t>
            </a:r>
          </a:p>
          <a:p>
            <a:r>
              <a:rPr lang="en-US" sz="1600" dirty="0" smtClean="0"/>
              <a:t>Debugger, Profiler, </a:t>
            </a:r>
            <a:br>
              <a:rPr lang="en-US" sz="1600" dirty="0" smtClean="0"/>
            </a:br>
            <a:r>
              <a:rPr lang="en-US" sz="1600" dirty="0" smtClean="0"/>
              <a:t>Refactoring, etc.</a:t>
            </a:r>
          </a:p>
          <a:p>
            <a:r>
              <a:rPr lang="en-US" sz="1600" dirty="0" smtClean="0"/>
              <a:t>Binaries and ZIPs for Mac OS, </a:t>
            </a:r>
            <a:br>
              <a:rPr lang="en-US" sz="1600" dirty="0" smtClean="0"/>
            </a:br>
            <a:r>
              <a:rPr lang="en-US" sz="1600" dirty="0" smtClean="0"/>
              <a:t>Linux, and Windows</a:t>
            </a:r>
            <a:br>
              <a:rPr lang="en-US" sz="1600" dirty="0" smtClean="0"/>
            </a:br>
            <a:endParaRPr lang="en-US" sz="1600" dirty="0"/>
          </a:p>
          <a:p>
            <a:pPr marL="60325" indent="0">
              <a:buNone/>
            </a:pPr>
            <a:r>
              <a:rPr lang="en-US" sz="1600" dirty="0" smtClean="0"/>
              <a:t>Simply download and run on any operating system!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Comprehensive &amp; Modular 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94" y="1489074"/>
            <a:ext cx="4505355" cy="27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Technology Network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1600" dirty="0"/>
              <a:t>Resources for You</a:t>
            </a:r>
          </a:p>
          <a:p>
            <a:r>
              <a:rPr lang="en-US" sz="1600" dirty="0"/>
              <a:t>Technical Content on </a:t>
            </a:r>
            <a:r>
              <a:rPr lang="en-US" sz="1600" dirty="0">
                <a:hlinkClick r:id="rId3"/>
              </a:rPr>
              <a:t>oracle.com/</a:t>
            </a:r>
            <a:r>
              <a:rPr lang="en-US" sz="1600" dirty="0" smtClean="0">
                <a:hlinkClick r:id="rId3"/>
              </a:rPr>
              <a:t>technetwork/java</a:t>
            </a:r>
            <a:endParaRPr lang="en-US" sz="1600" dirty="0" smtClean="0"/>
          </a:p>
          <a:p>
            <a:r>
              <a:rPr lang="en-US" sz="1600" i="1" dirty="0" smtClean="0"/>
              <a:t>Java Magazine </a:t>
            </a:r>
            <a:r>
              <a:rPr lang="en-US" sz="1600" dirty="0" smtClean="0"/>
              <a:t>(100K subscribers)</a:t>
            </a:r>
          </a:p>
          <a:p>
            <a:r>
              <a:rPr lang="en-US" sz="1600" dirty="0" smtClean="0"/>
              <a:t>Java Developer Newsletter (700K subscribers)</a:t>
            </a:r>
            <a:endParaRPr lang="en-US" sz="1600" dirty="0"/>
          </a:p>
          <a:p>
            <a:r>
              <a:rPr lang="en-US" sz="1600" dirty="0"/>
              <a:t>Free Developer Days </a:t>
            </a:r>
            <a:r>
              <a:rPr lang="en-US" sz="1600" dirty="0" smtClean="0">
                <a:hlinkClick r:id="rId4" action="ppaction://hlinkfile"/>
              </a:rPr>
              <a:t>events.oracle.com</a:t>
            </a:r>
            <a:endParaRPr lang="en-US" sz="1600" dirty="0" smtClean="0"/>
          </a:p>
          <a:p>
            <a:r>
              <a:rPr lang="en-US" sz="1600" dirty="0" smtClean="0"/>
              <a:t>Project space on </a:t>
            </a:r>
            <a:r>
              <a:rPr lang="en-US" sz="1600" dirty="0" err="1" smtClean="0"/>
              <a:t>java.net</a:t>
            </a:r>
            <a:r>
              <a:rPr lang="en-US" sz="1600" smtClean="0"/>
              <a:t> (7K+ </a:t>
            </a:r>
            <a:r>
              <a:rPr lang="en-US" sz="1600" dirty="0" smtClean="0"/>
              <a:t>projects)</a:t>
            </a:r>
            <a:endParaRPr lang="en-US" sz="1600" dirty="0"/>
          </a:p>
          <a:p>
            <a:r>
              <a:rPr lang="en-US" sz="1600" dirty="0" smtClean="0">
                <a:hlinkClick r:id="rId5"/>
              </a:rPr>
              <a:t>@java</a:t>
            </a:r>
            <a:r>
              <a:rPr lang="en-US" sz="1600" dirty="0" smtClean="0"/>
              <a:t>, </a:t>
            </a:r>
            <a:r>
              <a:rPr lang="en-US" sz="1600" dirty="0">
                <a:hlinkClick r:id="rId6"/>
              </a:rPr>
              <a:t>Facebook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err="1" smtClean="0">
                <a:hlinkClick r:id="rId6"/>
              </a:rPr>
              <a:t>IloveJava</a:t>
            </a:r>
            <a:endParaRPr lang="en-US" sz="1600" dirty="0"/>
          </a:p>
          <a:p>
            <a:pPr marL="60325" indent="0">
              <a:buNone/>
            </a:pPr>
            <a:r>
              <a:rPr lang="en-US" sz="1600" dirty="0"/>
              <a:t>Path to Recognition</a:t>
            </a:r>
          </a:p>
          <a:p>
            <a:r>
              <a:rPr lang="en-US" sz="1600" dirty="0" smtClean="0"/>
              <a:t>Content by You!</a:t>
            </a:r>
            <a:endParaRPr lang="en-US" sz="1600" dirty="0"/>
          </a:p>
          <a:p>
            <a:r>
              <a:rPr lang="en-US" sz="1600" dirty="0"/>
              <a:t>Send links to blogs, videos, and proposals for </a:t>
            </a:r>
            <a:r>
              <a:rPr lang="en-US" sz="1600" dirty="0" smtClean="0"/>
              <a:t>articles to </a:t>
            </a:r>
            <a:r>
              <a:rPr lang="en-US" sz="1600" dirty="0">
                <a:hlinkClick r:id="rId7"/>
              </a:rPr>
              <a:t>otnfeedback_us@oracle.com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 Java Developers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27" y="153247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991" y="1058334"/>
            <a:ext cx="143933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NetBeans</a:t>
            </a:r>
            <a:r>
              <a:rPr lang="en-US" dirty="0" smtClean="0"/>
              <a:t> IDE?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Comprehensive &amp; Modular IDE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8" y="1250950"/>
            <a:ext cx="6549092" cy="34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/>
          <p:cNvSpPr/>
          <p:nvPr/>
        </p:nvSpPr>
        <p:spPr>
          <a:xfrm rot="1508303">
            <a:off x="5711338" y="2093693"/>
            <a:ext cx="1791679" cy="1447804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HTML5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Support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NetBeans</a:t>
            </a:r>
            <a:r>
              <a:rPr lang="en-US" dirty="0" smtClean="0"/>
              <a:t> IDE?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Comprehensive &amp; Modular IDE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" y="1233810"/>
            <a:ext cx="6488338" cy="34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NetBeans</a:t>
            </a:r>
            <a:r>
              <a:rPr lang="en-US" dirty="0" smtClean="0"/>
              <a:t> IDE?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Works out of the box</a:t>
            </a:r>
          </a:p>
          <a:p>
            <a:r>
              <a:rPr lang="en-US" sz="1600" dirty="0" smtClean="0"/>
              <a:t>Freely available</a:t>
            </a:r>
          </a:p>
          <a:p>
            <a:r>
              <a:rPr lang="en-US" sz="1600" dirty="0" smtClean="0"/>
              <a:t>Open source</a:t>
            </a:r>
          </a:p>
          <a:p>
            <a:r>
              <a:rPr lang="en-US" sz="1600" dirty="0" smtClean="0"/>
              <a:t>Support for Java standards &amp;</a:t>
            </a:r>
            <a:br>
              <a:rPr lang="en-US" sz="1600" dirty="0" smtClean="0"/>
            </a:br>
            <a:r>
              <a:rPr lang="en-US" sz="1600" dirty="0" smtClean="0"/>
              <a:t>other popular platforms, such as HTML5</a:t>
            </a:r>
          </a:p>
          <a:p>
            <a:r>
              <a:rPr lang="en-US" sz="1600" dirty="0" smtClean="0"/>
              <a:t>Deeply integrated Maven support</a:t>
            </a:r>
          </a:p>
          <a:p>
            <a:r>
              <a:rPr lang="en-US" sz="1600" dirty="0" smtClean="0"/>
              <a:t>Extensible Java desktop framework</a:t>
            </a:r>
          </a:p>
          <a:p>
            <a:r>
              <a:rPr lang="en-US" sz="1600" dirty="0" smtClean="0"/>
              <a:t>Powerful, award winning GUI Builder</a:t>
            </a:r>
          </a:p>
          <a:p>
            <a:r>
              <a:rPr lang="en-US" sz="1600" dirty="0" smtClean="0"/>
              <a:t>Profiling and debugging tools</a:t>
            </a:r>
          </a:p>
          <a:p>
            <a:r>
              <a:rPr lang="en-US" sz="1600" dirty="0" smtClean="0"/>
              <a:t>Customizable and extensible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Increase Developer Productivity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1208896"/>
            <a:ext cx="3471861" cy="32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 of </a:t>
            </a:r>
            <a:r>
              <a:rPr lang="en-US" dirty="0" err="1" smtClean="0"/>
              <a:t>NetBeans</a:t>
            </a:r>
            <a:r>
              <a:rPr lang="en-US" dirty="0" smtClean="0"/>
              <a:t> IDE 7.3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HTML5 rich client-side web and mobile development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Java Editor enhancements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Miscellaneous Enhancements</a:t>
            </a:r>
          </a:p>
          <a:p>
            <a:pPr lvl="1"/>
            <a:r>
              <a:rPr lang="en-US" sz="1400" dirty="0" smtClean="0"/>
              <a:t>Java EE</a:t>
            </a:r>
          </a:p>
          <a:p>
            <a:pPr lvl="1"/>
            <a:r>
              <a:rPr lang="en-US" sz="1400" dirty="0" err="1" smtClean="0"/>
              <a:t>JavaFX</a:t>
            </a:r>
            <a:endParaRPr lang="en-US" sz="1400" dirty="0" smtClean="0"/>
          </a:p>
          <a:p>
            <a:pPr lvl="1"/>
            <a:r>
              <a:rPr lang="en-US" sz="1400" dirty="0" smtClean="0"/>
              <a:t>Maven</a:t>
            </a:r>
          </a:p>
          <a:p>
            <a:pPr lvl="1"/>
            <a:r>
              <a:rPr lang="en-US" sz="1400" dirty="0" smtClean="0"/>
              <a:t>Groovy</a:t>
            </a:r>
          </a:p>
          <a:p>
            <a:pPr lvl="1"/>
            <a:r>
              <a:rPr lang="en-US" sz="1400" dirty="0" smtClean="0"/>
              <a:t>PHP</a:t>
            </a:r>
          </a:p>
          <a:p>
            <a:pPr lvl="1"/>
            <a:r>
              <a:rPr lang="en-US" sz="1400" dirty="0" smtClean="0"/>
              <a:t>C/C++</a:t>
            </a:r>
          </a:p>
          <a:p>
            <a:pPr marL="60325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Rich Client Development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Accelerated HTML5 Development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Live Web Preview and Responsive Web Design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Rewritten JavaScript Editor on </a:t>
            </a:r>
            <a:r>
              <a:rPr lang="en-US" sz="1600" dirty="0" err="1" smtClean="0"/>
              <a:t>Nashorn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JavaScript Debugger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CSS3 Editor, Style Editor, and Rule Editor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Backbone.js Client Generation from </a:t>
            </a:r>
            <a:br>
              <a:rPr lang="en-US" sz="1600" dirty="0" smtClean="0"/>
            </a:br>
            <a:r>
              <a:rPr lang="en-US" sz="1600" dirty="0" smtClean="0"/>
              <a:t>Existing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Web Service Project</a:t>
            </a:r>
            <a:br>
              <a:rPr lang="en-US" sz="1600" dirty="0" smtClean="0"/>
            </a:b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36" y="1438275"/>
            <a:ext cx="3621127" cy="26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HTML5 Development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Create applications from popular templates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Open existing HTML5 applications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Open applications from ZIP file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Use popular tutorial samples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New JavaScript Library Manager</a:t>
            </a:r>
            <a:br>
              <a:rPr lang="en-US" sz="1600" dirty="0" smtClean="0"/>
            </a:br>
            <a:endParaRPr lang="en-US" sz="1600" dirty="0" smtClean="0"/>
          </a:p>
          <a:p>
            <a:pPr marL="60325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Smarter and Faster Way to Code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4859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preso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javapresotemplate.potx</Template>
  <TotalTime>7743</TotalTime>
  <Words>674</Words>
  <Application>Microsoft Office PowerPoint</Application>
  <PresentationFormat>On-screen Show (16:9)</PresentationFormat>
  <Paragraphs>259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javapresotemplate</vt:lpstr>
      <vt:lpstr>PowerPoint Presentation</vt:lpstr>
      <vt:lpstr>What’s New  in NetBeans IDE 7.3</vt:lpstr>
      <vt:lpstr>What is NetBeans IDE?</vt:lpstr>
      <vt:lpstr>What is NetBeans IDE?</vt:lpstr>
      <vt:lpstr>What is NetBeans IDE?</vt:lpstr>
      <vt:lpstr>Why Use NetBeans IDE?</vt:lpstr>
      <vt:lpstr>Focus Areas of NetBeans IDE 7.3</vt:lpstr>
      <vt:lpstr>HTML5 Rich Client Development</vt:lpstr>
      <vt:lpstr>Accelerated HTML5 Development</vt:lpstr>
      <vt:lpstr>Live Preview &amp; Responsive Design</vt:lpstr>
      <vt:lpstr>JavaScript Editor on Nashorn</vt:lpstr>
      <vt:lpstr>JavaScript Debugger</vt:lpstr>
      <vt:lpstr>CSS3 Editors</vt:lpstr>
      <vt:lpstr>Backbone.js Client Generation</vt:lpstr>
      <vt:lpstr>Community Feedback</vt:lpstr>
      <vt:lpstr>Be More Productive When Coding</vt:lpstr>
      <vt:lpstr>Improved Java Editor</vt:lpstr>
      <vt:lpstr>Improved Java Editor</vt:lpstr>
      <vt:lpstr>New Features &amp; Enhancements</vt:lpstr>
      <vt:lpstr>Support in NetBeans for Java EE</vt:lpstr>
      <vt:lpstr>New in Java EE</vt:lpstr>
      <vt:lpstr>Support in NetBeans for JavaFX</vt:lpstr>
      <vt:lpstr>New in JavaFX</vt:lpstr>
      <vt:lpstr>New in Maven</vt:lpstr>
      <vt:lpstr>New in Groovy</vt:lpstr>
      <vt:lpstr>New in the NetBeans Profiler</vt:lpstr>
      <vt:lpstr>New in PHP</vt:lpstr>
      <vt:lpstr>New in C/C++</vt:lpstr>
      <vt:lpstr>Next Steps</vt:lpstr>
      <vt:lpstr>Oracle Technology Network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Geertjan</cp:lastModifiedBy>
  <cp:revision>923</cp:revision>
  <cp:lastPrinted>2012-06-18T19:05:44Z</cp:lastPrinted>
  <dcterms:created xsi:type="dcterms:W3CDTF">2012-05-31T20:53:14Z</dcterms:created>
  <dcterms:modified xsi:type="dcterms:W3CDTF">2013-02-27T16:31:51Z</dcterms:modified>
</cp:coreProperties>
</file>