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43"/>
  </p:notesMasterIdLst>
  <p:handoutMasterIdLst>
    <p:handoutMasterId r:id="rId44"/>
  </p:handoutMasterIdLst>
  <p:sldIdLst>
    <p:sldId id="614" r:id="rId2"/>
    <p:sldId id="615" r:id="rId3"/>
    <p:sldId id="580" r:id="rId4"/>
    <p:sldId id="577" r:id="rId5"/>
    <p:sldId id="581" r:id="rId6"/>
    <p:sldId id="519" r:id="rId7"/>
    <p:sldId id="582" r:id="rId8"/>
    <p:sldId id="583" r:id="rId9"/>
    <p:sldId id="604" r:id="rId10"/>
    <p:sldId id="584" r:id="rId11"/>
    <p:sldId id="585" r:id="rId12"/>
    <p:sldId id="526" r:id="rId13"/>
    <p:sldId id="586" r:id="rId14"/>
    <p:sldId id="587" r:id="rId15"/>
    <p:sldId id="588" r:id="rId16"/>
    <p:sldId id="589" r:id="rId17"/>
    <p:sldId id="591" r:id="rId18"/>
    <p:sldId id="592" r:id="rId19"/>
    <p:sldId id="593" r:id="rId20"/>
    <p:sldId id="605" r:id="rId21"/>
    <p:sldId id="607" r:id="rId22"/>
    <p:sldId id="610" r:id="rId23"/>
    <p:sldId id="611" r:id="rId24"/>
    <p:sldId id="608" r:id="rId25"/>
    <p:sldId id="609" r:id="rId26"/>
    <p:sldId id="612" r:id="rId27"/>
    <p:sldId id="613" r:id="rId28"/>
    <p:sldId id="555" r:id="rId29"/>
    <p:sldId id="556" r:id="rId30"/>
    <p:sldId id="595" r:id="rId31"/>
    <p:sldId id="594" r:id="rId32"/>
    <p:sldId id="560" r:id="rId33"/>
    <p:sldId id="596" r:id="rId34"/>
    <p:sldId id="597" r:id="rId35"/>
    <p:sldId id="598" r:id="rId36"/>
    <p:sldId id="599" r:id="rId37"/>
    <p:sldId id="600" r:id="rId38"/>
    <p:sldId id="603" r:id="rId39"/>
    <p:sldId id="601" r:id="rId40"/>
    <p:sldId id="602" r:id="rId41"/>
    <p:sldId id="616" r:id="rId42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6B6B6"/>
    <a:srgbClr val="355469"/>
    <a:srgbClr val="FF1414"/>
    <a:srgbClr val="8BAAC3"/>
    <a:srgbClr val="FF0000"/>
    <a:srgbClr val="DC0000"/>
    <a:srgbClr val="820000"/>
    <a:srgbClr val="C90000"/>
    <a:srgbClr val="DC1414"/>
    <a:srgbClr val="B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2" autoAdjust="0"/>
    <p:restoredTop sz="91095" autoAdjust="0"/>
  </p:normalViewPr>
  <p:slideViewPr>
    <p:cSldViewPr snapToGrid="0">
      <p:cViewPr varScale="1">
        <p:scale>
          <a:sx n="85" d="100"/>
          <a:sy n="85" d="100"/>
        </p:scale>
        <p:origin x="-984" y="-90"/>
      </p:cViewPr>
      <p:guideLst>
        <p:guide orient="horz" pos="1492"/>
        <p:guide orient="horz" pos="842"/>
        <p:guide orient="horz" pos="540"/>
        <p:guide orient="horz" pos="2281"/>
        <p:guide orient="horz" pos="2776"/>
        <p:guide orient="horz" pos="648"/>
        <p:guide orient="horz" pos="1739"/>
        <p:guide pos="2880"/>
        <p:guide pos="5619"/>
        <p:guide pos="3091"/>
        <p:guide pos="291"/>
        <p:guide pos="2327"/>
      </p:guideLst>
    </p:cSldViewPr>
  </p:slideViewPr>
  <p:outlineViewPr>
    <p:cViewPr>
      <p:scale>
        <a:sx n="33" d="100"/>
        <a:sy n="33" d="100"/>
      </p:scale>
      <p:origin x="0" y="224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-2724" y="-90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ystem:Users:marcus:Dropbox:nashorn-christian-build-vs-rhino-tiered-enabl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18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Sheet1!$B$2</c:f>
              <c:strCache>
                <c:ptCount val="1"/>
                <c:pt idx="0">
                  <c:v>rhino</c:v>
                </c:pt>
              </c:strCache>
            </c:strRef>
          </c:tx>
          <c:cat>
            <c:strRef>
              <c:f>Sheet1!$A$3:$A$11</c:f>
              <c:strCache>
                <c:ptCount val="9"/>
                <c:pt idx="1">
                  <c:v>crypto</c:v>
                </c:pt>
                <c:pt idx="2">
                  <c:v>deltablue</c:v>
                </c:pt>
                <c:pt idx="3">
                  <c:v>earley-boyer</c:v>
                </c:pt>
                <c:pt idx="4">
                  <c:v>navier-stokes</c:v>
                </c:pt>
                <c:pt idx="5">
                  <c:v>raytrace</c:v>
                </c:pt>
                <c:pt idx="6">
                  <c:v>regexp</c:v>
                </c:pt>
                <c:pt idx="7">
                  <c:v>richards</c:v>
                </c:pt>
                <c:pt idx="8">
                  <c:v>splay</c:v>
                </c:pt>
              </c:strCache>
            </c:strRef>
          </c:cat>
          <c:val>
            <c:numRef>
              <c:f>Sheet1!$B$3:$B$11</c:f>
              <c:numCache>
                <c:formatCode>General</c:formatCode>
                <c:ptCount val="9"/>
                <c:pt idx="1">
                  <c:v>779</c:v>
                </c:pt>
                <c:pt idx="2">
                  <c:v>805</c:v>
                </c:pt>
                <c:pt idx="3">
                  <c:v>1112</c:v>
                </c:pt>
                <c:pt idx="4">
                  <c:v>1169</c:v>
                </c:pt>
                <c:pt idx="5">
                  <c:v>1012</c:v>
                </c:pt>
                <c:pt idx="6">
                  <c:v>247</c:v>
                </c:pt>
                <c:pt idx="7">
                  <c:v>832</c:v>
                </c:pt>
                <c:pt idx="8">
                  <c:v>2346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nashorn</c:v>
                </c:pt>
              </c:strCache>
            </c:strRef>
          </c:tx>
          <c:cat>
            <c:strRef>
              <c:f>Sheet1!$A$3:$A$11</c:f>
              <c:strCache>
                <c:ptCount val="9"/>
                <c:pt idx="1">
                  <c:v>crypto</c:v>
                </c:pt>
                <c:pt idx="2">
                  <c:v>deltablue</c:v>
                </c:pt>
                <c:pt idx="3">
                  <c:v>earley-boyer</c:v>
                </c:pt>
                <c:pt idx="4">
                  <c:v>navier-stokes</c:v>
                </c:pt>
                <c:pt idx="5">
                  <c:v>raytrace</c:v>
                </c:pt>
                <c:pt idx="6">
                  <c:v>regexp</c:v>
                </c:pt>
                <c:pt idx="7">
                  <c:v>richards</c:v>
                </c:pt>
                <c:pt idx="8">
                  <c:v>splay</c:v>
                </c:pt>
              </c:strCache>
            </c:strRef>
          </c:cat>
          <c:val>
            <c:numRef>
              <c:f>Sheet1!$C$3:$C$11</c:f>
              <c:numCache>
                <c:formatCode>General</c:formatCode>
                <c:ptCount val="9"/>
                <c:pt idx="1">
                  <c:v>1872</c:v>
                </c:pt>
                <c:pt idx="2">
                  <c:v>2219</c:v>
                </c:pt>
                <c:pt idx="3">
                  <c:v>3675</c:v>
                </c:pt>
                <c:pt idx="4">
                  <c:v>4259</c:v>
                </c:pt>
                <c:pt idx="5">
                  <c:v>1226</c:v>
                </c:pt>
                <c:pt idx="6">
                  <c:v>345</c:v>
                </c:pt>
                <c:pt idx="7">
                  <c:v>2422</c:v>
                </c:pt>
                <c:pt idx="8">
                  <c:v>5292</c:v>
                </c:pt>
              </c:numCache>
            </c:numRef>
          </c:val>
        </c:ser>
        <c:dLbls/>
        <c:shape val="box"/>
        <c:axId val="63941248"/>
        <c:axId val="63955328"/>
        <c:axId val="59340544"/>
      </c:bar3DChart>
      <c:catAx>
        <c:axId val="6394124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3955328"/>
        <c:crosses val="autoZero"/>
        <c:auto val="1"/>
        <c:lblAlgn val="ctr"/>
        <c:lblOffset val="100"/>
      </c:catAx>
      <c:valAx>
        <c:axId val="639553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3941248"/>
        <c:crosses val="autoZero"/>
        <c:crossBetween val="between"/>
      </c:valAx>
      <c:serAx>
        <c:axId val="59340544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zh-CN"/>
          </a:p>
        </c:txPr>
        <c:crossAx val="63955328"/>
        <c:crosses val="autoZero"/>
      </c:serAx>
    </c:plotArea>
    <c:legend>
      <c:legendPos val="r"/>
      <c:layout/>
      <c:txPr>
        <a:bodyPr/>
        <a:lstStyle/>
        <a:p>
          <a:pPr>
            <a:defRPr lang="en-US"/>
          </a:pPr>
          <a:endParaRPr lang="zh-CN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33BE-0D34-4F62-BD6E-2C3B14663373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ABB6E-EB62-4D88-B3E7-408903A4E4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5973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D1F94-724F-43BD-B41B-43157E9B4550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82501-53DA-4152-84B0-51135B15E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32524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4489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522288"/>
            <a:ext cx="1588" cy="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noFill/>
          <a:ln/>
        </p:spPr>
        <p:txBody>
          <a:bodyPr wrap="none" anchor="ctr"/>
          <a:lstStyle/>
          <a:p>
            <a:endParaRPr lang="nl-B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method has the word int</a:t>
            </a:r>
            <a:r>
              <a:rPr lang="en-US" baseline="0"/>
              <a:t> in it three times.  Strongly typed.</a:t>
            </a:r>
            <a:endParaRPr lang="en-US"/>
          </a:p>
          <a:p>
            <a:r>
              <a:rPr lang="en-US"/>
              <a:t>Note that the bytecdes</a:t>
            </a:r>
            <a:r>
              <a:rPr lang="en-US" baseline="0"/>
              <a:t> are prefixed with an i to indicate integer.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7568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the function we</a:t>
            </a:r>
            <a:r>
              <a:rPr lang="en-US" baseline="0"/>
              <a:t> do not see the word in anywhere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773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</a:t>
            </a:r>
            <a:r>
              <a:rPr lang="en-US" baseline="0"/>
              <a:t> Java adding two very large integers that give overflow will probably give you a negative numbe.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4304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522288"/>
            <a:ext cx="1588" cy="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noFill/>
          <a:ln/>
        </p:spPr>
        <p:txBody>
          <a:bodyPr wrap="none" anchor="ctr"/>
          <a:lstStyle/>
          <a:p>
            <a:endParaRPr lang="nl-B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522288"/>
            <a:ext cx="1588" cy="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noFill/>
          <a:ln/>
        </p:spPr>
        <p:txBody>
          <a:bodyPr wrap="none" anchor="ctr"/>
          <a:lstStyle/>
          <a:p>
            <a:endParaRPr lang="nl-B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522288"/>
            <a:ext cx="1588" cy="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noFill/>
          <a:ln/>
        </p:spPr>
        <p:txBody>
          <a:bodyPr wrap="none" anchor="ctr"/>
          <a:lstStyle/>
          <a:p>
            <a:endParaRPr lang="nl-B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4489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8841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Bytecodes are 8-bit,</a:t>
            </a:r>
            <a:r>
              <a:rPr lang="en-US" baseline="0"/>
              <a:t> so only 256 slots available (250 used so far – check)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4531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522288"/>
            <a:ext cx="1588" cy="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noFill/>
          <a:ln/>
        </p:spPr>
        <p:txBody>
          <a:bodyPr wrap="none" anchor="ctr"/>
          <a:lstStyle/>
          <a:p>
            <a:r>
              <a:rPr lang="nl-BE" smtClean="0">
                <a:latin typeface="Times New Roman" pitchFamily="18" charset="0"/>
              </a:rPr>
              <a:t>Bootstrap method is a Java method</a:t>
            </a:r>
          </a:p>
          <a:p>
            <a:r>
              <a:rPr lang="nl-BE" smtClean="0">
                <a:latin typeface="Times New Roman" pitchFamily="18" charset="0"/>
              </a:rPr>
              <a:t>CallSite contains a method handle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</a:t>
            </a:r>
            <a:r>
              <a:rPr lang="en-US" baseline="0"/>
              <a:t> the target is immutable the JVM knows that it can optimise it through things like inlining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8386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Combination</a:t>
            </a:r>
            <a:r>
              <a:rPr lang="en-US" baseline="0"/>
              <a:t> of class name and method type is used to generate a method handle</a:t>
            </a:r>
          </a:p>
          <a:p>
            <a:r>
              <a:rPr lang="en-US" baseline="0"/>
              <a:t>Reflection based technique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3468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idea</a:t>
            </a:r>
            <a:r>
              <a:rPr lang="en-US" baseline="0"/>
              <a:t> here is to combine methodHandles to give you new functionality.  </a:t>
            </a:r>
          </a:p>
          <a:p>
            <a:r>
              <a:rPr lang="en-US" baseline="0"/>
              <a:t>The ‘guard’ is a function that determines which MethodHandle is used to when calling the method.</a:t>
            </a:r>
          </a:p>
          <a:p>
            <a:r>
              <a:rPr lang="en-US" baseline="0"/>
              <a:t>This can all be done without generating bytecodes directly, as it is done in Java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3353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switchpoints allow the</a:t>
            </a:r>
            <a:r>
              <a:rPr lang="en-US" baseline="0"/>
              <a:t> pointer being used to be changed asynchronously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517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Rapid changing = megamorphic</a:t>
            </a:r>
            <a:r>
              <a:rPr lang="en-US" baseline="0"/>
              <a:t> call sites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468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919160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79059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ouncement Key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995085" y="1159938"/>
            <a:ext cx="6148915" cy="2971799"/>
          </a:xfrm>
          <a:prstGeom prst="rect">
            <a:avLst/>
          </a:prstGeom>
          <a:gradFill>
            <a:gsLst>
              <a:gs pos="100000">
                <a:srgbClr val="BFBFBF"/>
              </a:gs>
              <a:gs pos="0">
                <a:srgbClr val="595959"/>
              </a:gs>
            </a:gsLst>
            <a:lin ang="16200000" scaled="0"/>
          </a:gradFill>
          <a:ln>
            <a:noFill/>
          </a:ln>
          <a:effectLst>
            <a:outerShdw blurRad="152400" dist="63500" dir="36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443821" y="1430281"/>
            <a:ext cx="5369979" cy="2523657"/>
          </a:xfrm>
        </p:spPr>
        <p:txBody>
          <a:bodyPr anchor="t" anchorCtr="0"/>
          <a:lstStyle>
            <a:lvl1pPr marL="0" indent="0">
              <a:buNone/>
              <a:defRPr sz="2400" b="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6351" y="1159936"/>
            <a:ext cx="2944368" cy="2971800"/>
          </a:xfrm>
          <a:ln>
            <a:noFill/>
          </a:ln>
          <a:effectLst>
            <a:reflection stA="30000" endPos="4000" dir="5400000" sy="-100000" algn="bl" rotWithShape="0"/>
          </a:effectLst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3435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07971"/>
            <a:ext cx="4000500" cy="242047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1524" y="1156648"/>
            <a:ext cx="3998976" cy="55132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 anchor="ctr"/>
          <a:lstStyle/>
          <a:p>
            <a:pPr marL="119063" indent="-119063" algn="ctr">
              <a:defRPr/>
            </a:pPr>
            <a:endParaRPr lang="en-US" sz="4000" b="1" dirty="0">
              <a:solidFill>
                <a:srgbClr val="FFFFFF"/>
              </a:solidFill>
              <a:latin typeface="Arial" pitchFamily="-106" charset="0"/>
              <a:ea typeface="ＭＳ Ｐゴシック" pitchFamily="34" charset="-128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4034367" y="1156648"/>
            <a:ext cx="5109632" cy="2971800"/>
          </a:xfrm>
          <a:effectLst>
            <a:reflection blurRad="63500" stA="50000" endPos="7000" dir="5400000" sy="-100000" algn="bl" rotWithShape="0"/>
          </a:effectLst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406397" y="1859644"/>
            <a:ext cx="3131820" cy="213741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1163620"/>
            <a:ext cx="3412068" cy="544351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Master Text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199" y="480486"/>
            <a:ext cx="8348134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2717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1159938"/>
            <a:ext cx="9144000" cy="2971799"/>
          </a:xfrm>
          <a:prstGeom prst="rect">
            <a:avLst/>
          </a:prstGeom>
          <a:gradFill flip="none" rotWithShape="1">
            <a:gsLst>
              <a:gs pos="0">
                <a:srgbClr val="355469"/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0852" y="1422404"/>
            <a:ext cx="7617881" cy="1354667"/>
          </a:xfrm>
        </p:spPr>
        <p:txBody>
          <a:bodyPr lIns="0" tIns="0" rIns="0" bIns="0" anchor="t" anchorCtr="0">
            <a:normAutofit/>
          </a:bodyPr>
          <a:lstStyle>
            <a:lvl1pPr marL="114300" indent="-1143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defRPr sz="24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552455" y="2844803"/>
            <a:ext cx="3994149" cy="443953"/>
          </a:xfrm>
          <a:noFill/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2000" b="1" kern="1200" cap="none" baseline="0" dirty="0" smtClean="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90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name</a:t>
            </a:r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7" hasCustomPrompt="1"/>
          </p:nvPr>
        </p:nvSpPr>
        <p:spPr>
          <a:xfrm>
            <a:off x="552455" y="3343623"/>
            <a:ext cx="3994149" cy="703448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1600" b="0" kern="1200" cap="none" baseline="0" dirty="0" smtClean="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90000"/>
                      </a:schemeClr>
                    </a:gs>
                  </a:gsLst>
                  <a:lin ang="5400000" scaled="0"/>
                </a:gra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708294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1517907"/>
            <a:ext cx="2607406" cy="2488686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sz="1800" b="0" cap="none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7" hasCustomPrompt="1"/>
          </p:nvPr>
        </p:nvSpPr>
        <p:spPr>
          <a:xfrm>
            <a:off x="3482976" y="1123950"/>
            <a:ext cx="5236560" cy="3284538"/>
          </a:xfrm>
        </p:spPr>
        <p:txBody>
          <a:bodyPr anchor="ctr" anchorCtr="1"/>
          <a:lstStyle>
            <a:lvl1pPr marL="60325" indent="0" algn="ctr">
              <a:buNone/>
              <a:defRPr/>
            </a:lvl1pPr>
          </a:lstStyle>
          <a:p>
            <a:r>
              <a:rPr lang="en-US" dirty="0" smtClean="0"/>
              <a:t>Insert Chart Here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26"/>
          <p:cNvSpPr>
            <a:spLocks noChangeArrowheads="1"/>
          </p:cNvSpPr>
          <p:nvPr userDrawn="1"/>
        </p:nvSpPr>
        <p:spPr bwMode="auto">
          <a:xfrm flipH="1">
            <a:off x="3171825" y="1118350"/>
            <a:ext cx="27432" cy="315515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34281" tIns="17140" rIns="34281" bIns="17140" anchor="ctr"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4558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racl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Java_clr.bmp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9827" y="681179"/>
            <a:ext cx="5802373" cy="307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821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truction &amp; Guidelines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71557"/>
            <a:ext cx="5030787" cy="1100723"/>
          </a:xfrm>
        </p:spPr>
        <p:txBody>
          <a:bodyPr anchor="t" anchorCtr="0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1385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Instruction, do not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1839"/>
            <a:ext cx="8229600" cy="2929889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400"/>
            </a:lvl1pPr>
            <a:lvl2pPr>
              <a:buClr>
                <a:schemeClr val="accent1"/>
              </a:buClr>
              <a:defRPr sz="1100"/>
            </a:lvl2pPr>
            <a:lvl3pPr>
              <a:buClr>
                <a:schemeClr val="accent1"/>
              </a:buClr>
              <a:defRPr sz="1100"/>
            </a:lvl3pPr>
            <a:lvl4pPr>
              <a:buClr>
                <a:schemeClr val="accent1"/>
              </a:buCl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0651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Instruction subhead, do not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3514"/>
            <a:ext cx="8229600" cy="2929889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400"/>
            </a:lvl1pPr>
            <a:lvl2pPr>
              <a:buClr>
                <a:schemeClr val="accent1"/>
              </a:buClr>
              <a:defRPr sz="1100"/>
            </a:lvl2pPr>
            <a:lvl3pPr>
              <a:buClr>
                <a:schemeClr val="accent1"/>
              </a:buClr>
              <a:defRPr sz="1100"/>
            </a:lvl3pPr>
            <a:lvl4pPr>
              <a:buClr>
                <a:schemeClr val="accent1"/>
              </a:buCl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919160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6149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8519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ew Template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JavaOne_clr_rg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3535" y="863600"/>
            <a:ext cx="6847687" cy="30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7085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919160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36113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New Templa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715000" y="0"/>
            <a:ext cx="3429000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51484" y="1583267"/>
            <a:ext cx="5026449" cy="1230657"/>
          </a:xfr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715000" y="0"/>
            <a:ext cx="34290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8" name="Picture 7" descr="JavaOne_wht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0348" y="0"/>
            <a:ext cx="2331837" cy="10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12716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3138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out logo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43598" y="0"/>
            <a:ext cx="3200402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8" name="Picture 7" descr="O_signature_wht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335" y="332179"/>
            <a:ext cx="1338765" cy="41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1132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logo without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24964"/>
            <a:ext cx="9144000" cy="51684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-24964"/>
            <a:ext cx="9144000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943598" y="-24964"/>
            <a:ext cx="3200402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-25400"/>
            <a:ext cx="3200400" cy="4157663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lIns="0" tIns="0" rIns="0" bIns="0" rtlCol="0" anchor="ctr" anchorCtr="1">
            <a:noAutofit/>
          </a:bodyPr>
          <a:lstStyle>
            <a:lvl1pPr>
              <a:buFontTx/>
              <a:buNone/>
              <a:defRPr lang="en-US" baseline="0">
                <a:solidFill>
                  <a:schemeClr val="bg1"/>
                </a:solidFill>
              </a:defRPr>
            </a:lvl1pPr>
          </a:lstStyle>
          <a:p>
            <a:pPr marL="60325" lvl="0" indent="0">
              <a:buFontTx/>
              <a:buNone/>
            </a:pPr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marR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10" name="Picture 9" descr="O_signature_wht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335" y="332179"/>
            <a:ext cx="1338765" cy="41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3514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558801" y="4887247"/>
            <a:ext cx="4868332" cy="2562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361054" y="0"/>
            <a:ext cx="6782945" cy="5143500"/>
          </a:xfrm>
          <a:prstGeom prst="rect">
            <a:avLst/>
          </a:prstGeom>
          <a:gradFill flip="none" rotWithShape="1">
            <a:gsLst>
              <a:gs pos="10000">
                <a:srgbClr val="FFFFFF"/>
              </a:gs>
              <a:gs pos="80000">
                <a:srgbClr val="B3B3B3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681095" y="-2117"/>
            <a:ext cx="6462904" cy="514561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05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7835" y="1171557"/>
            <a:ext cx="1724448" cy="760334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 userDrawn="1">
            <p:ph type="body" sz="quarter" idx="13"/>
          </p:nvPr>
        </p:nvSpPr>
        <p:spPr>
          <a:xfrm>
            <a:off x="3175011" y="1122129"/>
            <a:ext cx="5544524" cy="3116236"/>
          </a:xfrm>
        </p:spPr>
        <p:txBody>
          <a:bodyPr lIns="0" tIns="0"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597807" y="4913790"/>
            <a:ext cx="4584912" cy="219168"/>
            <a:chOff x="597807" y="4913790"/>
            <a:chExt cx="4584912" cy="219168"/>
          </a:xfrm>
        </p:grpSpPr>
        <p:sp>
          <p:nvSpPr>
            <p:cNvPr id="18" name="Text Box 14"/>
            <p:cNvSpPr txBox="1">
              <a:spLocks noChangeArrowheads="1"/>
            </p:cNvSpPr>
            <p:nvPr userDrawn="1"/>
          </p:nvSpPr>
          <p:spPr bwMode="auto">
            <a:xfrm>
              <a:off x="631886" y="4913973"/>
              <a:ext cx="2505014" cy="218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3832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0" i="0" dirty="0" err="1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版权所有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en-US" sz="600" b="0" i="0" dirty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©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 2012，Oracle 和/</a:t>
              </a:r>
              <a:r>
                <a:rPr lang="en-US" sz="600" b="0" i="0" baseline="0" dirty="0" err="1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或其分支机构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。</a:t>
              </a:r>
              <a:r>
                <a:rPr lang="en-US" sz="600" b="0" i="0" baseline="0" dirty="0" err="1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保留所有权利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。</a:t>
              </a:r>
            </a:p>
          </p:txBody>
        </p:sp>
        <p:cxnSp>
          <p:nvCxnSpPr>
            <p:cNvPr id="19" name="Straight Connector 18"/>
            <p:cNvCxnSpPr/>
            <p:nvPr userDrawn="1"/>
          </p:nvCxnSpPr>
          <p:spPr>
            <a:xfrm flipH="1">
              <a:off x="597807" y="4935973"/>
              <a:ext cx="1092" cy="96623"/>
            </a:xfrm>
            <a:prstGeom prst="line">
              <a:avLst/>
            </a:prstGeom>
            <a:ln w="6350" cmpd="sng">
              <a:solidFill>
                <a:srgbClr val="424545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 Box 14"/>
            <p:cNvSpPr txBox="1">
              <a:spLocks noChangeArrowheads="1"/>
            </p:cNvSpPr>
            <p:nvPr userDrawn="1"/>
          </p:nvSpPr>
          <p:spPr bwMode="auto">
            <a:xfrm>
              <a:off x="2923362" y="4913790"/>
              <a:ext cx="2259357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3832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0" i="0">
                  <a:solidFill>
                    <a:srgbClr val="424545"/>
                  </a:solidFill>
                  <a:latin typeface="Arial"/>
                  <a:ea typeface="+mn-ea"/>
                  <a:cs typeface="+mn-cs"/>
                </a:rPr>
                <a:t>从幻灯片 16 起插入信息保护政策分类等级</a:t>
              </a:r>
            </a:p>
          </p:txBody>
        </p:sp>
        <p:cxnSp>
          <p:nvCxnSpPr>
            <p:cNvPr id="21" name="Straight Connector 20"/>
            <p:cNvCxnSpPr/>
            <p:nvPr userDrawn="1"/>
          </p:nvCxnSpPr>
          <p:spPr>
            <a:xfrm flipH="1">
              <a:off x="2893332" y="4935973"/>
              <a:ext cx="1092" cy="96623"/>
            </a:xfrm>
            <a:prstGeom prst="line">
              <a:avLst/>
            </a:prstGeom>
            <a:ln w="6350" cmpd="sng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 userDrawn="1"/>
        </p:nvGrpSpPr>
        <p:grpSpPr>
          <a:xfrm>
            <a:off x="6765364" y="4646084"/>
            <a:ext cx="2038432" cy="457200"/>
            <a:chOff x="6765364" y="4646084"/>
            <a:chExt cx="2038432" cy="457200"/>
          </a:xfrm>
        </p:grpSpPr>
        <p:pic>
          <p:nvPicPr>
            <p:cNvPr id="22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950" y="4820656"/>
              <a:ext cx="920846" cy="282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3" descr="Java_clr_hori.bmp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4159" b="15044"/>
            <a:stretch/>
          </p:blipFill>
          <p:spPr>
            <a:xfrm>
              <a:off x="6765364" y="4646084"/>
              <a:ext cx="948422" cy="436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483021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73894"/>
            <a:ext cx="5030787" cy="1100723"/>
          </a:xfrm>
        </p:spPr>
        <p:txBody>
          <a:bodyPr anchor="t" anchorCtr="0"/>
          <a:lstStyle>
            <a:lvl1pPr>
              <a:defRPr sz="2800" b="1">
                <a:ln w="0"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943599" y="0"/>
            <a:ext cx="3200400" cy="5143500"/>
          </a:xfrm>
          <a:prstGeom prst="rect">
            <a:avLst/>
          </a:prstGeom>
          <a:gradFill flip="none" rotWithShape="1">
            <a:gsLst>
              <a:gs pos="10000">
                <a:srgbClr val="FFFFFF"/>
              </a:gs>
              <a:gs pos="80000">
                <a:srgbClr val="B3B3B3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263639" y="0"/>
            <a:ext cx="2880361" cy="5143500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355469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05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6765364" y="4646084"/>
            <a:ext cx="2038432" cy="457200"/>
            <a:chOff x="6765364" y="4646084"/>
            <a:chExt cx="2038432" cy="457200"/>
          </a:xfrm>
        </p:grpSpPr>
        <p:pic>
          <p:nvPicPr>
            <p:cNvPr id="9" name="Picture 8" descr="O_signature_wht_rgb.png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84452" y="4819820"/>
              <a:ext cx="919344" cy="283464"/>
            </a:xfrm>
            <a:prstGeom prst="rect">
              <a:avLst/>
            </a:prstGeom>
          </p:spPr>
        </p:pic>
        <p:pic>
          <p:nvPicPr>
            <p:cNvPr id="14" name="Picture 13" descr="Java_clr_hori.bmp"/>
            <p:cNvPicPr>
              <a:picLocks noChangeAspect="1"/>
            </p:cNvPicPr>
            <p:nvPr userDrawn="1"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biLevel thresh="25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4159" b="15044"/>
            <a:stretch/>
          </p:blipFill>
          <p:spPr>
            <a:xfrm>
              <a:off x="6765364" y="4646084"/>
              <a:ext cx="948422" cy="4361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93455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73894"/>
            <a:ext cx="5030787" cy="1100723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498418" y="0"/>
            <a:ext cx="645582" cy="463126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5943598" y="-2117"/>
            <a:ext cx="320041" cy="4631267"/>
          </a:xfrm>
          <a:prstGeom prst="rect">
            <a:avLst/>
          </a:prstGeom>
          <a:gradFill flip="none" rotWithShape="1">
            <a:gsLst>
              <a:gs pos="10000">
                <a:srgbClr val="FFFFFF"/>
              </a:gs>
              <a:gs pos="80000">
                <a:srgbClr val="B3B3B3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263640" y="-2117"/>
            <a:ext cx="2234778" cy="463126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263640" y="-2117"/>
            <a:ext cx="2234778" cy="463126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05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6258138" y="0"/>
            <a:ext cx="2240280" cy="4629150"/>
          </a:xfrm>
          <a:ln>
            <a:noFill/>
          </a:ln>
          <a:effectLst/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5147733" y="4631267"/>
            <a:ext cx="3996267" cy="51223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>
            <a:grpSpLocks noChangeAspect="1"/>
          </p:cNvGrpSpPr>
          <p:nvPr userDrawn="1"/>
        </p:nvGrpSpPr>
        <p:grpSpPr>
          <a:xfrm>
            <a:off x="6765364" y="4646084"/>
            <a:ext cx="2038432" cy="457200"/>
            <a:chOff x="6446993" y="4546600"/>
            <a:chExt cx="2374390" cy="532552"/>
          </a:xfrm>
        </p:grpSpPr>
        <p:pic>
          <p:nvPicPr>
            <p:cNvPr id="18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8770" y="4749944"/>
              <a:ext cx="1072613" cy="3292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18" descr="Java_clr_hori.bmp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4159" b="15044"/>
            <a:stretch/>
          </p:blipFill>
          <p:spPr>
            <a:xfrm>
              <a:off x="6446993" y="4546600"/>
              <a:ext cx="1104733" cy="50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23997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ounc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159938"/>
            <a:ext cx="9144000" cy="2971799"/>
          </a:xfrm>
          <a:prstGeom prst="rect">
            <a:avLst/>
          </a:prstGeom>
          <a:gradFill>
            <a:gsLst>
              <a:gs pos="100000">
                <a:srgbClr val="BFBFBF"/>
              </a:gs>
              <a:gs pos="0">
                <a:srgbClr val="595959"/>
              </a:gs>
            </a:gsLst>
            <a:lin ang="16200000" scaled="0"/>
          </a:gradFill>
          <a:ln>
            <a:noFill/>
          </a:ln>
          <a:effectLst>
            <a:outerShdw blurRad="152400" dist="635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586246"/>
            <a:ext cx="4822538" cy="2410019"/>
          </a:xfrm>
        </p:spPr>
        <p:txBody>
          <a:bodyPr anchor="t" anchorCtr="0">
            <a:noAutofit/>
          </a:bodyPr>
          <a:lstStyle>
            <a:lvl1pPr marL="0" marR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 sz="4400" b="1" cap="all" baseline="0">
                <a:gradFill>
                  <a:gsLst>
                    <a:gs pos="0">
                      <a:schemeClr val="bg1"/>
                    </a:gs>
                    <a:gs pos="100000">
                      <a:schemeClr val="bg1">
                        <a:lumMod val="90000"/>
                      </a:schemeClr>
                    </a:gs>
                  </a:gsLst>
                  <a:lin ang="5400000" scaled="0"/>
                </a:gradFill>
              </a:defRPr>
            </a:lvl1pPr>
          </a:lstStyle>
          <a:p>
            <a:pPr marL="0" marR="0" lvl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</a:t>
            </a:r>
          </a:p>
        </p:txBody>
      </p:sp>
      <p:pic>
        <p:nvPicPr>
          <p:cNvPr id="14" name="Picture 13" descr="Java_blk_rgb.png"/>
          <p:cNvPicPr>
            <a:picLocks noChangeAspect="1"/>
          </p:cNvPicPr>
          <p:nvPr userDrawn="1"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6427" y="2025650"/>
            <a:ext cx="3573245" cy="18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1197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3514"/>
            <a:ext cx="8229600" cy="29298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13" name="Picture 20" descr="Oracle WHITE"/>
          <p:cNvPicPr>
            <a:picLocks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8015479" y="4668926"/>
            <a:ext cx="704056" cy="8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13"/>
          <p:cNvGrpSpPr/>
          <p:nvPr/>
        </p:nvGrpSpPr>
        <p:grpSpPr>
          <a:xfrm>
            <a:off x="597807" y="4913790"/>
            <a:ext cx="4584912" cy="219168"/>
            <a:chOff x="597807" y="4913790"/>
            <a:chExt cx="4584912" cy="219168"/>
          </a:xfrm>
        </p:grpSpPr>
        <p:sp>
          <p:nvSpPr>
            <p:cNvPr id="15" name="Text Box 14"/>
            <p:cNvSpPr txBox="1">
              <a:spLocks noChangeArrowheads="1"/>
            </p:cNvSpPr>
            <p:nvPr userDrawn="1"/>
          </p:nvSpPr>
          <p:spPr bwMode="auto">
            <a:xfrm>
              <a:off x="631886" y="4913973"/>
              <a:ext cx="2505014" cy="218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38328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" b="0" i="0" dirty="0" err="1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版权所有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 </a:t>
              </a:r>
              <a:r>
                <a:rPr lang="en-US" sz="600" b="0" i="0" dirty="0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©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 2012，Oracle 和/</a:t>
              </a:r>
              <a:r>
                <a:rPr lang="en-US" sz="600" b="0" i="0" baseline="0" dirty="0" err="1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或其分支机构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。</a:t>
              </a:r>
              <a:r>
                <a:rPr lang="en-US" sz="600" b="0" i="0" baseline="0" dirty="0" err="1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保留所有权利</a:t>
              </a:r>
              <a:r>
                <a:rPr lang="en-US" sz="600" b="0" i="0" baseline="0" dirty="0">
                  <a:solidFill>
                    <a:srgbClr val="424545"/>
                  </a:solidFill>
                  <a:latin typeface="Arial" pitchFamily="34" charset="0"/>
                  <a:ea typeface="黑体" pitchFamily="49" charset="-122"/>
                  <a:cs typeface="Arial" pitchFamily="34" charset="0"/>
                </a:rPr>
                <a:t>。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 flipH="1">
              <a:off x="597807" y="4935973"/>
              <a:ext cx="1092" cy="96623"/>
            </a:xfrm>
            <a:prstGeom prst="line">
              <a:avLst/>
            </a:prstGeom>
            <a:ln w="6350" cmpd="sng">
              <a:solidFill>
                <a:srgbClr val="424545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 Box 14"/>
            <p:cNvSpPr txBox="1">
              <a:spLocks noChangeArrowheads="1"/>
            </p:cNvSpPr>
            <p:nvPr userDrawn="1"/>
          </p:nvSpPr>
          <p:spPr bwMode="auto">
            <a:xfrm>
              <a:off x="2923362" y="4913790"/>
              <a:ext cx="2259357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42851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Arial"/>
                <a:buNone/>
                <a:tabLst/>
                <a:defRPr/>
              </a:pPr>
              <a:endParaRPr lang="en-US" sz="800" dirty="0" smtClean="0">
                <a:solidFill>
                  <a:schemeClr val="tx2"/>
                </a:solidFill>
              </a:endParaRPr>
            </a:p>
          </p:txBody>
        </p:sp>
        <p:cxnSp>
          <p:nvCxnSpPr>
            <p:cNvPr id="19" name="Straight Connector 18"/>
            <p:cNvCxnSpPr/>
            <p:nvPr userDrawn="1"/>
          </p:nvCxnSpPr>
          <p:spPr>
            <a:xfrm flipH="1">
              <a:off x="2893332" y="4935973"/>
              <a:ext cx="1092" cy="96623"/>
            </a:xfrm>
            <a:prstGeom prst="line">
              <a:avLst/>
            </a:prstGeom>
            <a:ln w="6350" cmpd="sng"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356299" y="4883819"/>
            <a:ext cx="278705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>
              <a:buNone/>
            </a:pPr>
            <a:fld id="{6A5A4AC0-1BEC-FE47-8A68-418BE237F8CE}" type="slidenum">
              <a:rPr lang="en-US" sz="600" b="0" i="0">
                <a:solidFill>
                  <a:srgbClr val="424545"/>
                </a:solidFill>
                <a:latin typeface="Arial"/>
                <a:ea typeface="+mn-ea"/>
                <a:cs typeface="+mn-cs"/>
              </a:rPr>
              <a:pPr algn="r" defTabSz="914400">
                <a:buNone/>
              </a:pPr>
              <a:t>‹#›</a:t>
            </a:fld>
            <a:endParaRPr lang="en-US" sz="600" b="0" i="0">
              <a:solidFill>
                <a:srgbClr val="424545"/>
              </a:solidFill>
              <a:latin typeface="Arial"/>
              <a:ea typeface="+mn-ea"/>
              <a:cs typeface="+mn-cs"/>
            </a:endParaRPr>
          </a:p>
        </p:txBody>
      </p:sp>
      <p:grpSp>
        <p:nvGrpSpPr>
          <p:cNvPr id="18" name="Group 17"/>
          <p:cNvGrpSpPr>
            <a:grpSpLocks noChangeAspect="1"/>
          </p:cNvGrpSpPr>
          <p:nvPr/>
        </p:nvGrpSpPr>
        <p:grpSpPr>
          <a:xfrm>
            <a:off x="6765364" y="4646084"/>
            <a:ext cx="2038432" cy="457200"/>
            <a:chOff x="6446993" y="4546600"/>
            <a:chExt cx="2374390" cy="532552"/>
          </a:xfrm>
        </p:grpSpPr>
        <p:pic>
          <p:nvPicPr>
            <p:cNvPr id="21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8770" y="4749944"/>
              <a:ext cx="1072613" cy="3292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2" descr="Java_clr_hori.bmp"/>
            <p:cNvPicPr>
              <a:picLocks noChangeAspect="1"/>
            </p:cNvPicPr>
            <p:nvPr userDrawn="1"/>
          </p:nvPicPr>
          <p:blipFill rotWithShape="1">
            <a:blip r:embed="rId2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4159" b="15044"/>
            <a:stretch/>
          </p:blipFill>
          <p:spPr>
            <a:xfrm>
              <a:off x="6446993" y="4546600"/>
              <a:ext cx="1104733" cy="508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1798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92" r:id="rId2"/>
    <p:sldLayoutId id="2147483691" r:id="rId3"/>
    <p:sldLayoutId id="2147483740" r:id="rId4"/>
    <p:sldLayoutId id="2147483747" r:id="rId5"/>
    <p:sldLayoutId id="2147483738" r:id="rId6"/>
    <p:sldLayoutId id="2147483733" r:id="rId7"/>
    <p:sldLayoutId id="2147483744" r:id="rId8"/>
    <p:sldLayoutId id="2147483694" r:id="rId9"/>
    <p:sldLayoutId id="2147483695" r:id="rId10"/>
    <p:sldLayoutId id="2147483701" r:id="rId11"/>
    <p:sldLayoutId id="2147483719" r:id="rId12"/>
    <p:sldLayoutId id="2147483700" r:id="rId13"/>
    <p:sldLayoutId id="2147483746" r:id="rId14"/>
    <p:sldLayoutId id="2147483745" r:id="rId15"/>
    <p:sldLayoutId id="2147483685" r:id="rId16"/>
    <p:sldLayoutId id="2147483686" r:id="rId17"/>
    <p:sldLayoutId id="2147483748" r:id="rId18"/>
    <p:sldLayoutId id="2147483749" r:id="rId19"/>
    <p:sldLayoutId id="2147483750" r:id="rId20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16827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tabLst/>
        <a:defRPr sz="20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631825" indent="-228600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Arial" pitchFamily="34" charset="0"/>
        <a:buChar char="–"/>
        <a:defRPr sz="1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974725" indent="-17462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1431925" indent="-228600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Arial" pitchFamily="34" charset="0"/>
        <a:buChar char="–"/>
        <a:defRPr sz="18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828800" indent="-168275" algn="l" defTabSz="914400" rtl="0" eaLnBrk="1" latinLnBrk="0" hangingPunct="1">
        <a:spcBef>
          <a:spcPts val="0"/>
        </a:spcBef>
        <a:spcAft>
          <a:spcPts val="600"/>
        </a:spcAft>
        <a:buClr>
          <a:srgbClr val="FF0000"/>
        </a:buClr>
        <a:buFont typeface="Arial" pitchFamily="34" charset="0"/>
        <a:buChar char="»"/>
        <a:defRPr sz="1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625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5335954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概念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：“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这是您的函数指针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”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逻辑可以编入以下项中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：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Guard</a:t>
            </a:r>
          </a:p>
          <a:p>
            <a:pPr marL="402336" lvl="1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 </a:t>
            </a:r>
            <a:r>
              <a:rPr lang="en-US" sz="18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c = if (guard) a(); else b();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参数变换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/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绑定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Switchpoint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包含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a 和 b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两个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MethodHandle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的函数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失效：将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a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重写为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b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err="1">
                <a:solidFill>
                  <a:srgbClr val="5382A1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java.lang.invoke.MethodHandle</a:t>
            </a:r>
            <a:endParaRPr lang="en-US" sz="2000" b="1" i="0" dirty="0">
              <a:solidFill>
                <a:srgbClr val="5382A1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3512" y="1275606"/>
            <a:ext cx="3199543" cy="1012613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MethodHandle add =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MethodHandles.guardWithTest(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isInteger,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addInt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addDouble);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3512" y="2369228"/>
            <a:ext cx="3199543" cy="1944216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SwitchPoint sp = new SwitchPoint();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MethodHandle add = sp.guardWithTest(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addInt,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addDouble);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// do stuff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if (notInts())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sp.invalidate();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7432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了解某个 CallSite 目标并可以将其内嵌到代码中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不涉及陌生的解决方法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标准自适应运行时假设，例如，接受 guard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卓越的性能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至少理论上如此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快速更改 CallSite 目标将导致 JVM 中产生未优化的代码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JVM 中的性能</a:t>
            </a:r>
          </a:p>
        </p:txBody>
      </p:sp>
    </p:spTree>
    <p:extLst>
      <p:ext uri="{BB962C8B-B14F-4D97-AF65-F5344CB8AC3E}">
        <p14:creationId xmlns:p14="http://schemas.microsoft.com/office/powerpoint/2010/main" xmlns="" val="3220359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8685952" y="4886325"/>
            <a:ext cx="150004" cy="15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50616" tIns="26320" rIns="50616" bIns="26320"/>
          <a:lstStyle/>
          <a:p>
            <a:pPr algn="ctr" defTabSz="914400">
              <a:buNone/>
            </a:pPr>
            <a:fld id="{BDBCB5A5-AE58-454B-BC8C-30E3B329E978}" type="slidenum">
              <a:rPr lang="en-US" sz="700" b="0" i="0">
                <a:solidFill>
                  <a:srgbClr val="000000"/>
                </a:solidFill>
                <a:latin typeface="Arial"/>
                <a:ea typeface="Gill Sans"/>
                <a:cs typeface="Gill Sans"/>
              </a:rPr>
              <a:pPr algn="ctr" defTabSz="914400">
                <a:buNone/>
              </a:pPr>
              <a:t>12</a:t>
            </a:fld>
            <a:endParaRPr lang="en-US" sz="700" b="0" i="0">
              <a:solidFill>
                <a:srgbClr val="000000"/>
              </a:solidFill>
              <a:latin typeface="Arial"/>
              <a:ea typeface="Gill Sans"/>
              <a:cs typeface="Gill San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20310" y="1667048"/>
            <a:ext cx="4980573" cy="2950581"/>
          </a:xfrm>
          <a:prstGeom prst="rect">
            <a:avLst/>
          </a:prstGeom>
        </p:spPr>
        <p:txBody>
          <a:bodyPr lIns="51426" tIns="25713" rIns="51426" bIns="25713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5pPr>
            <a:lvl6pPr marL="25146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6pPr>
            <a:lvl7pPr marL="29718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7pPr>
            <a:lvl8pPr marL="3429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8pPr>
            <a:lvl9pPr marL="3886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9pPr>
          </a:lstStyle>
          <a:p>
            <a:pPr algn="l" defTabSz="914400">
              <a:buNone/>
            </a:pPr>
            <a:r>
              <a:rPr lang="en-US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在 JVM </a:t>
            </a:r>
            <a:r>
              <a:rPr lang="en-US" b="0" i="0" dirty="0" err="1" smtClean="0">
                <a:latin typeface="Arial" pitchFamily="34" charset="0"/>
                <a:ea typeface="黑体" pitchFamily="49" charset="-122"/>
                <a:cs typeface="Arial" pitchFamily="34" charset="0"/>
              </a:rPr>
              <a:t>上实</a:t>
            </a:r>
            <a:endParaRPr lang="en-US" b="0" i="0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l" defTabSz="914400">
              <a:buNone/>
            </a:pPr>
            <a:r>
              <a:rPr lang="en-US" b="0" i="0" dirty="0" err="1" smtClean="0">
                <a:latin typeface="Arial" pitchFamily="34" charset="0"/>
                <a:ea typeface="黑体" pitchFamily="49" charset="-122"/>
                <a:cs typeface="Arial" pitchFamily="34" charset="0"/>
              </a:rPr>
              <a:t>施动态语言</a:t>
            </a:r>
            <a:endParaRPr lang="en-US" b="0" i="0" dirty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7" name="Picture 6" descr="clojure-logo10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5640" y="3613896"/>
            <a:ext cx="728591" cy="728663"/>
          </a:xfrm>
          <a:prstGeom prst="rect">
            <a:avLst/>
          </a:prstGeom>
        </p:spPr>
      </p:pic>
      <p:pic>
        <p:nvPicPr>
          <p:cNvPr id="8" name="Picture 7" descr="best-javascrip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57618" y="3489576"/>
            <a:ext cx="665095" cy="535781"/>
          </a:xfrm>
          <a:prstGeom prst="rect">
            <a:avLst/>
          </a:prstGeom>
        </p:spPr>
      </p:pic>
      <p:pic>
        <p:nvPicPr>
          <p:cNvPr id="9" name="Picture 8" descr="groovy-logo-medium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03253" y="2016743"/>
            <a:ext cx="1131125" cy="564486"/>
          </a:xfrm>
          <a:prstGeom prst="rect">
            <a:avLst/>
          </a:prstGeom>
        </p:spPr>
      </p:pic>
      <p:pic>
        <p:nvPicPr>
          <p:cNvPr id="10" name="Picture 9" descr="jy_logo_large_c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8279" y="1874753"/>
            <a:ext cx="790654" cy="509318"/>
          </a:xfrm>
          <a:prstGeom prst="rect">
            <a:avLst/>
          </a:prstGeom>
        </p:spPr>
      </p:pic>
      <p:pic>
        <p:nvPicPr>
          <p:cNvPr id="11" name="Picture 10" descr="jruby_logo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410" y="2597582"/>
            <a:ext cx="615011" cy="607219"/>
          </a:xfrm>
          <a:prstGeom prst="rect">
            <a:avLst/>
          </a:prstGeom>
        </p:spPr>
      </p:pic>
      <p:pic>
        <p:nvPicPr>
          <p:cNvPr id="12" name="Picture 11" descr="dukex320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9840" y="527069"/>
            <a:ext cx="819070" cy="61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997502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上的动态语言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我希望在 JVM 上实施动态类型的语言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字节码已经是独立于平台的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那么，问题在哪里呢？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虽然 JVM 对 Java 语法一无所知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但在设计它时充分考虑了 Java 语言的实现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重写 CallSite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真正的问题是类型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方式和原因</a:t>
            </a:r>
          </a:p>
        </p:txBody>
      </p:sp>
    </p:spTree>
    <p:extLst>
      <p:ext uri="{BB962C8B-B14F-4D97-AF65-F5344CB8AC3E}">
        <p14:creationId xmlns:p14="http://schemas.microsoft.com/office/powerpoint/2010/main" xmlns="" val="2088088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不断更改的假设伴随的问题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457199" y="1412030"/>
            <a:ext cx="8442569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运行时假设通常比使用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Java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时更改更频繁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比方说动态代码删除了某个字段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我们需要更改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getter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方法前往的位置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对此对象的布局进行了假设的所有位置都必须更新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比方说您将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Math.sin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重新定义为始终返回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17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比方说您将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func.constructor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设置为始终返回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3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有效，但非常笨拙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……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700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弱类型伴随的问题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考虑以下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Java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方法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Java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中，</a:t>
            </a:r>
            <a:r>
              <a:rPr lang="en-US" sz="2000" b="1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int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类型在编译时是已知的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要添加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double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，请去其他位置</a:t>
            </a:r>
            <a:endParaRPr lang="en-US" sz="2000" b="0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2927" y="1800961"/>
            <a:ext cx="3293996" cy="97350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000" b="0" i="0">
                <a:latin typeface="Courier New"/>
                <a:ea typeface="+mn-ea"/>
                <a:cs typeface="Courier New"/>
              </a:rPr>
              <a:t> 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int sum(int a, int b) {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return a + b;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62770" y="1810730"/>
            <a:ext cx="2511034" cy="1188424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iload_1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iload_2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iadd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ireturn</a:t>
            </a:r>
          </a:p>
        </p:txBody>
      </p:sp>
    </p:spTree>
    <p:extLst>
      <p:ext uri="{BB962C8B-B14F-4D97-AF65-F5344CB8AC3E}">
        <p14:creationId xmlns:p14="http://schemas.microsoft.com/office/powerpoint/2010/main" xmlns="" val="2324374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弱类型伴随的问题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再考虑以下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JavaScript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函数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不确定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…… 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>
                <a:solidFill>
                  <a:srgbClr val="0000FF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a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和 </a:t>
            </a:r>
            <a:r>
              <a:rPr lang="en-US" sz="1800" b="1" i="0" dirty="0">
                <a:solidFill>
                  <a:srgbClr val="0000FF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b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是什么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……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是否可以相加</a:t>
            </a:r>
            <a:endParaRPr lang="en-US" sz="1800" b="0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 dirty="0">
                <a:solidFill>
                  <a:srgbClr val="0000FF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+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运算符可以做大量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我们讨厌的事情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让人讨厌的运算符重载，例如</a:t>
            </a:r>
            <a:r>
              <a:rPr lang="en-US" sz="1800" b="1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字符串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串联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59003" y="1869346"/>
            <a:ext cx="3049765" cy="891099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800" b="1" i="0">
                <a:latin typeface="Courier New"/>
                <a:ea typeface="+mn-ea"/>
                <a:cs typeface="Courier New"/>
              </a:rPr>
              <a:t> 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function sum(a, b) {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return a + b;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84615" y="1869346"/>
            <a:ext cx="2511034" cy="891099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???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???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xmlns="" val="826611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弱类型伴随的问题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</a:t>
            </a:r>
            <a:r>
              <a:rPr lang="en-US" sz="2000" b="0" i="0" dirty="0">
                <a:solidFill>
                  <a:srgbClr val="424545"/>
                </a:solidFill>
                <a:ea typeface="黑体" pitchFamily="49" charset="-122"/>
              </a:rPr>
              <a:t>JavaScript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中，</a:t>
            </a:r>
            <a:r>
              <a:rPr lang="en-US" sz="2000" b="1" i="0" dirty="0" err="1">
                <a:solidFill>
                  <a:srgbClr val="0000FF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a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和 </a:t>
            </a:r>
            <a:r>
              <a:rPr lang="en-US" sz="2000" b="1" i="0" dirty="0">
                <a:solidFill>
                  <a:srgbClr val="0000FF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b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最初可能是适合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32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个比特位的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int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值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但相加可能会导致溢出并将结果更改为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long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类型的值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……或 double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类型的值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 JVM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而言，JavaScript“数字”是一个相当模糊的概念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其他语言（例如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Ruby）也是这种情况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编译时的类型推断确实太弱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更多详细信息</a:t>
            </a:r>
          </a:p>
        </p:txBody>
      </p:sp>
    </p:spTree>
    <p:extLst>
      <p:ext uri="{BB962C8B-B14F-4D97-AF65-F5344CB8AC3E}">
        <p14:creationId xmlns:p14="http://schemas.microsoft.com/office/powerpoint/2010/main" xmlns="" val="2378449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如何解决弱类型问题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赌一把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记住自适应运行时行为的公理 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最坏的情况可能不会发生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如果确实发生了，到那时再进行处罚，而不是现在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对于 JVM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4078" y="2907205"/>
            <a:ext cx="5917845" cy="1996949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function sum(a, b) {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try {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int sum = (Integer)a + (Integer)b;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checkIntOverflow(a, b, sum); 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return sum;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} catch (OverFlowException | ClassCastException e) {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return sumDoubles(a, b);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}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280014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如何解决弱类型问题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类型专门化是关键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上一个示例没有使用 Java SE 7+ 功能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让我们使其更通用一些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对于 JVM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4078" y="2682512"/>
            <a:ext cx="6621230" cy="1811333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final MethodHandle sumHandle = MethodHandles.guardWithTest(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intsAndNotOverflow,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sumInts, 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sumDoubles);</a:t>
            </a:r>
          </a:p>
          <a:p>
            <a:pPr algn="l" defTabSz="914400">
              <a:buNone/>
            </a:pPr>
            <a:endParaRPr lang="en-US" sz="14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function sum(a, b) {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return sumHandle(a, b);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xmlns="" val="2821886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 descr="Java-PPT-Title-v5.jp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0" b="30"/>
          <a:stretch>
            <a:fillRect/>
          </a:stretch>
        </p:blipFill>
        <p:spPr/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从 </a:t>
            </a:r>
            <a:r>
              <a:rPr lang="en-US" sz="2800" b="1" i="0" dirty="0" err="1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  <a:r>
              <a:rPr lang="en-US" sz="2800" b="1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到 </a:t>
            </a:r>
            <a:r>
              <a:rPr lang="en-US" sz="2800" b="1" i="0" dirty="0" err="1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</a:t>
            </a:r>
            <a:r>
              <a:rPr lang="en-US" sz="2800" b="1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800" b="1" i="0" dirty="0" err="1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项目</a:t>
            </a:r>
            <a:endParaRPr lang="en-US" sz="2800" b="1" i="0" dirty="0">
              <a:solidFill>
                <a:schemeClr val="bg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0849" y="2914275"/>
            <a:ext cx="5027083" cy="1638909"/>
          </a:xfrm>
        </p:spPr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Simon Ritter</a:t>
            </a: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 </a:t>
            </a:r>
            <a:r>
              <a:rPr lang="en-US" sz="2000" b="0" i="0" dirty="0" err="1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技术宣讲师</a:t>
            </a:r>
            <a:endParaRPr lang="en-US" sz="2000" b="0" i="0" dirty="0">
              <a:solidFill>
                <a:schemeClr val="bg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0" i="0" dirty="0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Twitter：@</a:t>
            </a:r>
            <a:r>
              <a:rPr lang="en-US" sz="2800" b="0" i="0" dirty="0" err="1">
                <a:solidFill>
                  <a:schemeClr val="bg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speakjava</a:t>
            </a:r>
            <a:endParaRPr lang="en-US" sz="2800" b="0" i="0" dirty="0">
              <a:solidFill>
                <a:schemeClr val="bg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2" name="Picture 1" descr="OJiaguwen_wht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81702" y="4048708"/>
            <a:ext cx="1041403" cy="49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919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其他方式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guard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之外的机制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重写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ClassCastException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上的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MethodHandle</a:t>
            </a:r>
            <a:endParaRPr lang="en-US" sz="1800" b="1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switchPoint</a:t>
            </a:r>
            <a:endParaRPr lang="en-US" sz="1800" b="1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该方式可以扩展到字符串和其他对象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如果编译时类型可用，则应当使用编译时类型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暂时忽略整数溢出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基元到对象表示是另一种常用方案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通过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JavaScript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编译器将运行时分析和失效与静态类型组合在一起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101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为此 CallSite 专门化 sum 函数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 double 将比使用在语义上等效的对象运行更快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这是 Java 引入基元的原因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好而简短，只有 4 个字节码且没有调用运行时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65972" y="2733767"/>
            <a:ext cx="3772847" cy="1582025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// specialized double sum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sum(DD)D: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dload_1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dload_2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dadd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dreturn</a:t>
            </a:r>
          </a:p>
          <a:p>
            <a:pPr algn="l" defTabSz="914400">
              <a:buNone/>
            </a:pPr>
            <a:r>
              <a:rPr lang="en-US" sz="1600" b="1" i="0">
                <a:latin typeface="Courier New"/>
                <a:ea typeface="+mn-ea"/>
                <a:cs typeface="Courier New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11603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如果它被覆盖将会怎样？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动态意味着事物会变化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如果程序在两个 callsite 之间执行了覆盖，将会怎样？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使用一个 switchPoint，生成一个恢复存根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不要求是显式的字节码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CallSite 现在指向恢复存根，而不是 double 专门化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1817" y="2256455"/>
            <a:ext cx="4155068" cy="974224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sum = function(a, b) {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return a + </a:t>
            </a:r>
            <a:r>
              <a:rPr lang="en-US" sz="1800" b="1" i="0">
                <a:solidFill>
                  <a:srgbClr val="000000"/>
                </a:solidFill>
                <a:latin typeface="Arial"/>
                <a:ea typeface="ヒラギノ角ゴ ProN W3"/>
                <a:cs typeface="ヒラギノ角ゴ ProN W3"/>
              </a:rPr>
              <a:t>‘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string</a:t>
            </a:r>
            <a:r>
              <a:rPr lang="en-US" sz="1800" b="1" i="0">
                <a:solidFill>
                  <a:srgbClr val="000000"/>
                </a:solidFill>
                <a:latin typeface="Arial"/>
                <a:ea typeface="ヒラギノ角ゴ ProN W3"/>
                <a:cs typeface="ヒラギノ角ゴ ProN W3"/>
              </a:rPr>
              <a:t>’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+ b;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  <a:p>
            <a:pPr algn="l" defTabSz="914400">
              <a:buNone/>
            </a:pPr>
            <a:r>
              <a:rPr lang="en-US" sz="900" b="0" i="0">
                <a:latin typeface="Courier New"/>
                <a:ea typeface="+mn-ea"/>
                <a:cs typeface="Courier New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xmlns="" val="33532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恢复存根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不需要以显式字节码的形式生成任何恢复存根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MethodHandle 组配器足够了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5345" y="2302500"/>
            <a:ext cx="1255517" cy="2148932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sum(DD)D: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dload_1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dload_2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dadd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dreturn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41863" y="2302500"/>
            <a:ext cx="6161530" cy="2148932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sum_revert(DD)D://hope this doesn’t happen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dload_1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invokestatic JSRuntime.toObject(D)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dload_2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invokestatic JSRuntime.toObject(D)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invokedynamic sum(OO)O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invokestatic JSRuntime.toNumber(O)</a:t>
            </a:r>
          </a:p>
          <a:p>
            <a:pPr algn="l" defTabSz="914400">
              <a:buNone/>
            </a:pPr>
            <a:r>
              <a:rPr lang="en-US" sz="16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dreturn</a:t>
            </a:r>
          </a:p>
        </p:txBody>
      </p:sp>
    </p:spTree>
    <p:extLst>
      <p:ext uri="{BB962C8B-B14F-4D97-AF65-F5344CB8AC3E}">
        <p14:creationId xmlns:p14="http://schemas.microsoft.com/office/powerpoint/2010/main" xmlns="" val="222329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字段表示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假设字段类型不改变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如果改变，则它们快速就最终类型达成一致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内部类型表示可以是一个字段、几个字段或一个“带标记的值”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降低数据带宽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减少装箱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记得 </a:t>
            </a:r>
            <a:r>
              <a:rPr lang="en-US" sz="2000" b="0" i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undefined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表示问题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26494" y="2814777"/>
            <a:ext cx="2349032" cy="1944216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var x;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print(x);      // getX()O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x = 17;        // setX(I)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print(x);      // getX()O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x *= 4711.17;  // setX(D)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print(x);      // getX()O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x += “string”; // setX(O)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print(x);      // getX()O</a:t>
            </a:r>
            <a:r>
              <a:rPr lang="en-US" sz="1100" b="1" i="0">
                <a:latin typeface="Courier New"/>
                <a:ea typeface="+mn-ea"/>
                <a:cs typeface="Courier New"/>
              </a:rPr>
              <a:t>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56527" y="2814777"/>
            <a:ext cx="2025027" cy="1944216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// naïve impl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// don’t do this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class XObject {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int xi;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double xd;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Object xo;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xmlns="" val="2899200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字段表示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没有实际代码 — 由 MethodHandle 生成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动态 Getter — 使用 switchPoint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7788" y="1781015"/>
            <a:ext cx="2754037" cy="153917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int getXWhenUndefined()I {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0;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               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double getXWhenUndefined()D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NaN;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Object getXWhenUndefined()O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Undefined.UNDEFINED;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r>
              <a:rPr lang="en-US" sz="700" b="0" i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82326" y="1781015"/>
            <a:ext cx="2754037" cy="153917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int getXWhenInt()I {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xi;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               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double getXWhenInt()D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JSRuntime.toNumber(xi);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Object getXWhenInt()O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JSRuntime.toObject(xi)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  <a:r>
              <a:rPr lang="en-US" sz="700" b="1" i="0">
                <a:latin typeface="Courier New"/>
                <a:ea typeface="+mn-ea"/>
                <a:cs typeface="Courier New"/>
              </a:rPr>
              <a:t>;</a:t>
            </a:r>
          </a:p>
          <a:p>
            <a:pPr algn="l" defTabSz="914400">
              <a:buNone/>
            </a:pPr>
            <a:r>
              <a:rPr lang="en-US" sz="700" b="0" i="0"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7788" y="3360690"/>
            <a:ext cx="2754037" cy="153917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int getXWhenDouble()I {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JSRuntime.toInt32(xd);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               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double getXWhenDouble()D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xd;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Object getXWhenDouble()O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JSRuntime.toObj(xd);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82326" y="3360690"/>
            <a:ext cx="2754037" cy="153917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int getXWhenObject()I {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JSRuntime.toInt32(xo);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                                  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double getXWhenObject()D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JSRuntime.toNumber(xo);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Object getXWhenObject()O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xo;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3618796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字段表示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设置为一个更广的类型 T，将所有 switchPoint 都触发到该点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Setter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0956" y="1883174"/>
            <a:ext cx="6196583" cy="2673297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void setXWhenInt(int i)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this.xi = i; //we remain an int, woohoo!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void setXWhenInt(double d)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this.xd = d;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SwitchPoint.invalidate(xToDouble);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//invalidate next switchpoint, now a double;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void setXWhenInt(Object o)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this.xo = o;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SwitchPoint.invalidate(xToDouble, xToObject)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//invalidate all remaining switchpoints, now an Object forevermore.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  <a:p>
            <a:pPr algn="l" defTabSz="914400">
              <a:buNone/>
            </a:pPr>
            <a:endParaRPr lang="en-US" sz="11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783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带标记的值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JVM 上，对动态语言而言最坏的问题之一是基元装箱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基元值不应当具有对象开销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分配 / 装箱 / 拆箱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无法消除所有这一切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需要有一种方式来将基元与对象引用混合交替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对整个 JVM 做这件事情将是一种颠覆性创新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带标记的数组 — 一项正在进行的工作</a:t>
            </a:r>
          </a:p>
        </p:txBody>
      </p:sp>
    </p:spTree>
    <p:extLst>
      <p:ext uri="{BB962C8B-B14F-4D97-AF65-F5344CB8AC3E}">
        <p14:creationId xmlns:p14="http://schemas.microsoft.com/office/powerpoint/2010/main" xmlns="" val="483866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8685952" y="4886325"/>
            <a:ext cx="150004" cy="15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50616" tIns="26320" rIns="50616" bIns="26320"/>
          <a:lstStyle/>
          <a:p>
            <a:pPr algn="ctr" defTabSz="914400">
              <a:buNone/>
            </a:pPr>
            <a:fld id="{BDBCB5A5-AE58-454B-BC8C-30E3B329E978}" type="slidenum">
              <a:rPr lang="en-US" sz="700" b="0" i="0">
                <a:solidFill>
                  <a:srgbClr val="000000"/>
                </a:solidFill>
                <a:latin typeface="Arial"/>
                <a:ea typeface="Gill Sans"/>
                <a:cs typeface="Gill Sans"/>
              </a:rPr>
              <a:pPr algn="ctr" defTabSz="914400">
                <a:buNone/>
              </a:pPr>
              <a:t>28</a:t>
            </a:fld>
            <a:endParaRPr lang="en-US" sz="700" b="0" i="0">
              <a:solidFill>
                <a:srgbClr val="000000"/>
              </a:solidFill>
              <a:latin typeface="Arial"/>
              <a:ea typeface="Gill Sans"/>
              <a:cs typeface="Gill San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8600" y="882617"/>
            <a:ext cx="4980573" cy="3713083"/>
          </a:xfrm>
          <a:prstGeom prst="rect">
            <a:avLst/>
          </a:prstGeom>
        </p:spPr>
        <p:txBody>
          <a:bodyPr lIns="51426" tIns="25713" rIns="51426" bIns="25713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5pPr>
            <a:lvl6pPr marL="25146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6pPr>
            <a:lvl7pPr marL="29718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7pPr>
            <a:lvl8pPr marL="3429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8pPr>
            <a:lvl9pPr marL="3886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9pPr>
          </a:lstStyle>
          <a:p>
            <a:pPr algn="l" defTabSz="914400">
              <a:buNone/>
            </a:pPr>
            <a:r>
              <a:rPr lang="en-US" b="0" i="0" dirty="0" err="1">
                <a:latin typeface="Arial"/>
                <a:ea typeface="+mn-ea"/>
                <a:cs typeface="+mn-cs"/>
              </a:rPr>
              <a:t>Nashorn</a:t>
            </a:r>
            <a:r>
              <a:rPr lang="en-US" b="0" i="0" dirty="0">
                <a:latin typeface="Arial"/>
                <a:ea typeface="+mn-ea"/>
                <a:cs typeface="+mn-cs"/>
              </a:rPr>
              <a:t> </a:t>
            </a:r>
            <a:r>
              <a:rPr lang="en-US" b="0" i="0" dirty="0" err="1">
                <a:latin typeface="黑体" pitchFamily="49" charset="-122"/>
                <a:ea typeface="黑体" pitchFamily="49" charset="-122"/>
                <a:cs typeface="+mn-cs"/>
              </a:rPr>
              <a:t>项目</a:t>
            </a:r>
            <a:endParaRPr lang="en-US" b="0" i="0" dirty="0">
              <a:latin typeface="黑体" pitchFamily="49" charset="-122"/>
              <a:ea typeface="黑体" pitchFamily="49" charset="-122"/>
              <a:cs typeface="+mn-cs"/>
            </a:endParaRP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en-US" b="0" i="0" dirty="0" err="1">
                <a:latin typeface="黑体" pitchFamily="49" charset="-122"/>
                <a:ea typeface="黑体" pitchFamily="49" charset="-122"/>
                <a:cs typeface="+mn-cs"/>
              </a:rPr>
              <a:t>使用</a:t>
            </a:r>
            <a:r>
              <a:rPr lang="en-US" b="0" i="0" dirty="0">
                <a:latin typeface="Arial"/>
                <a:ea typeface="+mn-ea"/>
                <a:cs typeface="+mn-cs"/>
              </a:rPr>
              <a:t> </a:t>
            </a:r>
            <a:r>
              <a:rPr lang="en-US" b="0" i="0" dirty="0" err="1">
                <a:latin typeface="Courier New" pitchFamily="49" charset="0"/>
                <a:ea typeface="+mn-ea"/>
                <a:cs typeface="Courier New" pitchFamily="49" charset="0"/>
              </a:rPr>
              <a:t>invokedynamic</a:t>
            </a:r>
            <a:r>
              <a:rPr lang="en-US" b="0" i="0" dirty="0">
                <a:latin typeface="Courier New" pitchFamily="49" charset="0"/>
                <a:ea typeface="+mn-ea"/>
                <a:cs typeface="Courier New" pitchFamily="49" charset="0"/>
              </a:rPr>
              <a:t>  </a:t>
            </a:r>
          </a:p>
          <a:p>
            <a:pPr algn="l" defTabSz="914400">
              <a:buNone/>
            </a:pPr>
            <a:r>
              <a:rPr lang="en-US" b="0" i="0" dirty="0">
                <a:latin typeface="黑体" pitchFamily="49" charset="-122"/>
                <a:ea typeface="黑体" pitchFamily="49" charset="-122"/>
                <a:cs typeface="Courier New"/>
              </a:rPr>
              <a:t>的</a:t>
            </a:r>
            <a:r>
              <a:rPr lang="en-US" b="0" i="0" dirty="0">
                <a:latin typeface="Courier New"/>
                <a:ea typeface="+mn-ea"/>
                <a:cs typeface="Courier New"/>
              </a:rPr>
              <a:t> </a:t>
            </a:r>
            <a:r>
              <a:rPr lang="en-US" b="0" i="0" dirty="0">
                <a:latin typeface="Arial" pitchFamily="34" charset="0"/>
                <a:ea typeface="+mn-ea"/>
                <a:cs typeface="Arial" pitchFamily="34" charset="0"/>
              </a:rPr>
              <a:t>JavaScript</a:t>
            </a:r>
          </a:p>
        </p:txBody>
      </p:sp>
    </p:spTree>
    <p:extLst>
      <p:ext uri="{BB962C8B-B14F-4D97-AF65-F5344CB8AC3E}">
        <p14:creationId xmlns:p14="http://schemas.microsoft.com/office/powerpoint/2010/main" xmlns="" val="194859410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8685952" y="4886325"/>
            <a:ext cx="150004" cy="15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50616" tIns="26320" rIns="50616" bIns="26320"/>
          <a:lstStyle/>
          <a:p>
            <a:pPr algn="ctr" defTabSz="914400">
              <a:buNone/>
            </a:pPr>
            <a:fld id="{BDBCB5A5-AE58-454B-BC8C-30E3B329E978}" type="slidenum">
              <a:rPr lang="en-US" sz="700" b="0" i="0">
                <a:solidFill>
                  <a:srgbClr val="000000"/>
                </a:solidFill>
                <a:latin typeface="Arial"/>
                <a:ea typeface="Gill Sans"/>
                <a:cs typeface="Gill Sans"/>
              </a:rPr>
              <a:pPr algn="ctr" defTabSz="914400">
                <a:buNone/>
              </a:pPr>
              <a:t>29</a:t>
            </a:fld>
            <a:endParaRPr lang="en-US" sz="700" b="0" i="0">
              <a:solidFill>
                <a:srgbClr val="000000"/>
              </a:solidFill>
              <a:latin typeface="Arial"/>
              <a:ea typeface="Gill Sans"/>
              <a:cs typeface="Gill San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52032" y="183707"/>
            <a:ext cx="7410436" cy="1336649"/>
          </a:xfrm>
          <a:prstGeom prst="rect">
            <a:avLst/>
          </a:prstGeom>
        </p:spPr>
        <p:txBody>
          <a:bodyPr lIns="51426" tIns="25713" rIns="51426" bIns="25713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5pPr>
            <a:lvl6pPr marL="25146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6pPr>
            <a:lvl7pPr marL="29718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7pPr>
            <a:lvl8pPr marL="3429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8pPr>
            <a:lvl9pPr marL="3886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9pPr>
          </a:lstStyle>
          <a:p>
            <a:pPr defTabSz="914400">
              <a:buNone/>
            </a:pPr>
            <a:r>
              <a:rPr lang="en-US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Nashorn</a:t>
            </a:r>
            <a:r>
              <a:rPr lang="en-US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项目</a:t>
            </a:r>
            <a:endParaRPr lang="en-US" b="0" i="0" dirty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l" defTabSz="914400">
              <a:buNone/>
            </a:pPr>
            <a:r>
              <a:rPr lang="en-US" sz="16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Rhino 2013（计划在 Java 8 </a:t>
            </a:r>
            <a:r>
              <a:rPr lang="en-US" sz="16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时间范围内完成开放源代码版本</a:t>
            </a:r>
            <a:r>
              <a:rPr lang="en-US" sz="16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）</a:t>
            </a:r>
          </a:p>
          <a:p>
            <a:pPr algn="l" defTabSz="914400">
              <a:buNone/>
            </a:pPr>
            <a:r>
              <a:rPr lang="en-US" sz="16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Nashorn</a:t>
            </a:r>
            <a:r>
              <a:rPr lang="en-US" sz="16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 是 Rhino </a:t>
            </a:r>
            <a:r>
              <a:rPr lang="en-US" sz="16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的德语称呼（听起来也很酷</a:t>
            </a:r>
            <a:r>
              <a:rPr lang="en-US" sz="16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）</a:t>
            </a:r>
          </a:p>
          <a:p>
            <a:pPr marL="384048" indent="-384048" algn="l" defTabSz="914400">
              <a:buFont typeface="Arial"/>
              <a:buChar char="•"/>
            </a:pPr>
            <a:endParaRPr lang="en-US" sz="1600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pic>
        <p:nvPicPr>
          <p:cNvPr id="6" name="Picture 5" descr="White_rhin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48509" y="1672817"/>
            <a:ext cx="4624120" cy="317687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xmlns="" val="262450053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 dirty="0" err="1" smtClean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演讲议题</a:t>
            </a:r>
            <a:endParaRPr lang="en-US" sz="2800" b="1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 字节码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上的动态类型的语言 — 实现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  <a:p>
            <a:pPr marL="347472" indent="-347472" algn="l" defTabSz="2286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90000"/>
              <a:buFont typeface="Wingdings"/>
              <a:buChar char="§"/>
            </a:pPr>
            <a:r>
              <a:rPr lang="en-US" sz="24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未来发展方向</a:t>
            </a:r>
          </a:p>
        </p:txBody>
      </p:sp>
      <p:pic>
        <p:nvPicPr>
          <p:cNvPr id="4" name="Picture 3" descr="Untitled 4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" t="-1" b="-177399"/>
          <a:stretch/>
        </p:blipFill>
        <p:spPr>
          <a:xfrm>
            <a:off x="285908" y="2432126"/>
            <a:ext cx="1800049" cy="224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5166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JVM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基础之上创建一个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invokedynamic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示例实现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应当比以前的非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invokedynamic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实现更快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证明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可以工作（并且工作得很好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）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任何性能瓶颈都应当在团队之间进行沟通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基本说明</a:t>
            </a:r>
          </a:p>
        </p:txBody>
      </p:sp>
    </p:spTree>
    <p:extLst>
      <p:ext uri="{BB962C8B-B14F-4D97-AF65-F5344CB8AC3E}">
        <p14:creationId xmlns:p14="http://schemas.microsoft.com/office/powerpoint/2010/main" xmlns="" val="2836422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Rhino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是一个非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invokedynamic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实现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Rhino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很慢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Rhino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包含难用且过时的向后兼容性功能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取代它的时机已经成熟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JSR 223：Java 到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JavaScript、JavaScript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到 Java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自动支持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。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功能非常强大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JRuby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团队已在对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JRuby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做非常棒的事情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针对 JavaScript 的基本说明</a:t>
            </a:r>
          </a:p>
        </p:txBody>
      </p:sp>
    </p:spTree>
    <p:extLst>
      <p:ext uri="{BB962C8B-B14F-4D97-AF65-F5344CB8AC3E}">
        <p14:creationId xmlns:p14="http://schemas.microsoft.com/office/powerpoint/2010/main" xmlns="" val="91996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8685952" y="4886325"/>
            <a:ext cx="150004" cy="15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50616" tIns="26320" rIns="50616" bIns="26320"/>
          <a:lstStyle/>
          <a:p>
            <a:pPr algn="ctr" defTabSz="914400">
              <a:buNone/>
            </a:pPr>
            <a:fld id="{BDBCB5A5-AE58-454B-BC8C-30E3B329E978}" type="slidenum">
              <a:rPr lang="en-US" sz="700" b="0" i="0">
                <a:solidFill>
                  <a:srgbClr val="000000"/>
                </a:solidFill>
                <a:latin typeface="Arial"/>
                <a:ea typeface="Gill Sans"/>
                <a:cs typeface="Gill Sans"/>
              </a:rPr>
              <a:pPr algn="ctr" defTabSz="914400">
                <a:buNone/>
              </a:pPr>
              <a:t>32</a:t>
            </a:fld>
            <a:endParaRPr lang="en-US" sz="700" b="0" i="0">
              <a:solidFill>
                <a:srgbClr val="000000"/>
              </a:solidFill>
              <a:latin typeface="Arial"/>
              <a:ea typeface="Gill Sans"/>
              <a:cs typeface="Gill San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2457" y="1154093"/>
            <a:ext cx="6760929" cy="2950581"/>
          </a:xfrm>
          <a:prstGeom prst="rect">
            <a:avLst/>
          </a:prstGeom>
        </p:spPr>
        <p:txBody>
          <a:bodyPr lIns="51426" tIns="25713" rIns="51426" bIns="25713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5pPr>
            <a:lvl6pPr marL="25146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6pPr>
            <a:lvl7pPr marL="29718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7pPr>
            <a:lvl8pPr marL="3429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8pPr>
            <a:lvl9pPr marL="3886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700" b="1">
                <a:solidFill>
                  <a:srgbClr val="1A1718"/>
                </a:solidFill>
                <a:latin typeface="Gill Sans" charset="0"/>
                <a:ea typeface="ヒラギノ角ゴ ProN W6" charset="0"/>
                <a:cs typeface="ヒラギノ角ゴ ProN W6" charset="0"/>
              </a:defRPr>
            </a:lvl9pPr>
          </a:lstStyle>
          <a:p>
            <a:pPr algn="l" defTabSz="914400">
              <a:buNone/>
            </a:pPr>
            <a:r>
              <a:rPr lang="en-US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真正的原因</a:t>
            </a:r>
            <a:r>
              <a:rPr lang="en-US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 — </a:t>
            </a:r>
            <a:r>
              <a:rPr lang="en-US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遵守</a:t>
            </a:r>
            <a:r>
              <a:rPr lang="en-US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 Atwood </a:t>
            </a:r>
            <a:r>
              <a:rPr lang="en-US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定律</a:t>
            </a:r>
            <a:endParaRPr lang="en-US" b="0" i="0" dirty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l" defTabSz="914400">
              <a:buNone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l" defTabSz="914400">
              <a:buNone/>
            </a:pPr>
            <a:r>
              <a:rPr lang="en-US" sz="17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Atwood </a:t>
            </a:r>
            <a:r>
              <a:rPr lang="en-US" sz="17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定律</a:t>
            </a:r>
            <a:r>
              <a:rPr lang="en-US" sz="17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：</a:t>
            </a:r>
            <a:r>
              <a:rPr lang="en-US" sz="1700" b="0" i="1" dirty="0">
                <a:latin typeface="Arial" pitchFamily="34" charset="0"/>
                <a:ea typeface="黑体" pitchFamily="49" charset="-122"/>
                <a:cs typeface="Arial" pitchFamily="34" charset="0"/>
              </a:rPr>
              <a:t>“</a:t>
            </a:r>
            <a:r>
              <a:rPr lang="en-US" sz="1700" b="0" i="1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凡是可以用</a:t>
            </a:r>
            <a:r>
              <a:rPr lang="en-US" sz="1700" b="0" i="1" dirty="0">
                <a:latin typeface="Arial" pitchFamily="34" charset="0"/>
                <a:ea typeface="黑体" pitchFamily="49" charset="-122"/>
                <a:cs typeface="Arial" pitchFamily="34" charset="0"/>
              </a:rPr>
              <a:t> JavaScript </a:t>
            </a:r>
            <a:r>
              <a:rPr lang="en-US" sz="1700" b="0" i="1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编写的应用程序最终都将用</a:t>
            </a:r>
            <a:r>
              <a:rPr lang="en-US" sz="1700" b="0" i="1" dirty="0">
                <a:latin typeface="Arial" pitchFamily="34" charset="0"/>
                <a:ea typeface="黑体" pitchFamily="49" charset="-122"/>
                <a:cs typeface="Arial" pitchFamily="34" charset="0"/>
              </a:rPr>
              <a:t> JavaScript </a:t>
            </a:r>
            <a:r>
              <a:rPr lang="en-US" sz="1700" b="0" i="1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编写</a:t>
            </a:r>
            <a:r>
              <a:rPr lang="en-US" sz="1700" b="0" i="1" dirty="0">
                <a:latin typeface="Arial" pitchFamily="34" charset="0"/>
                <a:ea typeface="黑体" pitchFamily="49" charset="-122"/>
                <a:cs typeface="Arial" pitchFamily="34" charset="0"/>
              </a:rPr>
              <a:t>”</a:t>
            </a:r>
          </a:p>
          <a:p>
            <a:pPr algn="r" defTabSz="914400">
              <a:buNone/>
            </a:pPr>
            <a:r>
              <a:rPr lang="en-US" sz="17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	</a:t>
            </a:r>
            <a:r>
              <a:rPr lang="en-US" sz="13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- James </a:t>
            </a:r>
            <a:r>
              <a:rPr lang="en-US" sz="13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Atwood（stackoverflow.com</a:t>
            </a:r>
            <a:r>
              <a:rPr lang="en-US" sz="1300" b="0" i="0" dirty="0"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300" b="0" i="0" dirty="0" err="1">
                <a:latin typeface="Arial" pitchFamily="34" charset="0"/>
                <a:ea typeface="黑体" pitchFamily="49" charset="-122"/>
                <a:cs typeface="Arial" pitchFamily="34" charset="0"/>
              </a:rPr>
              <a:t>创始人</a:t>
            </a:r>
            <a:r>
              <a:rPr lang="en-US" sz="1300" b="0" i="0" dirty="0">
                <a:latin typeface="Arial"/>
                <a:ea typeface="+mn-ea"/>
                <a:cs typeface="+mn-cs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xmlns="" val="120842004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创建一个与 Nashorn 一起工作的 node.js 实现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node.jar（在 Grizzly 项目中实现的异步 I/O）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4-5 人全职在语言/工具组工作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计划在 JDK8 时间范围内完成开放源代码版本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源代码更早可用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node.jar 还没有官方时间表 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将纳入 JDK 中的其他项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Dynalink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ASM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目标</a:t>
            </a:r>
          </a:p>
        </p:txBody>
      </p:sp>
    </p:spTree>
    <p:extLst>
      <p:ext uri="{BB962C8B-B14F-4D97-AF65-F5344CB8AC3E}">
        <p14:creationId xmlns:p14="http://schemas.microsoft.com/office/powerpoint/2010/main" xmlns="" val="3057597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挑战：JavaScript 是一种很难很难很难应付的语言</a:t>
            </a:r>
          </a:p>
        </p:txBody>
      </p:sp>
      <p:pic>
        <p:nvPicPr>
          <p:cNvPr id="4" name="Picture 3" descr="javascript-the-good-parts-the-definitive-gu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98964" y="1397120"/>
            <a:ext cx="5062568" cy="345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9939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‘4’ - 2 === 2，但 ‘4’ + 2 === </a:t>
            </a:r>
            <a:r>
              <a:rPr lang="fr-FR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’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42’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可以在使用变量</a:t>
            </a:r>
            <a:r>
              <a:rPr lang="en-US" sz="1800" b="0" i="1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之后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再声明变量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with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关键字</a:t>
            </a:r>
            <a:endParaRPr lang="en-US" sz="1800" b="0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Number(“0xffgarbage”) === 255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Math.min() &gt; Math.max() === true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接受一个浮点数并将其右移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……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a.x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看起来像是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a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字段访问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978408" lvl="2" indent="-173736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可能很容易成为一个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getter（有副作用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），a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可能也是如此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还有更多更多难以理解的事情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……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0" i="0">
                <a:solidFill>
                  <a:srgbClr val="5382A1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JavaScript 是一种很难很难很难应付的语言</a:t>
            </a:r>
          </a:p>
        </p:txBody>
      </p:sp>
    </p:spTree>
    <p:extLst>
      <p:ext uri="{BB962C8B-B14F-4D97-AF65-F5344CB8AC3E}">
        <p14:creationId xmlns:p14="http://schemas.microsoft.com/office/powerpoint/2010/main" xmlns="" val="3498542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项目合规性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我们的项目当前完全符合 ECMAScript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这比任何现有的 JavaScript 运行时更好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Rhino 大约只有 94%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我们的重心现在正转向性能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5979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项目性能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76365045"/>
              </p:ext>
            </p:extLst>
          </p:nvPr>
        </p:nvGraphicFramePr>
        <p:xfrm>
          <a:off x="1048453" y="951570"/>
          <a:ext cx="7047095" cy="461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69155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项目优势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node.jar 文件很小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 Java EE 和嵌入式环境中同样有用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已经过测试且正在 Raspberry Pi 上运行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工具同样可以很好地工作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Mission Control 和 Flight Recorder</a:t>
            </a:r>
          </a:p>
        </p:txBody>
      </p:sp>
    </p:spTree>
    <p:extLst>
      <p:ext uri="{BB962C8B-B14F-4D97-AF65-F5344CB8AC3E}">
        <p14:creationId xmlns:p14="http://schemas.microsoft.com/office/powerpoint/2010/main" xmlns="" val="1000177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将来的改进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性能，性能，还是性能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调查并行 API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库改进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RegExp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与现有第三方解决方案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TaggedArrays — 使用某些低级别的 JVM 内部构件</a:t>
            </a:r>
          </a:p>
        </p:txBody>
      </p:sp>
    </p:spTree>
    <p:extLst>
      <p:ext uri="{BB962C8B-B14F-4D97-AF65-F5344CB8AC3E}">
        <p14:creationId xmlns:p14="http://schemas.microsoft.com/office/powerpoint/2010/main" xmlns="" val="470481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JVM </a:t>
            </a:r>
            <a:r>
              <a:rPr lang="en-US" sz="20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规范历史上首次引入了一个新的字节码</a:t>
            </a:r>
            <a:endParaRPr lang="en-US" sz="2000" b="0" i="0" dirty="0">
              <a:solidFill>
                <a:srgbClr val="000000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一种新型的调用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000000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以前的：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invokestatic</a:t>
            </a:r>
            <a:r>
              <a:rPr lang="en-US" sz="1800" b="0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、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invokevirtual</a:t>
            </a:r>
            <a:r>
              <a:rPr lang="en-US" sz="1800" b="0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、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invokeinterface</a:t>
            </a:r>
            <a:r>
              <a:rPr lang="en-US" sz="1800" b="0" i="0" dirty="0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和 </a:t>
            </a:r>
            <a:r>
              <a:rPr lang="en-US" sz="1800" b="1" i="0" dirty="0" err="1">
                <a:solidFill>
                  <a:srgbClr val="000000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invokespecial</a:t>
            </a:r>
            <a:endParaRPr lang="en-US" sz="1800" b="1" i="0" dirty="0">
              <a:solidFill>
                <a:srgbClr val="000000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13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总结和更多信息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 使得 JVM 更为强大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尤其是对于动态类型的语言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Nashorn 项目是一个很棒的示范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完全 ECMAScript 合规性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卓越的性能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开放源代码</a:t>
            </a:r>
          </a:p>
          <a:p>
            <a:pPr marL="402336" lvl="1" indent="0" algn="l" defTabSz="22860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1555" y="3753556"/>
            <a:ext cx="5719704" cy="404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US" sz="2000" b="1" i="0">
                <a:solidFill>
                  <a:srgbClr val="0000FF"/>
                </a:solidFill>
                <a:latin typeface="Courier New"/>
                <a:ea typeface="+mn-ea"/>
                <a:cs typeface="Courier New"/>
              </a:rPr>
              <a:t>openjdk.java.net/projects/nashorn</a:t>
            </a:r>
          </a:p>
        </p:txBody>
      </p:sp>
    </p:spTree>
    <p:extLst>
      <p:ext uri="{BB962C8B-B14F-4D97-AF65-F5344CB8AC3E}">
        <p14:creationId xmlns:p14="http://schemas.microsoft.com/office/powerpoint/2010/main" xmlns="" val="3340582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2931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基本理念：它是一个函数指针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在不进行标准 JVM 检查的情况下执行方法调用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能够用于实现完全自定义的链接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是热交换方法调用目标所必需的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javac 当前不使用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JDK8 会将其用于 Lambda 表达式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编译器将其用于动态类型的语言</a:t>
            </a:r>
          </a:p>
        </p:txBody>
      </p:sp>
    </p:spTree>
    <p:extLst>
      <p:ext uri="{BB962C8B-B14F-4D97-AF65-F5344CB8AC3E}">
        <p14:creationId xmlns:p14="http://schemas.microsoft.com/office/powerpoint/2010/main" xmlns="" val="342531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8685952" y="4886325"/>
            <a:ext cx="150004" cy="15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50616" tIns="26320" rIns="50616" bIns="26320"/>
          <a:lstStyle/>
          <a:p>
            <a:pPr algn="ctr" defTabSz="914400">
              <a:buNone/>
            </a:pPr>
            <a:fld id="{BDBCB5A5-AE58-454B-BC8C-30E3B329E978}" type="slidenum">
              <a:rPr lang="en-US" sz="700" b="0" i="0">
                <a:solidFill>
                  <a:srgbClr val="000000"/>
                </a:solidFill>
                <a:latin typeface="Arial"/>
                <a:ea typeface="Gill Sans"/>
                <a:cs typeface="Gill Sans"/>
              </a:rPr>
              <a:pPr algn="ctr" defTabSz="914400">
                <a:buNone/>
              </a:pPr>
              <a:t>6</a:t>
            </a:fld>
            <a:endParaRPr lang="en-US" sz="700" b="0" i="0">
              <a:solidFill>
                <a:srgbClr val="000000"/>
              </a:solidFill>
              <a:latin typeface="Arial"/>
              <a:ea typeface="Gill Sans"/>
              <a:cs typeface="Gill San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71310" y="1210077"/>
            <a:ext cx="936227" cy="528982"/>
          </a:xfrm>
          <a:prstGeom prst="rect">
            <a:avLst/>
          </a:prstGeom>
          <a:noFill/>
        </p:spPr>
        <p:txBody>
          <a:bodyPr wrap="square" lIns="51426" tIns="25713" rIns="51426" bIns="25713" rtlCol="0">
            <a:spAutoFit/>
          </a:bodyPr>
          <a:lstStyle/>
          <a:p>
            <a:pPr algn="l" defTabSz="914400">
              <a:buNone/>
            </a:pPr>
            <a:r>
              <a:rPr lang="en-US" sz="2000" b="0" i="0" dirty="0" err="1">
                <a:solidFill>
                  <a:srgbClr val="424545"/>
                </a:solidFill>
                <a:latin typeface="黑体" pitchFamily="49" charset="-122"/>
                <a:ea typeface="黑体" pitchFamily="49" charset="-122"/>
              </a:rPr>
              <a:t>调用</a:t>
            </a:r>
            <a:endParaRPr lang="en-US" sz="2000" b="0" i="0" dirty="0">
              <a:solidFill>
                <a:srgbClr val="424545"/>
              </a:solidFill>
              <a:latin typeface="黑体" pitchFamily="49" charset="-122"/>
              <a:ea typeface="黑体" pitchFamily="49" charset="-122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chemeClr val="tx2"/>
              </a:solidFill>
            </a:endParaRPr>
          </a:p>
        </p:txBody>
      </p:sp>
      <p:sp>
        <p:nvSpPr>
          <p:cNvPr id="21" name="Rectangle 34"/>
          <p:cNvSpPr>
            <a:spLocks noChangeArrowheads="1"/>
          </p:cNvSpPr>
          <p:nvPr/>
        </p:nvSpPr>
        <p:spPr bwMode="gray">
          <a:xfrm>
            <a:off x="3748679" y="1793695"/>
            <a:ext cx="1157471" cy="175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26" tIns="25713" rIns="51426" bIns="25713" anchor="ctr" anchorCtr="1">
            <a:spAutoFit/>
          </a:bodyPr>
          <a:lstStyle/>
          <a:p>
            <a:pPr algn="ctr" defTabSz="914400">
              <a:buNone/>
            </a:pPr>
            <a:r>
              <a:rPr lang="en-US" sz="800" b="0" i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Bootstrap 方法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922773" y="506021"/>
            <a:ext cx="5403265" cy="4212468"/>
            <a:chOff x="3135916" y="1077913"/>
            <a:chExt cx="4873815" cy="3743325"/>
          </a:xfrm>
        </p:grpSpPr>
        <p:sp>
          <p:nvSpPr>
            <p:cNvPr id="23" name="Line 2"/>
            <p:cNvSpPr>
              <a:spLocks noChangeShapeType="1"/>
            </p:cNvSpPr>
            <p:nvPr/>
          </p:nvSpPr>
          <p:spPr bwMode="gray">
            <a:xfrm flipH="1">
              <a:off x="5525321" y="1739901"/>
              <a:ext cx="1587" cy="365125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800"/>
            </a:p>
          </p:txBody>
        </p:sp>
        <p:sp>
          <p:nvSpPr>
            <p:cNvPr id="24" name="Rectangle 17"/>
            <p:cNvSpPr>
              <a:spLocks noChangeArrowheads="1"/>
            </p:cNvSpPr>
            <p:nvPr/>
          </p:nvSpPr>
          <p:spPr bwMode="gray">
            <a:xfrm>
              <a:off x="3552825" y="1077913"/>
              <a:ext cx="3726311" cy="638175"/>
            </a:xfrm>
            <a:prstGeom prst="rect">
              <a:avLst/>
            </a:prstGeom>
            <a:solidFill>
              <a:srgbClr val="A3A3A3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gray">
            <a:xfrm>
              <a:off x="3552825" y="2135188"/>
              <a:ext cx="3726311" cy="638175"/>
            </a:xfrm>
            <a:prstGeom prst="rect">
              <a:avLst/>
            </a:prstGeom>
            <a:solidFill>
              <a:srgbClr val="A3A3A3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gray">
            <a:xfrm>
              <a:off x="3552825" y="3144838"/>
              <a:ext cx="3726311" cy="638175"/>
            </a:xfrm>
            <a:prstGeom prst="rect">
              <a:avLst/>
            </a:prstGeom>
            <a:solidFill>
              <a:srgbClr val="A3A3A3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gray">
            <a:xfrm>
              <a:off x="3552825" y="4183063"/>
              <a:ext cx="3726311" cy="638175"/>
            </a:xfrm>
            <a:prstGeom prst="rect">
              <a:avLst/>
            </a:prstGeom>
            <a:solidFill>
              <a:srgbClr val="A3A3A3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3"/>
            <p:cNvSpPr>
              <a:spLocks noChangeShapeType="1"/>
            </p:cNvSpPr>
            <p:nvPr/>
          </p:nvSpPr>
          <p:spPr bwMode="gray">
            <a:xfrm flipH="1">
              <a:off x="5523733" y="2779713"/>
              <a:ext cx="3175" cy="365125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800"/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gray">
            <a:xfrm flipH="1">
              <a:off x="5523733" y="3808413"/>
              <a:ext cx="3175" cy="365125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800"/>
            </a:p>
          </p:txBody>
        </p:sp>
        <p:sp>
          <p:nvSpPr>
            <p:cNvPr id="30" name="Rectangle 34"/>
            <p:cNvSpPr>
              <a:spLocks noChangeArrowheads="1"/>
            </p:cNvSpPr>
            <p:nvPr/>
          </p:nvSpPr>
          <p:spPr bwMode="gray">
            <a:xfrm>
              <a:off x="3757767" y="1220729"/>
              <a:ext cx="3283446" cy="355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 anchorCtr="1">
              <a:spAutoFit/>
            </a:bodyPr>
            <a:lstStyle/>
            <a:p>
              <a:pPr algn="ctr" defTabSz="914400">
                <a:buNone/>
              </a:pPr>
              <a:r>
                <a:rPr lang="en-US" sz="2000" b="1" i="0" dirty="0" err="1">
                  <a:latin typeface="Courier New"/>
                  <a:ea typeface="+mn-ea"/>
                  <a:cs typeface="Courier New"/>
                </a:rPr>
                <a:t>invokedynamic</a:t>
              </a:r>
              <a:r>
                <a:rPr lang="en-US" sz="2000" b="0" i="0" dirty="0">
                  <a:latin typeface="Arial"/>
                  <a:ea typeface="+mn-ea"/>
                  <a:cs typeface="+mn-cs"/>
                </a:rPr>
                <a:t> </a:t>
              </a:r>
              <a:r>
                <a:rPr lang="en-US" sz="2000" b="0" i="0" dirty="0" err="1">
                  <a:latin typeface="黑体" pitchFamily="49" charset="-122"/>
                  <a:ea typeface="黑体" pitchFamily="49" charset="-122"/>
                </a:rPr>
                <a:t>字节码</a:t>
              </a:r>
              <a:endParaRPr lang="en-US" sz="2000" b="0" i="0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31" name="Rectangle 34"/>
            <p:cNvSpPr>
              <a:spLocks noChangeArrowheads="1"/>
            </p:cNvSpPr>
            <p:nvPr/>
          </p:nvSpPr>
          <p:spPr bwMode="gray">
            <a:xfrm>
              <a:off x="3947784" y="2278003"/>
              <a:ext cx="2696890" cy="355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 anchorCtr="1">
              <a:spAutoFit/>
            </a:bodyPr>
            <a:lstStyle/>
            <a:p>
              <a:pPr algn="ctr" defTabSz="914400">
                <a:buNone/>
              </a:pPr>
              <a:r>
                <a:rPr lang="en-US" sz="2000" b="0" i="0" dirty="0">
                  <a:latin typeface="Arial"/>
                  <a:ea typeface="+mn-ea"/>
                  <a:cs typeface="+mn-cs"/>
                </a:rPr>
                <a:t>Bootstrap </a:t>
              </a:r>
              <a:r>
                <a:rPr lang="en-US" sz="2000" b="0" i="0" dirty="0" err="1">
                  <a:latin typeface="黑体" pitchFamily="49" charset="-122"/>
                  <a:ea typeface="黑体" pitchFamily="49" charset="-122"/>
                </a:rPr>
                <a:t>方法</a:t>
              </a:r>
              <a:endParaRPr lang="en-US" sz="2000" b="0" i="0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32" name="Rectangle 34"/>
            <p:cNvSpPr>
              <a:spLocks noChangeArrowheads="1"/>
            </p:cNvSpPr>
            <p:nvPr/>
          </p:nvSpPr>
          <p:spPr bwMode="gray">
            <a:xfrm>
              <a:off x="3595730" y="3302540"/>
              <a:ext cx="3683405" cy="355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 anchorCtr="1">
              <a:spAutoFit/>
            </a:bodyPr>
            <a:lstStyle/>
            <a:p>
              <a:pPr algn="ctr" defTabSz="914400">
                <a:buNone/>
              </a:pPr>
              <a:r>
                <a:rPr lang="en-US" sz="2000" b="1" i="0">
                  <a:latin typeface="Courier New"/>
                  <a:ea typeface="+mn-ea"/>
                  <a:cs typeface="Courier New"/>
                </a:rPr>
                <a:t>java.lang.invoke.CallSite</a:t>
              </a:r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gray">
            <a:xfrm>
              <a:off x="3135916" y="4200582"/>
              <a:ext cx="4619067" cy="574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 anchorCtr="1">
              <a:spAutoFit/>
            </a:bodyPr>
            <a:lstStyle/>
            <a:p>
              <a:pPr algn="ctr" defTabSz="914400">
                <a:buNone/>
              </a:pPr>
              <a:r>
                <a:rPr lang="en-US" sz="2000" b="0" i="0" dirty="0" err="1">
                  <a:latin typeface="黑体" pitchFamily="49" charset="-122"/>
                  <a:ea typeface="黑体" pitchFamily="49" charset="-122"/>
                </a:rPr>
                <a:t>目标</a:t>
              </a:r>
              <a:r>
                <a:rPr lang="en-US" sz="2000" b="0" i="0" dirty="0">
                  <a:latin typeface="黑体" pitchFamily="49" charset="-122"/>
                  <a:ea typeface="黑体" pitchFamily="49" charset="-122"/>
                </a:rPr>
                <a:t> </a:t>
              </a:r>
            </a:p>
            <a:p>
              <a:pPr algn="ctr" defTabSz="914400">
                <a:buNone/>
              </a:pPr>
              <a:r>
                <a:rPr lang="en-US" sz="1600" b="1" i="0" dirty="0">
                  <a:latin typeface="Courier New"/>
                  <a:ea typeface="+mn-ea"/>
                  <a:cs typeface="Courier New"/>
                </a:rPr>
                <a:t>(</a:t>
              </a:r>
              <a:r>
                <a:rPr lang="en-US" sz="1600" b="1" i="0" dirty="0" err="1">
                  <a:latin typeface="Courier New"/>
                  <a:ea typeface="+mn-ea"/>
                  <a:cs typeface="Courier New"/>
                </a:rPr>
                <a:t>java.lang.invoke.MethodHandle</a:t>
              </a:r>
              <a:r>
                <a:rPr lang="en-US" sz="1600" b="1" i="0" dirty="0">
                  <a:latin typeface="Courier New"/>
                  <a:ea typeface="+mn-ea"/>
                  <a:cs typeface="Courier New"/>
                </a:rPr>
                <a:t>)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gray">
            <a:xfrm>
              <a:off x="6742906" y="2853849"/>
              <a:ext cx="1266825" cy="19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>
              <a:spAutoFit/>
            </a:bodyPr>
            <a:lstStyle/>
            <a:p>
              <a:pPr algn="ctr"/>
              <a:endParaRPr lang="en-US" sz="8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686579" y="3596987"/>
            <a:ext cx="1145651" cy="359705"/>
          </a:xfrm>
          <a:prstGeom prst="rect">
            <a:avLst/>
          </a:prstGeom>
          <a:noFill/>
        </p:spPr>
        <p:txBody>
          <a:bodyPr wrap="square" lIns="51426" tIns="25713" rIns="51426" bIns="25713" rtlCol="0">
            <a:spAutoFit/>
          </a:bodyPr>
          <a:lstStyle/>
          <a:p>
            <a:pPr algn="l" defTabSz="914400">
              <a:buNone/>
            </a:pPr>
            <a:r>
              <a:rPr lang="en-US" sz="2000" b="0" i="0" dirty="0" err="1">
                <a:latin typeface="黑体" pitchFamily="49" charset="-122"/>
                <a:ea typeface="黑体" pitchFamily="49" charset="-122"/>
              </a:rPr>
              <a:t>包含</a:t>
            </a:r>
            <a:endParaRPr lang="en-US" sz="2000" b="0" i="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696348" y="2443322"/>
            <a:ext cx="1007170" cy="359705"/>
          </a:xfrm>
          <a:prstGeom prst="rect">
            <a:avLst/>
          </a:prstGeom>
          <a:noFill/>
        </p:spPr>
        <p:txBody>
          <a:bodyPr wrap="square" lIns="51426" tIns="25713" rIns="51426" bIns="25713" rtlCol="0">
            <a:spAutoFit/>
          </a:bodyPr>
          <a:lstStyle/>
          <a:p>
            <a:pPr algn="l" defTabSz="914400">
              <a:buNone/>
            </a:pPr>
            <a:r>
              <a:rPr lang="en-US" sz="2000" b="0" i="0" dirty="0" err="1">
                <a:solidFill>
                  <a:srgbClr val="424545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en-US" sz="2000" b="0" i="0" dirty="0">
              <a:solidFill>
                <a:srgbClr val="424545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10102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334539" y="1412030"/>
            <a:ext cx="4466492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每个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callsite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一个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invokedynamic</a:t>
            </a:r>
            <a:endParaRPr lang="en-US" sz="2000" b="1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由 bootstrap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调用返回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MethodHandle</a:t>
            </a:r>
            <a:r>
              <a:rPr lang="en-US" sz="20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的容器</a:t>
            </a:r>
            <a:endParaRPr lang="en-US" sz="20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MethodHandle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是目标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目标可能是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/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也可能不是可变的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getTarget</a:t>
            </a: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/ </a:t>
            </a:r>
            <a:r>
              <a:rPr lang="en-US" sz="1800" b="1" i="0" dirty="0" err="1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setTarget</a:t>
            </a:r>
            <a:endParaRPr lang="en-US" sz="1800" b="1" i="0" dirty="0">
              <a:solidFill>
                <a:srgbClr val="424545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err="1">
                <a:solidFill>
                  <a:srgbClr val="5382A1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java.lang.invoke.CallSite</a:t>
            </a:r>
            <a:endParaRPr lang="en-US" sz="2000" b="1" i="0" dirty="0">
              <a:solidFill>
                <a:srgbClr val="5382A1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88003" y="792632"/>
            <a:ext cx="4171556" cy="3564396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latin typeface="Courier New"/>
                <a:ea typeface="+mn-ea"/>
                <a:cs typeface="Courier New"/>
              </a:rPr>
              <a:t> </a:t>
            </a: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20: invokedynamic #97,0           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// InvokeDynamic #0:”func”:(Ljava/lang/Object;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 Ljava/lang/Object;)V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public static CallSite bootstrap(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final MethodHandles.Lookup lookup,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	final String name,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final MethodType type,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Object… callsiteSpecificArgs) {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MethodHandle target = f(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	name,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	callSiteSpecificArgs);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// do stuff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CallSite cs = new MutableCallSite(target);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// do stuff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return cs;</a:t>
            </a:r>
          </a:p>
          <a:p>
            <a:pPr algn="l" defTabSz="914400">
              <a:buNone/>
            </a:pPr>
            <a:r>
              <a:rPr lang="hu-HU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xmlns="" val="1562994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5335954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概念：“这是您的函数指针”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err="1">
                <a:solidFill>
                  <a:srgbClr val="5382A1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java.lang.invoke.MethodHandle</a:t>
            </a:r>
            <a:endParaRPr lang="en-US" sz="2000" b="1" i="0" dirty="0">
              <a:solidFill>
                <a:srgbClr val="5382A1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9756" y="2115451"/>
            <a:ext cx="8253475" cy="2554241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0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MethodType mt = 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MethodType.methodType(String.class, 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                    char.class, char.class);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MethodHandle mh = </a:t>
            </a: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lookup.findVirtual(String.class, "replace", mt);</a:t>
            </a:r>
          </a:p>
          <a:p>
            <a:pPr algn="l" defTabSz="914400">
              <a:buNone/>
            </a:pPr>
            <a:endParaRPr lang="en-US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String s = (String)mh.invokeExact("daddy", 'd', 'n');</a:t>
            </a:r>
          </a:p>
          <a:p>
            <a:pPr algn="l" defTabSz="914400">
              <a:buNone/>
            </a:pPr>
            <a:endParaRPr lang="en-US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r>
              <a:rPr lang="en-US" sz="18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assert "nanny".equals(s) :s;</a:t>
            </a:r>
          </a:p>
        </p:txBody>
      </p:sp>
    </p:spTree>
    <p:extLst>
      <p:ext uri="{BB962C8B-B14F-4D97-AF65-F5344CB8AC3E}">
        <p14:creationId xmlns:p14="http://schemas.microsoft.com/office/powerpoint/2010/main" xmlns="" val="3857111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i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Invokedynamic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5335954" cy="3062606"/>
          </a:xfrm>
        </p:spPr>
        <p:txBody>
          <a:bodyPr/>
          <a:lstStyle/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概念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：“</a:t>
            </a: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这是您的函数指针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”</a:t>
            </a:r>
          </a:p>
          <a:p>
            <a:pPr marL="228600" indent="-164592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Wingdings"/>
              <a:buChar char="§"/>
            </a:pPr>
            <a:r>
              <a:rPr lang="en-US" sz="20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逻辑可以编入以下项中</a:t>
            </a:r>
            <a:r>
              <a:rPr lang="en-US" sz="20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：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Guard</a:t>
            </a:r>
          </a:p>
          <a:p>
            <a:pPr marL="402336" lvl="1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  </a:t>
            </a:r>
            <a:r>
              <a:rPr lang="en-US" sz="1800" b="1" i="0" dirty="0">
                <a:solidFill>
                  <a:srgbClr val="424545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c = if (guard) a(); else b();</a:t>
            </a:r>
          </a:p>
          <a:p>
            <a:pPr marL="630936" lvl="1" indent="-228600" algn="l" defTabSz="228600">
              <a:spcBef>
                <a:spcPts val="0"/>
              </a:spcBef>
              <a:spcAft>
                <a:spcPts val="600"/>
              </a:spcAft>
              <a:buClr>
                <a:srgbClr val="5382A1"/>
              </a:buClr>
              <a:buSzPct val="85000"/>
              <a:buFont typeface="Arial"/>
              <a:buChar char="–"/>
            </a:pP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参数变换</a:t>
            </a:r>
            <a:r>
              <a:rPr lang="en-US" sz="1800" b="0" i="0" dirty="0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/</a:t>
            </a:r>
            <a:r>
              <a:rPr lang="en-US" sz="1800" b="0" i="0" dirty="0" err="1">
                <a:solidFill>
                  <a:srgbClr val="424545"/>
                </a:solidFill>
                <a:latin typeface="Arial" pitchFamily="34" charset="0"/>
                <a:ea typeface="黑体" pitchFamily="49" charset="-122"/>
                <a:cs typeface="Arial" pitchFamily="34" charset="0"/>
              </a:rPr>
              <a:t>绑定</a:t>
            </a:r>
            <a:endParaRPr lang="en-US" sz="1800" b="0" i="0" dirty="0">
              <a:solidFill>
                <a:srgbClr val="424545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l" defTabSz="2286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err="1">
                <a:solidFill>
                  <a:srgbClr val="5382A1"/>
                </a:solidFill>
                <a:latin typeface="Courier New" pitchFamily="49" charset="0"/>
                <a:ea typeface="黑体" pitchFamily="49" charset="-122"/>
                <a:cs typeface="Courier New" pitchFamily="49" charset="0"/>
              </a:rPr>
              <a:t>java.lang.invoke.MethodHandle</a:t>
            </a:r>
            <a:endParaRPr lang="en-US" sz="2000" b="1" i="0" dirty="0">
              <a:solidFill>
                <a:srgbClr val="5382A1"/>
              </a:solidFill>
              <a:latin typeface="Courier New" pitchFamily="49" charset="0"/>
              <a:ea typeface="黑体" pitchFamily="49" charset="-122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81216" y="1416717"/>
            <a:ext cx="3527599" cy="1574838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none" lIns="0" tIns="0" rIns="0" bIns="0" rtlCol="0">
            <a:noAutofit/>
          </a:bodyPr>
          <a:lstStyle/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</a:t>
            </a:r>
          </a:p>
          <a:p>
            <a:pPr algn="l" defTabSz="914400">
              <a:buNone/>
            </a:pPr>
            <a:r>
              <a:rPr lang="en-US" sz="11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</a:t>
            </a: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MethodHandle add =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MethodHandles.guardWithTest(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isInteger,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addInt</a:t>
            </a:r>
          </a:p>
          <a:p>
            <a:pPr algn="l" defTabSz="914400">
              <a:buNone/>
            </a:pPr>
            <a:r>
              <a:rPr lang="en-US" sz="1400" b="1" i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      addDouble);</a:t>
            </a: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algn="l" defTabSz="914400">
              <a:buNone/>
            </a:pPr>
            <a:endParaRPr lang="en-US" sz="110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310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.Java.2013.16x9-SHORT">
  <a:themeElements>
    <a:clrScheme name="Custom 19">
      <a:dk1>
        <a:srgbClr val="000000"/>
      </a:dk1>
      <a:lt1>
        <a:sysClr val="window" lastClr="FFFFFF"/>
      </a:lt1>
      <a:dk2>
        <a:srgbClr val="424545"/>
      </a:dk2>
      <a:lt2>
        <a:srgbClr val="A3A3A3"/>
      </a:lt2>
      <a:accent1>
        <a:srgbClr val="5382A1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racle 2012">
      <a:dk1>
        <a:sysClr val="windowText" lastClr="000000"/>
      </a:dk1>
      <a:lt1>
        <a:sysClr val="window" lastClr="FFFFFF"/>
      </a:lt1>
      <a:dk2>
        <a:srgbClr val="424545"/>
      </a:dk2>
      <a:lt2>
        <a:srgbClr val="A3A3A3"/>
      </a:lt2>
      <a:accent1>
        <a:srgbClr val="FF1414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20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Template.Java.2013.16x9-SHORT.potx</Template>
  <TotalTime>10343</TotalTime>
  <Words>1427</Words>
  <Application>Microsoft Office PowerPoint</Application>
  <PresentationFormat>全屏显示(16:9)</PresentationFormat>
  <Paragraphs>460</Paragraphs>
  <Slides>41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42" baseType="lpstr">
      <vt:lpstr>Template.Java.2013.16x9-SHORT</vt:lpstr>
      <vt:lpstr>幻灯片 1</vt:lpstr>
      <vt:lpstr>从 Invokedynamic 到 Nashorn 项目</vt:lpstr>
      <vt:lpstr>演讲议题</vt:lpstr>
      <vt:lpstr>Invokedynamic</vt:lpstr>
      <vt:lpstr>Invokedynamic</vt:lpstr>
      <vt:lpstr>幻灯片 6</vt:lpstr>
      <vt:lpstr>Invokedynamic</vt:lpstr>
      <vt:lpstr>Invokedynamic</vt:lpstr>
      <vt:lpstr>Invokedynamic</vt:lpstr>
      <vt:lpstr>Invokedynamic</vt:lpstr>
      <vt:lpstr>Invokedynamic</vt:lpstr>
      <vt:lpstr>幻灯片 12</vt:lpstr>
      <vt:lpstr>JVM 上的动态语言</vt:lpstr>
      <vt:lpstr>不断更改的假设伴随的问题</vt:lpstr>
      <vt:lpstr>弱类型伴随的问题</vt:lpstr>
      <vt:lpstr>弱类型伴随的问题</vt:lpstr>
      <vt:lpstr>弱类型伴随的问题</vt:lpstr>
      <vt:lpstr>如何解决弱类型问题</vt:lpstr>
      <vt:lpstr>如何解决弱类型问题</vt:lpstr>
      <vt:lpstr>其他方式</vt:lpstr>
      <vt:lpstr>为此 CallSite 专门化 sum 函数</vt:lpstr>
      <vt:lpstr>如果它被覆盖将会怎样？</vt:lpstr>
      <vt:lpstr>恢复存根</vt:lpstr>
      <vt:lpstr>字段表示</vt:lpstr>
      <vt:lpstr>字段表示</vt:lpstr>
      <vt:lpstr>字段表示</vt:lpstr>
      <vt:lpstr>带标记的值</vt:lpstr>
      <vt:lpstr>幻灯片 28</vt:lpstr>
      <vt:lpstr>幻灯片 29</vt:lpstr>
      <vt:lpstr>Nashorn 项目</vt:lpstr>
      <vt:lpstr>Nashorn 项目</vt:lpstr>
      <vt:lpstr>幻灯片 32</vt:lpstr>
      <vt:lpstr>Nashorn 项目</vt:lpstr>
      <vt:lpstr>Nashorn 项目</vt:lpstr>
      <vt:lpstr>Nashorn 项目</vt:lpstr>
      <vt:lpstr>Nashorn 项目合规性</vt:lpstr>
      <vt:lpstr>Nashorn 项目性能</vt:lpstr>
      <vt:lpstr>Nashorn 项目优势</vt:lpstr>
      <vt:lpstr>将来的改进</vt:lpstr>
      <vt:lpstr>总结和更多信息</vt:lpstr>
      <vt:lpstr>幻灯片 41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Duarte, Inc.</dc:creator>
  <cp:lastModifiedBy>wanggz</cp:lastModifiedBy>
  <cp:revision>838</cp:revision>
  <cp:lastPrinted>2012-06-18T19:05:44Z</cp:lastPrinted>
  <dcterms:created xsi:type="dcterms:W3CDTF">2012-05-31T20:53:14Z</dcterms:created>
  <dcterms:modified xsi:type="dcterms:W3CDTF">2013-07-12T08:09:42Z</dcterms:modified>
</cp:coreProperties>
</file>