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3"/>
  </p:notesMasterIdLst>
  <p:handoutMasterIdLst>
    <p:handoutMasterId r:id="rId44"/>
  </p:handoutMasterIdLst>
  <p:sldIdLst>
    <p:sldId id="614" r:id="rId2"/>
    <p:sldId id="615" r:id="rId3"/>
    <p:sldId id="580" r:id="rId4"/>
    <p:sldId id="577" r:id="rId5"/>
    <p:sldId id="581" r:id="rId6"/>
    <p:sldId id="519" r:id="rId7"/>
    <p:sldId id="582" r:id="rId8"/>
    <p:sldId id="583" r:id="rId9"/>
    <p:sldId id="604" r:id="rId10"/>
    <p:sldId id="584" r:id="rId11"/>
    <p:sldId id="585" r:id="rId12"/>
    <p:sldId id="526" r:id="rId13"/>
    <p:sldId id="586" r:id="rId14"/>
    <p:sldId id="587" r:id="rId15"/>
    <p:sldId id="588" r:id="rId16"/>
    <p:sldId id="589" r:id="rId17"/>
    <p:sldId id="591" r:id="rId18"/>
    <p:sldId id="592" r:id="rId19"/>
    <p:sldId id="593" r:id="rId20"/>
    <p:sldId id="605" r:id="rId21"/>
    <p:sldId id="607" r:id="rId22"/>
    <p:sldId id="610" r:id="rId23"/>
    <p:sldId id="611" r:id="rId24"/>
    <p:sldId id="608" r:id="rId25"/>
    <p:sldId id="609" r:id="rId26"/>
    <p:sldId id="612" r:id="rId27"/>
    <p:sldId id="613" r:id="rId28"/>
    <p:sldId id="555" r:id="rId29"/>
    <p:sldId id="556" r:id="rId30"/>
    <p:sldId id="595" r:id="rId31"/>
    <p:sldId id="594" r:id="rId32"/>
    <p:sldId id="560" r:id="rId33"/>
    <p:sldId id="596" r:id="rId34"/>
    <p:sldId id="597" r:id="rId35"/>
    <p:sldId id="598" r:id="rId36"/>
    <p:sldId id="599" r:id="rId37"/>
    <p:sldId id="600" r:id="rId38"/>
    <p:sldId id="603" r:id="rId39"/>
    <p:sldId id="601" r:id="rId40"/>
    <p:sldId id="602" r:id="rId41"/>
    <p:sldId id="616" r:id="rId4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355469"/>
    <a:srgbClr val="FF1414"/>
    <a:srgbClr val="8BAAC3"/>
    <a:srgbClr val="FF0000"/>
    <a:srgbClr val="DC0000"/>
    <a:srgbClr val="820000"/>
    <a:srgbClr val="C90000"/>
    <a:srgbClr val="DC1414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 autoAdjust="0"/>
    <p:restoredTop sz="91143" autoAdjust="0"/>
  </p:normalViewPr>
  <p:slideViewPr>
    <p:cSldViewPr snapToGrid="0">
      <p:cViewPr varScale="1">
        <p:scale>
          <a:sx n="135" d="100"/>
          <a:sy n="135" d="100"/>
        </p:scale>
        <p:origin x="-760" y="-10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marcus:Dropbox:nashorn-christian-build-vs-rhino-tiered-enabl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rhino</c:v>
                </c:pt>
              </c:strCache>
            </c:strRef>
          </c:tx>
          <c:invertIfNegative val="0"/>
          <c:cat>
            <c:strRef>
              <c:f>Sheet1!$A$3:$A$11</c:f>
              <c:strCache>
                <c:ptCount val="9"/>
                <c:pt idx="1">
                  <c:v>crypto</c:v>
                </c:pt>
                <c:pt idx="2">
                  <c:v>deltablue</c:v>
                </c:pt>
                <c:pt idx="3">
                  <c:v>earley-boyer</c:v>
                </c:pt>
                <c:pt idx="4">
                  <c:v>navier-stokes</c:v>
                </c:pt>
                <c:pt idx="5">
                  <c:v>raytrace</c:v>
                </c:pt>
                <c:pt idx="6">
                  <c:v>regexp</c:v>
                </c:pt>
                <c:pt idx="7">
                  <c:v>richards</c:v>
                </c:pt>
                <c:pt idx="8">
                  <c:v>splay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1">
                  <c:v>779.0</c:v>
                </c:pt>
                <c:pt idx="2">
                  <c:v>805.0</c:v>
                </c:pt>
                <c:pt idx="3">
                  <c:v>1112.0</c:v>
                </c:pt>
                <c:pt idx="4">
                  <c:v>1169.0</c:v>
                </c:pt>
                <c:pt idx="5">
                  <c:v>1012.0</c:v>
                </c:pt>
                <c:pt idx="6">
                  <c:v>247.0</c:v>
                </c:pt>
                <c:pt idx="7">
                  <c:v>832.0</c:v>
                </c:pt>
                <c:pt idx="8">
                  <c:v>2346.0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nashorn</c:v>
                </c:pt>
              </c:strCache>
            </c:strRef>
          </c:tx>
          <c:invertIfNegative val="0"/>
          <c:cat>
            <c:strRef>
              <c:f>Sheet1!$A$3:$A$11</c:f>
              <c:strCache>
                <c:ptCount val="9"/>
                <c:pt idx="1">
                  <c:v>crypto</c:v>
                </c:pt>
                <c:pt idx="2">
                  <c:v>deltablue</c:v>
                </c:pt>
                <c:pt idx="3">
                  <c:v>earley-boyer</c:v>
                </c:pt>
                <c:pt idx="4">
                  <c:v>navier-stokes</c:v>
                </c:pt>
                <c:pt idx="5">
                  <c:v>raytrace</c:v>
                </c:pt>
                <c:pt idx="6">
                  <c:v>regexp</c:v>
                </c:pt>
                <c:pt idx="7">
                  <c:v>richards</c:v>
                </c:pt>
                <c:pt idx="8">
                  <c:v>splay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1">
                  <c:v>1872.0</c:v>
                </c:pt>
                <c:pt idx="2">
                  <c:v>2219.0</c:v>
                </c:pt>
                <c:pt idx="3">
                  <c:v>3675.0</c:v>
                </c:pt>
                <c:pt idx="4">
                  <c:v>4259.0</c:v>
                </c:pt>
                <c:pt idx="5">
                  <c:v>1226.0</c:v>
                </c:pt>
                <c:pt idx="6">
                  <c:v>345.0</c:v>
                </c:pt>
                <c:pt idx="7">
                  <c:v>2422.0</c:v>
                </c:pt>
                <c:pt idx="8">
                  <c:v>5292.0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67431560"/>
        <c:axId val="-2067428584"/>
        <c:axId val="-2067425544"/>
      </c:bar3DChart>
      <c:catAx>
        <c:axId val="-20674315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7428584"/>
        <c:crosses val="autoZero"/>
        <c:auto val="1"/>
        <c:lblAlgn val="ctr"/>
        <c:lblOffset val="100"/>
        <c:noMultiLvlLbl val="0"/>
      </c:catAx>
      <c:valAx>
        <c:axId val="-2067428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7431560"/>
        <c:crosses val="autoZero"/>
        <c:crossBetween val="between"/>
      </c:valAx>
      <c:serAx>
        <c:axId val="-20674255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742858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522288"/>
            <a:ext cx="1588" cy="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method has the word int</a:t>
            </a:r>
            <a:r>
              <a:rPr lang="en-US" baseline="0"/>
              <a:t> in it three times.  Strongly typed.</a:t>
            </a:r>
            <a:endParaRPr lang="en-US"/>
          </a:p>
          <a:p>
            <a:r>
              <a:rPr lang="en-US"/>
              <a:t>Note that the bytecdes</a:t>
            </a:r>
            <a:r>
              <a:rPr lang="en-US" baseline="0"/>
              <a:t> are prefixed with an i to indicate integer.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8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function we</a:t>
            </a:r>
            <a:r>
              <a:rPr lang="en-US" baseline="0"/>
              <a:t> do not see the word in anywhere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73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</a:t>
            </a:r>
            <a:r>
              <a:rPr lang="en-US" baseline="0"/>
              <a:t> Java adding two very large integers that give overflow will probably give you a negative numbe.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0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522288"/>
            <a:ext cx="1588" cy="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522288"/>
            <a:ext cx="1588" cy="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522288"/>
            <a:ext cx="1588" cy="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Bytecodes are 8-bit,</a:t>
            </a:r>
            <a:r>
              <a:rPr lang="en-US" baseline="0"/>
              <a:t> so only 256 slots available (250 used so far – check)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522288"/>
            <a:ext cx="1588" cy="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r>
              <a:rPr lang="nl-BE" smtClean="0">
                <a:latin typeface="Times New Roman" pitchFamily="18" charset="0"/>
              </a:rPr>
              <a:t>Bootstrap method is a Java method</a:t>
            </a:r>
          </a:p>
          <a:p>
            <a:r>
              <a:rPr lang="nl-BE" smtClean="0">
                <a:latin typeface="Times New Roman" pitchFamily="18" charset="0"/>
              </a:rPr>
              <a:t>CallSite contains a method handle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</a:t>
            </a:r>
            <a:r>
              <a:rPr lang="en-US" baseline="0"/>
              <a:t> the target is immutable the JVM knows that it can optimise it through things like inlining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Combination</a:t>
            </a:r>
            <a:r>
              <a:rPr lang="en-US" baseline="0"/>
              <a:t> of class name and method type is used to generate a method handle</a:t>
            </a:r>
          </a:p>
          <a:p>
            <a:r>
              <a:rPr lang="en-US" baseline="0"/>
              <a:t>Reflection based technique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idea</a:t>
            </a:r>
            <a:r>
              <a:rPr lang="en-US" baseline="0"/>
              <a:t> here is to combine methodHandles to give you new functionality.  </a:t>
            </a:r>
          </a:p>
          <a:p>
            <a:r>
              <a:rPr lang="en-US" baseline="0"/>
              <a:t>The ‘guard’ is a function that determines which MethodHandle is used to when calling the method.</a:t>
            </a:r>
          </a:p>
          <a:p>
            <a:r>
              <a:rPr lang="en-US" baseline="0"/>
              <a:t>This can all be done without generating bytecodes directly, as it is done in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5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switchpoints allow the</a:t>
            </a:r>
            <a:r>
              <a:rPr lang="en-US" baseline="0"/>
              <a:t> pointer being used to be changed asynchronously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1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Rapid changing = megamorphic</a:t>
            </a:r>
            <a:r>
              <a:rPr lang="en-US" baseline="0"/>
              <a:t> call sites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8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ava_clr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7" y="681179"/>
            <a:ext cx="5802373" cy="30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9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715000" y="0"/>
            <a:ext cx="34290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558801" y="4887247"/>
            <a:ext cx="4868332" cy="25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1054" y="0"/>
            <a:ext cx="6782945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514561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16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2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9" name="Picture 8" descr="O_signature_wht_rgb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4" name="Picture 13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4822538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pic>
        <p:nvPicPr>
          <p:cNvPr id="14" name="Picture 13" descr="Java_blk_rgb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wmf"/><Relationship Id="rId23" Type="http://schemas.openxmlformats.org/officeDocument/2006/relationships/image" Target="../media/image2.png"/><Relationship Id="rId24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2"/>
                </a:solidFill>
              </a:rPr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2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Java_clr_hori.bmp"/>
            <p:cNvPicPr>
              <a:picLocks noChangeAspect="1"/>
            </p:cNvPicPr>
            <p:nvPr userDrawn="1"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92" r:id="rId2"/>
    <p:sldLayoutId id="2147483691" r:id="rId3"/>
    <p:sldLayoutId id="2147483740" r:id="rId4"/>
    <p:sldLayoutId id="2147483747" r:id="rId5"/>
    <p:sldLayoutId id="2147483738" r:id="rId6"/>
    <p:sldLayoutId id="2147483733" r:id="rId7"/>
    <p:sldLayoutId id="2147483744" r:id="rId8"/>
    <p:sldLayoutId id="2147483694" r:id="rId9"/>
    <p:sldLayoutId id="2147483695" r:id="rId10"/>
    <p:sldLayoutId id="2147483701" r:id="rId11"/>
    <p:sldLayoutId id="2147483719" r:id="rId12"/>
    <p:sldLayoutId id="2147483700" r:id="rId13"/>
    <p:sldLayoutId id="2147483746" r:id="rId14"/>
    <p:sldLayoutId id="2147483745" r:id="rId15"/>
    <p:sldLayoutId id="2147483685" r:id="rId16"/>
    <p:sldLayoutId id="2147483686" r:id="rId17"/>
    <p:sldLayoutId id="2147483748" r:id="rId18"/>
    <p:sldLayoutId id="2147483749" r:id="rId19"/>
    <p:sldLayoutId id="214748375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Invokedynamic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5335954" cy="3062606"/>
          </a:xfrm>
        </p:spPr>
        <p:txBody>
          <a:bodyPr/>
          <a:lstStyle/>
          <a:p>
            <a:r>
              <a:rPr lang="en-US"/>
              <a:t>Concept: “This is your function pointer”</a:t>
            </a:r>
          </a:p>
          <a:p>
            <a:r>
              <a:rPr lang="en-US"/>
              <a:t>Logic may be woven into:</a:t>
            </a:r>
          </a:p>
          <a:p>
            <a:pPr lvl="1"/>
            <a:r>
              <a:rPr lang="en-US"/>
              <a:t>Guards</a:t>
            </a:r>
          </a:p>
          <a:p>
            <a:pPr marL="403225" lvl="1" indent="0">
              <a:buNone/>
            </a:pPr>
            <a:r>
              <a:rPr lang="en-US"/>
              <a:t>  </a:t>
            </a:r>
            <a:r>
              <a:rPr lang="en-US" b="1">
                <a:latin typeface="Courier New"/>
                <a:cs typeface="Courier New"/>
              </a:rPr>
              <a:t>c = if (guard) a(); else b();</a:t>
            </a:r>
          </a:p>
          <a:p>
            <a:pPr lvl="1"/>
            <a:r>
              <a:rPr lang="en-US"/>
              <a:t>Parameter transforms/binding</a:t>
            </a:r>
          </a:p>
          <a:p>
            <a:r>
              <a:rPr lang="en-US"/>
              <a:t>Switchpoints</a:t>
            </a:r>
          </a:p>
          <a:p>
            <a:pPr lvl="1"/>
            <a:r>
              <a:rPr lang="en-US"/>
              <a:t>Function of two MethodHandles, a and b</a:t>
            </a:r>
          </a:p>
          <a:p>
            <a:pPr lvl="1"/>
            <a:r>
              <a:rPr lang="en-US"/>
              <a:t>Invalidation: rewrite a to 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>
                <a:latin typeface="Courier New"/>
                <a:cs typeface="Courier New"/>
              </a:rPr>
              <a:t>java.lang.invoke.MethodHandle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3512" y="1275606"/>
            <a:ext cx="3199543" cy="101261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 MethodHandle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add =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MethodHandles.guardWithTest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isInteger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addInt</a:t>
            </a:r>
            <a:endParaRPr lang="en-US" sz="11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addDouble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3512" y="2369228"/>
            <a:ext cx="3199543" cy="19442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 SwitchPoint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= new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SwitchPoint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 MethodHandle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add =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sp.guardWithTest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addInt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addDouble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1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// do stuff</a:t>
            </a:r>
          </a:p>
          <a:p>
            <a:endParaRPr lang="en-US" sz="11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if (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notInts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())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sp.invalidate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4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Invokedynamic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JVM knows a CallSite target and can in-line it</a:t>
            </a:r>
          </a:p>
          <a:p>
            <a:pPr lvl="1"/>
            <a:r>
              <a:rPr lang="en-US"/>
              <a:t>No strange workaround machinery involved</a:t>
            </a:r>
          </a:p>
          <a:p>
            <a:pPr lvl="1"/>
            <a:r>
              <a:rPr lang="en-US"/>
              <a:t>Standard adaptive runtime assumptions, e.g. guard taken</a:t>
            </a:r>
          </a:p>
          <a:p>
            <a:r>
              <a:rPr lang="en-US"/>
              <a:t>Superior performance</a:t>
            </a:r>
          </a:p>
          <a:p>
            <a:pPr lvl="1"/>
            <a:r>
              <a:rPr lang="en-US"/>
              <a:t>At least, in theory</a:t>
            </a:r>
          </a:p>
          <a:p>
            <a:pPr lvl="1"/>
            <a:r>
              <a:rPr lang="en-US"/>
              <a:t>Rapid changing of CallSite targets will result in de-optimised code from the JVM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Performance in the JVM</a:t>
            </a:r>
          </a:p>
        </p:txBody>
      </p:sp>
    </p:spTree>
    <p:extLst>
      <p:ext uri="{BB962C8B-B14F-4D97-AF65-F5344CB8AC3E}">
        <p14:creationId xmlns:p14="http://schemas.microsoft.com/office/powerpoint/2010/main" val="32203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85952" y="4886325"/>
            <a:ext cx="150004" cy="15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16" tIns="26320" rIns="50616" bIns="26320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BDBCB5A5-AE58-454B-BC8C-30E3B329E978}" type="slidenum">
              <a:rPr lang="en-US" sz="700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12</a:t>
            </a:fld>
            <a:endParaRPr lang="en-US" sz="700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2457" y="1154093"/>
            <a:ext cx="4980573" cy="2950581"/>
          </a:xfrm>
          <a:prstGeom prst="rect">
            <a:avLst/>
          </a:prstGeom>
        </p:spPr>
        <p:txBody>
          <a:bodyPr lIns="51426" tIns="25713" rIns="51426" bIns="25713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9pPr>
          </a:lstStyle>
          <a:p>
            <a:r>
              <a:rPr lang="en-US" b="0" dirty="0" smtClean="0"/>
              <a:t>Implementing Dynamic Languages on the JVM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7" name="Picture 6" descr="clojure-logo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40" y="3613896"/>
            <a:ext cx="728591" cy="728663"/>
          </a:xfrm>
          <a:prstGeom prst="rect">
            <a:avLst/>
          </a:prstGeom>
        </p:spPr>
      </p:pic>
      <p:pic>
        <p:nvPicPr>
          <p:cNvPr id="8" name="Picture 7" descr="best-javascri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18" y="3489576"/>
            <a:ext cx="665095" cy="535781"/>
          </a:xfrm>
          <a:prstGeom prst="rect">
            <a:avLst/>
          </a:prstGeom>
        </p:spPr>
      </p:pic>
      <p:pic>
        <p:nvPicPr>
          <p:cNvPr id="9" name="Picture 8" descr="groovy-logo-mediu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53" y="2016743"/>
            <a:ext cx="1131125" cy="564486"/>
          </a:xfrm>
          <a:prstGeom prst="rect">
            <a:avLst/>
          </a:prstGeom>
        </p:spPr>
      </p:pic>
      <p:pic>
        <p:nvPicPr>
          <p:cNvPr id="10" name="Picture 9" descr="jy_logo_large_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9" y="1874753"/>
            <a:ext cx="790654" cy="509318"/>
          </a:xfrm>
          <a:prstGeom prst="rect">
            <a:avLst/>
          </a:prstGeom>
        </p:spPr>
      </p:pic>
      <p:pic>
        <p:nvPicPr>
          <p:cNvPr id="11" name="Picture 10" descr="jruby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0" y="2597582"/>
            <a:ext cx="615011" cy="607219"/>
          </a:xfrm>
          <a:prstGeom prst="rect">
            <a:avLst/>
          </a:prstGeom>
        </p:spPr>
      </p:pic>
      <p:pic>
        <p:nvPicPr>
          <p:cNvPr id="12" name="Picture 11" descr="dukex3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40" y="527069"/>
            <a:ext cx="819070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502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Languages on the JVM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I want to implement a dynamically typed language on the JVM</a:t>
            </a:r>
          </a:p>
          <a:p>
            <a:r>
              <a:rPr lang="en-US"/>
              <a:t>Bytecodes are already platform neutral</a:t>
            </a:r>
          </a:p>
          <a:p>
            <a:r>
              <a:rPr lang="en-US"/>
              <a:t>So, what’s the problem?</a:t>
            </a:r>
          </a:p>
          <a:p>
            <a:r>
              <a:rPr lang="en-US"/>
              <a:t>Although the JVM knows nothing about Java syntax</a:t>
            </a:r>
          </a:p>
          <a:p>
            <a:pPr lvl="1"/>
            <a:r>
              <a:rPr lang="en-US"/>
              <a:t>It was designed with Java in mind</a:t>
            </a:r>
          </a:p>
          <a:p>
            <a:pPr lvl="1"/>
            <a:r>
              <a:rPr lang="en-US"/>
              <a:t>Rewriting CallSites</a:t>
            </a:r>
          </a:p>
          <a:p>
            <a:pPr lvl="1"/>
            <a:r>
              <a:rPr lang="en-US"/>
              <a:t>The real problem is types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Hows and Whys</a:t>
            </a:r>
          </a:p>
        </p:txBody>
      </p:sp>
    </p:spTree>
    <p:extLst>
      <p:ext uri="{BB962C8B-B14F-4D97-AF65-F5344CB8AC3E}">
        <p14:creationId xmlns:p14="http://schemas.microsoft.com/office/powerpoint/2010/main" val="20880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With Changing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412030"/>
            <a:ext cx="8442569" cy="3062606"/>
          </a:xfrm>
        </p:spPr>
        <p:txBody>
          <a:bodyPr/>
          <a:lstStyle/>
          <a:p>
            <a:r>
              <a:rPr lang="en-US"/>
              <a:t>Runtime assumptions typically change a lot more than with Java</a:t>
            </a:r>
          </a:p>
          <a:p>
            <a:r>
              <a:rPr lang="en-US"/>
              <a:t>Let’s say dynamic code deletes a field</a:t>
            </a:r>
          </a:p>
          <a:p>
            <a:pPr lvl="1"/>
            <a:r>
              <a:rPr lang="en-US"/>
              <a:t>We need to change where the getter method goes</a:t>
            </a:r>
          </a:p>
          <a:p>
            <a:pPr lvl="1"/>
            <a:r>
              <a:rPr lang="en-US"/>
              <a:t>All places that make assumptions about this object’s layout must be updated</a:t>
            </a:r>
          </a:p>
          <a:p>
            <a:r>
              <a:rPr lang="en-US"/>
              <a:t>Let’s say you redefine </a:t>
            </a:r>
            <a:r>
              <a:rPr lang="en-US" b="1">
                <a:latin typeface="Courier New"/>
                <a:cs typeface="Courier New"/>
              </a:rPr>
              <a:t>Math.sin</a:t>
            </a:r>
            <a:r>
              <a:rPr lang="en-US"/>
              <a:t> to always return 17</a:t>
            </a:r>
          </a:p>
          <a:p>
            <a:r>
              <a:rPr lang="en-US"/>
              <a:t>Let’s say you set </a:t>
            </a:r>
            <a:r>
              <a:rPr lang="en-US" b="1">
                <a:latin typeface="Courier New"/>
                <a:cs typeface="Courier New"/>
              </a:rPr>
              <a:t>func.constructor</a:t>
            </a:r>
            <a:r>
              <a:rPr lang="en-US"/>
              <a:t> to always return 3</a:t>
            </a:r>
          </a:p>
          <a:p>
            <a:r>
              <a:rPr lang="en-US"/>
              <a:t>Valid, but pretty stupid…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With Weak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Consider this Java method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 Java, </a:t>
            </a:r>
            <a:r>
              <a:rPr lang="en-US" b="1">
                <a:latin typeface="Courier New"/>
                <a:cs typeface="Courier New"/>
              </a:rPr>
              <a:t>int</a:t>
            </a:r>
            <a:r>
              <a:rPr lang="en-US"/>
              <a:t> types are known at compile time</a:t>
            </a:r>
          </a:p>
          <a:p>
            <a:r>
              <a:rPr lang="en-US"/>
              <a:t>If you want to add </a:t>
            </a:r>
            <a:r>
              <a:rPr lang="en-US" b="1">
                <a:latin typeface="Courier New"/>
                <a:cs typeface="Courier New"/>
              </a:rPr>
              <a:t>double</a:t>
            </a:r>
            <a:r>
              <a:rPr lang="en-US"/>
              <a:t>s, go somewhere else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2927" y="1800961"/>
            <a:ext cx="3293996" cy="97350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000" dirty="0"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sum(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a,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b) {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   return a + b;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2770" y="1810730"/>
            <a:ext cx="2511034" cy="118842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iload_1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iload_2</a:t>
            </a:r>
          </a:p>
          <a:p>
            <a:pPr algn="l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 iadd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algn="l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 ireturn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243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With Weak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Consider instead this JavaScript function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Not sure… 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a</a:t>
            </a:r>
            <a:r>
              <a:rPr lang="en-US"/>
              <a:t> and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b</a:t>
            </a:r>
            <a:r>
              <a:rPr lang="en-US"/>
              <a:t> are something… </a:t>
            </a:r>
          </a:p>
          <a:p>
            <a:pPr lvl="1"/>
            <a:r>
              <a:rPr lang="en-US"/>
              <a:t>that can be added</a:t>
            </a:r>
          </a:p>
          <a:p>
            <a:r>
              <a:rPr lang="en-US"/>
              <a:t>The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lang="en-US"/>
              <a:t> operator can do a large number of horrible things</a:t>
            </a:r>
          </a:p>
          <a:p>
            <a:pPr lvl="1"/>
            <a:r>
              <a:rPr lang="en-US"/>
              <a:t>The horror that is operator overloading, e.g. </a:t>
            </a:r>
            <a:r>
              <a:rPr lang="en-US" b="1">
                <a:latin typeface="Courier New"/>
                <a:cs typeface="Courier New"/>
              </a:rPr>
              <a:t>String</a:t>
            </a:r>
            <a:r>
              <a:rPr lang="en-US"/>
              <a:t> concatenation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9003" y="1869346"/>
            <a:ext cx="3049765" cy="89109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function sum(a, b) {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   return a + b;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4615" y="1869346"/>
            <a:ext cx="2511034" cy="89109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???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???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266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With Weak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In JavaScript,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a</a:t>
            </a:r>
            <a:r>
              <a:rPr lang="en-US"/>
              <a:t> and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b</a:t>
            </a:r>
            <a:r>
              <a:rPr lang="en-US"/>
              <a:t> mights start out as ints that fit into 32-bits</a:t>
            </a:r>
          </a:p>
          <a:p>
            <a:pPr lvl="1"/>
            <a:r>
              <a:rPr lang="en-US"/>
              <a:t>But addition may overflow and change the result to a long</a:t>
            </a:r>
          </a:p>
          <a:p>
            <a:pPr lvl="1"/>
            <a:r>
              <a:rPr lang="en-US"/>
              <a:t>…or a double</a:t>
            </a:r>
          </a:p>
          <a:p>
            <a:pPr lvl="1"/>
            <a:r>
              <a:rPr lang="en-US"/>
              <a:t>A JavaScript “number” is a rather fuzzy concept to the JVM</a:t>
            </a:r>
          </a:p>
          <a:p>
            <a:pPr lvl="1"/>
            <a:r>
              <a:rPr lang="en-US"/>
              <a:t>True for other languages, like Ruby, as well</a:t>
            </a:r>
          </a:p>
          <a:p>
            <a:r>
              <a:rPr lang="en-US"/>
              <a:t>Type inference at compile time is just too weak</a:t>
            </a:r>
          </a:p>
          <a:p>
            <a:pPr lv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More Details</a:t>
            </a:r>
          </a:p>
        </p:txBody>
      </p:sp>
    </p:spTree>
    <p:extLst>
      <p:ext uri="{BB962C8B-B14F-4D97-AF65-F5344CB8AC3E}">
        <p14:creationId xmlns:p14="http://schemas.microsoft.com/office/powerpoint/2010/main" val="23784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Solve The Weak Type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Gamble</a:t>
            </a:r>
          </a:p>
          <a:p>
            <a:r>
              <a:rPr lang="en-US"/>
              <a:t>Remember the axiom of adaptive runtime behaviour </a:t>
            </a:r>
          </a:p>
          <a:p>
            <a:pPr lvl="1"/>
            <a:r>
              <a:rPr lang="en-US"/>
              <a:t>Worst cases probably don’t happen</a:t>
            </a:r>
          </a:p>
          <a:p>
            <a:pPr lvl="1"/>
            <a:r>
              <a:rPr lang="en-US"/>
              <a:t>If and when they do, take the penalty then, not now</a:t>
            </a:r>
          </a:p>
          <a:p>
            <a:pPr lv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For The JVM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78" y="2907205"/>
            <a:ext cx="5917845" cy="199694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function sum(a, b) {</a:t>
            </a:r>
          </a:p>
          <a:p>
            <a:pPr algn="l"/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try {</a:t>
            </a:r>
          </a:p>
          <a:p>
            <a:pPr algn="l"/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    int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sum = (Integer)a + (Integer)b;</a:t>
            </a:r>
          </a:p>
          <a:p>
            <a:pPr algn="l"/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    checkIntOverflow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(a, b, sum); </a:t>
            </a:r>
          </a:p>
          <a:p>
            <a:pPr algn="l"/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  return sum;</a:t>
            </a:r>
          </a:p>
          <a:p>
            <a:pPr algn="l"/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} catch (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OverFlowException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|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ClassCastException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e) {</a:t>
            </a:r>
          </a:p>
          <a:p>
            <a:pPr algn="l"/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sumDoubles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(a, b);</a:t>
            </a:r>
          </a:p>
          <a:p>
            <a:pPr algn="l"/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</a:p>
          <a:p>
            <a:pPr algn="l"/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0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Solve The Weak Type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Type specialisation is the key</a:t>
            </a:r>
          </a:p>
          <a:p>
            <a:r>
              <a:rPr lang="en-US"/>
              <a:t>Previous example does not use Java SE 7+ features</a:t>
            </a:r>
          </a:p>
          <a:p>
            <a:r>
              <a:rPr lang="en-US"/>
              <a:t>Let’s make it more generic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For The JVM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78" y="2682512"/>
            <a:ext cx="6621230" cy="181133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final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MethodHandle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sumHandle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MethodHandles.guardWithTest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intsAndNotOverflow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sumInts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    sumDoubles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function sum(a, b) {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 return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sumHandle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(a, b);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8218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Java-PPT-Title-v5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Invokedynamic to Project Nashorn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0849" y="2914275"/>
            <a:ext cx="5027083" cy="1638909"/>
          </a:xfrm>
        </p:spPr>
        <p:txBody>
          <a:bodyPr/>
          <a:lstStyle/>
          <a:p>
            <a:r>
              <a:rPr lang="en-US" dirty="0"/>
              <a:t>Simon Ritter</a:t>
            </a:r>
          </a:p>
          <a:p>
            <a:r>
              <a:rPr lang="en-US" dirty="0"/>
              <a:t>Java Technology Evangelist</a:t>
            </a:r>
          </a:p>
          <a:p>
            <a:endParaRPr lang="en-US" dirty="0"/>
          </a:p>
          <a:p>
            <a:r>
              <a:rPr lang="en-US" sz="2800" dirty="0"/>
              <a:t>Twitter: @speakjava</a:t>
            </a:r>
          </a:p>
        </p:txBody>
      </p:sp>
      <p:pic>
        <p:nvPicPr>
          <p:cNvPr id="2" name="Picture 1" descr="OJiaguwen_wh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2" y="4048708"/>
            <a:ext cx="1041403" cy="4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Use mechanism rather than guards</a:t>
            </a:r>
          </a:p>
          <a:p>
            <a:pPr lvl="1"/>
            <a:r>
              <a:rPr lang="en-US"/>
              <a:t>Rewrite the </a:t>
            </a:r>
            <a:r>
              <a:rPr lang="en-US" b="1">
                <a:latin typeface="Courier New"/>
                <a:cs typeface="Courier New"/>
              </a:rPr>
              <a:t>MethodHandle</a:t>
            </a:r>
            <a:r>
              <a:rPr lang="en-US"/>
              <a:t> on a </a:t>
            </a:r>
            <a:r>
              <a:rPr lang="en-US" b="1">
                <a:latin typeface="Courier New"/>
                <a:cs typeface="Courier New"/>
              </a:rPr>
              <a:t>ClassCastException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switchPoints</a:t>
            </a:r>
          </a:p>
          <a:p>
            <a:r>
              <a:rPr lang="en-US"/>
              <a:t>Approach can be extended to Strings and other objects</a:t>
            </a:r>
          </a:p>
          <a:p>
            <a:r>
              <a:rPr lang="en-US"/>
              <a:t>Compile-time types should be used if they are available</a:t>
            </a:r>
          </a:p>
          <a:p>
            <a:r>
              <a:rPr lang="en-US"/>
              <a:t>Ignore integer overflows for now</a:t>
            </a:r>
          </a:p>
          <a:p>
            <a:pPr lvl="1"/>
            <a:r>
              <a:rPr lang="en-US"/>
              <a:t>Primitive to object representation is another common scenario</a:t>
            </a:r>
          </a:p>
          <a:p>
            <a:pPr lvl="1"/>
            <a:r>
              <a:rPr lang="en-US"/>
              <a:t>Combine runtime analysis and invalidation with static types from JavaScript compiler</a:t>
            </a:r>
          </a:p>
        </p:txBody>
      </p:sp>
    </p:spTree>
    <p:extLst>
      <p:ext uri="{BB962C8B-B14F-4D97-AF65-F5344CB8AC3E}">
        <p14:creationId xmlns:p14="http://schemas.microsoft.com/office/powerpoint/2010/main" val="18131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Specialise The </a:t>
            </a:r>
            <a:r>
              <a:rPr lang="en-US">
                <a:latin typeface="Courier New"/>
                <a:cs typeface="Courier New"/>
              </a:rPr>
              <a:t>sum</a:t>
            </a:r>
            <a:r>
              <a:rPr lang="en-US"/>
              <a:t> Function For This CallSite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Using doubles will run faster than semantically equivalent objects</a:t>
            </a:r>
          </a:p>
          <a:p>
            <a:pPr lvl="1"/>
            <a:r>
              <a:rPr lang="en-US"/>
              <a:t>That’s why Java has primitives</a:t>
            </a:r>
          </a:p>
          <a:p>
            <a:r>
              <a:rPr lang="en-US"/>
              <a:t>Nice and short, just 4 bytecodes and no calls into runtime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5972" y="2733767"/>
            <a:ext cx="3772847" cy="158202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// specialized double sum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sum(DD)D: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 dload_1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 dload_2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dadd</a:t>
            </a:r>
            <a:endParaRPr lang="en-US" sz="16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dreturn</a:t>
            </a:r>
            <a:endParaRPr lang="en-US" sz="16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algn="l"/>
            <a:r>
              <a:rPr lang="en-US" sz="1600" b="1" dirty="0">
                <a:latin typeface="Courier New"/>
                <a:cs typeface="Courier Ne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6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It Gets Overwritten?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Dynamic means things change</a:t>
            </a:r>
          </a:p>
          <a:p>
            <a:r>
              <a:rPr lang="en-US"/>
              <a:t>What if the program does this between callsites?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Use a switchPoint, generate a revert stub</a:t>
            </a:r>
          </a:p>
          <a:p>
            <a:pPr lvl="1"/>
            <a:r>
              <a:rPr lang="en-US"/>
              <a:t>Doesn’t need to be explicit bytecode</a:t>
            </a:r>
          </a:p>
          <a:p>
            <a:r>
              <a:rPr lang="en-US"/>
              <a:t>CallSite now points to the revert stub, not the double specialisation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61817" y="2256455"/>
            <a:ext cx="4155068" cy="97422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sum = function(a, b) {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	return a + </a:t>
            </a:r>
            <a:r>
              <a:rPr lang="en-US" b="1" dirty="0">
                <a:solidFill>
                  <a:srgbClr val="000000"/>
                </a:solidFill>
                <a:ea typeface="ヒラギノ角ゴ ProN W3"/>
                <a:cs typeface="ヒラギノ角ゴ ProN W3"/>
              </a:rPr>
              <a:t>‘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string</a:t>
            </a:r>
            <a:r>
              <a:rPr lang="en-US" b="1" dirty="0">
                <a:solidFill>
                  <a:srgbClr val="000000"/>
                </a:solidFill>
                <a:ea typeface="ヒラギノ角ゴ ProN W3"/>
                <a:cs typeface="ヒラギノ角ゴ ProN W3"/>
              </a:rPr>
              <a:t>’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+ b;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5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Revert Stubs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None of the revert stub needs to be generated as explicit bytecodes</a:t>
            </a:r>
          </a:p>
          <a:p>
            <a:pPr lvl="1"/>
            <a:r>
              <a:rPr lang="en-US"/>
              <a:t>MethodHandle combinators suffice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5345" y="2302500"/>
            <a:ext cx="1255517" cy="21489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sum(DD)D: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dload_1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dload_2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dadd</a:t>
            </a:r>
            <a:endParaRPr lang="en-US" sz="16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dreturn</a:t>
            </a:r>
            <a:endParaRPr lang="en-US" sz="16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1863" y="2302500"/>
            <a:ext cx="6161530" cy="21489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sum_revert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(DD)D: //hope this doesn’t happen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dload_1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invokestatic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JSRuntime.toObject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(D)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dload_2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invokestatic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JSRuntime.toObject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(D)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invokedynamic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sum(OO)O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invokestatic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JSRuntime.toNumber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(O)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dreturn</a:t>
            </a:r>
            <a:endParaRPr lang="en-US" sz="16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232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Assume field types do not change</a:t>
            </a:r>
          </a:p>
          <a:p>
            <a:pPr lvl="1"/>
            <a:r>
              <a:rPr lang="en-US"/>
              <a:t>If they do they converge on a final type quickly</a:t>
            </a:r>
          </a:p>
          <a:p>
            <a:r>
              <a:rPr lang="en-US"/>
              <a:t>Internal type representation can be a field, several fields or a “tagged value”</a:t>
            </a:r>
          </a:p>
          <a:p>
            <a:pPr lvl="1"/>
            <a:r>
              <a:rPr lang="en-US"/>
              <a:t>Reduce data badwidth</a:t>
            </a:r>
          </a:p>
          <a:p>
            <a:pPr lvl="1"/>
            <a:r>
              <a:rPr lang="en-US"/>
              <a:t>Reduce boxing</a:t>
            </a:r>
          </a:p>
          <a:p>
            <a:r>
              <a:rPr lang="en-US"/>
              <a:t>Remember </a:t>
            </a:r>
            <a:r>
              <a:rPr lang="en-US" i="1"/>
              <a:t>undefined</a:t>
            </a:r>
          </a:p>
          <a:p>
            <a:pPr lvl="1"/>
            <a:r>
              <a:rPr lang="en-US"/>
              <a:t>Representation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6494" y="2814777"/>
            <a:ext cx="2349032" cy="19442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var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x;    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print(x);      //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()O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x = 17;        //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setX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(I)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print(x);      //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()O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x *= 4711.17;  //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setX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(D)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print(x);      //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()O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x += “string”; //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setX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(O)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print(x);      //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()O</a:t>
            </a:r>
            <a:r>
              <a:rPr lang="en-US" sz="1100" b="1" dirty="0">
                <a:latin typeface="Courier New"/>
                <a:cs typeface="Courier New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6527" y="2814777"/>
            <a:ext cx="2025027" cy="19442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// naïve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impl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// don’t do this</a:t>
            </a:r>
          </a:p>
          <a:p>
            <a:pPr algn="l"/>
            <a:endParaRPr lang="en-US" sz="11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class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XObject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{ 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xi;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 double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xd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 Object xo; </a:t>
            </a:r>
          </a:p>
          <a:p>
            <a:pPr algn="l"/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8992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No actual code – generated by MethodHandle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Getters On The Fly – Use switchPoints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7788" y="1781015"/>
            <a:ext cx="2754037" cy="153917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getXWhenUndefined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()I {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0;      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                     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double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getXWhenUndefined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()D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NaN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Object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getXWhenUndefined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()O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Undefined.UNDEFINED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7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2326" y="1781015"/>
            <a:ext cx="2754037" cy="153917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()I {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xi;      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                     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double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()D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JSRuntime.toNumber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(xi);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Object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()O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JSRuntime.toObject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(xi)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r>
              <a:rPr lang="en-US" sz="700" b="1" dirty="0">
                <a:latin typeface="Courier New"/>
                <a:cs typeface="Courier New"/>
              </a:rPr>
              <a:t>;</a:t>
            </a:r>
          </a:p>
          <a:p>
            <a:r>
              <a:rPr lang="en-US" sz="7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7788" y="3360690"/>
            <a:ext cx="2754037" cy="153917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getXWhenDouble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()I {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JSRuntime.toInt32(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xd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                     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double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getXWhenDouble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()D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xd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Object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getXWhenDouble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()O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JSRuntime.toObj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xd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2326" y="3360690"/>
            <a:ext cx="2754037" cy="153917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getXWhenObject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()I {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JSRuntime.toInt32(xo);      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                                  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double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getXWhenObject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()D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JSRuntime.toNumber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(xo);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Object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getXWhenObject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()O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xo;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7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187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Setters to a wider type, T, trigger all switchPoints up to that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Setters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956" y="1883174"/>
            <a:ext cx="6196583" cy="26732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void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setXWhenInt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this.xi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; //we remain an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woohoo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1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void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setXWhenInt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(double d)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this.xd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= d;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SwitchPoint.invalidate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xToDouble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//invalidate next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switchpoint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, now a double;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1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void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setXWhenInt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(Object o)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this.xo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= o;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SwitchPoint.invalidate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xToDouble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xToObject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//invalidate all remaining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switchpoints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, now an Object forevermore.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1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57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Tagged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One of the worst problems for dynamic languages on the JVM is primitive boxing</a:t>
            </a:r>
          </a:p>
          <a:p>
            <a:r>
              <a:rPr lang="en-US"/>
              <a:t>A primitive value should not have an object overhead</a:t>
            </a:r>
          </a:p>
          <a:p>
            <a:pPr lvl="1"/>
            <a:r>
              <a:rPr lang="en-US"/>
              <a:t>Allocation / boxing / unboxing</a:t>
            </a:r>
          </a:p>
          <a:p>
            <a:pPr lvl="1"/>
            <a:r>
              <a:rPr lang="en-US"/>
              <a:t>The JVM cannot remove all of these</a:t>
            </a:r>
          </a:p>
          <a:p>
            <a:r>
              <a:rPr lang="en-US"/>
              <a:t>Need a way to interleave primitives with object references</a:t>
            </a:r>
          </a:p>
          <a:p>
            <a:r>
              <a:rPr lang="en-US"/>
              <a:t>Doing it for the whole JVM would be very disruptive</a:t>
            </a:r>
          </a:p>
          <a:p>
            <a:r>
              <a:rPr lang="en-US"/>
              <a:t>Tagged arrays – a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4838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85952" y="4886325"/>
            <a:ext cx="150004" cy="15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16" tIns="26320" rIns="50616" bIns="26320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BDBCB5A5-AE58-454B-BC8C-30E3B329E978}" type="slidenum">
              <a:rPr lang="en-US" sz="700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28</a:t>
            </a:fld>
            <a:endParaRPr lang="en-US" sz="700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8600" y="882617"/>
            <a:ext cx="4980573" cy="3713083"/>
          </a:xfrm>
          <a:prstGeom prst="rect">
            <a:avLst/>
          </a:prstGeom>
        </p:spPr>
        <p:txBody>
          <a:bodyPr lIns="51426" tIns="25713" rIns="51426" bIns="25713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9pPr>
          </a:lstStyle>
          <a:p>
            <a:r>
              <a:rPr lang="en-US" b="0" dirty="0" smtClean="0"/>
              <a:t>The </a:t>
            </a:r>
            <a:r>
              <a:rPr lang="en-US" b="0" dirty="0" err="1" smtClean="0"/>
              <a:t>Nashorn</a:t>
            </a:r>
            <a:r>
              <a:rPr lang="en-US" b="0" dirty="0" smtClean="0"/>
              <a:t> Project</a:t>
            </a:r>
          </a:p>
          <a:p>
            <a:endParaRPr lang="en-US" b="0" dirty="0"/>
          </a:p>
          <a:p>
            <a:r>
              <a:rPr lang="en-US" b="0" dirty="0" smtClean="0"/>
              <a:t>JavaScript using 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invokedynamic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859410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85952" y="4886325"/>
            <a:ext cx="150004" cy="15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16" tIns="26320" rIns="50616" bIns="26320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BDBCB5A5-AE58-454B-BC8C-30E3B329E978}" type="slidenum">
              <a:rPr lang="en-US" sz="700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29</a:t>
            </a:fld>
            <a:endParaRPr lang="en-US" sz="700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032" y="183707"/>
            <a:ext cx="7410436" cy="1336649"/>
          </a:xfrm>
          <a:prstGeom prst="rect">
            <a:avLst/>
          </a:prstGeom>
        </p:spPr>
        <p:txBody>
          <a:bodyPr lIns="51426" tIns="25713" rIns="51426" bIns="25713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9pPr>
          </a:lstStyle>
          <a:p>
            <a:r>
              <a:rPr lang="en-US" b="0" dirty="0" smtClean="0"/>
              <a:t>The </a:t>
            </a:r>
            <a:r>
              <a:rPr lang="en-US" b="0" dirty="0" err="1" smtClean="0"/>
              <a:t>Nashorn</a:t>
            </a:r>
            <a:r>
              <a:rPr lang="en-US" b="0" dirty="0" smtClean="0"/>
              <a:t> Project</a:t>
            </a:r>
          </a:p>
          <a:p>
            <a:pPr algn="l"/>
            <a:r>
              <a:rPr lang="en-US" sz="1600" b="0" dirty="0">
                <a:latin typeface="+mn-lt"/>
              </a:rPr>
              <a:t>A Rhino for 2013 (aiming for open source release in the Java 8 timeframe)</a:t>
            </a:r>
          </a:p>
          <a:p>
            <a:pPr algn="l"/>
            <a:r>
              <a:rPr lang="en-US" sz="1600" b="0" dirty="0" err="1">
                <a:latin typeface="+mn-lt"/>
              </a:rPr>
              <a:t>Nashorn</a:t>
            </a:r>
            <a:r>
              <a:rPr lang="en-US" sz="1600" b="0" dirty="0">
                <a:latin typeface="+mn-lt"/>
              </a:rPr>
              <a:t> is German for Rhino (also sounds cool)</a:t>
            </a:r>
          </a:p>
          <a:p>
            <a:pPr marL="385694" indent="-385694" algn="l">
              <a:buFont typeface="Arial"/>
              <a:buChar char="•"/>
            </a:pPr>
            <a:endParaRPr lang="en-US" sz="1600" b="0" dirty="0"/>
          </a:p>
        </p:txBody>
      </p:sp>
      <p:pic>
        <p:nvPicPr>
          <p:cNvPr id="6" name="Picture 5" descr="White_rhi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09" y="1672817"/>
            <a:ext cx="4624120" cy="317687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2450053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The invokedynamic bytecode</a:t>
            </a:r>
          </a:p>
          <a:p>
            <a:r>
              <a:rPr lang="en-US" smtClean="0"/>
              <a:t>Dynamically typed languages on the JVM – Implementation</a:t>
            </a:r>
          </a:p>
          <a:p>
            <a:r>
              <a:rPr lang="en-US"/>
              <a:t>Project Nashorn</a:t>
            </a:r>
            <a:endParaRPr lang="en-US" smtClean="0"/>
          </a:p>
          <a:p>
            <a:r>
              <a:rPr lang="en-US" smtClean="0"/>
              <a:t>Future Directions</a:t>
            </a:r>
          </a:p>
        </p:txBody>
      </p:sp>
      <p:pic>
        <p:nvPicPr>
          <p:cNvPr id="4" name="Picture 3" descr="Untitled 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" b="-177399"/>
          <a:stretch/>
        </p:blipFill>
        <p:spPr>
          <a:xfrm>
            <a:off x="285908" y="2432126"/>
            <a:ext cx="1800049" cy="22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Nashorn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Create an </a:t>
            </a:r>
            <a:r>
              <a:rPr lang="en-US" b="1">
                <a:latin typeface="Courier New"/>
                <a:cs typeface="Courier New"/>
              </a:rPr>
              <a:t>invokedynamic</a:t>
            </a:r>
            <a:r>
              <a:rPr lang="en-US"/>
              <a:t> sample implementation on top of the JVM </a:t>
            </a:r>
          </a:p>
          <a:p>
            <a:r>
              <a:rPr lang="en-US"/>
              <a:t>Should be faster than previous non-</a:t>
            </a:r>
            <a:r>
              <a:rPr lang="en-US" b="1">
                <a:latin typeface="Courier New"/>
                <a:cs typeface="Courier New"/>
              </a:rPr>
              <a:t>invokedynamic</a:t>
            </a:r>
            <a:r>
              <a:rPr lang="en-US"/>
              <a:t> implementations</a:t>
            </a:r>
          </a:p>
          <a:p>
            <a:r>
              <a:rPr lang="en-US"/>
              <a:t>Proof that invokedynamic works (and works well)</a:t>
            </a:r>
          </a:p>
          <a:p>
            <a:r>
              <a:rPr lang="en-US"/>
              <a:t>Any performance bottlenecks should be communicated between teams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28364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Nashorn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Rhino is a non-</a:t>
            </a:r>
            <a:r>
              <a:rPr lang="en-US" b="1">
                <a:latin typeface="Courier New"/>
                <a:cs typeface="Courier New"/>
              </a:rPr>
              <a:t>invokedynamic</a:t>
            </a:r>
            <a:r>
              <a:rPr lang="en-US"/>
              <a:t> implementation</a:t>
            </a:r>
          </a:p>
          <a:p>
            <a:r>
              <a:rPr lang="en-US"/>
              <a:t>Rhino is slow</a:t>
            </a:r>
          </a:p>
          <a:p>
            <a:r>
              <a:rPr lang="en-US"/>
              <a:t>Rhino contains challenging deprecated backwards compatability things</a:t>
            </a:r>
          </a:p>
          <a:p>
            <a:r>
              <a:rPr lang="en-US"/>
              <a:t>Ripe for replacement</a:t>
            </a:r>
          </a:p>
          <a:p>
            <a:r>
              <a:rPr lang="en-US"/>
              <a:t>JSR 223: Java to JavaScript, JavaScript to Java</a:t>
            </a:r>
          </a:p>
          <a:p>
            <a:pPr lvl="1"/>
            <a:r>
              <a:rPr lang="en-US"/>
              <a:t>Automatic support.  Very powerful</a:t>
            </a:r>
          </a:p>
          <a:p>
            <a:r>
              <a:rPr lang="en-US"/>
              <a:t>The JRuby team are already doing great things with JRuby</a:t>
            </a:r>
          </a:p>
          <a:p>
            <a:pPr lv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Rationale for JavaScript</a:t>
            </a:r>
          </a:p>
        </p:txBody>
      </p:sp>
    </p:spTree>
    <p:extLst>
      <p:ext uri="{BB962C8B-B14F-4D97-AF65-F5344CB8AC3E}">
        <p14:creationId xmlns:p14="http://schemas.microsoft.com/office/powerpoint/2010/main" val="919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85952" y="4886325"/>
            <a:ext cx="150004" cy="15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16" tIns="26320" rIns="50616" bIns="26320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BDBCB5A5-AE58-454B-BC8C-30E3B329E978}" type="slidenum">
              <a:rPr lang="en-US" sz="700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32</a:t>
            </a:fld>
            <a:endParaRPr lang="en-US" sz="700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2457" y="1154093"/>
            <a:ext cx="6760929" cy="2950581"/>
          </a:xfrm>
          <a:prstGeom prst="rect">
            <a:avLst/>
          </a:prstGeom>
        </p:spPr>
        <p:txBody>
          <a:bodyPr lIns="51426" tIns="25713" rIns="51426" bIns="25713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 b="1">
                <a:solidFill>
                  <a:srgbClr val="1A1718"/>
                </a:solidFill>
                <a:latin typeface="Gill Sans" charset="0"/>
                <a:ea typeface="ヒラギノ角ゴ ProN W6" charset="0"/>
                <a:cs typeface="ヒラギノ角ゴ ProN W6" charset="0"/>
              </a:defRPr>
            </a:lvl9pPr>
          </a:lstStyle>
          <a:p>
            <a:r>
              <a:rPr lang="en-US" b="0" dirty="0" smtClean="0"/>
              <a:t>The real reason – Keep up with Atwood’s law:</a:t>
            </a:r>
          </a:p>
          <a:p>
            <a:endParaRPr lang="en-US" b="0" dirty="0"/>
          </a:p>
          <a:p>
            <a:r>
              <a:rPr lang="en-US" sz="1700" b="0" dirty="0">
                <a:latin typeface="+mn-lt"/>
              </a:rPr>
              <a:t>Atwood’s law: </a:t>
            </a:r>
            <a:r>
              <a:rPr lang="en-US" sz="1700" b="0" i="1" dirty="0">
                <a:latin typeface="+mn-lt"/>
              </a:rPr>
              <a:t>“Any application that can be written in JavaScript, will eventually be written in JavaScript”</a:t>
            </a:r>
          </a:p>
          <a:p>
            <a:pPr algn="r"/>
            <a:r>
              <a:rPr lang="en-US" sz="1700" b="0" dirty="0">
                <a:latin typeface="+mn-lt"/>
              </a:rPr>
              <a:t>	</a:t>
            </a:r>
            <a:r>
              <a:rPr lang="en-US" sz="1300" b="0" dirty="0">
                <a:latin typeface="+mn-lt"/>
              </a:rPr>
              <a:t>- James Atwood (founder, </a:t>
            </a:r>
            <a:r>
              <a:rPr lang="en-US" sz="1300" b="0" dirty="0" err="1">
                <a:latin typeface="+mn-lt"/>
              </a:rPr>
              <a:t>stackoverflow.com</a:t>
            </a:r>
            <a:r>
              <a:rPr lang="en-US" sz="1300" b="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42004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Nashorn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Create a node.js implementation that works with Nashorn</a:t>
            </a:r>
          </a:p>
          <a:p>
            <a:pPr lvl="1"/>
            <a:r>
              <a:rPr lang="en-US"/>
              <a:t>node.jar (asynchronous I/O implemented in project Grizzly)</a:t>
            </a:r>
          </a:p>
          <a:p>
            <a:r>
              <a:rPr lang="en-US"/>
              <a:t>4-5 people working fulltime in the languages/tools group</a:t>
            </a:r>
          </a:p>
          <a:p>
            <a:r>
              <a:rPr lang="en-US"/>
              <a:t>Nashorn scheduled for open source release in JDK8 timeframe</a:t>
            </a:r>
          </a:p>
          <a:p>
            <a:pPr lvl="1"/>
            <a:r>
              <a:rPr lang="en-US"/>
              <a:t>Source available earlier</a:t>
            </a:r>
          </a:p>
          <a:p>
            <a:pPr lvl="1"/>
            <a:r>
              <a:rPr lang="en-US"/>
              <a:t>node.jar has no official schedule yet </a:t>
            </a:r>
          </a:p>
          <a:p>
            <a:r>
              <a:rPr lang="en-US"/>
              <a:t>Other things that will go into the JDK</a:t>
            </a:r>
          </a:p>
          <a:p>
            <a:pPr lvl="1"/>
            <a:r>
              <a:rPr lang="en-US"/>
              <a:t>Dynalink</a:t>
            </a:r>
          </a:p>
          <a:p>
            <a:pPr lvl="1"/>
            <a:r>
              <a:rPr lang="en-US"/>
              <a:t>ASM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0575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Nashorn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Challenge: JavaScript is a nasty, nasty, nasty language</a:t>
            </a:r>
          </a:p>
        </p:txBody>
      </p:sp>
      <p:pic>
        <p:nvPicPr>
          <p:cNvPr id="4" name="Picture 3" descr="javascript-the-good-parts-the-definitive-gu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64" y="1397120"/>
            <a:ext cx="5062568" cy="34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Nashorn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en-US"/>
              <a:t>‘4’ - 2 === 2, but ‘4’ + 2 === </a:t>
            </a:r>
            <a:r>
              <a:rPr lang="fr-FR"/>
              <a:t>’</a:t>
            </a:r>
            <a:r>
              <a:rPr lang="en-US"/>
              <a:t>42’</a:t>
            </a:r>
          </a:p>
          <a:p>
            <a:pPr lvl="1"/>
            <a:r>
              <a:rPr lang="en-US"/>
              <a:t>You can declare variables </a:t>
            </a:r>
            <a:r>
              <a:rPr lang="en-US" i="1"/>
              <a:t>after</a:t>
            </a:r>
            <a:r>
              <a:rPr lang="en-US"/>
              <a:t> you use them</a:t>
            </a:r>
          </a:p>
          <a:p>
            <a:pPr lvl="1"/>
            <a:r>
              <a:rPr lang="en-US"/>
              <a:t>The </a:t>
            </a:r>
            <a:r>
              <a:rPr lang="en-US" b="1">
                <a:latin typeface="Courier New"/>
                <a:cs typeface="Courier New"/>
              </a:rPr>
              <a:t>with</a:t>
            </a:r>
            <a:r>
              <a:rPr lang="en-US"/>
              <a:t> keyword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Number(“0xffgarbage”) === 255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Math.min() &gt; Math.max() === true</a:t>
            </a:r>
          </a:p>
          <a:p>
            <a:pPr lvl="1"/>
            <a:r>
              <a:rPr lang="en-US"/>
              <a:t>Take a floating point number and right shift it…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a.x</a:t>
            </a:r>
            <a:r>
              <a:rPr lang="en-US"/>
              <a:t> looks like field a access</a:t>
            </a:r>
          </a:p>
          <a:p>
            <a:pPr lvl="2"/>
            <a:r>
              <a:rPr lang="en-US"/>
              <a:t>Could just as easily be a getter (with side effects), a could be as well</a:t>
            </a:r>
          </a:p>
          <a:p>
            <a:pPr lvl="1"/>
            <a:r>
              <a:rPr lang="en-US"/>
              <a:t> There’s plenty more where that came from…</a:t>
            </a:r>
          </a:p>
          <a:p>
            <a:pPr lv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JavaScript is a nasty, nasty, nasty language</a:t>
            </a:r>
          </a:p>
        </p:txBody>
      </p:sp>
    </p:spTree>
    <p:extLst>
      <p:ext uri="{BB962C8B-B14F-4D97-AF65-F5344CB8AC3E}">
        <p14:creationId xmlns:p14="http://schemas.microsoft.com/office/powerpoint/2010/main" val="34985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Nashorn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Currently we have full ECMAScript compliance</a:t>
            </a:r>
          </a:p>
          <a:p>
            <a:r>
              <a:rPr lang="en-US"/>
              <a:t>This is better than ANY existing JavaScript runtime</a:t>
            </a:r>
          </a:p>
          <a:p>
            <a:r>
              <a:rPr lang="en-US"/>
              <a:t>Rhino only at about ~94%</a:t>
            </a:r>
          </a:p>
          <a:p>
            <a:r>
              <a:rPr lang="en-US"/>
              <a:t>Our focus is now shifting to performance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Nashorn Performance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365045"/>
              </p:ext>
            </p:extLst>
          </p:nvPr>
        </p:nvGraphicFramePr>
        <p:xfrm>
          <a:off x="1048453" y="951570"/>
          <a:ext cx="7047095" cy="461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1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Nashorn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node.jar file is small</a:t>
            </a:r>
          </a:p>
          <a:p>
            <a:pPr lvl="1"/>
            <a:r>
              <a:rPr lang="en-US"/>
              <a:t>Equally useful in Java EE and embedded environments</a:t>
            </a:r>
          </a:p>
          <a:p>
            <a:pPr lvl="1"/>
            <a:r>
              <a:rPr lang="en-US"/>
              <a:t>Tested and running on a Raspberry Pi</a:t>
            </a:r>
          </a:p>
          <a:p>
            <a:r>
              <a:rPr lang="en-US"/>
              <a:t>JVM tools work just as well</a:t>
            </a:r>
          </a:p>
          <a:p>
            <a:pPr lvl="1"/>
            <a:r>
              <a:rPr lang="en-US"/>
              <a:t>Mission control and flight recorder</a:t>
            </a:r>
          </a:p>
        </p:txBody>
      </p:sp>
    </p:spTree>
    <p:extLst>
      <p:ext uri="{BB962C8B-B14F-4D97-AF65-F5344CB8AC3E}">
        <p14:creationId xmlns:p14="http://schemas.microsoft.com/office/powerpoint/2010/main" val="10001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Performance, performance, performance</a:t>
            </a:r>
          </a:p>
          <a:p>
            <a:r>
              <a:rPr lang="en-US"/>
              <a:t>Investigate parallel APIs</a:t>
            </a:r>
          </a:p>
          <a:p>
            <a:r>
              <a:rPr lang="en-US"/>
              <a:t>Library improvements</a:t>
            </a:r>
          </a:p>
          <a:p>
            <a:pPr lvl="1"/>
            <a:r>
              <a:rPr lang="en-US"/>
              <a:t>RegExp</a:t>
            </a:r>
          </a:p>
          <a:p>
            <a:pPr lvl="1"/>
            <a:r>
              <a:rPr lang="en-US"/>
              <a:t>Possible integration with existing 3</a:t>
            </a:r>
            <a:r>
              <a:rPr lang="en-US" baseline="30000"/>
              <a:t>rd</a:t>
            </a:r>
            <a:r>
              <a:rPr lang="en-US"/>
              <a:t> party solutions</a:t>
            </a:r>
          </a:p>
          <a:p>
            <a:r>
              <a:rPr lang="en-US"/>
              <a:t>TaggedArrays – using some of the low level JVM internals</a:t>
            </a:r>
          </a:p>
        </p:txBody>
      </p:sp>
    </p:spTree>
    <p:extLst>
      <p:ext uri="{BB962C8B-B14F-4D97-AF65-F5344CB8AC3E}">
        <p14:creationId xmlns:p14="http://schemas.microsoft.com/office/powerpoint/2010/main" val="4704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Invokedynamic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ヒラギノ角ゴ ProN W3"/>
                <a:cs typeface="ヒラギノ角ゴ ProN W3"/>
              </a:rPr>
              <a:t>First time a new </a:t>
            </a:r>
            <a:r>
              <a:rPr lang="en-US" dirty="0" err="1">
                <a:solidFill>
                  <a:srgbClr val="000000"/>
                </a:solidFill>
                <a:ea typeface="ヒラギノ角ゴ ProN W3"/>
                <a:cs typeface="ヒラギノ角ゴ ProN W3"/>
              </a:rPr>
              <a:t>bytecode</a:t>
            </a:r>
            <a:r>
              <a:rPr lang="en-US" dirty="0">
                <a:solidFill>
                  <a:srgbClr val="000000"/>
                </a:solidFill>
                <a:ea typeface="ヒラギノ角ゴ ProN W3"/>
                <a:cs typeface="ヒラギノ角ゴ ProN W3"/>
              </a:rPr>
              <a:t> was introduced in the history of the JVM specification</a:t>
            </a:r>
          </a:p>
          <a:p>
            <a:r>
              <a:rPr lang="en-US"/>
              <a:t>A new type of call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ヒラギノ角ゴ ProN W3"/>
                <a:cs typeface="ヒラギノ角ゴ ProN W3"/>
              </a:rPr>
              <a:t>Previously: </a:t>
            </a:r>
            <a:r>
              <a:rPr lang="en-US" b="1" dirty="0" err="1">
                <a:solidFill>
                  <a:srgbClr val="000000"/>
                </a:solidFill>
                <a:latin typeface="Courier New"/>
                <a:ea typeface="ヒラギノ角ゴ ProN W3"/>
                <a:cs typeface="Courier New"/>
              </a:rPr>
              <a:t>invokestatic</a:t>
            </a:r>
            <a:r>
              <a:rPr lang="en-US" dirty="0">
                <a:solidFill>
                  <a:srgbClr val="000000"/>
                </a:solidFill>
                <a:ea typeface="ヒラギノ角ゴ ProN W3"/>
                <a:cs typeface="ヒラギノ角ゴ ProN W3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urier New"/>
                <a:ea typeface="ヒラギノ角ゴ ProN W3"/>
                <a:cs typeface="Courier New"/>
              </a:rPr>
              <a:t>invokevirtual</a:t>
            </a:r>
            <a:r>
              <a:rPr lang="en-US" dirty="0">
                <a:solidFill>
                  <a:srgbClr val="000000"/>
                </a:solidFill>
                <a:ea typeface="ヒラギノ角ゴ ProN W3"/>
                <a:cs typeface="ヒラギノ角ゴ ProN W3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Courier New"/>
                <a:ea typeface="ヒラギノ角ゴ ProN W3"/>
                <a:cs typeface="Courier New"/>
              </a:rPr>
              <a:t>invokeinterface</a:t>
            </a:r>
            <a:r>
              <a:rPr lang="en-US" dirty="0">
                <a:solidFill>
                  <a:srgbClr val="000000"/>
                </a:solidFill>
                <a:ea typeface="ヒラギノ角ゴ ProN W3"/>
                <a:cs typeface="ヒラギノ角ゴ ProN W3"/>
              </a:rPr>
              <a:t> and </a:t>
            </a:r>
            <a:r>
              <a:rPr lang="en-US" b="1" dirty="0" err="1">
                <a:solidFill>
                  <a:srgbClr val="000000"/>
                </a:solidFill>
                <a:latin typeface="Courier New"/>
                <a:ea typeface="ヒラギノ角ゴ ProN W3"/>
                <a:cs typeface="Courier New"/>
              </a:rPr>
              <a:t>invokespecial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851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and 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Invokedynamic makes the JVM much more powerful</a:t>
            </a:r>
          </a:p>
          <a:p>
            <a:pPr lvl="1"/>
            <a:r>
              <a:rPr lang="en-US"/>
              <a:t>Especially for dynamically typed languages</a:t>
            </a:r>
          </a:p>
          <a:p>
            <a:r>
              <a:rPr lang="en-US"/>
              <a:t>Project Nashorn is a great demonstration</a:t>
            </a:r>
          </a:p>
          <a:p>
            <a:pPr lvl="1"/>
            <a:r>
              <a:rPr lang="en-US"/>
              <a:t>Full ECMAScript compliance</a:t>
            </a:r>
          </a:p>
          <a:p>
            <a:pPr lvl="1"/>
            <a:r>
              <a:rPr lang="en-US"/>
              <a:t>Great performance</a:t>
            </a:r>
          </a:p>
          <a:p>
            <a:pPr lvl="1"/>
            <a:r>
              <a:rPr lang="en-US"/>
              <a:t>Open source</a:t>
            </a:r>
          </a:p>
          <a:p>
            <a:pPr marL="403225" lvl="1" indent="0">
              <a:buNone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1555" y="3753556"/>
            <a:ext cx="5719704" cy="40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openjdk.java.net/projects/nashorn</a:t>
            </a:r>
            <a:endParaRPr lang="en-US" sz="2000" b="1" dirty="0" err="1" smtClean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405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3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Invokedynamic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Basic idea: It’s a function pointer</a:t>
            </a:r>
          </a:p>
          <a:p>
            <a:pPr lvl="1"/>
            <a:r>
              <a:rPr lang="en-US"/>
              <a:t>Make a method call without standard JVM checks</a:t>
            </a:r>
          </a:p>
          <a:p>
            <a:pPr lvl="1"/>
            <a:r>
              <a:rPr lang="en-US"/>
              <a:t>Enables completely custom linkage</a:t>
            </a:r>
          </a:p>
          <a:p>
            <a:pPr lvl="1"/>
            <a:r>
              <a:rPr lang="en-US"/>
              <a:t>Essential for hotswap method call targets</a:t>
            </a:r>
          </a:p>
          <a:p>
            <a:r>
              <a:rPr lang="en-US"/>
              <a:t>Not used by javac currently</a:t>
            </a:r>
          </a:p>
          <a:p>
            <a:pPr lvl="1"/>
            <a:r>
              <a:rPr lang="en-US"/>
              <a:t>JDK8 will use it for Lambda expressions</a:t>
            </a:r>
          </a:p>
          <a:p>
            <a:r>
              <a:rPr lang="en-US"/>
              <a:t>Used by compilers for dynamically typed languages</a:t>
            </a:r>
          </a:p>
        </p:txBody>
      </p:sp>
    </p:spTree>
    <p:extLst>
      <p:ext uri="{BB962C8B-B14F-4D97-AF65-F5344CB8AC3E}">
        <p14:creationId xmlns:p14="http://schemas.microsoft.com/office/powerpoint/2010/main" val="34253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85952" y="4886325"/>
            <a:ext cx="150004" cy="15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16" tIns="26320" rIns="50616" bIns="26320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BDBCB5A5-AE58-454B-BC8C-30E3B329E978}" type="slidenum">
              <a:rPr lang="en-US" sz="700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6</a:t>
            </a:fld>
            <a:endParaRPr lang="en-US" sz="700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1310" y="1210077"/>
            <a:ext cx="936227" cy="528982"/>
          </a:xfrm>
          <a:prstGeom prst="rect">
            <a:avLst/>
          </a:prstGeom>
          <a:noFill/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calls</a:t>
            </a:r>
          </a:p>
          <a:p>
            <a:endParaRPr lang="en-US" sz="1100" dirty="0" err="1">
              <a:solidFill>
                <a:schemeClr val="tx2"/>
              </a:solidFill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gray">
          <a:xfrm>
            <a:off x="3748679" y="1793695"/>
            <a:ext cx="1157471" cy="1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6" tIns="25713" rIns="51426" bIns="25713" anchor="ctr" anchorCtr="1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</a:rPr>
              <a:t>Bootstrap Method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22773" y="506021"/>
            <a:ext cx="5403265" cy="4212468"/>
            <a:chOff x="3135916" y="1077913"/>
            <a:chExt cx="4873815" cy="3743325"/>
          </a:xfrm>
        </p:grpSpPr>
        <p:sp>
          <p:nvSpPr>
            <p:cNvPr id="23" name="Line 2"/>
            <p:cNvSpPr>
              <a:spLocks noChangeShapeType="1"/>
            </p:cNvSpPr>
            <p:nvPr/>
          </p:nvSpPr>
          <p:spPr bwMode="gray">
            <a:xfrm flipH="1">
              <a:off x="5525321" y="1739901"/>
              <a:ext cx="1587" cy="3651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gray">
            <a:xfrm>
              <a:off x="3552825" y="1077913"/>
              <a:ext cx="3726311" cy="638175"/>
            </a:xfrm>
            <a:prstGeom prst="rect">
              <a:avLst/>
            </a:prstGeom>
            <a:solidFill>
              <a:srgbClr val="A3A3A3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gray">
            <a:xfrm>
              <a:off x="3552825" y="2135188"/>
              <a:ext cx="3726311" cy="638175"/>
            </a:xfrm>
            <a:prstGeom prst="rect">
              <a:avLst/>
            </a:prstGeom>
            <a:solidFill>
              <a:srgbClr val="A3A3A3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gray">
            <a:xfrm>
              <a:off x="3552825" y="3144838"/>
              <a:ext cx="3726311" cy="638175"/>
            </a:xfrm>
            <a:prstGeom prst="rect">
              <a:avLst/>
            </a:prstGeom>
            <a:solidFill>
              <a:srgbClr val="A3A3A3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gray">
            <a:xfrm>
              <a:off x="3552825" y="4183063"/>
              <a:ext cx="3726311" cy="638175"/>
            </a:xfrm>
            <a:prstGeom prst="rect">
              <a:avLst/>
            </a:prstGeom>
            <a:solidFill>
              <a:srgbClr val="A3A3A3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gray">
            <a:xfrm flipH="1">
              <a:off x="5523733" y="2779713"/>
              <a:ext cx="3175" cy="3651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gray">
            <a:xfrm flipH="1">
              <a:off x="5523733" y="3808413"/>
              <a:ext cx="3175" cy="3651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gray">
            <a:xfrm>
              <a:off x="3757767" y="1220729"/>
              <a:ext cx="3283446" cy="35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en-US" sz="2000" b="1" dirty="0" err="1">
                  <a:latin typeface="Courier New"/>
                  <a:cs typeface="Courier New"/>
                </a:rPr>
                <a:t>invokedynamic</a:t>
              </a:r>
              <a:r>
                <a:rPr lang="en-US" sz="2000" dirty="0"/>
                <a:t> </a:t>
              </a:r>
              <a:r>
                <a:rPr lang="en-US" sz="2000" dirty="0" err="1"/>
                <a:t>bytecode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gray">
            <a:xfrm>
              <a:off x="3947784" y="2278003"/>
              <a:ext cx="2696890" cy="35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en-US" sz="2000" dirty="0"/>
                <a:t>Bootstrap Method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gray">
            <a:xfrm>
              <a:off x="3595730" y="3302540"/>
              <a:ext cx="3683405" cy="35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en-US" sz="2000" b="1" dirty="0" err="1">
                  <a:latin typeface="Courier New"/>
                  <a:cs typeface="Courier New"/>
                </a:rPr>
                <a:t>java.lang.invoke.CallSite</a:t>
              </a:r>
              <a:endParaRPr lang="en-US" sz="2000" b="1" dirty="0">
                <a:solidFill>
                  <a:schemeClr val="tx2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gray">
            <a:xfrm>
              <a:off x="3135916" y="4200582"/>
              <a:ext cx="4619067" cy="57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en-US" sz="2000" dirty="0"/>
                <a:t>Target </a:t>
              </a:r>
            </a:p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(</a:t>
              </a:r>
              <a:r>
                <a:rPr lang="en-US" sz="1600" b="1" dirty="0" err="1">
                  <a:latin typeface="Courier New"/>
                  <a:cs typeface="Courier New"/>
                </a:rPr>
                <a:t>java.lang.invoke</a:t>
              </a:r>
              <a:r>
                <a:rPr lang="en-US" sz="1600" b="1" dirty="0">
                  <a:latin typeface="Courier New"/>
                  <a:cs typeface="Courier New"/>
                </a:rPr>
                <a:t>.</a:t>
              </a:r>
              <a:r>
                <a:rPr lang="en-US" sz="1600" b="1" dirty="0" err="1">
                  <a:latin typeface="Courier New"/>
                  <a:cs typeface="Courier New"/>
                </a:rPr>
                <a:t>MethodHandle</a:t>
              </a:r>
              <a:r>
                <a:rPr lang="en-US" sz="1600" b="1" dirty="0">
                  <a:latin typeface="Courier New"/>
                  <a:cs typeface="Courier New"/>
                </a:rPr>
                <a:t>)</a:t>
              </a:r>
              <a:endParaRPr lang="en-US" sz="1600" b="1" dirty="0">
                <a:solidFill>
                  <a:schemeClr val="tx2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gray">
            <a:xfrm>
              <a:off x="6742906" y="2853849"/>
              <a:ext cx="1266825" cy="19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/>
            <a:p>
              <a:pPr algn="ctr"/>
              <a:endParaRPr lang="en-US" sz="8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86579" y="3596987"/>
            <a:ext cx="1145651" cy="359705"/>
          </a:xfrm>
          <a:prstGeom prst="rect">
            <a:avLst/>
          </a:prstGeom>
          <a:noFill/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2000" dirty="0"/>
              <a:t>contains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96348" y="2443322"/>
            <a:ext cx="1007170" cy="359705"/>
          </a:xfrm>
          <a:prstGeom prst="rect">
            <a:avLst/>
          </a:prstGeom>
          <a:noFill/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returns</a:t>
            </a:r>
          </a:p>
        </p:txBody>
      </p:sp>
    </p:spTree>
    <p:extLst>
      <p:ext uri="{BB962C8B-B14F-4D97-AF65-F5344CB8AC3E}">
        <p14:creationId xmlns:p14="http://schemas.microsoft.com/office/powerpoint/2010/main" val="280310102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Invokedynamic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4466492" cy="3062606"/>
          </a:xfrm>
        </p:spPr>
        <p:txBody>
          <a:bodyPr/>
          <a:lstStyle/>
          <a:p>
            <a:r>
              <a:rPr lang="en-US"/>
              <a:t>One </a:t>
            </a:r>
            <a:r>
              <a:rPr lang="en-US" b="1">
                <a:latin typeface="Courier New"/>
                <a:cs typeface="Courier New"/>
              </a:rPr>
              <a:t>invokedynamic</a:t>
            </a:r>
            <a:r>
              <a:rPr lang="en-US"/>
              <a:t> for each callsite</a:t>
            </a:r>
          </a:p>
          <a:p>
            <a:r>
              <a:rPr lang="en-US"/>
              <a:t>Returned by the bootstrap call</a:t>
            </a:r>
          </a:p>
          <a:p>
            <a:r>
              <a:rPr lang="en-US"/>
              <a:t>Holder for a </a:t>
            </a:r>
            <a:r>
              <a:rPr lang="en-US" b="1">
                <a:latin typeface="Courier New"/>
                <a:cs typeface="Courier New"/>
              </a:rPr>
              <a:t>MethodHandle</a:t>
            </a:r>
          </a:p>
          <a:p>
            <a:pPr lvl="1"/>
            <a:r>
              <a:rPr lang="en-US"/>
              <a:t>MethodHandle is the target</a:t>
            </a:r>
          </a:p>
          <a:p>
            <a:pPr lvl="1"/>
            <a:r>
              <a:rPr lang="en-US"/>
              <a:t>Target may/may not be mutable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getTarget</a:t>
            </a:r>
            <a:r>
              <a:rPr lang="en-US"/>
              <a:t> / </a:t>
            </a:r>
            <a:r>
              <a:rPr lang="en-US" b="1">
                <a:latin typeface="Courier New"/>
                <a:cs typeface="Courier New"/>
              </a:rPr>
              <a:t>setTarget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>
                <a:latin typeface="Courier New"/>
                <a:cs typeface="Courier New"/>
              </a:rPr>
              <a:t>java.lang.invoke.CallSite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8003" y="792632"/>
            <a:ext cx="4171556" cy="35643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Courier New"/>
                <a:cs typeface="Courier New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20: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invokedynamic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#97,0           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//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InvokeDynamic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#0:”func”:(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Ljava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/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lang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/Object;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	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Ljava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/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lang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/Object;)V</a:t>
            </a:r>
          </a:p>
          <a:p>
            <a:endParaRPr lang="en-US" sz="11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public static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CallSite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bootstrap(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	final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MethodHandles.Lookup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lookup,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	final String name,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final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MethodType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type,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 Object…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callsiteSpecificArgs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MethodHandle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target = f(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		name,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		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callSiteSpecificArgs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// do stuff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CallSite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cs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= new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MutableCallSite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(target);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// do stuff</a:t>
            </a:r>
          </a:p>
          <a:p>
            <a:endParaRPr lang="en-US" sz="11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  return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cs</a:t>
            </a:r>
            <a:r>
              <a:rPr lang="en-US" sz="1100" b="1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hu-HU" sz="11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1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1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629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Invokedynamic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5335954" cy="3062606"/>
          </a:xfrm>
        </p:spPr>
        <p:txBody>
          <a:bodyPr/>
          <a:lstStyle/>
          <a:p>
            <a:r>
              <a:rPr lang="en-US"/>
              <a:t>Concept: “This is your function pointer”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>
                <a:latin typeface="Courier New"/>
                <a:cs typeface="Courier New"/>
              </a:rPr>
              <a:t>java.lang.invoke.MethodHandle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756" y="2115451"/>
            <a:ext cx="8253475" cy="255424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MethodType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mt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    MethodType.methodType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String.class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                          char.class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char.class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MethodHandle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mh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    lookup.findVirtual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String.class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, "replace",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mt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String s = (String)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mh.invokeExact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("daddy", 'd', 'n');</a:t>
            </a:r>
          </a:p>
          <a:p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assert "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nanny".equals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(s) : s;</a:t>
            </a:r>
          </a:p>
        </p:txBody>
      </p:sp>
    </p:spTree>
    <p:extLst>
      <p:ext uri="{BB962C8B-B14F-4D97-AF65-F5344CB8AC3E}">
        <p14:creationId xmlns:p14="http://schemas.microsoft.com/office/powerpoint/2010/main" val="38571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Invokedynamic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5335954" cy="3062606"/>
          </a:xfrm>
        </p:spPr>
        <p:txBody>
          <a:bodyPr/>
          <a:lstStyle/>
          <a:p>
            <a:r>
              <a:rPr lang="en-US"/>
              <a:t>Concept: “This is your function pointer”</a:t>
            </a:r>
          </a:p>
          <a:p>
            <a:r>
              <a:rPr lang="en-US"/>
              <a:t>Logic may be woven into:</a:t>
            </a:r>
          </a:p>
          <a:p>
            <a:pPr lvl="1"/>
            <a:r>
              <a:rPr lang="en-US"/>
              <a:t>Guards</a:t>
            </a:r>
          </a:p>
          <a:p>
            <a:pPr marL="403225" lvl="1" indent="0">
              <a:buNone/>
            </a:pPr>
            <a:r>
              <a:rPr lang="en-US"/>
              <a:t>  </a:t>
            </a:r>
            <a:r>
              <a:rPr lang="en-US" b="1">
                <a:latin typeface="Courier New"/>
                <a:cs typeface="Courier New"/>
              </a:rPr>
              <a:t>c = if (guard) a(); else b();</a:t>
            </a:r>
          </a:p>
          <a:p>
            <a:pPr lvl="1"/>
            <a:r>
              <a:rPr lang="en-US"/>
              <a:t>Parameter transforms/binding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>
                <a:latin typeface="Courier New"/>
                <a:cs typeface="Courier New"/>
              </a:rPr>
              <a:t>java.lang.invoke.MethodHandle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1216" y="1416717"/>
            <a:ext cx="3527599" cy="157483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100" b="1" dirty="0" err="1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MethodHandle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add =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MethodHandles.guardWithTest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isInteger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addInt</a:t>
            </a:r>
            <a:endParaRPr lang="en-US" sz="14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addDouble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1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613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.Java.2013.16x9-SHORT">
  <a:themeElements>
    <a:clrScheme name="Custom 19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Template.Java.2013.16x9-SHORT.potx</Template>
  <TotalTime>10325</TotalTime>
  <Words>2335</Words>
  <Application>Microsoft Macintosh PowerPoint</Application>
  <PresentationFormat>On-screen Show (16:9)</PresentationFormat>
  <Paragraphs>459</Paragraphs>
  <Slides>41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Template.Java.2013.16x9-SHORT</vt:lpstr>
      <vt:lpstr>PowerPoint Presentation</vt:lpstr>
      <vt:lpstr>From Invokedynamic to Project Nashorn</vt:lpstr>
      <vt:lpstr>Program Agenda</vt:lpstr>
      <vt:lpstr>Invokedynamic</vt:lpstr>
      <vt:lpstr>Invokedynamic</vt:lpstr>
      <vt:lpstr>PowerPoint Presentation</vt:lpstr>
      <vt:lpstr>Invokedynamic</vt:lpstr>
      <vt:lpstr>Invokedynamic</vt:lpstr>
      <vt:lpstr>Invokedynamic</vt:lpstr>
      <vt:lpstr>Invokedynamic</vt:lpstr>
      <vt:lpstr>Invokedynamic</vt:lpstr>
      <vt:lpstr>PowerPoint Presentation</vt:lpstr>
      <vt:lpstr>Dynamic Languages on the JVM</vt:lpstr>
      <vt:lpstr>The Problem With Changing Assumptions</vt:lpstr>
      <vt:lpstr>The Problem With Weak Types</vt:lpstr>
      <vt:lpstr>The Problem With Weak Types</vt:lpstr>
      <vt:lpstr>The Problem With Weak Types</vt:lpstr>
      <vt:lpstr>How To Solve The Weak Type Problem</vt:lpstr>
      <vt:lpstr>How To Solve The Weak Type Problem</vt:lpstr>
      <vt:lpstr>Alternative Approach</vt:lpstr>
      <vt:lpstr>Specialise The sum Function For This CallSite</vt:lpstr>
      <vt:lpstr>What If It Gets Overwritten?</vt:lpstr>
      <vt:lpstr>Revert Stubs</vt:lpstr>
      <vt:lpstr>Field Representation</vt:lpstr>
      <vt:lpstr>Field Representation</vt:lpstr>
      <vt:lpstr>Field Representation</vt:lpstr>
      <vt:lpstr>Tagged Values</vt:lpstr>
      <vt:lpstr>PowerPoint Presentation</vt:lpstr>
      <vt:lpstr>PowerPoint Presentation</vt:lpstr>
      <vt:lpstr>Project Nashorn</vt:lpstr>
      <vt:lpstr>Project Nashorn</vt:lpstr>
      <vt:lpstr>PowerPoint Presentation</vt:lpstr>
      <vt:lpstr>Project Nashorn</vt:lpstr>
      <vt:lpstr>Project Nashorn</vt:lpstr>
      <vt:lpstr>Project Nashorn</vt:lpstr>
      <vt:lpstr>Project Nashorn Compliance</vt:lpstr>
      <vt:lpstr>Project Nashorn Performance</vt:lpstr>
      <vt:lpstr>Project Nashorn Advantages</vt:lpstr>
      <vt:lpstr>Future Improvements</vt:lpstr>
      <vt:lpstr>Conclusions and Further Information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Simon Ritter</cp:lastModifiedBy>
  <cp:revision>836</cp:revision>
  <cp:lastPrinted>2012-06-18T19:05:44Z</cp:lastPrinted>
  <dcterms:created xsi:type="dcterms:W3CDTF">2012-05-31T20:53:14Z</dcterms:created>
  <dcterms:modified xsi:type="dcterms:W3CDTF">2013-06-17T13:36:45Z</dcterms:modified>
</cp:coreProperties>
</file>