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46"/>
  </p:notesMasterIdLst>
  <p:handoutMasterIdLst>
    <p:handoutMasterId r:id="rId47"/>
  </p:handoutMasterIdLst>
  <p:sldIdLst>
    <p:sldId id="510" r:id="rId2"/>
    <p:sldId id="507" r:id="rId3"/>
    <p:sldId id="607" r:id="rId4"/>
    <p:sldId id="635" r:id="rId5"/>
    <p:sldId id="636" r:id="rId6"/>
    <p:sldId id="637" r:id="rId7"/>
    <p:sldId id="638" r:id="rId8"/>
    <p:sldId id="639" r:id="rId9"/>
    <p:sldId id="625" r:id="rId10"/>
    <p:sldId id="626" r:id="rId11"/>
    <p:sldId id="627" r:id="rId12"/>
    <p:sldId id="640" r:id="rId13"/>
    <p:sldId id="629" r:id="rId14"/>
    <p:sldId id="630" r:id="rId15"/>
    <p:sldId id="631" r:id="rId16"/>
    <p:sldId id="632" r:id="rId17"/>
    <p:sldId id="633" r:id="rId18"/>
    <p:sldId id="634" r:id="rId19"/>
    <p:sldId id="598" r:id="rId20"/>
    <p:sldId id="600" r:id="rId21"/>
    <p:sldId id="641" r:id="rId22"/>
    <p:sldId id="642" r:id="rId23"/>
    <p:sldId id="643" r:id="rId24"/>
    <p:sldId id="644" r:id="rId25"/>
    <p:sldId id="645" r:id="rId26"/>
    <p:sldId id="663" r:id="rId27"/>
    <p:sldId id="647" r:id="rId28"/>
    <p:sldId id="648" r:id="rId29"/>
    <p:sldId id="649" r:id="rId30"/>
    <p:sldId id="650" r:id="rId31"/>
    <p:sldId id="651" r:id="rId32"/>
    <p:sldId id="652" r:id="rId33"/>
    <p:sldId id="653" r:id="rId34"/>
    <p:sldId id="664" r:id="rId35"/>
    <p:sldId id="655" r:id="rId36"/>
    <p:sldId id="656" r:id="rId37"/>
    <p:sldId id="657" r:id="rId38"/>
    <p:sldId id="658" r:id="rId39"/>
    <p:sldId id="659" r:id="rId40"/>
    <p:sldId id="660" r:id="rId41"/>
    <p:sldId id="662" r:id="rId42"/>
    <p:sldId id="573" r:id="rId43"/>
    <p:sldId id="614" r:id="rId44"/>
    <p:sldId id="343" r:id="rId45"/>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382A1"/>
    <a:srgbClr val="355469"/>
    <a:srgbClr val="00B050"/>
    <a:srgbClr val="FFB500"/>
    <a:srgbClr val="7A7A7A"/>
    <a:srgbClr val="B3B3B3"/>
    <a:srgbClr val="F3F3F3"/>
    <a:srgbClr val="FF1414"/>
    <a:srgbClr val="8BAAC3"/>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015" autoAdjust="0"/>
    <p:restoredTop sz="98516" autoAdjust="0"/>
  </p:normalViewPr>
  <p:slideViewPr>
    <p:cSldViewPr snapToGrid="0">
      <p:cViewPr varScale="1">
        <p:scale>
          <a:sx n="93" d="100"/>
          <a:sy n="93" d="100"/>
        </p:scale>
        <p:origin x="-828" y="-54"/>
      </p:cViewPr>
      <p:guideLst>
        <p:guide orient="horz" pos="1492"/>
        <p:guide orient="horz" pos="842"/>
        <p:guide orient="horz" pos="540"/>
        <p:guide orient="horz" pos="2281"/>
        <p:guide orient="horz" pos="2776"/>
        <p:guide orient="horz" pos="648"/>
        <p:guide orient="horz" pos="1739"/>
        <p:guide pos="2880"/>
        <p:guide pos="5619"/>
        <p:guide pos="3091"/>
        <p:guide pos="291"/>
        <p:guide pos="2327"/>
      </p:guideLst>
    </p:cSldViewPr>
  </p:slideViewPr>
  <p:outlineViewPr>
    <p:cViewPr>
      <p:scale>
        <a:sx n="33" d="100"/>
        <a:sy n="33" d="100"/>
      </p:scale>
      <p:origin x="0" y="6654"/>
    </p:cViewPr>
  </p:outlineViewPr>
  <p:notesTextViewPr>
    <p:cViewPr>
      <p:scale>
        <a:sx n="1" d="1"/>
        <a:sy n="1" d="1"/>
      </p:scale>
      <p:origin x="0" y="0"/>
    </p:cViewPr>
  </p:notesTextViewPr>
  <p:sorterViewPr>
    <p:cViewPr>
      <p:scale>
        <a:sx n="61" d="100"/>
        <a:sy n="61" d="100"/>
      </p:scale>
      <p:origin x="0" y="0"/>
    </p:cViewPr>
  </p:sorterViewPr>
  <p:notesViewPr>
    <p:cSldViewPr snapToGrid="0" snapToObjects="1">
      <p:cViewPr varScale="1">
        <p:scale>
          <a:sx n="95" d="100"/>
          <a:sy n="95" d="100"/>
        </p:scale>
        <p:origin x="-2724" y="-90"/>
      </p:cViewPr>
      <p:guideLst>
        <p:guide orient="horz" pos="2160"/>
        <p:guide pos="288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E99333BE-0D34-4F62-BD6E-2C3B14663373}" type="datetimeFigureOut">
              <a:rPr lang="en-US" smtClean="0"/>
              <a:pPr/>
              <a:t>7/18/2013</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AECABB6E-EB62-4D88-B3E7-408903A4E4B0}" type="slidenum">
              <a:rPr lang="en-US" smtClean="0"/>
              <a:pPr/>
              <a:t>‹#›</a:t>
            </a:fld>
            <a:endParaRPr lang="en-US"/>
          </a:p>
        </p:txBody>
      </p:sp>
    </p:spTree>
    <p:extLst>
      <p:ext uri="{BB962C8B-B14F-4D97-AF65-F5344CB8AC3E}">
        <p14:creationId xmlns:p14="http://schemas.microsoft.com/office/powerpoint/2010/main" xmlns="" val="1705973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4A2D1F94-724F-43BD-B41B-43157E9B4550}" type="datetimeFigureOut">
              <a:rPr lang="en-US" smtClean="0"/>
              <a:pPr/>
              <a:t>7/18/2013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6E82501-53DA-4152-84B0-51135B15EEA8}" type="slidenum">
              <a:rPr lang="en-US" smtClean="0"/>
              <a:pPr/>
              <a:t>‹#›</a:t>
            </a:fld>
            <a:endParaRPr lang="en-US"/>
          </a:p>
        </p:txBody>
      </p:sp>
    </p:spTree>
    <p:extLst>
      <p:ext uri="{BB962C8B-B14F-4D97-AF65-F5344CB8AC3E}">
        <p14:creationId xmlns:p14="http://schemas.microsoft.com/office/powerpoint/2010/main" xmlns="" val="21532524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1</a:t>
            </a:fld>
            <a:endParaRPr lang="en-US"/>
          </a:p>
        </p:txBody>
      </p:sp>
    </p:spTree>
    <p:extLst>
      <p:ext uri="{BB962C8B-B14F-4D97-AF65-F5344CB8AC3E}">
        <p14:creationId xmlns:p14="http://schemas.microsoft.com/office/powerpoint/2010/main" xmlns="" val="3776657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36E82501-53DA-4152-84B0-51135B15EEA8}" type="slidenum">
              <a:rPr lang="en-US" smtClean="0"/>
              <a:pPr/>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36E82501-53DA-4152-84B0-51135B15EEA8}" type="slidenum">
              <a:rPr lang="en-US" smtClean="0"/>
              <a:pPr/>
              <a:t>18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6E82501-53DA-4152-84B0-51135B15EEA8}" type="slidenum">
              <a:rPr lang="en-US" smtClean="0"/>
              <a:pPr/>
              <a:t>19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noFill/>
          <a:ln>
            <a:miter lim="800000"/>
            <a:headEnd/>
            <a:tailEnd/>
          </a:ln>
        </p:spPr>
        <p:txBody>
          <a:bodyPr/>
          <a:lstStyle/>
          <a:p>
            <a:fld id="{FC6946E7-E8FF-4EA9-87EB-6DAAF79D3374}" type="slidenum">
              <a:rPr lang="en-US"/>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solidFill>
                  <a:srgbClr val="FF0000"/>
                </a:solidFill>
              </a:rPr>
              <a:t>Subtitle:ODM/OEMs are under pressure to drive costs down AND enable new revenue</a:t>
            </a:r>
          </a:p>
          <a:p>
            <a:pPr eaLnBrk="1" hangingPunct="1">
              <a:spcBef>
                <a:spcPct val="0"/>
              </a:spcBef>
            </a:pPr>
            <a:endParaRPr lang="en-US" smtClean="0"/>
          </a:p>
        </p:txBody>
      </p:sp>
      <p:sp>
        <p:nvSpPr>
          <p:cNvPr id="50180" name="Slide Number Placeholder 3"/>
          <p:cNvSpPr>
            <a:spLocks noGrp="1"/>
          </p:cNvSpPr>
          <p:nvPr>
            <p:ph type="sldNum" sz="quarter" idx="5"/>
          </p:nvPr>
        </p:nvSpPr>
        <p:spPr bwMode="auto">
          <a:noFill/>
          <a:ln>
            <a:miter lim="800000"/>
            <a:headEnd/>
            <a:tailEnd/>
          </a:ln>
        </p:spPr>
        <p:txBody>
          <a:bodyPr/>
          <a:lstStyle/>
          <a:p>
            <a:fld id="{AC7C6EE9-F4A1-420C-860E-816C2AB20B0D}" type="slidenum">
              <a:rPr lang="en-US"/>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CxO’s care about their return on investment (ROI) and reducing costs.  Java delivers significant benefits in these two areas.</a:t>
            </a:r>
          </a:p>
          <a:p>
            <a:pPr eaLnBrk="1" hangingPunct="1">
              <a:spcBef>
                <a:spcPct val="0"/>
              </a:spcBef>
            </a:pPr>
            <a:endParaRPr lang="en-US" smtClean="0"/>
          </a:p>
          <a:p>
            <a:pPr eaLnBrk="1" hangingPunct="1">
              <a:spcBef>
                <a:spcPct val="0"/>
              </a:spcBef>
              <a:buFontTx/>
              <a:buChar char="•"/>
            </a:pPr>
            <a:r>
              <a:rPr lang="en-US" smtClean="0"/>
              <a:t>For ROI, Java provides a robust, mature, proven platform which meets the requirements of almost any type of embedded device. Support for remote downloads and updates ensures devices deliver greater value to the end-user.  Widespread industry support ensures easy availability of partner technologies, ongoing innovation, and prevents proprietary lock-in. </a:t>
            </a:r>
          </a:p>
          <a:p>
            <a:pPr eaLnBrk="1" hangingPunct="1">
              <a:spcBef>
                <a:spcPct val="0"/>
              </a:spcBef>
              <a:buFontTx/>
              <a:buChar char="•"/>
            </a:pPr>
            <a:r>
              <a:rPr lang="en-US" smtClean="0"/>
              <a:t>For cost reduction, Java’s independence from the underlying hardware/software platform provides flexibility in CPU vendor selection and easy migration across dissimilar hardware.  Java’s leading developer ecosystem ensures a vast worldwide pool of programming talent and training.</a:t>
            </a:r>
          </a:p>
          <a:p>
            <a:pPr eaLnBrk="1" hangingPunct="1">
              <a:spcBef>
                <a:spcPct val="0"/>
              </a:spcBef>
              <a:buFontTx/>
              <a:buChar char="•"/>
            </a:pPr>
            <a:endParaRPr lang="en-US" smtClean="0"/>
          </a:p>
          <a:p>
            <a:pPr eaLnBrk="1" hangingPunct="1">
              <a:spcBef>
                <a:spcPct val="0"/>
              </a:spcBef>
            </a:pPr>
            <a:r>
              <a:rPr lang="en-US" smtClean="0"/>
              <a:t>Java Embedded can address many of the issues raised and help ensure successful product development.  With the largest base of developers, backed by an Oracle and third-party ecosystem of tools, support, and training, management can be assured that educated, experienced developers will be readily available for staffing and maintaining a project</a:t>
            </a:r>
          </a:p>
          <a:p>
            <a:pPr eaLnBrk="1" hangingPunct="1">
              <a:spcBef>
                <a:spcPct val="0"/>
              </a:spcBef>
            </a:pPr>
            <a:endParaRPr lang="en-US" smtClean="0"/>
          </a:p>
          <a:p>
            <a:pPr eaLnBrk="1" hangingPunct="1">
              <a:spcBef>
                <a:spcPct val="0"/>
              </a:spcBef>
            </a:pPr>
            <a:r>
              <a:rPr lang="en-US" smtClean="0"/>
              <a:t>And how does this fit together into a larger view for the Internet of Things? (next slide)</a:t>
            </a:r>
          </a:p>
        </p:txBody>
      </p:sp>
      <p:sp>
        <p:nvSpPr>
          <p:cNvPr id="53252" name="Slide Number Placeholder 3"/>
          <p:cNvSpPr>
            <a:spLocks noGrp="1"/>
          </p:cNvSpPr>
          <p:nvPr>
            <p:ph type="sldNum" sz="quarter" idx="5"/>
          </p:nvPr>
        </p:nvSpPr>
        <p:spPr bwMode="auto">
          <a:noFill/>
          <a:ln>
            <a:miter lim="800000"/>
            <a:headEnd/>
            <a:tailEnd/>
          </a:ln>
        </p:spPr>
        <p:txBody>
          <a:bodyPr/>
          <a:lstStyle/>
          <a:p>
            <a:fld id="{7968F62B-58DA-4ABF-9D2A-A0887F79AA8B}" type="slidenum">
              <a:rPr lang="en-US"/>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a:t>
            </a:r>
            <a:r>
              <a:rPr lang="ja-JP" altLang="en-US" smtClean="0"/>
              <a:t>’</a:t>
            </a:r>
            <a:r>
              <a:rPr lang="en-US" altLang="ja-JP" smtClean="0"/>
              <a:t>s a quick view of why Java for Embedded</a:t>
            </a:r>
          </a:p>
          <a:p>
            <a:pPr eaLnBrk="1" hangingPunct="1">
              <a:spcBef>
                <a:spcPct val="0"/>
              </a:spcBef>
            </a:pPr>
            <a:endParaRPr lang="en-US" smtClean="0"/>
          </a:p>
          <a:p>
            <a:pPr eaLnBrk="1" hangingPunct="1">
              <a:spcBef>
                <a:spcPct val="0"/>
              </a:spcBef>
            </a:pPr>
            <a:r>
              <a:rPr lang="en-US" b="1" smtClean="0">
                <a:solidFill>
                  <a:srgbClr val="000000"/>
                </a:solidFill>
                <a:cs typeface="Times New Roman" pitchFamily="18" charset="0"/>
              </a:rPr>
              <a:t>Software development decoupled from hardware: </a:t>
            </a:r>
            <a:r>
              <a:rPr lang="en-US" smtClean="0">
                <a:solidFill>
                  <a:srgbClr val="000000"/>
                </a:solidFill>
                <a:cs typeface="Times New Roman" pitchFamily="18" charset="0"/>
              </a:rPr>
              <a:t>Decoupling the software development cycle from the hardware development cycle cuts development costs and promotes maximum reusability</a:t>
            </a:r>
          </a:p>
          <a:p>
            <a:pPr eaLnBrk="1" hangingPunct="1">
              <a:spcBef>
                <a:spcPct val="0"/>
              </a:spcBef>
            </a:pPr>
            <a:endParaRPr lang="en-US" b="1" smtClean="0">
              <a:solidFill>
                <a:srgbClr val="000000"/>
              </a:solidFill>
              <a:cs typeface="Times New Roman" pitchFamily="18" charset="0"/>
            </a:endParaRPr>
          </a:p>
          <a:p>
            <a:pPr eaLnBrk="1" hangingPunct="1">
              <a:spcBef>
                <a:spcPct val="0"/>
              </a:spcBef>
            </a:pPr>
            <a:r>
              <a:rPr lang="en-US" b="1" smtClean="0">
                <a:solidFill>
                  <a:srgbClr val="000000"/>
                </a:solidFill>
                <a:cs typeface="Times New Roman" pitchFamily="18" charset="0"/>
              </a:rPr>
              <a:t>Write once, run anywhere: </a:t>
            </a:r>
            <a:r>
              <a:rPr lang="en-US" smtClean="0">
                <a:solidFill>
                  <a:srgbClr val="000000"/>
                </a:solidFill>
                <a:cs typeface="Times New Roman" pitchFamily="18" charset="0"/>
              </a:rPr>
              <a:t>Create high-performance, portable, secure, robust cross-platform applications that run on a large range of embedded platforms without any changes</a:t>
            </a:r>
          </a:p>
          <a:p>
            <a:pPr eaLnBrk="1" hangingPunct="1">
              <a:spcBef>
                <a:spcPct val="0"/>
              </a:spcBef>
            </a:pPr>
            <a:endParaRPr lang="en-US" b="1" smtClean="0">
              <a:solidFill>
                <a:srgbClr val="000000"/>
              </a:solidFill>
              <a:cs typeface="Arial" pitchFamily="34" charset="0"/>
            </a:endParaRPr>
          </a:p>
          <a:p>
            <a:pPr eaLnBrk="1" hangingPunct="1">
              <a:spcBef>
                <a:spcPct val="0"/>
              </a:spcBef>
            </a:pPr>
            <a:r>
              <a:rPr lang="en-US" b="1" smtClean="0">
                <a:solidFill>
                  <a:srgbClr val="000000"/>
                </a:solidFill>
                <a:cs typeface="Arial" pitchFamily="34" charset="0"/>
              </a:rPr>
              <a:t>Virtualized embedded platform:</a:t>
            </a:r>
            <a:r>
              <a:rPr lang="en-US" smtClean="0">
                <a:solidFill>
                  <a:srgbClr val="000000"/>
                </a:solidFill>
                <a:cs typeface="Arial" pitchFamily="34" charset="0"/>
              </a:rPr>
              <a:t> Java isolates applications from underlying language, operating system and hardware variations (e.g. OS, kernel, libc differences, CPU, graphics)</a:t>
            </a:r>
          </a:p>
          <a:p>
            <a:pPr eaLnBrk="1" hangingPunct="1">
              <a:spcBef>
                <a:spcPct val="0"/>
              </a:spcBef>
            </a:pPr>
            <a:endParaRPr lang="en-US" smtClean="0">
              <a:solidFill>
                <a:srgbClr val="000000"/>
              </a:solidFill>
              <a:cs typeface="Arial" pitchFamily="34" charset="0"/>
            </a:endParaRPr>
          </a:p>
          <a:p>
            <a:pPr eaLnBrk="1" hangingPunct="1">
              <a:spcBef>
                <a:spcPct val="0"/>
              </a:spcBef>
            </a:pPr>
            <a:r>
              <a:rPr lang="en-US" b="1" smtClean="0">
                <a:solidFill>
                  <a:srgbClr val="000000"/>
                </a:solidFill>
                <a:cs typeface="Times New Roman" pitchFamily="18" charset="0"/>
              </a:rPr>
              <a:t>Simple, inexpensive development model: </a:t>
            </a:r>
            <a:r>
              <a:rPr lang="en-US" smtClean="0">
                <a:solidFill>
                  <a:srgbClr val="000000"/>
                </a:solidFill>
                <a:cs typeface="Times New Roman" pitchFamily="18" charset="0"/>
              </a:rPr>
              <a:t>Development and testing can be done using free development tools on desktop systems, reducing amount of testing on embedded hardware</a:t>
            </a:r>
          </a:p>
          <a:p>
            <a:pPr eaLnBrk="1" hangingPunct="1">
              <a:spcBef>
                <a:spcPct val="0"/>
              </a:spcBef>
            </a:pPr>
            <a:endParaRPr lang="en-US" smtClean="0">
              <a:solidFill>
                <a:srgbClr val="000000"/>
              </a:solidFill>
              <a:cs typeface="Times New Roman" pitchFamily="18" charset="0"/>
            </a:endParaRPr>
          </a:p>
          <a:p>
            <a:pPr eaLnBrk="1" hangingPunct="1">
              <a:spcBef>
                <a:spcPct val="0"/>
              </a:spcBef>
            </a:pPr>
            <a:r>
              <a:rPr lang="en-US" b="1" smtClean="0">
                <a:solidFill>
                  <a:srgbClr val="000000"/>
                </a:solidFill>
                <a:cs typeface="Times New Roman" pitchFamily="18" charset="0"/>
              </a:rPr>
              <a:t>Worldwide prevalence: </a:t>
            </a:r>
            <a:r>
              <a:rPr lang="en-US" smtClean="0">
                <a:solidFill>
                  <a:srgbClr val="000000"/>
                </a:solidFill>
                <a:cs typeface="Times New Roman" pitchFamily="18" charset="0"/>
              </a:rPr>
              <a:t>Most popular application platform on the planet with a vibrant developer ecosystem fueled by powerful tools, books, libraries, code samples, and more</a:t>
            </a:r>
          </a:p>
          <a:p>
            <a:pPr eaLnBrk="1" hangingPunct="1">
              <a:spcBef>
                <a:spcPct val="0"/>
              </a:spcBef>
            </a:pPr>
            <a:endParaRPr lang="en-US" smtClean="0">
              <a:solidFill>
                <a:srgbClr val="000000"/>
              </a:solidFill>
              <a:cs typeface="Times New Roman" pitchFamily="18" charset="0"/>
            </a:endParaRPr>
          </a:p>
          <a:p>
            <a:pPr eaLnBrk="1" hangingPunct="1">
              <a:spcBef>
                <a:spcPct val="0"/>
              </a:spcBef>
            </a:pPr>
            <a:endParaRPr lang="en-US" smtClean="0">
              <a:solidFill>
                <a:srgbClr val="000000"/>
              </a:solidFill>
              <a:cs typeface="Arial" pitchFamily="34" charset="0"/>
            </a:endParaRPr>
          </a:p>
          <a:p>
            <a:pPr eaLnBrk="1" hangingPunct="1">
              <a:spcBef>
                <a:spcPct val="0"/>
              </a:spcBef>
            </a:pPr>
            <a:endParaRPr lang="en-US" smtClean="0">
              <a:solidFill>
                <a:srgbClr val="000000"/>
              </a:solidFill>
              <a:cs typeface="Arial" pitchFamily="34" charset="0"/>
            </a:endParaRPr>
          </a:p>
          <a:p>
            <a:pPr eaLnBrk="1" hangingPunct="1">
              <a:spcBef>
                <a:spcPct val="0"/>
              </a:spcBef>
            </a:pPr>
            <a:endParaRPr lang="en-US" smtClean="0">
              <a:solidFill>
                <a:srgbClr val="000000"/>
              </a:solidFill>
              <a:cs typeface="Arial" pitchFamily="34" charset="0"/>
            </a:endParaRPr>
          </a:p>
          <a:p>
            <a:pPr eaLnBrk="1" hangingPunct="1">
              <a:spcBef>
                <a:spcPct val="0"/>
              </a:spcBef>
            </a:pPr>
            <a:endParaRPr lang="en-US" smtClean="0">
              <a:solidFill>
                <a:srgbClr val="000000"/>
              </a:solidFill>
              <a:cs typeface="Times New Roman" pitchFamily="18" charset="0"/>
            </a:endParaRPr>
          </a:p>
          <a:p>
            <a:pPr eaLnBrk="1" hangingPunct="1">
              <a:spcBef>
                <a:spcPct val="0"/>
              </a:spcBef>
            </a:pPr>
            <a:endParaRPr lang="en-US" smtClean="0">
              <a:solidFill>
                <a:srgbClr val="000000"/>
              </a:solidFill>
              <a:cs typeface="Times New Roman" pitchFamily="18" charset="0"/>
            </a:endParaRPr>
          </a:p>
          <a:p>
            <a:pPr eaLnBrk="1" hangingPunct="1">
              <a:spcBef>
                <a:spcPct val="0"/>
              </a:spcBef>
            </a:pPr>
            <a:endParaRPr lang="en-US" smtClean="0"/>
          </a:p>
        </p:txBody>
      </p:sp>
      <p:sp>
        <p:nvSpPr>
          <p:cNvPr id="55300" name="Slide Number Placeholder 3"/>
          <p:cNvSpPr>
            <a:spLocks noGrp="1"/>
          </p:cNvSpPr>
          <p:nvPr>
            <p:ph type="sldNum" sz="quarter" idx="5"/>
          </p:nvPr>
        </p:nvSpPr>
        <p:spPr bwMode="auto">
          <a:noFill/>
          <a:ln>
            <a:miter lim="800000"/>
            <a:headEnd/>
            <a:tailEnd/>
          </a:ln>
        </p:spPr>
        <p:txBody>
          <a:bodyPr/>
          <a:lstStyle/>
          <a:p>
            <a:fld id="{86FDA0DC-EEEB-43DA-8931-E435284A3FEF}" type="slidenum">
              <a:rPr lang="en-US"/>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We Provide </a:t>
            </a:r>
            <a:r>
              <a:rPr lang="en-US" sz="1200" b="1" kern="1200" baseline="0" dirty="0" smtClean="0">
                <a:solidFill>
                  <a:schemeClr val="tx1"/>
                </a:solidFill>
                <a:latin typeface="+mn-lt"/>
                <a:ea typeface="+mn-ea"/>
                <a:cs typeface="+mn-cs"/>
              </a:rPr>
              <a:t>Embedded Building</a:t>
            </a:r>
          </a:p>
          <a:p>
            <a:r>
              <a:rPr lang="en-US" sz="1200" b="1" kern="1200" baseline="0" dirty="0" smtClean="0">
                <a:solidFill>
                  <a:schemeClr val="tx1"/>
                </a:solidFill>
                <a:latin typeface="+mn-lt"/>
                <a:ea typeface="+mn-ea"/>
                <a:cs typeface="+mn-cs"/>
              </a:rPr>
              <a:t>Blocks so that don’t have to build and</a:t>
            </a:r>
          </a:p>
          <a:p>
            <a:r>
              <a:rPr lang="en-US" sz="1200" kern="1200" baseline="0" dirty="0" smtClean="0">
                <a:solidFill>
                  <a:schemeClr val="tx1"/>
                </a:solidFill>
                <a:latin typeface="+mn-lt"/>
                <a:ea typeface="+mn-ea"/>
                <a:cs typeface="+mn-cs"/>
              </a:rPr>
              <a:t>maintain them themselves</a:t>
            </a:r>
          </a:p>
          <a:p>
            <a:r>
              <a:rPr lang="en-US" sz="1200" kern="1200" baseline="0" dirty="0" smtClean="0">
                <a:solidFill>
                  <a:schemeClr val="tx1"/>
                </a:solidFill>
                <a:latin typeface="+mn-lt"/>
                <a:ea typeface="+mn-ea"/>
                <a:cs typeface="+mn-cs"/>
              </a:rPr>
              <a:t>• Get </a:t>
            </a:r>
            <a:r>
              <a:rPr lang="en-US" sz="1200" b="1" kern="1200" baseline="0" dirty="0" smtClean="0">
                <a:solidFill>
                  <a:schemeClr val="tx1"/>
                </a:solidFill>
                <a:latin typeface="+mn-lt"/>
                <a:ea typeface="+mn-ea"/>
                <a:cs typeface="+mn-cs"/>
              </a:rPr>
              <a:t>faster with more value to market</a:t>
            </a:r>
          </a:p>
          <a:p>
            <a:r>
              <a:rPr lang="en-US" sz="1200" kern="1200" baseline="0" dirty="0" smtClean="0">
                <a:solidFill>
                  <a:schemeClr val="tx1"/>
                </a:solidFill>
                <a:latin typeface="+mn-lt"/>
                <a:ea typeface="+mn-ea"/>
                <a:cs typeface="+mn-cs"/>
              </a:rPr>
              <a:t>with Java than without Java</a:t>
            </a:r>
          </a:p>
          <a:p>
            <a:r>
              <a:rPr lang="en-US" sz="1200" kern="1200" baseline="0" dirty="0" smtClean="0">
                <a:solidFill>
                  <a:schemeClr val="tx1"/>
                </a:solidFill>
                <a:latin typeface="+mn-lt"/>
                <a:ea typeface="+mn-ea"/>
                <a:cs typeface="+mn-cs"/>
              </a:rPr>
              <a:t>• We will help </a:t>
            </a:r>
            <a:r>
              <a:rPr lang="en-US" sz="1200" b="1" kern="1200" baseline="0" dirty="0" smtClean="0">
                <a:solidFill>
                  <a:schemeClr val="tx1"/>
                </a:solidFill>
                <a:latin typeface="+mn-lt"/>
                <a:ea typeface="+mn-ea"/>
                <a:cs typeface="+mn-cs"/>
              </a:rPr>
              <a:t>continue to deliver value</a:t>
            </a:r>
          </a:p>
          <a:p>
            <a:r>
              <a:rPr lang="en-US" sz="1200" kern="1200" baseline="0" dirty="0" smtClean="0">
                <a:solidFill>
                  <a:schemeClr val="tx1"/>
                </a:solidFill>
                <a:latin typeface="+mn-lt"/>
                <a:ea typeface="+mn-ea"/>
                <a:cs typeface="+mn-cs"/>
              </a:rPr>
              <a:t>to help you to build m2m based</a:t>
            </a:r>
          </a:p>
          <a:p>
            <a:r>
              <a:rPr lang="en-US" sz="1200" kern="1200" baseline="0" dirty="0" smtClean="0">
                <a:solidFill>
                  <a:schemeClr val="tx1"/>
                </a:solidFill>
                <a:latin typeface="+mn-lt"/>
                <a:ea typeface="+mn-ea"/>
                <a:cs typeface="+mn-cs"/>
              </a:rPr>
              <a:t>services</a:t>
            </a:r>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60420" name="Slide Number Placeholder 3"/>
          <p:cNvSpPr>
            <a:spLocks noGrp="1"/>
          </p:cNvSpPr>
          <p:nvPr>
            <p:ph type="sldNum" sz="quarter" idx="5"/>
          </p:nvPr>
        </p:nvSpPr>
        <p:spPr bwMode="auto">
          <a:noFill/>
          <a:ln>
            <a:miter lim="800000"/>
            <a:headEnd/>
            <a:tailEnd/>
          </a:ln>
        </p:spPr>
        <p:txBody>
          <a:bodyPr/>
          <a:lstStyle/>
          <a:p>
            <a:fld id="{2973D589-9E26-411F-9760-9F67C01D8F55}" type="slidenum">
              <a:rPr lang="en-US">
                <a:solidFill>
                  <a:srgbClr val="000000"/>
                </a:solidFill>
              </a:rPr>
              <a:pPr/>
              <a:t>27</a:t>
            </a:fld>
            <a:endParaRPr 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62468" name="Slide Number Placeholder 3"/>
          <p:cNvSpPr>
            <a:spLocks noGrp="1"/>
          </p:cNvSpPr>
          <p:nvPr>
            <p:ph type="sldNum" sz="quarter" idx="5"/>
          </p:nvPr>
        </p:nvSpPr>
        <p:spPr bwMode="auto">
          <a:noFill/>
          <a:ln>
            <a:miter lim="800000"/>
            <a:headEnd/>
            <a:tailEnd/>
          </a:ln>
        </p:spPr>
        <p:txBody>
          <a:bodyPr/>
          <a:lstStyle/>
          <a:p>
            <a:fld id="{B2CC902B-EA18-4D6F-BFA0-F5E9192A245B}" type="slidenum">
              <a:rPr lang="en-US">
                <a:solidFill>
                  <a:srgbClr val="000000"/>
                </a:solidFill>
              </a:rPr>
              <a:pPr/>
              <a:t>28</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The Internet of Things and the rise of a machine-to-machine (M2M)</a:t>
            </a:r>
          </a:p>
          <a:p>
            <a:r>
              <a:rPr lang="en-US" sz="1200" kern="1200" baseline="0" dirty="0" smtClean="0">
                <a:solidFill>
                  <a:schemeClr val="tx1"/>
                </a:solidFill>
                <a:latin typeface="+mn-lt"/>
                <a:ea typeface="+mn-ea"/>
                <a:cs typeface="+mn-cs"/>
              </a:rPr>
              <a:t>ecosystem has been long anticipated. As this ecosystem converges</a:t>
            </a:r>
          </a:p>
          <a:p>
            <a:r>
              <a:rPr lang="en-US" sz="1200" kern="1200" baseline="0" dirty="0" smtClean="0">
                <a:solidFill>
                  <a:schemeClr val="tx1"/>
                </a:solidFill>
                <a:latin typeface="+mn-lt"/>
                <a:ea typeface="+mn-ea"/>
                <a:cs typeface="+mn-cs"/>
              </a:rPr>
              <a:t>with cloud computing and big data, you need a seamless platform that</a:t>
            </a:r>
          </a:p>
          <a:p>
            <a:r>
              <a:rPr lang="en-US" sz="1200" kern="1200" baseline="0" dirty="0" smtClean="0">
                <a:solidFill>
                  <a:schemeClr val="tx1"/>
                </a:solidFill>
                <a:latin typeface="+mn-lt"/>
                <a:ea typeface="+mn-ea"/>
                <a:cs typeface="+mn-cs"/>
              </a:rPr>
              <a:t>runs from the device to the data center with Java. Only Oracle provides it.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the next 40-50 minutes we talk about this Oracle D2D offering based on Java</a:t>
            </a:r>
          </a:p>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2</a:t>
            </a:fld>
            <a:endParaRPr lang="en-US"/>
          </a:p>
        </p:txBody>
      </p:sp>
    </p:spTree>
    <p:extLst>
      <p:ext uri="{BB962C8B-B14F-4D97-AF65-F5344CB8AC3E}">
        <p14:creationId xmlns:p14="http://schemas.microsoft.com/office/powerpoint/2010/main" xmlns="" val="1098841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64516" name="Slide Number Placeholder 3"/>
          <p:cNvSpPr>
            <a:spLocks noGrp="1"/>
          </p:cNvSpPr>
          <p:nvPr>
            <p:ph type="sldNum" sz="quarter" idx="5"/>
          </p:nvPr>
        </p:nvSpPr>
        <p:spPr bwMode="auto">
          <a:noFill/>
          <a:ln>
            <a:miter lim="800000"/>
            <a:headEnd/>
            <a:tailEnd/>
          </a:ln>
        </p:spPr>
        <p:txBody>
          <a:bodyPr/>
          <a:lstStyle/>
          <a:p>
            <a:fld id="{C14034F2-8BE6-4161-8365-DC02DA4B3D2D}" type="slidenum">
              <a:rPr lang="en-US">
                <a:solidFill>
                  <a:srgbClr val="000000"/>
                </a:solidFill>
              </a:rPr>
              <a:pPr/>
              <a:t>29</a:t>
            </a:fld>
            <a:endParaRPr 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lnSpc>
                <a:spcPct val="80000"/>
              </a:lnSpc>
              <a:buFontTx/>
              <a:buChar char="•"/>
            </a:pPr>
            <a:r>
              <a:rPr lang="en-US" sz="1000" smtClean="0"/>
              <a:t>Industry-leading complex event processing engine that provides low-latency pattern matching and user-defined windows for event evaluation </a:t>
            </a:r>
          </a:p>
          <a:p>
            <a:pPr lvl="1" eaLnBrk="1" hangingPunct="1">
              <a:lnSpc>
                <a:spcPct val="80000"/>
              </a:lnSpc>
              <a:buFontTx/>
              <a:buChar char="•"/>
            </a:pPr>
            <a:r>
              <a:rPr lang="en-US" sz="1000" smtClean="0"/>
              <a:t>Event processing engine uses extensions to the SQL language, called Oracle Continuous Query Language or CQL, to enable anyone with standard SQL skills to quickly develop OEP applications</a:t>
            </a:r>
          </a:p>
          <a:p>
            <a:pPr lvl="1" eaLnBrk="1" hangingPunct="1">
              <a:lnSpc>
                <a:spcPct val="80000"/>
              </a:lnSpc>
              <a:buFontTx/>
              <a:buChar char="•"/>
            </a:pPr>
            <a:r>
              <a:rPr lang="en-US" sz="1000" smtClean="0"/>
              <a:t>Ability to join incoming streaming events with persisted data, thereby delivering contextually aware filtering, correlation, aggregation and pattern matching</a:t>
            </a:r>
          </a:p>
          <a:p>
            <a:pPr lvl="1" eaLnBrk="1" hangingPunct="1">
              <a:lnSpc>
                <a:spcPct val="80000"/>
              </a:lnSpc>
              <a:buFontTx/>
              <a:buChar char="•"/>
            </a:pPr>
            <a:r>
              <a:rPr lang="en-US" sz="1000" smtClean="0"/>
              <a:t>Lightweight, Java-based container customized for embedded environments with optimized application thread and memory management</a:t>
            </a:r>
          </a:p>
          <a:p>
            <a:pPr lvl="1" eaLnBrk="1" hangingPunct="1">
              <a:lnSpc>
                <a:spcPct val="80000"/>
              </a:lnSpc>
              <a:buFontTx/>
              <a:buChar char="•"/>
            </a:pPr>
            <a:r>
              <a:rPr lang="en-US" sz="1000" smtClean="0"/>
              <a:t>Pluggable framework to easily develop input and output adapters with SSL support for a variety of event sources like sockets, RMI, Web services, and JDBC</a:t>
            </a:r>
          </a:p>
          <a:p>
            <a:pPr lvl="1" eaLnBrk="1" hangingPunct="1">
              <a:lnSpc>
                <a:spcPct val="80000"/>
              </a:lnSpc>
              <a:buFontTx/>
              <a:buChar char="•"/>
            </a:pPr>
            <a:r>
              <a:rPr lang="en-US" sz="1000" smtClean="0"/>
              <a:t>Easy integration of OEP Embedded on edge devices with server-side OEP deployments allows creating event processing networks that enable seamless device to data center integration. In an end-to-end event processing network,</a:t>
            </a:r>
          </a:p>
          <a:p>
            <a:pPr lvl="2" eaLnBrk="1" hangingPunct="1">
              <a:lnSpc>
                <a:spcPct val="80000"/>
              </a:lnSpc>
              <a:buFontTx/>
              <a:buChar char="•"/>
            </a:pPr>
            <a:r>
              <a:rPr lang="en-US" sz="1000" smtClean="0"/>
              <a:t>OEP Embedded nodes perform contextual filtering and aggregation of real-time data from sensors and edge devices </a:t>
            </a:r>
          </a:p>
          <a:p>
            <a:pPr lvl="2" eaLnBrk="1" hangingPunct="1">
              <a:lnSpc>
                <a:spcPct val="80000"/>
              </a:lnSpc>
              <a:buFontTx/>
              <a:buChar char="•"/>
            </a:pPr>
            <a:r>
              <a:rPr lang="en-US" sz="1000" smtClean="0"/>
              <a:t>OEP servers upstream perform complex combining of multiple streams of data and correlation across the various data streams</a:t>
            </a:r>
          </a:p>
          <a:p>
            <a:pPr lvl="1" eaLnBrk="1" hangingPunct="1">
              <a:lnSpc>
                <a:spcPct val="80000"/>
              </a:lnSpc>
              <a:buFontTx/>
              <a:buChar char="•"/>
            </a:pPr>
            <a:r>
              <a:rPr lang="en-US" sz="1000" smtClean="0"/>
              <a:t>Declarative environment allows dynamic remote provisioning and updates of OEP applications running on embedded devices </a:t>
            </a:r>
          </a:p>
          <a:p>
            <a:pPr lvl="1" eaLnBrk="1" hangingPunct="1">
              <a:lnSpc>
                <a:spcPct val="80000"/>
              </a:lnSpc>
              <a:buFontTx/>
              <a:buChar char="•"/>
            </a:pPr>
            <a:r>
              <a:rPr lang="en-US" sz="1000" smtClean="0"/>
              <a:t>Optimized for ARM v7 and x86 systems running Java Embedded Suite 1.0 and Linux (minimum 256 MB RAM recommended)</a:t>
            </a:r>
          </a:p>
          <a:p>
            <a:pPr eaLnBrk="1" hangingPunct="1"/>
            <a:endParaRPr lang="en-US" smtClean="0"/>
          </a:p>
        </p:txBody>
      </p:sp>
      <p:sp>
        <p:nvSpPr>
          <p:cNvPr id="66564" name="Slide Number Placeholder 3"/>
          <p:cNvSpPr>
            <a:spLocks noGrp="1"/>
          </p:cNvSpPr>
          <p:nvPr>
            <p:ph type="sldNum" sz="quarter" idx="5"/>
          </p:nvPr>
        </p:nvSpPr>
        <p:spPr bwMode="auto">
          <a:noFill/>
          <a:ln>
            <a:miter lim="800000"/>
            <a:headEnd/>
            <a:tailEnd/>
          </a:ln>
        </p:spPr>
        <p:txBody>
          <a:bodyPr/>
          <a:lstStyle/>
          <a:p>
            <a:fld id="{355BC358-082A-4265-881B-500E8340E9B8}" type="slidenum">
              <a:rPr lang="en-US">
                <a:solidFill>
                  <a:srgbClr val="000000"/>
                </a:solidFill>
              </a:rPr>
              <a:pPr/>
              <a:t>30</a:t>
            </a:fld>
            <a:endParaRPr 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20483" name="Slide Number Placeholder 3"/>
          <p:cNvSpPr>
            <a:spLocks noGrp="1"/>
          </p:cNvSpPr>
          <p:nvPr>
            <p:ph type="sldNum" sz="quarter" idx="5"/>
          </p:nvPr>
        </p:nvSpPr>
        <p:spPr bwMode="auto">
          <a:ln>
            <a:miter lim="800000"/>
            <a:headEnd/>
            <a:tailEnd/>
          </a:ln>
        </p:spPr>
        <p:txBody>
          <a:bodyPr/>
          <a:lstStyle/>
          <a:p>
            <a:fld id="{23D758AF-1537-47A8-911C-CDE6EDBFCEB7}" type="slidenum">
              <a:rPr lang="en-US">
                <a:solidFill>
                  <a:srgbClr val="000000"/>
                </a:solidFill>
              </a:rPr>
              <a:pPr/>
              <a:t>31</a:t>
            </a:fld>
            <a:endParaRPr 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2216150" y="606425"/>
            <a:ext cx="4711700" cy="2649538"/>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spcBef>
                <a:spcPts val="488"/>
              </a:spcBef>
              <a:tabLst>
                <a:tab pos="0" algn="l"/>
                <a:tab pos="492125" algn="l"/>
                <a:tab pos="987425" algn="l"/>
                <a:tab pos="1482725" algn="l"/>
                <a:tab pos="1976438" algn="l"/>
                <a:tab pos="2471738" algn="l"/>
                <a:tab pos="2967038" algn="l"/>
                <a:tab pos="3462338" algn="l"/>
                <a:tab pos="3956050" algn="l"/>
                <a:tab pos="4451350" algn="l"/>
                <a:tab pos="4946650" algn="l"/>
                <a:tab pos="5440363" algn="l"/>
                <a:tab pos="5937250" algn="l"/>
                <a:tab pos="6429375" algn="l"/>
                <a:tab pos="6926263" algn="l"/>
                <a:tab pos="7419975" algn="l"/>
                <a:tab pos="7916863" algn="l"/>
                <a:tab pos="8410575" algn="l"/>
                <a:tab pos="8905875" algn="l"/>
                <a:tab pos="9401175" algn="l"/>
                <a:tab pos="9894888" algn="l"/>
              </a:tabLst>
            </a:pPr>
            <a:r>
              <a:rPr lang="en-US" sz="1100" b="1" smtClean="0">
                <a:solidFill>
                  <a:srgbClr val="000000"/>
                </a:solidFill>
                <a:ea typeface="Arial Unicode MS" pitchFamily="34" charset="-128"/>
                <a:cs typeface="Arial Unicode MS" pitchFamily="34" charset="-128"/>
              </a:rPr>
              <a:t>We have 3 major configurations for Java Embedded:</a:t>
            </a:r>
          </a:p>
          <a:p>
            <a:pPr>
              <a:lnSpc>
                <a:spcPct val="80000"/>
              </a:lnSpc>
              <a:spcBef>
                <a:spcPts val="488"/>
              </a:spcBef>
              <a:tabLst>
                <a:tab pos="0" algn="l"/>
                <a:tab pos="492125" algn="l"/>
                <a:tab pos="987425" algn="l"/>
                <a:tab pos="1482725" algn="l"/>
                <a:tab pos="1976438" algn="l"/>
                <a:tab pos="2471738" algn="l"/>
                <a:tab pos="2967038" algn="l"/>
                <a:tab pos="3462338" algn="l"/>
                <a:tab pos="3956050" algn="l"/>
                <a:tab pos="4451350" algn="l"/>
                <a:tab pos="4946650" algn="l"/>
                <a:tab pos="5440363" algn="l"/>
                <a:tab pos="5937250" algn="l"/>
                <a:tab pos="6429375" algn="l"/>
                <a:tab pos="6926263" algn="l"/>
                <a:tab pos="7419975" algn="l"/>
                <a:tab pos="7916863" algn="l"/>
                <a:tab pos="8410575" algn="l"/>
                <a:tab pos="8905875" algn="l"/>
                <a:tab pos="9401175" algn="l"/>
                <a:tab pos="9894888" algn="l"/>
              </a:tabLst>
            </a:pPr>
            <a:r>
              <a:rPr lang="en-US" sz="1100" b="1" smtClean="0">
                <a:solidFill>
                  <a:srgbClr val="000000"/>
                </a:solidFill>
                <a:ea typeface="Arial Unicode MS" pitchFamily="34" charset="-128"/>
                <a:cs typeface="Arial Unicode MS" pitchFamily="34" charset="-128"/>
              </a:rPr>
              <a:t>Small, Medium, Large</a:t>
            </a:r>
          </a:p>
          <a:p>
            <a:pPr>
              <a:lnSpc>
                <a:spcPct val="80000"/>
              </a:lnSpc>
              <a:spcBef>
                <a:spcPts val="488"/>
              </a:spcBef>
              <a:tabLst>
                <a:tab pos="0" algn="l"/>
                <a:tab pos="492125" algn="l"/>
                <a:tab pos="987425" algn="l"/>
                <a:tab pos="1482725" algn="l"/>
                <a:tab pos="1976438" algn="l"/>
                <a:tab pos="2471738" algn="l"/>
                <a:tab pos="2967038" algn="l"/>
                <a:tab pos="3462338" algn="l"/>
                <a:tab pos="3956050" algn="l"/>
                <a:tab pos="4451350" algn="l"/>
                <a:tab pos="4946650" algn="l"/>
                <a:tab pos="5440363" algn="l"/>
                <a:tab pos="5937250" algn="l"/>
                <a:tab pos="6429375" algn="l"/>
                <a:tab pos="6926263" algn="l"/>
                <a:tab pos="7419975" algn="l"/>
                <a:tab pos="7916863" algn="l"/>
                <a:tab pos="8410575" algn="l"/>
                <a:tab pos="8905875" algn="l"/>
                <a:tab pos="9401175" algn="l"/>
                <a:tab pos="9894888" algn="l"/>
              </a:tabLst>
            </a:pPr>
            <a:r>
              <a:rPr lang="en-US" sz="1100" b="1" smtClean="0">
                <a:solidFill>
                  <a:srgbClr val="000000"/>
                </a:solidFill>
                <a:ea typeface="Arial Unicode MS" pitchFamily="34" charset="-128"/>
                <a:cs typeface="Arial Unicode MS" pitchFamily="34" charset="-128"/>
              </a:rPr>
              <a:t>Java ME based on CLDC provides small configuration – i.e. about 1mb static foot print.</a:t>
            </a:r>
          </a:p>
          <a:p>
            <a:pPr>
              <a:lnSpc>
                <a:spcPct val="80000"/>
              </a:lnSpc>
              <a:spcBef>
                <a:spcPts val="488"/>
              </a:spcBef>
              <a:tabLst>
                <a:tab pos="0" algn="l"/>
                <a:tab pos="492125" algn="l"/>
                <a:tab pos="987425" algn="l"/>
                <a:tab pos="1482725" algn="l"/>
                <a:tab pos="1976438" algn="l"/>
                <a:tab pos="2471738" algn="l"/>
                <a:tab pos="2967038" algn="l"/>
                <a:tab pos="3462338" algn="l"/>
                <a:tab pos="3956050" algn="l"/>
                <a:tab pos="4451350" algn="l"/>
                <a:tab pos="4946650" algn="l"/>
                <a:tab pos="5440363" algn="l"/>
                <a:tab pos="5937250" algn="l"/>
                <a:tab pos="6429375" algn="l"/>
                <a:tab pos="6926263" algn="l"/>
                <a:tab pos="7419975" algn="l"/>
                <a:tab pos="7916863" algn="l"/>
                <a:tab pos="8410575" algn="l"/>
                <a:tab pos="8905875" algn="l"/>
                <a:tab pos="9401175" algn="l"/>
                <a:tab pos="9894888" algn="l"/>
              </a:tabLst>
            </a:pPr>
            <a:r>
              <a:rPr lang="en-US" sz="1100" b="1" smtClean="0">
                <a:solidFill>
                  <a:srgbClr val="000000"/>
                </a:solidFill>
                <a:ea typeface="Arial Unicode MS" pitchFamily="34" charset="-128"/>
                <a:cs typeface="Arial Unicode MS" pitchFamily="34" charset="-128"/>
              </a:rPr>
              <a:t>Java ME based on CDC provide medium config – i.e. about anywhere from 3.5mb to 8 mb</a:t>
            </a:r>
          </a:p>
          <a:p>
            <a:pPr>
              <a:lnSpc>
                <a:spcPct val="80000"/>
              </a:lnSpc>
              <a:spcBef>
                <a:spcPts val="488"/>
              </a:spcBef>
              <a:tabLst>
                <a:tab pos="0" algn="l"/>
                <a:tab pos="492125" algn="l"/>
                <a:tab pos="987425" algn="l"/>
                <a:tab pos="1482725" algn="l"/>
                <a:tab pos="1976438" algn="l"/>
                <a:tab pos="2471738" algn="l"/>
                <a:tab pos="2967038" algn="l"/>
                <a:tab pos="3462338" algn="l"/>
                <a:tab pos="3956050" algn="l"/>
                <a:tab pos="4451350" algn="l"/>
                <a:tab pos="4946650" algn="l"/>
                <a:tab pos="5440363" algn="l"/>
                <a:tab pos="5937250" algn="l"/>
                <a:tab pos="6429375" algn="l"/>
                <a:tab pos="6926263" algn="l"/>
                <a:tab pos="7419975" algn="l"/>
                <a:tab pos="7916863" algn="l"/>
                <a:tab pos="8410575" algn="l"/>
                <a:tab pos="8905875" algn="l"/>
                <a:tab pos="9401175" algn="l"/>
                <a:tab pos="9894888" algn="l"/>
              </a:tabLst>
            </a:pPr>
            <a:r>
              <a:rPr lang="en-US" sz="1100" b="1" smtClean="0">
                <a:solidFill>
                  <a:srgbClr val="000000"/>
                </a:solidFill>
                <a:ea typeface="Arial Unicode MS" pitchFamily="34" charset="-128"/>
                <a:cs typeface="Arial Unicode MS" pitchFamily="34" charset="-128"/>
              </a:rPr>
              <a:t>And Java SE for large with full SE APIs and libraries</a:t>
            </a:r>
          </a:p>
          <a:p>
            <a:pPr>
              <a:lnSpc>
                <a:spcPct val="80000"/>
              </a:lnSpc>
              <a:spcBef>
                <a:spcPts val="488"/>
              </a:spcBef>
              <a:tabLst>
                <a:tab pos="0" algn="l"/>
                <a:tab pos="492125" algn="l"/>
                <a:tab pos="987425" algn="l"/>
                <a:tab pos="1482725" algn="l"/>
                <a:tab pos="1976438" algn="l"/>
                <a:tab pos="2471738" algn="l"/>
                <a:tab pos="2967038" algn="l"/>
                <a:tab pos="3462338" algn="l"/>
                <a:tab pos="3956050" algn="l"/>
                <a:tab pos="4451350" algn="l"/>
                <a:tab pos="4946650" algn="l"/>
                <a:tab pos="5440363" algn="l"/>
                <a:tab pos="5937250" algn="l"/>
                <a:tab pos="6429375" algn="l"/>
                <a:tab pos="6926263" algn="l"/>
                <a:tab pos="7419975" algn="l"/>
                <a:tab pos="7916863" algn="l"/>
                <a:tab pos="8410575" algn="l"/>
                <a:tab pos="8905875" algn="l"/>
                <a:tab pos="9401175" algn="l"/>
                <a:tab pos="9894888" algn="l"/>
              </a:tabLst>
            </a:pPr>
            <a:endParaRPr lang="en-US" sz="1100" b="1" smtClean="0">
              <a:solidFill>
                <a:srgbClr val="000000"/>
              </a:solidFill>
              <a:ea typeface="Arial Unicode MS" pitchFamily="34" charset="-128"/>
              <a:cs typeface="Arial Unicode MS" pitchFamily="34" charset="-128"/>
            </a:endParaRPr>
          </a:p>
          <a:p>
            <a:pPr>
              <a:lnSpc>
                <a:spcPct val="80000"/>
              </a:lnSpc>
              <a:spcBef>
                <a:spcPts val="488"/>
              </a:spcBef>
              <a:tabLst>
                <a:tab pos="0" algn="l"/>
                <a:tab pos="492125" algn="l"/>
                <a:tab pos="987425" algn="l"/>
                <a:tab pos="1482725" algn="l"/>
                <a:tab pos="1976438" algn="l"/>
                <a:tab pos="2471738" algn="l"/>
                <a:tab pos="2967038" algn="l"/>
                <a:tab pos="3462338" algn="l"/>
                <a:tab pos="3956050" algn="l"/>
                <a:tab pos="4451350" algn="l"/>
                <a:tab pos="4946650" algn="l"/>
                <a:tab pos="5440363" algn="l"/>
                <a:tab pos="5937250" algn="l"/>
                <a:tab pos="6429375" algn="l"/>
                <a:tab pos="6926263" algn="l"/>
                <a:tab pos="7419975" algn="l"/>
                <a:tab pos="7916863" algn="l"/>
                <a:tab pos="8410575" algn="l"/>
                <a:tab pos="8905875" algn="l"/>
                <a:tab pos="9401175" algn="l"/>
                <a:tab pos="9894888" algn="l"/>
              </a:tabLst>
            </a:pPr>
            <a:r>
              <a:rPr lang="en-US" sz="1100" b="1" smtClean="0">
                <a:solidFill>
                  <a:srgbClr val="000000"/>
                </a:solidFill>
                <a:ea typeface="Arial Unicode MS" pitchFamily="34" charset="-128"/>
                <a:cs typeface="Arial Unicode MS" pitchFamily="34" charset="-128"/>
              </a:rPr>
              <a:t>This slide summarize major characteristics of each platforms to help you determine which platform would be a better choice.</a:t>
            </a:r>
          </a:p>
          <a:p>
            <a:pPr>
              <a:lnSpc>
                <a:spcPct val="80000"/>
              </a:lnSpc>
              <a:spcBef>
                <a:spcPts val="488"/>
              </a:spcBef>
              <a:tabLst>
                <a:tab pos="0" algn="l"/>
                <a:tab pos="492125" algn="l"/>
                <a:tab pos="987425" algn="l"/>
                <a:tab pos="1482725" algn="l"/>
                <a:tab pos="1976438" algn="l"/>
                <a:tab pos="2471738" algn="l"/>
                <a:tab pos="2967038" algn="l"/>
                <a:tab pos="3462338" algn="l"/>
                <a:tab pos="3956050" algn="l"/>
                <a:tab pos="4451350" algn="l"/>
                <a:tab pos="4946650" algn="l"/>
                <a:tab pos="5440363" algn="l"/>
                <a:tab pos="5937250" algn="l"/>
                <a:tab pos="6429375" algn="l"/>
                <a:tab pos="6926263" algn="l"/>
                <a:tab pos="7419975" algn="l"/>
                <a:tab pos="7916863" algn="l"/>
                <a:tab pos="8410575" algn="l"/>
                <a:tab pos="8905875" algn="l"/>
                <a:tab pos="9401175" algn="l"/>
                <a:tab pos="9894888" algn="l"/>
              </a:tabLst>
            </a:pPr>
            <a:endParaRPr lang="en-US" sz="1100" b="1" smtClean="0">
              <a:solidFill>
                <a:srgbClr val="000000"/>
              </a:solidFill>
              <a:ea typeface="Arial Unicode MS" pitchFamily="34" charset="-128"/>
              <a:cs typeface="Arial Unicode MS" pitchFamily="34" charset="-128"/>
            </a:endParaRPr>
          </a:p>
        </p:txBody>
      </p:sp>
      <p:sp>
        <p:nvSpPr>
          <p:cNvPr id="70660" name="Slide Number Placeholder 3"/>
          <p:cNvSpPr>
            <a:spLocks noGrp="1"/>
          </p:cNvSpPr>
          <p:nvPr>
            <p:ph type="sldNum" sz="quarter" idx="5"/>
          </p:nvPr>
        </p:nvSpPr>
        <p:spPr bwMode="auto">
          <a:xfrm>
            <a:off x="5178425" y="6513513"/>
            <a:ext cx="3963988" cy="342900"/>
          </a:xfrm>
          <a:noFill/>
          <a:ln>
            <a:miter lim="800000"/>
            <a:headEnd/>
            <a:tailEnd/>
          </a:ln>
        </p:spPr>
        <p:txBody>
          <a:bodyPr/>
          <a:lstStyle/>
          <a:p>
            <a:pPr>
              <a:buClr>
                <a:srgbClr val="4F81BD"/>
              </a:buClr>
            </a:pPr>
            <a:fld id="{8C707A66-4A7C-410E-9C94-FBEF1B2616F0}" type="slidenum">
              <a:rPr lang="en-US">
                <a:solidFill>
                  <a:srgbClr val="000000"/>
                </a:solidFill>
                <a:cs typeface="Arial" pitchFamily="34" charset="0"/>
              </a:rPr>
              <a:pPr>
                <a:buClr>
                  <a:srgbClr val="4F81BD"/>
                </a:buClr>
              </a:pPr>
              <a:t>32</a:t>
            </a:fld>
            <a:endParaRPr lang="en-US">
              <a:solidFill>
                <a:srgbClr val="000000"/>
              </a:solidFill>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Java embedded technologies are used in a wide variety of embedded devices.  This list is just a small sampling of devices that are currently using Java Embedded/Java SE Embedded ( highlighted – TBC) and in industry segments that we have always connected with. Lets explore some of the opportunities we see for Java SE Embedded in the coming slides</a:t>
            </a:r>
          </a:p>
          <a:p>
            <a:pPr eaLnBrk="1" hangingPunct="1">
              <a:spcBef>
                <a:spcPct val="0"/>
              </a:spcBef>
            </a:pPr>
            <a:endParaRPr lang="en-US" smtClean="0"/>
          </a:p>
        </p:txBody>
      </p:sp>
      <p:sp>
        <p:nvSpPr>
          <p:cNvPr id="72708" name="Slide Number Placeholder 3"/>
          <p:cNvSpPr>
            <a:spLocks noGrp="1"/>
          </p:cNvSpPr>
          <p:nvPr>
            <p:ph type="sldNum" sz="quarter" idx="5"/>
          </p:nvPr>
        </p:nvSpPr>
        <p:spPr bwMode="auto">
          <a:noFill/>
          <a:ln>
            <a:miter lim="800000"/>
            <a:headEnd/>
            <a:tailEnd/>
          </a:ln>
        </p:spPr>
        <p:txBody>
          <a:bodyPr/>
          <a:lstStyle/>
          <a:p>
            <a:fld id="{2C23889A-CE3B-417E-8472-10DC7E06D563}" type="slidenum">
              <a:rPr lang="en-US">
                <a:solidFill>
                  <a:srgbClr val="000000"/>
                </a:solidFill>
                <a:latin typeface="Times" pitchFamily="-84" charset="0"/>
              </a:rPr>
              <a:pPr/>
              <a:t>33</a:t>
            </a:fld>
            <a:endParaRPr lang="en-US">
              <a:solidFill>
                <a:srgbClr val="000000"/>
              </a:solidFill>
              <a:latin typeface="Times" pitchFamily="-8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0" dirty="0" smtClean="0">
              <a:ea typeface="ＭＳ Ｐゴシック" pitchFamily="34"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CDAFE82-3806-4B41-B3B8-126255DAC9A5}" type="slidenum">
              <a:rPr lang="en-US" sz="1200"/>
              <a:pPr eaLnBrk="1" hangingPunct="1"/>
              <a:t>35</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0" dirty="0" smtClean="0">
              <a:ea typeface="ＭＳ Ｐゴシック" pitchFamily="34"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CDAFE82-3806-4B41-B3B8-126255DAC9A5}" type="slidenum">
              <a:rPr lang="en-US" sz="1200"/>
              <a:pPr eaLnBrk="1" hangingPunct="1"/>
              <a:t>36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37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38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40</a:t>
            </a:fld>
            <a:endParaRPr lang="en-US"/>
          </a:p>
        </p:txBody>
      </p:sp>
    </p:spTree>
    <p:extLst>
      <p:ext uri="{BB962C8B-B14F-4D97-AF65-F5344CB8AC3E}">
        <p14:creationId xmlns:p14="http://schemas.microsoft.com/office/powerpoint/2010/main" xmlns="" val="342350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a:defRPr/>
            </a:pPr>
            <a:fld id="{59B65D17-EB06-441E-B821-8E367EB67B42}" type="slidenum">
              <a:rPr lang="en-US" smtClean="0">
                <a:solidFill>
                  <a:prstClr val="black"/>
                </a:solidFill>
                <a:latin typeface="Arial"/>
              </a:rPr>
              <a:pPr>
                <a:defRPr/>
              </a:pPr>
              <a:t>9</a:t>
            </a:fld>
            <a:endParaRPr lang="en-US">
              <a:solidFill>
                <a:prstClr val="black"/>
              </a:solidFill>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E82501-53DA-4152-84B0-51135B15EEA8}" type="slidenum">
              <a:rPr lang="en-US" smtClean="0"/>
              <a:pPr/>
              <a:t>44</a:t>
            </a:fld>
            <a:endParaRPr lang="en-US"/>
          </a:p>
        </p:txBody>
      </p:sp>
    </p:spTree>
    <p:extLst>
      <p:ext uri="{BB962C8B-B14F-4D97-AF65-F5344CB8AC3E}">
        <p14:creationId xmlns:p14="http://schemas.microsoft.com/office/powerpoint/2010/main" xmlns="" val="1120107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10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itchFamily="34" charset="-128"/>
            </a:endParaRPr>
          </a:p>
          <a:p>
            <a:endParaRPr lang="en-US" dirty="0" smtClean="0">
              <a:ea typeface="ＭＳ Ｐゴシック" pitchFamily="34"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D598CFC-A8B3-45D3-9DE4-D36CA3BE8F58}" type="slidenum">
              <a:rPr lang="en-US" sz="1200"/>
              <a:pPr eaLnBrk="1" hangingPunct="1"/>
              <a:t>11</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57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280876-D250-47EC-805D-3221ABC5178D}" type="slidenum">
              <a:rPr lang="en-US" smtClean="0">
                <a:solidFill>
                  <a:srgbClr val="000000"/>
                </a:solidFill>
              </a:rPr>
              <a:pPr fontAlgn="base">
                <a:spcBef>
                  <a:spcPct val="0"/>
                </a:spcBef>
                <a:spcAft>
                  <a:spcPct val="0"/>
                </a:spcAft>
                <a:defRPr/>
              </a:pPr>
              <a:t>14</a:t>
            </a:fld>
            <a:endParaRPr lang="en-US" dirty="0"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36E82501-53DA-4152-84B0-51135B15EEA8}" type="slidenum">
              <a:rPr lang="en-US" smtClean="0"/>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36E82501-53DA-4152-84B0-51135B15EEA8}" type="slidenum">
              <a:rPr lang="en-US" smtClean="0"/>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Template_Content 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804347" y="245538"/>
            <a:ext cx="8229586" cy="768803"/>
          </a:xfrm>
        </p:spPr>
        <p:txBody>
          <a:bodyPr anchor="t" anchorCtr="0"/>
          <a:lstStyle/>
          <a:p>
            <a:r>
              <a:rPr lang="en-US" smtClean="0"/>
              <a:t>Click to edit Master title style</a:t>
            </a:r>
            <a:endParaRPr lang="en-US" dirty="0"/>
          </a:p>
        </p:txBody>
      </p:sp>
      <p:sp>
        <p:nvSpPr>
          <p:cNvPr id="6" name="Content Placeholder 5"/>
          <p:cNvSpPr>
            <a:spLocks noGrp="1"/>
          </p:cNvSpPr>
          <p:nvPr>
            <p:ph sz="quarter" idx="12"/>
          </p:nvPr>
        </p:nvSpPr>
        <p:spPr>
          <a:xfrm>
            <a:off x="804347" y="1522101"/>
            <a:ext cx="8229600" cy="30626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804347" y="1029231"/>
            <a:ext cx="8229600" cy="304800"/>
          </a:xfrm>
        </p:spPr>
        <p:txBody>
          <a:bodyPr anchor="t" anchorCtr="0">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5" name="Rectangle 4"/>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790599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Template_Case Study">
    <p:spTree>
      <p:nvGrpSpPr>
        <p:cNvPr id="1" name=""/>
        <p:cNvGrpSpPr/>
        <p:nvPr/>
      </p:nvGrpSpPr>
      <p:grpSpPr>
        <a:xfrm>
          <a:off x="0" y="0"/>
          <a:ext cx="0" cy="0"/>
          <a:chOff x="0" y="0"/>
          <a:chExt cx="0" cy="0"/>
        </a:xfrm>
      </p:grpSpPr>
      <p:sp>
        <p:nvSpPr>
          <p:cNvPr id="7" name="Rectangle 6"/>
          <p:cNvSpPr/>
          <p:nvPr userDrawn="1"/>
        </p:nvSpPr>
        <p:spPr>
          <a:xfrm>
            <a:off x="-1" y="1716438"/>
            <a:ext cx="4284133" cy="2420477"/>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bwMode="auto">
          <a:xfrm>
            <a:off x="1524" y="1156648"/>
            <a:ext cx="4291076" cy="551323"/>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92075" tIns="46038" rIns="92075" bIns="46038" anchor="ctr"/>
          <a:lstStyle/>
          <a:p>
            <a:pPr marL="119063" indent="-119063" algn="ctr">
              <a:defRPr/>
            </a:pPr>
            <a:endParaRPr lang="en-US" sz="4000" b="1" dirty="0">
              <a:solidFill>
                <a:srgbClr val="FFFFFF"/>
              </a:solidFill>
              <a:latin typeface="Arial" pitchFamily="-106" charset="0"/>
              <a:ea typeface="ＭＳ Ｐゴシック" pitchFamily="34" charset="-128"/>
            </a:endParaRPr>
          </a:p>
        </p:txBody>
      </p:sp>
      <p:sp>
        <p:nvSpPr>
          <p:cNvPr id="26" name="Picture Placeholder 25"/>
          <p:cNvSpPr>
            <a:spLocks noGrp="1"/>
          </p:cNvSpPr>
          <p:nvPr>
            <p:ph type="pic" sz="quarter" idx="15" hasCustomPrompt="1"/>
          </p:nvPr>
        </p:nvSpPr>
        <p:spPr>
          <a:xfrm>
            <a:off x="4318000" y="1156648"/>
            <a:ext cx="4825998" cy="2971800"/>
          </a:xfrm>
          <a:effectLst>
            <a:reflection blurRad="63500" stA="50000" endPos="7000" dir="5400000" sy="-100000" algn="bl" rotWithShape="0"/>
          </a:effectLst>
        </p:spPr>
        <p:txBody>
          <a:bodyPr anchor="ctr" anchorCtr="1"/>
          <a:lstStyle>
            <a:lvl1pPr marL="0" indent="0" algn="ctr">
              <a:buNone/>
              <a:defRPr/>
            </a:lvl1pPr>
          </a:lstStyle>
          <a:p>
            <a:r>
              <a:rPr lang="en-US" dirty="0" smtClean="0"/>
              <a:t>Insert Picture Here</a:t>
            </a:r>
            <a:endParaRPr lang="en-US" dirty="0"/>
          </a:p>
        </p:txBody>
      </p:sp>
      <p:sp>
        <p:nvSpPr>
          <p:cNvPr id="23" name="Text Placeholder 22"/>
          <p:cNvSpPr>
            <a:spLocks noGrp="1"/>
          </p:cNvSpPr>
          <p:nvPr>
            <p:ph type="body" sz="quarter" idx="13"/>
          </p:nvPr>
        </p:nvSpPr>
        <p:spPr>
          <a:xfrm>
            <a:off x="753544" y="1859644"/>
            <a:ext cx="3131820" cy="2137410"/>
          </a:xfrm>
        </p:spPr>
        <p:txBody>
          <a:bodyPr>
            <a:normAutofit/>
          </a:bodyPr>
          <a:lstStyle>
            <a:lvl1pPr>
              <a:defRPr sz="1600"/>
            </a:lvl1pPr>
          </a:lstStyle>
          <a:p>
            <a:pPr lvl="0"/>
            <a:r>
              <a:rPr lang="en-US" smtClean="0"/>
              <a:t>Click to edit Master text styles</a:t>
            </a:r>
          </a:p>
        </p:txBody>
      </p:sp>
      <p:sp>
        <p:nvSpPr>
          <p:cNvPr id="24" name="Text Placeholder 22"/>
          <p:cNvSpPr>
            <a:spLocks noGrp="1"/>
          </p:cNvSpPr>
          <p:nvPr>
            <p:ph type="body" sz="quarter" idx="14" hasCustomPrompt="1"/>
          </p:nvPr>
        </p:nvSpPr>
        <p:spPr bwMode="white">
          <a:xfrm>
            <a:off x="804346" y="1163620"/>
            <a:ext cx="3412068" cy="544351"/>
          </a:xfrm>
          <a:noFill/>
        </p:spPr>
        <p:txBody>
          <a:bodyPr lIns="0" tIns="0" rIns="0" bIns="0" anchor="ctr" anchorCtr="0">
            <a:noAutofit/>
          </a:bodyPr>
          <a:lstStyle>
            <a:lvl1pPr marL="0" indent="0">
              <a:buNone/>
              <a:defRPr sz="2000" b="1" cap="none" baseline="0">
                <a:solidFill>
                  <a:schemeClr val="bg1"/>
                </a:solidFill>
              </a:defRPr>
            </a:lvl1pPr>
          </a:lstStyle>
          <a:p>
            <a:pPr lvl="0"/>
            <a:r>
              <a:rPr lang="en-US" dirty="0" smtClean="0"/>
              <a:t>Master Text</a:t>
            </a:r>
          </a:p>
        </p:txBody>
      </p:sp>
      <p:sp>
        <p:nvSpPr>
          <p:cNvPr id="11" name="Title 1"/>
          <p:cNvSpPr>
            <a:spLocks noGrp="1"/>
          </p:cNvSpPr>
          <p:nvPr>
            <p:ph type="title"/>
          </p:nvPr>
        </p:nvSpPr>
        <p:spPr>
          <a:xfrm>
            <a:off x="804346" y="245538"/>
            <a:ext cx="8221121" cy="770462"/>
          </a:xfrm>
        </p:spPr>
        <p:txBody>
          <a:bodyPr anchor="t" anchorCtr="0"/>
          <a:lstStyle>
            <a:lvl1pPr>
              <a:defRPr/>
            </a:lvl1pPr>
          </a:lstStyle>
          <a:p>
            <a:r>
              <a:rPr lang="en-US" smtClean="0"/>
              <a:t>Click to edit Master title style</a:t>
            </a:r>
            <a:endParaRPr lang="en-US" dirty="0"/>
          </a:p>
        </p:txBody>
      </p:sp>
      <p:sp>
        <p:nvSpPr>
          <p:cNvPr id="12" name="Rectangle 11"/>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2227172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Template_Quote">
    <p:spTree>
      <p:nvGrpSpPr>
        <p:cNvPr id="1" name=""/>
        <p:cNvGrpSpPr/>
        <p:nvPr/>
      </p:nvGrpSpPr>
      <p:grpSpPr>
        <a:xfrm>
          <a:off x="0" y="0"/>
          <a:ext cx="0" cy="0"/>
          <a:chOff x="0" y="0"/>
          <a:chExt cx="0" cy="0"/>
        </a:xfrm>
      </p:grpSpPr>
      <p:sp>
        <p:nvSpPr>
          <p:cNvPr id="19" name="Rectangle 18"/>
          <p:cNvSpPr/>
          <p:nvPr userDrawn="1"/>
        </p:nvSpPr>
        <p:spPr>
          <a:xfrm>
            <a:off x="0" y="1159938"/>
            <a:ext cx="9144000" cy="2971799"/>
          </a:xfrm>
          <a:prstGeom prst="rect">
            <a:avLst/>
          </a:prstGeom>
          <a:gradFill flip="none" rotWithShape="1">
            <a:gsLst>
              <a:gs pos="0">
                <a:srgbClr val="355469"/>
              </a:gs>
              <a:gs pos="100000">
                <a:schemeClr val="accent1"/>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p:cNvSpPr>
            <a:spLocks noGrp="1"/>
          </p:cNvSpPr>
          <p:nvPr>
            <p:ph type="body" sz="quarter" idx="11"/>
          </p:nvPr>
        </p:nvSpPr>
        <p:spPr bwMode="white">
          <a:xfrm>
            <a:off x="797999" y="1422404"/>
            <a:ext cx="7617881" cy="1354667"/>
          </a:xfrm>
        </p:spPr>
        <p:txBody>
          <a:bodyPr lIns="0" tIns="0" rIns="0" bIns="0" anchor="t" anchorCtr="0">
            <a:normAutofit/>
          </a:bodyPr>
          <a:lstStyle>
            <a:lvl1pPr marL="114300" indent="-114300">
              <a:lnSpc>
                <a:spcPct val="90000"/>
              </a:lnSpc>
              <a:spcBef>
                <a:spcPts val="0"/>
              </a:spcBef>
              <a:spcAft>
                <a:spcPts val="1800"/>
              </a:spcAft>
              <a:buNone/>
              <a:defRPr sz="2400" b="0" cap="none" baseline="0">
                <a:solidFill>
                  <a:schemeClr val="bg1"/>
                </a:solidFill>
              </a:defRPr>
            </a:lvl1pPr>
          </a:lstStyle>
          <a:p>
            <a:pPr lvl="0"/>
            <a:r>
              <a:rPr lang="en-US" smtClean="0"/>
              <a:t>Click to edit Master text styles</a:t>
            </a:r>
          </a:p>
        </p:txBody>
      </p:sp>
      <p:sp>
        <p:nvSpPr>
          <p:cNvPr id="17" name="Text Placeholder 22"/>
          <p:cNvSpPr>
            <a:spLocks noGrp="1"/>
          </p:cNvSpPr>
          <p:nvPr>
            <p:ph type="body" sz="quarter" idx="16" hasCustomPrompt="1"/>
          </p:nvPr>
        </p:nvSpPr>
        <p:spPr bwMode="white">
          <a:xfrm>
            <a:off x="899602" y="2844803"/>
            <a:ext cx="3994149" cy="443953"/>
          </a:xfrm>
          <a:noFill/>
        </p:spPr>
        <p:txBody>
          <a:bodyPr lIns="0" tIns="0" rIns="0" bIns="0" anchor="b" anchorCtr="0">
            <a:normAutofit/>
          </a:bodyPr>
          <a:lstStyle>
            <a:lvl1pPr marL="0" indent="0">
              <a:lnSpc>
                <a:spcPct val="90000"/>
              </a:lnSpc>
              <a:spcBef>
                <a:spcPts val="0"/>
              </a:spcBef>
              <a:spcAft>
                <a:spcPts val="1800"/>
              </a:spcAft>
              <a:buFont typeface="Arial" pitchFamily="34" charset="0"/>
              <a:buNone/>
              <a:defRPr lang="en-US" sz="2000" b="1" kern="1200" cap="none" baseline="0" dirty="0" smtClean="0">
                <a:solidFill>
                  <a:schemeClr val="bg1"/>
                </a:solidFill>
                <a:latin typeface="Arial" pitchFamily="34" charset="0"/>
                <a:ea typeface="+mn-ea"/>
                <a:cs typeface="Arial" pitchFamily="34" charset="0"/>
              </a:defRPr>
            </a:lvl1pPr>
          </a:lstStyle>
          <a:p>
            <a:pPr marL="0" lvl="0" indent="0" algn="l" defTabSz="914400" rtl="0" eaLnBrk="1" latinLnBrk="0" hangingPunct="1">
              <a:lnSpc>
                <a:spcPct val="75000"/>
              </a:lnSpc>
              <a:spcBef>
                <a:spcPts val="0"/>
              </a:spcBef>
              <a:spcAft>
                <a:spcPts val="0"/>
              </a:spcAft>
              <a:buClr>
                <a:srgbClr val="FF0000"/>
              </a:buClr>
              <a:buFont typeface="Wingdings" pitchFamily="2" charset="2"/>
              <a:buNone/>
            </a:pPr>
            <a:r>
              <a:rPr lang="en-US" dirty="0" smtClean="0"/>
              <a:t>Click to edit name</a:t>
            </a:r>
          </a:p>
        </p:txBody>
      </p:sp>
      <p:sp>
        <p:nvSpPr>
          <p:cNvPr id="8" name="Text Placeholder 22"/>
          <p:cNvSpPr>
            <a:spLocks noGrp="1"/>
          </p:cNvSpPr>
          <p:nvPr>
            <p:ph type="body" sz="quarter" idx="17" hasCustomPrompt="1"/>
          </p:nvPr>
        </p:nvSpPr>
        <p:spPr bwMode="white">
          <a:xfrm>
            <a:off x="899602" y="3343623"/>
            <a:ext cx="3994149" cy="703448"/>
          </a:xfrm>
          <a:noFill/>
        </p:spPr>
        <p:txBody>
          <a:bodyPr lIns="0" tIns="0" rIns="0" bIns="0" anchor="t" anchorCtr="0">
            <a:normAutofit/>
          </a:bodyPr>
          <a:lstStyle>
            <a:lvl1pPr marL="0" indent="0">
              <a:lnSpc>
                <a:spcPct val="90000"/>
              </a:lnSpc>
              <a:spcBef>
                <a:spcPts val="0"/>
              </a:spcBef>
              <a:spcAft>
                <a:spcPts val="1800"/>
              </a:spcAft>
              <a:buFont typeface="Arial" pitchFamily="34" charset="0"/>
              <a:buNone/>
              <a:defRPr lang="en-US" sz="1600" b="0" kern="1200" cap="none" baseline="0" dirty="0" smtClean="0">
                <a:solidFill>
                  <a:schemeClr val="bg1"/>
                </a:solidFill>
                <a:latin typeface="Arial" pitchFamily="34" charset="0"/>
                <a:ea typeface="+mn-ea"/>
                <a:cs typeface="Arial" pitchFamily="34" charset="0"/>
              </a:defRPr>
            </a:lvl1pPr>
          </a:lstStyle>
          <a:p>
            <a:pPr marL="0" lvl="0" indent="0" algn="l" defTabSz="914400" rtl="0" eaLnBrk="1" latinLnBrk="0" hangingPunct="1">
              <a:lnSpc>
                <a:spcPct val="75000"/>
              </a:lnSpc>
              <a:spcBef>
                <a:spcPts val="0"/>
              </a:spcBef>
              <a:spcAft>
                <a:spcPts val="0"/>
              </a:spcAft>
              <a:buClr>
                <a:srgbClr val="FF0000"/>
              </a:buClr>
              <a:buFont typeface="Wingdings" pitchFamily="2" charset="2"/>
              <a:buNone/>
            </a:pPr>
            <a:r>
              <a:rPr lang="en-US" dirty="0" smtClean="0"/>
              <a:t>Click to edit title</a:t>
            </a:r>
          </a:p>
        </p:txBody>
      </p:sp>
      <p:sp>
        <p:nvSpPr>
          <p:cNvPr id="7" name="Rectangle 6"/>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082943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Template_Chart">
    <p:spTree>
      <p:nvGrpSpPr>
        <p:cNvPr id="1" name=""/>
        <p:cNvGrpSpPr/>
        <p:nvPr/>
      </p:nvGrpSpPr>
      <p:grpSpPr>
        <a:xfrm>
          <a:off x="0" y="0"/>
          <a:ext cx="0" cy="0"/>
          <a:chOff x="0" y="0"/>
          <a:chExt cx="0" cy="0"/>
        </a:xfrm>
      </p:grpSpPr>
      <p:sp>
        <p:nvSpPr>
          <p:cNvPr id="12" name="Text Placeholder 22"/>
          <p:cNvSpPr>
            <a:spLocks noGrp="1"/>
          </p:cNvSpPr>
          <p:nvPr>
            <p:ph type="body" sz="quarter" idx="16" hasCustomPrompt="1"/>
          </p:nvPr>
        </p:nvSpPr>
        <p:spPr>
          <a:xfrm>
            <a:off x="457201" y="1517907"/>
            <a:ext cx="2607406" cy="2488686"/>
          </a:xfrm>
          <a:noFill/>
        </p:spPr>
        <p:txBody>
          <a:bodyPr lIns="0" tIns="0" rIns="0" bIns="0" anchor="ctr" anchorCtr="0">
            <a:noAutofit/>
          </a:bodyPr>
          <a:lstStyle>
            <a:lvl1pPr marL="0" indent="0">
              <a:lnSpc>
                <a:spcPct val="90000"/>
              </a:lnSpc>
              <a:spcBef>
                <a:spcPts val="0"/>
              </a:spcBef>
              <a:spcAft>
                <a:spcPts val="1800"/>
              </a:spcAft>
              <a:buFont typeface="Arial" pitchFamily="34" charset="0"/>
              <a:buNone/>
              <a:defRPr sz="1800" b="0" cap="none" baseline="0">
                <a:solidFill>
                  <a:schemeClr val="tx1"/>
                </a:solidFill>
              </a:defRPr>
            </a:lvl1pPr>
          </a:lstStyle>
          <a:p>
            <a:pPr lvl="0"/>
            <a:r>
              <a:rPr lang="en-US" dirty="0" smtClean="0"/>
              <a:t>Click to edit master text</a:t>
            </a:r>
          </a:p>
        </p:txBody>
      </p:sp>
      <p:sp>
        <p:nvSpPr>
          <p:cNvPr id="3" name="Chart Placeholder 2"/>
          <p:cNvSpPr>
            <a:spLocks noGrp="1"/>
          </p:cNvSpPr>
          <p:nvPr>
            <p:ph type="chart" sz="quarter" idx="17" hasCustomPrompt="1"/>
          </p:nvPr>
        </p:nvSpPr>
        <p:spPr>
          <a:xfrm>
            <a:off x="3482976" y="1123950"/>
            <a:ext cx="5236560" cy="3284538"/>
          </a:xfrm>
        </p:spPr>
        <p:txBody>
          <a:bodyPr anchor="ctr" anchorCtr="1"/>
          <a:lstStyle>
            <a:lvl1pPr marL="60325" indent="0" algn="ctr">
              <a:buNone/>
              <a:defRPr/>
            </a:lvl1pPr>
          </a:lstStyle>
          <a:p>
            <a:r>
              <a:rPr lang="en-US" dirty="0" smtClean="0"/>
              <a:t>Insert Chart Here</a:t>
            </a:r>
            <a:endParaRPr lang="en-US" dirty="0"/>
          </a:p>
        </p:txBody>
      </p:sp>
      <p:sp>
        <p:nvSpPr>
          <p:cNvPr id="9" name="Title 1"/>
          <p:cNvSpPr>
            <a:spLocks noGrp="1"/>
          </p:cNvSpPr>
          <p:nvPr>
            <p:ph type="title"/>
          </p:nvPr>
        </p:nvSpPr>
        <p:spPr>
          <a:xfrm>
            <a:off x="804347" y="245538"/>
            <a:ext cx="8229586" cy="770462"/>
          </a:xfrm>
        </p:spPr>
        <p:txBody>
          <a:bodyPr anchor="t" anchorCtr="0"/>
          <a:lstStyle>
            <a:lvl1pPr>
              <a:defRPr/>
            </a:lvl1pPr>
          </a:lstStyle>
          <a:p>
            <a:r>
              <a:rPr lang="en-US" smtClean="0"/>
              <a:t>Click to edit Master title style</a:t>
            </a:r>
            <a:endParaRPr lang="en-US" dirty="0"/>
          </a:p>
        </p:txBody>
      </p:sp>
      <p:sp>
        <p:nvSpPr>
          <p:cNvPr id="8" name="Rectangle 26"/>
          <p:cNvSpPr>
            <a:spLocks noChangeArrowheads="1"/>
          </p:cNvSpPr>
          <p:nvPr userDrawn="1"/>
        </p:nvSpPr>
        <p:spPr bwMode="auto">
          <a:xfrm flipH="1">
            <a:off x="3171825" y="1118350"/>
            <a:ext cx="27432" cy="3155157"/>
          </a:xfrm>
          <a:prstGeom prst="rect">
            <a:avLst/>
          </a:prstGeom>
          <a:gradFill rotWithShape="1">
            <a:gsLst>
              <a:gs pos="0">
                <a:schemeClr val="accent1"/>
              </a:gs>
              <a:gs pos="100000">
                <a:schemeClr val="accent1">
                  <a:lumMod val="75000"/>
                </a:schemeClr>
              </a:gs>
            </a:gsLst>
            <a:lin ang="5400000" scaled="1"/>
          </a:gradFill>
          <a:ln>
            <a:noFill/>
          </a:ln>
          <a:effectLst/>
          <a:extLst/>
        </p:spPr>
        <p:txBody>
          <a:bodyPr wrap="none" lIns="34281" tIns="17140" rIns="34281" bIns="17140" anchor="ctr"/>
          <a:lstStyle/>
          <a:p>
            <a:pPr lvl="0"/>
            <a:endParaRPr lang="en-US" dirty="0"/>
          </a:p>
        </p:txBody>
      </p:sp>
      <p:sp>
        <p:nvSpPr>
          <p:cNvPr id="7" name="Rectangle 6"/>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645581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ew Template_Closing Slide">
    <p:spTree>
      <p:nvGrpSpPr>
        <p:cNvPr id="1" name=""/>
        <p:cNvGrpSpPr/>
        <p:nvPr/>
      </p:nvGrpSpPr>
      <p:grpSpPr>
        <a:xfrm>
          <a:off x="0" y="0"/>
          <a:ext cx="0" cy="0"/>
          <a:chOff x="0" y="0"/>
          <a:chExt cx="0" cy="0"/>
        </a:xfrm>
      </p:grpSpPr>
      <p:pic>
        <p:nvPicPr>
          <p:cNvPr id="13" name="Picture 1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JavaOne_clr_rgb.jp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153535" y="863600"/>
            <a:ext cx="6847687" cy="3035808"/>
          </a:xfrm>
          <a:prstGeom prst="rect">
            <a:avLst/>
          </a:prstGeom>
        </p:spPr>
      </p:pic>
    </p:spTree>
    <p:extLst>
      <p:ext uri="{BB962C8B-B14F-4D97-AF65-F5344CB8AC3E}">
        <p14:creationId xmlns:p14="http://schemas.microsoft.com/office/powerpoint/2010/main" xmlns="" val="782103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 NOT USE_Instructions 1">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6612466" y="4555067"/>
            <a:ext cx="2531533" cy="588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title" hasCustomPrompt="1"/>
          </p:nvPr>
        </p:nvSpPr>
        <p:spPr>
          <a:xfrm>
            <a:off x="802760" y="1571843"/>
            <a:ext cx="5030787" cy="1100723"/>
          </a:xfrm>
        </p:spPr>
        <p:txBody>
          <a:bodyPr anchor="t" anchorCtr="0"/>
          <a:lstStyle>
            <a:lvl1pPr marL="0" algn="l" defTabSz="914400" rtl="0" eaLnBrk="1" latinLnBrk="0" hangingPunct="1">
              <a:lnSpc>
                <a:spcPct val="90000"/>
              </a:lnSpc>
              <a:spcBef>
                <a:spcPct val="0"/>
              </a:spcBef>
              <a:buNone/>
              <a:defRPr lang="en-US" sz="2800" b="1" kern="1200" dirty="0">
                <a:solidFill>
                  <a:schemeClr val="tx1"/>
                </a:solidFill>
                <a:latin typeface="Arial" pitchFamily="34" charset="0"/>
                <a:ea typeface="+mj-ea"/>
                <a:cs typeface="Arial" pitchFamily="34" charset="0"/>
              </a:defRPr>
            </a:lvl1pPr>
          </a:lstStyle>
          <a:p>
            <a:r>
              <a:rPr lang="en-US" dirty="0" smtClean="0"/>
              <a:t>Click to edit text </a:t>
            </a:r>
            <a:endParaRPr lang="en-US" dirty="0"/>
          </a:p>
        </p:txBody>
      </p:sp>
    </p:spTree>
    <p:extLst>
      <p:ext uri="{BB962C8B-B14F-4D97-AF65-F5344CB8AC3E}">
        <p14:creationId xmlns:p14="http://schemas.microsoft.com/office/powerpoint/2010/main" xmlns="" val="27513852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 NOT USE_Instructions 2">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6612466" y="4555067"/>
            <a:ext cx="2531533" cy="588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a:spLocks noGrp="1"/>
          </p:cNvSpPr>
          <p:nvPr>
            <p:ph type="title"/>
          </p:nvPr>
        </p:nvSpPr>
        <p:spPr>
          <a:xfrm>
            <a:off x="804347" y="245538"/>
            <a:ext cx="8229600" cy="770462"/>
          </a:xfrm>
        </p:spPr>
        <p:txBody>
          <a:bodyPr anchor="t" anchorCtr="0"/>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804347" y="1201839"/>
            <a:ext cx="8229600" cy="3564894"/>
          </a:xfrm>
        </p:spPr>
        <p:txBody>
          <a:bodyPr>
            <a:noAutofit/>
          </a:bodyPr>
          <a:lstStyle>
            <a:lvl1pPr>
              <a:defRPr sz="1400"/>
            </a:lvl1pPr>
            <a:lvl2pPr>
              <a:defRPr sz="1100"/>
            </a:lvl2pPr>
            <a:lvl3pPr>
              <a:defRPr sz="1100"/>
            </a:lvl3pPr>
            <a:lvl4pPr>
              <a:defRPr sz="1100"/>
            </a:lvl4pPr>
            <a:lvl5pPr>
              <a:buClr>
                <a:schemeClr val="accent1"/>
              </a:buCl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5"/>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206512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 NOT USE_Instructions 3">
    <p:spTree>
      <p:nvGrpSpPr>
        <p:cNvPr id="1" name=""/>
        <p:cNvGrpSpPr/>
        <p:nvPr/>
      </p:nvGrpSpPr>
      <p:grpSpPr>
        <a:xfrm>
          <a:off x="0" y="0"/>
          <a:ext cx="0" cy="0"/>
          <a:chOff x="0" y="0"/>
          <a:chExt cx="0" cy="0"/>
        </a:xfrm>
      </p:grpSpPr>
      <p:pic>
        <p:nvPicPr>
          <p:cNvPr id="6" name="Picture 1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6612466" y="4555067"/>
            <a:ext cx="2531533" cy="588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1"/>
          <p:cNvSpPr>
            <a:spLocks noGrp="1"/>
          </p:cNvSpPr>
          <p:nvPr>
            <p:ph type="title"/>
          </p:nvPr>
        </p:nvSpPr>
        <p:spPr>
          <a:xfrm>
            <a:off x="804347" y="245538"/>
            <a:ext cx="8229600" cy="406396"/>
          </a:xfrm>
        </p:spPr>
        <p:txBody>
          <a:bodyPr anchor="t" anchorCtr="0"/>
          <a:lstStyle>
            <a:lvl1pPr>
              <a:defRPr/>
            </a:lvl1pPr>
          </a:lstStyle>
          <a:p>
            <a:r>
              <a:rPr lang="en-US" smtClean="0"/>
              <a:t>Click to edit Master title style</a:t>
            </a:r>
            <a:endParaRPr lang="en-US" dirty="0"/>
          </a:p>
        </p:txBody>
      </p:sp>
      <p:sp>
        <p:nvSpPr>
          <p:cNvPr id="11" name="Text Placeholder 4"/>
          <p:cNvSpPr>
            <a:spLocks noGrp="1"/>
          </p:cNvSpPr>
          <p:nvPr>
            <p:ph type="body" sz="quarter" idx="13"/>
          </p:nvPr>
        </p:nvSpPr>
        <p:spPr>
          <a:xfrm>
            <a:off x="804347" y="648216"/>
            <a:ext cx="8229600" cy="304800"/>
          </a:xfrm>
        </p:spPr>
        <p:txBody>
          <a:bodyPr anchor="t" anchorCtr="0">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Content Placeholder 2"/>
          <p:cNvSpPr>
            <a:spLocks noGrp="1"/>
          </p:cNvSpPr>
          <p:nvPr>
            <p:ph idx="1"/>
          </p:nvPr>
        </p:nvSpPr>
        <p:spPr>
          <a:xfrm>
            <a:off x="804347" y="1201839"/>
            <a:ext cx="8229600" cy="3564894"/>
          </a:xfrm>
        </p:spPr>
        <p:txBody>
          <a:bodyPr>
            <a:noAutofit/>
          </a:bodyPr>
          <a:lstStyle>
            <a:lvl1pPr>
              <a:defRPr sz="1400"/>
            </a:lvl1pPr>
            <a:lvl2pPr>
              <a:defRPr sz="1100"/>
            </a:lvl2pPr>
            <a:lvl3pPr>
              <a:defRPr sz="1100"/>
            </a:lvl3pPr>
            <a:lvl4pPr>
              <a:defRPr sz="1100"/>
            </a:lvl4pPr>
            <a:lvl5pPr>
              <a:buClr>
                <a:schemeClr val="accent1"/>
              </a:buCl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614974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80486"/>
            <a:ext cx="8229600" cy="423784"/>
          </a:xfrm>
        </p:spPr>
        <p:txBody>
          <a:bodyPr/>
          <a:lstStyle/>
          <a:p>
            <a:r>
              <a:rPr lang="en-US" smtClean="0"/>
              <a:t>Click to edit Master title style</a:t>
            </a:r>
            <a:endParaRPr lang="en-US" dirty="0"/>
          </a:p>
        </p:txBody>
      </p:sp>
      <p:sp>
        <p:nvSpPr>
          <p:cNvPr id="3" name="Rectangle 2"/>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94618387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Rectangle 2"/>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688880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98444845"/>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4347" y="245538"/>
            <a:ext cx="8229586" cy="406395"/>
          </a:xfrm>
        </p:spPr>
        <p:txBody>
          <a:bodyPr anchor="t" anchorCtr="0"/>
          <a:lstStyle/>
          <a:p>
            <a:r>
              <a:rPr lang="en-US" dirty="0" smtClean="0"/>
              <a:t>Click to edit Master title style</a:t>
            </a:r>
            <a:br>
              <a:rPr lang="en-US" dirty="0" smtClean="0"/>
            </a:br>
            <a:endParaRPr lang="en-US" dirty="0"/>
          </a:p>
        </p:txBody>
      </p:sp>
      <p:sp>
        <p:nvSpPr>
          <p:cNvPr id="6" name="Content Placeholder 5"/>
          <p:cNvSpPr>
            <a:spLocks noGrp="1"/>
          </p:cNvSpPr>
          <p:nvPr>
            <p:ph sz="quarter" idx="12"/>
          </p:nvPr>
        </p:nvSpPr>
        <p:spPr>
          <a:xfrm>
            <a:off x="804347" y="1522101"/>
            <a:ext cx="8229600" cy="30626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804347" y="648216"/>
            <a:ext cx="8229600" cy="304800"/>
          </a:xfrm>
        </p:spPr>
        <p:txBody>
          <a:bodyPr anchor="t" anchorCtr="0">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8" name="Rectangle 7"/>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7722042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New Template_Content 1 Line Title">
    <p:spTree>
      <p:nvGrpSpPr>
        <p:cNvPr id="1" name=""/>
        <p:cNvGrpSpPr/>
        <p:nvPr/>
      </p:nvGrpSpPr>
      <p:grpSpPr>
        <a:xfrm>
          <a:off x="0" y="0"/>
          <a:ext cx="0" cy="0"/>
          <a:chOff x="0" y="0"/>
          <a:chExt cx="0" cy="0"/>
        </a:xfrm>
      </p:grpSpPr>
      <p:sp>
        <p:nvSpPr>
          <p:cNvPr id="3" name="Rectangle 2"/>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ea typeface="ＭＳ Ｐゴシック" pitchFamily="-84" charset="-128"/>
            </a:endParaRPr>
          </a:p>
        </p:txBody>
      </p:sp>
      <p:grpSp>
        <p:nvGrpSpPr>
          <p:cNvPr id="4" name="Group 13"/>
          <p:cNvGrpSpPr>
            <a:grpSpLocks/>
          </p:cNvGrpSpPr>
          <p:nvPr userDrawn="1"/>
        </p:nvGrpSpPr>
        <p:grpSpPr bwMode="auto">
          <a:xfrm>
            <a:off x="0" y="636588"/>
            <a:ext cx="9144000" cy="4189412"/>
            <a:chOff x="0" y="1066800"/>
            <a:chExt cx="9144001" cy="4510071"/>
          </a:xfrm>
        </p:grpSpPr>
        <p:sp>
          <p:nvSpPr>
            <p:cNvPr id="5" name="Rectangle 4"/>
            <p:cNvSpPr/>
            <p:nvPr/>
          </p:nvSpPr>
          <p:spPr>
            <a:xfrm>
              <a:off x="0" y="1066800"/>
              <a:ext cx="9140826" cy="4310118"/>
            </a:xfrm>
            <a:prstGeom prst="rect">
              <a:avLst/>
            </a:prstGeom>
            <a:gradFill flip="none" rotWithShape="1">
              <a:gsLst>
                <a:gs pos="100000">
                  <a:schemeClr val="bg1">
                    <a:lumMod val="75000"/>
                  </a:schemeClr>
                </a:gs>
                <a:gs pos="1250">
                  <a:schemeClr val="bg1"/>
                </a:gs>
                <a:gs pos="66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ea typeface="ＭＳ Ｐゴシック" pitchFamily="-84" charset="-128"/>
              </a:endParaRPr>
            </a:p>
          </p:txBody>
        </p:sp>
        <p:sp>
          <p:nvSpPr>
            <p:cNvPr id="6" name="Rectangle 5"/>
            <p:cNvSpPr/>
            <p:nvPr/>
          </p:nvSpPr>
          <p:spPr>
            <a:xfrm>
              <a:off x="2498" y="5326698"/>
              <a:ext cx="9141503" cy="250173"/>
            </a:xfrm>
            <a:prstGeom prst="rect">
              <a:avLst/>
            </a:prstGeom>
            <a:gradFill flip="none" rotWithShape="1">
              <a:gsLst>
                <a:gs pos="100000">
                  <a:schemeClr val="bg1">
                    <a:lumMod val="85000"/>
                  </a:schemeClr>
                </a:gs>
                <a:gs pos="1250">
                  <a:schemeClr val="bg1">
                    <a:alpha val="0"/>
                  </a:schemeClr>
                </a:gs>
                <a:gs pos="42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ea typeface="ＭＳ Ｐゴシック" pitchFamily="-84" charset="-128"/>
              </a:endParaRPr>
            </a:p>
          </p:txBody>
        </p:sp>
      </p:grpSp>
      <p:sp>
        <p:nvSpPr>
          <p:cNvPr id="2" name="Title 1"/>
          <p:cNvSpPr>
            <a:spLocks noGrp="1"/>
          </p:cNvSpPr>
          <p:nvPr>
            <p:ph type="title"/>
          </p:nvPr>
        </p:nvSpPr>
        <p:spPr>
          <a:xfrm>
            <a:off x="804347" y="245538"/>
            <a:ext cx="8229586" cy="406395"/>
          </a:xfrm>
        </p:spPr>
        <p:txBody>
          <a:bodyPr/>
          <a:lstStyle/>
          <a:p>
            <a:r>
              <a:rPr lang="en-US" smtClean="0"/>
              <a:t>Click to edit Master title style</a:t>
            </a:r>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w/Subtitle">
    <p:spTree>
      <p:nvGrpSpPr>
        <p:cNvPr id="1" name=""/>
        <p:cNvGrpSpPr/>
        <p:nvPr/>
      </p:nvGrpSpPr>
      <p:grpSpPr>
        <a:xfrm>
          <a:off x="0" y="0"/>
          <a:ext cx="0" cy="0"/>
          <a:chOff x="0" y="0"/>
          <a:chExt cx="0" cy="0"/>
        </a:xfrm>
      </p:grpSpPr>
      <p:sp>
        <p:nvSpPr>
          <p:cNvPr id="5" name="Title 1"/>
          <p:cNvSpPr>
            <a:spLocks noGrp="1"/>
          </p:cNvSpPr>
          <p:nvPr>
            <p:ph type="title"/>
          </p:nvPr>
        </p:nvSpPr>
        <p:spPr>
          <a:xfrm>
            <a:off x="457200" y="480486"/>
            <a:ext cx="8229600" cy="423784"/>
          </a:xfrm>
        </p:spPr>
        <p:txBody>
          <a:bodyPr/>
          <a:lstStyle>
            <a:lvl1pPr>
              <a:defRPr/>
            </a:lvl1pPr>
          </a:lstStyle>
          <a:p>
            <a:r>
              <a:rPr lang="en-US" smtClean="0"/>
              <a:t>Click to edit Master title style</a:t>
            </a:r>
            <a:endParaRPr lang="en-US" dirty="0"/>
          </a:p>
        </p:txBody>
      </p:sp>
      <p:sp>
        <p:nvSpPr>
          <p:cNvPr id="8" name="Text Placeholder 4"/>
          <p:cNvSpPr>
            <a:spLocks noGrp="1"/>
          </p:cNvSpPr>
          <p:nvPr>
            <p:ph type="body" sz="quarter" idx="13"/>
          </p:nvPr>
        </p:nvSpPr>
        <p:spPr>
          <a:xfrm>
            <a:off x="457200" y="919160"/>
            <a:ext cx="8229600" cy="304800"/>
          </a:xfrm>
        </p:spPr>
        <p:txBody>
          <a:bodyPr>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Tree>
    <p:extLst>
      <p:ext uri="{BB962C8B-B14F-4D97-AF65-F5344CB8AC3E}">
        <p14:creationId xmlns="" xmlns:p14="http://schemas.microsoft.com/office/powerpoint/2010/main" val="300034804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w/Sub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480486"/>
            <a:ext cx="8229600" cy="423784"/>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457200" y="1412030"/>
            <a:ext cx="8229600" cy="30626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457200" y="919160"/>
            <a:ext cx="8229600" cy="304800"/>
          </a:xfrm>
        </p:spPr>
        <p:txBody>
          <a:bodyPr>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Tree>
    <p:extLst>
      <p:ext uri="{BB962C8B-B14F-4D97-AF65-F5344CB8AC3E}">
        <p14:creationId xmlns="" xmlns:p14="http://schemas.microsoft.com/office/powerpoint/2010/main" val="7663317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Image Section Divider">
    <p:spTree>
      <p:nvGrpSpPr>
        <p:cNvPr id="1" name=""/>
        <p:cNvGrpSpPr/>
        <p:nvPr/>
      </p:nvGrpSpPr>
      <p:grpSpPr>
        <a:xfrm>
          <a:off x="0" y="0"/>
          <a:ext cx="0" cy="0"/>
          <a:chOff x="0" y="0"/>
          <a:chExt cx="0" cy="0"/>
        </a:xfrm>
      </p:grpSpPr>
      <p:grpSp>
        <p:nvGrpSpPr>
          <p:cNvPr id="2" name="Group 8"/>
          <p:cNvGrpSpPr>
            <a:grpSpLocks/>
          </p:cNvGrpSpPr>
          <p:nvPr/>
        </p:nvGrpSpPr>
        <p:grpSpPr bwMode="auto">
          <a:xfrm>
            <a:off x="0" y="4645819"/>
            <a:ext cx="9144000" cy="135731"/>
            <a:chOff x="0" y="6194426"/>
            <a:chExt cx="9144000" cy="180974"/>
          </a:xfrm>
        </p:grpSpPr>
        <p:pic>
          <p:nvPicPr>
            <p:cNvPr id="6" name="Picture 25" descr="Red Bar"/>
            <p:cNvPicPr>
              <a:picLocks noChangeArrowheads="1"/>
            </p:cNvPicPr>
            <p:nvPr/>
          </p:nvPicPr>
          <p:blipFill>
            <a:blip r:embed="rId2" cstate="print"/>
            <a:srcRect/>
            <a:stretch>
              <a:fillRect/>
            </a:stretch>
          </p:blipFill>
          <p:spPr bwMode="auto">
            <a:xfrm>
              <a:off x="0" y="6194426"/>
              <a:ext cx="9144000" cy="180974"/>
            </a:xfrm>
            <a:prstGeom prst="rect">
              <a:avLst/>
            </a:prstGeom>
            <a:solidFill>
              <a:schemeClr val="accent1"/>
            </a:solidFill>
            <a:ln w="9525">
              <a:noFill/>
              <a:miter lim="800000"/>
              <a:headEnd/>
              <a:tailEnd/>
            </a:ln>
          </p:spPr>
        </p:pic>
        <p:pic>
          <p:nvPicPr>
            <p:cNvPr id="7" name="Picture 20" descr="Oracle WHITE"/>
            <p:cNvPicPr>
              <a:picLocks noChangeArrowheads="1"/>
            </p:cNvPicPr>
            <p:nvPr/>
          </p:nvPicPr>
          <p:blipFill>
            <a:blip r:embed="rId3" cstate="print"/>
            <a:srcRect/>
            <a:stretch>
              <a:fillRect/>
            </a:stretch>
          </p:blipFill>
          <p:spPr bwMode="auto">
            <a:xfrm>
              <a:off x="8015480" y="6240226"/>
              <a:ext cx="743263" cy="93117"/>
            </a:xfrm>
            <a:prstGeom prst="rect">
              <a:avLst/>
            </a:prstGeom>
            <a:noFill/>
            <a:ln w="9525">
              <a:noFill/>
              <a:miter lim="800000"/>
              <a:headEnd/>
              <a:tailEnd/>
            </a:ln>
          </p:spPr>
        </p:pic>
      </p:grpSp>
      <p:sp>
        <p:nvSpPr>
          <p:cNvPr id="11" name="Title 1"/>
          <p:cNvSpPr>
            <a:spLocks noGrp="1"/>
          </p:cNvSpPr>
          <p:nvPr>
            <p:ph type="title"/>
          </p:nvPr>
        </p:nvSpPr>
        <p:spPr>
          <a:xfrm>
            <a:off x="741364" y="1470422"/>
            <a:ext cx="4566375" cy="1303485"/>
          </a:xfrm>
        </p:spPr>
        <p:txBody>
          <a:bodyPr/>
          <a:lstStyle>
            <a:lvl1pPr algn="l" defTabSz="914400" rtl="0" eaLnBrk="1" latinLnBrk="0" hangingPunct="1">
              <a:lnSpc>
                <a:spcPct val="90000"/>
              </a:lnSpc>
              <a:spcBef>
                <a:spcPct val="0"/>
              </a:spcBef>
              <a:buNone/>
              <a:defRPr lang="en-US" sz="2800" b="1" kern="1200" dirty="0">
                <a:ln w="0">
                  <a:noFill/>
                </a:ln>
                <a:solidFill>
                  <a:schemeClr val="tx1"/>
                </a:solidFill>
                <a:effectLst/>
                <a:latin typeface="Arial" pitchFamily="34" charset="0"/>
                <a:ea typeface="+mj-ea"/>
                <a:cs typeface="Arial" pitchFamily="34" charset="0"/>
              </a:defRPr>
            </a:lvl1pPr>
          </a:lstStyle>
          <a:p>
            <a:r>
              <a:rPr lang="en-US" smtClean="0"/>
              <a:t>Click to edit Master title style</a:t>
            </a:r>
            <a:endParaRPr lang="en-US" dirty="0"/>
          </a:p>
        </p:txBody>
      </p:sp>
      <p:sp>
        <p:nvSpPr>
          <p:cNvPr id="8" name="Picture Placeholder 11"/>
          <p:cNvSpPr>
            <a:spLocks noGrp="1"/>
          </p:cNvSpPr>
          <p:nvPr>
            <p:ph type="pic" sz="quarter" idx="12"/>
          </p:nvPr>
        </p:nvSpPr>
        <p:spPr>
          <a:xfrm>
            <a:off x="5725161" y="1"/>
            <a:ext cx="3429000" cy="4648199"/>
          </a:xfrm>
          <a:ln>
            <a:noFill/>
          </a:ln>
          <a:effectLst/>
        </p:spPr>
        <p:txBody>
          <a:bodyPr rtlCol="0" anchor="ctr">
            <a:noAutofit/>
          </a:bodyPr>
          <a:lstStyle>
            <a:lvl1pPr marL="0" indent="0" algn="ctr">
              <a:buNone/>
              <a:defRPr>
                <a:ln>
                  <a:noFill/>
                </a:ln>
                <a:solidFill>
                  <a:schemeClr val="tx2"/>
                </a:solidFill>
              </a:defRPr>
            </a:lvl1pPr>
          </a:lstStyle>
          <a:p>
            <a:pPr lvl="0"/>
            <a:r>
              <a:rPr lang="en-US" noProof="0" smtClean="0"/>
              <a:t>Click icon to add picture</a:t>
            </a:r>
            <a:endParaRPr lang="en-US" noProof="0" dirty="0"/>
          </a:p>
        </p:txBody>
      </p:sp>
      <p:sp>
        <p:nvSpPr>
          <p:cNvPr id="3" name="Rectangle 2"/>
          <p:cNvSpPr/>
          <p:nvPr userDrawn="1"/>
        </p:nvSpPr>
        <p:spPr>
          <a:xfrm>
            <a:off x="8387112" y="0"/>
            <a:ext cx="756889" cy="41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91343444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Template_Title 1">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5143499"/>
          </a:xfrm>
          <a:prstGeom prst="rect">
            <a:avLst/>
          </a:prstGeom>
          <a:gradFill flip="none" rotWithShape="1">
            <a:gsLst>
              <a:gs pos="20000">
                <a:srgbClr val="355469"/>
              </a:gs>
              <a:gs pos="90000">
                <a:schemeClr val="accent1"/>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5943598" y="0"/>
            <a:ext cx="3200402" cy="5143500"/>
          </a:xfrm>
          <a:prstGeom prst="rect">
            <a:avLst/>
          </a:prstGeom>
          <a:gradFill flip="none" rotWithShape="1">
            <a:gsLst>
              <a:gs pos="20000">
                <a:srgbClr val="355469"/>
              </a:gs>
              <a:gs pos="90000">
                <a:schemeClr val="accent1"/>
              </a:gs>
            </a:gsLst>
            <a:lin ang="16200000" scaled="0"/>
            <a:tileRect/>
          </a:gradFill>
          <a:ln>
            <a:noFill/>
          </a:ln>
          <a:effectLst>
            <a:outerShdw blurRad="635000" dir="10800000" algn="tl" rotWithShape="0">
              <a:srgbClr val="000000">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Title 1"/>
          <p:cNvSpPr>
            <a:spLocks noGrp="1"/>
          </p:cNvSpPr>
          <p:nvPr>
            <p:ph type="title" hasCustomPrompt="1"/>
          </p:nvPr>
        </p:nvSpPr>
        <p:spPr bwMode="white">
          <a:xfrm>
            <a:off x="451484" y="1583267"/>
            <a:ext cx="5026449" cy="1230657"/>
          </a:xfrm>
        </p:spPr>
        <p:txBody>
          <a:bodyPr anchor="b" anchorCtr="0"/>
          <a:lstStyle>
            <a:lvl1pPr>
              <a:defRPr sz="2800">
                <a:solidFill>
                  <a:schemeClr val="bg1"/>
                </a:solidFill>
              </a:defRPr>
            </a:lvl1pPr>
          </a:lstStyle>
          <a:p>
            <a:r>
              <a:rPr lang="en-US" dirty="0" smtClean="0"/>
              <a:t>Click to edit title</a:t>
            </a:r>
            <a:endParaRPr lang="en-US" dirty="0"/>
          </a:p>
        </p:txBody>
      </p:sp>
      <p:sp>
        <p:nvSpPr>
          <p:cNvPr id="5" name="Text Placeholder 4"/>
          <p:cNvSpPr>
            <a:spLocks noGrp="1"/>
          </p:cNvSpPr>
          <p:nvPr>
            <p:ph type="body" sz="quarter" idx="13"/>
          </p:nvPr>
        </p:nvSpPr>
        <p:spPr bwMode="white">
          <a:xfrm>
            <a:off x="450849" y="2914276"/>
            <a:ext cx="5027083" cy="1048124"/>
          </a:xfrm>
        </p:spPr>
        <p:txBody>
          <a:bodyPr lIns="0" tIns="0"/>
          <a:lstStyle>
            <a:lvl1pPr marL="0" indent="0">
              <a:spcAft>
                <a:spcPts val="0"/>
              </a:spcAft>
              <a:buNone/>
              <a:defRPr>
                <a:solidFill>
                  <a:schemeClr val="bg1"/>
                </a:solidFill>
              </a:defRPr>
            </a:lvl1pPr>
          </a:lstStyle>
          <a:p>
            <a:pPr lvl="0"/>
            <a:r>
              <a:rPr lang="en-US" smtClean="0"/>
              <a:t>Click to edit Master text styles</a:t>
            </a:r>
          </a:p>
        </p:txBody>
      </p:sp>
      <p:sp>
        <p:nvSpPr>
          <p:cNvPr id="3" name="Picture Placeholder 2"/>
          <p:cNvSpPr>
            <a:spLocks noGrp="1"/>
          </p:cNvSpPr>
          <p:nvPr>
            <p:ph type="pic" sz="quarter" idx="14" hasCustomPrompt="1"/>
          </p:nvPr>
        </p:nvSpPr>
        <p:spPr>
          <a:xfrm>
            <a:off x="5943600" y="0"/>
            <a:ext cx="3200400" cy="5143500"/>
          </a:xfrm>
          <a:effectLst>
            <a:innerShdw blurRad="63500" dist="50800" dir="10800000">
              <a:prstClr val="black">
                <a:alpha val="50000"/>
              </a:prstClr>
            </a:innerShdw>
          </a:effectLst>
        </p:spPr>
        <p:txBody>
          <a:bodyPr anchor="ctr" anchorCtr="1"/>
          <a:lstStyle>
            <a:lvl1pPr marL="60325" indent="0">
              <a:buFontTx/>
              <a:buNone/>
              <a:defRPr baseline="0">
                <a:solidFill>
                  <a:schemeClr val="bg1"/>
                </a:solidFill>
              </a:defRPr>
            </a:lvl1pPr>
          </a:lstStyle>
          <a:p>
            <a:r>
              <a:rPr lang="en-US" dirty="0" smtClean="0"/>
              <a:t>Insert Picture Here</a:t>
            </a:r>
            <a:endParaRPr lang="en-US" dirty="0"/>
          </a:p>
        </p:txBody>
      </p:sp>
      <p:pic>
        <p:nvPicPr>
          <p:cNvPr id="9" name="Picture 8" descr="JavaOne_wht_rgb.png"/>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90348" y="0"/>
            <a:ext cx="2331837" cy="1033324"/>
          </a:xfrm>
          <a:prstGeom prst="rect">
            <a:avLst/>
          </a:prstGeom>
        </p:spPr>
      </p:pic>
    </p:spTree>
    <p:extLst>
      <p:ext uri="{BB962C8B-B14F-4D97-AF65-F5344CB8AC3E}">
        <p14:creationId xmlns:p14="http://schemas.microsoft.com/office/powerpoint/2010/main" xmlns="" val="34111327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build="p">
        <p:tmplLst>
          <p:tmpl lvl="1">
            <p:tnLst>
              <p:par>
                <p:cTn presetID="10" presetClass="entr" presetSubtype="0" fill="hold" nodeType="withEffect">
                  <p:stCondLst>
                    <p:cond delay="10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Template_Title 2">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24964"/>
            <a:ext cx="9144000" cy="516846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24964"/>
            <a:ext cx="9144000" cy="4157107"/>
          </a:xfrm>
          <a:prstGeom prst="rect">
            <a:avLst/>
          </a:prstGeom>
          <a:gradFill flip="none" rotWithShape="1">
            <a:gsLst>
              <a:gs pos="20000">
                <a:srgbClr val="355469"/>
              </a:gs>
              <a:gs pos="90000">
                <a:schemeClr val="accent1"/>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943598" y="-24964"/>
            <a:ext cx="3200402" cy="4157107"/>
          </a:xfrm>
          <a:prstGeom prst="rect">
            <a:avLst/>
          </a:prstGeom>
          <a:gradFill flip="none" rotWithShape="1">
            <a:gsLst>
              <a:gs pos="20000">
                <a:srgbClr val="355469"/>
              </a:gs>
              <a:gs pos="90000">
                <a:schemeClr val="accent1"/>
              </a:gs>
            </a:gsLst>
            <a:lin ang="16200000" scaled="0"/>
            <a:tileRect/>
          </a:gradFill>
          <a:ln>
            <a:noFill/>
          </a:ln>
          <a:effectLst>
            <a:outerShdw blurRad="635000" dir="10800000" algn="tl" rotWithShape="0">
              <a:srgbClr val="000000">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bwMode="white">
          <a:xfrm>
            <a:off x="451485" y="1583267"/>
            <a:ext cx="5026448" cy="1230657"/>
          </a:xfrm>
        </p:spPr>
        <p:txBody>
          <a:bodyPr anchor="b" anchorCtr="0"/>
          <a:lstStyle>
            <a:lvl1pPr>
              <a:defRPr sz="2800">
                <a:solidFill>
                  <a:schemeClr val="bg1"/>
                </a:solidFill>
              </a:defRPr>
            </a:lvl1pPr>
          </a:lstStyle>
          <a:p>
            <a:r>
              <a:rPr lang="en-US" dirty="0" smtClean="0"/>
              <a:t>Click to edit title</a:t>
            </a:r>
            <a:endParaRPr lang="en-US" dirty="0"/>
          </a:p>
        </p:txBody>
      </p:sp>
      <p:sp>
        <p:nvSpPr>
          <p:cNvPr id="5" name="Text Placeholder 4"/>
          <p:cNvSpPr>
            <a:spLocks noGrp="1"/>
          </p:cNvSpPr>
          <p:nvPr>
            <p:ph type="body" sz="quarter" idx="13"/>
          </p:nvPr>
        </p:nvSpPr>
        <p:spPr bwMode="white">
          <a:xfrm>
            <a:off x="450849" y="2914276"/>
            <a:ext cx="5027083" cy="1048124"/>
          </a:xfrm>
        </p:spPr>
        <p:txBody>
          <a:bodyPr lIns="0" tIns="0"/>
          <a:lstStyle>
            <a:lvl1pPr marL="0" marR="0" indent="0" algn="l" defTabSz="228600" rtl="0" eaLnBrk="1" fontAlgn="auto" latinLnBrk="0" hangingPunct="1">
              <a:lnSpc>
                <a:spcPct val="100000"/>
              </a:lnSpc>
              <a:spcBef>
                <a:spcPts val="0"/>
              </a:spcBef>
              <a:spcAft>
                <a:spcPts val="0"/>
              </a:spcAft>
              <a:buClr>
                <a:srgbClr val="FF0000"/>
              </a:buClr>
              <a:buSzPct val="85000"/>
              <a:buFont typeface="Wingdings" pitchFamily="2" charset="2"/>
              <a:buNone/>
              <a:tabLst/>
              <a:defRPr>
                <a:solidFill>
                  <a:schemeClr val="bg1"/>
                </a:solidFill>
              </a:defRPr>
            </a:lvl1pPr>
          </a:lstStyle>
          <a:p>
            <a:pPr lvl="0"/>
            <a:r>
              <a:rPr lang="en-US" smtClean="0"/>
              <a:t>Click to edit Master text styles</a:t>
            </a:r>
          </a:p>
        </p:txBody>
      </p:sp>
      <p:sp>
        <p:nvSpPr>
          <p:cNvPr id="3" name="Picture Placeholder 2"/>
          <p:cNvSpPr>
            <a:spLocks noGrp="1"/>
          </p:cNvSpPr>
          <p:nvPr>
            <p:ph type="pic" sz="quarter" idx="14" hasCustomPrompt="1"/>
          </p:nvPr>
        </p:nvSpPr>
        <p:spPr>
          <a:xfrm>
            <a:off x="5943600" y="-25400"/>
            <a:ext cx="3200400" cy="4157663"/>
          </a:xfrm>
          <a:effectLst>
            <a:innerShdw blurRad="63500" dist="50800" dir="10800000">
              <a:prstClr val="black">
                <a:alpha val="50000"/>
              </a:prstClr>
            </a:innerShdw>
          </a:effectLst>
        </p:spPr>
        <p:txBody>
          <a:bodyPr vert="horz" lIns="0" tIns="0" rIns="0" bIns="0" rtlCol="0" anchor="ctr" anchorCtr="1">
            <a:noAutofit/>
          </a:bodyPr>
          <a:lstStyle>
            <a:lvl1pPr>
              <a:buFontTx/>
              <a:buNone/>
              <a:defRPr lang="en-US" baseline="0">
                <a:solidFill>
                  <a:schemeClr val="bg1"/>
                </a:solidFill>
              </a:defRPr>
            </a:lvl1pPr>
          </a:lstStyle>
          <a:p>
            <a:pPr marL="60325" lvl="0" indent="0">
              <a:buFontTx/>
              <a:buNone/>
            </a:pPr>
            <a:r>
              <a:rPr lang="en-US" dirty="0" smtClean="0"/>
              <a:t>Insert Picture Here</a:t>
            </a:r>
            <a:endParaRPr lang="en-US" dirty="0"/>
          </a:p>
        </p:txBody>
      </p:sp>
      <p:pic>
        <p:nvPicPr>
          <p:cNvPr id="13" name="Picture 12" descr="JavaOne_wht_rgb.png"/>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90348" y="0"/>
            <a:ext cx="2331837" cy="1033324"/>
          </a:xfrm>
          <a:prstGeom prst="rect">
            <a:avLst/>
          </a:prstGeom>
        </p:spPr>
      </p:pic>
    </p:spTree>
    <p:extLst>
      <p:ext uri="{BB962C8B-B14F-4D97-AF65-F5344CB8AC3E}">
        <p14:creationId xmlns:p14="http://schemas.microsoft.com/office/powerpoint/2010/main" xmlns="" val="21335883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build="p">
        <p:tmplLst>
          <p:tmpl lvl="1">
            <p:tnLst>
              <p:par>
                <p:cTn presetID="10" presetClass="entr" presetSubtype="0" fill="hold" nodeType="withEffect">
                  <p:stCondLst>
                    <p:cond delay="10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Template_Program Agenda">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 y="1159938"/>
            <a:ext cx="9143998" cy="2980266"/>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userDrawn="1">
            <p:ph type="title"/>
          </p:nvPr>
        </p:nvSpPr>
        <p:spPr>
          <a:xfrm>
            <a:off x="804981" y="245538"/>
            <a:ext cx="7771752" cy="761995"/>
          </a:xfrm>
        </p:spPr>
        <p:txBody>
          <a:bodyPr anchor="t" anchorCtr="0"/>
          <a:lstStyle>
            <a:lvl1pPr algn="l" defTabSz="914400" rtl="0" eaLnBrk="1" latinLnBrk="0" hangingPunct="1">
              <a:lnSpc>
                <a:spcPct val="90000"/>
              </a:lnSpc>
              <a:spcBef>
                <a:spcPct val="0"/>
              </a:spcBef>
              <a:buNone/>
              <a:defRPr lang="en-US" sz="2800" b="1" kern="1200" dirty="0">
                <a:ln w="0">
                  <a:noFill/>
                </a:ln>
                <a:solidFill>
                  <a:schemeClr val="tx1"/>
                </a:solidFill>
                <a:effectLst/>
                <a:latin typeface="Arial" pitchFamily="34" charset="0"/>
                <a:ea typeface="+mj-ea"/>
                <a:cs typeface="Arial" pitchFamily="34" charset="0"/>
              </a:defRPr>
            </a:lvl1pPr>
          </a:lstStyle>
          <a:p>
            <a:r>
              <a:rPr lang="en-US" smtClean="0"/>
              <a:t>Click to edit Master title style</a:t>
            </a:r>
            <a:endParaRPr lang="en-US" dirty="0"/>
          </a:p>
        </p:txBody>
      </p:sp>
      <p:sp>
        <p:nvSpPr>
          <p:cNvPr id="5" name="Text Placeholder 4"/>
          <p:cNvSpPr>
            <a:spLocks noGrp="1"/>
          </p:cNvSpPr>
          <p:nvPr userDrawn="1">
            <p:ph type="body" sz="quarter" idx="13"/>
          </p:nvPr>
        </p:nvSpPr>
        <p:spPr>
          <a:xfrm>
            <a:off x="804981" y="1363132"/>
            <a:ext cx="7771752" cy="2616201"/>
          </a:xfrm>
        </p:spPr>
        <p:txBody>
          <a:bodyPr lIns="0" tIns="0"/>
          <a:lstStyle>
            <a:lvl1pPr marL="342900" indent="-342900">
              <a:lnSpc>
                <a:spcPct val="120000"/>
              </a:lnSpc>
              <a:buSzPct val="90000"/>
              <a:buFont typeface="Wingdings" pitchFamily="2" charset="2"/>
              <a:buChar char="§"/>
              <a:defRPr sz="2400">
                <a:solidFill>
                  <a:schemeClr val="tx1"/>
                </a:solidFill>
              </a:defRPr>
            </a:lvl1pPr>
          </a:lstStyle>
          <a:p>
            <a:pPr lvl="0"/>
            <a:r>
              <a:rPr lang="en-US" smtClean="0"/>
              <a:t>Click to edit Master text styles</a:t>
            </a:r>
          </a:p>
        </p:txBody>
      </p:sp>
      <p:sp>
        <p:nvSpPr>
          <p:cNvPr id="14" name="Rectangle 13"/>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821483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w Template_Graphic Section Divider">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802761" y="1571843"/>
            <a:ext cx="4709053" cy="1100723"/>
          </a:xfrm>
        </p:spPr>
        <p:txBody>
          <a:bodyPr anchor="t" anchorCtr="0"/>
          <a:lstStyle>
            <a:lvl1pPr>
              <a:defRPr sz="2800" b="1">
                <a:ln w="0">
                  <a:noFill/>
                </a:ln>
                <a:solidFill>
                  <a:schemeClr val="tx1"/>
                </a:solidFill>
                <a:effectLst/>
              </a:defRPr>
            </a:lvl1pPr>
          </a:lstStyle>
          <a:p>
            <a:r>
              <a:rPr lang="en-US" dirty="0" smtClean="0"/>
              <a:t>Click to edit text </a:t>
            </a:r>
            <a:endParaRPr lang="en-US" dirty="0"/>
          </a:p>
        </p:txBody>
      </p:sp>
      <p:sp>
        <p:nvSpPr>
          <p:cNvPr id="12" name="Rectangle 11"/>
          <p:cNvSpPr/>
          <p:nvPr userDrawn="1"/>
        </p:nvSpPr>
        <p:spPr>
          <a:xfrm>
            <a:off x="5715000" y="0"/>
            <a:ext cx="3429000" cy="5143500"/>
          </a:xfrm>
          <a:prstGeom prst="rect">
            <a:avLst/>
          </a:prstGeom>
          <a:gradFill flip="none" rotWithShape="1">
            <a:gsLst>
              <a:gs pos="100000">
                <a:schemeClr val="accent1"/>
              </a:gs>
              <a:gs pos="0">
                <a:srgbClr val="355469"/>
              </a:gs>
            </a:gsLst>
            <a:lin ang="16200000" scaled="0"/>
            <a:tileRect/>
          </a:gradFill>
          <a:ln>
            <a:noFill/>
          </a:ln>
          <a:effectLst>
            <a:outerShdw blurRad="152400" dist="63500" dir="105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userDrawn="1"/>
        </p:nvGrpSpPr>
        <p:grpSpPr>
          <a:xfrm>
            <a:off x="6765364" y="4646084"/>
            <a:ext cx="2038432" cy="457200"/>
            <a:chOff x="6765364" y="4646084"/>
            <a:chExt cx="2038432" cy="457200"/>
          </a:xfrm>
        </p:grpSpPr>
        <p:pic>
          <p:nvPicPr>
            <p:cNvPr id="14" name="Picture 13" descr="O_signature_wht_rgb.png"/>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84452" y="4819820"/>
              <a:ext cx="919344" cy="283464"/>
            </a:xfrm>
            <a:prstGeom prst="rect">
              <a:avLst/>
            </a:prstGeom>
          </p:spPr>
        </p:pic>
        <p:pic>
          <p:nvPicPr>
            <p:cNvPr id="15" name="Picture 14" descr="Java_clr_hori.bmp"/>
            <p:cNvPicPr>
              <a:picLocks noChangeAspect="1"/>
            </p:cNvPicPr>
            <p:nvPr userDrawn="1"/>
          </p:nvPicPr>
          <p:blipFill rotWithShape="1">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xmlns="" val="0"/>
                </a:ext>
              </a:extLst>
            </a:blip>
            <a:srcRect t="14159" b="15044"/>
            <a:stretch/>
          </p:blipFill>
          <p:spPr>
            <a:xfrm>
              <a:off x="6765364" y="4646084"/>
              <a:ext cx="948422" cy="436122"/>
            </a:xfrm>
            <a:prstGeom prst="rect">
              <a:avLst/>
            </a:prstGeom>
          </p:spPr>
        </p:pic>
      </p:grpSp>
    </p:spTree>
    <p:extLst>
      <p:ext uri="{BB962C8B-B14F-4D97-AF65-F5344CB8AC3E}">
        <p14:creationId xmlns:p14="http://schemas.microsoft.com/office/powerpoint/2010/main" xmlns="" val="39345575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Template_Image Section Divider">
    <p:spTree>
      <p:nvGrpSpPr>
        <p:cNvPr id="1" name=""/>
        <p:cNvGrpSpPr/>
        <p:nvPr/>
      </p:nvGrpSpPr>
      <p:grpSpPr>
        <a:xfrm>
          <a:off x="0" y="0"/>
          <a:ext cx="0" cy="0"/>
          <a:chOff x="0" y="0"/>
          <a:chExt cx="0" cy="0"/>
        </a:xfrm>
      </p:grpSpPr>
      <p:sp>
        <p:nvSpPr>
          <p:cNvPr id="13" name="Rectangle 12"/>
          <p:cNvSpPr/>
          <p:nvPr userDrawn="1"/>
        </p:nvSpPr>
        <p:spPr>
          <a:xfrm>
            <a:off x="5715000" y="0"/>
            <a:ext cx="3429000" cy="4631267"/>
          </a:xfrm>
          <a:prstGeom prst="rect">
            <a:avLst/>
          </a:prstGeom>
          <a:gradFill flip="none" rotWithShape="1">
            <a:gsLst>
              <a:gs pos="100000">
                <a:srgbClr val="F3F3F3"/>
              </a:gs>
              <a:gs pos="0">
                <a:srgbClr val="B3B3B3"/>
              </a:gs>
            </a:gsLst>
            <a:lin ang="16200000" scaled="0"/>
            <a:tileRect/>
          </a:gradFill>
          <a:ln>
            <a:noFill/>
          </a:ln>
          <a:effectLst>
            <a:outerShdw blurRad="152400" dist="63500" dir="11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802761" y="1571843"/>
            <a:ext cx="4709040" cy="1100723"/>
          </a:xfrm>
        </p:spPr>
        <p:txBody>
          <a:bodyPr anchor="t" anchorCtr="0"/>
          <a:lstStyle>
            <a:lvl1pPr algn="l" defTabSz="914400" rtl="0" eaLnBrk="1" latinLnBrk="0" hangingPunct="1">
              <a:lnSpc>
                <a:spcPct val="90000"/>
              </a:lnSpc>
              <a:spcBef>
                <a:spcPct val="0"/>
              </a:spcBef>
              <a:buNone/>
              <a:defRPr lang="en-US" sz="2800" b="1" kern="1200" dirty="0">
                <a:ln w="0">
                  <a:noFill/>
                </a:ln>
                <a:solidFill>
                  <a:schemeClr val="tx1"/>
                </a:solidFill>
                <a:effectLst/>
                <a:latin typeface="Arial" pitchFamily="34" charset="0"/>
                <a:ea typeface="+mj-ea"/>
                <a:cs typeface="Arial" pitchFamily="34" charset="0"/>
              </a:defRPr>
            </a:lvl1pPr>
          </a:lstStyle>
          <a:p>
            <a:r>
              <a:rPr lang="en-US" dirty="0" smtClean="0"/>
              <a:t>Click to edit text </a:t>
            </a:r>
            <a:endParaRPr lang="en-US" dirty="0"/>
          </a:p>
        </p:txBody>
      </p:sp>
      <p:sp>
        <p:nvSpPr>
          <p:cNvPr id="10" name="Picture Placeholder 11"/>
          <p:cNvSpPr>
            <a:spLocks noGrp="1"/>
          </p:cNvSpPr>
          <p:nvPr>
            <p:ph type="pic" sz="quarter" idx="12" hasCustomPrompt="1"/>
          </p:nvPr>
        </p:nvSpPr>
        <p:spPr>
          <a:xfrm>
            <a:off x="5715000" y="-2117"/>
            <a:ext cx="3429000" cy="4629150"/>
          </a:xfrm>
          <a:ln>
            <a:noFill/>
          </a:ln>
          <a:effectLst/>
        </p:spPr>
        <p:txBody>
          <a:bodyPr anchor="ctr" anchorCtr="0"/>
          <a:lstStyle>
            <a:lvl1pPr marL="0" indent="0" algn="ctr">
              <a:buNone/>
              <a:defRPr>
                <a:ln>
                  <a:noFill/>
                </a:ln>
                <a:solidFill>
                  <a:schemeClr val="tx2"/>
                </a:solidFill>
              </a:defRPr>
            </a:lvl1pPr>
          </a:lstStyle>
          <a:p>
            <a:r>
              <a:rPr lang="en-US" dirty="0" smtClean="0"/>
              <a:t>Insert Picture Here</a:t>
            </a:r>
            <a:endParaRPr lang="en-US" dirty="0"/>
          </a:p>
        </p:txBody>
      </p:sp>
      <p:sp>
        <p:nvSpPr>
          <p:cNvPr id="12" name="Rectangle 11"/>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399771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Template_Announcement">
    <p:spTree>
      <p:nvGrpSpPr>
        <p:cNvPr id="1" name=""/>
        <p:cNvGrpSpPr/>
        <p:nvPr/>
      </p:nvGrpSpPr>
      <p:grpSpPr>
        <a:xfrm>
          <a:off x="0" y="0"/>
          <a:ext cx="0" cy="0"/>
          <a:chOff x="0" y="0"/>
          <a:chExt cx="0" cy="0"/>
        </a:xfrm>
      </p:grpSpPr>
      <p:sp>
        <p:nvSpPr>
          <p:cNvPr id="15" name="Rectangle 14"/>
          <p:cNvSpPr/>
          <p:nvPr userDrawn="1"/>
        </p:nvSpPr>
        <p:spPr>
          <a:xfrm>
            <a:off x="-2" y="1159938"/>
            <a:ext cx="9144000" cy="2971800"/>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1" hasCustomPrompt="1"/>
          </p:nvPr>
        </p:nvSpPr>
        <p:spPr>
          <a:xfrm>
            <a:off x="804347" y="1459241"/>
            <a:ext cx="5029186" cy="2410019"/>
          </a:xfrm>
        </p:spPr>
        <p:txBody>
          <a:bodyPr anchor="t" anchorCtr="0">
            <a:noAutofit/>
          </a:bodyPr>
          <a:lstStyle>
            <a:lvl1pPr marL="0" marR="0" indent="0" algn="l" defTabSz="228600" rtl="0" eaLnBrk="1" fontAlgn="auto" latinLnBrk="0" hangingPunct="1">
              <a:lnSpc>
                <a:spcPct val="80000"/>
              </a:lnSpc>
              <a:spcBef>
                <a:spcPts val="0"/>
              </a:spcBef>
              <a:spcAft>
                <a:spcPts val="0"/>
              </a:spcAft>
              <a:buClr>
                <a:srgbClr val="FF0000"/>
              </a:buClr>
              <a:buSzPct val="85000"/>
              <a:buFont typeface="Wingdings" pitchFamily="2" charset="2"/>
              <a:buNone/>
              <a:tabLst/>
              <a:defRPr sz="4400" b="1" cap="all" baseline="0">
                <a:solidFill>
                  <a:schemeClr val="tx1"/>
                </a:solidFill>
              </a:defRPr>
            </a:lvl1pPr>
          </a:lstStyle>
          <a:p>
            <a:pPr marL="0" marR="0" lvl="0" indent="0" algn="l" defTabSz="228600" rtl="0" eaLnBrk="1" fontAlgn="auto" latinLnBrk="0" hangingPunct="1">
              <a:lnSpc>
                <a:spcPct val="80000"/>
              </a:lnSpc>
              <a:spcBef>
                <a:spcPts val="0"/>
              </a:spcBef>
              <a:spcAft>
                <a:spcPts val="0"/>
              </a:spcAft>
              <a:buClr>
                <a:srgbClr val="FF0000"/>
              </a:buClr>
              <a:buSzPct val="85000"/>
              <a:buFont typeface="Wingdings" pitchFamily="2" charset="2"/>
              <a:buNone/>
              <a:tabLst/>
              <a:defRPr/>
            </a:pPr>
            <a:r>
              <a:rPr lang="en-US" dirty="0" smtClean="0"/>
              <a:t>CLICK TO EDIT </a:t>
            </a:r>
            <a:br>
              <a:rPr lang="en-US" dirty="0" smtClean="0"/>
            </a:br>
            <a:r>
              <a:rPr lang="en-US" dirty="0" smtClean="0"/>
              <a:t>MASTER TEXT</a:t>
            </a:r>
          </a:p>
          <a:p>
            <a:pPr marL="0" marR="0" lvl="0" indent="0" algn="l" defTabSz="228600" rtl="0" eaLnBrk="1" fontAlgn="auto" latinLnBrk="0" hangingPunct="1">
              <a:lnSpc>
                <a:spcPct val="80000"/>
              </a:lnSpc>
              <a:spcBef>
                <a:spcPts val="0"/>
              </a:spcBef>
              <a:spcAft>
                <a:spcPts val="0"/>
              </a:spcAft>
              <a:buClr>
                <a:srgbClr val="FF0000"/>
              </a:buClr>
              <a:buSzPct val="85000"/>
              <a:buFont typeface="Wingdings" pitchFamily="2" charset="2"/>
              <a:buNone/>
              <a:tabLst/>
              <a:defRPr/>
            </a:pPr>
            <a:endParaRPr lang="en-US" dirty="0" smtClean="0"/>
          </a:p>
        </p:txBody>
      </p:sp>
      <p:sp>
        <p:nvSpPr>
          <p:cNvPr id="16" name="Rectangle 15"/>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Java_blk_rgb.png"/>
          <p:cNvPicPr>
            <a:picLocks noChangeAspect="1"/>
          </p:cNvPicPr>
          <p:nvPr userDrawn="1"/>
        </p:nvPicPr>
        <p:blipFill>
          <a:blip r:embed="rId2" cstate="print">
            <a:alphaModFix amt="10000"/>
            <a:extLst>
              <a:ext uri="{28A0092B-C50C-407E-A947-70E740481C1C}">
                <a14:useLocalDpi xmlns:a14="http://schemas.microsoft.com/office/drawing/2010/main" xmlns="" val="0"/>
              </a:ext>
            </a:extLst>
          </a:blip>
          <a:stretch>
            <a:fillRect/>
          </a:stretch>
        </p:blipFill>
        <p:spPr>
          <a:xfrm>
            <a:off x="5246427" y="2025650"/>
            <a:ext cx="3573245" cy="1831534"/>
          </a:xfrm>
          <a:prstGeom prst="rect">
            <a:avLst/>
          </a:prstGeom>
        </p:spPr>
      </p:pic>
    </p:spTree>
    <p:extLst>
      <p:ext uri="{BB962C8B-B14F-4D97-AF65-F5344CB8AC3E}">
        <p14:creationId xmlns:p14="http://schemas.microsoft.com/office/powerpoint/2010/main" xmlns="" val="26411974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Template_Announcement Key Features">
    <p:spTree>
      <p:nvGrpSpPr>
        <p:cNvPr id="1" name=""/>
        <p:cNvGrpSpPr/>
        <p:nvPr/>
      </p:nvGrpSpPr>
      <p:grpSpPr>
        <a:xfrm>
          <a:off x="0" y="0"/>
          <a:ext cx="0" cy="0"/>
          <a:chOff x="0" y="0"/>
          <a:chExt cx="0" cy="0"/>
        </a:xfrm>
      </p:grpSpPr>
      <p:sp>
        <p:nvSpPr>
          <p:cNvPr id="9" name="Rectangle 8"/>
          <p:cNvSpPr/>
          <p:nvPr userDrawn="1"/>
        </p:nvSpPr>
        <p:spPr>
          <a:xfrm>
            <a:off x="2990088" y="1159938"/>
            <a:ext cx="6153912" cy="2971800"/>
          </a:xfrm>
          <a:prstGeom prst="rect">
            <a:avLst/>
          </a:prstGeom>
          <a:gradFill flip="none" rotWithShape="1">
            <a:gsLst>
              <a:gs pos="0">
                <a:srgbClr val="B3B3B3"/>
              </a:gs>
              <a:gs pos="100000">
                <a:srgbClr val="F3F3F3"/>
              </a:gs>
            </a:gsLst>
            <a:lin ang="16200000" scaled="0"/>
            <a:tileRect/>
          </a:gradFill>
          <a:ln>
            <a:noFill/>
          </a:ln>
          <a:effectLst>
            <a:outerShdw blurRad="152400" dist="63500" dir="36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1"/>
          </p:nvPr>
        </p:nvSpPr>
        <p:spPr>
          <a:xfrm>
            <a:off x="3443821" y="1430281"/>
            <a:ext cx="5369979" cy="2523657"/>
          </a:xfrm>
        </p:spPr>
        <p:txBody>
          <a:bodyPr anchor="t" anchorCtr="0"/>
          <a:lstStyle>
            <a:lvl1pPr marL="0" indent="0">
              <a:buNone/>
              <a:defRPr sz="2400" b="0" cap="all" baseline="0">
                <a:solidFill>
                  <a:schemeClr val="tx1"/>
                </a:solidFill>
              </a:defRPr>
            </a:lvl1pPr>
          </a:lstStyle>
          <a:p>
            <a:pPr lvl="0"/>
            <a:r>
              <a:rPr lang="en-US" smtClean="0"/>
              <a:t>Click to edit Master text styles</a:t>
            </a:r>
          </a:p>
        </p:txBody>
      </p:sp>
      <p:sp>
        <p:nvSpPr>
          <p:cNvPr id="8" name="Title 1"/>
          <p:cNvSpPr>
            <a:spLocks noGrp="1"/>
          </p:cNvSpPr>
          <p:nvPr>
            <p:ph type="title"/>
          </p:nvPr>
        </p:nvSpPr>
        <p:spPr>
          <a:xfrm>
            <a:off x="804347" y="245538"/>
            <a:ext cx="8229586" cy="770462"/>
          </a:xfrm>
        </p:spPr>
        <p:txBody>
          <a:bodyPr anchor="t" anchorCtr="0"/>
          <a:lstStyle>
            <a:lvl1pPr>
              <a:defRPr/>
            </a:lvl1pPr>
          </a:lstStyle>
          <a:p>
            <a:r>
              <a:rPr lang="en-US" smtClean="0"/>
              <a:t>Click to edit Master title style</a:t>
            </a:r>
            <a:endParaRPr lang="en-US" dirty="0"/>
          </a:p>
        </p:txBody>
      </p:sp>
      <p:sp>
        <p:nvSpPr>
          <p:cNvPr id="6" name="Picture Placeholder 11"/>
          <p:cNvSpPr>
            <a:spLocks noGrp="1"/>
          </p:cNvSpPr>
          <p:nvPr>
            <p:ph type="pic" sz="quarter" idx="13" hasCustomPrompt="1"/>
          </p:nvPr>
        </p:nvSpPr>
        <p:spPr>
          <a:xfrm>
            <a:off x="6351" y="1159936"/>
            <a:ext cx="2944368" cy="2971800"/>
          </a:xfrm>
          <a:ln>
            <a:noFill/>
          </a:ln>
          <a:effectLst>
            <a:reflection stA="30000" endPos="4000" dir="5400000" sy="-100000" algn="bl" rotWithShape="0"/>
          </a:effectLst>
        </p:spPr>
        <p:txBody>
          <a:bodyPr anchor="ctr" anchorCtr="0"/>
          <a:lstStyle>
            <a:lvl1pPr marL="0" indent="0" algn="ctr">
              <a:buNone/>
              <a:defRPr>
                <a:ln>
                  <a:noFill/>
                </a:ln>
                <a:solidFill>
                  <a:schemeClr val="tx1"/>
                </a:solidFill>
              </a:defRPr>
            </a:lvl1pPr>
          </a:lstStyle>
          <a:p>
            <a:r>
              <a:rPr lang="en-US" dirty="0" smtClean="0"/>
              <a:t>Insert Picture Here</a:t>
            </a:r>
            <a:endParaRPr lang="en-US" dirty="0"/>
          </a:p>
        </p:txBody>
      </p:sp>
      <p:sp>
        <p:nvSpPr>
          <p:cNvPr id="11" name="Rectangle 10"/>
          <p:cNvSpPr/>
          <p:nvPr userDrawn="1"/>
        </p:nvSpPr>
        <p:spPr>
          <a:xfrm>
            <a:off x="0" y="0"/>
            <a:ext cx="576072" cy="557784"/>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134359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4347" y="245538"/>
            <a:ext cx="8229590" cy="406395"/>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04347" y="1523585"/>
            <a:ext cx="8229600" cy="292988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13" name="Picture 20" descr="Oracle WHITE"/>
          <p:cNvPicPr>
            <a:picLocks noChangeArrowheads="1"/>
          </p:cNvPicPr>
          <p:nvPr/>
        </p:nvPicPr>
        <p:blipFill>
          <a:blip r:embed="rId25" cstate="print"/>
          <a:srcRect/>
          <a:stretch>
            <a:fillRect/>
          </a:stretch>
        </p:blipFill>
        <p:spPr bwMode="auto">
          <a:xfrm>
            <a:off x="8015479" y="4668926"/>
            <a:ext cx="704056" cy="88722"/>
          </a:xfrm>
          <a:prstGeom prst="rect">
            <a:avLst/>
          </a:prstGeom>
          <a:noFill/>
          <a:ln w="9525">
            <a:noFill/>
            <a:miter lim="800000"/>
            <a:headEnd/>
            <a:tailEnd/>
          </a:ln>
        </p:spPr>
      </p:pic>
      <p:grpSp>
        <p:nvGrpSpPr>
          <p:cNvPr id="14" name="Group 13"/>
          <p:cNvGrpSpPr/>
          <p:nvPr/>
        </p:nvGrpSpPr>
        <p:grpSpPr>
          <a:xfrm>
            <a:off x="597807" y="4913973"/>
            <a:ext cx="2539093" cy="218542"/>
            <a:chOff x="597807" y="4913973"/>
            <a:chExt cx="2539093" cy="218542"/>
          </a:xfrm>
        </p:grpSpPr>
        <p:sp>
          <p:nvSpPr>
            <p:cNvPr id="15" name="Text Box 14"/>
            <p:cNvSpPr txBox="1">
              <a:spLocks noChangeArrowheads="1"/>
            </p:cNvSpPr>
            <p:nvPr userDrawn="1"/>
          </p:nvSpPr>
          <p:spPr bwMode="auto">
            <a:xfrm>
              <a:off x="631886" y="4913973"/>
              <a:ext cx="2505014" cy="2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523" tIns="17262" rIns="34523" bIns="17262"/>
            <a:lstStyle>
              <a:lvl1pPr defTabSz="342900" eaLnBrk="0" hangingPunct="0">
                <a:defRPr sz="2000">
                  <a:solidFill>
                    <a:schemeClr val="tx1"/>
                  </a:solidFill>
                  <a:latin typeface="Arial" charset="0"/>
                  <a:ea typeface="ＭＳ Ｐゴシック" pitchFamily="16" charset="-128"/>
                </a:defRPr>
              </a:lvl1pPr>
              <a:lvl2pPr marL="14224000" indent="-14052550" defTabSz="342900" eaLnBrk="0" hangingPunct="0">
                <a:defRPr sz="2000">
                  <a:solidFill>
                    <a:schemeClr val="tx1"/>
                  </a:solidFill>
                  <a:latin typeface="Arial" charset="0"/>
                  <a:ea typeface="ＭＳ Ｐゴシック" pitchFamily="16" charset="-128"/>
                </a:defRPr>
              </a:lvl2pPr>
              <a:lvl3pPr marL="19388138" indent="-19045238" defTabSz="342900" eaLnBrk="0" hangingPunct="0">
                <a:defRPr sz="2000">
                  <a:solidFill>
                    <a:schemeClr val="tx1"/>
                  </a:solidFill>
                  <a:latin typeface="Arial" charset="0"/>
                  <a:ea typeface="ＭＳ Ｐゴシック" pitchFamily="16" charset="-128"/>
                </a:defRPr>
              </a:lvl3pPr>
              <a:lvl4pPr eaLnBrk="0" hangingPunct="0">
                <a:defRPr sz="2000">
                  <a:solidFill>
                    <a:schemeClr val="tx1"/>
                  </a:solidFill>
                  <a:latin typeface="Arial" charset="0"/>
                  <a:ea typeface="ＭＳ Ｐゴシック" pitchFamily="16" charset="-128"/>
                </a:defRPr>
              </a:lvl4pPr>
              <a:lvl5pPr eaLnBrk="0" hangingPunct="0">
                <a:defRPr sz="2000">
                  <a:solidFill>
                    <a:schemeClr val="tx1"/>
                  </a:solidFill>
                  <a:latin typeface="Arial" charset="0"/>
                  <a:ea typeface="ＭＳ Ｐゴシック" pitchFamily="16" charset="-128"/>
                </a:defRPr>
              </a:lvl5pPr>
              <a:lvl6pPr marL="4572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6pPr>
              <a:lvl7pPr marL="9144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7pPr>
              <a:lvl8pPr marL="13716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8pPr>
              <a:lvl9pPr marL="18288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9pPr>
            </a:lstStyle>
            <a:p>
              <a:pPr marL="0" marR="0" indent="0" algn="l" defTabSz="338328">
                <a:lnSpc>
                  <a:spcPct val="100000"/>
                </a:lnSpc>
                <a:spcBef>
                  <a:spcPts val="0"/>
                </a:spcBef>
                <a:spcAft>
                  <a:spcPts val="0"/>
                </a:spcAft>
                <a:buNone/>
              </a:pPr>
              <a:r>
                <a:rPr lang="en-US" sz="600" b="0" i="0" dirty="0" err="1">
                  <a:solidFill>
                    <a:srgbClr val="000000"/>
                  </a:solidFill>
                  <a:latin typeface="Arial" pitchFamily="34" charset="0"/>
                  <a:ea typeface="黑体" pitchFamily="49" charset="-122"/>
                  <a:cs typeface="Arial" pitchFamily="34" charset="0"/>
                </a:rPr>
                <a:t>版权所有</a:t>
              </a:r>
              <a:r>
                <a:rPr lang="en-US" sz="600" b="0" i="0" baseline="0" dirty="0">
                  <a:solidFill>
                    <a:srgbClr val="000000"/>
                  </a:solidFill>
                  <a:latin typeface="Arial" pitchFamily="34" charset="0"/>
                  <a:ea typeface="黑体" pitchFamily="49" charset="-122"/>
                  <a:cs typeface="Arial" pitchFamily="34" charset="0"/>
                </a:rPr>
                <a:t> </a:t>
              </a:r>
              <a:r>
                <a:rPr lang="en-US" sz="600" b="0" i="0" dirty="0">
                  <a:solidFill>
                    <a:srgbClr val="000000"/>
                  </a:solidFill>
                  <a:latin typeface="Arial" pitchFamily="34" charset="0"/>
                  <a:ea typeface="黑体" pitchFamily="49" charset="-122"/>
                  <a:cs typeface="Arial" pitchFamily="34" charset="0"/>
                </a:rPr>
                <a:t>©</a:t>
              </a:r>
              <a:r>
                <a:rPr lang="en-US" sz="600" b="0" i="0" baseline="0" dirty="0">
                  <a:solidFill>
                    <a:srgbClr val="000000"/>
                  </a:solidFill>
                  <a:latin typeface="Arial" pitchFamily="34" charset="0"/>
                  <a:ea typeface="黑体" pitchFamily="49" charset="-122"/>
                  <a:cs typeface="Arial" pitchFamily="34" charset="0"/>
                </a:rPr>
                <a:t> 2013，Oracle 和/</a:t>
              </a:r>
              <a:r>
                <a:rPr lang="en-US" sz="600" b="0" i="0" baseline="0" dirty="0" err="1" smtClean="0">
                  <a:solidFill>
                    <a:srgbClr val="000000"/>
                  </a:solidFill>
                  <a:latin typeface="Arial" pitchFamily="34" charset="0"/>
                  <a:ea typeface="黑体" pitchFamily="49" charset="-122"/>
                  <a:cs typeface="Arial" pitchFamily="34" charset="0"/>
                </a:rPr>
                <a:t>或其</a:t>
              </a:r>
              <a:r>
                <a:rPr lang="zh-CN" altLang="en-US" sz="600" b="0" i="0" baseline="0" dirty="0" smtClean="0">
                  <a:solidFill>
                    <a:srgbClr val="000000"/>
                  </a:solidFill>
                  <a:latin typeface="Arial" pitchFamily="34" charset="0"/>
                  <a:ea typeface="黑体" pitchFamily="49" charset="-122"/>
                  <a:cs typeface="Arial" pitchFamily="34" charset="0"/>
                </a:rPr>
                <a:t>关联公司</a:t>
              </a:r>
              <a:r>
                <a:rPr lang="en-US" sz="600" b="0" i="0" baseline="0" dirty="0" smtClean="0">
                  <a:solidFill>
                    <a:srgbClr val="000000"/>
                  </a:solidFill>
                  <a:latin typeface="Arial" pitchFamily="34" charset="0"/>
                  <a:ea typeface="黑体" pitchFamily="49" charset="-122"/>
                  <a:cs typeface="Arial" pitchFamily="34" charset="0"/>
                </a:rPr>
                <a:t>。</a:t>
              </a:r>
              <a:r>
                <a:rPr lang="en-US" sz="600" b="0" i="0" baseline="0" dirty="0" err="1">
                  <a:solidFill>
                    <a:srgbClr val="000000"/>
                  </a:solidFill>
                  <a:latin typeface="Arial" pitchFamily="34" charset="0"/>
                  <a:ea typeface="黑体" pitchFamily="49" charset="-122"/>
                  <a:cs typeface="Arial" pitchFamily="34" charset="0"/>
                </a:rPr>
                <a:t>保留所有权利</a:t>
              </a:r>
              <a:r>
                <a:rPr lang="en-US" sz="600" b="0" i="0" baseline="0" dirty="0">
                  <a:solidFill>
                    <a:srgbClr val="000000"/>
                  </a:solidFill>
                  <a:latin typeface="Arial" pitchFamily="34" charset="0"/>
                  <a:ea typeface="黑体" pitchFamily="49" charset="-122"/>
                  <a:cs typeface="Arial" pitchFamily="34" charset="0"/>
                </a:rPr>
                <a:t>。</a:t>
              </a:r>
            </a:p>
          </p:txBody>
        </p:sp>
        <p:cxnSp>
          <p:nvCxnSpPr>
            <p:cNvPr id="16" name="Straight Connector 15"/>
            <p:cNvCxnSpPr/>
            <p:nvPr userDrawn="1"/>
          </p:nvCxnSpPr>
          <p:spPr>
            <a:xfrm flipH="1">
              <a:off x="597807" y="4935973"/>
              <a:ext cx="1092" cy="96623"/>
            </a:xfrm>
            <a:prstGeom prst="line">
              <a:avLst/>
            </a:prstGeom>
            <a:ln w="6350" cmpd="sng">
              <a:solidFill>
                <a:schemeClr val="tx1"/>
              </a:solidFill>
            </a:ln>
          </p:spPr>
          <p:style>
            <a:lnRef idx="1">
              <a:schemeClr val="dk1"/>
            </a:lnRef>
            <a:fillRef idx="0">
              <a:schemeClr val="dk1"/>
            </a:fillRef>
            <a:effectRef idx="0">
              <a:schemeClr val="dk1"/>
            </a:effectRef>
            <a:fontRef idx="minor">
              <a:schemeClr val="tx1"/>
            </a:fontRef>
          </p:style>
        </p:cxnSp>
      </p:grpSp>
      <p:sp>
        <p:nvSpPr>
          <p:cNvPr id="20" name="Rectangle 19"/>
          <p:cNvSpPr/>
          <p:nvPr/>
        </p:nvSpPr>
        <p:spPr>
          <a:xfrm>
            <a:off x="356299" y="4883819"/>
            <a:ext cx="278705" cy="184666"/>
          </a:xfrm>
          <a:prstGeom prst="rect">
            <a:avLst/>
          </a:prstGeom>
        </p:spPr>
        <p:txBody>
          <a:bodyPr wrap="none">
            <a:spAutoFit/>
          </a:bodyPr>
          <a:lstStyle/>
          <a:p>
            <a:pPr algn="r" defTabSz="914400">
              <a:buNone/>
            </a:pPr>
            <a:fld id="{6A5A4AC0-1BEC-FE47-8A68-418BE237F8CE}" type="slidenum">
              <a:rPr lang="en-US" sz="600" b="0" i="0">
                <a:solidFill>
                  <a:srgbClr val="000000"/>
                </a:solidFill>
                <a:latin typeface="Arial"/>
                <a:ea typeface="+mn-ea"/>
                <a:cs typeface="+mn-cs"/>
              </a:rPr>
              <a:pPr algn="r" defTabSz="914400">
                <a:buNone/>
              </a:pPr>
              <a:t>‹#›</a:t>
            </a:fld>
            <a:endParaRPr lang="en-US" sz="600" b="0" i="0">
              <a:solidFill>
                <a:srgbClr val="000000"/>
              </a:solidFill>
              <a:latin typeface="Arial"/>
              <a:ea typeface="+mn-ea"/>
              <a:cs typeface="+mn-cs"/>
            </a:endParaRPr>
          </a:p>
        </p:txBody>
      </p:sp>
      <p:grpSp>
        <p:nvGrpSpPr>
          <p:cNvPr id="18" name="Group 17"/>
          <p:cNvGrpSpPr/>
          <p:nvPr/>
        </p:nvGrpSpPr>
        <p:grpSpPr>
          <a:xfrm>
            <a:off x="6687321" y="4641335"/>
            <a:ext cx="2116475" cy="516126"/>
            <a:chOff x="6687321" y="4628635"/>
            <a:chExt cx="2116475" cy="516126"/>
          </a:xfrm>
        </p:grpSpPr>
        <p:pic>
          <p:nvPicPr>
            <p:cNvPr id="24" name="Picture 27" descr="O_signature_clr_rgb"/>
            <p:cNvPicPr>
              <a:picLocks noChangeAspect="1" noChangeArrowheads="1"/>
            </p:cNvPicPr>
            <p:nvPr userDrawn="1"/>
          </p:nvPicPr>
          <p:blipFill>
            <a:blip r:embed="rId26" cstate="print">
              <a:extLst>
                <a:ext uri="{28A0092B-C50C-407E-A947-70E740481C1C}">
                  <a14:useLocalDpi xmlns:a14="http://schemas.microsoft.com/office/drawing/2010/main" xmlns="" val="0"/>
                </a:ext>
              </a:extLst>
            </a:blip>
            <a:srcRect/>
            <a:stretch>
              <a:fillRect/>
            </a:stretch>
          </p:blipFill>
          <p:spPr bwMode="auto">
            <a:xfrm>
              <a:off x="7882950" y="4820656"/>
              <a:ext cx="920846" cy="282628"/>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descr="JavaOne_clr.bmp"/>
            <p:cNvPicPr>
              <a:picLocks noChangeAspect="1"/>
            </p:cNvPicPr>
            <p:nvPr userDrawn="1"/>
          </p:nvPicPr>
          <p:blipFill>
            <a:blip r:embed="rId27" cstate="print">
              <a:extLst>
                <a:ext uri="{28A0092B-C50C-407E-A947-70E740481C1C}">
                  <a14:useLocalDpi xmlns:a14="http://schemas.microsoft.com/office/drawing/2010/main" xmlns="" val="0"/>
                </a:ext>
              </a:extLst>
            </a:blip>
            <a:stretch>
              <a:fillRect/>
            </a:stretch>
          </p:blipFill>
          <p:spPr>
            <a:xfrm>
              <a:off x="6687321" y="4628635"/>
              <a:ext cx="1164708" cy="516126"/>
            </a:xfrm>
            <a:prstGeom prst="rect">
              <a:avLst/>
            </a:prstGeom>
          </p:spPr>
        </p:pic>
      </p:grpSp>
    </p:spTree>
    <p:extLst>
      <p:ext uri="{BB962C8B-B14F-4D97-AF65-F5344CB8AC3E}">
        <p14:creationId xmlns:p14="http://schemas.microsoft.com/office/powerpoint/2010/main" xmlns="" val="317983677"/>
      </p:ext>
    </p:extLst>
  </p:cSld>
  <p:clrMap bg1="lt1" tx1="dk1" bg2="lt2" tx2="dk2" accent1="accent1" accent2="accent2" accent3="accent3" accent4="accent4" accent5="accent5" accent6="accent6" hlink="hlink" folHlink="folHlink"/>
  <p:sldLayoutIdLst>
    <p:sldLayoutId id="2147483725" r:id="rId1"/>
    <p:sldLayoutId id="2147483748" r:id="rId2"/>
    <p:sldLayoutId id="2147483740" r:id="rId3"/>
    <p:sldLayoutId id="2147483741" r:id="rId4"/>
    <p:sldLayoutId id="2147483747" r:id="rId5"/>
    <p:sldLayoutId id="2147483733" r:id="rId6"/>
    <p:sldLayoutId id="2147483744" r:id="rId7"/>
    <p:sldLayoutId id="2147483694" r:id="rId8"/>
    <p:sldLayoutId id="2147483695" r:id="rId9"/>
    <p:sldLayoutId id="2147483701" r:id="rId10"/>
    <p:sldLayoutId id="2147483719" r:id="rId11"/>
    <p:sldLayoutId id="2147483700" r:id="rId12"/>
    <p:sldLayoutId id="2147483746" r:id="rId13"/>
    <p:sldLayoutId id="2147483745" r:id="rId14"/>
    <p:sldLayoutId id="2147483685" r:id="rId15"/>
    <p:sldLayoutId id="2147483686" r:id="rId16"/>
    <p:sldLayoutId id="2147483752" r:id="rId17"/>
    <p:sldLayoutId id="2147483753" r:id="rId18"/>
    <p:sldLayoutId id="2147483757" r:id="rId19"/>
    <p:sldLayoutId id="2147483758" r:id="rId20"/>
    <p:sldLayoutId id="2147483759" r:id="rId21"/>
    <p:sldLayoutId id="2147483760" r:id="rId22"/>
    <p:sldLayoutId id="2147483761" r:id="rId23"/>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b="1" kern="1200">
          <a:solidFill>
            <a:schemeClr val="tx1"/>
          </a:solidFill>
          <a:latin typeface="Arial" pitchFamily="34" charset="0"/>
          <a:ea typeface="+mj-ea"/>
          <a:cs typeface="Arial" pitchFamily="34" charset="0"/>
        </a:defRPr>
      </a:lvl1pPr>
    </p:titleStyle>
    <p:bodyStyle>
      <a:lvl1pPr marL="228600" indent="-168275" algn="l" defTabSz="228600" rtl="0" eaLnBrk="1" latinLnBrk="0" hangingPunct="1">
        <a:spcBef>
          <a:spcPts val="0"/>
        </a:spcBef>
        <a:spcAft>
          <a:spcPts val="600"/>
        </a:spcAft>
        <a:buClr>
          <a:schemeClr val="accent1"/>
        </a:buClr>
        <a:buSzPct val="85000"/>
        <a:buFont typeface="Wingdings" pitchFamily="2" charset="2"/>
        <a:buChar char="§"/>
        <a:tabLst/>
        <a:defRPr sz="2000" kern="1200">
          <a:solidFill>
            <a:schemeClr val="tx1"/>
          </a:solidFill>
          <a:latin typeface="Arial" pitchFamily="34" charset="0"/>
          <a:ea typeface="+mn-ea"/>
          <a:cs typeface="Arial" pitchFamily="34" charset="0"/>
        </a:defRPr>
      </a:lvl1pPr>
      <a:lvl2pPr marL="631825" indent="-228600" algn="l" defTabSz="228600" rtl="0" eaLnBrk="1" latinLnBrk="0" hangingPunct="1">
        <a:spcBef>
          <a:spcPts val="0"/>
        </a:spcBef>
        <a:spcAft>
          <a:spcPts val="600"/>
        </a:spcAft>
        <a:buSzPct val="85000"/>
        <a:buFont typeface="Arial" pitchFamily="34" charset="0"/>
        <a:buChar char="–"/>
        <a:defRPr sz="1800" kern="1200">
          <a:solidFill>
            <a:schemeClr val="tx1"/>
          </a:solidFill>
          <a:latin typeface="Arial" pitchFamily="34" charset="0"/>
          <a:ea typeface="+mn-ea"/>
          <a:cs typeface="Arial" pitchFamily="34" charset="0"/>
        </a:defRPr>
      </a:lvl2pPr>
      <a:lvl3pPr marL="974725" indent="-174625" algn="l" defTabSz="228600" rtl="0" eaLnBrk="1" latinLnBrk="0" hangingPunct="1">
        <a:spcBef>
          <a:spcPts val="0"/>
        </a:spcBef>
        <a:spcAft>
          <a:spcPts val="600"/>
        </a:spcAft>
        <a:buClr>
          <a:schemeClr val="accent1"/>
        </a:buClr>
        <a:buSzPct val="85000"/>
        <a:buFont typeface="Wingdings" pitchFamily="2" charset="2"/>
        <a:buChar char="§"/>
        <a:defRPr sz="1800" kern="1200">
          <a:solidFill>
            <a:schemeClr val="tx1"/>
          </a:solidFill>
          <a:latin typeface="Arial" pitchFamily="34" charset="0"/>
          <a:ea typeface="+mn-ea"/>
          <a:cs typeface="Arial" pitchFamily="34" charset="0"/>
        </a:defRPr>
      </a:lvl3pPr>
      <a:lvl4pPr marL="1431925" indent="-228600" algn="l" defTabSz="228600" rtl="0" eaLnBrk="1" latinLnBrk="0" hangingPunct="1">
        <a:spcBef>
          <a:spcPts val="0"/>
        </a:spcBef>
        <a:spcAft>
          <a:spcPts val="600"/>
        </a:spcAft>
        <a:buSzPct val="85000"/>
        <a:buFont typeface="Arial" pitchFamily="34" charset="0"/>
        <a:buChar char="–"/>
        <a:defRPr sz="1800" kern="1200">
          <a:solidFill>
            <a:schemeClr val="tx1"/>
          </a:solidFill>
          <a:latin typeface="Arial" pitchFamily="34" charset="0"/>
          <a:ea typeface="+mn-ea"/>
          <a:cs typeface="Arial" pitchFamily="34" charset="0"/>
        </a:defRPr>
      </a:lvl4pPr>
      <a:lvl5pPr marL="1828800" indent="-168275" algn="l" defTabSz="914400" rtl="0" eaLnBrk="1" latinLnBrk="0" hangingPunct="1">
        <a:spcBef>
          <a:spcPts val="0"/>
        </a:spcBef>
        <a:spcAft>
          <a:spcPts val="600"/>
        </a:spcAft>
        <a:buClr>
          <a:srgbClr val="FF0000"/>
        </a:buClr>
        <a:buFont typeface="Arial" pitchFamily="34" charset="0"/>
        <a:buChar char="»"/>
        <a:defRPr sz="14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hyperlink" Target="http://www.oracle.com/us/corporate/press/1704764"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notesSlide" Target="../notesSlides/notesSlide5.xml"/><Relationship Id="rId16" Type="http://schemas.openxmlformats.org/officeDocument/2006/relationships/image" Target="../media/image34.jpeg"/><Relationship Id="rId20" Type="http://schemas.openxmlformats.org/officeDocument/2006/relationships/image" Target="../media/image38.jpeg"/><Relationship Id="rId1" Type="http://schemas.openxmlformats.org/officeDocument/2006/relationships/slideLayout" Target="../slideLayouts/slideLayout19.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37.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notesSlide" Target="../notesSlides/notesSlide12.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70.png"/><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8.jpeg"/><Relationship Id="rId5" Type="http://schemas.openxmlformats.org/officeDocument/2006/relationships/image" Target="../media/image73.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81.jpe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jpeg"/><Relationship Id="rId12" Type="http://schemas.openxmlformats.org/officeDocument/2006/relationships/image" Target="../media/image104.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3.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png"/></Relationships>
</file>

<file path=ppt/slides/_rels/slide2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png"/><Relationship Id="rId7"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8.png"/><Relationship Id="rId11" Type="http://schemas.openxmlformats.org/officeDocument/2006/relationships/image" Target="../media/image112.pn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image" Target="../media/image106.png"/><Relationship Id="rId9" Type="http://schemas.openxmlformats.org/officeDocument/2006/relationships/image" Target="../media/image110.png"/></Relationships>
</file>

<file path=ppt/slides/_rels/slide2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1.png"/><Relationship Id="rId11" Type="http://schemas.openxmlformats.org/officeDocument/2006/relationships/image" Target="../media/image118.png"/><Relationship Id="rId5" Type="http://schemas.openxmlformats.org/officeDocument/2006/relationships/image" Target="../media/image113.png"/><Relationship Id="rId10" Type="http://schemas.openxmlformats.org/officeDocument/2006/relationships/image" Target="../media/image117.png"/><Relationship Id="rId4" Type="http://schemas.openxmlformats.org/officeDocument/2006/relationships/image" Target="../media/image108.png"/><Relationship Id="rId9" Type="http://schemas.openxmlformats.org/officeDocument/2006/relationships/image" Target="../media/image116.png"/></Relationships>
</file>

<file path=ppt/slides/_rels/slide2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05.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3.png"/><Relationship Id="rId10" Type="http://schemas.openxmlformats.org/officeDocument/2006/relationships/image" Target="../media/image124.png"/><Relationship Id="rId4" Type="http://schemas.openxmlformats.org/officeDocument/2006/relationships/image" Target="../media/image108.png"/><Relationship Id="rId9" Type="http://schemas.openxmlformats.org/officeDocument/2006/relationships/image" Target="../media/image1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28.png"/><Relationship Id="rId7"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5.png"/><Relationship Id="rId11"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08.png"/><Relationship Id="rId4" Type="http://schemas.openxmlformats.org/officeDocument/2006/relationships/image" Target="../media/image129.png"/><Relationship Id="rId9" Type="http://schemas.openxmlformats.org/officeDocument/2006/relationships/image" Target="../media/image107.png"/></Relationships>
</file>

<file path=ppt/slides/_rels/slide3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05.png"/><Relationship Id="rId7" Type="http://schemas.openxmlformats.org/officeDocument/2006/relationships/image" Target="../media/image13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09.png"/><Relationship Id="rId10" Type="http://schemas.openxmlformats.org/officeDocument/2006/relationships/image" Target="../media/image136.png"/><Relationship Id="rId4" Type="http://schemas.openxmlformats.org/officeDocument/2006/relationships/image" Target="../media/image106.png"/><Relationship Id="rId9" Type="http://schemas.openxmlformats.org/officeDocument/2006/relationships/image" Target="../media/image1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18" Type="http://schemas.openxmlformats.org/officeDocument/2006/relationships/image" Target="../media/image153.png"/><Relationship Id="rId3" Type="http://schemas.openxmlformats.org/officeDocument/2006/relationships/image" Target="../media/image138.jpeg"/><Relationship Id="rId21" Type="http://schemas.openxmlformats.org/officeDocument/2006/relationships/image" Target="../media/image156.png"/><Relationship Id="rId7" Type="http://schemas.openxmlformats.org/officeDocument/2006/relationships/image" Target="../media/image142.png"/><Relationship Id="rId12" Type="http://schemas.openxmlformats.org/officeDocument/2006/relationships/image" Target="../media/image147.jpeg"/><Relationship Id="rId17" Type="http://schemas.openxmlformats.org/officeDocument/2006/relationships/image" Target="../media/image152.png"/><Relationship Id="rId2" Type="http://schemas.openxmlformats.org/officeDocument/2006/relationships/notesSlide" Target="../notesSlides/notesSlide24.xml"/><Relationship Id="rId16" Type="http://schemas.openxmlformats.org/officeDocument/2006/relationships/image" Target="../media/image151.jpeg"/><Relationship Id="rId20" Type="http://schemas.openxmlformats.org/officeDocument/2006/relationships/image" Target="../media/image155.png"/><Relationship Id="rId1" Type="http://schemas.openxmlformats.org/officeDocument/2006/relationships/slideLayout" Target="../slideLayouts/slideLayout1.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png"/><Relationship Id="rId19" Type="http://schemas.openxmlformats.org/officeDocument/2006/relationships/image" Target="../media/image154.png"/><Relationship Id="rId4" Type="http://schemas.openxmlformats.org/officeDocument/2006/relationships/image" Target="../media/image139.jpeg"/><Relationship Id="rId9" Type="http://schemas.openxmlformats.org/officeDocument/2006/relationships/image" Target="../media/image144.png"/><Relationship Id="rId14" Type="http://schemas.openxmlformats.org/officeDocument/2006/relationships/image" Target="../media/image149.png"/><Relationship Id="rId22" Type="http://schemas.openxmlformats.org/officeDocument/2006/relationships/image" Target="../media/image157.png"/></Relationships>
</file>

<file path=ppt/slides/_rels/slide34.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18.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3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167.png"/><Relationship Id="rId5" Type="http://schemas.openxmlformats.org/officeDocument/2006/relationships/image" Target="../media/image166.png"/><Relationship Id="rId10" Type="http://schemas.openxmlformats.org/officeDocument/2006/relationships/image" Target="../media/image163.png"/><Relationship Id="rId4" Type="http://schemas.openxmlformats.org/officeDocument/2006/relationships/image" Target="../media/image165.png"/><Relationship Id="rId9" Type="http://schemas.openxmlformats.org/officeDocument/2006/relationships/image" Target="../media/image170.png"/></Relationships>
</file>

<file path=ppt/slides/_rels/slide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8.xml"/><Relationship Id="rId5" Type="http://schemas.openxmlformats.org/officeDocument/2006/relationships/image" Target="../media/image178.png"/><Relationship Id="rId4" Type="http://schemas.openxmlformats.org/officeDocument/2006/relationships/image" Target="../media/image177.png"/></Relationships>
</file>

<file path=ppt/slides/_rels/slide4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www.go-gulf.com/blog/60-secon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305111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3048000" y="3028809"/>
            <a:ext cx="304800" cy="1295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Arial" charset="0"/>
            </a:endParaRPr>
          </a:p>
        </p:txBody>
      </p:sp>
      <p:sp>
        <p:nvSpPr>
          <p:cNvPr id="12" name="Title 11"/>
          <p:cNvSpPr>
            <a:spLocks noGrp="1"/>
          </p:cNvSpPr>
          <p:nvPr>
            <p:ph type="title"/>
          </p:nvPr>
        </p:nvSpPr>
        <p:spPr/>
        <p:txBody>
          <a:bodyPr/>
          <a:lstStyle/>
          <a:p>
            <a:pPr algn="l" defTabSz="914400">
              <a:lnSpc>
                <a:spcPct val="90000"/>
              </a:lnSpc>
              <a:spcBef>
                <a:spcPts val="0"/>
              </a:spcBef>
              <a:buNone/>
            </a:pPr>
            <a:r>
              <a:rPr lang="en-US" sz="2400" b="1" i="0">
                <a:solidFill>
                  <a:srgbClr val="000000"/>
                </a:solidFill>
                <a:latin typeface="Arial" pitchFamily="34" charset="0"/>
                <a:ea typeface="黑体" pitchFamily="49" charset="-122"/>
                <a:cs typeface="Arial" pitchFamily="34" charset="0"/>
              </a:rPr>
              <a:t>……但是企业现在同样面临数据爆炸问题</a:t>
            </a:r>
          </a:p>
        </p:txBody>
      </p:sp>
      <p:sp>
        <p:nvSpPr>
          <p:cNvPr id="2" name="Content Placeholder 1"/>
          <p:cNvSpPr>
            <a:spLocks noGrp="1"/>
          </p:cNvSpPr>
          <p:nvPr>
            <p:ph sz="quarter" idx="12"/>
          </p:nvPr>
        </p:nvSpPr>
        <p:spPr/>
        <p:txBody>
          <a:bodyPr/>
          <a:lstStyle/>
          <a:p>
            <a:endParaRPr lang="en-US" dirty="0"/>
          </a:p>
        </p:txBody>
      </p:sp>
      <p:sp>
        <p:nvSpPr>
          <p:cNvPr id="4" name="Text Placeholder 3"/>
          <p:cNvSpPr>
            <a:spLocks noGrp="1"/>
          </p:cNvSpPr>
          <p:nvPr>
            <p:ph type="body" sz="quarter" idx="13"/>
          </p:nvPr>
        </p:nvSpPr>
        <p:spPr/>
        <p:txBody>
          <a:bodyPr/>
          <a:lstStyle/>
          <a:p>
            <a:endParaRPr lang="en-US"/>
          </a:p>
        </p:txBody>
      </p:sp>
      <p:sp>
        <p:nvSpPr>
          <p:cNvPr id="3" name="Title 1"/>
          <p:cNvSpPr txBox="1">
            <a:spLocks/>
          </p:cNvSpPr>
          <p:nvPr/>
        </p:nvSpPr>
        <p:spPr>
          <a:xfrm>
            <a:off x="6134986" y="253406"/>
            <a:ext cx="2694186" cy="1490334"/>
          </a:xfrm>
          <a:prstGeom prst="rect">
            <a:avLst/>
          </a:prstGeom>
        </p:spPr>
        <p:txBody>
          <a:bodyPr vert="horz" lIns="0" tIns="0" rIns="0" bIns="0" rtlCol="0" anchor="t" anchorCtr="0">
            <a:noAutofit/>
          </a:bodyPr>
          <a:lstStyle/>
          <a:p>
            <a:pPr algn="l" defTabSz="914400">
              <a:lnSpc>
                <a:spcPct val="90000"/>
              </a:lnSpc>
              <a:spcAft>
                <a:spcPts val="0"/>
              </a:spcAft>
              <a:buNone/>
            </a:pPr>
            <a:r>
              <a:rPr lang="en-US" sz="2800" b="1" i="0">
                <a:solidFill>
                  <a:srgbClr val="FFFFFF"/>
                </a:solidFill>
                <a:latin typeface="Arial"/>
                <a:ea typeface="+mn-ea"/>
                <a:cs typeface="+mn-cs"/>
              </a:rPr>
              <a:t>……但是企业现在同样面临数据爆炸问题</a:t>
            </a:r>
          </a:p>
        </p:txBody>
      </p:sp>
      <p:pic>
        <p:nvPicPr>
          <p:cNvPr id="1026" name="Picture 2"/>
          <p:cNvPicPr>
            <a:picLocks noChangeAspect="1" noChangeArrowheads="1"/>
          </p:cNvPicPr>
          <p:nvPr/>
        </p:nvPicPr>
        <p:blipFill>
          <a:blip r:embed="rId3" cstate="print"/>
          <a:srcRect l="3308" r="14058"/>
          <a:stretch>
            <a:fillRect/>
          </a:stretch>
        </p:blipFill>
        <p:spPr bwMode="auto">
          <a:xfrm>
            <a:off x="6581558" y="2"/>
            <a:ext cx="2562447" cy="4614531"/>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680040" y="895238"/>
            <a:ext cx="4381500" cy="2162175"/>
          </a:xfrm>
          <a:prstGeom prst="rect">
            <a:avLst/>
          </a:prstGeom>
          <a:noFill/>
          <a:ln w="9525">
            <a:noFill/>
            <a:miter lim="800000"/>
            <a:headEnd/>
            <a:tailEnd/>
          </a:ln>
        </p:spPr>
      </p:pic>
      <p:sp>
        <p:nvSpPr>
          <p:cNvPr id="10" name="Rounded Rectangle 9"/>
          <p:cNvSpPr/>
          <p:nvPr/>
        </p:nvSpPr>
        <p:spPr>
          <a:xfrm>
            <a:off x="712381" y="1733104"/>
            <a:ext cx="2009554" cy="510362"/>
          </a:xfrm>
          <a:prstGeom prst="roundRect">
            <a:avLst/>
          </a:prstGeom>
          <a:noFill/>
          <a:ln w="2857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1" name="Rectangle 10"/>
          <p:cNvSpPr/>
          <p:nvPr/>
        </p:nvSpPr>
        <p:spPr>
          <a:xfrm>
            <a:off x="765550" y="4300670"/>
            <a:ext cx="5805377" cy="253916"/>
          </a:xfrm>
          <a:prstGeom prst="rect">
            <a:avLst/>
          </a:prstGeom>
        </p:spPr>
        <p:txBody>
          <a:bodyPr wrap="square">
            <a:spAutoFit/>
          </a:bodyPr>
          <a:lstStyle/>
          <a:p>
            <a:pPr algn="l" defTabSz="914400">
              <a:buNone/>
            </a:pPr>
            <a:r>
              <a:rPr lang="en-US" sz="1050" b="0" i="0">
                <a:solidFill>
                  <a:srgbClr val="000000"/>
                </a:solidFill>
                <a:latin typeface="Arial"/>
                <a:ea typeface="+mn-ea"/>
                <a:cs typeface="+mn-cs"/>
              </a:rPr>
              <a:t>信息来源： </a:t>
            </a:r>
            <a:r>
              <a:rPr lang="en-US" sz="1050" b="0" i="0">
                <a:solidFill>
                  <a:srgbClr val="000000"/>
                </a:solidFill>
                <a:latin typeface="Arial"/>
                <a:ea typeface="+mn-ea"/>
                <a:cs typeface="+mn-cs"/>
                <a:hlinkClick r:id="rId5"/>
              </a:rPr>
              <a:t>http://www.oracle.com/us/corporate/press/1704764</a:t>
            </a:r>
            <a:r>
              <a:rPr lang="en-US" sz="1050" b="0" i="0">
                <a:solidFill>
                  <a:srgbClr val="000000"/>
                </a:solidFill>
                <a:latin typeface="Arial"/>
                <a:ea typeface="+mn-ea"/>
                <a:cs typeface="+mn-cs"/>
              </a:rPr>
              <a:t> </a:t>
            </a:r>
          </a:p>
        </p:txBody>
      </p:sp>
      <p:pic>
        <p:nvPicPr>
          <p:cNvPr id="1030" name="Picture 6" descr="http://style.landisgyr.com/apps/products/data/jpg1/5245_450x220.jpg"/>
          <p:cNvPicPr>
            <a:picLocks noChangeAspect="1" noChangeArrowheads="1"/>
          </p:cNvPicPr>
          <p:nvPr/>
        </p:nvPicPr>
        <p:blipFill>
          <a:blip r:embed="rId6" cstate="print"/>
          <a:srcRect l="4060" t="3811" r="54017" b="-1232"/>
          <a:stretch>
            <a:fillRect/>
          </a:stretch>
        </p:blipFill>
        <p:spPr bwMode="auto">
          <a:xfrm>
            <a:off x="797443" y="3072810"/>
            <a:ext cx="956930" cy="1087162"/>
          </a:xfrm>
          <a:prstGeom prst="rect">
            <a:avLst/>
          </a:prstGeom>
          <a:noFill/>
        </p:spPr>
      </p:pic>
      <p:sp>
        <p:nvSpPr>
          <p:cNvPr id="13" name="Rectangle 12"/>
          <p:cNvSpPr/>
          <p:nvPr/>
        </p:nvSpPr>
        <p:spPr>
          <a:xfrm>
            <a:off x="1828993" y="3399711"/>
            <a:ext cx="3797835" cy="523220"/>
          </a:xfrm>
          <a:prstGeom prst="rect">
            <a:avLst/>
          </a:prstGeom>
        </p:spPr>
        <p:txBody>
          <a:bodyPr wrap="none">
            <a:spAutoFit/>
          </a:bodyPr>
          <a:lstStyle/>
          <a:p>
            <a:pPr algn="l" defTabSz="914400">
              <a:buNone/>
            </a:pPr>
            <a:r>
              <a:rPr lang="en-US" sz="1400" b="1" i="1" dirty="0" err="1">
                <a:solidFill>
                  <a:srgbClr val="000000"/>
                </a:solidFill>
                <a:latin typeface="Arial" pitchFamily="34" charset="0"/>
                <a:ea typeface="黑体" pitchFamily="49" charset="-122"/>
                <a:cs typeface="Arial" pitchFamily="34" charset="0"/>
              </a:rPr>
              <a:t>部署智能量表的公用事业部门有多少</a:t>
            </a:r>
            <a:r>
              <a:rPr lang="en-US" sz="1400" b="1" i="1" dirty="0">
                <a:solidFill>
                  <a:srgbClr val="000000"/>
                </a:solidFill>
                <a:latin typeface="Arial" pitchFamily="34" charset="0"/>
                <a:ea typeface="黑体" pitchFamily="49" charset="-122"/>
                <a:cs typeface="Arial" pitchFamily="34" charset="0"/>
              </a:rPr>
              <a:t>？</a:t>
            </a:r>
          </a:p>
          <a:p>
            <a:pPr algn="l" defTabSz="914400">
              <a:buNone/>
            </a:pPr>
            <a:r>
              <a:rPr lang="en-US" sz="1400" b="1" i="1" dirty="0">
                <a:solidFill>
                  <a:srgbClr val="000000"/>
                </a:solidFill>
                <a:latin typeface="Arial" pitchFamily="34" charset="0"/>
                <a:ea typeface="黑体" pitchFamily="49" charset="-122"/>
                <a:cs typeface="Arial" pitchFamily="34" charset="0"/>
                <a:sym typeface="Wingdings"/>
              </a:rPr>
              <a:t></a:t>
            </a:r>
            <a:r>
              <a:rPr lang="en-US" sz="1400" b="1" i="1" dirty="0">
                <a:solidFill>
                  <a:srgbClr val="000000"/>
                </a:solidFill>
                <a:latin typeface="Arial" pitchFamily="34" charset="0"/>
                <a:ea typeface="黑体" pitchFamily="49" charset="-122"/>
                <a:cs typeface="Arial" pitchFamily="34" charset="0"/>
              </a:rPr>
              <a:t> </a:t>
            </a:r>
            <a:r>
              <a:rPr lang="en-US" sz="1400" b="1" i="1" dirty="0" err="1">
                <a:solidFill>
                  <a:srgbClr val="000000"/>
                </a:solidFill>
                <a:latin typeface="Arial" pitchFamily="34" charset="0"/>
                <a:ea typeface="黑体" pitchFamily="49" charset="-122"/>
                <a:cs typeface="Arial" pitchFamily="34" charset="0"/>
              </a:rPr>
              <a:t>比以往多</a:t>
            </a:r>
            <a:r>
              <a:rPr lang="en-US" sz="1400" b="1" i="1" dirty="0">
                <a:solidFill>
                  <a:srgbClr val="000000"/>
                </a:solidFill>
                <a:latin typeface="Arial" pitchFamily="34" charset="0"/>
                <a:ea typeface="黑体" pitchFamily="49" charset="-122"/>
                <a:cs typeface="Arial" pitchFamily="34" charset="0"/>
              </a:rPr>
              <a:t> 200 </a:t>
            </a:r>
            <a:r>
              <a:rPr lang="en-US" sz="1400" b="1" i="1" dirty="0" err="1">
                <a:solidFill>
                  <a:srgbClr val="000000"/>
                </a:solidFill>
                <a:latin typeface="Arial" pitchFamily="34" charset="0"/>
                <a:ea typeface="黑体" pitchFamily="49" charset="-122"/>
                <a:cs typeface="Arial" pitchFamily="34" charset="0"/>
              </a:rPr>
              <a:t>倍的信息正流向数据中心</a:t>
            </a:r>
            <a:r>
              <a:rPr lang="en-US" sz="1400" b="1" i="1" dirty="0">
                <a:solidFill>
                  <a:srgbClr val="000000"/>
                </a:solidFill>
                <a:latin typeface="Arial" pitchFamily="34" charset="0"/>
                <a:ea typeface="黑体" pitchFamily="49" charset="-122"/>
                <a:cs typeface="Arial" pitchFamily="34" charset="0"/>
              </a:rPr>
              <a:t>！</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86450" y="0"/>
            <a:ext cx="3257550" cy="51435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54" name="Title 1"/>
          <p:cNvSpPr txBox="1">
            <a:spLocks/>
          </p:cNvSpPr>
          <p:nvPr/>
        </p:nvSpPr>
        <p:spPr>
          <a:xfrm>
            <a:off x="6205314" y="392460"/>
            <a:ext cx="2662461" cy="1100723"/>
          </a:xfrm>
          <a:prstGeom prst="rect">
            <a:avLst/>
          </a:prstGeom>
        </p:spPr>
        <p:txBody>
          <a:bodyPr/>
          <a:lstStyle>
            <a:lvl1pPr algn="l" rtl="0" eaLnBrk="0" fontAlgn="base" hangingPunct="0">
              <a:lnSpc>
                <a:spcPct val="90000"/>
              </a:lnSpc>
              <a:spcBef>
                <a:spcPct val="0"/>
              </a:spcBef>
              <a:spcAft>
                <a:spcPct val="0"/>
              </a:spcAft>
              <a:defRPr sz="2800" b="1" kern="1200">
                <a:solidFill>
                  <a:schemeClr val="tx2"/>
                </a:solidFill>
                <a:latin typeface="Arial" pitchFamily="34" charset="0"/>
                <a:ea typeface="ＭＳ Ｐゴシック" pitchFamily="-84" charset="-128"/>
                <a:cs typeface="Arial" pitchFamily="34" charset="0"/>
              </a:defRPr>
            </a:lvl1pPr>
            <a:lvl2pPr algn="l" rtl="0" eaLnBrk="0" fontAlgn="base" hangingPunct="0">
              <a:lnSpc>
                <a:spcPct val="90000"/>
              </a:lnSpc>
              <a:spcBef>
                <a:spcPct val="0"/>
              </a:spcBef>
              <a:spcAft>
                <a:spcPct val="0"/>
              </a:spcAft>
              <a:defRPr sz="2800" b="1">
                <a:solidFill>
                  <a:schemeClr val="tx2"/>
                </a:solidFill>
                <a:latin typeface="Arial" pitchFamily="-84" charset="0"/>
                <a:ea typeface="ＭＳ Ｐゴシック" pitchFamily="-84" charset="-128"/>
              </a:defRPr>
            </a:lvl2pPr>
            <a:lvl3pPr algn="l" rtl="0" eaLnBrk="0" fontAlgn="base" hangingPunct="0">
              <a:lnSpc>
                <a:spcPct val="90000"/>
              </a:lnSpc>
              <a:spcBef>
                <a:spcPct val="0"/>
              </a:spcBef>
              <a:spcAft>
                <a:spcPct val="0"/>
              </a:spcAft>
              <a:defRPr sz="2800" b="1">
                <a:solidFill>
                  <a:schemeClr val="tx2"/>
                </a:solidFill>
                <a:latin typeface="Arial" pitchFamily="-84" charset="0"/>
                <a:ea typeface="ＭＳ Ｐゴシック" pitchFamily="-84" charset="-128"/>
              </a:defRPr>
            </a:lvl3pPr>
            <a:lvl4pPr algn="l" rtl="0" eaLnBrk="0" fontAlgn="base" hangingPunct="0">
              <a:lnSpc>
                <a:spcPct val="90000"/>
              </a:lnSpc>
              <a:spcBef>
                <a:spcPct val="0"/>
              </a:spcBef>
              <a:spcAft>
                <a:spcPct val="0"/>
              </a:spcAft>
              <a:defRPr sz="2800" b="1">
                <a:solidFill>
                  <a:schemeClr val="tx2"/>
                </a:solidFill>
                <a:latin typeface="Arial" pitchFamily="-84" charset="0"/>
                <a:ea typeface="ＭＳ Ｐゴシック" pitchFamily="-84" charset="-128"/>
              </a:defRPr>
            </a:lvl4pPr>
            <a:lvl5pPr algn="l" rtl="0" eaLnBrk="0" fontAlgn="base" hangingPunct="0">
              <a:lnSpc>
                <a:spcPct val="90000"/>
              </a:lnSpc>
              <a:spcBef>
                <a:spcPct val="0"/>
              </a:spcBef>
              <a:spcAft>
                <a:spcPct val="0"/>
              </a:spcAft>
              <a:defRPr sz="2800" b="1">
                <a:solidFill>
                  <a:schemeClr val="tx2"/>
                </a:solidFill>
                <a:latin typeface="Arial" pitchFamily="-84" charset="0"/>
                <a:ea typeface="ＭＳ Ｐゴシック" pitchFamily="-84" charset="-128"/>
              </a:defRPr>
            </a:lvl5pPr>
            <a:lvl6pPr marL="457200" algn="l" rtl="0" fontAlgn="base">
              <a:lnSpc>
                <a:spcPct val="90000"/>
              </a:lnSpc>
              <a:spcBef>
                <a:spcPct val="0"/>
              </a:spcBef>
              <a:spcAft>
                <a:spcPct val="0"/>
              </a:spcAft>
              <a:defRPr sz="2800" b="1">
                <a:solidFill>
                  <a:schemeClr val="tx2"/>
                </a:solidFill>
                <a:latin typeface="Arial" pitchFamily="-84" charset="0"/>
                <a:ea typeface="ＭＳ Ｐゴシック" pitchFamily="-84" charset="-128"/>
              </a:defRPr>
            </a:lvl6pPr>
            <a:lvl7pPr marL="914400" algn="l" rtl="0" fontAlgn="base">
              <a:lnSpc>
                <a:spcPct val="90000"/>
              </a:lnSpc>
              <a:spcBef>
                <a:spcPct val="0"/>
              </a:spcBef>
              <a:spcAft>
                <a:spcPct val="0"/>
              </a:spcAft>
              <a:defRPr sz="2800" b="1">
                <a:solidFill>
                  <a:schemeClr val="tx2"/>
                </a:solidFill>
                <a:latin typeface="Arial" pitchFamily="-84" charset="0"/>
                <a:ea typeface="ＭＳ Ｐゴシック" pitchFamily="-84" charset="-128"/>
              </a:defRPr>
            </a:lvl7pPr>
            <a:lvl8pPr marL="1371600" algn="l" rtl="0" fontAlgn="base">
              <a:lnSpc>
                <a:spcPct val="90000"/>
              </a:lnSpc>
              <a:spcBef>
                <a:spcPct val="0"/>
              </a:spcBef>
              <a:spcAft>
                <a:spcPct val="0"/>
              </a:spcAft>
              <a:defRPr sz="2800" b="1">
                <a:solidFill>
                  <a:schemeClr val="tx2"/>
                </a:solidFill>
                <a:latin typeface="Arial" pitchFamily="-84" charset="0"/>
                <a:ea typeface="ＭＳ Ｐゴシック" pitchFamily="-84" charset="-128"/>
              </a:defRPr>
            </a:lvl8pPr>
            <a:lvl9pPr marL="1828800" algn="l" rtl="0" fontAlgn="base">
              <a:lnSpc>
                <a:spcPct val="90000"/>
              </a:lnSpc>
              <a:spcBef>
                <a:spcPct val="0"/>
              </a:spcBef>
              <a:spcAft>
                <a:spcPct val="0"/>
              </a:spcAft>
              <a:defRPr sz="2800" b="1">
                <a:solidFill>
                  <a:schemeClr val="tx2"/>
                </a:solidFill>
                <a:latin typeface="Arial" pitchFamily="-84" charset="0"/>
                <a:ea typeface="ＭＳ Ｐゴシック" pitchFamily="-84" charset="-128"/>
              </a:defRPr>
            </a:lvl9pPr>
          </a:lstStyle>
          <a:p>
            <a:pPr algn="l" defTabSz="914400">
              <a:buNone/>
            </a:pPr>
            <a:r>
              <a:rPr lang="es-ES_tradnl" i="0" dirty="0">
                <a:solidFill>
                  <a:schemeClr val="bg1"/>
                </a:solidFill>
                <a:ea typeface="黑体" pitchFamily="49" charset="-122"/>
              </a:rPr>
              <a:t>M2M 时代面临的挑战</a:t>
            </a:r>
            <a:r>
              <a:rPr lang="es-ES_tradnl" sz="1800" b="0" i="0" dirty="0">
                <a:solidFill>
                  <a:schemeClr val="bg1"/>
                </a:solidFill>
                <a:ea typeface="黑体" pitchFamily="49" charset="-122"/>
              </a:rPr>
              <a:t> </a:t>
            </a:r>
            <a:br>
              <a:rPr lang="es-ES_tradnl" sz="1800" b="0" i="0" dirty="0">
                <a:solidFill>
                  <a:schemeClr val="bg1"/>
                </a:solidFill>
                <a:ea typeface="黑体" pitchFamily="49" charset="-122"/>
              </a:rPr>
            </a:br>
            <a:endParaRPr lang="es-ES_tradnl" sz="1800" b="0" i="0" dirty="0">
              <a:solidFill>
                <a:schemeClr val="bg1"/>
              </a:solidFill>
              <a:ea typeface="黑体" pitchFamily="49" charset="-122"/>
            </a:endParaRPr>
          </a:p>
        </p:txBody>
      </p:sp>
      <p:sp>
        <p:nvSpPr>
          <p:cNvPr id="41" name="TextBox 40"/>
          <p:cNvSpPr txBox="1"/>
          <p:nvPr/>
        </p:nvSpPr>
        <p:spPr>
          <a:xfrm>
            <a:off x="-54428" y="1669599"/>
            <a:ext cx="1006928" cy="415498"/>
          </a:xfrm>
          <a:prstGeom prst="rect">
            <a:avLst/>
          </a:prstGeom>
          <a:noFill/>
        </p:spPr>
        <p:txBody>
          <a:bodyPr wrap="square" rtlCol="0">
            <a:spAutoFit/>
          </a:bodyPr>
          <a:lstStyle/>
          <a:p>
            <a:pPr algn="l" defTabSz="914400">
              <a:buNone/>
            </a:pPr>
            <a:r>
              <a:rPr lang="en-US" sz="1050" b="1" i="0">
                <a:solidFill>
                  <a:srgbClr val="5382A1"/>
                </a:solidFill>
                <a:latin typeface="Arial" pitchFamily="34" charset="0"/>
                <a:ea typeface="黑体" pitchFamily="49" charset="-122"/>
                <a:cs typeface="Arial" pitchFamily="34" charset="0"/>
              </a:rPr>
              <a:t>促进新服务，加快上市</a:t>
            </a:r>
          </a:p>
        </p:txBody>
      </p:sp>
      <p:sp>
        <p:nvSpPr>
          <p:cNvPr id="43" name="TextBox 42"/>
          <p:cNvSpPr txBox="1"/>
          <p:nvPr/>
        </p:nvSpPr>
        <p:spPr>
          <a:xfrm>
            <a:off x="866775" y="813707"/>
            <a:ext cx="1019175" cy="415498"/>
          </a:xfrm>
          <a:prstGeom prst="rect">
            <a:avLst/>
          </a:prstGeom>
          <a:noFill/>
        </p:spPr>
        <p:txBody>
          <a:bodyPr wrap="square" rtlCol="0">
            <a:spAutoFit/>
          </a:bodyPr>
          <a:lstStyle/>
          <a:p>
            <a:pPr algn="l" defTabSz="914400">
              <a:buNone/>
            </a:pPr>
            <a:r>
              <a:rPr lang="en-US" sz="1050" b="1" i="0">
                <a:solidFill>
                  <a:srgbClr val="5382A1"/>
                </a:solidFill>
                <a:latin typeface="Arial" pitchFamily="34" charset="0"/>
                <a:ea typeface="黑体" pitchFamily="49" charset="-122"/>
                <a:cs typeface="Arial" pitchFamily="34" charset="0"/>
              </a:rPr>
              <a:t>实时数据的数据分析和管理</a:t>
            </a:r>
          </a:p>
        </p:txBody>
      </p:sp>
      <p:sp>
        <p:nvSpPr>
          <p:cNvPr id="44" name="TextBox 43"/>
          <p:cNvSpPr txBox="1"/>
          <p:nvPr/>
        </p:nvSpPr>
        <p:spPr>
          <a:xfrm>
            <a:off x="3646715" y="0"/>
            <a:ext cx="1143000" cy="577081"/>
          </a:xfrm>
          <a:prstGeom prst="rect">
            <a:avLst/>
          </a:prstGeom>
          <a:noFill/>
        </p:spPr>
        <p:txBody>
          <a:bodyPr wrap="square" rtlCol="0">
            <a:spAutoFit/>
          </a:bodyPr>
          <a:lstStyle/>
          <a:p>
            <a:pPr algn="l" defTabSz="914400">
              <a:buNone/>
            </a:pPr>
            <a:r>
              <a:rPr lang="en-US" sz="1050" b="1" i="0">
                <a:solidFill>
                  <a:srgbClr val="5382A1"/>
                </a:solidFill>
                <a:latin typeface="Arial" pitchFamily="34" charset="0"/>
                <a:ea typeface="黑体" pitchFamily="49" charset="-122"/>
                <a:cs typeface="Arial" pitchFamily="34" charset="0"/>
              </a:rPr>
              <a:t>最大限度缩短停机时间 － 高可用性</a:t>
            </a:r>
          </a:p>
        </p:txBody>
      </p:sp>
      <p:sp>
        <p:nvSpPr>
          <p:cNvPr id="45" name="TextBox 44"/>
          <p:cNvSpPr txBox="1"/>
          <p:nvPr/>
        </p:nvSpPr>
        <p:spPr>
          <a:xfrm>
            <a:off x="2692855" y="2563018"/>
            <a:ext cx="1077685" cy="738664"/>
          </a:xfrm>
          <a:prstGeom prst="rect">
            <a:avLst/>
          </a:prstGeom>
          <a:noFill/>
        </p:spPr>
        <p:txBody>
          <a:bodyPr wrap="square" rtlCol="0">
            <a:spAutoFit/>
          </a:bodyPr>
          <a:lstStyle/>
          <a:p>
            <a:pPr algn="l" defTabSz="914400">
              <a:buNone/>
            </a:pPr>
            <a:r>
              <a:rPr lang="en-US" sz="1050" b="1" i="0">
                <a:solidFill>
                  <a:srgbClr val="5382A1"/>
                </a:solidFill>
                <a:latin typeface="Arial" pitchFamily="34" charset="0"/>
                <a:ea typeface="黑体" pitchFamily="49" charset="-122"/>
                <a:cs typeface="Arial" pitchFamily="34" charset="0"/>
              </a:rPr>
              <a:t>基于云的服务，是降低成本和复杂性的关键</a:t>
            </a:r>
          </a:p>
        </p:txBody>
      </p:sp>
      <p:sp>
        <p:nvSpPr>
          <p:cNvPr id="46" name="TextBox 45"/>
          <p:cNvSpPr txBox="1"/>
          <p:nvPr/>
        </p:nvSpPr>
        <p:spPr>
          <a:xfrm>
            <a:off x="2691493" y="729340"/>
            <a:ext cx="1143000" cy="577081"/>
          </a:xfrm>
          <a:prstGeom prst="rect">
            <a:avLst/>
          </a:prstGeom>
          <a:noFill/>
        </p:spPr>
        <p:txBody>
          <a:bodyPr wrap="square" rtlCol="0">
            <a:spAutoFit/>
          </a:bodyPr>
          <a:lstStyle/>
          <a:p>
            <a:pPr algn="l" defTabSz="914400">
              <a:buNone/>
            </a:pPr>
            <a:r>
              <a:rPr lang="en-US" sz="1050" b="1" i="0">
                <a:solidFill>
                  <a:srgbClr val="5382A1"/>
                </a:solidFill>
                <a:latin typeface="Arial" pitchFamily="34" charset="0"/>
                <a:ea typeface="黑体" pitchFamily="49" charset="-122"/>
                <a:cs typeface="Arial" pitchFamily="34" charset="0"/>
              </a:rPr>
              <a:t>跨 M2M 解决方案的通用开发环境</a:t>
            </a:r>
          </a:p>
        </p:txBody>
      </p:sp>
      <p:sp>
        <p:nvSpPr>
          <p:cNvPr id="49" name="TextBox 48"/>
          <p:cNvSpPr txBox="1"/>
          <p:nvPr/>
        </p:nvSpPr>
        <p:spPr>
          <a:xfrm>
            <a:off x="904875" y="4509407"/>
            <a:ext cx="1038226" cy="415498"/>
          </a:xfrm>
          <a:prstGeom prst="rect">
            <a:avLst/>
          </a:prstGeom>
          <a:noFill/>
        </p:spPr>
        <p:txBody>
          <a:bodyPr wrap="square" rtlCol="0">
            <a:spAutoFit/>
          </a:bodyPr>
          <a:lstStyle/>
          <a:p>
            <a:pPr algn="l" defTabSz="914400">
              <a:buNone/>
            </a:pPr>
            <a:r>
              <a:rPr lang="en-US" sz="1050" b="1" i="0">
                <a:solidFill>
                  <a:srgbClr val="5382A1"/>
                </a:solidFill>
                <a:latin typeface="Arial" pitchFamily="34" charset="0"/>
                <a:ea typeface="黑体" pitchFamily="49" charset="-122"/>
                <a:cs typeface="Arial" pitchFamily="34" charset="0"/>
              </a:rPr>
              <a:t>加快本地 </a:t>
            </a:r>
          </a:p>
          <a:p>
            <a:pPr algn="l" defTabSz="914400">
              <a:buNone/>
            </a:pPr>
            <a:r>
              <a:rPr lang="en-US" sz="1050" b="1" i="0">
                <a:solidFill>
                  <a:srgbClr val="5382A1"/>
                </a:solidFill>
                <a:latin typeface="Arial" pitchFamily="34" charset="0"/>
                <a:ea typeface="黑体" pitchFamily="49" charset="-122"/>
                <a:cs typeface="Arial" pitchFamily="34" charset="0"/>
              </a:rPr>
              <a:t>决策</a:t>
            </a:r>
          </a:p>
        </p:txBody>
      </p:sp>
      <p:sp>
        <p:nvSpPr>
          <p:cNvPr id="52" name="TextBox 51"/>
          <p:cNvSpPr txBox="1"/>
          <p:nvPr/>
        </p:nvSpPr>
        <p:spPr>
          <a:xfrm>
            <a:off x="4580164" y="2653392"/>
            <a:ext cx="1230086" cy="415498"/>
          </a:xfrm>
          <a:prstGeom prst="rect">
            <a:avLst/>
          </a:prstGeom>
          <a:noFill/>
        </p:spPr>
        <p:txBody>
          <a:bodyPr wrap="square" rtlCol="0">
            <a:spAutoFit/>
          </a:bodyPr>
          <a:lstStyle/>
          <a:p>
            <a:pPr algn="l" defTabSz="914400">
              <a:buNone/>
            </a:pPr>
            <a:r>
              <a:rPr lang="en-US" sz="1050" b="1" i="0">
                <a:solidFill>
                  <a:srgbClr val="5382A1"/>
                </a:solidFill>
                <a:latin typeface="Arial" pitchFamily="34" charset="0"/>
                <a:ea typeface="黑体" pitchFamily="49" charset="-122"/>
                <a:cs typeface="Arial" pitchFamily="34" charset="0"/>
              </a:rPr>
              <a:t>延长设备市场</a:t>
            </a:r>
          </a:p>
          <a:p>
            <a:pPr algn="l" defTabSz="914400">
              <a:buNone/>
            </a:pPr>
            <a:r>
              <a:rPr lang="en-US" sz="1050" b="1" i="0">
                <a:solidFill>
                  <a:srgbClr val="5382A1"/>
                </a:solidFill>
                <a:latin typeface="Arial" pitchFamily="34" charset="0"/>
                <a:ea typeface="黑体" pitchFamily="49" charset="-122"/>
                <a:cs typeface="Arial" pitchFamily="34" charset="0"/>
              </a:rPr>
              <a:t>占有时间</a:t>
            </a:r>
          </a:p>
        </p:txBody>
      </p:sp>
      <p:sp>
        <p:nvSpPr>
          <p:cNvPr id="53" name="TextBox 52"/>
          <p:cNvSpPr txBox="1"/>
          <p:nvPr/>
        </p:nvSpPr>
        <p:spPr>
          <a:xfrm>
            <a:off x="4597853" y="4404836"/>
            <a:ext cx="1143000" cy="415498"/>
          </a:xfrm>
          <a:prstGeom prst="rect">
            <a:avLst/>
          </a:prstGeom>
          <a:noFill/>
        </p:spPr>
        <p:txBody>
          <a:bodyPr wrap="square" rtlCol="0">
            <a:spAutoFit/>
          </a:bodyPr>
          <a:lstStyle/>
          <a:p>
            <a:pPr algn="l" defTabSz="914400">
              <a:buNone/>
            </a:pPr>
            <a:r>
              <a:rPr lang="en-US" sz="1050" b="1" i="0">
                <a:solidFill>
                  <a:srgbClr val="5382A1"/>
                </a:solidFill>
                <a:latin typeface="Arial" pitchFamily="34" charset="0"/>
                <a:ea typeface="黑体" pitchFamily="49" charset="-122"/>
                <a:cs typeface="Arial" pitchFamily="34" charset="0"/>
              </a:rPr>
              <a:t>错失机会或违规的风险</a:t>
            </a:r>
          </a:p>
        </p:txBody>
      </p:sp>
      <p:sp>
        <p:nvSpPr>
          <p:cNvPr id="56" name="TextBox 55"/>
          <p:cNvSpPr txBox="1"/>
          <p:nvPr/>
        </p:nvSpPr>
        <p:spPr>
          <a:xfrm>
            <a:off x="9983" y="101984"/>
            <a:ext cx="1219200" cy="253916"/>
          </a:xfrm>
          <a:prstGeom prst="rect">
            <a:avLst/>
          </a:prstGeom>
          <a:noFill/>
        </p:spPr>
        <p:txBody>
          <a:bodyPr wrap="square" rtlCol="0">
            <a:spAutoFit/>
          </a:bodyPr>
          <a:lstStyle/>
          <a:p>
            <a:pPr algn="l" defTabSz="914400">
              <a:buNone/>
            </a:pPr>
            <a:r>
              <a:rPr lang="en-US" sz="1050" b="1" i="0">
                <a:solidFill>
                  <a:srgbClr val="5382A1"/>
                </a:solidFill>
                <a:latin typeface="Arial" pitchFamily="34" charset="0"/>
                <a:ea typeface="黑体" pitchFamily="49" charset="-122"/>
                <a:cs typeface="Arial" pitchFamily="34" charset="0"/>
              </a:rPr>
              <a:t>提高运营效率</a:t>
            </a:r>
          </a:p>
        </p:txBody>
      </p:sp>
      <p:sp>
        <p:nvSpPr>
          <p:cNvPr id="57" name="TextBox 56"/>
          <p:cNvSpPr txBox="1"/>
          <p:nvPr/>
        </p:nvSpPr>
        <p:spPr>
          <a:xfrm>
            <a:off x="-38100" y="3480707"/>
            <a:ext cx="1143000" cy="415498"/>
          </a:xfrm>
          <a:prstGeom prst="rect">
            <a:avLst/>
          </a:prstGeom>
          <a:noFill/>
        </p:spPr>
        <p:txBody>
          <a:bodyPr wrap="square" rtlCol="0">
            <a:spAutoFit/>
          </a:bodyPr>
          <a:lstStyle/>
          <a:p>
            <a:pPr algn="l" defTabSz="914400">
              <a:buNone/>
            </a:pPr>
            <a:r>
              <a:rPr lang="en-US" sz="1050" b="1" i="0">
                <a:solidFill>
                  <a:srgbClr val="5382A1"/>
                </a:solidFill>
                <a:latin typeface="Arial" pitchFamily="34" charset="0"/>
                <a:ea typeface="黑体" pitchFamily="49" charset="-122"/>
                <a:cs typeface="Arial" pitchFamily="34" charset="0"/>
              </a:rPr>
              <a:t>现有系统的集成与自动化</a:t>
            </a:r>
          </a:p>
        </p:txBody>
      </p:sp>
      <p:sp>
        <p:nvSpPr>
          <p:cNvPr id="58" name="TextBox 57"/>
          <p:cNvSpPr txBox="1"/>
          <p:nvPr/>
        </p:nvSpPr>
        <p:spPr>
          <a:xfrm>
            <a:off x="1816554" y="3623444"/>
            <a:ext cx="1098096" cy="577081"/>
          </a:xfrm>
          <a:prstGeom prst="rect">
            <a:avLst/>
          </a:prstGeom>
          <a:noFill/>
        </p:spPr>
        <p:txBody>
          <a:bodyPr wrap="square" rtlCol="0">
            <a:spAutoFit/>
          </a:bodyPr>
          <a:lstStyle/>
          <a:p>
            <a:pPr algn="l" defTabSz="914400">
              <a:buNone/>
            </a:pPr>
            <a:r>
              <a:rPr lang="en-US" sz="1050" b="1" i="0">
                <a:solidFill>
                  <a:srgbClr val="5382A1"/>
                </a:solidFill>
                <a:latin typeface="Arial" pitchFamily="34" charset="0"/>
                <a:ea typeface="黑体" pitchFamily="49" charset="-122"/>
                <a:cs typeface="Arial" pitchFamily="34" charset="0"/>
              </a:rPr>
              <a:t>可移植性、安全性和可伸缩性</a:t>
            </a:r>
          </a:p>
        </p:txBody>
      </p:sp>
      <p:sp>
        <p:nvSpPr>
          <p:cNvPr id="59" name="TextBox 58"/>
          <p:cNvSpPr txBox="1"/>
          <p:nvPr/>
        </p:nvSpPr>
        <p:spPr>
          <a:xfrm>
            <a:off x="4565196" y="752475"/>
            <a:ext cx="902154" cy="415498"/>
          </a:xfrm>
          <a:prstGeom prst="rect">
            <a:avLst/>
          </a:prstGeom>
          <a:noFill/>
        </p:spPr>
        <p:txBody>
          <a:bodyPr wrap="square" rtlCol="0">
            <a:spAutoFit/>
          </a:bodyPr>
          <a:lstStyle/>
          <a:p>
            <a:pPr algn="l" defTabSz="914400">
              <a:buNone/>
            </a:pPr>
            <a:r>
              <a:rPr lang="en-US" sz="1050" b="1" i="0">
                <a:solidFill>
                  <a:srgbClr val="5382A1"/>
                </a:solidFill>
                <a:latin typeface="Arial" pitchFamily="34" charset="0"/>
                <a:ea typeface="黑体" pitchFamily="49" charset="-122"/>
                <a:cs typeface="Arial" pitchFamily="34" charset="0"/>
              </a:rPr>
              <a:t>从大量数据中粹取价值</a:t>
            </a:r>
          </a:p>
        </p:txBody>
      </p:sp>
      <p:pic>
        <p:nvPicPr>
          <p:cNvPr id="40" name="Picture 39" descr="ph-ind-whlsale-016-cropped.jpg"/>
          <p:cNvPicPr>
            <a:picLocks noChangeAspect="1"/>
          </p:cNvPicPr>
          <p:nvPr/>
        </p:nvPicPr>
        <p:blipFill>
          <a:blip r:embed="rId3" cstate="print"/>
          <a:stretch>
            <a:fillRect/>
          </a:stretch>
        </p:blipFill>
        <p:spPr>
          <a:xfrm>
            <a:off x="2731957" y="0"/>
            <a:ext cx="927003" cy="751115"/>
          </a:xfrm>
          <a:prstGeom prst="rect">
            <a:avLst/>
          </a:prstGeom>
        </p:spPr>
      </p:pic>
      <p:pic>
        <p:nvPicPr>
          <p:cNvPr id="42" name="Picture 41" descr="ph-ind-whlsale-014-cropped.jpg"/>
          <p:cNvPicPr>
            <a:picLocks noChangeAspect="1"/>
          </p:cNvPicPr>
          <p:nvPr/>
        </p:nvPicPr>
        <p:blipFill>
          <a:blip r:embed="rId4" cstate="print"/>
          <a:stretch>
            <a:fillRect/>
          </a:stretch>
        </p:blipFill>
        <p:spPr>
          <a:xfrm>
            <a:off x="1819276" y="729343"/>
            <a:ext cx="914402" cy="936171"/>
          </a:xfrm>
          <a:prstGeom prst="rect">
            <a:avLst/>
          </a:prstGeom>
        </p:spPr>
      </p:pic>
      <p:pic>
        <p:nvPicPr>
          <p:cNvPr id="47" name="Picture 46" descr="ph-ind-whlsale-010-cropped.jpg"/>
          <p:cNvPicPr>
            <a:picLocks noChangeAspect="1"/>
          </p:cNvPicPr>
          <p:nvPr/>
        </p:nvPicPr>
        <p:blipFill>
          <a:blip r:embed="rId5" cstate="print"/>
          <a:stretch>
            <a:fillRect/>
          </a:stretch>
        </p:blipFill>
        <p:spPr>
          <a:xfrm>
            <a:off x="4530007" y="1643742"/>
            <a:ext cx="934943" cy="947058"/>
          </a:xfrm>
          <a:prstGeom prst="rect">
            <a:avLst/>
          </a:prstGeom>
        </p:spPr>
      </p:pic>
      <p:pic>
        <p:nvPicPr>
          <p:cNvPr id="48" name="Picture 47" descr="ph-ind-sec-016-cropped.jpg"/>
          <p:cNvPicPr>
            <a:picLocks noChangeAspect="1"/>
          </p:cNvPicPr>
          <p:nvPr/>
        </p:nvPicPr>
        <p:blipFill>
          <a:blip r:embed="rId6" cstate="print"/>
          <a:stretch>
            <a:fillRect/>
          </a:stretch>
        </p:blipFill>
        <p:spPr>
          <a:xfrm>
            <a:off x="1" y="751110"/>
            <a:ext cx="904876" cy="925290"/>
          </a:xfrm>
          <a:prstGeom prst="rect">
            <a:avLst/>
          </a:prstGeom>
        </p:spPr>
      </p:pic>
      <p:pic>
        <p:nvPicPr>
          <p:cNvPr id="55" name="Picture 54" descr="ph-ind-sec-011-cropped.jpg"/>
          <p:cNvPicPr>
            <a:picLocks noChangeAspect="1"/>
          </p:cNvPicPr>
          <p:nvPr/>
        </p:nvPicPr>
        <p:blipFill>
          <a:blip r:embed="rId7" cstate="print"/>
          <a:stretch>
            <a:fillRect/>
          </a:stretch>
        </p:blipFill>
        <p:spPr>
          <a:xfrm>
            <a:off x="893989" y="0"/>
            <a:ext cx="925289" cy="742056"/>
          </a:xfrm>
          <a:prstGeom prst="rect">
            <a:avLst/>
          </a:prstGeom>
        </p:spPr>
      </p:pic>
      <p:pic>
        <p:nvPicPr>
          <p:cNvPr id="60" name="Picture 59" descr="ph-ind-pubsec-012-cropped.jpg"/>
          <p:cNvPicPr>
            <a:picLocks noChangeAspect="1"/>
          </p:cNvPicPr>
          <p:nvPr/>
        </p:nvPicPr>
        <p:blipFill>
          <a:blip r:embed="rId8" cstate="print"/>
          <a:stretch>
            <a:fillRect/>
          </a:stretch>
        </p:blipFill>
        <p:spPr>
          <a:xfrm>
            <a:off x="904874" y="1665514"/>
            <a:ext cx="947058" cy="903515"/>
          </a:xfrm>
          <a:prstGeom prst="rect">
            <a:avLst/>
          </a:prstGeom>
        </p:spPr>
      </p:pic>
      <p:pic>
        <p:nvPicPr>
          <p:cNvPr id="61" name="Picture 60" descr="ph-ind-manu-014-cropped.jpg"/>
          <p:cNvPicPr>
            <a:picLocks noChangeAspect="1"/>
          </p:cNvPicPr>
          <p:nvPr/>
        </p:nvPicPr>
        <p:blipFill>
          <a:blip r:embed="rId9" cstate="print"/>
          <a:stretch>
            <a:fillRect/>
          </a:stretch>
        </p:blipFill>
        <p:spPr>
          <a:xfrm>
            <a:off x="2762640" y="3472543"/>
            <a:ext cx="893599" cy="947057"/>
          </a:xfrm>
          <a:prstGeom prst="rect">
            <a:avLst/>
          </a:prstGeom>
        </p:spPr>
      </p:pic>
      <p:pic>
        <p:nvPicPr>
          <p:cNvPr id="62" name="Picture 61" descr="ph-ind-grn-010-cropped.jpg"/>
          <p:cNvPicPr>
            <a:picLocks noChangeAspect="1"/>
          </p:cNvPicPr>
          <p:nvPr/>
        </p:nvPicPr>
        <p:blipFill>
          <a:blip r:embed="rId10" cstate="print"/>
          <a:stretch>
            <a:fillRect/>
          </a:stretch>
        </p:blipFill>
        <p:spPr>
          <a:xfrm>
            <a:off x="2714625" y="1621972"/>
            <a:ext cx="922564" cy="957943"/>
          </a:xfrm>
          <a:prstGeom prst="rect">
            <a:avLst/>
          </a:prstGeom>
        </p:spPr>
      </p:pic>
      <p:pic>
        <p:nvPicPr>
          <p:cNvPr id="63" name="Picture 62" descr="ph-ind-auto-013-cropped.jpg"/>
          <p:cNvPicPr>
            <a:picLocks noChangeAspect="1"/>
          </p:cNvPicPr>
          <p:nvPr/>
        </p:nvPicPr>
        <p:blipFill>
          <a:blip r:embed="rId11" cstate="print"/>
          <a:stretch>
            <a:fillRect/>
          </a:stretch>
        </p:blipFill>
        <p:spPr>
          <a:xfrm>
            <a:off x="3646099" y="4386527"/>
            <a:ext cx="894605" cy="756974"/>
          </a:xfrm>
          <a:prstGeom prst="rect">
            <a:avLst/>
          </a:prstGeom>
        </p:spPr>
      </p:pic>
      <p:pic>
        <p:nvPicPr>
          <p:cNvPr id="64" name="Picture 63" descr="ph_ind_utl_006_cropped.jpg"/>
          <p:cNvPicPr>
            <a:picLocks noChangeAspect="1"/>
          </p:cNvPicPr>
          <p:nvPr/>
        </p:nvPicPr>
        <p:blipFill>
          <a:blip r:embed="rId12" cstate="print"/>
          <a:stretch>
            <a:fillRect/>
          </a:stretch>
        </p:blipFill>
        <p:spPr>
          <a:xfrm>
            <a:off x="1789540" y="2569119"/>
            <a:ext cx="936362" cy="892538"/>
          </a:xfrm>
          <a:prstGeom prst="rect">
            <a:avLst/>
          </a:prstGeom>
        </p:spPr>
      </p:pic>
      <p:pic>
        <p:nvPicPr>
          <p:cNvPr id="65" name="Picture 64" descr="ph_ind_retail_008_cropped.jpg"/>
          <p:cNvPicPr>
            <a:picLocks noChangeAspect="1"/>
          </p:cNvPicPr>
          <p:nvPr/>
        </p:nvPicPr>
        <p:blipFill>
          <a:blip r:embed="rId13" cstate="print"/>
          <a:stretch>
            <a:fillRect/>
          </a:stretch>
        </p:blipFill>
        <p:spPr>
          <a:xfrm>
            <a:off x="0" y="2562225"/>
            <a:ext cx="921207" cy="904875"/>
          </a:xfrm>
          <a:prstGeom prst="rect">
            <a:avLst/>
          </a:prstGeom>
        </p:spPr>
      </p:pic>
      <p:pic>
        <p:nvPicPr>
          <p:cNvPr id="66" name="Picture 65" descr="ph_ind_oilgas_002_cropped.jpg"/>
          <p:cNvPicPr>
            <a:picLocks noChangeAspect="1"/>
          </p:cNvPicPr>
          <p:nvPr/>
        </p:nvPicPr>
        <p:blipFill>
          <a:blip r:embed="rId14" cstate="print"/>
          <a:stretch>
            <a:fillRect/>
          </a:stretch>
        </p:blipFill>
        <p:spPr>
          <a:xfrm>
            <a:off x="1847255" y="4386943"/>
            <a:ext cx="894583" cy="762011"/>
          </a:xfrm>
          <a:prstGeom prst="rect">
            <a:avLst/>
          </a:prstGeom>
        </p:spPr>
      </p:pic>
      <p:pic>
        <p:nvPicPr>
          <p:cNvPr id="67" name="Picture 66" descr="ph_ind_manu_004_cropped.jpg"/>
          <p:cNvPicPr>
            <a:picLocks noChangeAspect="1"/>
          </p:cNvPicPr>
          <p:nvPr/>
        </p:nvPicPr>
        <p:blipFill>
          <a:blip r:embed="rId15" cstate="print"/>
          <a:stretch>
            <a:fillRect/>
          </a:stretch>
        </p:blipFill>
        <p:spPr>
          <a:xfrm>
            <a:off x="4554528" y="3476625"/>
            <a:ext cx="911462" cy="921202"/>
          </a:xfrm>
          <a:prstGeom prst="rect">
            <a:avLst/>
          </a:prstGeom>
        </p:spPr>
      </p:pic>
      <p:pic>
        <p:nvPicPr>
          <p:cNvPr id="68" name="Picture 67" descr="ph_ind_hlc_006_cropped.jpg"/>
          <p:cNvPicPr>
            <a:picLocks noChangeAspect="1"/>
          </p:cNvPicPr>
          <p:nvPr/>
        </p:nvPicPr>
        <p:blipFill>
          <a:blip r:embed="rId16" cstate="print"/>
          <a:stretch>
            <a:fillRect/>
          </a:stretch>
        </p:blipFill>
        <p:spPr>
          <a:xfrm>
            <a:off x="1" y="4378033"/>
            <a:ext cx="891270" cy="765467"/>
          </a:xfrm>
          <a:prstGeom prst="rect">
            <a:avLst/>
          </a:prstGeom>
        </p:spPr>
      </p:pic>
      <p:pic>
        <p:nvPicPr>
          <p:cNvPr id="69" name="Picture 68" descr="ph_ind_hitech_DataCenter-0490_v1_cropped.jpg"/>
          <p:cNvPicPr>
            <a:picLocks noChangeAspect="1"/>
          </p:cNvPicPr>
          <p:nvPr/>
        </p:nvPicPr>
        <p:blipFill>
          <a:blip r:embed="rId17" cstate="print"/>
          <a:stretch>
            <a:fillRect/>
          </a:stretch>
        </p:blipFill>
        <p:spPr>
          <a:xfrm>
            <a:off x="915156" y="3448050"/>
            <a:ext cx="942219" cy="952499"/>
          </a:xfrm>
          <a:prstGeom prst="rect">
            <a:avLst/>
          </a:prstGeom>
        </p:spPr>
      </p:pic>
      <p:pic>
        <p:nvPicPr>
          <p:cNvPr id="70" name="Picture 69" descr="ph_ind_congood_002_cropped.jpg"/>
          <p:cNvPicPr>
            <a:picLocks noChangeAspect="1"/>
          </p:cNvPicPr>
          <p:nvPr/>
        </p:nvPicPr>
        <p:blipFill>
          <a:blip r:embed="rId18" cstate="print"/>
          <a:stretch>
            <a:fillRect/>
          </a:stretch>
        </p:blipFill>
        <p:spPr>
          <a:xfrm>
            <a:off x="3656219" y="2560861"/>
            <a:ext cx="903535" cy="915764"/>
          </a:xfrm>
          <a:prstGeom prst="rect">
            <a:avLst/>
          </a:prstGeom>
        </p:spPr>
      </p:pic>
      <p:pic>
        <p:nvPicPr>
          <p:cNvPr id="71" name="Picture 70" descr="ph_ind_comm_008_cropped.jpg"/>
          <p:cNvPicPr>
            <a:picLocks noChangeAspect="1"/>
          </p:cNvPicPr>
          <p:nvPr/>
        </p:nvPicPr>
        <p:blipFill>
          <a:blip r:embed="rId19" cstate="print"/>
          <a:stretch>
            <a:fillRect/>
          </a:stretch>
        </p:blipFill>
        <p:spPr>
          <a:xfrm>
            <a:off x="3657634" y="736077"/>
            <a:ext cx="893957" cy="911748"/>
          </a:xfrm>
          <a:prstGeom prst="rect">
            <a:avLst/>
          </a:prstGeom>
        </p:spPr>
      </p:pic>
      <p:pic>
        <p:nvPicPr>
          <p:cNvPr id="72" name="Picture 6" descr="http://my.oracle.com/content/groups/public/@empl/@mktg/@creative/documents/digitalasset/cnt484204.jpg"/>
          <p:cNvPicPr>
            <a:picLocks noChangeAspect="1" noChangeArrowheads="1"/>
          </p:cNvPicPr>
          <p:nvPr/>
        </p:nvPicPr>
        <p:blipFill>
          <a:blip r:embed="rId20" cstate="print"/>
          <a:srcRect/>
          <a:stretch>
            <a:fillRect/>
          </a:stretch>
        </p:blipFill>
        <p:spPr bwMode="auto">
          <a:xfrm>
            <a:off x="4571743" y="0"/>
            <a:ext cx="914657" cy="752475"/>
          </a:xfrm>
          <a:prstGeom prst="rect">
            <a:avLst/>
          </a:prstGeom>
          <a:noFill/>
          <a:ln w="9525">
            <a:noFill/>
            <a:miter lim="800000"/>
            <a:headEnd/>
            <a:tailEnd/>
          </a:ln>
        </p:spPr>
      </p:pic>
      <p:sp>
        <p:nvSpPr>
          <p:cNvPr id="73" name="Rectangle 72"/>
          <p:cNvSpPr/>
          <p:nvPr/>
        </p:nvSpPr>
        <p:spPr>
          <a:xfrm>
            <a:off x="3657600" y="1724710"/>
            <a:ext cx="904875" cy="415498"/>
          </a:xfrm>
          <a:prstGeom prst="rect">
            <a:avLst/>
          </a:prstGeom>
        </p:spPr>
        <p:txBody>
          <a:bodyPr wrap="square">
            <a:spAutoFit/>
          </a:bodyPr>
          <a:lstStyle/>
          <a:p>
            <a:pPr algn="l" defTabSz="914400">
              <a:buNone/>
            </a:pPr>
            <a:r>
              <a:rPr lang="en-US" sz="1050" b="1" i="0">
                <a:solidFill>
                  <a:srgbClr val="5382A1"/>
                </a:solidFill>
                <a:latin typeface="Arial" pitchFamily="34" charset="0"/>
                <a:ea typeface="黑体" pitchFamily="49" charset="-122"/>
                <a:cs typeface="Arial" pitchFamily="34" charset="0"/>
              </a:rPr>
              <a:t>支持各种 </a:t>
            </a:r>
          </a:p>
          <a:p>
            <a:pPr algn="l" defTabSz="914400">
              <a:buNone/>
            </a:pPr>
            <a:r>
              <a:rPr lang="en-US" sz="1050" b="1" i="0">
                <a:solidFill>
                  <a:srgbClr val="5382A1"/>
                </a:solidFill>
                <a:latin typeface="Arial" pitchFamily="34" charset="0"/>
                <a:ea typeface="黑体" pitchFamily="49" charset="-122"/>
                <a:cs typeface="Arial" pitchFamily="34" charset="0"/>
              </a:rPr>
              <a:t>设备</a:t>
            </a:r>
          </a:p>
        </p:txBody>
      </p:sp>
      <p:sp>
        <p:nvSpPr>
          <p:cNvPr id="74" name="TextBox 73"/>
          <p:cNvSpPr txBox="1"/>
          <p:nvPr/>
        </p:nvSpPr>
        <p:spPr>
          <a:xfrm>
            <a:off x="884464" y="2786742"/>
            <a:ext cx="982436" cy="415498"/>
          </a:xfrm>
          <a:prstGeom prst="rect">
            <a:avLst/>
          </a:prstGeom>
          <a:noFill/>
        </p:spPr>
        <p:txBody>
          <a:bodyPr wrap="square" rtlCol="0">
            <a:spAutoFit/>
          </a:bodyPr>
          <a:lstStyle/>
          <a:p>
            <a:pPr algn="l" defTabSz="914400">
              <a:buNone/>
            </a:pPr>
            <a:r>
              <a:rPr lang="en-US" sz="1050" b="1" i="0">
                <a:solidFill>
                  <a:srgbClr val="5382A1"/>
                </a:solidFill>
                <a:latin typeface="Arial" pitchFamily="34" charset="0"/>
                <a:ea typeface="黑体" pitchFamily="49" charset="-122"/>
                <a:cs typeface="Arial" pitchFamily="34" charset="0"/>
              </a:rPr>
              <a:t>时断时续的连接</a:t>
            </a: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80486"/>
            <a:ext cx="8229600" cy="423784"/>
          </a:xfrm>
          <a:gradFill flip="none">
            <a:gsLst>
              <a:gs pos="0">
                <a:schemeClr val="accent2">
                  <a:tint val="50000"/>
                  <a:satMod val="300000"/>
                  <a:alpha val="0"/>
                </a:schemeClr>
              </a:gs>
              <a:gs pos="35000">
                <a:schemeClr val="accent2">
                  <a:tint val="37000"/>
                  <a:satMod val="300000"/>
                  <a:alpha val="0"/>
                </a:schemeClr>
              </a:gs>
              <a:gs pos="100000">
                <a:schemeClr val="accent2">
                  <a:tint val="15000"/>
                  <a:satMod val="350000"/>
                  <a:alpha val="0"/>
                </a:schemeClr>
              </a:gs>
            </a:gsLst>
            <a:tileRect/>
          </a:gradFill>
          <a:ln>
            <a:solidFill>
              <a:schemeClr val="accent2">
                <a:shade val="95000"/>
                <a:satMod val="105000"/>
                <a:alpha val="0"/>
              </a:schemeClr>
            </a:solidFill>
          </a:ln>
          <a:effectLst/>
        </p:spPr>
        <p:style>
          <a:lnRef idx="1">
            <a:schemeClr val="accent2"/>
          </a:lnRef>
          <a:fillRef idx="2">
            <a:schemeClr val="accent2"/>
          </a:fillRef>
          <a:effectRef idx="1">
            <a:schemeClr val="accent2"/>
          </a:effectRef>
          <a:fontRef idx="minor">
            <a:schemeClr val="dk1"/>
          </a:fontRef>
        </p:style>
        <p:txBody>
          <a:bodyPr/>
          <a:lstStyle/>
          <a:p>
            <a:pPr algn="l" defTabSz="914400">
              <a:lnSpc>
                <a:spcPct val="90000"/>
              </a:lnSpc>
              <a:spcBef>
                <a:spcPts val="0"/>
              </a:spcBef>
              <a:buNone/>
            </a:pPr>
            <a:r>
              <a:rPr lang="en-US" sz="2800" b="1" i="0">
                <a:solidFill>
                  <a:srgbClr val="000000"/>
                </a:solidFill>
                <a:latin typeface="Arial" pitchFamily="34" charset="0"/>
                <a:ea typeface="黑体" pitchFamily="49" charset="-122"/>
                <a:cs typeface="Arial" pitchFamily="34" charset="0"/>
              </a:rPr>
              <a:t>M2M 时代面临的挑战</a:t>
            </a:r>
          </a:p>
        </p:txBody>
      </p:sp>
      <p:sp>
        <p:nvSpPr>
          <p:cNvPr id="4" name="Rounded Rectangle 3"/>
          <p:cNvSpPr>
            <a:spLocks noChangeArrowheads="1"/>
          </p:cNvSpPr>
          <p:nvPr/>
        </p:nvSpPr>
        <p:spPr bwMode="auto">
          <a:xfrm>
            <a:off x="914400" y="1284514"/>
            <a:ext cx="2438400" cy="3124200"/>
          </a:xfrm>
          <a:prstGeom prst="roundRect">
            <a:avLst>
              <a:gd name="adj" fmla="val 6713"/>
            </a:avLst>
          </a:prstGeom>
          <a:solidFill>
            <a:srgbClr val="5382A1"/>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defTabSz="914400">
              <a:buNone/>
            </a:pPr>
            <a:endParaRPr lang="en-US" dirty="0" smtClean="0">
              <a:solidFill>
                <a:srgbClr val="FFFFFF"/>
              </a:solidFill>
              <a:latin typeface="Arial" pitchFamily="34" charset="0"/>
              <a:ea typeface="黑体" pitchFamily="49" charset="-122"/>
              <a:cs typeface="Arial" pitchFamily="34" charset="0"/>
            </a:endParaRPr>
          </a:p>
          <a:p>
            <a:pPr algn="ctr" defTabSz="914400">
              <a:buNone/>
            </a:pPr>
            <a:endParaRPr lang="en-US" dirty="0" smtClean="0">
              <a:solidFill>
                <a:srgbClr val="FFFFFF"/>
              </a:solidFill>
              <a:latin typeface="Arial" pitchFamily="34" charset="0"/>
              <a:ea typeface="黑体" pitchFamily="49" charset="-122"/>
              <a:cs typeface="Arial" pitchFamily="34" charset="0"/>
            </a:endParaRPr>
          </a:p>
          <a:p>
            <a:pPr algn="ctr" defTabSz="914400">
              <a:buNone/>
            </a:pPr>
            <a:endParaRPr lang="en-US" dirty="0" smtClean="0">
              <a:solidFill>
                <a:srgbClr val="FFFFFF"/>
              </a:solidFill>
              <a:latin typeface="Arial" pitchFamily="34" charset="0"/>
              <a:ea typeface="黑体" pitchFamily="49" charset="-122"/>
              <a:cs typeface="Arial" pitchFamily="34" charset="0"/>
            </a:endParaRPr>
          </a:p>
          <a:p>
            <a:pPr algn="ctr" defTabSz="914400">
              <a:buNone/>
            </a:pPr>
            <a:r>
              <a:rPr lang="en-US" sz="1800" b="0" i="0">
                <a:solidFill>
                  <a:srgbClr val="FFFFFF"/>
                </a:solidFill>
                <a:latin typeface="Arial" pitchFamily="34" charset="0"/>
                <a:ea typeface="黑体" pitchFamily="49" charset="-122"/>
                <a:cs typeface="Arial" pitchFamily="34" charset="0"/>
              </a:rPr>
              <a:t>连接到各种传感器并且运行多个软件应用程序的永不停机的设备</a:t>
            </a:r>
          </a:p>
        </p:txBody>
      </p:sp>
      <p:sp>
        <p:nvSpPr>
          <p:cNvPr id="5" name="Rounded Rectangle 4"/>
          <p:cNvSpPr>
            <a:spLocks noChangeArrowheads="1"/>
          </p:cNvSpPr>
          <p:nvPr/>
        </p:nvSpPr>
        <p:spPr bwMode="auto">
          <a:xfrm>
            <a:off x="3450772" y="1276350"/>
            <a:ext cx="2438400" cy="3124200"/>
          </a:xfrm>
          <a:prstGeom prst="roundRect">
            <a:avLst>
              <a:gd name="adj" fmla="val 6713"/>
            </a:avLst>
          </a:prstGeom>
          <a:solidFill>
            <a:srgbClr val="5382A1"/>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defTabSz="914400">
              <a:buNone/>
            </a:pPr>
            <a:endParaRPr lang="en-US" dirty="0" smtClean="0">
              <a:solidFill>
                <a:srgbClr val="FFFFFF"/>
              </a:solidFill>
              <a:latin typeface="Arial" pitchFamily="34" charset="0"/>
              <a:ea typeface="黑体" pitchFamily="49" charset="-122"/>
              <a:cs typeface="Arial" pitchFamily="34" charset="0"/>
            </a:endParaRPr>
          </a:p>
          <a:p>
            <a:pPr algn="ctr" defTabSz="914400">
              <a:buNone/>
            </a:pPr>
            <a:endParaRPr lang="en-US" dirty="0" smtClean="0">
              <a:solidFill>
                <a:srgbClr val="FFFFFF"/>
              </a:solidFill>
              <a:latin typeface="Arial" pitchFamily="34" charset="0"/>
              <a:ea typeface="黑体" pitchFamily="49" charset="-122"/>
              <a:cs typeface="Arial" pitchFamily="34" charset="0"/>
            </a:endParaRPr>
          </a:p>
          <a:p>
            <a:pPr algn="ctr" defTabSz="914400">
              <a:buNone/>
            </a:pPr>
            <a:endParaRPr lang="en-US" dirty="0" smtClean="0">
              <a:solidFill>
                <a:srgbClr val="FFFFFF"/>
              </a:solidFill>
              <a:latin typeface="Arial" pitchFamily="34" charset="0"/>
              <a:ea typeface="黑体" pitchFamily="49" charset="-122"/>
              <a:cs typeface="Arial" pitchFamily="34" charset="0"/>
            </a:endParaRPr>
          </a:p>
          <a:p>
            <a:pPr algn="ctr" defTabSz="914400">
              <a:buNone/>
            </a:pPr>
            <a:r>
              <a:rPr lang="en-US" sz="1800" b="0" i="0">
                <a:solidFill>
                  <a:srgbClr val="FFFFFF"/>
                </a:solidFill>
                <a:latin typeface="Arial" pitchFamily="34" charset="0"/>
                <a:ea typeface="黑体" pitchFamily="49" charset="-122"/>
                <a:cs typeface="Arial" pitchFamily="34" charset="0"/>
              </a:rPr>
              <a:t>高频数据分析，以用于即时决策和信息流的自动化处理</a:t>
            </a:r>
          </a:p>
        </p:txBody>
      </p:sp>
      <p:sp>
        <p:nvSpPr>
          <p:cNvPr id="6" name="Rounded Rectangle 5"/>
          <p:cNvSpPr>
            <a:spLocks noChangeArrowheads="1"/>
          </p:cNvSpPr>
          <p:nvPr/>
        </p:nvSpPr>
        <p:spPr bwMode="auto">
          <a:xfrm>
            <a:off x="5987143" y="1283307"/>
            <a:ext cx="2438400" cy="3127826"/>
          </a:xfrm>
          <a:prstGeom prst="roundRect">
            <a:avLst>
              <a:gd name="adj" fmla="val 7606"/>
            </a:avLst>
          </a:prstGeom>
          <a:solidFill>
            <a:srgbClr val="5382A1"/>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defTabSz="914400">
              <a:buNone/>
            </a:pPr>
            <a:endParaRPr lang="en-US" dirty="0" smtClean="0">
              <a:solidFill>
                <a:srgbClr val="FFFFFF"/>
              </a:solidFill>
              <a:latin typeface="Arial" pitchFamily="34" charset="0"/>
              <a:ea typeface="黑体" pitchFamily="49" charset="-122"/>
              <a:cs typeface="Arial" pitchFamily="34" charset="0"/>
            </a:endParaRPr>
          </a:p>
          <a:p>
            <a:pPr algn="ctr" defTabSz="914400">
              <a:buNone/>
            </a:pPr>
            <a:endParaRPr lang="en-US" dirty="0" smtClean="0">
              <a:solidFill>
                <a:srgbClr val="FFFFFF"/>
              </a:solidFill>
              <a:latin typeface="Arial" pitchFamily="34" charset="0"/>
              <a:ea typeface="黑体" pitchFamily="49" charset="-122"/>
              <a:cs typeface="Arial" pitchFamily="34" charset="0"/>
            </a:endParaRPr>
          </a:p>
          <a:p>
            <a:pPr algn="ctr" defTabSz="914400">
              <a:buNone/>
            </a:pPr>
            <a:r>
              <a:rPr lang="en-US" sz="1800" b="0" i="0">
                <a:solidFill>
                  <a:srgbClr val="FFFFFF"/>
                </a:solidFill>
                <a:latin typeface="Arial" pitchFamily="34" charset="0"/>
                <a:ea typeface="黑体" pitchFamily="49" charset="-122"/>
                <a:cs typeface="Arial" pitchFamily="34" charset="0"/>
              </a:rPr>
              <a:t>通过自动化的实时响应，创造客户服务优势 </a:t>
            </a:r>
          </a:p>
        </p:txBody>
      </p:sp>
      <p:sp>
        <p:nvSpPr>
          <p:cNvPr id="7" name="TextBox 6"/>
          <p:cNvSpPr txBox="1"/>
          <p:nvPr/>
        </p:nvSpPr>
        <p:spPr>
          <a:xfrm>
            <a:off x="6177518" y="1915884"/>
            <a:ext cx="2248032" cy="400110"/>
          </a:xfrm>
          <a:prstGeom prst="rect">
            <a:avLst/>
          </a:prstGeom>
          <a:solidFill>
            <a:srgbClr val="5382A1"/>
          </a:solidFill>
        </p:spPr>
        <p:txBody>
          <a:bodyPr wrap="square" rtlCol="0">
            <a:spAutoFit/>
          </a:bodyPr>
          <a:lstStyle/>
          <a:p>
            <a:pPr algn="l" defTabSz="914400">
              <a:buNone/>
            </a:pPr>
            <a:r>
              <a:rPr lang="en-US" sz="2000" b="1" i="0">
                <a:solidFill>
                  <a:srgbClr val="FFFFFF"/>
                </a:solidFill>
                <a:latin typeface="Arial" pitchFamily="34" charset="0"/>
                <a:ea typeface="黑体" pitchFamily="49" charset="-122"/>
                <a:cs typeface="Arial" pitchFamily="34" charset="0"/>
              </a:rPr>
              <a:t>响应速度</a:t>
            </a:r>
          </a:p>
        </p:txBody>
      </p:sp>
      <p:sp>
        <p:nvSpPr>
          <p:cNvPr id="8" name="TextBox 7"/>
          <p:cNvSpPr txBox="1"/>
          <p:nvPr/>
        </p:nvSpPr>
        <p:spPr>
          <a:xfrm>
            <a:off x="3567953" y="1880030"/>
            <a:ext cx="2351956" cy="707886"/>
          </a:xfrm>
          <a:prstGeom prst="rect">
            <a:avLst/>
          </a:prstGeom>
          <a:solidFill>
            <a:srgbClr val="5382A1"/>
          </a:solidFill>
        </p:spPr>
        <p:txBody>
          <a:bodyPr wrap="square" rtlCol="0">
            <a:spAutoFit/>
          </a:bodyPr>
          <a:lstStyle/>
          <a:p>
            <a:pPr algn="l" defTabSz="914400">
              <a:buNone/>
            </a:pPr>
            <a:r>
              <a:rPr lang="en-US" sz="2000" b="1" i="0">
                <a:solidFill>
                  <a:srgbClr val="FFFFFF"/>
                </a:solidFill>
                <a:latin typeface="Arial" pitchFamily="34" charset="0"/>
                <a:ea typeface="黑体" pitchFamily="49" charset="-122"/>
                <a:cs typeface="Arial" pitchFamily="34" charset="0"/>
              </a:rPr>
              <a:t>         高速数据</a:t>
            </a:r>
          </a:p>
          <a:p>
            <a:pPr algn="l" defTabSz="914400">
              <a:buNone/>
            </a:pPr>
            <a:endParaRPr lang="en-US" sz="2000" dirty="0" smtClean="0">
              <a:solidFill>
                <a:schemeClr val="tx2"/>
              </a:solidFill>
              <a:latin typeface="Arial" pitchFamily="34" charset="0"/>
              <a:ea typeface="黑体" pitchFamily="49" charset="-122"/>
              <a:cs typeface="Arial" pitchFamily="34" charset="0"/>
            </a:endParaRPr>
          </a:p>
        </p:txBody>
      </p:sp>
      <p:sp>
        <p:nvSpPr>
          <p:cNvPr id="9" name="TextBox 8"/>
          <p:cNvSpPr txBox="1"/>
          <p:nvPr/>
        </p:nvSpPr>
        <p:spPr>
          <a:xfrm>
            <a:off x="932324" y="1826238"/>
            <a:ext cx="2438400" cy="707886"/>
          </a:xfrm>
          <a:prstGeom prst="rect">
            <a:avLst/>
          </a:prstGeom>
          <a:solidFill>
            <a:srgbClr val="5382A1"/>
          </a:solidFill>
        </p:spPr>
        <p:txBody>
          <a:bodyPr wrap="square" rtlCol="0">
            <a:spAutoFit/>
          </a:bodyPr>
          <a:lstStyle/>
          <a:p>
            <a:pPr algn="l" defTabSz="914400">
              <a:buNone/>
            </a:pPr>
            <a:r>
              <a:rPr lang="en-US" sz="2000" b="1" i="0">
                <a:solidFill>
                  <a:srgbClr val="FFFFFF"/>
                </a:solidFill>
                <a:latin typeface="Arial" pitchFamily="34" charset="0"/>
                <a:ea typeface="黑体" pitchFamily="49" charset="-122"/>
                <a:cs typeface="Arial" pitchFamily="34" charset="0"/>
              </a:rPr>
              <a:t>智能设备</a:t>
            </a:r>
          </a:p>
          <a:p>
            <a:pPr algn="l" defTabSz="914400">
              <a:buNone/>
            </a:pPr>
            <a:endParaRPr lang="en-US" sz="2000" dirty="0" smtClean="0">
              <a:solidFill>
                <a:schemeClr val="tx2"/>
              </a:solidFill>
              <a:latin typeface="Arial" pitchFamily="34" charset="0"/>
              <a:ea typeface="黑体" pitchFamily="49" charset="-122"/>
              <a:cs typeface="Arial" pitchFamily="34" charset="0"/>
            </a:endParaRPr>
          </a:p>
        </p:txBody>
      </p:sp>
      <p:sp>
        <p:nvSpPr>
          <p:cNvPr id="10" name="Right Arrow 9"/>
          <p:cNvSpPr/>
          <p:nvPr/>
        </p:nvSpPr>
        <p:spPr>
          <a:xfrm>
            <a:off x="1066796" y="1354659"/>
            <a:ext cx="7188204" cy="635008"/>
          </a:xfrm>
          <a:prstGeom prst="rightArrow">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46063"/>
            <a:ext cx="8229600" cy="406400"/>
          </a:xfrm>
        </p:spPr>
        <p:txBody>
          <a:bodyPr/>
          <a:lstStyle/>
          <a:p>
            <a:pPr algn="l" defTabSz="914400">
              <a:lnSpc>
                <a:spcPct val="90000"/>
              </a:lnSpc>
              <a:spcBef>
                <a:spcPts val="0"/>
              </a:spcBef>
              <a:buNone/>
            </a:pPr>
            <a:r>
              <a:rPr lang="en-US" sz="2800" b="1" i="0">
                <a:solidFill>
                  <a:srgbClr val="000000"/>
                </a:solidFill>
                <a:latin typeface="Arial" pitchFamily="34" charset="0"/>
                <a:ea typeface="黑体" pitchFamily="49" charset="-122"/>
                <a:cs typeface="Arial" pitchFamily="34" charset="0"/>
              </a:rPr>
              <a:t>加快数据处理面临的障碍</a:t>
            </a:r>
          </a:p>
        </p:txBody>
      </p:sp>
      <p:sp>
        <p:nvSpPr>
          <p:cNvPr id="4" name="Text Placeholder 3"/>
          <p:cNvSpPr>
            <a:spLocks noGrp="1"/>
          </p:cNvSpPr>
          <p:nvPr>
            <p:ph type="body" sz="quarter" idx="4294967295"/>
          </p:nvPr>
        </p:nvSpPr>
        <p:spPr>
          <a:xfrm>
            <a:off x="914400" y="647700"/>
            <a:ext cx="8229600" cy="304800"/>
          </a:xfrm>
        </p:spPr>
        <p:txBody>
          <a:bodyPr/>
          <a:lstStyle/>
          <a:p>
            <a:pPr marL="228600" indent="-164592" algn="l" defTabSz="228600">
              <a:spcBef>
                <a:spcPts val="0"/>
              </a:spcBef>
              <a:spcAft>
                <a:spcPts val="600"/>
              </a:spcAft>
              <a:buClr>
                <a:srgbClr val="5382A1"/>
              </a:buClr>
              <a:buSzPct val="85000"/>
              <a:buFont typeface="Wingdings"/>
              <a:buChar char="§"/>
            </a:pPr>
            <a:r>
              <a:rPr lang="en-US" sz="2000" b="0" i="0">
                <a:solidFill>
                  <a:srgbClr val="000000"/>
                </a:solidFill>
                <a:latin typeface="Arial" pitchFamily="34" charset="0"/>
                <a:ea typeface="黑体" pitchFamily="49" charset="-122"/>
                <a:cs typeface="Arial" pitchFamily="34" charset="0"/>
              </a:rPr>
              <a:t>确保实时准确性、效率和规模</a:t>
            </a:r>
          </a:p>
        </p:txBody>
      </p:sp>
      <p:grpSp>
        <p:nvGrpSpPr>
          <p:cNvPr id="6" name="Group 13"/>
          <p:cNvGrpSpPr/>
          <p:nvPr/>
        </p:nvGrpSpPr>
        <p:grpSpPr>
          <a:xfrm>
            <a:off x="2016900" y="1319878"/>
            <a:ext cx="4612450" cy="2630091"/>
            <a:chOff x="885825" y="1466852"/>
            <a:chExt cx="4612450" cy="2630091"/>
          </a:xfrm>
          <a:effectLst>
            <a:outerShdw blurRad="50800" dist="38100" dir="2700000" algn="tl" rotWithShape="0">
              <a:prstClr val="black">
                <a:alpha val="30000"/>
              </a:prstClr>
            </a:outerShdw>
          </a:effectLst>
        </p:grpSpPr>
        <p:sp>
          <p:nvSpPr>
            <p:cNvPr id="16" name="Line 5"/>
            <p:cNvSpPr>
              <a:spLocks noChangeShapeType="1"/>
            </p:cNvSpPr>
            <p:nvPr/>
          </p:nvSpPr>
          <p:spPr bwMode="auto">
            <a:xfrm>
              <a:off x="895350" y="1466852"/>
              <a:ext cx="1588" cy="2630091"/>
            </a:xfrm>
            <a:prstGeom prst="line">
              <a:avLst/>
            </a:prstGeom>
            <a:noFill/>
            <a:ln w="38100">
              <a:solidFill>
                <a:schemeClr val="tx1">
                  <a:lumMod val="85000"/>
                  <a:lumOff val="15000"/>
                </a:schemeClr>
              </a:solidFill>
              <a:round/>
              <a:headEnd type="arrow" w="med" len="me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ClrTx/>
                <a:buSzTx/>
                <a:buFontTx/>
                <a:buNone/>
                <a:defRPr/>
              </a:pPr>
              <a:endParaRPr lang="en-US" kern="0">
                <a:solidFill>
                  <a:srgbClr val="000000"/>
                </a:solidFill>
              </a:endParaRPr>
            </a:p>
          </p:txBody>
        </p:sp>
        <p:sp>
          <p:nvSpPr>
            <p:cNvPr id="17" name="Line 6"/>
            <p:cNvSpPr>
              <a:spLocks noChangeShapeType="1"/>
            </p:cNvSpPr>
            <p:nvPr/>
          </p:nvSpPr>
          <p:spPr bwMode="auto">
            <a:xfrm flipV="1">
              <a:off x="885825" y="4087417"/>
              <a:ext cx="4612450" cy="0"/>
            </a:xfrm>
            <a:prstGeom prst="line">
              <a:avLst/>
            </a:prstGeom>
            <a:noFill/>
            <a:ln w="38100">
              <a:solidFill>
                <a:schemeClr val="tx1">
                  <a:lumMod val="85000"/>
                  <a:lumOff val="15000"/>
                </a:schemeClr>
              </a:solidFill>
              <a:round/>
              <a:headEnd/>
              <a:tailEnd type="arrow"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ClrTx/>
                <a:buSzTx/>
                <a:buFontTx/>
                <a:buNone/>
                <a:defRPr/>
              </a:pPr>
              <a:endParaRPr lang="en-US" kern="0">
                <a:solidFill>
                  <a:srgbClr val="000000"/>
                </a:solidFill>
              </a:endParaRPr>
            </a:p>
          </p:txBody>
        </p:sp>
      </p:grpSp>
      <p:sp>
        <p:nvSpPr>
          <p:cNvPr id="19" name="Freeform 18"/>
          <p:cNvSpPr>
            <a:spLocks/>
          </p:cNvSpPr>
          <p:nvPr/>
        </p:nvSpPr>
        <p:spPr bwMode="auto">
          <a:xfrm>
            <a:off x="2509059" y="1641346"/>
            <a:ext cx="3503613" cy="1814871"/>
          </a:xfrm>
          <a:custGeom>
            <a:avLst/>
            <a:gdLst>
              <a:gd name="T0" fmla="*/ 0 w 2928"/>
              <a:gd name="T1" fmla="*/ 0 h 1536"/>
              <a:gd name="T2" fmla="*/ 516926 w 2928"/>
              <a:gd name="T3" fmla="*/ 838746 h 1536"/>
              <a:gd name="T4" fmla="*/ 1837961 w 2928"/>
              <a:gd name="T5" fmla="*/ 1829991 h 1536"/>
              <a:gd name="T6" fmla="*/ 3503613 w 2928"/>
              <a:gd name="T7" fmla="*/ 2439988 h 1536"/>
              <a:gd name="T8" fmla="*/ 0 60000 65536"/>
              <a:gd name="T9" fmla="*/ 0 60000 65536"/>
              <a:gd name="T10" fmla="*/ 0 60000 65536"/>
              <a:gd name="T11" fmla="*/ 0 60000 65536"/>
              <a:gd name="T12" fmla="*/ 0 w 2928"/>
              <a:gd name="T13" fmla="*/ 0 h 1536"/>
              <a:gd name="T14" fmla="*/ 2928 w 2928"/>
              <a:gd name="T15" fmla="*/ 1536 h 1536"/>
            </a:gdLst>
            <a:ahLst/>
            <a:cxnLst>
              <a:cxn ang="T8">
                <a:pos x="T0" y="T1"/>
              </a:cxn>
              <a:cxn ang="T9">
                <a:pos x="T2" y="T3"/>
              </a:cxn>
              <a:cxn ang="T10">
                <a:pos x="T4" y="T5"/>
              </a:cxn>
              <a:cxn ang="T11">
                <a:pos x="T6" y="T7"/>
              </a:cxn>
            </a:cxnLst>
            <a:rect l="T12" t="T13" r="T14" b="T15"/>
            <a:pathLst>
              <a:path w="2928" h="1536">
                <a:moveTo>
                  <a:pt x="0" y="0"/>
                </a:moveTo>
                <a:cubicBezTo>
                  <a:pt x="88" y="168"/>
                  <a:pt x="176" y="336"/>
                  <a:pt x="432" y="528"/>
                </a:cubicBezTo>
                <a:cubicBezTo>
                  <a:pt x="688" y="720"/>
                  <a:pt x="1120" y="984"/>
                  <a:pt x="1536" y="1152"/>
                </a:cubicBezTo>
                <a:cubicBezTo>
                  <a:pt x="1952" y="1320"/>
                  <a:pt x="2704" y="1464"/>
                  <a:pt x="2928" y="1536"/>
                </a:cubicBezTo>
              </a:path>
            </a:pathLst>
          </a:custGeom>
          <a:noFill/>
          <a:ln w="38100">
            <a:solidFill>
              <a:schemeClr val="bg1">
                <a:lumMod val="65000"/>
              </a:schemeClr>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ClrTx/>
              <a:buSzTx/>
              <a:buFontTx/>
              <a:buNone/>
            </a:pPr>
            <a:endParaRPr lang="en-US">
              <a:solidFill>
                <a:srgbClr val="000000"/>
              </a:solidFill>
            </a:endParaRPr>
          </a:p>
        </p:txBody>
      </p:sp>
      <p:sp>
        <p:nvSpPr>
          <p:cNvPr id="20" name="Text Box 7"/>
          <p:cNvSpPr txBox="1">
            <a:spLocks noChangeArrowheads="1"/>
          </p:cNvSpPr>
          <p:nvPr/>
        </p:nvSpPr>
        <p:spPr bwMode="auto">
          <a:xfrm>
            <a:off x="2765855" y="1469915"/>
            <a:ext cx="1225015" cy="27699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spcBef>
                <a:spcPts val="0"/>
              </a:spcBef>
              <a:spcAft>
                <a:spcPts val="0"/>
              </a:spcAft>
              <a:buNone/>
            </a:pPr>
            <a:r>
              <a:rPr lang="en-US" altLang="ja-JP" sz="1200" b="0" i="0">
                <a:solidFill>
                  <a:srgbClr val="424545"/>
                </a:solidFill>
                <a:latin typeface="Arial"/>
                <a:ea typeface="ヒラギノ角ゴ Pro W3"/>
                <a:cs typeface="+mn-cs"/>
              </a:rPr>
              <a:t>业务事件</a:t>
            </a:r>
          </a:p>
        </p:txBody>
      </p:sp>
      <p:sp>
        <p:nvSpPr>
          <p:cNvPr id="22" name="Text Box 11"/>
          <p:cNvSpPr txBox="1">
            <a:spLocks noChangeArrowheads="1"/>
          </p:cNvSpPr>
          <p:nvPr/>
        </p:nvSpPr>
        <p:spPr bwMode="auto">
          <a:xfrm>
            <a:off x="3645157" y="3909516"/>
            <a:ext cx="1355949" cy="338554"/>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spcBef>
                <a:spcPts val="0"/>
              </a:spcBef>
              <a:spcAft>
                <a:spcPts val="0"/>
              </a:spcAft>
              <a:buNone/>
            </a:pPr>
            <a:r>
              <a:rPr lang="en-US" altLang="ja-JP" sz="1600" b="1" i="0">
                <a:solidFill>
                  <a:srgbClr val="292929"/>
                </a:solidFill>
                <a:latin typeface="Arial"/>
                <a:ea typeface="ヒラギノ角ゴ Pro W3"/>
                <a:cs typeface="+mn-cs"/>
              </a:rPr>
              <a:t>行动时间</a:t>
            </a:r>
          </a:p>
        </p:txBody>
      </p:sp>
      <p:sp>
        <p:nvSpPr>
          <p:cNvPr id="23" name="Text Box 17"/>
          <p:cNvSpPr txBox="1">
            <a:spLocks noChangeArrowheads="1"/>
          </p:cNvSpPr>
          <p:nvPr/>
        </p:nvSpPr>
        <p:spPr bwMode="auto">
          <a:xfrm rot="16200000">
            <a:off x="991974" y="2465643"/>
            <a:ext cx="1694261"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spcBef>
                <a:spcPts val="0"/>
              </a:spcBef>
              <a:spcAft>
                <a:spcPts val="0"/>
              </a:spcAft>
              <a:buNone/>
            </a:pPr>
            <a:r>
              <a:rPr lang="en-US" altLang="ja-JP" sz="1600" b="1" i="0">
                <a:solidFill>
                  <a:srgbClr val="292929"/>
                </a:solidFill>
                <a:latin typeface="Arial"/>
                <a:ea typeface="ヒラギノ角ゴ Pro W3"/>
                <a:cs typeface="+mn-cs"/>
              </a:rPr>
              <a:t>业务价值</a:t>
            </a:r>
          </a:p>
        </p:txBody>
      </p:sp>
      <p:grpSp>
        <p:nvGrpSpPr>
          <p:cNvPr id="7" name="Group 20"/>
          <p:cNvGrpSpPr>
            <a:grpSpLocks/>
          </p:cNvGrpSpPr>
          <p:nvPr/>
        </p:nvGrpSpPr>
        <p:grpSpPr bwMode="auto">
          <a:xfrm>
            <a:off x="2890036" y="2112702"/>
            <a:ext cx="1576386" cy="411956"/>
            <a:chOff x="1900" y="2273"/>
            <a:chExt cx="993" cy="346"/>
          </a:xfrm>
        </p:grpSpPr>
        <p:sp>
          <p:nvSpPr>
            <p:cNvPr id="25" name="Text Box 19"/>
            <p:cNvSpPr txBox="1">
              <a:spLocks noChangeArrowheads="1"/>
            </p:cNvSpPr>
            <p:nvPr/>
          </p:nvSpPr>
          <p:spPr bwMode="auto">
            <a:xfrm>
              <a:off x="2170" y="2338"/>
              <a:ext cx="723" cy="233"/>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spcBef>
                  <a:spcPts val="0"/>
                </a:spcBef>
                <a:spcAft>
                  <a:spcPts val="0"/>
                </a:spcAft>
                <a:buNone/>
              </a:pPr>
              <a:r>
                <a:rPr lang="en-US" altLang="ja-JP" sz="1200" b="0" i="0">
                  <a:solidFill>
                    <a:srgbClr val="8BAAC3">
                      <a:lumMod val="75000"/>
                    </a:srgbClr>
                  </a:solidFill>
                  <a:latin typeface="Arial"/>
                  <a:ea typeface="ヒラギノ角ゴ Pro W3"/>
                  <a:cs typeface="+mn-cs"/>
                </a:rPr>
                <a:t>捕获数据</a:t>
              </a:r>
            </a:p>
          </p:txBody>
        </p:sp>
        <p:sp>
          <p:nvSpPr>
            <p:cNvPr id="26" name="Oval 25"/>
            <p:cNvSpPr>
              <a:spLocks noChangeArrowheads="1"/>
            </p:cNvSpPr>
            <p:nvPr/>
          </p:nvSpPr>
          <p:spPr bwMode="auto">
            <a:xfrm>
              <a:off x="1900" y="2273"/>
              <a:ext cx="265" cy="346"/>
            </a:xfrm>
            <a:prstGeom prst="ellipse">
              <a:avLst/>
            </a:prstGeom>
            <a:gradFill>
              <a:gsLst>
                <a:gs pos="0">
                  <a:schemeClr val="accent3">
                    <a:lumMod val="75000"/>
                  </a:schemeClr>
                </a:gs>
                <a:gs pos="50000">
                  <a:schemeClr val="accent3"/>
                </a:gs>
                <a:gs pos="100000">
                  <a:schemeClr val="accent3">
                    <a:lumMod val="50000"/>
                  </a:schemeClr>
                </a:gs>
              </a:gsLst>
              <a:lin ang="2700000" scaled="1"/>
            </a:gradFill>
            <a:ln w="9525">
              <a:noFill/>
              <a:round/>
              <a:headEnd/>
              <a:tailEnd/>
            </a:ln>
            <a:effectLst>
              <a:outerShdw blurRad="50800" dist="38100" dir="2700000" algn="tl" rotWithShape="0">
                <a:prstClr val="black">
                  <a:alpha val="40000"/>
                </a:prst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ClrTx/>
                <a:buSzTx/>
                <a:buFontTx/>
                <a:buNone/>
              </a:pPr>
              <a:endParaRPr lang="en-US">
                <a:solidFill>
                  <a:srgbClr val="000000"/>
                </a:solidFill>
              </a:endParaRPr>
            </a:p>
          </p:txBody>
        </p:sp>
      </p:grpSp>
      <p:grpSp>
        <p:nvGrpSpPr>
          <p:cNvPr id="8" name="Group 21"/>
          <p:cNvGrpSpPr>
            <a:grpSpLocks/>
          </p:cNvGrpSpPr>
          <p:nvPr/>
        </p:nvGrpSpPr>
        <p:grpSpPr bwMode="auto">
          <a:xfrm>
            <a:off x="4129907" y="2807152"/>
            <a:ext cx="3333752" cy="429819"/>
            <a:chOff x="2681" y="2856"/>
            <a:chExt cx="2100" cy="361"/>
          </a:xfrm>
        </p:grpSpPr>
        <p:sp>
          <p:nvSpPr>
            <p:cNvPr id="28" name="Text Box 22"/>
            <p:cNvSpPr txBox="1">
              <a:spLocks noChangeArrowheads="1"/>
            </p:cNvSpPr>
            <p:nvPr/>
          </p:nvSpPr>
          <p:spPr bwMode="auto">
            <a:xfrm>
              <a:off x="3002" y="2874"/>
              <a:ext cx="1779" cy="233"/>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spcBef>
                  <a:spcPts val="0"/>
                </a:spcBef>
                <a:spcAft>
                  <a:spcPts val="0"/>
                </a:spcAft>
                <a:buNone/>
              </a:pPr>
              <a:r>
                <a:rPr lang="en-US" altLang="ja-JP" sz="1200" b="0" i="0">
                  <a:solidFill>
                    <a:srgbClr val="A3A3A3">
                      <a:lumMod val="75000"/>
                    </a:srgbClr>
                  </a:solidFill>
                  <a:latin typeface="Arial"/>
                  <a:ea typeface="ヒラギノ角ゴ Pro W3"/>
                  <a:cs typeface="+mn-cs"/>
                </a:rPr>
                <a:t>完成分析</a:t>
              </a:r>
            </a:p>
          </p:txBody>
        </p:sp>
        <p:sp>
          <p:nvSpPr>
            <p:cNvPr id="29" name="Oval 28"/>
            <p:cNvSpPr>
              <a:spLocks noChangeArrowheads="1"/>
            </p:cNvSpPr>
            <p:nvPr/>
          </p:nvSpPr>
          <p:spPr bwMode="auto">
            <a:xfrm>
              <a:off x="2681" y="2856"/>
              <a:ext cx="273" cy="361"/>
            </a:xfrm>
            <a:prstGeom prst="ellipse">
              <a:avLst/>
            </a:prstGeom>
            <a:gradFill>
              <a:gsLst>
                <a:gs pos="0">
                  <a:schemeClr val="bg2">
                    <a:lumMod val="75000"/>
                  </a:schemeClr>
                </a:gs>
                <a:gs pos="50000">
                  <a:schemeClr val="bg2"/>
                </a:gs>
                <a:gs pos="100000">
                  <a:schemeClr val="bg2">
                    <a:lumMod val="50000"/>
                  </a:schemeClr>
                </a:gs>
              </a:gsLst>
              <a:lin ang="2700000" scaled="1"/>
            </a:gradFill>
            <a:ln w="9525">
              <a:noFill/>
              <a:round/>
              <a:headEnd/>
              <a:tailEnd/>
            </a:ln>
            <a:effectLst>
              <a:outerShdw blurRad="50800" dist="38100" dir="2700000" algn="tl" rotWithShape="0">
                <a:prstClr val="black">
                  <a:alpha val="40000"/>
                </a:prst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ClrTx/>
                <a:buSzTx/>
                <a:buFontTx/>
                <a:buNone/>
              </a:pPr>
              <a:endParaRPr lang="en-US">
                <a:solidFill>
                  <a:srgbClr val="000000"/>
                </a:solidFill>
              </a:endParaRPr>
            </a:p>
          </p:txBody>
        </p:sp>
      </p:grpSp>
      <p:sp>
        <p:nvSpPr>
          <p:cNvPr id="31" name="Text Box 25"/>
          <p:cNvSpPr txBox="1">
            <a:spLocks noChangeArrowheads="1"/>
          </p:cNvSpPr>
          <p:nvPr/>
        </p:nvSpPr>
        <p:spPr bwMode="auto">
          <a:xfrm>
            <a:off x="6553092" y="3326065"/>
            <a:ext cx="1547812" cy="277416"/>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spcBef>
                <a:spcPts val="0"/>
              </a:spcBef>
              <a:spcAft>
                <a:spcPts val="0"/>
              </a:spcAft>
              <a:buNone/>
            </a:pPr>
            <a:r>
              <a:rPr lang="en-US" altLang="ja-JP" sz="1200" b="0" i="0">
                <a:solidFill>
                  <a:srgbClr val="FF1414"/>
                </a:solidFill>
                <a:latin typeface="Arial"/>
                <a:ea typeface="ヒラギノ角ゴ Pro W3"/>
                <a:cs typeface="+mn-cs"/>
              </a:rPr>
              <a:t>采取行动</a:t>
            </a:r>
          </a:p>
        </p:txBody>
      </p:sp>
      <p:sp>
        <p:nvSpPr>
          <p:cNvPr id="37" name="TextBox 36"/>
          <p:cNvSpPr txBox="1"/>
          <p:nvPr/>
        </p:nvSpPr>
        <p:spPr>
          <a:xfrm>
            <a:off x="559936" y="4391717"/>
            <a:ext cx="2877711" cy="215444"/>
          </a:xfrm>
          <a:prstGeom prst="rect">
            <a:avLst/>
          </a:prstGeom>
          <a:noFill/>
        </p:spPr>
        <p:txBody>
          <a:bodyPr wrap="none" rtlCol="0">
            <a:spAutoFit/>
          </a:bodyPr>
          <a:lstStyle/>
          <a:p>
            <a:pPr algn="l" defTabSz="914400">
              <a:spcBef>
                <a:spcPts val="0"/>
              </a:spcBef>
              <a:spcAft>
                <a:spcPts val="0"/>
              </a:spcAft>
              <a:buNone/>
            </a:pPr>
            <a:r>
              <a:rPr lang="en-US" sz="800" b="0" i="0">
                <a:solidFill>
                  <a:srgbClr val="424545"/>
                </a:solidFill>
                <a:latin typeface="Arial"/>
                <a:ea typeface="+mn-ea"/>
                <a:cs typeface="+mn-cs"/>
              </a:rPr>
              <a:t>信息来源：Richard Hackethorn 的行动时间分量</a:t>
            </a:r>
          </a:p>
        </p:txBody>
      </p:sp>
      <p:sp>
        <p:nvSpPr>
          <p:cNvPr id="3" name="Oval 2"/>
          <p:cNvSpPr/>
          <p:nvPr/>
        </p:nvSpPr>
        <p:spPr>
          <a:xfrm>
            <a:off x="2258785" y="1297214"/>
            <a:ext cx="453572" cy="4535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buClrTx/>
              <a:buSzTx/>
              <a:buFontTx/>
              <a:buNone/>
            </a:pPr>
            <a:endParaRPr lang="en-US">
              <a:solidFill>
                <a:prstClr val="white"/>
              </a:solidFill>
            </a:endParaRPr>
          </a:p>
        </p:txBody>
      </p:sp>
      <p:pic>
        <p:nvPicPr>
          <p:cNvPr id="5" name="Picture 4" descr="white-globe.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301989" y="1341486"/>
            <a:ext cx="365010" cy="363456"/>
          </a:xfrm>
          <a:prstGeom prst="rect">
            <a:avLst/>
          </a:prstGeom>
        </p:spPr>
      </p:pic>
      <p:pic>
        <p:nvPicPr>
          <p:cNvPr id="38" name="Picture 37" descr="database.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994503" y="2198654"/>
            <a:ext cx="211668" cy="250632"/>
          </a:xfrm>
          <a:prstGeom prst="rect">
            <a:avLst/>
          </a:prstGeom>
        </p:spPr>
      </p:pic>
      <p:pic>
        <p:nvPicPr>
          <p:cNvPr id="39" name="Picture 3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221136" y="2869780"/>
            <a:ext cx="251083" cy="276192"/>
          </a:xfrm>
          <a:prstGeom prst="rect">
            <a:avLst/>
          </a:prstGeom>
        </p:spPr>
      </p:pic>
      <p:sp>
        <p:nvSpPr>
          <p:cNvPr id="40" name="Oval 39"/>
          <p:cNvSpPr/>
          <p:nvPr/>
        </p:nvSpPr>
        <p:spPr>
          <a:xfrm>
            <a:off x="5996215" y="3197498"/>
            <a:ext cx="399142" cy="39914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buClrTx/>
              <a:buSzTx/>
              <a:buFontTx/>
              <a:buNone/>
            </a:pPr>
            <a:endParaRPr lang="en-US">
              <a:solidFill>
                <a:prstClr val="white"/>
              </a:solidFill>
            </a:endParaRPr>
          </a:p>
        </p:txBody>
      </p:sp>
      <p:pic>
        <p:nvPicPr>
          <p:cNvPr id="41" name="Picture 4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085118" y="3260996"/>
            <a:ext cx="234282" cy="234282"/>
          </a:xfrm>
          <a:prstGeom prst="rect">
            <a:avLst/>
          </a:prstGeom>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p:cNvSpPr/>
          <p:nvPr/>
        </p:nvSpPr>
        <p:spPr>
          <a:xfrm rot="10800000">
            <a:off x="0" y="2714149"/>
            <a:ext cx="9144000" cy="1890124"/>
          </a:xfrm>
          <a:prstGeom prst="rect">
            <a:avLst/>
          </a:prstGeom>
          <a:gradFill>
            <a:gsLst>
              <a:gs pos="60000">
                <a:srgbClr val="EBEDEC"/>
              </a:gs>
              <a:gs pos="100000">
                <a:srgbClr val="CBD0CE"/>
              </a:gs>
              <a:gs pos="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grpSp>
        <p:nvGrpSpPr>
          <p:cNvPr id="2" name="Group 67"/>
          <p:cNvGrpSpPr/>
          <p:nvPr/>
        </p:nvGrpSpPr>
        <p:grpSpPr>
          <a:xfrm>
            <a:off x="1772822" y="1681034"/>
            <a:ext cx="1371600" cy="1371600"/>
            <a:chOff x="1772822" y="1390260"/>
            <a:chExt cx="1371600" cy="1371600"/>
          </a:xfrm>
          <a:effectLst>
            <a:outerShdw blurRad="50800" dist="38100" dir="13500000" algn="br" rotWithShape="0">
              <a:prstClr val="black">
                <a:alpha val="40000"/>
              </a:prstClr>
            </a:outerShdw>
          </a:effectLst>
        </p:grpSpPr>
        <p:grpSp>
          <p:nvGrpSpPr>
            <p:cNvPr id="3" name="Group 112"/>
            <p:cNvGrpSpPr/>
            <p:nvPr/>
          </p:nvGrpSpPr>
          <p:grpSpPr>
            <a:xfrm>
              <a:off x="1772822" y="1390260"/>
              <a:ext cx="1371600" cy="1371600"/>
              <a:chOff x="634483" y="1754155"/>
              <a:chExt cx="2127381" cy="1948230"/>
            </a:xfrm>
            <a:solidFill>
              <a:schemeClr val="accent1"/>
            </a:solidFill>
            <a:effectLst>
              <a:outerShdw blurRad="50800" dist="38100" dir="5400000" algn="t" rotWithShape="0">
                <a:prstClr val="black">
                  <a:alpha val="40000"/>
                </a:prstClr>
              </a:outerShdw>
            </a:effectLst>
          </p:grpSpPr>
          <p:grpSp>
            <p:nvGrpSpPr>
              <p:cNvPr id="4" name="Group 74"/>
              <p:cNvGrpSpPr/>
              <p:nvPr/>
            </p:nvGrpSpPr>
            <p:grpSpPr>
              <a:xfrm>
                <a:off x="634483" y="1754155"/>
                <a:ext cx="2127381" cy="1948230"/>
                <a:chOff x="634483" y="1754155"/>
                <a:chExt cx="2127381" cy="1948230"/>
              </a:xfrm>
              <a:grpFill/>
            </p:grpSpPr>
            <p:sp>
              <p:nvSpPr>
                <p:cNvPr id="16" name="Rectangle 15"/>
                <p:cNvSpPr/>
                <p:nvPr/>
              </p:nvSpPr>
              <p:spPr>
                <a:xfrm>
                  <a:off x="1605985" y="1782525"/>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20" name="Rectangle 19"/>
                <p:cNvSpPr/>
                <p:nvPr/>
              </p:nvSpPr>
              <p:spPr>
                <a:xfrm rot="3600000">
                  <a:off x="1553311" y="1739776"/>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21" name="Rectangle 20"/>
                <p:cNvSpPr/>
                <p:nvPr/>
              </p:nvSpPr>
              <p:spPr>
                <a:xfrm rot="1800000">
                  <a:off x="1578354" y="1804988"/>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22" name="Rectangle 21"/>
                <p:cNvSpPr/>
                <p:nvPr/>
              </p:nvSpPr>
              <p:spPr>
                <a:xfrm rot="5400000">
                  <a:off x="1567492" y="1717823"/>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23" name="Rectangle 22"/>
                <p:cNvSpPr/>
                <p:nvPr/>
              </p:nvSpPr>
              <p:spPr>
                <a:xfrm rot="18005743" flipV="1">
                  <a:off x="1611328" y="1659226"/>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24" name="Rectangle 23"/>
                <p:cNvSpPr/>
                <p:nvPr/>
              </p:nvSpPr>
              <p:spPr>
                <a:xfrm rot="19800000" flipV="1">
                  <a:off x="1636374" y="1754155"/>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25" name="Oval 24"/>
                <p:cNvSpPr/>
                <p:nvPr/>
              </p:nvSpPr>
              <p:spPr>
                <a:xfrm>
                  <a:off x="877519" y="1995320"/>
                  <a:ext cx="1618101" cy="14777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grpSp>
          <p:sp>
            <p:nvSpPr>
              <p:cNvPr id="26" name="Oval 25"/>
              <p:cNvSpPr/>
              <p:nvPr/>
            </p:nvSpPr>
            <p:spPr>
              <a:xfrm>
                <a:off x="1109596" y="2219935"/>
                <a:ext cx="1186177" cy="10284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grpSp>
        <p:sp>
          <p:nvSpPr>
            <p:cNvPr id="118" name="Rectangle 117"/>
            <p:cNvSpPr/>
            <p:nvPr/>
          </p:nvSpPr>
          <p:spPr>
            <a:xfrm>
              <a:off x="1943368" y="1930043"/>
              <a:ext cx="1046412" cy="276999"/>
            </a:xfrm>
            <a:prstGeom prst="rect">
              <a:avLst/>
            </a:prstGeom>
          </p:spPr>
          <p:txBody>
            <a:bodyPr wrap="square">
              <a:spAutoFit/>
            </a:bodyPr>
            <a:lstStyle/>
            <a:p>
              <a:pPr algn="ctr" defTabSz="914400">
                <a:spcBef>
                  <a:spcPts val="0"/>
                </a:spcBef>
                <a:spcAft>
                  <a:spcPts val="0"/>
                </a:spcAft>
                <a:buNone/>
              </a:pPr>
              <a:r>
                <a:rPr lang="en-US" sz="1200" b="1" i="0" dirty="0" err="1">
                  <a:solidFill>
                    <a:srgbClr val="000000"/>
                  </a:solidFill>
                  <a:latin typeface="Arial" pitchFamily="34" charset="0"/>
                  <a:ea typeface="黑体" pitchFamily="49" charset="-122"/>
                  <a:cs typeface="Arial" pitchFamily="34" charset="0"/>
                </a:rPr>
                <a:t>开发和部署</a:t>
              </a:r>
              <a:endParaRPr lang="en-US" sz="1200" b="1" i="0" dirty="0">
                <a:solidFill>
                  <a:srgbClr val="000000"/>
                </a:solidFill>
                <a:latin typeface="Arial" pitchFamily="34" charset="0"/>
                <a:ea typeface="黑体" pitchFamily="49" charset="-122"/>
                <a:cs typeface="Arial" pitchFamily="34" charset="0"/>
              </a:endParaRPr>
            </a:p>
          </p:txBody>
        </p:sp>
      </p:grpSp>
      <p:grpSp>
        <p:nvGrpSpPr>
          <p:cNvPr id="5" name="Group 119"/>
          <p:cNvGrpSpPr/>
          <p:nvPr/>
        </p:nvGrpSpPr>
        <p:grpSpPr>
          <a:xfrm>
            <a:off x="2645356" y="2562861"/>
            <a:ext cx="1371600" cy="1371600"/>
            <a:chOff x="2645356" y="2272087"/>
            <a:chExt cx="1371600" cy="1371600"/>
          </a:xfrm>
        </p:grpSpPr>
        <p:grpSp>
          <p:nvGrpSpPr>
            <p:cNvPr id="6" name="Group 113"/>
            <p:cNvGrpSpPr/>
            <p:nvPr/>
          </p:nvGrpSpPr>
          <p:grpSpPr>
            <a:xfrm rot="1025253">
              <a:off x="2645356" y="2272087"/>
              <a:ext cx="1371600" cy="1371600"/>
              <a:chOff x="2911152" y="1324947"/>
              <a:chExt cx="2127381" cy="1948230"/>
            </a:xfrm>
            <a:solidFill>
              <a:schemeClr val="tx1">
                <a:lumMod val="50000"/>
                <a:lumOff val="50000"/>
              </a:schemeClr>
            </a:solidFill>
            <a:effectLst>
              <a:outerShdw blurRad="50800" dist="38100" dir="5400000" algn="t" rotWithShape="0">
                <a:prstClr val="black">
                  <a:alpha val="40000"/>
                </a:prstClr>
              </a:outerShdw>
            </a:effectLst>
          </p:grpSpPr>
          <p:grpSp>
            <p:nvGrpSpPr>
              <p:cNvPr id="7" name="Group 76"/>
              <p:cNvGrpSpPr/>
              <p:nvPr/>
            </p:nvGrpSpPr>
            <p:grpSpPr>
              <a:xfrm>
                <a:off x="2911152" y="1324947"/>
                <a:ext cx="2127381" cy="1948230"/>
                <a:chOff x="634483" y="1754155"/>
                <a:chExt cx="2127381" cy="1948230"/>
              </a:xfrm>
              <a:grpFill/>
            </p:grpSpPr>
            <p:sp>
              <p:nvSpPr>
                <p:cNvPr id="78" name="Rectangle 77"/>
                <p:cNvSpPr/>
                <p:nvPr/>
              </p:nvSpPr>
              <p:spPr>
                <a:xfrm>
                  <a:off x="1605985" y="1782525"/>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79" name="Rectangle 78"/>
                <p:cNvSpPr/>
                <p:nvPr/>
              </p:nvSpPr>
              <p:spPr>
                <a:xfrm rot="3600000">
                  <a:off x="1553311" y="1739776"/>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80" name="Rectangle 79"/>
                <p:cNvSpPr/>
                <p:nvPr/>
              </p:nvSpPr>
              <p:spPr>
                <a:xfrm rot="1800000">
                  <a:off x="1578354" y="1804988"/>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81" name="Rectangle 80"/>
                <p:cNvSpPr/>
                <p:nvPr/>
              </p:nvSpPr>
              <p:spPr>
                <a:xfrm rot="5400000">
                  <a:off x="1567492" y="1717823"/>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82" name="Rectangle 81"/>
                <p:cNvSpPr/>
                <p:nvPr/>
              </p:nvSpPr>
              <p:spPr>
                <a:xfrm rot="18005743" flipV="1">
                  <a:off x="1611328" y="1659226"/>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83" name="Rectangle 82"/>
                <p:cNvSpPr/>
                <p:nvPr/>
              </p:nvSpPr>
              <p:spPr>
                <a:xfrm rot="19800000" flipV="1">
                  <a:off x="1636374" y="1754155"/>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84" name="Oval 83"/>
                <p:cNvSpPr/>
                <p:nvPr/>
              </p:nvSpPr>
              <p:spPr>
                <a:xfrm>
                  <a:off x="877519" y="1995320"/>
                  <a:ext cx="1618101" cy="14777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grpSp>
          <p:sp>
            <p:nvSpPr>
              <p:cNvPr id="85" name="Oval 84"/>
              <p:cNvSpPr/>
              <p:nvPr/>
            </p:nvSpPr>
            <p:spPr>
              <a:xfrm>
                <a:off x="3386265" y="1790727"/>
                <a:ext cx="1186177" cy="10284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grpSp>
        <p:sp>
          <p:nvSpPr>
            <p:cNvPr id="3081" name="Rectangle 118"/>
            <p:cNvSpPr>
              <a:spLocks noChangeArrowheads="1"/>
            </p:cNvSpPr>
            <p:nvPr/>
          </p:nvSpPr>
          <p:spPr bwMode="auto">
            <a:xfrm>
              <a:off x="2855913" y="2808591"/>
              <a:ext cx="979487" cy="276999"/>
            </a:xfrm>
            <a:prstGeom prst="rect">
              <a:avLst/>
            </a:prstGeom>
            <a:noFill/>
            <a:ln w="9525">
              <a:noFill/>
              <a:miter lim="800000"/>
              <a:headEnd/>
              <a:tailEnd/>
            </a:ln>
          </p:spPr>
          <p:txBody>
            <a:bodyPr>
              <a:spAutoFit/>
            </a:bodyPr>
            <a:lstStyle/>
            <a:p>
              <a:pPr algn="ctr" defTabSz="914400">
                <a:buNone/>
              </a:pPr>
              <a:r>
                <a:rPr lang="en-US" sz="1200" b="1" i="0" dirty="0" err="1">
                  <a:solidFill>
                    <a:srgbClr val="000000"/>
                  </a:solidFill>
                  <a:latin typeface="Arial" pitchFamily="34" charset="0"/>
                  <a:ea typeface="黑体" pitchFamily="49" charset="-122"/>
                  <a:cs typeface="Arial" pitchFamily="34" charset="0"/>
                </a:rPr>
                <a:t>管理和分析</a:t>
              </a:r>
              <a:endParaRPr lang="en-US" sz="1200" b="1" i="0" dirty="0">
                <a:solidFill>
                  <a:srgbClr val="000000"/>
                </a:solidFill>
                <a:latin typeface="Arial" pitchFamily="34" charset="0"/>
                <a:ea typeface="黑体" pitchFamily="49" charset="-122"/>
                <a:cs typeface="Arial" pitchFamily="34" charset="0"/>
              </a:endParaRPr>
            </a:p>
          </p:txBody>
        </p:sp>
      </p:grpSp>
      <p:grpSp>
        <p:nvGrpSpPr>
          <p:cNvPr id="8" name="Group 118"/>
          <p:cNvGrpSpPr/>
          <p:nvPr/>
        </p:nvGrpSpPr>
        <p:grpSpPr>
          <a:xfrm>
            <a:off x="3797566" y="1951621"/>
            <a:ext cx="1371600" cy="1371600"/>
            <a:chOff x="3797566" y="1660847"/>
            <a:chExt cx="1371600" cy="1371600"/>
          </a:xfrm>
        </p:grpSpPr>
        <p:grpSp>
          <p:nvGrpSpPr>
            <p:cNvPr id="9" name="Group 114"/>
            <p:cNvGrpSpPr/>
            <p:nvPr/>
          </p:nvGrpSpPr>
          <p:grpSpPr>
            <a:xfrm>
              <a:off x="3797566" y="1660847"/>
              <a:ext cx="1371600" cy="1371600"/>
              <a:chOff x="5169160" y="1595535"/>
              <a:chExt cx="2127381" cy="1948230"/>
            </a:xfrm>
            <a:solidFill>
              <a:schemeClr val="tx2">
                <a:lumMod val="20000"/>
                <a:lumOff val="80000"/>
              </a:schemeClr>
            </a:solidFill>
            <a:effectLst>
              <a:outerShdw blurRad="50800" dist="38100" dir="5400000" algn="t" rotWithShape="0">
                <a:prstClr val="black">
                  <a:alpha val="40000"/>
                </a:prstClr>
              </a:outerShdw>
            </a:effectLst>
          </p:grpSpPr>
          <p:grpSp>
            <p:nvGrpSpPr>
              <p:cNvPr id="10" name="Group 85"/>
              <p:cNvGrpSpPr/>
              <p:nvPr/>
            </p:nvGrpSpPr>
            <p:grpSpPr>
              <a:xfrm>
                <a:off x="5169160" y="1595535"/>
                <a:ext cx="2127381" cy="1948230"/>
                <a:chOff x="634483" y="1754155"/>
                <a:chExt cx="2127381" cy="1948230"/>
              </a:xfrm>
              <a:grpFill/>
            </p:grpSpPr>
            <p:sp>
              <p:nvSpPr>
                <p:cNvPr id="87" name="Rectangle 86"/>
                <p:cNvSpPr/>
                <p:nvPr/>
              </p:nvSpPr>
              <p:spPr>
                <a:xfrm>
                  <a:off x="1605985" y="1782525"/>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88" name="Rectangle 87"/>
                <p:cNvSpPr/>
                <p:nvPr/>
              </p:nvSpPr>
              <p:spPr>
                <a:xfrm rot="3600000">
                  <a:off x="1553311" y="1739776"/>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89" name="Rectangle 88"/>
                <p:cNvSpPr/>
                <p:nvPr/>
              </p:nvSpPr>
              <p:spPr>
                <a:xfrm rot="1800000">
                  <a:off x="1578354" y="1804988"/>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90" name="Rectangle 89"/>
                <p:cNvSpPr/>
                <p:nvPr/>
              </p:nvSpPr>
              <p:spPr>
                <a:xfrm rot="5400000">
                  <a:off x="1567492" y="1717823"/>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91" name="Rectangle 90"/>
                <p:cNvSpPr/>
                <p:nvPr/>
              </p:nvSpPr>
              <p:spPr>
                <a:xfrm rot="18005743" flipV="1">
                  <a:off x="1611328" y="1659226"/>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92" name="Rectangle 91"/>
                <p:cNvSpPr/>
                <p:nvPr/>
              </p:nvSpPr>
              <p:spPr>
                <a:xfrm rot="19800000" flipV="1">
                  <a:off x="1636374" y="1754155"/>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93" name="Oval 92"/>
                <p:cNvSpPr/>
                <p:nvPr/>
              </p:nvSpPr>
              <p:spPr>
                <a:xfrm>
                  <a:off x="877519" y="1995320"/>
                  <a:ext cx="1618102" cy="14777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grpSp>
          <p:sp>
            <p:nvSpPr>
              <p:cNvPr id="94" name="Oval 93"/>
              <p:cNvSpPr/>
              <p:nvPr/>
            </p:nvSpPr>
            <p:spPr>
              <a:xfrm>
                <a:off x="5644273" y="2061315"/>
                <a:ext cx="1186177" cy="10284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grpSp>
        <p:sp>
          <p:nvSpPr>
            <p:cNvPr id="3082" name="Rectangle 119"/>
            <p:cNvSpPr>
              <a:spLocks noChangeArrowheads="1"/>
            </p:cNvSpPr>
            <p:nvPr/>
          </p:nvSpPr>
          <p:spPr bwMode="auto">
            <a:xfrm>
              <a:off x="3957638" y="2141270"/>
              <a:ext cx="1100137" cy="276999"/>
            </a:xfrm>
            <a:prstGeom prst="rect">
              <a:avLst/>
            </a:prstGeom>
            <a:noFill/>
            <a:ln w="9525">
              <a:noFill/>
              <a:miter lim="800000"/>
              <a:headEnd/>
              <a:tailEnd/>
            </a:ln>
          </p:spPr>
          <p:txBody>
            <a:bodyPr>
              <a:spAutoFit/>
            </a:bodyPr>
            <a:lstStyle/>
            <a:p>
              <a:pPr algn="ctr" defTabSz="914400">
                <a:buNone/>
              </a:pPr>
              <a:r>
                <a:rPr lang="en-US" sz="1200" b="1" i="0" dirty="0" err="1">
                  <a:solidFill>
                    <a:srgbClr val="000000"/>
                  </a:solidFill>
                  <a:latin typeface="Arial" pitchFamily="34" charset="0"/>
                  <a:ea typeface="黑体" pitchFamily="49" charset="-122"/>
                  <a:cs typeface="Arial" pitchFamily="34" charset="0"/>
                </a:rPr>
                <a:t>集成和自动化</a:t>
              </a:r>
              <a:endParaRPr lang="en-US" sz="1200" b="1" i="0" dirty="0">
                <a:solidFill>
                  <a:srgbClr val="000000"/>
                </a:solidFill>
                <a:latin typeface="Arial" pitchFamily="34" charset="0"/>
                <a:ea typeface="黑体" pitchFamily="49" charset="-122"/>
                <a:cs typeface="Arial" pitchFamily="34" charset="0"/>
              </a:endParaRPr>
            </a:p>
          </p:txBody>
        </p:sp>
      </p:grpSp>
      <p:grpSp>
        <p:nvGrpSpPr>
          <p:cNvPr id="11" name="Group 120"/>
          <p:cNvGrpSpPr/>
          <p:nvPr/>
        </p:nvGrpSpPr>
        <p:grpSpPr>
          <a:xfrm>
            <a:off x="5775652" y="1634380"/>
            <a:ext cx="1371600" cy="1371600"/>
            <a:chOff x="5775652" y="1343606"/>
            <a:chExt cx="1371600" cy="1371600"/>
          </a:xfrm>
        </p:grpSpPr>
        <p:grpSp>
          <p:nvGrpSpPr>
            <p:cNvPr id="12" name="Group 115"/>
            <p:cNvGrpSpPr/>
            <p:nvPr/>
          </p:nvGrpSpPr>
          <p:grpSpPr>
            <a:xfrm>
              <a:off x="5775652" y="1343606"/>
              <a:ext cx="1371600" cy="1371600"/>
              <a:chOff x="7016619" y="1912776"/>
              <a:chExt cx="2127381" cy="1948230"/>
            </a:xfrm>
            <a:solidFill>
              <a:schemeClr val="accent1"/>
            </a:solidFill>
            <a:effectLst>
              <a:outerShdw blurRad="50800" dist="38100" dir="5400000" algn="t" rotWithShape="0">
                <a:prstClr val="black">
                  <a:alpha val="40000"/>
                </a:prstClr>
              </a:outerShdw>
            </a:effectLst>
          </p:grpSpPr>
          <p:grpSp>
            <p:nvGrpSpPr>
              <p:cNvPr id="13" name="Group 94"/>
              <p:cNvGrpSpPr/>
              <p:nvPr/>
            </p:nvGrpSpPr>
            <p:grpSpPr>
              <a:xfrm>
                <a:off x="7016619" y="1912776"/>
                <a:ext cx="2127381" cy="1948230"/>
                <a:chOff x="634483" y="1754155"/>
                <a:chExt cx="2127381" cy="1948230"/>
              </a:xfrm>
              <a:grpFill/>
            </p:grpSpPr>
            <p:sp>
              <p:nvSpPr>
                <p:cNvPr id="96" name="Rectangle 95"/>
                <p:cNvSpPr/>
                <p:nvPr/>
              </p:nvSpPr>
              <p:spPr>
                <a:xfrm>
                  <a:off x="1605985" y="1782525"/>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97" name="Rectangle 96"/>
                <p:cNvSpPr/>
                <p:nvPr/>
              </p:nvSpPr>
              <p:spPr>
                <a:xfrm rot="3600000">
                  <a:off x="1553311" y="1739776"/>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98" name="Rectangle 97"/>
                <p:cNvSpPr/>
                <p:nvPr/>
              </p:nvSpPr>
              <p:spPr>
                <a:xfrm rot="1800000">
                  <a:off x="1578354" y="1804988"/>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99" name="Rectangle 98"/>
                <p:cNvSpPr/>
                <p:nvPr/>
              </p:nvSpPr>
              <p:spPr>
                <a:xfrm rot="5400000">
                  <a:off x="1567492" y="1717823"/>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100" name="Rectangle 99"/>
                <p:cNvSpPr/>
                <p:nvPr/>
              </p:nvSpPr>
              <p:spPr>
                <a:xfrm rot="18005743" flipV="1">
                  <a:off x="1611328" y="1659226"/>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101" name="Rectangle 100"/>
                <p:cNvSpPr/>
                <p:nvPr/>
              </p:nvSpPr>
              <p:spPr>
                <a:xfrm rot="19800000" flipV="1">
                  <a:off x="1636374" y="1754155"/>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102" name="Oval 101"/>
                <p:cNvSpPr/>
                <p:nvPr/>
              </p:nvSpPr>
              <p:spPr>
                <a:xfrm>
                  <a:off x="877519" y="1995320"/>
                  <a:ext cx="1618101" cy="14777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grpSp>
          <p:sp>
            <p:nvSpPr>
              <p:cNvPr id="103" name="Oval 102"/>
              <p:cNvSpPr/>
              <p:nvPr/>
            </p:nvSpPr>
            <p:spPr>
              <a:xfrm>
                <a:off x="7491732" y="2378556"/>
                <a:ext cx="1186177" cy="10284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grpSp>
        <p:sp>
          <p:nvSpPr>
            <p:cNvPr id="3083" name="Rectangle 120"/>
            <p:cNvSpPr>
              <a:spLocks noChangeArrowheads="1"/>
            </p:cNvSpPr>
            <p:nvPr/>
          </p:nvSpPr>
          <p:spPr bwMode="auto">
            <a:xfrm>
              <a:off x="5959475" y="1874684"/>
              <a:ext cx="1028700" cy="276999"/>
            </a:xfrm>
            <a:prstGeom prst="rect">
              <a:avLst/>
            </a:prstGeom>
            <a:noFill/>
            <a:ln w="9525">
              <a:noFill/>
              <a:miter lim="800000"/>
              <a:headEnd/>
              <a:tailEnd/>
            </a:ln>
          </p:spPr>
          <p:txBody>
            <a:bodyPr>
              <a:spAutoFit/>
            </a:bodyPr>
            <a:lstStyle/>
            <a:p>
              <a:pPr algn="ctr" defTabSz="914400">
                <a:buNone/>
              </a:pPr>
              <a:r>
                <a:rPr lang="en-US" sz="1200" b="1" i="0" dirty="0" err="1">
                  <a:solidFill>
                    <a:srgbClr val="000000"/>
                  </a:solidFill>
                  <a:latin typeface="Arial" pitchFamily="34" charset="0"/>
                  <a:ea typeface="黑体" pitchFamily="49" charset="-122"/>
                  <a:cs typeface="Arial" pitchFamily="34" charset="0"/>
                </a:rPr>
                <a:t>优化和创新</a:t>
              </a:r>
              <a:endParaRPr lang="en-US" sz="1200" b="1" i="0" dirty="0">
                <a:solidFill>
                  <a:srgbClr val="000000"/>
                </a:solidFill>
                <a:latin typeface="Arial" pitchFamily="34" charset="0"/>
                <a:ea typeface="黑体" pitchFamily="49" charset="-122"/>
                <a:cs typeface="Arial" pitchFamily="34" charset="0"/>
              </a:endParaRPr>
            </a:p>
          </p:txBody>
        </p:sp>
      </p:grpSp>
      <p:grpSp>
        <p:nvGrpSpPr>
          <p:cNvPr id="14" name="Group 72"/>
          <p:cNvGrpSpPr/>
          <p:nvPr/>
        </p:nvGrpSpPr>
        <p:grpSpPr>
          <a:xfrm>
            <a:off x="4888381" y="2545326"/>
            <a:ext cx="1371600" cy="1371600"/>
            <a:chOff x="4879914" y="2220684"/>
            <a:chExt cx="1371600" cy="1371600"/>
          </a:xfrm>
        </p:grpSpPr>
        <p:grpSp>
          <p:nvGrpSpPr>
            <p:cNvPr id="15" name="Group 116"/>
            <p:cNvGrpSpPr/>
            <p:nvPr/>
          </p:nvGrpSpPr>
          <p:grpSpPr>
            <a:xfrm rot="904728">
              <a:off x="4879914" y="2220684"/>
              <a:ext cx="1371600" cy="1371600"/>
              <a:chOff x="3778896" y="3195270"/>
              <a:chExt cx="2127381" cy="1948230"/>
            </a:xfrm>
            <a:solidFill>
              <a:schemeClr val="tx1">
                <a:lumMod val="50000"/>
                <a:lumOff val="50000"/>
              </a:schemeClr>
            </a:solidFill>
            <a:effectLst>
              <a:outerShdw blurRad="50800" dist="38100" dir="5400000" algn="t" rotWithShape="0">
                <a:prstClr val="black">
                  <a:alpha val="40000"/>
                </a:prstClr>
              </a:outerShdw>
            </a:effectLst>
          </p:grpSpPr>
          <p:grpSp>
            <p:nvGrpSpPr>
              <p:cNvPr id="17" name="Group 103"/>
              <p:cNvGrpSpPr/>
              <p:nvPr/>
            </p:nvGrpSpPr>
            <p:grpSpPr>
              <a:xfrm>
                <a:off x="3778896" y="3195270"/>
                <a:ext cx="2127381" cy="1948230"/>
                <a:chOff x="634483" y="1754155"/>
                <a:chExt cx="2127381" cy="1948230"/>
              </a:xfrm>
              <a:grpFill/>
            </p:grpSpPr>
            <p:sp>
              <p:nvSpPr>
                <p:cNvPr id="105" name="Rectangle 104"/>
                <p:cNvSpPr/>
                <p:nvPr/>
              </p:nvSpPr>
              <p:spPr>
                <a:xfrm>
                  <a:off x="1605985" y="1782525"/>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106" name="Rectangle 105"/>
                <p:cNvSpPr/>
                <p:nvPr/>
              </p:nvSpPr>
              <p:spPr>
                <a:xfrm rot="3600000">
                  <a:off x="1553311" y="1739776"/>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107" name="Rectangle 106"/>
                <p:cNvSpPr/>
                <p:nvPr/>
              </p:nvSpPr>
              <p:spPr>
                <a:xfrm rot="1800000">
                  <a:off x="1578354" y="1804988"/>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108" name="Rectangle 107"/>
                <p:cNvSpPr/>
                <p:nvPr/>
              </p:nvSpPr>
              <p:spPr>
                <a:xfrm rot="5400000">
                  <a:off x="1567492" y="1717823"/>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109" name="Rectangle 108"/>
                <p:cNvSpPr/>
                <p:nvPr/>
              </p:nvSpPr>
              <p:spPr>
                <a:xfrm rot="18005743" flipV="1">
                  <a:off x="1611328" y="1659226"/>
                  <a:ext cx="231707" cy="2069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110" name="Rectangle 109"/>
                <p:cNvSpPr/>
                <p:nvPr/>
              </p:nvSpPr>
              <p:spPr>
                <a:xfrm rot="19800000" flipV="1">
                  <a:off x="1636374" y="1754155"/>
                  <a:ext cx="252707" cy="1897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sp>
              <p:nvSpPr>
                <p:cNvPr id="111" name="Oval 110"/>
                <p:cNvSpPr/>
                <p:nvPr/>
              </p:nvSpPr>
              <p:spPr>
                <a:xfrm>
                  <a:off x="877519" y="1995320"/>
                  <a:ext cx="1618101" cy="14777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grpSp>
          <p:sp>
            <p:nvSpPr>
              <p:cNvPr id="112" name="Oval 111"/>
              <p:cNvSpPr/>
              <p:nvPr/>
            </p:nvSpPr>
            <p:spPr>
              <a:xfrm>
                <a:off x="4254009" y="3661050"/>
                <a:ext cx="1186177" cy="10284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itchFamily="34" charset="0"/>
                  <a:ea typeface="黑体" pitchFamily="49" charset="-122"/>
                  <a:cs typeface="Arial" pitchFamily="34" charset="0"/>
                </a:endParaRPr>
              </a:p>
            </p:txBody>
          </p:sp>
        </p:grpSp>
        <p:sp>
          <p:nvSpPr>
            <p:cNvPr id="3084" name="Rectangle 121"/>
            <p:cNvSpPr>
              <a:spLocks noChangeArrowheads="1"/>
            </p:cNvSpPr>
            <p:nvPr/>
          </p:nvSpPr>
          <p:spPr bwMode="auto">
            <a:xfrm>
              <a:off x="5076825" y="2769752"/>
              <a:ext cx="979488" cy="276999"/>
            </a:xfrm>
            <a:prstGeom prst="rect">
              <a:avLst/>
            </a:prstGeom>
            <a:noFill/>
            <a:ln w="9525">
              <a:noFill/>
              <a:miter lim="800000"/>
              <a:headEnd/>
              <a:tailEnd/>
            </a:ln>
          </p:spPr>
          <p:txBody>
            <a:bodyPr>
              <a:spAutoFit/>
            </a:bodyPr>
            <a:lstStyle/>
            <a:p>
              <a:pPr algn="ctr" defTabSz="914400">
                <a:buNone/>
              </a:pPr>
              <a:r>
                <a:rPr lang="en-US" sz="1200" b="1" i="0" dirty="0" err="1">
                  <a:solidFill>
                    <a:srgbClr val="000000"/>
                  </a:solidFill>
                  <a:latin typeface="Arial" pitchFamily="34" charset="0"/>
                  <a:ea typeface="黑体" pitchFamily="49" charset="-122"/>
                  <a:cs typeface="Arial" pitchFamily="34" charset="0"/>
                </a:rPr>
                <a:t>保护和遵从</a:t>
              </a:r>
              <a:endParaRPr lang="en-US" sz="1200" b="1" i="0" dirty="0">
                <a:solidFill>
                  <a:srgbClr val="000000"/>
                </a:solidFill>
                <a:latin typeface="Arial" pitchFamily="34" charset="0"/>
                <a:ea typeface="黑体" pitchFamily="49" charset="-122"/>
                <a:cs typeface="Arial" pitchFamily="34" charset="0"/>
              </a:endParaRPr>
            </a:p>
          </p:txBody>
        </p:sp>
      </p:grpSp>
      <p:sp>
        <p:nvSpPr>
          <p:cNvPr id="3086" name="Rectangle 123"/>
          <p:cNvSpPr>
            <a:spLocks noChangeArrowheads="1"/>
          </p:cNvSpPr>
          <p:nvPr/>
        </p:nvSpPr>
        <p:spPr bwMode="auto">
          <a:xfrm>
            <a:off x="0" y="2120296"/>
            <a:ext cx="1819275" cy="430887"/>
          </a:xfrm>
          <a:prstGeom prst="rect">
            <a:avLst/>
          </a:prstGeom>
          <a:noFill/>
          <a:ln w="9525">
            <a:noFill/>
            <a:miter lim="800000"/>
            <a:headEnd/>
            <a:tailEnd/>
          </a:ln>
        </p:spPr>
        <p:txBody>
          <a:bodyPr>
            <a:spAutoFit/>
          </a:bodyPr>
          <a:lstStyle/>
          <a:p>
            <a:pPr algn="ctr" defTabSz="914400">
              <a:buNone/>
            </a:pPr>
            <a:r>
              <a:rPr lang="en-US" sz="1100" b="0" i="1">
                <a:solidFill>
                  <a:srgbClr val="000000"/>
                </a:solidFill>
                <a:latin typeface="Arial" pitchFamily="34" charset="0"/>
                <a:ea typeface="黑体" pitchFamily="49" charset="-122"/>
                <a:cs typeface="Arial" pitchFamily="34" charset="0"/>
              </a:rPr>
              <a:t>实现应用程序构建的标准化、可移植性和速度</a:t>
            </a:r>
          </a:p>
        </p:txBody>
      </p:sp>
      <p:sp>
        <p:nvSpPr>
          <p:cNvPr id="3088" name="Rectangle 125"/>
          <p:cNvSpPr>
            <a:spLocks noChangeArrowheads="1"/>
          </p:cNvSpPr>
          <p:nvPr/>
        </p:nvSpPr>
        <p:spPr bwMode="auto">
          <a:xfrm>
            <a:off x="286559" y="3662712"/>
            <a:ext cx="2732087" cy="430887"/>
          </a:xfrm>
          <a:prstGeom prst="rect">
            <a:avLst/>
          </a:prstGeom>
          <a:noFill/>
          <a:ln w="9525">
            <a:noFill/>
            <a:miter lim="800000"/>
            <a:headEnd/>
            <a:tailEnd/>
          </a:ln>
        </p:spPr>
        <p:txBody>
          <a:bodyPr>
            <a:spAutoFit/>
          </a:bodyPr>
          <a:lstStyle/>
          <a:p>
            <a:pPr algn="ctr" defTabSz="914400">
              <a:buNone/>
            </a:pPr>
            <a:r>
              <a:rPr lang="en-US" sz="1100" b="0" i="1">
                <a:solidFill>
                  <a:srgbClr val="000000"/>
                </a:solidFill>
                <a:latin typeface="Arial" pitchFamily="34" charset="0"/>
                <a:ea typeface="黑体" pitchFamily="49" charset="-122"/>
                <a:cs typeface="Arial" pitchFamily="34" charset="0"/>
              </a:rPr>
              <a:t>从收集、存储、处理到分析，在数据的整个生命周期对数据进行管理</a:t>
            </a:r>
          </a:p>
        </p:txBody>
      </p:sp>
      <p:sp>
        <p:nvSpPr>
          <p:cNvPr id="3090" name="Rectangle 127"/>
          <p:cNvSpPr>
            <a:spLocks noChangeArrowheads="1"/>
          </p:cNvSpPr>
          <p:nvPr/>
        </p:nvSpPr>
        <p:spPr bwMode="auto">
          <a:xfrm>
            <a:off x="3129523" y="1441617"/>
            <a:ext cx="2367151" cy="430887"/>
          </a:xfrm>
          <a:prstGeom prst="rect">
            <a:avLst/>
          </a:prstGeom>
          <a:noFill/>
          <a:ln w="9525">
            <a:noFill/>
            <a:miter lim="800000"/>
            <a:headEnd/>
            <a:tailEnd/>
          </a:ln>
        </p:spPr>
        <p:txBody>
          <a:bodyPr wrap="square">
            <a:spAutoFit/>
          </a:bodyPr>
          <a:lstStyle/>
          <a:p>
            <a:pPr algn="ctr" defTabSz="914400">
              <a:buNone/>
            </a:pPr>
            <a:r>
              <a:rPr lang="en-US" sz="1100" b="0" i="1" dirty="0" err="1">
                <a:solidFill>
                  <a:srgbClr val="000000"/>
                </a:solidFill>
                <a:latin typeface="Arial" pitchFamily="34" charset="0"/>
                <a:ea typeface="黑体" pitchFamily="49" charset="-122"/>
                <a:cs typeface="Arial" pitchFamily="34" charset="0"/>
              </a:rPr>
              <a:t>将数据从连接的产品和资产传到现有应用程序</a:t>
            </a:r>
            <a:r>
              <a:rPr lang="en-US" sz="1100" b="0" i="1" dirty="0">
                <a:solidFill>
                  <a:srgbClr val="000000"/>
                </a:solidFill>
                <a:latin typeface="Arial" pitchFamily="34" charset="0"/>
                <a:ea typeface="黑体" pitchFamily="49" charset="-122"/>
                <a:cs typeface="Arial" pitchFamily="34" charset="0"/>
              </a:rPr>
              <a:t> </a:t>
            </a:r>
          </a:p>
        </p:txBody>
      </p:sp>
      <p:sp>
        <p:nvSpPr>
          <p:cNvPr id="3092" name="Rectangle 129"/>
          <p:cNvSpPr>
            <a:spLocks noChangeArrowheads="1"/>
          </p:cNvSpPr>
          <p:nvPr/>
        </p:nvSpPr>
        <p:spPr bwMode="auto">
          <a:xfrm>
            <a:off x="7155330" y="2111204"/>
            <a:ext cx="1997075" cy="600164"/>
          </a:xfrm>
          <a:prstGeom prst="rect">
            <a:avLst/>
          </a:prstGeom>
          <a:noFill/>
          <a:ln w="9525">
            <a:noFill/>
            <a:miter lim="800000"/>
            <a:headEnd/>
            <a:tailEnd/>
          </a:ln>
        </p:spPr>
        <p:txBody>
          <a:bodyPr>
            <a:spAutoFit/>
          </a:bodyPr>
          <a:lstStyle/>
          <a:p>
            <a:pPr algn="ctr" defTabSz="914400">
              <a:buNone/>
            </a:pPr>
            <a:r>
              <a:rPr lang="en-US" sz="1100" b="0" i="1">
                <a:solidFill>
                  <a:srgbClr val="000000"/>
                </a:solidFill>
                <a:latin typeface="Arial" pitchFamily="34" charset="0"/>
                <a:ea typeface="黑体" pitchFamily="49" charset="-122"/>
                <a:cs typeface="Arial" pitchFamily="34" charset="0"/>
              </a:rPr>
              <a:t>降低成本，加快向市场推出新的解决方案 </a:t>
            </a:r>
          </a:p>
          <a:p>
            <a:pPr algn="ctr" defTabSz="914400">
              <a:buNone/>
            </a:pPr>
            <a:r>
              <a:rPr lang="en-US" sz="1100" b="0" i="1">
                <a:solidFill>
                  <a:srgbClr val="000000"/>
                </a:solidFill>
                <a:latin typeface="Arial" pitchFamily="34" charset="0"/>
                <a:ea typeface="黑体" pitchFamily="49" charset="-122"/>
                <a:cs typeface="Arial" pitchFamily="34" charset="0"/>
              </a:rPr>
              <a:t>和服务</a:t>
            </a:r>
          </a:p>
        </p:txBody>
      </p:sp>
      <p:sp>
        <p:nvSpPr>
          <p:cNvPr id="3093" name="Rectangle 130"/>
          <p:cNvSpPr>
            <a:spLocks noChangeArrowheads="1"/>
          </p:cNvSpPr>
          <p:nvPr/>
        </p:nvSpPr>
        <p:spPr bwMode="auto">
          <a:xfrm>
            <a:off x="5948664" y="3590068"/>
            <a:ext cx="2779712" cy="261610"/>
          </a:xfrm>
          <a:prstGeom prst="rect">
            <a:avLst/>
          </a:prstGeom>
          <a:noFill/>
          <a:ln w="9525">
            <a:noFill/>
            <a:miter lim="800000"/>
            <a:headEnd/>
            <a:tailEnd/>
          </a:ln>
        </p:spPr>
        <p:txBody>
          <a:bodyPr>
            <a:spAutoFit/>
          </a:bodyPr>
          <a:lstStyle/>
          <a:p>
            <a:pPr algn="ctr" defTabSz="914400">
              <a:buNone/>
            </a:pPr>
            <a:r>
              <a:rPr lang="en-US" sz="1100" b="0" i="1">
                <a:solidFill>
                  <a:srgbClr val="000000"/>
                </a:solidFill>
                <a:latin typeface="Arial" pitchFamily="34" charset="0"/>
                <a:ea typeface="黑体" pitchFamily="49" charset="-122"/>
                <a:cs typeface="Arial" pitchFamily="34" charset="0"/>
              </a:rPr>
              <a:t>保护数据，实现安全性、隐私和法规要求 </a:t>
            </a:r>
          </a:p>
        </p:txBody>
      </p:sp>
      <p:sp>
        <p:nvSpPr>
          <p:cNvPr id="69" name="Title 1"/>
          <p:cNvSpPr>
            <a:spLocks noGrp="1"/>
          </p:cNvSpPr>
          <p:nvPr>
            <p:ph type="title" idx="4294967295"/>
          </p:nvPr>
        </p:nvSpPr>
        <p:spPr>
          <a:xfrm>
            <a:off x="914400" y="246063"/>
            <a:ext cx="8229600" cy="406400"/>
          </a:xfrm>
        </p:spPr>
        <p:txBody>
          <a:bodyPr/>
          <a:lstStyle/>
          <a:p>
            <a:pPr algn="l" defTabSz="914400">
              <a:lnSpc>
                <a:spcPct val="90000"/>
              </a:lnSpc>
              <a:spcBef>
                <a:spcPts val="0"/>
              </a:spcBef>
              <a:buNone/>
            </a:pPr>
            <a:r>
              <a:rPr lang="en-GB" sz="2800" b="1" i="0">
                <a:solidFill>
                  <a:srgbClr val="000000"/>
                </a:solidFill>
                <a:ea typeface="黑体" pitchFamily="49" charset="-122"/>
              </a:rPr>
              <a:t>Oracle 设备到数据中心平台</a:t>
            </a:r>
          </a:p>
        </p:txBody>
      </p:sp>
      <p:sp>
        <p:nvSpPr>
          <p:cNvPr id="70" name="Text Placeholder 4"/>
          <p:cNvSpPr>
            <a:spLocks noGrp="1"/>
          </p:cNvSpPr>
          <p:nvPr>
            <p:ph type="body" sz="quarter" idx="4294967295"/>
          </p:nvPr>
        </p:nvSpPr>
        <p:spPr>
          <a:xfrm>
            <a:off x="914400" y="565150"/>
            <a:ext cx="8229600" cy="304800"/>
          </a:xfrm>
        </p:spPr>
        <p:txBody>
          <a:bodyPr/>
          <a:lstStyle/>
          <a:p>
            <a:pPr marL="228600" indent="-164592" algn="l" defTabSz="228600">
              <a:spcBef>
                <a:spcPts val="0"/>
              </a:spcBef>
              <a:spcAft>
                <a:spcPts val="600"/>
              </a:spcAft>
              <a:buClr>
                <a:srgbClr val="5382A1"/>
              </a:buClr>
              <a:buSzPct val="85000"/>
              <a:buFont typeface="Wingdings"/>
              <a:buChar char="§"/>
            </a:pPr>
            <a:r>
              <a:rPr lang="en-GB" sz="2000" b="0" i="0">
                <a:solidFill>
                  <a:srgbClr val="000000"/>
                </a:solidFill>
                <a:ea typeface="黑体" pitchFamily="49" charset="-122"/>
              </a:rPr>
              <a:t>全面、同类最佳、集成设计</a:t>
            </a:r>
          </a:p>
        </p:txBody>
      </p:sp>
      <p:sp>
        <p:nvSpPr>
          <p:cNvPr id="72" name="Rectangle 71"/>
          <p:cNvSpPr/>
          <p:nvPr/>
        </p:nvSpPr>
        <p:spPr>
          <a:xfrm>
            <a:off x="413358" y="4922728"/>
            <a:ext cx="212942" cy="130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73" name="Slide Number Placeholder 3"/>
          <p:cNvSpPr txBox="1">
            <a:spLocks/>
          </p:cNvSpPr>
          <p:nvPr/>
        </p:nvSpPr>
        <p:spPr>
          <a:xfrm>
            <a:off x="8692742" y="4828800"/>
            <a:ext cx="451258" cy="457200"/>
          </a:xfrm>
          <a:prstGeom prst="rect">
            <a:avLst/>
          </a:prstGeom>
        </p:spPr>
        <p:txBody>
          <a:bodyPr/>
          <a:lstStyle/>
          <a:p>
            <a:pPr marL="0" marR="0" indent="0" algn="l" defTabSz="914400">
              <a:lnSpc>
                <a:spcPct val="100000"/>
              </a:lnSpc>
              <a:spcBef>
                <a:spcPts val="0"/>
              </a:spcBef>
              <a:spcAft>
                <a:spcPts val="0"/>
              </a:spcAft>
              <a:buNone/>
            </a:pPr>
            <a:fld id="{D0051232-A34D-40AA-A94A-293A97DE2DC9}" type="slidenum">
              <a:rPr lang="en-US" sz="900" b="0" i="0" u="none" strike="noStrike" cap="none" spc="0" baseline="0">
                <a:solidFill>
                  <a:srgbClr val="000000"/>
                </a:solidFill>
                <a:effectLst/>
                <a:latin typeface="Arial"/>
                <a:ea typeface="+mn-ea"/>
                <a:cs typeface="+mn-cs"/>
              </a:rPr>
              <a:pPr marL="0" marR="0" indent="0" algn="l" defTabSz="914400">
                <a:lnSpc>
                  <a:spcPct val="100000"/>
                </a:lnSpc>
                <a:spcBef>
                  <a:spcPts val="0"/>
                </a:spcBef>
                <a:spcAft>
                  <a:spcPts val="0"/>
                </a:spcAft>
                <a:buNone/>
              </a:pPr>
              <a:t>14</a:t>
            </a:fld>
            <a:endParaRPr lang="en-US" sz="900" b="0" i="0" u="none" strike="noStrike" cap="none" spc="0" baseline="0">
              <a:solidFill>
                <a:srgbClr val="000000"/>
              </a:solidFill>
              <a:effectLst/>
              <a:latin typeface="Arial"/>
              <a:ea typeface="+mn-ea"/>
              <a:cs typeface="+mn-cs"/>
            </a:endParaRPr>
          </a:p>
        </p:txBody>
      </p:sp>
      <p:pic>
        <p:nvPicPr>
          <p:cNvPr id="74" name="Picture 2"/>
          <p:cNvPicPr>
            <a:picLocks noChangeAspect="1" noChangeArrowheads="1"/>
          </p:cNvPicPr>
          <p:nvPr/>
        </p:nvPicPr>
        <p:blipFill>
          <a:blip r:embed="rId3" cstate="print"/>
          <a:srcRect/>
          <a:stretch>
            <a:fillRect/>
          </a:stretch>
        </p:blipFill>
        <p:spPr bwMode="auto">
          <a:xfrm>
            <a:off x="1755286" y="4266265"/>
            <a:ext cx="5591167" cy="359744"/>
          </a:xfrm>
          <a:prstGeom prst="rect">
            <a:avLst/>
          </a:prstGeom>
          <a:solidFill>
            <a:srgbClr val="5382A1"/>
          </a:solid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1"/>
          <p:cNvSpPr>
            <a:spLocks noGrp="1"/>
          </p:cNvSpPr>
          <p:nvPr>
            <p:ph type="title" idx="4294967295"/>
          </p:nvPr>
        </p:nvSpPr>
        <p:spPr>
          <a:xfrm>
            <a:off x="914400" y="179388"/>
            <a:ext cx="8229600" cy="406400"/>
          </a:xfrm>
        </p:spPr>
        <p:txBody>
          <a:bodyPr/>
          <a:lstStyle/>
          <a:p>
            <a:pPr algn="l" defTabSz="914400">
              <a:lnSpc>
                <a:spcPct val="90000"/>
              </a:lnSpc>
              <a:spcBef>
                <a:spcPts val="0"/>
              </a:spcBef>
              <a:buNone/>
            </a:pPr>
            <a:r>
              <a:rPr lang="en-GB" sz="2800" b="1" i="0">
                <a:solidFill>
                  <a:srgbClr val="000000"/>
                </a:solidFill>
                <a:latin typeface="Arial" pitchFamily="34" charset="0"/>
                <a:ea typeface="黑体" pitchFamily="49" charset="-122"/>
                <a:cs typeface="Arial" pitchFamily="34" charset="0"/>
              </a:rPr>
              <a:t>Oracle 设备到数据中心平台</a:t>
            </a:r>
          </a:p>
        </p:txBody>
      </p:sp>
      <p:sp>
        <p:nvSpPr>
          <p:cNvPr id="30" name="Text Placeholder 4"/>
          <p:cNvSpPr>
            <a:spLocks noGrp="1"/>
          </p:cNvSpPr>
          <p:nvPr>
            <p:ph type="body" sz="quarter" idx="4294967295"/>
          </p:nvPr>
        </p:nvSpPr>
        <p:spPr>
          <a:xfrm>
            <a:off x="914400" y="498475"/>
            <a:ext cx="8229600" cy="304800"/>
          </a:xfrm>
        </p:spPr>
        <p:txBody>
          <a:bodyPr/>
          <a:lstStyle/>
          <a:p>
            <a:pPr marL="228600" indent="-164592" algn="l" defTabSz="228600">
              <a:spcBef>
                <a:spcPts val="0"/>
              </a:spcBef>
              <a:spcAft>
                <a:spcPts val="600"/>
              </a:spcAft>
              <a:buClr>
                <a:srgbClr val="5382A1"/>
              </a:buClr>
              <a:buSzPct val="85000"/>
              <a:buFont typeface="Wingdings"/>
              <a:buChar char="§"/>
            </a:pPr>
            <a:r>
              <a:rPr lang="en-GB" sz="2000" b="0" i="0">
                <a:solidFill>
                  <a:srgbClr val="000000"/>
                </a:solidFill>
                <a:latin typeface="Arial" pitchFamily="34" charset="0"/>
                <a:ea typeface="黑体" pitchFamily="49" charset="-122"/>
                <a:cs typeface="Arial" pitchFamily="34" charset="0"/>
              </a:rPr>
              <a:t>全面、同类最佳、集成设计</a:t>
            </a:r>
          </a:p>
        </p:txBody>
      </p:sp>
      <p:pic>
        <p:nvPicPr>
          <p:cNvPr id="90115" name="Picture 3"/>
          <p:cNvPicPr>
            <a:picLocks noChangeAspect="1" noChangeArrowheads="1"/>
          </p:cNvPicPr>
          <p:nvPr/>
        </p:nvPicPr>
        <p:blipFill>
          <a:blip r:embed="rId3" cstate="print"/>
          <a:srcRect/>
          <a:stretch>
            <a:fillRect/>
          </a:stretch>
        </p:blipFill>
        <p:spPr bwMode="auto">
          <a:xfrm>
            <a:off x="3953415" y="2717121"/>
            <a:ext cx="228479" cy="228479"/>
          </a:xfrm>
          <a:prstGeom prst="rect">
            <a:avLst/>
          </a:prstGeom>
          <a:noFill/>
          <a:ln w="9525">
            <a:noFill/>
            <a:miter lim="800000"/>
            <a:headEnd/>
            <a:tailEnd/>
          </a:ln>
          <a:effectLst/>
        </p:spPr>
      </p:pic>
      <p:pic>
        <p:nvPicPr>
          <p:cNvPr id="214" name="Picture 3"/>
          <p:cNvPicPr>
            <a:picLocks noChangeAspect="1" noChangeArrowheads="1"/>
          </p:cNvPicPr>
          <p:nvPr/>
        </p:nvPicPr>
        <p:blipFill>
          <a:blip r:embed="rId3" cstate="print"/>
          <a:srcRect/>
          <a:stretch>
            <a:fillRect/>
          </a:stretch>
        </p:blipFill>
        <p:spPr bwMode="auto">
          <a:xfrm>
            <a:off x="5234158" y="2717121"/>
            <a:ext cx="228479" cy="228479"/>
          </a:xfrm>
          <a:prstGeom prst="rect">
            <a:avLst/>
          </a:prstGeom>
          <a:noFill/>
          <a:ln w="9525">
            <a:noFill/>
            <a:miter lim="800000"/>
            <a:headEnd/>
            <a:tailEnd/>
          </a:ln>
          <a:effectLst/>
        </p:spPr>
      </p:pic>
      <p:sp>
        <p:nvSpPr>
          <p:cNvPr id="86" name="TextBox 85"/>
          <p:cNvSpPr txBox="1"/>
          <p:nvPr/>
        </p:nvSpPr>
        <p:spPr>
          <a:xfrm>
            <a:off x="2758104" y="2684147"/>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网关</a:t>
            </a:r>
          </a:p>
        </p:txBody>
      </p:sp>
      <p:sp>
        <p:nvSpPr>
          <p:cNvPr id="88" name="TextBox 87"/>
          <p:cNvSpPr txBox="1"/>
          <p:nvPr/>
        </p:nvSpPr>
        <p:spPr>
          <a:xfrm>
            <a:off x="3985911" y="2578684"/>
            <a:ext cx="1532089" cy="480131"/>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网络</a:t>
            </a:r>
          </a:p>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云</a:t>
            </a:r>
          </a:p>
        </p:txBody>
      </p:sp>
      <p:cxnSp>
        <p:nvCxnSpPr>
          <p:cNvPr id="213" name="Straight Connector 6"/>
          <p:cNvCxnSpPr>
            <a:cxnSpLocks noChangeShapeType="1"/>
          </p:cNvCxnSpPr>
          <p:nvPr/>
        </p:nvCxnSpPr>
        <p:spPr bwMode="auto">
          <a:xfrm>
            <a:off x="3895431" y="1499152"/>
            <a:ext cx="7816" cy="2313357"/>
          </a:xfrm>
          <a:prstGeom prst="line">
            <a:avLst/>
          </a:prstGeom>
          <a:noFill/>
          <a:ln w="25400" algn="ctr">
            <a:gradFill>
              <a:gsLst>
                <a:gs pos="0">
                  <a:schemeClr val="bg1">
                    <a:alpha val="0"/>
                  </a:schemeClr>
                </a:gs>
                <a:gs pos="50000">
                  <a:schemeClr val="accent1"/>
                </a:gs>
                <a:gs pos="100000">
                  <a:schemeClr val="bg1">
                    <a:alpha val="0"/>
                  </a:schemeClr>
                </a:gs>
              </a:gsLst>
              <a:lin ang="5400000" scaled="0"/>
            </a:gradFill>
            <a:round/>
            <a:headEnd/>
            <a:tailEnd/>
          </a:ln>
          <a:extLst>
            <a:ext uri="{909E8E84-426E-40dd-AFC4-6F175D3DCCD1}">
              <a14:hiddenFill xmlns:mc="http://schemas.openxmlformats.org/markup-compatibility/2006" xmlns:mv="urn:schemas-microsoft-com:mac:vml" xmlns="" xmlns:a14="http://schemas.microsoft.com/office/drawing/2010/main">
                <a:noFill/>
              </a14:hiddenFill>
            </a:ext>
          </a:extLst>
        </p:spPr>
      </p:cxnSp>
      <p:pic>
        <p:nvPicPr>
          <p:cNvPr id="96" name="Picture 3"/>
          <p:cNvPicPr>
            <a:picLocks noChangeAspect="1" noChangeArrowheads="1"/>
          </p:cNvPicPr>
          <p:nvPr/>
        </p:nvPicPr>
        <p:blipFill>
          <a:blip r:embed="rId3" cstate="print"/>
          <a:srcRect/>
          <a:stretch>
            <a:fillRect/>
          </a:stretch>
        </p:blipFill>
        <p:spPr bwMode="auto">
          <a:xfrm>
            <a:off x="2482398" y="2717121"/>
            <a:ext cx="228479" cy="228479"/>
          </a:xfrm>
          <a:prstGeom prst="rect">
            <a:avLst/>
          </a:prstGeom>
          <a:noFill/>
          <a:ln w="9525">
            <a:noFill/>
            <a:miter lim="800000"/>
            <a:headEnd/>
            <a:tailEnd/>
          </a:ln>
          <a:effectLst/>
        </p:spPr>
      </p:pic>
      <p:sp>
        <p:nvSpPr>
          <p:cNvPr id="95" name="TextBox 94"/>
          <p:cNvSpPr txBox="1"/>
          <p:nvPr/>
        </p:nvSpPr>
        <p:spPr>
          <a:xfrm>
            <a:off x="742950" y="2909840"/>
            <a:ext cx="1532089"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设备</a:t>
            </a:r>
          </a:p>
        </p:txBody>
      </p:sp>
      <p:sp>
        <p:nvSpPr>
          <p:cNvPr id="99" name="TextBox 98"/>
          <p:cNvSpPr txBox="1"/>
          <p:nvPr/>
        </p:nvSpPr>
        <p:spPr>
          <a:xfrm>
            <a:off x="3967543" y="2581690"/>
            <a:ext cx="1532089" cy="480131"/>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网络</a:t>
            </a:r>
          </a:p>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云</a:t>
            </a:r>
          </a:p>
        </p:txBody>
      </p:sp>
      <p:sp>
        <p:nvSpPr>
          <p:cNvPr id="31" name="Rectangle 30"/>
          <p:cNvSpPr/>
          <p:nvPr/>
        </p:nvSpPr>
        <p:spPr>
          <a:xfrm>
            <a:off x="3611410" y="4812474"/>
            <a:ext cx="2261680" cy="198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p:cNvSpPr/>
          <p:nvPr/>
        </p:nvSpPr>
        <p:spPr>
          <a:xfrm>
            <a:off x="914399" y="1057274"/>
            <a:ext cx="1533525" cy="3400425"/>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29" name="TextBox 28"/>
          <p:cNvSpPr txBox="1"/>
          <p:nvPr/>
        </p:nvSpPr>
        <p:spPr>
          <a:xfrm>
            <a:off x="1072179" y="2693672"/>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设备</a:t>
            </a:r>
          </a:p>
        </p:txBody>
      </p:sp>
      <p:sp>
        <p:nvSpPr>
          <p:cNvPr id="33" name="Rounded Rectangle 32"/>
          <p:cNvSpPr/>
          <p:nvPr/>
        </p:nvSpPr>
        <p:spPr>
          <a:xfrm>
            <a:off x="2743200" y="1047750"/>
            <a:ext cx="1171575" cy="340995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34" name="Rounded Rectangle 33"/>
          <p:cNvSpPr/>
          <p:nvPr/>
        </p:nvSpPr>
        <p:spPr>
          <a:xfrm>
            <a:off x="4229100" y="1057275"/>
            <a:ext cx="971550" cy="3400425"/>
          </a:xfrm>
          <a:prstGeom prst="roundRect">
            <a:avLst/>
          </a:prstGeom>
          <a:solidFill>
            <a:schemeClr val="bg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35" name="TextBox 34"/>
          <p:cNvSpPr txBox="1"/>
          <p:nvPr/>
        </p:nvSpPr>
        <p:spPr>
          <a:xfrm>
            <a:off x="2748579" y="2674622"/>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网关</a:t>
            </a:r>
          </a:p>
        </p:txBody>
      </p:sp>
      <p:sp>
        <p:nvSpPr>
          <p:cNvPr id="37" name="Rounded Rectangle 36"/>
          <p:cNvSpPr/>
          <p:nvPr/>
        </p:nvSpPr>
        <p:spPr>
          <a:xfrm>
            <a:off x="5600700" y="1104900"/>
            <a:ext cx="2486024" cy="24765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36" name="TextBox 35"/>
          <p:cNvSpPr txBox="1"/>
          <p:nvPr/>
        </p:nvSpPr>
        <p:spPr>
          <a:xfrm>
            <a:off x="4129704" y="2579372"/>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网络云</a:t>
            </a:r>
          </a:p>
        </p:txBody>
      </p:sp>
      <p:sp>
        <p:nvSpPr>
          <p:cNvPr id="91" name="TextBox 90"/>
          <p:cNvSpPr txBox="1"/>
          <p:nvPr/>
        </p:nvSpPr>
        <p:spPr>
          <a:xfrm>
            <a:off x="5739295" y="890413"/>
            <a:ext cx="2085327" cy="480131"/>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M2M 应用程序</a:t>
            </a:r>
          </a:p>
        </p:txBody>
      </p:sp>
      <p:sp>
        <p:nvSpPr>
          <p:cNvPr id="39" name="Rounded Rectangle 38"/>
          <p:cNvSpPr/>
          <p:nvPr/>
        </p:nvSpPr>
        <p:spPr>
          <a:xfrm>
            <a:off x="5572125" y="1381125"/>
            <a:ext cx="2524125" cy="15240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89" name="TextBox 88"/>
          <p:cNvSpPr txBox="1"/>
          <p:nvPr/>
        </p:nvSpPr>
        <p:spPr>
          <a:xfrm>
            <a:off x="5979637" y="1841214"/>
            <a:ext cx="1532089" cy="480131"/>
          </a:xfrm>
          <a:prstGeom prst="rect">
            <a:avLst/>
          </a:prstGeom>
          <a:noFill/>
        </p:spPr>
        <p:txBody>
          <a:bodyPr wrap="square" rtlCol="0">
            <a:spAutoFit/>
          </a:bodyPr>
          <a:lstStyle/>
          <a:p>
            <a:pPr algn="ctr" defTabSz="914400">
              <a:lnSpc>
                <a:spcPct val="90000"/>
              </a:lnSpc>
              <a:buNone/>
            </a:pPr>
            <a:endParaRPr lang="en-US" sz="1400" dirty="0" smtClean="0">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中间件</a:t>
            </a:r>
          </a:p>
        </p:txBody>
      </p:sp>
      <p:sp>
        <p:nvSpPr>
          <p:cNvPr id="40" name="Rounded Rectangle 39"/>
          <p:cNvSpPr/>
          <p:nvPr/>
        </p:nvSpPr>
        <p:spPr>
          <a:xfrm>
            <a:off x="5543550" y="2933700"/>
            <a:ext cx="2552700" cy="628650"/>
          </a:xfrm>
          <a:prstGeom prst="roundRect">
            <a:avLst/>
          </a:prstGeom>
          <a:solidFill>
            <a:srgbClr val="B3B3B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1" name="Rounded Rectangle 40"/>
          <p:cNvSpPr/>
          <p:nvPr/>
        </p:nvSpPr>
        <p:spPr>
          <a:xfrm>
            <a:off x="5545668" y="3591983"/>
            <a:ext cx="2529414" cy="238125"/>
          </a:xfrm>
          <a:prstGeom prst="round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93" name="TextBox 92"/>
          <p:cNvSpPr txBox="1"/>
          <p:nvPr/>
        </p:nvSpPr>
        <p:spPr>
          <a:xfrm>
            <a:off x="5555454" y="3396135"/>
            <a:ext cx="2505206" cy="480131"/>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操作系统和虚拟机</a:t>
            </a:r>
          </a:p>
        </p:txBody>
      </p:sp>
      <p:sp>
        <p:nvSpPr>
          <p:cNvPr id="90" name="TextBox 89"/>
          <p:cNvSpPr txBox="1"/>
          <p:nvPr/>
        </p:nvSpPr>
        <p:spPr>
          <a:xfrm>
            <a:off x="6006777" y="2917537"/>
            <a:ext cx="1532089" cy="480131"/>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数据库</a:t>
            </a:r>
          </a:p>
        </p:txBody>
      </p:sp>
      <p:sp>
        <p:nvSpPr>
          <p:cNvPr id="42" name="Rounded Rectangle 41"/>
          <p:cNvSpPr/>
          <p:nvPr/>
        </p:nvSpPr>
        <p:spPr>
          <a:xfrm>
            <a:off x="5534025" y="3867150"/>
            <a:ext cx="2562225" cy="6477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94" name="TextBox 93"/>
          <p:cNvSpPr txBox="1"/>
          <p:nvPr/>
        </p:nvSpPr>
        <p:spPr>
          <a:xfrm>
            <a:off x="5595511" y="3962415"/>
            <a:ext cx="2407086" cy="480131"/>
          </a:xfrm>
          <a:prstGeom prst="rect">
            <a:avLst/>
          </a:prstGeom>
          <a:noFill/>
        </p:spPr>
        <p:txBody>
          <a:bodyPr wrap="square" rtlCol="0">
            <a:spAutoFit/>
          </a:bodyPr>
          <a:lstStyle/>
          <a:p>
            <a:pPr algn="ctr" defTabSz="914400">
              <a:lnSpc>
                <a:spcPct val="90000"/>
              </a:lnSpc>
              <a:buNone/>
            </a:pPr>
            <a:r>
              <a:rPr lang="en-US" sz="1400" b="1" i="0">
                <a:latin typeface="Arial" pitchFamily="34" charset="0"/>
                <a:ea typeface="黑体" pitchFamily="49" charset="-122"/>
                <a:cs typeface="Arial" pitchFamily="34" charset="0"/>
              </a:rPr>
              <a:t>集成式系统、</a:t>
            </a:r>
          </a:p>
          <a:p>
            <a:pPr algn="ctr" defTabSz="914400">
              <a:lnSpc>
                <a:spcPct val="90000"/>
              </a:lnSpc>
              <a:buNone/>
            </a:pPr>
            <a:r>
              <a:rPr lang="en-US" sz="1400" b="1" i="0">
                <a:latin typeface="Arial" pitchFamily="34" charset="0"/>
                <a:ea typeface="黑体" pitchFamily="49" charset="-122"/>
                <a:cs typeface="Arial" pitchFamily="34" charset="0"/>
              </a:rPr>
              <a:t>服务器和存储</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1"/>
          <p:cNvSpPr>
            <a:spLocks noGrp="1"/>
          </p:cNvSpPr>
          <p:nvPr>
            <p:ph type="title" idx="4294967295"/>
          </p:nvPr>
        </p:nvSpPr>
        <p:spPr>
          <a:xfrm>
            <a:off x="914400" y="179388"/>
            <a:ext cx="8229600" cy="406400"/>
          </a:xfrm>
        </p:spPr>
        <p:txBody>
          <a:bodyPr/>
          <a:lstStyle/>
          <a:p>
            <a:pPr algn="l" defTabSz="914400">
              <a:lnSpc>
                <a:spcPct val="90000"/>
              </a:lnSpc>
              <a:spcBef>
                <a:spcPts val="0"/>
              </a:spcBef>
              <a:buNone/>
            </a:pPr>
            <a:r>
              <a:rPr lang="en-GB" sz="2800" b="1" i="0">
                <a:solidFill>
                  <a:srgbClr val="000000"/>
                </a:solidFill>
                <a:latin typeface="Arial" pitchFamily="34" charset="0"/>
                <a:ea typeface="黑体" pitchFamily="49" charset="-122"/>
                <a:cs typeface="Arial" pitchFamily="34" charset="0"/>
              </a:rPr>
              <a:t>Oracle 设备到数据中心平台</a:t>
            </a:r>
          </a:p>
        </p:txBody>
      </p:sp>
      <p:sp>
        <p:nvSpPr>
          <p:cNvPr id="30" name="Text Placeholder 4"/>
          <p:cNvSpPr>
            <a:spLocks noGrp="1"/>
          </p:cNvSpPr>
          <p:nvPr>
            <p:ph type="body" sz="quarter" idx="4294967295"/>
          </p:nvPr>
        </p:nvSpPr>
        <p:spPr>
          <a:xfrm>
            <a:off x="914400" y="498475"/>
            <a:ext cx="8229600" cy="304800"/>
          </a:xfrm>
        </p:spPr>
        <p:txBody>
          <a:bodyPr/>
          <a:lstStyle/>
          <a:p>
            <a:pPr marL="228600" indent="-164592" algn="l" defTabSz="228600">
              <a:spcBef>
                <a:spcPts val="0"/>
              </a:spcBef>
              <a:spcAft>
                <a:spcPts val="600"/>
              </a:spcAft>
              <a:buClr>
                <a:srgbClr val="5382A1"/>
              </a:buClr>
              <a:buSzPct val="85000"/>
              <a:buFont typeface="Wingdings"/>
              <a:buChar char="§"/>
            </a:pPr>
            <a:r>
              <a:rPr lang="en-GB" sz="2000" b="0" i="0">
                <a:solidFill>
                  <a:srgbClr val="000000"/>
                </a:solidFill>
                <a:ea typeface="黑体" pitchFamily="49" charset="-122"/>
              </a:rPr>
              <a:t>全面、同类最佳、集成设计</a:t>
            </a:r>
          </a:p>
        </p:txBody>
      </p:sp>
      <p:pic>
        <p:nvPicPr>
          <p:cNvPr id="90115" name="Picture 3"/>
          <p:cNvPicPr>
            <a:picLocks noChangeAspect="1" noChangeArrowheads="1"/>
          </p:cNvPicPr>
          <p:nvPr/>
        </p:nvPicPr>
        <p:blipFill>
          <a:blip r:embed="rId3" cstate="print"/>
          <a:srcRect/>
          <a:stretch>
            <a:fillRect/>
          </a:stretch>
        </p:blipFill>
        <p:spPr bwMode="auto">
          <a:xfrm>
            <a:off x="3953415" y="2707596"/>
            <a:ext cx="228479" cy="228479"/>
          </a:xfrm>
          <a:prstGeom prst="rect">
            <a:avLst/>
          </a:prstGeom>
          <a:noFill/>
          <a:ln w="9525">
            <a:noFill/>
            <a:miter lim="800000"/>
            <a:headEnd/>
            <a:tailEnd/>
          </a:ln>
          <a:effectLst/>
        </p:spPr>
      </p:pic>
      <p:pic>
        <p:nvPicPr>
          <p:cNvPr id="214" name="Picture 3"/>
          <p:cNvPicPr>
            <a:picLocks noChangeAspect="1" noChangeArrowheads="1"/>
          </p:cNvPicPr>
          <p:nvPr/>
        </p:nvPicPr>
        <p:blipFill>
          <a:blip r:embed="rId3" cstate="print"/>
          <a:srcRect/>
          <a:stretch>
            <a:fillRect/>
          </a:stretch>
        </p:blipFill>
        <p:spPr bwMode="auto">
          <a:xfrm>
            <a:off x="5234158" y="2707596"/>
            <a:ext cx="228479" cy="228479"/>
          </a:xfrm>
          <a:prstGeom prst="rect">
            <a:avLst/>
          </a:prstGeom>
          <a:noFill/>
          <a:ln w="9525">
            <a:noFill/>
            <a:miter lim="800000"/>
            <a:headEnd/>
            <a:tailEnd/>
          </a:ln>
          <a:effectLst/>
        </p:spPr>
      </p:pic>
      <p:sp>
        <p:nvSpPr>
          <p:cNvPr id="86" name="TextBox 85"/>
          <p:cNvSpPr txBox="1"/>
          <p:nvPr/>
        </p:nvSpPr>
        <p:spPr>
          <a:xfrm>
            <a:off x="2758104" y="2674622"/>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网关</a:t>
            </a:r>
          </a:p>
        </p:txBody>
      </p:sp>
      <p:sp>
        <p:nvSpPr>
          <p:cNvPr id="88" name="TextBox 87"/>
          <p:cNvSpPr txBox="1"/>
          <p:nvPr/>
        </p:nvSpPr>
        <p:spPr>
          <a:xfrm>
            <a:off x="3985911" y="2569159"/>
            <a:ext cx="1532089" cy="480131"/>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网络</a:t>
            </a:r>
          </a:p>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云</a:t>
            </a:r>
          </a:p>
        </p:txBody>
      </p:sp>
      <p:cxnSp>
        <p:nvCxnSpPr>
          <p:cNvPr id="213" name="Straight Connector 6"/>
          <p:cNvCxnSpPr>
            <a:cxnSpLocks noChangeShapeType="1"/>
          </p:cNvCxnSpPr>
          <p:nvPr/>
        </p:nvCxnSpPr>
        <p:spPr bwMode="auto">
          <a:xfrm>
            <a:off x="3895431" y="1489627"/>
            <a:ext cx="7816" cy="2313357"/>
          </a:xfrm>
          <a:prstGeom prst="line">
            <a:avLst/>
          </a:prstGeom>
          <a:noFill/>
          <a:ln w="25400" algn="ctr">
            <a:gradFill>
              <a:gsLst>
                <a:gs pos="0">
                  <a:schemeClr val="bg1">
                    <a:alpha val="0"/>
                  </a:schemeClr>
                </a:gs>
                <a:gs pos="50000">
                  <a:schemeClr val="accent1"/>
                </a:gs>
                <a:gs pos="100000">
                  <a:schemeClr val="bg1">
                    <a:alpha val="0"/>
                  </a:schemeClr>
                </a:gs>
              </a:gsLst>
              <a:lin ang="5400000" scaled="0"/>
            </a:gradFill>
            <a:round/>
            <a:headEnd/>
            <a:tailEnd/>
          </a:ln>
          <a:extLst>
            <a:ext uri="{909E8E84-426E-40dd-AFC4-6F175D3DCCD1}">
              <a14:hiddenFill xmlns:mc="http://schemas.openxmlformats.org/markup-compatibility/2006" xmlns:mv="urn:schemas-microsoft-com:mac:vml" xmlns="" xmlns:a14="http://schemas.microsoft.com/office/drawing/2010/main">
                <a:noFill/>
              </a14:hiddenFill>
            </a:ext>
          </a:extLst>
        </p:spPr>
      </p:cxnSp>
      <p:pic>
        <p:nvPicPr>
          <p:cNvPr id="96" name="Picture 3"/>
          <p:cNvPicPr>
            <a:picLocks noChangeAspect="1" noChangeArrowheads="1"/>
          </p:cNvPicPr>
          <p:nvPr/>
        </p:nvPicPr>
        <p:blipFill>
          <a:blip r:embed="rId3" cstate="print"/>
          <a:srcRect/>
          <a:stretch>
            <a:fillRect/>
          </a:stretch>
        </p:blipFill>
        <p:spPr bwMode="auto">
          <a:xfrm>
            <a:off x="2482398" y="2707596"/>
            <a:ext cx="228479" cy="228479"/>
          </a:xfrm>
          <a:prstGeom prst="rect">
            <a:avLst/>
          </a:prstGeom>
          <a:noFill/>
          <a:ln w="9525">
            <a:noFill/>
            <a:miter lim="800000"/>
            <a:headEnd/>
            <a:tailEnd/>
          </a:ln>
          <a:effectLst/>
        </p:spPr>
      </p:pic>
      <p:sp>
        <p:nvSpPr>
          <p:cNvPr id="95" name="TextBox 94"/>
          <p:cNvSpPr txBox="1"/>
          <p:nvPr/>
        </p:nvSpPr>
        <p:spPr>
          <a:xfrm>
            <a:off x="742950" y="2900315"/>
            <a:ext cx="1532089"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设备</a:t>
            </a:r>
          </a:p>
        </p:txBody>
      </p:sp>
      <p:sp>
        <p:nvSpPr>
          <p:cNvPr id="99" name="TextBox 98"/>
          <p:cNvSpPr txBox="1"/>
          <p:nvPr/>
        </p:nvSpPr>
        <p:spPr>
          <a:xfrm>
            <a:off x="3967543" y="2572165"/>
            <a:ext cx="1532089" cy="480131"/>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网络</a:t>
            </a:r>
          </a:p>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云</a:t>
            </a:r>
          </a:p>
        </p:txBody>
      </p:sp>
      <p:sp>
        <p:nvSpPr>
          <p:cNvPr id="31" name="Rectangle 30"/>
          <p:cNvSpPr/>
          <p:nvPr/>
        </p:nvSpPr>
        <p:spPr>
          <a:xfrm>
            <a:off x="3611410" y="4802949"/>
            <a:ext cx="2261680" cy="198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28" name="Rounded Rectangle 27"/>
          <p:cNvSpPr/>
          <p:nvPr/>
        </p:nvSpPr>
        <p:spPr>
          <a:xfrm>
            <a:off x="914399" y="1047749"/>
            <a:ext cx="1533525" cy="340042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29" name="TextBox 28"/>
          <p:cNvSpPr txBox="1"/>
          <p:nvPr/>
        </p:nvSpPr>
        <p:spPr>
          <a:xfrm>
            <a:off x="1072179" y="2684147"/>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设备</a:t>
            </a:r>
          </a:p>
        </p:txBody>
      </p:sp>
      <p:sp>
        <p:nvSpPr>
          <p:cNvPr id="33" name="Rounded Rectangle 32"/>
          <p:cNvSpPr/>
          <p:nvPr/>
        </p:nvSpPr>
        <p:spPr>
          <a:xfrm>
            <a:off x="2743200" y="1038225"/>
            <a:ext cx="1171575" cy="34099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34" name="Rounded Rectangle 33"/>
          <p:cNvSpPr/>
          <p:nvPr/>
        </p:nvSpPr>
        <p:spPr>
          <a:xfrm>
            <a:off x="4229100" y="1047750"/>
            <a:ext cx="971550" cy="3400425"/>
          </a:xfrm>
          <a:prstGeom prst="roundRect">
            <a:avLst/>
          </a:prstGeom>
          <a:solidFill>
            <a:schemeClr val="bg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35" name="TextBox 34"/>
          <p:cNvSpPr txBox="1"/>
          <p:nvPr/>
        </p:nvSpPr>
        <p:spPr>
          <a:xfrm>
            <a:off x="2748579" y="2665097"/>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网关</a:t>
            </a:r>
          </a:p>
        </p:txBody>
      </p:sp>
      <p:sp>
        <p:nvSpPr>
          <p:cNvPr id="37" name="Rounded Rectangle 36"/>
          <p:cNvSpPr/>
          <p:nvPr/>
        </p:nvSpPr>
        <p:spPr>
          <a:xfrm>
            <a:off x="5572126" y="1095375"/>
            <a:ext cx="2524124" cy="24765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91" name="TextBox 90"/>
          <p:cNvSpPr txBox="1"/>
          <p:nvPr/>
        </p:nvSpPr>
        <p:spPr>
          <a:xfrm>
            <a:off x="5748820" y="880888"/>
            <a:ext cx="2085327" cy="480131"/>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M2M 应用程序</a:t>
            </a:r>
          </a:p>
        </p:txBody>
      </p:sp>
      <p:sp>
        <p:nvSpPr>
          <p:cNvPr id="39" name="Rounded Rectangle 38"/>
          <p:cNvSpPr/>
          <p:nvPr/>
        </p:nvSpPr>
        <p:spPr>
          <a:xfrm>
            <a:off x="5553075" y="1371600"/>
            <a:ext cx="2543175" cy="15240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89" name="TextBox 88"/>
          <p:cNvSpPr txBox="1"/>
          <p:nvPr/>
        </p:nvSpPr>
        <p:spPr>
          <a:xfrm>
            <a:off x="5989162" y="1831689"/>
            <a:ext cx="1532089" cy="480131"/>
          </a:xfrm>
          <a:prstGeom prst="rect">
            <a:avLst/>
          </a:prstGeom>
          <a:noFill/>
        </p:spPr>
        <p:txBody>
          <a:bodyPr wrap="square" rtlCol="0">
            <a:spAutoFit/>
          </a:bodyPr>
          <a:lstStyle/>
          <a:p>
            <a:pPr algn="ctr" defTabSz="914400">
              <a:lnSpc>
                <a:spcPct val="90000"/>
              </a:lnSpc>
              <a:buNone/>
            </a:pPr>
            <a:endParaRPr lang="en-US" sz="1400" dirty="0" smtClean="0">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中间件</a:t>
            </a:r>
          </a:p>
        </p:txBody>
      </p:sp>
      <p:sp>
        <p:nvSpPr>
          <p:cNvPr id="40" name="Rounded Rectangle 39"/>
          <p:cNvSpPr/>
          <p:nvPr/>
        </p:nvSpPr>
        <p:spPr>
          <a:xfrm>
            <a:off x="5553074" y="2924175"/>
            <a:ext cx="2543175" cy="628650"/>
          </a:xfrm>
          <a:prstGeom prst="roundRect">
            <a:avLst/>
          </a:prstGeom>
          <a:solidFill>
            <a:srgbClr val="B3B3B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41" name="Rounded Rectangle 40"/>
          <p:cNvSpPr/>
          <p:nvPr/>
        </p:nvSpPr>
        <p:spPr>
          <a:xfrm>
            <a:off x="5553075" y="3581400"/>
            <a:ext cx="2533650" cy="238125"/>
          </a:xfrm>
          <a:prstGeom prst="round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93" name="TextBox 92"/>
          <p:cNvSpPr txBox="1"/>
          <p:nvPr/>
        </p:nvSpPr>
        <p:spPr>
          <a:xfrm>
            <a:off x="5564979" y="3386610"/>
            <a:ext cx="2464596" cy="480131"/>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操作系统和虚拟机</a:t>
            </a:r>
          </a:p>
        </p:txBody>
      </p:sp>
      <p:sp>
        <p:nvSpPr>
          <p:cNvPr id="90" name="TextBox 89"/>
          <p:cNvSpPr txBox="1"/>
          <p:nvPr/>
        </p:nvSpPr>
        <p:spPr>
          <a:xfrm>
            <a:off x="6016302" y="2908012"/>
            <a:ext cx="1532089" cy="480131"/>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数据库</a:t>
            </a:r>
          </a:p>
        </p:txBody>
      </p:sp>
      <p:sp>
        <p:nvSpPr>
          <p:cNvPr id="42" name="Rounded Rectangle 41"/>
          <p:cNvSpPr/>
          <p:nvPr/>
        </p:nvSpPr>
        <p:spPr>
          <a:xfrm>
            <a:off x="5534025" y="3848100"/>
            <a:ext cx="2562225" cy="6477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94" name="TextBox 93"/>
          <p:cNvSpPr txBox="1"/>
          <p:nvPr/>
        </p:nvSpPr>
        <p:spPr>
          <a:xfrm>
            <a:off x="5605036" y="3952890"/>
            <a:ext cx="2407086" cy="480131"/>
          </a:xfrm>
          <a:prstGeom prst="rect">
            <a:avLst/>
          </a:prstGeom>
          <a:noFill/>
        </p:spPr>
        <p:txBody>
          <a:bodyPr wrap="square" rtlCol="0">
            <a:spAutoFit/>
          </a:bodyPr>
          <a:lstStyle/>
          <a:p>
            <a:pPr algn="ctr" defTabSz="914400">
              <a:lnSpc>
                <a:spcPct val="90000"/>
              </a:lnSpc>
              <a:buNone/>
            </a:pPr>
            <a:r>
              <a:rPr lang="en-US" sz="1400" b="1" i="0">
                <a:latin typeface="Arial" pitchFamily="34" charset="0"/>
                <a:ea typeface="黑体" pitchFamily="49" charset="-122"/>
                <a:cs typeface="Arial" pitchFamily="34" charset="0"/>
              </a:rPr>
              <a:t>集成式系统、</a:t>
            </a:r>
          </a:p>
          <a:p>
            <a:pPr algn="ctr" defTabSz="914400">
              <a:lnSpc>
                <a:spcPct val="90000"/>
              </a:lnSpc>
              <a:buNone/>
            </a:pPr>
            <a:r>
              <a:rPr lang="en-US" sz="1400" b="1" i="0">
                <a:latin typeface="Arial" pitchFamily="34" charset="0"/>
                <a:ea typeface="黑体" pitchFamily="49" charset="-122"/>
                <a:cs typeface="Arial" pitchFamily="34" charset="0"/>
              </a:rPr>
              <a:t>服务器和存储</a:t>
            </a:r>
          </a:p>
        </p:txBody>
      </p:sp>
      <p:sp>
        <p:nvSpPr>
          <p:cNvPr id="43" name="Rounded Rectangle 42"/>
          <p:cNvSpPr/>
          <p:nvPr/>
        </p:nvSpPr>
        <p:spPr>
          <a:xfrm>
            <a:off x="838200" y="942975"/>
            <a:ext cx="3200400" cy="3609975"/>
          </a:xfrm>
          <a:prstGeom prst="roundRect">
            <a:avLst/>
          </a:prstGeom>
          <a:solidFill>
            <a:schemeClr val="accent1">
              <a:alpha val="90000"/>
            </a:schemeClr>
          </a:solidFill>
          <a:ln>
            <a:noFill/>
          </a:ln>
          <a:effectLst>
            <a:outerShdw blurRad="50800" dist="50800" dir="5400000" algn="ctr" rotWithShape="0">
              <a:srgbClr val="FF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en-GB" sz="1800" b="1" i="0">
                <a:solidFill>
                  <a:schemeClr val="bg1"/>
                </a:solidFill>
                <a:latin typeface="Arial" pitchFamily="34" charset="0"/>
                <a:ea typeface="黑体" pitchFamily="49" charset="-122"/>
                <a:cs typeface="Arial" pitchFamily="34" charset="0"/>
              </a:rPr>
              <a:t>任意设备或网关均采用 Java</a:t>
            </a:r>
          </a:p>
          <a:p>
            <a:pPr algn="ctr" defTabSz="914400">
              <a:buNone/>
            </a:pPr>
            <a:r>
              <a:rPr lang="en-GB" sz="1800" b="1" i="0">
                <a:latin typeface="Arial" pitchFamily="34" charset="0"/>
                <a:ea typeface="黑体" pitchFamily="49" charset="-122"/>
                <a:cs typeface="Arial" pitchFamily="34" charset="0"/>
              </a:rPr>
              <a:t>开发更快、可移植、更可靠</a:t>
            </a:r>
          </a:p>
        </p:txBody>
      </p:sp>
      <p:sp>
        <p:nvSpPr>
          <p:cNvPr id="45" name="TextBox 44"/>
          <p:cNvSpPr txBox="1"/>
          <p:nvPr/>
        </p:nvSpPr>
        <p:spPr>
          <a:xfrm>
            <a:off x="4129704" y="2569847"/>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网络云</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1"/>
          <p:cNvSpPr>
            <a:spLocks noGrp="1"/>
          </p:cNvSpPr>
          <p:nvPr>
            <p:ph type="title" idx="4294967295"/>
          </p:nvPr>
        </p:nvSpPr>
        <p:spPr>
          <a:xfrm>
            <a:off x="914400" y="179388"/>
            <a:ext cx="8229600" cy="406400"/>
          </a:xfrm>
        </p:spPr>
        <p:txBody>
          <a:bodyPr/>
          <a:lstStyle/>
          <a:p>
            <a:pPr algn="l" defTabSz="914400">
              <a:lnSpc>
                <a:spcPct val="90000"/>
              </a:lnSpc>
              <a:spcBef>
                <a:spcPts val="0"/>
              </a:spcBef>
              <a:buNone/>
            </a:pPr>
            <a:r>
              <a:rPr lang="en-GB" sz="2800" b="1" i="0">
                <a:solidFill>
                  <a:srgbClr val="000000"/>
                </a:solidFill>
                <a:latin typeface="Arial" pitchFamily="34" charset="0"/>
                <a:ea typeface="黑体" pitchFamily="49" charset="-122"/>
                <a:cs typeface="Arial" pitchFamily="34" charset="0"/>
              </a:rPr>
              <a:t>Oracle 设备到数据中心平台</a:t>
            </a:r>
          </a:p>
        </p:txBody>
      </p:sp>
      <p:sp>
        <p:nvSpPr>
          <p:cNvPr id="30" name="Text Placeholder 4"/>
          <p:cNvSpPr>
            <a:spLocks noGrp="1"/>
          </p:cNvSpPr>
          <p:nvPr>
            <p:ph type="body" sz="quarter" idx="4294967295"/>
          </p:nvPr>
        </p:nvSpPr>
        <p:spPr>
          <a:xfrm>
            <a:off x="914400" y="498475"/>
            <a:ext cx="8229600" cy="304800"/>
          </a:xfrm>
        </p:spPr>
        <p:txBody>
          <a:bodyPr/>
          <a:lstStyle/>
          <a:p>
            <a:pPr marL="228600" indent="-164592" algn="l" defTabSz="228600">
              <a:spcBef>
                <a:spcPts val="0"/>
              </a:spcBef>
              <a:spcAft>
                <a:spcPts val="600"/>
              </a:spcAft>
              <a:buClr>
                <a:srgbClr val="5382A1"/>
              </a:buClr>
              <a:buSzPct val="85000"/>
              <a:buFont typeface="Wingdings"/>
              <a:buChar char="§"/>
            </a:pPr>
            <a:r>
              <a:rPr lang="en-GB" sz="2000" b="0" i="0">
                <a:solidFill>
                  <a:srgbClr val="000000"/>
                </a:solidFill>
                <a:ea typeface="黑体" pitchFamily="49" charset="-122"/>
              </a:rPr>
              <a:t>全面、同类最佳、集成设计</a:t>
            </a:r>
          </a:p>
        </p:txBody>
      </p:sp>
      <p:pic>
        <p:nvPicPr>
          <p:cNvPr id="90115" name="Picture 3"/>
          <p:cNvPicPr>
            <a:picLocks noChangeAspect="1" noChangeArrowheads="1"/>
          </p:cNvPicPr>
          <p:nvPr/>
        </p:nvPicPr>
        <p:blipFill>
          <a:blip r:embed="rId3" cstate="print"/>
          <a:srcRect/>
          <a:stretch>
            <a:fillRect/>
          </a:stretch>
        </p:blipFill>
        <p:spPr bwMode="auto">
          <a:xfrm>
            <a:off x="3953415" y="2698071"/>
            <a:ext cx="228479" cy="228479"/>
          </a:xfrm>
          <a:prstGeom prst="rect">
            <a:avLst/>
          </a:prstGeom>
          <a:noFill/>
          <a:ln w="9525">
            <a:noFill/>
            <a:miter lim="800000"/>
            <a:headEnd/>
            <a:tailEnd/>
          </a:ln>
          <a:effectLst/>
        </p:spPr>
      </p:pic>
      <p:pic>
        <p:nvPicPr>
          <p:cNvPr id="214" name="Picture 3"/>
          <p:cNvPicPr>
            <a:picLocks noChangeAspect="1" noChangeArrowheads="1"/>
          </p:cNvPicPr>
          <p:nvPr/>
        </p:nvPicPr>
        <p:blipFill>
          <a:blip r:embed="rId3" cstate="print"/>
          <a:srcRect/>
          <a:stretch>
            <a:fillRect/>
          </a:stretch>
        </p:blipFill>
        <p:spPr bwMode="auto">
          <a:xfrm>
            <a:off x="5234158" y="2698071"/>
            <a:ext cx="228479" cy="228479"/>
          </a:xfrm>
          <a:prstGeom prst="rect">
            <a:avLst/>
          </a:prstGeom>
          <a:noFill/>
          <a:ln w="9525">
            <a:noFill/>
            <a:miter lim="800000"/>
            <a:headEnd/>
            <a:tailEnd/>
          </a:ln>
          <a:effectLst/>
        </p:spPr>
      </p:pic>
      <p:sp>
        <p:nvSpPr>
          <p:cNvPr id="86" name="TextBox 85"/>
          <p:cNvSpPr txBox="1"/>
          <p:nvPr/>
        </p:nvSpPr>
        <p:spPr>
          <a:xfrm>
            <a:off x="2758104" y="2665097"/>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网关</a:t>
            </a:r>
          </a:p>
        </p:txBody>
      </p:sp>
      <p:sp>
        <p:nvSpPr>
          <p:cNvPr id="88" name="TextBox 87"/>
          <p:cNvSpPr txBox="1"/>
          <p:nvPr/>
        </p:nvSpPr>
        <p:spPr>
          <a:xfrm>
            <a:off x="3985911" y="2559634"/>
            <a:ext cx="1532089" cy="480131"/>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网络</a:t>
            </a:r>
          </a:p>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云</a:t>
            </a:r>
          </a:p>
        </p:txBody>
      </p:sp>
      <p:cxnSp>
        <p:nvCxnSpPr>
          <p:cNvPr id="213" name="Straight Connector 6"/>
          <p:cNvCxnSpPr>
            <a:cxnSpLocks noChangeShapeType="1"/>
          </p:cNvCxnSpPr>
          <p:nvPr/>
        </p:nvCxnSpPr>
        <p:spPr bwMode="auto">
          <a:xfrm>
            <a:off x="3895431" y="1480102"/>
            <a:ext cx="7816" cy="2313357"/>
          </a:xfrm>
          <a:prstGeom prst="line">
            <a:avLst/>
          </a:prstGeom>
          <a:noFill/>
          <a:ln w="25400" algn="ctr">
            <a:gradFill>
              <a:gsLst>
                <a:gs pos="0">
                  <a:schemeClr val="bg1">
                    <a:alpha val="0"/>
                  </a:schemeClr>
                </a:gs>
                <a:gs pos="50000">
                  <a:schemeClr val="accent1"/>
                </a:gs>
                <a:gs pos="100000">
                  <a:schemeClr val="bg1">
                    <a:alpha val="0"/>
                  </a:schemeClr>
                </a:gs>
              </a:gsLst>
              <a:lin ang="5400000" scaled="0"/>
            </a:gradFill>
            <a:round/>
            <a:headEnd/>
            <a:tailEnd/>
          </a:ln>
          <a:extLst>
            <a:ext uri="{909E8E84-426E-40dd-AFC4-6F175D3DCCD1}">
              <a14:hiddenFill xmlns:mc="http://schemas.openxmlformats.org/markup-compatibility/2006" xmlns:mv="urn:schemas-microsoft-com:mac:vml" xmlns="" xmlns:a14="http://schemas.microsoft.com/office/drawing/2010/main">
                <a:noFill/>
              </a14:hiddenFill>
            </a:ext>
          </a:extLst>
        </p:spPr>
      </p:cxnSp>
      <p:pic>
        <p:nvPicPr>
          <p:cNvPr id="96" name="Picture 3"/>
          <p:cNvPicPr>
            <a:picLocks noChangeAspect="1" noChangeArrowheads="1"/>
          </p:cNvPicPr>
          <p:nvPr/>
        </p:nvPicPr>
        <p:blipFill>
          <a:blip r:embed="rId3" cstate="print"/>
          <a:srcRect/>
          <a:stretch>
            <a:fillRect/>
          </a:stretch>
        </p:blipFill>
        <p:spPr bwMode="auto">
          <a:xfrm>
            <a:off x="2482398" y="2698071"/>
            <a:ext cx="228479" cy="228479"/>
          </a:xfrm>
          <a:prstGeom prst="rect">
            <a:avLst/>
          </a:prstGeom>
          <a:noFill/>
          <a:ln w="9525">
            <a:noFill/>
            <a:miter lim="800000"/>
            <a:headEnd/>
            <a:tailEnd/>
          </a:ln>
          <a:effectLst/>
        </p:spPr>
      </p:pic>
      <p:sp>
        <p:nvSpPr>
          <p:cNvPr id="95" name="TextBox 94"/>
          <p:cNvSpPr txBox="1"/>
          <p:nvPr/>
        </p:nvSpPr>
        <p:spPr>
          <a:xfrm>
            <a:off x="742950" y="2890790"/>
            <a:ext cx="1532089"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设备</a:t>
            </a:r>
          </a:p>
        </p:txBody>
      </p:sp>
      <p:sp>
        <p:nvSpPr>
          <p:cNvPr id="99" name="TextBox 98"/>
          <p:cNvSpPr txBox="1"/>
          <p:nvPr/>
        </p:nvSpPr>
        <p:spPr>
          <a:xfrm>
            <a:off x="3967543" y="2562640"/>
            <a:ext cx="1532089" cy="480131"/>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网络</a:t>
            </a:r>
          </a:p>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云</a:t>
            </a:r>
          </a:p>
        </p:txBody>
      </p:sp>
      <p:sp>
        <p:nvSpPr>
          <p:cNvPr id="28" name="Rounded Rectangle 27"/>
          <p:cNvSpPr/>
          <p:nvPr/>
        </p:nvSpPr>
        <p:spPr>
          <a:xfrm>
            <a:off x="914399" y="1038224"/>
            <a:ext cx="1533525" cy="340042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29" name="TextBox 28"/>
          <p:cNvSpPr txBox="1"/>
          <p:nvPr/>
        </p:nvSpPr>
        <p:spPr>
          <a:xfrm>
            <a:off x="1072179" y="2674622"/>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设备</a:t>
            </a:r>
          </a:p>
        </p:txBody>
      </p:sp>
      <p:sp>
        <p:nvSpPr>
          <p:cNvPr id="33" name="Rounded Rectangle 32"/>
          <p:cNvSpPr/>
          <p:nvPr/>
        </p:nvSpPr>
        <p:spPr>
          <a:xfrm>
            <a:off x="2743200" y="1028700"/>
            <a:ext cx="1171575" cy="34099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34" name="Rounded Rectangle 33"/>
          <p:cNvSpPr/>
          <p:nvPr/>
        </p:nvSpPr>
        <p:spPr>
          <a:xfrm>
            <a:off x="4229100" y="1038225"/>
            <a:ext cx="971550" cy="3400425"/>
          </a:xfrm>
          <a:prstGeom prst="roundRect">
            <a:avLst/>
          </a:prstGeom>
          <a:solidFill>
            <a:schemeClr val="bg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35" name="TextBox 34"/>
          <p:cNvSpPr txBox="1"/>
          <p:nvPr/>
        </p:nvSpPr>
        <p:spPr>
          <a:xfrm>
            <a:off x="2748579" y="2655572"/>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网关</a:t>
            </a:r>
          </a:p>
        </p:txBody>
      </p:sp>
      <p:sp>
        <p:nvSpPr>
          <p:cNvPr id="37" name="Rounded Rectangle 36"/>
          <p:cNvSpPr/>
          <p:nvPr/>
        </p:nvSpPr>
        <p:spPr>
          <a:xfrm>
            <a:off x="5486399" y="1085850"/>
            <a:ext cx="2562225" cy="24765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91" name="TextBox 90"/>
          <p:cNvSpPr txBox="1"/>
          <p:nvPr/>
        </p:nvSpPr>
        <p:spPr>
          <a:xfrm>
            <a:off x="5748820" y="871363"/>
            <a:ext cx="2085327" cy="480131"/>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M2M 应用程序</a:t>
            </a:r>
          </a:p>
        </p:txBody>
      </p:sp>
      <p:sp>
        <p:nvSpPr>
          <p:cNvPr id="39" name="Rounded Rectangle 38"/>
          <p:cNvSpPr/>
          <p:nvPr/>
        </p:nvSpPr>
        <p:spPr>
          <a:xfrm>
            <a:off x="5476875" y="1362075"/>
            <a:ext cx="2581275" cy="152400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89" name="TextBox 88"/>
          <p:cNvSpPr txBox="1"/>
          <p:nvPr/>
        </p:nvSpPr>
        <p:spPr>
          <a:xfrm>
            <a:off x="5989162" y="1822164"/>
            <a:ext cx="1532089" cy="480131"/>
          </a:xfrm>
          <a:prstGeom prst="rect">
            <a:avLst/>
          </a:prstGeom>
          <a:noFill/>
        </p:spPr>
        <p:txBody>
          <a:bodyPr wrap="square" rtlCol="0">
            <a:spAutoFit/>
          </a:bodyPr>
          <a:lstStyle/>
          <a:p>
            <a:pPr algn="ctr" defTabSz="914400">
              <a:lnSpc>
                <a:spcPct val="90000"/>
              </a:lnSpc>
              <a:buNone/>
            </a:pPr>
            <a:endParaRPr lang="en-US" sz="1400" dirty="0" smtClean="0">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中间件</a:t>
            </a:r>
          </a:p>
        </p:txBody>
      </p:sp>
      <p:sp>
        <p:nvSpPr>
          <p:cNvPr id="40" name="Rounded Rectangle 39"/>
          <p:cNvSpPr/>
          <p:nvPr/>
        </p:nvSpPr>
        <p:spPr>
          <a:xfrm>
            <a:off x="5505450" y="2914650"/>
            <a:ext cx="2552700" cy="628650"/>
          </a:xfrm>
          <a:prstGeom prst="roundRect">
            <a:avLst/>
          </a:prstGeom>
          <a:solidFill>
            <a:srgbClr val="B3B3B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1" name="Rounded Rectangle 40"/>
          <p:cNvSpPr/>
          <p:nvPr/>
        </p:nvSpPr>
        <p:spPr>
          <a:xfrm>
            <a:off x="5511801" y="3562350"/>
            <a:ext cx="2536824" cy="238125"/>
          </a:xfrm>
          <a:prstGeom prst="round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93" name="TextBox 92"/>
          <p:cNvSpPr txBox="1"/>
          <p:nvPr/>
        </p:nvSpPr>
        <p:spPr>
          <a:xfrm>
            <a:off x="5564979" y="3377085"/>
            <a:ext cx="2505206" cy="480131"/>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操作系统和虚拟机</a:t>
            </a:r>
          </a:p>
        </p:txBody>
      </p:sp>
      <p:sp>
        <p:nvSpPr>
          <p:cNvPr id="90" name="TextBox 89"/>
          <p:cNvSpPr txBox="1"/>
          <p:nvPr/>
        </p:nvSpPr>
        <p:spPr>
          <a:xfrm>
            <a:off x="6016302" y="2898487"/>
            <a:ext cx="1532089" cy="480131"/>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数据库</a:t>
            </a:r>
          </a:p>
        </p:txBody>
      </p:sp>
      <p:sp>
        <p:nvSpPr>
          <p:cNvPr id="42" name="Rounded Rectangle 41"/>
          <p:cNvSpPr/>
          <p:nvPr/>
        </p:nvSpPr>
        <p:spPr>
          <a:xfrm>
            <a:off x="5514975" y="3838575"/>
            <a:ext cx="2543175" cy="6477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94" name="TextBox 93"/>
          <p:cNvSpPr txBox="1"/>
          <p:nvPr/>
        </p:nvSpPr>
        <p:spPr>
          <a:xfrm>
            <a:off x="5605036" y="3943365"/>
            <a:ext cx="2407086" cy="480131"/>
          </a:xfrm>
          <a:prstGeom prst="rect">
            <a:avLst/>
          </a:prstGeom>
          <a:noFill/>
        </p:spPr>
        <p:txBody>
          <a:bodyPr wrap="square" rtlCol="0">
            <a:spAutoFit/>
          </a:bodyPr>
          <a:lstStyle/>
          <a:p>
            <a:pPr algn="ctr" defTabSz="914400">
              <a:lnSpc>
                <a:spcPct val="90000"/>
              </a:lnSpc>
              <a:buNone/>
            </a:pPr>
            <a:r>
              <a:rPr lang="en-US" sz="1400" b="1" i="0">
                <a:latin typeface="Arial" pitchFamily="34" charset="0"/>
                <a:ea typeface="黑体" pitchFamily="49" charset="-122"/>
                <a:cs typeface="Arial" pitchFamily="34" charset="0"/>
              </a:rPr>
              <a:t>集成式系统、</a:t>
            </a:r>
          </a:p>
          <a:p>
            <a:pPr algn="ctr" defTabSz="914400">
              <a:lnSpc>
                <a:spcPct val="90000"/>
              </a:lnSpc>
              <a:buNone/>
            </a:pPr>
            <a:r>
              <a:rPr lang="en-US" sz="1400" b="1" i="0">
                <a:latin typeface="Arial" pitchFamily="34" charset="0"/>
                <a:ea typeface="黑体" pitchFamily="49" charset="-122"/>
                <a:cs typeface="Arial" pitchFamily="34" charset="0"/>
              </a:rPr>
              <a:t>服务器和存储</a:t>
            </a:r>
          </a:p>
        </p:txBody>
      </p:sp>
      <p:sp>
        <p:nvSpPr>
          <p:cNvPr id="38" name="TextBox 37"/>
          <p:cNvSpPr txBox="1"/>
          <p:nvPr/>
        </p:nvSpPr>
        <p:spPr>
          <a:xfrm>
            <a:off x="4129704" y="2560322"/>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网络云</a:t>
            </a:r>
          </a:p>
        </p:txBody>
      </p:sp>
      <p:sp>
        <p:nvSpPr>
          <p:cNvPr id="43" name="Rounded Rectangle 42"/>
          <p:cNvSpPr/>
          <p:nvPr/>
        </p:nvSpPr>
        <p:spPr>
          <a:xfrm>
            <a:off x="838200" y="933450"/>
            <a:ext cx="3200400" cy="3609975"/>
          </a:xfrm>
          <a:prstGeom prst="roundRect">
            <a:avLst/>
          </a:prstGeom>
          <a:solidFill>
            <a:schemeClr val="accent1">
              <a:alpha val="90000"/>
            </a:schemeClr>
          </a:solidFill>
          <a:ln>
            <a:noFill/>
          </a:ln>
          <a:effectLst>
            <a:outerShdw blurRad="50800" dist="50800" dir="5400000" algn="ctr" rotWithShape="0">
              <a:srgbClr val="FF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en-GB" sz="1800" b="1" i="0">
                <a:solidFill>
                  <a:schemeClr val="bg1"/>
                </a:solidFill>
                <a:latin typeface="Arial" pitchFamily="34" charset="0"/>
                <a:ea typeface="黑体" pitchFamily="49" charset="-122"/>
                <a:cs typeface="Arial" pitchFamily="34" charset="0"/>
              </a:rPr>
              <a:t>任意设备或网关均采用 Java</a:t>
            </a:r>
          </a:p>
          <a:p>
            <a:pPr algn="ctr" defTabSz="914400">
              <a:buNone/>
            </a:pPr>
            <a:r>
              <a:rPr lang="en-GB" sz="1800" b="1" i="0">
                <a:latin typeface="Arial" pitchFamily="34" charset="0"/>
                <a:ea typeface="黑体" pitchFamily="49" charset="-122"/>
                <a:cs typeface="Arial" pitchFamily="34" charset="0"/>
              </a:rPr>
              <a:t>开发更快、可移植、更可靠</a:t>
            </a:r>
          </a:p>
        </p:txBody>
      </p:sp>
      <p:sp>
        <p:nvSpPr>
          <p:cNvPr id="44" name="Rounded Rectangle 43"/>
          <p:cNvSpPr/>
          <p:nvPr/>
        </p:nvSpPr>
        <p:spPr>
          <a:xfrm>
            <a:off x="5506460" y="1343025"/>
            <a:ext cx="2579302" cy="2043641"/>
          </a:xfrm>
          <a:prstGeom prst="roundRect">
            <a:avLst/>
          </a:prstGeom>
          <a:solidFill>
            <a:schemeClr val="accent1">
              <a:alpha val="90000"/>
            </a:schemeClr>
          </a:solidFill>
          <a:ln>
            <a:noFill/>
          </a:ln>
          <a:effectLst>
            <a:outerShdw blurRad="50800" dist="50800" dir="5400000" algn="ctr" rotWithShape="0">
              <a:srgbClr val="FF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endParaRPr lang="en-US" dirty="0" smtClean="0">
              <a:solidFill>
                <a:srgbClr val="FFFFFF"/>
              </a:solidFill>
              <a:latin typeface="Arial" pitchFamily="34" charset="0"/>
              <a:ea typeface="黑体" pitchFamily="49" charset="-122"/>
              <a:cs typeface="Arial" pitchFamily="34" charset="0"/>
            </a:endParaRPr>
          </a:p>
          <a:p>
            <a:pPr algn="ctr" defTabSz="914400">
              <a:buNone/>
            </a:pPr>
            <a:r>
              <a:rPr lang="en-US" sz="1600" b="1" i="0" dirty="0" err="1">
                <a:solidFill>
                  <a:srgbClr val="FFFFFF"/>
                </a:solidFill>
                <a:latin typeface="Arial" pitchFamily="34" charset="0"/>
                <a:ea typeface="黑体" pitchFamily="49" charset="-122"/>
                <a:cs typeface="Arial" pitchFamily="34" charset="0"/>
              </a:rPr>
              <a:t>中间件和数据库</a:t>
            </a:r>
            <a:r>
              <a:rPr lang="en-US" sz="1600" b="1" i="0" dirty="0">
                <a:solidFill>
                  <a:srgbClr val="FFFFFF"/>
                </a:solidFill>
                <a:latin typeface="Arial" pitchFamily="34" charset="0"/>
                <a:ea typeface="黑体" pitchFamily="49" charset="-122"/>
                <a:cs typeface="Arial" pitchFamily="34" charset="0"/>
              </a:rPr>
              <a:t> </a:t>
            </a:r>
          </a:p>
          <a:p>
            <a:pPr algn="ctr" defTabSz="914400">
              <a:buNone/>
            </a:pPr>
            <a:r>
              <a:rPr lang="en-US" sz="1600" b="0" i="0" dirty="0" err="1">
                <a:latin typeface="Arial" pitchFamily="34" charset="0"/>
                <a:ea typeface="黑体" pitchFamily="49" charset="-122"/>
                <a:cs typeface="Arial" pitchFamily="34" charset="0"/>
              </a:rPr>
              <a:t>性能、可伸缩性</a:t>
            </a:r>
            <a:r>
              <a:rPr lang="en-US" sz="1600" b="0" i="0" dirty="0">
                <a:latin typeface="Arial" pitchFamily="34" charset="0"/>
                <a:ea typeface="黑体" pitchFamily="49" charset="-122"/>
                <a:cs typeface="Arial" pitchFamily="34" charset="0"/>
              </a:rPr>
              <a:t>、</a:t>
            </a:r>
            <a:r>
              <a:rPr lang="en-GB" sz="1600" b="0" i="0" dirty="0" err="1">
                <a:latin typeface="Arial" pitchFamily="34" charset="0"/>
                <a:ea typeface="黑体" pitchFamily="49" charset="-122"/>
                <a:cs typeface="Arial" pitchFamily="34" charset="0"/>
              </a:rPr>
              <a:t>安全性、集成</a:t>
            </a:r>
            <a:endParaRPr lang="en-GB" sz="1600" b="0" i="0" dirty="0">
              <a:latin typeface="Arial" pitchFamily="34" charset="0"/>
              <a:ea typeface="黑体" pitchFamily="49" charset="-122"/>
              <a:cs typeface="Arial" pitchFamily="34" charset="0"/>
            </a:endParaRPr>
          </a:p>
          <a:p>
            <a:pPr algn="ctr" defTabSz="914400">
              <a:buNone/>
            </a:pPr>
            <a:endParaRPr lang="en-US" dirty="0" smtClean="0">
              <a:latin typeface="Arial" pitchFamily="34" charset="0"/>
              <a:ea typeface="黑体" pitchFamily="49" charset="-122"/>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1"/>
          <p:cNvSpPr>
            <a:spLocks noGrp="1"/>
          </p:cNvSpPr>
          <p:nvPr>
            <p:ph type="title" idx="4294967295"/>
          </p:nvPr>
        </p:nvSpPr>
        <p:spPr>
          <a:xfrm>
            <a:off x="914400" y="179388"/>
            <a:ext cx="8229600" cy="406400"/>
          </a:xfrm>
        </p:spPr>
        <p:txBody>
          <a:bodyPr/>
          <a:lstStyle/>
          <a:p>
            <a:pPr algn="l" defTabSz="914400">
              <a:lnSpc>
                <a:spcPct val="90000"/>
              </a:lnSpc>
              <a:spcBef>
                <a:spcPts val="0"/>
              </a:spcBef>
              <a:buNone/>
            </a:pPr>
            <a:r>
              <a:rPr lang="en-GB" sz="2800" b="1" i="0">
                <a:solidFill>
                  <a:srgbClr val="000000"/>
                </a:solidFill>
                <a:ea typeface="黑体" pitchFamily="49" charset="-122"/>
              </a:rPr>
              <a:t>Oracle 设备到数据中心平台</a:t>
            </a:r>
          </a:p>
        </p:txBody>
      </p:sp>
      <p:sp>
        <p:nvSpPr>
          <p:cNvPr id="30" name="Text Placeholder 4"/>
          <p:cNvSpPr>
            <a:spLocks noGrp="1"/>
          </p:cNvSpPr>
          <p:nvPr>
            <p:ph type="body" sz="quarter" idx="4294967295"/>
          </p:nvPr>
        </p:nvSpPr>
        <p:spPr>
          <a:xfrm>
            <a:off x="914400" y="498475"/>
            <a:ext cx="8229600" cy="304800"/>
          </a:xfrm>
        </p:spPr>
        <p:txBody>
          <a:bodyPr/>
          <a:lstStyle/>
          <a:p>
            <a:pPr marL="228600" indent="-164592" algn="l" defTabSz="228600">
              <a:spcBef>
                <a:spcPts val="0"/>
              </a:spcBef>
              <a:spcAft>
                <a:spcPts val="600"/>
              </a:spcAft>
              <a:buClr>
                <a:srgbClr val="5382A1"/>
              </a:buClr>
              <a:buSzPct val="85000"/>
              <a:buFont typeface="Wingdings"/>
              <a:buChar char="§"/>
            </a:pPr>
            <a:r>
              <a:rPr lang="en-GB" sz="2000" b="0" i="0">
                <a:solidFill>
                  <a:srgbClr val="000000"/>
                </a:solidFill>
                <a:ea typeface="黑体" pitchFamily="49" charset="-122"/>
              </a:rPr>
              <a:t>全面、同类最佳、集成设计</a:t>
            </a:r>
          </a:p>
        </p:txBody>
      </p:sp>
      <p:pic>
        <p:nvPicPr>
          <p:cNvPr id="90115" name="Picture 3"/>
          <p:cNvPicPr>
            <a:picLocks noChangeAspect="1" noChangeArrowheads="1"/>
          </p:cNvPicPr>
          <p:nvPr/>
        </p:nvPicPr>
        <p:blipFill>
          <a:blip r:embed="rId3" cstate="print"/>
          <a:srcRect/>
          <a:stretch>
            <a:fillRect/>
          </a:stretch>
        </p:blipFill>
        <p:spPr bwMode="auto">
          <a:xfrm>
            <a:off x="3943890" y="2688546"/>
            <a:ext cx="228479" cy="228479"/>
          </a:xfrm>
          <a:prstGeom prst="rect">
            <a:avLst/>
          </a:prstGeom>
          <a:noFill/>
          <a:ln w="9525">
            <a:noFill/>
            <a:miter lim="800000"/>
            <a:headEnd/>
            <a:tailEnd/>
          </a:ln>
          <a:effectLst/>
        </p:spPr>
      </p:pic>
      <p:pic>
        <p:nvPicPr>
          <p:cNvPr id="214" name="Picture 3"/>
          <p:cNvPicPr>
            <a:picLocks noChangeAspect="1" noChangeArrowheads="1"/>
          </p:cNvPicPr>
          <p:nvPr/>
        </p:nvPicPr>
        <p:blipFill>
          <a:blip r:embed="rId3" cstate="print"/>
          <a:srcRect/>
          <a:stretch>
            <a:fillRect/>
          </a:stretch>
        </p:blipFill>
        <p:spPr bwMode="auto">
          <a:xfrm>
            <a:off x="5224633" y="2688546"/>
            <a:ext cx="228479" cy="228479"/>
          </a:xfrm>
          <a:prstGeom prst="rect">
            <a:avLst/>
          </a:prstGeom>
          <a:noFill/>
          <a:ln w="9525">
            <a:noFill/>
            <a:miter lim="800000"/>
            <a:headEnd/>
            <a:tailEnd/>
          </a:ln>
          <a:effectLst/>
        </p:spPr>
      </p:pic>
      <p:sp>
        <p:nvSpPr>
          <p:cNvPr id="86" name="TextBox 85"/>
          <p:cNvSpPr txBox="1"/>
          <p:nvPr/>
        </p:nvSpPr>
        <p:spPr>
          <a:xfrm>
            <a:off x="2748579" y="2655572"/>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网关</a:t>
            </a:r>
          </a:p>
        </p:txBody>
      </p:sp>
      <p:sp>
        <p:nvSpPr>
          <p:cNvPr id="88" name="TextBox 87"/>
          <p:cNvSpPr txBox="1"/>
          <p:nvPr/>
        </p:nvSpPr>
        <p:spPr>
          <a:xfrm>
            <a:off x="3976386" y="2550109"/>
            <a:ext cx="1532089" cy="480131"/>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网络</a:t>
            </a:r>
          </a:p>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云</a:t>
            </a:r>
          </a:p>
        </p:txBody>
      </p:sp>
      <p:cxnSp>
        <p:nvCxnSpPr>
          <p:cNvPr id="213" name="Straight Connector 6"/>
          <p:cNvCxnSpPr>
            <a:cxnSpLocks noChangeShapeType="1"/>
          </p:cNvCxnSpPr>
          <p:nvPr/>
        </p:nvCxnSpPr>
        <p:spPr bwMode="auto">
          <a:xfrm>
            <a:off x="3885906" y="1470577"/>
            <a:ext cx="7816" cy="2313357"/>
          </a:xfrm>
          <a:prstGeom prst="line">
            <a:avLst/>
          </a:prstGeom>
          <a:noFill/>
          <a:ln w="25400" algn="ctr">
            <a:gradFill>
              <a:gsLst>
                <a:gs pos="0">
                  <a:schemeClr val="bg1">
                    <a:alpha val="0"/>
                  </a:schemeClr>
                </a:gs>
                <a:gs pos="50000">
                  <a:schemeClr val="accent1"/>
                </a:gs>
                <a:gs pos="100000">
                  <a:schemeClr val="bg1">
                    <a:alpha val="0"/>
                  </a:schemeClr>
                </a:gs>
              </a:gsLst>
              <a:lin ang="5400000" scaled="0"/>
            </a:gradFill>
            <a:round/>
            <a:headEnd/>
            <a:tailEnd/>
          </a:ln>
          <a:extLst>
            <a:ext uri="{909E8E84-426E-40dd-AFC4-6F175D3DCCD1}">
              <a14:hiddenFill xmlns:mc="http://schemas.openxmlformats.org/markup-compatibility/2006" xmlns:mv="urn:schemas-microsoft-com:mac:vml" xmlns="" xmlns:a14="http://schemas.microsoft.com/office/drawing/2010/main">
                <a:noFill/>
              </a14:hiddenFill>
            </a:ext>
          </a:extLst>
        </p:spPr>
      </p:cxnSp>
      <p:pic>
        <p:nvPicPr>
          <p:cNvPr id="96" name="Picture 3"/>
          <p:cNvPicPr>
            <a:picLocks noChangeAspect="1" noChangeArrowheads="1"/>
          </p:cNvPicPr>
          <p:nvPr/>
        </p:nvPicPr>
        <p:blipFill>
          <a:blip r:embed="rId3" cstate="print"/>
          <a:srcRect/>
          <a:stretch>
            <a:fillRect/>
          </a:stretch>
        </p:blipFill>
        <p:spPr bwMode="auto">
          <a:xfrm>
            <a:off x="2472873" y="2688546"/>
            <a:ext cx="228479" cy="228479"/>
          </a:xfrm>
          <a:prstGeom prst="rect">
            <a:avLst/>
          </a:prstGeom>
          <a:noFill/>
          <a:ln w="9525">
            <a:noFill/>
            <a:miter lim="800000"/>
            <a:headEnd/>
            <a:tailEnd/>
          </a:ln>
          <a:effectLst/>
        </p:spPr>
      </p:pic>
      <p:sp>
        <p:nvSpPr>
          <p:cNvPr id="95" name="TextBox 94"/>
          <p:cNvSpPr txBox="1"/>
          <p:nvPr/>
        </p:nvSpPr>
        <p:spPr>
          <a:xfrm>
            <a:off x="733425" y="2881265"/>
            <a:ext cx="1532089"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设备</a:t>
            </a:r>
          </a:p>
        </p:txBody>
      </p:sp>
      <p:sp>
        <p:nvSpPr>
          <p:cNvPr id="99" name="TextBox 98"/>
          <p:cNvSpPr txBox="1"/>
          <p:nvPr/>
        </p:nvSpPr>
        <p:spPr>
          <a:xfrm>
            <a:off x="3958018" y="2553115"/>
            <a:ext cx="1532089" cy="480131"/>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网络</a:t>
            </a:r>
          </a:p>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云</a:t>
            </a:r>
          </a:p>
        </p:txBody>
      </p:sp>
      <p:sp>
        <p:nvSpPr>
          <p:cNvPr id="28" name="Rounded Rectangle 27"/>
          <p:cNvSpPr/>
          <p:nvPr/>
        </p:nvSpPr>
        <p:spPr>
          <a:xfrm>
            <a:off x="904874" y="1028699"/>
            <a:ext cx="1533525" cy="340042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29" name="TextBox 28"/>
          <p:cNvSpPr txBox="1"/>
          <p:nvPr/>
        </p:nvSpPr>
        <p:spPr>
          <a:xfrm>
            <a:off x="1062654" y="2665097"/>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设备</a:t>
            </a:r>
          </a:p>
        </p:txBody>
      </p:sp>
      <p:sp>
        <p:nvSpPr>
          <p:cNvPr id="33" name="Rounded Rectangle 32"/>
          <p:cNvSpPr/>
          <p:nvPr/>
        </p:nvSpPr>
        <p:spPr>
          <a:xfrm>
            <a:off x="2733675" y="1019175"/>
            <a:ext cx="1171575" cy="34099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34" name="Rounded Rectangle 33"/>
          <p:cNvSpPr/>
          <p:nvPr/>
        </p:nvSpPr>
        <p:spPr>
          <a:xfrm>
            <a:off x="4219575" y="1028700"/>
            <a:ext cx="971550" cy="3400425"/>
          </a:xfrm>
          <a:prstGeom prst="roundRect">
            <a:avLst/>
          </a:prstGeom>
          <a:solidFill>
            <a:schemeClr val="bg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35" name="TextBox 34"/>
          <p:cNvSpPr txBox="1"/>
          <p:nvPr/>
        </p:nvSpPr>
        <p:spPr>
          <a:xfrm>
            <a:off x="2739054" y="2646047"/>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网关</a:t>
            </a:r>
          </a:p>
        </p:txBody>
      </p:sp>
      <p:sp>
        <p:nvSpPr>
          <p:cNvPr id="37" name="Rounded Rectangle 36"/>
          <p:cNvSpPr/>
          <p:nvPr/>
        </p:nvSpPr>
        <p:spPr>
          <a:xfrm>
            <a:off x="5476874" y="1076325"/>
            <a:ext cx="2562225" cy="24765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91" name="TextBox 90"/>
          <p:cNvSpPr txBox="1"/>
          <p:nvPr/>
        </p:nvSpPr>
        <p:spPr>
          <a:xfrm>
            <a:off x="5739295" y="861838"/>
            <a:ext cx="2085327" cy="480131"/>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M2M 应用程序</a:t>
            </a:r>
          </a:p>
        </p:txBody>
      </p:sp>
      <p:sp>
        <p:nvSpPr>
          <p:cNvPr id="39" name="Rounded Rectangle 38"/>
          <p:cNvSpPr/>
          <p:nvPr/>
        </p:nvSpPr>
        <p:spPr>
          <a:xfrm>
            <a:off x="5467350" y="1352550"/>
            <a:ext cx="2581275" cy="152400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89" name="TextBox 88"/>
          <p:cNvSpPr txBox="1"/>
          <p:nvPr/>
        </p:nvSpPr>
        <p:spPr>
          <a:xfrm>
            <a:off x="5979637" y="1812639"/>
            <a:ext cx="1532089" cy="480131"/>
          </a:xfrm>
          <a:prstGeom prst="rect">
            <a:avLst/>
          </a:prstGeom>
          <a:noFill/>
        </p:spPr>
        <p:txBody>
          <a:bodyPr wrap="square" rtlCol="0">
            <a:spAutoFit/>
          </a:bodyPr>
          <a:lstStyle/>
          <a:p>
            <a:pPr algn="ctr" defTabSz="914400">
              <a:lnSpc>
                <a:spcPct val="90000"/>
              </a:lnSpc>
              <a:buNone/>
            </a:pPr>
            <a:endParaRPr lang="en-US" sz="1400" dirty="0" smtClean="0">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中间件</a:t>
            </a:r>
          </a:p>
        </p:txBody>
      </p:sp>
      <p:sp>
        <p:nvSpPr>
          <p:cNvPr id="40" name="Rounded Rectangle 39"/>
          <p:cNvSpPr/>
          <p:nvPr/>
        </p:nvSpPr>
        <p:spPr>
          <a:xfrm>
            <a:off x="5486399" y="2905125"/>
            <a:ext cx="2562225" cy="628650"/>
          </a:xfrm>
          <a:prstGeom prst="roundRect">
            <a:avLst/>
          </a:prstGeom>
          <a:solidFill>
            <a:srgbClr val="B3B3B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1" name="Rounded Rectangle 40"/>
          <p:cNvSpPr/>
          <p:nvPr/>
        </p:nvSpPr>
        <p:spPr>
          <a:xfrm>
            <a:off x="5476875" y="3571875"/>
            <a:ext cx="2524125" cy="23812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93" name="TextBox 92"/>
          <p:cNvSpPr txBox="1"/>
          <p:nvPr/>
        </p:nvSpPr>
        <p:spPr>
          <a:xfrm>
            <a:off x="5555454" y="3367560"/>
            <a:ext cx="2505206" cy="480131"/>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操作系统和虚拟机</a:t>
            </a:r>
          </a:p>
        </p:txBody>
      </p:sp>
      <p:sp>
        <p:nvSpPr>
          <p:cNvPr id="90" name="TextBox 89"/>
          <p:cNvSpPr txBox="1"/>
          <p:nvPr/>
        </p:nvSpPr>
        <p:spPr>
          <a:xfrm>
            <a:off x="6006777" y="2888962"/>
            <a:ext cx="1532089" cy="480131"/>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400" b="1" i="0">
                <a:latin typeface="Arial" pitchFamily="34" charset="0"/>
                <a:ea typeface="黑体" pitchFamily="49" charset="-122"/>
                <a:cs typeface="Arial" pitchFamily="34" charset="0"/>
              </a:rPr>
              <a:t>数据库</a:t>
            </a:r>
          </a:p>
        </p:txBody>
      </p:sp>
      <p:sp>
        <p:nvSpPr>
          <p:cNvPr id="42" name="Rounded Rectangle 41"/>
          <p:cNvSpPr/>
          <p:nvPr/>
        </p:nvSpPr>
        <p:spPr>
          <a:xfrm>
            <a:off x="5486400" y="3829050"/>
            <a:ext cx="2562225" cy="64770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94" name="TextBox 93"/>
          <p:cNvSpPr txBox="1"/>
          <p:nvPr/>
        </p:nvSpPr>
        <p:spPr>
          <a:xfrm>
            <a:off x="5595511" y="3933840"/>
            <a:ext cx="2407086" cy="480131"/>
          </a:xfrm>
          <a:prstGeom prst="rect">
            <a:avLst/>
          </a:prstGeom>
          <a:noFill/>
        </p:spPr>
        <p:txBody>
          <a:bodyPr wrap="square" rtlCol="0">
            <a:spAutoFit/>
          </a:bodyPr>
          <a:lstStyle/>
          <a:p>
            <a:pPr algn="ctr" defTabSz="914400">
              <a:lnSpc>
                <a:spcPct val="90000"/>
              </a:lnSpc>
              <a:buNone/>
            </a:pPr>
            <a:r>
              <a:rPr lang="en-US" sz="1400" b="1" i="0">
                <a:latin typeface="Arial" pitchFamily="34" charset="0"/>
                <a:ea typeface="黑体" pitchFamily="49" charset="-122"/>
                <a:cs typeface="Arial" pitchFamily="34" charset="0"/>
              </a:rPr>
              <a:t>集成式系统、</a:t>
            </a:r>
          </a:p>
          <a:p>
            <a:pPr algn="ctr" defTabSz="914400">
              <a:lnSpc>
                <a:spcPct val="90000"/>
              </a:lnSpc>
              <a:buNone/>
            </a:pPr>
            <a:r>
              <a:rPr lang="en-US" sz="1400" b="1" i="0">
                <a:latin typeface="Arial" pitchFamily="34" charset="0"/>
                <a:ea typeface="黑体" pitchFamily="49" charset="-122"/>
                <a:cs typeface="Arial" pitchFamily="34" charset="0"/>
              </a:rPr>
              <a:t>服务器和存储</a:t>
            </a:r>
          </a:p>
        </p:txBody>
      </p:sp>
      <p:sp>
        <p:nvSpPr>
          <p:cNvPr id="38" name="TextBox 37"/>
          <p:cNvSpPr txBox="1"/>
          <p:nvPr/>
        </p:nvSpPr>
        <p:spPr>
          <a:xfrm>
            <a:off x="4120179" y="2550797"/>
            <a:ext cx="1152395" cy="286232"/>
          </a:xfrm>
          <a:prstGeom prst="rect">
            <a:avLst/>
          </a:prstGeom>
          <a:noFill/>
        </p:spPr>
        <p:txBody>
          <a:bodyPr wrap="square" rtlCol="0">
            <a:spAutoFit/>
          </a:bodyPr>
          <a:lstStyle/>
          <a:p>
            <a:pPr algn="ctr" defTabSz="914400">
              <a:lnSpc>
                <a:spcPct val="90000"/>
              </a:lnSpc>
              <a:buNone/>
            </a:pPr>
            <a:r>
              <a:rPr lang="en-US" sz="1400" b="1" i="0">
                <a:solidFill>
                  <a:schemeClr val="bg1"/>
                </a:solidFill>
                <a:latin typeface="Arial" pitchFamily="34" charset="0"/>
                <a:ea typeface="黑体" pitchFamily="49" charset="-122"/>
                <a:cs typeface="Arial" pitchFamily="34" charset="0"/>
              </a:rPr>
              <a:t>网络云</a:t>
            </a:r>
          </a:p>
        </p:txBody>
      </p:sp>
      <p:sp>
        <p:nvSpPr>
          <p:cNvPr id="43" name="Rounded Rectangle 42"/>
          <p:cNvSpPr/>
          <p:nvPr/>
        </p:nvSpPr>
        <p:spPr>
          <a:xfrm>
            <a:off x="786340" y="923925"/>
            <a:ext cx="3200400" cy="3609975"/>
          </a:xfrm>
          <a:prstGeom prst="roundRect">
            <a:avLst/>
          </a:prstGeom>
          <a:solidFill>
            <a:schemeClr val="accent1">
              <a:alpha val="90000"/>
            </a:schemeClr>
          </a:solidFill>
          <a:ln>
            <a:noFill/>
          </a:ln>
          <a:effectLst>
            <a:outerShdw blurRad="50800" dist="50800" dir="5400000" algn="ctr" rotWithShape="0">
              <a:srgbClr val="FF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en-GB" sz="1800" b="1" i="0">
                <a:solidFill>
                  <a:schemeClr val="bg1"/>
                </a:solidFill>
                <a:latin typeface="Arial" pitchFamily="34" charset="0"/>
                <a:ea typeface="黑体" pitchFamily="49" charset="-122"/>
                <a:cs typeface="Arial" pitchFamily="34" charset="0"/>
              </a:rPr>
              <a:t>任意设备或网关均采用 Java</a:t>
            </a:r>
          </a:p>
          <a:p>
            <a:pPr algn="ctr" defTabSz="914400">
              <a:buNone/>
            </a:pPr>
            <a:r>
              <a:rPr lang="en-GB" sz="1800" b="1" i="0">
                <a:latin typeface="Arial" pitchFamily="34" charset="0"/>
                <a:ea typeface="黑体" pitchFamily="49" charset="-122"/>
                <a:cs typeface="Arial" pitchFamily="34" charset="0"/>
              </a:rPr>
              <a:t>开发更快、可移植、更可靠</a:t>
            </a:r>
          </a:p>
        </p:txBody>
      </p:sp>
      <p:sp>
        <p:nvSpPr>
          <p:cNvPr id="44" name="Rounded Rectangle 43"/>
          <p:cNvSpPr/>
          <p:nvPr/>
        </p:nvSpPr>
        <p:spPr>
          <a:xfrm>
            <a:off x="5425015" y="1333501"/>
            <a:ext cx="2677583" cy="1885950"/>
          </a:xfrm>
          <a:prstGeom prst="roundRect">
            <a:avLst/>
          </a:prstGeom>
          <a:solidFill>
            <a:schemeClr val="accent1">
              <a:alpha val="90000"/>
            </a:schemeClr>
          </a:solidFill>
          <a:ln>
            <a:noFill/>
          </a:ln>
          <a:effectLst>
            <a:outerShdw blurRad="50800" dist="50800" dir="5400000" algn="ctr" rotWithShape="0">
              <a:srgbClr val="FF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endParaRPr lang="en-US" dirty="0" smtClean="0">
              <a:solidFill>
                <a:srgbClr val="FFFFFF"/>
              </a:solidFill>
              <a:latin typeface="Arial" pitchFamily="34" charset="0"/>
              <a:ea typeface="黑体" pitchFamily="49" charset="-122"/>
              <a:cs typeface="Arial" pitchFamily="34" charset="0"/>
            </a:endParaRPr>
          </a:p>
          <a:p>
            <a:pPr algn="ctr" defTabSz="914400">
              <a:buNone/>
            </a:pPr>
            <a:r>
              <a:rPr lang="en-US" sz="1600" b="1" i="0" dirty="0" err="1">
                <a:solidFill>
                  <a:srgbClr val="FFFFFF"/>
                </a:solidFill>
                <a:latin typeface="Arial" pitchFamily="34" charset="0"/>
                <a:ea typeface="黑体" pitchFamily="49" charset="-122"/>
                <a:cs typeface="Arial" pitchFamily="34" charset="0"/>
              </a:rPr>
              <a:t>中间件和数据库</a:t>
            </a:r>
            <a:r>
              <a:rPr lang="en-US" sz="1600" b="1" i="0" dirty="0">
                <a:solidFill>
                  <a:srgbClr val="FFFFFF"/>
                </a:solidFill>
                <a:latin typeface="Arial" pitchFamily="34" charset="0"/>
                <a:ea typeface="黑体" pitchFamily="49" charset="-122"/>
                <a:cs typeface="Arial" pitchFamily="34" charset="0"/>
              </a:rPr>
              <a:t> </a:t>
            </a:r>
          </a:p>
          <a:p>
            <a:pPr algn="ctr" defTabSz="914400">
              <a:buNone/>
            </a:pPr>
            <a:r>
              <a:rPr lang="en-US" sz="1600" b="0" i="0" dirty="0" err="1">
                <a:latin typeface="Arial" pitchFamily="34" charset="0"/>
                <a:ea typeface="黑体" pitchFamily="49" charset="-122"/>
                <a:cs typeface="Arial" pitchFamily="34" charset="0"/>
              </a:rPr>
              <a:t>性能、可伸缩性</a:t>
            </a:r>
            <a:r>
              <a:rPr lang="en-US" sz="1600" b="0" i="0" dirty="0">
                <a:latin typeface="Arial" pitchFamily="34" charset="0"/>
                <a:ea typeface="黑体" pitchFamily="49" charset="-122"/>
                <a:cs typeface="Arial" pitchFamily="34" charset="0"/>
              </a:rPr>
              <a:t>、</a:t>
            </a:r>
            <a:r>
              <a:rPr lang="en-GB" sz="1600" b="0" i="0" dirty="0" err="1" smtClean="0">
                <a:latin typeface="Arial" pitchFamily="34" charset="0"/>
                <a:ea typeface="黑体" pitchFamily="49" charset="-122"/>
                <a:cs typeface="Arial" pitchFamily="34" charset="0"/>
              </a:rPr>
              <a:t>安全</a:t>
            </a:r>
            <a:endParaRPr lang="en-GB" sz="1600" b="0" i="0" dirty="0" smtClean="0">
              <a:latin typeface="Arial" pitchFamily="34" charset="0"/>
              <a:ea typeface="黑体" pitchFamily="49" charset="-122"/>
              <a:cs typeface="Arial" pitchFamily="34" charset="0"/>
            </a:endParaRPr>
          </a:p>
          <a:p>
            <a:pPr algn="ctr" defTabSz="914400">
              <a:buNone/>
            </a:pPr>
            <a:r>
              <a:rPr lang="en-GB" sz="1600" b="0" i="0" dirty="0" err="1" smtClean="0">
                <a:latin typeface="Arial" pitchFamily="34" charset="0"/>
                <a:ea typeface="黑体" pitchFamily="49" charset="-122"/>
                <a:cs typeface="Arial" pitchFamily="34" charset="0"/>
              </a:rPr>
              <a:t>性</a:t>
            </a:r>
            <a:r>
              <a:rPr lang="en-GB" sz="1600" b="0" i="0" dirty="0" err="1">
                <a:latin typeface="Arial" pitchFamily="34" charset="0"/>
                <a:ea typeface="黑体" pitchFamily="49" charset="-122"/>
                <a:cs typeface="Arial" pitchFamily="34" charset="0"/>
              </a:rPr>
              <a:t>、集成</a:t>
            </a:r>
            <a:endParaRPr lang="en-GB" sz="1600" b="0" i="0" dirty="0">
              <a:latin typeface="Arial" pitchFamily="34" charset="0"/>
              <a:ea typeface="黑体" pitchFamily="49" charset="-122"/>
              <a:cs typeface="Arial" pitchFamily="34" charset="0"/>
            </a:endParaRPr>
          </a:p>
          <a:p>
            <a:pPr algn="ctr" defTabSz="914400">
              <a:buNone/>
            </a:pPr>
            <a:endParaRPr lang="en-US" dirty="0" smtClean="0">
              <a:latin typeface="Arial" pitchFamily="34" charset="0"/>
              <a:ea typeface="黑体" pitchFamily="49" charset="-122"/>
              <a:cs typeface="Arial" pitchFamily="34" charset="0"/>
            </a:endParaRPr>
          </a:p>
        </p:txBody>
      </p:sp>
      <p:sp>
        <p:nvSpPr>
          <p:cNvPr id="36" name="Rounded Rectangle 35"/>
          <p:cNvSpPr/>
          <p:nvPr/>
        </p:nvSpPr>
        <p:spPr>
          <a:xfrm>
            <a:off x="5461000" y="3208867"/>
            <a:ext cx="2658532" cy="1315509"/>
          </a:xfrm>
          <a:prstGeom prst="roundRect">
            <a:avLst/>
          </a:prstGeom>
          <a:solidFill>
            <a:schemeClr val="accent1">
              <a:alpha val="90000"/>
            </a:schemeClr>
          </a:solidFill>
          <a:ln>
            <a:noFill/>
          </a:ln>
          <a:effectLst>
            <a:outerShdw blurRad="50800" dist="50800" dir="5400000" algn="ctr" rotWithShape="0">
              <a:srgbClr val="FF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en-US" sz="1600" b="1" i="0">
                <a:solidFill>
                  <a:srgbClr val="FFFFFF"/>
                </a:solidFill>
                <a:latin typeface="Arial" pitchFamily="34" charset="0"/>
                <a:ea typeface="黑体" pitchFamily="49" charset="-122"/>
                <a:cs typeface="Arial" pitchFamily="34" charset="0"/>
              </a:rPr>
              <a:t> 集成式系统 </a:t>
            </a:r>
          </a:p>
          <a:p>
            <a:pPr algn="ctr" defTabSz="914400">
              <a:buNone/>
            </a:pPr>
            <a:r>
              <a:rPr lang="en-US" sz="1600" b="0" i="0">
                <a:solidFill>
                  <a:srgbClr val="FFFFFF"/>
                </a:solidFill>
                <a:latin typeface="Arial" pitchFamily="34" charset="0"/>
                <a:ea typeface="黑体" pitchFamily="49" charset="-122"/>
                <a:cs typeface="Arial" pitchFamily="34" charset="0"/>
              </a:rPr>
              <a:t>提供云</a:t>
            </a:r>
            <a:r>
              <a:rPr lang="en-US" sz="1600" b="0" i="0">
                <a:latin typeface="Arial" pitchFamily="34" charset="0"/>
                <a:ea typeface="黑体" pitchFamily="49" charset="-122"/>
                <a:cs typeface="Arial" pitchFamily="34" charset="0"/>
              </a:rPr>
              <a:t>服务，管理大数据</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1"/>
          <p:cNvSpPr>
            <a:spLocks noGrp="1"/>
          </p:cNvSpPr>
          <p:nvPr>
            <p:ph type="title"/>
          </p:nvPr>
        </p:nvSpPr>
        <p:spPr>
          <a:xfrm>
            <a:off x="661472" y="122859"/>
            <a:ext cx="8229586" cy="406395"/>
          </a:xfrm>
        </p:spPr>
        <p:txBody>
          <a:bodyPr/>
          <a:lstStyle/>
          <a:p>
            <a:pPr algn="l" defTabSz="914400">
              <a:lnSpc>
                <a:spcPct val="90000"/>
              </a:lnSpc>
              <a:spcBef>
                <a:spcPts val="0"/>
              </a:spcBef>
              <a:buNone/>
            </a:pPr>
            <a:r>
              <a:rPr lang="en-GB" sz="2800" b="1" i="0">
                <a:solidFill>
                  <a:srgbClr val="000000"/>
                </a:solidFill>
                <a:latin typeface="Arial" pitchFamily="34" charset="0"/>
                <a:ea typeface="黑体" pitchFamily="49" charset="-122"/>
                <a:cs typeface="Arial" pitchFamily="34" charset="0"/>
              </a:rPr>
              <a:t>Oracle 的设备到数据中心产品</a:t>
            </a:r>
          </a:p>
        </p:txBody>
      </p:sp>
      <p:grpSp>
        <p:nvGrpSpPr>
          <p:cNvPr id="2" name="Group 126"/>
          <p:cNvGrpSpPr/>
          <p:nvPr/>
        </p:nvGrpSpPr>
        <p:grpSpPr>
          <a:xfrm>
            <a:off x="-93131" y="1098602"/>
            <a:ext cx="9161975" cy="3573303"/>
            <a:chOff x="-93131" y="1030781"/>
            <a:chExt cx="9161975" cy="3573303"/>
          </a:xfrm>
        </p:grpSpPr>
        <p:sp>
          <p:nvSpPr>
            <p:cNvPr id="85" name="TextBox 84"/>
            <p:cNvSpPr txBox="1"/>
            <p:nvPr/>
          </p:nvSpPr>
          <p:spPr>
            <a:xfrm>
              <a:off x="-93131" y="2747393"/>
              <a:ext cx="1532089" cy="258532"/>
            </a:xfrm>
            <a:prstGeom prst="rect">
              <a:avLst/>
            </a:prstGeom>
            <a:noFill/>
          </p:spPr>
          <p:txBody>
            <a:bodyPr wrap="square" rtlCol="0">
              <a:spAutoFit/>
            </a:bodyPr>
            <a:lstStyle/>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设备</a:t>
              </a:r>
            </a:p>
          </p:txBody>
        </p:sp>
        <p:sp>
          <p:nvSpPr>
            <p:cNvPr id="93" name="TextBox 92"/>
            <p:cNvSpPr txBox="1"/>
            <p:nvPr/>
          </p:nvSpPr>
          <p:spPr>
            <a:xfrm>
              <a:off x="4232263" y="3434235"/>
              <a:ext cx="2505206" cy="452432"/>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操作系统和虚拟机</a:t>
              </a:r>
            </a:p>
          </p:txBody>
        </p:sp>
        <p:sp>
          <p:nvSpPr>
            <p:cNvPr id="96" name="TextBox 95"/>
            <p:cNvSpPr txBox="1"/>
            <p:nvPr/>
          </p:nvSpPr>
          <p:spPr>
            <a:xfrm>
              <a:off x="6588691" y="1138989"/>
              <a:ext cx="2480153" cy="3395433"/>
            </a:xfrm>
            <a:prstGeom prst="rect">
              <a:avLst/>
            </a:prstGeom>
            <a:solidFill>
              <a:schemeClr val="tx2">
                <a:lumMod val="40000"/>
                <a:lumOff val="60000"/>
              </a:schemeClr>
            </a:solidFill>
            <a:ln/>
            <a:effectLst>
              <a:outerShdw blurRad="40000" dist="23000" dir="5400000" rotWithShape="0">
                <a:srgbClr val="000000">
                  <a:alpha val="35000"/>
                </a:srgbClr>
              </a:outerShdw>
              <a:softEdge rad="63500"/>
            </a:effectLst>
          </p:spPr>
          <p:style>
            <a:lnRef idx="1">
              <a:schemeClr val="accent4"/>
            </a:lnRef>
            <a:fillRef idx="3">
              <a:schemeClr val="accent4"/>
            </a:fillRef>
            <a:effectRef idx="2">
              <a:schemeClr val="accent4"/>
            </a:effectRef>
            <a:fontRef idx="minor">
              <a:schemeClr val="lt1"/>
            </a:fontRef>
          </p:style>
          <p:txBody>
            <a:bodyPr wrap="square" lIns="182880" tIns="91440" rIns="91440" bIns="91440" rtlCol="0">
              <a:noAutofit/>
            </a:bodyPr>
            <a:lstStyle/>
            <a:p>
              <a:pPr algn="l" defTabSz="914400">
                <a:buClr>
                  <a:srgbClr val="000000"/>
                </a:buClr>
                <a:buFont typeface="Arial"/>
                <a:buChar char="•"/>
              </a:pPr>
              <a:r>
                <a:rPr lang="en-GB" sz="1400" b="1" i="0">
                  <a:solidFill>
                    <a:srgbClr val="000000"/>
                  </a:solidFill>
                  <a:latin typeface="Arial" pitchFamily="34" charset="0"/>
                  <a:ea typeface="黑体" pitchFamily="49" charset="-122"/>
                  <a:cs typeface="Arial" pitchFamily="34" charset="0"/>
                </a:rPr>
                <a:t>所有设备均采用 Java </a:t>
              </a:r>
              <a:r>
                <a:rPr lang="en-GB" sz="1400" b="0" i="0">
                  <a:solidFill>
                    <a:srgbClr val="000000"/>
                  </a:solidFill>
                  <a:latin typeface="Arial" pitchFamily="34" charset="0"/>
                  <a:ea typeface="黑体" pitchFamily="49" charset="-122"/>
                  <a:cs typeface="Arial" pitchFamily="34" charset="0"/>
                </a:rPr>
                <a:t>以通过使用与数据中心中所用相同的大众化技能提高开发速度和可靠性</a:t>
              </a:r>
              <a:r>
                <a:rPr lang="en-US" sz="1400" b="0" i="0">
                  <a:solidFill>
                    <a:srgbClr val="000000"/>
                  </a:solidFill>
                  <a:latin typeface="Arial" pitchFamily="34" charset="0"/>
                  <a:ea typeface="黑体" pitchFamily="49" charset="-122"/>
                  <a:cs typeface="Arial" pitchFamily="34" charset="0"/>
                </a:rPr>
                <a:t>  </a:t>
              </a:r>
            </a:p>
            <a:p>
              <a:pPr algn="l" defTabSz="914400">
                <a:buClr>
                  <a:srgbClr val="000000"/>
                </a:buClr>
                <a:buFont typeface="Arial"/>
                <a:buChar char="•"/>
              </a:pPr>
              <a:r>
                <a:rPr lang="en-US" sz="1400" b="0" i="0">
                  <a:solidFill>
                    <a:srgbClr val="000000"/>
                  </a:solidFill>
                  <a:latin typeface="Arial" pitchFamily="34" charset="0"/>
                  <a:ea typeface="黑体" pitchFamily="49" charset="-122"/>
                  <a:cs typeface="Arial" pitchFamily="34" charset="0"/>
                </a:rPr>
                <a:t>  使用</a:t>
              </a:r>
              <a:r>
                <a:rPr lang="en-US" sz="1400" b="1" i="0">
                  <a:solidFill>
                    <a:srgbClr val="000000"/>
                  </a:solidFill>
                  <a:latin typeface="Arial" pitchFamily="34" charset="0"/>
                  <a:ea typeface="黑体" pitchFamily="49" charset="-122"/>
                  <a:cs typeface="Arial" pitchFamily="34" charset="0"/>
                </a:rPr>
                <a:t>Oracle 中间件和数据库</a:t>
              </a:r>
              <a:r>
                <a:rPr lang="en-US" sz="1400" b="0" i="0">
                  <a:solidFill>
                    <a:srgbClr val="000000"/>
                  </a:solidFill>
                  <a:latin typeface="Arial" pitchFamily="34" charset="0"/>
                  <a:ea typeface="黑体" pitchFamily="49" charset="-122"/>
                  <a:cs typeface="Arial" pitchFamily="34" charset="0"/>
                </a:rPr>
                <a:t>软件作为基础构建 IP，</a:t>
              </a:r>
              <a:r>
                <a:rPr lang="en-GB" sz="1400" b="0" i="0">
                  <a:solidFill>
                    <a:srgbClr val="000000"/>
                  </a:solidFill>
                  <a:latin typeface="Arial" pitchFamily="34" charset="0"/>
                  <a:ea typeface="黑体" pitchFamily="49" charset="-122"/>
                  <a:cs typeface="Arial" pitchFamily="34" charset="0"/>
                </a:rPr>
                <a:t>以实现更好的安全性、更好的支持和更好的服务质量</a:t>
              </a:r>
            </a:p>
            <a:p>
              <a:pPr algn="l" defTabSz="914400">
                <a:buClr>
                  <a:srgbClr val="000000"/>
                </a:buClr>
                <a:buFont typeface="Arial"/>
                <a:buChar char="•"/>
              </a:pPr>
              <a:r>
                <a:rPr lang="en-GB" sz="1400" b="0" i="0">
                  <a:solidFill>
                    <a:srgbClr val="000000"/>
                  </a:solidFill>
                  <a:latin typeface="Arial" pitchFamily="34" charset="0"/>
                  <a:ea typeface="黑体" pitchFamily="49" charset="-122"/>
                  <a:cs typeface="Arial" pitchFamily="34" charset="0"/>
                </a:rPr>
                <a:t>  </a:t>
              </a:r>
              <a:r>
                <a:rPr lang="en-US" sz="1400" b="0" i="0">
                  <a:solidFill>
                    <a:srgbClr val="000000"/>
                  </a:solidFill>
                  <a:latin typeface="Arial" pitchFamily="34" charset="0"/>
                  <a:ea typeface="黑体" pitchFamily="49" charset="-122"/>
                  <a:cs typeface="Arial" pitchFamily="34" charset="0"/>
                </a:rPr>
                <a:t>使用 </a:t>
              </a:r>
              <a:r>
                <a:rPr lang="en-US" sz="1400" b="1" i="0">
                  <a:solidFill>
                    <a:srgbClr val="000000"/>
                  </a:solidFill>
                  <a:latin typeface="Arial" pitchFamily="34" charset="0"/>
                  <a:ea typeface="黑体" pitchFamily="49" charset="-122"/>
                  <a:cs typeface="Arial" pitchFamily="34" charset="0"/>
                </a:rPr>
                <a:t>Oracle 集成式系统</a:t>
              </a:r>
              <a:r>
                <a:rPr lang="en-US" sz="1400" b="0" i="0">
                  <a:solidFill>
                    <a:srgbClr val="000000"/>
                  </a:solidFill>
                  <a:latin typeface="Arial" pitchFamily="34" charset="0"/>
                  <a:ea typeface="黑体" pitchFamily="49" charset="-122"/>
                  <a:cs typeface="Arial" pitchFamily="34" charset="0"/>
                </a:rPr>
                <a:t> 交付云服务和管理大数据</a:t>
              </a:r>
            </a:p>
            <a:p>
              <a:pPr marL="210312" indent="-210312" algn="l" defTabSz="914400">
                <a:buNone/>
              </a:pPr>
              <a:endParaRPr lang="en-US" sz="1400" dirty="0" smtClean="0">
                <a:solidFill>
                  <a:schemeClr val="tx1"/>
                </a:solidFill>
                <a:latin typeface="Arial" pitchFamily="34" charset="0"/>
                <a:ea typeface="黑体" pitchFamily="49" charset="-122"/>
                <a:cs typeface="Arial" pitchFamily="34" charset="0"/>
              </a:endParaRPr>
            </a:p>
            <a:p>
              <a:pPr marL="210312" indent="-210312" algn="l" defTabSz="914400">
                <a:buNone/>
              </a:pPr>
              <a:endParaRPr lang="en-US" sz="2400" dirty="0" smtClean="0">
                <a:solidFill>
                  <a:schemeClr val="tx1"/>
                </a:solidFill>
                <a:latin typeface="Arial" pitchFamily="34" charset="0"/>
                <a:ea typeface="黑体" pitchFamily="49" charset="-122"/>
                <a:cs typeface="Arial" pitchFamily="34" charset="0"/>
              </a:endParaRPr>
            </a:p>
          </p:txBody>
        </p:sp>
        <p:pic>
          <p:nvPicPr>
            <p:cNvPr id="90115" name="Picture 3"/>
            <p:cNvPicPr>
              <a:picLocks noChangeAspect="1" noChangeArrowheads="1"/>
            </p:cNvPicPr>
            <p:nvPr/>
          </p:nvPicPr>
          <p:blipFill>
            <a:blip r:embed="rId3" cstate="print"/>
            <a:srcRect/>
            <a:stretch>
              <a:fillRect/>
            </a:stretch>
          </p:blipFill>
          <p:spPr bwMode="auto">
            <a:xfrm>
              <a:off x="2736265" y="2802324"/>
              <a:ext cx="228479" cy="228479"/>
            </a:xfrm>
            <a:prstGeom prst="rect">
              <a:avLst/>
            </a:prstGeom>
            <a:noFill/>
            <a:ln w="9525">
              <a:noFill/>
              <a:miter lim="800000"/>
              <a:headEnd/>
              <a:tailEnd/>
            </a:ln>
            <a:effectLst/>
          </p:spPr>
        </p:pic>
        <p:pic>
          <p:nvPicPr>
            <p:cNvPr id="214" name="Picture 3"/>
            <p:cNvPicPr>
              <a:picLocks noChangeAspect="1" noChangeArrowheads="1"/>
            </p:cNvPicPr>
            <p:nvPr/>
          </p:nvPicPr>
          <p:blipFill>
            <a:blip r:embed="rId3" cstate="print"/>
            <a:srcRect/>
            <a:stretch>
              <a:fillRect/>
            </a:stretch>
          </p:blipFill>
          <p:spPr bwMode="auto">
            <a:xfrm>
              <a:off x="4077850" y="2809356"/>
              <a:ext cx="228479" cy="228479"/>
            </a:xfrm>
            <a:prstGeom prst="rect">
              <a:avLst/>
            </a:prstGeom>
            <a:noFill/>
            <a:ln w="9525">
              <a:noFill/>
              <a:miter lim="800000"/>
              <a:headEnd/>
              <a:tailEnd/>
            </a:ln>
            <a:effectLst/>
          </p:spPr>
        </p:pic>
        <p:pic>
          <p:nvPicPr>
            <p:cNvPr id="216" name="Picture 3"/>
            <p:cNvPicPr>
              <a:picLocks noChangeAspect="1" noChangeArrowheads="1"/>
            </p:cNvPicPr>
            <p:nvPr/>
          </p:nvPicPr>
          <p:blipFill>
            <a:blip r:embed="rId3" cstate="print"/>
            <a:srcRect/>
            <a:stretch>
              <a:fillRect/>
            </a:stretch>
          </p:blipFill>
          <p:spPr bwMode="auto">
            <a:xfrm>
              <a:off x="1247418" y="2802324"/>
              <a:ext cx="228479" cy="228479"/>
            </a:xfrm>
            <a:prstGeom prst="rect">
              <a:avLst/>
            </a:prstGeom>
            <a:noFill/>
            <a:ln w="9525">
              <a:noFill/>
              <a:miter lim="800000"/>
              <a:headEnd/>
              <a:tailEnd/>
            </a:ln>
            <a:effectLst/>
          </p:spPr>
        </p:pic>
        <p:sp>
          <p:nvSpPr>
            <p:cNvPr id="83" name="Rectangle 14"/>
            <p:cNvSpPr>
              <a:spLocks noChangeArrowheads="1"/>
            </p:cNvSpPr>
            <p:nvPr/>
          </p:nvSpPr>
          <p:spPr bwMode="gray">
            <a:xfrm>
              <a:off x="84536" y="1153492"/>
              <a:ext cx="1132467" cy="3419605"/>
            </a:xfrm>
            <a:prstGeom prst="rect">
              <a:avLst/>
            </a:prstGeom>
            <a:solidFill>
              <a:schemeClr val="bg2">
                <a:lumMod val="50000"/>
              </a:schemeClr>
            </a:solidFill>
            <a:ln w="19050">
              <a:solidFill>
                <a:srgbClr val="FFFFFF"/>
              </a:solidFill>
              <a:miter lim="800000"/>
              <a:headEnd/>
              <a:tailEnd/>
            </a:ln>
          </p:spPr>
          <p:txBody>
            <a:bodyPr anchor="ctr"/>
            <a:lstStyle/>
            <a:p>
              <a:pPr algn="l"/>
              <a:endParaRPr lang="en-US" sz="1800" dirty="0">
                <a:latin typeface="Arial" pitchFamily="34" charset="0"/>
                <a:ea typeface="黑体" pitchFamily="49" charset="-122"/>
                <a:cs typeface="Arial" pitchFamily="34" charset="0"/>
              </a:endParaRPr>
            </a:p>
          </p:txBody>
        </p:sp>
        <p:sp>
          <p:nvSpPr>
            <p:cNvPr id="87" name="Rectangle 29"/>
            <p:cNvSpPr>
              <a:spLocks noChangeArrowheads="1"/>
            </p:cNvSpPr>
            <p:nvPr/>
          </p:nvSpPr>
          <p:spPr bwMode="gray">
            <a:xfrm>
              <a:off x="2985151" y="1088516"/>
              <a:ext cx="1053723" cy="3484581"/>
            </a:xfrm>
            <a:prstGeom prst="rect">
              <a:avLst/>
            </a:prstGeom>
            <a:solidFill>
              <a:schemeClr val="bg2">
                <a:lumMod val="40000"/>
                <a:lumOff val="60000"/>
              </a:schemeClr>
            </a:solidFill>
            <a:ln w="19050">
              <a:solidFill>
                <a:srgbClr val="FFFFFF"/>
              </a:solidFill>
              <a:miter lim="800000"/>
              <a:headEnd/>
              <a:tailEnd/>
            </a:ln>
          </p:spPr>
          <p:txBody>
            <a:bodyPr anchor="ctr"/>
            <a:lstStyle/>
            <a:p>
              <a:pPr algn="l"/>
              <a:endParaRPr lang="en-US" sz="1800" dirty="0">
                <a:latin typeface="Arial" pitchFamily="34" charset="0"/>
                <a:ea typeface="黑体" pitchFamily="49" charset="-122"/>
                <a:cs typeface="Arial" pitchFamily="34" charset="0"/>
              </a:endParaRPr>
            </a:p>
          </p:txBody>
        </p:sp>
        <p:sp>
          <p:nvSpPr>
            <p:cNvPr id="88" name="TextBox 87"/>
            <p:cNvSpPr txBox="1"/>
            <p:nvPr/>
          </p:nvSpPr>
          <p:spPr>
            <a:xfrm>
              <a:off x="2999214" y="2713991"/>
              <a:ext cx="1027135" cy="424732"/>
            </a:xfrm>
            <a:prstGeom prst="rect">
              <a:avLst/>
            </a:prstGeom>
            <a:noFill/>
          </p:spPr>
          <p:txBody>
            <a:bodyPr wrap="square" rtlCol="0">
              <a:spAutoFit/>
            </a:bodyPr>
            <a:lstStyle/>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网络</a:t>
              </a:r>
            </a:p>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云</a:t>
              </a:r>
            </a:p>
          </p:txBody>
        </p:sp>
        <p:sp>
          <p:nvSpPr>
            <p:cNvPr id="89" name="TextBox 88"/>
            <p:cNvSpPr txBox="1"/>
            <p:nvPr/>
          </p:nvSpPr>
          <p:spPr>
            <a:xfrm>
              <a:off x="4647965" y="1926939"/>
              <a:ext cx="1532089" cy="452432"/>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中间件</a:t>
              </a:r>
            </a:p>
          </p:txBody>
        </p:sp>
        <p:sp>
          <p:nvSpPr>
            <p:cNvPr id="99" name="TextBox 98"/>
            <p:cNvSpPr txBox="1"/>
            <p:nvPr/>
          </p:nvSpPr>
          <p:spPr>
            <a:xfrm>
              <a:off x="68680" y="2771438"/>
              <a:ext cx="1152395" cy="258532"/>
            </a:xfrm>
            <a:prstGeom prst="rect">
              <a:avLst/>
            </a:prstGeom>
            <a:noFill/>
          </p:spPr>
          <p:txBody>
            <a:bodyPr wrap="square" rtlCol="0">
              <a:spAutoFit/>
            </a:bodyPr>
            <a:lstStyle/>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设备</a:t>
              </a:r>
            </a:p>
          </p:txBody>
        </p:sp>
        <p:grpSp>
          <p:nvGrpSpPr>
            <p:cNvPr id="3" name="Group 125"/>
            <p:cNvGrpSpPr/>
            <p:nvPr/>
          </p:nvGrpSpPr>
          <p:grpSpPr>
            <a:xfrm>
              <a:off x="4347411" y="1473346"/>
              <a:ext cx="2197768" cy="1510486"/>
              <a:chOff x="4347411" y="1473346"/>
              <a:chExt cx="2197768" cy="1510486"/>
            </a:xfrm>
          </p:grpSpPr>
          <p:sp>
            <p:nvSpPr>
              <p:cNvPr id="105" name="Rectangle 2"/>
              <p:cNvSpPr>
                <a:spLocks noChangeArrowheads="1"/>
              </p:cNvSpPr>
              <p:nvPr/>
            </p:nvSpPr>
            <p:spPr bwMode="gray">
              <a:xfrm>
                <a:off x="4347411" y="1473346"/>
                <a:ext cx="2197768" cy="1510486"/>
              </a:xfrm>
              <a:prstGeom prst="rect">
                <a:avLst/>
              </a:prstGeom>
              <a:gradFill flip="none" rotWithShape="1">
                <a:gsLst>
                  <a:gs pos="0">
                    <a:srgbClr val="C80000"/>
                  </a:gs>
                  <a:gs pos="100000">
                    <a:srgbClr val="FF1414"/>
                  </a:gs>
                </a:gsLst>
                <a:lin ang="16200000" scaled="1"/>
                <a:tileRect/>
              </a:gradFill>
              <a:ln>
                <a:noFill/>
              </a:ln>
            </p:spPr>
            <p:txBody>
              <a:bodyPr wrap="square" rIns="0" anchor="b"/>
              <a:lstStyle/>
              <a:p>
                <a:endParaRPr lang="en-US" sz="700" kern="0" dirty="0">
                  <a:solidFill>
                    <a:srgbClr val="FFFFFF"/>
                  </a:solidFill>
                  <a:latin typeface="Arial" pitchFamily="34" charset="0"/>
                  <a:ea typeface="黑体" pitchFamily="49" charset="-122"/>
                  <a:cs typeface="Arial" pitchFamily="34" charset="0"/>
                </a:endParaRPr>
              </a:p>
            </p:txBody>
          </p:sp>
          <p:sp>
            <p:nvSpPr>
              <p:cNvPr id="106" name="TextBox 105"/>
              <p:cNvSpPr txBox="1"/>
              <p:nvPr/>
            </p:nvSpPr>
            <p:spPr>
              <a:xfrm>
                <a:off x="4639945" y="1983087"/>
                <a:ext cx="1532089" cy="452432"/>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中间件</a:t>
                </a:r>
              </a:p>
            </p:txBody>
          </p:sp>
        </p:grpSp>
        <p:grpSp>
          <p:nvGrpSpPr>
            <p:cNvPr id="4" name="Group 108"/>
            <p:cNvGrpSpPr/>
            <p:nvPr/>
          </p:nvGrpSpPr>
          <p:grpSpPr>
            <a:xfrm>
              <a:off x="4355441" y="2985717"/>
              <a:ext cx="2197768" cy="599694"/>
              <a:chOff x="5622759" y="3162179"/>
              <a:chExt cx="2197768" cy="599694"/>
            </a:xfrm>
          </p:grpSpPr>
          <p:sp>
            <p:nvSpPr>
              <p:cNvPr id="107" name="Rectangle 2"/>
              <p:cNvSpPr>
                <a:spLocks noChangeArrowheads="1"/>
              </p:cNvSpPr>
              <p:nvPr/>
            </p:nvSpPr>
            <p:spPr bwMode="gray">
              <a:xfrm>
                <a:off x="5622759" y="3192378"/>
                <a:ext cx="2197768" cy="569495"/>
              </a:xfrm>
              <a:prstGeom prst="rect">
                <a:avLst/>
              </a:prstGeom>
              <a:gradFill flip="none" rotWithShape="1">
                <a:gsLst>
                  <a:gs pos="0">
                    <a:srgbClr val="C80000"/>
                  </a:gs>
                  <a:gs pos="100000">
                    <a:srgbClr val="FF1414"/>
                  </a:gs>
                </a:gsLst>
                <a:lin ang="16200000" scaled="1"/>
                <a:tileRect/>
              </a:gradFill>
              <a:ln>
                <a:noFill/>
              </a:ln>
            </p:spPr>
            <p:txBody>
              <a:bodyPr wrap="square" rIns="0" anchor="b"/>
              <a:lstStyle/>
              <a:p>
                <a:endParaRPr lang="en-US" sz="700" kern="0" dirty="0">
                  <a:solidFill>
                    <a:srgbClr val="FFFFFF"/>
                  </a:solidFill>
                  <a:latin typeface="Arial" pitchFamily="34" charset="0"/>
                  <a:ea typeface="黑体" pitchFamily="49" charset="-122"/>
                  <a:cs typeface="Arial" pitchFamily="34" charset="0"/>
                </a:endParaRPr>
              </a:p>
            </p:txBody>
          </p:sp>
          <p:sp>
            <p:nvSpPr>
              <p:cNvPr id="108" name="TextBox 107"/>
              <p:cNvSpPr txBox="1"/>
              <p:nvPr/>
            </p:nvSpPr>
            <p:spPr>
              <a:xfrm>
                <a:off x="5894847" y="3162179"/>
                <a:ext cx="1532089" cy="452432"/>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数据库</a:t>
                </a:r>
              </a:p>
            </p:txBody>
          </p:sp>
        </p:grpSp>
        <p:sp>
          <p:nvSpPr>
            <p:cNvPr id="110" name="Rectangle 2"/>
            <p:cNvSpPr>
              <a:spLocks noChangeArrowheads="1"/>
            </p:cNvSpPr>
            <p:nvPr/>
          </p:nvSpPr>
          <p:spPr bwMode="gray">
            <a:xfrm>
              <a:off x="4347410" y="1155031"/>
              <a:ext cx="2213811" cy="286558"/>
            </a:xfrm>
            <a:prstGeom prst="rect">
              <a:avLst/>
            </a:prstGeom>
            <a:solidFill>
              <a:schemeClr val="tx1">
                <a:lumMod val="50000"/>
                <a:lumOff val="50000"/>
              </a:schemeClr>
            </a:solidFill>
            <a:ln>
              <a:noFill/>
            </a:ln>
          </p:spPr>
          <p:txBody>
            <a:bodyPr wrap="square" rIns="0" anchor="b"/>
            <a:lstStyle/>
            <a:p>
              <a:endParaRPr lang="en-US" sz="700" kern="0" dirty="0">
                <a:solidFill>
                  <a:srgbClr val="FFFFFF"/>
                </a:solidFill>
                <a:latin typeface="Arial" pitchFamily="34" charset="0"/>
                <a:ea typeface="黑体" pitchFamily="49" charset="-122"/>
                <a:cs typeface="Arial" pitchFamily="34" charset="0"/>
              </a:endParaRPr>
            </a:p>
          </p:txBody>
        </p:sp>
        <p:grpSp>
          <p:nvGrpSpPr>
            <p:cNvPr id="5" name="Group 117"/>
            <p:cNvGrpSpPr/>
            <p:nvPr/>
          </p:nvGrpSpPr>
          <p:grpSpPr>
            <a:xfrm>
              <a:off x="4363476" y="3615490"/>
              <a:ext cx="2197768" cy="269001"/>
              <a:chOff x="6481020" y="3599448"/>
              <a:chExt cx="2197768" cy="269001"/>
            </a:xfrm>
          </p:grpSpPr>
          <p:sp>
            <p:nvSpPr>
              <p:cNvPr id="114" name="Rectangle 2"/>
              <p:cNvSpPr>
                <a:spLocks noChangeArrowheads="1"/>
              </p:cNvSpPr>
              <p:nvPr/>
            </p:nvSpPr>
            <p:spPr bwMode="gray">
              <a:xfrm>
                <a:off x="6481020" y="3599448"/>
                <a:ext cx="2197768" cy="266700"/>
              </a:xfrm>
              <a:prstGeom prst="rect">
                <a:avLst/>
              </a:prstGeom>
              <a:gradFill flip="none" rotWithShape="1">
                <a:gsLst>
                  <a:gs pos="0">
                    <a:srgbClr val="C80000"/>
                  </a:gs>
                  <a:gs pos="100000">
                    <a:srgbClr val="FF1414"/>
                  </a:gs>
                </a:gsLst>
                <a:lin ang="16200000" scaled="1"/>
                <a:tileRect/>
              </a:gradFill>
              <a:ln>
                <a:noFill/>
              </a:ln>
            </p:spPr>
            <p:txBody>
              <a:bodyPr wrap="square" rIns="0" anchor="b"/>
              <a:lstStyle/>
              <a:p>
                <a:endParaRPr lang="en-US" sz="700" kern="0" dirty="0">
                  <a:solidFill>
                    <a:srgbClr val="FFFFFF"/>
                  </a:solidFill>
                  <a:latin typeface="Arial" pitchFamily="34" charset="0"/>
                  <a:ea typeface="黑体" pitchFamily="49" charset="-122"/>
                  <a:cs typeface="Arial" pitchFamily="34" charset="0"/>
                </a:endParaRPr>
              </a:p>
            </p:txBody>
          </p:sp>
          <p:sp>
            <p:nvSpPr>
              <p:cNvPr id="117" name="Rectangle 116"/>
              <p:cNvSpPr/>
              <p:nvPr/>
            </p:nvSpPr>
            <p:spPr>
              <a:xfrm>
                <a:off x="6588671" y="3609917"/>
                <a:ext cx="1415772" cy="258532"/>
              </a:xfrm>
              <a:prstGeom prst="rect">
                <a:avLst/>
              </a:prstGeom>
            </p:spPr>
            <p:txBody>
              <a:bodyPr wrap="none">
                <a:spAutoFit/>
              </a:bodyPr>
              <a:lstStyle/>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操作系统和虚拟机</a:t>
                </a:r>
              </a:p>
            </p:txBody>
          </p:sp>
        </p:grpSp>
        <p:sp>
          <p:nvSpPr>
            <p:cNvPr id="120" name="Rectangle 2"/>
            <p:cNvSpPr>
              <a:spLocks noChangeArrowheads="1"/>
            </p:cNvSpPr>
            <p:nvPr/>
          </p:nvSpPr>
          <p:spPr bwMode="gray">
            <a:xfrm>
              <a:off x="4355456" y="3928310"/>
              <a:ext cx="2197768" cy="611606"/>
            </a:xfrm>
            <a:prstGeom prst="rect">
              <a:avLst/>
            </a:prstGeom>
            <a:gradFill flip="none" rotWithShape="1">
              <a:gsLst>
                <a:gs pos="0">
                  <a:srgbClr val="C80000"/>
                </a:gs>
                <a:gs pos="100000">
                  <a:srgbClr val="FF1414"/>
                </a:gs>
              </a:gsLst>
              <a:lin ang="16200000" scaled="1"/>
              <a:tileRect/>
            </a:gradFill>
            <a:ln>
              <a:noFill/>
            </a:ln>
          </p:spPr>
          <p:txBody>
            <a:bodyPr wrap="square" rIns="0" anchor="b"/>
            <a:lstStyle/>
            <a:p>
              <a:endParaRPr lang="en-US" sz="700" kern="0" dirty="0">
                <a:solidFill>
                  <a:srgbClr val="FFFFFF"/>
                </a:solidFill>
                <a:latin typeface="Arial" pitchFamily="34" charset="0"/>
                <a:ea typeface="黑体" pitchFamily="49" charset="-122"/>
                <a:cs typeface="Arial" pitchFamily="34" charset="0"/>
              </a:endParaRPr>
            </a:p>
          </p:txBody>
        </p:sp>
        <p:sp>
          <p:nvSpPr>
            <p:cNvPr id="122" name="TextBox 121"/>
            <p:cNvSpPr txBox="1"/>
            <p:nvPr/>
          </p:nvSpPr>
          <p:spPr>
            <a:xfrm>
              <a:off x="4449711" y="3954395"/>
              <a:ext cx="1905492" cy="424732"/>
            </a:xfrm>
            <a:prstGeom prst="rect">
              <a:avLst/>
            </a:prstGeom>
            <a:noFill/>
          </p:spPr>
          <p:txBody>
            <a:bodyPr wrap="square" rtlCol="0">
              <a:spAutoFit/>
            </a:bodyPr>
            <a:lstStyle/>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集成式系统、</a:t>
              </a:r>
            </a:p>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服务器和存储</a:t>
              </a:r>
            </a:p>
          </p:txBody>
        </p:sp>
        <p:sp>
          <p:nvSpPr>
            <p:cNvPr id="123" name="Rectangle 3"/>
            <p:cNvSpPr>
              <a:spLocks noChangeArrowheads="1"/>
            </p:cNvSpPr>
            <p:nvPr/>
          </p:nvSpPr>
          <p:spPr bwMode="gray">
            <a:xfrm>
              <a:off x="1498513" y="1122947"/>
              <a:ext cx="1228645" cy="3481137"/>
            </a:xfrm>
            <a:prstGeom prst="rect">
              <a:avLst/>
            </a:prstGeom>
            <a:solidFill>
              <a:schemeClr val="tx1">
                <a:lumMod val="50000"/>
                <a:lumOff val="50000"/>
              </a:schemeClr>
            </a:solidFill>
            <a:ln w="19050">
              <a:solidFill>
                <a:srgbClr val="FFFFFF"/>
              </a:solidFill>
              <a:miter lim="800000"/>
              <a:headEnd/>
              <a:tailEnd/>
            </a:ln>
          </p:spPr>
          <p:txBody>
            <a:bodyPr anchor="ctr"/>
            <a:lstStyle/>
            <a:p>
              <a:pPr algn="l"/>
              <a:endParaRPr lang="en-US" sz="1800" dirty="0">
                <a:latin typeface="Arial" pitchFamily="34" charset="0"/>
                <a:ea typeface="黑体" pitchFamily="49" charset="-122"/>
                <a:cs typeface="Arial" pitchFamily="34" charset="0"/>
              </a:endParaRPr>
            </a:p>
          </p:txBody>
        </p:sp>
        <p:sp>
          <p:nvSpPr>
            <p:cNvPr id="124" name="TextBox 123"/>
            <p:cNvSpPr txBox="1"/>
            <p:nvPr/>
          </p:nvSpPr>
          <p:spPr>
            <a:xfrm>
              <a:off x="1363578" y="2679027"/>
              <a:ext cx="1507959" cy="528606"/>
            </a:xfrm>
            <a:prstGeom prst="rect">
              <a:avLst/>
            </a:prstGeom>
            <a:noFill/>
          </p:spPr>
          <p:txBody>
            <a:bodyPr wrap="square" rtlCol="0">
              <a:spAutoFit/>
            </a:bodyPr>
            <a:lstStyle/>
            <a:p>
              <a:pPr algn="ctr" defTabSz="914400">
                <a:lnSpc>
                  <a:spcPct val="90000"/>
                </a:lnSpc>
                <a:buNone/>
              </a:pPr>
              <a:r>
                <a:rPr lang="en-US" sz="1050" b="1" i="0">
                  <a:solidFill>
                    <a:schemeClr val="bg1"/>
                  </a:solidFill>
                  <a:latin typeface="Arial" pitchFamily="34" charset="0"/>
                  <a:ea typeface="黑体" pitchFamily="49" charset="-122"/>
                  <a:cs typeface="Arial" pitchFamily="34" charset="0"/>
                </a:rPr>
                <a:t>集线器  </a:t>
              </a:r>
            </a:p>
            <a:p>
              <a:pPr algn="ctr" defTabSz="914400">
                <a:lnSpc>
                  <a:spcPct val="90000"/>
                </a:lnSpc>
                <a:buNone/>
              </a:pPr>
              <a:r>
                <a:rPr lang="en-US" sz="1050" b="1" i="0">
                  <a:solidFill>
                    <a:schemeClr val="bg1"/>
                  </a:solidFill>
                  <a:latin typeface="Arial" pitchFamily="34" charset="0"/>
                  <a:ea typeface="黑体" pitchFamily="49" charset="-122"/>
                  <a:cs typeface="Arial" pitchFamily="34" charset="0"/>
                </a:rPr>
                <a:t>或 </a:t>
              </a:r>
            </a:p>
            <a:p>
              <a:pPr algn="ctr" defTabSz="914400">
                <a:lnSpc>
                  <a:spcPct val="90000"/>
                </a:lnSpc>
                <a:buNone/>
              </a:pPr>
              <a:r>
                <a:rPr lang="en-US" sz="1050" b="1" i="0">
                  <a:solidFill>
                    <a:schemeClr val="bg1"/>
                  </a:solidFill>
                  <a:latin typeface="Arial" pitchFamily="34" charset="0"/>
                  <a:ea typeface="黑体" pitchFamily="49" charset="-122"/>
                  <a:cs typeface="Arial" pitchFamily="34" charset="0"/>
                </a:rPr>
                <a:t>网关</a:t>
              </a:r>
            </a:p>
          </p:txBody>
        </p:sp>
        <p:sp>
          <p:nvSpPr>
            <p:cNvPr id="125" name="TextBox 124"/>
            <p:cNvSpPr txBox="1"/>
            <p:nvPr/>
          </p:nvSpPr>
          <p:spPr>
            <a:xfrm>
              <a:off x="4367559" y="1030781"/>
              <a:ext cx="2085327" cy="424732"/>
            </a:xfrm>
            <a:prstGeom prst="rect">
              <a:avLst/>
            </a:prstGeom>
            <a:noFill/>
          </p:spPr>
          <p:txBody>
            <a:bodyPr wrap="square" rtlCol="0">
              <a:spAutoFit/>
            </a:bodyPr>
            <a:lstStyle/>
            <a:p>
              <a:pPr algn="ctr" defTabSz="914400">
                <a:lnSpc>
                  <a:spcPct val="90000"/>
                </a:lnSpc>
                <a:buNone/>
              </a:pPr>
              <a:endParaRPr lang="en-US" sz="12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M2M 应用程序</a:t>
              </a:r>
            </a:p>
          </p:txBody>
        </p:sp>
      </p:grpSp>
      <p:sp>
        <p:nvSpPr>
          <p:cNvPr id="486" name="Rectangle 485"/>
          <p:cNvSpPr/>
          <p:nvPr/>
        </p:nvSpPr>
        <p:spPr bwMode="auto">
          <a:xfrm>
            <a:off x="0" y="621435"/>
            <a:ext cx="9144000" cy="4004441"/>
          </a:xfrm>
          <a:prstGeom prst="rect">
            <a:avLst/>
          </a:prstGeom>
          <a:solidFill>
            <a:schemeClr val="bg1"/>
          </a:solidFill>
          <a:ln w="101600">
            <a:solidFill>
              <a:srgbClr val="EAEAEA">
                <a:alpha val="1961"/>
              </a:srgbClr>
            </a:solidFill>
          </a:ln>
        </p:spPr>
        <p:txBody>
          <a:bodyPr wrap="none" anchor="ctr"/>
          <a:lstStyle/>
          <a:p>
            <a:pPr>
              <a:defRPr/>
            </a:pPr>
            <a:endParaRPr lang="en-US" sz="3400" dirty="0">
              <a:latin typeface="Arial" pitchFamily="34" charset="0"/>
              <a:ea typeface="黑体" pitchFamily="49" charset="-122"/>
              <a:cs typeface="Arial" pitchFamily="34" charset="0"/>
            </a:endParaRPr>
          </a:p>
        </p:txBody>
      </p:sp>
      <p:grpSp>
        <p:nvGrpSpPr>
          <p:cNvPr id="6" name="Group 111"/>
          <p:cNvGrpSpPr/>
          <p:nvPr/>
        </p:nvGrpSpPr>
        <p:grpSpPr>
          <a:xfrm>
            <a:off x="160421" y="915770"/>
            <a:ext cx="8896208" cy="3699134"/>
            <a:chOff x="160421" y="883575"/>
            <a:chExt cx="8896208" cy="3699134"/>
          </a:xfrm>
        </p:grpSpPr>
        <p:pic>
          <p:nvPicPr>
            <p:cNvPr id="493" name="Picture 5"/>
            <p:cNvPicPr>
              <a:picLocks noChangeAspect="1" noChangeArrowheads="1"/>
            </p:cNvPicPr>
            <p:nvPr/>
          </p:nvPicPr>
          <p:blipFill>
            <a:blip r:embed="rId4" cstate="print"/>
            <a:srcRect/>
            <a:stretch>
              <a:fillRect/>
            </a:stretch>
          </p:blipFill>
          <p:spPr bwMode="auto">
            <a:xfrm>
              <a:off x="2733562" y="3725642"/>
              <a:ext cx="333068" cy="245995"/>
            </a:xfrm>
            <a:prstGeom prst="rect">
              <a:avLst/>
            </a:prstGeom>
            <a:noFill/>
            <a:ln w="3175">
              <a:noFill/>
              <a:miter lim="800000"/>
              <a:headEnd/>
              <a:tailEnd/>
            </a:ln>
          </p:spPr>
        </p:pic>
        <p:cxnSp>
          <p:nvCxnSpPr>
            <p:cNvPr id="494" name="Straight Connector 6"/>
            <p:cNvCxnSpPr>
              <a:cxnSpLocks noChangeShapeType="1"/>
            </p:cNvCxnSpPr>
            <p:nvPr/>
          </p:nvCxnSpPr>
          <p:spPr bwMode="auto">
            <a:xfrm>
              <a:off x="2015342" y="1531016"/>
              <a:ext cx="7816" cy="2313357"/>
            </a:xfrm>
            <a:prstGeom prst="line">
              <a:avLst/>
            </a:prstGeom>
            <a:noFill/>
            <a:ln w="25400" algn="ctr">
              <a:gradFill>
                <a:gsLst>
                  <a:gs pos="0">
                    <a:schemeClr val="bg1">
                      <a:alpha val="0"/>
                    </a:schemeClr>
                  </a:gs>
                  <a:gs pos="50000">
                    <a:schemeClr val="accent1"/>
                  </a:gs>
                  <a:gs pos="100000">
                    <a:schemeClr val="bg1">
                      <a:alpha val="0"/>
                    </a:schemeClr>
                  </a:gs>
                </a:gsLst>
                <a:lin ang="5400000" scaled="0"/>
              </a:gradFill>
              <a:round/>
              <a:headEnd/>
              <a:tailEnd/>
            </a:ln>
            <a:extLst>
              <a:ext uri="{909E8E84-426E-40dd-AFC4-6F175D3DCCD1}">
                <a14:hiddenFill xmlns:mc="http://schemas.openxmlformats.org/markup-compatibility/2006" xmlns:mv="urn:schemas-microsoft-com:mac:vml" xmlns="" xmlns:a14="http://schemas.microsoft.com/office/drawing/2010/main">
                  <a:noFill/>
                </a14:hiddenFill>
              </a:ext>
            </a:extLst>
          </p:spPr>
        </p:cxnSp>
        <p:cxnSp>
          <p:nvCxnSpPr>
            <p:cNvPr id="495" name="Straight Connector 6"/>
            <p:cNvCxnSpPr>
              <a:cxnSpLocks noChangeShapeType="1"/>
            </p:cNvCxnSpPr>
            <p:nvPr/>
          </p:nvCxnSpPr>
          <p:spPr bwMode="auto">
            <a:xfrm>
              <a:off x="3152481" y="1531016"/>
              <a:ext cx="7816" cy="2313357"/>
            </a:xfrm>
            <a:prstGeom prst="line">
              <a:avLst/>
            </a:prstGeom>
            <a:noFill/>
            <a:ln w="25400" algn="ctr">
              <a:gradFill>
                <a:gsLst>
                  <a:gs pos="0">
                    <a:schemeClr val="bg1">
                      <a:alpha val="0"/>
                    </a:schemeClr>
                  </a:gs>
                  <a:gs pos="50000">
                    <a:schemeClr val="accent1"/>
                  </a:gs>
                  <a:gs pos="100000">
                    <a:schemeClr val="bg1">
                      <a:alpha val="0"/>
                    </a:schemeClr>
                  </a:gs>
                </a:gsLst>
                <a:lin ang="5400000" scaled="0"/>
              </a:gradFill>
              <a:round/>
              <a:headEnd/>
              <a:tailEnd/>
            </a:ln>
            <a:extLst>
              <a:ext uri="{909E8E84-426E-40dd-AFC4-6F175D3DCCD1}">
                <a14:hiddenFill xmlns:mc="http://schemas.openxmlformats.org/markup-compatibility/2006" xmlns:mv="urn:schemas-microsoft-com:mac:vml" xmlns="" xmlns:a14="http://schemas.microsoft.com/office/drawing/2010/main">
                  <a:noFill/>
                </a14:hiddenFill>
              </a:ext>
            </a:extLst>
          </p:spPr>
        </p:cxnSp>
        <p:cxnSp>
          <p:nvCxnSpPr>
            <p:cNvPr id="496" name="Straight Connector 6"/>
            <p:cNvCxnSpPr>
              <a:cxnSpLocks noChangeShapeType="1"/>
            </p:cNvCxnSpPr>
            <p:nvPr/>
          </p:nvCxnSpPr>
          <p:spPr bwMode="auto">
            <a:xfrm>
              <a:off x="4672928" y="883575"/>
              <a:ext cx="15631" cy="3587262"/>
            </a:xfrm>
            <a:prstGeom prst="line">
              <a:avLst/>
            </a:prstGeom>
            <a:noFill/>
            <a:ln w="25400" algn="ctr">
              <a:gradFill>
                <a:gsLst>
                  <a:gs pos="0">
                    <a:schemeClr val="bg1">
                      <a:alpha val="0"/>
                    </a:schemeClr>
                  </a:gs>
                  <a:gs pos="50000">
                    <a:schemeClr val="accent1"/>
                  </a:gs>
                  <a:gs pos="100000">
                    <a:schemeClr val="bg1">
                      <a:alpha val="0"/>
                    </a:schemeClr>
                  </a:gs>
                </a:gsLst>
                <a:lin ang="5400000" scaled="0"/>
              </a:gradFill>
              <a:round/>
              <a:headEnd/>
              <a:tailEnd/>
            </a:ln>
            <a:extLst>
              <a:ext uri="{909E8E84-426E-40dd-AFC4-6F175D3DCCD1}">
                <a14:hiddenFill xmlns:mc="http://schemas.openxmlformats.org/markup-compatibility/2006" xmlns:mv="urn:schemas-microsoft-com:mac:vml" xmlns="" xmlns:a14="http://schemas.microsoft.com/office/drawing/2010/main">
                  <a:noFill/>
                </a14:hiddenFill>
              </a:ext>
            </a:extLst>
          </p:spPr>
        </p:cxnSp>
        <p:sp>
          <p:nvSpPr>
            <p:cNvPr id="497" name="Rectangle 84"/>
            <p:cNvSpPr>
              <a:spLocks noChangeArrowheads="1"/>
            </p:cNvSpPr>
            <p:nvPr/>
          </p:nvSpPr>
          <p:spPr bwMode="auto">
            <a:xfrm>
              <a:off x="175630" y="3375028"/>
              <a:ext cx="1449752" cy="634701"/>
            </a:xfrm>
            <a:prstGeom prst="rect">
              <a:avLst/>
            </a:prstGeom>
            <a:noFill/>
            <a:ln w="28575">
              <a:solidFill>
                <a:schemeClr val="accent1"/>
              </a:solidFill>
              <a:prstDash val="solid"/>
            </a:ln>
            <a:extLst/>
          </p:spPr>
          <p:txBody>
            <a:bodyPr wrap="square" rIns="0" anchor="t" anchorCtr="0"/>
            <a:lstStyle/>
            <a:p>
              <a:pPr>
                <a:defRPr/>
              </a:pPr>
              <a:endParaRPr lang="en-US" sz="600" kern="0" dirty="0">
                <a:solidFill>
                  <a:srgbClr val="FFFFFF"/>
                </a:solidFill>
                <a:latin typeface="Arial" pitchFamily="34" charset="0"/>
                <a:ea typeface="黑体" pitchFamily="49" charset="-122"/>
                <a:cs typeface="Arial" pitchFamily="34" charset="0"/>
              </a:endParaRPr>
            </a:p>
          </p:txBody>
        </p:sp>
        <p:sp>
          <p:nvSpPr>
            <p:cNvPr id="498" name="Rectangle 56"/>
            <p:cNvSpPr>
              <a:spLocks noChangeArrowheads="1"/>
            </p:cNvSpPr>
            <p:nvPr/>
          </p:nvSpPr>
          <p:spPr bwMode="auto">
            <a:xfrm>
              <a:off x="174295" y="2686234"/>
              <a:ext cx="1453661" cy="634701"/>
            </a:xfrm>
            <a:prstGeom prst="rect">
              <a:avLst/>
            </a:prstGeom>
            <a:noFill/>
            <a:ln w="38100">
              <a:solidFill>
                <a:schemeClr val="accent3">
                  <a:lumMod val="75000"/>
                </a:schemeClr>
              </a:solidFill>
            </a:ln>
            <a:extLst/>
          </p:spPr>
          <p:txBody>
            <a:bodyPr wrap="square" rIns="0" anchor="b"/>
            <a:lstStyle/>
            <a:p>
              <a:pPr algn="l" defTabSz="914400">
                <a:buNone/>
              </a:pPr>
              <a:r>
                <a:rPr lang="en-US" sz="800" b="0" i="0">
                  <a:solidFill>
                    <a:srgbClr val="FFFFFF"/>
                  </a:solidFill>
                  <a:latin typeface="Arial" pitchFamily="34" charset="0"/>
                  <a:ea typeface="黑体" pitchFamily="49" charset="-122"/>
                  <a:cs typeface="Arial" pitchFamily="34" charset="0"/>
                </a:rPr>
                <a:t>XML、安全性、Web 服务、文件 I/O、消息传递、定位、 </a:t>
              </a:r>
            </a:p>
          </p:txBody>
        </p:sp>
        <p:sp>
          <p:nvSpPr>
            <p:cNvPr id="499" name="Rectangle 56"/>
            <p:cNvSpPr>
              <a:spLocks noChangeArrowheads="1"/>
            </p:cNvSpPr>
            <p:nvPr/>
          </p:nvSpPr>
          <p:spPr bwMode="auto">
            <a:xfrm>
              <a:off x="174295" y="1141490"/>
              <a:ext cx="1453661" cy="801859"/>
            </a:xfrm>
            <a:prstGeom prst="rect">
              <a:avLst/>
            </a:prstGeom>
            <a:noFill/>
            <a:ln w="38100">
              <a:solidFill>
                <a:schemeClr val="accent3">
                  <a:lumMod val="75000"/>
                </a:schemeClr>
              </a:solidFill>
            </a:ln>
            <a:extLst/>
          </p:spPr>
          <p:txBody>
            <a:bodyPr wrap="square" rIns="0" anchor="b"/>
            <a:lstStyle/>
            <a:p>
              <a:pPr>
                <a:defRPr/>
              </a:pPr>
              <a:endParaRPr lang="en-US" sz="800" kern="0" dirty="0" smtClean="0">
                <a:solidFill>
                  <a:srgbClr val="FFFFFF"/>
                </a:solidFill>
                <a:latin typeface="Arial" pitchFamily="34" charset="0"/>
                <a:ea typeface="黑体" pitchFamily="49" charset="-122"/>
                <a:cs typeface="Arial" pitchFamily="34" charset="0"/>
              </a:endParaRPr>
            </a:p>
            <a:p>
              <a:pPr>
                <a:defRPr/>
              </a:pPr>
              <a:endParaRPr lang="en-US" sz="800" kern="0" dirty="0">
                <a:solidFill>
                  <a:srgbClr val="FFFFFF"/>
                </a:solidFill>
                <a:latin typeface="Arial" pitchFamily="34" charset="0"/>
                <a:ea typeface="黑体" pitchFamily="49" charset="-122"/>
                <a:cs typeface="Arial" pitchFamily="34" charset="0"/>
              </a:endParaRPr>
            </a:p>
          </p:txBody>
        </p:sp>
        <p:sp>
          <p:nvSpPr>
            <p:cNvPr id="500" name="Rectangle 56"/>
            <p:cNvSpPr>
              <a:spLocks noChangeArrowheads="1"/>
            </p:cNvSpPr>
            <p:nvPr/>
          </p:nvSpPr>
          <p:spPr bwMode="auto">
            <a:xfrm>
              <a:off x="174295" y="1997441"/>
              <a:ext cx="1453661" cy="634701"/>
            </a:xfrm>
            <a:prstGeom prst="rect">
              <a:avLst/>
            </a:prstGeom>
            <a:noFill/>
            <a:ln w="38100">
              <a:solidFill>
                <a:schemeClr val="accent3">
                  <a:lumMod val="75000"/>
                </a:schemeClr>
              </a:solidFill>
            </a:ln>
            <a:extLst/>
          </p:spPr>
          <p:txBody>
            <a:bodyPr wrap="square" rIns="0" anchor="b"/>
            <a:lstStyle/>
            <a:p>
              <a:pPr>
                <a:defRPr/>
              </a:pPr>
              <a:endParaRPr lang="en-US" sz="800" kern="0" dirty="0" smtClean="0">
                <a:solidFill>
                  <a:srgbClr val="FFFFFF"/>
                </a:solidFill>
                <a:latin typeface="Arial" pitchFamily="34" charset="0"/>
                <a:ea typeface="黑体" pitchFamily="49" charset="-122"/>
                <a:cs typeface="Arial" pitchFamily="34" charset="0"/>
              </a:endParaRPr>
            </a:p>
          </p:txBody>
        </p:sp>
        <p:sp>
          <p:nvSpPr>
            <p:cNvPr id="501" name="Rectangle 84"/>
            <p:cNvSpPr>
              <a:spLocks noChangeArrowheads="1"/>
            </p:cNvSpPr>
            <p:nvPr/>
          </p:nvSpPr>
          <p:spPr bwMode="auto">
            <a:xfrm>
              <a:off x="2097940" y="3378937"/>
              <a:ext cx="985984" cy="634701"/>
            </a:xfrm>
            <a:prstGeom prst="rect">
              <a:avLst/>
            </a:prstGeom>
            <a:noFill/>
            <a:ln w="28575">
              <a:solidFill>
                <a:schemeClr val="accent1"/>
              </a:solidFill>
              <a:prstDash val="solid"/>
            </a:ln>
            <a:extLst/>
          </p:spPr>
          <p:txBody>
            <a:bodyPr wrap="square" rIns="0" anchor="t" anchorCtr="0"/>
            <a:lstStyle/>
            <a:p>
              <a:pPr algn="l" defTabSz="914400">
                <a:buNone/>
              </a:pPr>
              <a:r>
                <a:rPr lang="en-US" sz="600" b="0" i="0">
                  <a:solidFill>
                    <a:srgbClr val="FFFFFF"/>
                  </a:solidFill>
                  <a:latin typeface="Arial" pitchFamily="34" charset="0"/>
                  <a:ea typeface="黑体" pitchFamily="49" charset="-122"/>
                  <a:cs typeface="Arial" pitchFamily="34" charset="0"/>
                </a:rPr>
                <a:t>可嵌入式事务存储引擎，完全使用 Java 编写。带数据同步。</a:t>
              </a:r>
            </a:p>
          </p:txBody>
        </p:sp>
        <p:sp>
          <p:nvSpPr>
            <p:cNvPr id="502" name="Rectangle 56"/>
            <p:cNvSpPr>
              <a:spLocks noChangeArrowheads="1"/>
            </p:cNvSpPr>
            <p:nvPr/>
          </p:nvSpPr>
          <p:spPr bwMode="auto">
            <a:xfrm>
              <a:off x="2096605" y="2518297"/>
              <a:ext cx="988643" cy="806547"/>
            </a:xfrm>
            <a:prstGeom prst="rect">
              <a:avLst/>
            </a:prstGeom>
            <a:noFill/>
            <a:ln w="38100">
              <a:solidFill>
                <a:schemeClr val="accent3">
                  <a:lumMod val="75000"/>
                </a:schemeClr>
              </a:solidFill>
            </a:ln>
            <a:extLst/>
          </p:spPr>
          <p:txBody>
            <a:bodyPr wrap="square" rIns="0" anchor="b"/>
            <a:lstStyle/>
            <a:p>
              <a:pPr algn="l" defTabSz="914400">
                <a:buNone/>
              </a:pPr>
              <a:r>
                <a:rPr lang="en-US" sz="800" b="0" i="0">
                  <a:solidFill>
                    <a:srgbClr val="FFFFFF"/>
                  </a:solidFill>
                  <a:latin typeface="Arial" pitchFamily="34" charset="0"/>
                  <a:ea typeface="黑体" pitchFamily="49" charset="-122"/>
                  <a:cs typeface="Arial" pitchFamily="34" charset="0"/>
                </a:rPr>
                <a:t>与在设备上一样，带有额外的事件处理和存储</a:t>
              </a:r>
            </a:p>
          </p:txBody>
        </p:sp>
        <p:sp>
          <p:nvSpPr>
            <p:cNvPr id="503" name="Rectangle 56"/>
            <p:cNvSpPr>
              <a:spLocks noChangeArrowheads="1"/>
            </p:cNvSpPr>
            <p:nvPr/>
          </p:nvSpPr>
          <p:spPr bwMode="auto">
            <a:xfrm>
              <a:off x="2096605" y="1145399"/>
              <a:ext cx="988643" cy="801859"/>
            </a:xfrm>
            <a:prstGeom prst="rect">
              <a:avLst/>
            </a:prstGeom>
            <a:noFill/>
            <a:ln w="38100">
              <a:solidFill>
                <a:schemeClr val="accent3">
                  <a:lumMod val="75000"/>
                </a:schemeClr>
              </a:solidFill>
            </a:ln>
            <a:extLst/>
          </p:spPr>
          <p:txBody>
            <a:bodyPr wrap="square" rIns="0" anchor="b"/>
            <a:lstStyle/>
            <a:p>
              <a:pPr algn="l" defTabSz="914400">
                <a:buNone/>
              </a:pPr>
              <a:r>
                <a:rPr lang="en-US" sz="800" b="0" i="0">
                  <a:solidFill>
                    <a:srgbClr val="FFFFFF"/>
                  </a:solidFill>
                  <a:latin typeface="Arial" pitchFamily="34" charset="0"/>
                  <a:ea typeface="黑体" pitchFamily="49" charset="-122"/>
                  <a:cs typeface="Arial" pitchFamily="34" charset="0"/>
                </a:rPr>
                <a:t>与设备上一样</a:t>
              </a:r>
            </a:p>
          </p:txBody>
        </p:sp>
        <p:pic>
          <p:nvPicPr>
            <p:cNvPr id="504" name="Picture 8"/>
            <p:cNvPicPr>
              <a:picLocks noChangeAspect="1" noChangeArrowheads="1"/>
            </p:cNvPicPr>
            <p:nvPr/>
          </p:nvPicPr>
          <p:blipFill>
            <a:blip r:embed="rId5" cstate="print"/>
            <a:srcRect/>
            <a:stretch>
              <a:fillRect/>
            </a:stretch>
          </p:blipFill>
          <p:spPr bwMode="auto">
            <a:xfrm>
              <a:off x="3426741" y="1586160"/>
              <a:ext cx="924407" cy="1954924"/>
            </a:xfrm>
            <a:prstGeom prst="rect">
              <a:avLst/>
            </a:prstGeom>
            <a:noFill/>
            <a:ln w="9525">
              <a:noFill/>
              <a:miter lim="800000"/>
              <a:headEnd/>
              <a:tailEnd/>
            </a:ln>
          </p:spPr>
        </p:pic>
        <p:sp>
          <p:nvSpPr>
            <p:cNvPr id="505" name="Rectangle 84"/>
            <p:cNvSpPr>
              <a:spLocks noChangeArrowheads="1"/>
            </p:cNvSpPr>
            <p:nvPr/>
          </p:nvSpPr>
          <p:spPr bwMode="auto">
            <a:xfrm>
              <a:off x="4768238" y="3497990"/>
              <a:ext cx="2505885" cy="634701"/>
            </a:xfrm>
            <a:prstGeom prst="rect">
              <a:avLst/>
            </a:prstGeom>
            <a:noFill/>
            <a:ln w="28575">
              <a:solidFill>
                <a:schemeClr val="accent1"/>
              </a:solidFill>
              <a:prstDash val="solid"/>
            </a:ln>
            <a:extLst/>
          </p:spPr>
          <p:txBody>
            <a:bodyPr wrap="square" rIns="0" anchor="t" anchorCtr="0"/>
            <a:lstStyle/>
            <a:p>
              <a:pPr algn="l" defTabSz="914400">
                <a:buNone/>
              </a:pPr>
              <a:r>
                <a:rPr lang="en-US" sz="600" b="0" i="0">
                  <a:solidFill>
                    <a:srgbClr val="FFFFFF"/>
                  </a:solidFill>
                  <a:latin typeface="Arial" pitchFamily="34" charset="0"/>
                  <a:ea typeface="黑体" pitchFamily="49" charset="-122"/>
                  <a:cs typeface="Arial" pitchFamily="34" charset="0"/>
                </a:rPr>
                <a:t>集成式存储、联网和处理、高可用性配置，支持控制。</a:t>
              </a:r>
            </a:p>
          </p:txBody>
        </p:sp>
        <p:sp>
          <p:nvSpPr>
            <p:cNvPr id="506" name="Rectangle 56"/>
            <p:cNvSpPr>
              <a:spLocks noChangeArrowheads="1"/>
            </p:cNvSpPr>
            <p:nvPr/>
          </p:nvSpPr>
          <p:spPr bwMode="auto">
            <a:xfrm>
              <a:off x="4766904" y="2809196"/>
              <a:ext cx="2512642" cy="634701"/>
            </a:xfrm>
            <a:prstGeom prst="rect">
              <a:avLst/>
            </a:prstGeom>
            <a:noFill/>
            <a:ln w="28575">
              <a:solidFill>
                <a:schemeClr val="accent1"/>
              </a:solidFill>
              <a:prstDash val="solid"/>
            </a:ln>
            <a:extLst/>
          </p:spPr>
          <p:txBody>
            <a:bodyPr wrap="square" rIns="0" anchor="t" anchorCtr="0"/>
            <a:lstStyle/>
            <a:p>
              <a:pPr algn="l" defTabSz="914400">
                <a:buNone/>
              </a:pPr>
              <a:r>
                <a:rPr lang="en-US" sz="600" b="0" i="0">
                  <a:solidFill>
                    <a:srgbClr val="FFFFFF"/>
                  </a:solidFill>
                  <a:latin typeface="Arial" pitchFamily="34" charset="0"/>
                  <a:ea typeface="黑体" pitchFamily="49" charset="-122"/>
                  <a:cs typeface="Arial" pitchFamily="34" charset="0"/>
                </a:rPr>
                <a:t>数据加密、用户和设备身份供应以及访问</a:t>
              </a:r>
            </a:p>
          </p:txBody>
        </p:sp>
        <p:sp>
          <p:nvSpPr>
            <p:cNvPr id="507" name="Rectangle 56"/>
            <p:cNvSpPr>
              <a:spLocks noChangeArrowheads="1"/>
            </p:cNvSpPr>
            <p:nvPr/>
          </p:nvSpPr>
          <p:spPr bwMode="auto">
            <a:xfrm>
              <a:off x="4766904" y="1264452"/>
              <a:ext cx="2512642" cy="801859"/>
            </a:xfrm>
            <a:prstGeom prst="rect">
              <a:avLst/>
            </a:prstGeom>
            <a:noFill/>
            <a:ln w="28575">
              <a:solidFill>
                <a:schemeClr val="accent1"/>
              </a:solidFill>
              <a:prstDash val="solid"/>
            </a:ln>
            <a:extLst/>
          </p:spPr>
          <p:txBody>
            <a:bodyPr wrap="square" rIns="0" anchor="t" anchorCtr="0"/>
            <a:lstStyle/>
            <a:p>
              <a:pPr algn="l" defTabSz="914400">
                <a:buNone/>
              </a:pPr>
              <a:r>
                <a:rPr lang="en-US" sz="600" b="0" i="0">
                  <a:solidFill>
                    <a:srgbClr val="FFFFFF"/>
                  </a:solidFill>
                  <a:latin typeface="Arial" pitchFamily="34" charset="0"/>
                  <a:ea typeface="黑体" pitchFamily="49" charset="-122"/>
                  <a:cs typeface="Arial" pitchFamily="34" charset="0"/>
                </a:rPr>
                <a:t>通过门户提供应用程序和信息板，支持：</a:t>
              </a:r>
            </a:p>
          </p:txBody>
        </p:sp>
        <p:sp>
          <p:nvSpPr>
            <p:cNvPr id="508" name="Rectangle 56"/>
            <p:cNvSpPr>
              <a:spLocks noChangeArrowheads="1"/>
            </p:cNvSpPr>
            <p:nvPr/>
          </p:nvSpPr>
          <p:spPr bwMode="auto">
            <a:xfrm>
              <a:off x="4766904" y="2120403"/>
              <a:ext cx="2512642" cy="634701"/>
            </a:xfrm>
            <a:prstGeom prst="rect">
              <a:avLst/>
            </a:prstGeom>
            <a:noFill/>
            <a:ln w="28575">
              <a:solidFill>
                <a:schemeClr val="accent1"/>
              </a:solidFill>
              <a:prstDash val="solid"/>
            </a:ln>
            <a:extLst/>
          </p:spPr>
          <p:txBody>
            <a:bodyPr wrap="square" rIns="0" anchor="t" anchorCtr="0"/>
            <a:lstStyle/>
            <a:p>
              <a:pPr algn="l" defTabSz="914400">
                <a:buNone/>
              </a:pPr>
              <a:r>
                <a:rPr lang="en-US" sz="600" b="0" i="0">
                  <a:solidFill>
                    <a:srgbClr val="FFFFFF"/>
                  </a:solidFill>
                  <a:latin typeface="Arial" pitchFamily="34" charset="0"/>
                  <a:ea typeface="黑体" pitchFamily="49" charset="-122"/>
                  <a:cs typeface="Arial" pitchFamily="34" charset="0"/>
                </a:rPr>
                <a:t>在远程设备上</a:t>
              </a:r>
            </a:p>
          </p:txBody>
        </p:sp>
        <p:pic>
          <p:nvPicPr>
            <p:cNvPr id="509" name="Picture 5" descr="Java logo"/>
            <p:cNvPicPr>
              <a:picLocks noChangeAspect="1" noChangeArrowheads="1"/>
            </p:cNvPicPr>
            <p:nvPr/>
          </p:nvPicPr>
          <p:blipFill>
            <a:blip r:embed="rId6" cstate="print"/>
            <a:srcRect/>
            <a:stretch>
              <a:fillRect/>
            </a:stretch>
          </p:blipFill>
          <p:spPr bwMode="auto">
            <a:xfrm>
              <a:off x="591681" y="1215737"/>
              <a:ext cx="637685" cy="637685"/>
            </a:xfrm>
            <a:prstGeom prst="rect">
              <a:avLst/>
            </a:prstGeom>
            <a:noFill/>
          </p:spPr>
        </p:pic>
        <p:sp>
          <p:nvSpPr>
            <p:cNvPr id="510" name="Rectangle 509"/>
            <p:cNvSpPr/>
            <p:nvPr/>
          </p:nvSpPr>
          <p:spPr>
            <a:xfrm>
              <a:off x="336551" y="2946633"/>
              <a:ext cx="1127278" cy="215444"/>
            </a:xfrm>
            <a:prstGeom prst="rect">
              <a:avLst/>
            </a:prstGeom>
            <a:noFill/>
            <a:ln>
              <a:noFill/>
            </a:ln>
          </p:spPr>
          <p:txBody>
            <a:bodyPr wrap="square" rIns="0" anchor="b"/>
            <a:lstStyle/>
            <a:p>
              <a:pPr algn="ctr" defTabSz="914400">
                <a:buNone/>
              </a:pPr>
              <a:r>
                <a:rPr lang="en-GB" sz="900" b="1" i="0">
                  <a:solidFill>
                    <a:srgbClr val="000000">
                      <a:lumMod val="75000"/>
                      <a:lumOff val="25000"/>
                    </a:srgbClr>
                  </a:solidFill>
                  <a:latin typeface="Arial" pitchFamily="34" charset="0"/>
                  <a:ea typeface="黑体" pitchFamily="49" charset="-122"/>
                  <a:cs typeface="Arial" pitchFamily="34" charset="0"/>
                </a:rPr>
                <a:t>Java ME Embedded</a:t>
              </a:r>
            </a:p>
          </p:txBody>
        </p:sp>
        <p:sp>
          <p:nvSpPr>
            <p:cNvPr id="511" name="Rectangle 510"/>
            <p:cNvSpPr/>
            <p:nvPr/>
          </p:nvSpPr>
          <p:spPr>
            <a:xfrm>
              <a:off x="409044" y="2211991"/>
              <a:ext cx="929740" cy="215444"/>
            </a:xfrm>
            <a:prstGeom prst="rect">
              <a:avLst/>
            </a:prstGeom>
            <a:noFill/>
            <a:ln>
              <a:noFill/>
            </a:ln>
          </p:spPr>
          <p:txBody>
            <a:bodyPr wrap="square" rIns="0" anchor="b"/>
            <a:lstStyle/>
            <a:p>
              <a:pPr algn="ctr" defTabSz="914400">
                <a:buNone/>
              </a:pPr>
              <a:r>
                <a:rPr lang="en-GB" sz="900" b="1" i="0">
                  <a:solidFill>
                    <a:srgbClr val="000000">
                      <a:lumMod val="75000"/>
                      <a:lumOff val="25000"/>
                    </a:srgbClr>
                  </a:solidFill>
                  <a:latin typeface="Arial" pitchFamily="34" charset="0"/>
                  <a:ea typeface="黑体" pitchFamily="49" charset="-122"/>
                  <a:cs typeface="Arial" pitchFamily="34" charset="0"/>
                </a:rPr>
                <a:t>Java Card</a:t>
              </a:r>
            </a:p>
          </p:txBody>
        </p:sp>
        <p:pic>
          <p:nvPicPr>
            <p:cNvPr id="512" name="Picture 2"/>
            <p:cNvPicPr>
              <a:picLocks noChangeAspect="1" noChangeArrowheads="1"/>
            </p:cNvPicPr>
            <p:nvPr/>
          </p:nvPicPr>
          <p:blipFill>
            <a:blip r:embed="rId7" cstate="print"/>
            <a:srcRect/>
            <a:stretch>
              <a:fillRect/>
            </a:stretch>
          </p:blipFill>
          <p:spPr bwMode="auto">
            <a:xfrm>
              <a:off x="482510" y="3471966"/>
              <a:ext cx="856273" cy="412724"/>
            </a:xfrm>
            <a:prstGeom prst="rect">
              <a:avLst/>
            </a:prstGeom>
            <a:noFill/>
            <a:ln w="3175">
              <a:noFill/>
              <a:miter lim="800000"/>
              <a:headEnd/>
              <a:tailEnd/>
            </a:ln>
          </p:spPr>
        </p:pic>
        <p:pic>
          <p:nvPicPr>
            <p:cNvPr id="513" name="Picture 5" descr="Java logo"/>
            <p:cNvPicPr>
              <a:picLocks noChangeAspect="1" noChangeArrowheads="1"/>
            </p:cNvPicPr>
            <p:nvPr/>
          </p:nvPicPr>
          <p:blipFill>
            <a:blip r:embed="rId6" cstate="print"/>
            <a:srcRect/>
            <a:stretch>
              <a:fillRect/>
            </a:stretch>
          </p:blipFill>
          <p:spPr bwMode="auto">
            <a:xfrm>
              <a:off x="2256092" y="1211830"/>
              <a:ext cx="637685" cy="637685"/>
            </a:xfrm>
            <a:prstGeom prst="rect">
              <a:avLst/>
            </a:prstGeom>
            <a:noFill/>
          </p:spPr>
        </p:pic>
        <p:sp>
          <p:nvSpPr>
            <p:cNvPr id="514" name="Rectangle 513"/>
            <p:cNvSpPr/>
            <p:nvPr/>
          </p:nvSpPr>
          <p:spPr>
            <a:xfrm>
              <a:off x="2022663" y="2565342"/>
              <a:ext cx="1043455" cy="519402"/>
            </a:xfrm>
            <a:prstGeom prst="rect">
              <a:avLst/>
            </a:prstGeom>
            <a:noFill/>
            <a:ln>
              <a:noFill/>
            </a:ln>
          </p:spPr>
          <p:txBody>
            <a:bodyPr wrap="square" rIns="0" anchor="b"/>
            <a:lstStyle/>
            <a:p>
              <a:pPr algn="ctr" defTabSz="914400">
                <a:buNone/>
              </a:pPr>
              <a:r>
                <a:rPr lang="en-GB" sz="900" b="1" i="0">
                  <a:solidFill>
                    <a:srgbClr val="000000">
                      <a:lumMod val="75000"/>
                      <a:lumOff val="25000"/>
                    </a:srgbClr>
                  </a:solidFill>
                  <a:latin typeface="Arial" pitchFamily="34" charset="0"/>
                  <a:ea typeface="黑体" pitchFamily="49" charset="-122"/>
                  <a:cs typeface="Arial" pitchFamily="34" charset="0"/>
                </a:rPr>
                <a:t>Java Embedded Suite</a:t>
              </a:r>
            </a:p>
          </p:txBody>
        </p:sp>
        <p:pic>
          <p:nvPicPr>
            <p:cNvPr id="515" name="Picture 2"/>
            <p:cNvPicPr>
              <a:picLocks noChangeAspect="1" noChangeArrowheads="1"/>
            </p:cNvPicPr>
            <p:nvPr/>
          </p:nvPicPr>
          <p:blipFill>
            <a:blip r:embed="rId7" cstate="print"/>
            <a:srcRect/>
            <a:stretch>
              <a:fillRect/>
            </a:stretch>
          </p:blipFill>
          <p:spPr bwMode="auto">
            <a:xfrm>
              <a:off x="2162550" y="3460242"/>
              <a:ext cx="856273" cy="412724"/>
            </a:xfrm>
            <a:prstGeom prst="rect">
              <a:avLst/>
            </a:prstGeom>
            <a:noFill/>
            <a:ln w="3175">
              <a:noFill/>
              <a:miter lim="800000"/>
              <a:headEnd/>
              <a:tailEnd/>
            </a:ln>
          </p:spPr>
        </p:pic>
        <p:pic>
          <p:nvPicPr>
            <p:cNvPr id="516" name="Picture 16"/>
            <p:cNvPicPr>
              <a:picLocks noChangeAspect="1" noChangeArrowheads="1"/>
            </p:cNvPicPr>
            <p:nvPr/>
          </p:nvPicPr>
          <p:blipFill>
            <a:blip r:embed="rId8" cstate="print"/>
            <a:srcRect/>
            <a:stretch>
              <a:fillRect/>
            </a:stretch>
          </p:blipFill>
          <p:spPr bwMode="auto">
            <a:xfrm>
              <a:off x="4877291" y="3698939"/>
              <a:ext cx="752090" cy="364107"/>
            </a:xfrm>
            <a:prstGeom prst="rect">
              <a:avLst/>
            </a:prstGeom>
            <a:noFill/>
            <a:ln w="3175">
              <a:noFill/>
              <a:miter lim="800000"/>
              <a:headEnd/>
              <a:tailEnd/>
            </a:ln>
          </p:spPr>
        </p:pic>
        <p:pic>
          <p:nvPicPr>
            <p:cNvPr id="517" name="Picture 17"/>
            <p:cNvPicPr>
              <a:picLocks noChangeAspect="1" noChangeArrowheads="1"/>
            </p:cNvPicPr>
            <p:nvPr/>
          </p:nvPicPr>
          <p:blipFill>
            <a:blip r:embed="rId9" cstate="print"/>
            <a:srcRect/>
            <a:stretch>
              <a:fillRect/>
            </a:stretch>
          </p:blipFill>
          <p:spPr bwMode="auto">
            <a:xfrm>
              <a:off x="5649358" y="3698939"/>
              <a:ext cx="746120" cy="359630"/>
            </a:xfrm>
            <a:prstGeom prst="rect">
              <a:avLst/>
            </a:prstGeom>
            <a:noFill/>
            <a:ln w="3175">
              <a:noFill/>
              <a:miter lim="800000"/>
              <a:headEnd/>
              <a:tailEnd/>
            </a:ln>
          </p:spPr>
        </p:pic>
        <p:pic>
          <p:nvPicPr>
            <p:cNvPr id="518" name="Picture 18"/>
            <p:cNvPicPr>
              <a:picLocks noChangeAspect="1" noChangeArrowheads="1"/>
            </p:cNvPicPr>
            <p:nvPr/>
          </p:nvPicPr>
          <p:blipFill>
            <a:blip r:embed="rId10" cstate="print"/>
            <a:srcRect/>
            <a:stretch>
              <a:fillRect/>
            </a:stretch>
          </p:blipFill>
          <p:spPr bwMode="auto">
            <a:xfrm>
              <a:off x="6415454" y="3698939"/>
              <a:ext cx="746120" cy="359630"/>
            </a:xfrm>
            <a:prstGeom prst="rect">
              <a:avLst/>
            </a:prstGeom>
            <a:noFill/>
            <a:ln w="3175">
              <a:noFill/>
              <a:miter lim="800000"/>
              <a:headEnd/>
              <a:tailEnd/>
            </a:ln>
          </p:spPr>
        </p:pic>
        <p:pic>
          <p:nvPicPr>
            <p:cNvPr id="519" name="Picture 22"/>
            <p:cNvPicPr>
              <a:picLocks noChangeAspect="1" noChangeArrowheads="1"/>
            </p:cNvPicPr>
            <p:nvPr/>
          </p:nvPicPr>
          <p:blipFill>
            <a:blip r:embed="rId11" cstate="print"/>
            <a:srcRect/>
            <a:stretch>
              <a:fillRect/>
            </a:stretch>
          </p:blipFill>
          <p:spPr bwMode="auto">
            <a:xfrm>
              <a:off x="5277984" y="3529298"/>
              <a:ext cx="525239" cy="210270"/>
            </a:xfrm>
            <a:prstGeom prst="rect">
              <a:avLst/>
            </a:prstGeom>
            <a:noFill/>
            <a:ln w="3175">
              <a:noFill/>
              <a:miter lim="800000"/>
              <a:headEnd/>
              <a:tailEnd/>
            </a:ln>
          </p:spPr>
        </p:pic>
        <p:pic>
          <p:nvPicPr>
            <p:cNvPr id="520" name="Picture 19"/>
            <p:cNvPicPr>
              <a:picLocks noChangeAspect="1" noChangeArrowheads="1"/>
            </p:cNvPicPr>
            <p:nvPr/>
          </p:nvPicPr>
          <p:blipFill>
            <a:blip r:embed="rId12" cstate="print"/>
            <a:srcRect/>
            <a:stretch>
              <a:fillRect/>
            </a:stretch>
          </p:blipFill>
          <p:spPr bwMode="auto">
            <a:xfrm>
              <a:off x="5780560" y="3520145"/>
              <a:ext cx="505621" cy="243710"/>
            </a:xfrm>
            <a:prstGeom prst="rect">
              <a:avLst/>
            </a:prstGeom>
            <a:noFill/>
            <a:ln w="3175">
              <a:noFill/>
              <a:miter lim="800000"/>
              <a:headEnd/>
              <a:tailEnd/>
            </a:ln>
          </p:spPr>
        </p:pic>
        <p:pic>
          <p:nvPicPr>
            <p:cNvPr id="521" name="Picture 20"/>
            <p:cNvPicPr>
              <a:picLocks noChangeAspect="1" noChangeArrowheads="1"/>
            </p:cNvPicPr>
            <p:nvPr/>
          </p:nvPicPr>
          <p:blipFill>
            <a:blip r:embed="rId13" cstate="print"/>
            <a:srcRect/>
            <a:stretch>
              <a:fillRect/>
            </a:stretch>
          </p:blipFill>
          <p:spPr bwMode="auto">
            <a:xfrm>
              <a:off x="6259151" y="3519979"/>
              <a:ext cx="500329" cy="244160"/>
            </a:xfrm>
            <a:prstGeom prst="rect">
              <a:avLst/>
            </a:prstGeom>
            <a:noFill/>
            <a:ln w="3175">
              <a:noFill/>
              <a:miter lim="800000"/>
              <a:headEnd/>
              <a:tailEnd/>
            </a:ln>
          </p:spPr>
        </p:pic>
        <p:pic>
          <p:nvPicPr>
            <p:cNvPr id="522" name="Picture 7"/>
            <p:cNvPicPr>
              <a:picLocks noChangeAspect="1" noChangeArrowheads="1"/>
            </p:cNvPicPr>
            <p:nvPr/>
          </p:nvPicPr>
          <p:blipFill>
            <a:blip r:embed="rId14" cstate="print"/>
            <a:srcRect/>
            <a:stretch>
              <a:fillRect/>
            </a:stretch>
          </p:blipFill>
          <p:spPr bwMode="auto">
            <a:xfrm>
              <a:off x="4829101" y="1663166"/>
              <a:ext cx="761703" cy="353627"/>
            </a:xfrm>
            <a:prstGeom prst="rect">
              <a:avLst/>
            </a:prstGeom>
            <a:noFill/>
            <a:ln w="3175">
              <a:noFill/>
              <a:miter lim="800000"/>
              <a:headEnd/>
              <a:tailEnd/>
            </a:ln>
          </p:spPr>
        </p:pic>
        <p:pic>
          <p:nvPicPr>
            <p:cNvPr id="523" name="Picture 8"/>
            <p:cNvPicPr>
              <a:picLocks noChangeAspect="1" noChangeArrowheads="1"/>
            </p:cNvPicPr>
            <p:nvPr/>
          </p:nvPicPr>
          <p:blipFill>
            <a:blip r:embed="rId15" cstate="print"/>
            <a:srcRect/>
            <a:stretch>
              <a:fillRect/>
            </a:stretch>
          </p:blipFill>
          <p:spPr bwMode="auto">
            <a:xfrm>
              <a:off x="4783050" y="2315074"/>
              <a:ext cx="890913" cy="412604"/>
            </a:xfrm>
            <a:prstGeom prst="rect">
              <a:avLst/>
            </a:prstGeom>
            <a:noFill/>
            <a:ln w="3175">
              <a:noFill/>
              <a:miter lim="800000"/>
              <a:headEnd/>
              <a:tailEnd/>
            </a:ln>
          </p:spPr>
        </p:pic>
        <p:pic>
          <p:nvPicPr>
            <p:cNvPr id="524" name="Picture 9"/>
            <p:cNvPicPr>
              <a:picLocks noChangeAspect="1" noChangeArrowheads="1"/>
            </p:cNvPicPr>
            <p:nvPr/>
          </p:nvPicPr>
          <p:blipFill>
            <a:blip r:embed="rId16" cstate="print"/>
            <a:srcRect/>
            <a:stretch>
              <a:fillRect/>
            </a:stretch>
          </p:blipFill>
          <p:spPr bwMode="auto">
            <a:xfrm>
              <a:off x="5640522" y="2320802"/>
              <a:ext cx="864065" cy="401149"/>
            </a:xfrm>
            <a:prstGeom prst="rect">
              <a:avLst/>
            </a:prstGeom>
            <a:noFill/>
            <a:ln w="3175">
              <a:noFill/>
              <a:miter lim="800000"/>
              <a:headEnd/>
              <a:tailEnd/>
            </a:ln>
          </p:spPr>
        </p:pic>
        <p:pic>
          <p:nvPicPr>
            <p:cNvPr id="525" name="Picture 10"/>
            <p:cNvPicPr>
              <a:picLocks noChangeAspect="1" noChangeArrowheads="1"/>
            </p:cNvPicPr>
            <p:nvPr/>
          </p:nvPicPr>
          <p:blipFill>
            <a:blip r:embed="rId17" cstate="print"/>
            <a:srcRect/>
            <a:stretch>
              <a:fillRect/>
            </a:stretch>
          </p:blipFill>
          <p:spPr bwMode="auto">
            <a:xfrm>
              <a:off x="6360252" y="2934306"/>
              <a:ext cx="870551" cy="466687"/>
            </a:xfrm>
            <a:prstGeom prst="rect">
              <a:avLst/>
            </a:prstGeom>
            <a:noFill/>
            <a:ln w="3175">
              <a:noFill/>
              <a:miter lim="800000"/>
              <a:headEnd/>
              <a:tailEnd/>
            </a:ln>
          </p:spPr>
        </p:pic>
        <p:pic>
          <p:nvPicPr>
            <p:cNvPr id="526" name="Picture 11"/>
            <p:cNvPicPr>
              <a:picLocks noChangeAspect="1" noChangeArrowheads="1"/>
            </p:cNvPicPr>
            <p:nvPr/>
          </p:nvPicPr>
          <p:blipFill>
            <a:blip r:embed="rId18" cstate="print"/>
            <a:srcRect/>
            <a:stretch>
              <a:fillRect/>
            </a:stretch>
          </p:blipFill>
          <p:spPr bwMode="auto">
            <a:xfrm>
              <a:off x="5642256" y="2142497"/>
              <a:ext cx="496243" cy="230385"/>
            </a:xfrm>
            <a:prstGeom prst="rect">
              <a:avLst/>
            </a:prstGeom>
            <a:noFill/>
            <a:ln w="3175">
              <a:noFill/>
              <a:miter lim="800000"/>
              <a:headEnd/>
              <a:tailEnd/>
            </a:ln>
          </p:spPr>
        </p:pic>
        <p:pic>
          <p:nvPicPr>
            <p:cNvPr id="527" name="Picture 13"/>
            <p:cNvPicPr>
              <a:picLocks noChangeAspect="1" noChangeArrowheads="1"/>
            </p:cNvPicPr>
            <p:nvPr/>
          </p:nvPicPr>
          <p:blipFill>
            <a:blip r:embed="rId19" cstate="print"/>
            <a:srcRect/>
            <a:stretch>
              <a:fillRect/>
            </a:stretch>
          </p:blipFill>
          <p:spPr bwMode="auto">
            <a:xfrm>
              <a:off x="6497184" y="1636671"/>
              <a:ext cx="698862" cy="336851"/>
            </a:xfrm>
            <a:prstGeom prst="rect">
              <a:avLst/>
            </a:prstGeom>
            <a:noFill/>
            <a:ln w="3175">
              <a:noFill/>
              <a:miter lim="800000"/>
              <a:headEnd/>
              <a:tailEnd/>
            </a:ln>
          </p:spPr>
        </p:pic>
        <p:pic>
          <p:nvPicPr>
            <p:cNvPr id="528" name="Picture 6"/>
            <p:cNvPicPr>
              <a:picLocks noChangeAspect="1" noChangeArrowheads="1"/>
            </p:cNvPicPr>
            <p:nvPr/>
          </p:nvPicPr>
          <p:blipFill>
            <a:blip r:embed="rId20" cstate="print"/>
            <a:srcRect/>
            <a:stretch>
              <a:fillRect/>
            </a:stretch>
          </p:blipFill>
          <p:spPr bwMode="auto">
            <a:xfrm>
              <a:off x="5197210" y="2145491"/>
              <a:ext cx="494990" cy="228698"/>
            </a:xfrm>
            <a:prstGeom prst="rect">
              <a:avLst/>
            </a:prstGeom>
            <a:noFill/>
            <a:ln w="3175">
              <a:noFill/>
              <a:miter lim="800000"/>
              <a:headEnd/>
              <a:tailEnd/>
            </a:ln>
          </p:spPr>
        </p:pic>
        <p:pic>
          <p:nvPicPr>
            <p:cNvPr id="529" name="Picture 3"/>
            <p:cNvPicPr>
              <a:picLocks noChangeAspect="1" noChangeArrowheads="1"/>
            </p:cNvPicPr>
            <p:nvPr/>
          </p:nvPicPr>
          <p:blipFill>
            <a:blip r:embed="rId21" cstate="print"/>
            <a:srcRect/>
            <a:stretch>
              <a:fillRect/>
            </a:stretch>
          </p:blipFill>
          <p:spPr bwMode="auto">
            <a:xfrm>
              <a:off x="4827109" y="3029289"/>
              <a:ext cx="805454" cy="389943"/>
            </a:xfrm>
            <a:prstGeom prst="rect">
              <a:avLst/>
            </a:prstGeom>
            <a:noFill/>
            <a:ln w="3175">
              <a:noFill/>
              <a:miter lim="800000"/>
              <a:headEnd/>
              <a:tailEnd/>
            </a:ln>
          </p:spPr>
        </p:pic>
        <p:pic>
          <p:nvPicPr>
            <p:cNvPr id="530" name="Picture 4"/>
            <p:cNvPicPr>
              <a:picLocks noChangeAspect="1" noChangeArrowheads="1"/>
            </p:cNvPicPr>
            <p:nvPr/>
          </p:nvPicPr>
          <p:blipFill>
            <a:blip r:embed="rId22" cstate="print"/>
            <a:srcRect/>
            <a:stretch>
              <a:fillRect/>
            </a:stretch>
          </p:blipFill>
          <p:spPr bwMode="auto">
            <a:xfrm>
              <a:off x="6057234" y="2835387"/>
              <a:ext cx="464013" cy="207279"/>
            </a:xfrm>
            <a:prstGeom prst="rect">
              <a:avLst/>
            </a:prstGeom>
            <a:noFill/>
            <a:ln w="3175">
              <a:noFill/>
              <a:miter lim="800000"/>
              <a:headEnd/>
              <a:tailEnd/>
            </a:ln>
          </p:spPr>
        </p:pic>
        <p:pic>
          <p:nvPicPr>
            <p:cNvPr id="531" name="Picture 15"/>
            <p:cNvPicPr>
              <a:picLocks noChangeAspect="1" noChangeArrowheads="1"/>
            </p:cNvPicPr>
            <p:nvPr/>
          </p:nvPicPr>
          <p:blipFill>
            <a:blip r:embed="rId23" cstate="print"/>
            <a:srcRect/>
            <a:stretch>
              <a:fillRect/>
            </a:stretch>
          </p:blipFill>
          <p:spPr bwMode="auto">
            <a:xfrm>
              <a:off x="5263177" y="1317718"/>
              <a:ext cx="672122" cy="340098"/>
            </a:xfrm>
            <a:prstGeom prst="rect">
              <a:avLst/>
            </a:prstGeom>
            <a:noFill/>
            <a:ln w="3175">
              <a:noFill/>
              <a:miter lim="800000"/>
              <a:headEnd/>
              <a:tailEnd/>
            </a:ln>
          </p:spPr>
        </p:pic>
        <p:pic>
          <p:nvPicPr>
            <p:cNvPr id="533" name="Picture 41"/>
            <p:cNvPicPr>
              <a:picLocks noChangeAspect="1" noChangeArrowheads="1"/>
            </p:cNvPicPr>
            <p:nvPr/>
          </p:nvPicPr>
          <p:blipFill>
            <a:blip r:embed="rId24" cstate="print"/>
            <a:srcRect/>
            <a:stretch>
              <a:fillRect/>
            </a:stretch>
          </p:blipFill>
          <p:spPr bwMode="auto">
            <a:xfrm>
              <a:off x="5613060" y="3082349"/>
              <a:ext cx="762422" cy="283821"/>
            </a:xfrm>
            <a:prstGeom prst="rect">
              <a:avLst/>
            </a:prstGeom>
            <a:noFill/>
            <a:ln w="3175">
              <a:noFill/>
              <a:miter lim="800000"/>
              <a:headEnd/>
              <a:tailEnd/>
            </a:ln>
          </p:spPr>
        </p:pic>
        <p:pic>
          <p:nvPicPr>
            <p:cNvPr id="534" name="Picture 1"/>
            <p:cNvPicPr>
              <a:picLocks noChangeAspect="1" noChangeArrowheads="1"/>
            </p:cNvPicPr>
            <p:nvPr/>
          </p:nvPicPr>
          <p:blipFill>
            <a:blip r:embed="rId25" cstate="print"/>
            <a:srcRect/>
            <a:stretch>
              <a:fillRect/>
            </a:stretch>
          </p:blipFill>
          <p:spPr bwMode="auto">
            <a:xfrm>
              <a:off x="5518617" y="2825676"/>
              <a:ext cx="472516" cy="216570"/>
            </a:xfrm>
            <a:prstGeom prst="rect">
              <a:avLst/>
            </a:prstGeom>
            <a:noFill/>
            <a:ln w="9525">
              <a:noFill/>
              <a:miter lim="800000"/>
              <a:headEnd/>
              <a:tailEnd/>
            </a:ln>
          </p:spPr>
        </p:pic>
        <p:pic>
          <p:nvPicPr>
            <p:cNvPr id="535" name="Picture 2"/>
            <p:cNvPicPr>
              <a:picLocks noChangeAspect="1" noChangeArrowheads="1"/>
            </p:cNvPicPr>
            <p:nvPr/>
          </p:nvPicPr>
          <p:blipFill>
            <a:blip r:embed="rId26" cstate="print"/>
            <a:srcRect/>
            <a:stretch>
              <a:fillRect/>
            </a:stretch>
          </p:blipFill>
          <p:spPr bwMode="auto">
            <a:xfrm>
              <a:off x="5686473" y="1651819"/>
              <a:ext cx="704495" cy="376321"/>
            </a:xfrm>
            <a:prstGeom prst="rect">
              <a:avLst/>
            </a:prstGeom>
            <a:noFill/>
            <a:ln w="9525">
              <a:noFill/>
              <a:miter lim="800000"/>
              <a:headEnd/>
              <a:tailEnd/>
            </a:ln>
          </p:spPr>
        </p:pic>
        <p:pic>
          <p:nvPicPr>
            <p:cNvPr id="536" name="Picture 5" descr="Java logo"/>
            <p:cNvPicPr>
              <a:picLocks noChangeAspect="1" noChangeArrowheads="1"/>
            </p:cNvPicPr>
            <p:nvPr/>
          </p:nvPicPr>
          <p:blipFill>
            <a:blip r:embed="rId6" cstate="print"/>
            <a:srcRect/>
            <a:stretch>
              <a:fillRect/>
            </a:stretch>
          </p:blipFill>
          <p:spPr bwMode="auto">
            <a:xfrm>
              <a:off x="6665306" y="2151496"/>
              <a:ext cx="579069" cy="579069"/>
            </a:xfrm>
            <a:prstGeom prst="rect">
              <a:avLst/>
            </a:prstGeom>
            <a:noFill/>
          </p:spPr>
        </p:pic>
        <p:pic>
          <p:nvPicPr>
            <p:cNvPr id="537" name="Picture 536" descr="Cell_Tower-Fotolia_9541938_XS.jpg"/>
            <p:cNvPicPr>
              <a:picLocks noChangeAspect="1"/>
            </p:cNvPicPr>
            <p:nvPr/>
          </p:nvPicPr>
          <p:blipFill>
            <a:blip r:embed="rId27" cstate="print"/>
            <a:stretch>
              <a:fillRect/>
            </a:stretch>
          </p:blipFill>
          <p:spPr>
            <a:xfrm>
              <a:off x="3868280" y="3682973"/>
              <a:ext cx="229146" cy="345343"/>
            </a:xfrm>
            <a:prstGeom prst="rect">
              <a:avLst/>
            </a:prstGeom>
          </p:spPr>
        </p:pic>
        <p:grpSp>
          <p:nvGrpSpPr>
            <p:cNvPr id="7" name="Group 109"/>
            <p:cNvGrpSpPr/>
            <p:nvPr/>
          </p:nvGrpSpPr>
          <p:grpSpPr>
            <a:xfrm>
              <a:off x="160421" y="4210012"/>
              <a:ext cx="1475874" cy="362257"/>
              <a:chOff x="192505" y="4161605"/>
              <a:chExt cx="1475874" cy="362257"/>
            </a:xfrm>
          </p:grpSpPr>
          <p:sp>
            <p:nvSpPr>
              <p:cNvPr id="558" name="Rectangle 14"/>
              <p:cNvSpPr>
                <a:spLocks noChangeArrowheads="1"/>
              </p:cNvSpPr>
              <p:nvPr/>
            </p:nvSpPr>
            <p:spPr bwMode="gray">
              <a:xfrm>
                <a:off x="192505" y="4161605"/>
                <a:ext cx="1475874" cy="362257"/>
              </a:xfrm>
              <a:prstGeom prst="rect">
                <a:avLst/>
              </a:prstGeom>
              <a:solidFill>
                <a:schemeClr val="bg2">
                  <a:lumMod val="50000"/>
                </a:schemeClr>
              </a:solidFill>
              <a:ln w="19050">
                <a:solidFill>
                  <a:srgbClr val="FFFFFF"/>
                </a:solidFill>
                <a:miter lim="800000"/>
                <a:headEnd/>
                <a:tailEnd/>
              </a:ln>
            </p:spPr>
            <p:txBody>
              <a:bodyPr anchor="ctr"/>
              <a:lstStyle/>
              <a:p>
                <a:pPr algn="l"/>
                <a:endParaRPr lang="en-US" sz="1800" dirty="0">
                  <a:latin typeface="Arial" pitchFamily="34" charset="0"/>
                  <a:ea typeface="黑体" pitchFamily="49" charset="-122"/>
                  <a:cs typeface="Arial" pitchFamily="34" charset="0"/>
                </a:endParaRPr>
              </a:p>
            </p:txBody>
          </p:sp>
          <p:sp>
            <p:nvSpPr>
              <p:cNvPr id="559" name="TextBox 558"/>
              <p:cNvSpPr txBox="1"/>
              <p:nvPr/>
            </p:nvSpPr>
            <p:spPr>
              <a:xfrm>
                <a:off x="341394" y="4220451"/>
                <a:ext cx="1152395" cy="258532"/>
              </a:xfrm>
              <a:prstGeom prst="rect">
                <a:avLst/>
              </a:prstGeom>
              <a:noFill/>
            </p:spPr>
            <p:txBody>
              <a:bodyPr wrap="square" rtlCol="0">
                <a:spAutoFit/>
              </a:bodyPr>
              <a:lstStyle/>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设备</a:t>
                </a:r>
              </a:p>
            </p:txBody>
          </p:sp>
        </p:grpSp>
        <p:grpSp>
          <p:nvGrpSpPr>
            <p:cNvPr id="8" name="Group 98"/>
            <p:cNvGrpSpPr/>
            <p:nvPr/>
          </p:nvGrpSpPr>
          <p:grpSpPr>
            <a:xfrm>
              <a:off x="2023945" y="4219344"/>
              <a:ext cx="1189971" cy="352925"/>
              <a:chOff x="1526643" y="2791325"/>
              <a:chExt cx="1189971" cy="352925"/>
            </a:xfrm>
          </p:grpSpPr>
          <p:sp>
            <p:nvSpPr>
              <p:cNvPr id="556" name="Rectangle 2"/>
              <p:cNvSpPr>
                <a:spLocks noChangeArrowheads="1"/>
              </p:cNvSpPr>
              <p:nvPr/>
            </p:nvSpPr>
            <p:spPr bwMode="gray">
              <a:xfrm>
                <a:off x="1526643" y="2791325"/>
                <a:ext cx="1189971" cy="352925"/>
              </a:xfrm>
              <a:prstGeom prst="rect">
                <a:avLst/>
              </a:prstGeom>
              <a:gradFill flip="none" rotWithShape="1">
                <a:gsLst>
                  <a:gs pos="0">
                    <a:srgbClr val="C80000"/>
                  </a:gs>
                  <a:gs pos="100000">
                    <a:srgbClr val="FF1414"/>
                  </a:gs>
                </a:gsLst>
                <a:lin ang="16200000" scaled="1"/>
                <a:tileRect/>
              </a:gradFill>
              <a:ln>
                <a:noFill/>
              </a:ln>
            </p:spPr>
            <p:txBody>
              <a:bodyPr wrap="square" rIns="0" anchor="b"/>
              <a:lstStyle/>
              <a:p>
                <a:endParaRPr lang="en-US" sz="700" kern="0" dirty="0">
                  <a:solidFill>
                    <a:srgbClr val="FFFFFF"/>
                  </a:solidFill>
                  <a:latin typeface="Arial" pitchFamily="34" charset="0"/>
                  <a:ea typeface="黑体" pitchFamily="49" charset="-122"/>
                  <a:cs typeface="Arial" pitchFamily="34" charset="0"/>
                </a:endParaRPr>
              </a:p>
            </p:txBody>
          </p:sp>
          <p:sp>
            <p:nvSpPr>
              <p:cNvPr id="557" name="TextBox 556"/>
              <p:cNvSpPr txBox="1"/>
              <p:nvPr/>
            </p:nvSpPr>
            <p:spPr>
              <a:xfrm>
                <a:off x="1546133" y="2838680"/>
                <a:ext cx="1152395" cy="258532"/>
              </a:xfrm>
              <a:prstGeom prst="rect">
                <a:avLst/>
              </a:prstGeom>
              <a:noFill/>
            </p:spPr>
            <p:txBody>
              <a:bodyPr wrap="square" rtlCol="0">
                <a:spAutoFit/>
              </a:bodyPr>
              <a:lstStyle/>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网关</a:t>
                </a:r>
              </a:p>
            </p:txBody>
          </p:sp>
        </p:grpSp>
        <p:grpSp>
          <p:nvGrpSpPr>
            <p:cNvPr id="9" name="Group 103"/>
            <p:cNvGrpSpPr/>
            <p:nvPr/>
          </p:nvGrpSpPr>
          <p:grpSpPr>
            <a:xfrm>
              <a:off x="3464430" y="4155174"/>
              <a:ext cx="1055704" cy="427535"/>
              <a:chOff x="2758582" y="2101517"/>
              <a:chExt cx="1055704" cy="427535"/>
            </a:xfrm>
          </p:grpSpPr>
          <p:sp>
            <p:nvSpPr>
              <p:cNvPr id="554" name="Rectangle 29"/>
              <p:cNvSpPr>
                <a:spLocks noChangeArrowheads="1"/>
              </p:cNvSpPr>
              <p:nvPr/>
            </p:nvSpPr>
            <p:spPr bwMode="gray">
              <a:xfrm>
                <a:off x="2760563" y="2101517"/>
                <a:ext cx="1053723" cy="417095"/>
              </a:xfrm>
              <a:prstGeom prst="rect">
                <a:avLst/>
              </a:prstGeom>
              <a:solidFill>
                <a:schemeClr val="bg2">
                  <a:lumMod val="40000"/>
                  <a:lumOff val="60000"/>
                </a:schemeClr>
              </a:solidFill>
              <a:ln w="19050">
                <a:solidFill>
                  <a:srgbClr val="FFFFFF"/>
                </a:solidFill>
                <a:miter lim="800000"/>
                <a:headEnd/>
                <a:tailEnd/>
              </a:ln>
            </p:spPr>
            <p:txBody>
              <a:bodyPr anchor="ctr"/>
              <a:lstStyle/>
              <a:p>
                <a:pPr algn="l"/>
                <a:endParaRPr lang="en-US" sz="1800" dirty="0">
                  <a:latin typeface="Arial" pitchFamily="34" charset="0"/>
                  <a:ea typeface="黑体" pitchFamily="49" charset="-122"/>
                  <a:cs typeface="Arial" pitchFamily="34" charset="0"/>
                </a:endParaRPr>
              </a:p>
            </p:txBody>
          </p:sp>
          <p:sp>
            <p:nvSpPr>
              <p:cNvPr id="555" name="TextBox 554"/>
              <p:cNvSpPr txBox="1"/>
              <p:nvPr/>
            </p:nvSpPr>
            <p:spPr>
              <a:xfrm>
                <a:off x="2758582" y="2104320"/>
                <a:ext cx="1027135" cy="424732"/>
              </a:xfrm>
              <a:prstGeom prst="rect">
                <a:avLst/>
              </a:prstGeom>
              <a:noFill/>
            </p:spPr>
            <p:txBody>
              <a:bodyPr wrap="square" rtlCol="0">
                <a:spAutoFit/>
              </a:bodyPr>
              <a:lstStyle/>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网络</a:t>
                </a:r>
              </a:p>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云</a:t>
                </a:r>
              </a:p>
            </p:txBody>
          </p:sp>
        </p:grpSp>
        <p:grpSp>
          <p:nvGrpSpPr>
            <p:cNvPr id="10" name="Group 110"/>
            <p:cNvGrpSpPr/>
            <p:nvPr/>
          </p:nvGrpSpPr>
          <p:grpSpPr>
            <a:xfrm>
              <a:off x="4748463" y="4159125"/>
              <a:ext cx="2550695" cy="413145"/>
              <a:chOff x="4748463" y="4174886"/>
              <a:chExt cx="2550695" cy="413145"/>
            </a:xfrm>
          </p:grpSpPr>
          <p:sp>
            <p:nvSpPr>
              <p:cNvPr id="552" name="Rectangle 2"/>
              <p:cNvSpPr>
                <a:spLocks noChangeArrowheads="1"/>
              </p:cNvSpPr>
              <p:nvPr/>
            </p:nvSpPr>
            <p:spPr bwMode="gray">
              <a:xfrm>
                <a:off x="4748463" y="4188379"/>
                <a:ext cx="2550695" cy="399652"/>
              </a:xfrm>
              <a:prstGeom prst="rect">
                <a:avLst/>
              </a:prstGeom>
              <a:gradFill flip="none" rotWithShape="1">
                <a:gsLst>
                  <a:gs pos="0">
                    <a:srgbClr val="C80000"/>
                  </a:gs>
                  <a:gs pos="100000">
                    <a:srgbClr val="FF1414"/>
                  </a:gs>
                </a:gsLst>
                <a:lin ang="16200000" scaled="1"/>
                <a:tileRect/>
              </a:gradFill>
              <a:ln>
                <a:noFill/>
              </a:ln>
            </p:spPr>
            <p:txBody>
              <a:bodyPr wrap="square" rIns="0" anchor="b"/>
              <a:lstStyle/>
              <a:p>
                <a:endParaRPr lang="en-US" sz="700" kern="0" dirty="0">
                  <a:solidFill>
                    <a:srgbClr val="FFFFFF"/>
                  </a:solidFill>
                  <a:latin typeface="Arial" pitchFamily="34" charset="0"/>
                  <a:ea typeface="黑体" pitchFamily="49" charset="-122"/>
                  <a:cs typeface="Arial" pitchFamily="34" charset="0"/>
                </a:endParaRPr>
              </a:p>
            </p:txBody>
          </p:sp>
          <p:sp>
            <p:nvSpPr>
              <p:cNvPr id="553" name="TextBox 552"/>
              <p:cNvSpPr txBox="1"/>
              <p:nvPr/>
            </p:nvSpPr>
            <p:spPr>
              <a:xfrm>
                <a:off x="5211796" y="4174886"/>
                <a:ext cx="1622142" cy="258532"/>
              </a:xfrm>
              <a:prstGeom prst="rect">
                <a:avLst/>
              </a:prstGeom>
              <a:noFill/>
            </p:spPr>
            <p:txBody>
              <a:bodyPr wrap="square" rtlCol="0">
                <a:spAutoFit/>
              </a:bodyPr>
              <a:lstStyle/>
              <a:p>
                <a:pPr algn="ctr" defTabSz="914400">
                  <a:lnSpc>
                    <a:spcPct val="90000"/>
                  </a:lnSpc>
                  <a:buNone/>
                </a:pPr>
                <a:r>
                  <a:rPr lang="en-US" sz="1200" b="1" i="0">
                    <a:solidFill>
                      <a:schemeClr val="bg1"/>
                    </a:solidFill>
                    <a:latin typeface="Arial" pitchFamily="34" charset="0"/>
                    <a:ea typeface="黑体" pitchFamily="49" charset="-122"/>
                    <a:cs typeface="Arial" pitchFamily="34" charset="0"/>
                  </a:rPr>
                  <a:t>数据中心平台</a:t>
                </a:r>
              </a:p>
            </p:txBody>
          </p:sp>
        </p:grpSp>
        <p:sp>
          <p:nvSpPr>
            <p:cNvPr id="542" name="Rectangle 2"/>
            <p:cNvSpPr>
              <a:spLocks noChangeArrowheads="1"/>
            </p:cNvSpPr>
            <p:nvPr/>
          </p:nvSpPr>
          <p:spPr bwMode="gray">
            <a:xfrm>
              <a:off x="4748459" y="930724"/>
              <a:ext cx="4283419" cy="262631"/>
            </a:xfrm>
            <a:prstGeom prst="rect">
              <a:avLst/>
            </a:prstGeom>
            <a:solidFill>
              <a:schemeClr val="tx1">
                <a:lumMod val="50000"/>
                <a:lumOff val="50000"/>
              </a:schemeClr>
            </a:solidFill>
            <a:ln>
              <a:noFill/>
            </a:ln>
          </p:spPr>
          <p:txBody>
            <a:bodyPr wrap="square" rIns="0" anchor="b"/>
            <a:lstStyle/>
            <a:p>
              <a:endParaRPr lang="en-US" sz="700" kern="0" dirty="0">
                <a:solidFill>
                  <a:srgbClr val="FFFFFF"/>
                </a:solidFill>
                <a:latin typeface="Arial" pitchFamily="34" charset="0"/>
                <a:ea typeface="黑体" pitchFamily="49" charset="-122"/>
                <a:cs typeface="Arial" pitchFamily="34" charset="0"/>
              </a:endParaRPr>
            </a:p>
          </p:txBody>
        </p:sp>
        <p:sp>
          <p:nvSpPr>
            <p:cNvPr id="543" name="Rectangle 2"/>
            <p:cNvSpPr>
              <a:spLocks noChangeArrowheads="1"/>
            </p:cNvSpPr>
            <p:nvPr/>
          </p:nvSpPr>
          <p:spPr bwMode="gray">
            <a:xfrm>
              <a:off x="7347284" y="1251564"/>
              <a:ext cx="1700463" cy="1491917"/>
            </a:xfrm>
            <a:prstGeom prst="rect">
              <a:avLst/>
            </a:prstGeom>
            <a:gradFill flip="none" rotWithShape="1">
              <a:gsLst>
                <a:gs pos="0">
                  <a:srgbClr val="C80000"/>
                </a:gs>
                <a:gs pos="100000">
                  <a:srgbClr val="FF1414"/>
                </a:gs>
              </a:gsLst>
              <a:lin ang="16200000" scaled="1"/>
              <a:tileRect/>
            </a:gradFill>
            <a:ln>
              <a:noFill/>
            </a:ln>
          </p:spPr>
          <p:txBody>
            <a:bodyPr wrap="square" rIns="0" anchor="b"/>
            <a:lstStyle/>
            <a:p>
              <a:endParaRPr lang="en-US" sz="700" kern="0" dirty="0">
                <a:solidFill>
                  <a:srgbClr val="FFFFFF"/>
                </a:solidFill>
                <a:latin typeface="Arial" pitchFamily="34" charset="0"/>
                <a:ea typeface="黑体" pitchFamily="49" charset="-122"/>
                <a:cs typeface="Arial" pitchFamily="34" charset="0"/>
              </a:endParaRPr>
            </a:p>
          </p:txBody>
        </p:sp>
        <p:sp>
          <p:nvSpPr>
            <p:cNvPr id="544" name="TextBox 543"/>
            <p:cNvSpPr txBox="1"/>
            <p:nvPr/>
          </p:nvSpPr>
          <p:spPr>
            <a:xfrm>
              <a:off x="7573624" y="1755039"/>
              <a:ext cx="1185412" cy="410882"/>
            </a:xfrm>
            <a:prstGeom prst="rect">
              <a:avLst/>
            </a:prstGeom>
            <a:noFill/>
          </p:spPr>
          <p:txBody>
            <a:bodyPr wrap="square" rtlCol="0">
              <a:spAutoFit/>
            </a:bodyPr>
            <a:lstStyle/>
            <a:p>
              <a:pPr algn="ctr" defTabSz="914400">
                <a:lnSpc>
                  <a:spcPct val="90000"/>
                </a:lnSpc>
                <a:buNone/>
              </a:pPr>
              <a:endParaRPr lang="en-US" sz="12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100" b="1" i="0">
                  <a:solidFill>
                    <a:schemeClr val="bg1"/>
                  </a:solidFill>
                  <a:latin typeface="Arial" pitchFamily="34" charset="0"/>
                  <a:ea typeface="黑体" pitchFamily="49" charset="-122"/>
                  <a:cs typeface="Arial" pitchFamily="34" charset="0"/>
                </a:rPr>
                <a:t>中间件</a:t>
              </a:r>
            </a:p>
          </p:txBody>
        </p:sp>
        <p:sp>
          <p:nvSpPr>
            <p:cNvPr id="545" name="TextBox 544"/>
            <p:cNvSpPr txBox="1"/>
            <p:nvPr/>
          </p:nvSpPr>
          <p:spPr>
            <a:xfrm>
              <a:off x="7513805" y="2809535"/>
              <a:ext cx="1118314" cy="452432"/>
            </a:xfrm>
            <a:prstGeom prst="rect">
              <a:avLst/>
            </a:prstGeom>
            <a:noFill/>
          </p:spPr>
          <p:txBody>
            <a:bodyPr wrap="square" rtlCol="0">
              <a:spAutoFit/>
            </a:bodyPr>
            <a:lstStyle/>
            <a:p>
              <a:pPr algn="ctr" defTabSz="914400">
                <a:lnSpc>
                  <a:spcPct val="90000"/>
                </a:lnSpc>
                <a:buNone/>
              </a:pPr>
              <a:endParaRPr lang="en-US" sz="14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100" b="1" i="0">
                  <a:solidFill>
                    <a:schemeClr val="bg1"/>
                  </a:solidFill>
                  <a:latin typeface="Arial" pitchFamily="34" charset="0"/>
                  <a:ea typeface="黑体" pitchFamily="49" charset="-122"/>
                  <a:cs typeface="Arial" pitchFamily="34" charset="0"/>
                </a:rPr>
                <a:t>数据库</a:t>
              </a:r>
            </a:p>
          </p:txBody>
        </p:sp>
        <p:sp>
          <p:nvSpPr>
            <p:cNvPr id="546" name="Rectangle 2"/>
            <p:cNvSpPr>
              <a:spLocks noChangeArrowheads="1"/>
            </p:cNvSpPr>
            <p:nvPr/>
          </p:nvSpPr>
          <p:spPr bwMode="gray">
            <a:xfrm>
              <a:off x="7339264" y="2783576"/>
              <a:ext cx="1700463" cy="649716"/>
            </a:xfrm>
            <a:prstGeom prst="rect">
              <a:avLst/>
            </a:prstGeom>
            <a:gradFill flip="none" rotWithShape="1">
              <a:gsLst>
                <a:gs pos="0">
                  <a:srgbClr val="C80000"/>
                </a:gs>
                <a:gs pos="100000">
                  <a:srgbClr val="FF1414"/>
                </a:gs>
              </a:gsLst>
              <a:lin ang="16200000" scaled="1"/>
              <a:tileRect/>
            </a:gradFill>
            <a:ln>
              <a:noFill/>
            </a:ln>
          </p:spPr>
          <p:txBody>
            <a:bodyPr wrap="square" rIns="0" anchor="b"/>
            <a:lstStyle/>
            <a:p>
              <a:endParaRPr lang="en-US" sz="700" kern="0" dirty="0">
                <a:solidFill>
                  <a:srgbClr val="FFFFFF"/>
                </a:solidFill>
                <a:latin typeface="Arial" pitchFamily="34" charset="0"/>
                <a:ea typeface="黑体" pitchFamily="49" charset="-122"/>
                <a:cs typeface="Arial" pitchFamily="34" charset="0"/>
              </a:endParaRPr>
            </a:p>
          </p:txBody>
        </p:sp>
        <p:sp>
          <p:nvSpPr>
            <p:cNvPr id="547" name="Rectangle 2"/>
            <p:cNvSpPr>
              <a:spLocks noChangeArrowheads="1"/>
            </p:cNvSpPr>
            <p:nvPr/>
          </p:nvSpPr>
          <p:spPr bwMode="gray">
            <a:xfrm>
              <a:off x="7347286" y="3481404"/>
              <a:ext cx="1700463" cy="433152"/>
            </a:xfrm>
            <a:prstGeom prst="rect">
              <a:avLst/>
            </a:prstGeom>
            <a:gradFill flip="none" rotWithShape="1">
              <a:gsLst>
                <a:gs pos="0">
                  <a:srgbClr val="C80000"/>
                </a:gs>
                <a:gs pos="100000">
                  <a:srgbClr val="FF1414"/>
                </a:gs>
              </a:gsLst>
              <a:lin ang="16200000" scaled="1"/>
              <a:tileRect/>
            </a:gradFill>
            <a:ln>
              <a:noFill/>
            </a:ln>
          </p:spPr>
          <p:txBody>
            <a:bodyPr wrap="square" rIns="0" anchor="b"/>
            <a:lstStyle/>
            <a:p>
              <a:endParaRPr lang="en-US" sz="700" kern="0" dirty="0">
                <a:solidFill>
                  <a:srgbClr val="FFFFFF"/>
                </a:solidFill>
                <a:latin typeface="Arial" pitchFamily="34" charset="0"/>
                <a:ea typeface="黑体" pitchFamily="49" charset="-122"/>
                <a:cs typeface="Arial" pitchFamily="34" charset="0"/>
              </a:endParaRPr>
            </a:p>
          </p:txBody>
        </p:sp>
        <p:sp>
          <p:nvSpPr>
            <p:cNvPr id="548" name="TextBox 547"/>
            <p:cNvSpPr txBox="1"/>
            <p:nvPr/>
          </p:nvSpPr>
          <p:spPr>
            <a:xfrm>
              <a:off x="7597688" y="2837875"/>
              <a:ext cx="1185412" cy="424732"/>
            </a:xfrm>
            <a:prstGeom prst="rect">
              <a:avLst/>
            </a:prstGeom>
            <a:noFill/>
          </p:spPr>
          <p:txBody>
            <a:bodyPr wrap="square" rtlCol="0">
              <a:spAutoFit/>
            </a:bodyPr>
            <a:lstStyle/>
            <a:p>
              <a:pPr algn="ctr" defTabSz="914400">
                <a:lnSpc>
                  <a:spcPct val="90000"/>
                </a:lnSpc>
                <a:buNone/>
              </a:pPr>
              <a:endParaRPr lang="en-US" sz="12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100" b="1" i="0">
                  <a:solidFill>
                    <a:schemeClr val="bg1"/>
                  </a:solidFill>
                  <a:latin typeface="Arial" pitchFamily="34" charset="0"/>
                  <a:ea typeface="黑体" pitchFamily="49" charset="-122"/>
                  <a:cs typeface="Arial" pitchFamily="34" charset="0"/>
                </a:rPr>
                <a:t>数据库</a:t>
              </a:r>
            </a:p>
          </p:txBody>
        </p:sp>
        <p:sp>
          <p:nvSpPr>
            <p:cNvPr id="549" name="TextBox 548"/>
            <p:cNvSpPr txBox="1"/>
            <p:nvPr/>
          </p:nvSpPr>
          <p:spPr>
            <a:xfrm>
              <a:off x="7589668" y="3327086"/>
              <a:ext cx="1185412" cy="563231"/>
            </a:xfrm>
            <a:prstGeom prst="rect">
              <a:avLst/>
            </a:prstGeom>
            <a:noFill/>
          </p:spPr>
          <p:txBody>
            <a:bodyPr wrap="square" rtlCol="0">
              <a:spAutoFit/>
            </a:bodyPr>
            <a:lstStyle/>
            <a:p>
              <a:pPr algn="ctr" defTabSz="914400">
                <a:lnSpc>
                  <a:spcPct val="90000"/>
                </a:lnSpc>
                <a:buNone/>
              </a:pPr>
              <a:endParaRPr lang="en-US" sz="12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100" b="1" i="0">
                  <a:solidFill>
                    <a:schemeClr val="bg1"/>
                  </a:solidFill>
                  <a:latin typeface="Arial" pitchFamily="34" charset="0"/>
                  <a:ea typeface="黑体" pitchFamily="49" charset="-122"/>
                  <a:cs typeface="Arial" pitchFamily="34" charset="0"/>
                </a:rPr>
                <a:t>操作系统和虚拟机</a:t>
              </a:r>
            </a:p>
          </p:txBody>
        </p:sp>
        <p:sp>
          <p:nvSpPr>
            <p:cNvPr id="550" name="Rectangle 2"/>
            <p:cNvSpPr>
              <a:spLocks noChangeArrowheads="1"/>
            </p:cNvSpPr>
            <p:nvPr/>
          </p:nvSpPr>
          <p:spPr bwMode="gray">
            <a:xfrm>
              <a:off x="7339266" y="3970674"/>
              <a:ext cx="1700463" cy="601595"/>
            </a:xfrm>
            <a:prstGeom prst="rect">
              <a:avLst/>
            </a:prstGeom>
            <a:gradFill flip="none" rotWithShape="1">
              <a:gsLst>
                <a:gs pos="0">
                  <a:srgbClr val="C80000"/>
                </a:gs>
                <a:gs pos="100000">
                  <a:srgbClr val="FF1414"/>
                </a:gs>
              </a:gsLst>
              <a:lin ang="16200000" scaled="1"/>
              <a:tileRect/>
            </a:gradFill>
            <a:ln>
              <a:noFill/>
            </a:ln>
          </p:spPr>
          <p:txBody>
            <a:bodyPr wrap="square" rIns="0" anchor="b"/>
            <a:lstStyle/>
            <a:p>
              <a:endParaRPr lang="en-US" sz="700" kern="0" dirty="0">
                <a:solidFill>
                  <a:srgbClr val="FFFFFF"/>
                </a:solidFill>
                <a:latin typeface="Arial" pitchFamily="34" charset="0"/>
                <a:ea typeface="黑体" pitchFamily="49" charset="-122"/>
                <a:cs typeface="Arial" pitchFamily="34" charset="0"/>
              </a:endParaRPr>
            </a:p>
          </p:txBody>
        </p:sp>
        <p:sp>
          <p:nvSpPr>
            <p:cNvPr id="551" name="TextBox 550"/>
            <p:cNvSpPr txBox="1"/>
            <p:nvPr/>
          </p:nvSpPr>
          <p:spPr>
            <a:xfrm>
              <a:off x="7308040" y="3850107"/>
              <a:ext cx="1748589" cy="549381"/>
            </a:xfrm>
            <a:prstGeom prst="rect">
              <a:avLst/>
            </a:prstGeom>
            <a:noFill/>
          </p:spPr>
          <p:txBody>
            <a:bodyPr wrap="square" rtlCol="0">
              <a:spAutoFit/>
            </a:bodyPr>
            <a:lstStyle/>
            <a:p>
              <a:pPr algn="ctr" defTabSz="914400">
                <a:lnSpc>
                  <a:spcPct val="90000"/>
                </a:lnSpc>
                <a:buNone/>
              </a:pPr>
              <a:endParaRPr lang="en-US" sz="11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100" b="1" i="0">
                  <a:solidFill>
                    <a:schemeClr val="bg1"/>
                  </a:solidFill>
                  <a:latin typeface="Arial" pitchFamily="34" charset="0"/>
                  <a:ea typeface="黑体" pitchFamily="49" charset="-122"/>
                  <a:cs typeface="Arial" pitchFamily="34" charset="0"/>
                </a:rPr>
                <a:t>集成式系统、服务器和存储</a:t>
              </a:r>
            </a:p>
          </p:txBody>
        </p:sp>
        <p:sp>
          <p:nvSpPr>
            <p:cNvPr id="109" name="Rectangle 84"/>
            <p:cNvSpPr>
              <a:spLocks noChangeArrowheads="1"/>
            </p:cNvSpPr>
            <p:nvPr/>
          </p:nvSpPr>
          <p:spPr bwMode="auto">
            <a:xfrm>
              <a:off x="2089057" y="2022795"/>
              <a:ext cx="995409" cy="435186"/>
            </a:xfrm>
            <a:prstGeom prst="rect">
              <a:avLst/>
            </a:prstGeom>
            <a:noFill/>
            <a:ln w="28575">
              <a:solidFill>
                <a:schemeClr val="accent1"/>
              </a:solidFill>
              <a:prstDash val="solid"/>
            </a:ln>
            <a:extLst/>
          </p:spPr>
          <p:txBody>
            <a:bodyPr wrap="square" rIns="0" anchor="t" anchorCtr="0"/>
            <a:lstStyle/>
            <a:p>
              <a:pPr>
                <a:defRPr/>
              </a:pPr>
              <a:endParaRPr lang="en-US" sz="600" kern="0" dirty="0">
                <a:solidFill>
                  <a:srgbClr val="FFFFFF"/>
                </a:solidFill>
                <a:latin typeface="Arial" pitchFamily="34" charset="0"/>
                <a:ea typeface="黑体" pitchFamily="49" charset="-122"/>
                <a:cs typeface="Arial" pitchFamily="34" charset="0"/>
              </a:endParaRPr>
            </a:p>
          </p:txBody>
        </p:sp>
        <p:sp>
          <p:nvSpPr>
            <p:cNvPr id="111" name="Rectangle 110"/>
            <p:cNvSpPr/>
            <p:nvPr/>
          </p:nvSpPr>
          <p:spPr>
            <a:xfrm>
              <a:off x="2011989" y="1903731"/>
              <a:ext cx="1043455" cy="519402"/>
            </a:xfrm>
            <a:prstGeom prst="rect">
              <a:avLst/>
            </a:prstGeom>
            <a:noFill/>
            <a:ln>
              <a:noFill/>
            </a:ln>
          </p:spPr>
          <p:txBody>
            <a:bodyPr wrap="square" rIns="0" anchor="b"/>
            <a:lstStyle/>
            <a:p>
              <a:pPr algn="ctr" defTabSz="914400">
                <a:buNone/>
              </a:pPr>
              <a:r>
                <a:rPr lang="en-GB" sz="900" b="1" i="0">
                  <a:solidFill>
                    <a:srgbClr val="000000">
                      <a:lumMod val="75000"/>
                      <a:lumOff val="25000"/>
                    </a:srgbClr>
                  </a:solidFill>
                  <a:latin typeface="Arial" pitchFamily="34" charset="0"/>
                  <a:ea typeface="黑体" pitchFamily="49" charset="-122"/>
                  <a:cs typeface="Arial" pitchFamily="34" charset="0"/>
                </a:rPr>
                <a:t>嵌入式事件处理</a:t>
              </a:r>
            </a:p>
          </p:txBody>
        </p:sp>
      </p:grpSp>
      <p:pic>
        <p:nvPicPr>
          <p:cNvPr id="490" name="Picture 3"/>
          <p:cNvPicPr>
            <a:picLocks noChangeAspect="1" noChangeArrowheads="1"/>
          </p:cNvPicPr>
          <p:nvPr/>
        </p:nvPicPr>
        <p:blipFill>
          <a:blip r:embed="rId3" cstate="print"/>
          <a:srcRect/>
          <a:stretch>
            <a:fillRect/>
          </a:stretch>
        </p:blipFill>
        <p:spPr bwMode="auto">
          <a:xfrm>
            <a:off x="1680552" y="2534534"/>
            <a:ext cx="228479" cy="228479"/>
          </a:xfrm>
          <a:prstGeom prst="rect">
            <a:avLst/>
          </a:prstGeom>
          <a:noFill/>
          <a:ln w="9525">
            <a:noFill/>
            <a:miter lim="800000"/>
            <a:headEnd/>
            <a:tailEnd/>
          </a:ln>
          <a:effectLst/>
        </p:spPr>
      </p:pic>
      <p:pic>
        <p:nvPicPr>
          <p:cNvPr id="491" name="Picture 3"/>
          <p:cNvPicPr>
            <a:picLocks noChangeAspect="1" noChangeArrowheads="1"/>
          </p:cNvPicPr>
          <p:nvPr/>
        </p:nvPicPr>
        <p:blipFill>
          <a:blip r:embed="rId3" cstate="print"/>
          <a:srcRect/>
          <a:stretch>
            <a:fillRect/>
          </a:stretch>
        </p:blipFill>
        <p:spPr bwMode="auto">
          <a:xfrm>
            <a:off x="3204542" y="2534534"/>
            <a:ext cx="228479" cy="228479"/>
          </a:xfrm>
          <a:prstGeom prst="rect">
            <a:avLst/>
          </a:prstGeom>
          <a:noFill/>
          <a:ln w="9525">
            <a:noFill/>
            <a:miter lim="800000"/>
            <a:headEnd/>
            <a:tailEnd/>
          </a:ln>
          <a:effectLst/>
        </p:spPr>
      </p:pic>
      <p:pic>
        <p:nvPicPr>
          <p:cNvPr id="492" name="Picture 3"/>
          <p:cNvPicPr>
            <a:picLocks noChangeAspect="1" noChangeArrowheads="1"/>
          </p:cNvPicPr>
          <p:nvPr/>
        </p:nvPicPr>
        <p:blipFill>
          <a:blip r:embed="rId3" cstate="print"/>
          <a:srcRect/>
          <a:stretch>
            <a:fillRect/>
          </a:stretch>
        </p:blipFill>
        <p:spPr bwMode="auto">
          <a:xfrm>
            <a:off x="4375608" y="2534534"/>
            <a:ext cx="228479" cy="228479"/>
          </a:xfrm>
          <a:prstGeom prst="rect">
            <a:avLst/>
          </a:prstGeom>
          <a:noFill/>
          <a:ln w="9525">
            <a:noFill/>
            <a:miter lim="800000"/>
            <a:headEnd/>
            <a:tailEnd/>
          </a:ln>
          <a:effectLst/>
        </p:spPr>
      </p:pic>
      <p:sp>
        <p:nvSpPr>
          <p:cNvPr id="488" name="TextBox 487"/>
          <p:cNvSpPr txBox="1"/>
          <p:nvPr/>
        </p:nvSpPr>
        <p:spPr>
          <a:xfrm>
            <a:off x="6101403" y="817528"/>
            <a:ext cx="1607162" cy="410882"/>
          </a:xfrm>
          <a:prstGeom prst="rect">
            <a:avLst/>
          </a:prstGeom>
          <a:noFill/>
        </p:spPr>
        <p:txBody>
          <a:bodyPr wrap="square" rtlCol="0">
            <a:spAutoFit/>
          </a:bodyPr>
          <a:lstStyle/>
          <a:p>
            <a:pPr algn="ctr" defTabSz="914400">
              <a:lnSpc>
                <a:spcPct val="90000"/>
              </a:lnSpc>
              <a:buNone/>
            </a:pPr>
            <a:endParaRPr lang="en-US" sz="1200" dirty="0" smtClean="0">
              <a:solidFill>
                <a:schemeClr val="bg1"/>
              </a:solidFill>
              <a:latin typeface="Arial" pitchFamily="34" charset="0"/>
              <a:ea typeface="黑体" pitchFamily="49" charset="-122"/>
              <a:cs typeface="Arial" pitchFamily="34" charset="0"/>
            </a:endParaRPr>
          </a:p>
          <a:p>
            <a:pPr algn="ctr" defTabSz="914400">
              <a:lnSpc>
                <a:spcPct val="90000"/>
              </a:lnSpc>
              <a:buNone/>
            </a:pPr>
            <a:r>
              <a:rPr lang="en-US" sz="1100" b="1" i="0">
                <a:solidFill>
                  <a:schemeClr val="bg1"/>
                </a:solidFill>
                <a:latin typeface="Arial" pitchFamily="34" charset="0"/>
                <a:ea typeface="黑体" pitchFamily="49" charset="-122"/>
                <a:cs typeface="Arial" pitchFamily="34" charset="0"/>
              </a:rPr>
              <a:t>M2M 应用程序</a:t>
            </a:r>
          </a:p>
        </p:txBody>
      </p:sp>
      <p:sp>
        <p:nvSpPr>
          <p:cNvPr id="115" name="Rectangle 114"/>
          <p:cNvSpPr/>
          <p:nvPr/>
        </p:nvSpPr>
        <p:spPr>
          <a:xfrm>
            <a:off x="2868460" y="4860099"/>
            <a:ext cx="2261680" cy="198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116" name="Rectangle 115"/>
          <p:cNvSpPr/>
          <p:nvPr/>
        </p:nvSpPr>
        <p:spPr>
          <a:xfrm>
            <a:off x="413358" y="4922728"/>
            <a:ext cx="212942" cy="130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pic>
        <p:nvPicPr>
          <p:cNvPr id="112" name="Picture 111" descr="O_EnterpriseMgr_12c_clr.bmp"/>
          <p:cNvPicPr>
            <a:picLocks noChangeAspect="1"/>
          </p:cNvPicPr>
          <p:nvPr/>
        </p:nvPicPr>
        <p:blipFill>
          <a:blip r:embed="rId28" cstate="print"/>
          <a:srcRect r="31356"/>
          <a:stretch>
            <a:fillRect/>
          </a:stretch>
        </p:blipFill>
        <p:spPr>
          <a:xfrm>
            <a:off x="6229350" y="1375947"/>
            <a:ext cx="723900" cy="274297"/>
          </a:xfrm>
          <a:prstGeom prst="rect">
            <a:avLst/>
          </a:prstGeom>
        </p:spPr>
      </p:pic>
      <p:sp>
        <p:nvSpPr>
          <p:cNvPr id="113" name="Text Placeholder 4"/>
          <p:cNvSpPr>
            <a:spLocks noGrp="1"/>
          </p:cNvSpPr>
          <p:nvPr>
            <p:ph type="body" sz="quarter" idx="13"/>
          </p:nvPr>
        </p:nvSpPr>
        <p:spPr>
          <a:xfrm>
            <a:off x="718622" y="505356"/>
            <a:ext cx="8229600" cy="304800"/>
          </a:xfrm>
        </p:spPr>
        <p:txBody>
          <a:bodyPr/>
          <a:lstStyle/>
          <a:p>
            <a:pPr marL="0" indent="0" algn="l" defTabSz="228600">
              <a:spcBef>
                <a:spcPts val="0"/>
              </a:spcBef>
              <a:spcAft>
                <a:spcPts val="600"/>
              </a:spcAft>
              <a:buNone/>
            </a:pPr>
            <a:r>
              <a:rPr lang="en-US" sz="2000" b="0" i="0">
                <a:solidFill>
                  <a:srgbClr val="5382A1"/>
                </a:solidFill>
                <a:latin typeface="Arial" pitchFamily="34" charset="0"/>
                <a:ea typeface="黑体" pitchFamily="49" charset="-122"/>
                <a:cs typeface="Arial" pitchFamily="34" charset="0"/>
              </a:rPr>
              <a:t>构建于最先进的 Java VM 之上</a:t>
            </a:r>
          </a:p>
        </p:txBody>
      </p:sp>
    </p:spTree>
  </p:cSld>
  <p:clrMapOvr>
    <a:masterClrMapping/>
  </p:clrMapOvr>
  <p:transition spd="med" advTm="12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3554" y="1583267"/>
            <a:ext cx="5841741" cy="1230657"/>
          </a:xfrm>
        </p:spPr>
        <p:txBody>
          <a:bodyPr/>
          <a:lstStyle/>
          <a:p>
            <a:pPr algn="l" defTabSz="914400">
              <a:lnSpc>
                <a:spcPct val="90000"/>
              </a:lnSpc>
              <a:spcBef>
                <a:spcPts val="0"/>
              </a:spcBef>
              <a:buNone/>
            </a:pPr>
            <a:r>
              <a:rPr lang="en-US" sz="2700" b="1" i="0" dirty="0" err="1">
                <a:solidFill>
                  <a:schemeClr val="bg1"/>
                </a:solidFill>
                <a:latin typeface="Arial" pitchFamily="34" charset="0"/>
                <a:ea typeface="黑体" pitchFamily="49" charset="-122"/>
                <a:cs typeface="Arial" pitchFamily="34" charset="0"/>
              </a:rPr>
              <a:t>Java：设备到数据中心</a:t>
            </a:r>
            <a:endParaRPr lang="en-US" sz="2700" b="1" i="0" dirty="0">
              <a:solidFill>
                <a:schemeClr val="bg1"/>
              </a:solidFill>
              <a:latin typeface="Arial" pitchFamily="34" charset="0"/>
              <a:ea typeface="黑体" pitchFamily="49" charset="-122"/>
              <a:cs typeface="Arial" pitchFamily="34" charset="0"/>
            </a:endParaRPr>
          </a:p>
        </p:txBody>
      </p:sp>
      <p:sp>
        <p:nvSpPr>
          <p:cNvPr id="8" name="Text Placeholder 7"/>
          <p:cNvSpPr>
            <a:spLocks noGrp="1"/>
          </p:cNvSpPr>
          <p:nvPr>
            <p:ph type="body" sz="quarter" idx="13"/>
          </p:nvPr>
        </p:nvSpPr>
        <p:spPr/>
        <p:txBody>
          <a:bodyPr/>
          <a:lstStyle/>
          <a:p>
            <a:pPr marL="0" indent="0" algn="l" defTabSz="228600">
              <a:spcBef>
                <a:spcPts val="0"/>
              </a:spcBef>
              <a:spcAft>
                <a:spcPts val="600"/>
              </a:spcAft>
              <a:buNone/>
            </a:pPr>
            <a:r>
              <a:rPr lang="en-US" sz="2000" b="0" i="0" dirty="0">
                <a:solidFill>
                  <a:schemeClr val="bg1"/>
                </a:solidFill>
                <a:latin typeface="Arial" pitchFamily="34" charset="0"/>
                <a:ea typeface="黑体" pitchFamily="49" charset="-122"/>
                <a:cs typeface="Arial" pitchFamily="34" charset="0"/>
              </a:rPr>
              <a:t>Charles Shih 和 </a:t>
            </a:r>
            <a:r>
              <a:rPr lang="en-US" sz="2000" b="0" i="0" dirty="0" err="1">
                <a:solidFill>
                  <a:schemeClr val="bg1"/>
                </a:solidFill>
                <a:latin typeface="Arial" pitchFamily="34" charset="0"/>
                <a:ea typeface="黑体" pitchFamily="49" charset="-122"/>
                <a:cs typeface="Arial" pitchFamily="34" charset="0"/>
              </a:rPr>
              <a:t>Naveen</a:t>
            </a:r>
            <a:r>
              <a:rPr lang="en-US" sz="2000" b="0" i="0" dirty="0">
                <a:solidFill>
                  <a:schemeClr val="bg1"/>
                </a:solidFill>
                <a:latin typeface="Arial" pitchFamily="34" charset="0"/>
                <a:ea typeface="黑体" pitchFamily="49" charset="-122"/>
                <a:cs typeface="Arial" pitchFamily="34" charset="0"/>
              </a:rPr>
              <a:t> </a:t>
            </a:r>
            <a:r>
              <a:rPr lang="en-US" sz="2000" b="0" i="0" dirty="0" err="1">
                <a:solidFill>
                  <a:schemeClr val="bg1"/>
                </a:solidFill>
                <a:latin typeface="Arial" pitchFamily="34" charset="0"/>
                <a:ea typeface="黑体" pitchFamily="49" charset="-122"/>
                <a:cs typeface="Arial" pitchFamily="34" charset="0"/>
              </a:rPr>
              <a:t>Asrani</a:t>
            </a:r>
            <a:endParaRPr lang="en-US" sz="2000" b="0" i="0" dirty="0">
              <a:solidFill>
                <a:schemeClr val="bg1"/>
              </a:solidFill>
              <a:latin typeface="Arial" pitchFamily="34" charset="0"/>
              <a:ea typeface="黑体" pitchFamily="49" charset="-122"/>
              <a:cs typeface="Arial" pitchFamily="34" charset="0"/>
            </a:endParaRPr>
          </a:p>
          <a:p>
            <a:pPr marL="0" indent="0" algn="l" defTabSz="228600">
              <a:spcBef>
                <a:spcPts val="0"/>
              </a:spcBef>
              <a:spcAft>
                <a:spcPts val="600"/>
              </a:spcAft>
              <a:buNone/>
            </a:pPr>
            <a:r>
              <a:rPr lang="en-US" sz="2000" b="0" i="0" dirty="0">
                <a:solidFill>
                  <a:schemeClr val="bg1"/>
                </a:solidFill>
                <a:latin typeface="Arial" pitchFamily="34" charset="0"/>
                <a:ea typeface="黑体" pitchFamily="49" charset="-122"/>
                <a:cs typeface="Arial" pitchFamily="34" charset="0"/>
              </a:rPr>
              <a:t>Oracle</a:t>
            </a:r>
            <a:br>
              <a:rPr lang="en-US" sz="2000" b="0" i="0" dirty="0">
                <a:solidFill>
                  <a:schemeClr val="bg1"/>
                </a:solidFill>
                <a:latin typeface="Arial" pitchFamily="34" charset="0"/>
                <a:ea typeface="黑体" pitchFamily="49" charset="-122"/>
                <a:cs typeface="Arial" pitchFamily="34" charset="0"/>
              </a:rPr>
            </a:br>
            <a:endParaRPr lang="en-US" sz="2000" b="0" i="0" dirty="0">
              <a:solidFill>
                <a:schemeClr val="bg1"/>
              </a:solidFill>
              <a:latin typeface="Arial" pitchFamily="34" charset="0"/>
              <a:ea typeface="黑体" pitchFamily="49" charset="-122"/>
              <a:cs typeface="Arial" pitchFamily="34" charset="0"/>
            </a:endParaRPr>
          </a:p>
          <a:p>
            <a:pPr marL="0" indent="0" algn="l" defTabSz="228600">
              <a:spcBef>
                <a:spcPts val="0"/>
              </a:spcBef>
              <a:spcAft>
                <a:spcPts val="600"/>
              </a:spcAft>
              <a:buNone/>
            </a:pPr>
            <a:endParaRPr lang="en-US" dirty="0" smtClean="0">
              <a:latin typeface="Arial" pitchFamily="34" charset="0"/>
              <a:ea typeface="黑体" pitchFamily="49" charset="-122"/>
              <a:cs typeface="Arial" pitchFamily="34" charset="0"/>
            </a:endParaRPr>
          </a:p>
        </p:txBody>
      </p:sp>
      <p:pic>
        <p:nvPicPr>
          <p:cNvPr id="3" name="Picture Placeholder 2" descr="JavaOne PPT Title v3.jpg"/>
          <p:cNvPicPr>
            <a:picLocks noGrp="1" noChangeAspect="1"/>
          </p:cNvPicPr>
          <p:nvPr>
            <p:ph type="pic" sz="quarter" idx="14"/>
          </p:nvPr>
        </p:nvPicPr>
        <p:blipFill>
          <a:blip r:embed="rId3" cstate="print">
            <a:extLst>
              <a:ext uri="{28A0092B-C50C-407E-A947-70E740481C1C}">
                <a14:useLocalDpi xmlns:a14="http://schemas.microsoft.com/office/drawing/2010/main" xmlns="" val="0"/>
              </a:ext>
            </a:extLst>
          </a:blip>
          <a:srcRect t="74" b="74"/>
          <a:stretch>
            <a:fillRect/>
          </a:stretch>
        </p:blipFill>
        <p:spPr/>
      </p:pic>
      <p:pic>
        <p:nvPicPr>
          <p:cNvPr id="9" name="Picture 8" descr="O_signature_wht_rgb.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03425" y="4055396"/>
            <a:ext cx="1050909" cy="324030"/>
          </a:xfrm>
          <a:prstGeom prst="rect">
            <a:avLst/>
          </a:prstGeom>
        </p:spPr>
      </p:pic>
    </p:spTree>
    <p:extLst>
      <p:ext uri="{BB962C8B-B14F-4D97-AF65-F5344CB8AC3E}">
        <p14:creationId xmlns:p14="http://schemas.microsoft.com/office/powerpoint/2010/main" xmlns="" val="38364899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914400">
              <a:lnSpc>
                <a:spcPct val="90000"/>
              </a:lnSpc>
              <a:spcBef>
                <a:spcPts val="0"/>
              </a:spcBef>
              <a:buNone/>
            </a:pPr>
            <a:r>
              <a:rPr lang="en-GB" sz="2800" b="1" i="0">
                <a:solidFill>
                  <a:srgbClr val="000000"/>
                </a:solidFill>
                <a:ea typeface="黑体" pitchFamily="49" charset="-122"/>
              </a:rPr>
              <a:t>设备到数据中心</a:t>
            </a:r>
          </a:p>
        </p:txBody>
      </p:sp>
      <p:sp>
        <p:nvSpPr>
          <p:cNvPr id="4" name="Text Placeholder 3"/>
          <p:cNvSpPr>
            <a:spLocks noGrp="1"/>
          </p:cNvSpPr>
          <p:nvPr>
            <p:ph type="body" sz="quarter" idx="13"/>
          </p:nvPr>
        </p:nvSpPr>
        <p:spPr/>
        <p:txBody>
          <a:bodyPr/>
          <a:lstStyle/>
          <a:p>
            <a:pPr marL="0" indent="0" algn="l" defTabSz="228600">
              <a:spcBef>
                <a:spcPts val="0"/>
              </a:spcBef>
              <a:spcAft>
                <a:spcPts val="600"/>
              </a:spcAft>
              <a:buNone/>
            </a:pPr>
            <a:r>
              <a:rPr lang="en-GB" sz="2000" b="0" i="0">
                <a:solidFill>
                  <a:srgbClr val="5382A1"/>
                </a:solidFill>
                <a:ea typeface="黑体" pitchFamily="49" charset="-122"/>
              </a:rPr>
              <a:t>Java VM：虚拟化互连 D2D 世界</a:t>
            </a:r>
          </a:p>
        </p:txBody>
      </p:sp>
      <p:grpSp>
        <p:nvGrpSpPr>
          <p:cNvPr id="3" name="Group 264"/>
          <p:cNvGrpSpPr/>
          <p:nvPr/>
        </p:nvGrpSpPr>
        <p:grpSpPr>
          <a:xfrm>
            <a:off x="47332" y="160215"/>
            <a:ext cx="8969074" cy="4348646"/>
            <a:chOff x="47332" y="160215"/>
            <a:chExt cx="8969074" cy="4348646"/>
          </a:xfrm>
        </p:grpSpPr>
        <p:sp>
          <p:nvSpPr>
            <p:cNvPr id="203" name="TextBox 202"/>
            <p:cNvSpPr txBox="1"/>
            <p:nvPr/>
          </p:nvSpPr>
          <p:spPr>
            <a:xfrm>
              <a:off x="47332" y="2804341"/>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温度传感器</a:t>
              </a:r>
            </a:p>
          </p:txBody>
        </p:sp>
        <p:pic>
          <p:nvPicPr>
            <p:cNvPr id="146" name="Picture 7"/>
            <p:cNvPicPr>
              <a:picLocks noChangeAspect="1" noChangeArrowheads="1"/>
            </p:cNvPicPr>
            <p:nvPr/>
          </p:nvPicPr>
          <p:blipFill>
            <a:blip r:embed="rId2" cstate="print"/>
            <a:srcRect/>
            <a:stretch>
              <a:fillRect/>
            </a:stretch>
          </p:blipFill>
          <p:spPr bwMode="auto">
            <a:xfrm>
              <a:off x="2526719" y="2393005"/>
              <a:ext cx="895191" cy="573933"/>
            </a:xfrm>
            <a:prstGeom prst="rect">
              <a:avLst/>
            </a:prstGeom>
            <a:noFill/>
            <a:ln w="9525">
              <a:noFill/>
              <a:miter lim="800000"/>
              <a:headEnd/>
              <a:tailEnd/>
            </a:ln>
          </p:spPr>
        </p:pic>
        <p:sp>
          <p:nvSpPr>
            <p:cNvPr id="177" name="TextBox 176"/>
            <p:cNvSpPr txBox="1"/>
            <p:nvPr/>
          </p:nvSpPr>
          <p:spPr>
            <a:xfrm>
              <a:off x="4212912" y="2474365"/>
              <a:ext cx="641063" cy="169277"/>
            </a:xfrm>
            <a:prstGeom prst="rect">
              <a:avLst/>
            </a:prstGeom>
            <a:noFill/>
          </p:spPr>
          <p:txBody>
            <a:bodyPr wrap="square" rtlCol="0">
              <a:spAutoFit/>
            </a:bodyPr>
            <a:lstStyle/>
            <a:p>
              <a:pPr algn="ctr" defTabSz="914400">
                <a:buNone/>
              </a:pPr>
              <a:r>
                <a:rPr lang="en-GB" sz="500" b="0" i="1">
                  <a:solidFill>
                    <a:srgbClr val="FF0000"/>
                  </a:solidFill>
                  <a:latin typeface="Arial" pitchFamily="34" charset="0"/>
                  <a:ea typeface="黑体" pitchFamily="49" charset="-122"/>
                  <a:cs typeface="Arial" pitchFamily="34" charset="0"/>
                </a:rPr>
                <a:t>协议网关</a:t>
              </a:r>
            </a:p>
          </p:txBody>
        </p:sp>
        <p:pic>
          <p:nvPicPr>
            <p:cNvPr id="1033" name="Picture 9"/>
            <p:cNvPicPr>
              <a:picLocks noChangeAspect="1" noChangeArrowheads="1"/>
            </p:cNvPicPr>
            <p:nvPr/>
          </p:nvPicPr>
          <p:blipFill>
            <a:blip r:embed="rId3" cstate="print"/>
            <a:srcRect/>
            <a:stretch>
              <a:fillRect/>
            </a:stretch>
          </p:blipFill>
          <p:spPr bwMode="auto">
            <a:xfrm>
              <a:off x="5355596" y="3719568"/>
              <a:ext cx="472447" cy="220797"/>
            </a:xfrm>
            <a:prstGeom prst="rect">
              <a:avLst/>
            </a:prstGeom>
            <a:noFill/>
            <a:ln w="9525">
              <a:noFill/>
              <a:miter lim="800000"/>
              <a:headEnd/>
              <a:tailEnd/>
            </a:ln>
          </p:spPr>
        </p:pic>
        <p:sp>
          <p:nvSpPr>
            <p:cNvPr id="101" name="TextBox 100"/>
            <p:cNvSpPr txBox="1"/>
            <p:nvPr/>
          </p:nvSpPr>
          <p:spPr>
            <a:xfrm>
              <a:off x="2945144" y="3296711"/>
              <a:ext cx="1020116" cy="338554"/>
            </a:xfrm>
            <a:prstGeom prst="rect">
              <a:avLst/>
            </a:prstGeom>
            <a:noFill/>
          </p:spPr>
          <p:txBody>
            <a:bodyPr wrap="square" rtlCol="0">
              <a:spAutoFit/>
            </a:bodyPr>
            <a:lstStyle/>
            <a:p>
              <a:pPr algn="ctr" defTabSz="914400">
                <a:buNone/>
              </a:pPr>
              <a:r>
                <a:rPr lang="en-GB" sz="800" b="1" i="0">
                  <a:latin typeface="Arial" pitchFamily="34" charset="0"/>
                  <a:ea typeface="黑体" pitchFamily="49" charset="-122"/>
                  <a:cs typeface="Arial" pitchFamily="34" charset="0"/>
                </a:rPr>
                <a:t>家用自动化</a:t>
              </a:r>
            </a:p>
            <a:p>
              <a:pPr algn="ctr" defTabSz="914400">
                <a:buNone/>
              </a:pPr>
              <a:r>
                <a:rPr lang="en-GB" sz="800" b="1" i="0">
                  <a:latin typeface="Arial" pitchFamily="34" charset="0"/>
                  <a:ea typeface="黑体" pitchFamily="49" charset="-122"/>
                  <a:cs typeface="Arial" pitchFamily="34" charset="0"/>
                </a:rPr>
                <a:t>设备</a:t>
              </a:r>
            </a:p>
          </p:txBody>
        </p:sp>
        <p:sp>
          <p:nvSpPr>
            <p:cNvPr id="102" name="TextBox 101"/>
            <p:cNvSpPr txBox="1"/>
            <p:nvPr/>
          </p:nvSpPr>
          <p:spPr>
            <a:xfrm>
              <a:off x="1219379" y="4035265"/>
              <a:ext cx="1020116" cy="200055"/>
            </a:xfrm>
            <a:prstGeom prst="rect">
              <a:avLst/>
            </a:prstGeom>
            <a:noFill/>
          </p:spPr>
          <p:txBody>
            <a:bodyPr wrap="square" rtlCol="0">
              <a:spAutoFit/>
            </a:bodyPr>
            <a:lstStyle/>
            <a:p>
              <a:pPr algn="ctr" defTabSz="914400">
                <a:buNone/>
              </a:pPr>
              <a:r>
                <a:rPr lang="en-GB" sz="700" b="0" i="1">
                  <a:solidFill>
                    <a:srgbClr val="5382A1"/>
                  </a:solidFill>
                  <a:latin typeface="Arial" pitchFamily="34" charset="0"/>
                  <a:ea typeface="黑体" pitchFamily="49" charset="-122"/>
                  <a:cs typeface="Arial" pitchFamily="34" charset="0"/>
                </a:rPr>
                <a:t>MES</a:t>
              </a:r>
            </a:p>
          </p:txBody>
        </p:sp>
        <p:sp>
          <p:nvSpPr>
            <p:cNvPr id="103" name="TextBox 102"/>
            <p:cNvSpPr txBox="1"/>
            <p:nvPr/>
          </p:nvSpPr>
          <p:spPr>
            <a:xfrm>
              <a:off x="824698" y="1929011"/>
              <a:ext cx="1020116" cy="338554"/>
            </a:xfrm>
            <a:prstGeom prst="rect">
              <a:avLst/>
            </a:prstGeom>
            <a:noFill/>
          </p:spPr>
          <p:txBody>
            <a:bodyPr wrap="square" rtlCol="0">
              <a:spAutoFit/>
            </a:bodyPr>
            <a:lstStyle/>
            <a:p>
              <a:pPr algn="ctr" defTabSz="914400">
                <a:buNone/>
              </a:pPr>
              <a:r>
                <a:rPr lang="en-GB" sz="800" b="1" i="0">
                  <a:latin typeface="Arial" pitchFamily="34" charset="0"/>
                  <a:ea typeface="黑体" pitchFamily="49" charset="-122"/>
                  <a:cs typeface="Arial" pitchFamily="34" charset="0"/>
                </a:rPr>
                <a:t>车载远程信息处理</a:t>
              </a:r>
            </a:p>
            <a:p>
              <a:pPr algn="ctr" defTabSz="914400">
                <a:buNone/>
              </a:pPr>
              <a:r>
                <a:rPr lang="en-GB" sz="800" b="1" i="0">
                  <a:latin typeface="Arial" pitchFamily="34" charset="0"/>
                  <a:ea typeface="黑体" pitchFamily="49" charset="-122"/>
                  <a:cs typeface="Arial" pitchFamily="34" charset="0"/>
                </a:rPr>
                <a:t>设备</a:t>
              </a:r>
            </a:p>
          </p:txBody>
        </p:sp>
        <p:sp>
          <p:nvSpPr>
            <p:cNvPr id="108" name="TextBox 107"/>
            <p:cNvSpPr txBox="1"/>
            <p:nvPr/>
          </p:nvSpPr>
          <p:spPr>
            <a:xfrm>
              <a:off x="2954397" y="1753166"/>
              <a:ext cx="1020116" cy="338554"/>
            </a:xfrm>
            <a:prstGeom prst="rect">
              <a:avLst/>
            </a:prstGeom>
            <a:noFill/>
          </p:spPr>
          <p:txBody>
            <a:bodyPr wrap="square" rtlCol="0">
              <a:spAutoFit/>
            </a:bodyPr>
            <a:lstStyle/>
            <a:p>
              <a:pPr algn="ctr" defTabSz="914400">
                <a:buNone/>
              </a:pPr>
              <a:r>
                <a:rPr lang="en-GB" sz="800" b="1" i="0">
                  <a:latin typeface="Arial" pitchFamily="34" charset="0"/>
                  <a:ea typeface="黑体" pitchFamily="49" charset="-122"/>
                  <a:cs typeface="Arial" pitchFamily="34" charset="0"/>
                </a:rPr>
                <a:t>医疗保健</a:t>
              </a:r>
            </a:p>
            <a:p>
              <a:pPr algn="ctr" defTabSz="914400">
                <a:buNone/>
              </a:pPr>
              <a:r>
                <a:rPr lang="en-GB" sz="800" b="1" i="0">
                  <a:latin typeface="Arial" pitchFamily="34" charset="0"/>
                  <a:ea typeface="黑体" pitchFamily="49" charset="-122"/>
                  <a:cs typeface="Arial" pitchFamily="34" charset="0"/>
                </a:rPr>
                <a:t>设备</a:t>
              </a:r>
            </a:p>
          </p:txBody>
        </p:sp>
        <p:pic>
          <p:nvPicPr>
            <p:cNvPr id="133" name="Picture 5"/>
            <p:cNvPicPr>
              <a:picLocks noChangeAspect="1" noChangeArrowheads="1"/>
            </p:cNvPicPr>
            <p:nvPr/>
          </p:nvPicPr>
          <p:blipFill>
            <a:blip r:embed="rId4" cstate="print"/>
            <a:srcRect/>
            <a:stretch>
              <a:fillRect/>
            </a:stretch>
          </p:blipFill>
          <p:spPr bwMode="auto">
            <a:xfrm>
              <a:off x="1758293" y="1913034"/>
              <a:ext cx="169008" cy="169008"/>
            </a:xfrm>
            <a:prstGeom prst="rect">
              <a:avLst/>
            </a:prstGeom>
            <a:noFill/>
            <a:ln w="9525">
              <a:noFill/>
              <a:miter lim="800000"/>
              <a:headEnd/>
              <a:tailEnd/>
            </a:ln>
            <a:effectLst/>
          </p:spPr>
        </p:pic>
        <p:pic>
          <p:nvPicPr>
            <p:cNvPr id="135" name="Picture 5"/>
            <p:cNvPicPr>
              <a:picLocks noChangeAspect="1" noChangeArrowheads="1"/>
            </p:cNvPicPr>
            <p:nvPr/>
          </p:nvPicPr>
          <p:blipFill>
            <a:blip r:embed="rId4" cstate="print"/>
            <a:srcRect/>
            <a:stretch>
              <a:fillRect/>
            </a:stretch>
          </p:blipFill>
          <p:spPr bwMode="auto">
            <a:xfrm>
              <a:off x="3661340" y="2010719"/>
              <a:ext cx="169008" cy="169008"/>
            </a:xfrm>
            <a:prstGeom prst="rect">
              <a:avLst/>
            </a:prstGeom>
            <a:noFill/>
            <a:ln w="9525">
              <a:noFill/>
              <a:miter lim="800000"/>
              <a:headEnd/>
              <a:tailEnd/>
            </a:ln>
            <a:effectLst/>
          </p:spPr>
        </p:pic>
        <p:pic>
          <p:nvPicPr>
            <p:cNvPr id="137" name="Picture 5"/>
            <p:cNvPicPr>
              <a:picLocks noChangeAspect="1" noChangeArrowheads="1"/>
            </p:cNvPicPr>
            <p:nvPr/>
          </p:nvPicPr>
          <p:blipFill>
            <a:blip r:embed="rId4" cstate="print"/>
            <a:srcRect/>
            <a:stretch>
              <a:fillRect/>
            </a:stretch>
          </p:blipFill>
          <p:spPr bwMode="auto">
            <a:xfrm>
              <a:off x="2310844" y="3562079"/>
              <a:ext cx="169008" cy="169008"/>
            </a:xfrm>
            <a:prstGeom prst="rect">
              <a:avLst/>
            </a:prstGeom>
            <a:noFill/>
            <a:ln w="9525">
              <a:noFill/>
              <a:miter lim="800000"/>
              <a:headEnd/>
              <a:tailEnd/>
            </a:ln>
            <a:effectLst/>
          </p:spPr>
        </p:pic>
        <p:pic>
          <p:nvPicPr>
            <p:cNvPr id="141" name="Picture 5"/>
            <p:cNvPicPr>
              <a:picLocks noChangeAspect="1" noChangeArrowheads="1"/>
            </p:cNvPicPr>
            <p:nvPr/>
          </p:nvPicPr>
          <p:blipFill>
            <a:blip r:embed="rId4" cstate="print"/>
            <a:srcRect/>
            <a:stretch>
              <a:fillRect/>
            </a:stretch>
          </p:blipFill>
          <p:spPr bwMode="auto">
            <a:xfrm>
              <a:off x="1926323" y="3377441"/>
              <a:ext cx="169008" cy="169008"/>
            </a:xfrm>
            <a:prstGeom prst="rect">
              <a:avLst/>
            </a:prstGeom>
            <a:noFill/>
            <a:ln w="9525">
              <a:noFill/>
              <a:miter lim="800000"/>
              <a:headEnd/>
              <a:tailEnd/>
            </a:ln>
            <a:effectLst/>
          </p:spPr>
        </p:pic>
        <p:pic>
          <p:nvPicPr>
            <p:cNvPr id="142" name="Picture 5"/>
            <p:cNvPicPr>
              <a:picLocks noChangeAspect="1" noChangeArrowheads="1"/>
            </p:cNvPicPr>
            <p:nvPr/>
          </p:nvPicPr>
          <p:blipFill>
            <a:blip r:embed="rId5" cstate="print"/>
            <a:srcRect/>
            <a:stretch>
              <a:fillRect/>
            </a:stretch>
          </p:blipFill>
          <p:spPr bwMode="auto">
            <a:xfrm>
              <a:off x="1086170" y="1542612"/>
              <a:ext cx="101768" cy="101768"/>
            </a:xfrm>
            <a:prstGeom prst="rect">
              <a:avLst/>
            </a:prstGeom>
            <a:noFill/>
            <a:ln w="9525">
              <a:noFill/>
              <a:miter lim="800000"/>
              <a:headEnd/>
              <a:tailEnd/>
            </a:ln>
            <a:effectLst/>
          </p:spPr>
        </p:pic>
        <p:pic>
          <p:nvPicPr>
            <p:cNvPr id="143" name="Picture 5"/>
            <p:cNvPicPr>
              <a:picLocks noChangeAspect="1" noChangeArrowheads="1"/>
            </p:cNvPicPr>
            <p:nvPr/>
          </p:nvPicPr>
          <p:blipFill>
            <a:blip r:embed="rId5" cstate="print"/>
            <a:srcRect/>
            <a:stretch>
              <a:fillRect/>
            </a:stretch>
          </p:blipFill>
          <p:spPr bwMode="auto">
            <a:xfrm>
              <a:off x="1269832" y="1405842"/>
              <a:ext cx="101768" cy="101768"/>
            </a:xfrm>
            <a:prstGeom prst="rect">
              <a:avLst/>
            </a:prstGeom>
            <a:noFill/>
            <a:ln w="9525">
              <a:noFill/>
              <a:miter lim="800000"/>
              <a:headEnd/>
              <a:tailEnd/>
            </a:ln>
            <a:effectLst/>
          </p:spPr>
        </p:pic>
        <p:pic>
          <p:nvPicPr>
            <p:cNvPr id="144" name="Picture 5"/>
            <p:cNvPicPr>
              <a:picLocks noChangeAspect="1" noChangeArrowheads="1"/>
            </p:cNvPicPr>
            <p:nvPr/>
          </p:nvPicPr>
          <p:blipFill>
            <a:blip r:embed="rId5" cstate="print"/>
            <a:srcRect/>
            <a:stretch>
              <a:fillRect/>
            </a:stretch>
          </p:blipFill>
          <p:spPr bwMode="auto">
            <a:xfrm>
              <a:off x="1453494" y="1269072"/>
              <a:ext cx="101768" cy="101768"/>
            </a:xfrm>
            <a:prstGeom prst="rect">
              <a:avLst/>
            </a:prstGeom>
            <a:noFill/>
            <a:ln w="9525">
              <a:noFill/>
              <a:miter lim="800000"/>
              <a:headEnd/>
              <a:tailEnd/>
            </a:ln>
            <a:effectLst/>
          </p:spPr>
        </p:pic>
        <p:pic>
          <p:nvPicPr>
            <p:cNvPr id="5" name="Picture 5"/>
            <p:cNvPicPr>
              <a:picLocks noChangeAspect="1" noChangeArrowheads="1"/>
            </p:cNvPicPr>
            <p:nvPr/>
          </p:nvPicPr>
          <p:blipFill>
            <a:blip r:embed="rId6" cstate="print"/>
            <a:srcRect/>
            <a:stretch>
              <a:fillRect/>
            </a:stretch>
          </p:blipFill>
          <p:spPr bwMode="auto">
            <a:xfrm rot="16430905">
              <a:off x="1298331" y="3500311"/>
              <a:ext cx="481013" cy="390525"/>
            </a:xfrm>
            <a:prstGeom prst="rect">
              <a:avLst/>
            </a:prstGeom>
            <a:noFill/>
            <a:ln w="9525">
              <a:noFill/>
              <a:miter lim="800000"/>
              <a:headEnd/>
              <a:tailEnd/>
            </a:ln>
            <a:effectLst/>
          </p:spPr>
        </p:pic>
        <p:pic>
          <p:nvPicPr>
            <p:cNvPr id="148" name="Picture 5"/>
            <p:cNvPicPr>
              <a:picLocks noChangeAspect="1" noChangeArrowheads="1"/>
            </p:cNvPicPr>
            <p:nvPr/>
          </p:nvPicPr>
          <p:blipFill>
            <a:blip r:embed="rId6" cstate="print"/>
            <a:srcRect/>
            <a:stretch>
              <a:fillRect/>
            </a:stretch>
          </p:blipFill>
          <p:spPr bwMode="auto">
            <a:xfrm rot="12965554">
              <a:off x="2042381" y="3965336"/>
              <a:ext cx="481013" cy="390525"/>
            </a:xfrm>
            <a:prstGeom prst="rect">
              <a:avLst/>
            </a:prstGeom>
            <a:noFill/>
            <a:ln w="9525">
              <a:noFill/>
              <a:miter lim="800000"/>
              <a:headEnd/>
              <a:tailEnd/>
            </a:ln>
            <a:effectLst/>
          </p:spPr>
        </p:pic>
        <p:pic>
          <p:nvPicPr>
            <p:cNvPr id="149" name="Picture 5"/>
            <p:cNvPicPr>
              <a:picLocks noChangeAspect="1" noChangeArrowheads="1"/>
            </p:cNvPicPr>
            <p:nvPr/>
          </p:nvPicPr>
          <p:blipFill>
            <a:blip r:embed="rId6" cstate="print"/>
            <a:srcRect/>
            <a:stretch>
              <a:fillRect/>
            </a:stretch>
          </p:blipFill>
          <p:spPr bwMode="auto">
            <a:xfrm rot="12965554">
              <a:off x="2720732" y="1068303"/>
              <a:ext cx="481013" cy="390525"/>
            </a:xfrm>
            <a:prstGeom prst="rect">
              <a:avLst/>
            </a:prstGeom>
            <a:noFill/>
            <a:ln w="9525">
              <a:noFill/>
              <a:miter lim="800000"/>
              <a:headEnd/>
              <a:tailEnd/>
            </a:ln>
            <a:effectLst/>
          </p:spPr>
        </p:pic>
        <p:pic>
          <p:nvPicPr>
            <p:cNvPr id="150" name="Picture 5"/>
            <p:cNvPicPr>
              <a:picLocks noChangeAspect="1" noChangeArrowheads="1"/>
            </p:cNvPicPr>
            <p:nvPr/>
          </p:nvPicPr>
          <p:blipFill>
            <a:blip r:embed="rId6" cstate="print"/>
            <a:srcRect/>
            <a:stretch>
              <a:fillRect/>
            </a:stretch>
          </p:blipFill>
          <p:spPr bwMode="auto">
            <a:xfrm rot="12965554">
              <a:off x="4240823" y="1143965"/>
              <a:ext cx="481013" cy="390525"/>
            </a:xfrm>
            <a:prstGeom prst="rect">
              <a:avLst/>
            </a:prstGeom>
            <a:noFill/>
            <a:ln w="9525">
              <a:noFill/>
              <a:miter lim="800000"/>
              <a:headEnd/>
              <a:tailEnd/>
            </a:ln>
            <a:effectLst/>
          </p:spPr>
        </p:pic>
        <p:pic>
          <p:nvPicPr>
            <p:cNvPr id="151" name="Picture 5"/>
            <p:cNvPicPr>
              <a:picLocks noChangeAspect="1" noChangeArrowheads="1"/>
            </p:cNvPicPr>
            <p:nvPr/>
          </p:nvPicPr>
          <p:blipFill>
            <a:blip r:embed="rId6" cstate="print"/>
            <a:srcRect/>
            <a:stretch>
              <a:fillRect/>
            </a:stretch>
          </p:blipFill>
          <p:spPr bwMode="auto">
            <a:xfrm rot="7605733">
              <a:off x="762977" y="2472569"/>
              <a:ext cx="481013" cy="390525"/>
            </a:xfrm>
            <a:prstGeom prst="rect">
              <a:avLst/>
            </a:prstGeom>
            <a:noFill/>
            <a:ln w="9525">
              <a:noFill/>
              <a:miter lim="800000"/>
              <a:headEnd/>
              <a:tailEnd/>
            </a:ln>
            <a:effectLst/>
          </p:spPr>
        </p:pic>
        <p:pic>
          <p:nvPicPr>
            <p:cNvPr id="152" name="Picture 5"/>
            <p:cNvPicPr>
              <a:picLocks noChangeAspect="1" noChangeArrowheads="1"/>
            </p:cNvPicPr>
            <p:nvPr/>
          </p:nvPicPr>
          <p:blipFill>
            <a:blip r:embed="rId6" cstate="print"/>
            <a:srcRect/>
            <a:stretch>
              <a:fillRect/>
            </a:stretch>
          </p:blipFill>
          <p:spPr bwMode="auto">
            <a:xfrm rot="12965554">
              <a:off x="3082712" y="3961428"/>
              <a:ext cx="481013" cy="390525"/>
            </a:xfrm>
            <a:prstGeom prst="rect">
              <a:avLst/>
            </a:prstGeom>
            <a:noFill/>
            <a:ln w="9525">
              <a:noFill/>
              <a:miter lim="800000"/>
              <a:headEnd/>
              <a:tailEnd/>
            </a:ln>
            <a:effectLst/>
          </p:spPr>
        </p:pic>
        <p:sp>
          <p:nvSpPr>
            <p:cNvPr id="153" name="TextBox 152"/>
            <p:cNvSpPr txBox="1"/>
            <p:nvPr/>
          </p:nvSpPr>
          <p:spPr>
            <a:xfrm>
              <a:off x="1822732" y="4273639"/>
              <a:ext cx="1020116" cy="200055"/>
            </a:xfrm>
            <a:prstGeom prst="rect">
              <a:avLst/>
            </a:prstGeom>
            <a:noFill/>
          </p:spPr>
          <p:txBody>
            <a:bodyPr wrap="square" rtlCol="0">
              <a:spAutoFit/>
            </a:bodyPr>
            <a:lstStyle/>
            <a:p>
              <a:pPr algn="ctr" defTabSz="914400">
                <a:buNone/>
              </a:pPr>
              <a:r>
                <a:rPr lang="en-GB" sz="700" b="0" i="1">
                  <a:solidFill>
                    <a:srgbClr val="5382A1"/>
                  </a:solidFill>
                  <a:latin typeface="Arial" pitchFamily="34" charset="0"/>
                  <a:ea typeface="黑体" pitchFamily="49" charset="-122"/>
                  <a:cs typeface="Arial" pitchFamily="34" charset="0"/>
                </a:rPr>
                <a:t>能源</a:t>
              </a:r>
            </a:p>
          </p:txBody>
        </p:sp>
        <p:sp>
          <p:nvSpPr>
            <p:cNvPr id="154" name="TextBox 153"/>
            <p:cNvSpPr txBox="1"/>
            <p:nvPr/>
          </p:nvSpPr>
          <p:spPr>
            <a:xfrm>
              <a:off x="2847454" y="4308806"/>
              <a:ext cx="1020116" cy="200055"/>
            </a:xfrm>
            <a:prstGeom prst="rect">
              <a:avLst/>
            </a:prstGeom>
            <a:noFill/>
          </p:spPr>
          <p:txBody>
            <a:bodyPr wrap="square" rtlCol="0">
              <a:spAutoFit/>
            </a:bodyPr>
            <a:lstStyle/>
            <a:p>
              <a:pPr algn="ctr" defTabSz="914400">
                <a:buNone/>
              </a:pPr>
              <a:r>
                <a:rPr lang="en-GB" sz="700" b="0" i="1">
                  <a:solidFill>
                    <a:srgbClr val="5382A1"/>
                  </a:solidFill>
                  <a:latin typeface="Arial" pitchFamily="34" charset="0"/>
                  <a:ea typeface="黑体" pitchFamily="49" charset="-122"/>
                  <a:cs typeface="Arial" pitchFamily="34" charset="0"/>
                </a:rPr>
                <a:t>安全与访问控制</a:t>
              </a:r>
            </a:p>
          </p:txBody>
        </p:sp>
        <p:sp>
          <p:nvSpPr>
            <p:cNvPr id="155" name="TextBox 154"/>
            <p:cNvSpPr txBox="1"/>
            <p:nvPr/>
          </p:nvSpPr>
          <p:spPr>
            <a:xfrm>
              <a:off x="1426498" y="2882500"/>
              <a:ext cx="1020116" cy="215444"/>
            </a:xfrm>
            <a:prstGeom prst="rect">
              <a:avLst/>
            </a:prstGeom>
            <a:noFill/>
          </p:spPr>
          <p:txBody>
            <a:bodyPr wrap="square" rtlCol="0">
              <a:spAutoFit/>
            </a:bodyPr>
            <a:lstStyle/>
            <a:p>
              <a:pPr algn="ctr" defTabSz="914400">
                <a:buNone/>
              </a:pPr>
              <a:r>
                <a:rPr lang="en-GB" sz="800" b="1" i="0">
                  <a:latin typeface="Arial" pitchFamily="34" charset="0"/>
                  <a:ea typeface="黑体" pitchFamily="49" charset="-122"/>
                  <a:cs typeface="Arial" pitchFamily="34" charset="0"/>
                </a:rPr>
                <a:t>工业自动化设备</a:t>
              </a:r>
            </a:p>
          </p:txBody>
        </p:sp>
        <p:sp>
          <p:nvSpPr>
            <p:cNvPr id="156" name="TextBox 155"/>
            <p:cNvSpPr txBox="1"/>
            <p:nvPr/>
          </p:nvSpPr>
          <p:spPr>
            <a:xfrm>
              <a:off x="304980" y="2972372"/>
              <a:ext cx="1020116" cy="200055"/>
            </a:xfrm>
            <a:prstGeom prst="rect">
              <a:avLst/>
            </a:prstGeom>
            <a:noFill/>
          </p:spPr>
          <p:txBody>
            <a:bodyPr wrap="square" rtlCol="0">
              <a:spAutoFit/>
            </a:bodyPr>
            <a:lstStyle/>
            <a:p>
              <a:pPr algn="ctr" defTabSz="914400">
                <a:buNone/>
              </a:pPr>
              <a:r>
                <a:rPr lang="en-GB" sz="700" b="0" i="1">
                  <a:solidFill>
                    <a:srgbClr val="5382A1"/>
                  </a:solidFill>
                  <a:latin typeface="Arial" pitchFamily="34" charset="0"/>
                  <a:ea typeface="黑体" pitchFamily="49" charset="-122"/>
                  <a:cs typeface="Arial" pitchFamily="34" charset="0"/>
                </a:rPr>
                <a:t>车队/资产管理</a:t>
              </a:r>
            </a:p>
          </p:txBody>
        </p:sp>
        <p:sp>
          <p:nvSpPr>
            <p:cNvPr id="157" name="TextBox 156"/>
            <p:cNvSpPr txBox="1"/>
            <p:nvPr/>
          </p:nvSpPr>
          <p:spPr>
            <a:xfrm>
              <a:off x="2243196" y="1557779"/>
              <a:ext cx="1020116" cy="200055"/>
            </a:xfrm>
            <a:prstGeom prst="rect">
              <a:avLst/>
            </a:prstGeom>
            <a:noFill/>
          </p:spPr>
          <p:txBody>
            <a:bodyPr wrap="square" rtlCol="0">
              <a:spAutoFit/>
            </a:bodyPr>
            <a:lstStyle/>
            <a:p>
              <a:pPr algn="ctr" defTabSz="914400">
                <a:buNone/>
              </a:pPr>
              <a:r>
                <a:rPr lang="en-GB" sz="700" b="0" i="1">
                  <a:solidFill>
                    <a:srgbClr val="5382A1"/>
                  </a:solidFill>
                  <a:latin typeface="Arial" pitchFamily="34" charset="0"/>
                  <a:ea typeface="黑体" pitchFamily="49" charset="-122"/>
                  <a:cs typeface="Arial" pitchFamily="34" charset="0"/>
                </a:rPr>
                <a:t>客户健康状况</a:t>
              </a:r>
            </a:p>
          </p:txBody>
        </p:sp>
        <p:sp>
          <p:nvSpPr>
            <p:cNvPr id="158" name="TextBox 157"/>
            <p:cNvSpPr txBox="1"/>
            <p:nvPr/>
          </p:nvSpPr>
          <p:spPr>
            <a:xfrm>
              <a:off x="3505378" y="1483532"/>
              <a:ext cx="1238560" cy="200055"/>
            </a:xfrm>
            <a:prstGeom prst="rect">
              <a:avLst/>
            </a:prstGeom>
            <a:noFill/>
          </p:spPr>
          <p:txBody>
            <a:bodyPr wrap="square" rtlCol="0">
              <a:spAutoFit/>
            </a:bodyPr>
            <a:lstStyle/>
            <a:p>
              <a:pPr algn="ctr" defTabSz="914400">
                <a:buNone/>
              </a:pPr>
              <a:r>
                <a:rPr lang="en-GB" sz="700" b="0" i="1">
                  <a:solidFill>
                    <a:srgbClr val="5382A1"/>
                  </a:solidFill>
                  <a:latin typeface="Arial" pitchFamily="34" charset="0"/>
                  <a:ea typeface="黑体" pitchFamily="49" charset="-122"/>
                  <a:cs typeface="Arial" pitchFamily="34" charset="0"/>
                </a:rPr>
                <a:t>远程患者/诊所</a:t>
              </a:r>
            </a:p>
          </p:txBody>
        </p:sp>
        <p:pic>
          <p:nvPicPr>
            <p:cNvPr id="159" name="Picture 5"/>
            <p:cNvPicPr>
              <a:picLocks noChangeAspect="1" noChangeArrowheads="1"/>
            </p:cNvPicPr>
            <p:nvPr/>
          </p:nvPicPr>
          <p:blipFill>
            <a:blip r:embed="rId4" cstate="print"/>
            <a:srcRect/>
            <a:stretch>
              <a:fillRect/>
            </a:stretch>
          </p:blipFill>
          <p:spPr bwMode="auto">
            <a:xfrm>
              <a:off x="2983874" y="3573802"/>
              <a:ext cx="169008" cy="169008"/>
            </a:xfrm>
            <a:prstGeom prst="rect">
              <a:avLst/>
            </a:prstGeom>
            <a:noFill/>
            <a:ln w="9525">
              <a:noFill/>
              <a:miter lim="800000"/>
              <a:headEnd/>
              <a:tailEnd/>
            </a:ln>
            <a:effectLst/>
          </p:spPr>
        </p:pic>
        <p:pic>
          <p:nvPicPr>
            <p:cNvPr id="160" name="Picture 5"/>
            <p:cNvPicPr>
              <a:picLocks noChangeAspect="1" noChangeArrowheads="1"/>
            </p:cNvPicPr>
            <p:nvPr/>
          </p:nvPicPr>
          <p:blipFill>
            <a:blip r:embed="rId4" cstate="print"/>
            <a:srcRect/>
            <a:stretch>
              <a:fillRect/>
            </a:stretch>
          </p:blipFill>
          <p:spPr bwMode="auto">
            <a:xfrm>
              <a:off x="1570723" y="2600786"/>
              <a:ext cx="169008" cy="169008"/>
            </a:xfrm>
            <a:prstGeom prst="rect">
              <a:avLst/>
            </a:prstGeom>
            <a:noFill/>
            <a:ln w="9525">
              <a:noFill/>
              <a:miter lim="800000"/>
              <a:headEnd/>
              <a:tailEnd/>
            </a:ln>
            <a:effectLst/>
          </p:spPr>
        </p:pic>
        <p:pic>
          <p:nvPicPr>
            <p:cNvPr id="161" name="Picture 5"/>
            <p:cNvPicPr>
              <a:picLocks noChangeAspect="1" noChangeArrowheads="1"/>
            </p:cNvPicPr>
            <p:nvPr/>
          </p:nvPicPr>
          <p:blipFill>
            <a:blip r:embed="rId4" cstate="print"/>
            <a:srcRect/>
            <a:stretch>
              <a:fillRect/>
            </a:stretch>
          </p:blipFill>
          <p:spPr bwMode="auto">
            <a:xfrm>
              <a:off x="3012830" y="1903723"/>
              <a:ext cx="169008" cy="169008"/>
            </a:xfrm>
            <a:prstGeom prst="rect">
              <a:avLst/>
            </a:prstGeom>
            <a:noFill/>
            <a:ln w="9525">
              <a:noFill/>
              <a:miter lim="800000"/>
              <a:headEnd/>
              <a:tailEnd/>
            </a:ln>
            <a:effectLst/>
          </p:spPr>
        </p:pic>
        <p:sp>
          <p:nvSpPr>
            <p:cNvPr id="166" name="Line 182"/>
            <p:cNvSpPr>
              <a:spLocks noChangeShapeType="1"/>
            </p:cNvSpPr>
            <p:nvPr/>
          </p:nvSpPr>
          <p:spPr bwMode="auto">
            <a:xfrm flipV="1">
              <a:off x="2069149" y="2986390"/>
              <a:ext cx="567047" cy="423013"/>
            </a:xfrm>
            <a:prstGeom prst="line">
              <a:avLst/>
            </a:prstGeom>
            <a:noFill/>
            <a:ln w="25400">
              <a:solidFill>
                <a:srgbClr val="9F9F9F"/>
              </a:solidFill>
              <a:round/>
              <a:headEnd type="triangle"/>
              <a:tailEnd type="triangl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167" name="TextBox 166"/>
            <p:cNvSpPr txBox="1"/>
            <p:nvPr/>
          </p:nvSpPr>
          <p:spPr>
            <a:xfrm>
              <a:off x="1101746" y="1127944"/>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速度传感器</a:t>
              </a:r>
            </a:p>
          </p:txBody>
        </p:sp>
        <p:sp>
          <p:nvSpPr>
            <p:cNvPr id="168" name="Line 182"/>
            <p:cNvSpPr>
              <a:spLocks noChangeShapeType="1"/>
            </p:cNvSpPr>
            <p:nvPr/>
          </p:nvSpPr>
          <p:spPr bwMode="auto">
            <a:xfrm flipV="1">
              <a:off x="2500010" y="3035029"/>
              <a:ext cx="359922" cy="544748"/>
            </a:xfrm>
            <a:prstGeom prst="line">
              <a:avLst/>
            </a:prstGeom>
            <a:noFill/>
            <a:ln w="25400">
              <a:solidFill>
                <a:srgbClr val="9F9F9F"/>
              </a:solidFill>
              <a:round/>
              <a:headEnd type="triangle"/>
              <a:tailEnd type="triangl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169" name="Line 182"/>
            <p:cNvSpPr>
              <a:spLocks noChangeShapeType="1"/>
            </p:cNvSpPr>
            <p:nvPr/>
          </p:nvSpPr>
          <p:spPr bwMode="auto">
            <a:xfrm flipH="1" flipV="1">
              <a:off x="3035031" y="3054484"/>
              <a:ext cx="29182" cy="428017"/>
            </a:xfrm>
            <a:prstGeom prst="line">
              <a:avLst/>
            </a:prstGeom>
            <a:noFill/>
            <a:ln w="25400">
              <a:solidFill>
                <a:srgbClr val="9F9F9F"/>
              </a:solidFill>
              <a:round/>
              <a:headEnd type="triangle"/>
              <a:tailEnd type="triangl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170" name="Line 182"/>
            <p:cNvSpPr>
              <a:spLocks noChangeShapeType="1"/>
            </p:cNvSpPr>
            <p:nvPr/>
          </p:nvSpPr>
          <p:spPr bwMode="auto">
            <a:xfrm flipV="1">
              <a:off x="3430955" y="2164858"/>
              <a:ext cx="257907" cy="296985"/>
            </a:xfrm>
            <a:prstGeom prst="line">
              <a:avLst/>
            </a:prstGeom>
            <a:noFill/>
            <a:ln w="25400">
              <a:solidFill>
                <a:srgbClr val="9F9F9F"/>
              </a:solidFill>
              <a:round/>
              <a:headEnd type="triangle"/>
              <a:tailEnd type="triangl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171" name="Line 182"/>
            <p:cNvSpPr>
              <a:spLocks noChangeShapeType="1"/>
            </p:cNvSpPr>
            <p:nvPr/>
          </p:nvSpPr>
          <p:spPr bwMode="auto">
            <a:xfrm flipH="1" flipV="1">
              <a:off x="3093396" y="2091447"/>
              <a:ext cx="19455" cy="262647"/>
            </a:xfrm>
            <a:prstGeom prst="line">
              <a:avLst/>
            </a:prstGeom>
            <a:noFill/>
            <a:ln w="25400">
              <a:solidFill>
                <a:srgbClr val="9F9F9F"/>
              </a:solidFill>
              <a:round/>
              <a:headEnd type="triangle"/>
              <a:tailEnd type="triangl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172" name="Line 182"/>
            <p:cNvSpPr>
              <a:spLocks noChangeShapeType="1"/>
            </p:cNvSpPr>
            <p:nvPr/>
          </p:nvSpPr>
          <p:spPr bwMode="auto">
            <a:xfrm flipH="1" flipV="1">
              <a:off x="1922583" y="2039810"/>
              <a:ext cx="713613" cy="431016"/>
            </a:xfrm>
            <a:prstGeom prst="line">
              <a:avLst/>
            </a:prstGeom>
            <a:noFill/>
            <a:ln w="25400">
              <a:solidFill>
                <a:srgbClr val="9F9F9F"/>
              </a:solidFill>
              <a:round/>
              <a:headEnd type="triangle"/>
              <a:tailEnd type="triangl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173" name="Line 182"/>
            <p:cNvSpPr>
              <a:spLocks noChangeShapeType="1"/>
            </p:cNvSpPr>
            <p:nvPr/>
          </p:nvSpPr>
          <p:spPr bwMode="auto">
            <a:xfrm flipH="1" flipV="1">
              <a:off x="1766275" y="2680671"/>
              <a:ext cx="665639" cy="23617"/>
            </a:xfrm>
            <a:prstGeom prst="line">
              <a:avLst/>
            </a:prstGeom>
            <a:noFill/>
            <a:ln w="25400">
              <a:solidFill>
                <a:srgbClr val="9F9F9F"/>
              </a:solidFill>
              <a:round/>
              <a:headEnd type="triangle"/>
              <a:tailEnd type="triangl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174" name="Line 182"/>
            <p:cNvSpPr>
              <a:spLocks noChangeShapeType="1"/>
            </p:cNvSpPr>
            <p:nvPr/>
          </p:nvSpPr>
          <p:spPr bwMode="auto">
            <a:xfrm flipH="1" flipV="1">
              <a:off x="1058982" y="2434489"/>
              <a:ext cx="504094" cy="214922"/>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78" name="Line 182"/>
            <p:cNvSpPr>
              <a:spLocks noChangeShapeType="1"/>
            </p:cNvSpPr>
            <p:nvPr/>
          </p:nvSpPr>
          <p:spPr bwMode="auto">
            <a:xfrm flipH="1" flipV="1">
              <a:off x="1047262" y="2672857"/>
              <a:ext cx="507999" cy="7816"/>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79" name="Line 182"/>
            <p:cNvSpPr>
              <a:spLocks noChangeShapeType="1"/>
            </p:cNvSpPr>
            <p:nvPr/>
          </p:nvSpPr>
          <p:spPr bwMode="auto">
            <a:xfrm flipH="1">
              <a:off x="1078522" y="2727565"/>
              <a:ext cx="515815" cy="156308"/>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81" name="Line 182"/>
            <p:cNvSpPr>
              <a:spLocks noChangeShapeType="1"/>
            </p:cNvSpPr>
            <p:nvPr/>
          </p:nvSpPr>
          <p:spPr bwMode="auto">
            <a:xfrm flipH="1" flipV="1">
              <a:off x="1477107" y="3462211"/>
              <a:ext cx="445477" cy="0"/>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82" name="Line 182"/>
            <p:cNvSpPr>
              <a:spLocks noChangeShapeType="1"/>
            </p:cNvSpPr>
            <p:nvPr/>
          </p:nvSpPr>
          <p:spPr bwMode="auto">
            <a:xfrm flipH="1">
              <a:off x="1594338" y="3516919"/>
              <a:ext cx="359508" cy="148492"/>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83" name="Line 182"/>
            <p:cNvSpPr>
              <a:spLocks noChangeShapeType="1"/>
            </p:cNvSpPr>
            <p:nvPr/>
          </p:nvSpPr>
          <p:spPr bwMode="auto">
            <a:xfrm flipH="1">
              <a:off x="1711568" y="3540366"/>
              <a:ext cx="273540" cy="265722"/>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84" name="Line 182"/>
            <p:cNvSpPr>
              <a:spLocks noChangeShapeType="1"/>
            </p:cNvSpPr>
            <p:nvPr/>
          </p:nvSpPr>
          <p:spPr bwMode="auto">
            <a:xfrm flipH="1">
              <a:off x="2092181" y="3731841"/>
              <a:ext cx="238369" cy="347786"/>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85" name="Line 182"/>
            <p:cNvSpPr>
              <a:spLocks noChangeShapeType="1"/>
            </p:cNvSpPr>
            <p:nvPr/>
          </p:nvSpPr>
          <p:spPr bwMode="auto">
            <a:xfrm flipH="1">
              <a:off x="2303198" y="3751381"/>
              <a:ext cx="85969" cy="359508"/>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86" name="Line 182"/>
            <p:cNvSpPr>
              <a:spLocks noChangeShapeType="1"/>
            </p:cNvSpPr>
            <p:nvPr/>
          </p:nvSpPr>
          <p:spPr bwMode="auto">
            <a:xfrm>
              <a:off x="2420428" y="3743565"/>
              <a:ext cx="93786" cy="328246"/>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87" name="Line 182"/>
            <p:cNvSpPr>
              <a:spLocks noChangeShapeType="1"/>
            </p:cNvSpPr>
            <p:nvPr/>
          </p:nvSpPr>
          <p:spPr bwMode="auto">
            <a:xfrm>
              <a:off x="3042658" y="3751379"/>
              <a:ext cx="31262" cy="351694"/>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88" name="Line 182"/>
            <p:cNvSpPr>
              <a:spLocks noChangeShapeType="1"/>
            </p:cNvSpPr>
            <p:nvPr/>
          </p:nvSpPr>
          <p:spPr bwMode="auto">
            <a:xfrm>
              <a:off x="3128628" y="3743565"/>
              <a:ext cx="156307" cy="351692"/>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89" name="Line 182"/>
            <p:cNvSpPr>
              <a:spLocks noChangeShapeType="1"/>
            </p:cNvSpPr>
            <p:nvPr/>
          </p:nvSpPr>
          <p:spPr bwMode="auto">
            <a:xfrm>
              <a:off x="3183335" y="3743565"/>
              <a:ext cx="336061" cy="320431"/>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90" name="Line 182"/>
            <p:cNvSpPr>
              <a:spLocks noChangeShapeType="1"/>
            </p:cNvSpPr>
            <p:nvPr/>
          </p:nvSpPr>
          <p:spPr bwMode="auto">
            <a:xfrm flipV="1">
              <a:off x="3798275" y="1398950"/>
              <a:ext cx="406402" cy="586153"/>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91" name="Line 182"/>
            <p:cNvSpPr>
              <a:spLocks noChangeShapeType="1"/>
            </p:cNvSpPr>
            <p:nvPr/>
          </p:nvSpPr>
          <p:spPr bwMode="auto">
            <a:xfrm flipV="1">
              <a:off x="3837351" y="1406764"/>
              <a:ext cx="617418" cy="617415"/>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92" name="Line 182"/>
            <p:cNvSpPr>
              <a:spLocks noChangeShapeType="1"/>
            </p:cNvSpPr>
            <p:nvPr/>
          </p:nvSpPr>
          <p:spPr bwMode="auto">
            <a:xfrm flipV="1">
              <a:off x="3876427" y="1391133"/>
              <a:ext cx="804988" cy="640859"/>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93" name="Line 182"/>
            <p:cNvSpPr>
              <a:spLocks noChangeShapeType="1"/>
            </p:cNvSpPr>
            <p:nvPr/>
          </p:nvSpPr>
          <p:spPr bwMode="auto">
            <a:xfrm flipV="1">
              <a:off x="3110519" y="1295931"/>
              <a:ext cx="70343" cy="578334"/>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94" name="Line 182"/>
            <p:cNvSpPr>
              <a:spLocks noChangeShapeType="1"/>
            </p:cNvSpPr>
            <p:nvPr/>
          </p:nvSpPr>
          <p:spPr bwMode="auto">
            <a:xfrm flipH="1" flipV="1">
              <a:off x="2985478" y="1319379"/>
              <a:ext cx="85968" cy="562707"/>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95" name="Line 182"/>
            <p:cNvSpPr>
              <a:spLocks noChangeShapeType="1"/>
            </p:cNvSpPr>
            <p:nvPr/>
          </p:nvSpPr>
          <p:spPr bwMode="auto">
            <a:xfrm flipH="1" flipV="1">
              <a:off x="2766645" y="1366269"/>
              <a:ext cx="296985" cy="515817"/>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96" name="Line 182"/>
            <p:cNvSpPr>
              <a:spLocks noChangeShapeType="1"/>
            </p:cNvSpPr>
            <p:nvPr/>
          </p:nvSpPr>
          <p:spPr bwMode="auto">
            <a:xfrm flipH="1" flipV="1">
              <a:off x="1547442" y="1367684"/>
              <a:ext cx="257911" cy="515818"/>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97" name="Line 182"/>
            <p:cNvSpPr>
              <a:spLocks noChangeShapeType="1"/>
            </p:cNvSpPr>
            <p:nvPr/>
          </p:nvSpPr>
          <p:spPr bwMode="auto">
            <a:xfrm flipH="1" flipV="1">
              <a:off x="1359868" y="1500543"/>
              <a:ext cx="390777" cy="429853"/>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98" name="Line 182"/>
            <p:cNvSpPr>
              <a:spLocks noChangeShapeType="1"/>
            </p:cNvSpPr>
            <p:nvPr/>
          </p:nvSpPr>
          <p:spPr bwMode="auto">
            <a:xfrm flipH="1" flipV="1">
              <a:off x="1172293" y="1633401"/>
              <a:ext cx="586168" cy="359517"/>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199" name="TextBox 198"/>
            <p:cNvSpPr txBox="1"/>
            <p:nvPr/>
          </p:nvSpPr>
          <p:spPr>
            <a:xfrm>
              <a:off x="707069" y="1256898"/>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位置传感器</a:t>
              </a:r>
            </a:p>
          </p:txBody>
        </p:sp>
        <p:sp>
          <p:nvSpPr>
            <p:cNvPr id="200" name="TextBox 199"/>
            <p:cNvSpPr txBox="1"/>
            <p:nvPr/>
          </p:nvSpPr>
          <p:spPr>
            <a:xfrm>
              <a:off x="390546" y="1495267"/>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故障传感器</a:t>
              </a:r>
            </a:p>
          </p:txBody>
        </p:sp>
        <p:sp>
          <p:nvSpPr>
            <p:cNvPr id="201" name="TextBox 200"/>
            <p:cNvSpPr txBox="1"/>
            <p:nvPr/>
          </p:nvSpPr>
          <p:spPr>
            <a:xfrm>
              <a:off x="171936" y="2327605"/>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振动传感器</a:t>
              </a:r>
            </a:p>
          </p:txBody>
        </p:sp>
        <p:sp>
          <p:nvSpPr>
            <p:cNvPr id="202" name="TextBox 201"/>
            <p:cNvSpPr txBox="1"/>
            <p:nvPr/>
          </p:nvSpPr>
          <p:spPr>
            <a:xfrm>
              <a:off x="109634" y="2565973"/>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燃料传感器</a:t>
              </a:r>
            </a:p>
          </p:txBody>
        </p:sp>
        <p:sp>
          <p:nvSpPr>
            <p:cNvPr id="204" name="TextBox 203"/>
            <p:cNvSpPr txBox="1"/>
            <p:nvPr/>
          </p:nvSpPr>
          <p:spPr>
            <a:xfrm>
              <a:off x="493030" y="3410032"/>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磨损传感器</a:t>
              </a:r>
            </a:p>
          </p:txBody>
        </p:sp>
        <p:sp>
          <p:nvSpPr>
            <p:cNvPr id="205" name="TextBox 204"/>
            <p:cNvSpPr txBox="1"/>
            <p:nvPr/>
          </p:nvSpPr>
          <p:spPr>
            <a:xfrm>
              <a:off x="766789" y="3624954"/>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故障传感器</a:t>
              </a:r>
            </a:p>
          </p:txBody>
        </p:sp>
        <p:sp>
          <p:nvSpPr>
            <p:cNvPr id="206" name="TextBox 205"/>
            <p:cNvSpPr txBox="1"/>
            <p:nvPr/>
          </p:nvSpPr>
          <p:spPr>
            <a:xfrm>
              <a:off x="794143" y="3863324"/>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温度传感器</a:t>
              </a:r>
            </a:p>
          </p:txBody>
        </p:sp>
        <p:sp>
          <p:nvSpPr>
            <p:cNvPr id="207" name="TextBox 206"/>
            <p:cNvSpPr txBox="1"/>
            <p:nvPr/>
          </p:nvSpPr>
          <p:spPr>
            <a:xfrm>
              <a:off x="1806236" y="4187663"/>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温度传感器</a:t>
              </a:r>
            </a:p>
          </p:txBody>
        </p:sp>
        <p:sp>
          <p:nvSpPr>
            <p:cNvPr id="208" name="TextBox 207"/>
            <p:cNvSpPr txBox="1"/>
            <p:nvPr/>
          </p:nvSpPr>
          <p:spPr>
            <a:xfrm>
              <a:off x="1494431" y="4121232"/>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燃气表</a:t>
              </a:r>
            </a:p>
          </p:txBody>
        </p:sp>
        <p:sp>
          <p:nvSpPr>
            <p:cNvPr id="209" name="TextBox 208"/>
            <p:cNvSpPr txBox="1"/>
            <p:nvPr/>
          </p:nvSpPr>
          <p:spPr>
            <a:xfrm>
              <a:off x="2015244" y="4105849"/>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电表</a:t>
              </a:r>
            </a:p>
          </p:txBody>
        </p:sp>
        <p:sp>
          <p:nvSpPr>
            <p:cNvPr id="210" name="TextBox 209"/>
            <p:cNvSpPr txBox="1"/>
            <p:nvPr/>
          </p:nvSpPr>
          <p:spPr>
            <a:xfrm>
              <a:off x="2531637" y="4175940"/>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视频</a:t>
              </a:r>
            </a:p>
          </p:txBody>
        </p:sp>
        <p:sp>
          <p:nvSpPr>
            <p:cNvPr id="211" name="TextBox 210"/>
            <p:cNvSpPr txBox="1"/>
            <p:nvPr/>
          </p:nvSpPr>
          <p:spPr>
            <a:xfrm>
              <a:off x="2801269" y="4164217"/>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入侵者</a:t>
              </a:r>
            </a:p>
          </p:txBody>
        </p:sp>
        <p:sp>
          <p:nvSpPr>
            <p:cNvPr id="212" name="TextBox 211"/>
            <p:cNvSpPr txBox="1"/>
            <p:nvPr/>
          </p:nvSpPr>
          <p:spPr>
            <a:xfrm>
              <a:off x="3127685" y="4175940"/>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警方警告</a:t>
              </a:r>
            </a:p>
          </p:txBody>
        </p:sp>
        <p:sp>
          <p:nvSpPr>
            <p:cNvPr id="215" name="TextBox 214"/>
            <p:cNvSpPr txBox="1"/>
            <p:nvPr/>
          </p:nvSpPr>
          <p:spPr>
            <a:xfrm>
              <a:off x="2027870" y="1202189"/>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脉搏传感器</a:t>
              </a:r>
            </a:p>
          </p:txBody>
        </p:sp>
        <p:sp>
          <p:nvSpPr>
            <p:cNvPr id="216" name="TextBox 215"/>
            <p:cNvSpPr txBox="1"/>
            <p:nvPr/>
          </p:nvSpPr>
          <p:spPr>
            <a:xfrm>
              <a:off x="2360025" y="993662"/>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位置传感器</a:t>
              </a:r>
            </a:p>
          </p:txBody>
        </p:sp>
        <p:sp>
          <p:nvSpPr>
            <p:cNvPr id="217" name="TextBox 216"/>
            <p:cNvSpPr txBox="1"/>
            <p:nvPr/>
          </p:nvSpPr>
          <p:spPr>
            <a:xfrm>
              <a:off x="2746887" y="1060091"/>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振动传感器</a:t>
              </a:r>
            </a:p>
          </p:txBody>
        </p:sp>
        <p:sp>
          <p:nvSpPr>
            <p:cNvPr id="218" name="TextBox 217"/>
            <p:cNvSpPr txBox="1"/>
            <p:nvPr/>
          </p:nvSpPr>
          <p:spPr>
            <a:xfrm>
              <a:off x="3555777" y="1135758"/>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脉搏传感器</a:t>
              </a:r>
            </a:p>
          </p:txBody>
        </p:sp>
        <p:sp>
          <p:nvSpPr>
            <p:cNvPr id="219" name="TextBox 218"/>
            <p:cNvSpPr txBox="1"/>
            <p:nvPr/>
          </p:nvSpPr>
          <p:spPr>
            <a:xfrm>
              <a:off x="3887932" y="1053695"/>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跌倒传感器</a:t>
              </a:r>
            </a:p>
          </p:txBody>
        </p:sp>
        <p:sp>
          <p:nvSpPr>
            <p:cNvPr id="220" name="TextBox 219"/>
            <p:cNvSpPr txBox="1"/>
            <p:nvPr/>
          </p:nvSpPr>
          <p:spPr>
            <a:xfrm>
              <a:off x="4274794" y="1120124"/>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睡眠传感器</a:t>
              </a:r>
            </a:p>
          </p:txBody>
        </p:sp>
        <p:pic>
          <p:nvPicPr>
            <p:cNvPr id="221" name="Picture 7"/>
            <p:cNvPicPr>
              <a:picLocks noChangeAspect="1" noChangeArrowheads="1"/>
            </p:cNvPicPr>
            <p:nvPr/>
          </p:nvPicPr>
          <p:blipFill>
            <a:blip r:embed="rId7" cstate="print"/>
            <a:srcRect/>
            <a:stretch>
              <a:fillRect/>
            </a:stretch>
          </p:blipFill>
          <p:spPr bwMode="auto">
            <a:xfrm rot="16200000">
              <a:off x="4513001" y="2293915"/>
              <a:ext cx="1229097" cy="788010"/>
            </a:xfrm>
            <a:prstGeom prst="rect">
              <a:avLst/>
            </a:prstGeom>
            <a:noFill/>
            <a:ln w="9525">
              <a:noFill/>
              <a:miter lim="800000"/>
              <a:headEnd/>
              <a:tailEnd/>
            </a:ln>
          </p:spPr>
        </p:pic>
        <p:sp>
          <p:nvSpPr>
            <p:cNvPr id="222" name="Line 182"/>
            <p:cNvSpPr>
              <a:spLocks noChangeShapeType="1"/>
            </p:cNvSpPr>
            <p:nvPr/>
          </p:nvSpPr>
          <p:spPr bwMode="auto">
            <a:xfrm flipV="1">
              <a:off x="3540869" y="2711932"/>
              <a:ext cx="1218536" cy="11812"/>
            </a:xfrm>
            <a:prstGeom prst="line">
              <a:avLst/>
            </a:prstGeom>
            <a:noFill/>
            <a:ln w="25400">
              <a:solidFill>
                <a:srgbClr val="9F9F9F"/>
              </a:solidFill>
              <a:round/>
              <a:headEnd type="triangle"/>
              <a:tailEnd type="triangl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pic>
          <p:nvPicPr>
            <p:cNvPr id="223" name="Picture 8"/>
            <p:cNvPicPr>
              <a:picLocks noChangeAspect="1" noChangeArrowheads="1"/>
            </p:cNvPicPr>
            <p:nvPr/>
          </p:nvPicPr>
          <p:blipFill>
            <a:blip r:embed="rId8" cstate="print"/>
            <a:srcRect/>
            <a:stretch>
              <a:fillRect/>
            </a:stretch>
          </p:blipFill>
          <p:spPr bwMode="auto">
            <a:xfrm>
              <a:off x="3903190" y="2495401"/>
              <a:ext cx="326682" cy="503475"/>
            </a:xfrm>
            <a:prstGeom prst="rect">
              <a:avLst/>
            </a:prstGeom>
            <a:noFill/>
            <a:ln w="9525">
              <a:noFill/>
              <a:miter lim="800000"/>
              <a:headEnd/>
              <a:tailEnd/>
            </a:ln>
          </p:spPr>
        </p:pic>
        <p:sp>
          <p:nvSpPr>
            <p:cNvPr id="224" name="TextBox 223"/>
            <p:cNvSpPr txBox="1"/>
            <p:nvPr/>
          </p:nvSpPr>
          <p:spPr>
            <a:xfrm>
              <a:off x="4010894" y="2657764"/>
              <a:ext cx="434647" cy="169277"/>
            </a:xfrm>
            <a:prstGeom prst="rect">
              <a:avLst/>
            </a:prstGeom>
            <a:solidFill>
              <a:schemeClr val="bg1"/>
            </a:solidFill>
          </p:spPr>
          <p:txBody>
            <a:bodyPr wrap="square" rtlCol="0">
              <a:spAutoFit/>
            </a:bodyPr>
            <a:lstStyle/>
            <a:p>
              <a:pPr algn="ctr" defTabSz="914400">
                <a:buNone/>
              </a:pPr>
              <a:r>
                <a:rPr lang="en-GB" sz="500" b="0" i="1">
                  <a:solidFill>
                    <a:srgbClr val="000000">
                      <a:lumMod val="75000"/>
                      <a:lumOff val="25000"/>
                    </a:srgbClr>
                  </a:solidFill>
                  <a:latin typeface="Arial" pitchFamily="34" charset="0"/>
                  <a:ea typeface="黑体" pitchFamily="49" charset="-122"/>
                  <a:cs typeface="Arial" pitchFamily="34" charset="0"/>
                </a:rPr>
                <a:t>网络</a:t>
              </a:r>
            </a:p>
          </p:txBody>
        </p:sp>
        <p:sp>
          <p:nvSpPr>
            <p:cNvPr id="225" name="TextBox 224"/>
            <p:cNvSpPr txBox="1"/>
            <p:nvPr/>
          </p:nvSpPr>
          <p:spPr>
            <a:xfrm>
              <a:off x="4673380" y="2440930"/>
              <a:ext cx="1020116" cy="553998"/>
            </a:xfrm>
            <a:prstGeom prst="rect">
              <a:avLst/>
            </a:prstGeom>
            <a:noFill/>
          </p:spPr>
          <p:txBody>
            <a:bodyPr wrap="square" rtlCol="0">
              <a:spAutoFit/>
            </a:bodyPr>
            <a:lstStyle/>
            <a:p>
              <a:pPr algn="ctr" defTabSz="914400">
                <a:buNone/>
              </a:pPr>
              <a:r>
                <a:rPr lang="en-GB" sz="500" b="0" i="1">
                  <a:solidFill>
                    <a:srgbClr val="000000">
                      <a:lumMod val="75000"/>
                      <a:lumOff val="25000"/>
                    </a:srgbClr>
                  </a:solidFill>
                  <a:latin typeface="Arial" pitchFamily="34" charset="0"/>
                  <a:ea typeface="黑体" pitchFamily="49" charset="-122"/>
                  <a:cs typeface="Arial" pitchFamily="34" charset="0"/>
                </a:rPr>
                <a:t>可伸缩</a:t>
              </a:r>
            </a:p>
            <a:p>
              <a:pPr algn="ctr" defTabSz="914400">
                <a:buNone/>
              </a:pPr>
              <a:r>
                <a:rPr lang="en-GB" sz="500" b="0" i="1">
                  <a:solidFill>
                    <a:srgbClr val="000000">
                      <a:lumMod val="75000"/>
                      <a:lumOff val="25000"/>
                    </a:srgbClr>
                  </a:solidFill>
                  <a:latin typeface="Arial" pitchFamily="34" charset="0"/>
                  <a:ea typeface="黑体" pitchFamily="49" charset="-122"/>
                  <a:cs typeface="Arial" pitchFamily="34" charset="0"/>
                </a:rPr>
                <a:t>弹性</a:t>
              </a:r>
            </a:p>
            <a:p>
              <a:pPr algn="ctr" defTabSz="914400">
                <a:buNone/>
              </a:pPr>
              <a:r>
                <a:rPr lang="en-GB" sz="500" b="0" i="1">
                  <a:solidFill>
                    <a:srgbClr val="000000">
                      <a:lumMod val="75000"/>
                      <a:lumOff val="25000"/>
                    </a:srgbClr>
                  </a:solidFill>
                  <a:latin typeface="Arial" pitchFamily="34" charset="0"/>
                  <a:ea typeface="黑体" pitchFamily="49" charset="-122"/>
                  <a:cs typeface="Arial" pitchFamily="34" charset="0"/>
                </a:rPr>
                <a:t>安全可靠</a:t>
              </a:r>
            </a:p>
            <a:p>
              <a:pPr algn="ctr" defTabSz="914400">
                <a:buNone/>
              </a:pPr>
              <a:r>
                <a:rPr lang="en-GB" sz="500" b="0" i="1">
                  <a:solidFill>
                    <a:srgbClr val="000000">
                      <a:lumMod val="75000"/>
                      <a:lumOff val="25000"/>
                    </a:srgbClr>
                  </a:solidFill>
                  <a:latin typeface="Arial" pitchFamily="34" charset="0"/>
                  <a:ea typeface="黑体" pitchFamily="49" charset="-122"/>
                  <a:cs typeface="Arial" pitchFamily="34" charset="0"/>
                </a:rPr>
                <a:t>基于标准</a:t>
              </a:r>
            </a:p>
            <a:p>
              <a:pPr algn="ctr" defTabSz="914400">
                <a:buNone/>
              </a:pPr>
              <a:r>
                <a:rPr lang="en-GB" sz="500" b="0" i="1">
                  <a:solidFill>
                    <a:srgbClr val="000000">
                      <a:lumMod val="75000"/>
                      <a:lumOff val="25000"/>
                    </a:srgbClr>
                  </a:solidFill>
                  <a:latin typeface="Arial" pitchFamily="34" charset="0"/>
                  <a:ea typeface="黑体" pitchFamily="49" charset="-122"/>
                  <a:cs typeface="Arial" pitchFamily="34" charset="0"/>
                </a:rPr>
                <a:t>受控</a:t>
              </a:r>
            </a:p>
            <a:p>
              <a:pPr algn="ctr" defTabSz="914400">
                <a:buNone/>
              </a:pPr>
              <a:r>
                <a:rPr lang="en-GB" sz="500" b="0" i="1">
                  <a:solidFill>
                    <a:srgbClr val="000000">
                      <a:lumMod val="75000"/>
                      <a:lumOff val="25000"/>
                    </a:srgbClr>
                  </a:solidFill>
                  <a:latin typeface="Arial" pitchFamily="34" charset="0"/>
                  <a:ea typeface="黑体" pitchFamily="49" charset="-122"/>
                  <a:cs typeface="Arial" pitchFamily="34" charset="0"/>
                </a:rPr>
                <a:t>集成</a:t>
              </a:r>
            </a:p>
          </p:txBody>
        </p:sp>
        <p:sp>
          <p:nvSpPr>
            <p:cNvPr id="226" name="Rectangle 225"/>
            <p:cNvSpPr/>
            <p:nvPr/>
          </p:nvSpPr>
          <p:spPr>
            <a:xfrm rot="1954117">
              <a:off x="1939575" y="2030941"/>
              <a:ext cx="740448" cy="246221"/>
            </a:xfrm>
            <a:prstGeom prst="rect">
              <a:avLst/>
            </a:prstGeom>
          </p:spPr>
          <p:txBody>
            <a:bodyPr wrap="square">
              <a:spAutoFit/>
            </a:bodyPr>
            <a:lstStyle/>
            <a:p>
              <a:pPr algn="l" defTabSz="914400">
                <a:buNone/>
              </a:pPr>
              <a:r>
                <a:rPr lang="en-GB" sz="500" b="0" i="0">
                  <a:latin typeface="Arial" pitchFamily="34" charset="0"/>
                  <a:ea typeface="黑体" pitchFamily="49" charset="-122"/>
                  <a:cs typeface="Arial" pitchFamily="34" charset="0"/>
                </a:rPr>
                <a:t>蓝牙、Zigbee、WLAN、DASH7</a:t>
              </a:r>
            </a:p>
          </p:txBody>
        </p:sp>
        <p:sp>
          <p:nvSpPr>
            <p:cNvPr id="227" name="TextBox 226"/>
            <p:cNvSpPr txBox="1"/>
            <p:nvPr/>
          </p:nvSpPr>
          <p:spPr>
            <a:xfrm>
              <a:off x="2739068" y="3140407"/>
              <a:ext cx="1020116" cy="169277"/>
            </a:xfrm>
            <a:prstGeom prst="rect">
              <a:avLst/>
            </a:prstGeom>
            <a:noFill/>
          </p:spPr>
          <p:txBody>
            <a:bodyPr wrap="square" rtlCol="0">
              <a:spAutoFit/>
            </a:bodyPr>
            <a:lstStyle/>
            <a:p>
              <a:pPr algn="ctr" defTabSz="914400">
                <a:buNone/>
              </a:pPr>
              <a:r>
                <a:rPr lang="en-GB" sz="500" b="0" i="0">
                  <a:latin typeface="Arial" pitchFamily="34" charset="0"/>
                  <a:ea typeface="黑体" pitchFamily="49" charset="-122"/>
                  <a:cs typeface="Arial" pitchFamily="34" charset="0"/>
                </a:rPr>
                <a:t>固定互联网</a:t>
              </a:r>
            </a:p>
          </p:txBody>
        </p:sp>
        <p:sp>
          <p:nvSpPr>
            <p:cNvPr id="228" name="TextBox 227"/>
            <p:cNvSpPr txBox="1"/>
            <p:nvPr/>
          </p:nvSpPr>
          <p:spPr>
            <a:xfrm>
              <a:off x="1867652" y="2534707"/>
              <a:ext cx="525352" cy="246221"/>
            </a:xfrm>
            <a:prstGeom prst="rect">
              <a:avLst/>
            </a:prstGeom>
            <a:noFill/>
          </p:spPr>
          <p:txBody>
            <a:bodyPr wrap="square" rtlCol="0">
              <a:spAutoFit/>
            </a:bodyPr>
            <a:lstStyle/>
            <a:p>
              <a:pPr algn="ctr" defTabSz="914400">
                <a:buNone/>
              </a:pPr>
              <a:r>
                <a:rPr lang="en-GB" sz="500" b="0" i="0">
                  <a:latin typeface="Arial" pitchFamily="34" charset="0"/>
                  <a:ea typeface="黑体" pitchFamily="49" charset="-122"/>
                  <a:cs typeface="Arial" pitchFamily="34" charset="0"/>
                </a:rPr>
                <a:t>2G、3G、LTE、卫星 </a:t>
              </a:r>
            </a:p>
          </p:txBody>
        </p:sp>
        <p:sp>
          <p:nvSpPr>
            <p:cNvPr id="229" name="TextBox 228"/>
            <p:cNvSpPr txBox="1"/>
            <p:nvPr/>
          </p:nvSpPr>
          <p:spPr>
            <a:xfrm>
              <a:off x="2026205" y="3085284"/>
              <a:ext cx="1020116" cy="169277"/>
            </a:xfrm>
            <a:prstGeom prst="rect">
              <a:avLst/>
            </a:prstGeom>
            <a:noFill/>
          </p:spPr>
          <p:txBody>
            <a:bodyPr wrap="square" rtlCol="0">
              <a:spAutoFit/>
            </a:bodyPr>
            <a:lstStyle/>
            <a:p>
              <a:pPr algn="ctr" defTabSz="914400">
                <a:buNone/>
              </a:pPr>
              <a:r>
                <a:rPr lang="en-GB" sz="500" b="0" i="0">
                  <a:latin typeface="Arial" pitchFamily="34" charset="0"/>
                  <a:ea typeface="黑体" pitchFamily="49" charset="-122"/>
                  <a:cs typeface="Arial" pitchFamily="34" charset="0"/>
                </a:rPr>
                <a:t>固定互联网</a:t>
              </a:r>
            </a:p>
          </p:txBody>
        </p:sp>
        <p:sp>
          <p:nvSpPr>
            <p:cNvPr id="230" name="Freeform 183"/>
            <p:cNvSpPr>
              <a:spLocks noChangeAspect="1"/>
            </p:cNvSpPr>
            <p:nvPr/>
          </p:nvSpPr>
          <p:spPr bwMode="auto">
            <a:xfrm rot="10800000" flipH="1">
              <a:off x="6522761" y="1966088"/>
              <a:ext cx="249763" cy="326847"/>
            </a:xfrm>
            <a:custGeom>
              <a:avLst/>
              <a:gdLst>
                <a:gd name="T0" fmla="*/ 0 w 342"/>
                <a:gd name="T1" fmla="*/ 2147483647 h 306"/>
                <a:gd name="T2" fmla="*/ 2147483647 w 342"/>
                <a:gd name="T3" fmla="*/ 2147483647 h 306"/>
                <a:gd name="T4" fmla="*/ 2147483647 w 342"/>
                <a:gd name="T5" fmla="*/ 0 h 306"/>
                <a:gd name="T6" fmla="*/ 0 60000 65536"/>
                <a:gd name="T7" fmla="*/ 0 60000 65536"/>
                <a:gd name="T8" fmla="*/ 0 60000 65536"/>
                <a:gd name="T9" fmla="*/ 0 w 342"/>
                <a:gd name="T10" fmla="*/ 0 h 306"/>
                <a:gd name="T11" fmla="*/ 342 w 342"/>
                <a:gd name="T12" fmla="*/ 306 h 306"/>
              </a:gdLst>
              <a:ahLst/>
              <a:cxnLst>
                <a:cxn ang="T6">
                  <a:pos x="T0" y="T1"/>
                </a:cxn>
                <a:cxn ang="T7">
                  <a:pos x="T2" y="T3"/>
                </a:cxn>
                <a:cxn ang="T8">
                  <a:pos x="T4" y="T5"/>
                </a:cxn>
              </a:cxnLst>
              <a:rect l="T9" t="T10" r="T11" b="T12"/>
              <a:pathLst>
                <a:path w="342" h="306">
                  <a:moveTo>
                    <a:pt x="0" y="306"/>
                  </a:moveTo>
                  <a:lnTo>
                    <a:pt x="342" y="306"/>
                  </a:lnTo>
                  <a:lnTo>
                    <a:pt x="342" y="0"/>
                  </a:lnTo>
                </a:path>
              </a:pathLst>
            </a:custGeom>
            <a:noFill/>
            <a:ln w="25400">
              <a:solidFill>
                <a:srgbClr val="9F9F9F"/>
              </a:solidFill>
              <a:round/>
              <a:headEnd/>
              <a:tailEnd type="none" w="med" len="med"/>
            </a:ln>
            <a:extLst>
              <a:ext uri="{909E8E84-426E-40dd-AFC4-6F175D3DCCD1}">
                <a14:hiddenFill xmlns:a14="http://schemas.microsoft.com/office/drawing/2010/main" xmlns="">
                  <a:solidFill>
                    <a:srgbClr val="FFFFFF"/>
                  </a:solid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231" name="Freeform 183"/>
            <p:cNvSpPr>
              <a:spLocks noChangeAspect="1"/>
            </p:cNvSpPr>
            <p:nvPr/>
          </p:nvSpPr>
          <p:spPr bwMode="auto">
            <a:xfrm rot="16200000" flipH="1">
              <a:off x="6541602" y="2164684"/>
              <a:ext cx="249763" cy="218828"/>
            </a:xfrm>
            <a:custGeom>
              <a:avLst/>
              <a:gdLst>
                <a:gd name="T0" fmla="*/ 0 w 342"/>
                <a:gd name="T1" fmla="*/ 2147483647 h 306"/>
                <a:gd name="T2" fmla="*/ 2147483647 w 342"/>
                <a:gd name="T3" fmla="*/ 2147483647 h 306"/>
                <a:gd name="T4" fmla="*/ 2147483647 w 342"/>
                <a:gd name="T5" fmla="*/ 0 h 306"/>
                <a:gd name="T6" fmla="*/ 0 60000 65536"/>
                <a:gd name="T7" fmla="*/ 0 60000 65536"/>
                <a:gd name="T8" fmla="*/ 0 60000 65536"/>
                <a:gd name="T9" fmla="*/ 0 w 342"/>
                <a:gd name="T10" fmla="*/ 0 h 306"/>
                <a:gd name="T11" fmla="*/ 342 w 342"/>
                <a:gd name="T12" fmla="*/ 306 h 306"/>
              </a:gdLst>
              <a:ahLst/>
              <a:cxnLst>
                <a:cxn ang="T6">
                  <a:pos x="T0" y="T1"/>
                </a:cxn>
                <a:cxn ang="T7">
                  <a:pos x="T2" y="T3"/>
                </a:cxn>
                <a:cxn ang="T8">
                  <a:pos x="T4" y="T5"/>
                </a:cxn>
              </a:cxnLst>
              <a:rect l="T9" t="T10" r="T11" b="T12"/>
              <a:pathLst>
                <a:path w="342" h="306">
                  <a:moveTo>
                    <a:pt x="0" y="306"/>
                  </a:moveTo>
                  <a:lnTo>
                    <a:pt x="342" y="306"/>
                  </a:lnTo>
                  <a:lnTo>
                    <a:pt x="342" y="0"/>
                  </a:lnTo>
                </a:path>
              </a:pathLst>
            </a:custGeom>
            <a:noFill/>
            <a:ln w="25400">
              <a:solidFill>
                <a:srgbClr val="9F9F9F"/>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232" name="Freeform 183"/>
            <p:cNvSpPr>
              <a:spLocks noChangeAspect="1"/>
            </p:cNvSpPr>
            <p:nvPr/>
          </p:nvSpPr>
          <p:spPr bwMode="auto">
            <a:xfrm rot="5400000" flipH="1">
              <a:off x="5534115" y="1899658"/>
              <a:ext cx="249763" cy="358110"/>
            </a:xfrm>
            <a:custGeom>
              <a:avLst/>
              <a:gdLst>
                <a:gd name="T0" fmla="*/ 0 w 342"/>
                <a:gd name="T1" fmla="*/ 2147483647 h 306"/>
                <a:gd name="T2" fmla="*/ 2147483647 w 342"/>
                <a:gd name="T3" fmla="*/ 2147483647 h 306"/>
                <a:gd name="T4" fmla="*/ 2147483647 w 342"/>
                <a:gd name="T5" fmla="*/ 0 h 306"/>
                <a:gd name="T6" fmla="*/ 0 60000 65536"/>
                <a:gd name="T7" fmla="*/ 0 60000 65536"/>
                <a:gd name="T8" fmla="*/ 0 60000 65536"/>
                <a:gd name="T9" fmla="*/ 0 w 342"/>
                <a:gd name="T10" fmla="*/ 0 h 306"/>
                <a:gd name="T11" fmla="*/ 342 w 342"/>
                <a:gd name="T12" fmla="*/ 306 h 306"/>
              </a:gdLst>
              <a:ahLst/>
              <a:cxnLst>
                <a:cxn ang="T6">
                  <a:pos x="T0" y="T1"/>
                </a:cxn>
                <a:cxn ang="T7">
                  <a:pos x="T2" y="T3"/>
                </a:cxn>
                <a:cxn ang="T8">
                  <a:pos x="T4" y="T5"/>
                </a:cxn>
              </a:cxnLst>
              <a:rect l="T9" t="T10" r="T11" b="T12"/>
              <a:pathLst>
                <a:path w="342" h="306">
                  <a:moveTo>
                    <a:pt x="0" y="306"/>
                  </a:moveTo>
                  <a:lnTo>
                    <a:pt x="342" y="306"/>
                  </a:lnTo>
                  <a:lnTo>
                    <a:pt x="342" y="0"/>
                  </a:lnTo>
                </a:path>
              </a:pathLst>
            </a:custGeom>
            <a:noFill/>
            <a:ln w="25400">
              <a:solidFill>
                <a:srgbClr val="9F9F9F"/>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233" name="Line 192"/>
            <p:cNvSpPr>
              <a:spLocks noChangeShapeType="1"/>
            </p:cNvSpPr>
            <p:nvPr/>
          </p:nvSpPr>
          <p:spPr bwMode="auto">
            <a:xfrm flipH="1" flipV="1">
              <a:off x="6541434" y="3219926"/>
              <a:ext cx="250095" cy="0"/>
            </a:xfrm>
            <a:prstGeom prst="line">
              <a:avLst/>
            </a:prstGeom>
            <a:noFill/>
            <a:ln w="25400">
              <a:solidFill>
                <a:srgbClr val="9F9F9F"/>
              </a:solidFill>
              <a:round/>
              <a:headEnd type="triangle" w="med" len="med"/>
              <a:tailEnd type="triangl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cxnSp>
          <p:nvCxnSpPr>
            <p:cNvPr id="234" name="Straight Connector 6"/>
            <p:cNvCxnSpPr>
              <a:cxnSpLocks noChangeShapeType="1"/>
            </p:cNvCxnSpPr>
            <p:nvPr/>
          </p:nvCxnSpPr>
          <p:spPr bwMode="auto">
            <a:xfrm>
              <a:off x="6955653" y="2516546"/>
              <a:ext cx="4727" cy="1460244"/>
            </a:xfrm>
            <a:prstGeom prst="line">
              <a:avLst/>
            </a:prstGeom>
            <a:noFill/>
            <a:ln w="25400" algn="ctr">
              <a:gradFill>
                <a:gsLst>
                  <a:gs pos="0">
                    <a:schemeClr val="bg1">
                      <a:alpha val="0"/>
                    </a:schemeClr>
                  </a:gs>
                  <a:gs pos="50000">
                    <a:schemeClr val="accent1"/>
                  </a:gs>
                  <a:gs pos="100000">
                    <a:schemeClr val="bg1">
                      <a:alpha val="0"/>
                    </a:schemeClr>
                  </a:gs>
                </a:gsLst>
                <a:lin ang="5400000" scaled="0"/>
              </a:gradFill>
              <a:round/>
              <a:headEnd/>
              <a:tailEnd/>
            </a:ln>
            <a:extLst>
              <a:ext uri="{909E8E84-426E-40dd-AFC4-6F175D3DCCD1}">
                <a14:hiddenFill xmlns:a14="http://schemas.microsoft.com/office/drawing/2010/main" xmlns="">
                  <a:noFill/>
                </a14:hiddenFill>
              </a:ext>
            </a:extLst>
          </p:spPr>
        </p:cxnSp>
        <p:sp>
          <p:nvSpPr>
            <p:cNvPr id="236" name="Rectangle 84"/>
            <p:cNvSpPr>
              <a:spLocks noChangeArrowheads="1"/>
            </p:cNvSpPr>
            <p:nvPr/>
          </p:nvSpPr>
          <p:spPr bwMode="auto">
            <a:xfrm>
              <a:off x="5858957" y="2250166"/>
              <a:ext cx="690034" cy="288574"/>
            </a:xfrm>
            <a:prstGeom prst="rect">
              <a:avLst/>
            </a:prstGeom>
            <a:gradFill flip="none" rotWithShape="1">
              <a:gsLst>
                <a:gs pos="0">
                  <a:srgbClr val="C80000"/>
                </a:gs>
                <a:gs pos="100000">
                  <a:srgbClr val="FF1414"/>
                </a:gs>
              </a:gsLst>
              <a:lin ang="16200000" scaled="1"/>
              <a:tileRect/>
            </a:gradFill>
            <a:ln>
              <a:noFill/>
            </a:ln>
            <a:extLst/>
          </p:spPr>
          <p:txBody>
            <a:bodyPr wrap="square" rIns="0" anchor="b"/>
            <a:lstStyle/>
            <a:p>
              <a:pPr>
                <a:defRPr/>
              </a:pPr>
              <a:endParaRPr lang="en-US" sz="700" kern="0" dirty="0">
                <a:solidFill>
                  <a:srgbClr val="FFFFFF"/>
                </a:solidFill>
                <a:latin typeface="Arial" pitchFamily="34" charset="0"/>
                <a:ea typeface="黑体" pitchFamily="49" charset="-122"/>
                <a:cs typeface="Arial" pitchFamily="34" charset="0"/>
              </a:endParaRPr>
            </a:p>
          </p:txBody>
        </p:sp>
        <p:sp>
          <p:nvSpPr>
            <p:cNvPr id="237" name="Rectangle 84"/>
            <p:cNvSpPr>
              <a:spLocks noChangeArrowheads="1"/>
            </p:cNvSpPr>
            <p:nvPr/>
          </p:nvSpPr>
          <p:spPr bwMode="auto">
            <a:xfrm>
              <a:off x="5858957" y="2660480"/>
              <a:ext cx="690034" cy="288574"/>
            </a:xfrm>
            <a:prstGeom prst="rect">
              <a:avLst/>
            </a:prstGeom>
            <a:gradFill flip="none" rotWithShape="1">
              <a:gsLst>
                <a:gs pos="0">
                  <a:srgbClr val="C80000"/>
                </a:gs>
                <a:gs pos="100000">
                  <a:srgbClr val="FF1414"/>
                </a:gs>
              </a:gsLst>
              <a:lin ang="16200000" scaled="1"/>
              <a:tileRect/>
            </a:gradFill>
            <a:ln>
              <a:noFill/>
            </a:ln>
            <a:extLst/>
          </p:spPr>
          <p:txBody>
            <a:bodyPr wrap="square" rIns="0" anchor="b"/>
            <a:lstStyle/>
            <a:p>
              <a:pPr fontAlgn="base">
                <a:spcBef>
                  <a:spcPct val="0"/>
                </a:spcBef>
                <a:spcAft>
                  <a:spcPct val="0"/>
                </a:spcAft>
                <a:defRPr/>
              </a:pPr>
              <a:endParaRPr lang="en-US" sz="700" kern="0" dirty="0">
                <a:solidFill>
                  <a:srgbClr val="FFFFFF"/>
                </a:solidFill>
                <a:latin typeface="Arial" pitchFamily="34" charset="0"/>
                <a:ea typeface="黑体" pitchFamily="49" charset="-122"/>
                <a:cs typeface="Arial" pitchFamily="34" charset="0"/>
              </a:endParaRPr>
            </a:p>
          </p:txBody>
        </p:sp>
        <p:sp>
          <p:nvSpPr>
            <p:cNvPr id="238" name="Rectangle 84"/>
            <p:cNvSpPr>
              <a:spLocks noChangeArrowheads="1"/>
            </p:cNvSpPr>
            <p:nvPr/>
          </p:nvSpPr>
          <p:spPr bwMode="auto">
            <a:xfrm>
              <a:off x="5858957" y="1839852"/>
              <a:ext cx="690034" cy="288574"/>
            </a:xfrm>
            <a:prstGeom prst="rect">
              <a:avLst/>
            </a:prstGeom>
            <a:gradFill flip="none" rotWithShape="1">
              <a:gsLst>
                <a:gs pos="0">
                  <a:srgbClr val="C80000"/>
                </a:gs>
                <a:gs pos="100000">
                  <a:srgbClr val="FF1414"/>
                </a:gs>
              </a:gsLst>
              <a:lin ang="16200000" scaled="1"/>
              <a:tileRect/>
            </a:gradFill>
            <a:ln>
              <a:noFill/>
            </a:ln>
            <a:extLst/>
          </p:spPr>
          <p:txBody>
            <a:bodyPr wrap="square" rIns="0" anchor="b"/>
            <a:lstStyle/>
            <a:p>
              <a:pPr marR="0" lvl="0" indent="0" fontAlgn="auto">
                <a:lnSpc>
                  <a:spcPct val="100000"/>
                </a:lnSpc>
                <a:spcBef>
                  <a:spcPts val="0"/>
                </a:spcBef>
                <a:spcAft>
                  <a:spcPts val="0"/>
                </a:spcAft>
                <a:buClrTx/>
                <a:buSzTx/>
                <a:buFontTx/>
                <a:buNone/>
                <a:tabLst/>
                <a:defRPr/>
              </a:pPr>
              <a:endParaRPr lang="en-US" sz="700" kern="0" dirty="0">
                <a:solidFill>
                  <a:srgbClr val="FFFFFF"/>
                </a:solidFill>
                <a:latin typeface="Arial" pitchFamily="34" charset="0"/>
                <a:ea typeface="黑体" pitchFamily="49" charset="-122"/>
                <a:cs typeface="Arial" pitchFamily="34" charset="0"/>
              </a:endParaRPr>
            </a:p>
          </p:txBody>
        </p:sp>
        <p:sp>
          <p:nvSpPr>
            <p:cNvPr id="239" name="Rectangle 84"/>
            <p:cNvSpPr>
              <a:spLocks noChangeArrowheads="1"/>
            </p:cNvSpPr>
            <p:nvPr/>
          </p:nvSpPr>
          <p:spPr bwMode="auto">
            <a:xfrm>
              <a:off x="5858957" y="3070794"/>
              <a:ext cx="690034" cy="288574"/>
            </a:xfrm>
            <a:prstGeom prst="rect">
              <a:avLst/>
            </a:prstGeom>
            <a:gradFill flip="none" rotWithShape="1">
              <a:gsLst>
                <a:gs pos="0">
                  <a:srgbClr val="C80000"/>
                </a:gs>
                <a:gs pos="100000">
                  <a:srgbClr val="FF1414"/>
                </a:gs>
              </a:gsLst>
              <a:lin ang="16200000" scaled="1"/>
              <a:tileRect/>
            </a:gradFill>
            <a:ln>
              <a:noFill/>
            </a:ln>
            <a:extLst/>
          </p:spPr>
          <p:txBody>
            <a:bodyPr wrap="square" rIns="0" anchor="b"/>
            <a:lstStyle/>
            <a:p>
              <a:pPr fontAlgn="base">
                <a:spcBef>
                  <a:spcPct val="0"/>
                </a:spcBef>
                <a:spcAft>
                  <a:spcPct val="0"/>
                </a:spcAft>
                <a:defRPr/>
              </a:pPr>
              <a:endParaRPr lang="en-US" sz="700" kern="0" dirty="0">
                <a:solidFill>
                  <a:srgbClr val="FFFFFF"/>
                </a:solidFill>
                <a:latin typeface="Arial" pitchFamily="34" charset="0"/>
                <a:ea typeface="黑体" pitchFamily="49" charset="-122"/>
                <a:cs typeface="Arial" pitchFamily="34" charset="0"/>
              </a:endParaRPr>
            </a:p>
          </p:txBody>
        </p:sp>
        <p:sp>
          <p:nvSpPr>
            <p:cNvPr id="240" name="Rectangle 84"/>
            <p:cNvSpPr>
              <a:spLocks noChangeArrowheads="1"/>
            </p:cNvSpPr>
            <p:nvPr/>
          </p:nvSpPr>
          <p:spPr bwMode="auto">
            <a:xfrm>
              <a:off x="5863686" y="3478439"/>
              <a:ext cx="690034" cy="288574"/>
            </a:xfrm>
            <a:prstGeom prst="rect">
              <a:avLst/>
            </a:prstGeom>
            <a:gradFill flip="none" rotWithShape="1">
              <a:gsLst>
                <a:gs pos="0">
                  <a:srgbClr val="C80000"/>
                </a:gs>
                <a:gs pos="100000">
                  <a:srgbClr val="FF1414"/>
                </a:gs>
              </a:gsLst>
              <a:lin ang="16200000" scaled="1"/>
              <a:tileRect/>
            </a:gradFill>
            <a:ln>
              <a:noFill/>
            </a:ln>
            <a:extLst/>
          </p:spPr>
          <p:txBody>
            <a:bodyPr wrap="square" rIns="0" anchor="b"/>
            <a:lstStyle/>
            <a:p>
              <a:pPr fontAlgn="base">
                <a:spcBef>
                  <a:spcPct val="0"/>
                </a:spcBef>
                <a:spcAft>
                  <a:spcPct val="0"/>
                </a:spcAft>
                <a:defRPr/>
              </a:pPr>
              <a:endParaRPr lang="en-US" sz="700" kern="0" dirty="0">
                <a:solidFill>
                  <a:srgbClr val="FFFFFF"/>
                </a:solidFill>
                <a:latin typeface="Arial" pitchFamily="34" charset="0"/>
                <a:ea typeface="黑体" pitchFamily="49" charset="-122"/>
                <a:cs typeface="Arial" pitchFamily="34" charset="0"/>
              </a:endParaRPr>
            </a:p>
          </p:txBody>
        </p:sp>
        <p:pic>
          <p:nvPicPr>
            <p:cNvPr id="241" name="Picture 7"/>
            <p:cNvPicPr>
              <a:picLocks noChangeAspect="1" noChangeArrowheads="1"/>
            </p:cNvPicPr>
            <p:nvPr/>
          </p:nvPicPr>
          <p:blipFill>
            <a:blip r:embed="rId7" cstate="print"/>
            <a:srcRect/>
            <a:stretch>
              <a:fillRect/>
            </a:stretch>
          </p:blipFill>
          <p:spPr bwMode="auto">
            <a:xfrm rot="16200000">
              <a:off x="7111661" y="3137937"/>
              <a:ext cx="1229097" cy="788010"/>
            </a:xfrm>
            <a:prstGeom prst="rect">
              <a:avLst/>
            </a:prstGeom>
            <a:noFill/>
            <a:ln w="9525">
              <a:noFill/>
              <a:miter lim="800000"/>
              <a:headEnd/>
              <a:tailEnd/>
            </a:ln>
          </p:spPr>
        </p:pic>
        <p:sp>
          <p:nvSpPr>
            <p:cNvPr id="242" name="TextBox 241"/>
            <p:cNvSpPr txBox="1"/>
            <p:nvPr/>
          </p:nvSpPr>
          <p:spPr>
            <a:xfrm>
              <a:off x="5827152" y="1804103"/>
              <a:ext cx="719015" cy="215444"/>
            </a:xfrm>
            <a:prstGeom prst="rect">
              <a:avLst/>
            </a:prstGeom>
            <a:noFill/>
          </p:spPr>
          <p:txBody>
            <a:bodyPr wrap="square" rtlCol="0">
              <a:spAutoFit/>
            </a:bodyPr>
            <a:lstStyle/>
            <a:p>
              <a:pPr algn="l" defTabSz="914400">
                <a:buNone/>
              </a:pPr>
              <a:r>
                <a:rPr lang="en-GB" sz="800" b="0" i="0" dirty="0" err="1">
                  <a:solidFill>
                    <a:schemeClr val="bg1"/>
                  </a:solidFill>
                  <a:latin typeface="Arial" pitchFamily="34" charset="0"/>
                  <a:ea typeface="黑体" pitchFamily="49" charset="-122"/>
                  <a:cs typeface="Arial" pitchFamily="34" charset="0"/>
                </a:rPr>
                <a:t>事件处理</a:t>
              </a:r>
              <a:endParaRPr lang="en-GB" sz="800" b="0" i="0" dirty="0">
                <a:solidFill>
                  <a:schemeClr val="bg1"/>
                </a:solidFill>
                <a:latin typeface="Arial" pitchFamily="34" charset="0"/>
                <a:ea typeface="黑体" pitchFamily="49" charset="-122"/>
                <a:cs typeface="Arial" pitchFamily="34" charset="0"/>
              </a:endParaRPr>
            </a:p>
          </p:txBody>
        </p:sp>
        <p:sp>
          <p:nvSpPr>
            <p:cNvPr id="243" name="TextBox 242"/>
            <p:cNvSpPr txBox="1"/>
            <p:nvPr/>
          </p:nvSpPr>
          <p:spPr>
            <a:xfrm>
              <a:off x="5827152" y="2222227"/>
              <a:ext cx="816705" cy="215444"/>
            </a:xfrm>
            <a:prstGeom prst="rect">
              <a:avLst/>
            </a:prstGeom>
            <a:noFill/>
          </p:spPr>
          <p:txBody>
            <a:bodyPr wrap="square" rtlCol="0">
              <a:spAutoFit/>
            </a:bodyPr>
            <a:lstStyle/>
            <a:p>
              <a:pPr algn="l" defTabSz="914400">
                <a:buNone/>
              </a:pPr>
              <a:r>
                <a:rPr lang="en-GB" sz="800" b="0" i="0" dirty="0" err="1">
                  <a:solidFill>
                    <a:schemeClr val="bg1"/>
                  </a:solidFill>
                  <a:latin typeface="Arial" pitchFamily="34" charset="0"/>
                  <a:ea typeface="黑体" pitchFamily="49" charset="-122"/>
                  <a:cs typeface="Arial" pitchFamily="34" charset="0"/>
                </a:rPr>
                <a:t>数据管理</a:t>
              </a:r>
              <a:endParaRPr lang="en-GB" sz="800" b="0" i="0" dirty="0">
                <a:solidFill>
                  <a:schemeClr val="bg1"/>
                </a:solidFill>
                <a:latin typeface="Arial" pitchFamily="34" charset="0"/>
                <a:ea typeface="黑体" pitchFamily="49" charset="-122"/>
                <a:cs typeface="Arial" pitchFamily="34" charset="0"/>
              </a:endParaRPr>
            </a:p>
          </p:txBody>
        </p:sp>
        <p:sp>
          <p:nvSpPr>
            <p:cNvPr id="244" name="TextBox 243"/>
            <p:cNvSpPr txBox="1"/>
            <p:nvPr/>
          </p:nvSpPr>
          <p:spPr>
            <a:xfrm>
              <a:off x="5827152" y="2632535"/>
              <a:ext cx="719015" cy="215444"/>
            </a:xfrm>
            <a:prstGeom prst="rect">
              <a:avLst/>
            </a:prstGeom>
            <a:noFill/>
          </p:spPr>
          <p:txBody>
            <a:bodyPr wrap="square" rtlCol="0">
              <a:spAutoFit/>
            </a:bodyPr>
            <a:lstStyle/>
            <a:p>
              <a:pPr algn="l" defTabSz="914400">
                <a:buNone/>
              </a:pPr>
              <a:r>
                <a:rPr lang="en-GB" sz="800" b="0" i="0">
                  <a:solidFill>
                    <a:schemeClr val="bg1"/>
                  </a:solidFill>
                  <a:latin typeface="Arial" pitchFamily="34" charset="0"/>
                  <a:ea typeface="黑体" pitchFamily="49" charset="-122"/>
                  <a:cs typeface="Arial" pitchFamily="34" charset="0"/>
                </a:rPr>
                <a:t>大数据分析</a:t>
              </a:r>
            </a:p>
          </p:txBody>
        </p:sp>
        <p:sp>
          <p:nvSpPr>
            <p:cNvPr id="245" name="TextBox 244"/>
            <p:cNvSpPr txBox="1"/>
            <p:nvPr/>
          </p:nvSpPr>
          <p:spPr>
            <a:xfrm>
              <a:off x="5827152" y="3089733"/>
              <a:ext cx="719015" cy="215444"/>
            </a:xfrm>
            <a:prstGeom prst="rect">
              <a:avLst/>
            </a:prstGeom>
            <a:noFill/>
          </p:spPr>
          <p:txBody>
            <a:bodyPr wrap="square" rtlCol="0">
              <a:spAutoFit/>
            </a:bodyPr>
            <a:lstStyle/>
            <a:p>
              <a:pPr algn="l" defTabSz="914400">
                <a:buNone/>
              </a:pPr>
              <a:r>
                <a:rPr lang="en-GB" sz="800" b="0" i="0">
                  <a:solidFill>
                    <a:schemeClr val="bg1"/>
                  </a:solidFill>
                  <a:latin typeface="Arial" pitchFamily="34" charset="0"/>
                  <a:ea typeface="黑体" pitchFamily="49" charset="-122"/>
                  <a:cs typeface="Arial" pitchFamily="34" charset="0"/>
                </a:rPr>
                <a:t>整合</a:t>
              </a:r>
            </a:p>
          </p:txBody>
        </p:sp>
        <p:sp>
          <p:nvSpPr>
            <p:cNvPr id="246" name="TextBox 245"/>
            <p:cNvSpPr txBox="1"/>
            <p:nvPr/>
          </p:nvSpPr>
          <p:spPr>
            <a:xfrm>
              <a:off x="5827152" y="3513003"/>
              <a:ext cx="719015" cy="215444"/>
            </a:xfrm>
            <a:prstGeom prst="rect">
              <a:avLst/>
            </a:prstGeom>
            <a:noFill/>
          </p:spPr>
          <p:txBody>
            <a:bodyPr wrap="square" rtlCol="0">
              <a:spAutoFit/>
            </a:bodyPr>
            <a:lstStyle/>
            <a:p>
              <a:pPr algn="l" defTabSz="914400">
                <a:buNone/>
              </a:pPr>
              <a:r>
                <a:rPr lang="en-GB" sz="800" b="0" i="0">
                  <a:solidFill>
                    <a:schemeClr val="bg1"/>
                  </a:solidFill>
                  <a:latin typeface="Arial" pitchFamily="34" charset="0"/>
                  <a:ea typeface="黑体" pitchFamily="49" charset="-122"/>
                  <a:cs typeface="Arial" pitchFamily="34" charset="0"/>
                </a:rPr>
                <a:t>Spatial/GIS</a:t>
              </a:r>
            </a:p>
          </p:txBody>
        </p:sp>
        <p:sp>
          <p:nvSpPr>
            <p:cNvPr id="250" name="Rectangle 84"/>
            <p:cNvSpPr>
              <a:spLocks noChangeArrowheads="1"/>
            </p:cNvSpPr>
            <p:nvPr/>
          </p:nvSpPr>
          <p:spPr bwMode="auto">
            <a:xfrm>
              <a:off x="8293451" y="3532540"/>
              <a:ext cx="690034" cy="467669"/>
            </a:xfrm>
            <a:prstGeom prst="rect">
              <a:avLst/>
            </a:prstGeom>
            <a:gradFill flip="none" rotWithShape="1">
              <a:gsLst>
                <a:gs pos="0">
                  <a:srgbClr val="C80000"/>
                </a:gs>
                <a:gs pos="100000">
                  <a:srgbClr val="FF1414"/>
                </a:gs>
              </a:gsLst>
              <a:lin ang="16200000" scaled="1"/>
              <a:tileRect/>
            </a:gradFill>
            <a:ln>
              <a:noFill/>
            </a:ln>
            <a:extLst/>
          </p:spPr>
          <p:txBody>
            <a:bodyPr wrap="square" rIns="0" anchor="b"/>
            <a:lstStyle/>
            <a:p>
              <a:pPr>
                <a:defRPr/>
              </a:pPr>
              <a:endParaRPr lang="en-US" sz="700" kern="0" dirty="0">
                <a:solidFill>
                  <a:srgbClr val="FFFFFF"/>
                </a:solidFill>
                <a:latin typeface="Arial" pitchFamily="34" charset="0"/>
                <a:ea typeface="黑体" pitchFamily="49" charset="-122"/>
                <a:cs typeface="Arial" pitchFamily="34" charset="0"/>
              </a:endParaRPr>
            </a:p>
          </p:txBody>
        </p:sp>
        <p:sp>
          <p:nvSpPr>
            <p:cNvPr id="254" name="TextBox 253"/>
            <p:cNvSpPr txBox="1"/>
            <p:nvPr/>
          </p:nvSpPr>
          <p:spPr>
            <a:xfrm>
              <a:off x="8261647" y="3585972"/>
              <a:ext cx="719015" cy="338554"/>
            </a:xfrm>
            <a:prstGeom prst="rect">
              <a:avLst/>
            </a:prstGeom>
            <a:noFill/>
          </p:spPr>
          <p:txBody>
            <a:bodyPr wrap="square" rtlCol="0">
              <a:spAutoFit/>
            </a:bodyPr>
            <a:lstStyle/>
            <a:p>
              <a:pPr algn="l" defTabSz="914400">
                <a:buNone/>
              </a:pPr>
              <a:r>
                <a:rPr lang="en-GB" sz="800" b="0" i="0">
                  <a:solidFill>
                    <a:schemeClr val="bg1"/>
                  </a:solidFill>
                  <a:latin typeface="Arial" pitchFamily="34" charset="0"/>
                  <a:ea typeface="黑体" pitchFamily="49" charset="-122"/>
                  <a:cs typeface="Arial" pitchFamily="34" charset="0"/>
                </a:rPr>
                <a:t>行业解决方案</a:t>
              </a:r>
            </a:p>
          </p:txBody>
        </p:sp>
        <p:sp>
          <p:nvSpPr>
            <p:cNvPr id="256" name="Line 182"/>
            <p:cNvSpPr>
              <a:spLocks noChangeShapeType="1"/>
            </p:cNvSpPr>
            <p:nvPr/>
          </p:nvSpPr>
          <p:spPr bwMode="auto">
            <a:xfrm>
              <a:off x="7104145" y="3305896"/>
              <a:ext cx="274358" cy="147256"/>
            </a:xfrm>
            <a:prstGeom prst="line">
              <a:avLst/>
            </a:prstGeom>
            <a:noFill/>
            <a:ln w="25400">
              <a:solidFill>
                <a:srgbClr val="9F9F9F"/>
              </a:solidFill>
              <a:round/>
              <a:headEnd type="triangle"/>
              <a:tailEnd type="triangl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pic>
          <p:nvPicPr>
            <p:cNvPr id="257" name="Picture 5"/>
            <p:cNvPicPr>
              <a:picLocks noChangeAspect="1" noChangeArrowheads="1"/>
            </p:cNvPicPr>
            <p:nvPr/>
          </p:nvPicPr>
          <p:blipFill>
            <a:blip r:embed="rId4" cstate="print"/>
            <a:srcRect/>
            <a:stretch>
              <a:fillRect/>
            </a:stretch>
          </p:blipFill>
          <p:spPr bwMode="auto">
            <a:xfrm>
              <a:off x="6799189" y="3070174"/>
              <a:ext cx="330689" cy="330689"/>
            </a:xfrm>
            <a:prstGeom prst="rect">
              <a:avLst/>
            </a:prstGeom>
            <a:noFill/>
            <a:ln w="9525">
              <a:noFill/>
              <a:miter lim="800000"/>
              <a:headEnd/>
              <a:tailEnd/>
            </a:ln>
            <a:effectLst/>
          </p:spPr>
        </p:pic>
        <p:sp>
          <p:nvSpPr>
            <p:cNvPr id="258" name="Freeform 183"/>
            <p:cNvSpPr>
              <a:spLocks noChangeAspect="1"/>
            </p:cNvSpPr>
            <p:nvPr/>
          </p:nvSpPr>
          <p:spPr bwMode="auto">
            <a:xfrm rot="16200000" flipH="1">
              <a:off x="6473219" y="2494889"/>
              <a:ext cx="394343" cy="218828"/>
            </a:xfrm>
            <a:custGeom>
              <a:avLst/>
              <a:gdLst>
                <a:gd name="T0" fmla="*/ 0 w 342"/>
                <a:gd name="T1" fmla="*/ 2147483647 h 306"/>
                <a:gd name="T2" fmla="*/ 2147483647 w 342"/>
                <a:gd name="T3" fmla="*/ 2147483647 h 306"/>
                <a:gd name="T4" fmla="*/ 2147483647 w 342"/>
                <a:gd name="T5" fmla="*/ 0 h 306"/>
                <a:gd name="T6" fmla="*/ 0 60000 65536"/>
                <a:gd name="T7" fmla="*/ 0 60000 65536"/>
                <a:gd name="T8" fmla="*/ 0 60000 65536"/>
                <a:gd name="T9" fmla="*/ 0 w 342"/>
                <a:gd name="T10" fmla="*/ 0 h 306"/>
                <a:gd name="T11" fmla="*/ 342 w 342"/>
                <a:gd name="T12" fmla="*/ 306 h 306"/>
              </a:gdLst>
              <a:ahLst/>
              <a:cxnLst>
                <a:cxn ang="T6">
                  <a:pos x="T0" y="T1"/>
                </a:cxn>
                <a:cxn ang="T7">
                  <a:pos x="T2" y="T3"/>
                </a:cxn>
                <a:cxn ang="T8">
                  <a:pos x="T4" y="T5"/>
                </a:cxn>
              </a:cxnLst>
              <a:rect l="T9" t="T10" r="T11" b="T12"/>
              <a:pathLst>
                <a:path w="342" h="306">
                  <a:moveTo>
                    <a:pt x="0" y="306"/>
                  </a:moveTo>
                  <a:lnTo>
                    <a:pt x="342" y="306"/>
                  </a:lnTo>
                  <a:lnTo>
                    <a:pt x="342" y="0"/>
                  </a:lnTo>
                </a:path>
              </a:pathLst>
            </a:custGeom>
            <a:noFill/>
            <a:ln w="25400">
              <a:solidFill>
                <a:srgbClr val="9F9F9F"/>
              </a:solidFill>
              <a:prstDash val="sysDot"/>
              <a:round/>
              <a:headEnd/>
              <a:tailEnd type="triangle" w="med" len="med"/>
            </a:ln>
            <a:extLst>
              <a:ext uri="{909E8E84-426E-40dd-AFC4-6F175D3DCCD1}">
                <a14:hiddenFill xmlns:a14="http://schemas.microsoft.com/office/drawing/2010/main" xmlns="">
                  <a:solidFill>
                    <a:srgbClr val="FFFFFF"/>
                  </a:solid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259" name="Freeform 183"/>
            <p:cNvSpPr>
              <a:spLocks noChangeAspect="1"/>
            </p:cNvSpPr>
            <p:nvPr/>
          </p:nvSpPr>
          <p:spPr bwMode="auto">
            <a:xfrm rot="5400000" flipH="1">
              <a:off x="4752348" y="3033004"/>
              <a:ext cx="2011642" cy="144134"/>
            </a:xfrm>
            <a:custGeom>
              <a:avLst/>
              <a:gdLst>
                <a:gd name="T0" fmla="*/ 0 w 342"/>
                <a:gd name="T1" fmla="*/ 2147483647 h 306"/>
                <a:gd name="T2" fmla="*/ 2147483647 w 342"/>
                <a:gd name="T3" fmla="*/ 2147483647 h 306"/>
                <a:gd name="T4" fmla="*/ 2147483647 w 342"/>
                <a:gd name="T5" fmla="*/ 0 h 306"/>
                <a:gd name="T6" fmla="*/ 0 60000 65536"/>
                <a:gd name="T7" fmla="*/ 0 60000 65536"/>
                <a:gd name="T8" fmla="*/ 0 60000 65536"/>
                <a:gd name="T9" fmla="*/ 0 w 342"/>
                <a:gd name="T10" fmla="*/ 0 h 306"/>
                <a:gd name="T11" fmla="*/ 342 w 342"/>
                <a:gd name="T12" fmla="*/ 306 h 306"/>
              </a:gdLst>
              <a:ahLst/>
              <a:cxnLst>
                <a:cxn ang="T6">
                  <a:pos x="T0" y="T1"/>
                </a:cxn>
                <a:cxn ang="T7">
                  <a:pos x="T2" y="T3"/>
                </a:cxn>
                <a:cxn ang="T8">
                  <a:pos x="T4" y="T5"/>
                </a:cxn>
              </a:cxnLst>
              <a:rect l="T9" t="T10" r="T11" b="T12"/>
              <a:pathLst>
                <a:path w="342" h="306">
                  <a:moveTo>
                    <a:pt x="0" y="306"/>
                  </a:moveTo>
                  <a:lnTo>
                    <a:pt x="342" y="306"/>
                  </a:lnTo>
                  <a:lnTo>
                    <a:pt x="342" y="0"/>
                  </a:lnTo>
                </a:path>
              </a:pathLst>
            </a:custGeom>
            <a:noFill/>
            <a:ln w="25400">
              <a:solidFill>
                <a:srgbClr val="9F9F9F"/>
              </a:solidFill>
              <a:prstDash val="sysDot"/>
              <a:round/>
              <a:headEnd/>
              <a:tailEnd type="triangle" w="med" len="med"/>
            </a:ln>
            <a:extLst>
              <a:ext uri="{909E8E84-426E-40dd-AFC4-6F175D3DCCD1}">
                <a14:hiddenFill xmlns:a14="http://schemas.microsoft.com/office/drawing/2010/main" xmlns="">
                  <a:solidFill>
                    <a:srgbClr val="FFFFFF"/>
                  </a:solid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260" name="Line 182"/>
            <p:cNvSpPr>
              <a:spLocks noChangeShapeType="1"/>
            </p:cNvSpPr>
            <p:nvPr/>
          </p:nvSpPr>
          <p:spPr bwMode="auto">
            <a:xfrm flipV="1">
              <a:off x="5713006" y="3618509"/>
              <a:ext cx="132862" cy="7816"/>
            </a:xfrm>
            <a:prstGeom prst="line">
              <a:avLst/>
            </a:prstGeom>
            <a:noFill/>
            <a:ln w="25400">
              <a:solidFill>
                <a:srgbClr val="9F9F9F"/>
              </a:solidFill>
              <a:prstDash val="sysDot"/>
              <a:round/>
              <a:headEnd type="none"/>
              <a:tailEnd type="non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261" name="Line 182"/>
            <p:cNvSpPr>
              <a:spLocks noChangeShapeType="1"/>
            </p:cNvSpPr>
            <p:nvPr/>
          </p:nvSpPr>
          <p:spPr bwMode="auto">
            <a:xfrm flipV="1">
              <a:off x="5732545" y="3184755"/>
              <a:ext cx="132862" cy="7816"/>
            </a:xfrm>
            <a:prstGeom prst="line">
              <a:avLst/>
            </a:prstGeom>
            <a:noFill/>
            <a:ln w="25400">
              <a:solidFill>
                <a:srgbClr val="9F9F9F"/>
              </a:solidFill>
              <a:prstDash val="sysDot"/>
              <a:round/>
              <a:headEnd type="none"/>
              <a:tailEnd type="non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262" name="Line 182"/>
            <p:cNvSpPr>
              <a:spLocks noChangeShapeType="1"/>
            </p:cNvSpPr>
            <p:nvPr/>
          </p:nvSpPr>
          <p:spPr bwMode="auto">
            <a:xfrm flipV="1">
              <a:off x="5736454" y="2758816"/>
              <a:ext cx="132862" cy="7816"/>
            </a:xfrm>
            <a:prstGeom prst="line">
              <a:avLst/>
            </a:prstGeom>
            <a:noFill/>
            <a:ln w="25400">
              <a:solidFill>
                <a:srgbClr val="9F9F9F"/>
              </a:solidFill>
              <a:prstDash val="sysDot"/>
              <a:round/>
              <a:headEnd type="none"/>
              <a:tailEnd type="non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263" name="Line 182"/>
            <p:cNvSpPr>
              <a:spLocks noChangeShapeType="1"/>
            </p:cNvSpPr>
            <p:nvPr/>
          </p:nvSpPr>
          <p:spPr bwMode="auto">
            <a:xfrm flipV="1">
              <a:off x="5740363" y="2379767"/>
              <a:ext cx="132862" cy="7816"/>
            </a:xfrm>
            <a:prstGeom prst="line">
              <a:avLst/>
            </a:prstGeom>
            <a:noFill/>
            <a:ln w="25400">
              <a:solidFill>
                <a:srgbClr val="9F9F9F"/>
              </a:solidFill>
              <a:prstDash val="sysDot"/>
              <a:round/>
              <a:headEnd type="none"/>
              <a:tailEnd type="none" w="med" len="med"/>
            </a:ln>
            <a:extLst>
              <a:ext uri="{909E8E84-426E-40dd-AFC4-6F175D3DCCD1}">
                <a14:hiddenFill xmlns:a14="http://schemas.microsoft.com/office/drawing/2010/main" xmlns="">
                  <a:no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264" name="TextBox 263"/>
            <p:cNvSpPr txBox="1"/>
            <p:nvPr/>
          </p:nvSpPr>
          <p:spPr>
            <a:xfrm>
              <a:off x="6720960" y="3113060"/>
              <a:ext cx="469152" cy="169277"/>
            </a:xfrm>
            <a:prstGeom prst="rect">
              <a:avLst/>
            </a:prstGeom>
            <a:noFill/>
          </p:spPr>
          <p:txBody>
            <a:bodyPr wrap="square" rtlCol="0">
              <a:spAutoFit/>
            </a:bodyPr>
            <a:lstStyle/>
            <a:p>
              <a:pPr algn="ctr" defTabSz="914400">
                <a:buNone/>
              </a:pPr>
              <a:r>
                <a:rPr lang="en-GB" sz="500" b="0" i="0">
                  <a:solidFill>
                    <a:schemeClr val="bg1"/>
                  </a:solidFill>
                  <a:latin typeface="Arial" pitchFamily="34" charset="0"/>
                  <a:ea typeface="黑体" pitchFamily="49" charset="-122"/>
                  <a:cs typeface="Arial" pitchFamily="34" charset="0"/>
                </a:rPr>
                <a:t>服务总线</a:t>
              </a:r>
            </a:p>
          </p:txBody>
        </p:sp>
        <p:sp>
          <p:nvSpPr>
            <p:cNvPr id="267" name="Rectangle 84"/>
            <p:cNvSpPr>
              <a:spLocks noChangeArrowheads="1"/>
            </p:cNvSpPr>
            <p:nvPr/>
          </p:nvSpPr>
          <p:spPr bwMode="auto">
            <a:xfrm>
              <a:off x="8289545" y="3079250"/>
              <a:ext cx="690034" cy="362164"/>
            </a:xfrm>
            <a:prstGeom prst="rect">
              <a:avLst/>
            </a:prstGeom>
            <a:gradFill flip="none" rotWithShape="1">
              <a:gsLst>
                <a:gs pos="0">
                  <a:srgbClr val="424545"/>
                </a:gs>
                <a:gs pos="100000">
                  <a:srgbClr val="A3A3A3"/>
                </a:gs>
              </a:gsLst>
              <a:lin ang="16200000" scaled="1"/>
              <a:tileRect/>
            </a:gradFill>
            <a:ln>
              <a:noFill/>
            </a:ln>
            <a:extLst/>
          </p:spPr>
          <p:txBody>
            <a:bodyPr wrap="square" rIns="0" anchor="b"/>
            <a:lstStyle/>
            <a:p>
              <a:pPr>
                <a:defRPr/>
              </a:pPr>
              <a:endParaRPr lang="en-US" sz="700" kern="0" dirty="0">
                <a:solidFill>
                  <a:srgbClr val="FFFFFF"/>
                </a:solidFill>
                <a:latin typeface="Arial" pitchFamily="34" charset="0"/>
                <a:ea typeface="黑体" pitchFamily="49" charset="-122"/>
                <a:cs typeface="Arial" pitchFamily="34" charset="0"/>
              </a:endParaRPr>
            </a:p>
          </p:txBody>
        </p:sp>
        <p:sp>
          <p:nvSpPr>
            <p:cNvPr id="268" name="TextBox 267"/>
            <p:cNvSpPr txBox="1"/>
            <p:nvPr/>
          </p:nvSpPr>
          <p:spPr>
            <a:xfrm>
              <a:off x="8281186" y="3089697"/>
              <a:ext cx="719015" cy="215444"/>
            </a:xfrm>
            <a:prstGeom prst="rect">
              <a:avLst/>
            </a:prstGeom>
            <a:noFill/>
          </p:spPr>
          <p:txBody>
            <a:bodyPr wrap="square" rtlCol="0">
              <a:spAutoFit/>
            </a:bodyPr>
            <a:lstStyle/>
            <a:p>
              <a:pPr algn="l" defTabSz="914400">
                <a:buNone/>
              </a:pPr>
              <a:r>
                <a:rPr lang="en-GB" sz="800" b="0" i="0">
                  <a:solidFill>
                    <a:schemeClr val="bg1"/>
                  </a:solidFill>
                  <a:latin typeface="Arial" pitchFamily="34" charset="0"/>
                  <a:ea typeface="黑体" pitchFamily="49" charset="-122"/>
                  <a:cs typeface="Arial" pitchFamily="34" charset="0"/>
                </a:rPr>
                <a:t>外部系统</a:t>
              </a:r>
            </a:p>
          </p:txBody>
        </p:sp>
        <p:sp>
          <p:nvSpPr>
            <p:cNvPr id="269" name="TextBox 268"/>
            <p:cNvSpPr txBox="1"/>
            <p:nvPr/>
          </p:nvSpPr>
          <p:spPr>
            <a:xfrm>
              <a:off x="7486901" y="3347520"/>
              <a:ext cx="719218" cy="323165"/>
            </a:xfrm>
            <a:prstGeom prst="rect">
              <a:avLst/>
            </a:prstGeom>
            <a:noFill/>
          </p:spPr>
          <p:txBody>
            <a:bodyPr wrap="square" rtlCol="0">
              <a:spAutoFit/>
            </a:bodyPr>
            <a:lstStyle/>
            <a:p>
              <a:pPr algn="ctr" defTabSz="914400">
                <a:buNone/>
              </a:pPr>
              <a:r>
                <a:rPr lang="en-GB" sz="500" b="0" i="1">
                  <a:solidFill>
                    <a:srgbClr val="000000">
                      <a:lumMod val="75000"/>
                      <a:lumOff val="25000"/>
                    </a:srgbClr>
                  </a:solidFill>
                  <a:latin typeface="Arial" pitchFamily="34" charset="0"/>
                  <a:ea typeface="黑体" pitchFamily="49" charset="-122"/>
                  <a:cs typeface="Arial" pitchFamily="34" charset="0"/>
                </a:rPr>
                <a:t>行业特定的核心解决方案和外部/客户系统</a:t>
              </a:r>
            </a:p>
          </p:txBody>
        </p:sp>
        <p:grpSp>
          <p:nvGrpSpPr>
            <p:cNvPr id="7" name="Group 136"/>
            <p:cNvGrpSpPr/>
            <p:nvPr/>
          </p:nvGrpSpPr>
          <p:grpSpPr>
            <a:xfrm>
              <a:off x="4992967" y="3360604"/>
              <a:ext cx="477801" cy="609612"/>
              <a:chOff x="7085634" y="264278"/>
              <a:chExt cx="1781854" cy="2117062"/>
            </a:xfrm>
          </p:grpSpPr>
          <p:pic>
            <p:nvPicPr>
              <p:cNvPr id="271" name="Picture 32" descr="ExadataX2-2_1up_00784.png"/>
              <p:cNvPicPr>
                <a:picLocks noChangeAspect="1"/>
              </p:cNvPicPr>
              <p:nvPr/>
            </p:nvPicPr>
            <p:blipFill>
              <a:blip r:embed="rId9" cstate="print">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7085634" y="362533"/>
                <a:ext cx="1020747" cy="198994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72" name="Picture 4" descr="Exalogic_1up_0074.png"/>
              <p:cNvPicPr>
                <a:picLocks noChangeAspect="1"/>
              </p:cNvPicPr>
              <p:nvPr/>
            </p:nvPicPr>
            <p:blipFill>
              <a:blip r:embed="rId10" cstate="print">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7795826" y="264278"/>
                <a:ext cx="1071662" cy="211706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pSp>
        <p:pic>
          <p:nvPicPr>
            <p:cNvPr id="1031" name="Picture 7" descr="https://encrypted-tbn1.gstatic.com/images?q=tbn:ANd9GcTk20QgDyEGJcXj8EnrdOxEfd7GRH0iwWxf3Bj1J5IrX_OjCAOdJg"/>
            <p:cNvPicPr>
              <a:picLocks noChangeAspect="1" noChangeArrowheads="1"/>
            </p:cNvPicPr>
            <p:nvPr/>
          </p:nvPicPr>
          <p:blipFill>
            <a:blip r:embed="rId11" cstate="print"/>
            <a:srcRect/>
            <a:stretch>
              <a:fillRect/>
            </a:stretch>
          </p:blipFill>
          <p:spPr bwMode="auto">
            <a:xfrm>
              <a:off x="6094142" y="962772"/>
              <a:ext cx="820878" cy="601560"/>
            </a:xfrm>
            <a:prstGeom prst="rect">
              <a:avLst/>
            </a:prstGeom>
            <a:noFill/>
          </p:spPr>
        </p:pic>
        <p:pic>
          <p:nvPicPr>
            <p:cNvPr id="6" name="Picture 8"/>
            <p:cNvPicPr>
              <a:picLocks noChangeAspect="1" noChangeArrowheads="1"/>
            </p:cNvPicPr>
            <p:nvPr/>
          </p:nvPicPr>
          <p:blipFill>
            <a:blip r:embed="rId12" cstate="print"/>
            <a:srcRect/>
            <a:stretch>
              <a:fillRect/>
            </a:stretch>
          </p:blipFill>
          <p:spPr bwMode="auto">
            <a:xfrm>
              <a:off x="6924431" y="955172"/>
              <a:ext cx="1013766" cy="602321"/>
            </a:xfrm>
            <a:prstGeom prst="rect">
              <a:avLst/>
            </a:prstGeom>
            <a:noFill/>
            <a:ln w="9525">
              <a:noFill/>
              <a:miter lim="800000"/>
              <a:headEnd/>
              <a:tailEnd/>
            </a:ln>
          </p:spPr>
        </p:pic>
        <p:sp>
          <p:nvSpPr>
            <p:cNvPr id="274" name="TextBox 273"/>
            <p:cNvSpPr txBox="1"/>
            <p:nvPr/>
          </p:nvSpPr>
          <p:spPr>
            <a:xfrm>
              <a:off x="6549467" y="1206088"/>
              <a:ext cx="1020116" cy="215444"/>
            </a:xfrm>
            <a:prstGeom prst="rect">
              <a:avLst/>
            </a:prstGeom>
            <a:noFill/>
          </p:spPr>
          <p:txBody>
            <a:bodyPr wrap="square" rtlCol="0">
              <a:spAutoFit/>
            </a:bodyPr>
            <a:lstStyle/>
            <a:p>
              <a:pPr algn="ctr" defTabSz="914400">
                <a:buNone/>
              </a:pPr>
              <a:r>
                <a:rPr lang="en-GB" sz="800" b="1" i="0">
                  <a:latin typeface="Arial" pitchFamily="34" charset="0"/>
                  <a:ea typeface="黑体" pitchFamily="49" charset="-122"/>
                  <a:cs typeface="Arial" pitchFamily="34" charset="0"/>
                </a:rPr>
                <a:t>信息板</a:t>
              </a:r>
            </a:p>
          </p:txBody>
        </p:sp>
        <p:sp>
          <p:nvSpPr>
            <p:cNvPr id="275" name="Rectangle 84"/>
            <p:cNvSpPr>
              <a:spLocks noChangeArrowheads="1"/>
            </p:cNvSpPr>
            <p:nvPr/>
          </p:nvSpPr>
          <p:spPr bwMode="auto">
            <a:xfrm>
              <a:off x="4897072" y="4157774"/>
              <a:ext cx="3801451" cy="132871"/>
            </a:xfrm>
            <a:prstGeom prst="rect">
              <a:avLst/>
            </a:prstGeom>
            <a:gradFill flip="none" rotWithShape="1">
              <a:gsLst>
                <a:gs pos="0">
                  <a:srgbClr val="C80000"/>
                </a:gs>
                <a:gs pos="100000">
                  <a:srgbClr val="FF1414"/>
                </a:gs>
              </a:gsLst>
              <a:lin ang="16200000" scaled="1"/>
              <a:tileRect/>
            </a:gradFill>
            <a:ln>
              <a:noFill/>
            </a:ln>
            <a:extLst/>
          </p:spPr>
          <p:txBody>
            <a:bodyPr wrap="square" rIns="0" anchor="b"/>
            <a:lstStyle/>
            <a:p>
              <a:pPr marR="0" lvl="0" indent="0" fontAlgn="auto">
                <a:lnSpc>
                  <a:spcPct val="100000"/>
                </a:lnSpc>
                <a:spcBef>
                  <a:spcPts val="0"/>
                </a:spcBef>
                <a:spcAft>
                  <a:spcPts val="0"/>
                </a:spcAft>
                <a:buClrTx/>
                <a:buSzTx/>
                <a:buFontTx/>
                <a:buNone/>
                <a:tabLst/>
                <a:defRPr/>
              </a:pPr>
              <a:endParaRPr lang="en-US" sz="700" kern="0" dirty="0">
                <a:solidFill>
                  <a:srgbClr val="FFFFFF"/>
                </a:solidFill>
                <a:latin typeface="Arial" pitchFamily="34" charset="0"/>
                <a:ea typeface="黑体" pitchFamily="49" charset="-122"/>
                <a:cs typeface="Arial" pitchFamily="34" charset="0"/>
              </a:endParaRPr>
            </a:p>
          </p:txBody>
        </p:sp>
        <p:sp>
          <p:nvSpPr>
            <p:cNvPr id="276" name="TextBox 275"/>
            <p:cNvSpPr txBox="1"/>
            <p:nvPr/>
          </p:nvSpPr>
          <p:spPr>
            <a:xfrm>
              <a:off x="5111263" y="4109634"/>
              <a:ext cx="3805311" cy="215444"/>
            </a:xfrm>
            <a:prstGeom prst="rect">
              <a:avLst/>
            </a:prstGeom>
            <a:noFill/>
          </p:spPr>
          <p:txBody>
            <a:bodyPr wrap="square" rtlCol="0">
              <a:spAutoFit/>
            </a:bodyPr>
            <a:lstStyle/>
            <a:p>
              <a:pPr algn="l" defTabSz="914400">
                <a:buNone/>
              </a:pPr>
              <a:r>
                <a:rPr lang="en-GB" sz="800" b="0" i="0">
                  <a:solidFill>
                    <a:schemeClr val="bg1"/>
                  </a:solidFill>
                  <a:latin typeface="Arial" pitchFamily="34" charset="0"/>
                  <a:ea typeface="黑体" pitchFamily="49" charset="-122"/>
                  <a:cs typeface="Arial" pitchFamily="34" charset="0"/>
                </a:rPr>
                <a:t>数据加密、设备和应用的身份和访问管理</a:t>
              </a:r>
            </a:p>
          </p:txBody>
        </p:sp>
        <p:sp>
          <p:nvSpPr>
            <p:cNvPr id="277" name="Freeform 183"/>
            <p:cNvSpPr>
              <a:spLocks noChangeAspect="1"/>
            </p:cNvSpPr>
            <p:nvPr/>
          </p:nvSpPr>
          <p:spPr bwMode="auto">
            <a:xfrm rot="10800000" flipH="1" flipV="1">
              <a:off x="6749033" y="1641231"/>
              <a:ext cx="249763" cy="758564"/>
            </a:xfrm>
            <a:custGeom>
              <a:avLst/>
              <a:gdLst>
                <a:gd name="T0" fmla="*/ 0 w 342"/>
                <a:gd name="T1" fmla="*/ 2147483647 h 306"/>
                <a:gd name="T2" fmla="*/ 2147483647 w 342"/>
                <a:gd name="T3" fmla="*/ 2147483647 h 306"/>
                <a:gd name="T4" fmla="*/ 2147483647 w 342"/>
                <a:gd name="T5" fmla="*/ 0 h 306"/>
                <a:gd name="T6" fmla="*/ 0 60000 65536"/>
                <a:gd name="T7" fmla="*/ 0 60000 65536"/>
                <a:gd name="T8" fmla="*/ 0 60000 65536"/>
                <a:gd name="T9" fmla="*/ 0 w 342"/>
                <a:gd name="T10" fmla="*/ 0 h 306"/>
                <a:gd name="T11" fmla="*/ 342 w 342"/>
                <a:gd name="T12" fmla="*/ 306 h 306"/>
              </a:gdLst>
              <a:ahLst/>
              <a:cxnLst>
                <a:cxn ang="T6">
                  <a:pos x="T0" y="T1"/>
                </a:cxn>
                <a:cxn ang="T7">
                  <a:pos x="T2" y="T3"/>
                </a:cxn>
                <a:cxn ang="T8">
                  <a:pos x="T4" y="T5"/>
                </a:cxn>
              </a:cxnLst>
              <a:rect l="T9" t="T10" r="T11" b="T12"/>
              <a:pathLst>
                <a:path w="342" h="306">
                  <a:moveTo>
                    <a:pt x="0" y="306"/>
                  </a:moveTo>
                  <a:lnTo>
                    <a:pt x="342" y="306"/>
                  </a:lnTo>
                  <a:lnTo>
                    <a:pt x="342" y="0"/>
                  </a:lnTo>
                </a:path>
              </a:pathLst>
            </a:custGeom>
            <a:noFill/>
            <a:ln w="25400">
              <a:solidFill>
                <a:srgbClr val="9F9F9F"/>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279" name="TextBox 278"/>
            <p:cNvSpPr txBox="1"/>
            <p:nvPr/>
          </p:nvSpPr>
          <p:spPr>
            <a:xfrm>
              <a:off x="4767387" y="1577335"/>
              <a:ext cx="672122" cy="337435"/>
            </a:xfrm>
            <a:prstGeom prst="rect">
              <a:avLst/>
            </a:prstGeom>
            <a:solidFill>
              <a:schemeClr val="accent1">
                <a:lumMod val="20000"/>
                <a:lumOff val="80000"/>
                <a:alpha val="37000"/>
              </a:schemeClr>
            </a:solidFill>
            <a:ln w="63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en-GB" sz="500" b="1" i="1">
                  <a:solidFill>
                    <a:srgbClr val="000000"/>
                  </a:solidFill>
                  <a:latin typeface="Arial" pitchFamily="34" charset="0"/>
                  <a:ea typeface="黑体" pitchFamily="49" charset="-122"/>
                  <a:cs typeface="Arial" pitchFamily="34" charset="0"/>
                </a:rPr>
                <a:t>数据同步、控制、反馈和更新</a:t>
              </a:r>
            </a:p>
          </p:txBody>
        </p:sp>
        <p:sp>
          <p:nvSpPr>
            <p:cNvPr id="280" name="Freeform 183"/>
            <p:cNvSpPr>
              <a:spLocks noChangeAspect="1"/>
            </p:cNvSpPr>
            <p:nvPr/>
          </p:nvSpPr>
          <p:spPr bwMode="auto">
            <a:xfrm rot="5400000" flipH="1" flipV="1">
              <a:off x="5977239" y="1182052"/>
              <a:ext cx="249763" cy="1340860"/>
            </a:xfrm>
            <a:custGeom>
              <a:avLst/>
              <a:gdLst>
                <a:gd name="T0" fmla="*/ 0 w 342"/>
                <a:gd name="T1" fmla="*/ 2147483647 h 306"/>
                <a:gd name="T2" fmla="*/ 2147483647 w 342"/>
                <a:gd name="T3" fmla="*/ 2147483647 h 306"/>
                <a:gd name="T4" fmla="*/ 2147483647 w 342"/>
                <a:gd name="T5" fmla="*/ 0 h 306"/>
                <a:gd name="T6" fmla="*/ 0 60000 65536"/>
                <a:gd name="T7" fmla="*/ 0 60000 65536"/>
                <a:gd name="T8" fmla="*/ 0 60000 65536"/>
                <a:gd name="T9" fmla="*/ 0 w 342"/>
                <a:gd name="T10" fmla="*/ 0 h 306"/>
                <a:gd name="T11" fmla="*/ 342 w 342"/>
                <a:gd name="T12" fmla="*/ 306 h 306"/>
              </a:gdLst>
              <a:ahLst/>
              <a:cxnLst>
                <a:cxn ang="T6">
                  <a:pos x="T0" y="T1"/>
                </a:cxn>
                <a:cxn ang="T7">
                  <a:pos x="T2" y="T3"/>
                </a:cxn>
                <a:cxn ang="T8">
                  <a:pos x="T4" y="T5"/>
                </a:cxn>
              </a:cxnLst>
              <a:rect l="T9" t="T10" r="T11" b="T12"/>
              <a:pathLst>
                <a:path w="342" h="306">
                  <a:moveTo>
                    <a:pt x="0" y="306"/>
                  </a:moveTo>
                  <a:lnTo>
                    <a:pt x="342" y="306"/>
                  </a:lnTo>
                  <a:lnTo>
                    <a:pt x="342" y="0"/>
                  </a:lnTo>
                </a:path>
              </a:pathLst>
            </a:custGeom>
            <a:noFill/>
            <a:ln w="25400">
              <a:solidFill>
                <a:srgbClr val="9F9F9F"/>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square"/>
            <a:lstStyle/>
            <a:p>
              <a:endParaRPr lang="en-US" dirty="0">
                <a:latin typeface="Arial" pitchFamily="34" charset="0"/>
                <a:ea typeface="黑体" pitchFamily="49" charset="-122"/>
                <a:cs typeface="Arial" pitchFamily="34" charset="0"/>
              </a:endParaRPr>
            </a:p>
          </p:txBody>
        </p:sp>
        <p:sp>
          <p:nvSpPr>
            <p:cNvPr id="281" name="Line 182"/>
            <p:cNvSpPr>
              <a:spLocks noChangeShapeType="1"/>
            </p:cNvSpPr>
            <p:nvPr/>
          </p:nvSpPr>
          <p:spPr bwMode="auto">
            <a:xfrm flipV="1">
              <a:off x="3505196" y="1922585"/>
              <a:ext cx="1246558" cy="652576"/>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283" name="Line 182"/>
            <p:cNvSpPr>
              <a:spLocks noChangeShapeType="1"/>
            </p:cNvSpPr>
            <p:nvPr/>
          </p:nvSpPr>
          <p:spPr bwMode="auto">
            <a:xfrm flipH="1" flipV="1">
              <a:off x="2184398" y="1527902"/>
              <a:ext cx="626896" cy="728915"/>
            </a:xfrm>
            <a:prstGeom prst="line">
              <a:avLst/>
            </a:prstGeom>
            <a:noFill/>
            <a:ln w="9525">
              <a:solidFill>
                <a:schemeClr val="bg2"/>
              </a:solidFill>
              <a:prstDash val="sysDash"/>
              <a:miter lim="800000"/>
              <a:headEnd type="triangle" w="med" len="med"/>
              <a:tailEnd type="triangle" w="med" len="med"/>
            </a:ln>
            <a:effectLst/>
            <a:extLst>
              <a:ext uri="{909E8E84-426E-40dd-AFC4-6F175D3DCCD1}">
                <a14:hiddenFill xmlns:a14="http://schemas.microsoft.com/office/drawing/2010/main" xmlns="">
                  <a:noFill/>
                </a14:hiddenFill>
              </a:ext>
            </a:extLst>
          </p:spPr>
          <p:txBody>
            <a:bodyPr wrap="square"/>
            <a:lstStyle/>
            <a:p>
              <a:endParaRPr lang="en-US" sz="1400" dirty="0">
                <a:latin typeface="Arial" pitchFamily="34" charset="0"/>
                <a:ea typeface="黑体" pitchFamily="49" charset="-122"/>
                <a:cs typeface="Arial" pitchFamily="34" charset="0"/>
              </a:endParaRPr>
            </a:p>
          </p:txBody>
        </p:sp>
        <p:sp>
          <p:nvSpPr>
            <p:cNvPr id="284" name="TextBox 283"/>
            <p:cNvSpPr txBox="1"/>
            <p:nvPr/>
          </p:nvSpPr>
          <p:spPr>
            <a:xfrm>
              <a:off x="2059134" y="1827418"/>
              <a:ext cx="1020116" cy="169277"/>
            </a:xfrm>
            <a:prstGeom prst="rect">
              <a:avLst/>
            </a:prstGeom>
            <a:noFill/>
          </p:spPr>
          <p:txBody>
            <a:bodyPr wrap="square" rtlCol="0">
              <a:spAutoFit/>
            </a:bodyPr>
            <a:lstStyle/>
            <a:p>
              <a:pPr algn="ctr" defTabSz="914400">
                <a:buNone/>
              </a:pPr>
              <a:r>
                <a:rPr lang="en-GB" sz="500" b="0" i="1">
                  <a:latin typeface="Arial" pitchFamily="34" charset="0"/>
                  <a:ea typeface="黑体" pitchFamily="49" charset="-122"/>
                  <a:cs typeface="Arial" pitchFamily="34" charset="0"/>
                </a:rPr>
                <a:t>控制应用程序</a:t>
              </a:r>
            </a:p>
          </p:txBody>
        </p:sp>
        <p:sp>
          <p:nvSpPr>
            <p:cNvPr id="286" name="Freeform 183"/>
            <p:cNvSpPr>
              <a:spLocks noChangeAspect="1"/>
            </p:cNvSpPr>
            <p:nvPr/>
          </p:nvSpPr>
          <p:spPr bwMode="auto">
            <a:xfrm rot="10800000" flipH="1" flipV="1">
              <a:off x="7968343" y="683846"/>
              <a:ext cx="870976" cy="664981"/>
            </a:xfrm>
            <a:custGeom>
              <a:avLst/>
              <a:gdLst>
                <a:gd name="T0" fmla="*/ 0 w 342"/>
                <a:gd name="T1" fmla="*/ 2147483647 h 306"/>
                <a:gd name="T2" fmla="*/ 2147483647 w 342"/>
                <a:gd name="T3" fmla="*/ 2147483647 h 306"/>
                <a:gd name="T4" fmla="*/ 2147483647 w 342"/>
                <a:gd name="T5" fmla="*/ 0 h 306"/>
                <a:gd name="T6" fmla="*/ 0 60000 65536"/>
                <a:gd name="T7" fmla="*/ 0 60000 65536"/>
                <a:gd name="T8" fmla="*/ 0 60000 65536"/>
                <a:gd name="T9" fmla="*/ 0 w 342"/>
                <a:gd name="T10" fmla="*/ 0 h 306"/>
                <a:gd name="T11" fmla="*/ 342 w 342"/>
                <a:gd name="T12" fmla="*/ 306 h 306"/>
              </a:gdLst>
              <a:ahLst/>
              <a:cxnLst>
                <a:cxn ang="T6">
                  <a:pos x="T0" y="T1"/>
                </a:cxn>
                <a:cxn ang="T7">
                  <a:pos x="T2" y="T3"/>
                </a:cxn>
                <a:cxn ang="T8">
                  <a:pos x="T4" y="T5"/>
                </a:cxn>
              </a:cxnLst>
              <a:rect l="T9" t="T10" r="T11" b="T12"/>
              <a:pathLst>
                <a:path w="342" h="306">
                  <a:moveTo>
                    <a:pt x="0" y="306"/>
                  </a:moveTo>
                  <a:lnTo>
                    <a:pt x="342" y="306"/>
                  </a:lnTo>
                  <a:lnTo>
                    <a:pt x="342" y="0"/>
                  </a:lnTo>
                </a:path>
              </a:pathLst>
            </a:custGeom>
            <a:noFill/>
            <a:ln w="25400">
              <a:solidFill>
                <a:srgbClr val="9F9F9F"/>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square"/>
            <a:lstStyle/>
            <a:p>
              <a:endParaRPr lang="en-US" dirty="0">
                <a:latin typeface="Arial" pitchFamily="34" charset="0"/>
                <a:ea typeface="黑体" pitchFamily="49" charset="-122"/>
                <a:cs typeface="Arial" pitchFamily="34" charset="0"/>
              </a:endParaRPr>
            </a:p>
          </p:txBody>
        </p:sp>
        <p:pic>
          <p:nvPicPr>
            <p:cNvPr id="1035" name="Picture 11"/>
            <p:cNvPicPr>
              <a:picLocks noChangeAspect="1" noChangeArrowheads="1"/>
            </p:cNvPicPr>
            <p:nvPr/>
          </p:nvPicPr>
          <p:blipFill>
            <a:blip r:embed="rId13" cstate="print"/>
            <a:srcRect/>
            <a:stretch>
              <a:fillRect/>
            </a:stretch>
          </p:blipFill>
          <p:spPr bwMode="auto">
            <a:xfrm>
              <a:off x="1861894" y="969108"/>
              <a:ext cx="405928" cy="537186"/>
            </a:xfrm>
            <a:prstGeom prst="rect">
              <a:avLst/>
            </a:prstGeom>
            <a:noFill/>
            <a:ln w="9525">
              <a:noFill/>
              <a:miter lim="800000"/>
              <a:headEnd/>
              <a:tailEnd/>
            </a:ln>
          </p:spPr>
        </p:pic>
        <p:pic>
          <p:nvPicPr>
            <p:cNvPr id="285" name="Picture 11"/>
            <p:cNvPicPr>
              <a:picLocks noChangeAspect="1" noChangeArrowheads="1"/>
            </p:cNvPicPr>
            <p:nvPr/>
          </p:nvPicPr>
          <p:blipFill>
            <a:blip r:embed="rId13" cstate="print"/>
            <a:srcRect/>
            <a:stretch>
              <a:fillRect/>
            </a:stretch>
          </p:blipFill>
          <p:spPr bwMode="auto">
            <a:xfrm>
              <a:off x="8610478" y="160215"/>
              <a:ext cx="405928" cy="537186"/>
            </a:xfrm>
            <a:prstGeom prst="rect">
              <a:avLst/>
            </a:prstGeom>
            <a:noFill/>
            <a:ln w="9525">
              <a:noFill/>
              <a:miter lim="800000"/>
              <a:headEnd/>
              <a:tailEnd/>
            </a:ln>
          </p:spPr>
        </p:pic>
        <p:pic>
          <p:nvPicPr>
            <p:cNvPr id="287" name="Picture 10" descr="https://encrypted-tbn2.gstatic.com/images?q=tbn:ANd9GcQmoD7lI9klG6nDxC6r7tdMCwqlAxT2unufMR-bgjrWGQS6gCJ5eA"/>
            <p:cNvPicPr>
              <a:picLocks noChangeAspect="1" noChangeArrowheads="1"/>
            </p:cNvPicPr>
            <p:nvPr/>
          </p:nvPicPr>
          <p:blipFill>
            <a:blip r:embed="rId14" cstate="print"/>
            <a:srcRect/>
            <a:stretch>
              <a:fillRect/>
            </a:stretch>
          </p:blipFill>
          <p:spPr bwMode="auto">
            <a:xfrm flipH="1">
              <a:off x="7535133" y="684007"/>
              <a:ext cx="398584" cy="265240"/>
            </a:xfrm>
            <a:prstGeom prst="rect">
              <a:avLst/>
            </a:prstGeom>
            <a:noFill/>
          </p:spPr>
        </p:pic>
        <p:sp>
          <p:nvSpPr>
            <p:cNvPr id="145" name="TextBox 144"/>
            <p:cNvSpPr txBox="1"/>
            <p:nvPr/>
          </p:nvSpPr>
          <p:spPr>
            <a:xfrm>
              <a:off x="2089391" y="3391596"/>
              <a:ext cx="1020116" cy="215444"/>
            </a:xfrm>
            <a:prstGeom prst="rect">
              <a:avLst/>
            </a:prstGeom>
            <a:noFill/>
          </p:spPr>
          <p:txBody>
            <a:bodyPr wrap="square" rtlCol="0">
              <a:spAutoFit/>
            </a:bodyPr>
            <a:lstStyle/>
            <a:p>
              <a:pPr algn="ctr" defTabSz="914400">
                <a:buNone/>
              </a:pPr>
              <a:r>
                <a:rPr lang="en-GB" sz="800" b="1" i="0">
                  <a:latin typeface="Arial" pitchFamily="34" charset="0"/>
                  <a:ea typeface="黑体" pitchFamily="49" charset="-122"/>
                  <a:cs typeface="Arial" pitchFamily="34" charset="0"/>
                </a:rPr>
                <a:t>能源</a:t>
              </a:r>
            </a:p>
          </p:txBody>
        </p:sp>
        <p:sp>
          <p:nvSpPr>
            <p:cNvPr id="147" name="TextBox 146"/>
            <p:cNvSpPr txBox="1"/>
            <p:nvPr/>
          </p:nvSpPr>
          <p:spPr>
            <a:xfrm>
              <a:off x="3707260" y="3876752"/>
              <a:ext cx="1020116" cy="169277"/>
            </a:xfrm>
            <a:prstGeom prst="rect">
              <a:avLst/>
            </a:prstGeom>
            <a:noFill/>
          </p:spPr>
          <p:txBody>
            <a:bodyPr wrap="square" rtlCol="0">
              <a:spAutoFit/>
            </a:bodyPr>
            <a:lstStyle/>
            <a:p>
              <a:pPr algn="ctr" defTabSz="914400">
                <a:buNone/>
              </a:pPr>
              <a:r>
                <a:rPr lang="en-GB" sz="500" b="0" i="0">
                  <a:solidFill>
                    <a:srgbClr val="000000">
                      <a:lumMod val="65000"/>
                      <a:lumOff val="35000"/>
                    </a:srgbClr>
                  </a:solidFill>
                  <a:latin typeface="Arial" pitchFamily="34" charset="0"/>
                  <a:ea typeface="黑体" pitchFamily="49" charset="-122"/>
                  <a:cs typeface="Arial" pitchFamily="34" charset="0"/>
                </a:rPr>
                <a:t>其他数据生成源，如社交媒体</a:t>
              </a:r>
            </a:p>
          </p:txBody>
        </p:sp>
        <p:sp>
          <p:nvSpPr>
            <p:cNvPr id="175" name="Line 182"/>
            <p:cNvSpPr>
              <a:spLocks noChangeShapeType="1"/>
            </p:cNvSpPr>
            <p:nvPr/>
          </p:nvSpPr>
          <p:spPr bwMode="auto">
            <a:xfrm flipH="1" flipV="1">
              <a:off x="4105071" y="3015574"/>
              <a:ext cx="48639" cy="603114"/>
            </a:xfrm>
            <a:prstGeom prst="line">
              <a:avLst/>
            </a:prstGeom>
            <a:noFill/>
            <a:ln w="25400">
              <a:solidFill>
                <a:srgbClr val="9F9F9F"/>
              </a:solidFill>
              <a:round/>
              <a:headEnd type="triangle"/>
              <a:tailEnd type="triangle" w="med" len="med"/>
            </a:ln>
            <a:extLst>
              <a:ext uri="{909E8E84-426E-40dd-AFC4-6F175D3DCCD1}">
                <a14:hiddenFill xmlns="" xmlns:a14="http://schemas.microsoft.com/office/drawing/2010/main">
                  <a:noFill/>
                </a14:hiddenFill>
              </a:ext>
            </a:extLst>
          </p:spPr>
          <p:txBody>
            <a:bodyPr wrap="square"/>
            <a:lstStyle/>
            <a:p>
              <a:endParaRPr lang="en-US" dirty="0">
                <a:latin typeface="Arial" pitchFamily="34" charset="0"/>
                <a:ea typeface="黑体" pitchFamily="49" charset="-122"/>
                <a:cs typeface="Arial" pitchFamily="34" charset="0"/>
              </a:endParaRPr>
            </a:p>
          </p:txBody>
        </p:sp>
        <p:pic>
          <p:nvPicPr>
            <p:cNvPr id="176" name="Picture 5"/>
            <p:cNvPicPr>
              <a:picLocks noChangeAspect="1" noChangeArrowheads="1"/>
            </p:cNvPicPr>
            <p:nvPr/>
          </p:nvPicPr>
          <p:blipFill>
            <a:blip r:embed="rId15" cstate="print"/>
            <a:srcRect/>
            <a:stretch>
              <a:fillRect/>
            </a:stretch>
          </p:blipFill>
          <p:spPr bwMode="auto">
            <a:xfrm>
              <a:off x="4486032" y="2665379"/>
              <a:ext cx="122170" cy="122170"/>
            </a:xfrm>
            <a:prstGeom prst="rect">
              <a:avLst/>
            </a:prstGeom>
            <a:noFill/>
            <a:ln w="9525">
              <a:noFill/>
              <a:miter lim="800000"/>
              <a:headEnd/>
              <a:tailEnd/>
            </a:ln>
            <a:effectLst/>
          </p:spPr>
        </p:pic>
        <p:sp>
          <p:nvSpPr>
            <p:cNvPr id="180" name="TextBox 179"/>
            <p:cNvSpPr txBox="1"/>
            <p:nvPr/>
          </p:nvSpPr>
          <p:spPr>
            <a:xfrm>
              <a:off x="3455012" y="2486077"/>
              <a:ext cx="641063" cy="169277"/>
            </a:xfrm>
            <a:prstGeom prst="rect">
              <a:avLst/>
            </a:prstGeom>
            <a:noFill/>
          </p:spPr>
          <p:txBody>
            <a:bodyPr wrap="square" rtlCol="0">
              <a:spAutoFit/>
            </a:bodyPr>
            <a:lstStyle/>
            <a:p>
              <a:pPr algn="ctr" defTabSz="914400">
                <a:buNone/>
              </a:pPr>
              <a:r>
                <a:rPr lang="en-GB" sz="500" b="0" i="1">
                  <a:solidFill>
                    <a:srgbClr val="FF0000"/>
                  </a:solidFill>
                  <a:latin typeface="Arial" pitchFamily="34" charset="0"/>
                  <a:ea typeface="黑体" pitchFamily="49" charset="-122"/>
                  <a:cs typeface="Arial" pitchFamily="34" charset="0"/>
                </a:rPr>
                <a:t>网络抽象</a:t>
              </a:r>
            </a:p>
          </p:txBody>
        </p:sp>
        <p:pic>
          <p:nvPicPr>
            <p:cNvPr id="213" name="Picture 5"/>
            <p:cNvPicPr>
              <a:picLocks noChangeAspect="1" noChangeArrowheads="1"/>
            </p:cNvPicPr>
            <p:nvPr/>
          </p:nvPicPr>
          <p:blipFill>
            <a:blip r:embed="rId15" cstate="print"/>
            <a:srcRect/>
            <a:stretch>
              <a:fillRect/>
            </a:stretch>
          </p:blipFill>
          <p:spPr bwMode="auto">
            <a:xfrm>
              <a:off x="3694849" y="2681592"/>
              <a:ext cx="122170" cy="122170"/>
            </a:xfrm>
            <a:prstGeom prst="rect">
              <a:avLst/>
            </a:prstGeom>
            <a:noFill/>
            <a:ln w="9525">
              <a:noFill/>
              <a:miter lim="800000"/>
              <a:headEnd/>
              <a:tailEnd/>
            </a:ln>
            <a:effectLst/>
          </p:spPr>
        </p:pic>
        <p:pic>
          <p:nvPicPr>
            <p:cNvPr id="162" name="Picture 6"/>
            <p:cNvPicPr>
              <a:picLocks noChangeAspect="1" noChangeArrowheads="1"/>
            </p:cNvPicPr>
            <p:nvPr/>
          </p:nvPicPr>
          <p:blipFill>
            <a:blip r:embed="rId16" cstate="print"/>
            <a:srcRect/>
            <a:stretch>
              <a:fillRect/>
            </a:stretch>
          </p:blipFill>
          <p:spPr bwMode="auto">
            <a:xfrm>
              <a:off x="2859762" y="1997413"/>
              <a:ext cx="495499" cy="174323"/>
            </a:xfrm>
            <a:prstGeom prst="rect">
              <a:avLst/>
            </a:prstGeom>
            <a:noFill/>
            <a:ln w="9525">
              <a:noFill/>
              <a:miter lim="800000"/>
              <a:headEnd/>
              <a:tailEnd/>
            </a:ln>
            <a:effectLst/>
          </p:spPr>
        </p:pic>
        <p:pic>
          <p:nvPicPr>
            <p:cNvPr id="163" name="Picture 6"/>
            <p:cNvPicPr>
              <a:picLocks noChangeAspect="1" noChangeArrowheads="1"/>
            </p:cNvPicPr>
            <p:nvPr/>
          </p:nvPicPr>
          <p:blipFill>
            <a:blip r:embed="rId16" cstate="print"/>
            <a:srcRect/>
            <a:stretch>
              <a:fillRect/>
            </a:stretch>
          </p:blipFill>
          <p:spPr bwMode="auto">
            <a:xfrm>
              <a:off x="3508272" y="2101174"/>
              <a:ext cx="495499" cy="174323"/>
            </a:xfrm>
            <a:prstGeom prst="rect">
              <a:avLst/>
            </a:prstGeom>
            <a:noFill/>
            <a:ln w="9525">
              <a:noFill/>
              <a:miter lim="800000"/>
              <a:headEnd/>
              <a:tailEnd/>
            </a:ln>
            <a:effectLst/>
          </p:spPr>
        </p:pic>
        <p:pic>
          <p:nvPicPr>
            <p:cNvPr id="164" name="Picture 6"/>
            <p:cNvPicPr>
              <a:picLocks noChangeAspect="1" noChangeArrowheads="1"/>
            </p:cNvPicPr>
            <p:nvPr/>
          </p:nvPicPr>
          <p:blipFill>
            <a:blip r:embed="rId16" cstate="print"/>
            <a:srcRect/>
            <a:stretch>
              <a:fillRect/>
            </a:stretch>
          </p:blipFill>
          <p:spPr bwMode="auto">
            <a:xfrm>
              <a:off x="1608135" y="2029837"/>
              <a:ext cx="495499" cy="174323"/>
            </a:xfrm>
            <a:prstGeom prst="rect">
              <a:avLst/>
            </a:prstGeom>
            <a:noFill/>
            <a:ln w="9525">
              <a:noFill/>
              <a:miter lim="800000"/>
              <a:headEnd/>
              <a:tailEnd/>
            </a:ln>
            <a:effectLst/>
          </p:spPr>
        </p:pic>
        <p:pic>
          <p:nvPicPr>
            <p:cNvPr id="165" name="Picture 6"/>
            <p:cNvPicPr>
              <a:picLocks noChangeAspect="1" noChangeArrowheads="1"/>
            </p:cNvPicPr>
            <p:nvPr/>
          </p:nvPicPr>
          <p:blipFill>
            <a:blip r:embed="rId16" cstate="print"/>
            <a:srcRect/>
            <a:stretch>
              <a:fillRect/>
            </a:stretch>
          </p:blipFill>
          <p:spPr bwMode="auto">
            <a:xfrm>
              <a:off x="1439521" y="2726985"/>
              <a:ext cx="495499" cy="174323"/>
            </a:xfrm>
            <a:prstGeom prst="rect">
              <a:avLst/>
            </a:prstGeom>
            <a:noFill/>
            <a:ln w="9525">
              <a:noFill/>
              <a:miter lim="800000"/>
              <a:headEnd/>
              <a:tailEnd/>
            </a:ln>
            <a:effectLst/>
          </p:spPr>
        </p:pic>
        <p:pic>
          <p:nvPicPr>
            <p:cNvPr id="214" name="Picture 6"/>
            <p:cNvPicPr>
              <a:picLocks noChangeAspect="1" noChangeArrowheads="1"/>
            </p:cNvPicPr>
            <p:nvPr/>
          </p:nvPicPr>
          <p:blipFill>
            <a:blip r:embed="rId16" cstate="print"/>
            <a:srcRect/>
            <a:stretch>
              <a:fillRect/>
            </a:stretch>
          </p:blipFill>
          <p:spPr bwMode="auto">
            <a:xfrm>
              <a:off x="1844839" y="3297673"/>
              <a:ext cx="495499" cy="174323"/>
            </a:xfrm>
            <a:prstGeom prst="rect">
              <a:avLst/>
            </a:prstGeom>
            <a:noFill/>
            <a:ln w="9525">
              <a:noFill/>
              <a:miter lim="800000"/>
              <a:headEnd/>
              <a:tailEnd/>
            </a:ln>
            <a:effectLst/>
          </p:spPr>
        </p:pic>
        <p:pic>
          <p:nvPicPr>
            <p:cNvPr id="235" name="Picture 6"/>
            <p:cNvPicPr>
              <a:picLocks noChangeAspect="1" noChangeArrowheads="1"/>
            </p:cNvPicPr>
            <p:nvPr/>
          </p:nvPicPr>
          <p:blipFill>
            <a:blip r:embed="rId16" cstate="print"/>
            <a:srcRect/>
            <a:stretch>
              <a:fillRect/>
            </a:stretch>
          </p:blipFill>
          <p:spPr bwMode="auto">
            <a:xfrm>
              <a:off x="1948599" y="3537621"/>
              <a:ext cx="495499" cy="174323"/>
            </a:xfrm>
            <a:prstGeom prst="rect">
              <a:avLst/>
            </a:prstGeom>
            <a:noFill/>
            <a:ln w="9525">
              <a:noFill/>
              <a:miter lim="800000"/>
              <a:headEnd/>
              <a:tailEnd/>
            </a:ln>
            <a:effectLst/>
          </p:spPr>
        </p:pic>
        <p:pic>
          <p:nvPicPr>
            <p:cNvPr id="247" name="Picture 6"/>
            <p:cNvPicPr>
              <a:picLocks noChangeAspect="1" noChangeArrowheads="1"/>
            </p:cNvPicPr>
            <p:nvPr/>
          </p:nvPicPr>
          <p:blipFill>
            <a:blip r:embed="rId16" cstate="print"/>
            <a:srcRect/>
            <a:stretch>
              <a:fillRect/>
            </a:stretch>
          </p:blipFill>
          <p:spPr bwMode="auto">
            <a:xfrm>
              <a:off x="2694384" y="3670564"/>
              <a:ext cx="495499" cy="174323"/>
            </a:xfrm>
            <a:prstGeom prst="rect">
              <a:avLst/>
            </a:prstGeom>
            <a:noFill/>
            <a:ln w="9525">
              <a:noFill/>
              <a:miter lim="800000"/>
              <a:headEnd/>
              <a:tailEnd/>
            </a:ln>
            <a:effectLst/>
          </p:spPr>
        </p:pic>
        <p:pic>
          <p:nvPicPr>
            <p:cNvPr id="248" name="Picture 6"/>
            <p:cNvPicPr>
              <a:picLocks noChangeAspect="1" noChangeArrowheads="1"/>
            </p:cNvPicPr>
            <p:nvPr/>
          </p:nvPicPr>
          <p:blipFill>
            <a:blip r:embed="rId16" cstate="print"/>
            <a:srcRect/>
            <a:stretch>
              <a:fillRect/>
            </a:stretch>
          </p:blipFill>
          <p:spPr bwMode="auto">
            <a:xfrm>
              <a:off x="6309830" y="1789883"/>
              <a:ext cx="495499" cy="174323"/>
            </a:xfrm>
            <a:prstGeom prst="rect">
              <a:avLst/>
            </a:prstGeom>
            <a:noFill/>
            <a:ln w="9525">
              <a:noFill/>
              <a:miter lim="800000"/>
              <a:headEnd/>
              <a:tailEnd/>
            </a:ln>
            <a:effectLst/>
          </p:spPr>
        </p:pic>
        <p:pic>
          <p:nvPicPr>
            <p:cNvPr id="249" name="Picture 6"/>
            <p:cNvPicPr>
              <a:picLocks noChangeAspect="1" noChangeArrowheads="1"/>
            </p:cNvPicPr>
            <p:nvPr/>
          </p:nvPicPr>
          <p:blipFill>
            <a:blip r:embed="rId16" cstate="print"/>
            <a:srcRect/>
            <a:stretch>
              <a:fillRect/>
            </a:stretch>
          </p:blipFill>
          <p:spPr bwMode="auto">
            <a:xfrm>
              <a:off x="6754059" y="3313883"/>
              <a:ext cx="495499" cy="174323"/>
            </a:xfrm>
            <a:prstGeom prst="rect">
              <a:avLst/>
            </a:prstGeom>
            <a:noFill/>
            <a:ln w="9525">
              <a:noFill/>
              <a:miter lim="800000"/>
              <a:headEnd/>
              <a:tailEnd/>
            </a:ln>
            <a:effectLst/>
          </p:spPr>
        </p:pic>
        <p:pic>
          <p:nvPicPr>
            <p:cNvPr id="251" name="Picture 6"/>
            <p:cNvPicPr>
              <a:picLocks noChangeAspect="1" noChangeArrowheads="1"/>
            </p:cNvPicPr>
            <p:nvPr/>
          </p:nvPicPr>
          <p:blipFill>
            <a:blip r:embed="rId16" cstate="print"/>
            <a:srcRect/>
            <a:stretch>
              <a:fillRect/>
            </a:stretch>
          </p:blipFill>
          <p:spPr bwMode="auto">
            <a:xfrm>
              <a:off x="4990109" y="3057721"/>
              <a:ext cx="495499" cy="174323"/>
            </a:xfrm>
            <a:prstGeom prst="rect">
              <a:avLst/>
            </a:prstGeom>
            <a:noFill/>
            <a:ln w="9525">
              <a:noFill/>
              <a:miter lim="800000"/>
              <a:headEnd/>
              <a:tailEnd/>
            </a:ln>
            <a:effectLst/>
          </p:spPr>
        </p:pic>
        <p:pic>
          <p:nvPicPr>
            <p:cNvPr id="252" name="Picture 6"/>
            <p:cNvPicPr>
              <a:picLocks noChangeAspect="1" noChangeArrowheads="1"/>
            </p:cNvPicPr>
            <p:nvPr/>
          </p:nvPicPr>
          <p:blipFill>
            <a:blip r:embed="rId16" cstate="print"/>
            <a:srcRect/>
            <a:stretch>
              <a:fillRect/>
            </a:stretch>
          </p:blipFill>
          <p:spPr bwMode="auto">
            <a:xfrm>
              <a:off x="2710594" y="2675099"/>
              <a:ext cx="495499" cy="174323"/>
            </a:xfrm>
            <a:prstGeom prst="rect">
              <a:avLst/>
            </a:prstGeom>
            <a:noFill/>
            <a:ln w="9525">
              <a:noFill/>
              <a:miter lim="800000"/>
              <a:headEnd/>
              <a:tailEnd/>
            </a:ln>
            <a:effectLst/>
          </p:spPr>
        </p:pic>
        <p:pic>
          <p:nvPicPr>
            <p:cNvPr id="255" name="Picture 7"/>
            <p:cNvPicPr>
              <a:picLocks noChangeAspect="1" noChangeArrowheads="1"/>
            </p:cNvPicPr>
            <p:nvPr/>
          </p:nvPicPr>
          <p:blipFill>
            <a:blip r:embed="rId17" cstate="print"/>
            <a:srcRect/>
            <a:stretch>
              <a:fillRect/>
            </a:stretch>
          </p:blipFill>
          <p:spPr bwMode="auto">
            <a:xfrm>
              <a:off x="3995595" y="3640982"/>
              <a:ext cx="373321" cy="239347"/>
            </a:xfrm>
            <a:prstGeom prst="rect">
              <a:avLst/>
            </a:prstGeom>
            <a:noFill/>
            <a:ln w="9525">
              <a:noFill/>
              <a:miter lim="800000"/>
              <a:headEnd/>
              <a:tailEnd/>
            </a:ln>
          </p:spPr>
        </p:pic>
        <p:pic>
          <p:nvPicPr>
            <p:cNvPr id="253" name="Picture 11"/>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5810528" y="1063487"/>
              <a:ext cx="808935" cy="62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266" name="TextBox 265"/>
            <p:cNvSpPr txBox="1"/>
            <p:nvPr/>
          </p:nvSpPr>
          <p:spPr>
            <a:xfrm>
              <a:off x="2464253" y="2503439"/>
              <a:ext cx="1020116" cy="215444"/>
            </a:xfrm>
            <a:prstGeom prst="rect">
              <a:avLst/>
            </a:prstGeom>
            <a:noFill/>
          </p:spPr>
          <p:txBody>
            <a:bodyPr wrap="square" rtlCol="0">
              <a:spAutoFit/>
            </a:bodyPr>
            <a:lstStyle/>
            <a:p>
              <a:pPr algn="ctr" defTabSz="914400">
                <a:buNone/>
              </a:pPr>
              <a:r>
                <a:rPr lang="en-GB" sz="800" b="1" i="0">
                  <a:latin typeface="Arial" pitchFamily="34" charset="0"/>
                  <a:ea typeface="黑体" pitchFamily="49" charset="-122"/>
                  <a:cs typeface="Arial" pitchFamily="34" charset="0"/>
                </a:rPr>
                <a:t>网关</a:t>
              </a:r>
            </a:p>
          </p:txBody>
        </p:sp>
      </p:gr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804863" y="246063"/>
            <a:ext cx="8229600" cy="406400"/>
          </a:xfrm>
        </p:spPr>
        <p:txBody>
          <a:bodyPr/>
          <a:lstStyle/>
          <a:p>
            <a:pPr algn="l" defTabSz="914400">
              <a:lnSpc>
                <a:spcPct val="90000"/>
              </a:lnSpc>
              <a:spcBef>
                <a:spcPts val="0"/>
              </a:spcBef>
              <a:buNone/>
            </a:pPr>
            <a:r>
              <a:rPr lang="en-US" sz="2800" b="1" i="0">
                <a:solidFill>
                  <a:srgbClr val="000000"/>
                </a:solidFill>
                <a:latin typeface="Arial" pitchFamily="34" charset="0"/>
                <a:ea typeface="黑体" pitchFamily="49" charset="-122"/>
                <a:cs typeface="Arial" pitchFamily="34" charset="0"/>
              </a:rPr>
              <a:t>目前的嵌入式生态系统</a:t>
            </a:r>
          </a:p>
        </p:txBody>
      </p:sp>
      <p:sp>
        <p:nvSpPr>
          <p:cNvPr id="47107" name="Text Placeholder 4"/>
          <p:cNvSpPr>
            <a:spLocks noGrp="1"/>
          </p:cNvSpPr>
          <p:nvPr>
            <p:ph type="body" sz="quarter" idx="13"/>
          </p:nvPr>
        </p:nvSpPr>
        <p:spPr>
          <a:xfrm>
            <a:off x="804863" y="647700"/>
            <a:ext cx="8229600" cy="304800"/>
          </a:xfrm>
        </p:spPr>
        <p:txBody>
          <a:bodyPr/>
          <a:lstStyle/>
          <a:p>
            <a:pPr marL="0" indent="0" algn="l" defTabSz="228600">
              <a:spcBef>
                <a:spcPts val="0"/>
              </a:spcBef>
              <a:spcAft>
                <a:spcPts val="0"/>
              </a:spcAft>
              <a:buNone/>
            </a:pPr>
            <a:r>
              <a:rPr lang="en-US" sz="2000" b="0" i="0">
                <a:solidFill>
                  <a:srgbClr val="5382A1"/>
                </a:solidFill>
                <a:ea typeface="黑体" pitchFamily="49" charset="-122"/>
              </a:rPr>
              <a:t>背景介绍</a:t>
            </a:r>
          </a:p>
        </p:txBody>
      </p:sp>
      <p:pic>
        <p:nvPicPr>
          <p:cNvPr id="47108" name="Picture 5" descr="BatchJob.png"/>
          <p:cNvPicPr>
            <a:picLocks noChangeAspect="1"/>
          </p:cNvPicPr>
          <p:nvPr/>
        </p:nvPicPr>
        <p:blipFill>
          <a:blip r:embed="rId3" cstate="print"/>
          <a:srcRect/>
          <a:stretch>
            <a:fillRect/>
          </a:stretch>
        </p:blipFill>
        <p:spPr bwMode="auto">
          <a:xfrm>
            <a:off x="1077913" y="982663"/>
            <a:ext cx="806450" cy="1090612"/>
          </a:xfrm>
          <a:prstGeom prst="rect">
            <a:avLst/>
          </a:prstGeom>
          <a:noFill/>
          <a:ln w="9525">
            <a:noFill/>
            <a:miter lim="800000"/>
            <a:headEnd/>
            <a:tailEnd/>
          </a:ln>
        </p:spPr>
      </p:pic>
      <p:pic>
        <p:nvPicPr>
          <p:cNvPr id="47109" name="Picture 6" descr="HighTech.png"/>
          <p:cNvPicPr>
            <a:picLocks noChangeAspect="1"/>
          </p:cNvPicPr>
          <p:nvPr/>
        </p:nvPicPr>
        <p:blipFill>
          <a:blip r:embed="rId4" cstate="print"/>
          <a:srcRect/>
          <a:stretch>
            <a:fillRect/>
          </a:stretch>
        </p:blipFill>
        <p:spPr bwMode="auto">
          <a:xfrm>
            <a:off x="4129088" y="1236663"/>
            <a:ext cx="1092200" cy="803275"/>
          </a:xfrm>
          <a:prstGeom prst="rect">
            <a:avLst/>
          </a:prstGeom>
          <a:noFill/>
          <a:ln w="9525">
            <a:noFill/>
            <a:miter lim="800000"/>
            <a:headEnd/>
            <a:tailEnd/>
          </a:ln>
        </p:spPr>
      </p:pic>
      <p:pic>
        <p:nvPicPr>
          <p:cNvPr id="47110" name="Picture 7" descr="BizIntelligence&amp;DateWH.png"/>
          <p:cNvPicPr>
            <a:picLocks noChangeAspect="1"/>
          </p:cNvPicPr>
          <p:nvPr/>
        </p:nvPicPr>
        <p:blipFill>
          <a:blip r:embed="rId5" cstate="print"/>
          <a:srcRect/>
          <a:stretch>
            <a:fillRect/>
          </a:stretch>
        </p:blipFill>
        <p:spPr bwMode="auto">
          <a:xfrm>
            <a:off x="839788" y="2914650"/>
            <a:ext cx="1471612" cy="866775"/>
          </a:xfrm>
          <a:prstGeom prst="rect">
            <a:avLst/>
          </a:prstGeom>
          <a:noFill/>
          <a:ln w="9525">
            <a:noFill/>
            <a:miter lim="800000"/>
            <a:headEnd/>
            <a:tailEnd/>
          </a:ln>
        </p:spPr>
      </p:pic>
      <p:pic>
        <p:nvPicPr>
          <p:cNvPr id="47111" name="Picture 8" descr="FeatureComparison.png"/>
          <p:cNvPicPr>
            <a:picLocks noChangeAspect="1"/>
          </p:cNvPicPr>
          <p:nvPr/>
        </p:nvPicPr>
        <p:blipFill>
          <a:blip r:embed="rId6" cstate="print"/>
          <a:srcRect/>
          <a:stretch>
            <a:fillRect/>
          </a:stretch>
        </p:blipFill>
        <p:spPr bwMode="auto">
          <a:xfrm>
            <a:off x="6819900" y="1023938"/>
            <a:ext cx="1022350" cy="1093787"/>
          </a:xfrm>
          <a:prstGeom prst="rect">
            <a:avLst/>
          </a:prstGeom>
          <a:noFill/>
          <a:ln w="9525">
            <a:noFill/>
            <a:miter lim="800000"/>
            <a:headEnd/>
            <a:tailEnd/>
          </a:ln>
        </p:spPr>
      </p:pic>
      <p:pic>
        <p:nvPicPr>
          <p:cNvPr id="47112" name="Picture 9" descr="BenefitRealization.png"/>
          <p:cNvPicPr>
            <a:picLocks noChangeAspect="1"/>
          </p:cNvPicPr>
          <p:nvPr/>
        </p:nvPicPr>
        <p:blipFill>
          <a:blip r:embed="rId7" cstate="print"/>
          <a:srcRect/>
          <a:stretch>
            <a:fillRect/>
          </a:stretch>
        </p:blipFill>
        <p:spPr bwMode="auto">
          <a:xfrm>
            <a:off x="4321175" y="2954338"/>
            <a:ext cx="654050" cy="935037"/>
          </a:xfrm>
          <a:prstGeom prst="rect">
            <a:avLst/>
          </a:prstGeom>
          <a:noFill/>
          <a:ln w="9525">
            <a:noFill/>
            <a:miter lim="800000"/>
            <a:headEnd/>
            <a:tailEnd/>
          </a:ln>
        </p:spPr>
      </p:pic>
      <p:pic>
        <p:nvPicPr>
          <p:cNvPr id="47113" name="Picture 10" descr="ValidatePaymentInfo.png"/>
          <p:cNvPicPr>
            <a:picLocks noChangeAspect="1"/>
          </p:cNvPicPr>
          <p:nvPr/>
        </p:nvPicPr>
        <p:blipFill>
          <a:blip r:embed="rId8" cstate="print"/>
          <a:srcRect/>
          <a:stretch>
            <a:fillRect/>
          </a:stretch>
        </p:blipFill>
        <p:spPr bwMode="auto">
          <a:xfrm>
            <a:off x="6591300" y="2989263"/>
            <a:ext cx="1227138" cy="754062"/>
          </a:xfrm>
          <a:prstGeom prst="rect">
            <a:avLst/>
          </a:prstGeom>
          <a:noFill/>
          <a:ln w="9525">
            <a:noFill/>
            <a:miter lim="800000"/>
            <a:headEnd/>
            <a:tailEnd/>
          </a:ln>
        </p:spPr>
      </p:pic>
      <p:sp>
        <p:nvSpPr>
          <p:cNvPr id="47114" name="TextBox 11"/>
          <p:cNvSpPr txBox="1">
            <a:spLocks noChangeArrowheads="1"/>
          </p:cNvSpPr>
          <p:nvPr/>
        </p:nvSpPr>
        <p:spPr bwMode="auto">
          <a:xfrm>
            <a:off x="431800" y="2065338"/>
            <a:ext cx="2532063" cy="584775"/>
          </a:xfrm>
          <a:prstGeom prst="rect">
            <a:avLst/>
          </a:prstGeom>
          <a:noFill/>
          <a:ln w="9525">
            <a:noFill/>
            <a:miter lim="800000"/>
            <a:headEnd/>
            <a:tailEnd/>
          </a:ln>
        </p:spPr>
        <p:txBody>
          <a:bodyPr>
            <a:spAutoFit/>
          </a:bodyPr>
          <a:lstStyle/>
          <a:p>
            <a:pPr algn="ctr" defTabSz="914400">
              <a:buNone/>
            </a:pPr>
            <a:r>
              <a:rPr lang="en-US" sz="1600" b="0" i="0">
                <a:solidFill>
                  <a:srgbClr val="424545"/>
                </a:solidFill>
                <a:latin typeface="Arial" pitchFamily="34" charset="0"/>
                <a:ea typeface="黑体" pitchFamily="49" charset="-122"/>
                <a:cs typeface="Arial" pitchFamily="34" charset="0"/>
              </a:rPr>
              <a:t>高度多样且快速变化的用例和技术</a:t>
            </a:r>
          </a:p>
        </p:txBody>
      </p:sp>
      <p:sp>
        <p:nvSpPr>
          <p:cNvPr id="47115" name="TextBox 12"/>
          <p:cNvSpPr txBox="1">
            <a:spLocks noChangeArrowheads="1"/>
          </p:cNvSpPr>
          <p:nvPr/>
        </p:nvSpPr>
        <p:spPr bwMode="auto">
          <a:xfrm>
            <a:off x="3479800" y="2065338"/>
            <a:ext cx="2532063" cy="338554"/>
          </a:xfrm>
          <a:prstGeom prst="rect">
            <a:avLst/>
          </a:prstGeom>
          <a:noFill/>
          <a:ln w="9525">
            <a:noFill/>
            <a:miter lim="800000"/>
            <a:headEnd/>
            <a:tailEnd/>
          </a:ln>
        </p:spPr>
        <p:txBody>
          <a:bodyPr>
            <a:spAutoFit/>
          </a:bodyPr>
          <a:lstStyle/>
          <a:p>
            <a:pPr algn="ctr" defTabSz="914400">
              <a:buNone/>
            </a:pPr>
            <a:r>
              <a:rPr lang="en-US" sz="1600" b="0" i="0">
                <a:solidFill>
                  <a:srgbClr val="424545"/>
                </a:solidFill>
                <a:latin typeface="Arial" pitchFamily="34" charset="0"/>
                <a:ea typeface="黑体" pitchFamily="49" charset="-122"/>
                <a:cs typeface="Arial" pitchFamily="34" charset="0"/>
              </a:rPr>
              <a:t>硬件功能和连接发展迅速</a:t>
            </a:r>
          </a:p>
        </p:txBody>
      </p:sp>
      <p:sp>
        <p:nvSpPr>
          <p:cNvPr id="47116" name="TextBox 13"/>
          <p:cNvSpPr txBox="1">
            <a:spLocks noChangeArrowheads="1"/>
          </p:cNvSpPr>
          <p:nvPr/>
        </p:nvSpPr>
        <p:spPr bwMode="auto">
          <a:xfrm>
            <a:off x="6164263" y="2065338"/>
            <a:ext cx="2530475" cy="584775"/>
          </a:xfrm>
          <a:prstGeom prst="rect">
            <a:avLst/>
          </a:prstGeom>
          <a:noFill/>
          <a:ln w="9525">
            <a:noFill/>
            <a:miter lim="800000"/>
            <a:headEnd/>
            <a:tailEnd/>
          </a:ln>
        </p:spPr>
        <p:txBody>
          <a:bodyPr>
            <a:spAutoFit/>
          </a:bodyPr>
          <a:lstStyle/>
          <a:p>
            <a:pPr algn="ctr" defTabSz="914400">
              <a:buNone/>
            </a:pPr>
            <a:r>
              <a:rPr lang="en-US" sz="1600" b="0" i="0">
                <a:solidFill>
                  <a:srgbClr val="424545"/>
                </a:solidFill>
                <a:latin typeface="Arial" pitchFamily="34" charset="0"/>
                <a:ea typeface="黑体" pitchFamily="49" charset="-122"/>
                <a:cs typeface="Arial" pitchFamily="34" charset="0"/>
              </a:rPr>
              <a:t>价值核心在于软件，但嵌入式软件难以开发</a:t>
            </a:r>
          </a:p>
        </p:txBody>
      </p:sp>
      <p:sp>
        <p:nvSpPr>
          <p:cNvPr id="47117" name="TextBox 15"/>
          <p:cNvSpPr txBox="1">
            <a:spLocks noChangeArrowheads="1"/>
          </p:cNvSpPr>
          <p:nvPr/>
        </p:nvSpPr>
        <p:spPr bwMode="auto">
          <a:xfrm>
            <a:off x="304800" y="3767138"/>
            <a:ext cx="2989263" cy="584775"/>
          </a:xfrm>
          <a:prstGeom prst="rect">
            <a:avLst/>
          </a:prstGeom>
          <a:noFill/>
          <a:ln w="9525">
            <a:noFill/>
            <a:miter lim="800000"/>
            <a:headEnd/>
            <a:tailEnd/>
          </a:ln>
        </p:spPr>
        <p:txBody>
          <a:bodyPr>
            <a:spAutoFit/>
          </a:bodyPr>
          <a:lstStyle/>
          <a:p>
            <a:pPr algn="ctr" defTabSz="914400">
              <a:buNone/>
            </a:pPr>
            <a:r>
              <a:rPr lang="en-US" sz="1600" b="0" i="0">
                <a:solidFill>
                  <a:srgbClr val="424545"/>
                </a:solidFill>
                <a:latin typeface="Arial" pitchFamily="34" charset="0"/>
                <a:ea typeface="黑体" pitchFamily="49" charset="-122"/>
                <a:cs typeface="Arial" pitchFamily="34" charset="0"/>
              </a:rPr>
              <a:t>重建和重新集成必备特性（管理、安全性等）成本高昂 </a:t>
            </a:r>
          </a:p>
        </p:txBody>
      </p:sp>
      <p:sp>
        <p:nvSpPr>
          <p:cNvPr id="47118" name="TextBox 16"/>
          <p:cNvSpPr txBox="1">
            <a:spLocks noChangeArrowheads="1"/>
          </p:cNvSpPr>
          <p:nvPr/>
        </p:nvSpPr>
        <p:spPr bwMode="auto">
          <a:xfrm>
            <a:off x="3538538" y="3767138"/>
            <a:ext cx="2532062" cy="584775"/>
          </a:xfrm>
          <a:prstGeom prst="rect">
            <a:avLst/>
          </a:prstGeom>
          <a:noFill/>
          <a:ln w="9525">
            <a:noFill/>
            <a:miter lim="800000"/>
            <a:headEnd/>
            <a:tailEnd/>
          </a:ln>
        </p:spPr>
        <p:txBody>
          <a:bodyPr>
            <a:spAutoFit/>
          </a:bodyPr>
          <a:lstStyle/>
          <a:p>
            <a:pPr algn="ctr" defTabSz="914400">
              <a:buNone/>
            </a:pPr>
            <a:r>
              <a:rPr lang="en-US" sz="1600" b="0" i="0">
                <a:solidFill>
                  <a:srgbClr val="424545"/>
                </a:solidFill>
                <a:latin typeface="Arial" pitchFamily="34" charset="0"/>
                <a:ea typeface="黑体" pitchFamily="49" charset="-122"/>
                <a:cs typeface="Arial" pitchFamily="34" charset="0"/>
              </a:rPr>
              <a:t>数据作为业务驱动因素其价值越来越重大 </a:t>
            </a:r>
          </a:p>
        </p:txBody>
      </p:sp>
      <p:sp>
        <p:nvSpPr>
          <p:cNvPr id="47119" name="TextBox 17"/>
          <p:cNvSpPr txBox="1">
            <a:spLocks noChangeArrowheads="1"/>
          </p:cNvSpPr>
          <p:nvPr/>
        </p:nvSpPr>
        <p:spPr bwMode="auto">
          <a:xfrm>
            <a:off x="6230938" y="3767138"/>
            <a:ext cx="2752725" cy="585787"/>
          </a:xfrm>
          <a:prstGeom prst="rect">
            <a:avLst/>
          </a:prstGeom>
          <a:noFill/>
          <a:ln w="9525">
            <a:noFill/>
            <a:miter lim="800000"/>
            <a:headEnd/>
            <a:tailEnd/>
          </a:ln>
        </p:spPr>
        <p:txBody>
          <a:bodyPr>
            <a:spAutoFit/>
          </a:bodyPr>
          <a:lstStyle/>
          <a:p>
            <a:pPr algn="ctr" defTabSz="914400">
              <a:buNone/>
            </a:pPr>
            <a:r>
              <a:rPr lang="en-US" sz="1600" b="0" i="0">
                <a:solidFill>
                  <a:srgbClr val="424545"/>
                </a:solidFill>
                <a:latin typeface="Arial" pitchFamily="34" charset="0"/>
                <a:ea typeface="黑体" pitchFamily="49" charset="-122"/>
                <a:cs typeface="Arial" pitchFamily="34" charset="0"/>
              </a:rPr>
              <a:t>上市时间和灵活性是成功的关键</a:t>
            </a:r>
          </a:p>
        </p:txBody>
      </p:sp>
      <p:cxnSp>
        <p:nvCxnSpPr>
          <p:cNvPr id="20" name="Straight Connector 19"/>
          <p:cNvCxnSpPr/>
          <p:nvPr/>
        </p:nvCxnSpPr>
        <p:spPr>
          <a:xfrm>
            <a:off x="0" y="2887663"/>
            <a:ext cx="9144000" cy="33337"/>
          </a:xfrm>
          <a:prstGeom prst="line">
            <a:avLst/>
          </a:prstGeom>
          <a:ln w="6350" cap="flat" cmpd="sng" algn="ctr">
            <a:solidFill>
              <a:schemeClr val="accent1">
                <a:alpha val="47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6200000" flipH="1">
            <a:off x="1587501" y="2832100"/>
            <a:ext cx="3606800" cy="9525"/>
          </a:xfrm>
          <a:prstGeom prst="line">
            <a:avLst/>
          </a:prstGeom>
          <a:ln w="6350" cap="flat" cmpd="sng" algn="ctr">
            <a:solidFill>
              <a:schemeClr val="accent1">
                <a:alpha val="47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4326732" y="2836069"/>
            <a:ext cx="3606800" cy="7937"/>
          </a:xfrm>
          <a:prstGeom prst="line">
            <a:avLst/>
          </a:prstGeom>
          <a:ln w="6350" cap="flat" cmpd="sng" algn="ctr">
            <a:solidFill>
              <a:schemeClr val="accent1">
                <a:alpha val="47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p:cNvPicPr>
            <a:picLocks noGrp="1" noChangeAspect="1"/>
          </p:cNvPicPr>
          <p:nvPr>
            <p:ph sz="quarter" idx="12"/>
          </p:nvPr>
        </p:nvPicPr>
        <p:blipFill>
          <a:blip r:embed="rId3" cstate="print"/>
          <a:srcRect l="16731" r="17209"/>
          <a:stretch>
            <a:fillRect/>
          </a:stretch>
        </p:blipFill>
        <p:spPr>
          <a:xfrm>
            <a:off x="3705225" y="1968500"/>
            <a:ext cx="1381125" cy="2092325"/>
          </a:xfrm>
          <a:effectLst>
            <a:outerShdw dist="38100" dir="2700000" rotWithShape="0">
              <a:srgbClr val="000000">
                <a:alpha val="42998"/>
              </a:srgbClr>
            </a:outerShdw>
          </a:effectLst>
        </p:spPr>
      </p:pic>
      <p:sp>
        <p:nvSpPr>
          <p:cNvPr id="9" name="Cloud Callout 8"/>
          <p:cNvSpPr>
            <a:spLocks noChangeArrowheads="1"/>
          </p:cNvSpPr>
          <p:nvPr/>
        </p:nvSpPr>
        <p:spPr bwMode="auto">
          <a:xfrm>
            <a:off x="5010150" y="1025525"/>
            <a:ext cx="2716213" cy="1023938"/>
          </a:xfrm>
          <a:prstGeom prst="cloudCallout">
            <a:avLst>
              <a:gd name="adj1" fmla="val -44690"/>
              <a:gd name="adj2" fmla="val 71431"/>
            </a:avLst>
          </a:prstGeom>
          <a:solidFill>
            <a:schemeClr val="accent1"/>
          </a:solidFill>
          <a:ln w="25400">
            <a:noFill/>
            <a:round/>
            <a:headEnd/>
            <a:tailEnd/>
          </a:ln>
          <a:effectLst>
            <a:outerShdw dist="38100" dir="2700000" rotWithShape="0">
              <a:srgbClr val="808080">
                <a:alpha val="42998"/>
              </a:srgbClr>
            </a:outerShdw>
          </a:effectLst>
        </p:spPr>
        <p:txBody>
          <a:bodyPr anchor="ctr"/>
          <a:lstStyle/>
          <a:p>
            <a:pPr marL="237744" indent="-237744" algn="ctr" defTabSz="914400">
              <a:spcBef>
                <a:spcPts val="0"/>
              </a:spcBef>
              <a:spcAft>
                <a:spcPts val="0"/>
              </a:spcAft>
              <a:buNone/>
            </a:pPr>
            <a:r>
              <a:rPr lang="en-US" sz="1200" b="0" i="0">
                <a:solidFill>
                  <a:schemeClr val="lt1"/>
                </a:solidFill>
                <a:effectLst>
                  <a:outerShdw blurRad="50800" dist="38100" dir="2700000">
                    <a:srgbClr val="000000">
                      <a:alpha val="43000"/>
                    </a:srgbClr>
                  </a:outerShdw>
                </a:effectLst>
                <a:latin typeface="Arial" pitchFamily="34" charset="0"/>
                <a:ea typeface="黑体" pitchFamily="49" charset="-122"/>
                <a:cs typeface="Arial" pitchFamily="34" charset="0"/>
              </a:rPr>
              <a:t>如果在未来数年内我们都要受制于该供应商，该怎么办？</a:t>
            </a:r>
          </a:p>
        </p:txBody>
      </p:sp>
      <p:sp>
        <p:nvSpPr>
          <p:cNvPr id="10" name="Cloud Callout 9"/>
          <p:cNvSpPr>
            <a:spLocks noChangeArrowheads="1"/>
          </p:cNvSpPr>
          <p:nvPr/>
        </p:nvSpPr>
        <p:spPr bwMode="auto">
          <a:xfrm>
            <a:off x="5559425" y="3330575"/>
            <a:ext cx="3005138" cy="1268413"/>
          </a:xfrm>
          <a:prstGeom prst="cloudCallout">
            <a:avLst>
              <a:gd name="adj1" fmla="val -63292"/>
              <a:gd name="adj2" fmla="val -37690"/>
            </a:avLst>
          </a:prstGeom>
          <a:solidFill>
            <a:schemeClr val="accent1"/>
          </a:solidFill>
          <a:ln w="25400">
            <a:noFill/>
            <a:round/>
            <a:headEnd/>
            <a:tailEnd/>
          </a:ln>
          <a:effectLst>
            <a:outerShdw dist="38100" dir="2700000" rotWithShape="0">
              <a:srgbClr val="808080">
                <a:alpha val="42998"/>
              </a:srgbClr>
            </a:outerShdw>
          </a:effectLst>
        </p:spPr>
        <p:txBody>
          <a:bodyPr anchor="ctr"/>
          <a:lstStyle/>
          <a:p>
            <a:pPr marL="237744" indent="-237744" algn="ctr" defTabSz="914400">
              <a:spcBef>
                <a:spcPts val="0"/>
              </a:spcBef>
              <a:spcAft>
                <a:spcPts val="0"/>
              </a:spcAft>
              <a:buNone/>
            </a:pPr>
            <a:r>
              <a:rPr lang="en-US" sz="1200" b="0" i="0">
                <a:solidFill>
                  <a:schemeClr val="lt1"/>
                </a:solidFill>
                <a:effectLst>
                  <a:outerShdw blurRad="50800" dist="38100" dir="2700000">
                    <a:srgbClr val="000000">
                      <a:alpha val="43000"/>
                    </a:srgbClr>
                  </a:outerShdw>
                </a:effectLst>
                <a:latin typeface="Arial" pitchFamily="34" charset="0"/>
                <a:ea typeface="黑体" pitchFamily="49" charset="-122"/>
                <a:cs typeface="Arial" pitchFamily="34" charset="0"/>
              </a:rPr>
              <a:t>      我们根本负担不起每次应用程序更改时到现场更换模块的开销！</a:t>
            </a:r>
          </a:p>
        </p:txBody>
      </p:sp>
      <p:sp>
        <p:nvSpPr>
          <p:cNvPr id="11" name="Cloud Callout 10"/>
          <p:cNvSpPr>
            <a:spLocks noChangeArrowheads="1"/>
          </p:cNvSpPr>
          <p:nvPr/>
        </p:nvSpPr>
        <p:spPr bwMode="auto">
          <a:xfrm>
            <a:off x="485775" y="3403600"/>
            <a:ext cx="2895600" cy="1022350"/>
          </a:xfrm>
          <a:prstGeom prst="cloudCallout">
            <a:avLst>
              <a:gd name="adj1" fmla="val 60245"/>
              <a:gd name="adj2" fmla="val -69759"/>
            </a:avLst>
          </a:prstGeom>
          <a:solidFill>
            <a:schemeClr val="accent1"/>
          </a:solidFill>
          <a:ln w="25400">
            <a:noFill/>
            <a:round/>
            <a:headEnd/>
            <a:tailEnd/>
          </a:ln>
          <a:effectLst>
            <a:outerShdw dist="38100" dir="2700000" rotWithShape="0">
              <a:srgbClr val="808080">
                <a:alpha val="42998"/>
              </a:srgbClr>
            </a:outerShdw>
          </a:effectLst>
        </p:spPr>
        <p:txBody>
          <a:bodyPr anchor="ctr"/>
          <a:lstStyle/>
          <a:p>
            <a:pPr algn="ctr" defTabSz="914400">
              <a:spcBef>
                <a:spcPts val="0"/>
              </a:spcBef>
              <a:spcAft>
                <a:spcPts val="0"/>
              </a:spcAft>
              <a:buNone/>
            </a:pPr>
            <a:r>
              <a:rPr lang="en-US" sz="1200" b="0" i="0">
                <a:solidFill>
                  <a:schemeClr val="lt1"/>
                </a:solidFill>
                <a:effectLst>
                  <a:outerShdw blurRad="50800" dist="38100" dir="2700000">
                    <a:srgbClr val="000000">
                      <a:alpha val="43000"/>
                    </a:srgbClr>
                  </a:outerShdw>
                </a:effectLst>
                <a:latin typeface="Arial" pitchFamily="34" charset="0"/>
                <a:ea typeface="黑体" pitchFamily="49" charset="-122"/>
                <a:cs typeface="Arial" pitchFamily="34" charset="0"/>
              </a:rPr>
              <a:t>新设备需要在 30 天内完成部署！</a:t>
            </a:r>
          </a:p>
        </p:txBody>
      </p:sp>
      <p:sp>
        <p:nvSpPr>
          <p:cNvPr id="12" name="Cloud Callout 11"/>
          <p:cNvSpPr>
            <a:spLocks noChangeArrowheads="1"/>
          </p:cNvSpPr>
          <p:nvPr/>
        </p:nvSpPr>
        <p:spPr bwMode="auto">
          <a:xfrm>
            <a:off x="449263" y="1036638"/>
            <a:ext cx="2992580" cy="1122362"/>
          </a:xfrm>
          <a:prstGeom prst="cloudCallout">
            <a:avLst>
              <a:gd name="adj1" fmla="val 58889"/>
              <a:gd name="adj2" fmla="val 67176"/>
            </a:avLst>
          </a:prstGeom>
          <a:solidFill>
            <a:schemeClr val="accent1"/>
          </a:solidFill>
          <a:ln w="25400">
            <a:noFill/>
            <a:round/>
            <a:headEnd/>
            <a:tailEnd/>
          </a:ln>
          <a:effectLst>
            <a:outerShdw dist="38100" dir="2700000" rotWithShape="0">
              <a:srgbClr val="808080">
                <a:alpha val="42998"/>
              </a:srgbClr>
            </a:outerShdw>
          </a:effectLst>
        </p:spPr>
        <p:txBody>
          <a:bodyPr anchor="ctr"/>
          <a:lstStyle/>
          <a:p>
            <a:pPr marL="237744" indent="-237744" algn="ctr" defTabSz="914400">
              <a:spcBef>
                <a:spcPts val="0"/>
              </a:spcBef>
              <a:spcAft>
                <a:spcPts val="0"/>
              </a:spcAft>
              <a:buNone/>
            </a:pPr>
            <a:r>
              <a:rPr lang="en-US" sz="1200" b="0" i="0" dirty="0" err="1">
                <a:solidFill>
                  <a:schemeClr val="lt1"/>
                </a:solidFill>
                <a:effectLst>
                  <a:outerShdw blurRad="50800" dist="38100" dir="2700000">
                    <a:srgbClr val="000000">
                      <a:alpha val="43000"/>
                    </a:srgbClr>
                  </a:outerShdw>
                </a:effectLst>
                <a:latin typeface="Arial" pitchFamily="34" charset="0"/>
                <a:ea typeface="黑体" pitchFamily="49" charset="-122"/>
                <a:cs typeface="Arial" pitchFamily="34" charset="0"/>
              </a:rPr>
              <a:t>找不到好的开发人员，我怎么去向老板汇报</a:t>
            </a:r>
            <a:r>
              <a:rPr lang="en-US" sz="1200" b="0" i="0" dirty="0">
                <a:solidFill>
                  <a:schemeClr val="lt1"/>
                </a:solidFill>
                <a:effectLst>
                  <a:outerShdw blurRad="50800" dist="38100" dir="2700000">
                    <a:srgbClr val="000000">
                      <a:alpha val="43000"/>
                    </a:srgbClr>
                  </a:outerShdw>
                </a:effectLst>
                <a:latin typeface="Arial" pitchFamily="34" charset="0"/>
                <a:ea typeface="黑体" pitchFamily="49" charset="-122"/>
                <a:cs typeface="Arial" pitchFamily="34" charset="0"/>
              </a:rPr>
              <a:t>？</a:t>
            </a:r>
          </a:p>
        </p:txBody>
      </p:sp>
      <p:sp>
        <p:nvSpPr>
          <p:cNvPr id="13" name="Cloud Callout 12"/>
          <p:cNvSpPr>
            <a:spLocks noChangeArrowheads="1"/>
          </p:cNvSpPr>
          <p:nvPr/>
        </p:nvSpPr>
        <p:spPr bwMode="auto">
          <a:xfrm>
            <a:off x="344488" y="2405063"/>
            <a:ext cx="2638425" cy="874712"/>
          </a:xfrm>
          <a:prstGeom prst="cloudCallout">
            <a:avLst>
              <a:gd name="adj1" fmla="val 70986"/>
              <a:gd name="adj2" fmla="val 1694"/>
            </a:avLst>
          </a:prstGeom>
          <a:solidFill>
            <a:schemeClr val="accent1"/>
          </a:solidFill>
          <a:ln w="25400">
            <a:noFill/>
            <a:round/>
            <a:headEnd/>
            <a:tailEnd/>
          </a:ln>
          <a:effectLst>
            <a:outerShdw dist="38100" dir="2700000" rotWithShape="0">
              <a:srgbClr val="808080">
                <a:alpha val="42998"/>
              </a:srgbClr>
            </a:outerShdw>
          </a:effectLst>
        </p:spPr>
        <p:txBody>
          <a:bodyPr anchor="ctr"/>
          <a:lstStyle/>
          <a:p>
            <a:pPr marL="237744" indent="-237744" algn="ctr" defTabSz="914400">
              <a:spcBef>
                <a:spcPts val="0"/>
              </a:spcBef>
              <a:spcAft>
                <a:spcPts val="0"/>
              </a:spcAft>
              <a:buNone/>
            </a:pPr>
            <a:r>
              <a:rPr lang="en-US" sz="1200" b="0" i="0">
                <a:solidFill>
                  <a:schemeClr val="lt1"/>
                </a:solidFill>
                <a:effectLst>
                  <a:outerShdw blurRad="50800" dist="38100" dir="2700000">
                    <a:srgbClr val="000000">
                      <a:alpha val="43000"/>
                    </a:srgbClr>
                  </a:outerShdw>
                </a:effectLst>
                <a:latin typeface="Arial" pitchFamily="34" charset="0"/>
                <a:ea typeface="黑体" pitchFamily="49" charset="-122"/>
                <a:cs typeface="Arial" pitchFamily="34" charset="0"/>
              </a:rPr>
              <a:t>我们没有办法让 BOM 成本哪怕再降低一点儿了！</a:t>
            </a:r>
          </a:p>
        </p:txBody>
      </p:sp>
      <p:sp>
        <p:nvSpPr>
          <p:cNvPr id="14" name="Cloud Callout 13"/>
          <p:cNvSpPr>
            <a:spLocks noChangeArrowheads="1"/>
          </p:cNvSpPr>
          <p:nvPr/>
        </p:nvSpPr>
        <p:spPr bwMode="auto">
          <a:xfrm>
            <a:off x="6156325" y="2143125"/>
            <a:ext cx="2652713" cy="1111250"/>
          </a:xfrm>
          <a:prstGeom prst="cloudCallout">
            <a:avLst>
              <a:gd name="adj1" fmla="val -87917"/>
              <a:gd name="adj2" fmla="val 27912"/>
            </a:avLst>
          </a:prstGeom>
          <a:solidFill>
            <a:schemeClr val="accent1"/>
          </a:solidFill>
          <a:ln w="25400">
            <a:noFill/>
            <a:round/>
            <a:headEnd/>
            <a:tailEnd/>
          </a:ln>
          <a:effectLst>
            <a:outerShdw dist="38100" dir="2700000" rotWithShape="0">
              <a:srgbClr val="808080">
                <a:alpha val="42998"/>
              </a:srgbClr>
            </a:outerShdw>
          </a:effectLst>
        </p:spPr>
        <p:txBody>
          <a:bodyPr anchor="ctr"/>
          <a:lstStyle/>
          <a:p>
            <a:pPr marL="237744" indent="-237744" algn="ctr" defTabSz="914400">
              <a:spcBef>
                <a:spcPts val="0"/>
              </a:spcBef>
              <a:spcAft>
                <a:spcPts val="0"/>
              </a:spcAft>
              <a:buNone/>
            </a:pPr>
            <a:r>
              <a:rPr lang="en-US" sz="1200" b="0" i="0">
                <a:solidFill>
                  <a:schemeClr val="lt1"/>
                </a:solidFill>
                <a:effectLst>
                  <a:outerShdw blurRad="50800" dist="38100" dir="2700000">
                    <a:srgbClr val="000000">
                      <a:alpha val="43000"/>
                    </a:srgbClr>
                  </a:outerShdw>
                </a:effectLst>
                <a:latin typeface="Arial" pitchFamily="34" charset="0"/>
                <a:ea typeface="黑体" pitchFamily="49" charset="-122"/>
                <a:cs typeface="Arial" pitchFamily="34" charset="0"/>
              </a:rPr>
              <a:t>在未来 10 年，谁来为此解决方案提供支持？</a:t>
            </a:r>
          </a:p>
        </p:txBody>
      </p:sp>
      <p:sp>
        <p:nvSpPr>
          <p:cNvPr id="49161" name="Title 1"/>
          <p:cNvSpPr>
            <a:spLocks noGrp="1"/>
          </p:cNvSpPr>
          <p:nvPr>
            <p:ph type="title"/>
          </p:nvPr>
        </p:nvSpPr>
        <p:spPr>
          <a:xfrm>
            <a:off x="804863" y="246063"/>
            <a:ext cx="8229600" cy="406400"/>
          </a:xfrm>
        </p:spPr>
        <p:txBody>
          <a:bodyPr/>
          <a:lstStyle/>
          <a:p>
            <a:pPr algn="l" defTabSz="914400">
              <a:lnSpc>
                <a:spcPct val="90000"/>
              </a:lnSpc>
              <a:spcBef>
                <a:spcPts val="0"/>
              </a:spcBef>
              <a:buNone/>
            </a:pPr>
            <a:r>
              <a:rPr lang="en-US" sz="2800" b="1" i="0">
                <a:solidFill>
                  <a:srgbClr val="000000"/>
                </a:solidFill>
                <a:ea typeface="黑体" pitchFamily="49" charset="-122"/>
              </a:rPr>
              <a:t>常见软肋</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7"/>
          <p:cNvSpPr txBox="1">
            <a:spLocks noChangeArrowheads="1"/>
          </p:cNvSpPr>
          <p:nvPr/>
        </p:nvSpPr>
        <p:spPr bwMode="auto">
          <a:xfrm>
            <a:off x="1939925" y="1057275"/>
            <a:ext cx="7027863" cy="1439863"/>
          </a:xfrm>
          <a:prstGeom prst="rect">
            <a:avLst/>
          </a:prstGeom>
          <a:noFill/>
          <a:ln w="9525">
            <a:noFill/>
            <a:miter lim="800000"/>
            <a:headEnd/>
            <a:tailEnd/>
          </a:ln>
        </p:spPr>
        <p:txBody>
          <a:bodyPr lIns="0" tIns="0" rIns="0" bIns="0"/>
          <a:lstStyle/>
          <a:p>
            <a:pPr marL="173736" indent="-173736" algn="l" defTabSz="914400">
              <a:spcAft>
                <a:spcPts val="500"/>
              </a:spcAft>
              <a:buClr>
                <a:srgbClr val="5382A1"/>
              </a:buClr>
              <a:buFont typeface="Wingdings"/>
              <a:buChar char="§"/>
            </a:pPr>
            <a:r>
              <a:rPr lang="en-US" sz="1600" b="1" i="0">
                <a:solidFill>
                  <a:srgbClr val="5382A1"/>
                </a:solidFill>
                <a:latin typeface="Arial" pitchFamily="34" charset="0"/>
                <a:ea typeface="黑体" pitchFamily="49" charset="-122"/>
                <a:cs typeface="Arial" pitchFamily="34" charset="0"/>
              </a:rPr>
              <a:t>延长产品生命周期</a:t>
            </a:r>
            <a:r>
              <a:rPr lang="en-US" sz="1600" b="0" i="0">
                <a:solidFill>
                  <a:srgbClr val="5382A1"/>
                </a:solidFill>
                <a:latin typeface="Arial" pitchFamily="34" charset="0"/>
                <a:ea typeface="黑体" pitchFamily="49" charset="-122"/>
                <a:cs typeface="Arial" pitchFamily="34" charset="0"/>
              </a:rPr>
              <a:t>：</a:t>
            </a:r>
            <a:r>
              <a:rPr lang="en-US" sz="1600" b="0" i="0">
                <a:latin typeface="Arial" pitchFamily="34" charset="0"/>
                <a:ea typeface="黑体" pitchFamily="49" charset="-122"/>
                <a:cs typeface="Arial" pitchFamily="34" charset="0"/>
              </a:rPr>
              <a:t>市场中更新和刷新</a:t>
            </a:r>
          </a:p>
          <a:p>
            <a:pPr marL="173736" indent="-173736" algn="l" defTabSz="914400">
              <a:spcAft>
                <a:spcPts val="500"/>
              </a:spcAft>
              <a:buClr>
                <a:srgbClr val="5382A1"/>
              </a:buClr>
              <a:buFont typeface="Wingdings"/>
              <a:buChar char="§"/>
            </a:pPr>
            <a:r>
              <a:rPr lang="en-US" sz="1600" b="1" i="0">
                <a:solidFill>
                  <a:srgbClr val="5382A1"/>
                </a:solidFill>
                <a:latin typeface="Arial" pitchFamily="34" charset="0"/>
                <a:ea typeface="黑体" pitchFamily="49" charset="-122"/>
                <a:cs typeface="Arial" pitchFamily="34" charset="0"/>
              </a:rPr>
              <a:t>竞争优势</a:t>
            </a:r>
            <a:r>
              <a:rPr lang="en-US" sz="1600" b="0" i="0">
                <a:solidFill>
                  <a:srgbClr val="5382A1"/>
                </a:solidFill>
                <a:latin typeface="Arial" pitchFamily="34" charset="0"/>
                <a:ea typeface="黑体" pitchFamily="49" charset="-122"/>
                <a:cs typeface="Arial" pitchFamily="34" charset="0"/>
              </a:rPr>
              <a:t>：</a:t>
            </a:r>
            <a:r>
              <a:rPr lang="en-US" sz="1600" b="0" i="0">
                <a:latin typeface="Arial" pitchFamily="34" charset="0"/>
                <a:ea typeface="黑体" pitchFamily="49" charset="-122"/>
                <a:cs typeface="Arial" pitchFamily="34" charset="0"/>
              </a:rPr>
              <a:t>专注业务价值，重用生态系统中的已有商品</a:t>
            </a:r>
          </a:p>
          <a:p>
            <a:pPr marL="173736" indent="-173736" algn="l" defTabSz="914400">
              <a:spcAft>
                <a:spcPts val="500"/>
              </a:spcAft>
              <a:buClr>
                <a:srgbClr val="5382A1"/>
              </a:buClr>
              <a:buFont typeface="Wingdings"/>
              <a:buChar char="§"/>
            </a:pPr>
            <a:r>
              <a:rPr lang="en-US" sz="1600" b="1" i="0">
                <a:solidFill>
                  <a:srgbClr val="5382A1"/>
                </a:solidFill>
                <a:latin typeface="Arial" pitchFamily="34" charset="0"/>
                <a:ea typeface="黑体" pitchFamily="49" charset="-122"/>
                <a:cs typeface="Arial" pitchFamily="34" charset="0"/>
              </a:rPr>
              <a:t>创新：</a:t>
            </a:r>
            <a:r>
              <a:rPr lang="en-US" sz="1600" b="0" i="0">
                <a:latin typeface="Arial" pitchFamily="34" charset="0"/>
                <a:ea typeface="黑体" pitchFamily="49" charset="-122"/>
                <a:cs typeface="Arial" pitchFamily="34" charset="0"/>
              </a:rPr>
              <a:t>以世界最大的开发人才库为动力资源</a:t>
            </a:r>
          </a:p>
          <a:p>
            <a:pPr marL="173736" indent="-173736" algn="l" defTabSz="914400">
              <a:spcAft>
                <a:spcPts val="500"/>
              </a:spcAft>
              <a:buClr>
                <a:srgbClr val="5382A1"/>
              </a:buClr>
              <a:buFont typeface="Wingdings"/>
              <a:buChar char="§"/>
            </a:pPr>
            <a:r>
              <a:rPr lang="en-US" sz="1600" b="1" i="0">
                <a:solidFill>
                  <a:srgbClr val="5382A1"/>
                </a:solidFill>
                <a:latin typeface="Arial" pitchFamily="34" charset="0"/>
                <a:ea typeface="黑体" pitchFamily="49" charset="-122"/>
                <a:cs typeface="Arial" pitchFamily="34" charset="0"/>
              </a:rPr>
              <a:t>拓展市场范围</a:t>
            </a:r>
            <a:r>
              <a:rPr lang="en-US" sz="1600" b="0" i="0">
                <a:solidFill>
                  <a:srgbClr val="5382A1"/>
                </a:solidFill>
                <a:latin typeface="Arial" pitchFamily="34" charset="0"/>
                <a:ea typeface="黑体" pitchFamily="49" charset="-122"/>
                <a:cs typeface="Arial" pitchFamily="34" charset="0"/>
              </a:rPr>
              <a:t>：</a:t>
            </a:r>
            <a:r>
              <a:rPr lang="en-US" sz="1600" b="0" i="0">
                <a:latin typeface="Arial" pitchFamily="34" charset="0"/>
                <a:ea typeface="黑体" pitchFamily="49" charset="-122"/>
                <a:cs typeface="Arial" pitchFamily="34" charset="0"/>
              </a:rPr>
              <a:t>更广泛的模块适用范围</a:t>
            </a:r>
          </a:p>
        </p:txBody>
      </p:sp>
      <p:sp>
        <p:nvSpPr>
          <p:cNvPr id="52227" name="TextBox 18"/>
          <p:cNvSpPr txBox="1">
            <a:spLocks noChangeArrowheads="1"/>
          </p:cNvSpPr>
          <p:nvPr/>
        </p:nvSpPr>
        <p:spPr bwMode="auto">
          <a:xfrm>
            <a:off x="1939925" y="2922588"/>
            <a:ext cx="7088188" cy="1590675"/>
          </a:xfrm>
          <a:prstGeom prst="rect">
            <a:avLst/>
          </a:prstGeom>
          <a:noFill/>
          <a:ln w="9525">
            <a:noFill/>
            <a:miter lim="800000"/>
            <a:headEnd/>
            <a:tailEnd/>
          </a:ln>
        </p:spPr>
        <p:txBody>
          <a:bodyPr lIns="0" tIns="0" rIns="0" bIns="0"/>
          <a:lstStyle/>
          <a:p>
            <a:pPr marL="173736" indent="-173736" algn="l" defTabSz="914400">
              <a:spcAft>
                <a:spcPts val="500"/>
              </a:spcAft>
              <a:buClr>
                <a:srgbClr val="FF0000"/>
              </a:buClr>
              <a:buFont typeface="Wingdings"/>
              <a:buChar char="§"/>
            </a:pPr>
            <a:r>
              <a:rPr lang="en-US" sz="1600" b="1" i="0" dirty="0" err="1">
                <a:solidFill>
                  <a:srgbClr val="FF0000"/>
                </a:solidFill>
                <a:latin typeface="Arial" pitchFamily="34" charset="0"/>
                <a:ea typeface="黑体" pitchFamily="49" charset="-122"/>
                <a:cs typeface="Arial" pitchFamily="34" charset="0"/>
              </a:rPr>
              <a:t>可移植性</a:t>
            </a:r>
            <a:r>
              <a:rPr lang="en-US" sz="1600" b="0" i="0" dirty="0" err="1">
                <a:solidFill>
                  <a:srgbClr val="FF0000"/>
                </a:solidFill>
                <a:latin typeface="Arial" pitchFamily="34" charset="0"/>
                <a:ea typeface="黑体" pitchFamily="49" charset="-122"/>
                <a:cs typeface="Arial" pitchFamily="34" charset="0"/>
              </a:rPr>
              <a:t>：</a:t>
            </a:r>
            <a:r>
              <a:rPr lang="en-US" sz="1600" b="0" i="0" dirty="0" err="1">
                <a:latin typeface="Arial" pitchFamily="34" charset="0"/>
                <a:ea typeface="黑体" pitchFamily="49" charset="-122"/>
                <a:cs typeface="Arial" pitchFamily="34" charset="0"/>
              </a:rPr>
              <a:t>提高管理</a:t>
            </a:r>
            <a:r>
              <a:rPr lang="en-US" sz="1600" b="0" i="0" dirty="0">
                <a:latin typeface="Arial" pitchFamily="34" charset="0"/>
                <a:ea typeface="黑体" pitchFamily="49" charset="-122"/>
                <a:cs typeface="Arial" pitchFamily="34" charset="0"/>
              </a:rPr>
              <a:t> BOM </a:t>
            </a:r>
            <a:r>
              <a:rPr lang="en-US" sz="1600" b="0" i="0" dirty="0" err="1">
                <a:latin typeface="Arial" pitchFamily="34" charset="0"/>
                <a:ea typeface="黑体" pitchFamily="49" charset="-122"/>
                <a:cs typeface="Arial" pitchFamily="34" charset="0"/>
              </a:rPr>
              <a:t>和规划的灵活性</a:t>
            </a:r>
            <a:endParaRPr lang="en-US" sz="1600" b="0" i="0" dirty="0">
              <a:latin typeface="Arial" pitchFamily="34" charset="0"/>
              <a:ea typeface="黑体" pitchFamily="49" charset="-122"/>
              <a:cs typeface="Arial" pitchFamily="34" charset="0"/>
            </a:endParaRPr>
          </a:p>
          <a:p>
            <a:pPr marL="173736" indent="-173736" algn="l" defTabSz="914400">
              <a:spcAft>
                <a:spcPts val="500"/>
              </a:spcAft>
              <a:buClr>
                <a:srgbClr val="FF0000"/>
              </a:buClr>
              <a:buFont typeface="Wingdings"/>
              <a:buChar char="§"/>
            </a:pPr>
            <a:r>
              <a:rPr lang="en-US" sz="1600" b="1" i="0" dirty="0" err="1">
                <a:solidFill>
                  <a:srgbClr val="FF0000"/>
                </a:solidFill>
                <a:latin typeface="Arial" pitchFamily="34" charset="0"/>
                <a:ea typeface="黑体" pitchFamily="49" charset="-122"/>
                <a:cs typeface="Arial" pitchFamily="34" charset="0"/>
              </a:rPr>
              <a:t>缩短上市时间</a:t>
            </a:r>
            <a:r>
              <a:rPr lang="en-US" sz="1600" b="0" i="0" dirty="0" err="1">
                <a:solidFill>
                  <a:srgbClr val="FF0000"/>
                </a:solidFill>
                <a:latin typeface="Arial" pitchFamily="34" charset="0"/>
                <a:ea typeface="黑体" pitchFamily="49" charset="-122"/>
                <a:cs typeface="Arial" pitchFamily="34" charset="0"/>
              </a:rPr>
              <a:t>：</a:t>
            </a:r>
            <a:r>
              <a:rPr lang="en-US" sz="1600" b="0" i="0" dirty="0" err="1">
                <a:latin typeface="Arial" pitchFamily="34" charset="0"/>
                <a:ea typeface="黑体" pitchFamily="49" charset="-122"/>
                <a:cs typeface="Arial" pitchFamily="34" charset="0"/>
              </a:rPr>
              <a:t>缩短</a:t>
            </a:r>
            <a:r>
              <a:rPr lang="en-US" sz="1600" b="0" i="0" dirty="0">
                <a:latin typeface="Arial" pitchFamily="34" charset="0"/>
                <a:ea typeface="黑体" pitchFamily="49" charset="-122"/>
                <a:cs typeface="Arial" pitchFamily="34" charset="0"/>
              </a:rPr>
              <a:t> QA </a:t>
            </a:r>
            <a:r>
              <a:rPr lang="en-US" sz="1600" b="0" i="0" dirty="0" err="1">
                <a:latin typeface="Arial" pitchFamily="34" charset="0"/>
                <a:ea typeface="黑体" pitchFamily="49" charset="-122"/>
                <a:cs typeface="Arial" pitchFamily="34" charset="0"/>
              </a:rPr>
              <a:t>周期，省去重建</a:t>
            </a:r>
            <a:endParaRPr lang="en-US" sz="1600" b="0" i="0" dirty="0">
              <a:latin typeface="Arial" pitchFamily="34" charset="0"/>
              <a:ea typeface="黑体" pitchFamily="49" charset="-122"/>
              <a:cs typeface="Arial" pitchFamily="34" charset="0"/>
            </a:endParaRPr>
          </a:p>
          <a:p>
            <a:pPr marL="173736" indent="-173736" algn="l" defTabSz="914400">
              <a:spcAft>
                <a:spcPts val="500"/>
              </a:spcAft>
              <a:buClr>
                <a:srgbClr val="FF0000"/>
              </a:buClr>
              <a:buFont typeface="Wingdings"/>
              <a:buChar char="§"/>
            </a:pPr>
            <a:r>
              <a:rPr lang="en-US" sz="1600" b="1" i="0" dirty="0" err="1">
                <a:solidFill>
                  <a:srgbClr val="FF0000"/>
                </a:solidFill>
                <a:latin typeface="Arial" pitchFamily="34" charset="0"/>
                <a:ea typeface="黑体" pitchFamily="49" charset="-122"/>
                <a:cs typeface="Arial" pitchFamily="34" charset="0"/>
              </a:rPr>
              <a:t>减轻支持负担</a:t>
            </a:r>
            <a:r>
              <a:rPr lang="en-US" sz="1600" b="0" i="0" dirty="0" err="1">
                <a:solidFill>
                  <a:srgbClr val="FF0000"/>
                </a:solidFill>
                <a:latin typeface="Arial" pitchFamily="34" charset="0"/>
                <a:ea typeface="黑体" pitchFamily="49" charset="-122"/>
                <a:cs typeface="Arial" pitchFamily="34" charset="0"/>
              </a:rPr>
              <a:t>：</a:t>
            </a:r>
            <a:r>
              <a:rPr lang="en-US" sz="1600" b="0" i="0" dirty="0" err="1">
                <a:latin typeface="Arial" pitchFamily="34" charset="0"/>
                <a:ea typeface="黑体" pitchFamily="49" charset="-122"/>
                <a:cs typeface="Arial" pitchFamily="34" charset="0"/>
              </a:rPr>
              <a:t>远程更新</a:t>
            </a:r>
            <a:endParaRPr lang="en-US" sz="1600" b="0" i="0" dirty="0">
              <a:latin typeface="Arial" pitchFamily="34" charset="0"/>
              <a:ea typeface="黑体" pitchFamily="49" charset="-122"/>
              <a:cs typeface="Arial" pitchFamily="34" charset="0"/>
            </a:endParaRPr>
          </a:p>
          <a:p>
            <a:pPr marL="173736" lvl="1" indent="-173736" algn="l" defTabSz="914400">
              <a:spcAft>
                <a:spcPts val="500"/>
              </a:spcAft>
              <a:buClr>
                <a:srgbClr val="FF0000"/>
              </a:buClr>
              <a:buFont typeface="Wingdings"/>
              <a:buChar char="§"/>
            </a:pPr>
            <a:r>
              <a:rPr lang="en-US" sz="1600" b="1" i="0" dirty="0" err="1">
                <a:solidFill>
                  <a:srgbClr val="FF0000"/>
                </a:solidFill>
                <a:latin typeface="Arial" pitchFamily="34" charset="0"/>
                <a:ea typeface="黑体" pitchFamily="49" charset="-122"/>
                <a:cs typeface="Arial" pitchFamily="34" charset="0"/>
              </a:rPr>
              <a:t>降低风险</a:t>
            </a:r>
            <a:r>
              <a:rPr lang="en-US" sz="1600" b="0" i="0" dirty="0" err="1">
                <a:solidFill>
                  <a:srgbClr val="FF0000"/>
                </a:solidFill>
                <a:latin typeface="Arial" pitchFamily="34" charset="0"/>
                <a:ea typeface="黑体" pitchFamily="49" charset="-122"/>
                <a:cs typeface="Arial" pitchFamily="34" charset="0"/>
              </a:rPr>
              <a:t>：</a:t>
            </a:r>
            <a:r>
              <a:rPr lang="en-US" sz="1600" b="0" i="0" dirty="0" err="1">
                <a:latin typeface="Arial" pitchFamily="34" charset="0"/>
                <a:ea typeface="黑体" pitchFamily="49" charset="-122"/>
                <a:cs typeface="Arial" pitchFamily="34" charset="0"/>
              </a:rPr>
              <a:t>部署最广泛、最安全、最可靠的开发平台</a:t>
            </a:r>
            <a:r>
              <a:rPr lang="en-US" sz="1600" b="0" i="0" dirty="0" smtClean="0">
                <a:latin typeface="Arial" pitchFamily="34" charset="0"/>
                <a:ea typeface="黑体" pitchFamily="49" charset="-122"/>
                <a:cs typeface="Arial" pitchFamily="34" charset="0"/>
              </a:rPr>
              <a:t>， </a:t>
            </a:r>
            <a:r>
              <a:rPr lang="en-US" sz="1600" b="0" i="0" dirty="0" err="1" smtClean="0">
                <a:latin typeface="Arial" pitchFamily="34" charset="0"/>
                <a:ea typeface="黑体" pitchFamily="49" charset="-122"/>
                <a:cs typeface="Arial" pitchFamily="34" charset="0"/>
              </a:rPr>
              <a:t>该平台以开放的形</a:t>
            </a:r>
            <a:endParaRPr lang="en-US" sz="1600" b="0" i="0" dirty="0" smtClean="0">
              <a:latin typeface="Arial" pitchFamily="34" charset="0"/>
              <a:ea typeface="黑体" pitchFamily="49" charset="-122"/>
              <a:cs typeface="Arial" pitchFamily="34" charset="0"/>
            </a:endParaRPr>
          </a:p>
          <a:p>
            <a:pPr marL="173736" lvl="1" indent="-173736" algn="l" defTabSz="914400">
              <a:spcAft>
                <a:spcPts val="500"/>
              </a:spcAft>
              <a:buClr>
                <a:srgbClr val="FF0000"/>
              </a:buClr>
            </a:pPr>
            <a:r>
              <a:rPr lang="en-US" sz="1600" dirty="0" smtClean="0">
                <a:latin typeface="Arial" pitchFamily="34" charset="0"/>
                <a:ea typeface="黑体" pitchFamily="49" charset="-122"/>
                <a:cs typeface="Arial" pitchFamily="34" charset="0"/>
              </a:rPr>
              <a:t>                      </a:t>
            </a:r>
            <a:r>
              <a:rPr lang="en-US" sz="1600" b="0" i="0" dirty="0" err="1" smtClean="0">
                <a:latin typeface="Arial" pitchFamily="34" charset="0"/>
                <a:ea typeface="黑体" pitchFamily="49" charset="-122"/>
                <a:cs typeface="Arial" pitchFamily="34" charset="0"/>
              </a:rPr>
              <a:t>式开发</a:t>
            </a:r>
            <a:r>
              <a:rPr lang="en-US" sz="1600" b="0" i="0" dirty="0" err="1">
                <a:latin typeface="Arial" pitchFamily="34" charset="0"/>
                <a:ea typeface="黑体" pitchFamily="49" charset="-122"/>
                <a:cs typeface="Arial" pitchFamily="34" charset="0"/>
              </a:rPr>
              <a:t>，并且由</a:t>
            </a:r>
            <a:r>
              <a:rPr lang="en-US" sz="1600" b="0" i="0" dirty="0">
                <a:latin typeface="Arial" pitchFamily="34" charset="0"/>
                <a:ea typeface="黑体" pitchFamily="49" charset="-122"/>
                <a:cs typeface="Arial" pitchFamily="34" charset="0"/>
              </a:rPr>
              <a:t> Oracle </a:t>
            </a:r>
            <a:r>
              <a:rPr lang="en-US" sz="1600" b="0" i="0" dirty="0" err="1">
                <a:latin typeface="Arial" pitchFamily="34" charset="0"/>
                <a:ea typeface="黑体" pitchFamily="49" charset="-122"/>
                <a:cs typeface="Arial" pitchFamily="34" charset="0"/>
              </a:rPr>
              <a:t>提供支持</a:t>
            </a:r>
            <a:endParaRPr lang="en-US" sz="1600" b="0" i="0" dirty="0">
              <a:latin typeface="Arial" pitchFamily="34" charset="0"/>
              <a:ea typeface="黑体" pitchFamily="49" charset="-122"/>
              <a:cs typeface="Arial" pitchFamily="34" charset="0"/>
            </a:endParaRPr>
          </a:p>
        </p:txBody>
      </p:sp>
      <p:sp>
        <p:nvSpPr>
          <p:cNvPr id="6" name="Up Arrow 5"/>
          <p:cNvSpPr/>
          <p:nvPr/>
        </p:nvSpPr>
        <p:spPr>
          <a:xfrm>
            <a:off x="209976" y="995680"/>
            <a:ext cx="1604751" cy="1713017"/>
          </a:xfrm>
          <a:prstGeom prst="upArrow">
            <a:avLst>
              <a:gd name="adj1" fmla="val 60439"/>
              <a:gd name="adj2" fmla="val 50000"/>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95250" h="635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7" name="Down Arrow 6"/>
          <p:cNvSpPr/>
          <p:nvPr/>
        </p:nvSpPr>
        <p:spPr>
          <a:xfrm>
            <a:off x="216485" y="2736152"/>
            <a:ext cx="1591733" cy="1720699"/>
          </a:xfrm>
          <a:prstGeom prst="downArrow">
            <a:avLst>
              <a:gd name="adj1" fmla="val 62766"/>
              <a:gd name="adj2" fmla="val 50000"/>
            </a:avLst>
          </a:prstGeom>
          <a:solidFill>
            <a:srgbClr val="5382A1"/>
          </a:solidFill>
          <a:ln>
            <a:noFill/>
          </a:ln>
          <a:effectLst>
            <a:outerShdw blurRad="50800" dist="38100" dir="2700000" algn="tl" rotWithShape="0">
              <a:prstClr val="black">
                <a:alpha val="40000"/>
              </a:prstClr>
            </a:outerShdw>
          </a:effectLst>
          <a:scene3d>
            <a:camera prst="orthographicFront"/>
            <a:lightRig rig="threePt" dir="t"/>
          </a:scene3d>
          <a:sp3d>
            <a:bevelT w="95250" h="635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13" name="Rectangle 12"/>
          <p:cNvSpPr/>
          <p:nvPr/>
        </p:nvSpPr>
        <p:spPr>
          <a:xfrm>
            <a:off x="534988" y="1433513"/>
            <a:ext cx="954087" cy="646112"/>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a:lstStyle/>
          <a:p>
            <a:pPr algn="ctr" defTabSz="914400">
              <a:spcBef>
                <a:spcPts val="0"/>
              </a:spcBef>
              <a:spcAft>
                <a:spcPts val="0"/>
              </a:spcAft>
              <a:buNone/>
            </a:pPr>
            <a:r>
              <a:rPr lang="en-US" sz="1600" b="1" i="0">
                <a:solidFill>
                  <a:srgbClr val="FFFFFF"/>
                </a:solidFill>
                <a:effectLst>
                  <a:outerShdw blurRad="38100" dist="38100" dir="2700000" algn="tl">
                    <a:srgbClr val="000000">
                      <a:alpha val="43137"/>
                    </a:srgbClr>
                  </a:outerShdw>
                </a:effectLst>
                <a:latin typeface="Arial" pitchFamily="34" charset="0"/>
                <a:ea typeface="黑体" pitchFamily="49" charset="-122"/>
                <a:cs typeface="Arial" pitchFamily="34" charset="0"/>
              </a:rPr>
              <a:t>增加</a:t>
            </a:r>
          </a:p>
          <a:p>
            <a:pPr algn="ctr" defTabSz="914400">
              <a:spcBef>
                <a:spcPts val="0"/>
              </a:spcBef>
              <a:spcAft>
                <a:spcPts val="0"/>
              </a:spcAft>
              <a:buNone/>
            </a:pPr>
            <a:r>
              <a:rPr lang="en-US" sz="1600" b="1" i="0">
                <a:solidFill>
                  <a:srgbClr val="FFFFFF"/>
                </a:solidFill>
                <a:effectLst>
                  <a:outerShdw blurRad="38100" dist="38100" dir="2700000" algn="tl">
                    <a:srgbClr val="000000">
                      <a:alpha val="43137"/>
                    </a:srgbClr>
                  </a:outerShdw>
                </a:effectLst>
                <a:latin typeface="Arial" pitchFamily="34" charset="0"/>
                <a:ea typeface="黑体" pitchFamily="49" charset="-122"/>
                <a:cs typeface="Arial" pitchFamily="34" charset="0"/>
              </a:rPr>
              <a:t>收入</a:t>
            </a:r>
          </a:p>
        </p:txBody>
      </p:sp>
      <p:sp>
        <p:nvSpPr>
          <p:cNvPr id="16" name="Rectangle 15"/>
          <p:cNvSpPr/>
          <p:nvPr/>
        </p:nvSpPr>
        <p:spPr>
          <a:xfrm>
            <a:off x="542925" y="3529013"/>
            <a:ext cx="939800" cy="71755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a:lstStyle/>
          <a:p>
            <a:pPr algn="ctr" defTabSz="914400">
              <a:spcBef>
                <a:spcPts val="0"/>
              </a:spcBef>
              <a:spcAft>
                <a:spcPts val="0"/>
              </a:spcAft>
              <a:buNone/>
            </a:pPr>
            <a:r>
              <a:rPr lang="en-US" sz="1600" b="1" i="0">
                <a:solidFill>
                  <a:schemeClr val="bg1"/>
                </a:solidFill>
                <a:effectLst>
                  <a:outerShdw blurRad="38100" dist="38100" dir="2700000" algn="tl">
                    <a:srgbClr val="000000">
                      <a:alpha val="43137"/>
                    </a:srgbClr>
                  </a:outerShdw>
                </a:effectLst>
                <a:latin typeface="Arial" pitchFamily="34" charset="0"/>
                <a:ea typeface="黑体" pitchFamily="49" charset="-122"/>
                <a:cs typeface="Arial" pitchFamily="34" charset="0"/>
              </a:rPr>
              <a:t>降低成本</a:t>
            </a:r>
          </a:p>
        </p:txBody>
      </p:sp>
      <p:cxnSp>
        <p:nvCxnSpPr>
          <p:cNvPr id="11" name="Straight Connector 10"/>
          <p:cNvCxnSpPr/>
          <p:nvPr/>
        </p:nvCxnSpPr>
        <p:spPr>
          <a:xfrm>
            <a:off x="228600" y="2732088"/>
            <a:ext cx="8393113" cy="0"/>
          </a:xfrm>
          <a:prstGeom prst="line">
            <a:avLst/>
          </a:prstGeom>
          <a:ln w="2222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4" name="Title 3"/>
          <p:cNvSpPr txBox="1">
            <a:spLocks/>
          </p:cNvSpPr>
          <p:nvPr/>
        </p:nvSpPr>
        <p:spPr>
          <a:xfrm>
            <a:off x="804863" y="246063"/>
            <a:ext cx="8229600" cy="406400"/>
          </a:xfrm>
          <a:prstGeom prst="rect">
            <a:avLst/>
          </a:prstGeom>
        </p:spPr>
        <p:txBody>
          <a:bodyPr/>
          <a:lstStyle/>
          <a:p>
            <a:pPr algn="l" defTabSz="914400">
              <a:lnSpc>
                <a:spcPct val="90000"/>
              </a:lnSpc>
              <a:spcAft>
                <a:spcPts val="0"/>
              </a:spcAft>
              <a:buNone/>
            </a:pPr>
            <a:r>
              <a:rPr lang="en-US" sz="2800" b="1" i="0">
                <a:latin typeface="Arial" pitchFamily="34" charset="0"/>
                <a:ea typeface="黑体" pitchFamily="49" charset="-122"/>
                <a:cs typeface="Arial" pitchFamily="34" charset="0"/>
              </a:rPr>
              <a:t>身手不凡的 Java</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804863" y="246063"/>
            <a:ext cx="8229600" cy="406400"/>
          </a:xfrm>
        </p:spPr>
        <p:txBody>
          <a:bodyPr/>
          <a:lstStyle/>
          <a:p>
            <a:pPr algn="l" defTabSz="914400">
              <a:lnSpc>
                <a:spcPct val="90000"/>
              </a:lnSpc>
              <a:spcBef>
                <a:spcPts val="0"/>
              </a:spcBef>
              <a:buNone/>
            </a:pPr>
            <a:r>
              <a:rPr lang="en-US" sz="2800" b="1" i="0">
                <a:solidFill>
                  <a:srgbClr val="000000"/>
                </a:solidFill>
                <a:ea typeface="黑体" pitchFamily="49" charset="-122"/>
              </a:rPr>
              <a:t>Java Embedded 的关键价值主张</a:t>
            </a:r>
          </a:p>
        </p:txBody>
      </p:sp>
      <p:grpSp>
        <p:nvGrpSpPr>
          <p:cNvPr id="2" name="Group 19"/>
          <p:cNvGrpSpPr>
            <a:grpSpLocks/>
          </p:cNvGrpSpPr>
          <p:nvPr/>
        </p:nvGrpSpPr>
        <p:grpSpPr bwMode="auto">
          <a:xfrm>
            <a:off x="811465" y="1162240"/>
            <a:ext cx="8069540" cy="2506548"/>
            <a:chOff x="562454" y="1051102"/>
            <a:chExt cx="8070720" cy="2506132"/>
          </a:xfrm>
        </p:grpSpPr>
        <p:sp>
          <p:nvSpPr>
            <p:cNvPr id="54276" name="AutoShape 2"/>
            <p:cNvSpPr>
              <a:spLocks noChangeArrowheads="1"/>
            </p:cNvSpPr>
            <p:nvPr/>
          </p:nvSpPr>
          <p:spPr bwMode="auto">
            <a:xfrm>
              <a:off x="906635" y="1054616"/>
              <a:ext cx="7726539" cy="250261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round/>
              <a:headEnd/>
              <a:tailEnd/>
            </a:ln>
          </p:spPr>
          <p:txBody>
            <a:bodyPr lIns="90360" tIns="44280" rIns="90360" bIns="44280">
              <a:spAutoFit/>
            </a:bodyPr>
            <a:lstStyle/>
            <a:p>
              <a:pPr algn="l" defTabSz="914400">
                <a:lnSpc>
                  <a:spcPct val="93000"/>
                </a:lnSpc>
                <a:spcBef>
                  <a:spcPts val="1400"/>
                </a:spcBef>
                <a:spcAft>
                  <a:spcPts val="600"/>
                </a:spcAft>
                <a:buNone/>
              </a:pPr>
              <a:r>
                <a:rPr lang="en-US" sz="1800" b="0" i="0">
                  <a:solidFill>
                    <a:srgbClr val="000000"/>
                  </a:solidFill>
                  <a:latin typeface="Arial" pitchFamily="34" charset="0"/>
                  <a:ea typeface="黑体" pitchFamily="49" charset="-122"/>
                  <a:cs typeface="Arial" pitchFamily="34" charset="0"/>
                </a:rPr>
                <a:t>软件开发与硬件分离</a:t>
              </a:r>
            </a:p>
            <a:p>
              <a:pPr algn="l" defTabSz="914400">
                <a:lnSpc>
                  <a:spcPct val="102000"/>
                </a:lnSpc>
                <a:spcBef>
                  <a:spcPts val="1400"/>
                </a:spcBef>
                <a:spcAft>
                  <a:spcPts val="600"/>
                </a:spcAft>
                <a:buNone/>
              </a:pPr>
              <a:r>
                <a:rPr lang="en-US" sz="1800" b="0" i="0">
                  <a:solidFill>
                    <a:srgbClr val="000000"/>
                  </a:solidFill>
                  <a:latin typeface="Arial" pitchFamily="34" charset="0"/>
                  <a:ea typeface="黑体" pitchFamily="49" charset="-122"/>
                  <a:cs typeface="Arial" pitchFamily="34" charset="0"/>
                </a:rPr>
                <a:t>一次编写，随处运行</a:t>
              </a:r>
            </a:p>
            <a:p>
              <a:pPr algn="l" defTabSz="914400">
                <a:lnSpc>
                  <a:spcPct val="102000"/>
                </a:lnSpc>
                <a:spcBef>
                  <a:spcPts val="1400"/>
                </a:spcBef>
                <a:spcAft>
                  <a:spcPts val="600"/>
                </a:spcAft>
                <a:buNone/>
              </a:pPr>
              <a:r>
                <a:rPr lang="en-US" sz="1800" b="0" i="0">
                  <a:solidFill>
                    <a:srgbClr val="000000"/>
                  </a:solidFill>
                  <a:latin typeface="Arial" pitchFamily="34" charset="0"/>
                  <a:ea typeface="黑体" pitchFamily="49" charset="-122"/>
                  <a:cs typeface="Arial" pitchFamily="34" charset="0"/>
                </a:rPr>
                <a:t>虚拟化的嵌入式平台</a:t>
              </a:r>
            </a:p>
            <a:p>
              <a:pPr algn="l" defTabSz="914400">
                <a:lnSpc>
                  <a:spcPct val="102000"/>
                </a:lnSpc>
                <a:spcBef>
                  <a:spcPts val="1400"/>
                </a:spcBef>
                <a:spcAft>
                  <a:spcPts val="600"/>
                </a:spcAft>
                <a:buNone/>
              </a:pPr>
              <a:r>
                <a:rPr lang="en-US" sz="1800" b="0" i="0">
                  <a:solidFill>
                    <a:srgbClr val="000000"/>
                  </a:solidFill>
                  <a:latin typeface="Arial" pitchFamily="34" charset="0"/>
                  <a:ea typeface="黑体" pitchFamily="49" charset="-122"/>
                  <a:cs typeface="Arial" pitchFamily="34" charset="0"/>
                </a:rPr>
                <a:t>简单、低廉的开发模型</a:t>
              </a:r>
            </a:p>
            <a:p>
              <a:pPr algn="l" defTabSz="914400">
                <a:lnSpc>
                  <a:spcPct val="102000"/>
                </a:lnSpc>
                <a:spcBef>
                  <a:spcPts val="1400"/>
                </a:spcBef>
                <a:spcAft>
                  <a:spcPts val="600"/>
                </a:spcAft>
                <a:buNone/>
              </a:pPr>
              <a:r>
                <a:rPr lang="en-US" sz="1800" b="0" i="0">
                  <a:solidFill>
                    <a:srgbClr val="000000"/>
                  </a:solidFill>
                  <a:latin typeface="Arial" pitchFamily="34" charset="0"/>
                  <a:ea typeface="黑体" pitchFamily="49" charset="-122"/>
                  <a:cs typeface="Arial" pitchFamily="34" charset="0"/>
                </a:rPr>
                <a:t>遍布全球</a:t>
              </a:r>
            </a:p>
          </p:txBody>
        </p:sp>
        <p:sp>
          <p:nvSpPr>
            <p:cNvPr id="54277" name="AutoShape 3"/>
            <p:cNvSpPr>
              <a:spLocks noChangeArrowheads="1"/>
            </p:cNvSpPr>
            <p:nvPr/>
          </p:nvSpPr>
          <p:spPr bwMode="auto">
            <a:xfrm>
              <a:off x="580319" y="1051102"/>
              <a:ext cx="298450" cy="29845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3163 w 21600"/>
                <a:gd name="T37" fmla="*/ 3163 h 21600"/>
                <a:gd name="T38" fmla="*/ 18437 w 21600"/>
                <a:gd name="T39" fmla="*/ 18437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0800" y="0"/>
                  </a:moveTo>
                  <a:lnTo>
                    <a:pt x="10800" y="-1"/>
                  </a:lnTo>
                  <a:cubicBezTo>
                    <a:pt x="4835" y="-1"/>
                    <a:pt x="-1" y="4835"/>
                    <a:pt x="-1" y="10799"/>
                  </a:cubicBezTo>
                  <a:cubicBezTo>
                    <a:pt x="0" y="16764"/>
                    <a:pt x="4835" y="21600"/>
                    <a:pt x="10800" y="21600"/>
                  </a:cubicBezTo>
                  <a:cubicBezTo>
                    <a:pt x="16764" y="21600"/>
                    <a:pt x="21600" y="16764"/>
                    <a:pt x="21600" y="10800"/>
                  </a:cubicBezTo>
                  <a:cubicBezTo>
                    <a:pt x="21600" y="4835"/>
                    <a:pt x="16764" y="0"/>
                    <a:pt x="10800" y="0"/>
                  </a:cubicBezTo>
                  <a:close/>
                </a:path>
              </a:pathLst>
            </a:custGeom>
            <a:solidFill>
              <a:srgbClr val="5382A1"/>
            </a:solidFill>
            <a:ln w="9525">
              <a:noFill/>
              <a:round/>
              <a:headEnd/>
              <a:tailEnd/>
            </a:ln>
          </p:spPr>
          <p:txBody>
            <a:bodyPr wrap="none" lIns="0" tIns="14112" rIns="0" bIns="0" anchor="ctr"/>
            <a:lstStyle/>
            <a:p>
              <a:pPr algn="ctr" defTabSz="914400">
                <a:lnSpc>
                  <a:spcPct val="93000"/>
                </a:lnSpc>
                <a:buNone/>
              </a:pPr>
              <a:r>
                <a:rPr lang="en-US" sz="1600" b="0" i="0">
                  <a:solidFill>
                    <a:srgbClr val="FFFFFF"/>
                  </a:solidFill>
                  <a:latin typeface="Arial" pitchFamily="34" charset="0"/>
                  <a:ea typeface="黑体" pitchFamily="49" charset="-122"/>
                  <a:cs typeface="Arial" pitchFamily="34" charset="0"/>
                </a:rPr>
                <a:t>1</a:t>
              </a:r>
            </a:p>
          </p:txBody>
        </p:sp>
        <p:sp>
          <p:nvSpPr>
            <p:cNvPr id="54278" name="AutoShape 4"/>
            <p:cNvSpPr>
              <a:spLocks noChangeArrowheads="1"/>
            </p:cNvSpPr>
            <p:nvPr/>
          </p:nvSpPr>
          <p:spPr bwMode="auto">
            <a:xfrm>
              <a:off x="584728" y="1563242"/>
              <a:ext cx="298450" cy="29845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3163 w 21600"/>
                <a:gd name="T37" fmla="*/ 3163 h 21600"/>
                <a:gd name="T38" fmla="*/ 18437 w 21600"/>
                <a:gd name="T39" fmla="*/ 18437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0800" y="0"/>
                  </a:moveTo>
                  <a:lnTo>
                    <a:pt x="10800" y="-1"/>
                  </a:lnTo>
                  <a:cubicBezTo>
                    <a:pt x="4835" y="-1"/>
                    <a:pt x="-1" y="4835"/>
                    <a:pt x="-1" y="10799"/>
                  </a:cubicBezTo>
                  <a:cubicBezTo>
                    <a:pt x="0" y="16764"/>
                    <a:pt x="4835" y="21600"/>
                    <a:pt x="10800" y="21600"/>
                  </a:cubicBezTo>
                  <a:cubicBezTo>
                    <a:pt x="16764" y="21600"/>
                    <a:pt x="21600" y="16764"/>
                    <a:pt x="21600" y="10800"/>
                  </a:cubicBezTo>
                  <a:cubicBezTo>
                    <a:pt x="21600" y="4835"/>
                    <a:pt x="16764" y="0"/>
                    <a:pt x="10800" y="0"/>
                  </a:cubicBezTo>
                  <a:close/>
                </a:path>
              </a:pathLst>
            </a:custGeom>
            <a:solidFill>
              <a:srgbClr val="5382A1"/>
            </a:solidFill>
            <a:ln w="9525">
              <a:noFill/>
              <a:round/>
              <a:headEnd/>
              <a:tailEnd/>
            </a:ln>
          </p:spPr>
          <p:txBody>
            <a:bodyPr wrap="none" lIns="0" tIns="14112" rIns="0" bIns="0" anchor="ctr"/>
            <a:lstStyle/>
            <a:p>
              <a:pPr algn="ctr" defTabSz="914400">
                <a:lnSpc>
                  <a:spcPct val="93000"/>
                </a:lnSpc>
                <a:buNone/>
              </a:pPr>
              <a:r>
                <a:rPr lang="en-US" sz="1600" b="0" i="0">
                  <a:solidFill>
                    <a:srgbClr val="FFFFFF"/>
                  </a:solidFill>
                  <a:latin typeface="Arial" pitchFamily="34" charset="0"/>
                  <a:ea typeface="黑体" pitchFamily="49" charset="-122"/>
                  <a:cs typeface="Arial" pitchFamily="34" charset="0"/>
                </a:rPr>
                <a:t>2</a:t>
              </a:r>
            </a:p>
          </p:txBody>
        </p:sp>
        <p:sp>
          <p:nvSpPr>
            <p:cNvPr id="54279" name="AutoShape 5"/>
            <p:cNvSpPr>
              <a:spLocks noChangeArrowheads="1"/>
            </p:cNvSpPr>
            <p:nvPr/>
          </p:nvSpPr>
          <p:spPr bwMode="auto">
            <a:xfrm>
              <a:off x="580321" y="2125611"/>
              <a:ext cx="298450" cy="29845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3163 w 21600"/>
                <a:gd name="T37" fmla="*/ 3163 h 21600"/>
                <a:gd name="T38" fmla="*/ 18437 w 21600"/>
                <a:gd name="T39" fmla="*/ 18437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0800" y="0"/>
                  </a:moveTo>
                  <a:lnTo>
                    <a:pt x="10800" y="-1"/>
                  </a:lnTo>
                  <a:cubicBezTo>
                    <a:pt x="4835" y="-1"/>
                    <a:pt x="-1" y="4835"/>
                    <a:pt x="-1" y="10799"/>
                  </a:cubicBezTo>
                  <a:cubicBezTo>
                    <a:pt x="0" y="16764"/>
                    <a:pt x="4835" y="21600"/>
                    <a:pt x="10800" y="21600"/>
                  </a:cubicBezTo>
                  <a:cubicBezTo>
                    <a:pt x="16764" y="21600"/>
                    <a:pt x="21600" y="16764"/>
                    <a:pt x="21600" y="10800"/>
                  </a:cubicBezTo>
                  <a:cubicBezTo>
                    <a:pt x="21600" y="4835"/>
                    <a:pt x="16764" y="0"/>
                    <a:pt x="10800" y="0"/>
                  </a:cubicBezTo>
                  <a:close/>
                </a:path>
              </a:pathLst>
            </a:custGeom>
            <a:solidFill>
              <a:srgbClr val="5382A1"/>
            </a:solidFill>
            <a:ln w="9525">
              <a:noFill/>
              <a:round/>
              <a:headEnd/>
              <a:tailEnd/>
            </a:ln>
          </p:spPr>
          <p:txBody>
            <a:bodyPr wrap="none" lIns="0" tIns="14112" rIns="0" bIns="0" anchor="ctr"/>
            <a:lstStyle/>
            <a:p>
              <a:pPr algn="ctr" defTabSz="914400">
                <a:lnSpc>
                  <a:spcPct val="93000"/>
                </a:lnSpc>
                <a:buNone/>
              </a:pPr>
              <a:r>
                <a:rPr lang="en-US" sz="1600" b="0" i="0">
                  <a:solidFill>
                    <a:srgbClr val="FFFFFF"/>
                  </a:solidFill>
                  <a:latin typeface="Arial" pitchFamily="34" charset="0"/>
                  <a:ea typeface="黑体" pitchFamily="49" charset="-122"/>
                  <a:cs typeface="Arial" pitchFamily="34" charset="0"/>
                </a:rPr>
                <a:t>3</a:t>
              </a:r>
            </a:p>
          </p:txBody>
        </p:sp>
        <p:sp>
          <p:nvSpPr>
            <p:cNvPr id="54280" name="AutoShape 11"/>
            <p:cNvSpPr>
              <a:spLocks noChangeArrowheads="1"/>
            </p:cNvSpPr>
            <p:nvPr/>
          </p:nvSpPr>
          <p:spPr bwMode="auto">
            <a:xfrm>
              <a:off x="575962" y="2705183"/>
              <a:ext cx="304800" cy="293687"/>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3163 w 21600"/>
                <a:gd name="T37" fmla="*/ 3163 h 21600"/>
                <a:gd name="T38" fmla="*/ 18437 w 21600"/>
                <a:gd name="T39" fmla="*/ 18437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0800" y="0"/>
                  </a:moveTo>
                  <a:lnTo>
                    <a:pt x="10800" y="-1"/>
                  </a:lnTo>
                  <a:cubicBezTo>
                    <a:pt x="4835" y="-1"/>
                    <a:pt x="-1" y="4835"/>
                    <a:pt x="-1" y="10799"/>
                  </a:cubicBezTo>
                  <a:cubicBezTo>
                    <a:pt x="0" y="16764"/>
                    <a:pt x="4835" y="21600"/>
                    <a:pt x="10800" y="21600"/>
                  </a:cubicBezTo>
                  <a:cubicBezTo>
                    <a:pt x="16764" y="21600"/>
                    <a:pt x="21600" y="16764"/>
                    <a:pt x="21600" y="10800"/>
                  </a:cubicBezTo>
                  <a:cubicBezTo>
                    <a:pt x="21600" y="4835"/>
                    <a:pt x="16764" y="0"/>
                    <a:pt x="10800" y="0"/>
                  </a:cubicBezTo>
                  <a:close/>
                </a:path>
              </a:pathLst>
            </a:custGeom>
            <a:solidFill>
              <a:srgbClr val="5382A1"/>
            </a:solidFill>
            <a:ln w="9525">
              <a:noFill/>
              <a:round/>
              <a:headEnd/>
              <a:tailEnd/>
            </a:ln>
          </p:spPr>
          <p:txBody>
            <a:bodyPr wrap="none" lIns="0" tIns="14112" rIns="0" bIns="0" anchor="ctr"/>
            <a:lstStyle/>
            <a:p>
              <a:pPr algn="ctr" defTabSz="914400">
                <a:lnSpc>
                  <a:spcPct val="93000"/>
                </a:lnSpc>
                <a:buNone/>
              </a:pPr>
              <a:r>
                <a:rPr lang="en-US" sz="1600" b="0" i="0">
                  <a:solidFill>
                    <a:srgbClr val="FFFFFF"/>
                  </a:solidFill>
                  <a:latin typeface="Arial" pitchFamily="34" charset="0"/>
                  <a:ea typeface="黑体" pitchFamily="49" charset="-122"/>
                  <a:cs typeface="Arial" pitchFamily="34" charset="0"/>
                </a:rPr>
                <a:t>4</a:t>
              </a:r>
            </a:p>
          </p:txBody>
        </p:sp>
        <p:sp>
          <p:nvSpPr>
            <p:cNvPr id="54281" name="AutoShape 12"/>
            <p:cNvSpPr>
              <a:spLocks noChangeArrowheads="1"/>
            </p:cNvSpPr>
            <p:nvPr/>
          </p:nvSpPr>
          <p:spPr bwMode="auto">
            <a:xfrm>
              <a:off x="562454" y="3173665"/>
              <a:ext cx="298450" cy="29845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3163 w 21600"/>
                <a:gd name="T37" fmla="*/ 3163 h 21600"/>
                <a:gd name="T38" fmla="*/ 18437 w 21600"/>
                <a:gd name="T39" fmla="*/ 18437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0800" y="0"/>
                  </a:moveTo>
                  <a:lnTo>
                    <a:pt x="10800" y="-1"/>
                  </a:lnTo>
                  <a:cubicBezTo>
                    <a:pt x="4835" y="-1"/>
                    <a:pt x="-1" y="4835"/>
                    <a:pt x="-1" y="10799"/>
                  </a:cubicBezTo>
                  <a:cubicBezTo>
                    <a:pt x="0" y="16764"/>
                    <a:pt x="4835" y="21600"/>
                    <a:pt x="10800" y="21600"/>
                  </a:cubicBezTo>
                  <a:cubicBezTo>
                    <a:pt x="16764" y="21600"/>
                    <a:pt x="21600" y="16764"/>
                    <a:pt x="21600" y="10800"/>
                  </a:cubicBezTo>
                  <a:cubicBezTo>
                    <a:pt x="21600" y="4835"/>
                    <a:pt x="16764" y="0"/>
                    <a:pt x="10800" y="0"/>
                  </a:cubicBezTo>
                  <a:close/>
                </a:path>
              </a:pathLst>
            </a:custGeom>
            <a:solidFill>
              <a:srgbClr val="5382A1"/>
            </a:solidFill>
            <a:ln w="9525">
              <a:noFill/>
              <a:round/>
              <a:headEnd/>
              <a:tailEnd/>
            </a:ln>
          </p:spPr>
          <p:txBody>
            <a:bodyPr wrap="none" lIns="0" tIns="14112" rIns="0" bIns="0" anchor="ctr"/>
            <a:lstStyle/>
            <a:p>
              <a:pPr algn="ctr" defTabSz="914400">
                <a:lnSpc>
                  <a:spcPct val="93000"/>
                </a:lnSpc>
                <a:buNone/>
              </a:pPr>
              <a:r>
                <a:rPr lang="en-US" sz="1600" b="0" i="0">
                  <a:solidFill>
                    <a:srgbClr val="FFFFFF"/>
                  </a:solidFill>
                  <a:latin typeface="Arial" pitchFamily="34" charset="0"/>
                  <a:ea typeface="黑体" pitchFamily="49" charset="-122"/>
                  <a:cs typeface="Arial" pitchFamily="34" charset="0"/>
                </a:rPr>
                <a:t>5</a:t>
              </a:r>
            </a:p>
          </p:txBody>
        </p:sp>
      </p:gr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914400">
              <a:lnSpc>
                <a:spcPct val="90000"/>
              </a:lnSpc>
              <a:spcBef>
                <a:spcPts val="0"/>
              </a:spcBef>
              <a:buNone/>
            </a:pPr>
            <a:r>
              <a:rPr lang="en-GB" sz="2800" b="1" i="0">
                <a:solidFill>
                  <a:srgbClr val="000000"/>
                </a:solidFill>
                <a:latin typeface="Arial" pitchFamily="34" charset="0"/>
                <a:ea typeface="黑体" pitchFamily="49" charset="-122"/>
                <a:cs typeface="Arial" pitchFamily="34" charset="0"/>
              </a:rPr>
              <a:t>Java VM － 简介</a:t>
            </a:r>
          </a:p>
        </p:txBody>
      </p:sp>
      <p:sp>
        <p:nvSpPr>
          <p:cNvPr id="4" name="Text Placeholder 3"/>
          <p:cNvSpPr>
            <a:spLocks noGrp="1"/>
          </p:cNvSpPr>
          <p:nvPr>
            <p:ph type="body" sz="quarter" idx="13"/>
          </p:nvPr>
        </p:nvSpPr>
        <p:spPr/>
        <p:txBody>
          <a:bodyPr/>
          <a:lstStyle/>
          <a:p>
            <a:pPr marL="0" indent="0" algn="l" defTabSz="228600">
              <a:spcBef>
                <a:spcPts val="0"/>
              </a:spcBef>
              <a:spcAft>
                <a:spcPts val="600"/>
              </a:spcAft>
              <a:buNone/>
            </a:pPr>
            <a:r>
              <a:rPr lang="en-GB" sz="2000" b="0" i="0">
                <a:solidFill>
                  <a:srgbClr val="5382A1"/>
                </a:solidFill>
                <a:latin typeface="Arial" pitchFamily="34" charset="0"/>
                <a:ea typeface="黑体" pitchFamily="49" charset="-122"/>
                <a:cs typeface="Arial" pitchFamily="34" charset="0"/>
              </a:rPr>
              <a:t>虚拟化互连 D2D 世界</a:t>
            </a:r>
          </a:p>
        </p:txBody>
      </p:sp>
      <p:sp>
        <p:nvSpPr>
          <p:cNvPr id="149" name="Content Placeholder 148"/>
          <p:cNvSpPr>
            <a:spLocks noGrp="1"/>
          </p:cNvSpPr>
          <p:nvPr>
            <p:ph sz="quarter" idx="12"/>
          </p:nvPr>
        </p:nvSpPr>
        <p:spPr>
          <a:xfrm>
            <a:off x="804347" y="1346997"/>
            <a:ext cx="2904623" cy="3062606"/>
          </a:xfrm>
        </p:spPr>
        <p:txBody>
          <a:bodyPr/>
          <a:lstStyle/>
          <a:p>
            <a:pPr marL="228600" indent="-164592" algn="l" defTabSz="228600">
              <a:spcBef>
                <a:spcPts val="0"/>
              </a:spcBef>
              <a:spcAft>
                <a:spcPts val="600"/>
              </a:spcAft>
              <a:buClr>
                <a:srgbClr val="5382A1"/>
              </a:buClr>
              <a:buSzPct val="85000"/>
              <a:buFont typeface="Wingdings"/>
              <a:buChar char="§"/>
            </a:pPr>
            <a:r>
              <a:rPr lang="en-US" sz="1800" b="0" i="0" dirty="0">
                <a:solidFill>
                  <a:srgbClr val="000000"/>
                </a:solidFill>
                <a:ea typeface="黑体" pitchFamily="49" charset="-122"/>
              </a:rPr>
              <a:t>Java VM (JVM) </a:t>
            </a:r>
            <a:r>
              <a:rPr lang="en-US" sz="1800" b="0" i="0" dirty="0" err="1">
                <a:solidFill>
                  <a:srgbClr val="000000"/>
                </a:solidFill>
                <a:ea typeface="黑体" pitchFamily="49" charset="-122"/>
              </a:rPr>
              <a:t>运行于所有互连设备上</a:t>
            </a:r>
            <a:endParaRPr lang="en-US" sz="1800" b="0" i="0" dirty="0">
              <a:solidFill>
                <a:srgbClr val="000000"/>
              </a:solidFill>
              <a:ea typeface="黑体" pitchFamily="49" charset="-122"/>
            </a:endParaRPr>
          </a:p>
          <a:p>
            <a:pPr marL="228600" indent="-164592" algn="l" defTabSz="228600">
              <a:spcBef>
                <a:spcPts val="0"/>
              </a:spcBef>
              <a:spcAft>
                <a:spcPts val="600"/>
              </a:spcAft>
              <a:buClr>
                <a:srgbClr val="5382A1"/>
              </a:buClr>
              <a:buSzPct val="85000"/>
              <a:buFont typeface="Wingdings"/>
              <a:buChar char="§"/>
            </a:pPr>
            <a:r>
              <a:rPr lang="en-US" sz="1800" b="0" i="0" dirty="0" err="1">
                <a:solidFill>
                  <a:srgbClr val="000000"/>
                </a:solidFill>
                <a:ea typeface="黑体" pitchFamily="49" charset="-122"/>
              </a:rPr>
              <a:t>隐藏设备及嵌入式操作系统细节</a:t>
            </a:r>
            <a:endParaRPr lang="en-US" sz="1800" b="0" i="0" dirty="0">
              <a:solidFill>
                <a:srgbClr val="000000"/>
              </a:solidFill>
              <a:ea typeface="黑体" pitchFamily="49" charset="-122"/>
            </a:endParaRPr>
          </a:p>
          <a:p>
            <a:pPr marL="228600" indent="-164592" algn="l" defTabSz="228600">
              <a:spcBef>
                <a:spcPts val="0"/>
              </a:spcBef>
              <a:spcAft>
                <a:spcPts val="600"/>
              </a:spcAft>
              <a:buClr>
                <a:srgbClr val="5382A1"/>
              </a:buClr>
              <a:buSzPct val="85000"/>
              <a:buFont typeface="Wingdings"/>
              <a:buChar char="§"/>
            </a:pPr>
            <a:r>
              <a:rPr lang="en-US" sz="1800" b="0" i="0" dirty="0" err="1">
                <a:solidFill>
                  <a:srgbClr val="000000"/>
                </a:solidFill>
                <a:ea typeface="黑体" pitchFamily="49" charset="-122"/>
              </a:rPr>
              <a:t>代码可部署</a:t>
            </a:r>
            <a:r>
              <a:rPr lang="en-US" sz="1800" b="0" i="0" dirty="0">
                <a:solidFill>
                  <a:srgbClr val="000000"/>
                </a:solidFill>
                <a:ea typeface="黑体" pitchFamily="49" charset="-122"/>
              </a:rPr>
              <a:t>/</a:t>
            </a:r>
            <a:r>
              <a:rPr lang="en-US" sz="1800" b="0" i="0" dirty="0" err="1">
                <a:solidFill>
                  <a:srgbClr val="000000"/>
                </a:solidFill>
                <a:ea typeface="黑体" pitchFamily="49" charset="-122"/>
              </a:rPr>
              <a:t>移植到拥有</a:t>
            </a:r>
            <a:r>
              <a:rPr lang="en-US" sz="1800" b="0" i="0" dirty="0">
                <a:solidFill>
                  <a:srgbClr val="000000"/>
                </a:solidFill>
                <a:ea typeface="黑体" pitchFamily="49" charset="-122"/>
              </a:rPr>
              <a:t> JVM </a:t>
            </a:r>
            <a:r>
              <a:rPr lang="en-US" sz="1800" b="0" i="0" dirty="0" err="1">
                <a:solidFill>
                  <a:srgbClr val="000000"/>
                </a:solidFill>
                <a:ea typeface="黑体" pitchFamily="49" charset="-122"/>
              </a:rPr>
              <a:t>实现的任意平台</a:t>
            </a:r>
            <a:endParaRPr lang="en-US" sz="1800" b="0" i="0" dirty="0">
              <a:solidFill>
                <a:srgbClr val="000000"/>
              </a:solidFill>
              <a:ea typeface="黑体" pitchFamily="49" charset="-122"/>
            </a:endParaRPr>
          </a:p>
          <a:p>
            <a:pPr marL="228600" indent="-164592" algn="l" defTabSz="228600">
              <a:spcBef>
                <a:spcPts val="0"/>
              </a:spcBef>
              <a:spcAft>
                <a:spcPts val="600"/>
              </a:spcAft>
              <a:buClr>
                <a:srgbClr val="5382A1"/>
              </a:buClr>
              <a:buSzPct val="85000"/>
              <a:buFont typeface="Wingdings"/>
              <a:buChar char="§"/>
            </a:pPr>
            <a:endParaRPr lang="en-US" sz="1800" dirty="0" smtClean="0">
              <a:ea typeface="黑体" pitchFamily="49" charset="-122"/>
            </a:endParaRPr>
          </a:p>
          <a:p>
            <a:pPr marL="228600" indent="-164592" algn="l" defTabSz="228600">
              <a:spcBef>
                <a:spcPts val="0"/>
              </a:spcBef>
              <a:spcAft>
                <a:spcPts val="600"/>
              </a:spcAft>
              <a:buClr>
                <a:srgbClr val="5382A1"/>
              </a:buClr>
              <a:buSzPct val="85000"/>
              <a:buFont typeface="Wingdings"/>
              <a:buChar char="§"/>
            </a:pPr>
            <a:endParaRPr lang="en-US" sz="1800" dirty="0" smtClean="0">
              <a:ea typeface="黑体" pitchFamily="49" charset="-122"/>
            </a:endParaRPr>
          </a:p>
          <a:p>
            <a:pPr marL="228600" indent="-164592" algn="l" defTabSz="228600">
              <a:spcBef>
                <a:spcPts val="0"/>
              </a:spcBef>
              <a:spcAft>
                <a:spcPts val="600"/>
              </a:spcAft>
              <a:buClr>
                <a:srgbClr val="5382A1"/>
              </a:buClr>
              <a:buSzPct val="85000"/>
              <a:buFont typeface="Wingdings"/>
              <a:buChar char="§"/>
            </a:pPr>
            <a:endParaRPr lang="en-US" sz="1800" dirty="0" smtClean="0">
              <a:ea typeface="黑体" pitchFamily="49" charset="-122"/>
            </a:endParaRPr>
          </a:p>
        </p:txBody>
      </p:sp>
      <p:sp>
        <p:nvSpPr>
          <p:cNvPr id="151" name="Content Placeholder 148"/>
          <p:cNvSpPr txBox="1">
            <a:spLocks/>
          </p:cNvSpPr>
          <p:nvPr/>
        </p:nvSpPr>
        <p:spPr bwMode="auto">
          <a:xfrm>
            <a:off x="830288" y="4179144"/>
            <a:ext cx="3780624" cy="5155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28600" marR="0" indent="-164592" algn="l" defTabSz="228600">
              <a:lnSpc>
                <a:spcPct val="100000"/>
              </a:lnSpc>
              <a:spcBef>
                <a:spcPts val="0"/>
              </a:spcBef>
              <a:spcAft>
                <a:spcPts val="0"/>
              </a:spcAft>
              <a:buClr>
                <a:srgbClr val="5382A1"/>
              </a:buClr>
              <a:buSzPct val="85000"/>
              <a:buFont typeface="Wingdings"/>
              <a:buChar char="§"/>
            </a:pPr>
            <a:r>
              <a:rPr lang="en-US" sz="800" b="0" i="0" u="none" strike="noStrike" cap="none" spc="0" baseline="0">
                <a:solidFill>
                  <a:srgbClr val="000000"/>
                </a:solidFill>
                <a:effectLst/>
                <a:latin typeface="Arial" pitchFamily="34" charset="0"/>
                <a:ea typeface="黑体" pitchFamily="49" charset="-122"/>
                <a:cs typeface="Arial" pitchFamily="34" charset="0"/>
              </a:rPr>
              <a:t>应用程序编译为 Java 虚拟机 (JVM) 字节码。</a:t>
            </a:r>
          </a:p>
          <a:p>
            <a:pPr marL="228600" marR="0" indent="-164592" algn="l" defTabSz="228600">
              <a:lnSpc>
                <a:spcPct val="100000"/>
              </a:lnSpc>
              <a:spcBef>
                <a:spcPts val="0"/>
              </a:spcBef>
              <a:spcAft>
                <a:spcPts val="0"/>
              </a:spcAft>
              <a:buClr>
                <a:srgbClr val="5382A1"/>
              </a:buClr>
              <a:buSzPct val="85000"/>
              <a:buFont typeface="Wingdings"/>
              <a:buChar char="§"/>
            </a:pPr>
            <a:r>
              <a:rPr lang="en-US" sz="800" b="0" i="0" u="none" strike="noStrike" cap="none" spc="0" baseline="0">
                <a:solidFill>
                  <a:srgbClr val="000000"/>
                </a:solidFill>
                <a:effectLst/>
                <a:latin typeface="Arial" pitchFamily="34" charset="0"/>
                <a:ea typeface="黑体" pitchFamily="49" charset="-122"/>
                <a:cs typeface="Arial" pitchFamily="34" charset="0"/>
              </a:rPr>
              <a:t>可在拥有 JVM 实现的任意平台上运行。</a:t>
            </a:r>
          </a:p>
          <a:p>
            <a:pPr marL="228600" marR="0" indent="-164592" algn="l" defTabSz="228600">
              <a:lnSpc>
                <a:spcPct val="100000"/>
              </a:lnSpc>
              <a:spcBef>
                <a:spcPts val="0"/>
              </a:spcBef>
              <a:spcAft>
                <a:spcPts val="0"/>
              </a:spcAft>
              <a:buClr>
                <a:srgbClr val="5382A1"/>
              </a:buClr>
              <a:buSzPct val="85000"/>
              <a:buFont typeface="Wingdings"/>
              <a:buChar char="§"/>
            </a:pPr>
            <a:r>
              <a:rPr lang="en-US" sz="800" b="0" i="0" u="none" strike="noStrike" cap="none" spc="0" baseline="0">
                <a:solidFill>
                  <a:srgbClr val="000000"/>
                </a:solidFill>
                <a:effectLst/>
                <a:latin typeface="Arial" pitchFamily="34" charset="0"/>
                <a:ea typeface="黑体" pitchFamily="49" charset="-122"/>
                <a:cs typeface="Arial" pitchFamily="34" charset="0"/>
              </a:rPr>
              <a:t>应用程序可移植、安全、动态、高效、强健、多线程</a:t>
            </a:r>
          </a:p>
          <a:p>
            <a:pPr marL="228600" marR="0" indent="-164592" algn="l" defTabSz="228600">
              <a:lnSpc>
                <a:spcPct val="100000"/>
              </a:lnSpc>
              <a:spcBef>
                <a:spcPts val="0"/>
              </a:spcBef>
              <a:spcAft>
                <a:spcPts val="600"/>
              </a:spcAft>
              <a:buClr>
                <a:srgbClr val="5382A1"/>
              </a:buClr>
              <a:buSzPct val="85000"/>
              <a:buFont typeface="Wingdings"/>
              <a:buChar char="§"/>
            </a:pPr>
            <a:endParaRPr lang="en-US" sz="800" strike="noStrike" dirty="0" smtClean="0">
              <a:solidFill>
                <a:schemeClr val="tx1"/>
              </a:solidFill>
              <a:latin typeface="Arial" pitchFamily="34" charset="0"/>
              <a:ea typeface="黑体" pitchFamily="49" charset="-122"/>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3931465" y="246671"/>
            <a:ext cx="5212535" cy="4289588"/>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ea typeface="黑体" pitchFamily="49" charset="-122"/>
            </a:endParaRPr>
          </a:p>
        </p:txBody>
      </p:sp>
      <p:sp>
        <p:nvSpPr>
          <p:cNvPr id="3" name="Content Placeholder 2"/>
          <p:cNvSpPr>
            <a:spLocks noGrp="1"/>
          </p:cNvSpPr>
          <p:nvPr>
            <p:ph sz="quarter" idx="12"/>
          </p:nvPr>
        </p:nvSpPr>
        <p:spPr/>
        <p:txBody>
          <a:bodyPr/>
          <a:lstStyle/>
          <a:p>
            <a:endParaRPr lang="en-US">
              <a:ea typeface="黑体" pitchFamily="49" charset="-122"/>
            </a:endParaRPr>
          </a:p>
        </p:txBody>
      </p:sp>
      <p:sp>
        <p:nvSpPr>
          <p:cNvPr id="4" name="Text Placeholder 3"/>
          <p:cNvSpPr>
            <a:spLocks noGrp="1"/>
          </p:cNvSpPr>
          <p:nvPr>
            <p:ph type="body" sz="quarter" idx="13"/>
          </p:nvPr>
        </p:nvSpPr>
        <p:spPr/>
        <p:txBody>
          <a:bodyPr/>
          <a:lstStyle/>
          <a:p>
            <a:endParaRPr lang="en-US" dirty="0">
              <a:ea typeface="黑体" pitchFamily="49" charset="-122"/>
            </a:endParaRPr>
          </a:p>
        </p:txBody>
      </p:sp>
      <p:sp>
        <p:nvSpPr>
          <p:cNvPr id="5" name="Rectangle 4"/>
          <p:cNvSpPr/>
          <p:nvPr/>
        </p:nvSpPr>
        <p:spPr>
          <a:xfrm>
            <a:off x="4471988" y="3470275"/>
            <a:ext cx="1344612" cy="27305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defTabSz="914400">
              <a:spcBef>
                <a:spcPts val="0"/>
              </a:spcBef>
              <a:spcAft>
                <a:spcPts val="0"/>
              </a:spcAft>
              <a:buNone/>
            </a:pPr>
            <a:r>
              <a:rPr lang="en-US" sz="1800" b="1" i="0">
                <a:solidFill>
                  <a:srgbClr val="424545">
                    <a:lumMod val="75000"/>
                  </a:srgbClr>
                </a:solidFill>
                <a:latin typeface="Arial" pitchFamily="34" charset="0"/>
                <a:ea typeface="黑体" pitchFamily="49" charset="-122"/>
                <a:cs typeface="Arial" pitchFamily="34" charset="0"/>
              </a:rPr>
              <a:t> Java ME Embedded</a:t>
            </a:r>
          </a:p>
        </p:txBody>
      </p:sp>
      <p:pic>
        <p:nvPicPr>
          <p:cNvPr id="6" name="Picture 4" descr="http://www.reed.edu/cis/mlab/assets/images/smartpen.jpg"/>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extLst>
          </a:blip>
          <a:srcRect/>
          <a:stretch/>
        </p:blipFill>
        <p:spPr bwMode="auto">
          <a:xfrm>
            <a:off x="2859255" y="2626449"/>
            <a:ext cx="409769" cy="844385"/>
          </a:xfrm>
          <a:prstGeom prst="rect">
            <a:avLst/>
          </a:prstGeom>
          <a:noFill/>
          <a:effectLst>
            <a:reflection blurRad="6350" stA="13000" endPos="35000" dir="5400000" sy="-100000" algn="bl" rotWithShape="0"/>
          </a:effectLst>
          <a:extLst>
            <a:ext uri="{909E8E84-426E-40DD-AFC4-6F175D3DCCD1}"/>
          </a:extLst>
        </p:spPr>
      </p:pic>
      <p:pic>
        <p:nvPicPr>
          <p:cNvPr id="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41663" y="2651125"/>
            <a:ext cx="868362" cy="747713"/>
          </a:xfrm>
          <a:prstGeom prst="rect">
            <a:avLst/>
          </a:prstGeom>
          <a:noFill/>
          <a:ln w="9525">
            <a:noFill/>
            <a:miter lim="800000"/>
            <a:headEnd/>
            <a:tailEnd/>
          </a:ln>
        </p:spPr>
      </p:pic>
      <p:grpSp>
        <p:nvGrpSpPr>
          <p:cNvPr id="8" name="Group 42"/>
          <p:cNvGrpSpPr/>
          <p:nvPr/>
        </p:nvGrpSpPr>
        <p:grpSpPr>
          <a:xfrm>
            <a:off x="4066922" y="2622810"/>
            <a:ext cx="399011" cy="736221"/>
            <a:chOff x="2875825" y="2007630"/>
            <a:chExt cx="376926" cy="695472"/>
          </a:xfrm>
          <a:effectLst>
            <a:reflection blurRad="6350" stA="52000" endA="300" endPos="35000" dir="5400000" sy="-100000" algn="bl" rotWithShape="0"/>
          </a:effectLst>
        </p:grpSpPr>
        <p:pic>
          <p:nvPicPr>
            <p:cNvPr id="9" name="Picture 2" descr="Samsung i5500 Galaxy S Android Unlocked Smartphone for GSM Network - Black "/>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extLst>
            </a:blip>
            <a:srcRect/>
            <a:stretch/>
          </p:blipFill>
          <p:spPr bwMode="auto">
            <a:xfrm>
              <a:off x="2875825" y="2007630"/>
              <a:ext cx="376926" cy="695472"/>
            </a:xfrm>
            <a:prstGeom prst="rect">
              <a:avLst/>
            </a:prstGeom>
            <a:noFill/>
            <a:effectLst>
              <a:outerShdw blurRad="50800" dist="38100" dir="5400000" algn="t" rotWithShape="0">
                <a:prstClr val="black">
                  <a:alpha val="40000"/>
                </a:prstClr>
              </a:outerShdw>
            </a:effectLst>
            <a:extLst>
              <a:ext uri="{909E8E84-426E-40DD-AFC4-6F175D3DCCD1}"/>
            </a:extLst>
          </p:spPr>
        </p:pic>
        <p:sp>
          <p:nvSpPr>
            <p:cNvPr id="10" name="Rectangle 9"/>
            <p:cNvSpPr/>
            <p:nvPr/>
          </p:nvSpPr>
          <p:spPr>
            <a:xfrm>
              <a:off x="2985608" y="2488826"/>
              <a:ext cx="18103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latin typeface="Arial" pitchFamily="34" charset="0"/>
                <a:ea typeface="黑体" pitchFamily="49" charset="-122"/>
                <a:cs typeface="Arial" pitchFamily="34" charset="0"/>
              </a:endParaRPr>
            </a:p>
          </p:txBody>
        </p:sp>
      </p:grpSp>
      <p:grpSp>
        <p:nvGrpSpPr>
          <p:cNvPr id="11" name="Group 11"/>
          <p:cNvGrpSpPr>
            <a:grpSpLocks/>
          </p:cNvGrpSpPr>
          <p:nvPr/>
        </p:nvGrpSpPr>
        <p:grpSpPr bwMode="auto">
          <a:xfrm>
            <a:off x="6475413" y="854075"/>
            <a:ext cx="1855787" cy="1809750"/>
            <a:chOff x="5812528" y="854500"/>
            <a:chExt cx="1855578" cy="1809201"/>
          </a:xfrm>
        </p:grpSpPr>
        <p:pic>
          <p:nvPicPr>
            <p:cNvPr id="12" name="Picture 12" descr="http://www.icc-usa.com/redesign/images/lp-product-2u.jpg"/>
            <p:cNvPicPr>
              <a:picLocks noChangeAspect="1" noChangeArrowheads="1"/>
            </p:cNvPicPr>
            <p:nvPr/>
          </p:nvPicPr>
          <p:blipFill rotWithShape="1">
            <a:blip r:embed="rId5" cstate="screen">
              <a:clrChange>
                <a:clrFrom>
                  <a:srgbClr val="FFFFFF"/>
                </a:clrFrom>
                <a:clrTo>
                  <a:srgbClr val="FFFFFF">
                    <a:alpha val="0"/>
                  </a:srgbClr>
                </a:clrTo>
              </a:clrChange>
              <a:extLst>
                <a:ext uri="{BEBA8EAE-BF5A-486C-A8C5-ECC9F3942E4B}"/>
                <a:ext uri="{28A0092B-C50C-407E-A947-70E740481C1C}"/>
              </a:extLst>
            </a:blip>
            <a:srcRect/>
            <a:stretch/>
          </p:blipFill>
          <p:spPr bwMode="auto">
            <a:xfrm>
              <a:off x="6510649" y="1893772"/>
              <a:ext cx="1057916" cy="304617"/>
            </a:xfrm>
            <a:prstGeom prst="rect">
              <a:avLst/>
            </a:prstGeom>
            <a:noFill/>
            <a:effectLst>
              <a:outerShdw blurRad="25400" dist="25400" dir="5400000" algn="t" rotWithShape="0">
                <a:prstClr val="black">
                  <a:alpha val="40000"/>
                </a:prstClr>
              </a:outerShdw>
              <a:reflection blurRad="6350" stA="52000" endA="300" endPos="46000" dir="5400000" sy="-100000" algn="bl" rotWithShape="0"/>
            </a:effectLst>
            <a:extLst>
              <a:ext uri="{909E8E84-426E-40DD-AFC4-6F175D3DCCD1}"/>
            </a:extLst>
          </p:spPr>
        </p:pic>
        <p:pic>
          <p:nvPicPr>
            <p:cNvPr id="13" name="Picture 4" descr="http://atmequipment.com/core/media/media.nl?id=49765&amp;c=719970&amp;h=9f6f01ebf7ee3bb1fec6"/>
            <p:cNvPicPr>
              <a:picLocks noChangeAspect="1" noChangeArrowheads="1"/>
            </p:cNvPicPr>
            <p:nvPr/>
          </p:nvPicPr>
          <p:blipFill>
            <a:blip r:embed="rId6" cstate="print"/>
            <a:srcRect/>
            <a:stretch>
              <a:fillRect/>
            </a:stretch>
          </p:blipFill>
          <p:spPr bwMode="auto">
            <a:xfrm>
              <a:off x="7117306" y="854500"/>
              <a:ext cx="550800" cy="1179155"/>
            </a:xfrm>
            <a:prstGeom prst="rect">
              <a:avLst/>
            </a:prstGeom>
            <a:noFill/>
            <a:ln w="9525">
              <a:noFill/>
              <a:miter lim="800000"/>
              <a:headEnd/>
              <a:tailEnd/>
            </a:ln>
            <a:effectLst>
              <a:outerShdw dist="25400" dir="5400000" algn="t" rotWithShape="0">
                <a:srgbClr val="808080">
                  <a:alpha val="39998"/>
                </a:srgbClr>
              </a:outerShdw>
            </a:effectLst>
          </p:spPr>
        </p:pic>
        <p:sp>
          <p:nvSpPr>
            <p:cNvPr id="14" name="Rectangle 13"/>
            <p:cNvSpPr/>
            <p:nvPr/>
          </p:nvSpPr>
          <p:spPr>
            <a:xfrm>
              <a:off x="6126818" y="2417714"/>
              <a:ext cx="1461922" cy="245987"/>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lIns="0" tIns="0" rIns="0" bIns="0" anchor="ctr"/>
            <a:lstStyle/>
            <a:p>
              <a:pPr algn="ctr" defTabSz="914400">
                <a:buNone/>
              </a:pPr>
              <a:endParaRPr lang="en-US" sz="1800" dirty="0" smtClean="0">
                <a:solidFill>
                  <a:srgbClr val="313434"/>
                </a:solidFill>
                <a:latin typeface="Arial" pitchFamily="34" charset="0"/>
                <a:ea typeface="黑体" pitchFamily="49" charset="-122"/>
                <a:cs typeface="Arial" pitchFamily="34" charset="0"/>
              </a:endParaRPr>
            </a:p>
            <a:p>
              <a:pPr algn="ctr" defTabSz="914400">
                <a:buNone/>
              </a:pPr>
              <a:endParaRPr lang="en-US" sz="1800" dirty="0" smtClean="0">
                <a:solidFill>
                  <a:srgbClr val="313434"/>
                </a:solidFill>
                <a:latin typeface="Arial" pitchFamily="34" charset="0"/>
                <a:ea typeface="黑体" pitchFamily="49" charset="-122"/>
                <a:cs typeface="Arial" pitchFamily="34" charset="0"/>
              </a:endParaRPr>
            </a:p>
            <a:p>
              <a:pPr algn="ctr" defTabSz="914400">
                <a:buNone/>
              </a:pPr>
              <a:endParaRPr lang="en-US" sz="1800" dirty="0" smtClean="0">
                <a:solidFill>
                  <a:srgbClr val="313434"/>
                </a:solidFill>
                <a:latin typeface="Arial" pitchFamily="34" charset="0"/>
                <a:ea typeface="黑体" pitchFamily="49" charset="-122"/>
                <a:cs typeface="Arial" pitchFamily="34" charset="0"/>
              </a:endParaRPr>
            </a:p>
            <a:p>
              <a:pPr algn="ctr" defTabSz="914400">
                <a:buNone/>
              </a:pPr>
              <a:r>
                <a:rPr lang="en-US" sz="1800" b="1" i="0">
                  <a:solidFill>
                    <a:srgbClr val="313434"/>
                  </a:solidFill>
                  <a:latin typeface="Arial" pitchFamily="34" charset="0"/>
                  <a:ea typeface="黑体" pitchFamily="49" charset="-122"/>
                  <a:cs typeface="Arial" pitchFamily="34" charset="0"/>
                </a:rPr>
                <a:t>Java SE Embedded</a:t>
              </a:r>
            </a:p>
            <a:p>
              <a:pPr algn="ctr" defTabSz="914400">
                <a:buNone/>
              </a:pPr>
              <a:r>
                <a:rPr lang="en-US" sz="1200" b="1" i="0">
                  <a:solidFill>
                    <a:srgbClr val="313434"/>
                  </a:solidFill>
                  <a:latin typeface="Arial" pitchFamily="34" charset="0"/>
                  <a:ea typeface="黑体" pitchFamily="49" charset="-122"/>
                  <a:cs typeface="Arial" pitchFamily="34" charset="0"/>
                </a:rPr>
                <a:t>Java Embedded Suite</a:t>
              </a:r>
            </a:p>
            <a:p>
              <a:pPr algn="ctr" defTabSz="914400">
                <a:buNone/>
              </a:pPr>
              <a:r>
                <a:rPr lang="en-US" sz="1200" b="1" i="0">
                  <a:solidFill>
                    <a:srgbClr val="313434"/>
                  </a:solidFill>
                  <a:latin typeface="Arial" pitchFamily="34" charset="0"/>
                  <a:ea typeface="黑体" pitchFamily="49" charset="-122"/>
                  <a:cs typeface="Arial" pitchFamily="34" charset="0"/>
                </a:rPr>
                <a:t>OEP for Oracle Java Embedded</a:t>
              </a:r>
            </a:p>
          </p:txBody>
        </p:sp>
        <p:pic>
          <p:nvPicPr>
            <p:cNvPr id="15" name="Picture 6" descr="http://www.techshout.com/images/mri-machine-cancer-ribbon.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812528" y="1123149"/>
              <a:ext cx="1144162" cy="923949"/>
            </a:xfrm>
            <a:prstGeom prst="rect">
              <a:avLst/>
            </a:prstGeom>
            <a:noFill/>
            <a:ln w="9525">
              <a:noFill/>
              <a:miter lim="800000"/>
              <a:headEnd/>
              <a:tailEnd/>
            </a:ln>
          </p:spPr>
        </p:pic>
      </p:grpSp>
      <p:sp>
        <p:nvSpPr>
          <p:cNvPr id="16" name="Rectangle 15"/>
          <p:cNvSpPr/>
          <p:nvPr/>
        </p:nvSpPr>
        <p:spPr>
          <a:xfrm>
            <a:off x="1700213" y="4289425"/>
            <a:ext cx="6738937" cy="246063"/>
          </a:xfrm>
          <a:prstGeom prst="rect">
            <a:avLst/>
          </a:prstGeom>
        </p:spPr>
        <p:txBody>
          <a:bodyPr lIns="0" tIns="0" rIns="0" bIns="0"/>
          <a:lstStyle/>
          <a:p>
            <a:pPr algn="l" defTabSz="914400">
              <a:buNone/>
            </a:pPr>
            <a:r>
              <a:rPr lang="en-US" sz="1400" b="1" i="0">
                <a:solidFill>
                  <a:srgbClr val="262626"/>
                </a:solidFill>
                <a:latin typeface="Arial" pitchFamily="34" charset="0"/>
                <a:ea typeface="黑体" pitchFamily="49" charset="-122"/>
                <a:cs typeface="Arial" pitchFamily="34" charset="0"/>
              </a:rPr>
              <a:t>	</a:t>
            </a:r>
          </a:p>
        </p:txBody>
      </p:sp>
      <p:pic>
        <p:nvPicPr>
          <p:cNvPr id="17" name="Picture 16"/>
          <p:cNvPicPr>
            <a:picLocks noChangeAspect="1"/>
          </p:cNvPicPr>
          <p:nvPr/>
        </p:nvPicPr>
        <p:blipFill>
          <a:blip r:embed="rId8" cstate="print"/>
          <a:srcRect/>
          <a:stretch>
            <a:fillRect/>
          </a:stretch>
        </p:blipFill>
        <p:spPr bwMode="auto">
          <a:xfrm>
            <a:off x="1831975" y="3286125"/>
            <a:ext cx="515938" cy="487363"/>
          </a:xfrm>
          <a:prstGeom prst="rect">
            <a:avLst/>
          </a:prstGeom>
          <a:noFill/>
          <a:ln w="9525">
            <a:noFill/>
            <a:miter lim="800000"/>
            <a:headEnd/>
            <a:tailEnd/>
          </a:ln>
          <a:effectLst>
            <a:outerShdw dist="12700" dir="5400000" algn="t" rotWithShape="0">
              <a:srgbClr val="808080">
                <a:alpha val="39998"/>
              </a:srgbClr>
            </a:outerShdw>
          </a:effectLst>
        </p:spPr>
      </p:pic>
      <p:sp>
        <p:nvSpPr>
          <p:cNvPr id="18" name="Rectangle 17"/>
          <p:cNvSpPr/>
          <p:nvPr/>
        </p:nvSpPr>
        <p:spPr>
          <a:xfrm>
            <a:off x="1535113" y="3763963"/>
            <a:ext cx="1117600" cy="460375"/>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lIns="0" tIns="0" rIns="0" bIns="0" anchor="ctr"/>
          <a:lstStyle/>
          <a:p>
            <a:pPr algn="ctr" defTabSz="914400">
              <a:buNone/>
            </a:pPr>
            <a:r>
              <a:rPr lang="en-US" sz="1800" b="1" i="0">
                <a:solidFill>
                  <a:srgbClr val="313434"/>
                </a:solidFill>
                <a:latin typeface="Arial" pitchFamily="34" charset="0"/>
                <a:ea typeface="黑体" pitchFamily="49" charset="-122"/>
                <a:cs typeface="Arial" pitchFamily="34" charset="0"/>
              </a:rPr>
              <a:t>Java Card</a:t>
            </a:r>
          </a:p>
        </p:txBody>
      </p:sp>
      <p:pic>
        <p:nvPicPr>
          <p:cNvPr id="19" name="Picture 18"/>
          <p:cNvPicPr>
            <a:picLocks noChangeAspect="1"/>
          </p:cNvPicPr>
          <p:nvPr/>
        </p:nvPicPr>
        <p:blipFill>
          <a:blip r:embed="rId9" cstate="screen">
            <a:extLst>
              <a:ext uri="{28A0092B-C50C-407E-A947-70E740481C1C}"/>
            </a:extLst>
          </a:blip>
          <a:stretch>
            <a:fillRect/>
          </a:stretch>
        </p:blipFill>
        <p:spPr>
          <a:xfrm>
            <a:off x="5018005" y="2031813"/>
            <a:ext cx="613143" cy="837420"/>
          </a:xfrm>
          <a:prstGeom prst="rect">
            <a:avLst/>
          </a:prstGeom>
          <a:effectLst>
            <a:outerShdw blurRad="38100" dist="25400" dir="5400000" algn="t" rotWithShape="0">
              <a:prstClr val="black">
                <a:alpha val="40000"/>
              </a:prstClr>
            </a:outerShdw>
            <a:reflection blurRad="6350" stA="24000" endPos="34000" dir="5400000" sy="-100000" algn="bl" rotWithShape="0"/>
          </a:effectLst>
        </p:spPr>
      </p:pic>
      <p:pic>
        <p:nvPicPr>
          <p:cNvPr id="20" name="Picture 22" descr="http://www.bombayharbor.com/productImage/0883679001273112828/Ddsy23_Single_Phase_Prepayment_Energy_Meter.jpg"/>
          <p:cNvPicPr>
            <a:picLocks noChangeAspect="1" noChangeArrowheads="1"/>
          </p:cNvPicPr>
          <p:nvPr/>
        </p:nvPicPr>
        <p:blipFill rotWithShape="1">
          <a:blip r:embed="rId10" cstate="screen">
            <a:clrChange>
              <a:clrFrom>
                <a:srgbClr val="FFFFFF"/>
              </a:clrFrom>
              <a:clrTo>
                <a:srgbClr val="FFFFFF">
                  <a:alpha val="0"/>
                </a:srgbClr>
              </a:clrTo>
            </a:clrChange>
            <a:extLst>
              <a:ext uri="{28A0092B-C50C-407E-A947-70E740481C1C}"/>
            </a:extLst>
          </a:blip>
          <a:srcRect/>
          <a:stretch/>
        </p:blipFill>
        <p:spPr bwMode="auto">
          <a:xfrm>
            <a:off x="4756760" y="2437875"/>
            <a:ext cx="495636" cy="624959"/>
          </a:xfrm>
          <a:prstGeom prst="rect">
            <a:avLst/>
          </a:prstGeom>
          <a:noFill/>
          <a:effectLst>
            <a:reflection blurRad="6350" stA="46000" endPos="35000" dir="5400000" sy="-100000" algn="bl" rotWithShape="0"/>
          </a:effectLst>
          <a:extLst>
            <a:ext uri="{909E8E84-426E-40DD-AFC4-6F175D3DCCD1}"/>
          </a:extLst>
        </p:spPr>
      </p:pic>
      <p:pic>
        <p:nvPicPr>
          <p:cNvPr id="21" name="Picture 4" descr="http://www.slashgear.com/gallery/data_files/7/4/Sony_BDP-S1E_Blu-Ray_player_1.jpg"/>
          <p:cNvPicPr>
            <a:picLocks noChangeAspect="1" noChangeArrowheads="1"/>
          </p:cNvPicPr>
          <p:nvPr/>
        </p:nvPicPr>
        <p:blipFill rotWithShape="1">
          <a:blip r:embed="rId11" cstate="screen">
            <a:clrChange>
              <a:clrFrom>
                <a:srgbClr val="FFFFFF"/>
              </a:clrFrom>
              <a:clrTo>
                <a:srgbClr val="FFFFFF">
                  <a:alpha val="0"/>
                </a:srgbClr>
              </a:clrTo>
            </a:clrChange>
            <a:extLst>
              <a:ext uri="{BEBA8EAE-BF5A-486C-A8C5-ECC9F3942E4B}"/>
              <a:ext uri="{28A0092B-C50C-407E-A947-70E740481C1C}"/>
            </a:extLst>
          </a:blip>
          <a:srcRect/>
          <a:stretch/>
        </p:blipFill>
        <p:spPr bwMode="auto">
          <a:xfrm>
            <a:off x="5299555" y="2608335"/>
            <a:ext cx="1194787" cy="332126"/>
          </a:xfrm>
          <a:prstGeom prst="rect">
            <a:avLst/>
          </a:prstGeom>
          <a:noFill/>
          <a:effectLst>
            <a:outerShdw blurRad="38100" dist="12700" dir="5400000" algn="t" rotWithShape="0">
              <a:prstClr val="black">
                <a:alpha val="70000"/>
              </a:prstClr>
            </a:outerShdw>
            <a:reflection blurRad="6350" stA="52000" endA="300" endPos="42000" dir="5400000" sy="-100000" algn="bl" rotWithShape="0"/>
          </a:effectLst>
          <a:extLst>
            <a:ext uri="{909E8E84-426E-40DD-AFC4-6F175D3DCCD1}"/>
          </a:extLst>
        </p:spPr>
      </p:pic>
      <p:sp>
        <p:nvSpPr>
          <p:cNvPr id="22" name="TextBox 21"/>
          <p:cNvSpPr txBox="1"/>
          <p:nvPr/>
        </p:nvSpPr>
        <p:spPr>
          <a:xfrm>
            <a:off x="1470025" y="4219575"/>
            <a:ext cx="5070619" cy="338554"/>
          </a:xfrm>
          <a:prstGeom prst="rect">
            <a:avLst/>
          </a:prstGeom>
          <a:noFill/>
        </p:spPr>
        <p:txBody>
          <a:bodyPr wrap="none">
            <a:spAutoFit/>
          </a:bodyPr>
          <a:lstStyle/>
          <a:p>
            <a:pPr algn="l" defTabSz="914400">
              <a:spcBef>
                <a:spcPts val="0"/>
              </a:spcBef>
              <a:spcAft>
                <a:spcPts val="0"/>
              </a:spcAft>
              <a:buNone/>
            </a:pPr>
            <a:r>
              <a:rPr lang="en-US" sz="1600" b="1" i="0">
                <a:solidFill>
                  <a:schemeClr val="bg1">
                    <a:lumMod val="65000"/>
                  </a:schemeClr>
                </a:solidFill>
                <a:latin typeface="Arial" pitchFamily="34" charset="0"/>
                <a:ea typeface="黑体" pitchFamily="49" charset="-122"/>
                <a:cs typeface="Arial" pitchFamily="34" charset="0"/>
              </a:rPr>
              <a:t>安全               小型                   中型                      大型</a:t>
            </a:r>
          </a:p>
        </p:txBody>
      </p:sp>
      <p:cxnSp>
        <p:nvCxnSpPr>
          <p:cNvPr id="23" name="Straight Connector 22"/>
          <p:cNvCxnSpPr/>
          <p:nvPr/>
        </p:nvCxnSpPr>
        <p:spPr>
          <a:xfrm>
            <a:off x="1495425" y="4171950"/>
            <a:ext cx="7191375"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60338" y="3643313"/>
            <a:ext cx="1054100" cy="230187"/>
          </a:xfrm>
          <a:prstGeom prst="rect">
            <a:avLst/>
          </a:prstGeom>
        </p:spPr>
        <p:txBody>
          <a:bodyPr lIns="0" tIns="0" rIns="0" bIns="0" anchor="ctr"/>
          <a:lstStyle/>
          <a:p>
            <a:pPr algn="r" defTabSz="914400">
              <a:spcBef>
                <a:spcPts val="0"/>
              </a:spcBef>
              <a:spcAft>
                <a:spcPts val="0"/>
              </a:spcAft>
              <a:buNone/>
            </a:pPr>
            <a:r>
              <a:rPr lang="en-US" sz="1200" b="0" i="0">
                <a:solidFill>
                  <a:srgbClr val="000000">
                    <a:lumMod val="85000"/>
                    <a:lumOff val="15000"/>
                  </a:srgbClr>
                </a:solidFill>
                <a:latin typeface="Arial" pitchFamily="34" charset="0"/>
                <a:ea typeface="黑体" pitchFamily="49" charset="-122"/>
                <a:cs typeface="Arial" pitchFamily="34" charset="0"/>
              </a:rPr>
              <a:t>50KB-1MB</a:t>
            </a:r>
          </a:p>
        </p:txBody>
      </p:sp>
      <p:sp>
        <p:nvSpPr>
          <p:cNvPr id="25" name="Rectangle 24"/>
          <p:cNvSpPr/>
          <p:nvPr/>
        </p:nvSpPr>
        <p:spPr>
          <a:xfrm>
            <a:off x="252413" y="2725738"/>
            <a:ext cx="942975" cy="231775"/>
          </a:xfrm>
          <a:prstGeom prst="rect">
            <a:avLst/>
          </a:prstGeom>
        </p:spPr>
        <p:txBody>
          <a:bodyPr lIns="0" tIns="0" rIns="0" bIns="0" anchor="ctr"/>
          <a:lstStyle/>
          <a:p>
            <a:pPr algn="r" defTabSz="914400">
              <a:spcBef>
                <a:spcPts val="0"/>
              </a:spcBef>
              <a:spcAft>
                <a:spcPts val="0"/>
              </a:spcAft>
              <a:buNone/>
            </a:pPr>
            <a:r>
              <a:rPr lang="en-US" sz="1200" b="0" i="0">
                <a:solidFill>
                  <a:srgbClr val="000000">
                    <a:lumMod val="85000"/>
                    <a:lumOff val="15000"/>
                  </a:srgbClr>
                </a:solidFill>
                <a:latin typeface="Arial" pitchFamily="34" charset="0"/>
                <a:ea typeface="黑体" pitchFamily="49" charset="-122"/>
                <a:cs typeface="Arial" pitchFamily="34" charset="0"/>
              </a:rPr>
              <a:t>1MB-10MB</a:t>
            </a:r>
          </a:p>
        </p:txBody>
      </p:sp>
      <p:sp>
        <p:nvSpPr>
          <p:cNvPr id="26" name="Rectangle 25"/>
          <p:cNvSpPr/>
          <p:nvPr/>
        </p:nvSpPr>
        <p:spPr>
          <a:xfrm>
            <a:off x="77788" y="1873250"/>
            <a:ext cx="1117600" cy="247650"/>
          </a:xfrm>
          <a:prstGeom prst="rect">
            <a:avLst/>
          </a:prstGeom>
        </p:spPr>
        <p:txBody>
          <a:bodyPr lIns="0" tIns="0" rIns="0" bIns="0" anchor="ctr"/>
          <a:lstStyle/>
          <a:p>
            <a:pPr algn="r" defTabSz="914400">
              <a:spcBef>
                <a:spcPts val="0"/>
              </a:spcBef>
              <a:spcAft>
                <a:spcPts val="0"/>
              </a:spcAft>
              <a:buNone/>
            </a:pPr>
            <a:r>
              <a:rPr lang="en-US" sz="1200" b="0" i="0">
                <a:solidFill>
                  <a:srgbClr val="000000">
                    <a:lumMod val="85000"/>
                    <a:lumOff val="15000"/>
                  </a:srgbClr>
                </a:solidFill>
                <a:latin typeface="Arial" pitchFamily="34" charset="0"/>
                <a:ea typeface="黑体" pitchFamily="49" charset="-122"/>
                <a:cs typeface="Arial" pitchFamily="34" charset="0"/>
              </a:rPr>
              <a:t>10MB-100MB</a:t>
            </a:r>
          </a:p>
        </p:txBody>
      </p:sp>
      <p:sp>
        <p:nvSpPr>
          <p:cNvPr id="27" name="Rectangle 26"/>
          <p:cNvSpPr>
            <a:spLocks noChangeArrowheads="1"/>
          </p:cNvSpPr>
          <p:nvPr/>
        </p:nvSpPr>
        <p:spPr bwMode="auto">
          <a:xfrm>
            <a:off x="8377238" y="3621088"/>
            <a:ext cx="974725" cy="757237"/>
          </a:xfrm>
          <a:prstGeom prst="rect">
            <a:avLst/>
          </a:prstGeom>
          <a:noFill/>
          <a:ln w="9525">
            <a:noFill/>
            <a:miter lim="800000"/>
            <a:headEnd/>
            <a:tailEnd/>
          </a:ln>
        </p:spPr>
        <p:txBody>
          <a:bodyPr lIns="0" tIns="0" rIns="0" bIns="0"/>
          <a:lstStyle/>
          <a:p>
            <a:pPr algn="l" defTabSz="914400">
              <a:buNone/>
            </a:pPr>
            <a:r>
              <a:rPr lang="en-US" sz="1200" b="1" i="0">
                <a:solidFill>
                  <a:srgbClr val="212323"/>
                </a:solidFill>
                <a:latin typeface="Arial" pitchFamily="34" charset="0"/>
                <a:ea typeface="黑体" pitchFamily="49" charset="-122"/>
                <a:cs typeface="Arial" pitchFamily="34" charset="0"/>
              </a:rPr>
              <a:t>设备</a:t>
            </a:r>
            <a:r>
              <a:rPr lang="en-US" sz="1200" b="1" i="1">
                <a:solidFill>
                  <a:srgbClr val="212323"/>
                </a:solidFill>
                <a:latin typeface="Arial" pitchFamily="34" charset="0"/>
                <a:ea typeface="黑体" pitchFamily="49" charset="-122"/>
                <a:cs typeface="Arial" pitchFamily="34" charset="0"/>
              </a:rPr>
              <a:t> </a:t>
            </a:r>
            <a:br>
              <a:rPr lang="en-US" sz="1200" b="1" i="1">
                <a:solidFill>
                  <a:srgbClr val="212323"/>
                </a:solidFill>
                <a:latin typeface="Arial" pitchFamily="34" charset="0"/>
                <a:ea typeface="黑体" pitchFamily="49" charset="-122"/>
                <a:cs typeface="Arial" pitchFamily="34" charset="0"/>
              </a:rPr>
            </a:br>
            <a:r>
              <a:rPr lang="en-US" sz="1200" b="1" i="0">
                <a:solidFill>
                  <a:srgbClr val="212323"/>
                </a:solidFill>
                <a:latin typeface="Arial" pitchFamily="34" charset="0"/>
                <a:ea typeface="黑体" pitchFamily="49" charset="-122"/>
                <a:cs typeface="Arial" pitchFamily="34" charset="0"/>
              </a:rPr>
              <a:t>CPU/</a:t>
            </a:r>
          </a:p>
          <a:p>
            <a:pPr algn="l" defTabSz="914400">
              <a:buNone/>
            </a:pPr>
            <a:r>
              <a:rPr lang="en-US" sz="1200" b="1" i="0">
                <a:solidFill>
                  <a:srgbClr val="212323"/>
                </a:solidFill>
                <a:latin typeface="Arial" pitchFamily="34" charset="0"/>
                <a:ea typeface="黑体" pitchFamily="49" charset="-122"/>
                <a:cs typeface="Arial" pitchFamily="34" charset="0"/>
              </a:rPr>
              <a:t>GPU/I-O</a:t>
            </a:r>
          </a:p>
        </p:txBody>
      </p:sp>
      <p:cxnSp>
        <p:nvCxnSpPr>
          <p:cNvPr id="28" name="Straight Connector 27"/>
          <p:cNvCxnSpPr/>
          <p:nvPr/>
        </p:nvCxnSpPr>
        <p:spPr>
          <a:xfrm flipH="1" flipV="1">
            <a:off x="1479550" y="1762125"/>
            <a:ext cx="7938" cy="2411413"/>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31"/>
          <p:cNvSpPr>
            <a:spLocks noChangeArrowheads="1"/>
          </p:cNvSpPr>
          <p:nvPr/>
        </p:nvSpPr>
        <p:spPr bwMode="auto">
          <a:xfrm>
            <a:off x="1230313" y="1808163"/>
            <a:ext cx="1268412" cy="455612"/>
          </a:xfrm>
          <a:prstGeom prst="rect">
            <a:avLst/>
          </a:prstGeom>
          <a:noFill/>
          <a:ln w="9525">
            <a:noFill/>
            <a:miter lim="800000"/>
            <a:headEnd/>
            <a:tailEnd/>
          </a:ln>
        </p:spPr>
        <p:txBody>
          <a:bodyPr lIns="0" tIns="0" rIns="0" bIns="0"/>
          <a:lstStyle/>
          <a:p>
            <a:pPr algn="ctr" defTabSz="914400">
              <a:buNone/>
            </a:pPr>
            <a:r>
              <a:rPr lang="en-US" sz="1200" b="1" i="0">
                <a:solidFill>
                  <a:srgbClr val="212323"/>
                </a:solidFill>
                <a:latin typeface="Arial" pitchFamily="34" charset="0"/>
                <a:ea typeface="黑体" pitchFamily="49" charset="-122"/>
                <a:cs typeface="Arial" pitchFamily="34" charset="0"/>
              </a:rPr>
              <a:t>占用空间</a:t>
            </a:r>
          </a:p>
        </p:txBody>
      </p:sp>
      <p:sp>
        <p:nvSpPr>
          <p:cNvPr id="30" name="Title 1"/>
          <p:cNvSpPr txBox="1">
            <a:spLocks/>
          </p:cNvSpPr>
          <p:nvPr/>
        </p:nvSpPr>
        <p:spPr>
          <a:xfrm>
            <a:off x="914400" y="246063"/>
            <a:ext cx="8229600" cy="406400"/>
          </a:xfrm>
          <a:prstGeom prst="rect">
            <a:avLst/>
          </a:prstGeom>
        </p:spPr>
        <p:txBody>
          <a:bodyPr vert="horz" lIns="0" tIns="0" rIns="0" bIns="0" rtlCol="0" anchor="t" anchorCtr="0">
            <a:noAutofit/>
          </a:bodyPr>
          <a:lstStyle/>
          <a:p>
            <a:pPr marL="0" marR="0" indent="0" algn="l" defTabSz="914400">
              <a:lnSpc>
                <a:spcPct val="90000"/>
              </a:lnSpc>
              <a:spcBef>
                <a:spcPts val="0"/>
              </a:spcBef>
              <a:spcAft>
                <a:spcPts val="0"/>
              </a:spcAft>
              <a:buNone/>
            </a:pPr>
            <a:r>
              <a:rPr lang="en-US" sz="2800" b="1" i="0" u="none" strike="noStrike" cap="none" spc="0" baseline="0" dirty="0">
                <a:solidFill>
                  <a:srgbClr val="000000"/>
                </a:solidFill>
                <a:effectLst/>
                <a:latin typeface="Arial" pitchFamily="34" charset="0"/>
                <a:ea typeface="黑体" pitchFamily="49" charset="-122"/>
                <a:cs typeface="Arial" pitchFamily="34" charset="0"/>
              </a:rPr>
              <a:t>Java Embedded</a:t>
            </a:r>
            <a:br>
              <a:rPr lang="en-US" sz="2800" b="1" i="0" u="none" strike="noStrike" cap="none" spc="0" baseline="0" dirty="0">
                <a:solidFill>
                  <a:srgbClr val="000000"/>
                </a:solidFill>
                <a:effectLst/>
                <a:latin typeface="Arial" pitchFamily="34" charset="0"/>
                <a:ea typeface="黑体" pitchFamily="49" charset="-122"/>
                <a:cs typeface="Arial" pitchFamily="34" charset="0"/>
              </a:rPr>
            </a:br>
            <a:r>
              <a:rPr lang="en-US" sz="2000" b="0" i="0" u="none" strike="noStrike" cap="none" spc="0" baseline="0" dirty="0" err="1">
                <a:solidFill>
                  <a:srgbClr val="5382A1"/>
                </a:solidFill>
                <a:effectLst/>
                <a:latin typeface="Arial" pitchFamily="34" charset="0"/>
                <a:ea typeface="黑体" pitchFamily="49" charset="-122"/>
                <a:cs typeface="Arial" pitchFamily="34" charset="0"/>
              </a:rPr>
              <a:t>产品系列</a:t>
            </a:r>
            <a:endParaRPr lang="en-US" sz="2000" b="0" i="0" u="none" strike="noStrike" cap="none" spc="0" baseline="0" dirty="0">
              <a:solidFill>
                <a:srgbClr val="5382A1"/>
              </a:solidFill>
              <a:effectLst/>
              <a:latin typeface="Arial" pitchFamily="34" charset="0"/>
              <a:ea typeface="黑体" pitchFamily="49" charset="-122"/>
              <a:cs typeface="Arial" pitchFamily="34" charset="0"/>
            </a:endParaRPr>
          </a:p>
        </p:txBody>
      </p:sp>
      <p:pic>
        <p:nvPicPr>
          <p:cNvPr id="31" name="Picture 3" descr="gold curve zoom2"/>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extLst>
          </a:blip>
          <a:srcRect l="16375" t="51690" r="6777" b="8375"/>
          <a:stretch/>
        </p:blipFill>
        <p:spPr bwMode="auto">
          <a:xfrm rot="10800000" flipH="1">
            <a:off x="709332" y="408839"/>
            <a:ext cx="8434668" cy="4512235"/>
          </a:xfrm>
          <a:prstGeom prst="rect">
            <a:avLst/>
          </a:prstGeom>
          <a:noFill/>
          <a:ln>
            <a:noFill/>
          </a:ln>
          <a:extLst>
            <a:ext uri="{909E8E84-426E-40DD-AFC4-6F175D3DCCD1}"/>
            <a:ext uri="{91240B29-F687-4F45-9708-019B960494DF}"/>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p:cNvSpPr/>
          <p:nvPr/>
        </p:nvSpPr>
        <p:spPr>
          <a:xfrm rot="10800000">
            <a:off x="0" y="985838"/>
            <a:ext cx="9144000" cy="3617912"/>
          </a:xfrm>
          <a:prstGeom prst="rect">
            <a:avLst/>
          </a:prstGeom>
          <a:gradFill>
            <a:gsLst>
              <a:gs pos="60000">
                <a:srgbClr val="EBEDEC"/>
              </a:gs>
              <a:gs pos="100000">
                <a:srgbClr val="CBD0CE"/>
              </a:gs>
              <a:gs pos="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71" name="Rectangle 70"/>
          <p:cNvSpPr/>
          <p:nvPr/>
        </p:nvSpPr>
        <p:spPr>
          <a:xfrm>
            <a:off x="2868613" y="4859338"/>
            <a:ext cx="2262187"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72" name="Rectangle 71"/>
          <p:cNvSpPr/>
          <p:nvPr/>
        </p:nvSpPr>
        <p:spPr>
          <a:xfrm>
            <a:off x="412750" y="4922838"/>
            <a:ext cx="214313" cy="130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59397" name="Slide Number Placeholder 3"/>
          <p:cNvSpPr txBox="1">
            <a:spLocks/>
          </p:cNvSpPr>
          <p:nvPr/>
        </p:nvSpPr>
        <p:spPr bwMode="auto">
          <a:xfrm>
            <a:off x="8693150" y="4829175"/>
            <a:ext cx="450850" cy="457200"/>
          </a:xfrm>
          <a:prstGeom prst="rect">
            <a:avLst/>
          </a:prstGeom>
          <a:noFill/>
          <a:ln w="9525">
            <a:noFill/>
            <a:miter lim="800000"/>
            <a:headEnd/>
            <a:tailEnd/>
          </a:ln>
        </p:spPr>
        <p:txBody>
          <a:bodyPr/>
          <a:lstStyle/>
          <a:p>
            <a:pPr algn="l" defTabSz="914400">
              <a:buNone/>
            </a:pPr>
            <a:fld id="{755C004A-EA0C-4B2F-8B0E-ED4DD81216BA}" type="slidenum">
              <a:rPr lang="en-US" sz="900" b="0" i="0">
                <a:latin typeface="Arial" pitchFamily="34" charset="0"/>
                <a:ea typeface="黑体" pitchFamily="49" charset="-122"/>
                <a:cs typeface="Arial" pitchFamily="34" charset="0"/>
              </a:rPr>
              <a:pPr algn="l" defTabSz="914400">
                <a:buNone/>
              </a:pPr>
              <a:t>27</a:t>
            </a:fld>
            <a:endParaRPr lang="en-US" sz="900" b="0" i="0">
              <a:latin typeface="Arial" pitchFamily="34" charset="0"/>
              <a:ea typeface="黑体" pitchFamily="49" charset="-122"/>
              <a:cs typeface="Arial" pitchFamily="34" charset="0"/>
            </a:endParaRPr>
          </a:p>
        </p:txBody>
      </p:sp>
      <p:sp>
        <p:nvSpPr>
          <p:cNvPr id="59398" name="Title 1"/>
          <p:cNvSpPr>
            <a:spLocks noGrp="1"/>
          </p:cNvSpPr>
          <p:nvPr>
            <p:ph type="title"/>
          </p:nvPr>
        </p:nvSpPr>
        <p:spPr>
          <a:xfrm>
            <a:off x="804863" y="246063"/>
            <a:ext cx="8229600" cy="406400"/>
          </a:xfrm>
        </p:spPr>
        <p:txBody>
          <a:bodyPr/>
          <a:lstStyle/>
          <a:p>
            <a:pPr algn="l" defTabSz="914400">
              <a:lnSpc>
                <a:spcPct val="90000"/>
              </a:lnSpc>
              <a:spcBef>
                <a:spcPts val="0"/>
              </a:spcBef>
              <a:buNone/>
            </a:pPr>
            <a:r>
              <a:rPr lang="en-US" sz="2800" b="1" i="0">
                <a:solidFill>
                  <a:srgbClr val="424545"/>
                </a:solidFill>
                <a:latin typeface="Arial" pitchFamily="34" charset="0"/>
                <a:ea typeface="黑体" pitchFamily="49" charset="-122"/>
                <a:cs typeface="Arial" pitchFamily="34" charset="0"/>
              </a:rPr>
              <a:t>Java ME Embedded</a:t>
            </a:r>
          </a:p>
        </p:txBody>
      </p:sp>
      <p:sp>
        <p:nvSpPr>
          <p:cNvPr id="59399" name="Text Placeholder 4"/>
          <p:cNvSpPr>
            <a:spLocks noGrp="1"/>
          </p:cNvSpPr>
          <p:nvPr>
            <p:ph type="body" sz="quarter" idx="13"/>
          </p:nvPr>
        </p:nvSpPr>
        <p:spPr>
          <a:xfrm>
            <a:off x="804863" y="565150"/>
            <a:ext cx="8609012" cy="304800"/>
          </a:xfrm>
        </p:spPr>
        <p:txBody>
          <a:bodyPr/>
          <a:lstStyle/>
          <a:p>
            <a:pPr marL="228600" indent="-164592" algn="l" defTabSz="228600">
              <a:spcBef>
                <a:spcPts val="0"/>
              </a:spcBef>
              <a:spcAft>
                <a:spcPts val="0"/>
              </a:spcAft>
              <a:buNone/>
            </a:pPr>
            <a:r>
              <a:rPr lang="en-US" sz="2000" b="0" i="0">
                <a:solidFill>
                  <a:srgbClr val="5382A1"/>
                </a:solidFill>
                <a:ea typeface="黑体" pitchFamily="49" charset="-122"/>
              </a:rPr>
              <a:t>特性概览</a:t>
            </a:r>
          </a:p>
        </p:txBody>
      </p:sp>
      <p:sp>
        <p:nvSpPr>
          <p:cNvPr id="44" name="Rectangle 43"/>
          <p:cNvSpPr/>
          <p:nvPr/>
        </p:nvSpPr>
        <p:spPr>
          <a:xfrm rot="10800000">
            <a:off x="0" y="838200"/>
            <a:ext cx="9144000" cy="3806825"/>
          </a:xfrm>
          <a:prstGeom prst="rect">
            <a:avLst/>
          </a:prstGeom>
          <a:gradFill>
            <a:gsLst>
              <a:gs pos="60000">
                <a:srgbClr val="EBEDEC"/>
              </a:gs>
              <a:gs pos="100000">
                <a:srgbClr val="CBD0CE"/>
              </a:gs>
              <a:gs pos="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pic>
        <p:nvPicPr>
          <p:cNvPr id="59401" name="Picture 7" descr="Customization.png"/>
          <p:cNvPicPr>
            <a:picLocks noChangeAspect="1"/>
          </p:cNvPicPr>
          <p:nvPr/>
        </p:nvPicPr>
        <p:blipFill>
          <a:blip r:embed="rId3" cstate="print"/>
          <a:srcRect/>
          <a:stretch>
            <a:fillRect/>
          </a:stretch>
        </p:blipFill>
        <p:spPr bwMode="auto">
          <a:xfrm>
            <a:off x="914400" y="2840038"/>
            <a:ext cx="1182688" cy="1058862"/>
          </a:xfrm>
          <a:prstGeom prst="rect">
            <a:avLst/>
          </a:prstGeom>
          <a:noFill/>
          <a:ln w="9525">
            <a:noFill/>
            <a:miter lim="800000"/>
            <a:headEnd/>
            <a:tailEnd/>
          </a:ln>
        </p:spPr>
      </p:pic>
      <p:pic>
        <p:nvPicPr>
          <p:cNvPr id="59402" name="Picture 8" descr="OWB2.png"/>
          <p:cNvPicPr>
            <a:picLocks noChangeAspect="1"/>
          </p:cNvPicPr>
          <p:nvPr/>
        </p:nvPicPr>
        <p:blipFill>
          <a:blip r:embed="rId4" cstate="print"/>
          <a:srcRect/>
          <a:stretch>
            <a:fillRect/>
          </a:stretch>
        </p:blipFill>
        <p:spPr bwMode="auto">
          <a:xfrm>
            <a:off x="2819400" y="2687638"/>
            <a:ext cx="1752600" cy="1219200"/>
          </a:xfrm>
          <a:prstGeom prst="rect">
            <a:avLst/>
          </a:prstGeom>
          <a:noFill/>
          <a:ln w="9525">
            <a:noFill/>
            <a:miter lim="800000"/>
            <a:headEnd/>
            <a:tailEnd/>
          </a:ln>
        </p:spPr>
      </p:pic>
      <p:pic>
        <p:nvPicPr>
          <p:cNvPr id="59403" name="Picture 10" descr="Capture.png"/>
          <p:cNvPicPr>
            <a:picLocks noChangeAspect="1"/>
          </p:cNvPicPr>
          <p:nvPr/>
        </p:nvPicPr>
        <p:blipFill>
          <a:blip r:embed="rId5" cstate="print"/>
          <a:srcRect b="27731"/>
          <a:stretch>
            <a:fillRect/>
          </a:stretch>
        </p:blipFill>
        <p:spPr bwMode="auto">
          <a:xfrm>
            <a:off x="3314700" y="965200"/>
            <a:ext cx="676275" cy="871538"/>
          </a:xfrm>
          <a:prstGeom prst="rect">
            <a:avLst/>
          </a:prstGeom>
          <a:noFill/>
          <a:ln w="9525">
            <a:noFill/>
            <a:miter lim="800000"/>
            <a:headEnd/>
            <a:tailEnd/>
          </a:ln>
        </p:spPr>
      </p:pic>
      <p:pic>
        <p:nvPicPr>
          <p:cNvPr id="59404" name="Picture 11"/>
          <p:cNvPicPr>
            <a:picLocks noChangeAspect="1"/>
          </p:cNvPicPr>
          <p:nvPr/>
        </p:nvPicPr>
        <p:blipFill>
          <a:blip r:embed="rId6" cstate="print"/>
          <a:srcRect/>
          <a:stretch>
            <a:fillRect/>
          </a:stretch>
        </p:blipFill>
        <p:spPr bwMode="auto">
          <a:xfrm>
            <a:off x="7123113" y="2784475"/>
            <a:ext cx="1025525" cy="293688"/>
          </a:xfrm>
          <a:prstGeom prst="rect">
            <a:avLst/>
          </a:prstGeom>
          <a:noFill/>
          <a:ln w="9525">
            <a:noFill/>
            <a:miter lim="800000"/>
            <a:headEnd/>
            <a:tailEnd/>
          </a:ln>
        </p:spPr>
      </p:pic>
      <p:sp>
        <p:nvSpPr>
          <p:cNvPr id="59405" name="TextBox 14"/>
          <p:cNvSpPr txBox="1">
            <a:spLocks noChangeArrowheads="1"/>
          </p:cNvSpPr>
          <p:nvPr/>
        </p:nvSpPr>
        <p:spPr bwMode="auto">
          <a:xfrm>
            <a:off x="315913" y="1857375"/>
            <a:ext cx="2333625" cy="738188"/>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基于久经考验的 Java 嵌入式平台（15 年成熟度）的 Java ME 标准</a:t>
            </a:r>
          </a:p>
        </p:txBody>
      </p:sp>
      <p:cxnSp>
        <p:nvCxnSpPr>
          <p:cNvPr id="88" name="Straight Connector 87"/>
          <p:cNvCxnSpPr/>
          <p:nvPr/>
        </p:nvCxnSpPr>
        <p:spPr>
          <a:xfrm>
            <a:off x="304800" y="2687638"/>
            <a:ext cx="8305800" cy="1587"/>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4990307" y="2802731"/>
            <a:ext cx="3429000" cy="1587"/>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5400000">
            <a:off x="3086894" y="2724944"/>
            <a:ext cx="3429000" cy="1588"/>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953294" y="2724944"/>
            <a:ext cx="3429000" cy="1588"/>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9410" name="TextBox 22"/>
          <p:cNvSpPr txBox="1">
            <a:spLocks noChangeArrowheads="1"/>
          </p:cNvSpPr>
          <p:nvPr/>
        </p:nvSpPr>
        <p:spPr bwMode="auto">
          <a:xfrm>
            <a:off x="2690813" y="1857375"/>
            <a:ext cx="2262187" cy="523200"/>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高度优化的多任务 CLDC-HI Java 虚拟机</a:t>
            </a:r>
          </a:p>
        </p:txBody>
      </p:sp>
      <p:sp>
        <p:nvSpPr>
          <p:cNvPr id="59411" name="TextBox 23"/>
          <p:cNvSpPr txBox="1">
            <a:spLocks noChangeArrowheads="1"/>
          </p:cNvSpPr>
          <p:nvPr/>
        </p:nvSpPr>
        <p:spPr bwMode="auto">
          <a:xfrm>
            <a:off x="4779963" y="1849438"/>
            <a:ext cx="1963737" cy="523200"/>
          </a:xfrm>
          <a:prstGeom prst="rect">
            <a:avLst/>
          </a:prstGeom>
          <a:noFill/>
          <a:ln w="9525">
            <a:noFill/>
            <a:miter lim="800000"/>
            <a:headEnd/>
            <a:tailEnd/>
          </a:ln>
        </p:spPr>
        <p:txBody>
          <a:bodyPr lIns="91420" tIns="45710" rIns="91420" bIns="45710">
            <a:spAutoFit/>
          </a:bodyPr>
          <a:lstStyle/>
          <a:p>
            <a:pPr algn="l" defTabSz="914400">
              <a:buNone/>
            </a:pPr>
            <a:r>
              <a:rPr lang="en-US" sz="1400" b="0" i="0" dirty="0" err="1" smtClean="0">
                <a:latin typeface="Arial" pitchFamily="34" charset="0"/>
                <a:ea typeface="黑体" pitchFamily="49" charset="-122"/>
                <a:cs typeface="Arial" pitchFamily="34" charset="0"/>
              </a:rPr>
              <a:t>完全</a:t>
            </a:r>
            <a:r>
              <a:rPr lang="zh-CN" altLang="en-US" sz="1400" b="0" i="0" dirty="0" smtClean="0">
                <a:latin typeface="Arial" pitchFamily="34" charset="0"/>
                <a:ea typeface="黑体" pitchFamily="49" charset="-122"/>
                <a:cs typeface="Arial" pitchFamily="34" charset="0"/>
              </a:rPr>
              <a:t>无图形界面</a:t>
            </a:r>
            <a:r>
              <a:rPr lang="en-US" sz="1400" b="0" i="0" dirty="0" err="1" smtClean="0">
                <a:latin typeface="Arial" pitchFamily="34" charset="0"/>
                <a:ea typeface="黑体" pitchFamily="49" charset="-122"/>
                <a:cs typeface="Arial" pitchFamily="34" charset="0"/>
              </a:rPr>
              <a:t>运行</a:t>
            </a:r>
            <a:r>
              <a:rPr lang="en-US" sz="1400" b="0" i="0" dirty="0" err="1">
                <a:latin typeface="Arial" pitchFamily="34" charset="0"/>
                <a:ea typeface="黑体" pitchFamily="49" charset="-122"/>
                <a:cs typeface="Arial" pitchFamily="34" charset="0"/>
              </a:rPr>
              <a:t>，带有线和无线连接</a:t>
            </a:r>
            <a:endParaRPr lang="en-US" sz="1400" b="0" i="0" dirty="0">
              <a:latin typeface="Arial" pitchFamily="34" charset="0"/>
              <a:ea typeface="黑体" pitchFamily="49" charset="-122"/>
              <a:cs typeface="Arial" pitchFamily="34" charset="0"/>
            </a:endParaRPr>
          </a:p>
        </p:txBody>
      </p:sp>
      <p:sp>
        <p:nvSpPr>
          <p:cNvPr id="59412" name="TextBox 24"/>
          <p:cNvSpPr txBox="1">
            <a:spLocks noChangeArrowheads="1"/>
          </p:cNvSpPr>
          <p:nvPr/>
        </p:nvSpPr>
        <p:spPr bwMode="auto">
          <a:xfrm>
            <a:off x="6718300" y="1920875"/>
            <a:ext cx="2057400" cy="307756"/>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支持与各种外设连接</a:t>
            </a:r>
          </a:p>
        </p:txBody>
      </p:sp>
      <p:sp>
        <p:nvSpPr>
          <p:cNvPr id="59413" name="TextBox 25"/>
          <p:cNvSpPr txBox="1">
            <a:spLocks noChangeArrowheads="1"/>
          </p:cNvSpPr>
          <p:nvPr/>
        </p:nvSpPr>
        <p:spPr bwMode="auto">
          <a:xfrm>
            <a:off x="371475" y="3830638"/>
            <a:ext cx="2295525" cy="738187"/>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最适合细粒度的现场升级 － 全固件、JVM 或应用程序</a:t>
            </a:r>
          </a:p>
        </p:txBody>
      </p:sp>
      <p:sp>
        <p:nvSpPr>
          <p:cNvPr id="59414" name="TextBox 26"/>
          <p:cNvSpPr txBox="1">
            <a:spLocks noChangeArrowheads="1"/>
          </p:cNvSpPr>
          <p:nvPr/>
        </p:nvSpPr>
        <p:spPr bwMode="auto">
          <a:xfrm>
            <a:off x="2667000" y="3830638"/>
            <a:ext cx="2133600" cy="523200"/>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可配置的远程应用程序部署和管理</a:t>
            </a:r>
          </a:p>
        </p:txBody>
      </p:sp>
      <p:sp>
        <p:nvSpPr>
          <p:cNvPr id="59415" name="TextBox 27"/>
          <p:cNvSpPr txBox="1">
            <a:spLocks noChangeArrowheads="1"/>
          </p:cNvSpPr>
          <p:nvPr/>
        </p:nvSpPr>
        <p:spPr bwMode="auto">
          <a:xfrm>
            <a:off x="4800600" y="3830638"/>
            <a:ext cx="1905000" cy="307756"/>
          </a:xfrm>
          <a:prstGeom prst="rect">
            <a:avLst/>
          </a:prstGeom>
          <a:noFill/>
          <a:ln w="9525">
            <a:noFill/>
            <a:miter lim="800000"/>
            <a:headEnd/>
            <a:tailEnd/>
          </a:ln>
        </p:spPr>
        <p:txBody>
          <a:bodyPr lIns="91420" tIns="45710" rIns="91420" bIns="45710">
            <a:spAutoFit/>
          </a:bodyPr>
          <a:lstStyle/>
          <a:p>
            <a:pPr algn="l" defTabSz="914400">
              <a:buNone/>
            </a:pPr>
            <a:r>
              <a:rPr lang="en-GB" sz="1400" b="0" i="0">
                <a:latin typeface="Arial" pitchFamily="34" charset="0"/>
                <a:ea typeface="黑体" pitchFamily="49" charset="-122"/>
                <a:cs typeface="Arial" pitchFamily="34" charset="0"/>
              </a:rPr>
              <a:t>支持多 RTOS 或裸机</a:t>
            </a:r>
          </a:p>
        </p:txBody>
      </p:sp>
      <p:sp>
        <p:nvSpPr>
          <p:cNvPr id="59416" name="TextBox 28"/>
          <p:cNvSpPr txBox="1">
            <a:spLocks noChangeArrowheads="1"/>
          </p:cNvSpPr>
          <p:nvPr/>
        </p:nvSpPr>
        <p:spPr bwMode="auto">
          <a:xfrm>
            <a:off x="6705600" y="3846513"/>
            <a:ext cx="2133600" cy="523200"/>
          </a:xfrm>
          <a:prstGeom prst="rect">
            <a:avLst/>
          </a:prstGeom>
          <a:noFill/>
          <a:ln w="9525">
            <a:noFill/>
            <a:miter lim="800000"/>
            <a:headEnd/>
            <a:tailEnd/>
          </a:ln>
        </p:spPr>
        <p:txBody>
          <a:bodyPr lIns="91420" tIns="45710" rIns="91420" bIns="45710">
            <a:spAutoFit/>
          </a:bodyPr>
          <a:lstStyle/>
          <a:p>
            <a:pPr algn="l" defTabSz="914400">
              <a:buNone/>
            </a:pPr>
            <a:r>
              <a:rPr lang="en-GB" sz="1400" b="0" i="0">
                <a:latin typeface="Arial" pitchFamily="34" charset="0"/>
                <a:ea typeface="黑体" pitchFamily="49" charset="-122"/>
                <a:cs typeface="Arial" pitchFamily="34" charset="0"/>
              </a:rPr>
              <a:t>最适合有低内存要求的微处理器级系统</a:t>
            </a:r>
          </a:p>
        </p:txBody>
      </p:sp>
      <p:pic>
        <p:nvPicPr>
          <p:cNvPr id="59417" name="Picture 6" descr="HighTech.png"/>
          <p:cNvPicPr>
            <a:picLocks noChangeAspect="1"/>
          </p:cNvPicPr>
          <p:nvPr/>
        </p:nvPicPr>
        <p:blipFill>
          <a:blip r:embed="rId7" cstate="print"/>
          <a:srcRect/>
          <a:stretch>
            <a:fillRect/>
          </a:stretch>
        </p:blipFill>
        <p:spPr bwMode="auto">
          <a:xfrm>
            <a:off x="7192963" y="3111500"/>
            <a:ext cx="946150" cy="695325"/>
          </a:xfrm>
          <a:prstGeom prst="rect">
            <a:avLst/>
          </a:prstGeom>
          <a:noFill/>
          <a:ln w="9525">
            <a:noFill/>
            <a:miter lim="800000"/>
            <a:headEnd/>
            <a:tailEnd/>
          </a:ln>
        </p:spPr>
      </p:pic>
      <p:pic>
        <p:nvPicPr>
          <p:cNvPr id="59418" name="Picture 30" descr="JAVA.png"/>
          <p:cNvPicPr>
            <a:picLocks noChangeAspect="1"/>
          </p:cNvPicPr>
          <p:nvPr/>
        </p:nvPicPr>
        <p:blipFill>
          <a:blip r:embed="rId8" cstate="print"/>
          <a:srcRect/>
          <a:stretch>
            <a:fillRect/>
          </a:stretch>
        </p:blipFill>
        <p:spPr bwMode="auto">
          <a:xfrm>
            <a:off x="979488" y="836613"/>
            <a:ext cx="684212" cy="1019175"/>
          </a:xfrm>
          <a:prstGeom prst="rect">
            <a:avLst/>
          </a:prstGeom>
          <a:noFill/>
          <a:ln w="9525">
            <a:noFill/>
            <a:miter lim="800000"/>
            <a:headEnd/>
            <a:tailEnd/>
          </a:ln>
        </p:spPr>
      </p:pic>
      <p:pic>
        <p:nvPicPr>
          <p:cNvPr id="59419" name="Picture 31" descr="RapidAppDevelopment.png"/>
          <p:cNvPicPr>
            <a:picLocks noChangeAspect="1"/>
          </p:cNvPicPr>
          <p:nvPr/>
        </p:nvPicPr>
        <p:blipFill>
          <a:blip r:embed="rId9" cstate="print"/>
          <a:srcRect/>
          <a:stretch>
            <a:fillRect/>
          </a:stretch>
        </p:blipFill>
        <p:spPr bwMode="auto">
          <a:xfrm rot="1681546">
            <a:off x="5340350" y="2616200"/>
            <a:ext cx="909638" cy="1320800"/>
          </a:xfrm>
          <a:prstGeom prst="rect">
            <a:avLst/>
          </a:prstGeom>
          <a:noFill/>
          <a:ln w="9525">
            <a:noFill/>
            <a:miter lim="800000"/>
            <a:headEnd/>
            <a:tailEnd/>
          </a:ln>
        </p:spPr>
      </p:pic>
      <p:pic>
        <p:nvPicPr>
          <p:cNvPr id="59420" name="Picture 9" descr="Network.png"/>
          <p:cNvPicPr>
            <a:picLocks noChangeAspect="1"/>
          </p:cNvPicPr>
          <p:nvPr/>
        </p:nvPicPr>
        <p:blipFill>
          <a:blip r:embed="rId10" cstate="print"/>
          <a:srcRect/>
          <a:stretch>
            <a:fillRect/>
          </a:stretch>
        </p:blipFill>
        <p:spPr bwMode="auto">
          <a:xfrm>
            <a:off x="6953250" y="1017588"/>
            <a:ext cx="1358900" cy="869950"/>
          </a:xfrm>
          <a:prstGeom prst="rect">
            <a:avLst/>
          </a:prstGeom>
          <a:noFill/>
          <a:ln w="9525">
            <a:noFill/>
            <a:miter lim="800000"/>
            <a:headEnd/>
            <a:tailEnd/>
          </a:ln>
        </p:spPr>
      </p:pic>
      <p:pic>
        <p:nvPicPr>
          <p:cNvPr id="59421" name="Picture 33" descr="WirelessOption.png"/>
          <p:cNvPicPr>
            <a:picLocks noChangeAspect="1"/>
          </p:cNvPicPr>
          <p:nvPr/>
        </p:nvPicPr>
        <p:blipFill>
          <a:blip r:embed="rId11" cstate="print"/>
          <a:srcRect/>
          <a:stretch>
            <a:fillRect/>
          </a:stretch>
        </p:blipFill>
        <p:spPr bwMode="auto">
          <a:xfrm>
            <a:off x="5521325" y="977900"/>
            <a:ext cx="519113" cy="8715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p:cNvSpPr/>
          <p:nvPr/>
        </p:nvSpPr>
        <p:spPr>
          <a:xfrm rot="10800000">
            <a:off x="0" y="985838"/>
            <a:ext cx="9144000" cy="3617912"/>
          </a:xfrm>
          <a:prstGeom prst="rect">
            <a:avLst/>
          </a:prstGeom>
          <a:gradFill>
            <a:gsLst>
              <a:gs pos="60000">
                <a:srgbClr val="EBEDEC"/>
              </a:gs>
              <a:gs pos="100000">
                <a:srgbClr val="CBD0CE"/>
              </a:gs>
              <a:gs pos="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72" name="Rectangle 71"/>
          <p:cNvSpPr/>
          <p:nvPr/>
        </p:nvSpPr>
        <p:spPr>
          <a:xfrm>
            <a:off x="412750" y="4922838"/>
            <a:ext cx="214313" cy="130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61444" name="Slide Number Placeholder 3"/>
          <p:cNvSpPr txBox="1">
            <a:spLocks/>
          </p:cNvSpPr>
          <p:nvPr/>
        </p:nvSpPr>
        <p:spPr bwMode="auto">
          <a:xfrm>
            <a:off x="8693150" y="4829175"/>
            <a:ext cx="450850" cy="457200"/>
          </a:xfrm>
          <a:prstGeom prst="rect">
            <a:avLst/>
          </a:prstGeom>
          <a:noFill/>
          <a:ln w="9525">
            <a:noFill/>
            <a:miter lim="800000"/>
            <a:headEnd/>
            <a:tailEnd/>
          </a:ln>
        </p:spPr>
        <p:txBody>
          <a:bodyPr/>
          <a:lstStyle/>
          <a:p>
            <a:pPr algn="l" defTabSz="914400">
              <a:buNone/>
            </a:pPr>
            <a:fld id="{1CE9546C-F8EE-414A-B57D-EE8DF9E1D18C}" type="slidenum">
              <a:rPr lang="en-US" sz="900" b="0" i="0">
                <a:latin typeface="Arial" pitchFamily="34" charset="0"/>
                <a:ea typeface="黑体" pitchFamily="49" charset="-122"/>
                <a:cs typeface="Arial" pitchFamily="34" charset="0"/>
              </a:rPr>
              <a:pPr algn="l" defTabSz="914400">
                <a:buNone/>
              </a:pPr>
              <a:t>28</a:t>
            </a:fld>
            <a:endParaRPr lang="en-US" sz="900" b="0" i="0">
              <a:latin typeface="Arial" pitchFamily="34" charset="0"/>
              <a:ea typeface="黑体" pitchFamily="49" charset="-122"/>
              <a:cs typeface="Arial" pitchFamily="34" charset="0"/>
            </a:endParaRPr>
          </a:p>
        </p:txBody>
      </p:sp>
      <p:sp>
        <p:nvSpPr>
          <p:cNvPr id="61445" name="Title 1"/>
          <p:cNvSpPr>
            <a:spLocks noGrp="1"/>
          </p:cNvSpPr>
          <p:nvPr>
            <p:ph type="title"/>
          </p:nvPr>
        </p:nvSpPr>
        <p:spPr>
          <a:xfrm>
            <a:off x="804863" y="246063"/>
            <a:ext cx="8229600" cy="406400"/>
          </a:xfrm>
        </p:spPr>
        <p:txBody>
          <a:bodyPr/>
          <a:lstStyle/>
          <a:p>
            <a:pPr algn="l" defTabSz="914400">
              <a:lnSpc>
                <a:spcPct val="90000"/>
              </a:lnSpc>
              <a:spcBef>
                <a:spcPts val="0"/>
              </a:spcBef>
              <a:buNone/>
            </a:pPr>
            <a:r>
              <a:rPr lang="en-US" sz="2800" b="1" i="0">
                <a:solidFill>
                  <a:srgbClr val="424545"/>
                </a:solidFill>
                <a:latin typeface="Arial" pitchFamily="34" charset="0"/>
                <a:ea typeface="黑体" pitchFamily="49" charset="-122"/>
                <a:cs typeface="Arial" pitchFamily="34" charset="0"/>
              </a:rPr>
              <a:t>Java SE Embedded</a:t>
            </a:r>
          </a:p>
        </p:txBody>
      </p:sp>
      <p:sp>
        <p:nvSpPr>
          <p:cNvPr id="61446" name="Text Placeholder 4"/>
          <p:cNvSpPr>
            <a:spLocks noGrp="1"/>
          </p:cNvSpPr>
          <p:nvPr>
            <p:ph type="body" sz="quarter" idx="13"/>
          </p:nvPr>
        </p:nvSpPr>
        <p:spPr>
          <a:xfrm>
            <a:off x="804863" y="565150"/>
            <a:ext cx="8609012" cy="304800"/>
          </a:xfrm>
        </p:spPr>
        <p:txBody>
          <a:bodyPr/>
          <a:lstStyle/>
          <a:p>
            <a:pPr marL="228600" indent="-164592" algn="l" defTabSz="228600">
              <a:spcBef>
                <a:spcPts val="0"/>
              </a:spcBef>
              <a:spcAft>
                <a:spcPts val="0"/>
              </a:spcAft>
              <a:buNone/>
            </a:pPr>
            <a:r>
              <a:rPr lang="en-US" sz="2000" b="0" i="0">
                <a:solidFill>
                  <a:srgbClr val="5382A1"/>
                </a:solidFill>
                <a:ea typeface="黑体" pitchFamily="49" charset="-122"/>
              </a:rPr>
              <a:t>特性概览</a:t>
            </a:r>
          </a:p>
        </p:txBody>
      </p:sp>
      <p:pic>
        <p:nvPicPr>
          <p:cNvPr id="61447" name="Picture 7" descr="Customization.png"/>
          <p:cNvPicPr>
            <a:picLocks noChangeAspect="1"/>
          </p:cNvPicPr>
          <p:nvPr/>
        </p:nvPicPr>
        <p:blipFill>
          <a:blip r:embed="rId3" cstate="print"/>
          <a:srcRect/>
          <a:stretch>
            <a:fillRect/>
          </a:stretch>
        </p:blipFill>
        <p:spPr bwMode="auto">
          <a:xfrm>
            <a:off x="914400" y="2840038"/>
            <a:ext cx="1182688" cy="1058862"/>
          </a:xfrm>
          <a:prstGeom prst="rect">
            <a:avLst/>
          </a:prstGeom>
          <a:noFill/>
          <a:ln w="9525">
            <a:noFill/>
            <a:miter lim="800000"/>
            <a:headEnd/>
            <a:tailEnd/>
          </a:ln>
        </p:spPr>
      </p:pic>
      <p:pic>
        <p:nvPicPr>
          <p:cNvPr id="61448" name="Picture 11"/>
          <p:cNvPicPr>
            <a:picLocks noChangeAspect="1"/>
          </p:cNvPicPr>
          <p:nvPr/>
        </p:nvPicPr>
        <p:blipFill>
          <a:blip r:embed="rId4" cstate="print"/>
          <a:srcRect/>
          <a:stretch>
            <a:fillRect/>
          </a:stretch>
        </p:blipFill>
        <p:spPr bwMode="auto">
          <a:xfrm>
            <a:off x="7123113" y="2847975"/>
            <a:ext cx="1238250" cy="354013"/>
          </a:xfrm>
          <a:prstGeom prst="rect">
            <a:avLst/>
          </a:prstGeom>
          <a:noFill/>
          <a:ln w="9525">
            <a:noFill/>
            <a:miter lim="800000"/>
            <a:headEnd/>
            <a:tailEnd/>
          </a:ln>
        </p:spPr>
      </p:pic>
      <p:sp>
        <p:nvSpPr>
          <p:cNvPr id="61449" name="TextBox 14"/>
          <p:cNvSpPr txBox="1">
            <a:spLocks noChangeArrowheads="1"/>
          </p:cNvSpPr>
          <p:nvPr/>
        </p:nvSpPr>
        <p:spPr bwMode="auto">
          <a:xfrm>
            <a:off x="533400" y="1857375"/>
            <a:ext cx="1966913" cy="738188"/>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功能齐全的 Java SE 平台，支持 Java 7 语言</a:t>
            </a:r>
          </a:p>
        </p:txBody>
      </p:sp>
      <p:cxnSp>
        <p:nvCxnSpPr>
          <p:cNvPr id="88" name="Straight Connector 87"/>
          <p:cNvCxnSpPr/>
          <p:nvPr/>
        </p:nvCxnSpPr>
        <p:spPr>
          <a:xfrm>
            <a:off x="304800" y="2687638"/>
            <a:ext cx="8305800" cy="1587"/>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4990307" y="2802731"/>
            <a:ext cx="3429000" cy="1587"/>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5400000">
            <a:off x="3086894" y="2724944"/>
            <a:ext cx="3429000" cy="1588"/>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953294" y="2724944"/>
            <a:ext cx="3429000" cy="1588"/>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1454" name="TextBox 22"/>
          <p:cNvSpPr txBox="1">
            <a:spLocks noChangeArrowheads="1"/>
          </p:cNvSpPr>
          <p:nvPr/>
        </p:nvSpPr>
        <p:spPr bwMode="auto">
          <a:xfrm>
            <a:off x="2690813" y="1857375"/>
            <a:ext cx="2120900" cy="523200"/>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行业标准的高性能 HotSpot 即时编译器</a:t>
            </a:r>
          </a:p>
        </p:txBody>
      </p:sp>
      <p:sp>
        <p:nvSpPr>
          <p:cNvPr id="61455" name="TextBox 23"/>
          <p:cNvSpPr txBox="1">
            <a:spLocks noChangeArrowheads="1"/>
          </p:cNvSpPr>
          <p:nvPr/>
        </p:nvSpPr>
        <p:spPr bwMode="auto">
          <a:xfrm>
            <a:off x="4779963" y="1849438"/>
            <a:ext cx="1963737" cy="738644"/>
          </a:xfrm>
          <a:prstGeom prst="rect">
            <a:avLst/>
          </a:prstGeom>
          <a:noFill/>
          <a:ln w="9525">
            <a:noFill/>
            <a:miter lim="800000"/>
            <a:headEnd/>
            <a:tailEnd/>
          </a:ln>
        </p:spPr>
        <p:txBody>
          <a:bodyPr lIns="91420" tIns="45710" rIns="91420" bIns="45710">
            <a:spAutoFit/>
          </a:bodyPr>
          <a:lstStyle/>
          <a:p>
            <a:pPr algn="l" defTabSz="914400">
              <a:buNone/>
            </a:pPr>
            <a:r>
              <a:rPr lang="zh-CN" altLang="en-US" sz="1400" b="0" i="0" dirty="0" smtClean="0">
                <a:latin typeface="Arial" pitchFamily="34" charset="0"/>
                <a:ea typeface="黑体" pitchFamily="49" charset="-122"/>
                <a:cs typeface="Arial" pitchFamily="34" charset="0"/>
              </a:rPr>
              <a:t>无图形界面</a:t>
            </a:r>
            <a:r>
              <a:rPr lang="en-US" sz="1400" b="0" i="0" dirty="0" smtClean="0">
                <a:latin typeface="Arial" pitchFamily="34" charset="0"/>
                <a:ea typeface="黑体" pitchFamily="49" charset="-122"/>
                <a:cs typeface="Arial" pitchFamily="34" charset="0"/>
              </a:rPr>
              <a:t>有</a:t>
            </a:r>
            <a:r>
              <a:rPr lang="zh-CN" altLang="en-US" sz="1400" b="0" i="0" dirty="0" smtClean="0">
                <a:latin typeface="Arial" pitchFamily="34" charset="0"/>
                <a:ea typeface="黑体" pitchFamily="49" charset="-122"/>
                <a:cs typeface="Arial" pitchFamily="34" charset="0"/>
              </a:rPr>
              <a:t>图形界面</a:t>
            </a:r>
            <a:r>
              <a:rPr lang="en-US" sz="1400" b="0" i="0" dirty="0" smtClean="0">
                <a:latin typeface="Arial" pitchFamily="34" charset="0"/>
                <a:ea typeface="黑体" pitchFamily="49" charset="-122"/>
                <a:cs typeface="Arial" pitchFamily="34" charset="0"/>
              </a:rPr>
              <a:t>（</a:t>
            </a:r>
            <a:r>
              <a:rPr lang="en-US" sz="1400" b="0" i="0" dirty="0" err="1" smtClean="0">
                <a:latin typeface="Arial" pitchFamily="34" charset="0"/>
                <a:ea typeface="黑体" pitchFamily="49" charset="-122"/>
                <a:cs typeface="Arial" pitchFamily="34" charset="0"/>
              </a:rPr>
              <a:t>JavaFX</a:t>
            </a:r>
            <a:r>
              <a:rPr lang="en-US" sz="1400" b="0" i="0" dirty="0" smtClean="0">
                <a:latin typeface="Arial" pitchFamily="34" charset="0"/>
                <a:ea typeface="黑体" pitchFamily="49" charset="-122"/>
                <a:cs typeface="Arial" pitchFamily="34" charset="0"/>
              </a:rPr>
              <a:t> </a:t>
            </a:r>
            <a:r>
              <a:rPr lang="en-US" sz="1400" b="0" i="0" dirty="0">
                <a:latin typeface="Arial" pitchFamily="34" charset="0"/>
                <a:ea typeface="黑体" pitchFamily="49" charset="-122"/>
                <a:cs typeface="Arial" pitchFamily="34" charset="0"/>
              </a:rPr>
              <a:t>或 AWT/</a:t>
            </a:r>
            <a:r>
              <a:rPr lang="en-US" sz="1400" b="0" i="0" dirty="0" err="1">
                <a:latin typeface="Arial" pitchFamily="34" charset="0"/>
                <a:ea typeface="黑体" pitchFamily="49" charset="-122"/>
                <a:cs typeface="Arial" pitchFamily="34" charset="0"/>
              </a:rPr>
              <a:t>Swing）配置</a:t>
            </a:r>
            <a:endParaRPr lang="en-US" sz="1400" b="0" i="0" dirty="0">
              <a:latin typeface="Arial" pitchFamily="34" charset="0"/>
              <a:ea typeface="黑体" pitchFamily="49" charset="-122"/>
              <a:cs typeface="Arial" pitchFamily="34" charset="0"/>
            </a:endParaRPr>
          </a:p>
        </p:txBody>
      </p:sp>
      <p:sp>
        <p:nvSpPr>
          <p:cNvPr id="61456" name="TextBox 24"/>
          <p:cNvSpPr txBox="1">
            <a:spLocks noChangeArrowheads="1"/>
          </p:cNvSpPr>
          <p:nvPr/>
        </p:nvSpPr>
        <p:spPr bwMode="auto">
          <a:xfrm>
            <a:off x="6718300" y="1920875"/>
            <a:ext cx="2163763" cy="738188"/>
          </a:xfrm>
          <a:prstGeom prst="rect">
            <a:avLst/>
          </a:prstGeom>
          <a:noFill/>
          <a:ln w="9525">
            <a:noFill/>
            <a:miter lim="800000"/>
            <a:headEnd/>
            <a:tailEnd/>
          </a:ln>
        </p:spPr>
        <p:txBody>
          <a:bodyPr lIns="91420" tIns="45710" rIns="91420" bIns="45710">
            <a:spAutoFit/>
          </a:bodyPr>
          <a:lstStyle/>
          <a:p>
            <a:pPr algn="l" defTabSz="914400">
              <a:buNone/>
            </a:pPr>
            <a:r>
              <a:rPr lang="en-US" sz="1400" b="0" i="0">
                <a:solidFill>
                  <a:srgbClr val="000000"/>
                </a:solidFill>
                <a:latin typeface="Arial" pitchFamily="34" charset="0"/>
                <a:ea typeface="黑体" pitchFamily="49" charset="-122"/>
                <a:cs typeface="Arial" pitchFamily="34" charset="0"/>
              </a:rPr>
              <a:t>提供久经考验的成熟 Java SE 7 API 用于连接和集成</a:t>
            </a:r>
          </a:p>
        </p:txBody>
      </p:sp>
      <p:sp>
        <p:nvSpPr>
          <p:cNvPr id="61457" name="TextBox 25"/>
          <p:cNvSpPr txBox="1">
            <a:spLocks noChangeArrowheads="1"/>
          </p:cNvSpPr>
          <p:nvPr/>
        </p:nvSpPr>
        <p:spPr bwMode="auto">
          <a:xfrm>
            <a:off x="371475" y="3830638"/>
            <a:ext cx="2295525" cy="523200"/>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针对多种嵌入式平台而优化的生产级二进制文件</a:t>
            </a:r>
          </a:p>
        </p:txBody>
      </p:sp>
      <p:sp>
        <p:nvSpPr>
          <p:cNvPr id="61458" name="TextBox 26"/>
          <p:cNvSpPr txBox="1">
            <a:spLocks noChangeArrowheads="1"/>
          </p:cNvSpPr>
          <p:nvPr/>
        </p:nvSpPr>
        <p:spPr bwMode="auto">
          <a:xfrm>
            <a:off x="2667000" y="3830638"/>
            <a:ext cx="2133600" cy="738187"/>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三种新的优化 Java 运行时，亦即紧凑型配置文件*</a:t>
            </a:r>
          </a:p>
        </p:txBody>
      </p:sp>
      <p:sp>
        <p:nvSpPr>
          <p:cNvPr id="61459" name="TextBox 27"/>
          <p:cNvSpPr txBox="1">
            <a:spLocks noChangeArrowheads="1"/>
          </p:cNvSpPr>
          <p:nvPr/>
        </p:nvSpPr>
        <p:spPr bwMode="auto">
          <a:xfrm>
            <a:off x="4800600" y="3830638"/>
            <a:ext cx="1905000" cy="523200"/>
          </a:xfrm>
          <a:prstGeom prst="rect">
            <a:avLst/>
          </a:prstGeom>
          <a:noFill/>
          <a:ln w="9525">
            <a:noFill/>
            <a:miter lim="800000"/>
            <a:headEnd/>
            <a:tailEnd/>
          </a:ln>
        </p:spPr>
        <p:txBody>
          <a:bodyPr lIns="91420" tIns="45710" rIns="91420" bIns="45710">
            <a:spAutoFit/>
          </a:bodyPr>
          <a:lstStyle/>
          <a:p>
            <a:pPr algn="l" defTabSz="914400">
              <a:buNone/>
            </a:pPr>
            <a:r>
              <a:rPr lang="en-GB" sz="1400" b="0" i="0" dirty="0" err="1" smtClean="0">
                <a:latin typeface="Arial" pitchFamily="34" charset="0"/>
                <a:ea typeface="黑体" pitchFamily="49" charset="-122"/>
                <a:cs typeface="Arial" pitchFamily="34" charset="0"/>
              </a:rPr>
              <a:t>易于迁移旧式</a:t>
            </a:r>
            <a:r>
              <a:rPr lang="zh-CN" altLang="en-US" sz="1400" b="0" i="0" dirty="0" smtClean="0">
                <a:latin typeface="Arial" pitchFamily="34" charset="0"/>
                <a:ea typeface="黑体" pitchFamily="49" charset="-122"/>
                <a:cs typeface="Arial" pitchFamily="34" charset="0"/>
              </a:rPr>
              <a:t>无用户界面</a:t>
            </a:r>
            <a:r>
              <a:rPr lang="en-GB" sz="1400" b="0" i="0" dirty="0" smtClean="0">
                <a:latin typeface="Arial" pitchFamily="34" charset="0"/>
                <a:ea typeface="黑体" pitchFamily="49" charset="-122"/>
                <a:cs typeface="Arial" pitchFamily="34" charset="0"/>
              </a:rPr>
              <a:t> </a:t>
            </a:r>
            <a:r>
              <a:rPr lang="en-GB" sz="1400" b="0" i="0" dirty="0">
                <a:latin typeface="Arial" pitchFamily="34" charset="0"/>
                <a:ea typeface="黑体" pitchFamily="49" charset="-122"/>
                <a:cs typeface="Arial" pitchFamily="34" charset="0"/>
              </a:rPr>
              <a:t>CDC </a:t>
            </a:r>
            <a:r>
              <a:rPr lang="en-GB" sz="1400" b="0" i="0" dirty="0" err="1">
                <a:latin typeface="Arial" pitchFamily="34" charset="0"/>
                <a:ea typeface="黑体" pitchFamily="49" charset="-122"/>
                <a:cs typeface="Arial" pitchFamily="34" charset="0"/>
              </a:rPr>
              <a:t>应用程序</a:t>
            </a:r>
            <a:r>
              <a:rPr lang="en-GB" sz="1400" b="0" i="0" dirty="0">
                <a:latin typeface="Arial" pitchFamily="34" charset="0"/>
                <a:ea typeface="黑体" pitchFamily="49" charset="-122"/>
                <a:cs typeface="Arial" pitchFamily="34" charset="0"/>
              </a:rPr>
              <a:t>*</a:t>
            </a:r>
          </a:p>
        </p:txBody>
      </p:sp>
      <p:sp>
        <p:nvSpPr>
          <p:cNvPr id="61460" name="TextBox 28"/>
          <p:cNvSpPr txBox="1">
            <a:spLocks noChangeArrowheads="1"/>
          </p:cNvSpPr>
          <p:nvPr/>
        </p:nvSpPr>
        <p:spPr bwMode="auto">
          <a:xfrm>
            <a:off x="6705600" y="3846513"/>
            <a:ext cx="2133600" cy="523200"/>
          </a:xfrm>
          <a:prstGeom prst="rect">
            <a:avLst/>
          </a:prstGeom>
          <a:noFill/>
          <a:ln w="9525">
            <a:noFill/>
            <a:miter lim="800000"/>
            <a:headEnd/>
            <a:tailEnd/>
          </a:ln>
        </p:spPr>
        <p:txBody>
          <a:bodyPr lIns="91420" tIns="45710" rIns="91420" bIns="45710">
            <a:spAutoFit/>
          </a:bodyPr>
          <a:lstStyle/>
          <a:p>
            <a:pPr algn="l" defTabSz="914400">
              <a:buNone/>
            </a:pPr>
            <a:r>
              <a:rPr lang="en-GB" sz="1400" b="0" i="0">
                <a:latin typeface="Arial" pitchFamily="34" charset="0"/>
                <a:ea typeface="黑体" pitchFamily="49" charset="-122"/>
                <a:cs typeface="Arial" pitchFamily="34" charset="0"/>
              </a:rPr>
              <a:t>降低嵌入式系统上的静态空间占用和内存要求</a:t>
            </a:r>
          </a:p>
        </p:txBody>
      </p:sp>
      <p:pic>
        <p:nvPicPr>
          <p:cNvPr id="61461" name="Picture 30" descr="JAVA.png"/>
          <p:cNvPicPr>
            <a:picLocks noChangeAspect="1"/>
          </p:cNvPicPr>
          <p:nvPr/>
        </p:nvPicPr>
        <p:blipFill>
          <a:blip r:embed="rId5" cstate="print"/>
          <a:srcRect/>
          <a:stretch>
            <a:fillRect/>
          </a:stretch>
        </p:blipFill>
        <p:spPr bwMode="auto">
          <a:xfrm>
            <a:off x="987425" y="922338"/>
            <a:ext cx="684213" cy="1020762"/>
          </a:xfrm>
          <a:prstGeom prst="rect">
            <a:avLst/>
          </a:prstGeom>
          <a:noFill/>
          <a:ln w="9525">
            <a:noFill/>
            <a:miter lim="800000"/>
            <a:headEnd/>
            <a:tailEnd/>
          </a:ln>
        </p:spPr>
      </p:pic>
      <p:pic>
        <p:nvPicPr>
          <p:cNvPr id="61462" name="Picture 9" descr="Network.png"/>
          <p:cNvPicPr>
            <a:picLocks noChangeAspect="1"/>
          </p:cNvPicPr>
          <p:nvPr/>
        </p:nvPicPr>
        <p:blipFill>
          <a:blip r:embed="rId6" cstate="print"/>
          <a:srcRect/>
          <a:stretch>
            <a:fillRect/>
          </a:stretch>
        </p:blipFill>
        <p:spPr bwMode="auto">
          <a:xfrm>
            <a:off x="7221538" y="1017588"/>
            <a:ext cx="1319212" cy="844550"/>
          </a:xfrm>
          <a:prstGeom prst="rect">
            <a:avLst/>
          </a:prstGeom>
          <a:noFill/>
          <a:ln w="9525">
            <a:noFill/>
            <a:miter lim="800000"/>
            <a:headEnd/>
            <a:tailEnd/>
          </a:ln>
        </p:spPr>
      </p:pic>
      <p:pic>
        <p:nvPicPr>
          <p:cNvPr id="61463" name="Picture 34"/>
          <p:cNvPicPr>
            <a:picLocks noChangeAspect="1"/>
          </p:cNvPicPr>
          <p:nvPr/>
        </p:nvPicPr>
        <p:blipFill>
          <a:blip r:embed="rId7" cstate="print"/>
          <a:srcRect/>
          <a:stretch>
            <a:fillRect/>
          </a:stretch>
        </p:blipFill>
        <p:spPr bwMode="auto">
          <a:xfrm>
            <a:off x="6972300" y="3281363"/>
            <a:ext cx="931863" cy="406400"/>
          </a:xfrm>
          <a:prstGeom prst="rect">
            <a:avLst/>
          </a:prstGeom>
          <a:noFill/>
          <a:ln w="9525">
            <a:noFill/>
            <a:miter lim="800000"/>
            <a:headEnd/>
            <a:tailEnd/>
          </a:ln>
        </p:spPr>
      </p:pic>
      <p:pic>
        <p:nvPicPr>
          <p:cNvPr id="61464" name="Picture 13"/>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7899400" y="3257550"/>
            <a:ext cx="608013" cy="458788"/>
          </a:xfrm>
          <a:prstGeom prst="rect">
            <a:avLst/>
          </a:prstGeom>
          <a:noFill/>
          <a:ln w="9525">
            <a:noFill/>
            <a:miter lim="800000"/>
            <a:headEnd/>
            <a:tailEnd/>
          </a:ln>
        </p:spPr>
      </p:pic>
      <p:pic>
        <p:nvPicPr>
          <p:cNvPr id="61465" name="Picture 36" descr="JHeadstart.png"/>
          <p:cNvPicPr>
            <a:picLocks noChangeAspect="1"/>
          </p:cNvPicPr>
          <p:nvPr/>
        </p:nvPicPr>
        <p:blipFill>
          <a:blip r:embed="rId9" cstate="print"/>
          <a:srcRect/>
          <a:stretch>
            <a:fillRect/>
          </a:stretch>
        </p:blipFill>
        <p:spPr bwMode="auto">
          <a:xfrm>
            <a:off x="3071813" y="1025525"/>
            <a:ext cx="1274762" cy="830263"/>
          </a:xfrm>
          <a:prstGeom prst="rect">
            <a:avLst/>
          </a:prstGeom>
          <a:noFill/>
          <a:ln w="9525">
            <a:noFill/>
            <a:miter lim="800000"/>
            <a:headEnd/>
            <a:tailEnd/>
          </a:ln>
        </p:spPr>
      </p:pic>
      <p:pic>
        <p:nvPicPr>
          <p:cNvPr id="61466" name="Picture 37" descr="Reporting.png"/>
          <p:cNvPicPr>
            <a:picLocks noChangeAspect="1"/>
          </p:cNvPicPr>
          <p:nvPr/>
        </p:nvPicPr>
        <p:blipFill>
          <a:blip r:embed="rId10" cstate="print"/>
          <a:srcRect/>
          <a:stretch>
            <a:fillRect/>
          </a:stretch>
        </p:blipFill>
        <p:spPr bwMode="auto">
          <a:xfrm>
            <a:off x="5260975" y="1001713"/>
            <a:ext cx="1041400" cy="896937"/>
          </a:xfrm>
          <a:prstGeom prst="rect">
            <a:avLst/>
          </a:prstGeom>
          <a:noFill/>
          <a:ln w="9525">
            <a:noFill/>
            <a:miter lim="800000"/>
            <a:headEnd/>
            <a:tailEnd/>
          </a:ln>
        </p:spPr>
      </p:pic>
      <p:pic>
        <p:nvPicPr>
          <p:cNvPr id="61467" name="Picture 38" descr="ServerIdentity.png"/>
          <p:cNvPicPr>
            <a:picLocks noChangeAspect="1"/>
          </p:cNvPicPr>
          <p:nvPr/>
        </p:nvPicPr>
        <p:blipFill>
          <a:blip r:embed="rId11" cstate="print"/>
          <a:srcRect/>
          <a:stretch>
            <a:fillRect/>
          </a:stretch>
        </p:blipFill>
        <p:spPr bwMode="auto">
          <a:xfrm>
            <a:off x="3201988" y="2719388"/>
            <a:ext cx="1033462" cy="1162050"/>
          </a:xfrm>
          <a:prstGeom prst="rect">
            <a:avLst/>
          </a:prstGeom>
          <a:noFill/>
          <a:ln w="9525">
            <a:noFill/>
            <a:miter lim="800000"/>
            <a:headEnd/>
            <a:tailEnd/>
          </a:ln>
        </p:spPr>
      </p:pic>
      <p:pic>
        <p:nvPicPr>
          <p:cNvPr id="61468" name="Picture 39" descr="PortletCatalog.png"/>
          <p:cNvPicPr>
            <a:picLocks noChangeAspect="1"/>
          </p:cNvPicPr>
          <p:nvPr/>
        </p:nvPicPr>
        <p:blipFill>
          <a:blip r:embed="rId12" cstate="print"/>
          <a:srcRect/>
          <a:stretch>
            <a:fillRect/>
          </a:stretch>
        </p:blipFill>
        <p:spPr bwMode="auto">
          <a:xfrm>
            <a:off x="5078413" y="2816225"/>
            <a:ext cx="1255712" cy="895350"/>
          </a:xfrm>
          <a:prstGeom prst="rect">
            <a:avLst/>
          </a:prstGeom>
          <a:noFill/>
          <a:ln w="9525">
            <a:noFill/>
            <a:miter lim="800000"/>
            <a:headEnd/>
            <a:tailEnd/>
          </a:ln>
        </p:spPr>
      </p:pic>
      <p:sp>
        <p:nvSpPr>
          <p:cNvPr id="61469" name="TextBox 40"/>
          <p:cNvSpPr txBox="1">
            <a:spLocks noChangeArrowheads="1"/>
          </p:cNvSpPr>
          <p:nvPr/>
        </p:nvSpPr>
        <p:spPr bwMode="auto">
          <a:xfrm>
            <a:off x="3021013" y="4791075"/>
            <a:ext cx="2416046" cy="276999"/>
          </a:xfrm>
          <a:prstGeom prst="rect">
            <a:avLst/>
          </a:prstGeom>
          <a:noFill/>
          <a:ln w="9525">
            <a:noFill/>
            <a:miter lim="800000"/>
            <a:headEnd/>
            <a:tailEnd/>
          </a:ln>
        </p:spPr>
        <p:txBody>
          <a:bodyPr wrap="none">
            <a:spAutoFit/>
          </a:bodyPr>
          <a:lstStyle/>
          <a:p>
            <a:pPr algn="l" defTabSz="914400">
              <a:buNone/>
            </a:pPr>
            <a:r>
              <a:rPr lang="en-US" sz="1200" b="0" i="0">
                <a:solidFill>
                  <a:srgbClr val="424545"/>
                </a:solidFill>
                <a:latin typeface="Arial" pitchFamily="34" charset="0"/>
                <a:ea typeface="黑体" pitchFamily="49" charset="-122"/>
                <a:cs typeface="Arial" pitchFamily="34" charset="0"/>
              </a:rPr>
              <a:t>* Java SE Embedded 8 规划特性</a:t>
            </a: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p:cNvSpPr/>
          <p:nvPr/>
        </p:nvSpPr>
        <p:spPr>
          <a:xfrm rot="10800000">
            <a:off x="0" y="985838"/>
            <a:ext cx="9144000" cy="3617912"/>
          </a:xfrm>
          <a:prstGeom prst="rect">
            <a:avLst/>
          </a:prstGeom>
          <a:gradFill>
            <a:gsLst>
              <a:gs pos="60000">
                <a:srgbClr val="EBEDEC"/>
              </a:gs>
              <a:gs pos="100000">
                <a:srgbClr val="CBD0CE"/>
              </a:gs>
              <a:gs pos="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72" name="Rectangle 71"/>
          <p:cNvSpPr/>
          <p:nvPr/>
        </p:nvSpPr>
        <p:spPr>
          <a:xfrm>
            <a:off x="412750" y="4922838"/>
            <a:ext cx="214313" cy="130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63492" name="Slide Number Placeholder 3"/>
          <p:cNvSpPr txBox="1">
            <a:spLocks/>
          </p:cNvSpPr>
          <p:nvPr/>
        </p:nvSpPr>
        <p:spPr bwMode="auto">
          <a:xfrm>
            <a:off x="8693150" y="4829175"/>
            <a:ext cx="450850" cy="457200"/>
          </a:xfrm>
          <a:prstGeom prst="rect">
            <a:avLst/>
          </a:prstGeom>
          <a:noFill/>
          <a:ln w="9525">
            <a:noFill/>
            <a:miter lim="800000"/>
            <a:headEnd/>
            <a:tailEnd/>
          </a:ln>
        </p:spPr>
        <p:txBody>
          <a:bodyPr/>
          <a:lstStyle/>
          <a:p>
            <a:pPr algn="l" defTabSz="914400">
              <a:buNone/>
            </a:pPr>
            <a:fld id="{A29C2DFD-9578-4A5F-AAC5-295728D53917}" type="slidenum">
              <a:rPr lang="en-US" sz="900" b="0" i="0">
                <a:latin typeface="Arial" pitchFamily="34" charset="0"/>
                <a:ea typeface="黑体" pitchFamily="49" charset="-122"/>
                <a:cs typeface="Arial" pitchFamily="34" charset="0"/>
              </a:rPr>
              <a:pPr algn="l" defTabSz="914400">
                <a:buNone/>
              </a:pPr>
              <a:t>29</a:t>
            </a:fld>
            <a:endParaRPr lang="en-US" sz="900" b="0" i="0">
              <a:latin typeface="Arial" pitchFamily="34" charset="0"/>
              <a:ea typeface="黑体" pitchFamily="49" charset="-122"/>
              <a:cs typeface="Arial" pitchFamily="34" charset="0"/>
            </a:endParaRPr>
          </a:p>
        </p:txBody>
      </p:sp>
      <p:sp>
        <p:nvSpPr>
          <p:cNvPr id="63493" name="Title 1"/>
          <p:cNvSpPr>
            <a:spLocks noGrp="1"/>
          </p:cNvSpPr>
          <p:nvPr>
            <p:ph type="title"/>
          </p:nvPr>
        </p:nvSpPr>
        <p:spPr>
          <a:xfrm>
            <a:off x="804863" y="246063"/>
            <a:ext cx="8229600" cy="406400"/>
          </a:xfrm>
        </p:spPr>
        <p:txBody>
          <a:bodyPr/>
          <a:lstStyle/>
          <a:p>
            <a:pPr algn="l" defTabSz="914400">
              <a:lnSpc>
                <a:spcPct val="90000"/>
              </a:lnSpc>
              <a:spcBef>
                <a:spcPts val="0"/>
              </a:spcBef>
              <a:buNone/>
            </a:pPr>
            <a:r>
              <a:rPr lang="en-US" sz="2800" b="1" i="0">
                <a:solidFill>
                  <a:srgbClr val="424545"/>
                </a:solidFill>
                <a:latin typeface="Arial" pitchFamily="34" charset="0"/>
                <a:ea typeface="黑体" pitchFamily="49" charset="-122"/>
                <a:cs typeface="Arial" pitchFamily="34" charset="0"/>
              </a:rPr>
              <a:t>Java Embedded Suite</a:t>
            </a:r>
          </a:p>
        </p:txBody>
      </p:sp>
      <p:sp>
        <p:nvSpPr>
          <p:cNvPr id="63494" name="Text Placeholder 4"/>
          <p:cNvSpPr>
            <a:spLocks noGrp="1"/>
          </p:cNvSpPr>
          <p:nvPr>
            <p:ph type="body" sz="quarter" idx="13"/>
          </p:nvPr>
        </p:nvSpPr>
        <p:spPr>
          <a:xfrm>
            <a:off x="804863" y="565150"/>
            <a:ext cx="8609012" cy="304800"/>
          </a:xfrm>
        </p:spPr>
        <p:txBody>
          <a:bodyPr/>
          <a:lstStyle/>
          <a:p>
            <a:pPr marL="228600" indent="-164592" algn="l" defTabSz="228600">
              <a:spcBef>
                <a:spcPts val="0"/>
              </a:spcBef>
              <a:spcAft>
                <a:spcPts val="0"/>
              </a:spcAft>
              <a:buNone/>
            </a:pPr>
            <a:r>
              <a:rPr lang="en-US" sz="2000" b="0" i="0">
                <a:solidFill>
                  <a:srgbClr val="5382A1"/>
                </a:solidFill>
                <a:ea typeface="黑体" pitchFamily="49" charset="-122"/>
              </a:rPr>
              <a:t>特性概览</a:t>
            </a:r>
          </a:p>
        </p:txBody>
      </p:sp>
      <p:pic>
        <p:nvPicPr>
          <p:cNvPr id="63495" name="Picture 7" descr="Customization.png"/>
          <p:cNvPicPr>
            <a:picLocks noChangeAspect="1"/>
          </p:cNvPicPr>
          <p:nvPr/>
        </p:nvPicPr>
        <p:blipFill>
          <a:blip r:embed="rId3" cstate="print"/>
          <a:srcRect/>
          <a:stretch>
            <a:fillRect/>
          </a:stretch>
        </p:blipFill>
        <p:spPr bwMode="auto">
          <a:xfrm>
            <a:off x="914400" y="2840038"/>
            <a:ext cx="1182688" cy="1058862"/>
          </a:xfrm>
          <a:prstGeom prst="rect">
            <a:avLst/>
          </a:prstGeom>
          <a:noFill/>
          <a:ln w="9525">
            <a:noFill/>
            <a:miter lim="800000"/>
            <a:headEnd/>
            <a:tailEnd/>
          </a:ln>
        </p:spPr>
      </p:pic>
      <p:pic>
        <p:nvPicPr>
          <p:cNvPr id="63496" name="Picture 11"/>
          <p:cNvPicPr>
            <a:picLocks noChangeAspect="1"/>
          </p:cNvPicPr>
          <p:nvPr/>
        </p:nvPicPr>
        <p:blipFill>
          <a:blip r:embed="rId4" cstate="print"/>
          <a:srcRect/>
          <a:stretch>
            <a:fillRect/>
          </a:stretch>
        </p:blipFill>
        <p:spPr bwMode="auto">
          <a:xfrm>
            <a:off x="7123113" y="2847975"/>
            <a:ext cx="1238250" cy="354013"/>
          </a:xfrm>
          <a:prstGeom prst="rect">
            <a:avLst/>
          </a:prstGeom>
          <a:noFill/>
          <a:ln w="9525">
            <a:noFill/>
            <a:miter lim="800000"/>
            <a:headEnd/>
            <a:tailEnd/>
          </a:ln>
        </p:spPr>
      </p:pic>
      <p:sp>
        <p:nvSpPr>
          <p:cNvPr id="63497" name="TextBox 14"/>
          <p:cNvSpPr txBox="1">
            <a:spLocks noChangeArrowheads="1"/>
          </p:cNvSpPr>
          <p:nvPr/>
        </p:nvSpPr>
        <p:spPr bwMode="auto">
          <a:xfrm>
            <a:off x="533400" y="1857375"/>
            <a:ext cx="1966913" cy="523200"/>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嵌入式设备上的企业中间件功能</a:t>
            </a:r>
          </a:p>
        </p:txBody>
      </p:sp>
      <p:cxnSp>
        <p:nvCxnSpPr>
          <p:cNvPr id="88" name="Straight Connector 87"/>
          <p:cNvCxnSpPr/>
          <p:nvPr/>
        </p:nvCxnSpPr>
        <p:spPr>
          <a:xfrm>
            <a:off x="304800" y="2687638"/>
            <a:ext cx="8305800" cy="1587"/>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5014119" y="2802731"/>
            <a:ext cx="3429000" cy="1588"/>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5400000">
            <a:off x="3023394" y="2756694"/>
            <a:ext cx="3429000" cy="1588"/>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788194" y="2748756"/>
            <a:ext cx="3429000" cy="1588"/>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3502" name="TextBox 22"/>
          <p:cNvSpPr txBox="1">
            <a:spLocks noChangeArrowheads="1"/>
          </p:cNvSpPr>
          <p:nvPr/>
        </p:nvSpPr>
        <p:spPr bwMode="auto">
          <a:xfrm>
            <a:off x="2500313" y="1857375"/>
            <a:ext cx="2436812" cy="523200"/>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集成式 Java 应用服务器，用于应用程序开发和部署</a:t>
            </a:r>
          </a:p>
        </p:txBody>
      </p:sp>
      <p:sp>
        <p:nvSpPr>
          <p:cNvPr id="63503" name="TextBox 23"/>
          <p:cNvSpPr txBox="1">
            <a:spLocks noChangeArrowheads="1"/>
          </p:cNvSpPr>
          <p:nvPr/>
        </p:nvSpPr>
        <p:spPr bwMode="auto">
          <a:xfrm>
            <a:off x="4779963" y="1857375"/>
            <a:ext cx="1963737" cy="738644"/>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高性能、轻量级 RDBMS，用于本地数据存储</a:t>
            </a:r>
          </a:p>
        </p:txBody>
      </p:sp>
      <p:sp>
        <p:nvSpPr>
          <p:cNvPr id="63504" name="TextBox 24"/>
          <p:cNvSpPr txBox="1">
            <a:spLocks noChangeArrowheads="1"/>
          </p:cNvSpPr>
          <p:nvPr/>
        </p:nvSpPr>
        <p:spPr bwMode="auto">
          <a:xfrm>
            <a:off x="6718300" y="1920875"/>
            <a:ext cx="2163763" cy="523200"/>
          </a:xfrm>
          <a:prstGeom prst="rect">
            <a:avLst/>
          </a:prstGeom>
          <a:noFill/>
          <a:ln w="9525">
            <a:noFill/>
            <a:miter lim="800000"/>
            <a:headEnd/>
            <a:tailEnd/>
          </a:ln>
        </p:spPr>
        <p:txBody>
          <a:bodyPr lIns="91420" tIns="45710" rIns="91420" bIns="45710">
            <a:spAutoFit/>
          </a:bodyPr>
          <a:lstStyle/>
          <a:p>
            <a:pPr algn="l" defTabSz="914400">
              <a:buNone/>
            </a:pPr>
            <a:r>
              <a:rPr lang="en-US" sz="1400" b="0" i="0">
                <a:solidFill>
                  <a:srgbClr val="000000"/>
                </a:solidFill>
                <a:latin typeface="Arial" pitchFamily="34" charset="0"/>
                <a:ea typeface="黑体" pitchFamily="49" charset="-122"/>
                <a:cs typeface="Arial" pitchFamily="34" charset="0"/>
              </a:rPr>
              <a:t>REST 式 Web 服务开发和部署 </a:t>
            </a:r>
          </a:p>
        </p:txBody>
      </p:sp>
      <p:sp>
        <p:nvSpPr>
          <p:cNvPr id="63505" name="TextBox 25"/>
          <p:cNvSpPr txBox="1">
            <a:spLocks noChangeArrowheads="1"/>
          </p:cNvSpPr>
          <p:nvPr/>
        </p:nvSpPr>
        <p:spPr bwMode="auto">
          <a:xfrm>
            <a:off x="276225" y="3830638"/>
            <a:ext cx="2295525" cy="738187"/>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针对嵌入式平台而优化的预先集成的生产级二进制文件</a:t>
            </a:r>
          </a:p>
        </p:txBody>
      </p:sp>
      <p:sp>
        <p:nvSpPr>
          <p:cNvPr id="63506" name="TextBox 26"/>
          <p:cNvSpPr txBox="1">
            <a:spLocks noChangeArrowheads="1"/>
          </p:cNvSpPr>
          <p:nvPr/>
        </p:nvSpPr>
        <p:spPr bwMode="auto">
          <a:xfrm>
            <a:off x="2595563" y="3830638"/>
            <a:ext cx="2205037" cy="738187"/>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基于 OSGi 的模块化托管应用程序容器，用以提供可扩展性*</a:t>
            </a:r>
          </a:p>
        </p:txBody>
      </p:sp>
      <p:sp>
        <p:nvSpPr>
          <p:cNvPr id="63507" name="TextBox 27"/>
          <p:cNvSpPr txBox="1">
            <a:spLocks noChangeArrowheads="1"/>
          </p:cNvSpPr>
          <p:nvPr/>
        </p:nvSpPr>
        <p:spPr bwMode="auto">
          <a:xfrm>
            <a:off x="4732338" y="3830638"/>
            <a:ext cx="2090737" cy="523200"/>
          </a:xfrm>
          <a:prstGeom prst="rect">
            <a:avLst/>
          </a:prstGeom>
          <a:noFill/>
          <a:ln w="9525">
            <a:noFill/>
            <a:miter lim="800000"/>
            <a:headEnd/>
            <a:tailEnd/>
          </a:ln>
        </p:spPr>
        <p:txBody>
          <a:bodyPr lIns="91420" tIns="45710" rIns="91420" bIns="45710">
            <a:spAutoFit/>
          </a:bodyPr>
          <a:lstStyle/>
          <a:p>
            <a:pPr algn="l" defTabSz="914400">
              <a:buNone/>
            </a:pPr>
            <a:r>
              <a:rPr lang="en-GB" sz="1400" b="0" i="0">
                <a:latin typeface="Arial" pitchFamily="34" charset="0"/>
                <a:ea typeface="黑体" pitchFamily="49" charset="-122"/>
                <a:cs typeface="Arial" pitchFamily="34" charset="0"/>
              </a:rPr>
              <a:t>REST 式远程服务和应用程序管理*</a:t>
            </a:r>
          </a:p>
        </p:txBody>
      </p:sp>
      <p:sp>
        <p:nvSpPr>
          <p:cNvPr id="63508" name="TextBox 28"/>
          <p:cNvSpPr txBox="1">
            <a:spLocks noChangeArrowheads="1"/>
          </p:cNvSpPr>
          <p:nvPr/>
        </p:nvSpPr>
        <p:spPr bwMode="auto">
          <a:xfrm>
            <a:off x="6705600" y="3846513"/>
            <a:ext cx="2301875" cy="738187"/>
          </a:xfrm>
          <a:prstGeom prst="rect">
            <a:avLst/>
          </a:prstGeom>
          <a:noFill/>
          <a:ln w="9525">
            <a:noFill/>
            <a:miter lim="800000"/>
            <a:headEnd/>
            <a:tailEnd/>
          </a:ln>
        </p:spPr>
        <p:txBody>
          <a:bodyPr lIns="91420" tIns="45710" rIns="91420" bIns="45710">
            <a:spAutoFit/>
          </a:bodyPr>
          <a:lstStyle/>
          <a:p>
            <a:pPr algn="l" defTabSz="914400">
              <a:buNone/>
            </a:pPr>
            <a:r>
              <a:rPr lang="en-GB" sz="1400" b="0" i="0">
                <a:latin typeface="Arial" pitchFamily="34" charset="0"/>
                <a:ea typeface="黑体" pitchFamily="49" charset="-122"/>
                <a:cs typeface="Arial" pitchFamily="34" charset="0"/>
              </a:rPr>
              <a:t>与 DIY 解决方案相比，改善了静态空间占用和内存要求</a:t>
            </a:r>
          </a:p>
        </p:txBody>
      </p:sp>
      <p:pic>
        <p:nvPicPr>
          <p:cNvPr id="63509" name="Picture 30" descr="JAVA.png"/>
          <p:cNvPicPr>
            <a:picLocks noChangeAspect="1"/>
          </p:cNvPicPr>
          <p:nvPr/>
        </p:nvPicPr>
        <p:blipFill>
          <a:blip r:embed="rId5" cstate="print"/>
          <a:srcRect/>
          <a:stretch>
            <a:fillRect/>
          </a:stretch>
        </p:blipFill>
        <p:spPr bwMode="auto">
          <a:xfrm>
            <a:off x="987425" y="922338"/>
            <a:ext cx="684213" cy="1020762"/>
          </a:xfrm>
          <a:prstGeom prst="rect">
            <a:avLst/>
          </a:prstGeom>
          <a:noFill/>
          <a:ln w="9525">
            <a:noFill/>
            <a:miter lim="800000"/>
            <a:headEnd/>
            <a:tailEnd/>
          </a:ln>
        </p:spPr>
      </p:pic>
      <p:pic>
        <p:nvPicPr>
          <p:cNvPr id="63510" name="Picture 13"/>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7291388" y="3273425"/>
            <a:ext cx="785812" cy="590550"/>
          </a:xfrm>
          <a:prstGeom prst="rect">
            <a:avLst/>
          </a:prstGeom>
          <a:noFill/>
          <a:ln w="9525">
            <a:noFill/>
            <a:miter lim="800000"/>
            <a:headEnd/>
            <a:tailEnd/>
          </a:ln>
        </p:spPr>
      </p:pic>
      <p:sp>
        <p:nvSpPr>
          <p:cNvPr id="63511" name="TextBox 40"/>
          <p:cNvSpPr txBox="1">
            <a:spLocks noChangeArrowheads="1"/>
          </p:cNvSpPr>
          <p:nvPr/>
        </p:nvSpPr>
        <p:spPr bwMode="auto">
          <a:xfrm>
            <a:off x="3021013" y="4791075"/>
            <a:ext cx="2800767" cy="276999"/>
          </a:xfrm>
          <a:prstGeom prst="rect">
            <a:avLst/>
          </a:prstGeom>
          <a:noFill/>
          <a:ln w="9525">
            <a:noFill/>
            <a:miter lim="800000"/>
            <a:headEnd/>
            <a:tailEnd/>
          </a:ln>
        </p:spPr>
        <p:txBody>
          <a:bodyPr wrap="none">
            <a:spAutoFit/>
          </a:bodyPr>
          <a:lstStyle/>
          <a:p>
            <a:pPr algn="l" defTabSz="914400">
              <a:buNone/>
            </a:pPr>
            <a:r>
              <a:rPr lang="en-US" sz="1200" b="0" i="0">
                <a:solidFill>
                  <a:srgbClr val="424545"/>
                </a:solidFill>
                <a:latin typeface="Arial" pitchFamily="34" charset="0"/>
                <a:ea typeface="黑体" pitchFamily="49" charset="-122"/>
                <a:cs typeface="Arial" pitchFamily="34" charset="0"/>
              </a:rPr>
              <a:t>* Java Embedded Suite 7.1 规划特性</a:t>
            </a:r>
          </a:p>
        </p:txBody>
      </p:sp>
      <p:pic>
        <p:nvPicPr>
          <p:cNvPr id="63512" name="Picture 8" descr="OWB2.png"/>
          <p:cNvPicPr>
            <a:picLocks noChangeAspect="1"/>
          </p:cNvPicPr>
          <p:nvPr/>
        </p:nvPicPr>
        <p:blipFill>
          <a:blip r:embed="rId7" cstate="print"/>
          <a:srcRect/>
          <a:stretch>
            <a:fillRect/>
          </a:stretch>
        </p:blipFill>
        <p:spPr bwMode="auto">
          <a:xfrm>
            <a:off x="2847975" y="2705100"/>
            <a:ext cx="1535113" cy="1068388"/>
          </a:xfrm>
          <a:prstGeom prst="rect">
            <a:avLst/>
          </a:prstGeom>
          <a:noFill/>
          <a:ln w="9525">
            <a:noFill/>
            <a:miter lim="800000"/>
            <a:headEnd/>
            <a:tailEnd/>
          </a:ln>
        </p:spPr>
      </p:pic>
      <p:pic>
        <p:nvPicPr>
          <p:cNvPr id="63513" name="Picture 31" descr="Database.png"/>
          <p:cNvPicPr>
            <a:picLocks noChangeAspect="1"/>
          </p:cNvPicPr>
          <p:nvPr/>
        </p:nvPicPr>
        <p:blipFill>
          <a:blip r:embed="rId8" cstate="print"/>
          <a:srcRect/>
          <a:stretch>
            <a:fillRect/>
          </a:stretch>
        </p:blipFill>
        <p:spPr bwMode="auto">
          <a:xfrm>
            <a:off x="5451475" y="1096963"/>
            <a:ext cx="488950" cy="725487"/>
          </a:xfrm>
          <a:prstGeom prst="rect">
            <a:avLst/>
          </a:prstGeom>
          <a:noFill/>
          <a:ln w="9525">
            <a:noFill/>
            <a:miter lim="800000"/>
            <a:headEnd/>
            <a:tailEnd/>
          </a:ln>
        </p:spPr>
      </p:pic>
      <p:pic>
        <p:nvPicPr>
          <p:cNvPr id="63514" name="Picture 41" descr="InternetFileSystem.png"/>
          <p:cNvPicPr>
            <a:picLocks noChangeAspect="1"/>
          </p:cNvPicPr>
          <p:nvPr/>
        </p:nvPicPr>
        <p:blipFill>
          <a:blip r:embed="rId9" cstate="print"/>
          <a:srcRect/>
          <a:stretch>
            <a:fillRect/>
          </a:stretch>
        </p:blipFill>
        <p:spPr bwMode="auto">
          <a:xfrm>
            <a:off x="3203575" y="1065213"/>
            <a:ext cx="985838" cy="835025"/>
          </a:xfrm>
          <a:prstGeom prst="rect">
            <a:avLst/>
          </a:prstGeom>
          <a:noFill/>
          <a:ln w="9525">
            <a:noFill/>
            <a:miter lim="800000"/>
            <a:headEnd/>
            <a:tailEnd/>
          </a:ln>
        </p:spPr>
      </p:pic>
      <p:pic>
        <p:nvPicPr>
          <p:cNvPr id="63515" name="Picture 42" descr="NetworkCloud.png"/>
          <p:cNvPicPr>
            <a:picLocks noChangeAspect="1"/>
          </p:cNvPicPr>
          <p:nvPr/>
        </p:nvPicPr>
        <p:blipFill>
          <a:blip r:embed="rId10" cstate="print"/>
          <a:srcRect/>
          <a:stretch>
            <a:fillRect/>
          </a:stretch>
        </p:blipFill>
        <p:spPr bwMode="auto">
          <a:xfrm>
            <a:off x="7112000" y="1065213"/>
            <a:ext cx="868363" cy="841375"/>
          </a:xfrm>
          <a:prstGeom prst="rect">
            <a:avLst/>
          </a:prstGeom>
          <a:noFill/>
          <a:ln w="9525">
            <a:noFill/>
            <a:miter lim="800000"/>
            <a:headEnd/>
            <a:tailEnd/>
          </a:ln>
        </p:spPr>
      </p:pic>
      <p:grpSp>
        <p:nvGrpSpPr>
          <p:cNvPr id="2" name="Group 51"/>
          <p:cNvGrpSpPr>
            <a:grpSpLocks/>
          </p:cNvGrpSpPr>
          <p:nvPr/>
        </p:nvGrpSpPr>
        <p:grpSpPr bwMode="auto">
          <a:xfrm>
            <a:off x="4868863" y="2760663"/>
            <a:ext cx="1727200" cy="909637"/>
            <a:chOff x="4805816" y="2761081"/>
            <a:chExt cx="1726467" cy="908901"/>
          </a:xfrm>
        </p:grpSpPr>
        <p:pic>
          <p:nvPicPr>
            <p:cNvPr id="63517" name="Picture 43" descr="EnterpriseMgr.png"/>
            <p:cNvPicPr>
              <a:picLocks noChangeAspect="1"/>
            </p:cNvPicPr>
            <p:nvPr/>
          </p:nvPicPr>
          <p:blipFill>
            <a:blip r:embed="rId11" cstate="print"/>
            <a:srcRect/>
            <a:stretch>
              <a:fillRect/>
            </a:stretch>
          </p:blipFill>
          <p:spPr bwMode="auto">
            <a:xfrm>
              <a:off x="4805816" y="2863636"/>
              <a:ext cx="723574" cy="795932"/>
            </a:xfrm>
            <a:prstGeom prst="rect">
              <a:avLst/>
            </a:prstGeom>
            <a:noFill/>
            <a:ln w="9525">
              <a:noFill/>
              <a:miter lim="800000"/>
              <a:headEnd/>
              <a:tailEnd/>
            </a:ln>
          </p:spPr>
        </p:pic>
        <p:pic>
          <p:nvPicPr>
            <p:cNvPr id="63518" name="Picture 44" descr="RouterBox.png"/>
            <p:cNvPicPr>
              <a:picLocks noChangeAspect="1"/>
            </p:cNvPicPr>
            <p:nvPr/>
          </p:nvPicPr>
          <p:blipFill>
            <a:blip r:embed="rId12" cstate="print"/>
            <a:srcRect/>
            <a:stretch>
              <a:fillRect/>
            </a:stretch>
          </p:blipFill>
          <p:spPr bwMode="auto">
            <a:xfrm>
              <a:off x="6005104" y="3179188"/>
              <a:ext cx="415612" cy="490794"/>
            </a:xfrm>
            <a:prstGeom prst="rect">
              <a:avLst/>
            </a:prstGeom>
            <a:noFill/>
            <a:ln w="9525">
              <a:noFill/>
              <a:miter lim="800000"/>
              <a:headEnd/>
              <a:tailEnd/>
            </a:ln>
          </p:spPr>
        </p:pic>
        <p:pic>
          <p:nvPicPr>
            <p:cNvPr id="63519" name="Picture 45" descr="FiberSwitch.png"/>
            <p:cNvPicPr>
              <a:picLocks noChangeAspect="1"/>
            </p:cNvPicPr>
            <p:nvPr/>
          </p:nvPicPr>
          <p:blipFill>
            <a:blip r:embed="rId13" cstate="print"/>
            <a:srcRect/>
            <a:stretch>
              <a:fillRect/>
            </a:stretch>
          </p:blipFill>
          <p:spPr bwMode="auto">
            <a:xfrm>
              <a:off x="5946106" y="2761081"/>
              <a:ext cx="586177" cy="426376"/>
            </a:xfrm>
            <a:prstGeom prst="rect">
              <a:avLst/>
            </a:prstGeom>
            <a:noFill/>
            <a:ln w="9525">
              <a:noFill/>
              <a:miter lim="800000"/>
              <a:headEnd/>
              <a:tailEnd/>
            </a:ln>
          </p:spPr>
        </p:pic>
        <p:cxnSp>
          <p:nvCxnSpPr>
            <p:cNvPr id="48" name="Straight Arrow Connector 47"/>
            <p:cNvCxnSpPr/>
            <p:nvPr/>
          </p:nvCxnSpPr>
          <p:spPr>
            <a:xfrm flipV="1">
              <a:off x="5584947" y="3116393"/>
              <a:ext cx="339581" cy="71379"/>
            </a:xfrm>
            <a:prstGeom prst="straightConnector1">
              <a:avLst/>
            </a:prstGeom>
            <a:ln w="6350" cap="flat" cmpd="sng" algn="ctr">
              <a:solidFill>
                <a:schemeClr val="tx1">
                  <a:alpha val="91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5602403" y="3363843"/>
              <a:ext cx="336407" cy="36482"/>
            </a:xfrm>
            <a:prstGeom prst="straightConnector1">
              <a:avLst/>
            </a:prstGeom>
            <a:ln w="6350" cap="flat" cmpd="sng" algn="ctr">
              <a:solidFill>
                <a:schemeClr val="tx1">
                  <a:alpha val="91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04346" y="1201839"/>
            <a:ext cx="6400801" cy="2929889"/>
          </a:xfrm>
        </p:spPr>
        <p:txBody>
          <a:bodyPr/>
          <a:lstStyle/>
          <a:p>
            <a:pPr marL="0" indent="0" algn="l" defTabSz="228600">
              <a:spcBef>
                <a:spcPts val="0"/>
              </a:spcBef>
              <a:spcAft>
                <a:spcPts val="600"/>
              </a:spcAft>
              <a:buNone/>
            </a:pPr>
            <a:r>
              <a:rPr lang="en-US" sz="1400" b="0" i="0" dirty="0" err="1">
                <a:solidFill>
                  <a:srgbClr val="000000"/>
                </a:solidFill>
                <a:latin typeface="Arial" pitchFamily="34" charset="0"/>
                <a:ea typeface="黑体" pitchFamily="49" charset="-122"/>
                <a:cs typeface="Arial" pitchFamily="34" charset="0"/>
              </a:rPr>
              <a:t>以下内容旨在概述产品的总体发展方向</a:t>
            </a:r>
            <a:r>
              <a:rPr lang="en-US" sz="1400" b="0" i="0" dirty="0">
                <a:solidFill>
                  <a:srgbClr val="000000"/>
                </a:solidFill>
                <a:latin typeface="Arial" pitchFamily="34" charset="0"/>
                <a:ea typeface="黑体" pitchFamily="49" charset="-122"/>
                <a:cs typeface="Arial" pitchFamily="34" charset="0"/>
              </a:rPr>
              <a:t>。</a:t>
            </a:r>
            <a:r>
              <a:rPr lang="en-US" sz="1400" b="0" i="0" dirty="0" err="1" smtClean="0">
                <a:solidFill>
                  <a:srgbClr val="000000"/>
                </a:solidFill>
                <a:latin typeface="Arial" pitchFamily="34" charset="0"/>
                <a:ea typeface="黑体" pitchFamily="49" charset="-122"/>
                <a:cs typeface="Arial" pitchFamily="34" charset="0"/>
              </a:rPr>
              <a:t>该内容仅供参考</a:t>
            </a:r>
            <a:r>
              <a:rPr lang="en-US" sz="1400" b="0" i="0" dirty="0" err="1">
                <a:solidFill>
                  <a:srgbClr val="000000"/>
                </a:solidFill>
                <a:latin typeface="Arial" pitchFamily="34" charset="0"/>
                <a:ea typeface="黑体" pitchFamily="49" charset="-122"/>
                <a:cs typeface="Arial" pitchFamily="34" charset="0"/>
              </a:rPr>
              <a:t>，不可纳入任何合同</a:t>
            </a:r>
            <a:r>
              <a:rPr lang="en-US" sz="1400" b="0" i="0" dirty="0">
                <a:solidFill>
                  <a:srgbClr val="000000"/>
                </a:solidFill>
                <a:latin typeface="Arial" pitchFamily="34" charset="0"/>
                <a:ea typeface="黑体" pitchFamily="49" charset="-122"/>
                <a:cs typeface="Arial" pitchFamily="34" charset="0"/>
              </a:rPr>
              <a:t>。</a:t>
            </a:r>
            <a:br>
              <a:rPr lang="en-US" sz="1400" b="0" i="0" dirty="0">
                <a:solidFill>
                  <a:srgbClr val="000000"/>
                </a:solidFill>
                <a:latin typeface="Arial" pitchFamily="34" charset="0"/>
                <a:ea typeface="黑体" pitchFamily="49" charset="-122"/>
                <a:cs typeface="Arial" pitchFamily="34" charset="0"/>
              </a:rPr>
            </a:br>
            <a:r>
              <a:rPr lang="en-US" sz="1400" b="0" i="0" dirty="0" err="1">
                <a:solidFill>
                  <a:srgbClr val="000000"/>
                </a:solidFill>
                <a:latin typeface="Arial" pitchFamily="34" charset="0"/>
                <a:ea typeface="黑体" pitchFamily="49" charset="-122"/>
                <a:cs typeface="Arial" pitchFamily="34" charset="0"/>
              </a:rPr>
              <a:t>其内容不构成提供任何材料、代码或功能的承诺，并且不应该作为制定购买决策的依据</a:t>
            </a:r>
            <a:r>
              <a:rPr lang="en-US" sz="1400" b="0" i="0" dirty="0">
                <a:solidFill>
                  <a:srgbClr val="000000"/>
                </a:solidFill>
                <a:latin typeface="Arial" pitchFamily="34" charset="0"/>
                <a:ea typeface="黑体" pitchFamily="49" charset="-122"/>
                <a:cs typeface="Arial" pitchFamily="34" charset="0"/>
              </a:rPr>
              <a:t>。</a:t>
            </a:r>
            <a:r>
              <a:rPr lang="en-US" sz="1400" b="0" i="0" dirty="0" err="1">
                <a:solidFill>
                  <a:srgbClr val="000000"/>
                </a:solidFill>
                <a:latin typeface="Arial" pitchFamily="34" charset="0"/>
                <a:ea typeface="黑体" pitchFamily="49" charset="-122"/>
                <a:cs typeface="Arial" pitchFamily="34" charset="0"/>
              </a:rPr>
              <a:t>此处所述有关</a:t>
            </a:r>
            <a:r>
              <a:rPr lang="en-US" sz="1400" b="0" i="0" dirty="0">
                <a:solidFill>
                  <a:srgbClr val="000000"/>
                </a:solidFill>
                <a:latin typeface="Arial" pitchFamily="34" charset="0"/>
                <a:ea typeface="黑体" pitchFamily="49" charset="-122"/>
                <a:cs typeface="Arial" pitchFamily="34" charset="0"/>
              </a:rPr>
              <a:t> Oracle </a:t>
            </a:r>
            <a:r>
              <a:rPr lang="en-US" sz="1400" b="0" i="0" dirty="0" err="1">
                <a:solidFill>
                  <a:srgbClr val="000000"/>
                </a:solidFill>
                <a:latin typeface="Arial" pitchFamily="34" charset="0"/>
                <a:ea typeface="黑体" pitchFamily="49" charset="-122"/>
                <a:cs typeface="Arial" pitchFamily="34" charset="0"/>
              </a:rPr>
              <a:t>产品的任何特性或功能的开发、发布以及相应的日程安排均由</a:t>
            </a:r>
            <a:r>
              <a:rPr lang="en-US" sz="1400" b="0" i="0" dirty="0">
                <a:solidFill>
                  <a:srgbClr val="000000"/>
                </a:solidFill>
                <a:latin typeface="Arial" pitchFamily="34" charset="0"/>
                <a:ea typeface="黑体" pitchFamily="49" charset="-122"/>
                <a:cs typeface="Arial" pitchFamily="34" charset="0"/>
              </a:rPr>
              <a:t> Oracle </a:t>
            </a:r>
            <a:r>
              <a:rPr lang="en-US" sz="1400" b="0" i="0" dirty="0" err="1">
                <a:solidFill>
                  <a:srgbClr val="000000"/>
                </a:solidFill>
                <a:latin typeface="Arial" pitchFamily="34" charset="0"/>
                <a:ea typeface="黑体" pitchFamily="49" charset="-122"/>
                <a:cs typeface="Arial" pitchFamily="34" charset="0"/>
              </a:rPr>
              <a:t>自行决定</a:t>
            </a:r>
            <a:r>
              <a:rPr lang="en-US" sz="1400" b="0" i="0" dirty="0">
                <a:solidFill>
                  <a:srgbClr val="000000"/>
                </a:solidFill>
                <a:latin typeface="Arial" pitchFamily="34" charset="0"/>
                <a:ea typeface="黑体" pitchFamily="49" charset="-122"/>
                <a:cs typeface="Arial" pitchFamily="34" charset="0"/>
              </a:rPr>
              <a:t>。</a:t>
            </a:r>
          </a:p>
          <a:p>
            <a:pPr marL="0" indent="0" algn="l" defTabSz="228600">
              <a:spcBef>
                <a:spcPts val="0"/>
              </a:spcBef>
              <a:spcAft>
                <a:spcPts val="600"/>
              </a:spcAft>
              <a:buNone/>
            </a:pPr>
            <a:endParaRPr lang="en-US" dirty="0" smtClean="0">
              <a:latin typeface="Arial" pitchFamily="34" charset="0"/>
              <a:ea typeface="黑体" pitchFamily="49" charset="-122"/>
              <a:cs typeface="Arial" pitchFamily="34" charset="0"/>
            </a:endParaRPr>
          </a:p>
          <a:p>
            <a:pPr marL="64008" indent="0" algn="l" defTabSz="228600">
              <a:spcBef>
                <a:spcPts val="0"/>
              </a:spcBef>
              <a:spcAft>
                <a:spcPts val="600"/>
              </a:spcAft>
              <a:buNone/>
            </a:pPr>
            <a:endParaRPr lang="en-US" dirty="0" smtClean="0">
              <a:latin typeface="Arial" pitchFamily="34" charset="0"/>
              <a:ea typeface="黑体" pitchFamily="49" charset="-122"/>
              <a:cs typeface="Arial" pitchFamily="34" charset="0"/>
            </a:endParaRPr>
          </a:p>
        </p:txBody>
      </p:sp>
    </p:spTree>
    <p:extLst>
      <p:ext uri="{BB962C8B-B14F-4D97-AF65-F5344CB8AC3E}">
        <p14:creationId xmlns="" xmlns:p14="http://schemas.microsoft.com/office/powerpoint/2010/main" val="33918022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p:cNvSpPr/>
          <p:nvPr/>
        </p:nvSpPr>
        <p:spPr>
          <a:xfrm rot="10800000">
            <a:off x="0" y="985838"/>
            <a:ext cx="9144000" cy="3617912"/>
          </a:xfrm>
          <a:prstGeom prst="rect">
            <a:avLst/>
          </a:prstGeom>
          <a:gradFill>
            <a:gsLst>
              <a:gs pos="60000">
                <a:srgbClr val="EBEDEC"/>
              </a:gs>
              <a:gs pos="100000">
                <a:srgbClr val="CBD0CE"/>
              </a:gs>
              <a:gs pos="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71" name="Rectangle 70"/>
          <p:cNvSpPr/>
          <p:nvPr/>
        </p:nvSpPr>
        <p:spPr>
          <a:xfrm>
            <a:off x="2868613" y="4859338"/>
            <a:ext cx="2262187"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72" name="Rectangle 71"/>
          <p:cNvSpPr/>
          <p:nvPr/>
        </p:nvSpPr>
        <p:spPr>
          <a:xfrm>
            <a:off x="412750" y="4922838"/>
            <a:ext cx="214313" cy="130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65541" name="Slide Number Placeholder 3"/>
          <p:cNvSpPr txBox="1">
            <a:spLocks/>
          </p:cNvSpPr>
          <p:nvPr/>
        </p:nvSpPr>
        <p:spPr bwMode="auto">
          <a:xfrm>
            <a:off x="8693150" y="4829175"/>
            <a:ext cx="450850" cy="457200"/>
          </a:xfrm>
          <a:prstGeom prst="rect">
            <a:avLst/>
          </a:prstGeom>
          <a:noFill/>
          <a:ln w="9525">
            <a:noFill/>
            <a:miter lim="800000"/>
            <a:headEnd/>
            <a:tailEnd/>
          </a:ln>
        </p:spPr>
        <p:txBody>
          <a:bodyPr/>
          <a:lstStyle/>
          <a:p>
            <a:pPr algn="l" defTabSz="914400">
              <a:buNone/>
            </a:pPr>
            <a:fld id="{77C23726-0574-4235-BB9A-544EE0E7942C}" type="slidenum">
              <a:rPr lang="en-US" sz="900" b="0" i="0">
                <a:latin typeface="Arial"/>
                <a:ea typeface="+mn-ea"/>
                <a:cs typeface="+mn-cs"/>
              </a:rPr>
              <a:pPr algn="l" defTabSz="914400">
                <a:buNone/>
              </a:pPr>
              <a:t>30</a:t>
            </a:fld>
            <a:endParaRPr lang="en-US" sz="900" b="0" i="0">
              <a:latin typeface="Arial"/>
              <a:ea typeface="+mn-ea"/>
              <a:cs typeface="+mn-cs"/>
            </a:endParaRPr>
          </a:p>
        </p:txBody>
      </p:sp>
      <p:sp>
        <p:nvSpPr>
          <p:cNvPr id="65542" name="Title 1"/>
          <p:cNvSpPr>
            <a:spLocks noGrp="1"/>
          </p:cNvSpPr>
          <p:nvPr>
            <p:ph type="title"/>
          </p:nvPr>
        </p:nvSpPr>
        <p:spPr>
          <a:xfrm>
            <a:off x="804863" y="246063"/>
            <a:ext cx="8229600" cy="406400"/>
          </a:xfrm>
        </p:spPr>
        <p:txBody>
          <a:bodyPr/>
          <a:lstStyle/>
          <a:p>
            <a:pPr algn="l" defTabSz="914400">
              <a:lnSpc>
                <a:spcPct val="90000"/>
              </a:lnSpc>
              <a:spcBef>
                <a:spcPts val="0"/>
              </a:spcBef>
              <a:buNone/>
            </a:pPr>
            <a:r>
              <a:rPr lang="en-US" sz="2800" b="1" i="0" dirty="0">
                <a:solidFill>
                  <a:srgbClr val="424545"/>
                </a:solidFill>
                <a:latin typeface="Arial" pitchFamily="34" charset="0"/>
                <a:ea typeface="黑体" pitchFamily="49" charset="-122"/>
                <a:cs typeface="Arial" pitchFamily="34" charset="0"/>
              </a:rPr>
              <a:t>Oracle Event Processing for Java Embedded</a:t>
            </a:r>
          </a:p>
        </p:txBody>
      </p:sp>
      <p:sp>
        <p:nvSpPr>
          <p:cNvPr id="65543" name="Text Placeholder 4"/>
          <p:cNvSpPr>
            <a:spLocks noGrp="1"/>
          </p:cNvSpPr>
          <p:nvPr>
            <p:ph type="body" sz="quarter" idx="13"/>
          </p:nvPr>
        </p:nvSpPr>
        <p:spPr>
          <a:xfrm>
            <a:off x="804863" y="565150"/>
            <a:ext cx="8609012" cy="304800"/>
          </a:xfrm>
        </p:spPr>
        <p:txBody>
          <a:bodyPr/>
          <a:lstStyle/>
          <a:p>
            <a:pPr marL="228600" indent="-164592" algn="l" defTabSz="228600">
              <a:spcBef>
                <a:spcPts val="0"/>
              </a:spcBef>
              <a:spcAft>
                <a:spcPts val="0"/>
              </a:spcAft>
              <a:buNone/>
            </a:pPr>
            <a:r>
              <a:rPr lang="en-US" sz="2000" b="0" i="0">
                <a:solidFill>
                  <a:srgbClr val="5382A1"/>
                </a:solidFill>
                <a:ea typeface="黑体" pitchFamily="49" charset="-122"/>
              </a:rPr>
              <a:t>特性概览</a:t>
            </a:r>
          </a:p>
        </p:txBody>
      </p:sp>
      <p:sp>
        <p:nvSpPr>
          <p:cNvPr id="44" name="Rectangle 43"/>
          <p:cNvSpPr/>
          <p:nvPr/>
        </p:nvSpPr>
        <p:spPr>
          <a:xfrm rot="10800000">
            <a:off x="0" y="838200"/>
            <a:ext cx="9144000" cy="3806825"/>
          </a:xfrm>
          <a:prstGeom prst="rect">
            <a:avLst/>
          </a:prstGeom>
          <a:gradFill>
            <a:gsLst>
              <a:gs pos="60000">
                <a:srgbClr val="EBEDEC"/>
              </a:gs>
              <a:gs pos="100000">
                <a:srgbClr val="CBD0CE"/>
              </a:gs>
              <a:gs pos="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pic>
        <p:nvPicPr>
          <p:cNvPr id="65545" name="Picture 4" descr="BizIntelligence&amp;DateWH.png"/>
          <p:cNvPicPr>
            <a:picLocks noChangeAspect="1"/>
          </p:cNvPicPr>
          <p:nvPr/>
        </p:nvPicPr>
        <p:blipFill>
          <a:blip r:embed="rId3" cstate="print"/>
          <a:srcRect/>
          <a:stretch>
            <a:fillRect/>
          </a:stretch>
        </p:blipFill>
        <p:spPr bwMode="auto">
          <a:xfrm>
            <a:off x="533400" y="935038"/>
            <a:ext cx="1543050" cy="908050"/>
          </a:xfrm>
          <a:prstGeom prst="rect">
            <a:avLst/>
          </a:prstGeom>
          <a:noFill/>
          <a:ln w="9525">
            <a:noFill/>
            <a:miter lim="800000"/>
            <a:headEnd/>
            <a:tailEnd/>
          </a:ln>
        </p:spPr>
      </p:pic>
      <p:pic>
        <p:nvPicPr>
          <p:cNvPr id="65546" name="Picture 5" descr="OLAP2.png"/>
          <p:cNvPicPr>
            <a:picLocks noChangeAspect="1"/>
          </p:cNvPicPr>
          <p:nvPr/>
        </p:nvPicPr>
        <p:blipFill>
          <a:blip r:embed="rId4" cstate="print"/>
          <a:srcRect/>
          <a:stretch>
            <a:fillRect/>
          </a:stretch>
        </p:blipFill>
        <p:spPr bwMode="auto">
          <a:xfrm>
            <a:off x="3124200" y="858838"/>
            <a:ext cx="903288" cy="1038225"/>
          </a:xfrm>
          <a:prstGeom prst="rect">
            <a:avLst/>
          </a:prstGeom>
          <a:noFill/>
          <a:ln w="9525">
            <a:noFill/>
            <a:miter lim="800000"/>
            <a:headEnd/>
            <a:tailEnd/>
          </a:ln>
        </p:spPr>
      </p:pic>
      <p:pic>
        <p:nvPicPr>
          <p:cNvPr id="65547" name="Picture 6" descr="OLAP1.png"/>
          <p:cNvPicPr>
            <a:picLocks noChangeAspect="1"/>
          </p:cNvPicPr>
          <p:nvPr/>
        </p:nvPicPr>
        <p:blipFill>
          <a:blip r:embed="rId5" cstate="print"/>
          <a:srcRect/>
          <a:stretch>
            <a:fillRect/>
          </a:stretch>
        </p:blipFill>
        <p:spPr bwMode="auto">
          <a:xfrm>
            <a:off x="7142163" y="935038"/>
            <a:ext cx="928687" cy="990600"/>
          </a:xfrm>
          <a:prstGeom prst="rect">
            <a:avLst/>
          </a:prstGeom>
          <a:noFill/>
          <a:ln w="9525">
            <a:noFill/>
            <a:miter lim="800000"/>
            <a:headEnd/>
            <a:tailEnd/>
          </a:ln>
        </p:spPr>
      </p:pic>
      <p:pic>
        <p:nvPicPr>
          <p:cNvPr id="65548" name="Picture 7" descr="Customization.png"/>
          <p:cNvPicPr>
            <a:picLocks noChangeAspect="1"/>
          </p:cNvPicPr>
          <p:nvPr/>
        </p:nvPicPr>
        <p:blipFill>
          <a:blip r:embed="rId6" cstate="print"/>
          <a:srcRect/>
          <a:stretch>
            <a:fillRect/>
          </a:stretch>
        </p:blipFill>
        <p:spPr bwMode="auto">
          <a:xfrm>
            <a:off x="914400" y="2840038"/>
            <a:ext cx="1182688" cy="1058862"/>
          </a:xfrm>
          <a:prstGeom prst="rect">
            <a:avLst/>
          </a:prstGeom>
          <a:noFill/>
          <a:ln w="9525">
            <a:noFill/>
            <a:miter lim="800000"/>
            <a:headEnd/>
            <a:tailEnd/>
          </a:ln>
        </p:spPr>
      </p:pic>
      <p:pic>
        <p:nvPicPr>
          <p:cNvPr id="65549" name="Picture 8" descr="OWB2.png"/>
          <p:cNvPicPr>
            <a:picLocks noChangeAspect="1"/>
          </p:cNvPicPr>
          <p:nvPr/>
        </p:nvPicPr>
        <p:blipFill>
          <a:blip r:embed="rId7" cstate="print"/>
          <a:srcRect/>
          <a:stretch>
            <a:fillRect/>
          </a:stretch>
        </p:blipFill>
        <p:spPr bwMode="auto">
          <a:xfrm>
            <a:off x="2819400" y="2687638"/>
            <a:ext cx="1752600" cy="1219200"/>
          </a:xfrm>
          <a:prstGeom prst="rect">
            <a:avLst/>
          </a:prstGeom>
          <a:noFill/>
          <a:ln w="9525">
            <a:noFill/>
            <a:miter lim="800000"/>
            <a:headEnd/>
            <a:tailEnd/>
          </a:ln>
        </p:spPr>
      </p:pic>
      <p:pic>
        <p:nvPicPr>
          <p:cNvPr id="65550" name="Picture 9" descr="Network.png"/>
          <p:cNvPicPr>
            <a:picLocks noChangeAspect="1"/>
          </p:cNvPicPr>
          <p:nvPr/>
        </p:nvPicPr>
        <p:blipFill>
          <a:blip r:embed="rId8" cstate="print"/>
          <a:srcRect/>
          <a:stretch>
            <a:fillRect/>
          </a:stretch>
        </p:blipFill>
        <p:spPr bwMode="auto">
          <a:xfrm>
            <a:off x="5029200" y="2876550"/>
            <a:ext cx="1547813" cy="990600"/>
          </a:xfrm>
          <a:prstGeom prst="rect">
            <a:avLst/>
          </a:prstGeom>
          <a:noFill/>
          <a:ln w="9525">
            <a:noFill/>
            <a:miter lim="800000"/>
            <a:headEnd/>
            <a:tailEnd/>
          </a:ln>
        </p:spPr>
      </p:pic>
      <p:pic>
        <p:nvPicPr>
          <p:cNvPr id="65551" name="Picture 10" descr="Capture.png"/>
          <p:cNvPicPr>
            <a:picLocks noChangeAspect="1"/>
          </p:cNvPicPr>
          <p:nvPr/>
        </p:nvPicPr>
        <p:blipFill>
          <a:blip r:embed="rId9" cstate="print"/>
          <a:srcRect/>
          <a:stretch>
            <a:fillRect/>
          </a:stretch>
        </p:blipFill>
        <p:spPr bwMode="auto">
          <a:xfrm>
            <a:off x="5334000" y="869950"/>
            <a:ext cx="592138" cy="1055688"/>
          </a:xfrm>
          <a:prstGeom prst="rect">
            <a:avLst/>
          </a:prstGeom>
          <a:noFill/>
          <a:ln w="9525">
            <a:noFill/>
            <a:miter lim="800000"/>
            <a:headEnd/>
            <a:tailEnd/>
          </a:ln>
        </p:spPr>
      </p:pic>
      <p:pic>
        <p:nvPicPr>
          <p:cNvPr id="65552" name="Picture 11"/>
          <p:cNvPicPr>
            <a:picLocks noChangeAspect="1"/>
          </p:cNvPicPr>
          <p:nvPr/>
        </p:nvPicPr>
        <p:blipFill>
          <a:blip r:embed="rId10" cstate="print"/>
          <a:srcRect/>
          <a:stretch>
            <a:fillRect/>
          </a:stretch>
        </p:blipFill>
        <p:spPr bwMode="auto">
          <a:xfrm>
            <a:off x="7086600" y="2952750"/>
            <a:ext cx="889000" cy="263525"/>
          </a:xfrm>
          <a:prstGeom prst="rect">
            <a:avLst/>
          </a:prstGeom>
          <a:noFill/>
          <a:ln w="9525">
            <a:noFill/>
            <a:miter lim="800000"/>
            <a:headEnd/>
            <a:tailEnd/>
          </a:ln>
        </p:spPr>
      </p:pic>
      <p:pic>
        <p:nvPicPr>
          <p:cNvPr id="65553" name="Picture 13"/>
          <p:cNvPicPr>
            <a:picLocks noChangeAspect="1"/>
          </p:cNvPicPr>
          <p:nvPr/>
        </p:nvPicPr>
        <p:blipFill>
          <a:blip r:embed="rId11" cstate="print"/>
          <a:srcRect/>
          <a:stretch>
            <a:fillRect/>
          </a:stretch>
        </p:blipFill>
        <p:spPr bwMode="auto">
          <a:xfrm>
            <a:off x="7086600" y="3257550"/>
            <a:ext cx="838200" cy="630238"/>
          </a:xfrm>
          <a:prstGeom prst="rect">
            <a:avLst/>
          </a:prstGeom>
          <a:noFill/>
          <a:ln w="9525">
            <a:noFill/>
            <a:miter lim="800000"/>
            <a:headEnd/>
            <a:tailEnd/>
          </a:ln>
        </p:spPr>
      </p:pic>
      <p:sp>
        <p:nvSpPr>
          <p:cNvPr id="65554" name="TextBox 14"/>
          <p:cNvSpPr txBox="1">
            <a:spLocks noChangeArrowheads="1"/>
          </p:cNvSpPr>
          <p:nvPr/>
        </p:nvSpPr>
        <p:spPr bwMode="auto">
          <a:xfrm>
            <a:off x="533400" y="1857375"/>
            <a:ext cx="1870753" cy="523875"/>
          </a:xfrm>
          <a:prstGeom prst="rect">
            <a:avLst/>
          </a:prstGeom>
          <a:noFill/>
          <a:ln w="9525">
            <a:noFill/>
            <a:miter lim="800000"/>
            <a:headEnd/>
            <a:tailEnd/>
          </a:ln>
        </p:spPr>
        <p:txBody>
          <a:bodyPr wrap="square" lIns="91420" tIns="45710" rIns="91420" bIns="45710">
            <a:spAutoFit/>
          </a:bodyPr>
          <a:lstStyle/>
          <a:p>
            <a:pPr algn="l" defTabSz="914400">
              <a:buNone/>
            </a:pPr>
            <a:r>
              <a:rPr lang="en-US" sz="1400" b="0" i="0" dirty="0" err="1">
                <a:latin typeface="Arial" pitchFamily="34" charset="0"/>
                <a:ea typeface="黑体" pitchFamily="49" charset="-122"/>
                <a:cs typeface="Arial" pitchFamily="34" charset="0"/>
              </a:rPr>
              <a:t>行业领先的事件处理引擎</a:t>
            </a:r>
            <a:endParaRPr lang="en-US" sz="1400" b="0" i="0" dirty="0">
              <a:latin typeface="Arial" pitchFamily="34" charset="0"/>
              <a:ea typeface="黑体" pitchFamily="49" charset="-122"/>
              <a:cs typeface="Arial" pitchFamily="34" charset="0"/>
            </a:endParaRPr>
          </a:p>
        </p:txBody>
      </p:sp>
      <p:cxnSp>
        <p:nvCxnSpPr>
          <p:cNvPr id="88" name="Straight Connector 87"/>
          <p:cNvCxnSpPr/>
          <p:nvPr/>
        </p:nvCxnSpPr>
        <p:spPr>
          <a:xfrm>
            <a:off x="304800" y="2687638"/>
            <a:ext cx="8305800" cy="1587"/>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4990307" y="2802731"/>
            <a:ext cx="3429000" cy="1587"/>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5400000">
            <a:off x="3086894" y="2724944"/>
            <a:ext cx="3429000" cy="1588"/>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953294" y="2724944"/>
            <a:ext cx="3429000" cy="1588"/>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5559" name="TextBox 22"/>
          <p:cNvSpPr txBox="1">
            <a:spLocks noChangeArrowheads="1"/>
          </p:cNvSpPr>
          <p:nvPr/>
        </p:nvSpPr>
        <p:spPr bwMode="auto">
          <a:xfrm>
            <a:off x="2690813" y="1857375"/>
            <a:ext cx="1973653" cy="523200"/>
          </a:xfrm>
          <a:prstGeom prst="rect">
            <a:avLst/>
          </a:prstGeom>
          <a:noFill/>
          <a:ln w="9525">
            <a:noFill/>
            <a:miter lim="800000"/>
            <a:headEnd/>
            <a:tailEnd/>
          </a:ln>
        </p:spPr>
        <p:txBody>
          <a:bodyPr wrap="square" lIns="91420" tIns="45710" rIns="91420" bIns="45710">
            <a:spAutoFit/>
          </a:bodyPr>
          <a:lstStyle/>
          <a:p>
            <a:pPr algn="l" defTabSz="914400">
              <a:buNone/>
            </a:pPr>
            <a:r>
              <a:rPr lang="en-US" sz="1400" b="0" i="0" dirty="0" err="1">
                <a:latin typeface="Arial" pitchFamily="34" charset="0"/>
                <a:ea typeface="黑体" pitchFamily="49" charset="-122"/>
                <a:cs typeface="Arial" pitchFamily="34" charset="0"/>
              </a:rPr>
              <a:t>连续查询语言（ANSI</a:t>
            </a:r>
            <a:r>
              <a:rPr lang="en-US" sz="1400" b="0" i="0" dirty="0">
                <a:latin typeface="Arial" pitchFamily="34" charset="0"/>
                <a:ea typeface="黑体" pitchFamily="49" charset="-122"/>
                <a:cs typeface="Arial" pitchFamily="34" charset="0"/>
              </a:rPr>
              <a:t> </a:t>
            </a:r>
            <a:r>
              <a:rPr lang="en-US" sz="1400" b="0" i="0" dirty="0" err="1">
                <a:latin typeface="Arial" pitchFamily="34" charset="0"/>
                <a:ea typeface="黑体" pitchFamily="49" charset="-122"/>
                <a:cs typeface="Arial" pitchFamily="34" charset="0"/>
              </a:rPr>
              <a:t>标准</a:t>
            </a:r>
            <a:r>
              <a:rPr lang="en-US" sz="1400" b="0" i="0" dirty="0">
                <a:latin typeface="Arial" pitchFamily="34" charset="0"/>
                <a:ea typeface="黑体" pitchFamily="49" charset="-122"/>
                <a:cs typeface="Arial" pitchFamily="34" charset="0"/>
              </a:rPr>
              <a:t>）</a:t>
            </a:r>
          </a:p>
        </p:txBody>
      </p:sp>
      <p:sp>
        <p:nvSpPr>
          <p:cNvPr id="65560" name="TextBox 23"/>
          <p:cNvSpPr txBox="1">
            <a:spLocks noChangeArrowheads="1"/>
          </p:cNvSpPr>
          <p:nvPr/>
        </p:nvSpPr>
        <p:spPr bwMode="auto">
          <a:xfrm>
            <a:off x="4800600" y="1849438"/>
            <a:ext cx="1828800" cy="523200"/>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可以对多个异构数据流执行操作</a:t>
            </a:r>
          </a:p>
        </p:txBody>
      </p:sp>
      <p:sp>
        <p:nvSpPr>
          <p:cNvPr id="65561" name="TextBox 24"/>
          <p:cNvSpPr txBox="1">
            <a:spLocks noChangeArrowheads="1"/>
          </p:cNvSpPr>
          <p:nvPr/>
        </p:nvSpPr>
        <p:spPr bwMode="auto">
          <a:xfrm>
            <a:off x="6702425" y="1849438"/>
            <a:ext cx="2057400" cy="523200"/>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联接传入流数据与保留数据</a:t>
            </a:r>
          </a:p>
        </p:txBody>
      </p:sp>
      <p:sp>
        <p:nvSpPr>
          <p:cNvPr id="65562" name="TextBox 25"/>
          <p:cNvSpPr txBox="1">
            <a:spLocks noChangeArrowheads="1"/>
          </p:cNvSpPr>
          <p:nvPr/>
        </p:nvSpPr>
        <p:spPr bwMode="auto">
          <a:xfrm>
            <a:off x="533400" y="3830638"/>
            <a:ext cx="2133600" cy="523875"/>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针对 I/O 适配器的可插拔框架</a:t>
            </a:r>
          </a:p>
        </p:txBody>
      </p:sp>
      <p:sp>
        <p:nvSpPr>
          <p:cNvPr id="65563" name="TextBox 26"/>
          <p:cNvSpPr txBox="1">
            <a:spLocks noChangeArrowheads="1"/>
          </p:cNvSpPr>
          <p:nvPr/>
        </p:nvSpPr>
        <p:spPr bwMode="auto">
          <a:xfrm>
            <a:off x="2667000" y="3830638"/>
            <a:ext cx="2133600" cy="523200"/>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动态远程供应 OEP 应用程序</a:t>
            </a:r>
          </a:p>
        </p:txBody>
      </p:sp>
      <p:sp>
        <p:nvSpPr>
          <p:cNvPr id="65564" name="TextBox 27"/>
          <p:cNvSpPr txBox="1">
            <a:spLocks noChangeArrowheads="1"/>
          </p:cNvSpPr>
          <p:nvPr/>
        </p:nvSpPr>
        <p:spPr bwMode="auto">
          <a:xfrm>
            <a:off x="4800600" y="3830638"/>
            <a:ext cx="1905000" cy="738187"/>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Event Processing Network 简化了 D2D 集成</a:t>
            </a:r>
          </a:p>
        </p:txBody>
      </p:sp>
      <p:sp>
        <p:nvSpPr>
          <p:cNvPr id="65565" name="TextBox 28"/>
          <p:cNvSpPr txBox="1">
            <a:spLocks noChangeArrowheads="1"/>
          </p:cNvSpPr>
          <p:nvPr/>
        </p:nvSpPr>
        <p:spPr bwMode="auto">
          <a:xfrm>
            <a:off x="6705600" y="3830638"/>
            <a:ext cx="2133600" cy="523875"/>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针对 ARM 和 x86 嵌入式系统进行了优化</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p:cNvSpPr/>
          <p:nvPr/>
        </p:nvSpPr>
        <p:spPr>
          <a:xfrm rot="10800000">
            <a:off x="0" y="985838"/>
            <a:ext cx="9144000" cy="3617912"/>
          </a:xfrm>
          <a:prstGeom prst="rect">
            <a:avLst/>
          </a:prstGeom>
          <a:gradFill>
            <a:gsLst>
              <a:gs pos="60000">
                <a:srgbClr val="EBEDEC"/>
              </a:gs>
              <a:gs pos="100000">
                <a:srgbClr val="CBD0CE"/>
              </a:gs>
              <a:gs pos="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72" name="Rectangle 71"/>
          <p:cNvSpPr/>
          <p:nvPr/>
        </p:nvSpPr>
        <p:spPr>
          <a:xfrm>
            <a:off x="412750" y="4922838"/>
            <a:ext cx="214313" cy="130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sp>
        <p:nvSpPr>
          <p:cNvPr id="67588" name="Slide Number Placeholder 3"/>
          <p:cNvSpPr txBox="1">
            <a:spLocks/>
          </p:cNvSpPr>
          <p:nvPr/>
        </p:nvSpPr>
        <p:spPr bwMode="auto">
          <a:xfrm>
            <a:off x="8693150" y="4829175"/>
            <a:ext cx="450850" cy="457200"/>
          </a:xfrm>
          <a:prstGeom prst="rect">
            <a:avLst/>
          </a:prstGeom>
          <a:noFill/>
          <a:ln w="9525">
            <a:noFill/>
            <a:miter lim="800000"/>
            <a:headEnd/>
            <a:tailEnd/>
          </a:ln>
        </p:spPr>
        <p:txBody>
          <a:bodyPr/>
          <a:lstStyle/>
          <a:p>
            <a:pPr algn="l" defTabSz="914400">
              <a:buNone/>
            </a:pPr>
            <a:fld id="{6D3945D3-F47F-453D-85C0-5DAE80E35F41}" type="slidenum">
              <a:rPr lang="en-US" sz="900" b="0" i="0">
                <a:latin typeface="Arial" pitchFamily="34" charset="0"/>
                <a:ea typeface="黑体" pitchFamily="49" charset="-122"/>
                <a:cs typeface="Arial" pitchFamily="34" charset="0"/>
              </a:rPr>
              <a:pPr algn="l" defTabSz="914400">
                <a:buNone/>
              </a:pPr>
              <a:t>31</a:t>
            </a:fld>
            <a:endParaRPr lang="en-US" sz="900" b="0" i="0">
              <a:latin typeface="Arial" pitchFamily="34" charset="0"/>
              <a:ea typeface="黑体" pitchFamily="49" charset="-122"/>
              <a:cs typeface="Arial" pitchFamily="34" charset="0"/>
            </a:endParaRPr>
          </a:p>
        </p:txBody>
      </p:sp>
      <p:sp>
        <p:nvSpPr>
          <p:cNvPr id="67589" name="Title 1"/>
          <p:cNvSpPr>
            <a:spLocks noGrp="1"/>
          </p:cNvSpPr>
          <p:nvPr>
            <p:ph type="title"/>
          </p:nvPr>
        </p:nvSpPr>
        <p:spPr>
          <a:xfrm>
            <a:off x="804863" y="246063"/>
            <a:ext cx="8229600" cy="406400"/>
          </a:xfrm>
        </p:spPr>
        <p:txBody>
          <a:bodyPr/>
          <a:lstStyle/>
          <a:p>
            <a:pPr algn="l" defTabSz="914400">
              <a:lnSpc>
                <a:spcPct val="90000"/>
              </a:lnSpc>
              <a:spcBef>
                <a:spcPts val="0"/>
              </a:spcBef>
              <a:buNone/>
            </a:pPr>
            <a:r>
              <a:rPr lang="en-US" sz="2800" b="1" i="0">
                <a:solidFill>
                  <a:srgbClr val="424545"/>
                </a:solidFill>
                <a:ea typeface="黑体" pitchFamily="49" charset="-122"/>
              </a:rPr>
              <a:t>Java Card</a:t>
            </a:r>
          </a:p>
        </p:txBody>
      </p:sp>
      <p:sp>
        <p:nvSpPr>
          <p:cNvPr id="67590" name="Text Placeholder 4"/>
          <p:cNvSpPr>
            <a:spLocks noGrp="1"/>
          </p:cNvSpPr>
          <p:nvPr>
            <p:ph type="body" sz="quarter" idx="13"/>
          </p:nvPr>
        </p:nvSpPr>
        <p:spPr>
          <a:xfrm>
            <a:off x="804863" y="565150"/>
            <a:ext cx="8609012" cy="304800"/>
          </a:xfrm>
        </p:spPr>
        <p:txBody>
          <a:bodyPr/>
          <a:lstStyle/>
          <a:p>
            <a:pPr marL="228600" indent="-164592" algn="l" defTabSz="228600">
              <a:spcBef>
                <a:spcPts val="0"/>
              </a:spcBef>
              <a:spcAft>
                <a:spcPts val="0"/>
              </a:spcAft>
              <a:buNone/>
            </a:pPr>
            <a:r>
              <a:rPr lang="en-US" sz="2000" b="0" i="0">
                <a:solidFill>
                  <a:srgbClr val="5382A1"/>
                </a:solidFill>
                <a:ea typeface="黑体" pitchFamily="49" charset="-122"/>
              </a:rPr>
              <a:t>特性概览</a:t>
            </a:r>
          </a:p>
        </p:txBody>
      </p:sp>
      <p:sp>
        <p:nvSpPr>
          <p:cNvPr id="44" name="Rectangle 43"/>
          <p:cNvSpPr/>
          <p:nvPr/>
        </p:nvSpPr>
        <p:spPr>
          <a:xfrm rot="10800000">
            <a:off x="0" y="838200"/>
            <a:ext cx="9144000" cy="3806825"/>
          </a:xfrm>
          <a:prstGeom prst="rect">
            <a:avLst/>
          </a:prstGeom>
          <a:gradFill>
            <a:gsLst>
              <a:gs pos="60000">
                <a:srgbClr val="EBEDEC"/>
              </a:gs>
              <a:gs pos="100000">
                <a:srgbClr val="CBD0CE"/>
              </a:gs>
              <a:gs pos="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latin typeface="Arial" pitchFamily="34" charset="0"/>
              <a:ea typeface="黑体" pitchFamily="49" charset="-122"/>
              <a:cs typeface="Arial" pitchFamily="34" charset="0"/>
            </a:endParaRPr>
          </a:p>
        </p:txBody>
      </p:sp>
      <p:pic>
        <p:nvPicPr>
          <p:cNvPr id="67592" name="Picture 7" descr="Customization.png"/>
          <p:cNvPicPr>
            <a:picLocks noChangeAspect="1"/>
          </p:cNvPicPr>
          <p:nvPr/>
        </p:nvPicPr>
        <p:blipFill>
          <a:blip r:embed="rId3" cstate="print"/>
          <a:srcRect/>
          <a:stretch>
            <a:fillRect/>
          </a:stretch>
        </p:blipFill>
        <p:spPr bwMode="auto">
          <a:xfrm>
            <a:off x="819150" y="2771775"/>
            <a:ext cx="1182688" cy="1058863"/>
          </a:xfrm>
          <a:prstGeom prst="rect">
            <a:avLst/>
          </a:prstGeom>
          <a:noFill/>
          <a:ln w="9525">
            <a:noFill/>
            <a:miter lim="800000"/>
            <a:headEnd/>
            <a:tailEnd/>
          </a:ln>
        </p:spPr>
      </p:pic>
      <p:pic>
        <p:nvPicPr>
          <p:cNvPr id="67593" name="Picture 8" descr="OWB2.png"/>
          <p:cNvPicPr>
            <a:picLocks noChangeAspect="1"/>
          </p:cNvPicPr>
          <p:nvPr/>
        </p:nvPicPr>
        <p:blipFill>
          <a:blip r:embed="rId4" cstate="print"/>
          <a:srcRect/>
          <a:stretch>
            <a:fillRect/>
          </a:stretch>
        </p:blipFill>
        <p:spPr bwMode="auto">
          <a:xfrm>
            <a:off x="3744913" y="844550"/>
            <a:ext cx="1778000" cy="1090613"/>
          </a:xfrm>
          <a:prstGeom prst="rect">
            <a:avLst/>
          </a:prstGeom>
          <a:noFill/>
          <a:ln w="9525">
            <a:noFill/>
            <a:miter lim="800000"/>
            <a:headEnd/>
            <a:tailEnd/>
          </a:ln>
        </p:spPr>
      </p:pic>
      <p:sp>
        <p:nvSpPr>
          <p:cNvPr id="67594" name="TextBox 14"/>
          <p:cNvSpPr txBox="1">
            <a:spLocks noChangeArrowheads="1"/>
          </p:cNvSpPr>
          <p:nvPr/>
        </p:nvSpPr>
        <p:spPr bwMode="auto">
          <a:xfrm>
            <a:off x="322263" y="2028825"/>
            <a:ext cx="2543175" cy="523875"/>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适用于智能卡和</a:t>
            </a:r>
            <a:br>
              <a:rPr lang="en-US" sz="1400" b="0" i="0">
                <a:latin typeface="Arial" pitchFamily="34" charset="0"/>
                <a:ea typeface="黑体" pitchFamily="49" charset="-122"/>
                <a:cs typeface="Arial" pitchFamily="34" charset="0"/>
              </a:rPr>
            </a:br>
            <a:r>
              <a:rPr lang="en-US" sz="1400" b="0" i="0">
                <a:latin typeface="Arial" pitchFamily="34" charset="0"/>
                <a:ea typeface="黑体" pitchFamily="49" charset="-122"/>
                <a:cs typeface="Arial" pitchFamily="34" charset="0"/>
              </a:rPr>
              <a:t>安全器件的 Java 平台</a:t>
            </a:r>
          </a:p>
        </p:txBody>
      </p:sp>
      <p:cxnSp>
        <p:nvCxnSpPr>
          <p:cNvPr id="88" name="Straight Connector 87"/>
          <p:cNvCxnSpPr/>
          <p:nvPr/>
        </p:nvCxnSpPr>
        <p:spPr>
          <a:xfrm>
            <a:off x="304800" y="2687638"/>
            <a:ext cx="8305800" cy="1587"/>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5828506" y="3606007"/>
            <a:ext cx="1825625" cy="1588"/>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5400000">
            <a:off x="5126832" y="1826419"/>
            <a:ext cx="1689100" cy="1587"/>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2162175" y="1844675"/>
            <a:ext cx="1665288" cy="1588"/>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7599" name="TextBox 22"/>
          <p:cNvSpPr txBox="1">
            <a:spLocks noChangeArrowheads="1"/>
          </p:cNvSpPr>
          <p:nvPr/>
        </p:nvSpPr>
        <p:spPr bwMode="auto">
          <a:xfrm>
            <a:off x="3227388" y="1951038"/>
            <a:ext cx="2622550" cy="523200"/>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基于行业标准的发布后应用程序管理</a:t>
            </a:r>
          </a:p>
        </p:txBody>
      </p:sp>
      <p:sp>
        <p:nvSpPr>
          <p:cNvPr id="67600" name="TextBox 24"/>
          <p:cNvSpPr txBox="1">
            <a:spLocks noChangeArrowheads="1"/>
          </p:cNvSpPr>
          <p:nvPr/>
        </p:nvSpPr>
        <p:spPr bwMode="auto">
          <a:xfrm>
            <a:off x="2509838" y="3840163"/>
            <a:ext cx="2309812" cy="523200"/>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高级安全认证，缩短认证时间</a:t>
            </a:r>
          </a:p>
        </p:txBody>
      </p:sp>
      <p:sp>
        <p:nvSpPr>
          <p:cNvPr id="67601" name="TextBox 25"/>
          <p:cNvSpPr txBox="1">
            <a:spLocks noChangeArrowheads="1"/>
          </p:cNvSpPr>
          <p:nvPr/>
        </p:nvSpPr>
        <p:spPr bwMode="auto">
          <a:xfrm>
            <a:off x="371475" y="3830638"/>
            <a:ext cx="2295525" cy="307756"/>
          </a:xfrm>
          <a:prstGeom prst="rect">
            <a:avLst/>
          </a:prstGeom>
          <a:noFill/>
          <a:ln w="9525">
            <a:noFill/>
            <a:miter lim="800000"/>
            <a:headEnd/>
            <a:tailEnd/>
          </a:ln>
        </p:spPr>
        <p:txBody>
          <a:bodyPr lIns="91420" tIns="45710" rIns="91420" bIns="45710">
            <a:spAutoFit/>
          </a:bodyPr>
          <a:lstStyle/>
          <a:p>
            <a:pPr algn="l" defTabSz="914400">
              <a:buNone/>
            </a:pPr>
            <a:r>
              <a:rPr lang="en-US" sz="1400" b="0" i="0">
                <a:latin typeface="Arial" pitchFamily="34" charset="0"/>
                <a:ea typeface="黑体" pitchFamily="49" charset="-122"/>
                <a:cs typeface="Arial" pitchFamily="34" charset="0"/>
              </a:rPr>
              <a:t>多种应用场合和规格</a:t>
            </a:r>
          </a:p>
        </p:txBody>
      </p:sp>
      <p:sp>
        <p:nvSpPr>
          <p:cNvPr id="67602" name="TextBox 26"/>
          <p:cNvSpPr txBox="1">
            <a:spLocks noChangeArrowheads="1"/>
          </p:cNvSpPr>
          <p:nvPr/>
        </p:nvSpPr>
        <p:spPr bwMode="auto">
          <a:xfrm>
            <a:off x="6318947" y="1970088"/>
            <a:ext cx="2290798" cy="523875"/>
          </a:xfrm>
          <a:prstGeom prst="rect">
            <a:avLst/>
          </a:prstGeom>
          <a:noFill/>
          <a:ln w="9525">
            <a:noFill/>
            <a:miter lim="800000"/>
            <a:headEnd/>
            <a:tailEnd/>
          </a:ln>
        </p:spPr>
        <p:txBody>
          <a:bodyPr wrap="square" lIns="91420" tIns="45710" rIns="91420" bIns="45710">
            <a:spAutoFit/>
          </a:bodyPr>
          <a:lstStyle/>
          <a:p>
            <a:pPr algn="l" defTabSz="914400">
              <a:buNone/>
            </a:pPr>
            <a:r>
              <a:rPr lang="en-US" sz="1400" b="0" i="0" dirty="0" err="1">
                <a:latin typeface="Arial" pitchFamily="34" charset="0"/>
                <a:ea typeface="黑体" pitchFamily="49" charset="-122"/>
                <a:cs typeface="Arial" pitchFamily="34" charset="0"/>
              </a:rPr>
              <a:t>跨硬件供应商的应用程序互操作性</a:t>
            </a:r>
            <a:endParaRPr lang="en-US" sz="1400" b="0" i="0" dirty="0">
              <a:latin typeface="Arial" pitchFamily="34" charset="0"/>
              <a:ea typeface="黑体" pitchFamily="49" charset="-122"/>
              <a:cs typeface="Arial" pitchFamily="34" charset="0"/>
            </a:endParaRPr>
          </a:p>
        </p:txBody>
      </p:sp>
      <p:sp>
        <p:nvSpPr>
          <p:cNvPr id="67603" name="TextBox 27"/>
          <p:cNvSpPr txBox="1">
            <a:spLocks noChangeArrowheads="1"/>
          </p:cNvSpPr>
          <p:nvPr/>
        </p:nvSpPr>
        <p:spPr bwMode="auto">
          <a:xfrm>
            <a:off x="4752975" y="3830638"/>
            <a:ext cx="1905000" cy="738187"/>
          </a:xfrm>
          <a:prstGeom prst="rect">
            <a:avLst/>
          </a:prstGeom>
          <a:noFill/>
          <a:ln w="9525">
            <a:noFill/>
            <a:miter lim="800000"/>
            <a:headEnd/>
            <a:tailEnd/>
          </a:ln>
        </p:spPr>
        <p:txBody>
          <a:bodyPr lIns="91420" tIns="45710" rIns="91420" bIns="45710">
            <a:spAutoFit/>
          </a:bodyPr>
          <a:lstStyle/>
          <a:p>
            <a:pPr algn="l" defTabSz="914400">
              <a:buNone/>
            </a:pPr>
            <a:r>
              <a:rPr lang="en-GB" sz="1400" b="0" i="0">
                <a:latin typeface="Arial" pitchFamily="34" charset="0"/>
                <a:ea typeface="黑体" pitchFamily="49" charset="-122"/>
                <a:cs typeface="Arial" pitchFamily="34" charset="0"/>
              </a:rPr>
              <a:t>符合标准（ETSI、3GPP、GlobalPlatform）</a:t>
            </a:r>
          </a:p>
        </p:txBody>
      </p:sp>
      <p:sp>
        <p:nvSpPr>
          <p:cNvPr id="67604" name="TextBox 28"/>
          <p:cNvSpPr txBox="1">
            <a:spLocks noChangeArrowheads="1"/>
          </p:cNvSpPr>
          <p:nvPr/>
        </p:nvSpPr>
        <p:spPr bwMode="auto">
          <a:xfrm>
            <a:off x="6705600" y="3846513"/>
            <a:ext cx="2133600" cy="523200"/>
          </a:xfrm>
          <a:prstGeom prst="rect">
            <a:avLst/>
          </a:prstGeom>
          <a:noFill/>
          <a:ln w="9525">
            <a:noFill/>
            <a:miter lim="800000"/>
            <a:headEnd/>
            <a:tailEnd/>
          </a:ln>
        </p:spPr>
        <p:txBody>
          <a:bodyPr lIns="91420" tIns="45710" rIns="91420" bIns="45710">
            <a:spAutoFit/>
          </a:bodyPr>
          <a:lstStyle/>
          <a:p>
            <a:pPr algn="l" defTabSz="914400">
              <a:buNone/>
            </a:pPr>
            <a:r>
              <a:rPr lang="en-GB" sz="1400" b="0" i="0">
                <a:latin typeface="Arial" pitchFamily="34" charset="0"/>
                <a:ea typeface="黑体" pitchFamily="49" charset="-122"/>
                <a:cs typeface="Arial" pitchFamily="34" charset="0"/>
              </a:rPr>
              <a:t>开放式开发流程，强大的社区支持 </a:t>
            </a:r>
          </a:p>
        </p:txBody>
      </p:sp>
      <p:pic>
        <p:nvPicPr>
          <p:cNvPr id="67605" name="Picture 30" descr="JAVA.png"/>
          <p:cNvPicPr>
            <a:picLocks noChangeAspect="1"/>
          </p:cNvPicPr>
          <p:nvPr/>
        </p:nvPicPr>
        <p:blipFill>
          <a:blip r:embed="rId5" cstate="print"/>
          <a:srcRect/>
          <a:stretch>
            <a:fillRect/>
          </a:stretch>
        </p:blipFill>
        <p:spPr bwMode="auto">
          <a:xfrm>
            <a:off x="985838" y="1008063"/>
            <a:ext cx="684212" cy="1019175"/>
          </a:xfrm>
          <a:prstGeom prst="rect">
            <a:avLst/>
          </a:prstGeom>
          <a:noFill/>
          <a:ln w="9525">
            <a:noFill/>
            <a:miter lim="800000"/>
            <a:headEnd/>
            <a:tailEnd/>
          </a:ln>
        </p:spPr>
      </p:pic>
      <p:cxnSp>
        <p:nvCxnSpPr>
          <p:cNvPr id="32" name="Straight Connector 31"/>
          <p:cNvCxnSpPr/>
          <p:nvPr/>
        </p:nvCxnSpPr>
        <p:spPr>
          <a:xfrm rot="5400000">
            <a:off x="3774281" y="3598069"/>
            <a:ext cx="1825625" cy="1588"/>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1610519" y="3598069"/>
            <a:ext cx="1825625" cy="1587"/>
          </a:xfrm>
          <a:prstGeom prst="line">
            <a:avLst/>
          </a:prstGeom>
          <a:ln w="3175" cap="flat" cmpd="sng" algn="ctr">
            <a:solidFill>
              <a:schemeClr val="accent1">
                <a:alpha val="49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6" cstate="print"/>
          <a:srcRect/>
          <a:stretch>
            <a:fillRect/>
          </a:stretch>
        </p:blipFill>
        <p:spPr bwMode="auto">
          <a:xfrm>
            <a:off x="4845050" y="2805113"/>
            <a:ext cx="1068388" cy="363537"/>
          </a:xfrm>
          <a:prstGeom prst="rect">
            <a:avLst/>
          </a:prstGeom>
          <a:noFill/>
          <a:ln w="9525">
            <a:noFill/>
            <a:miter lim="800000"/>
            <a:headEnd/>
            <a:tailEnd/>
          </a:ln>
          <a:effectLst>
            <a:outerShdw dist="38100" dir="2700000" rotWithShape="0">
              <a:srgbClr val="808080">
                <a:alpha val="42999"/>
              </a:srgbClr>
            </a:outerShdw>
          </a:effectLst>
        </p:spPr>
      </p:pic>
      <p:pic>
        <p:nvPicPr>
          <p:cNvPr id="37" name="Picture 36"/>
          <p:cNvPicPr>
            <a:picLocks noChangeAspect="1"/>
          </p:cNvPicPr>
          <p:nvPr/>
        </p:nvPicPr>
        <p:blipFill>
          <a:blip r:embed="rId7" cstate="print"/>
          <a:srcRect/>
          <a:stretch>
            <a:fillRect/>
          </a:stretch>
        </p:blipFill>
        <p:spPr bwMode="auto">
          <a:xfrm>
            <a:off x="5815013" y="3060700"/>
            <a:ext cx="811212" cy="482600"/>
          </a:xfrm>
          <a:prstGeom prst="rect">
            <a:avLst/>
          </a:prstGeom>
          <a:noFill/>
          <a:ln w="9525">
            <a:noFill/>
            <a:miter lim="800000"/>
            <a:headEnd/>
            <a:tailEnd/>
          </a:ln>
          <a:effectLst>
            <a:outerShdw dist="38100" dir="2700000" rotWithShape="0">
              <a:srgbClr val="808080">
                <a:alpha val="42999"/>
              </a:srgbClr>
            </a:outerShdw>
          </a:effectLst>
        </p:spPr>
      </p:pic>
      <p:pic>
        <p:nvPicPr>
          <p:cNvPr id="38" name="Picture 37"/>
          <p:cNvPicPr>
            <a:picLocks noChangeAspect="1"/>
          </p:cNvPicPr>
          <p:nvPr/>
        </p:nvPicPr>
        <p:blipFill>
          <a:blip r:embed="rId8" cstate="print"/>
          <a:srcRect/>
          <a:stretch>
            <a:fillRect/>
          </a:stretch>
        </p:blipFill>
        <p:spPr bwMode="auto">
          <a:xfrm>
            <a:off x="4794250" y="3581400"/>
            <a:ext cx="1200150" cy="149225"/>
          </a:xfrm>
          <a:prstGeom prst="rect">
            <a:avLst/>
          </a:prstGeom>
          <a:noFill/>
          <a:ln w="9525">
            <a:noFill/>
            <a:miter lim="800000"/>
            <a:headEnd/>
            <a:tailEnd/>
          </a:ln>
          <a:effectLst>
            <a:outerShdw dist="38100" dir="2700000" rotWithShape="0">
              <a:srgbClr val="808080">
                <a:alpha val="42999"/>
              </a:srgbClr>
            </a:outerShdw>
          </a:effectLst>
        </p:spPr>
      </p:pic>
      <p:pic>
        <p:nvPicPr>
          <p:cNvPr id="67611" name="Picture 38" descr="SSLLock.png"/>
          <p:cNvPicPr>
            <a:picLocks noChangeAspect="1"/>
          </p:cNvPicPr>
          <p:nvPr/>
        </p:nvPicPr>
        <p:blipFill>
          <a:blip r:embed="rId9" cstate="print"/>
          <a:srcRect/>
          <a:stretch>
            <a:fillRect/>
          </a:stretch>
        </p:blipFill>
        <p:spPr bwMode="auto">
          <a:xfrm>
            <a:off x="3187700" y="2865438"/>
            <a:ext cx="541338" cy="1012825"/>
          </a:xfrm>
          <a:prstGeom prst="rect">
            <a:avLst/>
          </a:prstGeom>
          <a:noFill/>
          <a:ln w="9525">
            <a:noFill/>
            <a:miter lim="800000"/>
            <a:headEnd/>
            <a:tailEnd/>
          </a:ln>
        </p:spPr>
      </p:pic>
      <p:pic>
        <p:nvPicPr>
          <p:cNvPr id="67612" name="Picture 39" descr="TeamSupport.png"/>
          <p:cNvPicPr>
            <a:picLocks noChangeAspect="1"/>
          </p:cNvPicPr>
          <p:nvPr/>
        </p:nvPicPr>
        <p:blipFill>
          <a:blip r:embed="rId10" cstate="print"/>
          <a:srcRect/>
          <a:stretch>
            <a:fillRect/>
          </a:stretch>
        </p:blipFill>
        <p:spPr bwMode="auto">
          <a:xfrm>
            <a:off x="7339013" y="2782888"/>
            <a:ext cx="509587" cy="1089025"/>
          </a:xfrm>
          <a:prstGeom prst="rect">
            <a:avLst/>
          </a:prstGeom>
          <a:noFill/>
          <a:ln w="9525">
            <a:noFill/>
            <a:miter lim="800000"/>
            <a:headEnd/>
            <a:tailEnd/>
          </a:ln>
        </p:spPr>
      </p:pic>
      <p:pic>
        <p:nvPicPr>
          <p:cNvPr id="67613" name="Picture 30" descr="BatchJob.png"/>
          <p:cNvPicPr>
            <a:picLocks noChangeAspect="1"/>
          </p:cNvPicPr>
          <p:nvPr/>
        </p:nvPicPr>
        <p:blipFill>
          <a:blip r:embed="rId11" cstate="print"/>
          <a:srcRect/>
          <a:stretch>
            <a:fillRect/>
          </a:stretch>
        </p:blipFill>
        <p:spPr bwMode="auto">
          <a:xfrm>
            <a:off x="6835775" y="949325"/>
            <a:ext cx="760413" cy="10287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algn="l" defTabSz="914400">
              <a:lnSpc>
                <a:spcPct val="90000"/>
              </a:lnSpc>
              <a:spcBef>
                <a:spcPts val="0"/>
              </a:spcBef>
              <a:buNone/>
            </a:pPr>
            <a:r>
              <a:rPr lang="en-US" sz="2800" b="1" i="0">
                <a:solidFill>
                  <a:srgbClr val="000000"/>
                </a:solidFill>
                <a:latin typeface="Arial" pitchFamily="34" charset="0"/>
                <a:ea typeface="黑体" pitchFamily="49" charset="-122"/>
                <a:cs typeface="Arial" pitchFamily="34" charset="0"/>
              </a:rPr>
              <a:t>平台</a:t>
            </a:r>
            <a:r>
              <a:rPr lang="en-US" sz="2800" b="1" i="0">
                <a:solidFill>
                  <a:srgbClr val="5382A1"/>
                </a:solidFill>
                <a:latin typeface="Arial" pitchFamily="34" charset="0"/>
                <a:ea typeface="黑体" pitchFamily="49" charset="-122"/>
                <a:cs typeface="Arial" pitchFamily="34" charset="0"/>
              </a:rPr>
              <a:t>选择</a:t>
            </a:r>
          </a:p>
        </p:txBody>
      </p:sp>
      <p:graphicFrame>
        <p:nvGraphicFramePr>
          <p:cNvPr id="5" name="Table 4"/>
          <p:cNvGraphicFramePr>
            <a:graphicFrameLocks noGrp="1"/>
          </p:cNvGraphicFramePr>
          <p:nvPr/>
        </p:nvGraphicFramePr>
        <p:xfrm>
          <a:off x="692150" y="932510"/>
          <a:ext cx="7856538" cy="3580218"/>
        </p:xfrm>
        <a:graphic>
          <a:graphicData uri="http://schemas.openxmlformats.org/drawingml/2006/table">
            <a:tbl>
              <a:tblPr/>
              <a:tblGrid>
                <a:gridCol w="2265363"/>
                <a:gridCol w="2847386"/>
                <a:gridCol w="2743789"/>
              </a:tblGrid>
              <a:tr h="490538">
                <a:tc>
                  <a:txBody>
                    <a:bodyPr/>
                    <a:lstStyle/>
                    <a:p>
                      <a:pPr marL="0" marR="0" indent="0" algn="l" defTabSz="914400">
                        <a:lnSpc>
                          <a:spcPct val="100000"/>
                        </a:lnSpc>
                        <a:spcBef>
                          <a:spcPts val="0"/>
                        </a:spcBef>
                        <a:spcAft>
                          <a:spcPts val="0"/>
                        </a:spcAft>
                        <a:buNone/>
                      </a:pPr>
                      <a:r>
                        <a:rPr lang="en-US" sz="900" b="0" i="0" u="none" strike="noStrike" cap="none" baseline="0" dirty="0">
                          <a:solidFill>
                            <a:srgbClr val="000000"/>
                          </a:solidFill>
                          <a:effectLst/>
                          <a:latin typeface="Arial" pitchFamily="34" charset="0"/>
                          <a:ea typeface="黑体" pitchFamily="49" charset="-122"/>
                          <a:cs typeface="Arial" pitchFamily="34" charset="0"/>
                        </a:rPr>
                        <a:t/>
                      </a:r>
                      <a:br>
                        <a:rPr lang="en-US" sz="900" b="0" i="0" u="none" strike="noStrike" cap="none" baseline="0" dirty="0">
                          <a:solidFill>
                            <a:srgbClr val="000000"/>
                          </a:solidFill>
                          <a:effectLst/>
                          <a:latin typeface="Arial" pitchFamily="34" charset="0"/>
                          <a:ea typeface="黑体" pitchFamily="49" charset="-122"/>
                          <a:cs typeface="Arial" pitchFamily="34" charset="0"/>
                        </a:rPr>
                      </a:br>
                      <a:endParaRPr lang="en-US" sz="900" b="0" i="0" u="none" strike="noStrike" cap="none" baseline="0" dirty="0">
                        <a:solidFill>
                          <a:srgbClr val="000000"/>
                        </a:solidFill>
                        <a:effectLst/>
                        <a:latin typeface="Arial" pitchFamily="34" charset="0"/>
                        <a:ea typeface="黑体" pitchFamily="49" charset="-122"/>
                        <a:cs typeface="Arial" pitchFamily="34" charset="0"/>
                      </a:endParaRP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indent="0" algn="l" defTabSz="914400">
                        <a:lnSpc>
                          <a:spcPct val="100000"/>
                        </a:lnSpc>
                        <a:spcBef>
                          <a:spcPts val="0"/>
                        </a:spcBef>
                        <a:spcAft>
                          <a:spcPts val="0"/>
                        </a:spcAft>
                        <a:buNone/>
                      </a:pPr>
                      <a:r>
                        <a:rPr lang="en-US" sz="1400" b="1" i="0" u="none" strike="noStrike" cap="none" baseline="0">
                          <a:solidFill>
                            <a:srgbClr val="000000"/>
                          </a:solidFill>
                          <a:effectLst/>
                          <a:latin typeface="Arial" pitchFamily="34" charset="0"/>
                          <a:ea typeface="黑体" pitchFamily="49" charset="-122"/>
                          <a:cs typeface="Arial" pitchFamily="34" charset="0"/>
                        </a:rPr>
                        <a:t>Java ME Embedded</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indent="0" algn="l" defTabSz="914400">
                        <a:lnSpc>
                          <a:spcPct val="100000"/>
                        </a:lnSpc>
                        <a:spcBef>
                          <a:spcPts val="0"/>
                        </a:spcBef>
                        <a:spcAft>
                          <a:spcPts val="0"/>
                        </a:spcAft>
                        <a:buNone/>
                      </a:pPr>
                      <a:r>
                        <a:rPr lang="en-US" sz="1400" b="1" i="0" u="none" strike="noStrike" cap="none" baseline="0">
                          <a:solidFill>
                            <a:srgbClr val="000000"/>
                          </a:solidFill>
                          <a:effectLst/>
                          <a:latin typeface="Arial" pitchFamily="34" charset="0"/>
                          <a:ea typeface="黑体" pitchFamily="49" charset="-122"/>
                          <a:cs typeface="Arial" pitchFamily="34" charset="0"/>
                        </a:rPr>
                        <a:t>Java SE for Embedded</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BFBFBF"/>
                    </a:solidFill>
                  </a:tcPr>
                </a:tc>
              </a:tr>
              <a:tr h="217488">
                <a:tc>
                  <a:txBody>
                    <a:bodyPr/>
                    <a:lstStyle/>
                    <a:p>
                      <a:pPr marL="0" marR="0" indent="0" algn="l" defTabSz="914400">
                        <a:lnSpc>
                          <a:spcPct val="100000"/>
                        </a:lnSpc>
                        <a:spcBef>
                          <a:spcPts val="0"/>
                        </a:spcBef>
                        <a:spcAft>
                          <a:spcPts val="0"/>
                        </a:spcAft>
                        <a:buNone/>
                      </a:pPr>
                      <a:r>
                        <a:rPr lang="en-US" sz="1100" b="1" i="0" u="none" strike="noStrike" cap="none" baseline="0">
                          <a:solidFill>
                            <a:srgbClr val="000000"/>
                          </a:solidFill>
                          <a:effectLst/>
                          <a:latin typeface="Arial" pitchFamily="34" charset="0"/>
                          <a:ea typeface="黑体" pitchFamily="49" charset="-122"/>
                          <a:cs typeface="Arial" pitchFamily="34" charset="0"/>
                        </a:rPr>
                        <a:t>Java API</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indent="0" algn="l" defTabSz="914400">
                        <a:lnSpc>
                          <a:spcPct val="100000"/>
                        </a:lnSpc>
                        <a:spcBef>
                          <a:spcPts val="0"/>
                        </a:spcBef>
                        <a:spcAft>
                          <a:spcPts val="0"/>
                        </a:spcAft>
                        <a:buNone/>
                      </a:pPr>
                      <a:r>
                        <a:rPr lang="en-US" sz="1100" b="0" i="0" u="none" strike="noStrike" cap="none" baseline="0">
                          <a:solidFill>
                            <a:srgbClr val="000000"/>
                          </a:solidFill>
                          <a:effectLst/>
                          <a:latin typeface="Arial" pitchFamily="34" charset="0"/>
                          <a:ea typeface="黑体" pitchFamily="49" charset="-122"/>
                          <a:cs typeface="Arial" pitchFamily="34" charset="0"/>
                        </a:rPr>
                        <a:t>CLDC 1.1.1</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indent="0" algn="l" defTabSz="914400">
                        <a:lnSpc>
                          <a:spcPct val="100000"/>
                        </a:lnSpc>
                        <a:spcBef>
                          <a:spcPts val="0"/>
                        </a:spcBef>
                        <a:spcAft>
                          <a:spcPts val="0"/>
                        </a:spcAft>
                        <a:buNone/>
                      </a:pPr>
                      <a:r>
                        <a:rPr lang="en-US" sz="1100" b="0" i="0" u="none" strike="noStrike" cap="none" baseline="0">
                          <a:solidFill>
                            <a:srgbClr val="000000"/>
                          </a:solidFill>
                          <a:effectLst/>
                          <a:latin typeface="Arial" pitchFamily="34" charset="0"/>
                          <a:ea typeface="黑体" pitchFamily="49" charset="-122"/>
                          <a:cs typeface="Arial" pitchFamily="34" charset="0"/>
                        </a:rPr>
                        <a:t>功能齐全的 Java SE 7 API 支持</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r>
              <a:tr h="193675">
                <a:tc>
                  <a:txBody>
                    <a:bodyPr/>
                    <a:lstStyle/>
                    <a:p>
                      <a:pPr marL="0" marR="0" indent="0" algn="l" defTabSz="914400">
                        <a:lnSpc>
                          <a:spcPct val="100000"/>
                        </a:lnSpc>
                        <a:spcBef>
                          <a:spcPts val="0"/>
                        </a:spcBef>
                        <a:spcAft>
                          <a:spcPts val="0"/>
                        </a:spcAft>
                        <a:buNone/>
                      </a:pPr>
                      <a:r>
                        <a:rPr lang="en-US" sz="1100" b="1" i="0" u="none" strike="noStrike" cap="none" baseline="0">
                          <a:solidFill>
                            <a:srgbClr val="000000"/>
                          </a:solidFill>
                          <a:effectLst/>
                          <a:latin typeface="Arial" pitchFamily="34" charset="0"/>
                          <a:ea typeface="黑体" pitchFamily="49" charset="-122"/>
                          <a:cs typeface="Arial" pitchFamily="34" charset="0"/>
                        </a:rPr>
                        <a:t>最小 RAM</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indent="0" algn="l" defTabSz="914400">
                        <a:lnSpc>
                          <a:spcPct val="100000"/>
                        </a:lnSpc>
                        <a:spcBef>
                          <a:spcPts val="0"/>
                        </a:spcBef>
                        <a:spcAft>
                          <a:spcPts val="0"/>
                        </a:spcAft>
                        <a:buNone/>
                      </a:pPr>
                      <a:r>
                        <a:rPr lang="en-US" sz="1100" b="0" i="0" u="none" strike="noStrike" cap="none" baseline="0">
                          <a:solidFill>
                            <a:srgbClr val="000000"/>
                          </a:solidFill>
                          <a:effectLst/>
                          <a:latin typeface="Arial" pitchFamily="34" charset="0"/>
                          <a:ea typeface="黑体" pitchFamily="49" charset="-122"/>
                          <a:cs typeface="Arial" pitchFamily="34" charset="0"/>
                        </a:rPr>
                        <a:t>总计：1MB</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indent="0" algn="l" defTabSz="914400">
                        <a:lnSpc>
                          <a:spcPct val="100000"/>
                        </a:lnSpc>
                        <a:spcBef>
                          <a:spcPts val="0"/>
                        </a:spcBef>
                        <a:spcAft>
                          <a:spcPts val="0"/>
                        </a:spcAft>
                        <a:buNone/>
                      </a:pPr>
                      <a:r>
                        <a:rPr lang="en-US" sz="1100" b="0" i="0" u="none" strike="noStrike" cap="none" baseline="0" dirty="0">
                          <a:solidFill>
                            <a:srgbClr val="000000"/>
                          </a:solidFill>
                          <a:effectLst/>
                          <a:latin typeface="Arial" pitchFamily="34" charset="0"/>
                          <a:ea typeface="黑体" pitchFamily="49" charset="-122"/>
                          <a:cs typeface="Arial" pitchFamily="34" charset="0"/>
                        </a:rPr>
                        <a:t>总计：32MB（</a:t>
                      </a:r>
                      <a:r>
                        <a:rPr lang="en-US" sz="1100" b="0" i="0" u="none" strike="noStrike" cap="none" baseline="0" dirty="0" smtClean="0">
                          <a:solidFill>
                            <a:srgbClr val="000000"/>
                          </a:solidFill>
                          <a:effectLst/>
                          <a:latin typeface="Arial" pitchFamily="34" charset="0"/>
                          <a:ea typeface="黑体" pitchFamily="49" charset="-122"/>
                          <a:cs typeface="Arial" pitchFamily="34" charset="0"/>
                        </a:rPr>
                        <a:t>无</a:t>
                      </a:r>
                      <a:r>
                        <a:rPr lang="zh-CN" altLang="en-US" sz="1100" b="0" i="0" u="none" strike="noStrike" cap="none" baseline="0" dirty="0" smtClean="0">
                          <a:solidFill>
                            <a:srgbClr val="000000"/>
                          </a:solidFill>
                          <a:effectLst/>
                          <a:latin typeface="Arial" pitchFamily="34" charset="0"/>
                          <a:ea typeface="黑体" pitchFamily="49" charset="-122"/>
                          <a:cs typeface="Arial" pitchFamily="34" charset="0"/>
                        </a:rPr>
                        <a:t>图形界面</a:t>
                      </a:r>
                      <a:r>
                        <a:rPr lang="en-US" sz="1100" b="0" i="0" u="none" strike="noStrike" cap="none" baseline="0" dirty="0" smtClean="0">
                          <a:solidFill>
                            <a:srgbClr val="000000"/>
                          </a:solidFill>
                          <a:effectLst/>
                          <a:latin typeface="Arial" pitchFamily="34" charset="0"/>
                          <a:ea typeface="黑体" pitchFamily="49" charset="-122"/>
                          <a:cs typeface="Arial" pitchFamily="34" charset="0"/>
                        </a:rPr>
                        <a:t>）</a:t>
                      </a:r>
                      <a:endParaRPr lang="en-US" sz="1100" b="0" i="0" u="none" strike="noStrike" cap="none" baseline="0" dirty="0">
                        <a:solidFill>
                          <a:srgbClr val="000000"/>
                        </a:solidFill>
                        <a:effectLst/>
                        <a:latin typeface="Arial" pitchFamily="34" charset="0"/>
                        <a:ea typeface="黑体" pitchFamily="49" charset="-122"/>
                        <a:cs typeface="Arial" pitchFamily="34" charset="0"/>
                      </a:endParaRP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r>
              <a:tr h="160338">
                <a:tc>
                  <a:txBody>
                    <a:bodyPr/>
                    <a:lstStyle/>
                    <a:p>
                      <a:pPr marL="0" marR="0" indent="0" algn="l" defTabSz="914400">
                        <a:lnSpc>
                          <a:spcPct val="100000"/>
                        </a:lnSpc>
                        <a:spcBef>
                          <a:spcPts val="0"/>
                        </a:spcBef>
                        <a:spcAft>
                          <a:spcPts val="0"/>
                        </a:spcAft>
                        <a:buNone/>
                      </a:pPr>
                      <a:r>
                        <a:rPr lang="en-US" sz="1100" b="1" i="0" u="none" strike="noStrike" cap="none" baseline="0">
                          <a:solidFill>
                            <a:srgbClr val="000000"/>
                          </a:solidFill>
                          <a:effectLst/>
                          <a:latin typeface="Arial" pitchFamily="34" charset="0"/>
                          <a:ea typeface="黑体" pitchFamily="49" charset="-122"/>
                          <a:cs typeface="Arial" pitchFamily="34" charset="0"/>
                        </a:rPr>
                        <a:t>最低 MHz</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indent="0" algn="l" defTabSz="914400">
                        <a:lnSpc>
                          <a:spcPct val="100000"/>
                        </a:lnSpc>
                        <a:spcBef>
                          <a:spcPts val="0"/>
                        </a:spcBef>
                        <a:spcAft>
                          <a:spcPts val="0"/>
                        </a:spcAft>
                        <a:buNone/>
                      </a:pPr>
                      <a:r>
                        <a:rPr lang="en-US" sz="1100" b="0" i="0" u="none" strike="noStrike" cap="none" baseline="0">
                          <a:solidFill>
                            <a:srgbClr val="000000"/>
                          </a:solidFill>
                          <a:effectLst/>
                          <a:latin typeface="Arial" pitchFamily="34" charset="0"/>
                          <a:ea typeface="黑体" pitchFamily="49" charset="-122"/>
                          <a:cs typeface="Arial" pitchFamily="34" charset="0"/>
                        </a:rPr>
                        <a:t>30MHz</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indent="0" algn="l" defTabSz="914400">
                        <a:lnSpc>
                          <a:spcPct val="100000"/>
                        </a:lnSpc>
                        <a:spcBef>
                          <a:spcPts val="0"/>
                        </a:spcBef>
                        <a:spcAft>
                          <a:spcPts val="0"/>
                        </a:spcAft>
                        <a:buNone/>
                      </a:pPr>
                      <a:r>
                        <a:rPr lang="en-US" sz="1100" b="0" i="0" u="none" strike="noStrike" cap="none" baseline="0">
                          <a:solidFill>
                            <a:srgbClr val="000000"/>
                          </a:solidFill>
                          <a:effectLst/>
                          <a:latin typeface="Arial" pitchFamily="34" charset="0"/>
                          <a:ea typeface="黑体" pitchFamily="49" charset="-122"/>
                          <a:cs typeface="Arial" pitchFamily="34" charset="0"/>
                        </a:rPr>
                        <a:t>200MHz</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r>
              <a:tr h="434975">
                <a:tc>
                  <a:txBody>
                    <a:bodyPr/>
                    <a:lstStyle/>
                    <a:p>
                      <a:pPr marL="0" marR="0" indent="0" algn="l" defTabSz="914400">
                        <a:lnSpc>
                          <a:spcPct val="100000"/>
                        </a:lnSpc>
                        <a:spcBef>
                          <a:spcPts val="0"/>
                        </a:spcBef>
                        <a:spcAft>
                          <a:spcPts val="0"/>
                        </a:spcAft>
                        <a:buNone/>
                      </a:pPr>
                      <a:r>
                        <a:rPr lang="en-US" sz="1100" b="1" i="0" u="none" strike="noStrike" cap="none" baseline="0">
                          <a:solidFill>
                            <a:srgbClr val="000000"/>
                          </a:solidFill>
                          <a:effectLst/>
                          <a:latin typeface="Arial" pitchFamily="34" charset="0"/>
                          <a:ea typeface="黑体" pitchFamily="49" charset="-122"/>
                          <a:cs typeface="Arial" pitchFamily="34" charset="0"/>
                        </a:rPr>
                        <a:t>最低存储</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indent="0" algn="l" defTabSz="914400">
                        <a:lnSpc>
                          <a:spcPct val="100000"/>
                        </a:lnSpc>
                        <a:spcBef>
                          <a:spcPts val="0"/>
                        </a:spcBef>
                        <a:spcAft>
                          <a:spcPts val="0"/>
                        </a:spcAft>
                        <a:buNone/>
                      </a:pPr>
                      <a:r>
                        <a:rPr lang="en-US" sz="1100" b="0" i="0" u="none" strike="noStrike" cap="none" baseline="0">
                          <a:solidFill>
                            <a:srgbClr val="000000"/>
                          </a:solidFill>
                          <a:effectLst/>
                          <a:latin typeface="Arial" pitchFamily="34" charset="0"/>
                          <a:ea typeface="黑体" pitchFamily="49" charset="-122"/>
                          <a:cs typeface="Arial" pitchFamily="34" charset="0"/>
                        </a:rPr>
                        <a:t>ROM 化 2MB</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indent="0" algn="l" defTabSz="914400">
                        <a:lnSpc>
                          <a:spcPct val="100000"/>
                        </a:lnSpc>
                        <a:spcBef>
                          <a:spcPts val="0"/>
                        </a:spcBef>
                        <a:spcAft>
                          <a:spcPts val="0"/>
                        </a:spcAft>
                        <a:buNone/>
                      </a:pPr>
                      <a:r>
                        <a:rPr lang="en-US" sz="1100" b="0" i="0" u="none" strike="noStrike" cap="none" baseline="0">
                          <a:solidFill>
                            <a:srgbClr val="000000"/>
                          </a:solidFill>
                          <a:effectLst/>
                          <a:latin typeface="Arial" pitchFamily="34" charset="0"/>
                          <a:ea typeface="黑体" pitchFamily="49" charset="-122"/>
                          <a:cs typeface="Arial" pitchFamily="34" charset="0"/>
                        </a:rPr>
                        <a:t>32MB（最低建议 RAM）/ 40MB</a:t>
                      </a:r>
                      <a:r>
                        <a:rPr lang="en-US" sz="1100" b="0" i="0" u="none" strike="noStrike" cap="none" baseline="0">
                          <a:solidFill>
                            <a:srgbClr val="000000"/>
                          </a:solidFill>
                          <a:latin typeface="Arial" pitchFamily="34" charset="0"/>
                          <a:ea typeface="黑体" pitchFamily="49" charset="-122"/>
                          <a:cs typeface="Arial" pitchFamily="34" charset="0"/>
                        </a:rPr>
                        <a:t> </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r>
              <a:tr h="193675">
                <a:tc>
                  <a:txBody>
                    <a:bodyPr/>
                    <a:lstStyle/>
                    <a:p>
                      <a:pPr marL="0" marR="0" indent="0" algn="l" defTabSz="914400">
                        <a:lnSpc>
                          <a:spcPct val="100000"/>
                        </a:lnSpc>
                        <a:spcBef>
                          <a:spcPts val="0"/>
                        </a:spcBef>
                        <a:spcAft>
                          <a:spcPts val="0"/>
                        </a:spcAft>
                        <a:buNone/>
                      </a:pPr>
                      <a:r>
                        <a:rPr lang="en-US" sz="1100" b="1" i="0" u="none" strike="noStrike" cap="none" baseline="0">
                          <a:solidFill>
                            <a:srgbClr val="000000"/>
                          </a:solidFill>
                          <a:effectLst/>
                          <a:latin typeface="Arial" pitchFamily="34" charset="0"/>
                          <a:ea typeface="黑体" pitchFamily="49" charset="-122"/>
                          <a:cs typeface="Arial" pitchFamily="34" charset="0"/>
                        </a:rPr>
                        <a:t>目标细分</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indent="0" algn="l" defTabSz="914400">
                        <a:lnSpc>
                          <a:spcPct val="100000"/>
                        </a:lnSpc>
                        <a:spcBef>
                          <a:spcPts val="0"/>
                        </a:spcBef>
                        <a:spcAft>
                          <a:spcPts val="0"/>
                        </a:spcAft>
                        <a:buNone/>
                      </a:pPr>
                      <a:r>
                        <a:rPr lang="en-US" sz="1100" b="0" i="0" u="none" strike="noStrike" cap="none" baseline="0">
                          <a:solidFill>
                            <a:srgbClr val="000000"/>
                          </a:solidFill>
                          <a:effectLst/>
                          <a:latin typeface="Arial" pitchFamily="34" charset="0"/>
                          <a:ea typeface="黑体" pitchFamily="49" charset="-122"/>
                          <a:cs typeface="Arial" pitchFamily="34" charset="0"/>
                        </a:rPr>
                        <a:t>资源受限的小型嵌入式设备</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indent="0" algn="l" defTabSz="914400">
                        <a:lnSpc>
                          <a:spcPct val="100000"/>
                        </a:lnSpc>
                        <a:spcBef>
                          <a:spcPts val="0"/>
                        </a:spcBef>
                        <a:spcAft>
                          <a:spcPts val="0"/>
                        </a:spcAft>
                        <a:buNone/>
                      </a:pPr>
                      <a:r>
                        <a:rPr lang="en-US" sz="1100" b="0" i="0" u="none" strike="noStrike" cap="none" baseline="0">
                          <a:solidFill>
                            <a:srgbClr val="000000"/>
                          </a:solidFill>
                          <a:effectLst/>
                          <a:latin typeface="Arial" pitchFamily="34" charset="0"/>
                          <a:ea typeface="黑体" pitchFamily="49" charset="-122"/>
                          <a:cs typeface="Arial" pitchFamily="34" charset="0"/>
                        </a:rPr>
                        <a:t>中型至大型嵌入式设备</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r>
              <a:tr h="755650">
                <a:tc>
                  <a:txBody>
                    <a:bodyPr/>
                    <a:lstStyle/>
                    <a:p>
                      <a:pPr marL="0" marR="0" indent="0" algn="l" defTabSz="914400">
                        <a:lnSpc>
                          <a:spcPct val="100000"/>
                        </a:lnSpc>
                        <a:spcBef>
                          <a:spcPts val="0"/>
                        </a:spcBef>
                        <a:spcAft>
                          <a:spcPts val="0"/>
                        </a:spcAft>
                        <a:buNone/>
                      </a:pPr>
                      <a:r>
                        <a:rPr lang="en-US" sz="1100" b="1" i="0" u="none" strike="noStrike" cap="none" baseline="0">
                          <a:solidFill>
                            <a:srgbClr val="000000"/>
                          </a:solidFill>
                          <a:effectLst/>
                          <a:latin typeface="Arial" pitchFamily="34" charset="0"/>
                          <a:ea typeface="黑体" pitchFamily="49" charset="-122"/>
                          <a:cs typeface="Arial" pitchFamily="34" charset="0"/>
                        </a:rPr>
                        <a:t>示例设备/用例</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indent="0" algn="l" defTabSz="914400">
                        <a:lnSpc>
                          <a:spcPct val="100000"/>
                        </a:lnSpc>
                        <a:spcBef>
                          <a:spcPts val="0"/>
                        </a:spcBef>
                        <a:spcAft>
                          <a:spcPts val="0"/>
                        </a:spcAft>
                        <a:buNone/>
                      </a:pPr>
                      <a:r>
                        <a:rPr lang="en-US" sz="1100" b="0" i="0" u="none" strike="noStrike" cap="none" baseline="0">
                          <a:solidFill>
                            <a:srgbClr val="000000"/>
                          </a:solidFill>
                          <a:effectLst/>
                          <a:latin typeface="Arial" pitchFamily="34" charset="0"/>
                          <a:ea typeface="黑体" pitchFamily="49" charset="-122"/>
                          <a:cs typeface="Arial" pitchFamily="34" charset="0"/>
                        </a:rPr>
                        <a:t>移动电话/功能手机、数码笔、传感器</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indent="0" algn="l" defTabSz="914400">
                        <a:lnSpc>
                          <a:spcPct val="100000"/>
                        </a:lnSpc>
                        <a:spcBef>
                          <a:spcPts val="0"/>
                        </a:spcBef>
                        <a:spcAft>
                          <a:spcPts val="0"/>
                        </a:spcAft>
                        <a:buNone/>
                      </a:pPr>
                      <a:r>
                        <a:rPr lang="en-US" sz="1100" b="0" i="0" u="none" strike="noStrike" cap="none" baseline="0" dirty="0" err="1">
                          <a:solidFill>
                            <a:srgbClr val="000000"/>
                          </a:solidFill>
                          <a:effectLst/>
                          <a:latin typeface="Arial" pitchFamily="34" charset="0"/>
                          <a:ea typeface="黑体" pitchFamily="49" charset="-122"/>
                          <a:cs typeface="Arial" pitchFamily="34" charset="0"/>
                        </a:rPr>
                        <a:t>工业自动化</a:t>
                      </a:r>
                      <a:r>
                        <a:rPr lang="en-US" sz="1100" b="0" i="0" u="none" strike="noStrike" cap="none" baseline="0" dirty="0">
                          <a:solidFill>
                            <a:srgbClr val="000000"/>
                          </a:solidFill>
                          <a:effectLst/>
                          <a:latin typeface="Arial" pitchFamily="34" charset="0"/>
                          <a:ea typeface="黑体" pitchFamily="49" charset="-122"/>
                          <a:cs typeface="Arial" pitchFamily="34" charset="0"/>
                        </a:rPr>
                        <a:t>/</a:t>
                      </a:r>
                      <a:r>
                        <a:rPr lang="en-US" sz="1100" b="0" i="0" u="none" strike="noStrike" cap="none" baseline="0" dirty="0" err="1">
                          <a:solidFill>
                            <a:srgbClr val="000000"/>
                          </a:solidFill>
                          <a:effectLst/>
                          <a:latin typeface="Arial" pitchFamily="34" charset="0"/>
                          <a:ea typeface="黑体" pitchFamily="49" charset="-122"/>
                          <a:cs typeface="Arial" pitchFamily="34" charset="0"/>
                        </a:rPr>
                        <a:t>设备、高端网络设备</a:t>
                      </a:r>
                      <a:r>
                        <a:rPr lang="en-US" sz="1100" b="0" i="0" u="none" strike="noStrike" cap="none" baseline="0" dirty="0">
                          <a:solidFill>
                            <a:srgbClr val="000000"/>
                          </a:solidFill>
                          <a:effectLst/>
                          <a:latin typeface="Arial" pitchFamily="34" charset="0"/>
                          <a:ea typeface="黑体" pitchFamily="49" charset="-122"/>
                          <a:cs typeface="Arial" pitchFamily="34" charset="0"/>
                        </a:rPr>
                        <a:t>/</a:t>
                      </a:r>
                      <a:r>
                        <a:rPr lang="en-US" sz="1100" b="0" i="0" u="none" strike="noStrike" cap="none" baseline="0" dirty="0" err="1">
                          <a:solidFill>
                            <a:srgbClr val="000000"/>
                          </a:solidFill>
                          <a:effectLst/>
                          <a:latin typeface="Arial" pitchFamily="34" charset="0"/>
                          <a:ea typeface="黑体" pitchFamily="49" charset="-122"/>
                          <a:cs typeface="Arial" pitchFamily="34" charset="0"/>
                        </a:rPr>
                        <a:t>打印机、医疗、航空航天与国防、智能电网</a:t>
                      </a:r>
                      <a:r>
                        <a:rPr lang="en-US" sz="1100" b="0" i="0" u="none" strike="noStrike" cap="none" baseline="0" dirty="0">
                          <a:solidFill>
                            <a:srgbClr val="000000"/>
                          </a:solidFill>
                          <a:effectLst/>
                          <a:latin typeface="Arial" pitchFamily="34" charset="0"/>
                          <a:ea typeface="黑体" pitchFamily="49" charset="-122"/>
                          <a:cs typeface="Arial" pitchFamily="34" charset="0"/>
                        </a:rPr>
                        <a:t>/</a:t>
                      </a:r>
                      <a:r>
                        <a:rPr lang="en-US" sz="1100" b="0" i="0" u="none" strike="noStrike" cap="none" baseline="0" dirty="0" err="1">
                          <a:solidFill>
                            <a:srgbClr val="000000"/>
                          </a:solidFill>
                          <a:effectLst/>
                          <a:latin typeface="Arial" pitchFamily="34" charset="0"/>
                          <a:ea typeface="黑体" pitchFamily="49" charset="-122"/>
                          <a:cs typeface="Arial" pitchFamily="34" charset="0"/>
                        </a:rPr>
                        <a:t>自助服务终端</a:t>
                      </a:r>
                      <a:endParaRPr lang="en-US" sz="1100" b="0" i="0" u="none" strike="noStrike" cap="none" baseline="0" dirty="0">
                        <a:solidFill>
                          <a:srgbClr val="000000"/>
                        </a:solidFill>
                        <a:effectLst/>
                        <a:latin typeface="Arial" pitchFamily="34" charset="0"/>
                        <a:ea typeface="黑体" pitchFamily="49" charset="-122"/>
                        <a:cs typeface="Arial" pitchFamily="34" charset="0"/>
                      </a:endParaRP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r>
              <a:tr h="1103313">
                <a:tc>
                  <a:txBody>
                    <a:bodyPr/>
                    <a:lstStyle/>
                    <a:p>
                      <a:pPr marL="0" marR="0" indent="0" algn="l" defTabSz="914400">
                        <a:lnSpc>
                          <a:spcPct val="100000"/>
                        </a:lnSpc>
                        <a:spcBef>
                          <a:spcPts val="0"/>
                        </a:spcBef>
                        <a:spcAft>
                          <a:spcPts val="0"/>
                        </a:spcAft>
                        <a:buNone/>
                      </a:pPr>
                      <a:r>
                        <a:rPr lang="en-US" sz="1100" b="1" i="0" u="none" strike="noStrike" cap="none" baseline="0">
                          <a:solidFill>
                            <a:srgbClr val="000000"/>
                          </a:solidFill>
                          <a:effectLst/>
                          <a:latin typeface="Arial" pitchFamily="34" charset="0"/>
                          <a:ea typeface="黑体" pitchFamily="49" charset="-122"/>
                          <a:cs typeface="Arial" pitchFamily="34" charset="0"/>
                        </a:rPr>
                        <a:t>可用端口</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118872" marR="0" indent="-118872" algn="l" defTabSz="914400">
                        <a:lnSpc>
                          <a:spcPct val="100000"/>
                        </a:lnSpc>
                        <a:spcBef>
                          <a:spcPts val="0"/>
                        </a:spcBef>
                        <a:spcAft>
                          <a:spcPts val="0"/>
                        </a:spcAft>
                        <a:buClr>
                          <a:srgbClr val="000000"/>
                        </a:buClr>
                        <a:buFont typeface="Arial"/>
                        <a:buChar char="•"/>
                      </a:pPr>
                      <a:r>
                        <a:rPr lang="en-US" sz="1100" b="0" i="0" u="none" strike="noStrike" cap="none" baseline="0">
                          <a:solidFill>
                            <a:srgbClr val="000000"/>
                          </a:solidFill>
                          <a:effectLst/>
                          <a:latin typeface="Arial" pitchFamily="34" charset="0"/>
                          <a:ea typeface="黑体" pitchFamily="49" charset="-122"/>
                          <a:cs typeface="Arial" pitchFamily="34" charset="0"/>
                        </a:rPr>
                        <a:t>KEIL MCBSTM32F200 上的 ARM Cortex-M3/M4</a:t>
                      </a:r>
                    </a:p>
                    <a:p>
                      <a:pPr marL="118872" marR="0" indent="-118872" algn="l" defTabSz="914400">
                        <a:lnSpc>
                          <a:spcPct val="100000"/>
                        </a:lnSpc>
                        <a:spcBef>
                          <a:spcPts val="0"/>
                        </a:spcBef>
                        <a:spcAft>
                          <a:spcPts val="0"/>
                        </a:spcAft>
                        <a:buClr>
                          <a:srgbClr val="000000"/>
                        </a:buClr>
                        <a:buFont typeface="Arial"/>
                        <a:buChar char="•"/>
                      </a:pPr>
                      <a:r>
                        <a:rPr lang="en-US" sz="1100" b="0" i="0" u="none" strike="noStrike" cap="none" baseline="0">
                          <a:solidFill>
                            <a:srgbClr val="000000"/>
                          </a:solidFill>
                          <a:effectLst/>
                          <a:latin typeface="Arial" pitchFamily="34" charset="0"/>
                          <a:ea typeface="黑体" pitchFamily="49" charset="-122"/>
                          <a:cs typeface="Arial" pitchFamily="34" charset="0"/>
                        </a:rPr>
                        <a:t>Raspberry Pi 上的 ARM11</a:t>
                      </a:r>
                    </a:p>
                    <a:p>
                      <a:pPr marL="118872" marR="0" indent="-118872" algn="l" defTabSz="914400">
                        <a:lnSpc>
                          <a:spcPct val="100000"/>
                        </a:lnSpc>
                        <a:spcBef>
                          <a:spcPts val="0"/>
                        </a:spcBef>
                        <a:spcAft>
                          <a:spcPts val="0"/>
                        </a:spcAft>
                        <a:buClr>
                          <a:srgbClr val="000000"/>
                        </a:buClr>
                        <a:buFont typeface="Arial"/>
                        <a:buChar char="•"/>
                      </a:pPr>
                      <a:r>
                        <a:rPr lang="en-US" sz="1100" b="0" i="0" u="none" strike="noStrike" cap="none" baseline="0">
                          <a:solidFill>
                            <a:srgbClr val="000000"/>
                          </a:solidFill>
                          <a:effectLst/>
                          <a:latin typeface="Arial" pitchFamily="34" charset="0"/>
                          <a:ea typeface="黑体" pitchFamily="49" charset="-122"/>
                          <a:cs typeface="Arial" pitchFamily="34" charset="0"/>
                        </a:rPr>
                        <a:t>Qualcomm M2M 产品系列（基于 ARM9）</a:t>
                      </a:r>
                    </a:p>
                    <a:p>
                      <a:pPr marL="118872" marR="0" indent="-118872" algn="l" defTabSz="914400">
                        <a:lnSpc>
                          <a:spcPct val="100000"/>
                        </a:lnSpc>
                        <a:spcBef>
                          <a:spcPts val="0"/>
                        </a:spcBef>
                        <a:spcAft>
                          <a:spcPts val="0"/>
                        </a:spcAft>
                        <a:buClr>
                          <a:srgbClr val="000000"/>
                        </a:buClr>
                        <a:buFont typeface="Arial"/>
                        <a:buChar char="•"/>
                      </a:pPr>
                      <a:r>
                        <a:rPr lang="en-US" sz="1100" b="0" i="0" u="none" strike="noStrike" cap="none" baseline="0">
                          <a:solidFill>
                            <a:srgbClr val="000000"/>
                          </a:solidFill>
                          <a:effectLst/>
                          <a:latin typeface="Arial" pitchFamily="34" charset="0"/>
                          <a:ea typeface="黑体" pitchFamily="49" charset="-122"/>
                          <a:cs typeface="Arial" pitchFamily="34" charset="0"/>
                        </a:rPr>
                        <a:t>通过 Java Engineering Services 可以使用的自定义端口</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indent="0" algn="l" defTabSz="914400">
                        <a:lnSpc>
                          <a:spcPct val="100000"/>
                        </a:lnSpc>
                        <a:spcBef>
                          <a:spcPts val="0"/>
                        </a:spcBef>
                        <a:spcAft>
                          <a:spcPts val="0"/>
                        </a:spcAft>
                        <a:buNone/>
                      </a:pPr>
                      <a:r>
                        <a:rPr lang="en-US" sz="1100" b="0" i="0" u="none" strike="noStrike" cap="none" baseline="0" dirty="0" err="1">
                          <a:solidFill>
                            <a:srgbClr val="000000"/>
                          </a:solidFill>
                          <a:effectLst/>
                          <a:latin typeface="Arial" pitchFamily="34" charset="0"/>
                          <a:ea typeface="黑体" pitchFamily="49" charset="-122"/>
                          <a:cs typeface="Arial" pitchFamily="34" charset="0"/>
                        </a:rPr>
                        <a:t>操作系统：Linux、Windows</a:t>
                      </a:r>
                      <a:r>
                        <a:rPr lang="en-US" sz="1100" b="0" i="0" u="none" strike="noStrike" cap="none" baseline="0" dirty="0">
                          <a:solidFill>
                            <a:srgbClr val="000000"/>
                          </a:solidFill>
                          <a:effectLst/>
                          <a:latin typeface="Arial" pitchFamily="34" charset="0"/>
                          <a:ea typeface="黑体" pitchFamily="49" charset="-122"/>
                          <a:cs typeface="Arial" pitchFamily="34" charset="0"/>
                        </a:rPr>
                        <a:t/>
                      </a:r>
                      <a:br>
                        <a:rPr lang="en-US" sz="1100" b="0" i="0" u="none" strike="noStrike" cap="none" baseline="0" dirty="0">
                          <a:solidFill>
                            <a:srgbClr val="000000"/>
                          </a:solidFill>
                          <a:effectLst/>
                          <a:latin typeface="Arial" pitchFamily="34" charset="0"/>
                          <a:ea typeface="黑体" pitchFamily="49" charset="-122"/>
                          <a:cs typeface="Arial" pitchFamily="34" charset="0"/>
                        </a:rPr>
                      </a:br>
                      <a:r>
                        <a:rPr lang="en-US" sz="1100" b="0" i="0" u="none" strike="noStrike" cap="none" baseline="0" dirty="0" err="1">
                          <a:solidFill>
                            <a:srgbClr val="000000"/>
                          </a:solidFill>
                          <a:effectLst/>
                          <a:latin typeface="Arial" pitchFamily="34" charset="0"/>
                          <a:ea typeface="黑体" pitchFamily="49" charset="-122"/>
                          <a:cs typeface="Arial" pitchFamily="34" charset="0"/>
                        </a:rPr>
                        <a:t>处理器：ARM</a:t>
                      </a:r>
                      <a:r>
                        <a:rPr lang="en-US" sz="1100" b="0" i="0" u="none" strike="noStrike" cap="none" baseline="0" dirty="0">
                          <a:solidFill>
                            <a:srgbClr val="000000"/>
                          </a:solidFill>
                          <a:effectLst/>
                          <a:latin typeface="Arial" pitchFamily="34" charset="0"/>
                          <a:ea typeface="黑体" pitchFamily="49" charset="-122"/>
                          <a:cs typeface="Arial" pitchFamily="34" charset="0"/>
                        </a:rPr>
                        <a:t> v5/6/7、PowerPC、X86 </a:t>
                      </a:r>
                    </a:p>
                  </a:txBody>
                  <a:tcPr marL="31024" marR="31024" marT="11632" marB="1163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r>
            </a:tbl>
          </a:graphicData>
        </a:graphic>
      </p:graphicFrame>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804863" y="246063"/>
            <a:ext cx="8229600" cy="768350"/>
          </a:xfrm>
        </p:spPr>
        <p:txBody>
          <a:bodyPr/>
          <a:lstStyle/>
          <a:p>
            <a:pPr algn="l" defTabSz="914400">
              <a:lnSpc>
                <a:spcPct val="90000"/>
              </a:lnSpc>
              <a:spcBef>
                <a:spcPts val="0"/>
              </a:spcBef>
              <a:buNone/>
            </a:pPr>
            <a:r>
              <a:rPr lang="en-US" sz="2800" b="1" i="0">
                <a:solidFill>
                  <a:srgbClr val="000000"/>
                </a:solidFill>
                <a:ea typeface="黑体" pitchFamily="49" charset="-122"/>
              </a:rPr>
              <a:t>Java Embedded</a:t>
            </a:r>
            <a:r>
              <a:rPr lang="en-US" sz="2800" b="0" i="0">
                <a:solidFill>
                  <a:srgbClr val="000000"/>
                </a:solidFill>
                <a:ea typeface="黑体" pitchFamily="49" charset="-122"/>
              </a:rPr>
              <a:t/>
            </a:r>
            <a:br>
              <a:rPr lang="en-US" sz="2800" b="0" i="0">
                <a:solidFill>
                  <a:srgbClr val="000000"/>
                </a:solidFill>
                <a:ea typeface="黑体" pitchFamily="49" charset="-122"/>
              </a:rPr>
            </a:br>
            <a:r>
              <a:rPr lang="en-US" sz="2200" b="0" i="0">
                <a:solidFill>
                  <a:srgbClr val="424545"/>
                </a:solidFill>
                <a:ea typeface="黑体" pitchFamily="49" charset="-122"/>
              </a:rPr>
              <a:t>Oracle Java Embedded 支持的设备历史回顾</a:t>
            </a:r>
            <a:r>
              <a:rPr lang="en-US" sz="2200" b="0" i="0">
                <a:solidFill>
                  <a:srgbClr val="DC2300"/>
                </a:solidFill>
                <a:ea typeface="黑体" pitchFamily="49" charset="-122"/>
              </a:rPr>
              <a:t/>
            </a:r>
            <a:br>
              <a:rPr lang="en-US" sz="2200" b="0" i="0">
                <a:solidFill>
                  <a:srgbClr val="DC2300"/>
                </a:solidFill>
                <a:ea typeface="黑体" pitchFamily="49" charset="-122"/>
              </a:rPr>
            </a:br>
            <a:endParaRPr lang="en-US" sz="2200" b="0" i="0">
              <a:solidFill>
                <a:srgbClr val="DC2300"/>
              </a:solidFill>
              <a:ea typeface="黑体" pitchFamily="49" charset="-122"/>
            </a:endParaRPr>
          </a:p>
        </p:txBody>
      </p:sp>
      <p:sp>
        <p:nvSpPr>
          <p:cNvPr id="71683" name="Text Box 3"/>
          <p:cNvSpPr txBox="1">
            <a:spLocks noChangeArrowheads="1"/>
          </p:cNvSpPr>
          <p:nvPr/>
        </p:nvSpPr>
        <p:spPr bwMode="auto">
          <a:xfrm>
            <a:off x="754063" y="1298575"/>
            <a:ext cx="182562" cy="638175"/>
          </a:xfrm>
          <a:prstGeom prst="rect">
            <a:avLst/>
          </a:prstGeom>
          <a:noFill/>
          <a:ln w="9525">
            <a:noFill/>
            <a:round/>
            <a:headEnd/>
            <a:tailEnd/>
          </a:ln>
        </p:spPr>
        <p:txBody>
          <a:bodyPr wrap="none" lIns="90000" tIns="46800" rIns="90000" bIns="46800">
            <a:spAutoFit/>
          </a:bodyPr>
          <a:lstStyle/>
          <a:p>
            <a:pPr>
              <a:spcBef>
                <a:spcPts val="400"/>
              </a:spcBef>
              <a:tabLst>
                <a:tab pos="117475" algn="l"/>
                <a:tab pos="565150" algn="l"/>
                <a:tab pos="1014413" algn="l"/>
                <a:tab pos="1463675" algn="l"/>
                <a:tab pos="1912938" algn="l"/>
                <a:tab pos="2362200" algn="l"/>
                <a:tab pos="2811463" algn="l"/>
                <a:tab pos="3260725" algn="l"/>
                <a:tab pos="3709988" algn="l"/>
                <a:tab pos="4159250" algn="l"/>
                <a:tab pos="4608513" algn="l"/>
                <a:tab pos="5057775" algn="l"/>
                <a:tab pos="5507038" algn="l"/>
                <a:tab pos="5956300" algn="l"/>
                <a:tab pos="6405563" algn="l"/>
                <a:tab pos="6854825" algn="l"/>
                <a:tab pos="7304088" algn="l"/>
                <a:tab pos="7753350" algn="l"/>
                <a:tab pos="8202613" algn="l"/>
                <a:tab pos="8651875" algn="l"/>
                <a:tab pos="9101138" algn="l"/>
              </a:tabLst>
            </a:pPr>
            <a:endParaRPr lang="en-GB" sz="1600">
              <a:solidFill>
                <a:srgbClr val="000000"/>
              </a:solidFill>
              <a:latin typeface="Arial" pitchFamily="34" charset="0"/>
              <a:ea typeface="黑体" pitchFamily="49" charset="-122"/>
              <a:cs typeface="Arial" pitchFamily="34" charset="0"/>
            </a:endParaRPr>
          </a:p>
          <a:p>
            <a:pPr>
              <a:spcBef>
                <a:spcPts val="400"/>
              </a:spcBef>
              <a:tabLst>
                <a:tab pos="117475" algn="l"/>
                <a:tab pos="565150" algn="l"/>
                <a:tab pos="1014413" algn="l"/>
                <a:tab pos="1463675" algn="l"/>
                <a:tab pos="1912938" algn="l"/>
                <a:tab pos="2362200" algn="l"/>
                <a:tab pos="2811463" algn="l"/>
                <a:tab pos="3260725" algn="l"/>
                <a:tab pos="3709988" algn="l"/>
                <a:tab pos="4159250" algn="l"/>
                <a:tab pos="4608513" algn="l"/>
                <a:tab pos="5057775" algn="l"/>
                <a:tab pos="5507038" algn="l"/>
                <a:tab pos="5956300" algn="l"/>
                <a:tab pos="6405563" algn="l"/>
                <a:tab pos="6854825" algn="l"/>
                <a:tab pos="7304088" algn="l"/>
                <a:tab pos="7753350" algn="l"/>
                <a:tab pos="8202613" algn="l"/>
                <a:tab pos="8651875" algn="l"/>
                <a:tab pos="9101138" algn="l"/>
              </a:tabLst>
            </a:pPr>
            <a:endParaRPr lang="en-GB" sz="1600">
              <a:solidFill>
                <a:srgbClr val="000000"/>
              </a:solidFill>
              <a:latin typeface="Arial" pitchFamily="34" charset="0"/>
              <a:ea typeface="黑体" pitchFamily="49" charset="-122"/>
              <a:cs typeface="Arial" pitchFamily="34" charset="0"/>
            </a:endParaRPr>
          </a:p>
        </p:txBody>
      </p:sp>
      <p:sp>
        <p:nvSpPr>
          <p:cNvPr id="71684" name="Text Box 5"/>
          <p:cNvSpPr txBox="1">
            <a:spLocks noChangeArrowheads="1"/>
          </p:cNvSpPr>
          <p:nvPr/>
        </p:nvSpPr>
        <p:spPr bwMode="auto">
          <a:xfrm>
            <a:off x="398463" y="2420938"/>
            <a:ext cx="2514600" cy="1562100"/>
          </a:xfrm>
          <a:prstGeom prst="rect">
            <a:avLst/>
          </a:prstGeom>
          <a:noFill/>
          <a:ln w="9525">
            <a:noFill/>
            <a:round/>
            <a:headEnd/>
            <a:tailEnd/>
          </a:ln>
        </p:spPr>
        <p:txBody>
          <a:bodyPr lIns="0" tIns="0" rIns="0" bIns="0"/>
          <a:lstStyle/>
          <a:p>
            <a:pPr marL="219456" indent="-219456" algn="l" defTabSz="914400">
              <a:lnSpc>
                <a:spcPct val="93000"/>
              </a:lnSpc>
              <a:spcBef>
                <a:spcPts val="600"/>
              </a:spcBef>
              <a:buClr>
                <a:srgbClr val="424545"/>
              </a:buClr>
              <a:buFont typeface="Arial"/>
              <a:buChar char="•"/>
            </a:pPr>
            <a:r>
              <a:rPr lang="en-GB" sz="1200" b="0" i="0">
                <a:solidFill>
                  <a:srgbClr val="000000"/>
                </a:solidFill>
                <a:latin typeface="Arial" pitchFamily="34" charset="0"/>
                <a:ea typeface="黑体" pitchFamily="49" charset="-122"/>
                <a:cs typeface="Arial" pitchFamily="34" charset="0"/>
              </a:rPr>
              <a:t>RFID 阅读器</a:t>
            </a:r>
          </a:p>
          <a:p>
            <a:pPr marL="219456" indent="-219456" algn="l" defTabSz="914400">
              <a:lnSpc>
                <a:spcPct val="93000"/>
              </a:lnSpc>
              <a:spcBef>
                <a:spcPts val="600"/>
              </a:spcBef>
              <a:buClr>
                <a:srgbClr val="424545"/>
              </a:buClr>
              <a:buFont typeface="Arial"/>
              <a:buChar char="•"/>
            </a:pPr>
            <a:r>
              <a:rPr lang="en-GB" sz="1200" b="0" i="0">
                <a:solidFill>
                  <a:srgbClr val="000000"/>
                </a:solidFill>
                <a:latin typeface="Arial" pitchFamily="34" charset="0"/>
                <a:ea typeface="黑体" pitchFamily="49" charset="-122"/>
                <a:cs typeface="Arial" pitchFamily="34" charset="0"/>
              </a:rPr>
              <a:t>停车计时器</a:t>
            </a:r>
          </a:p>
          <a:p>
            <a:pPr marL="219456" indent="-219456" algn="l" defTabSz="914400">
              <a:lnSpc>
                <a:spcPct val="93000"/>
              </a:lnSpc>
              <a:spcBef>
                <a:spcPts val="600"/>
              </a:spcBef>
              <a:buClr>
                <a:srgbClr val="424545"/>
              </a:buClr>
              <a:buFont typeface="Arial"/>
              <a:buChar char="•"/>
            </a:pPr>
            <a:r>
              <a:rPr lang="en-GB" sz="1200" b="0" i="0">
                <a:solidFill>
                  <a:srgbClr val="000000"/>
                </a:solidFill>
                <a:latin typeface="Arial" pitchFamily="34" charset="0"/>
                <a:ea typeface="黑体" pitchFamily="49" charset="-122"/>
                <a:cs typeface="Arial" pitchFamily="34" charset="0"/>
              </a:rPr>
              <a:t>智能电源模块</a:t>
            </a:r>
          </a:p>
          <a:p>
            <a:pPr marL="219456" indent="-219456" algn="l" defTabSz="914400">
              <a:lnSpc>
                <a:spcPct val="93000"/>
              </a:lnSpc>
              <a:spcBef>
                <a:spcPts val="600"/>
              </a:spcBef>
              <a:buNone/>
            </a:pPr>
            <a:endParaRPr lang="en-US" sz="1600" dirty="0" smtClean="0">
              <a:solidFill>
                <a:srgbClr val="000000"/>
              </a:solidFill>
              <a:latin typeface="Arial" pitchFamily="34" charset="0"/>
              <a:ea typeface="黑体" pitchFamily="49" charset="-122"/>
              <a:cs typeface="Arial" pitchFamily="34" charset="0"/>
            </a:endParaRPr>
          </a:p>
        </p:txBody>
      </p:sp>
      <p:sp>
        <p:nvSpPr>
          <p:cNvPr id="64517" name="Text Box 10"/>
          <p:cNvSpPr txBox="1">
            <a:spLocks noChangeArrowheads="1"/>
          </p:cNvSpPr>
          <p:nvPr/>
        </p:nvSpPr>
        <p:spPr bwMode="auto">
          <a:xfrm>
            <a:off x="3338513" y="2408238"/>
            <a:ext cx="3200400" cy="1169987"/>
          </a:xfrm>
          <a:prstGeom prst="rect">
            <a:avLst/>
          </a:prstGeom>
          <a:noFill/>
          <a:ln w="9525">
            <a:noFill/>
            <a:round/>
            <a:headEnd/>
            <a:tailEnd/>
          </a:ln>
        </p:spPr>
        <p:txBody>
          <a:bodyPr lIns="0" tIns="0" rIns="0" bIns="0"/>
          <a:lstStyle/>
          <a:p>
            <a:pPr marL="219456" indent="-219456" algn="l" defTabSz="914400">
              <a:lnSpc>
                <a:spcPct val="93000"/>
              </a:lnSpc>
              <a:spcBef>
                <a:spcPts val="600"/>
              </a:spcBef>
              <a:buClr>
                <a:srgbClr val="424545"/>
              </a:buClr>
              <a:buFont typeface="Arial"/>
              <a:buChar char="•"/>
            </a:pPr>
            <a:r>
              <a:rPr lang="en-GB" sz="1200" b="0" i="0">
                <a:latin typeface="Arial" pitchFamily="34" charset="0"/>
                <a:ea typeface="黑体" pitchFamily="49" charset="-122"/>
                <a:cs typeface="Arial" pitchFamily="34" charset="0"/>
              </a:rPr>
              <a:t>路由器和交换机</a:t>
            </a:r>
          </a:p>
          <a:p>
            <a:pPr marL="219456" indent="-219456" algn="l" defTabSz="914400">
              <a:lnSpc>
                <a:spcPct val="93000"/>
              </a:lnSpc>
              <a:spcBef>
                <a:spcPts val="600"/>
              </a:spcBef>
              <a:buClr>
                <a:srgbClr val="424545"/>
              </a:buClr>
              <a:buFont typeface="Arial"/>
              <a:buChar char="•"/>
            </a:pPr>
            <a:r>
              <a:rPr lang="en-GB" sz="1200" b="0" i="0">
                <a:latin typeface="Arial" pitchFamily="34" charset="0"/>
                <a:ea typeface="黑体" pitchFamily="49" charset="-122"/>
                <a:cs typeface="Arial" pitchFamily="34" charset="0"/>
              </a:rPr>
              <a:t>存储设备</a:t>
            </a:r>
          </a:p>
          <a:p>
            <a:pPr marL="219456" indent="-219456" algn="l" defTabSz="914400">
              <a:lnSpc>
                <a:spcPct val="93000"/>
              </a:lnSpc>
              <a:spcBef>
                <a:spcPts val="600"/>
              </a:spcBef>
              <a:buClr>
                <a:srgbClr val="424545"/>
              </a:buClr>
              <a:buFont typeface="Arial"/>
              <a:buChar char="•"/>
            </a:pPr>
            <a:r>
              <a:rPr lang="en-GB" sz="1200" b="0" i="0">
                <a:latin typeface="Arial" pitchFamily="34" charset="0"/>
                <a:ea typeface="黑体" pitchFamily="49" charset="-122"/>
                <a:cs typeface="Arial" pitchFamily="34" charset="0"/>
              </a:rPr>
              <a:t>网络管理系统</a:t>
            </a:r>
          </a:p>
          <a:p>
            <a:pPr marL="219456" indent="-219456" algn="l" defTabSz="914400">
              <a:lnSpc>
                <a:spcPct val="93000"/>
              </a:lnSpc>
              <a:spcBef>
                <a:spcPts val="600"/>
              </a:spcBef>
              <a:buClr>
                <a:srgbClr val="424545"/>
              </a:buClr>
              <a:buFont typeface="Arial"/>
              <a:buChar char="•"/>
            </a:pPr>
            <a:r>
              <a:rPr lang="en-GB" sz="1200" b="0" i="0">
                <a:latin typeface="Arial" pitchFamily="34" charset="0"/>
                <a:ea typeface="黑体" pitchFamily="49" charset="-122"/>
                <a:cs typeface="Arial" pitchFamily="34" charset="0"/>
              </a:rPr>
              <a:t>工厂自动化系统</a:t>
            </a:r>
          </a:p>
          <a:p>
            <a:pPr marL="219456" indent="-219456" algn="l" defTabSz="914400">
              <a:lnSpc>
                <a:spcPct val="93000"/>
              </a:lnSpc>
              <a:spcBef>
                <a:spcPts val="600"/>
              </a:spcBef>
              <a:buClr>
                <a:srgbClr val="424545"/>
              </a:buClr>
              <a:buFont typeface="Arial"/>
              <a:buChar char="•"/>
            </a:pPr>
            <a:r>
              <a:rPr lang="en-GB" sz="1200" b="0" i="0">
                <a:latin typeface="Arial" pitchFamily="34" charset="0"/>
                <a:ea typeface="黑体" pitchFamily="49" charset="-122"/>
                <a:cs typeface="Arial" pitchFamily="34" charset="0"/>
              </a:rPr>
              <a:t>安全系统</a:t>
            </a:r>
          </a:p>
          <a:p>
            <a:pPr marL="219456" indent="-219456" algn="l" defTabSz="914400">
              <a:lnSpc>
                <a:spcPct val="93000"/>
              </a:lnSpc>
              <a:spcBef>
                <a:spcPts val="600"/>
              </a:spcBef>
              <a:buClr>
                <a:srgbClr val="424545"/>
              </a:buClr>
              <a:buFont typeface="Arial"/>
              <a:buChar char="•"/>
            </a:pPr>
            <a:r>
              <a:rPr lang="en-GB" sz="1200" b="0" i="0">
                <a:latin typeface="Arial" pitchFamily="34" charset="0"/>
                <a:ea typeface="黑体" pitchFamily="49" charset="-122"/>
                <a:cs typeface="Arial" pitchFamily="34" charset="0"/>
              </a:rPr>
              <a:t>智能量表</a:t>
            </a:r>
          </a:p>
        </p:txBody>
      </p:sp>
      <p:sp>
        <p:nvSpPr>
          <p:cNvPr id="64518" name="Text Box 11"/>
          <p:cNvSpPr txBox="1">
            <a:spLocks noChangeArrowheads="1"/>
          </p:cNvSpPr>
          <p:nvPr/>
        </p:nvSpPr>
        <p:spPr bwMode="auto">
          <a:xfrm>
            <a:off x="6419850" y="2405063"/>
            <a:ext cx="2724150" cy="1331912"/>
          </a:xfrm>
          <a:prstGeom prst="rect">
            <a:avLst/>
          </a:prstGeom>
          <a:noFill/>
          <a:ln w="9525">
            <a:noFill/>
            <a:round/>
            <a:headEnd/>
            <a:tailEnd/>
          </a:ln>
        </p:spPr>
        <p:txBody>
          <a:bodyPr lIns="0" tIns="0" rIns="0" bIns="0"/>
          <a:lstStyle/>
          <a:p>
            <a:pPr marL="219456" indent="-219456" algn="l" defTabSz="914400">
              <a:lnSpc>
                <a:spcPct val="93000"/>
              </a:lnSpc>
              <a:spcBef>
                <a:spcPts val="313"/>
              </a:spcBef>
              <a:buClr>
                <a:srgbClr val="424545"/>
              </a:buClr>
              <a:buFont typeface="Arial"/>
              <a:buChar char="•"/>
            </a:pPr>
            <a:r>
              <a:rPr lang="en-GB" sz="1200" b="0" i="0">
                <a:latin typeface="Arial" pitchFamily="34" charset="0"/>
                <a:ea typeface="黑体" pitchFamily="49" charset="-122"/>
                <a:cs typeface="Arial" pitchFamily="34" charset="0"/>
              </a:rPr>
              <a:t>多功能打印机</a:t>
            </a:r>
          </a:p>
          <a:p>
            <a:pPr marL="219456" indent="-219456" algn="l" defTabSz="914400">
              <a:lnSpc>
                <a:spcPct val="93000"/>
              </a:lnSpc>
              <a:spcBef>
                <a:spcPts val="313"/>
              </a:spcBef>
              <a:buClr>
                <a:srgbClr val="424545"/>
              </a:buClr>
              <a:buFont typeface="Arial"/>
              <a:buChar char="•"/>
            </a:pPr>
            <a:r>
              <a:rPr lang="en-GB" sz="1200" b="0" i="0">
                <a:latin typeface="Arial" pitchFamily="34" charset="0"/>
                <a:ea typeface="黑体" pitchFamily="49" charset="-122"/>
                <a:cs typeface="Arial" pitchFamily="34" charset="0"/>
              </a:rPr>
              <a:t>ATM</a:t>
            </a:r>
          </a:p>
          <a:p>
            <a:pPr marL="219456" indent="-219456" algn="l" defTabSz="914400">
              <a:lnSpc>
                <a:spcPct val="93000"/>
              </a:lnSpc>
              <a:spcBef>
                <a:spcPts val="313"/>
              </a:spcBef>
              <a:buClr>
                <a:srgbClr val="424545"/>
              </a:buClr>
              <a:buFont typeface="Arial"/>
              <a:buChar char="•"/>
            </a:pPr>
            <a:r>
              <a:rPr lang="en-GB" sz="1200" b="0" i="0">
                <a:latin typeface="Arial" pitchFamily="34" charset="0"/>
                <a:ea typeface="黑体" pitchFamily="49" charset="-122"/>
                <a:cs typeface="Arial" pitchFamily="34" charset="0"/>
              </a:rPr>
              <a:t>POS 系统</a:t>
            </a:r>
          </a:p>
          <a:p>
            <a:pPr marL="219456" indent="-219456" algn="l" defTabSz="914400">
              <a:lnSpc>
                <a:spcPct val="93000"/>
              </a:lnSpc>
              <a:spcBef>
                <a:spcPts val="313"/>
              </a:spcBef>
              <a:buClr>
                <a:srgbClr val="424545"/>
              </a:buClr>
              <a:buFont typeface="Arial"/>
              <a:buChar char="•"/>
            </a:pPr>
            <a:r>
              <a:rPr lang="en-GB" sz="1200" b="0" i="0">
                <a:latin typeface="Arial" pitchFamily="34" charset="0"/>
                <a:ea typeface="黑体" pitchFamily="49" charset="-122"/>
                <a:cs typeface="Arial" pitchFamily="34" charset="0"/>
              </a:rPr>
              <a:t>机载娱乐系统</a:t>
            </a:r>
          </a:p>
          <a:p>
            <a:pPr marL="219456" indent="-219456" algn="l" defTabSz="914400">
              <a:lnSpc>
                <a:spcPct val="93000"/>
              </a:lnSpc>
              <a:spcBef>
                <a:spcPts val="313"/>
              </a:spcBef>
              <a:buClr>
                <a:srgbClr val="424545"/>
              </a:buClr>
              <a:buFont typeface="Arial"/>
              <a:buChar char="•"/>
            </a:pPr>
            <a:r>
              <a:rPr lang="en-GB" sz="1200" b="0" i="0">
                <a:latin typeface="Arial" pitchFamily="34" charset="0"/>
                <a:ea typeface="黑体" pitchFamily="49" charset="-122"/>
                <a:cs typeface="Arial" pitchFamily="34" charset="0"/>
              </a:rPr>
              <a:t>电子表决系统</a:t>
            </a:r>
          </a:p>
          <a:p>
            <a:pPr marL="219456" indent="-219456" algn="l" defTabSz="914400">
              <a:lnSpc>
                <a:spcPct val="93000"/>
              </a:lnSpc>
              <a:spcBef>
                <a:spcPts val="313"/>
              </a:spcBef>
              <a:buClr>
                <a:srgbClr val="424545"/>
              </a:buClr>
              <a:buFont typeface="Arial"/>
              <a:buChar char="•"/>
            </a:pPr>
            <a:r>
              <a:rPr lang="en-GB" sz="1200" b="0" i="0">
                <a:latin typeface="Arial" pitchFamily="34" charset="0"/>
                <a:ea typeface="黑体" pitchFamily="49" charset="-122"/>
                <a:cs typeface="Arial" pitchFamily="34" charset="0"/>
              </a:rPr>
              <a:t>医学影像系统</a:t>
            </a:r>
          </a:p>
        </p:txBody>
      </p:sp>
      <p:pic>
        <p:nvPicPr>
          <p:cNvPr id="71687" name="Picture 6"/>
          <p:cNvPicPr>
            <a:picLocks noChangeAspect="1" noChangeArrowheads="1"/>
          </p:cNvPicPr>
          <p:nvPr/>
        </p:nvPicPr>
        <p:blipFill>
          <a:blip r:embed="rId3" cstate="print"/>
          <a:srcRect/>
          <a:stretch>
            <a:fillRect/>
          </a:stretch>
        </p:blipFill>
        <p:spPr bwMode="auto">
          <a:xfrm>
            <a:off x="7196138" y="1000125"/>
            <a:ext cx="742950" cy="1055688"/>
          </a:xfrm>
          <a:prstGeom prst="rect">
            <a:avLst/>
          </a:prstGeom>
          <a:noFill/>
          <a:ln w="9525">
            <a:noFill/>
            <a:round/>
            <a:headEnd/>
            <a:tailEnd/>
          </a:ln>
        </p:spPr>
      </p:pic>
      <p:pic>
        <p:nvPicPr>
          <p:cNvPr id="71688" name="Picture 8"/>
          <p:cNvPicPr>
            <a:picLocks noChangeAspect="1" noChangeArrowheads="1"/>
          </p:cNvPicPr>
          <p:nvPr/>
        </p:nvPicPr>
        <p:blipFill>
          <a:blip r:embed="rId4" cstate="print"/>
          <a:srcRect/>
          <a:stretch>
            <a:fillRect/>
          </a:stretch>
        </p:blipFill>
        <p:spPr bwMode="auto">
          <a:xfrm>
            <a:off x="5307013" y="1090613"/>
            <a:ext cx="1509712" cy="1076325"/>
          </a:xfrm>
          <a:prstGeom prst="rect">
            <a:avLst/>
          </a:prstGeom>
          <a:noFill/>
          <a:ln w="9525">
            <a:noFill/>
            <a:round/>
            <a:headEnd/>
            <a:tailEnd/>
          </a:ln>
        </p:spPr>
      </p:pic>
      <p:pic>
        <p:nvPicPr>
          <p:cNvPr id="71689" name="Picture 14"/>
          <p:cNvPicPr>
            <a:picLocks noChangeAspect="1"/>
          </p:cNvPicPr>
          <p:nvPr/>
        </p:nvPicPr>
        <p:blipFill>
          <a:blip r:embed="rId5" cstate="print"/>
          <a:srcRect/>
          <a:stretch>
            <a:fillRect/>
          </a:stretch>
        </p:blipFill>
        <p:spPr bwMode="auto">
          <a:xfrm>
            <a:off x="3776663" y="1077913"/>
            <a:ext cx="1177925" cy="1000125"/>
          </a:xfrm>
          <a:prstGeom prst="rect">
            <a:avLst/>
          </a:prstGeom>
          <a:noFill/>
          <a:ln w="9525">
            <a:noFill/>
            <a:miter lim="800000"/>
            <a:headEnd/>
            <a:tailEnd/>
          </a:ln>
        </p:spPr>
      </p:pic>
      <p:pic>
        <p:nvPicPr>
          <p:cNvPr id="71690" name="Picture 15"/>
          <p:cNvPicPr>
            <a:picLocks noChangeAspect="1"/>
          </p:cNvPicPr>
          <p:nvPr/>
        </p:nvPicPr>
        <p:blipFill>
          <a:blip r:embed="rId6" cstate="print"/>
          <a:srcRect/>
          <a:stretch>
            <a:fillRect/>
          </a:stretch>
        </p:blipFill>
        <p:spPr bwMode="auto">
          <a:xfrm>
            <a:off x="2405063" y="1071563"/>
            <a:ext cx="1217612" cy="911225"/>
          </a:xfrm>
          <a:prstGeom prst="rect">
            <a:avLst/>
          </a:prstGeom>
          <a:noFill/>
          <a:ln w="9525">
            <a:noFill/>
            <a:miter lim="800000"/>
            <a:headEnd/>
            <a:tailEnd/>
          </a:ln>
        </p:spPr>
      </p:pic>
      <p:pic>
        <p:nvPicPr>
          <p:cNvPr id="71691" name="Picture 17"/>
          <p:cNvPicPr>
            <a:picLocks noChangeAspect="1"/>
          </p:cNvPicPr>
          <p:nvPr/>
        </p:nvPicPr>
        <p:blipFill>
          <a:blip r:embed="rId7" cstate="print"/>
          <a:srcRect/>
          <a:stretch>
            <a:fillRect/>
          </a:stretch>
        </p:blipFill>
        <p:spPr bwMode="auto">
          <a:xfrm>
            <a:off x="1527175" y="931863"/>
            <a:ext cx="720725" cy="1214437"/>
          </a:xfrm>
          <a:prstGeom prst="rect">
            <a:avLst/>
          </a:prstGeom>
          <a:noFill/>
          <a:ln w="9525">
            <a:noFill/>
            <a:miter lim="800000"/>
            <a:headEnd/>
            <a:tailEnd/>
          </a:ln>
        </p:spPr>
      </p:pic>
      <p:pic>
        <p:nvPicPr>
          <p:cNvPr id="71692" name="Picture 18"/>
          <p:cNvPicPr>
            <a:picLocks noChangeAspect="1"/>
          </p:cNvPicPr>
          <p:nvPr/>
        </p:nvPicPr>
        <p:blipFill>
          <a:blip r:embed="rId8" cstate="print"/>
          <a:srcRect/>
          <a:stretch>
            <a:fillRect/>
          </a:stretch>
        </p:blipFill>
        <p:spPr bwMode="auto">
          <a:xfrm>
            <a:off x="676275" y="1200150"/>
            <a:ext cx="698500" cy="847725"/>
          </a:xfrm>
          <a:prstGeom prst="rect">
            <a:avLst/>
          </a:prstGeom>
          <a:noFill/>
          <a:ln w="9525">
            <a:noFill/>
            <a:miter lim="800000"/>
            <a:headEnd/>
            <a:tailEnd/>
          </a:ln>
        </p:spPr>
      </p:pic>
      <p:sp>
        <p:nvSpPr>
          <p:cNvPr id="71693" name="TextBox 19"/>
          <p:cNvSpPr txBox="1">
            <a:spLocks noChangeArrowheads="1"/>
          </p:cNvSpPr>
          <p:nvPr/>
        </p:nvSpPr>
        <p:spPr bwMode="auto">
          <a:xfrm>
            <a:off x="2058988" y="-838200"/>
            <a:ext cx="914400" cy="914400"/>
          </a:xfrm>
          <a:prstGeom prst="rect">
            <a:avLst/>
          </a:prstGeom>
          <a:noFill/>
          <a:ln w="9525">
            <a:noFill/>
            <a:miter lim="800000"/>
            <a:headEnd/>
            <a:tailEnd/>
          </a:ln>
        </p:spPr>
        <p:txBody>
          <a:bodyPr wrap="none" lIns="0" tIns="0" rIns="0" bIns="0"/>
          <a:lstStyle/>
          <a:p>
            <a:endParaRPr lang="en-US"/>
          </a:p>
        </p:txBody>
      </p:sp>
      <p:pic>
        <p:nvPicPr>
          <p:cNvPr id="15" name="Picture 6"/>
          <p:cNvPicPr>
            <a:picLocks noChangeAspect="1" noChangeArrowheads="1"/>
          </p:cNvPicPr>
          <p:nvPr/>
        </p:nvPicPr>
        <p:blipFill>
          <a:blip r:embed="rId9" cstate="print"/>
          <a:srcRect/>
          <a:stretch>
            <a:fillRect/>
          </a:stretch>
        </p:blipFill>
        <p:spPr bwMode="auto">
          <a:xfrm>
            <a:off x="1728788" y="3802063"/>
            <a:ext cx="681037" cy="293687"/>
          </a:xfrm>
          <a:prstGeom prst="rect">
            <a:avLst/>
          </a:prstGeom>
          <a:noFill/>
          <a:ln w="9525">
            <a:noFill/>
            <a:miter lim="800000"/>
            <a:headEnd/>
            <a:tailEnd/>
          </a:ln>
        </p:spPr>
      </p:pic>
      <p:pic>
        <p:nvPicPr>
          <p:cNvPr id="16" name="Picture 4"/>
          <p:cNvPicPr>
            <a:picLocks noChangeAspect="1" noChangeArrowheads="1"/>
          </p:cNvPicPr>
          <p:nvPr/>
        </p:nvPicPr>
        <p:blipFill>
          <a:blip r:embed="rId10" cstate="print"/>
          <a:srcRect/>
          <a:stretch>
            <a:fillRect/>
          </a:stretch>
        </p:blipFill>
        <p:spPr bwMode="auto">
          <a:xfrm>
            <a:off x="7069138" y="3868738"/>
            <a:ext cx="815975" cy="306387"/>
          </a:xfrm>
          <a:prstGeom prst="rect">
            <a:avLst/>
          </a:prstGeom>
          <a:noFill/>
          <a:ln w="9525">
            <a:noFill/>
            <a:miter lim="800000"/>
            <a:headEnd/>
            <a:tailEnd/>
          </a:ln>
        </p:spPr>
      </p:pic>
      <p:pic>
        <p:nvPicPr>
          <p:cNvPr id="17" name="Picture 5"/>
          <p:cNvPicPr>
            <a:picLocks noChangeAspect="1" noChangeArrowheads="1"/>
          </p:cNvPicPr>
          <p:nvPr/>
        </p:nvPicPr>
        <p:blipFill>
          <a:blip r:embed="rId11" cstate="print"/>
          <a:srcRect/>
          <a:stretch>
            <a:fillRect/>
          </a:stretch>
        </p:blipFill>
        <p:spPr bwMode="auto">
          <a:xfrm>
            <a:off x="3398838" y="3836988"/>
            <a:ext cx="808037" cy="461962"/>
          </a:xfrm>
          <a:prstGeom prst="rect">
            <a:avLst/>
          </a:prstGeom>
          <a:noFill/>
          <a:ln w="9525">
            <a:noFill/>
            <a:miter lim="800000"/>
            <a:headEnd/>
            <a:tailEnd/>
          </a:ln>
        </p:spPr>
      </p:pic>
      <p:pic>
        <p:nvPicPr>
          <p:cNvPr id="18" name="Picture 30"/>
          <p:cNvPicPr>
            <a:picLocks noChangeAspect="1" noChangeArrowheads="1"/>
          </p:cNvPicPr>
          <p:nvPr/>
        </p:nvPicPr>
        <p:blipFill>
          <a:blip r:embed="rId12" cstate="print"/>
          <a:srcRect/>
          <a:stretch>
            <a:fillRect/>
          </a:stretch>
        </p:blipFill>
        <p:spPr bwMode="auto">
          <a:xfrm>
            <a:off x="4691063" y="3768725"/>
            <a:ext cx="911225" cy="490538"/>
          </a:xfrm>
          <a:prstGeom prst="rect">
            <a:avLst/>
          </a:prstGeom>
          <a:noFill/>
          <a:ln w="9525">
            <a:noFill/>
            <a:miter lim="800000"/>
            <a:headEnd/>
            <a:tailEnd/>
          </a:ln>
        </p:spPr>
      </p:pic>
      <p:pic>
        <p:nvPicPr>
          <p:cNvPr id="19" name="Picture 11"/>
          <p:cNvPicPr>
            <a:picLocks noChangeAspect="1" noChangeArrowheads="1"/>
          </p:cNvPicPr>
          <p:nvPr/>
        </p:nvPicPr>
        <p:blipFill>
          <a:blip r:embed="rId13" cstate="print"/>
          <a:srcRect/>
          <a:stretch>
            <a:fillRect/>
          </a:stretch>
        </p:blipFill>
        <p:spPr bwMode="auto">
          <a:xfrm>
            <a:off x="5903913" y="3770313"/>
            <a:ext cx="808037" cy="504825"/>
          </a:xfrm>
          <a:prstGeom prst="rect">
            <a:avLst/>
          </a:prstGeom>
          <a:noFill/>
          <a:ln w="9525">
            <a:noFill/>
            <a:miter lim="800000"/>
            <a:headEnd/>
            <a:tailEnd/>
          </a:ln>
        </p:spPr>
      </p:pic>
      <p:pic>
        <p:nvPicPr>
          <p:cNvPr id="20" name="Picture 19"/>
          <p:cNvPicPr>
            <a:picLocks noChangeAspect="1" noChangeArrowheads="1"/>
          </p:cNvPicPr>
          <p:nvPr/>
        </p:nvPicPr>
        <p:blipFill>
          <a:blip r:embed="rId14" cstate="print"/>
          <a:srcRect/>
          <a:stretch>
            <a:fillRect/>
          </a:stretch>
        </p:blipFill>
        <p:spPr bwMode="auto">
          <a:xfrm>
            <a:off x="774700" y="3890963"/>
            <a:ext cx="576263" cy="284162"/>
          </a:xfrm>
          <a:prstGeom prst="rect">
            <a:avLst/>
          </a:prstGeom>
          <a:noFill/>
          <a:ln w="9525">
            <a:noFill/>
            <a:miter lim="800000"/>
            <a:headEnd/>
            <a:tailEnd/>
          </a:ln>
        </p:spPr>
      </p:pic>
      <p:pic>
        <p:nvPicPr>
          <p:cNvPr id="21" name="Picture 5"/>
          <p:cNvPicPr>
            <a:picLocks noChangeAspect="1" noChangeArrowheads="1"/>
          </p:cNvPicPr>
          <p:nvPr/>
        </p:nvPicPr>
        <p:blipFill>
          <a:blip r:embed="rId15" cstate="print"/>
          <a:srcRect/>
          <a:stretch>
            <a:fillRect/>
          </a:stretch>
        </p:blipFill>
        <p:spPr bwMode="auto">
          <a:xfrm>
            <a:off x="8250238" y="3865563"/>
            <a:ext cx="376237" cy="312737"/>
          </a:xfrm>
          <a:prstGeom prst="rect">
            <a:avLst/>
          </a:prstGeom>
          <a:noFill/>
          <a:ln w="9525">
            <a:noFill/>
            <a:miter lim="800000"/>
            <a:headEnd/>
            <a:tailEnd/>
          </a:ln>
        </p:spPr>
      </p:pic>
      <p:pic>
        <p:nvPicPr>
          <p:cNvPr id="22" name="Picture 2"/>
          <p:cNvPicPr>
            <a:picLocks noChangeAspect="1" noChangeArrowheads="1"/>
          </p:cNvPicPr>
          <p:nvPr/>
        </p:nvPicPr>
        <p:blipFill>
          <a:blip r:embed="rId16" cstate="print"/>
          <a:srcRect/>
          <a:stretch>
            <a:fillRect/>
          </a:stretch>
        </p:blipFill>
        <p:spPr bwMode="auto">
          <a:xfrm>
            <a:off x="3454400" y="4294188"/>
            <a:ext cx="693738" cy="238125"/>
          </a:xfrm>
          <a:prstGeom prst="rect">
            <a:avLst/>
          </a:prstGeom>
          <a:noFill/>
          <a:ln w="9525">
            <a:noFill/>
            <a:miter lim="800000"/>
            <a:headEnd/>
            <a:tailEnd/>
          </a:ln>
        </p:spPr>
      </p:pic>
      <p:pic>
        <p:nvPicPr>
          <p:cNvPr id="23" name="Picture 3"/>
          <p:cNvPicPr>
            <a:picLocks noChangeAspect="1" noChangeArrowheads="1"/>
          </p:cNvPicPr>
          <p:nvPr/>
        </p:nvPicPr>
        <p:blipFill>
          <a:blip r:embed="rId17" cstate="print"/>
          <a:srcRect/>
          <a:stretch>
            <a:fillRect/>
          </a:stretch>
        </p:blipFill>
        <p:spPr bwMode="auto">
          <a:xfrm>
            <a:off x="676275" y="4041775"/>
            <a:ext cx="882650" cy="501650"/>
          </a:xfrm>
          <a:prstGeom prst="rect">
            <a:avLst/>
          </a:prstGeom>
          <a:noFill/>
          <a:ln w="9525">
            <a:noFill/>
            <a:miter lim="800000"/>
            <a:headEnd/>
            <a:tailEnd/>
          </a:ln>
        </p:spPr>
      </p:pic>
      <p:pic>
        <p:nvPicPr>
          <p:cNvPr id="24" name="Picture 3"/>
          <p:cNvPicPr>
            <a:picLocks noChangeAspect="1" noChangeArrowheads="1"/>
          </p:cNvPicPr>
          <p:nvPr/>
        </p:nvPicPr>
        <p:blipFill>
          <a:blip r:embed="rId18" cstate="print"/>
          <a:srcRect/>
          <a:stretch>
            <a:fillRect/>
          </a:stretch>
        </p:blipFill>
        <p:spPr bwMode="auto">
          <a:xfrm>
            <a:off x="1846263" y="4219575"/>
            <a:ext cx="509587" cy="323850"/>
          </a:xfrm>
          <a:prstGeom prst="rect">
            <a:avLst/>
          </a:prstGeom>
          <a:noFill/>
          <a:ln w="9525">
            <a:noFill/>
            <a:miter lim="800000"/>
            <a:headEnd/>
            <a:tailEnd/>
          </a:ln>
        </p:spPr>
      </p:pic>
      <p:pic>
        <p:nvPicPr>
          <p:cNvPr id="25" name="Picture 10"/>
          <p:cNvPicPr>
            <a:picLocks noChangeAspect="1" noChangeArrowheads="1"/>
          </p:cNvPicPr>
          <p:nvPr/>
        </p:nvPicPr>
        <p:blipFill>
          <a:blip r:embed="rId19" cstate="print"/>
          <a:srcRect/>
          <a:stretch>
            <a:fillRect/>
          </a:stretch>
        </p:blipFill>
        <p:spPr bwMode="auto">
          <a:xfrm>
            <a:off x="4651375" y="4130675"/>
            <a:ext cx="1031875" cy="368300"/>
          </a:xfrm>
          <a:prstGeom prst="rect">
            <a:avLst/>
          </a:prstGeom>
          <a:noFill/>
          <a:ln w="9525">
            <a:noFill/>
            <a:miter lim="800000"/>
            <a:headEnd/>
            <a:tailEnd/>
          </a:ln>
        </p:spPr>
      </p:pic>
      <p:pic>
        <p:nvPicPr>
          <p:cNvPr id="26" name="Picture 27"/>
          <p:cNvPicPr>
            <a:picLocks noChangeAspect="1" noChangeArrowheads="1"/>
          </p:cNvPicPr>
          <p:nvPr/>
        </p:nvPicPr>
        <p:blipFill>
          <a:blip r:embed="rId20" cstate="print"/>
          <a:srcRect/>
          <a:stretch>
            <a:fillRect/>
          </a:stretch>
        </p:blipFill>
        <p:spPr bwMode="auto">
          <a:xfrm>
            <a:off x="7086600" y="4286250"/>
            <a:ext cx="644525" cy="179388"/>
          </a:xfrm>
          <a:prstGeom prst="rect">
            <a:avLst/>
          </a:prstGeom>
          <a:noFill/>
          <a:ln w="9525">
            <a:noFill/>
            <a:miter lim="800000"/>
            <a:headEnd/>
            <a:tailEnd/>
          </a:ln>
        </p:spPr>
      </p:pic>
      <p:pic>
        <p:nvPicPr>
          <p:cNvPr id="27" name="Picture 46"/>
          <p:cNvPicPr>
            <a:picLocks noChangeAspect="1" noChangeArrowheads="1"/>
          </p:cNvPicPr>
          <p:nvPr/>
        </p:nvPicPr>
        <p:blipFill>
          <a:blip r:embed="rId21" cstate="print"/>
          <a:srcRect/>
          <a:stretch>
            <a:fillRect/>
          </a:stretch>
        </p:blipFill>
        <p:spPr bwMode="auto">
          <a:xfrm>
            <a:off x="6078538" y="4195763"/>
            <a:ext cx="461962" cy="217487"/>
          </a:xfrm>
          <a:prstGeom prst="rect">
            <a:avLst/>
          </a:prstGeom>
          <a:noFill/>
          <a:ln w="9525">
            <a:noFill/>
            <a:miter lim="800000"/>
            <a:headEnd/>
            <a:tailEnd/>
          </a:ln>
        </p:spPr>
      </p:pic>
      <p:pic>
        <p:nvPicPr>
          <p:cNvPr id="28" name="Picture 3"/>
          <p:cNvPicPr>
            <a:picLocks noChangeAspect="1" noChangeArrowheads="1"/>
          </p:cNvPicPr>
          <p:nvPr/>
        </p:nvPicPr>
        <p:blipFill>
          <a:blip r:embed="rId22" cstate="print"/>
          <a:srcRect/>
          <a:stretch>
            <a:fillRect/>
          </a:stretch>
        </p:blipFill>
        <p:spPr bwMode="auto">
          <a:xfrm>
            <a:off x="8010525" y="4260850"/>
            <a:ext cx="895350" cy="17145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64517"/>
                                        </p:tgtEl>
                                        <p:attrNameLst>
                                          <p:attrName>style.color</p:attrName>
                                        </p:attrNameLst>
                                      </p:cBhvr>
                                      <p:to>
                                        <a:schemeClr val="accent1"/>
                                      </p:to>
                                    </p:animClr>
                                  </p:childTnLst>
                                </p:cTn>
                              </p:par>
                              <p:par>
                                <p:cTn id="7" presetID="3" presetClass="emph" presetSubtype="2" fill="hold" grpId="0" nodeType="withEffect">
                                  <p:stCondLst>
                                    <p:cond delay="0"/>
                                  </p:stCondLst>
                                  <p:childTnLst>
                                    <p:animClr clrSpc="rgb" dir="cw">
                                      <p:cBhvr override="childStyle">
                                        <p:cTn id="8" dur="2000" fill="hold"/>
                                        <p:tgtEl>
                                          <p:spTgt spid="64518"/>
                                        </p:tgtEl>
                                        <p:attrNameLst>
                                          <p:attrName>style.color</p:attrName>
                                        </p:attrNameLst>
                                      </p:cBhvr>
                                      <p:to>
                                        <a:schemeClr val="accent1"/>
                                      </p:to>
                                    </p:animClr>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5"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heckerboard(across)">
                                      <p:cBhvr>
                                        <p:cTn id="16" dur="500"/>
                                        <p:tgtEl>
                                          <p:spTgt spid="16"/>
                                        </p:tgtEl>
                                      </p:cBhvr>
                                    </p:animEffect>
                                  </p:childTnLst>
                                </p:cTn>
                              </p:par>
                              <p:par>
                                <p:cTn id="17" presetID="5"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par>
                                <p:cTn id="20" presetID="5"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par>
                                <p:cTn id="23" presetID="5"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heckerboard(across)">
                                      <p:cBhvr>
                                        <p:cTn id="25" dur="500"/>
                                        <p:tgtEl>
                                          <p:spTgt spid="19"/>
                                        </p:tgtEl>
                                      </p:cBhvr>
                                    </p:animEffect>
                                  </p:childTnLst>
                                </p:cTn>
                              </p:par>
                              <p:par>
                                <p:cTn id="26" presetID="5"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heckerboard(across)">
                                      <p:cBhvr>
                                        <p:cTn id="28" dur="500"/>
                                        <p:tgtEl>
                                          <p:spTgt spid="20"/>
                                        </p:tgtEl>
                                      </p:cBhvr>
                                    </p:animEffect>
                                  </p:childTnLst>
                                </p:cTn>
                              </p:par>
                              <p:par>
                                <p:cTn id="29" presetID="5"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heckerboard(across)">
                                      <p:cBhvr>
                                        <p:cTn id="31" dur="500"/>
                                        <p:tgtEl>
                                          <p:spTgt spid="21"/>
                                        </p:tgtEl>
                                      </p:cBhvr>
                                    </p:animEffect>
                                  </p:childTnLst>
                                </p:cTn>
                              </p:par>
                              <p:par>
                                <p:cTn id="32" presetID="5" presetClass="entr" presetSubtype="1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500"/>
                                        <p:tgtEl>
                                          <p:spTgt spid="22"/>
                                        </p:tgtEl>
                                      </p:cBhvr>
                                    </p:animEffect>
                                  </p:childTnLst>
                                </p:cTn>
                              </p:par>
                              <p:par>
                                <p:cTn id="35" presetID="5" presetClass="entr" presetSubtype="1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heckerboard(across)">
                                      <p:cBhvr>
                                        <p:cTn id="37" dur="500"/>
                                        <p:tgtEl>
                                          <p:spTgt spid="23"/>
                                        </p:tgtEl>
                                      </p:cBhvr>
                                    </p:animEffect>
                                  </p:childTnLst>
                                </p:cTn>
                              </p:par>
                              <p:par>
                                <p:cTn id="38" presetID="5" presetClass="entr" presetSubtype="1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heckerboard(across)">
                                      <p:cBhvr>
                                        <p:cTn id="40" dur="500"/>
                                        <p:tgtEl>
                                          <p:spTgt spid="24"/>
                                        </p:tgtEl>
                                      </p:cBhvr>
                                    </p:animEffect>
                                  </p:childTnLst>
                                </p:cTn>
                              </p:par>
                              <p:par>
                                <p:cTn id="41" presetID="5" presetClass="entr" presetSubtype="1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checkerboard(across)">
                                      <p:cBhvr>
                                        <p:cTn id="43" dur="500"/>
                                        <p:tgtEl>
                                          <p:spTgt spid="25"/>
                                        </p:tgtEl>
                                      </p:cBhvr>
                                    </p:animEffect>
                                  </p:childTnLst>
                                </p:cTn>
                              </p:par>
                              <p:par>
                                <p:cTn id="44" presetID="5" presetClass="entr" presetSubtype="1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checkerboard(across)">
                                      <p:cBhvr>
                                        <p:cTn id="46" dur="500"/>
                                        <p:tgtEl>
                                          <p:spTgt spid="26"/>
                                        </p:tgtEl>
                                      </p:cBhvr>
                                    </p:animEffect>
                                  </p:childTnLst>
                                </p:cTn>
                              </p:par>
                              <p:par>
                                <p:cTn id="47" presetID="5" presetClass="entr" presetSubtype="1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checkerboard(across)">
                                      <p:cBhvr>
                                        <p:cTn id="49" dur="500"/>
                                        <p:tgtEl>
                                          <p:spTgt spid="27"/>
                                        </p:tgtEl>
                                      </p:cBhvr>
                                    </p:animEffect>
                                  </p:childTnLst>
                                </p:cTn>
                              </p:par>
                              <p:par>
                                <p:cTn id="50" presetID="5" presetClass="entr" presetSubtype="1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checkerboard(across)">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cstate="print"/>
          <a:srcRect/>
          <a:stretch>
            <a:fillRect/>
          </a:stretch>
        </p:blipFill>
        <p:spPr bwMode="auto">
          <a:xfrm>
            <a:off x="914400" y="2697163"/>
            <a:ext cx="935038" cy="561975"/>
          </a:xfrm>
          <a:prstGeom prst="rect">
            <a:avLst/>
          </a:prstGeom>
          <a:noFill/>
          <a:ln w="9525">
            <a:noFill/>
            <a:miter lim="800000"/>
            <a:headEnd/>
            <a:tailEnd/>
          </a:ln>
        </p:spPr>
      </p:pic>
      <p:sp>
        <p:nvSpPr>
          <p:cNvPr id="3" name="TextBox 2"/>
          <p:cNvSpPr txBox="1"/>
          <p:nvPr/>
        </p:nvSpPr>
        <p:spPr>
          <a:xfrm>
            <a:off x="2057400" y="1017588"/>
            <a:ext cx="6705600" cy="400050"/>
          </a:xfrm>
          <a:prstGeom prst="rect">
            <a:avLst/>
          </a:prstGeom>
          <a:solidFill>
            <a:schemeClr val="accent1">
              <a:lumMod val="60000"/>
              <a:lumOff val="40000"/>
            </a:schemeClr>
          </a:solidFill>
        </p:spPr>
        <p:txBody>
          <a:bodyPr lIns="91232" tIns="45616" rIns="91232" bIns="45616">
            <a:spAutoFit/>
          </a:bodyPr>
          <a:lstStyle/>
          <a:p>
            <a:pPr algn="l" defTabSz="457200">
              <a:spcBef>
                <a:spcPts val="0"/>
              </a:spcBef>
              <a:spcAft>
                <a:spcPts val="0"/>
              </a:spcAft>
              <a:buNone/>
            </a:pPr>
            <a:r>
              <a:rPr lang="en-US" sz="2000" b="0" i="0">
                <a:solidFill>
                  <a:srgbClr val="000000"/>
                </a:solidFill>
                <a:latin typeface="Arial" pitchFamily="34" charset="0"/>
                <a:ea typeface="黑体" pitchFamily="49" charset="-122"/>
                <a:cs typeface="Arial" pitchFamily="34" charset="0"/>
              </a:rPr>
              <a:t>家用网关/自动化</a:t>
            </a:r>
          </a:p>
        </p:txBody>
      </p:sp>
      <p:sp>
        <p:nvSpPr>
          <p:cNvPr id="4" name="TextBox 3"/>
          <p:cNvSpPr txBox="1"/>
          <p:nvPr/>
        </p:nvSpPr>
        <p:spPr>
          <a:xfrm>
            <a:off x="2057400" y="1606550"/>
            <a:ext cx="6705600" cy="400050"/>
          </a:xfrm>
          <a:prstGeom prst="rect">
            <a:avLst/>
          </a:prstGeom>
          <a:solidFill>
            <a:schemeClr val="accent1">
              <a:lumMod val="60000"/>
              <a:lumOff val="40000"/>
            </a:schemeClr>
          </a:solidFill>
        </p:spPr>
        <p:txBody>
          <a:bodyPr lIns="91232" tIns="45616" rIns="91232" bIns="45616">
            <a:spAutoFit/>
          </a:bodyPr>
          <a:lstStyle/>
          <a:p>
            <a:pPr algn="l" defTabSz="457200">
              <a:spcBef>
                <a:spcPts val="0"/>
              </a:spcBef>
              <a:spcAft>
                <a:spcPts val="0"/>
              </a:spcAft>
              <a:buNone/>
            </a:pPr>
            <a:r>
              <a:rPr lang="en-US" sz="2000" b="0" i="0">
                <a:solidFill>
                  <a:srgbClr val="000000"/>
                </a:solidFill>
                <a:latin typeface="Arial" pitchFamily="34" charset="0"/>
                <a:ea typeface="黑体" pitchFamily="49" charset="-122"/>
                <a:cs typeface="Arial" pitchFamily="34" charset="0"/>
              </a:rPr>
              <a:t>工业自动化和楼宇控制 </a:t>
            </a:r>
          </a:p>
        </p:txBody>
      </p:sp>
      <p:sp>
        <p:nvSpPr>
          <p:cNvPr id="5" name="TextBox 4"/>
          <p:cNvSpPr txBox="1"/>
          <p:nvPr/>
        </p:nvSpPr>
        <p:spPr>
          <a:xfrm>
            <a:off x="2057400" y="2185988"/>
            <a:ext cx="6705600" cy="398462"/>
          </a:xfrm>
          <a:prstGeom prst="rect">
            <a:avLst/>
          </a:prstGeom>
          <a:solidFill>
            <a:schemeClr val="accent1">
              <a:lumMod val="60000"/>
              <a:lumOff val="40000"/>
            </a:schemeClr>
          </a:solidFill>
        </p:spPr>
        <p:txBody>
          <a:bodyPr lIns="91232" tIns="45616" rIns="91232" bIns="45616">
            <a:spAutoFit/>
          </a:bodyPr>
          <a:lstStyle/>
          <a:p>
            <a:pPr algn="l" defTabSz="457200">
              <a:spcBef>
                <a:spcPts val="0"/>
              </a:spcBef>
              <a:spcAft>
                <a:spcPts val="0"/>
              </a:spcAft>
              <a:buNone/>
            </a:pPr>
            <a:r>
              <a:rPr lang="en-US" sz="2000" b="0" i="0">
                <a:solidFill>
                  <a:srgbClr val="000000"/>
                </a:solidFill>
                <a:latin typeface="Arial" pitchFamily="34" charset="0"/>
                <a:ea typeface="黑体" pitchFamily="49" charset="-122"/>
                <a:cs typeface="Arial" pitchFamily="34" charset="0"/>
              </a:rPr>
              <a:t>医疗保健</a:t>
            </a:r>
          </a:p>
        </p:txBody>
      </p:sp>
      <p:sp>
        <p:nvSpPr>
          <p:cNvPr id="6" name="TextBox 5"/>
          <p:cNvSpPr txBox="1"/>
          <p:nvPr/>
        </p:nvSpPr>
        <p:spPr>
          <a:xfrm>
            <a:off x="2041525" y="3395663"/>
            <a:ext cx="6705600" cy="400050"/>
          </a:xfrm>
          <a:prstGeom prst="rect">
            <a:avLst/>
          </a:prstGeom>
          <a:solidFill>
            <a:schemeClr val="accent1">
              <a:lumMod val="60000"/>
              <a:lumOff val="40000"/>
            </a:schemeClr>
          </a:solidFill>
        </p:spPr>
        <p:txBody>
          <a:bodyPr lIns="91232" tIns="45616" rIns="91232" bIns="45616">
            <a:spAutoFit/>
          </a:bodyPr>
          <a:lstStyle/>
          <a:p>
            <a:pPr algn="l" defTabSz="457200">
              <a:spcBef>
                <a:spcPts val="0"/>
              </a:spcBef>
              <a:spcAft>
                <a:spcPts val="0"/>
              </a:spcAft>
              <a:buNone/>
            </a:pPr>
            <a:r>
              <a:rPr lang="en-US" sz="2000" b="0" i="0">
                <a:solidFill>
                  <a:srgbClr val="000000"/>
                </a:solidFill>
                <a:latin typeface="Arial" pitchFamily="34" charset="0"/>
                <a:ea typeface="黑体" pitchFamily="49" charset="-122"/>
                <a:cs typeface="Arial" pitchFamily="34" charset="0"/>
              </a:rPr>
              <a:t>汽车与远程信息处理</a:t>
            </a:r>
          </a:p>
        </p:txBody>
      </p:sp>
      <p:sp>
        <p:nvSpPr>
          <p:cNvPr id="7" name="TextBox 6"/>
          <p:cNvSpPr txBox="1"/>
          <p:nvPr/>
        </p:nvSpPr>
        <p:spPr>
          <a:xfrm>
            <a:off x="2057400" y="2784475"/>
            <a:ext cx="6705600" cy="400050"/>
          </a:xfrm>
          <a:prstGeom prst="rect">
            <a:avLst/>
          </a:prstGeom>
          <a:solidFill>
            <a:schemeClr val="accent1">
              <a:lumMod val="60000"/>
              <a:lumOff val="40000"/>
            </a:schemeClr>
          </a:solidFill>
        </p:spPr>
        <p:txBody>
          <a:bodyPr lIns="91232" tIns="45616" rIns="91232" bIns="45616">
            <a:spAutoFit/>
          </a:bodyPr>
          <a:lstStyle/>
          <a:p>
            <a:pPr algn="l" defTabSz="457200">
              <a:spcBef>
                <a:spcPts val="0"/>
              </a:spcBef>
              <a:spcAft>
                <a:spcPts val="0"/>
              </a:spcAft>
              <a:buNone/>
            </a:pPr>
            <a:r>
              <a:rPr lang="en-US" sz="2000" b="0" i="0">
                <a:solidFill>
                  <a:srgbClr val="000000"/>
                </a:solidFill>
                <a:latin typeface="Arial" pitchFamily="34" charset="0"/>
                <a:ea typeface="黑体" pitchFamily="49" charset="-122"/>
                <a:cs typeface="Arial" pitchFamily="34" charset="0"/>
              </a:rPr>
              <a:t>智能城市/智能电网</a:t>
            </a:r>
          </a:p>
        </p:txBody>
      </p:sp>
      <p:pic>
        <p:nvPicPr>
          <p:cNvPr id="8" name="Picture 2"/>
          <p:cNvPicPr>
            <a:picLocks noChangeAspect="1" noChangeArrowheads="1"/>
          </p:cNvPicPr>
          <p:nvPr/>
        </p:nvPicPr>
        <p:blipFill>
          <a:blip r:embed="rId3" cstate="print"/>
          <a:srcRect/>
          <a:stretch>
            <a:fillRect/>
          </a:stretch>
        </p:blipFill>
        <p:spPr bwMode="auto">
          <a:xfrm>
            <a:off x="914400" y="3311525"/>
            <a:ext cx="952500" cy="55245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925513" y="2114550"/>
            <a:ext cx="928687" cy="498475"/>
          </a:xfrm>
          <a:prstGeom prst="rect">
            <a:avLst/>
          </a:prstGeom>
          <a:noFill/>
          <a:ln w="9525">
            <a:no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925513" y="1533525"/>
            <a:ext cx="925512" cy="523875"/>
          </a:xfrm>
          <a:prstGeom prst="rect">
            <a:avLst/>
          </a:prstGeom>
          <a:noFill/>
          <a:ln w="9525">
            <a:noFill/>
            <a:miter lim="800000"/>
            <a:headEnd/>
            <a:tailEnd/>
          </a:ln>
        </p:spPr>
      </p:pic>
      <p:sp>
        <p:nvSpPr>
          <p:cNvPr id="11" name="TextBox 10"/>
          <p:cNvSpPr txBox="1"/>
          <p:nvPr/>
        </p:nvSpPr>
        <p:spPr>
          <a:xfrm>
            <a:off x="2052638" y="3973513"/>
            <a:ext cx="6705600" cy="400050"/>
          </a:xfrm>
          <a:prstGeom prst="rect">
            <a:avLst/>
          </a:prstGeom>
          <a:solidFill>
            <a:schemeClr val="accent1">
              <a:lumMod val="60000"/>
              <a:lumOff val="40000"/>
            </a:schemeClr>
          </a:solidFill>
        </p:spPr>
        <p:txBody>
          <a:bodyPr lIns="91232" tIns="45616" rIns="91232" bIns="45616">
            <a:spAutoFit/>
          </a:bodyPr>
          <a:lstStyle/>
          <a:p>
            <a:pPr algn="l" defTabSz="457200">
              <a:spcBef>
                <a:spcPts val="0"/>
              </a:spcBef>
              <a:spcAft>
                <a:spcPts val="0"/>
              </a:spcAft>
              <a:buNone/>
            </a:pPr>
            <a:r>
              <a:rPr lang="en-US" sz="2000" b="0" i="0">
                <a:solidFill>
                  <a:srgbClr val="000000"/>
                </a:solidFill>
                <a:latin typeface="Arial" pitchFamily="34" charset="0"/>
                <a:ea typeface="黑体" pitchFamily="49" charset="-122"/>
                <a:cs typeface="Arial" pitchFamily="34" charset="0"/>
              </a:rPr>
              <a:t>通信</a:t>
            </a:r>
          </a:p>
        </p:txBody>
      </p:sp>
      <p:pic>
        <p:nvPicPr>
          <p:cNvPr id="12" name="Picture 2"/>
          <p:cNvPicPr>
            <a:picLocks noChangeAspect="1" noChangeArrowheads="1"/>
          </p:cNvPicPr>
          <p:nvPr/>
        </p:nvPicPr>
        <p:blipFill>
          <a:blip r:embed="rId6" cstate="print"/>
          <a:srcRect/>
          <a:stretch>
            <a:fillRect/>
          </a:stretch>
        </p:blipFill>
        <p:spPr bwMode="auto">
          <a:xfrm>
            <a:off x="925513" y="3919538"/>
            <a:ext cx="936625" cy="542925"/>
          </a:xfrm>
          <a:prstGeom prst="rect">
            <a:avLst/>
          </a:prstGeom>
          <a:noFill/>
          <a:ln w="9525">
            <a:noFill/>
            <a:miter lim="800000"/>
            <a:headEnd/>
            <a:tailEnd/>
          </a:ln>
        </p:spPr>
      </p:pic>
      <p:pic>
        <p:nvPicPr>
          <p:cNvPr id="13" name="Picture 107"/>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947738" y="974725"/>
            <a:ext cx="869950" cy="506413"/>
          </a:xfrm>
          <a:prstGeom prst="rect">
            <a:avLst/>
          </a:prstGeom>
          <a:noFill/>
          <a:ln w="9525">
            <a:noFill/>
            <a:miter lim="800000"/>
            <a:headEnd/>
            <a:tailEnd/>
          </a:ln>
        </p:spPr>
      </p:pic>
      <p:sp>
        <p:nvSpPr>
          <p:cNvPr id="14" name="Title 1"/>
          <p:cNvSpPr txBox="1">
            <a:spLocks/>
          </p:cNvSpPr>
          <p:nvPr/>
        </p:nvSpPr>
        <p:spPr bwMode="auto">
          <a:xfrm>
            <a:off x="820738" y="141288"/>
            <a:ext cx="8132762" cy="431800"/>
          </a:xfrm>
          <a:prstGeom prst="rect">
            <a:avLst/>
          </a:prstGeom>
          <a:noFill/>
          <a:ln w="9525">
            <a:noFill/>
            <a:miter lim="800000"/>
            <a:headEnd/>
            <a:tailEnd/>
          </a:ln>
        </p:spPr>
        <p:txBody>
          <a:bodyPr lIns="0" tIns="0" rIns="0" bIns="0"/>
          <a:lstStyle/>
          <a:p>
            <a:pPr algn="l" defTabSz="914400">
              <a:buNone/>
            </a:pPr>
            <a:r>
              <a:rPr lang="en-US" sz="2800" b="1" i="0">
                <a:latin typeface="Arial" pitchFamily="34" charset="0"/>
                <a:ea typeface="黑体" pitchFamily="49" charset="-122"/>
                <a:cs typeface="Arial" pitchFamily="34" charset="0"/>
              </a:rPr>
              <a:t>行业解决方案</a:t>
            </a:r>
          </a:p>
        </p:txBody>
      </p:sp>
      <p:sp>
        <p:nvSpPr>
          <p:cNvPr id="15" name="Content Placeholder 3"/>
          <p:cNvSpPr txBox="1">
            <a:spLocks/>
          </p:cNvSpPr>
          <p:nvPr/>
        </p:nvSpPr>
        <p:spPr bwMode="auto">
          <a:xfrm>
            <a:off x="814388" y="576263"/>
            <a:ext cx="8139112" cy="319087"/>
          </a:xfrm>
          <a:prstGeom prst="rect">
            <a:avLst/>
          </a:prstGeom>
          <a:noFill/>
          <a:ln w="9525">
            <a:noFill/>
            <a:miter lim="800000"/>
            <a:headEnd/>
            <a:tailEnd/>
          </a:ln>
        </p:spPr>
        <p:txBody>
          <a:bodyPr lIns="0" tIns="0" rIns="0" bIns="0"/>
          <a:lstStyle/>
          <a:p>
            <a:pPr algn="l" defTabSz="914400">
              <a:spcBef>
                <a:spcPts val="500"/>
              </a:spcBef>
              <a:spcAft>
                <a:spcPts val="200"/>
              </a:spcAft>
              <a:buNone/>
            </a:pPr>
            <a:r>
              <a:rPr lang="en-US" sz="2000" b="0" i="0">
                <a:solidFill>
                  <a:srgbClr val="5382A1"/>
                </a:solidFill>
                <a:latin typeface="Arial" pitchFamily="34" charset="0"/>
                <a:ea typeface="黑体" pitchFamily="49" charset="-122"/>
                <a:cs typeface="Arial" pitchFamily="34" charset="0"/>
              </a:rPr>
              <a:t>Java Embedded 为许多行业创造了新的机会</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9352186_Small.jpg"/>
          <p:cNvPicPr>
            <a:picLocks noChangeAspect="1"/>
          </p:cNvPicPr>
          <p:nvPr/>
        </p:nvPicPr>
        <p:blipFill>
          <a:blip r:embed="rId3" cstate="print">
            <a:lum bright="6000"/>
            <a:extLst>
              <a:ext uri="{28A0092B-C50C-407E-A947-70E740481C1C}">
                <a14:useLocalDpi xmlns="" xmlns:a14="http://schemas.microsoft.com/office/drawing/2010/main" val="0"/>
              </a:ext>
            </a:extLst>
          </a:blip>
          <a:srcRect l="4845" t="8464" r="2956" b="22395"/>
          <a:stretch>
            <a:fillRect/>
          </a:stretch>
        </p:blipFill>
        <p:spPr bwMode="auto">
          <a:xfrm>
            <a:off x="0" y="0"/>
            <a:ext cx="9144000" cy="5143500"/>
          </a:xfrm>
          <a:prstGeom prst="rect">
            <a:avLst/>
          </a:prstGeom>
          <a:noFill/>
          <a:ln>
            <a:noFill/>
          </a:ln>
          <a:effectLst>
            <a:outerShdw blurRad="190500" dist="38100" dir="2700000"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Title 3"/>
          <p:cNvSpPr>
            <a:spLocks noGrp="1"/>
          </p:cNvSpPr>
          <p:nvPr>
            <p:ph type="title"/>
          </p:nvPr>
        </p:nvSpPr>
        <p:spPr>
          <a:xfrm>
            <a:off x="533400" y="133350"/>
            <a:ext cx="8229600" cy="423863"/>
          </a:xfrm>
        </p:spPr>
        <p:txBody>
          <a:bodyPr/>
          <a:lstStyle/>
          <a:p>
            <a:pPr algn="l" defTabSz="914400">
              <a:lnSpc>
                <a:spcPct val="90000"/>
              </a:lnSpc>
              <a:spcBef>
                <a:spcPts val="0"/>
              </a:spcBef>
              <a:buNone/>
            </a:pPr>
            <a:r>
              <a:rPr lang="en-US" sz="2800" b="1" i="0">
                <a:solidFill>
                  <a:schemeClr val="bg1"/>
                </a:solidFill>
                <a:effectLst>
                  <a:outerShdw blurRad="50800" dist="38100" dir="2700000">
                    <a:srgbClr val="000000">
                      <a:alpha val="43000"/>
                    </a:srgbClr>
                  </a:outerShdw>
                </a:effectLst>
                <a:latin typeface="黑体" pitchFamily="49" charset="-122"/>
                <a:ea typeface="黑体" pitchFamily="49" charset="-122"/>
              </a:rPr>
              <a:t>用例：家用自动化</a:t>
            </a:r>
          </a:p>
        </p:txBody>
      </p:sp>
      <p:sp>
        <p:nvSpPr>
          <p:cNvPr id="6" name="Rounded Rectangle 5"/>
          <p:cNvSpPr>
            <a:spLocks noChangeArrowheads="1"/>
          </p:cNvSpPr>
          <p:nvPr/>
        </p:nvSpPr>
        <p:spPr bwMode="auto">
          <a:xfrm>
            <a:off x="6019800" y="742950"/>
            <a:ext cx="2895600" cy="2548890"/>
          </a:xfrm>
          <a:prstGeom prst="roundRect">
            <a:avLst>
              <a:gd name="adj" fmla="val 3986"/>
            </a:avLst>
          </a:prstGeom>
          <a:solidFill>
            <a:schemeClr val="bg2">
              <a:lumMod val="75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 xmlns:a14="http://schemas.microsoft.com/office/drawing/2010/main" w="9525">
                <a:solidFill>
                  <a:srgbClr val="000000"/>
                </a:solidFill>
                <a:round/>
                <a:headEnd/>
                <a:tailEnd/>
              </a14:hiddenLine>
            </a:ext>
          </a:extLst>
        </p:spPr>
        <p:txBody>
          <a:bodyPr/>
          <a:lstStyle/>
          <a:p>
            <a:pPr marL="118872" indent="-118872" algn="l" defTabSz="914400">
              <a:buClr>
                <a:srgbClr val="FFFFFF"/>
              </a:buClr>
              <a:buFont typeface="Arial"/>
              <a:buChar char="•"/>
            </a:pPr>
            <a:r>
              <a:rPr lang="en-US" sz="1800" b="1" i="0">
                <a:solidFill>
                  <a:srgbClr val="FFFFFF"/>
                </a:solidFill>
                <a:effectLst>
                  <a:outerShdw blurRad="38100" dist="38100" dir="2700000" algn="tl">
                    <a:srgbClr val="000000"/>
                  </a:outerShdw>
                </a:effectLst>
                <a:latin typeface="黑体" pitchFamily="49" charset="-122"/>
                <a:ea typeface="黑体" pitchFamily="49" charset="-122"/>
              </a:rPr>
              <a:t>通过自适应智能实现实时定价，以减少碳排放</a:t>
            </a:r>
          </a:p>
          <a:p>
            <a:pPr marL="118872" indent="-118872" algn="l" defTabSz="914400">
              <a:spcAft>
                <a:spcPts val="600"/>
              </a:spcAft>
              <a:buClr>
                <a:srgbClr val="FFFFFF"/>
              </a:buClr>
              <a:buFont typeface="Arial"/>
              <a:buChar char="•"/>
            </a:pPr>
            <a:r>
              <a:rPr lang="en-US" sz="1800" b="1" i="0">
                <a:solidFill>
                  <a:srgbClr val="FFFFFF"/>
                </a:solidFill>
                <a:effectLst>
                  <a:outerShdw blurRad="38100" dist="38100" dir="2700000" algn="tl">
                    <a:srgbClr val="000000"/>
                  </a:outerShdw>
                </a:effectLst>
                <a:latin typeface="黑体" pitchFamily="49" charset="-122"/>
                <a:ea typeface="黑体" pitchFamily="49" charset="-122"/>
              </a:rPr>
              <a:t>自动用水计量支持节约用水</a:t>
            </a:r>
          </a:p>
          <a:p>
            <a:pPr marL="118872" indent="-118872" algn="l" defTabSz="914400">
              <a:spcAft>
                <a:spcPts val="600"/>
              </a:spcAft>
              <a:buClr>
                <a:srgbClr val="FFFFFF"/>
              </a:buClr>
              <a:buFont typeface="Arial"/>
              <a:buChar char="•"/>
            </a:pPr>
            <a:r>
              <a:rPr lang="en-US" sz="1800" b="1" i="0">
                <a:solidFill>
                  <a:srgbClr val="FFFFFF"/>
                </a:solidFill>
                <a:effectLst>
                  <a:outerShdw blurRad="38100" dist="38100" dir="2700000" algn="tl">
                    <a:srgbClr val="000000"/>
                  </a:outerShdw>
                </a:effectLst>
                <a:latin typeface="黑体" pitchFamily="49" charset="-122"/>
                <a:ea typeface="黑体" pitchFamily="49" charset="-122"/>
              </a:rPr>
              <a:t>家庭安全</a:t>
            </a:r>
          </a:p>
        </p:txBody>
      </p:sp>
    </p:spTree>
    <p:extLst>
      <p:ext uri="{BB962C8B-B14F-4D97-AF65-F5344CB8AC3E}">
        <p14:creationId xmlns="" xmlns:p14="http://schemas.microsoft.com/office/powerpoint/2010/main" val="3240580593"/>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9352186_Small.jpg"/>
          <p:cNvPicPr>
            <a:picLocks noChangeAspect="1"/>
          </p:cNvPicPr>
          <p:nvPr/>
        </p:nvPicPr>
        <p:blipFill>
          <a:blip r:embed="rId3" cstate="print">
            <a:lum bright="6000"/>
            <a:extLst>
              <a:ext uri="{28A0092B-C50C-407E-A947-70E740481C1C}">
                <a14:useLocalDpi xmlns="" xmlns:a14="http://schemas.microsoft.com/office/drawing/2010/main" val="0"/>
              </a:ext>
            </a:extLst>
          </a:blip>
          <a:srcRect l="4845" t="8464" r="2956" b="22395"/>
          <a:stretch>
            <a:fillRect/>
          </a:stretch>
        </p:blipFill>
        <p:spPr bwMode="auto">
          <a:xfrm>
            <a:off x="0" y="0"/>
            <a:ext cx="9144000" cy="5143500"/>
          </a:xfrm>
          <a:prstGeom prst="rect">
            <a:avLst/>
          </a:prstGeom>
          <a:noFill/>
          <a:ln>
            <a:solidFill>
              <a:schemeClr val="bg1"/>
            </a:solidFill>
            <a:prstDash val="sysDash"/>
          </a:ln>
          <a:effectLst>
            <a:outerShdw blurRad="190500" dist="38100" dir="2700000"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Title 3"/>
          <p:cNvSpPr>
            <a:spLocks noGrp="1"/>
          </p:cNvSpPr>
          <p:nvPr>
            <p:ph type="title"/>
          </p:nvPr>
        </p:nvSpPr>
        <p:spPr>
          <a:xfrm>
            <a:off x="237054" y="319624"/>
            <a:ext cx="8746067" cy="423863"/>
          </a:xfrm>
        </p:spPr>
        <p:txBody>
          <a:bodyPr/>
          <a:lstStyle/>
          <a:p>
            <a:pPr algn="l" defTabSz="914400">
              <a:lnSpc>
                <a:spcPct val="90000"/>
              </a:lnSpc>
              <a:spcBef>
                <a:spcPts val="0"/>
              </a:spcBef>
              <a:buNone/>
            </a:pPr>
            <a:r>
              <a:rPr lang="en-US" sz="1800" b="1" i="0">
                <a:solidFill>
                  <a:schemeClr val="bg1"/>
                </a:solidFill>
                <a:ea typeface="黑体" pitchFamily="49" charset="-122"/>
              </a:rPr>
              <a:t>智能设备与业务应用程序通信的复杂网络 </a:t>
            </a:r>
          </a:p>
        </p:txBody>
      </p:sp>
      <p:cxnSp>
        <p:nvCxnSpPr>
          <p:cNvPr id="10" name="Elbow Connector 9"/>
          <p:cNvCxnSpPr/>
          <p:nvPr/>
        </p:nvCxnSpPr>
        <p:spPr>
          <a:xfrm>
            <a:off x="5835670" y="2994136"/>
            <a:ext cx="1122363" cy="963613"/>
          </a:xfrm>
          <a:prstGeom prst="bentConnector3">
            <a:avLst>
              <a:gd name="adj1" fmla="val 30952"/>
            </a:avLst>
          </a:prstGeom>
          <a:ln w="12700" cap="flat" cmpd="sng" algn="ctr">
            <a:solidFill>
              <a:schemeClr val="bg1"/>
            </a:solidFill>
            <a:prstDash val="sysDash"/>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1" name="Rectangle 26"/>
          <p:cNvSpPr>
            <a:spLocks noChangeArrowheads="1"/>
          </p:cNvSpPr>
          <p:nvPr/>
        </p:nvSpPr>
        <p:spPr bwMode="auto">
          <a:xfrm>
            <a:off x="4827588" y="2212976"/>
            <a:ext cx="1014412" cy="868363"/>
          </a:xfrm>
          <a:prstGeom prst="rect">
            <a:avLst/>
          </a:prstGeom>
          <a:gradFill rotWithShape="1">
            <a:gsLst>
              <a:gs pos="0">
                <a:srgbClr val="FBFBFB">
                  <a:alpha val="60000"/>
                </a:srgbClr>
              </a:gs>
              <a:gs pos="64999">
                <a:srgbClr val="F6F6F6"/>
              </a:gs>
              <a:gs pos="100000">
                <a:srgbClr val="F2F2F2"/>
              </a:gs>
            </a:gsLst>
            <a:lin ang="5400000" scaled="1"/>
          </a:gradFill>
          <a:ln w="9525">
            <a:solidFill>
              <a:srgbClr val="E0E0E0"/>
            </a:solidFill>
            <a:miter lim="800000"/>
            <a:headEnd/>
            <a:tailEnd/>
          </a:ln>
          <a:effectLst>
            <a:outerShdw dist="20000" dir="5400000" rotWithShape="0">
              <a:srgbClr val="808080">
                <a:alpha val="37999"/>
              </a:srgbClr>
            </a:outerShdw>
          </a:effectLst>
        </p:spPr>
        <p:txBody>
          <a:bodyPr rIns="0" anchor="b"/>
          <a:lstStyle/>
          <a:p>
            <a:pPr algn="ctr" defTabSz="914400">
              <a:lnSpc>
                <a:spcPct val="90000"/>
              </a:lnSpc>
              <a:spcBef>
                <a:spcPts val="0"/>
              </a:spcBef>
              <a:spcAft>
                <a:spcPts val="0"/>
              </a:spcAft>
              <a:buNone/>
            </a:pPr>
            <a:r>
              <a:rPr lang="en-US" sz="900" b="1" i="0">
                <a:solidFill>
                  <a:srgbClr val="000000"/>
                </a:solidFill>
                <a:latin typeface="Arial" pitchFamily="34" charset="0"/>
                <a:ea typeface="黑体" pitchFamily="49" charset="-122"/>
                <a:cs typeface="Arial" pitchFamily="34" charset="0"/>
              </a:rPr>
              <a:t>家用网关</a:t>
            </a:r>
          </a:p>
        </p:txBody>
      </p:sp>
      <p:sp>
        <p:nvSpPr>
          <p:cNvPr id="12" name="Rectangle 26"/>
          <p:cNvSpPr>
            <a:spLocks noChangeArrowheads="1"/>
          </p:cNvSpPr>
          <p:nvPr/>
        </p:nvSpPr>
        <p:spPr bwMode="auto">
          <a:xfrm>
            <a:off x="1947864" y="1022352"/>
            <a:ext cx="1589087" cy="915988"/>
          </a:xfrm>
          <a:prstGeom prst="rect">
            <a:avLst/>
          </a:prstGeom>
          <a:solidFill>
            <a:srgbClr val="FFFFFF">
              <a:alpha val="60000"/>
            </a:srgbClr>
          </a:solidFill>
          <a:ln w="9525">
            <a:noFill/>
            <a:miter lim="800000"/>
            <a:headEnd/>
            <a:tailEnd/>
          </a:ln>
          <a:effectLst>
            <a:outerShdw dist="38100" dir="2700000" rotWithShape="0">
              <a:srgbClr val="808080">
                <a:alpha val="42999"/>
              </a:srgbClr>
            </a:outerShdw>
          </a:effectLst>
        </p:spPr>
        <p:txBody>
          <a:bodyPr rIns="0" anchor="b"/>
          <a:lstStyle/>
          <a:p>
            <a:pPr algn="ctr" defTabSz="914400">
              <a:lnSpc>
                <a:spcPct val="90000"/>
              </a:lnSpc>
              <a:spcBef>
                <a:spcPts val="0"/>
              </a:spcBef>
              <a:spcAft>
                <a:spcPts val="0"/>
              </a:spcAft>
              <a:buNone/>
            </a:pPr>
            <a:r>
              <a:rPr lang="en-US" sz="900" b="1" i="0">
                <a:solidFill>
                  <a:srgbClr val="000000"/>
                </a:solidFill>
                <a:latin typeface="Arial" pitchFamily="34" charset="0"/>
                <a:ea typeface="黑体" pitchFamily="49" charset="-122"/>
                <a:cs typeface="Arial" pitchFamily="34" charset="0"/>
              </a:rPr>
              <a:t>太阳能板微型电网控制器</a:t>
            </a:r>
          </a:p>
        </p:txBody>
      </p:sp>
      <p:sp>
        <p:nvSpPr>
          <p:cNvPr id="13" name="Rectangle 26"/>
          <p:cNvSpPr>
            <a:spLocks noChangeArrowheads="1"/>
          </p:cNvSpPr>
          <p:nvPr/>
        </p:nvSpPr>
        <p:spPr bwMode="auto">
          <a:xfrm>
            <a:off x="3128963" y="2098675"/>
            <a:ext cx="1028700" cy="903288"/>
          </a:xfrm>
          <a:prstGeom prst="rect">
            <a:avLst/>
          </a:prstGeom>
          <a:solidFill>
            <a:srgbClr val="FFFFFF">
              <a:alpha val="60000"/>
            </a:srgbClr>
          </a:solidFill>
          <a:ln w="9525">
            <a:noFill/>
            <a:miter lim="800000"/>
            <a:headEnd/>
            <a:tailEnd/>
          </a:ln>
          <a:effectLst>
            <a:outerShdw dist="38100" dir="2700000" rotWithShape="0">
              <a:srgbClr val="808080">
                <a:alpha val="42999"/>
              </a:srgbClr>
            </a:outerShdw>
          </a:effectLst>
        </p:spPr>
        <p:txBody>
          <a:bodyPr rIns="0" anchor="b"/>
          <a:lstStyle/>
          <a:p>
            <a:pPr algn="ctr" defTabSz="914400">
              <a:lnSpc>
                <a:spcPct val="90000"/>
              </a:lnSpc>
              <a:spcBef>
                <a:spcPts val="0"/>
              </a:spcBef>
              <a:spcAft>
                <a:spcPts val="0"/>
              </a:spcAft>
              <a:buNone/>
            </a:pPr>
            <a:r>
              <a:rPr lang="en-US" sz="900" b="1" i="0">
                <a:solidFill>
                  <a:srgbClr val="000000"/>
                </a:solidFill>
                <a:latin typeface="Arial" pitchFamily="34" charset="0"/>
                <a:ea typeface="黑体" pitchFamily="49" charset="-122"/>
                <a:cs typeface="Arial" pitchFamily="34" charset="0"/>
              </a:rPr>
              <a:t>智能家电</a:t>
            </a:r>
          </a:p>
        </p:txBody>
      </p:sp>
      <p:sp>
        <p:nvSpPr>
          <p:cNvPr id="14" name="Rectangle 26"/>
          <p:cNvSpPr>
            <a:spLocks noChangeArrowheads="1"/>
          </p:cNvSpPr>
          <p:nvPr/>
        </p:nvSpPr>
        <p:spPr bwMode="auto">
          <a:xfrm>
            <a:off x="1444644" y="2700357"/>
            <a:ext cx="1179513" cy="758825"/>
          </a:xfrm>
          <a:prstGeom prst="rect">
            <a:avLst/>
          </a:prstGeom>
          <a:solidFill>
            <a:srgbClr val="FFFFFF">
              <a:alpha val="60000"/>
            </a:srgbClr>
          </a:solidFill>
          <a:ln w="9525">
            <a:noFill/>
            <a:miter lim="800000"/>
            <a:headEnd/>
            <a:tailEnd/>
          </a:ln>
          <a:effectLst>
            <a:outerShdw dist="38100" dir="2700000" rotWithShape="0">
              <a:srgbClr val="808080">
                <a:alpha val="42999"/>
              </a:srgbClr>
            </a:outerShdw>
          </a:effectLst>
        </p:spPr>
        <p:txBody>
          <a:bodyPr rIns="0" anchor="b"/>
          <a:lstStyle/>
          <a:p>
            <a:pPr algn="ctr" defTabSz="914400">
              <a:lnSpc>
                <a:spcPct val="90000"/>
              </a:lnSpc>
              <a:spcBef>
                <a:spcPts val="0"/>
              </a:spcBef>
              <a:spcAft>
                <a:spcPts val="0"/>
              </a:spcAft>
              <a:buNone/>
            </a:pPr>
            <a:r>
              <a:rPr lang="en-US" sz="900" b="1" i="0">
                <a:solidFill>
                  <a:srgbClr val="000000"/>
                </a:solidFill>
                <a:latin typeface="Arial" pitchFamily="34" charset="0"/>
                <a:ea typeface="黑体" pitchFamily="49" charset="-122"/>
                <a:cs typeface="Arial" pitchFamily="34" charset="0"/>
              </a:rPr>
              <a:t>智能恒温器</a:t>
            </a:r>
          </a:p>
        </p:txBody>
      </p:sp>
      <p:sp>
        <p:nvSpPr>
          <p:cNvPr id="15" name="Rectangle 26"/>
          <p:cNvSpPr>
            <a:spLocks noChangeArrowheads="1"/>
          </p:cNvSpPr>
          <p:nvPr/>
        </p:nvSpPr>
        <p:spPr bwMode="auto">
          <a:xfrm>
            <a:off x="74613" y="3214799"/>
            <a:ext cx="1231900" cy="955675"/>
          </a:xfrm>
          <a:prstGeom prst="rect">
            <a:avLst/>
          </a:prstGeom>
          <a:solidFill>
            <a:srgbClr val="FFFFFF">
              <a:alpha val="60000"/>
            </a:srgbClr>
          </a:solidFill>
          <a:ln w="9525">
            <a:noFill/>
            <a:miter lim="800000"/>
            <a:headEnd/>
            <a:tailEnd/>
          </a:ln>
          <a:effectLst>
            <a:outerShdw dist="38100" dir="2700000" rotWithShape="0">
              <a:srgbClr val="808080">
                <a:alpha val="42999"/>
              </a:srgbClr>
            </a:outerShdw>
          </a:effectLst>
        </p:spPr>
        <p:txBody>
          <a:bodyPr rIns="0" anchor="b"/>
          <a:lstStyle/>
          <a:p>
            <a:pPr algn="ctr" defTabSz="914400">
              <a:lnSpc>
                <a:spcPct val="90000"/>
              </a:lnSpc>
              <a:spcBef>
                <a:spcPts val="0"/>
              </a:spcBef>
              <a:spcAft>
                <a:spcPts val="0"/>
              </a:spcAft>
              <a:buNone/>
            </a:pPr>
            <a:r>
              <a:rPr lang="en-US" sz="900" b="1" i="0">
                <a:solidFill>
                  <a:srgbClr val="000000"/>
                </a:solidFill>
                <a:latin typeface="Arial" pitchFamily="34" charset="0"/>
                <a:ea typeface="黑体" pitchFamily="49" charset="-122"/>
                <a:cs typeface="Arial" pitchFamily="34" charset="0"/>
              </a:rPr>
              <a:t>插件式汽车充电站控制器</a:t>
            </a:r>
          </a:p>
        </p:txBody>
      </p:sp>
      <p:sp>
        <p:nvSpPr>
          <p:cNvPr id="16" name="Rectangle 26"/>
          <p:cNvSpPr>
            <a:spLocks noChangeArrowheads="1"/>
          </p:cNvSpPr>
          <p:nvPr/>
        </p:nvSpPr>
        <p:spPr bwMode="auto">
          <a:xfrm>
            <a:off x="2460625" y="3786188"/>
            <a:ext cx="1149350" cy="752475"/>
          </a:xfrm>
          <a:prstGeom prst="rect">
            <a:avLst/>
          </a:prstGeom>
          <a:solidFill>
            <a:srgbClr val="FFFFFF">
              <a:alpha val="60000"/>
            </a:srgbClr>
          </a:solidFill>
          <a:ln w="9525">
            <a:noFill/>
            <a:miter lim="800000"/>
            <a:headEnd/>
            <a:tailEnd/>
          </a:ln>
          <a:effectLst>
            <a:outerShdw dist="38100" dir="2700000" rotWithShape="0">
              <a:srgbClr val="808080">
                <a:alpha val="42999"/>
              </a:srgbClr>
            </a:outerShdw>
          </a:effectLst>
        </p:spPr>
        <p:txBody>
          <a:bodyPr rIns="0" anchor="b"/>
          <a:lstStyle/>
          <a:p>
            <a:pPr algn="ctr" defTabSz="914400">
              <a:lnSpc>
                <a:spcPct val="90000"/>
              </a:lnSpc>
              <a:spcBef>
                <a:spcPts val="0"/>
              </a:spcBef>
              <a:spcAft>
                <a:spcPts val="0"/>
              </a:spcAft>
              <a:buNone/>
            </a:pPr>
            <a:r>
              <a:rPr lang="en-US" sz="900" b="1" i="0">
                <a:solidFill>
                  <a:srgbClr val="000000"/>
                </a:solidFill>
                <a:latin typeface="Arial" pitchFamily="34" charset="0"/>
                <a:ea typeface="黑体" pitchFamily="49" charset="-122"/>
                <a:cs typeface="Arial" pitchFamily="34" charset="0"/>
              </a:rPr>
              <a:t>安全控制器</a:t>
            </a:r>
          </a:p>
        </p:txBody>
      </p:sp>
      <p:sp>
        <p:nvSpPr>
          <p:cNvPr id="17" name="Rectangle 26"/>
          <p:cNvSpPr>
            <a:spLocks noChangeArrowheads="1"/>
          </p:cNvSpPr>
          <p:nvPr/>
        </p:nvSpPr>
        <p:spPr bwMode="auto">
          <a:xfrm>
            <a:off x="3832225" y="3757724"/>
            <a:ext cx="954088" cy="700087"/>
          </a:xfrm>
          <a:prstGeom prst="rect">
            <a:avLst/>
          </a:prstGeom>
          <a:solidFill>
            <a:srgbClr val="FFFFFF">
              <a:alpha val="60000"/>
            </a:srgbClr>
          </a:solidFill>
          <a:ln w="9525">
            <a:noFill/>
            <a:miter lim="800000"/>
            <a:headEnd/>
            <a:tailEnd/>
          </a:ln>
          <a:effectLst>
            <a:outerShdw dist="38100" dir="2700000" rotWithShape="0">
              <a:srgbClr val="808080">
                <a:alpha val="42999"/>
              </a:srgbClr>
            </a:outerShdw>
          </a:effectLst>
        </p:spPr>
        <p:txBody>
          <a:bodyPr rIns="0" anchor="b"/>
          <a:lstStyle/>
          <a:p>
            <a:pPr algn="ctr" defTabSz="914400">
              <a:lnSpc>
                <a:spcPct val="90000"/>
              </a:lnSpc>
              <a:spcBef>
                <a:spcPts val="0"/>
              </a:spcBef>
              <a:spcAft>
                <a:spcPts val="0"/>
              </a:spcAft>
              <a:buNone/>
            </a:pPr>
            <a:r>
              <a:rPr lang="en-US" sz="900" b="1" i="0">
                <a:solidFill>
                  <a:srgbClr val="000000"/>
                </a:solidFill>
                <a:latin typeface="Arial" pitchFamily="34" charset="0"/>
                <a:ea typeface="黑体" pitchFamily="49" charset="-122"/>
                <a:cs typeface="Arial" pitchFamily="34" charset="0"/>
              </a:rPr>
              <a:t>智能量表</a:t>
            </a:r>
          </a:p>
        </p:txBody>
      </p:sp>
      <p:cxnSp>
        <p:nvCxnSpPr>
          <p:cNvPr id="18" name="Straight Arrow Connector 17"/>
          <p:cNvCxnSpPr>
            <a:stCxn id="12" idx="3"/>
          </p:cNvCxnSpPr>
          <p:nvPr/>
        </p:nvCxnSpPr>
        <p:spPr>
          <a:xfrm flipV="1">
            <a:off x="3536965" y="1478006"/>
            <a:ext cx="3387725" cy="3175"/>
          </a:xfrm>
          <a:prstGeom prst="straightConnector1">
            <a:avLst/>
          </a:prstGeom>
          <a:ln w="12700" cap="flat" cmpd="sng" algn="ctr">
            <a:solidFill>
              <a:schemeClr val="bg1"/>
            </a:solidFill>
            <a:prstDash val="sysDash"/>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145185" y="2687638"/>
            <a:ext cx="674687" cy="6350"/>
          </a:xfrm>
          <a:prstGeom prst="straightConnector1">
            <a:avLst/>
          </a:prstGeom>
          <a:ln w="12700" cap="flat" cmpd="sng" algn="ctr">
            <a:solidFill>
              <a:schemeClr val="bg1"/>
            </a:solidFill>
            <a:prstDash val="sysDash"/>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640015" y="2914650"/>
            <a:ext cx="2166937" cy="457200"/>
          </a:xfrm>
          <a:prstGeom prst="straightConnector1">
            <a:avLst/>
          </a:prstGeom>
          <a:ln w="12700" cap="flat" cmpd="sng" algn="ctr">
            <a:solidFill>
              <a:schemeClr val="bg1"/>
            </a:solidFill>
            <a:prstDash val="sysDash"/>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3362325" y="3048000"/>
            <a:ext cx="1447800" cy="714375"/>
          </a:xfrm>
          <a:prstGeom prst="straightConnector1">
            <a:avLst/>
          </a:prstGeom>
          <a:ln w="12700" cap="flat" cmpd="sng" algn="ctr">
            <a:solidFill>
              <a:schemeClr val="bg1"/>
            </a:solidFill>
            <a:prstDash val="sysDash"/>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flipH="1" flipV="1">
            <a:off x="4451366" y="3281363"/>
            <a:ext cx="661987" cy="287338"/>
          </a:xfrm>
          <a:prstGeom prst="straightConnector1">
            <a:avLst/>
          </a:prstGeom>
          <a:ln w="12700" cap="flat" cmpd="sng" algn="ctr">
            <a:solidFill>
              <a:schemeClr val="bg1"/>
            </a:solidFill>
            <a:prstDash val="sysDash"/>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3" name="Elbow Connector 66"/>
          <p:cNvCxnSpPr>
            <a:stCxn id="15" idx="0"/>
          </p:cNvCxnSpPr>
          <p:nvPr/>
        </p:nvCxnSpPr>
        <p:spPr>
          <a:xfrm rot="5400000" flipH="1" flipV="1">
            <a:off x="3232981" y="-510381"/>
            <a:ext cx="1182688" cy="6267450"/>
          </a:xfrm>
          <a:prstGeom prst="bentConnector2">
            <a:avLst/>
          </a:prstGeom>
          <a:ln w="12700" cap="flat" cmpd="sng" algn="ctr">
            <a:solidFill>
              <a:schemeClr val="bg1"/>
            </a:solidFill>
            <a:prstDash val="sysDash"/>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11" idx="3"/>
          </p:cNvCxnSpPr>
          <p:nvPr/>
        </p:nvCxnSpPr>
        <p:spPr>
          <a:xfrm flipV="1">
            <a:off x="5842007" y="2259013"/>
            <a:ext cx="1103313" cy="387350"/>
          </a:xfrm>
          <a:prstGeom prst="bentConnector3">
            <a:avLst>
              <a:gd name="adj1" fmla="val 50000"/>
            </a:avLst>
          </a:prstGeom>
          <a:ln w="12700" cap="flat" cmpd="sng" algn="ctr">
            <a:solidFill>
              <a:schemeClr val="bg1"/>
            </a:solidFill>
            <a:prstDash val="sysDash"/>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a:off x="5835658" y="2767013"/>
            <a:ext cx="1089025" cy="334962"/>
          </a:xfrm>
          <a:prstGeom prst="bentConnector3">
            <a:avLst>
              <a:gd name="adj1" fmla="val 50000"/>
            </a:avLst>
          </a:prstGeom>
          <a:ln w="12700" cap="flat" cmpd="sng" algn="ctr">
            <a:solidFill>
              <a:schemeClr val="bg1"/>
            </a:solidFill>
            <a:prstDash val="sysDash"/>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26" name="Picture 89"/>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2433641" y="1031891"/>
            <a:ext cx="809625" cy="612775"/>
          </a:xfrm>
          <a:prstGeom prst="rect">
            <a:avLst/>
          </a:prstGeom>
          <a:noFill/>
          <a:ln w="9525">
            <a:noFill/>
            <a:miter lim="800000"/>
            <a:headEnd/>
            <a:tailEnd/>
          </a:ln>
        </p:spPr>
      </p:pic>
      <p:pic>
        <p:nvPicPr>
          <p:cNvPr id="27" name="Picture 92"/>
          <p:cNvPicPr>
            <a:picLocks noChangeAspect="1"/>
          </p:cNvPicPr>
          <p:nvPr/>
        </p:nvPicPr>
        <p:blipFill>
          <a:blip r:embed="rId5" cstate="print"/>
          <a:srcRect/>
          <a:stretch>
            <a:fillRect/>
          </a:stretch>
        </p:blipFill>
        <p:spPr bwMode="auto">
          <a:xfrm>
            <a:off x="254000" y="3243263"/>
            <a:ext cx="858838" cy="581025"/>
          </a:xfrm>
          <a:prstGeom prst="rect">
            <a:avLst/>
          </a:prstGeom>
          <a:noFill/>
          <a:ln w="9525">
            <a:noFill/>
            <a:miter lim="800000"/>
            <a:headEnd/>
            <a:tailEnd/>
          </a:ln>
        </p:spPr>
      </p:pic>
      <p:pic>
        <p:nvPicPr>
          <p:cNvPr id="28" name="Picture 93"/>
          <p:cNvPicPr>
            <a:picLocks noChangeAspect="1"/>
          </p:cNvPicPr>
          <p:nvPr/>
        </p:nvPicPr>
        <p:blipFill>
          <a:blip r:embed="rId6" cstate="print"/>
          <a:srcRect/>
          <a:stretch>
            <a:fillRect/>
          </a:stretch>
        </p:blipFill>
        <p:spPr bwMode="auto">
          <a:xfrm>
            <a:off x="1647841" y="2747963"/>
            <a:ext cx="771525" cy="485775"/>
          </a:xfrm>
          <a:prstGeom prst="rect">
            <a:avLst/>
          </a:prstGeom>
          <a:noFill/>
          <a:ln w="9525">
            <a:noFill/>
            <a:miter lim="800000"/>
            <a:headEnd/>
            <a:tailEnd/>
          </a:ln>
        </p:spPr>
      </p:pic>
      <p:pic>
        <p:nvPicPr>
          <p:cNvPr id="29" name="Picture 94"/>
          <p:cNvPicPr>
            <a:picLocks noChangeAspect="1"/>
          </p:cNvPicPr>
          <p:nvPr/>
        </p:nvPicPr>
        <p:blipFill>
          <a:blip r:embed="rId7" cstate="print"/>
          <a:srcRect/>
          <a:stretch>
            <a:fillRect/>
          </a:stretch>
        </p:blipFill>
        <p:spPr bwMode="auto">
          <a:xfrm>
            <a:off x="3338513" y="2098677"/>
            <a:ext cx="658812" cy="660400"/>
          </a:xfrm>
          <a:prstGeom prst="rect">
            <a:avLst/>
          </a:prstGeom>
          <a:noFill/>
          <a:ln w="9525">
            <a:noFill/>
            <a:miter lim="800000"/>
            <a:headEnd/>
            <a:tailEnd/>
          </a:ln>
        </p:spPr>
      </p:pic>
      <p:pic>
        <p:nvPicPr>
          <p:cNvPr id="30" name="Picture 96"/>
          <p:cNvPicPr>
            <a:picLocks noChangeAspect="1"/>
          </p:cNvPicPr>
          <p:nvPr/>
        </p:nvPicPr>
        <p:blipFill>
          <a:blip r:embed="rId8" cstate="print"/>
          <a:srcRect/>
          <a:stretch>
            <a:fillRect/>
          </a:stretch>
        </p:blipFill>
        <p:spPr bwMode="auto">
          <a:xfrm>
            <a:off x="2679700" y="3805240"/>
            <a:ext cx="769938" cy="569912"/>
          </a:xfrm>
          <a:prstGeom prst="rect">
            <a:avLst/>
          </a:prstGeom>
          <a:noFill/>
          <a:ln w="9525">
            <a:noFill/>
            <a:miter lim="800000"/>
            <a:headEnd/>
            <a:tailEnd/>
          </a:ln>
        </p:spPr>
      </p:pic>
      <p:pic>
        <p:nvPicPr>
          <p:cNvPr id="31" name="Picture 97"/>
          <p:cNvPicPr>
            <a:picLocks noChangeAspect="1"/>
          </p:cNvPicPr>
          <p:nvPr/>
        </p:nvPicPr>
        <p:blipFill>
          <a:blip r:embed="rId9" cstate="print"/>
          <a:srcRect/>
          <a:stretch>
            <a:fillRect/>
          </a:stretch>
        </p:blipFill>
        <p:spPr bwMode="auto">
          <a:xfrm>
            <a:off x="3957860" y="3798999"/>
            <a:ext cx="695325" cy="454025"/>
          </a:xfrm>
          <a:prstGeom prst="rect">
            <a:avLst/>
          </a:prstGeom>
          <a:noFill/>
          <a:ln w="9525">
            <a:noFill/>
            <a:miter lim="800000"/>
            <a:headEnd/>
            <a:tailEnd/>
          </a:ln>
        </p:spPr>
      </p:pic>
      <p:sp>
        <p:nvSpPr>
          <p:cNvPr id="32" name="TextBox 31"/>
          <p:cNvSpPr txBox="1"/>
          <p:nvPr/>
        </p:nvSpPr>
        <p:spPr>
          <a:xfrm>
            <a:off x="4631456" y="1216136"/>
            <a:ext cx="319318" cy="237757"/>
          </a:xfrm>
          <a:prstGeom prst="rect">
            <a:avLst/>
          </a:prstGeom>
          <a:noFill/>
        </p:spPr>
        <p:txBody>
          <a:bodyPr wrap="none">
            <a:spAutoFit/>
          </a:bodyPr>
          <a:lstStyle/>
          <a:p>
            <a:pPr algn="ctr" defTabSz="914400">
              <a:lnSpc>
                <a:spcPct val="90000"/>
              </a:lnSpc>
              <a:spcBef>
                <a:spcPts val="0"/>
              </a:spcBef>
              <a:spcAft>
                <a:spcPts val="0"/>
              </a:spcAft>
              <a:buNone/>
            </a:pPr>
            <a:r>
              <a:rPr lang="en-US" sz="1050" b="1" i="0">
                <a:solidFill>
                  <a:schemeClr val="bg1"/>
                </a:solidFill>
                <a:latin typeface="Arial" pitchFamily="34" charset="0"/>
                <a:ea typeface="黑体" pitchFamily="49" charset="-122"/>
                <a:cs typeface="Arial" pitchFamily="34" charset="0"/>
              </a:rPr>
              <a:t>IP</a:t>
            </a:r>
          </a:p>
        </p:txBody>
      </p:sp>
      <p:sp>
        <p:nvSpPr>
          <p:cNvPr id="33" name="TextBox 32"/>
          <p:cNvSpPr txBox="1"/>
          <p:nvPr/>
        </p:nvSpPr>
        <p:spPr>
          <a:xfrm>
            <a:off x="4636217" y="1782873"/>
            <a:ext cx="319318" cy="237757"/>
          </a:xfrm>
          <a:prstGeom prst="rect">
            <a:avLst/>
          </a:prstGeom>
          <a:noFill/>
        </p:spPr>
        <p:txBody>
          <a:bodyPr wrap="none">
            <a:spAutoFit/>
          </a:bodyPr>
          <a:lstStyle/>
          <a:p>
            <a:pPr algn="ctr" defTabSz="914400">
              <a:lnSpc>
                <a:spcPct val="90000"/>
              </a:lnSpc>
              <a:spcBef>
                <a:spcPts val="0"/>
              </a:spcBef>
              <a:spcAft>
                <a:spcPts val="0"/>
              </a:spcAft>
              <a:buNone/>
            </a:pPr>
            <a:r>
              <a:rPr lang="en-US" sz="1050" b="1" i="0">
                <a:solidFill>
                  <a:schemeClr val="bg1"/>
                </a:solidFill>
                <a:latin typeface="Arial" pitchFamily="34" charset="0"/>
                <a:ea typeface="黑体" pitchFamily="49" charset="-122"/>
                <a:cs typeface="Arial" pitchFamily="34" charset="0"/>
              </a:rPr>
              <a:t>IP</a:t>
            </a:r>
          </a:p>
        </p:txBody>
      </p:sp>
      <p:sp>
        <p:nvSpPr>
          <p:cNvPr id="34" name="TextBox 33"/>
          <p:cNvSpPr txBox="1"/>
          <p:nvPr/>
        </p:nvSpPr>
        <p:spPr>
          <a:xfrm>
            <a:off x="4188542" y="2417873"/>
            <a:ext cx="319318" cy="237757"/>
          </a:xfrm>
          <a:prstGeom prst="rect">
            <a:avLst/>
          </a:prstGeom>
          <a:noFill/>
        </p:spPr>
        <p:txBody>
          <a:bodyPr wrap="none">
            <a:spAutoFit/>
          </a:bodyPr>
          <a:lstStyle/>
          <a:p>
            <a:pPr algn="ctr" defTabSz="914400">
              <a:lnSpc>
                <a:spcPct val="90000"/>
              </a:lnSpc>
              <a:spcBef>
                <a:spcPts val="0"/>
              </a:spcBef>
              <a:spcAft>
                <a:spcPts val="0"/>
              </a:spcAft>
              <a:buNone/>
            </a:pPr>
            <a:r>
              <a:rPr lang="en-US" sz="1050" b="1" i="0">
                <a:solidFill>
                  <a:schemeClr val="bg1"/>
                </a:solidFill>
                <a:latin typeface="Arial" pitchFamily="34" charset="0"/>
                <a:ea typeface="黑体" pitchFamily="49" charset="-122"/>
                <a:cs typeface="Arial" pitchFamily="34" charset="0"/>
              </a:rPr>
              <a:t>IP</a:t>
            </a:r>
          </a:p>
        </p:txBody>
      </p:sp>
      <p:sp>
        <p:nvSpPr>
          <p:cNvPr id="35" name="TextBox 34"/>
          <p:cNvSpPr txBox="1"/>
          <p:nvPr/>
        </p:nvSpPr>
        <p:spPr>
          <a:xfrm>
            <a:off x="3291487" y="3190986"/>
            <a:ext cx="453970" cy="237757"/>
          </a:xfrm>
          <a:prstGeom prst="rect">
            <a:avLst/>
          </a:prstGeom>
          <a:noFill/>
        </p:spPr>
        <p:txBody>
          <a:bodyPr wrap="none">
            <a:spAutoFit/>
          </a:bodyPr>
          <a:lstStyle/>
          <a:p>
            <a:pPr algn="ctr" defTabSz="914400">
              <a:lnSpc>
                <a:spcPct val="90000"/>
              </a:lnSpc>
              <a:spcBef>
                <a:spcPts val="0"/>
              </a:spcBef>
              <a:spcAft>
                <a:spcPts val="0"/>
              </a:spcAft>
              <a:buNone/>
            </a:pPr>
            <a:r>
              <a:rPr lang="en-US" sz="1050" b="1" i="0">
                <a:solidFill>
                  <a:schemeClr val="bg1"/>
                </a:solidFill>
                <a:latin typeface="Arial" pitchFamily="34" charset="0"/>
                <a:ea typeface="黑体" pitchFamily="49" charset="-122"/>
                <a:cs typeface="Arial" pitchFamily="34" charset="0"/>
              </a:rPr>
              <a:t>Z 波</a:t>
            </a:r>
          </a:p>
        </p:txBody>
      </p:sp>
      <p:sp>
        <p:nvSpPr>
          <p:cNvPr id="36" name="TextBox 35"/>
          <p:cNvSpPr txBox="1"/>
          <p:nvPr/>
        </p:nvSpPr>
        <p:spPr>
          <a:xfrm>
            <a:off x="4689453" y="3398948"/>
            <a:ext cx="633507" cy="237757"/>
          </a:xfrm>
          <a:prstGeom prst="rect">
            <a:avLst/>
          </a:prstGeom>
          <a:noFill/>
        </p:spPr>
        <p:txBody>
          <a:bodyPr wrap="none">
            <a:spAutoFit/>
          </a:bodyPr>
          <a:lstStyle/>
          <a:p>
            <a:pPr algn="ctr" defTabSz="914400">
              <a:lnSpc>
                <a:spcPct val="90000"/>
              </a:lnSpc>
              <a:spcBef>
                <a:spcPts val="0"/>
              </a:spcBef>
              <a:spcAft>
                <a:spcPts val="0"/>
              </a:spcAft>
              <a:buNone/>
            </a:pPr>
            <a:r>
              <a:rPr lang="en-US" sz="1050" b="1" i="0">
                <a:solidFill>
                  <a:schemeClr val="bg1"/>
                </a:solidFill>
                <a:latin typeface="Arial" pitchFamily="34" charset="0"/>
                <a:ea typeface="黑体" pitchFamily="49" charset="-122"/>
                <a:cs typeface="Arial" pitchFamily="34" charset="0"/>
              </a:rPr>
              <a:t>ZigBee</a:t>
            </a:r>
          </a:p>
        </p:txBody>
      </p:sp>
      <p:sp>
        <p:nvSpPr>
          <p:cNvPr id="37" name="TextBox 36"/>
          <p:cNvSpPr txBox="1"/>
          <p:nvPr/>
        </p:nvSpPr>
        <p:spPr>
          <a:xfrm>
            <a:off x="3896442" y="3395774"/>
            <a:ext cx="319318" cy="237757"/>
          </a:xfrm>
          <a:prstGeom prst="rect">
            <a:avLst/>
          </a:prstGeom>
          <a:noFill/>
        </p:spPr>
        <p:txBody>
          <a:bodyPr wrap="none">
            <a:spAutoFit/>
          </a:bodyPr>
          <a:lstStyle/>
          <a:p>
            <a:pPr algn="ctr" defTabSz="914400">
              <a:lnSpc>
                <a:spcPct val="90000"/>
              </a:lnSpc>
              <a:spcBef>
                <a:spcPts val="0"/>
              </a:spcBef>
              <a:spcAft>
                <a:spcPts val="0"/>
              </a:spcAft>
              <a:buNone/>
            </a:pPr>
            <a:r>
              <a:rPr lang="en-US" sz="1050" b="1" i="0">
                <a:solidFill>
                  <a:schemeClr val="bg1"/>
                </a:solidFill>
                <a:latin typeface="Arial" pitchFamily="34" charset="0"/>
                <a:ea typeface="黑体" pitchFamily="49" charset="-122"/>
                <a:cs typeface="Arial" pitchFamily="34" charset="0"/>
              </a:rPr>
              <a:t>IP</a:t>
            </a:r>
          </a:p>
        </p:txBody>
      </p:sp>
      <p:pic>
        <p:nvPicPr>
          <p:cNvPr id="38" name="Picture 107"/>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4975230" y="2225786"/>
            <a:ext cx="657225" cy="639763"/>
          </a:xfrm>
          <a:prstGeom prst="rect">
            <a:avLst/>
          </a:prstGeom>
          <a:noFill/>
          <a:ln w="9525">
            <a:noFill/>
            <a:miter lim="800000"/>
            <a:headEnd/>
            <a:tailEnd/>
          </a:ln>
        </p:spPr>
      </p:pic>
      <p:sp>
        <p:nvSpPr>
          <p:cNvPr id="39" name="Rounded Rectangle 38"/>
          <p:cNvSpPr>
            <a:spLocks noChangeArrowheads="1"/>
          </p:cNvSpPr>
          <p:nvPr/>
        </p:nvSpPr>
        <p:spPr bwMode="auto">
          <a:xfrm>
            <a:off x="6945314" y="1320911"/>
            <a:ext cx="1730375" cy="955675"/>
          </a:xfrm>
          <a:prstGeom prst="roundRect">
            <a:avLst>
              <a:gd name="adj" fmla="val 9676"/>
            </a:avLst>
          </a:prstGeom>
          <a:gradFill rotWithShape="1">
            <a:gsLst>
              <a:gs pos="0">
                <a:srgbClr val="7EA6C7"/>
              </a:gs>
              <a:gs pos="20000">
                <a:srgbClr val="7EA5C5"/>
              </a:gs>
              <a:gs pos="100000">
                <a:srgbClr val="5F7E96"/>
              </a:gs>
            </a:gsLst>
            <a:lin ang="5400000"/>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b"/>
          <a:lstStyle/>
          <a:p>
            <a:pPr algn="ctr" defTabSz="914400">
              <a:lnSpc>
                <a:spcPct val="90000"/>
              </a:lnSpc>
              <a:spcBef>
                <a:spcPts val="0"/>
              </a:spcBef>
              <a:spcAft>
                <a:spcPts val="0"/>
              </a:spcAft>
              <a:buNone/>
            </a:pPr>
            <a:r>
              <a:rPr lang="en-US" sz="1200" b="1" i="0">
                <a:solidFill>
                  <a:srgbClr val="FFFFFF"/>
                </a:solidFill>
                <a:latin typeface="Arial" pitchFamily="34" charset="0"/>
                <a:ea typeface="黑体" pitchFamily="49" charset="-122"/>
                <a:cs typeface="Arial" pitchFamily="34" charset="0"/>
              </a:rPr>
              <a:t>公用事业公司</a:t>
            </a:r>
          </a:p>
        </p:txBody>
      </p:sp>
      <p:sp>
        <p:nvSpPr>
          <p:cNvPr id="40" name="Rectangle 39"/>
          <p:cNvSpPr>
            <a:spLocks noChangeArrowheads="1"/>
          </p:cNvSpPr>
          <p:nvPr/>
        </p:nvSpPr>
        <p:spPr bwMode="auto">
          <a:xfrm>
            <a:off x="7005638" y="1400175"/>
            <a:ext cx="1617662" cy="268288"/>
          </a:xfrm>
          <a:prstGeom prst="rect">
            <a:avLst/>
          </a:prstGeom>
          <a:gradFill rotWithShape="1">
            <a:gsLst>
              <a:gs pos="0">
                <a:srgbClr val="ECF5FE"/>
              </a:gs>
              <a:gs pos="64999">
                <a:srgbClr val="D0E5F9"/>
              </a:gs>
              <a:gs pos="100000">
                <a:srgbClr val="BCDBF7"/>
              </a:gs>
            </a:gsLst>
            <a:lin ang="5400000" scaled="1"/>
          </a:gradFill>
          <a:ln w="9525">
            <a:solidFill>
              <a:srgbClr val="86A6C0"/>
            </a:solidFill>
            <a:miter lim="800000"/>
            <a:headEnd/>
            <a:tailEnd/>
          </a:ln>
          <a:effectLst>
            <a:outerShdw dist="20000" dir="5400000" rotWithShape="0">
              <a:srgbClr val="808080">
                <a:alpha val="37999"/>
              </a:srgbClr>
            </a:outerShdw>
          </a:effectLst>
        </p:spPr>
        <p:txBody>
          <a:bodyPr anchor="ctr"/>
          <a:lstStyle/>
          <a:p>
            <a:pPr algn="ctr" defTabSz="914400">
              <a:lnSpc>
                <a:spcPct val="90000"/>
              </a:lnSpc>
              <a:spcBef>
                <a:spcPts val="0"/>
              </a:spcBef>
              <a:spcAft>
                <a:spcPts val="0"/>
              </a:spcAft>
              <a:buNone/>
            </a:pPr>
            <a:r>
              <a:rPr lang="en-US" sz="900" b="1" i="0">
                <a:solidFill>
                  <a:srgbClr val="000000"/>
                </a:solidFill>
                <a:latin typeface="Arial" pitchFamily="34" charset="0"/>
                <a:ea typeface="黑体" pitchFamily="49" charset="-122"/>
                <a:cs typeface="Arial" pitchFamily="34" charset="0"/>
              </a:rPr>
              <a:t>计费和需求/响应</a:t>
            </a:r>
          </a:p>
        </p:txBody>
      </p:sp>
      <p:sp>
        <p:nvSpPr>
          <p:cNvPr id="41" name="Rectangle 40"/>
          <p:cNvSpPr>
            <a:spLocks noChangeArrowheads="1"/>
          </p:cNvSpPr>
          <p:nvPr/>
        </p:nvSpPr>
        <p:spPr bwMode="auto">
          <a:xfrm>
            <a:off x="6999288" y="1700213"/>
            <a:ext cx="1624012" cy="266700"/>
          </a:xfrm>
          <a:prstGeom prst="rect">
            <a:avLst/>
          </a:prstGeom>
          <a:gradFill rotWithShape="1">
            <a:gsLst>
              <a:gs pos="0">
                <a:srgbClr val="ECF5FE"/>
              </a:gs>
              <a:gs pos="64999">
                <a:srgbClr val="D0E5F9"/>
              </a:gs>
              <a:gs pos="100000">
                <a:srgbClr val="BCDBF7"/>
              </a:gs>
            </a:gsLst>
            <a:lin ang="5400000" scaled="1"/>
          </a:gradFill>
          <a:ln w="9525">
            <a:solidFill>
              <a:srgbClr val="86A6C0"/>
            </a:solidFill>
            <a:miter lim="800000"/>
            <a:headEnd/>
            <a:tailEnd/>
          </a:ln>
          <a:effectLst>
            <a:outerShdw dist="20000" dir="5400000" rotWithShape="0">
              <a:srgbClr val="808080">
                <a:alpha val="37999"/>
              </a:srgbClr>
            </a:outerShdw>
          </a:effectLst>
        </p:spPr>
        <p:txBody>
          <a:bodyPr anchor="ctr"/>
          <a:lstStyle/>
          <a:p>
            <a:pPr algn="ctr" defTabSz="914400">
              <a:lnSpc>
                <a:spcPct val="90000"/>
              </a:lnSpc>
              <a:spcBef>
                <a:spcPts val="0"/>
              </a:spcBef>
              <a:spcAft>
                <a:spcPts val="0"/>
              </a:spcAft>
              <a:buNone/>
            </a:pPr>
            <a:r>
              <a:rPr lang="en-US" sz="900" b="1" i="0">
                <a:solidFill>
                  <a:srgbClr val="000000"/>
                </a:solidFill>
                <a:latin typeface="Arial" pitchFamily="34" charset="0"/>
                <a:ea typeface="黑体" pitchFamily="49" charset="-122"/>
                <a:cs typeface="Arial" pitchFamily="34" charset="0"/>
              </a:rPr>
              <a:t>量表数据管理</a:t>
            </a:r>
          </a:p>
        </p:txBody>
      </p:sp>
      <p:sp>
        <p:nvSpPr>
          <p:cNvPr id="42" name="Rounded Rectangle 41"/>
          <p:cNvSpPr>
            <a:spLocks noChangeArrowheads="1"/>
          </p:cNvSpPr>
          <p:nvPr/>
        </p:nvSpPr>
        <p:spPr bwMode="auto">
          <a:xfrm>
            <a:off x="6943746" y="2649563"/>
            <a:ext cx="1731963" cy="642937"/>
          </a:xfrm>
          <a:prstGeom prst="roundRect">
            <a:avLst>
              <a:gd name="adj" fmla="val 9676"/>
            </a:avLst>
          </a:prstGeom>
          <a:gradFill rotWithShape="1">
            <a:gsLst>
              <a:gs pos="0">
                <a:srgbClr val="526484"/>
              </a:gs>
              <a:gs pos="20000">
                <a:srgbClr val="526482"/>
              </a:gs>
              <a:gs pos="100000">
                <a:srgbClr val="3D4B62"/>
              </a:gs>
            </a:gsLst>
            <a:lin ang="5400000"/>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b"/>
          <a:lstStyle/>
          <a:p>
            <a:pPr algn="ctr" defTabSz="914400">
              <a:lnSpc>
                <a:spcPct val="90000"/>
              </a:lnSpc>
              <a:spcBef>
                <a:spcPts val="0"/>
              </a:spcBef>
              <a:spcAft>
                <a:spcPts val="0"/>
              </a:spcAft>
              <a:buNone/>
            </a:pPr>
            <a:r>
              <a:rPr lang="en-US" sz="1200" b="1" i="0">
                <a:solidFill>
                  <a:srgbClr val="FFFFFF"/>
                </a:solidFill>
                <a:latin typeface="Arial" pitchFamily="34" charset="0"/>
                <a:ea typeface="黑体" pitchFamily="49" charset="-122"/>
                <a:cs typeface="Arial" pitchFamily="34" charset="0"/>
              </a:rPr>
              <a:t>家电公司</a:t>
            </a:r>
          </a:p>
        </p:txBody>
      </p:sp>
      <p:sp>
        <p:nvSpPr>
          <p:cNvPr id="43" name="Rectangle 42"/>
          <p:cNvSpPr>
            <a:spLocks noChangeArrowheads="1"/>
          </p:cNvSpPr>
          <p:nvPr/>
        </p:nvSpPr>
        <p:spPr bwMode="auto">
          <a:xfrm>
            <a:off x="7010407" y="2735263"/>
            <a:ext cx="1624013" cy="266700"/>
          </a:xfrm>
          <a:prstGeom prst="rect">
            <a:avLst/>
          </a:prstGeom>
          <a:gradFill rotWithShape="1">
            <a:gsLst>
              <a:gs pos="0">
                <a:srgbClr val="ECF5FE"/>
              </a:gs>
              <a:gs pos="64999">
                <a:srgbClr val="D0E5F9"/>
              </a:gs>
              <a:gs pos="100000">
                <a:srgbClr val="BCDBF7"/>
              </a:gs>
            </a:gsLst>
            <a:lin ang="5400000" scaled="1"/>
          </a:gradFill>
          <a:ln w="9525">
            <a:solidFill>
              <a:srgbClr val="86A6C0"/>
            </a:solidFill>
            <a:miter lim="800000"/>
            <a:headEnd/>
            <a:tailEnd/>
          </a:ln>
          <a:effectLst>
            <a:outerShdw dist="20000" dir="5400000" rotWithShape="0">
              <a:srgbClr val="808080">
                <a:alpha val="37999"/>
              </a:srgbClr>
            </a:outerShdw>
          </a:effectLst>
        </p:spPr>
        <p:txBody>
          <a:bodyPr anchor="ctr"/>
          <a:lstStyle/>
          <a:p>
            <a:pPr algn="ctr" defTabSz="914400">
              <a:lnSpc>
                <a:spcPct val="90000"/>
              </a:lnSpc>
              <a:spcBef>
                <a:spcPts val="0"/>
              </a:spcBef>
              <a:spcAft>
                <a:spcPts val="0"/>
              </a:spcAft>
              <a:buNone/>
            </a:pPr>
            <a:r>
              <a:rPr lang="en-US" sz="900" b="1" i="0">
                <a:solidFill>
                  <a:srgbClr val="000000"/>
                </a:solidFill>
                <a:latin typeface="Arial" pitchFamily="34" charset="0"/>
                <a:ea typeface="黑体" pitchFamily="49" charset="-122"/>
                <a:cs typeface="Arial" pitchFamily="34" charset="0"/>
              </a:rPr>
              <a:t>应用程序供应</a:t>
            </a:r>
          </a:p>
        </p:txBody>
      </p:sp>
      <p:sp>
        <p:nvSpPr>
          <p:cNvPr id="44" name="Rounded Rectangle 43"/>
          <p:cNvSpPr>
            <a:spLocks noChangeArrowheads="1"/>
          </p:cNvSpPr>
          <p:nvPr/>
        </p:nvSpPr>
        <p:spPr bwMode="auto">
          <a:xfrm>
            <a:off x="6956426" y="3430699"/>
            <a:ext cx="1730375" cy="642937"/>
          </a:xfrm>
          <a:prstGeom prst="roundRect">
            <a:avLst>
              <a:gd name="adj" fmla="val 9676"/>
            </a:avLst>
          </a:prstGeom>
          <a:gradFill rotWithShape="1">
            <a:gsLst>
              <a:gs pos="0">
                <a:srgbClr val="EDEFF4"/>
              </a:gs>
              <a:gs pos="64999">
                <a:srgbClr val="D0D5E1"/>
              </a:gs>
              <a:gs pos="100000">
                <a:srgbClr val="BBC4D6"/>
              </a:gs>
            </a:gsLst>
            <a:lin ang="5400000" scaled="1"/>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b"/>
          <a:lstStyle/>
          <a:p>
            <a:pPr algn="ctr" defTabSz="914400">
              <a:lnSpc>
                <a:spcPct val="90000"/>
              </a:lnSpc>
              <a:spcBef>
                <a:spcPts val="0"/>
              </a:spcBef>
              <a:spcAft>
                <a:spcPts val="0"/>
              </a:spcAft>
              <a:buNone/>
            </a:pPr>
            <a:r>
              <a:rPr lang="en-US" sz="1200" b="1" i="0">
                <a:solidFill>
                  <a:srgbClr val="000000"/>
                </a:solidFill>
                <a:latin typeface="Arial" pitchFamily="34" charset="0"/>
                <a:ea typeface="黑体" pitchFamily="49" charset="-122"/>
                <a:cs typeface="Arial" pitchFamily="34" charset="0"/>
              </a:rPr>
              <a:t>安保公司</a:t>
            </a:r>
          </a:p>
        </p:txBody>
      </p:sp>
      <p:sp>
        <p:nvSpPr>
          <p:cNvPr id="45" name="Rectangle 44"/>
          <p:cNvSpPr>
            <a:spLocks noChangeArrowheads="1"/>
          </p:cNvSpPr>
          <p:nvPr/>
        </p:nvSpPr>
        <p:spPr bwMode="auto">
          <a:xfrm>
            <a:off x="7023100" y="3489325"/>
            <a:ext cx="1624013" cy="266700"/>
          </a:xfrm>
          <a:prstGeom prst="rect">
            <a:avLst/>
          </a:prstGeom>
          <a:gradFill rotWithShape="1">
            <a:gsLst>
              <a:gs pos="0">
                <a:srgbClr val="ECF5FE"/>
              </a:gs>
              <a:gs pos="64999">
                <a:srgbClr val="D0E5F9"/>
              </a:gs>
              <a:gs pos="100000">
                <a:srgbClr val="BCDBF7"/>
              </a:gs>
            </a:gsLst>
            <a:lin ang="5400000" scaled="1"/>
          </a:gradFill>
          <a:ln w="9525">
            <a:solidFill>
              <a:srgbClr val="86A6C0"/>
            </a:solidFill>
            <a:miter lim="800000"/>
            <a:headEnd/>
            <a:tailEnd/>
          </a:ln>
          <a:effectLst>
            <a:outerShdw dist="20000" dir="5400000" rotWithShape="0">
              <a:srgbClr val="808080">
                <a:alpha val="37999"/>
              </a:srgbClr>
            </a:outerShdw>
          </a:effectLst>
        </p:spPr>
        <p:txBody>
          <a:bodyPr anchor="ctr"/>
          <a:lstStyle/>
          <a:p>
            <a:pPr algn="ctr" defTabSz="914400">
              <a:lnSpc>
                <a:spcPct val="90000"/>
              </a:lnSpc>
              <a:spcBef>
                <a:spcPts val="0"/>
              </a:spcBef>
              <a:spcAft>
                <a:spcPts val="0"/>
              </a:spcAft>
              <a:buNone/>
            </a:pPr>
            <a:r>
              <a:rPr lang="en-US" sz="900" b="1" i="0">
                <a:solidFill>
                  <a:srgbClr val="000000"/>
                </a:solidFill>
                <a:latin typeface="Arial" pitchFamily="34" charset="0"/>
                <a:ea typeface="黑体" pitchFamily="49" charset="-122"/>
                <a:cs typeface="Arial" pitchFamily="34" charset="0"/>
              </a:rPr>
              <a:t>事件处理系统</a:t>
            </a:r>
          </a:p>
        </p:txBody>
      </p:sp>
      <p:sp>
        <p:nvSpPr>
          <p:cNvPr id="46" name="TextBox 45"/>
          <p:cNvSpPr txBox="1"/>
          <p:nvPr/>
        </p:nvSpPr>
        <p:spPr>
          <a:xfrm>
            <a:off x="5955431" y="2321036"/>
            <a:ext cx="319318" cy="237757"/>
          </a:xfrm>
          <a:prstGeom prst="rect">
            <a:avLst/>
          </a:prstGeom>
          <a:noFill/>
        </p:spPr>
        <p:txBody>
          <a:bodyPr wrap="none">
            <a:spAutoFit/>
          </a:bodyPr>
          <a:lstStyle/>
          <a:p>
            <a:pPr algn="ctr" defTabSz="914400">
              <a:lnSpc>
                <a:spcPct val="90000"/>
              </a:lnSpc>
              <a:spcBef>
                <a:spcPts val="0"/>
              </a:spcBef>
              <a:spcAft>
                <a:spcPts val="0"/>
              </a:spcAft>
              <a:buNone/>
            </a:pPr>
            <a:r>
              <a:rPr lang="en-US" sz="1050" b="1" i="0">
                <a:solidFill>
                  <a:schemeClr val="bg1"/>
                </a:solidFill>
                <a:latin typeface="Arial" pitchFamily="34" charset="0"/>
                <a:ea typeface="黑体" pitchFamily="49" charset="-122"/>
                <a:cs typeface="Arial" pitchFamily="34" charset="0"/>
              </a:rPr>
              <a:t>IP</a:t>
            </a:r>
          </a:p>
        </p:txBody>
      </p:sp>
      <p:sp>
        <p:nvSpPr>
          <p:cNvPr id="47" name="TextBox 46"/>
          <p:cNvSpPr txBox="1"/>
          <p:nvPr/>
        </p:nvSpPr>
        <p:spPr>
          <a:xfrm>
            <a:off x="5909392" y="3087798"/>
            <a:ext cx="319318" cy="237757"/>
          </a:xfrm>
          <a:prstGeom prst="rect">
            <a:avLst/>
          </a:prstGeom>
          <a:noFill/>
        </p:spPr>
        <p:txBody>
          <a:bodyPr wrap="none">
            <a:spAutoFit/>
          </a:bodyPr>
          <a:lstStyle/>
          <a:p>
            <a:pPr algn="ctr" defTabSz="914400">
              <a:lnSpc>
                <a:spcPct val="90000"/>
              </a:lnSpc>
              <a:spcBef>
                <a:spcPts val="0"/>
              </a:spcBef>
              <a:spcAft>
                <a:spcPts val="0"/>
              </a:spcAft>
              <a:buNone/>
            </a:pPr>
            <a:r>
              <a:rPr lang="en-US" sz="1050" b="1" i="0">
                <a:solidFill>
                  <a:schemeClr val="bg1"/>
                </a:solidFill>
                <a:latin typeface="Arial" pitchFamily="34" charset="0"/>
                <a:ea typeface="黑体" pitchFamily="49" charset="-122"/>
                <a:cs typeface="Arial" pitchFamily="34" charset="0"/>
              </a:rPr>
              <a:t>IP</a:t>
            </a:r>
          </a:p>
        </p:txBody>
      </p:sp>
    </p:spTree>
    <p:extLst>
      <p:ext uri="{BB962C8B-B14F-4D97-AF65-F5344CB8AC3E}">
        <p14:creationId xmlns="" xmlns:p14="http://schemas.microsoft.com/office/powerpoint/2010/main" val="3240580593"/>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p:cNvPicPr>
            <a:picLocks noChangeAspect="1"/>
          </p:cNvPicPr>
          <p:nvPr/>
        </p:nvPicPr>
        <p:blipFill>
          <a:blip r:embed="rId3" cstate="print">
            <a:extLst>
              <a:ext uri="{28A0092B-C50C-407E-A947-70E740481C1C}">
                <a14:useLocalDpi xmlns="" xmlns:a14="http://schemas.microsoft.com/office/drawing/2010/main" val="0"/>
              </a:ext>
            </a:extLst>
          </a:blip>
          <a:srcRect t="6148" r="4382" b="13971"/>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9" name="Title 3"/>
          <p:cNvSpPr>
            <a:spLocks noGrp="1"/>
          </p:cNvSpPr>
          <p:nvPr>
            <p:ph type="title"/>
          </p:nvPr>
        </p:nvSpPr>
        <p:spPr>
          <a:xfrm>
            <a:off x="533400" y="133350"/>
            <a:ext cx="8229600" cy="423863"/>
          </a:xfrm>
        </p:spPr>
        <p:txBody>
          <a:bodyPr/>
          <a:lstStyle/>
          <a:p>
            <a:pPr algn="l" defTabSz="914400">
              <a:lnSpc>
                <a:spcPct val="90000"/>
              </a:lnSpc>
              <a:spcBef>
                <a:spcPts val="0"/>
              </a:spcBef>
              <a:buNone/>
            </a:pPr>
            <a:r>
              <a:rPr lang="en-US" sz="2800" b="1" i="0">
                <a:solidFill>
                  <a:schemeClr val="bg1"/>
                </a:solidFill>
                <a:effectLst>
                  <a:outerShdw blurRad="50800" dist="38100" dir="2700000">
                    <a:srgbClr val="000000">
                      <a:alpha val="43000"/>
                    </a:srgbClr>
                  </a:outerShdw>
                </a:effectLst>
                <a:latin typeface="黑体" pitchFamily="49" charset="-122"/>
                <a:ea typeface="黑体" pitchFamily="49" charset="-122"/>
              </a:rPr>
              <a:t>用例：运输与遥测</a:t>
            </a:r>
          </a:p>
        </p:txBody>
      </p:sp>
      <p:sp>
        <p:nvSpPr>
          <p:cNvPr id="8" name="Rounded Rectangle 7"/>
          <p:cNvSpPr/>
          <p:nvPr/>
        </p:nvSpPr>
        <p:spPr>
          <a:xfrm>
            <a:off x="6259288" y="971554"/>
            <a:ext cx="2754086" cy="2174421"/>
          </a:xfrm>
          <a:prstGeom prst="roundRect">
            <a:avLst>
              <a:gd name="adj" fmla="val 3984"/>
            </a:avLst>
          </a:prstGeom>
          <a:solidFill>
            <a:schemeClr val="bg2">
              <a:lumMod val="75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lstStyle/>
          <a:p>
            <a:pPr marL="118872" indent="-118872" algn="l" defTabSz="914400">
              <a:spcAft>
                <a:spcPts val="600"/>
              </a:spcAft>
              <a:buClr>
                <a:schemeClr val="bg1"/>
              </a:buClr>
              <a:buFont typeface="Arial"/>
              <a:buChar char="•"/>
            </a:pPr>
            <a:r>
              <a:rPr lang="en-US" sz="1800" b="1" i="0">
                <a:solidFill>
                  <a:schemeClr val="bg1"/>
                </a:solidFill>
                <a:latin typeface="黑体" pitchFamily="49" charset="-122"/>
                <a:ea typeface="黑体" pitchFamily="49" charset="-122"/>
              </a:rPr>
              <a:t>位置跟踪</a:t>
            </a:r>
          </a:p>
          <a:p>
            <a:pPr marL="118872" indent="-118872" algn="l" defTabSz="914400">
              <a:spcAft>
                <a:spcPts val="600"/>
              </a:spcAft>
              <a:buClr>
                <a:schemeClr val="bg1"/>
              </a:buClr>
              <a:buFont typeface="Arial"/>
              <a:buChar char="•"/>
            </a:pPr>
            <a:r>
              <a:rPr lang="en-US" sz="1800" b="1" i="0">
                <a:solidFill>
                  <a:schemeClr val="bg1"/>
                </a:solidFill>
                <a:latin typeface="黑体" pitchFamily="49" charset="-122"/>
                <a:ea typeface="黑体" pitchFamily="49" charset="-122"/>
              </a:rPr>
              <a:t>集装箱内容物监控</a:t>
            </a:r>
          </a:p>
          <a:p>
            <a:pPr marL="118872" indent="-118872" algn="l" defTabSz="914400">
              <a:spcAft>
                <a:spcPts val="600"/>
              </a:spcAft>
              <a:buClr>
                <a:schemeClr val="bg1"/>
              </a:buClr>
              <a:buFont typeface="Arial"/>
              <a:buChar char="•"/>
            </a:pPr>
            <a:r>
              <a:rPr lang="en-US" sz="1800" b="1" i="0">
                <a:solidFill>
                  <a:schemeClr val="bg1"/>
                </a:solidFill>
                <a:latin typeface="黑体" pitchFamily="49" charset="-122"/>
                <a:ea typeface="黑体" pitchFamily="49" charset="-122"/>
              </a:rPr>
              <a:t>入侵检测</a:t>
            </a:r>
          </a:p>
          <a:p>
            <a:pPr marL="118872" indent="-118872" algn="l" defTabSz="914400">
              <a:spcAft>
                <a:spcPts val="600"/>
              </a:spcAft>
              <a:buClr>
                <a:schemeClr val="bg1"/>
              </a:buClr>
              <a:buFont typeface="Arial"/>
              <a:buChar char="•"/>
            </a:pPr>
            <a:r>
              <a:rPr lang="en-US" sz="1800" b="1" i="0">
                <a:solidFill>
                  <a:schemeClr val="bg1"/>
                </a:solidFill>
                <a:latin typeface="黑体" pitchFamily="49" charset="-122"/>
                <a:ea typeface="黑体" pitchFamily="49" charset="-122"/>
              </a:rPr>
              <a:t>温度和压力监控</a:t>
            </a:r>
          </a:p>
        </p:txBody>
      </p:sp>
      <p:sp>
        <p:nvSpPr>
          <p:cNvPr id="6" name="TextBox 5"/>
          <p:cNvSpPr txBox="1"/>
          <p:nvPr/>
        </p:nvSpPr>
        <p:spPr>
          <a:xfrm>
            <a:off x="6288088" y="4956538"/>
            <a:ext cx="2855912" cy="200025"/>
          </a:xfrm>
          <a:prstGeom prst="rect">
            <a:avLst/>
          </a:prstGeom>
          <a:noFill/>
        </p:spPr>
        <p:txBody>
          <a:bodyPr wrap="none">
            <a:spAutoFit/>
          </a:bodyPr>
          <a:lstStyle/>
          <a:p>
            <a:pPr algn="l" defTabSz="914400">
              <a:spcBef>
                <a:spcPts val="0"/>
              </a:spcBef>
              <a:spcAft>
                <a:spcPts val="0"/>
              </a:spcAft>
              <a:buNone/>
            </a:pPr>
            <a:r>
              <a:rPr lang="en-US" sz="700" b="0" i="0">
                <a:solidFill>
                  <a:srgbClr val="5382A1">
                    <a:lumMod val="60000"/>
                    <a:lumOff val="40000"/>
                  </a:srgbClr>
                </a:solidFill>
                <a:latin typeface="Arial"/>
                <a:ea typeface="+mn-ea"/>
                <a:cs typeface="+mn-cs"/>
              </a:rPr>
              <a:t>信息来源：http://www.flickr.com/photos/9979792@N04/2984873350/</a:t>
            </a:r>
          </a:p>
        </p:txBody>
      </p:sp>
    </p:spTree>
    <p:extLst>
      <p:ext uri="{BB962C8B-B14F-4D97-AF65-F5344CB8AC3E}">
        <p14:creationId xmlns="" xmlns:p14="http://schemas.microsoft.com/office/powerpoint/2010/main" val="114322430"/>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p:cNvPicPr>
            <a:picLocks noChangeAspect="1"/>
          </p:cNvPicPr>
          <p:nvPr/>
        </p:nvPicPr>
        <p:blipFill>
          <a:blip r:embed="rId3" cstate="print">
            <a:extLst>
              <a:ext uri="{28A0092B-C50C-407E-A947-70E740481C1C}">
                <a14:useLocalDpi xmlns="" xmlns:a14="http://schemas.microsoft.com/office/drawing/2010/main" val="0"/>
              </a:ext>
            </a:extLst>
          </a:blip>
          <a:srcRect t="14819"/>
          <a:stretch>
            <a:fillRect/>
          </a:stretch>
        </p:blipFill>
        <p:spPr bwMode="auto">
          <a:xfrm>
            <a:off x="0" y="-19050"/>
            <a:ext cx="9144000" cy="516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Title 3"/>
          <p:cNvSpPr>
            <a:spLocks noGrp="1"/>
          </p:cNvSpPr>
          <p:nvPr>
            <p:ph type="title"/>
          </p:nvPr>
        </p:nvSpPr>
        <p:spPr>
          <a:xfrm>
            <a:off x="304800" y="133350"/>
            <a:ext cx="8763000" cy="423863"/>
          </a:xfrm>
        </p:spPr>
        <p:txBody>
          <a:bodyPr/>
          <a:lstStyle/>
          <a:p>
            <a:pPr algn="l" defTabSz="914400">
              <a:lnSpc>
                <a:spcPct val="90000"/>
              </a:lnSpc>
              <a:spcBef>
                <a:spcPts val="0"/>
              </a:spcBef>
              <a:buNone/>
            </a:pPr>
            <a:r>
              <a:rPr lang="en-US" sz="2800" b="1" i="0">
                <a:solidFill>
                  <a:schemeClr val="bg1"/>
                </a:solidFill>
                <a:effectLst>
                  <a:outerShdw blurRad="50800" dist="38100" dir="2700000">
                    <a:srgbClr val="000000">
                      <a:alpha val="43000"/>
                    </a:srgbClr>
                  </a:outerShdw>
                </a:effectLst>
                <a:latin typeface="黑体" pitchFamily="49" charset="-122"/>
                <a:ea typeface="黑体" pitchFamily="49" charset="-122"/>
              </a:rPr>
              <a:t>用例：城市自动化与交通管理</a:t>
            </a:r>
          </a:p>
        </p:txBody>
      </p:sp>
      <p:sp>
        <p:nvSpPr>
          <p:cNvPr id="10" name="Rounded Rectangle 9"/>
          <p:cNvSpPr>
            <a:spLocks noChangeArrowheads="1"/>
          </p:cNvSpPr>
          <p:nvPr/>
        </p:nvSpPr>
        <p:spPr bwMode="auto">
          <a:xfrm>
            <a:off x="304800" y="742950"/>
            <a:ext cx="2514600" cy="3036570"/>
          </a:xfrm>
          <a:prstGeom prst="roundRect">
            <a:avLst>
              <a:gd name="adj" fmla="val 3986"/>
            </a:avLst>
          </a:prstGeom>
          <a:solidFill>
            <a:schemeClr val="bg2">
              <a:lumMod val="75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 xmlns:a14="http://schemas.microsoft.com/office/drawing/2010/main" w="9525">
                <a:solidFill>
                  <a:srgbClr val="000000"/>
                </a:solidFill>
                <a:round/>
                <a:headEnd/>
                <a:tailEnd/>
              </a14:hiddenLine>
            </a:ext>
          </a:extLst>
        </p:spPr>
        <p:txBody>
          <a:bodyPr/>
          <a:lstStyle/>
          <a:p>
            <a:pPr marL="118872" indent="-118872" algn="l" defTabSz="914400">
              <a:spcAft>
                <a:spcPts val="600"/>
              </a:spcAft>
              <a:buClr>
                <a:srgbClr val="FFFFFF"/>
              </a:buClr>
              <a:buFont typeface="Arial"/>
              <a:buChar char="•"/>
            </a:pPr>
            <a:r>
              <a:rPr lang="en-US" sz="1800" b="1" i="0">
                <a:solidFill>
                  <a:srgbClr val="FFFFFF"/>
                </a:solidFill>
                <a:effectLst>
                  <a:outerShdw blurRad="38100" dist="38100" dir="2700000" algn="tl">
                    <a:srgbClr val="000000"/>
                  </a:outerShdw>
                </a:effectLst>
                <a:latin typeface="黑体" pitchFamily="49" charset="-122"/>
                <a:ea typeface="黑体" pitchFamily="49" charset="-122"/>
              </a:rPr>
              <a:t>自动号牌识别</a:t>
            </a:r>
          </a:p>
          <a:p>
            <a:pPr marL="118872" indent="-118872" algn="l" defTabSz="914400">
              <a:spcAft>
                <a:spcPts val="600"/>
              </a:spcAft>
              <a:buClr>
                <a:srgbClr val="FFFFFF"/>
              </a:buClr>
              <a:buFont typeface="Arial"/>
              <a:buChar char="•"/>
            </a:pPr>
            <a:r>
              <a:rPr lang="en-US" sz="1800" b="1" i="0">
                <a:solidFill>
                  <a:srgbClr val="FFFFFF"/>
                </a:solidFill>
                <a:effectLst>
                  <a:outerShdw blurRad="38100" dist="38100" dir="2700000" algn="tl">
                    <a:srgbClr val="000000"/>
                  </a:outerShdw>
                </a:effectLst>
                <a:latin typeface="黑体" pitchFamily="49" charset="-122"/>
                <a:ea typeface="黑体" pitchFamily="49" charset="-122"/>
              </a:rPr>
              <a:t>闯红灯检测</a:t>
            </a:r>
          </a:p>
          <a:p>
            <a:pPr marL="118872" indent="-118872" algn="l" defTabSz="914400">
              <a:spcAft>
                <a:spcPts val="600"/>
              </a:spcAft>
              <a:buClr>
                <a:srgbClr val="FFFFFF"/>
              </a:buClr>
              <a:buFont typeface="Arial"/>
              <a:buChar char="•"/>
            </a:pPr>
            <a:r>
              <a:rPr lang="en-US" sz="1800" b="1" i="0">
                <a:solidFill>
                  <a:srgbClr val="FFFFFF"/>
                </a:solidFill>
                <a:effectLst>
                  <a:outerShdw blurRad="38100" dist="38100" dir="2700000" algn="tl">
                    <a:srgbClr val="000000"/>
                  </a:outerShdw>
                </a:effectLst>
                <a:latin typeface="黑体" pitchFamily="49" charset="-122"/>
                <a:ea typeface="黑体" pitchFamily="49" charset="-122"/>
              </a:rPr>
              <a:t>交通拥堵检测</a:t>
            </a:r>
          </a:p>
          <a:p>
            <a:pPr marL="118872" indent="-118872" algn="l" defTabSz="914400">
              <a:spcAft>
                <a:spcPts val="600"/>
              </a:spcAft>
              <a:buClr>
                <a:srgbClr val="FFFFFF"/>
              </a:buClr>
              <a:buFont typeface="Arial"/>
              <a:buChar char="•"/>
            </a:pPr>
            <a:r>
              <a:rPr lang="en-US" sz="1800" b="1" i="0">
                <a:solidFill>
                  <a:srgbClr val="FFFFFF"/>
                </a:solidFill>
                <a:effectLst>
                  <a:outerShdw blurRad="38100" dist="38100" dir="2700000" algn="tl">
                    <a:srgbClr val="000000"/>
                  </a:outerShdw>
                </a:effectLst>
                <a:latin typeface="黑体" pitchFamily="49" charset="-122"/>
                <a:ea typeface="黑体" pitchFamily="49" charset="-122"/>
              </a:rPr>
              <a:t>车辆定位系统</a:t>
            </a:r>
          </a:p>
          <a:p>
            <a:pPr marL="118872" indent="-118872" algn="l" defTabSz="914400">
              <a:spcAft>
                <a:spcPts val="600"/>
              </a:spcAft>
              <a:buClr>
                <a:srgbClr val="FFFFFF"/>
              </a:buClr>
              <a:buFont typeface="Arial"/>
              <a:buChar char="•"/>
            </a:pPr>
            <a:r>
              <a:rPr lang="en-US" sz="1800" b="1" i="0">
                <a:solidFill>
                  <a:srgbClr val="FFFFFF"/>
                </a:solidFill>
                <a:effectLst>
                  <a:outerShdw blurRad="38100" dist="38100" dir="2700000" algn="tl">
                    <a:srgbClr val="000000"/>
                  </a:outerShdw>
                </a:effectLst>
                <a:latin typeface="黑体" pitchFamily="49" charset="-122"/>
                <a:ea typeface="黑体" pitchFamily="49" charset="-122"/>
              </a:rPr>
              <a:t>地理围栏</a:t>
            </a:r>
          </a:p>
        </p:txBody>
      </p:sp>
      <p:sp>
        <p:nvSpPr>
          <p:cNvPr id="5" name="TextBox 4"/>
          <p:cNvSpPr txBox="1"/>
          <p:nvPr/>
        </p:nvSpPr>
        <p:spPr>
          <a:xfrm>
            <a:off x="6702425" y="4943475"/>
            <a:ext cx="2441575" cy="200025"/>
          </a:xfrm>
          <a:prstGeom prst="rect">
            <a:avLst/>
          </a:prstGeom>
          <a:noFill/>
        </p:spPr>
        <p:txBody>
          <a:bodyPr wrap="none">
            <a:spAutoFit/>
          </a:bodyPr>
          <a:lstStyle/>
          <a:p>
            <a:pPr algn="l" defTabSz="914400">
              <a:spcBef>
                <a:spcPts val="0"/>
              </a:spcBef>
              <a:spcAft>
                <a:spcPts val="0"/>
              </a:spcAft>
              <a:buNone/>
            </a:pPr>
            <a:r>
              <a:rPr lang="en-US" sz="700" b="0" i="0">
                <a:solidFill>
                  <a:srgbClr val="5382A1">
                    <a:lumMod val="60000"/>
                    <a:lumOff val="40000"/>
                  </a:srgbClr>
                </a:solidFill>
                <a:latin typeface="Arial"/>
                <a:ea typeface="+mn-ea"/>
                <a:cs typeface="+mn-cs"/>
              </a:rPr>
              <a:t>信息来源：http://www.flickr.com/photos/epsos/5591761716/</a:t>
            </a:r>
          </a:p>
        </p:txBody>
      </p:sp>
    </p:spTree>
    <p:extLst>
      <p:ext uri="{BB962C8B-B14F-4D97-AF65-F5344CB8AC3E}">
        <p14:creationId xmlns="" xmlns:p14="http://schemas.microsoft.com/office/powerpoint/2010/main" val="3114172973"/>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ea typeface="黑体" pitchFamily="49" charset="-122"/>
            </a:endParaRPr>
          </a:p>
        </p:txBody>
      </p:sp>
      <p:pic>
        <p:nvPicPr>
          <p:cNvPr id="20482" name="Picture Placeholder 25" descr="java_clr_vert.bmp"/>
          <p:cNvPicPr>
            <a:picLocks noGrp="1" noChangeAspect="1"/>
          </p:cNvPicPr>
          <p:nvPr>
            <p:ph type="pic" sz="quarter" idx="4294967295"/>
          </p:nvPr>
        </p:nvPicPr>
        <p:blipFill>
          <a:blip r:embed="rId2" cstate="print"/>
          <a:srcRect t="-6622" b="-6622"/>
          <a:stretch>
            <a:fillRect/>
          </a:stretch>
        </p:blipFill>
        <p:spPr>
          <a:xfrm>
            <a:off x="6964363" y="423863"/>
            <a:ext cx="2179637" cy="2954337"/>
          </a:xfrm>
        </p:spPr>
      </p:pic>
      <p:sp>
        <p:nvSpPr>
          <p:cNvPr id="20483" name="TextBox 43"/>
          <p:cNvSpPr txBox="1">
            <a:spLocks noChangeArrowheads="1"/>
          </p:cNvSpPr>
          <p:nvPr/>
        </p:nvSpPr>
        <p:spPr bwMode="auto">
          <a:xfrm>
            <a:off x="772861" y="825734"/>
            <a:ext cx="5884793" cy="3108543"/>
          </a:xfrm>
          <a:prstGeom prst="rect">
            <a:avLst/>
          </a:prstGeom>
          <a:noFill/>
          <a:ln w="9525">
            <a:noFill/>
            <a:miter lim="800000"/>
            <a:headEnd/>
            <a:tailEnd/>
          </a:ln>
        </p:spPr>
        <p:txBody>
          <a:bodyPr wrap="square">
            <a:spAutoFit/>
          </a:bodyPr>
          <a:lstStyle/>
          <a:p>
            <a:pPr marL="164592" indent="-164592" algn="l" defTabSz="914400">
              <a:buFont typeface="Arial"/>
              <a:buChar char="•"/>
            </a:pPr>
            <a:r>
              <a:rPr lang="en-US" sz="2000" b="0" i="0" dirty="0" err="1">
                <a:latin typeface="Arial" pitchFamily="34" charset="0"/>
                <a:ea typeface="黑体" pitchFamily="49" charset="-122"/>
                <a:cs typeface="Arial" pitchFamily="34" charset="0"/>
              </a:rPr>
              <a:t>机会就在眼前</a:t>
            </a:r>
            <a:r>
              <a:rPr lang="en-US" sz="2000" b="0" i="0" dirty="0">
                <a:latin typeface="Arial" pitchFamily="34" charset="0"/>
                <a:ea typeface="黑体" pitchFamily="49" charset="-122"/>
                <a:cs typeface="Arial" pitchFamily="34" charset="0"/>
              </a:rPr>
              <a:t>。</a:t>
            </a:r>
          </a:p>
          <a:p>
            <a:pPr algn="l" defTabSz="914400">
              <a:buFont typeface="Arial"/>
              <a:buChar char="•"/>
            </a:pPr>
            <a:endParaRPr lang="en-US" sz="2000" dirty="0" smtClean="0">
              <a:latin typeface="Arial" pitchFamily="34" charset="0"/>
              <a:ea typeface="黑体" pitchFamily="49" charset="-122"/>
              <a:cs typeface="Arial" pitchFamily="34" charset="0"/>
            </a:endParaRPr>
          </a:p>
          <a:p>
            <a:pPr marL="164592" indent="-164592" algn="l" defTabSz="914400">
              <a:buFont typeface="Arial"/>
              <a:buChar char="•"/>
            </a:pPr>
            <a:r>
              <a:rPr lang="en-US" sz="2000" b="0" i="0" dirty="0" err="1">
                <a:latin typeface="Arial" pitchFamily="34" charset="0"/>
                <a:ea typeface="黑体" pitchFamily="49" charset="-122"/>
                <a:cs typeface="Arial" pitchFamily="34" charset="0"/>
              </a:rPr>
              <a:t>能够在事件发生后第一时间采取行动对于利用业务价值至关重要</a:t>
            </a:r>
            <a:endParaRPr lang="en-US" sz="2000" b="0" i="0" dirty="0">
              <a:latin typeface="Arial" pitchFamily="34" charset="0"/>
              <a:ea typeface="黑体" pitchFamily="49" charset="-122"/>
              <a:cs typeface="Arial" pitchFamily="34" charset="0"/>
            </a:endParaRPr>
          </a:p>
          <a:p>
            <a:pPr marL="164592" indent="-164592" algn="l" defTabSz="914400">
              <a:buFont typeface="Arial"/>
              <a:buChar char="•"/>
            </a:pPr>
            <a:endParaRPr lang="en-US" sz="2000" dirty="0" smtClean="0">
              <a:latin typeface="Arial" pitchFamily="34" charset="0"/>
              <a:ea typeface="黑体" pitchFamily="49" charset="-122"/>
              <a:cs typeface="Arial" pitchFamily="34" charset="0"/>
            </a:endParaRPr>
          </a:p>
          <a:p>
            <a:pPr marL="621792" lvl="1" indent="-164592" algn="l" defTabSz="914400">
              <a:buFont typeface="Arial"/>
              <a:buChar char="•"/>
            </a:pPr>
            <a:r>
              <a:rPr lang="en-US" sz="1800" b="0" i="0" dirty="0">
                <a:latin typeface="Arial" pitchFamily="34" charset="0"/>
                <a:ea typeface="黑体" pitchFamily="49" charset="-122"/>
                <a:cs typeface="Arial" pitchFamily="34" charset="0"/>
              </a:rPr>
              <a:t>Java </a:t>
            </a:r>
            <a:r>
              <a:rPr lang="en-US" sz="1800" b="0" i="0" dirty="0" err="1">
                <a:latin typeface="Arial" pitchFamily="34" charset="0"/>
                <a:ea typeface="黑体" pitchFamily="49" charset="-122"/>
                <a:cs typeface="Arial" pitchFamily="34" charset="0"/>
              </a:rPr>
              <a:t>可以在设备上实现更高的智能</a:t>
            </a:r>
            <a:endParaRPr lang="en-US" sz="1800" b="0" i="0" dirty="0">
              <a:latin typeface="Arial" pitchFamily="34" charset="0"/>
              <a:ea typeface="黑体" pitchFamily="49" charset="-122"/>
              <a:cs typeface="Arial" pitchFamily="34" charset="0"/>
            </a:endParaRPr>
          </a:p>
          <a:p>
            <a:pPr algn="l" defTabSz="914400">
              <a:buFont typeface="Arial"/>
              <a:buChar char="•"/>
            </a:pPr>
            <a:endParaRPr lang="en-US" dirty="0" smtClean="0">
              <a:latin typeface="Arial" pitchFamily="34" charset="0"/>
              <a:ea typeface="黑体" pitchFamily="49" charset="-122"/>
              <a:cs typeface="Arial" pitchFamily="34" charset="0"/>
            </a:endParaRPr>
          </a:p>
          <a:p>
            <a:pPr marL="621792" lvl="1" indent="-164592" algn="l" defTabSz="914400">
              <a:buFont typeface="Arial"/>
              <a:buChar char="•"/>
            </a:pPr>
            <a:r>
              <a:rPr lang="en-US" sz="1800" b="0" i="0" dirty="0">
                <a:latin typeface="Arial" pitchFamily="34" charset="0"/>
                <a:ea typeface="黑体" pitchFamily="49" charset="-122"/>
                <a:cs typeface="Arial" pitchFamily="34" charset="0"/>
              </a:rPr>
              <a:t>Java </a:t>
            </a:r>
            <a:r>
              <a:rPr lang="en-US" sz="1800" b="0" i="0" dirty="0" err="1">
                <a:latin typeface="Arial" pitchFamily="34" charset="0"/>
                <a:ea typeface="黑体" pitchFamily="49" charset="-122"/>
                <a:cs typeface="Arial" pitchFamily="34" charset="0"/>
              </a:rPr>
              <a:t>可以为</a:t>
            </a:r>
            <a:r>
              <a:rPr lang="en-US" sz="1800" b="0" i="0" dirty="0">
                <a:latin typeface="Arial" pitchFamily="34" charset="0"/>
                <a:ea typeface="黑体" pitchFamily="49" charset="-122"/>
                <a:cs typeface="Arial" pitchFamily="34" charset="0"/>
              </a:rPr>
              <a:t> M2M </a:t>
            </a:r>
            <a:r>
              <a:rPr lang="en-US" sz="1800" b="0" i="0" dirty="0" err="1">
                <a:latin typeface="Arial" pitchFamily="34" charset="0"/>
                <a:ea typeface="黑体" pitchFamily="49" charset="-122"/>
                <a:cs typeface="Arial" pitchFamily="34" charset="0"/>
              </a:rPr>
              <a:t>提供可移植性更强、更加连通、更加灵活的解决方案</a:t>
            </a:r>
            <a:endParaRPr lang="en-US" sz="1800" b="0" i="0" dirty="0">
              <a:latin typeface="Arial" pitchFamily="34" charset="0"/>
              <a:ea typeface="黑体" pitchFamily="49" charset="-122"/>
              <a:cs typeface="Arial" pitchFamily="34" charset="0"/>
            </a:endParaRPr>
          </a:p>
          <a:p>
            <a:pPr algn="l" defTabSz="914400">
              <a:buNone/>
            </a:pPr>
            <a:endParaRPr lang="en-US" sz="2400" dirty="0" smtClean="0">
              <a:latin typeface="Arial" pitchFamily="34" charset="0"/>
              <a:ea typeface="黑体" pitchFamily="49" charset="-122"/>
              <a:cs typeface="Arial" pitchFamily="34" charset="0"/>
            </a:endParaRPr>
          </a:p>
        </p:txBody>
      </p:sp>
      <p:sp>
        <p:nvSpPr>
          <p:cNvPr id="6" name="TextBox 5"/>
          <p:cNvSpPr txBox="1"/>
          <p:nvPr/>
        </p:nvSpPr>
        <p:spPr>
          <a:xfrm>
            <a:off x="802107" y="228600"/>
            <a:ext cx="3072063" cy="461665"/>
          </a:xfrm>
          <a:prstGeom prst="rect">
            <a:avLst/>
          </a:prstGeom>
          <a:noFill/>
        </p:spPr>
        <p:txBody>
          <a:bodyPr wrap="square" rtlCol="0">
            <a:spAutoFit/>
          </a:bodyPr>
          <a:lstStyle/>
          <a:p>
            <a:pPr algn="l" defTabSz="914400">
              <a:buNone/>
            </a:pPr>
            <a:r>
              <a:rPr lang="en-US" sz="2400" b="1" i="0">
                <a:latin typeface="Arial" pitchFamily="34" charset="0"/>
                <a:ea typeface="黑体" pitchFamily="49" charset="-122"/>
                <a:cs typeface="Arial" pitchFamily="34" charset="0"/>
              </a:rPr>
              <a:t>总结</a:t>
            </a:r>
          </a:p>
        </p:txBody>
      </p:sp>
      <p:sp>
        <p:nvSpPr>
          <p:cNvPr id="7" name="TextBox 6"/>
          <p:cNvSpPr txBox="1"/>
          <p:nvPr/>
        </p:nvSpPr>
        <p:spPr>
          <a:xfrm>
            <a:off x="7579896" y="4782553"/>
            <a:ext cx="1564105" cy="369332"/>
          </a:xfrm>
          <a:prstGeom prst="rect">
            <a:avLst/>
          </a:prstGeom>
          <a:solidFill>
            <a:schemeClr val="bg1"/>
          </a:solidFill>
        </p:spPr>
        <p:txBody>
          <a:bodyPr wrap="square" rtlCol="0">
            <a:spAutoFit/>
          </a:bodyPr>
          <a:lstStyle/>
          <a:p>
            <a:endParaRPr lang="en-US" dirty="0">
              <a:latin typeface="Arial" pitchFamily="34" charset="0"/>
              <a:ea typeface="黑体" pitchFamily="49" charset="-122"/>
              <a:cs typeface="Arial" pitchFamily="34" charset="0"/>
            </a:endParaRPr>
          </a:p>
        </p:txBody>
      </p:sp>
    </p:spTree>
    <p:extLst>
      <p:ext uri="{BB962C8B-B14F-4D97-AF65-F5344CB8AC3E}">
        <p14:creationId xmlns:p14="http://schemas.microsoft.com/office/powerpoint/2010/main" xmlns="" val="1641585580"/>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ea typeface="黑体" pitchFamily="49" charset="-122"/>
            </a:endParaRPr>
          </a:p>
        </p:txBody>
      </p:sp>
      <p:sp>
        <p:nvSpPr>
          <p:cNvPr id="5" name="Rectangle 4"/>
          <p:cNvSpPr/>
          <p:nvPr/>
        </p:nvSpPr>
        <p:spPr>
          <a:xfrm rot="10800000">
            <a:off x="-94129" y="2028867"/>
            <a:ext cx="9332258" cy="2563722"/>
          </a:xfrm>
          <a:prstGeom prst="rect">
            <a:avLst/>
          </a:prstGeom>
          <a:gradFill>
            <a:gsLst>
              <a:gs pos="60000">
                <a:srgbClr val="EBEDEC"/>
              </a:gs>
              <a:gs pos="100000">
                <a:srgbClr val="CBD0CE"/>
              </a:gs>
              <a:gs pos="0">
                <a:schemeClr val="bg1"/>
              </a:gs>
            </a:gsLst>
            <a:lin ang="540000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en-US" sz="1800" b="0" i="0">
                <a:latin typeface="Arial" pitchFamily="34" charset="0"/>
                <a:ea typeface="黑体" pitchFamily="49" charset="-122"/>
                <a:cs typeface="Arial" pitchFamily="34" charset="0"/>
              </a:rPr>
              <a:t> </a:t>
            </a:r>
          </a:p>
        </p:txBody>
      </p:sp>
      <p:grpSp>
        <p:nvGrpSpPr>
          <p:cNvPr id="6" name="Group 1036"/>
          <p:cNvGrpSpPr/>
          <p:nvPr/>
        </p:nvGrpSpPr>
        <p:grpSpPr>
          <a:xfrm>
            <a:off x="4174325" y="1657068"/>
            <a:ext cx="451644" cy="620375"/>
            <a:chOff x="2192990" y="-1062955"/>
            <a:chExt cx="565151" cy="776288"/>
          </a:xfrm>
        </p:grpSpPr>
        <p:sp>
          <p:nvSpPr>
            <p:cNvPr id="7" name="Freeform 34"/>
            <p:cNvSpPr>
              <a:spLocks noEditPoints="1"/>
            </p:cNvSpPr>
            <p:nvPr/>
          </p:nvSpPr>
          <p:spPr bwMode="auto">
            <a:xfrm>
              <a:off x="2192990" y="-1001042"/>
              <a:ext cx="280988" cy="711200"/>
            </a:xfrm>
            <a:custGeom>
              <a:avLst/>
              <a:gdLst>
                <a:gd name="T0" fmla="*/ 358 w 368"/>
                <a:gd name="T1" fmla="*/ 190 h 928"/>
                <a:gd name="T2" fmla="*/ 347 w 368"/>
                <a:gd name="T3" fmla="*/ 192 h 928"/>
                <a:gd name="T4" fmla="*/ 329 w 368"/>
                <a:gd name="T5" fmla="*/ 202 h 928"/>
                <a:gd name="T6" fmla="*/ 324 w 368"/>
                <a:gd name="T7" fmla="*/ 198 h 928"/>
                <a:gd name="T8" fmla="*/ 310 w 368"/>
                <a:gd name="T9" fmla="*/ 205 h 928"/>
                <a:gd name="T10" fmla="*/ 282 w 368"/>
                <a:gd name="T11" fmla="*/ 213 h 928"/>
                <a:gd name="T12" fmla="*/ 276 w 368"/>
                <a:gd name="T13" fmla="*/ 222 h 928"/>
                <a:gd name="T14" fmla="*/ 219 w 368"/>
                <a:gd name="T15" fmla="*/ 180 h 928"/>
                <a:gd name="T16" fmla="*/ 156 w 368"/>
                <a:gd name="T17" fmla="*/ 148 h 928"/>
                <a:gd name="T18" fmla="*/ 174 w 368"/>
                <a:gd name="T19" fmla="*/ 83 h 928"/>
                <a:gd name="T20" fmla="*/ 177 w 368"/>
                <a:gd name="T21" fmla="*/ 69 h 928"/>
                <a:gd name="T22" fmla="*/ 186 w 368"/>
                <a:gd name="T23" fmla="*/ 42 h 928"/>
                <a:gd name="T24" fmla="*/ 177 w 368"/>
                <a:gd name="T25" fmla="*/ 20 h 928"/>
                <a:gd name="T26" fmla="*/ 136 w 368"/>
                <a:gd name="T27" fmla="*/ 4 h 928"/>
                <a:gd name="T28" fmla="*/ 120 w 368"/>
                <a:gd name="T29" fmla="*/ 2 h 928"/>
                <a:gd name="T30" fmla="*/ 91 w 368"/>
                <a:gd name="T31" fmla="*/ 20 h 928"/>
                <a:gd name="T32" fmla="*/ 80 w 368"/>
                <a:gd name="T33" fmla="*/ 77 h 928"/>
                <a:gd name="T34" fmla="*/ 82 w 368"/>
                <a:gd name="T35" fmla="*/ 94 h 928"/>
                <a:gd name="T36" fmla="*/ 85 w 368"/>
                <a:gd name="T37" fmla="*/ 106 h 928"/>
                <a:gd name="T38" fmla="*/ 93 w 368"/>
                <a:gd name="T39" fmla="*/ 124 h 928"/>
                <a:gd name="T40" fmla="*/ 9 w 368"/>
                <a:gd name="T41" fmla="*/ 166 h 928"/>
                <a:gd name="T42" fmla="*/ 5 w 368"/>
                <a:gd name="T43" fmla="*/ 479 h 928"/>
                <a:gd name="T44" fmla="*/ 34 w 368"/>
                <a:gd name="T45" fmla="*/ 544 h 928"/>
                <a:gd name="T46" fmla="*/ 64 w 368"/>
                <a:gd name="T47" fmla="*/ 607 h 928"/>
                <a:gd name="T48" fmla="*/ 65 w 368"/>
                <a:gd name="T49" fmla="*/ 652 h 928"/>
                <a:gd name="T50" fmla="*/ 64 w 368"/>
                <a:gd name="T51" fmla="*/ 723 h 928"/>
                <a:gd name="T52" fmla="*/ 73 w 368"/>
                <a:gd name="T53" fmla="*/ 809 h 928"/>
                <a:gd name="T54" fmla="*/ 61 w 368"/>
                <a:gd name="T55" fmla="*/ 834 h 928"/>
                <a:gd name="T56" fmla="*/ 56 w 368"/>
                <a:gd name="T57" fmla="*/ 864 h 928"/>
                <a:gd name="T58" fmla="*/ 80 w 368"/>
                <a:gd name="T59" fmla="*/ 913 h 928"/>
                <a:gd name="T60" fmla="*/ 126 w 368"/>
                <a:gd name="T61" fmla="*/ 915 h 928"/>
                <a:gd name="T62" fmla="*/ 135 w 368"/>
                <a:gd name="T63" fmla="*/ 880 h 928"/>
                <a:gd name="T64" fmla="*/ 113 w 368"/>
                <a:gd name="T65" fmla="*/ 823 h 928"/>
                <a:gd name="T66" fmla="*/ 113 w 368"/>
                <a:gd name="T67" fmla="*/ 777 h 928"/>
                <a:gd name="T68" fmla="*/ 169 w 368"/>
                <a:gd name="T69" fmla="*/ 560 h 928"/>
                <a:gd name="T70" fmla="*/ 207 w 368"/>
                <a:gd name="T71" fmla="*/ 474 h 928"/>
                <a:gd name="T72" fmla="*/ 212 w 368"/>
                <a:gd name="T73" fmla="*/ 387 h 928"/>
                <a:gd name="T74" fmla="*/ 212 w 368"/>
                <a:gd name="T75" fmla="*/ 339 h 928"/>
                <a:gd name="T76" fmla="*/ 298 w 368"/>
                <a:gd name="T77" fmla="*/ 275 h 928"/>
                <a:gd name="T78" fmla="*/ 316 w 368"/>
                <a:gd name="T79" fmla="*/ 259 h 928"/>
                <a:gd name="T80" fmla="*/ 295 w 368"/>
                <a:gd name="T81" fmla="*/ 234 h 928"/>
                <a:gd name="T82" fmla="*/ 323 w 368"/>
                <a:gd name="T83" fmla="*/ 219 h 928"/>
                <a:gd name="T84" fmla="*/ 348 w 368"/>
                <a:gd name="T85" fmla="*/ 207 h 928"/>
                <a:gd name="T86" fmla="*/ 368 w 368"/>
                <a:gd name="T87" fmla="*/ 189 h 928"/>
                <a:gd name="T88" fmla="*/ 41 w 368"/>
                <a:gd name="T89" fmla="*/ 354 h 928"/>
                <a:gd name="T90" fmla="*/ 50 w 368"/>
                <a:gd name="T91" fmla="*/ 325 h 928"/>
                <a:gd name="T92" fmla="*/ 292 w 368"/>
                <a:gd name="T93" fmla="*/ 23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8" h="928">
                  <a:moveTo>
                    <a:pt x="368" y="186"/>
                  </a:moveTo>
                  <a:cubicBezTo>
                    <a:pt x="363" y="186"/>
                    <a:pt x="363" y="186"/>
                    <a:pt x="363" y="186"/>
                  </a:cubicBezTo>
                  <a:cubicBezTo>
                    <a:pt x="358" y="190"/>
                    <a:pt x="358" y="190"/>
                    <a:pt x="358" y="190"/>
                  </a:cubicBezTo>
                  <a:cubicBezTo>
                    <a:pt x="354" y="193"/>
                    <a:pt x="354" y="193"/>
                    <a:pt x="354" y="193"/>
                  </a:cubicBezTo>
                  <a:cubicBezTo>
                    <a:pt x="351" y="192"/>
                    <a:pt x="351" y="192"/>
                    <a:pt x="351" y="192"/>
                  </a:cubicBezTo>
                  <a:cubicBezTo>
                    <a:pt x="347" y="192"/>
                    <a:pt x="347" y="192"/>
                    <a:pt x="347" y="192"/>
                  </a:cubicBezTo>
                  <a:cubicBezTo>
                    <a:pt x="343" y="197"/>
                    <a:pt x="343" y="197"/>
                    <a:pt x="343" y="197"/>
                  </a:cubicBezTo>
                  <a:cubicBezTo>
                    <a:pt x="336" y="200"/>
                    <a:pt x="336" y="200"/>
                    <a:pt x="336" y="200"/>
                  </a:cubicBezTo>
                  <a:cubicBezTo>
                    <a:pt x="329" y="202"/>
                    <a:pt x="329" y="202"/>
                    <a:pt x="329" y="202"/>
                  </a:cubicBezTo>
                  <a:cubicBezTo>
                    <a:pt x="325" y="204"/>
                    <a:pt x="325" y="204"/>
                    <a:pt x="325" y="204"/>
                  </a:cubicBezTo>
                  <a:cubicBezTo>
                    <a:pt x="327" y="200"/>
                    <a:pt x="327" y="200"/>
                    <a:pt x="327" y="200"/>
                  </a:cubicBezTo>
                  <a:cubicBezTo>
                    <a:pt x="324" y="198"/>
                    <a:pt x="324" y="198"/>
                    <a:pt x="324" y="198"/>
                  </a:cubicBezTo>
                  <a:cubicBezTo>
                    <a:pt x="319" y="199"/>
                    <a:pt x="319" y="199"/>
                    <a:pt x="319" y="199"/>
                  </a:cubicBezTo>
                  <a:cubicBezTo>
                    <a:pt x="314" y="202"/>
                    <a:pt x="314" y="202"/>
                    <a:pt x="314" y="202"/>
                  </a:cubicBezTo>
                  <a:cubicBezTo>
                    <a:pt x="310" y="205"/>
                    <a:pt x="310" y="205"/>
                    <a:pt x="310" y="205"/>
                  </a:cubicBezTo>
                  <a:cubicBezTo>
                    <a:pt x="299" y="205"/>
                    <a:pt x="299" y="205"/>
                    <a:pt x="299" y="205"/>
                  </a:cubicBezTo>
                  <a:cubicBezTo>
                    <a:pt x="290" y="208"/>
                    <a:pt x="290" y="208"/>
                    <a:pt x="290" y="208"/>
                  </a:cubicBezTo>
                  <a:cubicBezTo>
                    <a:pt x="282" y="213"/>
                    <a:pt x="282" y="213"/>
                    <a:pt x="282" y="213"/>
                  </a:cubicBezTo>
                  <a:cubicBezTo>
                    <a:pt x="282" y="218"/>
                    <a:pt x="282" y="218"/>
                    <a:pt x="282" y="218"/>
                  </a:cubicBezTo>
                  <a:cubicBezTo>
                    <a:pt x="277" y="224"/>
                    <a:pt x="277" y="224"/>
                    <a:pt x="277" y="224"/>
                  </a:cubicBezTo>
                  <a:cubicBezTo>
                    <a:pt x="276" y="222"/>
                    <a:pt x="276" y="222"/>
                    <a:pt x="276" y="222"/>
                  </a:cubicBezTo>
                  <a:cubicBezTo>
                    <a:pt x="245" y="268"/>
                    <a:pt x="245" y="268"/>
                    <a:pt x="245" y="268"/>
                  </a:cubicBezTo>
                  <a:cubicBezTo>
                    <a:pt x="234" y="286"/>
                    <a:pt x="234" y="286"/>
                    <a:pt x="234" y="286"/>
                  </a:cubicBezTo>
                  <a:cubicBezTo>
                    <a:pt x="219" y="180"/>
                    <a:pt x="219" y="180"/>
                    <a:pt x="219" y="180"/>
                  </a:cubicBezTo>
                  <a:cubicBezTo>
                    <a:pt x="218" y="177"/>
                    <a:pt x="215" y="174"/>
                    <a:pt x="213" y="173"/>
                  </a:cubicBezTo>
                  <a:cubicBezTo>
                    <a:pt x="202" y="167"/>
                    <a:pt x="202" y="167"/>
                    <a:pt x="202" y="167"/>
                  </a:cubicBezTo>
                  <a:cubicBezTo>
                    <a:pt x="156" y="148"/>
                    <a:pt x="156" y="148"/>
                    <a:pt x="156" y="148"/>
                  </a:cubicBezTo>
                  <a:cubicBezTo>
                    <a:pt x="148" y="136"/>
                    <a:pt x="148" y="136"/>
                    <a:pt x="148" y="136"/>
                  </a:cubicBezTo>
                  <a:cubicBezTo>
                    <a:pt x="142" y="132"/>
                    <a:pt x="142" y="132"/>
                    <a:pt x="142" y="132"/>
                  </a:cubicBezTo>
                  <a:cubicBezTo>
                    <a:pt x="160" y="119"/>
                    <a:pt x="174" y="83"/>
                    <a:pt x="174" y="83"/>
                  </a:cubicBezTo>
                  <a:cubicBezTo>
                    <a:pt x="175" y="78"/>
                    <a:pt x="175" y="78"/>
                    <a:pt x="175" y="78"/>
                  </a:cubicBezTo>
                  <a:cubicBezTo>
                    <a:pt x="176" y="75"/>
                    <a:pt x="176" y="75"/>
                    <a:pt x="176" y="75"/>
                  </a:cubicBezTo>
                  <a:cubicBezTo>
                    <a:pt x="177" y="69"/>
                    <a:pt x="177" y="69"/>
                    <a:pt x="177" y="69"/>
                  </a:cubicBezTo>
                  <a:cubicBezTo>
                    <a:pt x="180" y="74"/>
                    <a:pt x="180" y="74"/>
                    <a:pt x="180" y="74"/>
                  </a:cubicBezTo>
                  <a:cubicBezTo>
                    <a:pt x="183" y="56"/>
                    <a:pt x="183" y="56"/>
                    <a:pt x="183" y="56"/>
                  </a:cubicBezTo>
                  <a:cubicBezTo>
                    <a:pt x="186" y="42"/>
                    <a:pt x="186" y="42"/>
                    <a:pt x="186" y="42"/>
                  </a:cubicBezTo>
                  <a:cubicBezTo>
                    <a:pt x="188" y="44"/>
                    <a:pt x="188" y="44"/>
                    <a:pt x="188" y="44"/>
                  </a:cubicBezTo>
                  <a:cubicBezTo>
                    <a:pt x="188" y="44"/>
                    <a:pt x="188" y="40"/>
                    <a:pt x="188" y="40"/>
                  </a:cubicBezTo>
                  <a:cubicBezTo>
                    <a:pt x="188" y="30"/>
                    <a:pt x="180" y="23"/>
                    <a:pt x="177" y="20"/>
                  </a:cubicBezTo>
                  <a:cubicBezTo>
                    <a:pt x="174" y="17"/>
                    <a:pt x="174" y="17"/>
                    <a:pt x="174" y="17"/>
                  </a:cubicBezTo>
                  <a:cubicBezTo>
                    <a:pt x="173" y="16"/>
                    <a:pt x="172" y="16"/>
                    <a:pt x="171" y="15"/>
                  </a:cubicBezTo>
                  <a:cubicBezTo>
                    <a:pt x="152" y="1"/>
                    <a:pt x="140" y="3"/>
                    <a:pt x="136" y="4"/>
                  </a:cubicBezTo>
                  <a:cubicBezTo>
                    <a:pt x="136" y="5"/>
                    <a:pt x="136" y="5"/>
                    <a:pt x="136" y="5"/>
                  </a:cubicBezTo>
                  <a:cubicBezTo>
                    <a:pt x="134" y="2"/>
                    <a:pt x="134" y="2"/>
                    <a:pt x="134" y="2"/>
                  </a:cubicBezTo>
                  <a:cubicBezTo>
                    <a:pt x="129" y="0"/>
                    <a:pt x="123" y="1"/>
                    <a:pt x="120" y="2"/>
                  </a:cubicBezTo>
                  <a:cubicBezTo>
                    <a:pt x="119" y="2"/>
                    <a:pt x="118" y="3"/>
                    <a:pt x="117" y="3"/>
                  </a:cubicBezTo>
                  <a:cubicBezTo>
                    <a:pt x="101" y="10"/>
                    <a:pt x="91" y="20"/>
                    <a:pt x="91" y="20"/>
                  </a:cubicBezTo>
                  <a:cubicBezTo>
                    <a:pt x="91" y="20"/>
                    <a:pt x="91" y="20"/>
                    <a:pt x="91" y="20"/>
                  </a:cubicBezTo>
                  <a:cubicBezTo>
                    <a:pt x="91" y="21"/>
                    <a:pt x="90" y="22"/>
                    <a:pt x="89" y="23"/>
                  </a:cubicBezTo>
                  <a:cubicBezTo>
                    <a:pt x="89" y="23"/>
                    <a:pt x="89" y="23"/>
                    <a:pt x="89" y="23"/>
                  </a:cubicBezTo>
                  <a:cubicBezTo>
                    <a:pt x="76" y="43"/>
                    <a:pt x="78" y="67"/>
                    <a:pt x="80" y="77"/>
                  </a:cubicBezTo>
                  <a:cubicBezTo>
                    <a:pt x="80" y="82"/>
                    <a:pt x="80" y="82"/>
                    <a:pt x="80" y="82"/>
                  </a:cubicBezTo>
                  <a:cubicBezTo>
                    <a:pt x="80" y="97"/>
                    <a:pt x="80" y="97"/>
                    <a:pt x="80" y="97"/>
                  </a:cubicBezTo>
                  <a:cubicBezTo>
                    <a:pt x="82" y="94"/>
                    <a:pt x="82" y="94"/>
                    <a:pt x="82" y="94"/>
                  </a:cubicBezTo>
                  <a:cubicBezTo>
                    <a:pt x="82" y="106"/>
                    <a:pt x="82" y="106"/>
                    <a:pt x="82" y="106"/>
                  </a:cubicBezTo>
                  <a:cubicBezTo>
                    <a:pt x="84" y="101"/>
                    <a:pt x="84" y="101"/>
                    <a:pt x="84" y="101"/>
                  </a:cubicBezTo>
                  <a:cubicBezTo>
                    <a:pt x="85" y="106"/>
                    <a:pt x="85" y="106"/>
                    <a:pt x="85" y="106"/>
                  </a:cubicBezTo>
                  <a:cubicBezTo>
                    <a:pt x="85" y="117"/>
                    <a:pt x="85" y="117"/>
                    <a:pt x="85" y="117"/>
                  </a:cubicBezTo>
                  <a:cubicBezTo>
                    <a:pt x="91" y="111"/>
                    <a:pt x="91" y="111"/>
                    <a:pt x="91" y="111"/>
                  </a:cubicBezTo>
                  <a:cubicBezTo>
                    <a:pt x="93" y="124"/>
                    <a:pt x="93" y="124"/>
                    <a:pt x="93" y="124"/>
                  </a:cubicBezTo>
                  <a:cubicBezTo>
                    <a:pt x="85" y="128"/>
                    <a:pt x="85" y="128"/>
                    <a:pt x="85" y="128"/>
                  </a:cubicBezTo>
                  <a:cubicBezTo>
                    <a:pt x="65" y="146"/>
                    <a:pt x="65" y="146"/>
                    <a:pt x="65" y="146"/>
                  </a:cubicBezTo>
                  <a:cubicBezTo>
                    <a:pt x="9" y="166"/>
                    <a:pt x="9" y="166"/>
                    <a:pt x="9" y="166"/>
                  </a:cubicBezTo>
                  <a:cubicBezTo>
                    <a:pt x="8" y="167"/>
                    <a:pt x="2" y="170"/>
                    <a:pt x="2" y="196"/>
                  </a:cubicBezTo>
                  <a:cubicBezTo>
                    <a:pt x="2" y="196"/>
                    <a:pt x="2" y="249"/>
                    <a:pt x="0" y="280"/>
                  </a:cubicBezTo>
                  <a:cubicBezTo>
                    <a:pt x="5" y="479"/>
                    <a:pt x="5" y="479"/>
                    <a:pt x="5" y="479"/>
                  </a:cubicBezTo>
                  <a:cubicBezTo>
                    <a:pt x="17" y="477"/>
                    <a:pt x="17" y="477"/>
                    <a:pt x="17" y="477"/>
                  </a:cubicBezTo>
                  <a:cubicBezTo>
                    <a:pt x="15" y="483"/>
                    <a:pt x="15" y="483"/>
                    <a:pt x="15" y="483"/>
                  </a:cubicBezTo>
                  <a:cubicBezTo>
                    <a:pt x="13" y="493"/>
                    <a:pt x="15" y="515"/>
                    <a:pt x="34" y="544"/>
                  </a:cubicBezTo>
                  <a:cubicBezTo>
                    <a:pt x="41" y="555"/>
                    <a:pt x="41" y="555"/>
                    <a:pt x="41" y="555"/>
                  </a:cubicBezTo>
                  <a:cubicBezTo>
                    <a:pt x="51" y="555"/>
                    <a:pt x="51" y="555"/>
                    <a:pt x="51" y="555"/>
                  </a:cubicBezTo>
                  <a:cubicBezTo>
                    <a:pt x="64" y="607"/>
                    <a:pt x="64" y="607"/>
                    <a:pt x="64" y="607"/>
                  </a:cubicBezTo>
                  <a:cubicBezTo>
                    <a:pt x="68" y="629"/>
                    <a:pt x="68" y="629"/>
                    <a:pt x="68" y="629"/>
                  </a:cubicBezTo>
                  <a:cubicBezTo>
                    <a:pt x="66" y="648"/>
                    <a:pt x="66" y="648"/>
                    <a:pt x="66" y="648"/>
                  </a:cubicBezTo>
                  <a:cubicBezTo>
                    <a:pt x="65" y="652"/>
                    <a:pt x="65" y="652"/>
                    <a:pt x="65" y="652"/>
                  </a:cubicBezTo>
                  <a:cubicBezTo>
                    <a:pt x="64" y="666"/>
                    <a:pt x="62" y="687"/>
                    <a:pt x="63" y="707"/>
                  </a:cubicBezTo>
                  <a:cubicBezTo>
                    <a:pt x="64" y="716"/>
                    <a:pt x="64" y="716"/>
                    <a:pt x="64" y="716"/>
                  </a:cubicBezTo>
                  <a:cubicBezTo>
                    <a:pt x="64" y="718"/>
                    <a:pt x="64" y="720"/>
                    <a:pt x="64" y="723"/>
                  </a:cubicBezTo>
                  <a:cubicBezTo>
                    <a:pt x="72" y="766"/>
                    <a:pt x="72" y="766"/>
                    <a:pt x="72" y="766"/>
                  </a:cubicBezTo>
                  <a:cubicBezTo>
                    <a:pt x="73" y="786"/>
                    <a:pt x="73" y="786"/>
                    <a:pt x="73" y="786"/>
                  </a:cubicBezTo>
                  <a:cubicBezTo>
                    <a:pt x="73" y="809"/>
                    <a:pt x="73" y="809"/>
                    <a:pt x="73" y="809"/>
                  </a:cubicBezTo>
                  <a:cubicBezTo>
                    <a:pt x="73" y="809"/>
                    <a:pt x="73" y="821"/>
                    <a:pt x="66" y="827"/>
                  </a:cubicBezTo>
                  <a:cubicBezTo>
                    <a:pt x="65" y="829"/>
                    <a:pt x="63" y="830"/>
                    <a:pt x="62" y="832"/>
                  </a:cubicBezTo>
                  <a:cubicBezTo>
                    <a:pt x="62" y="833"/>
                    <a:pt x="61" y="833"/>
                    <a:pt x="61" y="834"/>
                  </a:cubicBezTo>
                  <a:cubicBezTo>
                    <a:pt x="61" y="834"/>
                    <a:pt x="61" y="834"/>
                    <a:pt x="61" y="835"/>
                  </a:cubicBezTo>
                  <a:cubicBezTo>
                    <a:pt x="61" y="835"/>
                    <a:pt x="60" y="835"/>
                    <a:pt x="60" y="835"/>
                  </a:cubicBezTo>
                  <a:cubicBezTo>
                    <a:pt x="56" y="842"/>
                    <a:pt x="52" y="852"/>
                    <a:pt x="56" y="864"/>
                  </a:cubicBezTo>
                  <a:cubicBezTo>
                    <a:pt x="56" y="900"/>
                    <a:pt x="56" y="900"/>
                    <a:pt x="56" y="900"/>
                  </a:cubicBezTo>
                  <a:cubicBezTo>
                    <a:pt x="78" y="900"/>
                    <a:pt x="78" y="900"/>
                    <a:pt x="78" y="900"/>
                  </a:cubicBezTo>
                  <a:cubicBezTo>
                    <a:pt x="78" y="900"/>
                    <a:pt x="78" y="911"/>
                    <a:pt x="80" y="913"/>
                  </a:cubicBezTo>
                  <a:cubicBezTo>
                    <a:pt x="80" y="913"/>
                    <a:pt x="81" y="915"/>
                    <a:pt x="81" y="915"/>
                  </a:cubicBezTo>
                  <a:cubicBezTo>
                    <a:pt x="81" y="915"/>
                    <a:pt x="87" y="928"/>
                    <a:pt x="116" y="925"/>
                  </a:cubicBezTo>
                  <a:cubicBezTo>
                    <a:pt x="116" y="925"/>
                    <a:pt x="125" y="922"/>
                    <a:pt x="126" y="915"/>
                  </a:cubicBezTo>
                  <a:cubicBezTo>
                    <a:pt x="137" y="914"/>
                    <a:pt x="137" y="914"/>
                    <a:pt x="137" y="914"/>
                  </a:cubicBezTo>
                  <a:cubicBezTo>
                    <a:pt x="138" y="914"/>
                    <a:pt x="139" y="914"/>
                    <a:pt x="141" y="913"/>
                  </a:cubicBezTo>
                  <a:cubicBezTo>
                    <a:pt x="165" y="909"/>
                    <a:pt x="135" y="880"/>
                    <a:pt x="135" y="880"/>
                  </a:cubicBezTo>
                  <a:cubicBezTo>
                    <a:pt x="116" y="852"/>
                    <a:pt x="116" y="852"/>
                    <a:pt x="116" y="852"/>
                  </a:cubicBezTo>
                  <a:cubicBezTo>
                    <a:pt x="116" y="852"/>
                    <a:pt x="116" y="843"/>
                    <a:pt x="115" y="841"/>
                  </a:cubicBezTo>
                  <a:cubicBezTo>
                    <a:pt x="115" y="839"/>
                    <a:pt x="113" y="823"/>
                    <a:pt x="113" y="823"/>
                  </a:cubicBezTo>
                  <a:cubicBezTo>
                    <a:pt x="111" y="806"/>
                    <a:pt x="111" y="806"/>
                    <a:pt x="111" y="806"/>
                  </a:cubicBezTo>
                  <a:cubicBezTo>
                    <a:pt x="111" y="790"/>
                    <a:pt x="111" y="790"/>
                    <a:pt x="111" y="790"/>
                  </a:cubicBezTo>
                  <a:cubicBezTo>
                    <a:pt x="113" y="777"/>
                    <a:pt x="113" y="777"/>
                    <a:pt x="113" y="777"/>
                  </a:cubicBezTo>
                  <a:cubicBezTo>
                    <a:pt x="128" y="716"/>
                    <a:pt x="128" y="716"/>
                    <a:pt x="128" y="716"/>
                  </a:cubicBezTo>
                  <a:cubicBezTo>
                    <a:pt x="134" y="661"/>
                    <a:pt x="134" y="661"/>
                    <a:pt x="134" y="661"/>
                  </a:cubicBezTo>
                  <a:cubicBezTo>
                    <a:pt x="169" y="560"/>
                    <a:pt x="169" y="560"/>
                    <a:pt x="169" y="560"/>
                  </a:cubicBezTo>
                  <a:cubicBezTo>
                    <a:pt x="183" y="560"/>
                    <a:pt x="183" y="560"/>
                    <a:pt x="183" y="560"/>
                  </a:cubicBezTo>
                  <a:cubicBezTo>
                    <a:pt x="202" y="497"/>
                    <a:pt x="202" y="497"/>
                    <a:pt x="202" y="497"/>
                  </a:cubicBezTo>
                  <a:cubicBezTo>
                    <a:pt x="207" y="474"/>
                    <a:pt x="207" y="474"/>
                    <a:pt x="207" y="474"/>
                  </a:cubicBezTo>
                  <a:cubicBezTo>
                    <a:pt x="217" y="474"/>
                    <a:pt x="217" y="474"/>
                    <a:pt x="217" y="474"/>
                  </a:cubicBezTo>
                  <a:cubicBezTo>
                    <a:pt x="209" y="388"/>
                    <a:pt x="209" y="388"/>
                    <a:pt x="209" y="388"/>
                  </a:cubicBezTo>
                  <a:cubicBezTo>
                    <a:pt x="212" y="387"/>
                    <a:pt x="212" y="387"/>
                    <a:pt x="212" y="387"/>
                  </a:cubicBezTo>
                  <a:cubicBezTo>
                    <a:pt x="205" y="360"/>
                    <a:pt x="205" y="360"/>
                    <a:pt x="205" y="360"/>
                  </a:cubicBezTo>
                  <a:cubicBezTo>
                    <a:pt x="193" y="319"/>
                    <a:pt x="193" y="319"/>
                    <a:pt x="193" y="319"/>
                  </a:cubicBezTo>
                  <a:cubicBezTo>
                    <a:pt x="212" y="339"/>
                    <a:pt x="212" y="339"/>
                    <a:pt x="212" y="339"/>
                  </a:cubicBezTo>
                  <a:cubicBezTo>
                    <a:pt x="212" y="340"/>
                    <a:pt x="225" y="351"/>
                    <a:pt x="241" y="340"/>
                  </a:cubicBezTo>
                  <a:cubicBezTo>
                    <a:pt x="264" y="318"/>
                    <a:pt x="264" y="318"/>
                    <a:pt x="264" y="318"/>
                  </a:cubicBezTo>
                  <a:cubicBezTo>
                    <a:pt x="298" y="275"/>
                    <a:pt x="298" y="275"/>
                    <a:pt x="298" y="275"/>
                  </a:cubicBezTo>
                  <a:cubicBezTo>
                    <a:pt x="303" y="272"/>
                    <a:pt x="303" y="272"/>
                    <a:pt x="303" y="272"/>
                  </a:cubicBezTo>
                  <a:cubicBezTo>
                    <a:pt x="309" y="266"/>
                    <a:pt x="309" y="266"/>
                    <a:pt x="309" y="266"/>
                  </a:cubicBezTo>
                  <a:cubicBezTo>
                    <a:pt x="316" y="259"/>
                    <a:pt x="316" y="259"/>
                    <a:pt x="316" y="259"/>
                  </a:cubicBezTo>
                  <a:cubicBezTo>
                    <a:pt x="316" y="255"/>
                    <a:pt x="316" y="255"/>
                    <a:pt x="316" y="255"/>
                  </a:cubicBezTo>
                  <a:cubicBezTo>
                    <a:pt x="308" y="247"/>
                    <a:pt x="308" y="247"/>
                    <a:pt x="308" y="247"/>
                  </a:cubicBezTo>
                  <a:cubicBezTo>
                    <a:pt x="295" y="234"/>
                    <a:pt x="295" y="234"/>
                    <a:pt x="295" y="234"/>
                  </a:cubicBezTo>
                  <a:cubicBezTo>
                    <a:pt x="295" y="233"/>
                    <a:pt x="295" y="233"/>
                    <a:pt x="295" y="233"/>
                  </a:cubicBezTo>
                  <a:cubicBezTo>
                    <a:pt x="303" y="226"/>
                    <a:pt x="303" y="226"/>
                    <a:pt x="303" y="226"/>
                  </a:cubicBezTo>
                  <a:cubicBezTo>
                    <a:pt x="323" y="219"/>
                    <a:pt x="323" y="219"/>
                    <a:pt x="323" y="219"/>
                  </a:cubicBezTo>
                  <a:cubicBezTo>
                    <a:pt x="328" y="216"/>
                    <a:pt x="328" y="216"/>
                    <a:pt x="328" y="216"/>
                  </a:cubicBezTo>
                  <a:cubicBezTo>
                    <a:pt x="338" y="213"/>
                    <a:pt x="338" y="213"/>
                    <a:pt x="338" y="213"/>
                  </a:cubicBezTo>
                  <a:cubicBezTo>
                    <a:pt x="348" y="207"/>
                    <a:pt x="348" y="207"/>
                    <a:pt x="348" y="207"/>
                  </a:cubicBezTo>
                  <a:cubicBezTo>
                    <a:pt x="358" y="202"/>
                    <a:pt x="358" y="202"/>
                    <a:pt x="358" y="202"/>
                  </a:cubicBezTo>
                  <a:cubicBezTo>
                    <a:pt x="366" y="193"/>
                    <a:pt x="366" y="193"/>
                    <a:pt x="366" y="193"/>
                  </a:cubicBezTo>
                  <a:cubicBezTo>
                    <a:pt x="368" y="189"/>
                    <a:pt x="368" y="189"/>
                    <a:pt x="368" y="189"/>
                  </a:cubicBezTo>
                  <a:lnTo>
                    <a:pt x="368" y="186"/>
                  </a:lnTo>
                  <a:close/>
                  <a:moveTo>
                    <a:pt x="48" y="333"/>
                  </a:moveTo>
                  <a:cubicBezTo>
                    <a:pt x="41" y="354"/>
                    <a:pt x="41" y="354"/>
                    <a:pt x="41" y="354"/>
                  </a:cubicBezTo>
                  <a:cubicBezTo>
                    <a:pt x="40" y="335"/>
                    <a:pt x="40" y="335"/>
                    <a:pt x="40" y="335"/>
                  </a:cubicBezTo>
                  <a:cubicBezTo>
                    <a:pt x="40" y="317"/>
                    <a:pt x="40" y="317"/>
                    <a:pt x="40" y="317"/>
                  </a:cubicBezTo>
                  <a:cubicBezTo>
                    <a:pt x="50" y="325"/>
                    <a:pt x="50" y="325"/>
                    <a:pt x="50" y="325"/>
                  </a:cubicBezTo>
                  <a:lnTo>
                    <a:pt x="48" y="333"/>
                  </a:lnTo>
                  <a:close/>
                  <a:moveTo>
                    <a:pt x="292" y="237"/>
                  </a:moveTo>
                  <a:cubicBezTo>
                    <a:pt x="292" y="237"/>
                    <a:pt x="292" y="237"/>
                    <a:pt x="292" y="237"/>
                  </a:cubicBezTo>
                  <a:cubicBezTo>
                    <a:pt x="292" y="236"/>
                    <a:pt x="292" y="236"/>
                    <a:pt x="292" y="236"/>
                  </a:cubicBezTo>
                  <a:lnTo>
                    <a:pt x="292" y="237"/>
                  </a:lnTo>
                  <a:close/>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8" name="Freeform 35"/>
            <p:cNvSpPr>
              <a:spLocks noEditPoints="1"/>
            </p:cNvSpPr>
            <p:nvPr/>
          </p:nvSpPr>
          <p:spPr bwMode="auto">
            <a:xfrm>
              <a:off x="2373965" y="-1062955"/>
              <a:ext cx="231775" cy="738188"/>
            </a:xfrm>
            <a:custGeom>
              <a:avLst/>
              <a:gdLst>
                <a:gd name="T0" fmla="*/ 302 w 303"/>
                <a:gd name="T1" fmla="*/ 299 h 963"/>
                <a:gd name="T2" fmla="*/ 298 w 303"/>
                <a:gd name="T3" fmla="*/ 269 h 963"/>
                <a:gd name="T4" fmla="*/ 194 w 303"/>
                <a:gd name="T5" fmla="*/ 128 h 963"/>
                <a:gd name="T6" fmla="*/ 174 w 303"/>
                <a:gd name="T7" fmla="*/ 115 h 963"/>
                <a:gd name="T8" fmla="*/ 166 w 303"/>
                <a:gd name="T9" fmla="*/ 108 h 963"/>
                <a:gd name="T10" fmla="*/ 162 w 303"/>
                <a:gd name="T11" fmla="*/ 87 h 963"/>
                <a:gd name="T12" fmla="*/ 166 w 303"/>
                <a:gd name="T13" fmla="*/ 63 h 963"/>
                <a:gd name="T14" fmla="*/ 167 w 303"/>
                <a:gd name="T15" fmla="*/ 44 h 963"/>
                <a:gd name="T16" fmla="*/ 116 w 303"/>
                <a:gd name="T17" fmla="*/ 2 h 963"/>
                <a:gd name="T18" fmla="*/ 81 w 303"/>
                <a:gd name="T19" fmla="*/ 20 h 963"/>
                <a:gd name="T20" fmla="*/ 77 w 303"/>
                <a:gd name="T21" fmla="*/ 57 h 963"/>
                <a:gd name="T22" fmla="*/ 78 w 303"/>
                <a:gd name="T23" fmla="*/ 80 h 963"/>
                <a:gd name="T24" fmla="*/ 92 w 303"/>
                <a:gd name="T25" fmla="*/ 104 h 963"/>
                <a:gd name="T26" fmla="*/ 90 w 303"/>
                <a:gd name="T27" fmla="*/ 118 h 963"/>
                <a:gd name="T28" fmla="*/ 79 w 303"/>
                <a:gd name="T29" fmla="*/ 119 h 963"/>
                <a:gd name="T30" fmla="*/ 74 w 303"/>
                <a:gd name="T31" fmla="*/ 137 h 963"/>
                <a:gd name="T32" fmla="*/ 47 w 303"/>
                <a:gd name="T33" fmla="*/ 185 h 963"/>
                <a:gd name="T34" fmla="*/ 17 w 303"/>
                <a:gd name="T35" fmla="*/ 334 h 963"/>
                <a:gd name="T36" fmla="*/ 40 w 303"/>
                <a:gd name="T37" fmla="*/ 337 h 963"/>
                <a:gd name="T38" fmla="*/ 64 w 303"/>
                <a:gd name="T39" fmla="*/ 319 h 963"/>
                <a:gd name="T40" fmla="*/ 67 w 303"/>
                <a:gd name="T41" fmla="*/ 347 h 963"/>
                <a:gd name="T42" fmla="*/ 68 w 303"/>
                <a:gd name="T43" fmla="*/ 532 h 963"/>
                <a:gd name="T44" fmla="*/ 79 w 303"/>
                <a:gd name="T45" fmla="*/ 602 h 963"/>
                <a:gd name="T46" fmla="*/ 84 w 303"/>
                <a:gd name="T47" fmla="*/ 688 h 963"/>
                <a:gd name="T48" fmla="*/ 99 w 303"/>
                <a:gd name="T49" fmla="*/ 863 h 963"/>
                <a:gd name="T50" fmla="*/ 78 w 303"/>
                <a:gd name="T51" fmla="*/ 902 h 963"/>
                <a:gd name="T52" fmla="*/ 38 w 303"/>
                <a:gd name="T53" fmla="*/ 929 h 963"/>
                <a:gd name="T54" fmla="*/ 73 w 303"/>
                <a:gd name="T55" fmla="*/ 937 h 963"/>
                <a:gd name="T56" fmla="*/ 157 w 303"/>
                <a:gd name="T57" fmla="*/ 924 h 963"/>
                <a:gd name="T58" fmla="*/ 164 w 303"/>
                <a:gd name="T59" fmla="*/ 892 h 963"/>
                <a:gd name="T60" fmla="*/ 159 w 303"/>
                <a:gd name="T61" fmla="*/ 818 h 963"/>
                <a:gd name="T62" fmla="*/ 159 w 303"/>
                <a:gd name="T63" fmla="*/ 813 h 963"/>
                <a:gd name="T64" fmla="*/ 186 w 303"/>
                <a:gd name="T65" fmla="*/ 916 h 963"/>
                <a:gd name="T66" fmla="*/ 194 w 303"/>
                <a:gd name="T67" fmla="*/ 931 h 963"/>
                <a:gd name="T68" fmla="*/ 191 w 303"/>
                <a:gd name="T69" fmla="*/ 951 h 963"/>
                <a:gd name="T70" fmla="*/ 247 w 303"/>
                <a:gd name="T71" fmla="*/ 953 h 963"/>
                <a:gd name="T72" fmla="*/ 249 w 303"/>
                <a:gd name="T73" fmla="*/ 915 h 963"/>
                <a:gd name="T74" fmla="*/ 248 w 303"/>
                <a:gd name="T75" fmla="*/ 600 h 963"/>
                <a:gd name="T76" fmla="*/ 246 w 303"/>
                <a:gd name="T77" fmla="*/ 459 h 963"/>
                <a:gd name="T78" fmla="*/ 263 w 303"/>
                <a:gd name="T79" fmla="*/ 442 h 963"/>
                <a:gd name="T80" fmla="*/ 279 w 303"/>
                <a:gd name="T81" fmla="*/ 399 h 963"/>
                <a:gd name="T82" fmla="*/ 286 w 303"/>
                <a:gd name="T83" fmla="*/ 371 h 963"/>
                <a:gd name="T84" fmla="*/ 287 w 303"/>
                <a:gd name="T85" fmla="*/ 369 h 963"/>
                <a:gd name="T86" fmla="*/ 292 w 303"/>
                <a:gd name="T87" fmla="*/ 345 h 963"/>
                <a:gd name="T88" fmla="*/ 303 w 303"/>
                <a:gd name="T89" fmla="*/ 319 h 963"/>
                <a:gd name="T90" fmla="*/ 107 w 303"/>
                <a:gd name="T91" fmla="*/ 136 h 963"/>
                <a:gd name="T92" fmla="*/ 104 w 303"/>
                <a:gd name="T93" fmla="*/ 140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3" h="963">
                  <a:moveTo>
                    <a:pt x="301" y="310"/>
                  </a:moveTo>
                  <a:cubicBezTo>
                    <a:pt x="301" y="304"/>
                    <a:pt x="301" y="304"/>
                    <a:pt x="301" y="304"/>
                  </a:cubicBezTo>
                  <a:cubicBezTo>
                    <a:pt x="302" y="299"/>
                    <a:pt x="302" y="299"/>
                    <a:pt x="302" y="299"/>
                  </a:cubicBezTo>
                  <a:cubicBezTo>
                    <a:pt x="301" y="292"/>
                    <a:pt x="301" y="292"/>
                    <a:pt x="301" y="292"/>
                  </a:cubicBezTo>
                  <a:cubicBezTo>
                    <a:pt x="300" y="283"/>
                    <a:pt x="300" y="283"/>
                    <a:pt x="300" y="283"/>
                  </a:cubicBezTo>
                  <a:cubicBezTo>
                    <a:pt x="298" y="269"/>
                    <a:pt x="298" y="269"/>
                    <a:pt x="298" y="269"/>
                  </a:cubicBezTo>
                  <a:cubicBezTo>
                    <a:pt x="287" y="167"/>
                    <a:pt x="255" y="141"/>
                    <a:pt x="241" y="133"/>
                  </a:cubicBezTo>
                  <a:cubicBezTo>
                    <a:pt x="235" y="132"/>
                    <a:pt x="230" y="131"/>
                    <a:pt x="226" y="130"/>
                  </a:cubicBezTo>
                  <a:cubicBezTo>
                    <a:pt x="194" y="128"/>
                    <a:pt x="194" y="128"/>
                    <a:pt x="194" y="128"/>
                  </a:cubicBezTo>
                  <a:cubicBezTo>
                    <a:pt x="186" y="123"/>
                    <a:pt x="186" y="123"/>
                    <a:pt x="186" y="123"/>
                  </a:cubicBezTo>
                  <a:cubicBezTo>
                    <a:pt x="178" y="118"/>
                    <a:pt x="178" y="118"/>
                    <a:pt x="178" y="118"/>
                  </a:cubicBezTo>
                  <a:cubicBezTo>
                    <a:pt x="174" y="115"/>
                    <a:pt x="174" y="115"/>
                    <a:pt x="174" y="115"/>
                  </a:cubicBezTo>
                  <a:cubicBezTo>
                    <a:pt x="171" y="115"/>
                    <a:pt x="171" y="115"/>
                    <a:pt x="171" y="115"/>
                  </a:cubicBezTo>
                  <a:cubicBezTo>
                    <a:pt x="170" y="114"/>
                    <a:pt x="170" y="114"/>
                    <a:pt x="170" y="114"/>
                  </a:cubicBezTo>
                  <a:cubicBezTo>
                    <a:pt x="166" y="108"/>
                    <a:pt x="166" y="108"/>
                    <a:pt x="166" y="108"/>
                  </a:cubicBezTo>
                  <a:cubicBezTo>
                    <a:pt x="161" y="107"/>
                    <a:pt x="161" y="107"/>
                    <a:pt x="161" y="107"/>
                  </a:cubicBezTo>
                  <a:cubicBezTo>
                    <a:pt x="160" y="102"/>
                    <a:pt x="160" y="102"/>
                    <a:pt x="160" y="102"/>
                  </a:cubicBezTo>
                  <a:cubicBezTo>
                    <a:pt x="161" y="101"/>
                    <a:pt x="162" y="87"/>
                    <a:pt x="162" y="87"/>
                  </a:cubicBezTo>
                  <a:cubicBezTo>
                    <a:pt x="167" y="88"/>
                    <a:pt x="167" y="74"/>
                    <a:pt x="167" y="74"/>
                  </a:cubicBezTo>
                  <a:cubicBezTo>
                    <a:pt x="166" y="66"/>
                    <a:pt x="166" y="66"/>
                    <a:pt x="166" y="66"/>
                  </a:cubicBezTo>
                  <a:cubicBezTo>
                    <a:pt x="166" y="65"/>
                    <a:pt x="166" y="64"/>
                    <a:pt x="166" y="63"/>
                  </a:cubicBezTo>
                  <a:cubicBezTo>
                    <a:pt x="166" y="59"/>
                    <a:pt x="165" y="58"/>
                    <a:pt x="164" y="57"/>
                  </a:cubicBezTo>
                  <a:cubicBezTo>
                    <a:pt x="165" y="42"/>
                    <a:pt x="165" y="42"/>
                    <a:pt x="165" y="42"/>
                  </a:cubicBezTo>
                  <a:cubicBezTo>
                    <a:pt x="167" y="44"/>
                    <a:pt x="167" y="44"/>
                    <a:pt x="167" y="44"/>
                  </a:cubicBezTo>
                  <a:cubicBezTo>
                    <a:pt x="166" y="7"/>
                    <a:pt x="132" y="2"/>
                    <a:pt x="132" y="2"/>
                  </a:cubicBezTo>
                  <a:cubicBezTo>
                    <a:pt x="128" y="0"/>
                    <a:pt x="128" y="0"/>
                    <a:pt x="128" y="0"/>
                  </a:cubicBezTo>
                  <a:cubicBezTo>
                    <a:pt x="116" y="2"/>
                    <a:pt x="116" y="2"/>
                    <a:pt x="116" y="2"/>
                  </a:cubicBezTo>
                  <a:cubicBezTo>
                    <a:pt x="107" y="2"/>
                    <a:pt x="107" y="2"/>
                    <a:pt x="107" y="2"/>
                  </a:cubicBezTo>
                  <a:cubicBezTo>
                    <a:pt x="87" y="6"/>
                    <a:pt x="84" y="19"/>
                    <a:pt x="84" y="19"/>
                  </a:cubicBezTo>
                  <a:cubicBezTo>
                    <a:pt x="81" y="20"/>
                    <a:pt x="81" y="20"/>
                    <a:pt x="81" y="20"/>
                  </a:cubicBezTo>
                  <a:cubicBezTo>
                    <a:pt x="78" y="21"/>
                    <a:pt x="76" y="28"/>
                    <a:pt x="74" y="42"/>
                  </a:cubicBezTo>
                  <a:cubicBezTo>
                    <a:pt x="74" y="48"/>
                    <a:pt x="74" y="55"/>
                    <a:pt x="76" y="59"/>
                  </a:cubicBezTo>
                  <a:cubicBezTo>
                    <a:pt x="77" y="57"/>
                    <a:pt x="77" y="57"/>
                    <a:pt x="77" y="57"/>
                  </a:cubicBezTo>
                  <a:cubicBezTo>
                    <a:pt x="80" y="69"/>
                    <a:pt x="80" y="69"/>
                    <a:pt x="80" y="69"/>
                  </a:cubicBezTo>
                  <a:cubicBezTo>
                    <a:pt x="80" y="69"/>
                    <a:pt x="74" y="69"/>
                    <a:pt x="77" y="77"/>
                  </a:cubicBezTo>
                  <a:cubicBezTo>
                    <a:pt x="78" y="78"/>
                    <a:pt x="78" y="79"/>
                    <a:pt x="78" y="80"/>
                  </a:cubicBezTo>
                  <a:cubicBezTo>
                    <a:pt x="79" y="87"/>
                    <a:pt x="79" y="87"/>
                    <a:pt x="79" y="87"/>
                  </a:cubicBezTo>
                  <a:cubicBezTo>
                    <a:pt x="79" y="87"/>
                    <a:pt x="83" y="101"/>
                    <a:pt x="88" y="98"/>
                  </a:cubicBezTo>
                  <a:cubicBezTo>
                    <a:pt x="88" y="98"/>
                    <a:pt x="92" y="101"/>
                    <a:pt x="92" y="104"/>
                  </a:cubicBezTo>
                  <a:cubicBezTo>
                    <a:pt x="95" y="101"/>
                    <a:pt x="95" y="101"/>
                    <a:pt x="95" y="101"/>
                  </a:cubicBezTo>
                  <a:cubicBezTo>
                    <a:pt x="95" y="113"/>
                    <a:pt x="95" y="113"/>
                    <a:pt x="95" y="113"/>
                  </a:cubicBezTo>
                  <a:cubicBezTo>
                    <a:pt x="90" y="118"/>
                    <a:pt x="90" y="118"/>
                    <a:pt x="90" y="118"/>
                  </a:cubicBezTo>
                  <a:cubicBezTo>
                    <a:pt x="87" y="122"/>
                    <a:pt x="87" y="122"/>
                    <a:pt x="87" y="122"/>
                  </a:cubicBezTo>
                  <a:cubicBezTo>
                    <a:pt x="84" y="119"/>
                    <a:pt x="84" y="119"/>
                    <a:pt x="84" y="119"/>
                  </a:cubicBezTo>
                  <a:cubicBezTo>
                    <a:pt x="83" y="118"/>
                    <a:pt x="81" y="117"/>
                    <a:pt x="79" y="119"/>
                  </a:cubicBezTo>
                  <a:cubicBezTo>
                    <a:pt x="79" y="119"/>
                    <a:pt x="77" y="120"/>
                    <a:pt x="77" y="124"/>
                  </a:cubicBezTo>
                  <a:cubicBezTo>
                    <a:pt x="77" y="124"/>
                    <a:pt x="79" y="131"/>
                    <a:pt x="79" y="131"/>
                  </a:cubicBezTo>
                  <a:cubicBezTo>
                    <a:pt x="74" y="137"/>
                    <a:pt x="74" y="137"/>
                    <a:pt x="74" y="137"/>
                  </a:cubicBezTo>
                  <a:cubicBezTo>
                    <a:pt x="66" y="148"/>
                    <a:pt x="66" y="148"/>
                    <a:pt x="66" y="148"/>
                  </a:cubicBezTo>
                  <a:cubicBezTo>
                    <a:pt x="58" y="170"/>
                    <a:pt x="58" y="170"/>
                    <a:pt x="58" y="170"/>
                  </a:cubicBezTo>
                  <a:cubicBezTo>
                    <a:pt x="47" y="185"/>
                    <a:pt x="47" y="185"/>
                    <a:pt x="47" y="185"/>
                  </a:cubicBezTo>
                  <a:cubicBezTo>
                    <a:pt x="37" y="188"/>
                    <a:pt x="37" y="188"/>
                    <a:pt x="37" y="188"/>
                  </a:cubicBezTo>
                  <a:cubicBezTo>
                    <a:pt x="13" y="264"/>
                    <a:pt x="13" y="264"/>
                    <a:pt x="13" y="264"/>
                  </a:cubicBezTo>
                  <a:cubicBezTo>
                    <a:pt x="13" y="264"/>
                    <a:pt x="0" y="333"/>
                    <a:pt x="17" y="334"/>
                  </a:cubicBezTo>
                  <a:cubicBezTo>
                    <a:pt x="19" y="335"/>
                    <a:pt x="19" y="335"/>
                    <a:pt x="19" y="335"/>
                  </a:cubicBezTo>
                  <a:cubicBezTo>
                    <a:pt x="28" y="337"/>
                    <a:pt x="28" y="337"/>
                    <a:pt x="28" y="337"/>
                  </a:cubicBezTo>
                  <a:cubicBezTo>
                    <a:pt x="40" y="337"/>
                    <a:pt x="40" y="337"/>
                    <a:pt x="40" y="337"/>
                  </a:cubicBezTo>
                  <a:cubicBezTo>
                    <a:pt x="50" y="335"/>
                    <a:pt x="50" y="335"/>
                    <a:pt x="50" y="335"/>
                  </a:cubicBezTo>
                  <a:cubicBezTo>
                    <a:pt x="53" y="330"/>
                    <a:pt x="53" y="330"/>
                    <a:pt x="53" y="330"/>
                  </a:cubicBezTo>
                  <a:cubicBezTo>
                    <a:pt x="64" y="319"/>
                    <a:pt x="64" y="319"/>
                    <a:pt x="64" y="319"/>
                  </a:cubicBezTo>
                  <a:cubicBezTo>
                    <a:pt x="69" y="316"/>
                    <a:pt x="69" y="316"/>
                    <a:pt x="69" y="316"/>
                  </a:cubicBezTo>
                  <a:cubicBezTo>
                    <a:pt x="68" y="327"/>
                    <a:pt x="68" y="327"/>
                    <a:pt x="68" y="327"/>
                  </a:cubicBezTo>
                  <a:cubicBezTo>
                    <a:pt x="67" y="347"/>
                    <a:pt x="67" y="347"/>
                    <a:pt x="67" y="347"/>
                  </a:cubicBezTo>
                  <a:cubicBezTo>
                    <a:pt x="58" y="438"/>
                    <a:pt x="58" y="438"/>
                    <a:pt x="58" y="438"/>
                  </a:cubicBezTo>
                  <a:cubicBezTo>
                    <a:pt x="48" y="530"/>
                    <a:pt x="48" y="530"/>
                    <a:pt x="48" y="530"/>
                  </a:cubicBezTo>
                  <a:cubicBezTo>
                    <a:pt x="68" y="532"/>
                    <a:pt x="68" y="532"/>
                    <a:pt x="68" y="532"/>
                  </a:cubicBezTo>
                  <a:cubicBezTo>
                    <a:pt x="69" y="567"/>
                    <a:pt x="69" y="567"/>
                    <a:pt x="69" y="567"/>
                  </a:cubicBezTo>
                  <a:cubicBezTo>
                    <a:pt x="74" y="597"/>
                    <a:pt x="74" y="597"/>
                    <a:pt x="74" y="597"/>
                  </a:cubicBezTo>
                  <a:cubicBezTo>
                    <a:pt x="79" y="602"/>
                    <a:pt x="79" y="602"/>
                    <a:pt x="79" y="602"/>
                  </a:cubicBezTo>
                  <a:cubicBezTo>
                    <a:pt x="85" y="621"/>
                    <a:pt x="85" y="621"/>
                    <a:pt x="85" y="621"/>
                  </a:cubicBezTo>
                  <a:cubicBezTo>
                    <a:pt x="84" y="668"/>
                    <a:pt x="84" y="668"/>
                    <a:pt x="84" y="668"/>
                  </a:cubicBezTo>
                  <a:cubicBezTo>
                    <a:pt x="84" y="688"/>
                    <a:pt x="84" y="688"/>
                    <a:pt x="84" y="688"/>
                  </a:cubicBezTo>
                  <a:cubicBezTo>
                    <a:pt x="86" y="689"/>
                    <a:pt x="86" y="689"/>
                    <a:pt x="86" y="689"/>
                  </a:cubicBezTo>
                  <a:cubicBezTo>
                    <a:pt x="91" y="698"/>
                    <a:pt x="91" y="698"/>
                    <a:pt x="91" y="698"/>
                  </a:cubicBezTo>
                  <a:cubicBezTo>
                    <a:pt x="99" y="863"/>
                    <a:pt x="99" y="863"/>
                    <a:pt x="99" y="863"/>
                  </a:cubicBezTo>
                  <a:cubicBezTo>
                    <a:pt x="99" y="863"/>
                    <a:pt x="96" y="876"/>
                    <a:pt x="96" y="877"/>
                  </a:cubicBezTo>
                  <a:cubicBezTo>
                    <a:pt x="95" y="879"/>
                    <a:pt x="89" y="895"/>
                    <a:pt x="89" y="895"/>
                  </a:cubicBezTo>
                  <a:cubicBezTo>
                    <a:pt x="78" y="902"/>
                    <a:pt x="78" y="902"/>
                    <a:pt x="78" y="902"/>
                  </a:cubicBezTo>
                  <a:cubicBezTo>
                    <a:pt x="78" y="902"/>
                    <a:pt x="55" y="914"/>
                    <a:pt x="52" y="914"/>
                  </a:cubicBezTo>
                  <a:cubicBezTo>
                    <a:pt x="39" y="915"/>
                    <a:pt x="38" y="924"/>
                    <a:pt x="38" y="927"/>
                  </a:cubicBezTo>
                  <a:cubicBezTo>
                    <a:pt x="38" y="929"/>
                    <a:pt x="38" y="929"/>
                    <a:pt x="38" y="929"/>
                  </a:cubicBezTo>
                  <a:cubicBezTo>
                    <a:pt x="38" y="929"/>
                    <a:pt x="38" y="929"/>
                    <a:pt x="38" y="929"/>
                  </a:cubicBezTo>
                  <a:cubicBezTo>
                    <a:pt x="37" y="931"/>
                    <a:pt x="39" y="934"/>
                    <a:pt x="61" y="937"/>
                  </a:cubicBezTo>
                  <a:cubicBezTo>
                    <a:pt x="73" y="937"/>
                    <a:pt x="73" y="937"/>
                    <a:pt x="73" y="937"/>
                  </a:cubicBezTo>
                  <a:cubicBezTo>
                    <a:pt x="84" y="936"/>
                    <a:pt x="99" y="933"/>
                    <a:pt x="115" y="926"/>
                  </a:cubicBezTo>
                  <a:cubicBezTo>
                    <a:pt x="116" y="929"/>
                    <a:pt x="116" y="929"/>
                    <a:pt x="116" y="929"/>
                  </a:cubicBezTo>
                  <a:cubicBezTo>
                    <a:pt x="157" y="924"/>
                    <a:pt x="157" y="924"/>
                    <a:pt x="157" y="924"/>
                  </a:cubicBezTo>
                  <a:cubicBezTo>
                    <a:pt x="158" y="909"/>
                    <a:pt x="158" y="909"/>
                    <a:pt x="158" y="909"/>
                  </a:cubicBezTo>
                  <a:cubicBezTo>
                    <a:pt x="165" y="908"/>
                    <a:pt x="165" y="908"/>
                    <a:pt x="165" y="908"/>
                  </a:cubicBezTo>
                  <a:cubicBezTo>
                    <a:pt x="164" y="892"/>
                    <a:pt x="164" y="892"/>
                    <a:pt x="164" y="892"/>
                  </a:cubicBezTo>
                  <a:cubicBezTo>
                    <a:pt x="164" y="883"/>
                    <a:pt x="160" y="873"/>
                    <a:pt x="160" y="873"/>
                  </a:cubicBezTo>
                  <a:cubicBezTo>
                    <a:pt x="160" y="826"/>
                    <a:pt x="160" y="826"/>
                    <a:pt x="160" y="826"/>
                  </a:cubicBezTo>
                  <a:cubicBezTo>
                    <a:pt x="159" y="818"/>
                    <a:pt x="159" y="818"/>
                    <a:pt x="159" y="818"/>
                  </a:cubicBezTo>
                  <a:cubicBezTo>
                    <a:pt x="160" y="818"/>
                    <a:pt x="160" y="818"/>
                    <a:pt x="160" y="818"/>
                  </a:cubicBezTo>
                  <a:cubicBezTo>
                    <a:pt x="159" y="818"/>
                    <a:pt x="159" y="818"/>
                    <a:pt x="159" y="818"/>
                  </a:cubicBezTo>
                  <a:cubicBezTo>
                    <a:pt x="159" y="813"/>
                    <a:pt x="159" y="813"/>
                    <a:pt x="159" y="813"/>
                  </a:cubicBezTo>
                  <a:cubicBezTo>
                    <a:pt x="163" y="802"/>
                    <a:pt x="163" y="802"/>
                    <a:pt x="163" y="802"/>
                  </a:cubicBezTo>
                  <a:cubicBezTo>
                    <a:pt x="171" y="738"/>
                    <a:pt x="171" y="738"/>
                    <a:pt x="171" y="738"/>
                  </a:cubicBezTo>
                  <a:cubicBezTo>
                    <a:pt x="186" y="916"/>
                    <a:pt x="186" y="916"/>
                    <a:pt x="186" y="916"/>
                  </a:cubicBezTo>
                  <a:cubicBezTo>
                    <a:pt x="192" y="916"/>
                    <a:pt x="192" y="916"/>
                    <a:pt x="192" y="916"/>
                  </a:cubicBezTo>
                  <a:cubicBezTo>
                    <a:pt x="192" y="921"/>
                    <a:pt x="192" y="921"/>
                    <a:pt x="192" y="921"/>
                  </a:cubicBezTo>
                  <a:cubicBezTo>
                    <a:pt x="194" y="931"/>
                    <a:pt x="194" y="931"/>
                    <a:pt x="194" y="931"/>
                  </a:cubicBezTo>
                  <a:cubicBezTo>
                    <a:pt x="191" y="937"/>
                    <a:pt x="191" y="937"/>
                    <a:pt x="191" y="937"/>
                  </a:cubicBezTo>
                  <a:cubicBezTo>
                    <a:pt x="191" y="949"/>
                    <a:pt x="191" y="949"/>
                    <a:pt x="191" y="949"/>
                  </a:cubicBezTo>
                  <a:cubicBezTo>
                    <a:pt x="191" y="949"/>
                    <a:pt x="191" y="950"/>
                    <a:pt x="191" y="951"/>
                  </a:cubicBezTo>
                  <a:cubicBezTo>
                    <a:pt x="192" y="955"/>
                    <a:pt x="197" y="963"/>
                    <a:pt x="220" y="962"/>
                  </a:cubicBezTo>
                  <a:cubicBezTo>
                    <a:pt x="220" y="962"/>
                    <a:pt x="240" y="962"/>
                    <a:pt x="247" y="954"/>
                  </a:cubicBezTo>
                  <a:cubicBezTo>
                    <a:pt x="247" y="953"/>
                    <a:pt x="247" y="953"/>
                    <a:pt x="247" y="953"/>
                  </a:cubicBezTo>
                  <a:cubicBezTo>
                    <a:pt x="251" y="947"/>
                    <a:pt x="247" y="937"/>
                    <a:pt x="245" y="932"/>
                  </a:cubicBezTo>
                  <a:cubicBezTo>
                    <a:pt x="241" y="919"/>
                    <a:pt x="241" y="919"/>
                    <a:pt x="241" y="919"/>
                  </a:cubicBezTo>
                  <a:cubicBezTo>
                    <a:pt x="249" y="915"/>
                    <a:pt x="249" y="915"/>
                    <a:pt x="249" y="915"/>
                  </a:cubicBezTo>
                  <a:cubicBezTo>
                    <a:pt x="238" y="810"/>
                    <a:pt x="238" y="810"/>
                    <a:pt x="238" y="810"/>
                  </a:cubicBezTo>
                  <a:cubicBezTo>
                    <a:pt x="239" y="700"/>
                    <a:pt x="239" y="700"/>
                    <a:pt x="239" y="700"/>
                  </a:cubicBezTo>
                  <a:cubicBezTo>
                    <a:pt x="248" y="600"/>
                    <a:pt x="248" y="600"/>
                    <a:pt x="248" y="600"/>
                  </a:cubicBezTo>
                  <a:cubicBezTo>
                    <a:pt x="252" y="548"/>
                    <a:pt x="252" y="548"/>
                    <a:pt x="252" y="548"/>
                  </a:cubicBezTo>
                  <a:cubicBezTo>
                    <a:pt x="251" y="503"/>
                    <a:pt x="251" y="503"/>
                    <a:pt x="251" y="503"/>
                  </a:cubicBezTo>
                  <a:cubicBezTo>
                    <a:pt x="246" y="459"/>
                    <a:pt x="246" y="459"/>
                    <a:pt x="246" y="459"/>
                  </a:cubicBezTo>
                  <a:cubicBezTo>
                    <a:pt x="258" y="446"/>
                    <a:pt x="258" y="446"/>
                    <a:pt x="258" y="446"/>
                  </a:cubicBezTo>
                  <a:cubicBezTo>
                    <a:pt x="259" y="438"/>
                    <a:pt x="259" y="438"/>
                    <a:pt x="259" y="438"/>
                  </a:cubicBezTo>
                  <a:cubicBezTo>
                    <a:pt x="263" y="442"/>
                    <a:pt x="263" y="442"/>
                    <a:pt x="263" y="442"/>
                  </a:cubicBezTo>
                  <a:cubicBezTo>
                    <a:pt x="279" y="411"/>
                    <a:pt x="279" y="411"/>
                    <a:pt x="279" y="411"/>
                  </a:cubicBezTo>
                  <a:cubicBezTo>
                    <a:pt x="278" y="402"/>
                    <a:pt x="278" y="402"/>
                    <a:pt x="278" y="402"/>
                  </a:cubicBezTo>
                  <a:cubicBezTo>
                    <a:pt x="279" y="399"/>
                    <a:pt x="279" y="399"/>
                    <a:pt x="279" y="399"/>
                  </a:cubicBezTo>
                  <a:cubicBezTo>
                    <a:pt x="278" y="382"/>
                    <a:pt x="278" y="382"/>
                    <a:pt x="278" y="382"/>
                  </a:cubicBezTo>
                  <a:cubicBezTo>
                    <a:pt x="284" y="376"/>
                    <a:pt x="284" y="376"/>
                    <a:pt x="284" y="376"/>
                  </a:cubicBezTo>
                  <a:cubicBezTo>
                    <a:pt x="286" y="371"/>
                    <a:pt x="286" y="371"/>
                    <a:pt x="286" y="371"/>
                  </a:cubicBezTo>
                  <a:cubicBezTo>
                    <a:pt x="287" y="371"/>
                    <a:pt x="287" y="371"/>
                    <a:pt x="287" y="371"/>
                  </a:cubicBezTo>
                  <a:cubicBezTo>
                    <a:pt x="287" y="371"/>
                    <a:pt x="287" y="371"/>
                    <a:pt x="287" y="371"/>
                  </a:cubicBezTo>
                  <a:cubicBezTo>
                    <a:pt x="287" y="369"/>
                    <a:pt x="287" y="369"/>
                    <a:pt x="287" y="369"/>
                  </a:cubicBezTo>
                  <a:cubicBezTo>
                    <a:pt x="290" y="358"/>
                    <a:pt x="290" y="358"/>
                    <a:pt x="290" y="358"/>
                  </a:cubicBezTo>
                  <a:cubicBezTo>
                    <a:pt x="293" y="351"/>
                    <a:pt x="293" y="351"/>
                    <a:pt x="293" y="351"/>
                  </a:cubicBezTo>
                  <a:cubicBezTo>
                    <a:pt x="292" y="345"/>
                    <a:pt x="292" y="345"/>
                    <a:pt x="292" y="345"/>
                  </a:cubicBezTo>
                  <a:cubicBezTo>
                    <a:pt x="297" y="339"/>
                    <a:pt x="297" y="339"/>
                    <a:pt x="297" y="339"/>
                  </a:cubicBezTo>
                  <a:cubicBezTo>
                    <a:pt x="300" y="324"/>
                    <a:pt x="300" y="324"/>
                    <a:pt x="300" y="324"/>
                  </a:cubicBezTo>
                  <a:cubicBezTo>
                    <a:pt x="303" y="319"/>
                    <a:pt x="303" y="319"/>
                    <a:pt x="303" y="319"/>
                  </a:cubicBezTo>
                  <a:lnTo>
                    <a:pt x="301" y="310"/>
                  </a:lnTo>
                  <a:close/>
                  <a:moveTo>
                    <a:pt x="108" y="135"/>
                  </a:moveTo>
                  <a:cubicBezTo>
                    <a:pt x="107" y="136"/>
                    <a:pt x="107" y="136"/>
                    <a:pt x="107" y="136"/>
                  </a:cubicBezTo>
                  <a:cubicBezTo>
                    <a:pt x="106" y="140"/>
                    <a:pt x="106" y="140"/>
                    <a:pt x="106" y="140"/>
                  </a:cubicBezTo>
                  <a:cubicBezTo>
                    <a:pt x="110" y="140"/>
                    <a:pt x="110" y="140"/>
                    <a:pt x="110" y="140"/>
                  </a:cubicBezTo>
                  <a:cubicBezTo>
                    <a:pt x="104" y="140"/>
                    <a:pt x="104" y="140"/>
                    <a:pt x="104" y="140"/>
                  </a:cubicBezTo>
                  <a:cubicBezTo>
                    <a:pt x="98" y="141"/>
                    <a:pt x="98" y="141"/>
                    <a:pt x="98" y="141"/>
                  </a:cubicBezTo>
                  <a:lnTo>
                    <a:pt x="108" y="135"/>
                  </a:lnTo>
                  <a:close/>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9" name="Freeform 38"/>
            <p:cNvSpPr>
              <a:spLocks/>
            </p:cNvSpPr>
            <p:nvPr/>
          </p:nvSpPr>
          <p:spPr bwMode="auto">
            <a:xfrm>
              <a:off x="2531128" y="-989930"/>
              <a:ext cx="227013" cy="703263"/>
            </a:xfrm>
            <a:custGeom>
              <a:avLst/>
              <a:gdLst>
                <a:gd name="T0" fmla="*/ 200 w 296"/>
                <a:gd name="T1" fmla="*/ 666 h 917"/>
                <a:gd name="T2" fmla="*/ 210 w 296"/>
                <a:gd name="T3" fmla="*/ 839 h 917"/>
                <a:gd name="T4" fmla="*/ 203 w 296"/>
                <a:gd name="T5" fmla="*/ 887 h 917"/>
                <a:gd name="T6" fmla="*/ 183 w 296"/>
                <a:gd name="T7" fmla="*/ 886 h 917"/>
                <a:gd name="T8" fmla="*/ 183 w 296"/>
                <a:gd name="T9" fmla="*/ 871 h 917"/>
                <a:gd name="T10" fmla="*/ 121 w 296"/>
                <a:gd name="T11" fmla="*/ 913 h 917"/>
                <a:gd name="T12" fmla="*/ 134 w 296"/>
                <a:gd name="T13" fmla="*/ 887 h 917"/>
                <a:gd name="T14" fmla="*/ 156 w 296"/>
                <a:gd name="T15" fmla="*/ 832 h 917"/>
                <a:gd name="T16" fmla="*/ 150 w 296"/>
                <a:gd name="T17" fmla="*/ 800 h 917"/>
                <a:gd name="T18" fmla="*/ 129 w 296"/>
                <a:gd name="T19" fmla="*/ 812 h 917"/>
                <a:gd name="T20" fmla="*/ 101 w 296"/>
                <a:gd name="T21" fmla="*/ 821 h 917"/>
                <a:gd name="T22" fmla="*/ 88 w 296"/>
                <a:gd name="T23" fmla="*/ 802 h 917"/>
                <a:gd name="T24" fmla="*/ 118 w 296"/>
                <a:gd name="T25" fmla="*/ 774 h 917"/>
                <a:gd name="T26" fmla="*/ 126 w 296"/>
                <a:gd name="T27" fmla="*/ 755 h 917"/>
                <a:gd name="T28" fmla="*/ 128 w 296"/>
                <a:gd name="T29" fmla="*/ 749 h 917"/>
                <a:gd name="T30" fmla="*/ 116 w 296"/>
                <a:gd name="T31" fmla="*/ 717 h 917"/>
                <a:gd name="T32" fmla="*/ 97 w 296"/>
                <a:gd name="T33" fmla="*/ 647 h 917"/>
                <a:gd name="T34" fmla="*/ 88 w 296"/>
                <a:gd name="T35" fmla="*/ 581 h 917"/>
                <a:gd name="T36" fmla="*/ 71 w 296"/>
                <a:gd name="T37" fmla="*/ 514 h 917"/>
                <a:gd name="T38" fmla="*/ 54 w 296"/>
                <a:gd name="T39" fmla="*/ 478 h 917"/>
                <a:gd name="T40" fmla="*/ 55 w 296"/>
                <a:gd name="T41" fmla="*/ 420 h 917"/>
                <a:gd name="T42" fmla="*/ 66 w 296"/>
                <a:gd name="T43" fmla="*/ 385 h 917"/>
                <a:gd name="T44" fmla="*/ 56 w 296"/>
                <a:gd name="T45" fmla="*/ 328 h 917"/>
                <a:gd name="T46" fmla="*/ 49 w 296"/>
                <a:gd name="T47" fmla="*/ 301 h 917"/>
                <a:gd name="T48" fmla="*/ 47 w 296"/>
                <a:gd name="T49" fmla="*/ 299 h 917"/>
                <a:gd name="T50" fmla="*/ 31 w 296"/>
                <a:gd name="T51" fmla="*/ 295 h 917"/>
                <a:gd name="T52" fmla="*/ 28 w 296"/>
                <a:gd name="T53" fmla="*/ 285 h 917"/>
                <a:gd name="T54" fmla="*/ 21 w 296"/>
                <a:gd name="T55" fmla="*/ 274 h 917"/>
                <a:gd name="T56" fmla="*/ 28 w 296"/>
                <a:gd name="T57" fmla="*/ 261 h 917"/>
                <a:gd name="T58" fmla="*/ 33 w 296"/>
                <a:gd name="T59" fmla="*/ 267 h 917"/>
                <a:gd name="T60" fmla="*/ 30 w 296"/>
                <a:gd name="T61" fmla="*/ 214 h 917"/>
                <a:gd name="T62" fmla="*/ 92 w 296"/>
                <a:gd name="T63" fmla="*/ 219 h 917"/>
                <a:gd name="T64" fmla="*/ 140 w 296"/>
                <a:gd name="T65" fmla="*/ 158 h 917"/>
                <a:gd name="T66" fmla="*/ 152 w 296"/>
                <a:gd name="T67" fmla="*/ 143 h 917"/>
                <a:gd name="T68" fmla="*/ 128 w 296"/>
                <a:gd name="T69" fmla="*/ 78 h 917"/>
                <a:gd name="T70" fmla="*/ 125 w 296"/>
                <a:gd name="T71" fmla="*/ 48 h 917"/>
                <a:gd name="T72" fmla="*/ 167 w 296"/>
                <a:gd name="T73" fmla="*/ 1 h 917"/>
                <a:gd name="T74" fmla="*/ 175 w 296"/>
                <a:gd name="T75" fmla="*/ 0 h 917"/>
                <a:gd name="T76" fmla="*/ 225 w 296"/>
                <a:gd name="T77" fmla="*/ 59 h 917"/>
                <a:gd name="T78" fmla="*/ 262 w 296"/>
                <a:gd name="T79" fmla="*/ 139 h 917"/>
                <a:gd name="T80" fmla="*/ 253 w 296"/>
                <a:gd name="T81" fmla="*/ 160 h 917"/>
                <a:gd name="T82" fmla="*/ 293 w 296"/>
                <a:gd name="T83" fmla="*/ 209 h 917"/>
                <a:gd name="T84" fmla="*/ 292 w 296"/>
                <a:gd name="T85" fmla="*/ 256 h 917"/>
                <a:gd name="T86" fmla="*/ 240 w 296"/>
                <a:gd name="T87" fmla="*/ 357 h 917"/>
                <a:gd name="T88" fmla="*/ 233 w 296"/>
                <a:gd name="T89" fmla="*/ 424 h 917"/>
                <a:gd name="T90" fmla="*/ 229 w 296"/>
                <a:gd name="T91" fmla="*/ 503 h 917"/>
                <a:gd name="T92" fmla="*/ 195 w 296"/>
                <a:gd name="T93" fmla="*/ 636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6" h="917">
                  <a:moveTo>
                    <a:pt x="195" y="636"/>
                  </a:moveTo>
                  <a:cubicBezTo>
                    <a:pt x="200" y="666"/>
                    <a:pt x="200" y="666"/>
                    <a:pt x="200" y="666"/>
                  </a:cubicBezTo>
                  <a:cubicBezTo>
                    <a:pt x="216" y="837"/>
                    <a:pt x="216" y="837"/>
                    <a:pt x="216" y="837"/>
                  </a:cubicBezTo>
                  <a:cubicBezTo>
                    <a:pt x="218" y="839"/>
                    <a:pt x="214" y="837"/>
                    <a:pt x="210" y="839"/>
                  </a:cubicBezTo>
                  <a:cubicBezTo>
                    <a:pt x="208" y="846"/>
                    <a:pt x="206" y="853"/>
                    <a:pt x="205" y="860"/>
                  </a:cubicBezTo>
                  <a:cubicBezTo>
                    <a:pt x="204" y="869"/>
                    <a:pt x="204" y="878"/>
                    <a:pt x="203" y="887"/>
                  </a:cubicBezTo>
                  <a:cubicBezTo>
                    <a:pt x="201" y="888"/>
                    <a:pt x="199" y="889"/>
                    <a:pt x="198" y="890"/>
                  </a:cubicBezTo>
                  <a:cubicBezTo>
                    <a:pt x="193" y="891"/>
                    <a:pt x="187" y="888"/>
                    <a:pt x="183" y="886"/>
                  </a:cubicBezTo>
                  <a:cubicBezTo>
                    <a:pt x="184" y="881"/>
                    <a:pt x="182" y="875"/>
                    <a:pt x="183" y="870"/>
                  </a:cubicBezTo>
                  <a:cubicBezTo>
                    <a:pt x="183" y="871"/>
                    <a:pt x="183" y="871"/>
                    <a:pt x="183" y="871"/>
                  </a:cubicBezTo>
                  <a:cubicBezTo>
                    <a:pt x="174" y="879"/>
                    <a:pt x="179" y="894"/>
                    <a:pt x="172" y="904"/>
                  </a:cubicBezTo>
                  <a:cubicBezTo>
                    <a:pt x="165" y="915"/>
                    <a:pt x="139" y="917"/>
                    <a:pt x="121" y="913"/>
                  </a:cubicBezTo>
                  <a:cubicBezTo>
                    <a:pt x="120" y="913"/>
                    <a:pt x="120" y="913"/>
                    <a:pt x="120" y="913"/>
                  </a:cubicBezTo>
                  <a:cubicBezTo>
                    <a:pt x="108" y="907"/>
                    <a:pt x="134" y="887"/>
                    <a:pt x="134" y="887"/>
                  </a:cubicBezTo>
                  <a:cubicBezTo>
                    <a:pt x="135" y="886"/>
                    <a:pt x="150" y="861"/>
                    <a:pt x="150" y="860"/>
                  </a:cubicBezTo>
                  <a:cubicBezTo>
                    <a:pt x="152" y="856"/>
                    <a:pt x="156" y="832"/>
                    <a:pt x="156" y="832"/>
                  </a:cubicBezTo>
                  <a:cubicBezTo>
                    <a:pt x="148" y="832"/>
                    <a:pt x="148" y="832"/>
                    <a:pt x="148" y="832"/>
                  </a:cubicBezTo>
                  <a:cubicBezTo>
                    <a:pt x="150" y="800"/>
                    <a:pt x="150" y="800"/>
                    <a:pt x="150" y="800"/>
                  </a:cubicBezTo>
                  <a:cubicBezTo>
                    <a:pt x="145" y="803"/>
                    <a:pt x="145" y="803"/>
                    <a:pt x="145" y="803"/>
                  </a:cubicBezTo>
                  <a:cubicBezTo>
                    <a:pt x="129" y="812"/>
                    <a:pt x="129" y="812"/>
                    <a:pt x="129" y="812"/>
                  </a:cubicBezTo>
                  <a:cubicBezTo>
                    <a:pt x="123" y="815"/>
                    <a:pt x="117" y="818"/>
                    <a:pt x="113" y="819"/>
                  </a:cubicBezTo>
                  <a:cubicBezTo>
                    <a:pt x="108" y="819"/>
                    <a:pt x="104" y="821"/>
                    <a:pt x="101" y="821"/>
                  </a:cubicBezTo>
                  <a:cubicBezTo>
                    <a:pt x="101" y="821"/>
                    <a:pt x="101" y="821"/>
                    <a:pt x="101" y="821"/>
                  </a:cubicBezTo>
                  <a:cubicBezTo>
                    <a:pt x="61" y="821"/>
                    <a:pt x="88" y="802"/>
                    <a:pt x="88" y="802"/>
                  </a:cubicBezTo>
                  <a:cubicBezTo>
                    <a:pt x="108" y="784"/>
                    <a:pt x="108" y="784"/>
                    <a:pt x="108" y="784"/>
                  </a:cubicBezTo>
                  <a:cubicBezTo>
                    <a:pt x="118" y="774"/>
                    <a:pt x="118" y="774"/>
                    <a:pt x="118" y="774"/>
                  </a:cubicBezTo>
                  <a:cubicBezTo>
                    <a:pt x="125" y="758"/>
                    <a:pt x="125" y="758"/>
                    <a:pt x="125" y="758"/>
                  </a:cubicBezTo>
                  <a:cubicBezTo>
                    <a:pt x="126" y="755"/>
                    <a:pt x="126" y="755"/>
                    <a:pt x="126" y="755"/>
                  </a:cubicBezTo>
                  <a:cubicBezTo>
                    <a:pt x="127" y="758"/>
                    <a:pt x="127" y="758"/>
                    <a:pt x="127" y="758"/>
                  </a:cubicBezTo>
                  <a:cubicBezTo>
                    <a:pt x="128" y="749"/>
                    <a:pt x="128" y="749"/>
                    <a:pt x="128" y="749"/>
                  </a:cubicBezTo>
                  <a:cubicBezTo>
                    <a:pt x="124" y="749"/>
                    <a:pt x="124" y="749"/>
                    <a:pt x="124" y="749"/>
                  </a:cubicBezTo>
                  <a:cubicBezTo>
                    <a:pt x="116" y="717"/>
                    <a:pt x="116" y="717"/>
                    <a:pt x="116" y="717"/>
                  </a:cubicBezTo>
                  <a:cubicBezTo>
                    <a:pt x="104" y="678"/>
                    <a:pt x="104" y="678"/>
                    <a:pt x="104" y="678"/>
                  </a:cubicBezTo>
                  <a:cubicBezTo>
                    <a:pt x="97" y="647"/>
                    <a:pt x="97" y="647"/>
                    <a:pt x="97" y="647"/>
                  </a:cubicBezTo>
                  <a:cubicBezTo>
                    <a:pt x="92" y="614"/>
                    <a:pt x="92" y="614"/>
                    <a:pt x="92" y="614"/>
                  </a:cubicBezTo>
                  <a:cubicBezTo>
                    <a:pt x="88" y="581"/>
                    <a:pt x="88" y="581"/>
                    <a:pt x="88" y="581"/>
                  </a:cubicBezTo>
                  <a:cubicBezTo>
                    <a:pt x="77" y="548"/>
                    <a:pt x="77" y="548"/>
                    <a:pt x="77" y="548"/>
                  </a:cubicBezTo>
                  <a:cubicBezTo>
                    <a:pt x="71" y="514"/>
                    <a:pt x="71" y="514"/>
                    <a:pt x="71" y="514"/>
                  </a:cubicBezTo>
                  <a:cubicBezTo>
                    <a:pt x="68" y="479"/>
                    <a:pt x="68" y="479"/>
                    <a:pt x="68" y="479"/>
                  </a:cubicBezTo>
                  <a:cubicBezTo>
                    <a:pt x="54" y="478"/>
                    <a:pt x="54" y="478"/>
                    <a:pt x="54" y="478"/>
                  </a:cubicBezTo>
                  <a:cubicBezTo>
                    <a:pt x="58" y="420"/>
                    <a:pt x="58" y="420"/>
                    <a:pt x="58" y="420"/>
                  </a:cubicBezTo>
                  <a:cubicBezTo>
                    <a:pt x="55" y="420"/>
                    <a:pt x="55" y="420"/>
                    <a:pt x="55" y="420"/>
                  </a:cubicBezTo>
                  <a:cubicBezTo>
                    <a:pt x="64" y="394"/>
                    <a:pt x="64" y="394"/>
                    <a:pt x="64" y="394"/>
                  </a:cubicBezTo>
                  <a:cubicBezTo>
                    <a:pt x="66" y="385"/>
                    <a:pt x="66" y="385"/>
                    <a:pt x="66" y="385"/>
                  </a:cubicBezTo>
                  <a:cubicBezTo>
                    <a:pt x="84" y="346"/>
                    <a:pt x="84" y="346"/>
                    <a:pt x="84" y="346"/>
                  </a:cubicBezTo>
                  <a:cubicBezTo>
                    <a:pt x="56" y="328"/>
                    <a:pt x="56" y="328"/>
                    <a:pt x="56" y="328"/>
                  </a:cubicBezTo>
                  <a:cubicBezTo>
                    <a:pt x="50" y="314"/>
                    <a:pt x="50" y="314"/>
                    <a:pt x="50" y="314"/>
                  </a:cubicBezTo>
                  <a:cubicBezTo>
                    <a:pt x="49" y="301"/>
                    <a:pt x="49" y="301"/>
                    <a:pt x="49" y="301"/>
                  </a:cubicBezTo>
                  <a:cubicBezTo>
                    <a:pt x="50" y="298"/>
                    <a:pt x="50" y="298"/>
                    <a:pt x="50" y="298"/>
                  </a:cubicBezTo>
                  <a:cubicBezTo>
                    <a:pt x="47" y="299"/>
                    <a:pt x="47" y="299"/>
                    <a:pt x="47" y="299"/>
                  </a:cubicBezTo>
                  <a:cubicBezTo>
                    <a:pt x="37" y="298"/>
                    <a:pt x="37" y="298"/>
                    <a:pt x="37" y="298"/>
                  </a:cubicBezTo>
                  <a:cubicBezTo>
                    <a:pt x="31" y="295"/>
                    <a:pt x="31" y="295"/>
                    <a:pt x="31" y="295"/>
                  </a:cubicBezTo>
                  <a:cubicBezTo>
                    <a:pt x="29" y="288"/>
                    <a:pt x="29" y="288"/>
                    <a:pt x="29" y="288"/>
                  </a:cubicBezTo>
                  <a:cubicBezTo>
                    <a:pt x="28" y="285"/>
                    <a:pt x="28" y="285"/>
                    <a:pt x="28" y="285"/>
                  </a:cubicBezTo>
                  <a:cubicBezTo>
                    <a:pt x="27" y="278"/>
                    <a:pt x="27" y="278"/>
                    <a:pt x="27" y="278"/>
                  </a:cubicBezTo>
                  <a:cubicBezTo>
                    <a:pt x="21" y="274"/>
                    <a:pt x="21" y="274"/>
                    <a:pt x="21" y="274"/>
                  </a:cubicBezTo>
                  <a:cubicBezTo>
                    <a:pt x="20" y="267"/>
                    <a:pt x="20" y="267"/>
                    <a:pt x="20" y="267"/>
                  </a:cubicBezTo>
                  <a:cubicBezTo>
                    <a:pt x="28" y="261"/>
                    <a:pt x="28" y="261"/>
                    <a:pt x="28" y="261"/>
                  </a:cubicBezTo>
                  <a:cubicBezTo>
                    <a:pt x="33" y="267"/>
                    <a:pt x="33" y="267"/>
                    <a:pt x="33" y="267"/>
                  </a:cubicBezTo>
                  <a:cubicBezTo>
                    <a:pt x="33" y="267"/>
                    <a:pt x="33" y="267"/>
                    <a:pt x="33" y="267"/>
                  </a:cubicBezTo>
                  <a:cubicBezTo>
                    <a:pt x="0" y="206"/>
                    <a:pt x="0" y="206"/>
                    <a:pt x="0" y="206"/>
                  </a:cubicBezTo>
                  <a:cubicBezTo>
                    <a:pt x="30" y="214"/>
                    <a:pt x="30" y="214"/>
                    <a:pt x="30" y="214"/>
                  </a:cubicBezTo>
                  <a:cubicBezTo>
                    <a:pt x="34" y="205"/>
                    <a:pt x="34" y="205"/>
                    <a:pt x="34" y="205"/>
                  </a:cubicBezTo>
                  <a:cubicBezTo>
                    <a:pt x="92" y="219"/>
                    <a:pt x="92" y="219"/>
                    <a:pt x="92" y="219"/>
                  </a:cubicBezTo>
                  <a:cubicBezTo>
                    <a:pt x="96" y="198"/>
                    <a:pt x="96" y="198"/>
                    <a:pt x="96" y="198"/>
                  </a:cubicBezTo>
                  <a:cubicBezTo>
                    <a:pt x="96" y="198"/>
                    <a:pt x="93" y="176"/>
                    <a:pt x="140" y="158"/>
                  </a:cubicBezTo>
                  <a:cubicBezTo>
                    <a:pt x="152" y="152"/>
                    <a:pt x="152" y="152"/>
                    <a:pt x="152" y="152"/>
                  </a:cubicBezTo>
                  <a:cubicBezTo>
                    <a:pt x="152" y="143"/>
                    <a:pt x="152" y="143"/>
                    <a:pt x="152" y="143"/>
                  </a:cubicBezTo>
                  <a:cubicBezTo>
                    <a:pt x="138" y="149"/>
                    <a:pt x="123" y="150"/>
                    <a:pt x="123" y="150"/>
                  </a:cubicBezTo>
                  <a:cubicBezTo>
                    <a:pt x="140" y="147"/>
                    <a:pt x="132" y="99"/>
                    <a:pt x="128" y="78"/>
                  </a:cubicBezTo>
                  <a:cubicBezTo>
                    <a:pt x="124" y="87"/>
                    <a:pt x="124" y="87"/>
                    <a:pt x="124" y="87"/>
                  </a:cubicBezTo>
                  <a:cubicBezTo>
                    <a:pt x="121" y="73"/>
                    <a:pt x="122" y="59"/>
                    <a:pt x="125" y="48"/>
                  </a:cubicBezTo>
                  <a:cubicBezTo>
                    <a:pt x="126" y="37"/>
                    <a:pt x="133" y="11"/>
                    <a:pt x="158" y="0"/>
                  </a:cubicBezTo>
                  <a:cubicBezTo>
                    <a:pt x="162" y="0"/>
                    <a:pt x="167" y="1"/>
                    <a:pt x="167" y="1"/>
                  </a:cubicBezTo>
                  <a:cubicBezTo>
                    <a:pt x="167" y="1"/>
                    <a:pt x="168" y="1"/>
                    <a:pt x="170" y="1"/>
                  </a:cubicBezTo>
                  <a:cubicBezTo>
                    <a:pt x="175" y="0"/>
                    <a:pt x="175" y="0"/>
                    <a:pt x="175" y="0"/>
                  </a:cubicBezTo>
                  <a:cubicBezTo>
                    <a:pt x="176" y="0"/>
                    <a:pt x="178" y="0"/>
                    <a:pt x="180" y="0"/>
                  </a:cubicBezTo>
                  <a:cubicBezTo>
                    <a:pt x="196" y="1"/>
                    <a:pt x="221" y="10"/>
                    <a:pt x="225" y="59"/>
                  </a:cubicBezTo>
                  <a:cubicBezTo>
                    <a:pt x="225" y="59"/>
                    <a:pt x="227" y="77"/>
                    <a:pt x="233" y="98"/>
                  </a:cubicBezTo>
                  <a:cubicBezTo>
                    <a:pt x="239" y="113"/>
                    <a:pt x="252" y="139"/>
                    <a:pt x="262" y="139"/>
                  </a:cubicBezTo>
                  <a:cubicBezTo>
                    <a:pt x="248" y="143"/>
                    <a:pt x="236" y="139"/>
                    <a:pt x="236" y="139"/>
                  </a:cubicBezTo>
                  <a:cubicBezTo>
                    <a:pt x="253" y="160"/>
                    <a:pt x="253" y="160"/>
                    <a:pt x="253" y="160"/>
                  </a:cubicBezTo>
                  <a:cubicBezTo>
                    <a:pt x="268" y="165"/>
                    <a:pt x="268" y="165"/>
                    <a:pt x="268" y="165"/>
                  </a:cubicBezTo>
                  <a:cubicBezTo>
                    <a:pt x="276" y="169"/>
                    <a:pt x="288" y="181"/>
                    <a:pt x="293" y="209"/>
                  </a:cubicBezTo>
                  <a:cubicBezTo>
                    <a:pt x="295" y="218"/>
                    <a:pt x="296" y="230"/>
                    <a:pt x="295" y="244"/>
                  </a:cubicBezTo>
                  <a:cubicBezTo>
                    <a:pt x="292" y="256"/>
                    <a:pt x="292" y="256"/>
                    <a:pt x="292" y="256"/>
                  </a:cubicBezTo>
                  <a:cubicBezTo>
                    <a:pt x="273" y="301"/>
                    <a:pt x="273" y="301"/>
                    <a:pt x="273" y="301"/>
                  </a:cubicBezTo>
                  <a:cubicBezTo>
                    <a:pt x="273" y="301"/>
                    <a:pt x="254" y="342"/>
                    <a:pt x="240" y="357"/>
                  </a:cubicBezTo>
                  <a:cubicBezTo>
                    <a:pt x="240" y="357"/>
                    <a:pt x="234" y="382"/>
                    <a:pt x="234" y="382"/>
                  </a:cubicBezTo>
                  <a:cubicBezTo>
                    <a:pt x="233" y="424"/>
                    <a:pt x="233" y="424"/>
                    <a:pt x="233" y="424"/>
                  </a:cubicBezTo>
                  <a:cubicBezTo>
                    <a:pt x="229" y="453"/>
                    <a:pt x="229" y="453"/>
                    <a:pt x="229" y="453"/>
                  </a:cubicBezTo>
                  <a:cubicBezTo>
                    <a:pt x="229" y="503"/>
                    <a:pt x="229" y="503"/>
                    <a:pt x="229" y="503"/>
                  </a:cubicBezTo>
                  <a:cubicBezTo>
                    <a:pt x="218" y="504"/>
                    <a:pt x="218" y="504"/>
                    <a:pt x="218" y="504"/>
                  </a:cubicBezTo>
                  <a:cubicBezTo>
                    <a:pt x="218" y="504"/>
                    <a:pt x="193" y="547"/>
                    <a:pt x="195" y="636"/>
                  </a:cubicBezTo>
                  <a:close/>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grpSp>
      <p:sp>
        <p:nvSpPr>
          <p:cNvPr id="10" name="Freeform 7"/>
          <p:cNvSpPr>
            <a:spLocks noEditPoints="1"/>
          </p:cNvSpPr>
          <p:nvPr/>
        </p:nvSpPr>
        <p:spPr bwMode="auto">
          <a:xfrm>
            <a:off x="5567919" y="1669642"/>
            <a:ext cx="179834" cy="607801"/>
          </a:xfrm>
          <a:custGeom>
            <a:avLst/>
            <a:gdLst>
              <a:gd name="T0" fmla="*/ 387 w 398"/>
              <a:gd name="T1" fmla="*/ 411 h 1345"/>
              <a:gd name="T2" fmla="*/ 256 w 398"/>
              <a:gd name="T3" fmla="*/ 213 h 1345"/>
              <a:gd name="T4" fmla="*/ 232 w 398"/>
              <a:gd name="T5" fmla="*/ 181 h 1345"/>
              <a:gd name="T6" fmla="*/ 246 w 398"/>
              <a:gd name="T7" fmla="*/ 135 h 1345"/>
              <a:gd name="T8" fmla="*/ 207 w 398"/>
              <a:gd name="T9" fmla="*/ 22 h 1345"/>
              <a:gd name="T10" fmla="*/ 116 w 398"/>
              <a:gd name="T11" fmla="*/ 112 h 1345"/>
              <a:gd name="T12" fmla="*/ 134 w 398"/>
              <a:gd name="T13" fmla="*/ 152 h 1345"/>
              <a:gd name="T14" fmla="*/ 129 w 398"/>
              <a:gd name="T15" fmla="*/ 223 h 1345"/>
              <a:gd name="T16" fmla="*/ 5 w 398"/>
              <a:gd name="T17" fmla="*/ 435 h 1345"/>
              <a:gd name="T18" fmla="*/ 9 w 398"/>
              <a:gd name="T19" fmla="*/ 582 h 1345"/>
              <a:gd name="T20" fmla="*/ 29 w 398"/>
              <a:gd name="T21" fmla="*/ 631 h 1345"/>
              <a:gd name="T22" fmla="*/ 41 w 398"/>
              <a:gd name="T23" fmla="*/ 667 h 1345"/>
              <a:gd name="T24" fmla="*/ 51 w 398"/>
              <a:gd name="T25" fmla="*/ 813 h 1345"/>
              <a:gd name="T26" fmla="*/ 48 w 398"/>
              <a:gd name="T27" fmla="*/ 1032 h 1345"/>
              <a:gd name="T28" fmla="*/ 65 w 398"/>
              <a:gd name="T29" fmla="*/ 1181 h 1345"/>
              <a:gd name="T30" fmla="*/ 75 w 398"/>
              <a:gd name="T31" fmla="*/ 1222 h 1345"/>
              <a:gd name="T32" fmla="*/ 41 w 398"/>
              <a:gd name="T33" fmla="*/ 1310 h 1345"/>
              <a:gd name="T34" fmla="*/ 117 w 398"/>
              <a:gd name="T35" fmla="*/ 1284 h 1345"/>
              <a:gd name="T36" fmla="*/ 135 w 398"/>
              <a:gd name="T37" fmla="*/ 1246 h 1345"/>
              <a:gd name="T38" fmla="*/ 136 w 398"/>
              <a:gd name="T39" fmla="*/ 1175 h 1345"/>
              <a:gd name="T40" fmla="*/ 132 w 398"/>
              <a:gd name="T41" fmla="*/ 1018 h 1345"/>
              <a:gd name="T42" fmla="*/ 202 w 398"/>
              <a:gd name="T43" fmla="*/ 815 h 1345"/>
              <a:gd name="T44" fmla="*/ 220 w 398"/>
              <a:gd name="T45" fmla="*/ 1106 h 1345"/>
              <a:gd name="T46" fmla="*/ 227 w 398"/>
              <a:gd name="T47" fmla="*/ 1166 h 1345"/>
              <a:gd name="T48" fmla="*/ 225 w 398"/>
              <a:gd name="T49" fmla="*/ 1228 h 1345"/>
              <a:gd name="T50" fmla="*/ 229 w 398"/>
              <a:gd name="T51" fmla="*/ 1267 h 1345"/>
              <a:gd name="T52" fmla="*/ 258 w 398"/>
              <a:gd name="T53" fmla="*/ 1306 h 1345"/>
              <a:gd name="T54" fmla="*/ 327 w 398"/>
              <a:gd name="T55" fmla="*/ 1286 h 1345"/>
              <a:gd name="T56" fmla="*/ 302 w 398"/>
              <a:gd name="T57" fmla="*/ 1234 h 1345"/>
              <a:gd name="T58" fmla="*/ 310 w 398"/>
              <a:gd name="T59" fmla="*/ 1194 h 1345"/>
              <a:gd name="T60" fmla="*/ 301 w 398"/>
              <a:gd name="T61" fmla="*/ 999 h 1345"/>
              <a:gd name="T62" fmla="*/ 307 w 398"/>
              <a:gd name="T63" fmla="*/ 919 h 1345"/>
              <a:gd name="T64" fmla="*/ 320 w 398"/>
              <a:gd name="T65" fmla="*/ 687 h 1345"/>
              <a:gd name="T66" fmla="*/ 383 w 398"/>
              <a:gd name="T67" fmla="*/ 590 h 1345"/>
              <a:gd name="T68" fmla="*/ 85 w 398"/>
              <a:gd name="T69" fmla="*/ 523 h 1345"/>
              <a:gd name="T70" fmla="*/ 66 w 398"/>
              <a:gd name="T71" fmla="*/ 558 h 1345"/>
              <a:gd name="T72" fmla="*/ 77 w 398"/>
              <a:gd name="T73" fmla="*/ 445 h 1345"/>
              <a:gd name="T74" fmla="*/ 85 w 398"/>
              <a:gd name="T75" fmla="*/ 523 h 1345"/>
              <a:gd name="T76" fmla="*/ 321 w 398"/>
              <a:gd name="T77" fmla="*/ 553 h 1345"/>
              <a:gd name="T78" fmla="*/ 309 w 398"/>
              <a:gd name="T79" fmla="*/ 562 h 1345"/>
              <a:gd name="T80" fmla="*/ 328 w 398"/>
              <a:gd name="T81" fmla="*/ 466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8" h="1345">
                <a:moveTo>
                  <a:pt x="375" y="578"/>
                </a:moveTo>
                <a:cubicBezTo>
                  <a:pt x="375" y="578"/>
                  <a:pt x="398" y="473"/>
                  <a:pt x="387" y="411"/>
                </a:cubicBezTo>
                <a:cubicBezTo>
                  <a:pt x="387" y="411"/>
                  <a:pt x="378" y="278"/>
                  <a:pt x="330" y="254"/>
                </a:cubicBezTo>
                <a:cubicBezTo>
                  <a:pt x="330" y="254"/>
                  <a:pt x="265" y="224"/>
                  <a:pt x="256" y="213"/>
                </a:cubicBezTo>
                <a:cubicBezTo>
                  <a:pt x="248" y="203"/>
                  <a:pt x="245" y="200"/>
                  <a:pt x="241" y="181"/>
                </a:cubicBezTo>
                <a:cubicBezTo>
                  <a:pt x="232" y="181"/>
                  <a:pt x="232" y="181"/>
                  <a:pt x="232" y="181"/>
                </a:cubicBezTo>
                <a:cubicBezTo>
                  <a:pt x="231" y="145"/>
                  <a:pt x="231" y="145"/>
                  <a:pt x="231" y="145"/>
                </a:cubicBezTo>
                <a:cubicBezTo>
                  <a:pt x="231" y="145"/>
                  <a:pt x="245" y="150"/>
                  <a:pt x="246" y="135"/>
                </a:cubicBezTo>
                <a:cubicBezTo>
                  <a:pt x="247" y="120"/>
                  <a:pt x="248" y="112"/>
                  <a:pt x="248" y="112"/>
                </a:cubicBezTo>
                <a:cubicBezTo>
                  <a:pt x="248" y="112"/>
                  <a:pt x="265" y="43"/>
                  <a:pt x="207" y="22"/>
                </a:cubicBezTo>
                <a:cubicBezTo>
                  <a:pt x="207" y="22"/>
                  <a:pt x="182" y="0"/>
                  <a:pt x="155" y="12"/>
                </a:cubicBezTo>
                <a:cubicBezTo>
                  <a:pt x="128" y="24"/>
                  <a:pt x="104" y="73"/>
                  <a:pt x="116" y="112"/>
                </a:cubicBezTo>
                <a:cubicBezTo>
                  <a:pt x="118" y="141"/>
                  <a:pt x="118" y="141"/>
                  <a:pt x="118" y="141"/>
                </a:cubicBezTo>
                <a:cubicBezTo>
                  <a:pt x="118" y="141"/>
                  <a:pt x="121" y="152"/>
                  <a:pt x="134" y="152"/>
                </a:cubicBezTo>
                <a:cubicBezTo>
                  <a:pt x="134" y="152"/>
                  <a:pt x="149" y="162"/>
                  <a:pt x="146" y="183"/>
                </a:cubicBezTo>
                <a:cubicBezTo>
                  <a:pt x="143" y="204"/>
                  <a:pt x="147" y="211"/>
                  <a:pt x="129" y="223"/>
                </a:cubicBezTo>
                <a:cubicBezTo>
                  <a:pt x="111" y="235"/>
                  <a:pt x="34" y="267"/>
                  <a:pt x="28" y="312"/>
                </a:cubicBezTo>
                <a:cubicBezTo>
                  <a:pt x="28" y="312"/>
                  <a:pt x="9" y="370"/>
                  <a:pt x="5" y="435"/>
                </a:cubicBezTo>
                <a:cubicBezTo>
                  <a:pt x="5" y="435"/>
                  <a:pt x="1" y="498"/>
                  <a:pt x="8" y="566"/>
                </a:cubicBezTo>
                <a:cubicBezTo>
                  <a:pt x="9" y="582"/>
                  <a:pt x="9" y="582"/>
                  <a:pt x="9" y="582"/>
                </a:cubicBezTo>
                <a:cubicBezTo>
                  <a:pt x="0" y="590"/>
                  <a:pt x="0" y="590"/>
                  <a:pt x="0" y="590"/>
                </a:cubicBezTo>
                <a:cubicBezTo>
                  <a:pt x="29" y="631"/>
                  <a:pt x="29" y="631"/>
                  <a:pt x="29" y="631"/>
                </a:cubicBezTo>
                <a:cubicBezTo>
                  <a:pt x="33" y="630"/>
                  <a:pt x="33" y="630"/>
                  <a:pt x="33" y="630"/>
                </a:cubicBezTo>
                <a:cubicBezTo>
                  <a:pt x="33" y="630"/>
                  <a:pt x="31" y="652"/>
                  <a:pt x="41" y="667"/>
                </a:cubicBezTo>
                <a:cubicBezTo>
                  <a:pt x="51" y="682"/>
                  <a:pt x="56" y="686"/>
                  <a:pt x="56" y="692"/>
                </a:cubicBezTo>
                <a:cubicBezTo>
                  <a:pt x="56" y="698"/>
                  <a:pt x="53" y="787"/>
                  <a:pt x="51" y="813"/>
                </a:cubicBezTo>
                <a:cubicBezTo>
                  <a:pt x="51" y="813"/>
                  <a:pt x="59" y="950"/>
                  <a:pt x="56" y="971"/>
                </a:cubicBezTo>
                <a:cubicBezTo>
                  <a:pt x="53" y="992"/>
                  <a:pt x="46" y="1013"/>
                  <a:pt x="48" y="1032"/>
                </a:cubicBezTo>
                <a:cubicBezTo>
                  <a:pt x="50" y="1051"/>
                  <a:pt x="52" y="1135"/>
                  <a:pt x="52" y="1152"/>
                </a:cubicBezTo>
                <a:cubicBezTo>
                  <a:pt x="52" y="1169"/>
                  <a:pt x="58" y="1176"/>
                  <a:pt x="65" y="1181"/>
                </a:cubicBezTo>
                <a:cubicBezTo>
                  <a:pt x="65" y="1181"/>
                  <a:pt x="68" y="1180"/>
                  <a:pt x="67" y="1191"/>
                </a:cubicBezTo>
                <a:cubicBezTo>
                  <a:pt x="66" y="1202"/>
                  <a:pt x="52" y="1220"/>
                  <a:pt x="75" y="1222"/>
                </a:cubicBezTo>
                <a:cubicBezTo>
                  <a:pt x="72" y="1237"/>
                  <a:pt x="72" y="1237"/>
                  <a:pt x="72" y="1237"/>
                </a:cubicBezTo>
                <a:cubicBezTo>
                  <a:pt x="72" y="1237"/>
                  <a:pt x="32" y="1294"/>
                  <a:pt x="41" y="1310"/>
                </a:cubicBezTo>
                <a:cubicBezTo>
                  <a:pt x="50" y="1326"/>
                  <a:pt x="54" y="1335"/>
                  <a:pt x="92" y="1328"/>
                </a:cubicBezTo>
                <a:cubicBezTo>
                  <a:pt x="92" y="1328"/>
                  <a:pt x="107" y="1331"/>
                  <a:pt x="117" y="1284"/>
                </a:cubicBezTo>
                <a:cubicBezTo>
                  <a:pt x="117" y="1284"/>
                  <a:pt x="128" y="1275"/>
                  <a:pt x="130" y="1271"/>
                </a:cubicBezTo>
                <a:cubicBezTo>
                  <a:pt x="132" y="1267"/>
                  <a:pt x="135" y="1246"/>
                  <a:pt x="135" y="1246"/>
                </a:cubicBezTo>
                <a:cubicBezTo>
                  <a:pt x="135" y="1246"/>
                  <a:pt x="164" y="1221"/>
                  <a:pt x="131" y="1187"/>
                </a:cubicBezTo>
                <a:cubicBezTo>
                  <a:pt x="131" y="1187"/>
                  <a:pt x="129" y="1180"/>
                  <a:pt x="136" y="1175"/>
                </a:cubicBezTo>
                <a:cubicBezTo>
                  <a:pt x="143" y="1170"/>
                  <a:pt x="143" y="1169"/>
                  <a:pt x="143" y="1154"/>
                </a:cubicBezTo>
                <a:cubicBezTo>
                  <a:pt x="143" y="1139"/>
                  <a:pt x="131" y="1036"/>
                  <a:pt x="132" y="1018"/>
                </a:cubicBezTo>
                <a:cubicBezTo>
                  <a:pt x="133" y="1000"/>
                  <a:pt x="153" y="793"/>
                  <a:pt x="175" y="772"/>
                </a:cubicBezTo>
                <a:cubicBezTo>
                  <a:pt x="175" y="772"/>
                  <a:pt x="196" y="780"/>
                  <a:pt x="202" y="815"/>
                </a:cubicBezTo>
                <a:cubicBezTo>
                  <a:pt x="208" y="850"/>
                  <a:pt x="215" y="943"/>
                  <a:pt x="221" y="964"/>
                </a:cubicBezTo>
                <a:cubicBezTo>
                  <a:pt x="227" y="985"/>
                  <a:pt x="219" y="1099"/>
                  <a:pt x="220" y="1106"/>
                </a:cubicBezTo>
                <a:cubicBezTo>
                  <a:pt x="221" y="1113"/>
                  <a:pt x="229" y="1146"/>
                  <a:pt x="229" y="1152"/>
                </a:cubicBezTo>
                <a:cubicBezTo>
                  <a:pt x="229" y="1158"/>
                  <a:pt x="227" y="1152"/>
                  <a:pt x="227" y="1166"/>
                </a:cubicBezTo>
                <a:cubicBezTo>
                  <a:pt x="227" y="1166"/>
                  <a:pt x="221" y="1197"/>
                  <a:pt x="223" y="1207"/>
                </a:cubicBezTo>
                <a:cubicBezTo>
                  <a:pt x="225" y="1217"/>
                  <a:pt x="226" y="1225"/>
                  <a:pt x="225" y="1228"/>
                </a:cubicBezTo>
                <a:cubicBezTo>
                  <a:pt x="224" y="1231"/>
                  <a:pt x="218" y="1237"/>
                  <a:pt x="222" y="1243"/>
                </a:cubicBezTo>
                <a:cubicBezTo>
                  <a:pt x="226" y="1249"/>
                  <a:pt x="229" y="1253"/>
                  <a:pt x="229" y="1267"/>
                </a:cubicBezTo>
                <a:cubicBezTo>
                  <a:pt x="229" y="1281"/>
                  <a:pt x="241" y="1282"/>
                  <a:pt x="246" y="1287"/>
                </a:cubicBezTo>
                <a:cubicBezTo>
                  <a:pt x="246" y="1287"/>
                  <a:pt x="259" y="1295"/>
                  <a:pt x="258" y="1306"/>
                </a:cubicBezTo>
                <a:cubicBezTo>
                  <a:pt x="257" y="1317"/>
                  <a:pt x="273" y="1333"/>
                  <a:pt x="305" y="1339"/>
                </a:cubicBezTo>
                <a:cubicBezTo>
                  <a:pt x="337" y="1345"/>
                  <a:pt x="345" y="1322"/>
                  <a:pt x="327" y="1286"/>
                </a:cubicBezTo>
                <a:cubicBezTo>
                  <a:pt x="327" y="1286"/>
                  <a:pt x="307" y="1270"/>
                  <a:pt x="307" y="1263"/>
                </a:cubicBezTo>
                <a:cubicBezTo>
                  <a:pt x="307" y="1256"/>
                  <a:pt x="299" y="1239"/>
                  <a:pt x="302" y="1234"/>
                </a:cubicBezTo>
                <a:cubicBezTo>
                  <a:pt x="305" y="1229"/>
                  <a:pt x="294" y="1224"/>
                  <a:pt x="291" y="1215"/>
                </a:cubicBezTo>
                <a:cubicBezTo>
                  <a:pt x="288" y="1206"/>
                  <a:pt x="311" y="1211"/>
                  <a:pt x="310" y="1194"/>
                </a:cubicBezTo>
                <a:cubicBezTo>
                  <a:pt x="309" y="1177"/>
                  <a:pt x="299" y="1092"/>
                  <a:pt x="299" y="1092"/>
                </a:cubicBezTo>
                <a:cubicBezTo>
                  <a:pt x="299" y="1092"/>
                  <a:pt x="299" y="1013"/>
                  <a:pt x="301" y="999"/>
                </a:cubicBezTo>
                <a:cubicBezTo>
                  <a:pt x="303" y="985"/>
                  <a:pt x="293" y="969"/>
                  <a:pt x="295" y="960"/>
                </a:cubicBezTo>
                <a:cubicBezTo>
                  <a:pt x="296" y="951"/>
                  <a:pt x="308" y="933"/>
                  <a:pt x="307" y="919"/>
                </a:cubicBezTo>
                <a:cubicBezTo>
                  <a:pt x="307" y="906"/>
                  <a:pt x="322" y="731"/>
                  <a:pt x="315" y="703"/>
                </a:cubicBezTo>
                <a:cubicBezTo>
                  <a:pt x="315" y="703"/>
                  <a:pt x="307" y="698"/>
                  <a:pt x="320" y="687"/>
                </a:cubicBezTo>
                <a:cubicBezTo>
                  <a:pt x="333" y="675"/>
                  <a:pt x="348" y="637"/>
                  <a:pt x="349" y="627"/>
                </a:cubicBezTo>
                <a:cubicBezTo>
                  <a:pt x="349" y="617"/>
                  <a:pt x="383" y="595"/>
                  <a:pt x="383" y="590"/>
                </a:cubicBezTo>
                <a:cubicBezTo>
                  <a:pt x="384" y="585"/>
                  <a:pt x="375" y="578"/>
                  <a:pt x="375" y="578"/>
                </a:cubicBezTo>
                <a:close/>
                <a:moveTo>
                  <a:pt x="85" y="523"/>
                </a:moveTo>
                <a:cubicBezTo>
                  <a:pt x="81" y="539"/>
                  <a:pt x="73" y="564"/>
                  <a:pt x="73" y="564"/>
                </a:cubicBezTo>
                <a:cubicBezTo>
                  <a:pt x="73" y="564"/>
                  <a:pt x="65" y="565"/>
                  <a:pt x="66" y="558"/>
                </a:cubicBezTo>
                <a:cubicBezTo>
                  <a:pt x="67" y="551"/>
                  <a:pt x="63" y="511"/>
                  <a:pt x="63" y="500"/>
                </a:cubicBezTo>
                <a:cubicBezTo>
                  <a:pt x="62" y="489"/>
                  <a:pt x="75" y="455"/>
                  <a:pt x="77" y="445"/>
                </a:cubicBezTo>
                <a:cubicBezTo>
                  <a:pt x="80" y="435"/>
                  <a:pt x="82" y="433"/>
                  <a:pt x="85" y="437"/>
                </a:cubicBezTo>
                <a:cubicBezTo>
                  <a:pt x="89" y="442"/>
                  <a:pt x="89" y="506"/>
                  <a:pt x="85" y="523"/>
                </a:cubicBezTo>
                <a:close/>
                <a:moveTo>
                  <a:pt x="323" y="484"/>
                </a:moveTo>
                <a:cubicBezTo>
                  <a:pt x="319" y="494"/>
                  <a:pt x="320" y="539"/>
                  <a:pt x="321" y="553"/>
                </a:cubicBezTo>
                <a:cubicBezTo>
                  <a:pt x="321" y="556"/>
                  <a:pt x="321" y="558"/>
                  <a:pt x="321" y="558"/>
                </a:cubicBezTo>
                <a:cubicBezTo>
                  <a:pt x="309" y="562"/>
                  <a:pt x="309" y="562"/>
                  <a:pt x="309" y="562"/>
                </a:cubicBezTo>
                <a:cubicBezTo>
                  <a:pt x="313" y="440"/>
                  <a:pt x="313" y="440"/>
                  <a:pt x="313" y="440"/>
                </a:cubicBezTo>
                <a:cubicBezTo>
                  <a:pt x="313" y="440"/>
                  <a:pt x="325" y="457"/>
                  <a:pt x="328" y="466"/>
                </a:cubicBezTo>
                <a:cubicBezTo>
                  <a:pt x="331" y="475"/>
                  <a:pt x="329" y="472"/>
                  <a:pt x="323" y="484"/>
                </a:cubicBezTo>
                <a:close/>
              </a:path>
            </a:pathLst>
          </a:custGeom>
          <a:gradFill>
            <a:gsLst>
              <a:gs pos="73000">
                <a:schemeClr val="tx2"/>
              </a:gs>
              <a:gs pos="0">
                <a:schemeClr val="accent2">
                  <a:lumMod val="48000"/>
                </a:schemeClr>
              </a:gs>
            </a:gsLst>
            <a:lin ang="16200000" scaled="1"/>
          </a:gradFill>
          <a:ln>
            <a:noFill/>
          </a:ln>
          <a:effectLst>
            <a:softEdge rad="254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grpSp>
        <p:nvGrpSpPr>
          <p:cNvPr id="11" name="woman"/>
          <p:cNvGrpSpPr/>
          <p:nvPr/>
        </p:nvGrpSpPr>
        <p:grpSpPr>
          <a:xfrm>
            <a:off x="2286740" y="1732871"/>
            <a:ext cx="154650" cy="573581"/>
            <a:chOff x="761272" y="1031546"/>
            <a:chExt cx="854521" cy="3169332"/>
          </a:xfrm>
        </p:grpSpPr>
        <p:grpSp>
          <p:nvGrpSpPr>
            <p:cNvPr id="12" name="Group 5"/>
            <p:cNvGrpSpPr>
              <a:grpSpLocks noChangeAspect="1"/>
            </p:cNvGrpSpPr>
            <p:nvPr/>
          </p:nvGrpSpPr>
          <p:grpSpPr bwMode="auto">
            <a:xfrm>
              <a:off x="761272" y="1031546"/>
              <a:ext cx="854521" cy="3169332"/>
              <a:chOff x="2407" y="-138"/>
              <a:chExt cx="946" cy="3487"/>
            </a:xfrm>
          </p:grpSpPr>
          <p:sp>
            <p:nvSpPr>
              <p:cNvPr id="14" name="Freeform 6"/>
              <p:cNvSpPr>
                <a:spLocks/>
              </p:cNvSpPr>
              <p:nvPr/>
            </p:nvSpPr>
            <p:spPr bwMode="auto">
              <a:xfrm>
                <a:off x="2574" y="1242"/>
                <a:ext cx="779" cy="2107"/>
              </a:xfrm>
              <a:custGeom>
                <a:avLst/>
                <a:gdLst>
                  <a:gd name="T0" fmla="*/ 0 w 330"/>
                  <a:gd name="T1" fmla="*/ 60 h 892"/>
                  <a:gd name="T2" fmla="*/ 34 w 330"/>
                  <a:gd name="T3" fmla="*/ 108 h 892"/>
                  <a:gd name="T4" fmla="*/ 34 w 330"/>
                  <a:gd name="T5" fmla="*/ 130 h 892"/>
                  <a:gd name="T6" fmla="*/ 72 w 330"/>
                  <a:gd name="T7" fmla="*/ 407 h 892"/>
                  <a:gd name="T8" fmla="*/ 74 w 330"/>
                  <a:gd name="T9" fmla="*/ 501 h 892"/>
                  <a:gd name="T10" fmla="*/ 81 w 330"/>
                  <a:gd name="T11" fmla="*/ 671 h 892"/>
                  <a:gd name="T12" fmla="*/ 71 w 330"/>
                  <a:gd name="T13" fmla="*/ 673 h 892"/>
                  <a:gd name="T14" fmla="*/ 72 w 330"/>
                  <a:gd name="T15" fmla="*/ 694 h 892"/>
                  <a:gd name="T16" fmla="*/ 96 w 330"/>
                  <a:gd name="T17" fmla="*/ 706 h 892"/>
                  <a:gd name="T18" fmla="*/ 97 w 330"/>
                  <a:gd name="T19" fmla="*/ 746 h 892"/>
                  <a:gd name="T20" fmla="*/ 99 w 330"/>
                  <a:gd name="T21" fmla="*/ 827 h 892"/>
                  <a:gd name="T22" fmla="*/ 152 w 330"/>
                  <a:gd name="T23" fmla="*/ 892 h 892"/>
                  <a:gd name="T24" fmla="*/ 170 w 330"/>
                  <a:gd name="T25" fmla="*/ 820 h 892"/>
                  <a:gd name="T26" fmla="*/ 150 w 330"/>
                  <a:gd name="T27" fmla="*/ 767 h 892"/>
                  <a:gd name="T28" fmla="*/ 139 w 330"/>
                  <a:gd name="T29" fmla="*/ 698 h 892"/>
                  <a:gd name="T30" fmla="*/ 153 w 330"/>
                  <a:gd name="T31" fmla="*/ 688 h 892"/>
                  <a:gd name="T32" fmla="*/ 151 w 330"/>
                  <a:gd name="T33" fmla="*/ 657 h 892"/>
                  <a:gd name="T34" fmla="*/ 165 w 330"/>
                  <a:gd name="T35" fmla="*/ 668 h 892"/>
                  <a:gd name="T36" fmla="*/ 166 w 330"/>
                  <a:gd name="T37" fmla="*/ 698 h 892"/>
                  <a:gd name="T38" fmla="*/ 175 w 330"/>
                  <a:gd name="T39" fmla="*/ 698 h 892"/>
                  <a:gd name="T40" fmla="*/ 174 w 330"/>
                  <a:gd name="T41" fmla="*/ 667 h 892"/>
                  <a:gd name="T42" fmla="*/ 211 w 330"/>
                  <a:gd name="T43" fmla="*/ 713 h 892"/>
                  <a:gd name="T44" fmla="*/ 243 w 330"/>
                  <a:gd name="T45" fmla="*/ 734 h 892"/>
                  <a:gd name="T46" fmla="*/ 302 w 330"/>
                  <a:gd name="T47" fmla="*/ 725 h 892"/>
                  <a:gd name="T48" fmla="*/ 227 w 330"/>
                  <a:gd name="T49" fmla="*/ 664 h 892"/>
                  <a:gd name="T50" fmla="*/ 205 w 330"/>
                  <a:gd name="T51" fmla="*/ 596 h 892"/>
                  <a:gd name="T52" fmla="*/ 209 w 330"/>
                  <a:gd name="T53" fmla="*/ 592 h 892"/>
                  <a:gd name="T54" fmla="*/ 227 w 330"/>
                  <a:gd name="T55" fmla="*/ 432 h 892"/>
                  <a:gd name="T56" fmla="*/ 246 w 330"/>
                  <a:gd name="T57" fmla="*/ 364 h 892"/>
                  <a:gd name="T58" fmla="*/ 284 w 330"/>
                  <a:gd name="T59" fmla="*/ 215 h 892"/>
                  <a:gd name="T60" fmla="*/ 321 w 330"/>
                  <a:gd name="T61" fmla="*/ 102 h 892"/>
                  <a:gd name="T62" fmla="*/ 314 w 330"/>
                  <a:gd name="T63" fmla="*/ 77 h 892"/>
                  <a:gd name="T64" fmla="*/ 309 w 330"/>
                  <a:gd name="T65" fmla="*/ 65 h 892"/>
                  <a:gd name="T66" fmla="*/ 320 w 330"/>
                  <a:gd name="T67" fmla="*/ 24 h 892"/>
                  <a:gd name="T68" fmla="*/ 273 w 330"/>
                  <a:gd name="T69" fmla="*/ 0 h 892"/>
                  <a:gd name="T70" fmla="*/ 70 w 330"/>
                  <a:gd name="T71" fmla="*/ 38 h 892"/>
                  <a:gd name="T72" fmla="*/ 36 w 330"/>
                  <a:gd name="T73" fmla="*/ 32 h 892"/>
                  <a:gd name="T74" fmla="*/ 0 w 330"/>
                  <a:gd name="T75" fmla="*/ 6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0" h="892">
                    <a:moveTo>
                      <a:pt x="0" y="60"/>
                    </a:moveTo>
                    <a:cubicBezTo>
                      <a:pt x="0" y="60"/>
                      <a:pt x="38" y="105"/>
                      <a:pt x="34" y="108"/>
                    </a:cubicBezTo>
                    <a:cubicBezTo>
                      <a:pt x="30" y="111"/>
                      <a:pt x="31" y="116"/>
                      <a:pt x="34" y="130"/>
                    </a:cubicBezTo>
                    <a:cubicBezTo>
                      <a:pt x="37" y="144"/>
                      <a:pt x="69" y="368"/>
                      <a:pt x="72" y="407"/>
                    </a:cubicBezTo>
                    <a:cubicBezTo>
                      <a:pt x="75" y="446"/>
                      <a:pt x="74" y="501"/>
                      <a:pt x="74" y="501"/>
                    </a:cubicBezTo>
                    <a:cubicBezTo>
                      <a:pt x="81" y="671"/>
                      <a:pt x="81" y="671"/>
                      <a:pt x="81" y="671"/>
                    </a:cubicBezTo>
                    <a:cubicBezTo>
                      <a:pt x="71" y="673"/>
                      <a:pt x="71" y="673"/>
                      <a:pt x="71" y="673"/>
                    </a:cubicBezTo>
                    <a:cubicBezTo>
                      <a:pt x="71" y="673"/>
                      <a:pt x="72" y="685"/>
                      <a:pt x="72" y="694"/>
                    </a:cubicBezTo>
                    <a:cubicBezTo>
                      <a:pt x="72" y="703"/>
                      <a:pt x="96" y="706"/>
                      <a:pt x="96" y="706"/>
                    </a:cubicBezTo>
                    <a:cubicBezTo>
                      <a:pt x="96" y="706"/>
                      <a:pt x="98" y="737"/>
                      <a:pt x="97" y="746"/>
                    </a:cubicBezTo>
                    <a:cubicBezTo>
                      <a:pt x="96" y="755"/>
                      <a:pt x="99" y="827"/>
                      <a:pt x="99" y="827"/>
                    </a:cubicBezTo>
                    <a:cubicBezTo>
                      <a:pt x="103" y="875"/>
                      <a:pt x="152" y="892"/>
                      <a:pt x="152" y="892"/>
                    </a:cubicBezTo>
                    <a:cubicBezTo>
                      <a:pt x="186" y="866"/>
                      <a:pt x="174" y="825"/>
                      <a:pt x="170" y="820"/>
                    </a:cubicBezTo>
                    <a:cubicBezTo>
                      <a:pt x="166" y="815"/>
                      <a:pt x="150" y="767"/>
                      <a:pt x="150" y="767"/>
                    </a:cubicBezTo>
                    <a:cubicBezTo>
                      <a:pt x="139" y="698"/>
                      <a:pt x="139" y="698"/>
                      <a:pt x="139" y="698"/>
                    </a:cubicBezTo>
                    <a:cubicBezTo>
                      <a:pt x="139" y="698"/>
                      <a:pt x="152" y="691"/>
                      <a:pt x="153" y="688"/>
                    </a:cubicBezTo>
                    <a:cubicBezTo>
                      <a:pt x="154" y="685"/>
                      <a:pt x="151" y="657"/>
                      <a:pt x="151" y="657"/>
                    </a:cubicBezTo>
                    <a:cubicBezTo>
                      <a:pt x="151" y="660"/>
                      <a:pt x="165" y="668"/>
                      <a:pt x="165" y="668"/>
                    </a:cubicBezTo>
                    <a:cubicBezTo>
                      <a:pt x="166" y="698"/>
                      <a:pt x="166" y="698"/>
                      <a:pt x="166" y="698"/>
                    </a:cubicBezTo>
                    <a:cubicBezTo>
                      <a:pt x="175" y="698"/>
                      <a:pt x="175" y="698"/>
                      <a:pt x="175" y="698"/>
                    </a:cubicBezTo>
                    <a:cubicBezTo>
                      <a:pt x="174" y="667"/>
                      <a:pt x="174" y="667"/>
                      <a:pt x="174" y="667"/>
                    </a:cubicBezTo>
                    <a:cubicBezTo>
                      <a:pt x="182" y="669"/>
                      <a:pt x="211" y="713"/>
                      <a:pt x="211" y="713"/>
                    </a:cubicBezTo>
                    <a:cubicBezTo>
                      <a:pt x="230" y="734"/>
                      <a:pt x="243" y="734"/>
                      <a:pt x="243" y="734"/>
                    </a:cubicBezTo>
                    <a:cubicBezTo>
                      <a:pt x="279" y="740"/>
                      <a:pt x="302" y="725"/>
                      <a:pt x="302" y="725"/>
                    </a:cubicBezTo>
                    <a:cubicBezTo>
                      <a:pt x="299" y="714"/>
                      <a:pt x="227" y="664"/>
                      <a:pt x="227" y="664"/>
                    </a:cubicBezTo>
                    <a:cubicBezTo>
                      <a:pt x="203" y="643"/>
                      <a:pt x="205" y="596"/>
                      <a:pt x="205" y="596"/>
                    </a:cubicBezTo>
                    <a:cubicBezTo>
                      <a:pt x="209" y="592"/>
                      <a:pt x="209" y="592"/>
                      <a:pt x="209" y="592"/>
                    </a:cubicBezTo>
                    <a:cubicBezTo>
                      <a:pt x="211" y="567"/>
                      <a:pt x="227" y="432"/>
                      <a:pt x="227" y="432"/>
                    </a:cubicBezTo>
                    <a:cubicBezTo>
                      <a:pt x="234" y="408"/>
                      <a:pt x="246" y="364"/>
                      <a:pt x="246" y="364"/>
                    </a:cubicBezTo>
                    <a:cubicBezTo>
                      <a:pt x="284" y="215"/>
                      <a:pt x="284" y="215"/>
                      <a:pt x="284" y="215"/>
                    </a:cubicBezTo>
                    <a:cubicBezTo>
                      <a:pt x="320" y="127"/>
                      <a:pt x="321" y="102"/>
                      <a:pt x="321" y="102"/>
                    </a:cubicBezTo>
                    <a:cubicBezTo>
                      <a:pt x="321" y="102"/>
                      <a:pt x="330" y="92"/>
                      <a:pt x="314" y="77"/>
                    </a:cubicBezTo>
                    <a:cubicBezTo>
                      <a:pt x="298" y="62"/>
                      <a:pt x="309" y="65"/>
                      <a:pt x="309" y="65"/>
                    </a:cubicBezTo>
                    <a:cubicBezTo>
                      <a:pt x="320" y="24"/>
                      <a:pt x="320" y="24"/>
                      <a:pt x="320" y="24"/>
                    </a:cubicBezTo>
                    <a:cubicBezTo>
                      <a:pt x="273" y="0"/>
                      <a:pt x="273" y="0"/>
                      <a:pt x="273" y="0"/>
                    </a:cubicBezTo>
                    <a:cubicBezTo>
                      <a:pt x="70" y="38"/>
                      <a:pt x="70" y="38"/>
                      <a:pt x="70" y="38"/>
                    </a:cubicBezTo>
                    <a:cubicBezTo>
                      <a:pt x="36" y="32"/>
                      <a:pt x="36" y="32"/>
                      <a:pt x="36" y="32"/>
                    </a:cubicBezTo>
                    <a:cubicBezTo>
                      <a:pt x="0" y="60"/>
                      <a:pt x="0" y="60"/>
                      <a:pt x="0" y="60"/>
                    </a:cubicBezTo>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15" name="Freeform 7"/>
              <p:cNvSpPr>
                <a:spLocks noEditPoints="1"/>
              </p:cNvSpPr>
              <p:nvPr/>
            </p:nvSpPr>
            <p:spPr bwMode="auto">
              <a:xfrm>
                <a:off x="2407" y="441"/>
                <a:ext cx="928" cy="1283"/>
              </a:xfrm>
              <a:custGeom>
                <a:avLst/>
                <a:gdLst>
                  <a:gd name="T0" fmla="*/ 370 w 393"/>
                  <a:gd name="T1" fmla="*/ 92 h 543"/>
                  <a:gd name="T2" fmla="*/ 362 w 393"/>
                  <a:gd name="T3" fmla="*/ 47 h 543"/>
                  <a:gd name="T4" fmla="*/ 268 w 393"/>
                  <a:gd name="T5" fmla="*/ 0 h 543"/>
                  <a:gd name="T6" fmla="*/ 241 w 393"/>
                  <a:gd name="T7" fmla="*/ 90 h 543"/>
                  <a:gd name="T8" fmla="*/ 187 w 393"/>
                  <a:gd name="T9" fmla="*/ 5 h 543"/>
                  <a:gd name="T10" fmla="*/ 123 w 393"/>
                  <a:gd name="T11" fmla="*/ 17 h 543"/>
                  <a:gd name="T12" fmla="*/ 31 w 393"/>
                  <a:gd name="T13" fmla="*/ 84 h 543"/>
                  <a:gd name="T14" fmla="*/ 11 w 393"/>
                  <a:gd name="T15" fmla="*/ 265 h 543"/>
                  <a:gd name="T16" fmla="*/ 24 w 393"/>
                  <a:gd name="T17" fmla="*/ 345 h 543"/>
                  <a:gd name="T18" fmla="*/ 53 w 393"/>
                  <a:gd name="T19" fmla="*/ 417 h 543"/>
                  <a:gd name="T20" fmla="*/ 111 w 393"/>
                  <a:gd name="T21" fmla="*/ 377 h 543"/>
                  <a:gd name="T22" fmla="*/ 160 w 393"/>
                  <a:gd name="T23" fmla="*/ 465 h 543"/>
                  <a:gd name="T24" fmla="*/ 393 w 393"/>
                  <a:gd name="T25" fmla="*/ 424 h 543"/>
                  <a:gd name="T26" fmla="*/ 371 w 393"/>
                  <a:gd name="T27" fmla="*/ 372 h 543"/>
                  <a:gd name="T28" fmla="*/ 369 w 393"/>
                  <a:gd name="T29" fmla="*/ 371 h 543"/>
                  <a:gd name="T30" fmla="*/ 368 w 393"/>
                  <a:gd name="T31" fmla="*/ 353 h 543"/>
                  <a:gd name="T32" fmla="*/ 391 w 393"/>
                  <a:gd name="T33" fmla="*/ 363 h 543"/>
                  <a:gd name="T34" fmla="*/ 375 w 393"/>
                  <a:gd name="T35" fmla="*/ 224 h 543"/>
                  <a:gd name="T36" fmla="*/ 370 w 393"/>
                  <a:gd name="T37" fmla="*/ 92 h 543"/>
                  <a:gd name="T38" fmla="*/ 117 w 393"/>
                  <a:gd name="T39" fmla="*/ 371 h 543"/>
                  <a:gd name="T40" fmla="*/ 83 w 393"/>
                  <a:gd name="T41" fmla="*/ 288 h 543"/>
                  <a:gd name="T42" fmla="*/ 103 w 393"/>
                  <a:gd name="T43" fmla="*/ 225 h 543"/>
                  <a:gd name="T44" fmla="*/ 123 w 393"/>
                  <a:gd name="T45" fmla="*/ 267 h 543"/>
                  <a:gd name="T46" fmla="*/ 117 w 393"/>
                  <a:gd name="T47" fmla="*/ 37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3" h="543">
                    <a:moveTo>
                      <a:pt x="370" y="92"/>
                    </a:moveTo>
                    <a:cubicBezTo>
                      <a:pt x="367" y="51"/>
                      <a:pt x="362" y="47"/>
                      <a:pt x="362" y="47"/>
                    </a:cubicBezTo>
                    <a:cubicBezTo>
                      <a:pt x="350" y="39"/>
                      <a:pt x="293" y="1"/>
                      <a:pt x="268" y="0"/>
                    </a:cubicBezTo>
                    <a:cubicBezTo>
                      <a:pt x="241" y="90"/>
                      <a:pt x="241" y="90"/>
                      <a:pt x="241" y="90"/>
                    </a:cubicBezTo>
                    <a:cubicBezTo>
                      <a:pt x="187" y="5"/>
                      <a:pt x="187" y="5"/>
                      <a:pt x="187" y="5"/>
                    </a:cubicBezTo>
                    <a:cubicBezTo>
                      <a:pt x="187" y="5"/>
                      <a:pt x="143" y="5"/>
                      <a:pt x="123" y="17"/>
                    </a:cubicBezTo>
                    <a:cubicBezTo>
                      <a:pt x="123" y="17"/>
                      <a:pt x="32" y="52"/>
                      <a:pt x="31" y="84"/>
                    </a:cubicBezTo>
                    <a:cubicBezTo>
                      <a:pt x="29" y="116"/>
                      <a:pt x="11" y="265"/>
                      <a:pt x="11" y="265"/>
                    </a:cubicBezTo>
                    <a:cubicBezTo>
                      <a:pt x="11" y="265"/>
                      <a:pt x="0" y="285"/>
                      <a:pt x="24" y="345"/>
                    </a:cubicBezTo>
                    <a:cubicBezTo>
                      <a:pt x="48" y="405"/>
                      <a:pt x="53" y="417"/>
                      <a:pt x="53" y="417"/>
                    </a:cubicBezTo>
                    <a:cubicBezTo>
                      <a:pt x="53" y="417"/>
                      <a:pt x="89" y="375"/>
                      <a:pt x="111" y="377"/>
                    </a:cubicBezTo>
                    <a:cubicBezTo>
                      <a:pt x="111" y="377"/>
                      <a:pt x="132" y="445"/>
                      <a:pt x="160" y="465"/>
                    </a:cubicBezTo>
                    <a:cubicBezTo>
                      <a:pt x="188" y="485"/>
                      <a:pt x="308" y="543"/>
                      <a:pt x="393" y="424"/>
                    </a:cubicBezTo>
                    <a:cubicBezTo>
                      <a:pt x="393" y="424"/>
                      <a:pt x="373" y="380"/>
                      <a:pt x="371" y="372"/>
                    </a:cubicBezTo>
                    <a:cubicBezTo>
                      <a:pt x="369" y="368"/>
                      <a:pt x="369" y="369"/>
                      <a:pt x="369" y="371"/>
                    </a:cubicBezTo>
                    <a:cubicBezTo>
                      <a:pt x="368" y="353"/>
                      <a:pt x="368" y="353"/>
                      <a:pt x="368" y="353"/>
                    </a:cubicBezTo>
                    <a:cubicBezTo>
                      <a:pt x="391" y="363"/>
                      <a:pt x="391" y="363"/>
                      <a:pt x="391" y="363"/>
                    </a:cubicBezTo>
                    <a:cubicBezTo>
                      <a:pt x="391" y="363"/>
                      <a:pt x="369" y="268"/>
                      <a:pt x="375" y="224"/>
                    </a:cubicBezTo>
                    <a:cubicBezTo>
                      <a:pt x="376" y="204"/>
                      <a:pt x="373" y="133"/>
                      <a:pt x="370" y="92"/>
                    </a:cubicBezTo>
                    <a:close/>
                    <a:moveTo>
                      <a:pt x="117" y="371"/>
                    </a:moveTo>
                    <a:cubicBezTo>
                      <a:pt x="109" y="367"/>
                      <a:pt x="87" y="311"/>
                      <a:pt x="83" y="288"/>
                    </a:cubicBezTo>
                    <a:cubicBezTo>
                      <a:pt x="79" y="265"/>
                      <a:pt x="103" y="225"/>
                      <a:pt x="103" y="225"/>
                    </a:cubicBezTo>
                    <a:cubicBezTo>
                      <a:pt x="103" y="225"/>
                      <a:pt x="116" y="252"/>
                      <a:pt x="123" y="267"/>
                    </a:cubicBezTo>
                    <a:cubicBezTo>
                      <a:pt x="129" y="281"/>
                      <a:pt x="117" y="371"/>
                      <a:pt x="117" y="371"/>
                    </a:cubicBez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sp>
            <p:nvSpPr>
              <p:cNvPr id="16" name="Line 8"/>
              <p:cNvSpPr>
                <a:spLocks noChangeShapeType="1"/>
              </p:cNvSpPr>
              <p:nvPr/>
            </p:nvSpPr>
            <p:spPr bwMode="auto">
              <a:xfrm>
                <a:off x="2574" y="1384"/>
                <a:ext cx="0" cy="0"/>
              </a:xfrm>
              <a:prstGeom prst="line">
                <a:avLst/>
              </a:prstGeom>
              <a:noFill/>
              <a:ln w="10" cap="flat">
                <a:solidFill>
                  <a:srgbClr val="9FA1A4"/>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17" name="Line 9"/>
              <p:cNvSpPr>
                <a:spLocks noChangeShapeType="1"/>
              </p:cNvSpPr>
              <p:nvPr/>
            </p:nvSpPr>
            <p:spPr bwMode="auto">
              <a:xfrm>
                <a:off x="3330" y="1299"/>
                <a:ext cx="0" cy="0"/>
              </a:xfrm>
              <a:prstGeom prst="line">
                <a:avLst/>
              </a:prstGeom>
              <a:noFill/>
              <a:ln w="10" cap="flat">
                <a:solidFill>
                  <a:srgbClr val="9FA1A4"/>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18" name="Freeform 10"/>
              <p:cNvSpPr>
                <a:spLocks/>
              </p:cNvSpPr>
              <p:nvPr/>
            </p:nvSpPr>
            <p:spPr bwMode="auto">
              <a:xfrm>
                <a:off x="2654" y="-138"/>
                <a:ext cx="588" cy="832"/>
              </a:xfrm>
              <a:custGeom>
                <a:avLst/>
                <a:gdLst>
                  <a:gd name="T0" fmla="*/ 226 w 249"/>
                  <a:gd name="T1" fmla="*/ 256 h 352"/>
                  <a:gd name="T2" fmla="*/ 243 w 249"/>
                  <a:gd name="T3" fmla="*/ 269 h 352"/>
                  <a:gd name="T4" fmla="*/ 239 w 249"/>
                  <a:gd name="T5" fmla="*/ 226 h 352"/>
                  <a:gd name="T6" fmla="*/ 224 w 249"/>
                  <a:gd name="T7" fmla="*/ 148 h 352"/>
                  <a:gd name="T8" fmla="*/ 159 w 249"/>
                  <a:gd name="T9" fmla="*/ 28 h 352"/>
                  <a:gd name="T10" fmla="*/ 107 w 249"/>
                  <a:gd name="T11" fmla="*/ 31 h 352"/>
                  <a:gd name="T12" fmla="*/ 37 w 249"/>
                  <a:gd name="T13" fmla="*/ 117 h 352"/>
                  <a:gd name="T14" fmla="*/ 14 w 249"/>
                  <a:gd name="T15" fmla="*/ 168 h 352"/>
                  <a:gd name="T16" fmla="*/ 6 w 249"/>
                  <a:gd name="T17" fmla="*/ 248 h 352"/>
                  <a:gd name="T18" fmla="*/ 10 w 249"/>
                  <a:gd name="T19" fmla="*/ 263 h 352"/>
                  <a:gd name="T20" fmla="*/ 20 w 249"/>
                  <a:gd name="T21" fmla="*/ 268 h 352"/>
                  <a:gd name="T22" fmla="*/ 49 w 249"/>
                  <a:gd name="T23" fmla="*/ 283 h 352"/>
                  <a:gd name="T24" fmla="*/ 77 w 249"/>
                  <a:gd name="T25" fmla="*/ 263 h 352"/>
                  <a:gd name="T26" fmla="*/ 92 w 249"/>
                  <a:gd name="T27" fmla="*/ 274 h 352"/>
                  <a:gd name="T28" fmla="*/ 140 w 249"/>
                  <a:gd name="T29" fmla="*/ 352 h 352"/>
                  <a:gd name="T30" fmla="*/ 161 w 249"/>
                  <a:gd name="T31" fmla="*/ 277 h 352"/>
                  <a:gd name="T32" fmla="*/ 182 w 249"/>
                  <a:gd name="T33" fmla="*/ 258 h 352"/>
                  <a:gd name="T34" fmla="*/ 202 w 249"/>
                  <a:gd name="T35" fmla="*/ 265 h 352"/>
                  <a:gd name="T36" fmla="*/ 226 w 249"/>
                  <a:gd name="T37" fmla="*/ 25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352">
                    <a:moveTo>
                      <a:pt x="226" y="256"/>
                    </a:moveTo>
                    <a:cubicBezTo>
                      <a:pt x="231" y="263"/>
                      <a:pt x="243" y="269"/>
                      <a:pt x="243" y="269"/>
                    </a:cubicBezTo>
                    <a:cubicBezTo>
                      <a:pt x="249" y="257"/>
                      <a:pt x="239" y="226"/>
                      <a:pt x="239" y="226"/>
                    </a:cubicBezTo>
                    <a:cubicBezTo>
                      <a:pt x="228" y="193"/>
                      <a:pt x="224" y="148"/>
                      <a:pt x="224" y="148"/>
                    </a:cubicBezTo>
                    <a:cubicBezTo>
                      <a:pt x="219" y="79"/>
                      <a:pt x="159" y="28"/>
                      <a:pt x="159" y="28"/>
                    </a:cubicBezTo>
                    <a:cubicBezTo>
                      <a:pt x="121" y="0"/>
                      <a:pt x="107" y="31"/>
                      <a:pt x="107" y="31"/>
                    </a:cubicBezTo>
                    <a:cubicBezTo>
                      <a:pt x="55" y="30"/>
                      <a:pt x="37" y="117"/>
                      <a:pt x="37" y="117"/>
                    </a:cubicBezTo>
                    <a:cubicBezTo>
                      <a:pt x="35" y="144"/>
                      <a:pt x="28" y="145"/>
                      <a:pt x="14" y="168"/>
                    </a:cubicBezTo>
                    <a:cubicBezTo>
                      <a:pt x="0" y="191"/>
                      <a:pt x="7" y="236"/>
                      <a:pt x="6" y="248"/>
                    </a:cubicBezTo>
                    <a:cubicBezTo>
                      <a:pt x="5" y="260"/>
                      <a:pt x="10" y="263"/>
                      <a:pt x="10" y="263"/>
                    </a:cubicBezTo>
                    <a:cubicBezTo>
                      <a:pt x="10" y="263"/>
                      <a:pt x="15" y="261"/>
                      <a:pt x="20" y="268"/>
                    </a:cubicBezTo>
                    <a:cubicBezTo>
                      <a:pt x="25" y="275"/>
                      <a:pt x="30" y="293"/>
                      <a:pt x="49" y="283"/>
                    </a:cubicBezTo>
                    <a:cubicBezTo>
                      <a:pt x="68" y="273"/>
                      <a:pt x="77" y="263"/>
                      <a:pt x="77" y="263"/>
                    </a:cubicBezTo>
                    <a:cubicBezTo>
                      <a:pt x="77" y="263"/>
                      <a:pt x="86" y="265"/>
                      <a:pt x="92" y="274"/>
                    </a:cubicBezTo>
                    <a:cubicBezTo>
                      <a:pt x="98" y="283"/>
                      <a:pt x="140" y="352"/>
                      <a:pt x="140" y="352"/>
                    </a:cubicBezTo>
                    <a:cubicBezTo>
                      <a:pt x="140" y="352"/>
                      <a:pt x="161" y="288"/>
                      <a:pt x="161" y="277"/>
                    </a:cubicBezTo>
                    <a:cubicBezTo>
                      <a:pt x="161" y="266"/>
                      <a:pt x="168" y="240"/>
                      <a:pt x="182" y="258"/>
                    </a:cubicBezTo>
                    <a:cubicBezTo>
                      <a:pt x="202" y="265"/>
                      <a:pt x="202" y="265"/>
                      <a:pt x="202" y="265"/>
                    </a:cubicBezTo>
                    <a:cubicBezTo>
                      <a:pt x="202" y="265"/>
                      <a:pt x="221" y="250"/>
                      <a:pt x="226" y="256"/>
                    </a:cubicBez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grpSp>
        <p:sp>
          <p:nvSpPr>
            <p:cNvPr id="13" name="AutoShape 4"/>
            <p:cNvSpPr>
              <a:spLocks noChangeAspect="1" noChangeArrowheads="1" noTextEdit="1"/>
            </p:cNvSpPr>
            <p:nvPr/>
          </p:nvSpPr>
          <p:spPr bwMode="auto">
            <a:xfrm>
              <a:off x="1272923" y="1978529"/>
              <a:ext cx="45719" cy="3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grpSp>
      <p:sp>
        <p:nvSpPr>
          <p:cNvPr id="19" name="Freeform 26"/>
          <p:cNvSpPr>
            <a:spLocks/>
          </p:cNvSpPr>
          <p:nvPr/>
        </p:nvSpPr>
        <p:spPr bwMode="auto">
          <a:xfrm>
            <a:off x="8348597" y="1694107"/>
            <a:ext cx="168244" cy="566946"/>
          </a:xfrm>
          <a:custGeom>
            <a:avLst/>
            <a:gdLst>
              <a:gd name="T0" fmla="*/ 294 w 1185"/>
              <a:gd name="T1" fmla="*/ 699 h 3993"/>
              <a:gd name="T2" fmla="*/ 376 w 1185"/>
              <a:gd name="T3" fmla="*/ 625 h 3993"/>
              <a:gd name="T4" fmla="*/ 367 w 1185"/>
              <a:gd name="T5" fmla="*/ 460 h 3993"/>
              <a:gd name="T6" fmla="*/ 306 w 1185"/>
              <a:gd name="T7" fmla="*/ 318 h 3993"/>
              <a:gd name="T8" fmla="*/ 294 w 1185"/>
              <a:gd name="T9" fmla="*/ 202 h 3993"/>
              <a:gd name="T10" fmla="*/ 560 w 1185"/>
              <a:gd name="T11" fmla="*/ 18 h 3993"/>
              <a:gd name="T12" fmla="*/ 707 w 1185"/>
              <a:gd name="T13" fmla="*/ 128 h 3993"/>
              <a:gd name="T14" fmla="*/ 734 w 1185"/>
              <a:gd name="T15" fmla="*/ 322 h 3993"/>
              <a:gd name="T16" fmla="*/ 678 w 1185"/>
              <a:gd name="T17" fmla="*/ 435 h 3993"/>
              <a:gd name="T18" fmla="*/ 753 w 1185"/>
              <a:gd name="T19" fmla="*/ 588 h 3993"/>
              <a:gd name="T20" fmla="*/ 1074 w 1185"/>
              <a:gd name="T21" fmla="*/ 680 h 3993"/>
              <a:gd name="T22" fmla="*/ 1166 w 1185"/>
              <a:gd name="T23" fmla="*/ 1113 h 3993"/>
              <a:gd name="T24" fmla="*/ 1175 w 1185"/>
              <a:gd name="T25" fmla="*/ 1739 h 3993"/>
              <a:gd name="T26" fmla="*/ 1102 w 1185"/>
              <a:gd name="T27" fmla="*/ 2088 h 3993"/>
              <a:gd name="T28" fmla="*/ 964 w 1185"/>
              <a:gd name="T29" fmla="*/ 2291 h 3993"/>
              <a:gd name="T30" fmla="*/ 946 w 1185"/>
              <a:gd name="T31" fmla="*/ 2337 h 3993"/>
              <a:gd name="T32" fmla="*/ 1028 w 1185"/>
              <a:gd name="T33" fmla="*/ 3551 h 3993"/>
              <a:gd name="T34" fmla="*/ 1019 w 1185"/>
              <a:gd name="T35" fmla="*/ 3809 h 3993"/>
              <a:gd name="T36" fmla="*/ 790 w 1185"/>
              <a:gd name="T37" fmla="*/ 3873 h 3993"/>
              <a:gd name="T38" fmla="*/ 753 w 1185"/>
              <a:gd name="T39" fmla="*/ 3441 h 3993"/>
              <a:gd name="T40" fmla="*/ 716 w 1185"/>
              <a:gd name="T41" fmla="*/ 3229 h 3993"/>
              <a:gd name="T42" fmla="*/ 542 w 1185"/>
              <a:gd name="T43" fmla="*/ 2429 h 3993"/>
              <a:gd name="T44" fmla="*/ 496 w 1185"/>
              <a:gd name="T45" fmla="*/ 3238 h 3993"/>
              <a:gd name="T46" fmla="*/ 459 w 1185"/>
              <a:gd name="T47" fmla="*/ 3597 h 3993"/>
              <a:gd name="T48" fmla="*/ 358 w 1185"/>
              <a:gd name="T49" fmla="*/ 3800 h 3993"/>
              <a:gd name="T50" fmla="*/ 257 w 1185"/>
              <a:gd name="T51" fmla="*/ 3855 h 3993"/>
              <a:gd name="T52" fmla="*/ 0 w 1185"/>
              <a:gd name="T53" fmla="*/ 3873 h 3993"/>
              <a:gd name="T54" fmla="*/ 128 w 1185"/>
              <a:gd name="T55" fmla="*/ 3726 h 3993"/>
              <a:gd name="T56" fmla="*/ 220 w 1185"/>
              <a:gd name="T57" fmla="*/ 3514 h 3993"/>
              <a:gd name="T58" fmla="*/ 202 w 1185"/>
              <a:gd name="T59" fmla="*/ 3312 h 3993"/>
              <a:gd name="T60" fmla="*/ 137 w 1185"/>
              <a:gd name="T61" fmla="*/ 2327 h 3993"/>
              <a:gd name="T62" fmla="*/ 128 w 1185"/>
              <a:gd name="T63" fmla="*/ 818 h 3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5" h="3993">
                <a:moveTo>
                  <a:pt x="128" y="818"/>
                </a:moveTo>
                <a:cubicBezTo>
                  <a:pt x="137" y="754"/>
                  <a:pt x="238" y="726"/>
                  <a:pt x="294" y="699"/>
                </a:cubicBezTo>
                <a:cubicBezTo>
                  <a:pt x="312" y="690"/>
                  <a:pt x="358" y="680"/>
                  <a:pt x="367" y="662"/>
                </a:cubicBezTo>
                <a:cubicBezTo>
                  <a:pt x="376" y="653"/>
                  <a:pt x="367" y="625"/>
                  <a:pt x="376" y="625"/>
                </a:cubicBezTo>
                <a:cubicBezTo>
                  <a:pt x="413" y="616"/>
                  <a:pt x="413" y="616"/>
                  <a:pt x="413" y="616"/>
                </a:cubicBezTo>
                <a:cubicBezTo>
                  <a:pt x="450" y="552"/>
                  <a:pt x="367" y="460"/>
                  <a:pt x="367" y="460"/>
                </a:cubicBezTo>
                <a:cubicBezTo>
                  <a:pt x="349" y="450"/>
                  <a:pt x="351" y="458"/>
                  <a:pt x="339" y="441"/>
                </a:cubicBezTo>
                <a:cubicBezTo>
                  <a:pt x="274" y="346"/>
                  <a:pt x="306" y="318"/>
                  <a:pt x="306" y="318"/>
                </a:cubicBezTo>
                <a:cubicBezTo>
                  <a:pt x="303" y="303"/>
                  <a:pt x="303" y="303"/>
                  <a:pt x="303" y="303"/>
                </a:cubicBezTo>
                <a:cubicBezTo>
                  <a:pt x="294" y="276"/>
                  <a:pt x="294" y="230"/>
                  <a:pt x="294" y="202"/>
                </a:cubicBezTo>
                <a:cubicBezTo>
                  <a:pt x="294" y="138"/>
                  <a:pt x="330" y="82"/>
                  <a:pt x="376" y="36"/>
                </a:cubicBezTo>
                <a:cubicBezTo>
                  <a:pt x="422" y="0"/>
                  <a:pt x="505" y="0"/>
                  <a:pt x="560" y="18"/>
                </a:cubicBezTo>
                <a:cubicBezTo>
                  <a:pt x="597" y="27"/>
                  <a:pt x="615" y="55"/>
                  <a:pt x="652" y="64"/>
                </a:cubicBezTo>
                <a:cubicBezTo>
                  <a:pt x="679" y="64"/>
                  <a:pt x="698" y="101"/>
                  <a:pt x="707" y="128"/>
                </a:cubicBezTo>
                <a:cubicBezTo>
                  <a:pt x="716" y="156"/>
                  <a:pt x="716" y="274"/>
                  <a:pt x="716" y="276"/>
                </a:cubicBezTo>
                <a:cubicBezTo>
                  <a:pt x="725" y="294"/>
                  <a:pt x="734" y="303"/>
                  <a:pt x="734" y="322"/>
                </a:cubicBezTo>
                <a:cubicBezTo>
                  <a:pt x="734" y="349"/>
                  <a:pt x="725" y="377"/>
                  <a:pt x="707" y="404"/>
                </a:cubicBezTo>
                <a:cubicBezTo>
                  <a:pt x="707" y="408"/>
                  <a:pt x="687" y="418"/>
                  <a:pt x="678" y="435"/>
                </a:cubicBezTo>
                <a:cubicBezTo>
                  <a:pt x="663" y="465"/>
                  <a:pt x="659" y="509"/>
                  <a:pt x="689" y="533"/>
                </a:cubicBezTo>
                <a:cubicBezTo>
                  <a:pt x="705" y="546"/>
                  <a:pt x="734" y="570"/>
                  <a:pt x="753" y="588"/>
                </a:cubicBezTo>
                <a:cubicBezTo>
                  <a:pt x="780" y="607"/>
                  <a:pt x="826" y="607"/>
                  <a:pt x="863" y="616"/>
                </a:cubicBezTo>
                <a:cubicBezTo>
                  <a:pt x="937" y="634"/>
                  <a:pt x="1001" y="644"/>
                  <a:pt x="1074" y="680"/>
                </a:cubicBezTo>
                <a:cubicBezTo>
                  <a:pt x="1139" y="717"/>
                  <a:pt x="1139" y="855"/>
                  <a:pt x="1148" y="920"/>
                </a:cubicBezTo>
                <a:cubicBezTo>
                  <a:pt x="1157" y="984"/>
                  <a:pt x="1157" y="1049"/>
                  <a:pt x="1166" y="1113"/>
                </a:cubicBezTo>
                <a:cubicBezTo>
                  <a:pt x="1185" y="1251"/>
                  <a:pt x="1185" y="1389"/>
                  <a:pt x="1185" y="1527"/>
                </a:cubicBezTo>
                <a:cubicBezTo>
                  <a:pt x="1185" y="1601"/>
                  <a:pt x="1185" y="1674"/>
                  <a:pt x="1175" y="1739"/>
                </a:cubicBezTo>
                <a:cubicBezTo>
                  <a:pt x="1175" y="1757"/>
                  <a:pt x="1157" y="2088"/>
                  <a:pt x="1166" y="2079"/>
                </a:cubicBezTo>
                <a:cubicBezTo>
                  <a:pt x="1157" y="2088"/>
                  <a:pt x="1102" y="2079"/>
                  <a:pt x="1102" y="2088"/>
                </a:cubicBezTo>
                <a:cubicBezTo>
                  <a:pt x="1102" y="2125"/>
                  <a:pt x="1090" y="2195"/>
                  <a:pt x="1056" y="2226"/>
                </a:cubicBezTo>
                <a:cubicBezTo>
                  <a:pt x="1028" y="2251"/>
                  <a:pt x="964" y="2291"/>
                  <a:pt x="964" y="2291"/>
                </a:cubicBezTo>
                <a:cubicBezTo>
                  <a:pt x="955" y="2300"/>
                  <a:pt x="946" y="2281"/>
                  <a:pt x="946" y="2291"/>
                </a:cubicBezTo>
                <a:cubicBezTo>
                  <a:pt x="946" y="2309"/>
                  <a:pt x="946" y="2327"/>
                  <a:pt x="946" y="2337"/>
                </a:cubicBezTo>
                <a:cubicBezTo>
                  <a:pt x="955" y="2548"/>
                  <a:pt x="946" y="2760"/>
                  <a:pt x="973" y="2972"/>
                </a:cubicBezTo>
                <a:cubicBezTo>
                  <a:pt x="1001" y="3156"/>
                  <a:pt x="1028" y="3358"/>
                  <a:pt x="1028" y="3551"/>
                </a:cubicBezTo>
                <a:cubicBezTo>
                  <a:pt x="1028" y="3606"/>
                  <a:pt x="1010" y="3652"/>
                  <a:pt x="1001" y="3708"/>
                </a:cubicBezTo>
                <a:cubicBezTo>
                  <a:pt x="992" y="3744"/>
                  <a:pt x="1010" y="3772"/>
                  <a:pt x="1019" y="3809"/>
                </a:cubicBezTo>
                <a:cubicBezTo>
                  <a:pt x="1038" y="3919"/>
                  <a:pt x="973" y="3993"/>
                  <a:pt x="872" y="3984"/>
                </a:cubicBezTo>
                <a:cubicBezTo>
                  <a:pt x="790" y="3974"/>
                  <a:pt x="780" y="3938"/>
                  <a:pt x="790" y="3873"/>
                </a:cubicBezTo>
                <a:cubicBezTo>
                  <a:pt x="790" y="3809"/>
                  <a:pt x="817" y="3754"/>
                  <a:pt x="771" y="3698"/>
                </a:cubicBezTo>
                <a:cubicBezTo>
                  <a:pt x="716" y="3616"/>
                  <a:pt x="734" y="3533"/>
                  <a:pt x="753" y="3441"/>
                </a:cubicBezTo>
                <a:cubicBezTo>
                  <a:pt x="762" y="3404"/>
                  <a:pt x="771" y="3386"/>
                  <a:pt x="762" y="3349"/>
                </a:cubicBezTo>
                <a:cubicBezTo>
                  <a:pt x="744" y="3312"/>
                  <a:pt x="725" y="3266"/>
                  <a:pt x="716" y="3229"/>
                </a:cubicBezTo>
                <a:cubicBezTo>
                  <a:pt x="670" y="3073"/>
                  <a:pt x="652" y="2916"/>
                  <a:pt x="624" y="2760"/>
                </a:cubicBezTo>
                <a:cubicBezTo>
                  <a:pt x="615" y="2723"/>
                  <a:pt x="560" y="2429"/>
                  <a:pt x="542" y="2429"/>
                </a:cubicBezTo>
                <a:cubicBezTo>
                  <a:pt x="523" y="2521"/>
                  <a:pt x="523" y="2852"/>
                  <a:pt x="514" y="2926"/>
                </a:cubicBezTo>
                <a:cubicBezTo>
                  <a:pt x="496" y="3027"/>
                  <a:pt x="505" y="3137"/>
                  <a:pt x="496" y="3238"/>
                </a:cubicBezTo>
                <a:cubicBezTo>
                  <a:pt x="486" y="3312"/>
                  <a:pt x="486" y="3395"/>
                  <a:pt x="486" y="3478"/>
                </a:cubicBezTo>
                <a:cubicBezTo>
                  <a:pt x="477" y="3514"/>
                  <a:pt x="486" y="3560"/>
                  <a:pt x="459" y="3597"/>
                </a:cubicBezTo>
                <a:cubicBezTo>
                  <a:pt x="450" y="3616"/>
                  <a:pt x="450" y="3680"/>
                  <a:pt x="450" y="3698"/>
                </a:cubicBezTo>
                <a:cubicBezTo>
                  <a:pt x="468" y="3763"/>
                  <a:pt x="422" y="3800"/>
                  <a:pt x="358" y="3800"/>
                </a:cubicBezTo>
                <a:cubicBezTo>
                  <a:pt x="330" y="3800"/>
                  <a:pt x="330" y="3781"/>
                  <a:pt x="303" y="3800"/>
                </a:cubicBezTo>
                <a:cubicBezTo>
                  <a:pt x="284" y="3818"/>
                  <a:pt x="275" y="3836"/>
                  <a:pt x="257" y="3855"/>
                </a:cubicBezTo>
                <a:cubicBezTo>
                  <a:pt x="229" y="3882"/>
                  <a:pt x="156" y="3892"/>
                  <a:pt x="119" y="3892"/>
                </a:cubicBezTo>
                <a:cubicBezTo>
                  <a:pt x="101" y="3892"/>
                  <a:pt x="9" y="3901"/>
                  <a:pt x="0" y="3873"/>
                </a:cubicBezTo>
                <a:cubicBezTo>
                  <a:pt x="0" y="3846"/>
                  <a:pt x="27" y="3809"/>
                  <a:pt x="55" y="3781"/>
                </a:cubicBezTo>
                <a:cubicBezTo>
                  <a:pt x="73" y="3754"/>
                  <a:pt x="110" y="3744"/>
                  <a:pt x="128" y="3726"/>
                </a:cubicBezTo>
                <a:cubicBezTo>
                  <a:pt x="137" y="3726"/>
                  <a:pt x="183" y="3643"/>
                  <a:pt x="183" y="3625"/>
                </a:cubicBezTo>
                <a:cubicBezTo>
                  <a:pt x="202" y="3588"/>
                  <a:pt x="192" y="3542"/>
                  <a:pt x="220" y="3514"/>
                </a:cubicBezTo>
                <a:cubicBezTo>
                  <a:pt x="238" y="3505"/>
                  <a:pt x="220" y="3450"/>
                  <a:pt x="211" y="3432"/>
                </a:cubicBezTo>
                <a:cubicBezTo>
                  <a:pt x="211" y="3395"/>
                  <a:pt x="202" y="3358"/>
                  <a:pt x="202" y="3312"/>
                </a:cubicBezTo>
                <a:cubicBezTo>
                  <a:pt x="192" y="3183"/>
                  <a:pt x="192" y="3054"/>
                  <a:pt x="192" y="2916"/>
                </a:cubicBezTo>
                <a:cubicBezTo>
                  <a:pt x="202" y="2788"/>
                  <a:pt x="147" y="2392"/>
                  <a:pt x="137" y="2327"/>
                </a:cubicBezTo>
                <a:cubicBezTo>
                  <a:pt x="137" y="2309"/>
                  <a:pt x="119" y="2107"/>
                  <a:pt x="110" y="2107"/>
                </a:cubicBezTo>
                <a:cubicBezTo>
                  <a:pt x="110" y="2107"/>
                  <a:pt x="101" y="892"/>
                  <a:pt x="128" y="818"/>
                </a:cubicBezTo>
                <a:close/>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20" name="Rectangle 19"/>
          <p:cNvSpPr/>
          <p:nvPr/>
        </p:nvSpPr>
        <p:spPr>
          <a:xfrm>
            <a:off x="-174576" y="550218"/>
            <a:ext cx="9318576" cy="3974429"/>
          </a:xfrm>
          <a:prstGeom prst="rect">
            <a:avLst/>
          </a:prstGeom>
          <a:solidFill>
            <a:sysClr val="window" lastClr="FFFFFF">
              <a:alpha val="64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pitchFamily="34" charset="0"/>
              <a:ea typeface="黑体" pitchFamily="49" charset="-122"/>
              <a:cs typeface="Arial" pitchFamily="34" charset="0"/>
            </a:endParaRPr>
          </a:p>
        </p:txBody>
      </p:sp>
      <p:grpSp>
        <p:nvGrpSpPr>
          <p:cNvPr id="21" name="Group 1034"/>
          <p:cNvGrpSpPr/>
          <p:nvPr/>
        </p:nvGrpSpPr>
        <p:grpSpPr>
          <a:xfrm>
            <a:off x="3259881" y="1863575"/>
            <a:ext cx="771886" cy="1013099"/>
            <a:chOff x="2986085" y="1962234"/>
            <a:chExt cx="761524" cy="999498"/>
          </a:xfrm>
        </p:grpSpPr>
        <p:sp>
          <p:nvSpPr>
            <p:cNvPr id="22" name="Freeform 48"/>
            <p:cNvSpPr>
              <a:spLocks noEditPoints="1"/>
            </p:cNvSpPr>
            <p:nvPr/>
          </p:nvSpPr>
          <p:spPr bwMode="auto">
            <a:xfrm>
              <a:off x="2986085" y="2033742"/>
              <a:ext cx="493951" cy="927990"/>
            </a:xfrm>
            <a:custGeom>
              <a:avLst/>
              <a:gdLst>
                <a:gd name="T0" fmla="*/ 146 w 157"/>
                <a:gd name="T1" fmla="*/ 69 h 295"/>
                <a:gd name="T2" fmla="*/ 119 w 157"/>
                <a:gd name="T3" fmla="*/ 70 h 295"/>
                <a:gd name="T4" fmla="*/ 102 w 157"/>
                <a:gd name="T5" fmla="*/ 79 h 295"/>
                <a:gd name="T6" fmla="*/ 84 w 157"/>
                <a:gd name="T7" fmla="*/ 83 h 295"/>
                <a:gd name="T8" fmla="*/ 72 w 157"/>
                <a:gd name="T9" fmla="*/ 45 h 295"/>
                <a:gd name="T10" fmla="*/ 84 w 157"/>
                <a:gd name="T11" fmla="*/ 43 h 295"/>
                <a:gd name="T12" fmla="*/ 90 w 157"/>
                <a:gd name="T13" fmla="*/ 40 h 295"/>
                <a:gd name="T14" fmla="*/ 93 w 157"/>
                <a:gd name="T15" fmla="*/ 23 h 295"/>
                <a:gd name="T16" fmla="*/ 96 w 157"/>
                <a:gd name="T17" fmla="*/ 21 h 295"/>
                <a:gd name="T18" fmla="*/ 97 w 157"/>
                <a:gd name="T19" fmla="*/ 21 h 295"/>
                <a:gd name="T20" fmla="*/ 95 w 157"/>
                <a:gd name="T21" fmla="*/ 16 h 295"/>
                <a:gd name="T22" fmla="*/ 94 w 157"/>
                <a:gd name="T23" fmla="*/ 13 h 295"/>
                <a:gd name="T24" fmla="*/ 87 w 157"/>
                <a:gd name="T25" fmla="*/ 5 h 295"/>
                <a:gd name="T26" fmla="*/ 83 w 157"/>
                <a:gd name="T27" fmla="*/ 3 h 295"/>
                <a:gd name="T28" fmla="*/ 81 w 157"/>
                <a:gd name="T29" fmla="*/ 4 h 295"/>
                <a:gd name="T30" fmla="*/ 58 w 157"/>
                <a:gd name="T31" fmla="*/ 27 h 295"/>
                <a:gd name="T32" fmla="*/ 48 w 157"/>
                <a:gd name="T33" fmla="*/ 40 h 295"/>
                <a:gd name="T34" fmla="*/ 19 w 157"/>
                <a:gd name="T35" fmla="*/ 64 h 295"/>
                <a:gd name="T36" fmla="*/ 3 w 157"/>
                <a:gd name="T37" fmla="*/ 84 h 295"/>
                <a:gd name="T38" fmla="*/ 19 w 157"/>
                <a:gd name="T39" fmla="*/ 119 h 295"/>
                <a:gd name="T40" fmla="*/ 31 w 157"/>
                <a:gd name="T41" fmla="*/ 127 h 295"/>
                <a:gd name="T42" fmla="*/ 33 w 157"/>
                <a:gd name="T43" fmla="*/ 154 h 295"/>
                <a:gd name="T44" fmla="*/ 38 w 157"/>
                <a:gd name="T45" fmla="*/ 177 h 295"/>
                <a:gd name="T46" fmla="*/ 35 w 157"/>
                <a:gd name="T47" fmla="*/ 217 h 295"/>
                <a:gd name="T48" fmla="*/ 35 w 157"/>
                <a:gd name="T49" fmla="*/ 256 h 295"/>
                <a:gd name="T50" fmla="*/ 37 w 157"/>
                <a:gd name="T51" fmla="*/ 283 h 295"/>
                <a:gd name="T52" fmla="*/ 40 w 157"/>
                <a:gd name="T53" fmla="*/ 292 h 295"/>
                <a:gd name="T54" fmla="*/ 67 w 157"/>
                <a:gd name="T55" fmla="*/ 288 h 295"/>
                <a:gd name="T56" fmla="*/ 65 w 157"/>
                <a:gd name="T57" fmla="*/ 286 h 295"/>
                <a:gd name="T58" fmla="*/ 62 w 157"/>
                <a:gd name="T59" fmla="*/ 285 h 295"/>
                <a:gd name="T60" fmla="*/ 58 w 157"/>
                <a:gd name="T61" fmla="*/ 280 h 295"/>
                <a:gd name="T62" fmla="*/ 55 w 157"/>
                <a:gd name="T63" fmla="*/ 266 h 295"/>
                <a:gd name="T64" fmla="*/ 64 w 157"/>
                <a:gd name="T65" fmla="*/ 199 h 295"/>
                <a:gd name="T66" fmla="*/ 71 w 157"/>
                <a:gd name="T67" fmla="*/ 222 h 295"/>
                <a:gd name="T68" fmla="*/ 77 w 157"/>
                <a:gd name="T69" fmla="*/ 257 h 295"/>
                <a:gd name="T70" fmla="*/ 77 w 157"/>
                <a:gd name="T71" fmla="*/ 271 h 295"/>
                <a:gd name="T72" fmla="*/ 76 w 157"/>
                <a:gd name="T73" fmla="*/ 290 h 295"/>
                <a:gd name="T74" fmla="*/ 95 w 157"/>
                <a:gd name="T75" fmla="*/ 290 h 295"/>
                <a:gd name="T76" fmla="*/ 119 w 157"/>
                <a:gd name="T77" fmla="*/ 285 h 295"/>
                <a:gd name="T78" fmla="*/ 110 w 157"/>
                <a:gd name="T79" fmla="*/ 282 h 295"/>
                <a:gd name="T80" fmla="*/ 107 w 157"/>
                <a:gd name="T81" fmla="*/ 282 h 295"/>
                <a:gd name="T82" fmla="*/ 106 w 157"/>
                <a:gd name="T83" fmla="*/ 280 h 295"/>
                <a:gd name="T84" fmla="*/ 103 w 157"/>
                <a:gd name="T85" fmla="*/ 272 h 295"/>
                <a:gd name="T86" fmla="*/ 104 w 157"/>
                <a:gd name="T87" fmla="*/ 238 h 295"/>
                <a:gd name="T88" fmla="*/ 91 w 157"/>
                <a:gd name="T89" fmla="*/ 165 h 295"/>
                <a:gd name="T90" fmla="*/ 88 w 157"/>
                <a:gd name="T91" fmla="*/ 138 h 295"/>
                <a:gd name="T92" fmla="*/ 86 w 157"/>
                <a:gd name="T93" fmla="*/ 122 h 295"/>
                <a:gd name="T94" fmla="*/ 101 w 157"/>
                <a:gd name="T95" fmla="*/ 101 h 295"/>
                <a:gd name="T96" fmla="*/ 128 w 157"/>
                <a:gd name="T97" fmla="*/ 108 h 295"/>
                <a:gd name="T98" fmla="*/ 155 w 157"/>
                <a:gd name="T99" fmla="*/ 96 h 295"/>
                <a:gd name="T100" fmla="*/ 81 w 157"/>
                <a:gd name="T101" fmla="*/ 5 h 295"/>
                <a:gd name="T102" fmla="*/ 24 w 157"/>
                <a:gd name="T103" fmla="*/ 95 h 295"/>
                <a:gd name="T104" fmla="*/ 37 w 157"/>
                <a:gd name="T105"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295">
                  <a:moveTo>
                    <a:pt x="154" y="96"/>
                  </a:moveTo>
                  <a:cubicBezTo>
                    <a:pt x="154" y="95"/>
                    <a:pt x="156" y="94"/>
                    <a:pt x="157" y="94"/>
                  </a:cubicBezTo>
                  <a:cubicBezTo>
                    <a:pt x="157" y="91"/>
                    <a:pt x="154" y="86"/>
                    <a:pt x="153" y="83"/>
                  </a:cubicBezTo>
                  <a:cubicBezTo>
                    <a:pt x="150" y="78"/>
                    <a:pt x="148" y="73"/>
                    <a:pt x="146" y="69"/>
                  </a:cubicBezTo>
                  <a:cubicBezTo>
                    <a:pt x="143" y="63"/>
                    <a:pt x="143" y="59"/>
                    <a:pt x="138" y="55"/>
                  </a:cubicBezTo>
                  <a:cubicBezTo>
                    <a:pt x="136" y="54"/>
                    <a:pt x="131" y="49"/>
                    <a:pt x="129" y="50"/>
                  </a:cubicBezTo>
                  <a:cubicBezTo>
                    <a:pt x="128" y="49"/>
                    <a:pt x="127" y="53"/>
                    <a:pt x="126" y="54"/>
                  </a:cubicBezTo>
                  <a:cubicBezTo>
                    <a:pt x="124" y="59"/>
                    <a:pt x="121" y="65"/>
                    <a:pt x="119" y="70"/>
                  </a:cubicBezTo>
                  <a:cubicBezTo>
                    <a:pt x="117" y="71"/>
                    <a:pt x="116" y="72"/>
                    <a:pt x="113" y="72"/>
                  </a:cubicBezTo>
                  <a:cubicBezTo>
                    <a:pt x="112" y="72"/>
                    <a:pt x="111" y="72"/>
                    <a:pt x="111" y="72"/>
                  </a:cubicBezTo>
                  <a:cubicBezTo>
                    <a:pt x="110" y="73"/>
                    <a:pt x="109" y="73"/>
                    <a:pt x="109" y="73"/>
                  </a:cubicBezTo>
                  <a:cubicBezTo>
                    <a:pt x="107" y="75"/>
                    <a:pt x="105" y="78"/>
                    <a:pt x="102" y="79"/>
                  </a:cubicBezTo>
                  <a:cubicBezTo>
                    <a:pt x="100" y="80"/>
                    <a:pt x="98" y="80"/>
                    <a:pt x="96" y="81"/>
                  </a:cubicBezTo>
                  <a:cubicBezTo>
                    <a:pt x="95" y="82"/>
                    <a:pt x="93" y="83"/>
                    <a:pt x="92" y="83"/>
                  </a:cubicBezTo>
                  <a:cubicBezTo>
                    <a:pt x="90" y="84"/>
                    <a:pt x="88" y="83"/>
                    <a:pt x="86" y="85"/>
                  </a:cubicBezTo>
                  <a:cubicBezTo>
                    <a:pt x="86" y="84"/>
                    <a:pt x="85" y="84"/>
                    <a:pt x="84" y="83"/>
                  </a:cubicBezTo>
                  <a:cubicBezTo>
                    <a:pt x="85" y="75"/>
                    <a:pt x="82" y="69"/>
                    <a:pt x="80" y="62"/>
                  </a:cubicBezTo>
                  <a:cubicBezTo>
                    <a:pt x="79" y="59"/>
                    <a:pt x="80" y="55"/>
                    <a:pt x="78" y="52"/>
                  </a:cubicBezTo>
                  <a:cubicBezTo>
                    <a:pt x="76" y="50"/>
                    <a:pt x="74" y="48"/>
                    <a:pt x="72" y="45"/>
                  </a:cubicBezTo>
                  <a:cubicBezTo>
                    <a:pt x="72" y="45"/>
                    <a:pt x="72" y="45"/>
                    <a:pt x="72" y="45"/>
                  </a:cubicBezTo>
                  <a:cubicBezTo>
                    <a:pt x="72" y="45"/>
                    <a:pt x="72" y="45"/>
                    <a:pt x="73" y="45"/>
                  </a:cubicBezTo>
                  <a:cubicBezTo>
                    <a:pt x="73" y="46"/>
                    <a:pt x="74" y="46"/>
                    <a:pt x="75" y="47"/>
                  </a:cubicBezTo>
                  <a:cubicBezTo>
                    <a:pt x="78" y="49"/>
                    <a:pt x="81" y="47"/>
                    <a:pt x="82" y="44"/>
                  </a:cubicBezTo>
                  <a:cubicBezTo>
                    <a:pt x="82" y="43"/>
                    <a:pt x="83" y="43"/>
                    <a:pt x="84" y="43"/>
                  </a:cubicBezTo>
                  <a:cubicBezTo>
                    <a:pt x="84" y="43"/>
                    <a:pt x="84" y="42"/>
                    <a:pt x="84" y="42"/>
                  </a:cubicBezTo>
                  <a:cubicBezTo>
                    <a:pt x="84" y="42"/>
                    <a:pt x="85" y="42"/>
                    <a:pt x="85" y="42"/>
                  </a:cubicBezTo>
                  <a:cubicBezTo>
                    <a:pt x="85" y="41"/>
                    <a:pt x="86" y="40"/>
                    <a:pt x="86" y="40"/>
                  </a:cubicBezTo>
                  <a:cubicBezTo>
                    <a:pt x="87" y="39"/>
                    <a:pt x="88" y="40"/>
                    <a:pt x="90" y="40"/>
                  </a:cubicBezTo>
                  <a:cubicBezTo>
                    <a:pt x="91" y="37"/>
                    <a:pt x="89" y="34"/>
                    <a:pt x="90" y="31"/>
                  </a:cubicBezTo>
                  <a:cubicBezTo>
                    <a:pt x="90" y="31"/>
                    <a:pt x="90" y="31"/>
                    <a:pt x="90" y="30"/>
                  </a:cubicBezTo>
                  <a:cubicBezTo>
                    <a:pt x="91" y="30"/>
                    <a:pt x="91" y="29"/>
                    <a:pt x="91" y="29"/>
                  </a:cubicBezTo>
                  <a:cubicBezTo>
                    <a:pt x="91" y="28"/>
                    <a:pt x="92" y="25"/>
                    <a:pt x="93" y="23"/>
                  </a:cubicBezTo>
                  <a:cubicBezTo>
                    <a:pt x="93" y="23"/>
                    <a:pt x="94" y="22"/>
                    <a:pt x="94" y="22"/>
                  </a:cubicBezTo>
                  <a:cubicBezTo>
                    <a:pt x="95" y="22"/>
                    <a:pt x="94" y="22"/>
                    <a:pt x="95" y="22"/>
                  </a:cubicBezTo>
                  <a:cubicBezTo>
                    <a:pt x="96" y="22"/>
                    <a:pt x="95" y="22"/>
                    <a:pt x="96" y="22"/>
                  </a:cubicBezTo>
                  <a:cubicBezTo>
                    <a:pt x="96" y="22"/>
                    <a:pt x="96" y="21"/>
                    <a:pt x="96" y="21"/>
                  </a:cubicBezTo>
                  <a:cubicBezTo>
                    <a:pt x="96" y="21"/>
                    <a:pt x="96" y="21"/>
                    <a:pt x="96" y="21"/>
                  </a:cubicBezTo>
                  <a:cubicBezTo>
                    <a:pt x="97" y="21"/>
                    <a:pt x="97" y="21"/>
                    <a:pt x="97" y="22"/>
                  </a:cubicBezTo>
                  <a:cubicBezTo>
                    <a:pt x="97" y="22"/>
                    <a:pt x="97" y="22"/>
                    <a:pt x="97" y="22"/>
                  </a:cubicBezTo>
                  <a:cubicBezTo>
                    <a:pt x="97" y="21"/>
                    <a:pt x="97" y="21"/>
                    <a:pt x="97" y="21"/>
                  </a:cubicBezTo>
                  <a:cubicBezTo>
                    <a:pt x="97" y="21"/>
                    <a:pt x="97" y="18"/>
                    <a:pt x="96" y="17"/>
                  </a:cubicBezTo>
                  <a:cubicBezTo>
                    <a:pt x="96" y="17"/>
                    <a:pt x="96" y="17"/>
                    <a:pt x="96" y="17"/>
                  </a:cubicBezTo>
                  <a:cubicBezTo>
                    <a:pt x="95" y="17"/>
                    <a:pt x="96" y="16"/>
                    <a:pt x="95" y="16"/>
                  </a:cubicBezTo>
                  <a:cubicBezTo>
                    <a:pt x="95" y="16"/>
                    <a:pt x="95" y="16"/>
                    <a:pt x="95" y="16"/>
                  </a:cubicBezTo>
                  <a:cubicBezTo>
                    <a:pt x="95" y="16"/>
                    <a:pt x="96" y="16"/>
                    <a:pt x="96" y="16"/>
                  </a:cubicBezTo>
                  <a:cubicBezTo>
                    <a:pt x="96" y="16"/>
                    <a:pt x="96" y="16"/>
                    <a:pt x="96" y="16"/>
                  </a:cubicBezTo>
                  <a:cubicBezTo>
                    <a:pt x="95" y="16"/>
                    <a:pt x="94" y="15"/>
                    <a:pt x="94" y="14"/>
                  </a:cubicBezTo>
                  <a:cubicBezTo>
                    <a:pt x="94" y="14"/>
                    <a:pt x="94" y="14"/>
                    <a:pt x="94" y="13"/>
                  </a:cubicBezTo>
                  <a:cubicBezTo>
                    <a:pt x="92" y="12"/>
                    <a:pt x="90" y="7"/>
                    <a:pt x="86" y="6"/>
                  </a:cubicBezTo>
                  <a:cubicBezTo>
                    <a:pt x="87" y="6"/>
                    <a:pt x="87" y="6"/>
                    <a:pt x="87" y="6"/>
                  </a:cubicBezTo>
                  <a:cubicBezTo>
                    <a:pt x="87" y="6"/>
                    <a:pt x="87" y="6"/>
                    <a:pt x="87" y="6"/>
                  </a:cubicBezTo>
                  <a:cubicBezTo>
                    <a:pt x="87" y="6"/>
                    <a:pt x="87" y="6"/>
                    <a:pt x="87" y="5"/>
                  </a:cubicBezTo>
                  <a:cubicBezTo>
                    <a:pt x="86" y="5"/>
                    <a:pt x="86" y="5"/>
                    <a:pt x="85" y="6"/>
                  </a:cubicBezTo>
                  <a:cubicBezTo>
                    <a:pt x="85" y="5"/>
                    <a:pt x="86" y="5"/>
                    <a:pt x="85" y="5"/>
                  </a:cubicBezTo>
                  <a:cubicBezTo>
                    <a:pt x="85" y="4"/>
                    <a:pt x="84" y="5"/>
                    <a:pt x="84" y="4"/>
                  </a:cubicBezTo>
                  <a:cubicBezTo>
                    <a:pt x="84" y="4"/>
                    <a:pt x="84" y="4"/>
                    <a:pt x="83" y="3"/>
                  </a:cubicBezTo>
                  <a:cubicBezTo>
                    <a:pt x="82" y="3"/>
                    <a:pt x="82" y="4"/>
                    <a:pt x="81" y="4"/>
                  </a:cubicBezTo>
                  <a:cubicBezTo>
                    <a:pt x="81" y="3"/>
                    <a:pt x="81" y="3"/>
                    <a:pt x="80" y="3"/>
                  </a:cubicBezTo>
                  <a:cubicBezTo>
                    <a:pt x="80" y="3"/>
                    <a:pt x="80" y="3"/>
                    <a:pt x="80" y="3"/>
                  </a:cubicBezTo>
                  <a:cubicBezTo>
                    <a:pt x="80" y="3"/>
                    <a:pt x="81" y="3"/>
                    <a:pt x="81" y="4"/>
                  </a:cubicBezTo>
                  <a:cubicBezTo>
                    <a:pt x="76" y="0"/>
                    <a:pt x="69" y="3"/>
                    <a:pt x="66" y="7"/>
                  </a:cubicBezTo>
                  <a:cubicBezTo>
                    <a:pt x="65" y="8"/>
                    <a:pt x="64" y="8"/>
                    <a:pt x="63" y="9"/>
                  </a:cubicBezTo>
                  <a:cubicBezTo>
                    <a:pt x="61" y="12"/>
                    <a:pt x="59" y="16"/>
                    <a:pt x="58" y="19"/>
                  </a:cubicBezTo>
                  <a:cubicBezTo>
                    <a:pt x="58" y="19"/>
                    <a:pt x="58" y="26"/>
                    <a:pt x="58" y="27"/>
                  </a:cubicBezTo>
                  <a:cubicBezTo>
                    <a:pt x="58" y="29"/>
                    <a:pt x="57" y="30"/>
                    <a:pt x="57" y="31"/>
                  </a:cubicBezTo>
                  <a:cubicBezTo>
                    <a:pt x="56" y="31"/>
                    <a:pt x="55" y="33"/>
                    <a:pt x="55" y="34"/>
                  </a:cubicBezTo>
                  <a:cubicBezTo>
                    <a:pt x="55" y="34"/>
                    <a:pt x="55" y="34"/>
                    <a:pt x="55" y="34"/>
                  </a:cubicBezTo>
                  <a:cubicBezTo>
                    <a:pt x="52" y="35"/>
                    <a:pt x="50" y="38"/>
                    <a:pt x="48" y="40"/>
                  </a:cubicBezTo>
                  <a:cubicBezTo>
                    <a:pt x="47" y="41"/>
                    <a:pt x="41" y="41"/>
                    <a:pt x="39" y="42"/>
                  </a:cubicBezTo>
                  <a:cubicBezTo>
                    <a:pt x="37" y="42"/>
                    <a:pt x="28" y="48"/>
                    <a:pt x="27" y="50"/>
                  </a:cubicBezTo>
                  <a:cubicBezTo>
                    <a:pt x="25" y="52"/>
                    <a:pt x="25" y="55"/>
                    <a:pt x="24" y="58"/>
                  </a:cubicBezTo>
                  <a:cubicBezTo>
                    <a:pt x="23" y="60"/>
                    <a:pt x="21" y="62"/>
                    <a:pt x="19" y="64"/>
                  </a:cubicBezTo>
                  <a:cubicBezTo>
                    <a:pt x="18" y="66"/>
                    <a:pt x="18" y="68"/>
                    <a:pt x="16" y="69"/>
                  </a:cubicBezTo>
                  <a:cubicBezTo>
                    <a:pt x="15" y="69"/>
                    <a:pt x="15" y="70"/>
                    <a:pt x="14" y="70"/>
                  </a:cubicBezTo>
                  <a:cubicBezTo>
                    <a:pt x="13" y="71"/>
                    <a:pt x="12" y="73"/>
                    <a:pt x="11" y="74"/>
                  </a:cubicBezTo>
                  <a:cubicBezTo>
                    <a:pt x="8" y="77"/>
                    <a:pt x="5" y="80"/>
                    <a:pt x="3" y="84"/>
                  </a:cubicBezTo>
                  <a:cubicBezTo>
                    <a:pt x="2" y="85"/>
                    <a:pt x="0" y="87"/>
                    <a:pt x="1" y="90"/>
                  </a:cubicBezTo>
                  <a:cubicBezTo>
                    <a:pt x="1" y="93"/>
                    <a:pt x="4" y="98"/>
                    <a:pt x="5" y="100"/>
                  </a:cubicBezTo>
                  <a:cubicBezTo>
                    <a:pt x="7" y="102"/>
                    <a:pt x="8" y="103"/>
                    <a:pt x="9" y="104"/>
                  </a:cubicBezTo>
                  <a:cubicBezTo>
                    <a:pt x="13" y="109"/>
                    <a:pt x="16" y="114"/>
                    <a:pt x="19" y="119"/>
                  </a:cubicBezTo>
                  <a:cubicBezTo>
                    <a:pt x="21" y="120"/>
                    <a:pt x="22" y="122"/>
                    <a:pt x="23" y="123"/>
                  </a:cubicBezTo>
                  <a:cubicBezTo>
                    <a:pt x="25" y="125"/>
                    <a:pt x="26" y="127"/>
                    <a:pt x="28" y="129"/>
                  </a:cubicBezTo>
                  <a:cubicBezTo>
                    <a:pt x="29" y="128"/>
                    <a:pt x="30" y="128"/>
                    <a:pt x="31" y="127"/>
                  </a:cubicBezTo>
                  <a:cubicBezTo>
                    <a:pt x="31" y="127"/>
                    <a:pt x="31" y="127"/>
                    <a:pt x="31" y="127"/>
                  </a:cubicBezTo>
                  <a:cubicBezTo>
                    <a:pt x="30" y="131"/>
                    <a:pt x="32" y="135"/>
                    <a:pt x="33" y="138"/>
                  </a:cubicBezTo>
                  <a:cubicBezTo>
                    <a:pt x="32" y="140"/>
                    <a:pt x="32" y="142"/>
                    <a:pt x="32" y="143"/>
                  </a:cubicBezTo>
                  <a:cubicBezTo>
                    <a:pt x="32" y="146"/>
                    <a:pt x="33" y="148"/>
                    <a:pt x="33" y="150"/>
                  </a:cubicBezTo>
                  <a:cubicBezTo>
                    <a:pt x="33" y="152"/>
                    <a:pt x="33" y="153"/>
                    <a:pt x="33" y="154"/>
                  </a:cubicBezTo>
                  <a:cubicBezTo>
                    <a:pt x="34" y="158"/>
                    <a:pt x="36" y="160"/>
                    <a:pt x="36" y="163"/>
                  </a:cubicBezTo>
                  <a:cubicBezTo>
                    <a:pt x="37" y="165"/>
                    <a:pt x="37" y="166"/>
                    <a:pt x="37" y="168"/>
                  </a:cubicBezTo>
                  <a:cubicBezTo>
                    <a:pt x="37" y="170"/>
                    <a:pt x="37" y="171"/>
                    <a:pt x="38" y="172"/>
                  </a:cubicBezTo>
                  <a:cubicBezTo>
                    <a:pt x="38" y="174"/>
                    <a:pt x="38" y="175"/>
                    <a:pt x="38" y="177"/>
                  </a:cubicBezTo>
                  <a:cubicBezTo>
                    <a:pt x="38" y="182"/>
                    <a:pt x="37" y="187"/>
                    <a:pt x="37" y="192"/>
                  </a:cubicBezTo>
                  <a:cubicBezTo>
                    <a:pt x="37" y="195"/>
                    <a:pt x="37" y="198"/>
                    <a:pt x="37" y="201"/>
                  </a:cubicBezTo>
                  <a:cubicBezTo>
                    <a:pt x="37" y="202"/>
                    <a:pt x="37" y="204"/>
                    <a:pt x="37" y="205"/>
                  </a:cubicBezTo>
                  <a:cubicBezTo>
                    <a:pt x="37" y="209"/>
                    <a:pt x="36" y="213"/>
                    <a:pt x="35" y="217"/>
                  </a:cubicBezTo>
                  <a:cubicBezTo>
                    <a:pt x="34" y="221"/>
                    <a:pt x="35" y="225"/>
                    <a:pt x="34" y="230"/>
                  </a:cubicBezTo>
                  <a:cubicBezTo>
                    <a:pt x="34" y="233"/>
                    <a:pt x="34" y="236"/>
                    <a:pt x="34" y="239"/>
                  </a:cubicBezTo>
                  <a:cubicBezTo>
                    <a:pt x="34" y="242"/>
                    <a:pt x="34" y="244"/>
                    <a:pt x="34" y="247"/>
                  </a:cubicBezTo>
                  <a:cubicBezTo>
                    <a:pt x="34" y="249"/>
                    <a:pt x="34" y="253"/>
                    <a:pt x="35" y="256"/>
                  </a:cubicBezTo>
                  <a:cubicBezTo>
                    <a:pt x="34" y="258"/>
                    <a:pt x="34" y="261"/>
                    <a:pt x="34" y="263"/>
                  </a:cubicBezTo>
                  <a:cubicBezTo>
                    <a:pt x="34" y="264"/>
                    <a:pt x="33" y="271"/>
                    <a:pt x="34" y="272"/>
                  </a:cubicBezTo>
                  <a:cubicBezTo>
                    <a:pt x="35" y="275"/>
                    <a:pt x="35" y="280"/>
                    <a:pt x="37" y="283"/>
                  </a:cubicBezTo>
                  <a:cubicBezTo>
                    <a:pt x="37" y="283"/>
                    <a:pt x="37" y="283"/>
                    <a:pt x="37" y="283"/>
                  </a:cubicBezTo>
                  <a:cubicBezTo>
                    <a:pt x="37" y="283"/>
                    <a:pt x="37" y="283"/>
                    <a:pt x="36" y="283"/>
                  </a:cubicBezTo>
                  <a:cubicBezTo>
                    <a:pt x="36" y="283"/>
                    <a:pt x="36" y="283"/>
                    <a:pt x="36" y="283"/>
                  </a:cubicBezTo>
                  <a:cubicBezTo>
                    <a:pt x="36" y="283"/>
                    <a:pt x="36" y="284"/>
                    <a:pt x="36" y="284"/>
                  </a:cubicBezTo>
                  <a:cubicBezTo>
                    <a:pt x="36" y="289"/>
                    <a:pt x="35" y="289"/>
                    <a:pt x="40" y="292"/>
                  </a:cubicBezTo>
                  <a:cubicBezTo>
                    <a:pt x="42" y="294"/>
                    <a:pt x="45" y="293"/>
                    <a:pt x="49" y="294"/>
                  </a:cubicBezTo>
                  <a:cubicBezTo>
                    <a:pt x="57" y="295"/>
                    <a:pt x="67" y="294"/>
                    <a:pt x="72" y="291"/>
                  </a:cubicBezTo>
                  <a:cubicBezTo>
                    <a:pt x="72" y="290"/>
                    <a:pt x="71" y="288"/>
                    <a:pt x="70" y="288"/>
                  </a:cubicBezTo>
                  <a:cubicBezTo>
                    <a:pt x="69" y="287"/>
                    <a:pt x="68" y="287"/>
                    <a:pt x="67" y="288"/>
                  </a:cubicBezTo>
                  <a:cubicBezTo>
                    <a:pt x="67" y="287"/>
                    <a:pt x="68" y="287"/>
                    <a:pt x="68" y="287"/>
                  </a:cubicBezTo>
                  <a:cubicBezTo>
                    <a:pt x="68" y="287"/>
                    <a:pt x="68" y="287"/>
                    <a:pt x="68" y="287"/>
                  </a:cubicBezTo>
                  <a:cubicBezTo>
                    <a:pt x="68" y="287"/>
                    <a:pt x="68" y="286"/>
                    <a:pt x="67" y="286"/>
                  </a:cubicBezTo>
                  <a:cubicBezTo>
                    <a:pt x="66" y="286"/>
                    <a:pt x="66" y="286"/>
                    <a:pt x="65" y="286"/>
                  </a:cubicBezTo>
                  <a:cubicBezTo>
                    <a:pt x="65" y="286"/>
                    <a:pt x="65" y="286"/>
                    <a:pt x="65" y="286"/>
                  </a:cubicBezTo>
                  <a:cubicBezTo>
                    <a:pt x="66" y="286"/>
                    <a:pt x="66" y="286"/>
                    <a:pt x="67" y="286"/>
                  </a:cubicBezTo>
                  <a:cubicBezTo>
                    <a:pt x="67" y="286"/>
                    <a:pt x="67" y="286"/>
                    <a:pt x="67" y="286"/>
                  </a:cubicBezTo>
                  <a:cubicBezTo>
                    <a:pt x="64" y="285"/>
                    <a:pt x="64" y="285"/>
                    <a:pt x="62" y="285"/>
                  </a:cubicBezTo>
                  <a:cubicBezTo>
                    <a:pt x="62" y="285"/>
                    <a:pt x="62" y="285"/>
                    <a:pt x="62" y="285"/>
                  </a:cubicBezTo>
                  <a:cubicBezTo>
                    <a:pt x="62" y="285"/>
                    <a:pt x="63" y="285"/>
                    <a:pt x="63" y="285"/>
                  </a:cubicBezTo>
                  <a:cubicBezTo>
                    <a:pt x="62" y="283"/>
                    <a:pt x="60" y="282"/>
                    <a:pt x="59" y="281"/>
                  </a:cubicBezTo>
                  <a:cubicBezTo>
                    <a:pt x="59" y="281"/>
                    <a:pt x="59" y="281"/>
                    <a:pt x="58" y="280"/>
                  </a:cubicBezTo>
                  <a:cubicBezTo>
                    <a:pt x="59" y="280"/>
                    <a:pt x="59" y="280"/>
                    <a:pt x="59" y="279"/>
                  </a:cubicBezTo>
                  <a:cubicBezTo>
                    <a:pt x="59" y="279"/>
                    <a:pt x="58" y="279"/>
                    <a:pt x="58" y="279"/>
                  </a:cubicBezTo>
                  <a:cubicBezTo>
                    <a:pt x="57" y="276"/>
                    <a:pt x="57" y="271"/>
                    <a:pt x="55" y="270"/>
                  </a:cubicBezTo>
                  <a:cubicBezTo>
                    <a:pt x="54" y="269"/>
                    <a:pt x="55" y="267"/>
                    <a:pt x="55" y="266"/>
                  </a:cubicBezTo>
                  <a:cubicBezTo>
                    <a:pt x="56" y="263"/>
                    <a:pt x="56" y="257"/>
                    <a:pt x="55" y="254"/>
                  </a:cubicBezTo>
                  <a:cubicBezTo>
                    <a:pt x="54" y="245"/>
                    <a:pt x="56" y="236"/>
                    <a:pt x="58" y="228"/>
                  </a:cubicBezTo>
                  <a:cubicBezTo>
                    <a:pt x="58" y="224"/>
                    <a:pt x="59" y="220"/>
                    <a:pt x="60" y="215"/>
                  </a:cubicBezTo>
                  <a:cubicBezTo>
                    <a:pt x="61" y="210"/>
                    <a:pt x="63" y="205"/>
                    <a:pt x="64" y="199"/>
                  </a:cubicBezTo>
                  <a:cubicBezTo>
                    <a:pt x="64" y="199"/>
                    <a:pt x="64" y="199"/>
                    <a:pt x="64" y="199"/>
                  </a:cubicBezTo>
                  <a:cubicBezTo>
                    <a:pt x="65" y="202"/>
                    <a:pt x="67" y="206"/>
                    <a:pt x="68" y="209"/>
                  </a:cubicBezTo>
                  <a:cubicBezTo>
                    <a:pt x="68" y="210"/>
                    <a:pt x="71" y="212"/>
                    <a:pt x="71" y="213"/>
                  </a:cubicBezTo>
                  <a:cubicBezTo>
                    <a:pt x="72" y="215"/>
                    <a:pt x="70" y="220"/>
                    <a:pt x="71" y="222"/>
                  </a:cubicBezTo>
                  <a:cubicBezTo>
                    <a:pt x="72" y="229"/>
                    <a:pt x="73" y="236"/>
                    <a:pt x="74" y="243"/>
                  </a:cubicBezTo>
                  <a:cubicBezTo>
                    <a:pt x="74" y="245"/>
                    <a:pt x="75" y="247"/>
                    <a:pt x="75" y="250"/>
                  </a:cubicBezTo>
                  <a:cubicBezTo>
                    <a:pt x="75" y="250"/>
                    <a:pt x="75" y="251"/>
                    <a:pt x="75" y="252"/>
                  </a:cubicBezTo>
                  <a:cubicBezTo>
                    <a:pt x="75" y="254"/>
                    <a:pt x="76" y="255"/>
                    <a:pt x="77" y="257"/>
                  </a:cubicBezTo>
                  <a:cubicBezTo>
                    <a:pt x="76" y="259"/>
                    <a:pt x="74" y="264"/>
                    <a:pt x="75" y="267"/>
                  </a:cubicBezTo>
                  <a:cubicBezTo>
                    <a:pt x="75" y="268"/>
                    <a:pt x="77" y="268"/>
                    <a:pt x="77" y="269"/>
                  </a:cubicBezTo>
                  <a:cubicBezTo>
                    <a:pt x="78" y="269"/>
                    <a:pt x="78" y="269"/>
                    <a:pt x="78" y="269"/>
                  </a:cubicBezTo>
                  <a:cubicBezTo>
                    <a:pt x="77" y="270"/>
                    <a:pt x="77" y="270"/>
                    <a:pt x="77" y="271"/>
                  </a:cubicBezTo>
                  <a:cubicBezTo>
                    <a:pt x="76" y="271"/>
                    <a:pt x="76" y="271"/>
                    <a:pt x="76" y="271"/>
                  </a:cubicBezTo>
                  <a:cubicBezTo>
                    <a:pt x="76" y="272"/>
                    <a:pt x="75" y="277"/>
                    <a:pt x="76" y="277"/>
                  </a:cubicBezTo>
                  <a:cubicBezTo>
                    <a:pt x="76" y="278"/>
                    <a:pt x="75" y="279"/>
                    <a:pt x="75" y="280"/>
                  </a:cubicBezTo>
                  <a:cubicBezTo>
                    <a:pt x="75" y="282"/>
                    <a:pt x="75" y="290"/>
                    <a:pt x="76" y="290"/>
                  </a:cubicBezTo>
                  <a:cubicBezTo>
                    <a:pt x="76" y="290"/>
                    <a:pt x="76" y="290"/>
                    <a:pt x="75" y="290"/>
                  </a:cubicBezTo>
                  <a:cubicBezTo>
                    <a:pt x="78" y="292"/>
                    <a:pt x="85" y="292"/>
                    <a:pt x="88" y="291"/>
                  </a:cubicBezTo>
                  <a:cubicBezTo>
                    <a:pt x="89" y="290"/>
                    <a:pt x="89" y="291"/>
                    <a:pt x="88" y="290"/>
                  </a:cubicBezTo>
                  <a:cubicBezTo>
                    <a:pt x="90" y="289"/>
                    <a:pt x="93" y="289"/>
                    <a:pt x="95" y="290"/>
                  </a:cubicBezTo>
                  <a:cubicBezTo>
                    <a:pt x="101" y="290"/>
                    <a:pt x="107" y="290"/>
                    <a:pt x="113" y="290"/>
                  </a:cubicBezTo>
                  <a:cubicBezTo>
                    <a:pt x="112" y="290"/>
                    <a:pt x="112" y="290"/>
                    <a:pt x="112" y="290"/>
                  </a:cubicBezTo>
                  <a:cubicBezTo>
                    <a:pt x="115" y="290"/>
                    <a:pt x="119" y="289"/>
                    <a:pt x="120" y="287"/>
                  </a:cubicBezTo>
                  <a:cubicBezTo>
                    <a:pt x="120" y="286"/>
                    <a:pt x="120" y="285"/>
                    <a:pt x="119" y="285"/>
                  </a:cubicBezTo>
                  <a:cubicBezTo>
                    <a:pt x="118" y="284"/>
                    <a:pt x="110" y="281"/>
                    <a:pt x="110" y="281"/>
                  </a:cubicBezTo>
                  <a:cubicBezTo>
                    <a:pt x="109" y="281"/>
                    <a:pt x="108" y="281"/>
                    <a:pt x="107" y="281"/>
                  </a:cubicBezTo>
                  <a:cubicBezTo>
                    <a:pt x="107" y="281"/>
                    <a:pt x="107" y="281"/>
                    <a:pt x="107" y="281"/>
                  </a:cubicBezTo>
                  <a:cubicBezTo>
                    <a:pt x="108" y="282"/>
                    <a:pt x="108" y="282"/>
                    <a:pt x="110" y="282"/>
                  </a:cubicBezTo>
                  <a:cubicBezTo>
                    <a:pt x="110" y="282"/>
                    <a:pt x="110" y="282"/>
                    <a:pt x="110" y="282"/>
                  </a:cubicBezTo>
                  <a:cubicBezTo>
                    <a:pt x="109" y="282"/>
                    <a:pt x="109" y="282"/>
                    <a:pt x="109" y="282"/>
                  </a:cubicBezTo>
                  <a:cubicBezTo>
                    <a:pt x="109" y="283"/>
                    <a:pt x="108" y="282"/>
                    <a:pt x="107" y="282"/>
                  </a:cubicBezTo>
                  <a:cubicBezTo>
                    <a:pt x="107" y="282"/>
                    <a:pt x="107" y="282"/>
                    <a:pt x="107" y="282"/>
                  </a:cubicBezTo>
                  <a:cubicBezTo>
                    <a:pt x="107" y="282"/>
                    <a:pt x="107" y="281"/>
                    <a:pt x="106" y="281"/>
                  </a:cubicBezTo>
                  <a:cubicBezTo>
                    <a:pt x="105" y="281"/>
                    <a:pt x="105" y="281"/>
                    <a:pt x="105" y="281"/>
                  </a:cubicBezTo>
                  <a:cubicBezTo>
                    <a:pt x="105" y="280"/>
                    <a:pt x="104" y="279"/>
                    <a:pt x="103" y="278"/>
                  </a:cubicBezTo>
                  <a:cubicBezTo>
                    <a:pt x="104" y="279"/>
                    <a:pt x="105" y="279"/>
                    <a:pt x="106" y="280"/>
                  </a:cubicBezTo>
                  <a:cubicBezTo>
                    <a:pt x="106" y="280"/>
                    <a:pt x="106" y="280"/>
                    <a:pt x="106" y="280"/>
                  </a:cubicBezTo>
                  <a:cubicBezTo>
                    <a:pt x="106" y="280"/>
                    <a:pt x="106" y="279"/>
                    <a:pt x="106" y="279"/>
                  </a:cubicBezTo>
                  <a:cubicBezTo>
                    <a:pt x="105" y="279"/>
                    <a:pt x="104" y="278"/>
                    <a:pt x="103" y="278"/>
                  </a:cubicBezTo>
                  <a:cubicBezTo>
                    <a:pt x="103" y="276"/>
                    <a:pt x="104" y="273"/>
                    <a:pt x="103" y="272"/>
                  </a:cubicBezTo>
                  <a:cubicBezTo>
                    <a:pt x="103" y="272"/>
                    <a:pt x="102" y="270"/>
                    <a:pt x="102" y="269"/>
                  </a:cubicBezTo>
                  <a:cubicBezTo>
                    <a:pt x="103" y="267"/>
                    <a:pt x="103" y="264"/>
                    <a:pt x="103" y="262"/>
                  </a:cubicBezTo>
                  <a:cubicBezTo>
                    <a:pt x="104" y="256"/>
                    <a:pt x="104" y="252"/>
                    <a:pt x="104" y="247"/>
                  </a:cubicBezTo>
                  <a:cubicBezTo>
                    <a:pt x="104" y="244"/>
                    <a:pt x="104" y="241"/>
                    <a:pt x="104" y="238"/>
                  </a:cubicBezTo>
                  <a:cubicBezTo>
                    <a:pt x="104" y="229"/>
                    <a:pt x="103" y="219"/>
                    <a:pt x="103" y="210"/>
                  </a:cubicBezTo>
                  <a:cubicBezTo>
                    <a:pt x="103" y="207"/>
                    <a:pt x="103" y="203"/>
                    <a:pt x="103" y="200"/>
                  </a:cubicBezTo>
                  <a:cubicBezTo>
                    <a:pt x="102" y="194"/>
                    <a:pt x="99" y="189"/>
                    <a:pt x="97" y="184"/>
                  </a:cubicBezTo>
                  <a:cubicBezTo>
                    <a:pt x="95" y="179"/>
                    <a:pt x="95" y="168"/>
                    <a:pt x="91" y="165"/>
                  </a:cubicBezTo>
                  <a:cubicBezTo>
                    <a:pt x="91" y="165"/>
                    <a:pt x="92" y="164"/>
                    <a:pt x="92" y="163"/>
                  </a:cubicBezTo>
                  <a:cubicBezTo>
                    <a:pt x="93" y="160"/>
                    <a:pt x="92" y="156"/>
                    <a:pt x="91" y="154"/>
                  </a:cubicBezTo>
                  <a:cubicBezTo>
                    <a:pt x="91" y="153"/>
                    <a:pt x="92" y="153"/>
                    <a:pt x="92" y="153"/>
                  </a:cubicBezTo>
                  <a:cubicBezTo>
                    <a:pt x="91" y="149"/>
                    <a:pt x="89" y="143"/>
                    <a:pt x="88" y="138"/>
                  </a:cubicBezTo>
                  <a:cubicBezTo>
                    <a:pt x="88" y="136"/>
                    <a:pt x="88" y="134"/>
                    <a:pt x="88" y="132"/>
                  </a:cubicBezTo>
                  <a:cubicBezTo>
                    <a:pt x="87" y="130"/>
                    <a:pt x="87" y="128"/>
                    <a:pt x="86" y="126"/>
                  </a:cubicBezTo>
                  <a:cubicBezTo>
                    <a:pt x="87" y="126"/>
                    <a:pt x="87" y="126"/>
                    <a:pt x="87" y="126"/>
                  </a:cubicBezTo>
                  <a:cubicBezTo>
                    <a:pt x="87" y="125"/>
                    <a:pt x="86" y="124"/>
                    <a:pt x="86" y="122"/>
                  </a:cubicBezTo>
                  <a:cubicBezTo>
                    <a:pt x="85" y="119"/>
                    <a:pt x="85" y="115"/>
                    <a:pt x="84" y="112"/>
                  </a:cubicBezTo>
                  <a:cubicBezTo>
                    <a:pt x="85" y="110"/>
                    <a:pt x="85" y="107"/>
                    <a:pt x="85" y="105"/>
                  </a:cubicBezTo>
                  <a:cubicBezTo>
                    <a:pt x="89" y="104"/>
                    <a:pt x="93" y="103"/>
                    <a:pt x="97" y="102"/>
                  </a:cubicBezTo>
                  <a:cubicBezTo>
                    <a:pt x="98" y="102"/>
                    <a:pt x="100" y="101"/>
                    <a:pt x="101" y="101"/>
                  </a:cubicBezTo>
                  <a:cubicBezTo>
                    <a:pt x="104" y="100"/>
                    <a:pt x="106" y="99"/>
                    <a:pt x="110" y="98"/>
                  </a:cubicBezTo>
                  <a:cubicBezTo>
                    <a:pt x="112" y="102"/>
                    <a:pt x="114" y="107"/>
                    <a:pt x="116" y="111"/>
                  </a:cubicBezTo>
                  <a:cubicBezTo>
                    <a:pt x="116" y="111"/>
                    <a:pt x="117" y="111"/>
                    <a:pt x="117" y="112"/>
                  </a:cubicBezTo>
                  <a:cubicBezTo>
                    <a:pt x="121" y="111"/>
                    <a:pt x="125" y="109"/>
                    <a:pt x="128" y="108"/>
                  </a:cubicBezTo>
                  <a:cubicBezTo>
                    <a:pt x="134" y="105"/>
                    <a:pt x="139" y="103"/>
                    <a:pt x="145" y="101"/>
                  </a:cubicBezTo>
                  <a:cubicBezTo>
                    <a:pt x="147" y="100"/>
                    <a:pt x="151" y="98"/>
                    <a:pt x="154" y="97"/>
                  </a:cubicBezTo>
                  <a:cubicBezTo>
                    <a:pt x="154" y="97"/>
                    <a:pt x="154" y="96"/>
                    <a:pt x="154" y="96"/>
                  </a:cubicBezTo>
                  <a:cubicBezTo>
                    <a:pt x="154" y="96"/>
                    <a:pt x="154" y="96"/>
                    <a:pt x="155" y="96"/>
                  </a:cubicBezTo>
                  <a:cubicBezTo>
                    <a:pt x="154" y="96"/>
                    <a:pt x="154" y="96"/>
                    <a:pt x="154" y="95"/>
                  </a:cubicBezTo>
                  <a:cubicBezTo>
                    <a:pt x="154" y="95"/>
                    <a:pt x="154" y="96"/>
                    <a:pt x="154" y="96"/>
                  </a:cubicBezTo>
                  <a:close/>
                  <a:moveTo>
                    <a:pt x="81" y="4"/>
                  </a:moveTo>
                  <a:cubicBezTo>
                    <a:pt x="81" y="5"/>
                    <a:pt x="81" y="4"/>
                    <a:pt x="81" y="5"/>
                  </a:cubicBezTo>
                  <a:cubicBezTo>
                    <a:pt x="81" y="5"/>
                    <a:pt x="81" y="5"/>
                    <a:pt x="81" y="4"/>
                  </a:cubicBezTo>
                  <a:close/>
                  <a:moveTo>
                    <a:pt x="37" y="110"/>
                  </a:moveTo>
                  <a:cubicBezTo>
                    <a:pt x="34" y="109"/>
                    <a:pt x="35" y="105"/>
                    <a:pt x="31" y="105"/>
                  </a:cubicBezTo>
                  <a:cubicBezTo>
                    <a:pt x="30" y="99"/>
                    <a:pt x="27" y="99"/>
                    <a:pt x="24" y="95"/>
                  </a:cubicBezTo>
                  <a:cubicBezTo>
                    <a:pt x="26" y="93"/>
                    <a:pt x="29" y="91"/>
                    <a:pt x="31" y="89"/>
                  </a:cubicBezTo>
                  <a:cubicBezTo>
                    <a:pt x="31" y="89"/>
                    <a:pt x="31" y="89"/>
                    <a:pt x="31" y="89"/>
                  </a:cubicBezTo>
                  <a:cubicBezTo>
                    <a:pt x="32" y="96"/>
                    <a:pt x="35" y="103"/>
                    <a:pt x="37" y="109"/>
                  </a:cubicBezTo>
                  <a:cubicBezTo>
                    <a:pt x="37" y="110"/>
                    <a:pt x="37" y="110"/>
                    <a:pt x="37" y="110"/>
                  </a:cubicBezTo>
                  <a:close/>
                  <a:moveTo>
                    <a:pt x="65" y="287"/>
                  </a:moveTo>
                  <a:cubicBezTo>
                    <a:pt x="65" y="287"/>
                    <a:pt x="65" y="287"/>
                    <a:pt x="64" y="287"/>
                  </a:cubicBezTo>
                  <a:cubicBezTo>
                    <a:pt x="64" y="287"/>
                    <a:pt x="65" y="287"/>
                    <a:pt x="65" y="287"/>
                  </a:cubicBezTo>
                  <a:close/>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23" name="Freeform 53"/>
            <p:cNvSpPr>
              <a:spLocks/>
            </p:cNvSpPr>
            <p:nvPr/>
          </p:nvSpPr>
          <p:spPr bwMode="auto">
            <a:xfrm flipH="1">
              <a:off x="3486177" y="1962234"/>
              <a:ext cx="261432" cy="994069"/>
            </a:xfrm>
            <a:custGeom>
              <a:avLst/>
              <a:gdLst>
                <a:gd name="T0" fmla="*/ 43 w 108"/>
                <a:gd name="T1" fmla="*/ 53 h 412"/>
                <a:gd name="T2" fmla="*/ 24 w 108"/>
                <a:gd name="T3" fmla="*/ 74 h 412"/>
                <a:gd name="T4" fmla="*/ 17 w 108"/>
                <a:gd name="T5" fmla="*/ 116 h 412"/>
                <a:gd name="T6" fmla="*/ 19 w 108"/>
                <a:gd name="T7" fmla="*/ 136 h 412"/>
                <a:gd name="T8" fmla="*/ 20 w 108"/>
                <a:gd name="T9" fmla="*/ 153 h 412"/>
                <a:gd name="T10" fmla="*/ 28 w 108"/>
                <a:gd name="T11" fmla="*/ 222 h 412"/>
                <a:gd name="T12" fmla="*/ 3 w 108"/>
                <a:gd name="T13" fmla="*/ 259 h 412"/>
                <a:gd name="T14" fmla="*/ 6 w 108"/>
                <a:gd name="T15" fmla="*/ 323 h 412"/>
                <a:gd name="T16" fmla="*/ 23 w 108"/>
                <a:gd name="T17" fmla="*/ 372 h 412"/>
                <a:gd name="T18" fmla="*/ 23 w 108"/>
                <a:gd name="T19" fmla="*/ 396 h 412"/>
                <a:gd name="T20" fmla="*/ 45 w 108"/>
                <a:gd name="T21" fmla="*/ 405 h 412"/>
                <a:gd name="T22" fmla="*/ 62 w 108"/>
                <a:gd name="T23" fmla="*/ 407 h 412"/>
                <a:gd name="T24" fmla="*/ 89 w 108"/>
                <a:gd name="T25" fmla="*/ 411 h 412"/>
                <a:gd name="T26" fmla="*/ 84 w 108"/>
                <a:gd name="T27" fmla="*/ 391 h 412"/>
                <a:gd name="T28" fmla="*/ 80 w 108"/>
                <a:gd name="T29" fmla="*/ 382 h 412"/>
                <a:gd name="T30" fmla="*/ 69 w 108"/>
                <a:gd name="T31" fmla="*/ 349 h 412"/>
                <a:gd name="T32" fmla="*/ 69 w 108"/>
                <a:gd name="T33" fmla="*/ 332 h 412"/>
                <a:gd name="T34" fmla="*/ 91 w 108"/>
                <a:gd name="T35" fmla="*/ 323 h 412"/>
                <a:gd name="T36" fmla="*/ 95 w 108"/>
                <a:gd name="T37" fmla="*/ 265 h 412"/>
                <a:gd name="T38" fmla="*/ 99 w 108"/>
                <a:gd name="T39" fmla="*/ 265 h 412"/>
                <a:gd name="T40" fmla="*/ 89 w 108"/>
                <a:gd name="T41" fmla="*/ 253 h 412"/>
                <a:gd name="T42" fmla="*/ 99 w 108"/>
                <a:gd name="T43" fmla="*/ 213 h 412"/>
                <a:gd name="T44" fmla="*/ 100 w 108"/>
                <a:gd name="T45" fmla="*/ 195 h 412"/>
                <a:gd name="T46" fmla="*/ 95 w 108"/>
                <a:gd name="T47" fmla="*/ 174 h 412"/>
                <a:gd name="T48" fmla="*/ 92 w 108"/>
                <a:gd name="T49" fmla="*/ 142 h 412"/>
                <a:gd name="T50" fmla="*/ 80 w 108"/>
                <a:gd name="T51" fmla="*/ 75 h 412"/>
                <a:gd name="T52" fmla="*/ 84 w 108"/>
                <a:gd name="T53" fmla="*/ 53 h 412"/>
                <a:gd name="T54" fmla="*/ 85 w 108"/>
                <a:gd name="T55" fmla="*/ 37 h 412"/>
                <a:gd name="T56" fmla="*/ 82 w 108"/>
                <a:gd name="T57" fmla="*/ 24 h 412"/>
                <a:gd name="T58" fmla="*/ 70 w 108"/>
                <a:gd name="T59" fmla="*/ 3 h 412"/>
                <a:gd name="T60" fmla="*/ 55 w 108"/>
                <a:gd name="T61" fmla="*/ 0 h 412"/>
                <a:gd name="T62" fmla="*/ 43 w 108"/>
                <a:gd name="T63" fmla="*/ 3 h 412"/>
                <a:gd name="T64" fmla="*/ 34 w 108"/>
                <a:gd name="T65" fmla="*/ 3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412">
                  <a:moveTo>
                    <a:pt x="39" y="52"/>
                  </a:moveTo>
                  <a:cubicBezTo>
                    <a:pt x="41" y="53"/>
                    <a:pt x="41" y="52"/>
                    <a:pt x="43" y="53"/>
                  </a:cubicBezTo>
                  <a:cubicBezTo>
                    <a:pt x="41" y="57"/>
                    <a:pt x="41" y="64"/>
                    <a:pt x="35" y="63"/>
                  </a:cubicBezTo>
                  <a:cubicBezTo>
                    <a:pt x="33" y="68"/>
                    <a:pt x="27" y="70"/>
                    <a:pt x="24" y="74"/>
                  </a:cubicBezTo>
                  <a:cubicBezTo>
                    <a:pt x="19" y="80"/>
                    <a:pt x="14" y="91"/>
                    <a:pt x="15" y="102"/>
                  </a:cubicBezTo>
                  <a:cubicBezTo>
                    <a:pt x="15" y="106"/>
                    <a:pt x="17" y="111"/>
                    <a:pt x="17" y="116"/>
                  </a:cubicBezTo>
                  <a:cubicBezTo>
                    <a:pt x="18" y="120"/>
                    <a:pt x="16" y="123"/>
                    <a:pt x="17" y="127"/>
                  </a:cubicBezTo>
                  <a:cubicBezTo>
                    <a:pt x="17" y="130"/>
                    <a:pt x="18" y="133"/>
                    <a:pt x="19" y="136"/>
                  </a:cubicBezTo>
                  <a:cubicBezTo>
                    <a:pt x="19" y="138"/>
                    <a:pt x="21" y="141"/>
                    <a:pt x="21" y="144"/>
                  </a:cubicBezTo>
                  <a:cubicBezTo>
                    <a:pt x="21" y="147"/>
                    <a:pt x="20" y="150"/>
                    <a:pt x="20" y="153"/>
                  </a:cubicBezTo>
                  <a:cubicBezTo>
                    <a:pt x="20" y="160"/>
                    <a:pt x="24" y="168"/>
                    <a:pt x="26" y="176"/>
                  </a:cubicBezTo>
                  <a:cubicBezTo>
                    <a:pt x="28" y="191"/>
                    <a:pt x="26" y="207"/>
                    <a:pt x="28" y="222"/>
                  </a:cubicBezTo>
                  <a:cubicBezTo>
                    <a:pt x="29" y="230"/>
                    <a:pt x="29" y="242"/>
                    <a:pt x="29" y="253"/>
                  </a:cubicBezTo>
                  <a:cubicBezTo>
                    <a:pt x="20" y="254"/>
                    <a:pt x="4" y="248"/>
                    <a:pt x="3" y="259"/>
                  </a:cubicBezTo>
                  <a:cubicBezTo>
                    <a:pt x="1" y="272"/>
                    <a:pt x="2" y="293"/>
                    <a:pt x="1" y="308"/>
                  </a:cubicBezTo>
                  <a:cubicBezTo>
                    <a:pt x="1" y="315"/>
                    <a:pt x="0" y="321"/>
                    <a:pt x="6" y="323"/>
                  </a:cubicBezTo>
                  <a:cubicBezTo>
                    <a:pt x="12" y="324"/>
                    <a:pt x="17" y="321"/>
                    <a:pt x="23" y="323"/>
                  </a:cubicBezTo>
                  <a:cubicBezTo>
                    <a:pt x="22" y="338"/>
                    <a:pt x="22" y="357"/>
                    <a:pt x="23" y="372"/>
                  </a:cubicBezTo>
                  <a:cubicBezTo>
                    <a:pt x="23" y="376"/>
                    <a:pt x="22" y="380"/>
                    <a:pt x="25" y="382"/>
                  </a:cubicBezTo>
                  <a:cubicBezTo>
                    <a:pt x="24" y="386"/>
                    <a:pt x="23" y="392"/>
                    <a:pt x="23" y="396"/>
                  </a:cubicBezTo>
                  <a:cubicBezTo>
                    <a:pt x="29" y="399"/>
                    <a:pt x="39" y="397"/>
                    <a:pt x="45" y="396"/>
                  </a:cubicBezTo>
                  <a:cubicBezTo>
                    <a:pt x="46" y="398"/>
                    <a:pt x="45" y="402"/>
                    <a:pt x="45" y="405"/>
                  </a:cubicBezTo>
                  <a:cubicBezTo>
                    <a:pt x="48" y="407"/>
                    <a:pt x="53" y="408"/>
                    <a:pt x="57" y="408"/>
                  </a:cubicBezTo>
                  <a:cubicBezTo>
                    <a:pt x="58" y="408"/>
                    <a:pt x="60" y="407"/>
                    <a:pt x="62" y="407"/>
                  </a:cubicBezTo>
                  <a:cubicBezTo>
                    <a:pt x="63" y="407"/>
                    <a:pt x="65" y="409"/>
                    <a:pt x="68" y="409"/>
                  </a:cubicBezTo>
                  <a:cubicBezTo>
                    <a:pt x="73" y="411"/>
                    <a:pt x="81" y="412"/>
                    <a:pt x="89" y="411"/>
                  </a:cubicBezTo>
                  <a:cubicBezTo>
                    <a:pt x="96" y="411"/>
                    <a:pt x="103" y="410"/>
                    <a:pt x="108" y="406"/>
                  </a:cubicBezTo>
                  <a:cubicBezTo>
                    <a:pt x="104" y="396"/>
                    <a:pt x="88" y="400"/>
                    <a:pt x="84" y="391"/>
                  </a:cubicBezTo>
                  <a:cubicBezTo>
                    <a:pt x="83" y="389"/>
                    <a:pt x="86" y="390"/>
                    <a:pt x="85" y="388"/>
                  </a:cubicBezTo>
                  <a:cubicBezTo>
                    <a:pt x="84" y="386"/>
                    <a:pt x="84" y="382"/>
                    <a:pt x="80" y="382"/>
                  </a:cubicBezTo>
                  <a:cubicBezTo>
                    <a:pt x="79" y="374"/>
                    <a:pt x="74" y="370"/>
                    <a:pt x="72" y="363"/>
                  </a:cubicBezTo>
                  <a:cubicBezTo>
                    <a:pt x="73" y="359"/>
                    <a:pt x="71" y="354"/>
                    <a:pt x="69" y="349"/>
                  </a:cubicBezTo>
                  <a:cubicBezTo>
                    <a:pt x="67" y="346"/>
                    <a:pt x="64" y="342"/>
                    <a:pt x="64" y="340"/>
                  </a:cubicBezTo>
                  <a:cubicBezTo>
                    <a:pt x="64" y="337"/>
                    <a:pt x="68" y="335"/>
                    <a:pt x="69" y="332"/>
                  </a:cubicBezTo>
                  <a:cubicBezTo>
                    <a:pt x="70" y="329"/>
                    <a:pt x="70" y="327"/>
                    <a:pt x="71" y="324"/>
                  </a:cubicBezTo>
                  <a:cubicBezTo>
                    <a:pt x="78" y="323"/>
                    <a:pt x="87" y="327"/>
                    <a:pt x="91" y="323"/>
                  </a:cubicBezTo>
                  <a:cubicBezTo>
                    <a:pt x="94" y="320"/>
                    <a:pt x="94" y="308"/>
                    <a:pt x="94" y="299"/>
                  </a:cubicBezTo>
                  <a:cubicBezTo>
                    <a:pt x="95" y="287"/>
                    <a:pt x="94" y="276"/>
                    <a:pt x="95" y="265"/>
                  </a:cubicBezTo>
                  <a:cubicBezTo>
                    <a:pt x="96" y="270"/>
                    <a:pt x="100" y="273"/>
                    <a:pt x="100" y="279"/>
                  </a:cubicBezTo>
                  <a:cubicBezTo>
                    <a:pt x="103" y="275"/>
                    <a:pt x="100" y="268"/>
                    <a:pt x="99" y="265"/>
                  </a:cubicBezTo>
                  <a:cubicBezTo>
                    <a:pt x="98" y="263"/>
                    <a:pt x="95" y="261"/>
                    <a:pt x="94" y="259"/>
                  </a:cubicBezTo>
                  <a:cubicBezTo>
                    <a:pt x="92" y="257"/>
                    <a:pt x="92" y="254"/>
                    <a:pt x="89" y="253"/>
                  </a:cubicBezTo>
                  <a:cubicBezTo>
                    <a:pt x="90" y="244"/>
                    <a:pt x="93" y="236"/>
                    <a:pt x="94" y="225"/>
                  </a:cubicBezTo>
                  <a:cubicBezTo>
                    <a:pt x="98" y="223"/>
                    <a:pt x="98" y="219"/>
                    <a:pt x="99" y="213"/>
                  </a:cubicBezTo>
                  <a:cubicBezTo>
                    <a:pt x="99" y="209"/>
                    <a:pt x="101" y="205"/>
                    <a:pt x="101" y="202"/>
                  </a:cubicBezTo>
                  <a:cubicBezTo>
                    <a:pt x="101" y="199"/>
                    <a:pt x="100" y="197"/>
                    <a:pt x="100" y="195"/>
                  </a:cubicBezTo>
                  <a:cubicBezTo>
                    <a:pt x="100" y="193"/>
                    <a:pt x="101" y="192"/>
                    <a:pt x="102" y="190"/>
                  </a:cubicBezTo>
                  <a:cubicBezTo>
                    <a:pt x="102" y="184"/>
                    <a:pt x="96" y="180"/>
                    <a:pt x="95" y="174"/>
                  </a:cubicBezTo>
                  <a:cubicBezTo>
                    <a:pt x="93" y="169"/>
                    <a:pt x="94" y="164"/>
                    <a:pt x="94" y="158"/>
                  </a:cubicBezTo>
                  <a:cubicBezTo>
                    <a:pt x="94" y="152"/>
                    <a:pt x="92" y="147"/>
                    <a:pt x="92" y="142"/>
                  </a:cubicBezTo>
                  <a:cubicBezTo>
                    <a:pt x="91" y="125"/>
                    <a:pt x="93" y="107"/>
                    <a:pt x="88" y="94"/>
                  </a:cubicBezTo>
                  <a:cubicBezTo>
                    <a:pt x="85" y="87"/>
                    <a:pt x="83" y="80"/>
                    <a:pt x="80" y="75"/>
                  </a:cubicBezTo>
                  <a:cubicBezTo>
                    <a:pt x="76" y="71"/>
                    <a:pt x="68" y="66"/>
                    <a:pt x="71" y="57"/>
                  </a:cubicBezTo>
                  <a:cubicBezTo>
                    <a:pt x="76" y="57"/>
                    <a:pt x="81" y="56"/>
                    <a:pt x="84" y="53"/>
                  </a:cubicBezTo>
                  <a:cubicBezTo>
                    <a:pt x="83" y="47"/>
                    <a:pt x="83" y="44"/>
                    <a:pt x="82" y="39"/>
                  </a:cubicBezTo>
                  <a:cubicBezTo>
                    <a:pt x="82" y="38"/>
                    <a:pt x="85" y="39"/>
                    <a:pt x="85" y="37"/>
                  </a:cubicBezTo>
                  <a:cubicBezTo>
                    <a:pt x="85" y="34"/>
                    <a:pt x="82" y="31"/>
                    <a:pt x="80" y="29"/>
                  </a:cubicBezTo>
                  <a:cubicBezTo>
                    <a:pt x="83" y="28"/>
                    <a:pt x="80" y="27"/>
                    <a:pt x="82" y="24"/>
                  </a:cubicBezTo>
                  <a:cubicBezTo>
                    <a:pt x="81" y="20"/>
                    <a:pt x="79" y="18"/>
                    <a:pt x="78" y="15"/>
                  </a:cubicBezTo>
                  <a:cubicBezTo>
                    <a:pt x="87" y="10"/>
                    <a:pt x="77" y="6"/>
                    <a:pt x="70" y="3"/>
                  </a:cubicBezTo>
                  <a:cubicBezTo>
                    <a:pt x="67" y="3"/>
                    <a:pt x="65" y="1"/>
                    <a:pt x="63" y="1"/>
                  </a:cubicBezTo>
                  <a:cubicBezTo>
                    <a:pt x="61" y="0"/>
                    <a:pt x="57" y="0"/>
                    <a:pt x="55" y="0"/>
                  </a:cubicBezTo>
                  <a:cubicBezTo>
                    <a:pt x="55" y="0"/>
                    <a:pt x="54" y="0"/>
                    <a:pt x="54" y="0"/>
                  </a:cubicBezTo>
                  <a:cubicBezTo>
                    <a:pt x="50" y="0"/>
                    <a:pt x="46" y="5"/>
                    <a:pt x="43" y="3"/>
                  </a:cubicBezTo>
                  <a:cubicBezTo>
                    <a:pt x="39" y="8"/>
                    <a:pt x="34" y="11"/>
                    <a:pt x="33" y="18"/>
                  </a:cubicBezTo>
                  <a:cubicBezTo>
                    <a:pt x="33" y="24"/>
                    <a:pt x="35" y="31"/>
                    <a:pt x="34" y="38"/>
                  </a:cubicBezTo>
                  <a:cubicBezTo>
                    <a:pt x="37" y="40"/>
                    <a:pt x="38" y="46"/>
                    <a:pt x="39" y="52"/>
                  </a:cubicBezTo>
                  <a:close/>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grpSp>
      <p:grpSp>
        <p:nvGrpSpPr>
          <p:cNvPr id="24" name="Group 146"/>
          <p:cNvGrpSpPr>
            <a:grpSpLocks noChangeAspect="1"/>
          </p:cNvGrpSpPr>
          <p:nvPr/>
        </p:nvGrpSpPr>
        <p:grpSpPr>
          <a:xfrm>
            <a:off x="5328355" y="1936199"/>
            <a:ext cx="219179" cy="884582"/>
            <a:chOff x="7975238" y="2139007"/>
            <a:chExt cx="414414" cy="1672520"/>
          </a:xfrm>
        </p:grpSpPr>
        <p:grpSp>
          <p:nvGrpSpPr>
            <p:cNvPr id="25" name="Group 14"/>
            <p:cNvGrpSpPr>
              <a:grpSpLocks noChangeAspect="1"/>
            </p:cNvGrpSpPr>
            <p:nvPr/>
          </p:nvGrpSpPr>
          <p:grpSpPr bwMode="auto">
            <a:xfrm>
              <a:off x="7975245" y="2139007"/>
              <a:ext cx="414416" cy="1672519"/>
              <a:chOff x="2444" y="-131"/>
              <a:chExt cx="864" cy="3487"/>
            </a:xfrm>
          </p:grpSpPr>
          <p:sp>
            <p:nvSpPr>
              <p:cNvPr id="27" name="Freeform 15"/>
              <p:cNvSpPr>
                <a:spLocks/>
              </p:cNvSpPr>
              <p:nvPr/>
            </p:nvSpPr>
            <p:spPr bwMode="auto">
              <a:xfrm>
                <a:off x="2552" y="1515"/>
                <a:ext cx="718" cy="1841"/>
              </a:xfrm>
              <a:custGeom>
                <a:avLst/>
                <a:gdLst>
                  <a:gd name="T0" fmla="*/ 0 w 304"/>
                  <a:gd name="T1" fmla="*/ 15 h 779"/>
                  <a:gd name="T2" fmla="*/ 21 w 304"/>
                  <a:gd name="T3" fmla="*/ 86 h 779"/>
                  <a:gd name="T4" fmla="*/ 92 w 304"/>
                  <a:gd name="T5" fmla="*/ 456 h 779"/>
                  <a:gd name="T6" fmla="*/ 78 w 304"/>
                  <a:gd name="T7" fmla="*/ 501 h 779"/>
                  <a:gd name="T8" fmla="*/ 35 w 304"/>
                  <a:gd name="T9" fmla="*/ 595 h 779"/>
                  <a:gd name="T10" fmla="*/ 19 w 304"/>
                  <a:gd name="T11" fmla="*/ 627 h 779"/>
                  <a:gd name="T12" fmla="*/ 25 w 304"/>
                  <a:gd name="T13" fmla="*/ 635 h 779"/>
                  <a:gd name="T14" fmla="*/ 40 w 304"/>
                  <a:gd name="T15" fmla="*/ 636 h 779"/>
                  <a:gd name="T16" fmla="*/ 44 w 304"/>
                  <a:gd name="T17" fmla="*/ 655 h 779"/>
                  <a:gd name="T18" fmla="*/ 26 w 304"/>
                  <a:gd name="T19" fmla="*/ 701 h 779"/>
                  <a:gd name="T20" fmla="*/ 83 w 304"/>
                  <a:gd name="T21" fmla="*/ 751 h 779"/>
                  <a:gd name="T22" fmla="*/ 93 w 304"/>
                  <a:gd name="T23" fmla="*/ 696 h 779"/>
                  <a:gd name="T24" fmla="*/ 94 w 304"/>
                  <a:gd name="T25" fmla="*/ 670 h 779"/>
                  <a:gd name="T26" fmla="*/ 124 w 304"/>
                  <a:gd name="T27" fmla="*/ 684 h 779"/>
                  <a:gd name="T28" fmla="*/ 142 w 304"/>
                  <a:gd name="T29" fmla="*/ 652 h 779"/>
                  <a:gd name="T30" fmla="*/ 160 w 304"/>
                  <a:gd name="T31" fmla="*/ 676 h 779"/>
                  <a:gd name="T32" fmla="*/ 157 w 304"/>
                  <a:gd name="T33" fmla="*/ 716 h 779"/>
                  <a:gd name="T34" fmla="*/ 170 w 304"/>
                  <a:gd name="T35" fmla="*/ 764 h 779"/>
                  <a:gd name="T36" fmla="*/ 223 w 304"/>
                  <a:gd name="T37" fmla="*/ 744 h 779"/>
                  <a:gd name="T38" fmla="*/ 228 w 304"/>
                  <a:gd name="T39" fmla="*/ 682 h 779"/>
                  <a:gd name="T40" fmla="*/ 229 w 304"/>
                  <a:gd name="T41" fmla="*/ 678 h 779"/>
                  <a:gd name="T42" fmla="*/ 238 w 304"/>
                  <a:gd name="T43" fmla="*/ 659 h 779"/>
                  <a:gd name="T44" fmla="*/ 230 w 304"/>
                  <a:gd name="T45" fmla="*/ 609 h 779"/>
                  <a:gd name="T46" fmla="*/ 216 w 304"/>
                  <a:gd name="T47" fmla="*/ 436 h 779"/>
                  <a:gd name="T48" fmla="*/ 226 w 304"/>
                  <a:gd name="T49" fmla="*/ 402 h 779"/>
                  <a:gd name="T50" fmla="*/ 264 w 304"/>
                  <a:gd name="T51" fmla="*/ 309 h 779"/>
                  <a:gd name="T52" fmla="*/ 297 w 304"/>
                  <a:gd name="T53" fmla="*/ 22 h 779"/>
                  <a:gd name="T54" fmla="*/ 0 w 304"/>
                  <a:gd name="T55" fmla="*/ 15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779">
                    <a:moveTo>
                      <a:pt x="0" y="15"/>
                    </a:moveTo>
                    <a:cubicBezTo>
                      <a:pt x="21" y="86"/>
                      <a:pt x="21" y="86"/>
                      <a:pt x="21" y="86"/>
                    </a:cubicBezTo>
                    <a:cubicBezTo>
                      <a:pt x="21" y="86"/>
                      <a:pt x="101" y="387"/>
                      <a:pt x="92" y="456"/>
                    </a:cubicBezTo>
                    <a:cubicBezTo>
                      <a:pt x="92" y="456"/>
                      <a:pt x="86" y="488"/>
                      <a:pt x="78" y="501"/>
                    </a:cubicBezTo>
                    <a:cubicBezTo>
                      <a:pt x="78" y="501"/>
                      <a:pt x="23" y="549"/>
                      <a:pt x="35" y="595"/>
                    </a:cubicBezTo>
                    <a:cubicBezTo>
                      <a:pt x="19" y="627"/>
                      <a:pt x="19" y="627"/>
                      <a:pt x="19" y="627"/>
                    </a:cubicBezTo>
                    <a:cubicBezTo>
                      <a:pt x="25" y="635"/>
                      <a:pt x="25" y="635"/>
                      <a:pt x="25" y="635"/>
                    </a:cubicBezTo>
                    <a:cubicBezTo>
                      <a:pt x="40" y="636"/>
                      <a:pt x="40" y="636"/>
                      <a:pt x="40" y="636"/>
                    </a:cubicBezTo>
                    <a:cubicBezTo>
                      <a:pt x="40" y="636"/>
                      <a:pt x="46" y="651"/>
                      <a:pt x="44" y="655"/>
                    </a:cubicBezTo>
                    <a:cubicBezTo>
                      <a:pt x="42" y="659"/>
                      <a:pt x="22" y="689"/>
                      <a:pt x="26" y="701"/>
                    </a:cubicBezTo>
                    <a:cubicBezTo>
                      <a:pt x="26" y="701"/>
                      <a:pt x="60" y="779"/>
                      <a:pt x="83" y="751"/>
                    </a:cubicBezTo>
                    <a:cubicBezTo>
                      <a:pt x="83" y="751"/>
                      <a:pt x="95" y="727"/>
                      <a:pt x="93" y="696"/>
                    </a:cubicBezTo>
                    <a:cubicBezTo>
                      <a:pt x="94" y="670"/>
                      <a:pt x="94" y="670"/>
                      <a:pt x="94" y="670"/>
                    </a:cubicBezTo>
                    <a:cubicBezTo>
                      <a:pt x="124" y="684"/>
                      <a:pt x="124" y="684"/>
                      <a:pt x="124" y="684"/>
                    </a:cubicBezTo>
                    <a:cubicBezTo>
                      <a:pt x="142" y="652"/>
                      <a:pt x="142" y="652"/>
                      <a:pt x="142" y="652"/>
                    </a:cubicBezTo>
                    <a:cubicBezTo>
                      <a:pt x="142" y="652"/>
                      <a:pt x="154" y="677"/>
                      <a:pt x="160" y="676"/>
                    </a:cubicBezTo>
                    <a:cubicBezTo>
                      <a:pt x="160" y="676"/>
                      <a:pt x="164" y="699"/>
                      <a:pt x="157" y="716"/>
                    </a:cubicBezTo>
                    <a:cubicBezTo>
                      <a:pt x="150" y="732"/>
                      <a:pt x="158" y="764"/>
                      <a:pt x="170" y="764"/>
                    </a:cubicBezTo>
                    <a:cubicBezTo>
                      <a:pt x="170" y="764"/>
                      <a:pt x="221" y="777"/>
                      <a:pt x="223" y="744"/>
                    </a:cubicBezTo>
                    <a:cubicBezTo>
                      <a:pt x="223" y="744"/>
                      <a:pt x="227" y="694"/>
                      <a:pt x="228" y="682"/>
                    </a:cubicBezTo>
                    <a:cubicBezTo>
                      <a:pt x="230" y="669"/>
                      <a:pt x="229" y="678"/>
                      <a:pt x="229" y="678"/>
                    </a:cubicBezTo>
                    <a:cubicBezTo>
                      <a:pt x="229" y="678"/>
                      <a:pt x="234" y="662"/>
                      <a:pt x="238" y="659"/>
                    </a:cubicBezTo>
                    <a:cubicBezTo>
                      <a:pt x="242" y="656"/>
                      <a:pt x="230" y="617"/>
                      <a:pt x="230" y="609"/>
                    </a:cubicBezTo>
                    <a:cubicBezTo>
                      <a:pt x="230" y="601"/>
                      <a:pt x="224" y="450"/>
                      <a:pt x="216" y="436"/>
                    </a:cubicBezTo>
                    <a:cubicBezTo>
                      <a:pt x="216" y="436"/>
                      <a:pt x="220" y="418"/>
                      <a:pt x="226" y="402"/>
                    </a:cubicBezTo>
                    <a:cubicBezTo>
                      <a:pt x="231" y="386"/>
                      <a:pt x="261" y="326"/>
                      <a:pt x="264" y="309"/>
                    </a:cubicBezTo>
                    <a:cubicBezTo>
                      <a:pt x="266" y="292"/>
                      <a:pt x="304" y="45"/>
                      <a:pt x="297" y="22"/>
                    </a:cubicBezTo>
                    <a:cubicBezTo>
                      <a:pt x="290" y="0"/>
                      <a:pt x="0" y="15"/>
                      <a:pt x="0" y="15"/>
                    </a:cubicBezTo>
                    <a:close/>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28" name="Freeform 16"/>
              <p:cNvSpPr>
                <a:spLocks/>
              </p:cNvSpPr>
              <p:nvPr/>
            </p:nvSpPr>
            <p:spPr bwMode="auto">
              <a:xfrm>
                <a:off x="2444" y="389"/>
                <a:ext cx="855" cy="1204"/>
              </a:xfrm>
              <a:custGeom>
                <a:avLst/>
                <a:gdLst>
                  <a:gd name="T0" fmla="*/ 129 w 362"/>
                  <a:gd name="T1" fmla="*/ 66 h 510"/>
                  <a:gd name="T2" fmla="*/ 99 w 362"/>
                  <a:gd name="T3" fmla="*/ 33 h 510"/>
                  <a:gd name="T4" fmla="*/ 10 w 362"/>
                  <a:gd name="T5" fmla="*/ 94 h 510"/>
                  <a:gd name="T6" fmla="*/ 8 w 362"/>
                  <a:gd name="T7" fmla="*/ 239 h 510"/>
                  <a:gd name="T8" fmla="*/ 47 w 362"/>
                  <a:gd name="T9" fmla="*/ 288 h 510"/>
                  <a:gd name="T10" fmla="*/ 65 w 362"/>
                  <a:gd name="T11" fmla="*/ 291 h 510"/>
                  <a:gd name="T12" fmla="*/ 55 w 362"/>
                  <a:gd name="T13" fmla="*/ 402 h 510"/>
                  <a:gd name="T14" fmla="*/ 46 w 362"/>
                  <a:gd name="T15" fmla="*/ 509 h 510"/>
                  <a:gd name="T16" fmla="*/ 357 w 362"/>
                  <a:gd name="T17" fmla="*/ 510 h 510"/>
                  <a:gd name="T18" fmla="*/ 328 w 362"/>
                  <a:gd name="T19" fmla="*/ 362 h 510"/>
                  <a:gd name="T20" fmla="*/ 316 w 362"/>
                  <a:gd name="T21" fmla="*/ 281 h 510"/>
                  <a:gd name="T22" fmla="*/ 359 w 362"/>
                  <a:gd name="T23" fmla="*/ 195 h 510"/>
                  <a:gd name="T24" fmla="*/ 289 w 362"/>
                  <a:gd name="T25" fmla="*/ 7 h 510"/>
                  <a:gd name="T26" fmla="*/ 228 w 362"/>
                  <a:gd name="T27" fmla="*/ 5 h 510"/>
                  <a:gd name="T28" fmla="*/ 180 w 362"/>
                  <a:gd name="T29" fmla="*/ 91 h 510"/>
                  <a:gd name="T30" fmla="*/ 129 w 362"/>
                  <a:gd name="T31" fmla="*/ 6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2" h="510">
                    <a:moveTo>
                      <a:pt x="129" y="66"/>
                    </a:moveTo>
                    <a:cubicBezTo>
                      <a:pt x="99" y="33"/>
                      <a:pt x="99" y="33"/>
                      <a:pt x="99" y="33"/>
                    </a:cubicBezTo>
                    <a:cubicBezTo>
                      <a:pt x="99" y="33"/>
                      <a:pt x="13" y="49"/>
                      <a:pt x="10" y="94"/>
                    </a:cubicBezTo>
                    <a:cubicBezTo>
                      <a:pt x="10" y="94"/>
                      <a:pt x="0" y="215"/>
                      <a:pt x="8" y="239"/>
                    </a:cubicBezTo>
                    <a:cubicBezTo>
                      <a:pt x="8" y="239"/>
                      <a:pt x="29" y="285"/>
                      <a:pt x="47" y="288"/>
                    </a:cubicBezTo>
                    <a:cubicBezTo>
                      <a:pt x="65" y="291"/>
                      <a:pt x="65" y="291"/>
                      <a:pt x="65" y="291"/>
                    </a:cubicBezTo>
                    <a:cubicBezTo>
                      <a:pt x="65" y="291"/>
                      <a:pt x="66" y="371"/>
                      <a:pt x="55" y="402"/>
                    </a:cubicBezTo>
                    <a:cubicBezTo>
                      <a:pt x="55" y="402"/>
                      <a:pt x="32" y="469"/>
                      <a:pt x="46" y="509"/>
                    </a:cubicBezTo>
                    <a:cubicBezTo>
                      <a:pt x="357" y="510"/>
                      <a:pt x="357" y="510"/>
                      <a:pt x="357" y="510"/>
                    </a:cubicBezTo>
                    <a:cubicBezTo>
                      <a:pt x="357" y="510"/>
                      <a:pt x="349" y="389"/>
                      <a:pt x="328" y="362"/>
                    </a:cubicBezTo>
                    <a:cubicBezTo>
                      <a:pt x="328" y="362"/>
                      <a:pt x="311" y="294"/>
                      <a:pt x="316" y="281"/>
                    </a:cubicBezTo>
                    <a:cubicBezTo>
                      <a:pt x="316" y="281"/>
                      <a:pt x="362" y="243"/>
                      <a:pt x="359" y="195"/>
                    </a:cubicBezTo>
                    <a:cubicBezTo>
                      <a:pt x="359" y="195"/>
                      <a:pt x="360" y="0"/>
                      <a:pt x="289" y="7"/>
                    </a:cubicBezTo>
                    <a:cubicBezTo>
                      <a:pt x="228" y="5"/>
                      <a:pt x="228" y="5"/>
                      <a:pt x="228" y="5"/>
                    </a:cubicBezTo>
                    <a:cubicBezTo>
                      <a:pt x="228" y="5"/>
                      <a:pt x="206" y="84"/>
                      <a:pt x="180" y="91"/>
                    </a:cubicBezTo>
                    <a:cubicBezTo>
                      <a:pt x="180" y="91"/>
                      <a:pt x="160" y="99"/>
                      <a:pt x="129" y="66"/>
                    </a:cubicBez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sp>
            <p:nvSpPr>
              <p:cNvPr id="29" name="Freeform 17"/>
              <p:cNvSpPr>
                <a:spLocks/>
              </p:cNvSpPr>
              <p:nvPr/>
            </p:nvSpPr>
            <p:spPr bwMode="auto">
              <a:xfrm>
                <a:off x="2574" y="804"/>
                <a:ext cx="734" cy="253"/>
              </a:xfrm>
              <a:custGeom>
                <a:avLst/>
                <a:gdLst>
                  <a:gd name="T0" fmla="*/ 0 w 311"/>
                  <a:gd name="T1" fmla="*/ 104 h 107"/>
                  <a:gd name="T2" fmla="*/ 177 w 311"/>
                  <a:gd name="T3" fmla="*/ 56 h 107"/>
                  <a:gd name="T4" fmla="*/ 200 w 311"/>
                  <a:gd name="T5" fmla="*/ 60 h 107"/>
                  <a:gd name="T6" fmla="*/ 250 w 311"/>
                  <a:gd name="T7" fmla="*/ 63 h 107"/>
                  <a:gd name="T8" fmla="*/ 279 w 311"/>
                  <a:gd name="T9" fmla="*/ 69 h 107"/>
                  <a:gd name="T10" fmla="*/ 298 w 311"/>
                  <a:gd name="T11" fmla="*/ 70 h 107"/>
                  <a:gd name="T12" fmla="*/ 297 w 311"/>
                  <a:gd name="T13" fmla="*/ 65 h 107"/>
                  <a:gd name="T14" fmla="*/ 268 w 311"/>
                  <a:gd name="T15" fmla="*/ 50 h 107"/>
                  <a:gd name="T16" fmla="*/ 280 w 311"/>
                  <a:gd name="T17" fmla="*/ 50 h 107"/>
                  <a:gd name="T18" fmla="*/ 304 w 311"/>
                  <a:gd name="T19" fmla="*/ 57 h 107"/>
                  <a:gd name="T20" fmla="*/ 303 w 311"/>
                  <a:gd name="T21" fmla="*/ 44 h 107"/>
                  <a:gd name="T22" fmla="*/ 307 w 311"/>
                  <a:gd name="T23" fmla="*/ 32 h 107"/>
                  <a:gd name="T24" fmla="*/ 296 w 311"/>
                  <a:gd name="T25" fmla="*/ 9 h 107"/>
                  <a:gd name="T26" fmla="*/ 247 w 311"/>
                  <a:gd name="T27" fmla="*/ 3 h 107"/>
                  <a:gd name="T28" fmla="*/ 204 w 311"/>
                  <a:gd name="T29" fmla="*/ 10 h 107"/>
                  <a:gd name="T30" fmla="*/ 136 w 311"/>
                  <a:gd name="T31" fmla="*/ 23 h 107"/>
                  <a:gd name="T32" fmla="*/ 43 w 311"/>
                  <a:gd name="T33" fmla="*/ 30 h 107"/>
                  <a:gd name="T34" fmla="*/ 33 w 311"/>
                  <a:gd name="T35" fmla="*/ 30 h 107"/>
                  <a:gd name="T36" fmla="*/ 0 w 311"/>
                  <a:gd name="T37" fmla="*/ 10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1" h="107">
                    <a:moveTo>
                      <a:pt x="0" y="104"/>
                    </a:moveTo>
                    <a:cubicBezTo>
                      <a:pt x="0" y="104"/>
                      <a:pt x="75" y="107"/>
                      <a:pt x="177" y="56"/>
                    </a:cubicBezTo>
                    <a:cubicBezTo>
                      <a:pt x="177" y="56"/>
                      <a:pt x="190" y="53"/>
                      <a:pt x="200" y="60"/>
                    </a:cubicBezTo>
                    <a:cubicBezTo>
                      <a:pt x="210" y="67"/>
                      <a:pt x="239" y="69"/>
                      <a:pt x="250" y="63"/>
                    </a:cubicBezTo>
                    <a:cubicBezTo>
                      <a:pt x="250" y="63"/>
                      <a:pt x="266" y="61"/>
                      <a:pt x="279" y="69"/>
                    </a:cubicBezTo>
                    <a:cubicBezTo>
                      <a:pt x="292" y="78"/>
                      <a:pt x="297" y="73"/>
                      <a:pt x="298" y="70"/>
                    </a:cubicBezTo>
                    <a:cubicBezTo>
                      <a:pt x="299" y="67"/>
                      <a:pt x="297" y="65"/>
                      <a:pt x="297" y="65"/>
                    </a:cubicBezTo>
                    <a:cubicBezTo>
                      <a:pt x="297" y="65"/>
                      <a:pt x="274" y="51"/>
                      <a:pt x="268" y="50"/>
                    </a:cubicBezTo>
                    <a:cubicBezTo>
                      <a:pt x="268" y="50"/>
                      <a:pt x="271" y="47"/>
                      <a:pt x="280" y="50"/>
                    </a:cubicBezTo>
                    <a:cubicBezTo>
                      <a:pt x="288" y="53"/>
                      <a:pt x="304" y="59"/>
                      <a:pt x="304" y="57"/>
                    </a:cubicBezTo>
                    <a:cubicBezTo>
                      <a:pt x="304" y="55"/>
                      <a:pt x="305" y="45"/>
                      <a:pt x="303" y="44"/>
                    </a:cubicBezTo>
                    <a:cubicBezTo>
                      <a:pt x="302" y="43"/>
                      <a:pt x="311" y="35"/>
                      <a:pt x="307" y="32"/>
                    </a:cubicBezTo>
                    <a:cubicBezTo>
                      <a:pt x="307" y="32"/>
                      <a:pt x="308" y="17"/>
                      <a:pt x="296" y="9"/>
                    </a:cubicBezTo>
                    <a:cubicBezTo>
                      <a:pt x="296" y="9"/>
                      <a:pt x="274" y="0"/>
                      <a:pt x="247" y="3"/>
                    </a:cubicBezTo>
                    <a:cubicBezTo>
                      <a:pt x="247" y="3"/>
                      <a:pt x="213" y="10"/>
                      <a:pt x="204" y="10"/>
                    </a:cubicBezTo>
                    <a:cubicBezTo>
                      <a:pt x="196" y="10"/>
                      <a:pt x="146" y="20"/>
                      <a:pt x="136" y="23"/>
                    </a:cubicBezTo>
                    <a:cubicBezTo>
                      <a:pt x="126" y="26"/>
                      <a:pt x="43" y="30"/>
                      <a:pt x="43" y="30"/>
                    </a:cubicBezTo>
                    <a:cubicBezTo>
                      <a:pt x="33" y="30"/>
                      <a:pt x="33" y="30"/>
                      <a:pt x="33" y="30"/>
                    </a:cubicBezTo>
                    <a:cubicBezTo>
                      <a:pt x="33" y="30"/>
                      <a:pt x="2" y="72"/>
                      <a:pt x="0" y="104"/>
                    </a:cubicBez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sp>
            <p:nvSpPr>
              <p:cNvPr id="30" name="Freeform 18"/>
              <p:cNvSpPr>
                <a:spLocks/>
              </p:cNvSpPr>
              <p:nvPr/>
            </p:nvSpPr>
            <p:spPr bwMode="auto">
              <a:xfrm>
                <a:off x="2465" y="757"/>
                <a:ext cx="210" cy="118"/>
              </a:xfrm>
              <a:custGeom>
                <a:avLst/>
                <a:gdLst>
                  <a:gd name="T0" fmla="*/ 89 w 89"/>
                  <a:gd name="T1" fmla="*/ 50 h 50"/>
                  <a:gd name="T2" fmla="*/ 41 w 89"/>
                  <a:gd name="T3" fmla="*/ 0 h 50"/>
                  <a:gd name="T4" fmla="*/ 42 w 89"/>
                  <a:gd name="T5" fmla="*/ 9 h 50"/>
                  <a:gd name="T6" fmla="*/ 21 w 89"/>
                  <a:gd name="T7" fmla="*/ 20 h 50"/>
                  <a:gd name="T8" fmla="*/ 48 w 89"/>
                  <a:gd name="T9" fmla="*/ 27 h 50"/>
                  <a:gd name="T10" fmla="*/ 13 w 89"/>
                  <a:gd name="T11" fmla="*/ 35 h 50"/>
                  <a:gd name="T12" fmla="*/ 21 w 89"/>
                  <a:gd name="T13" fmla="*/ 36 h 50"/>
                  <a:gd name="T14" fmla="*/ 29 w 89"/>
                  <a:gd name="T15" fmla="*/ 43 h 50"/>
                  <a:gd name="T16" fmla="*/ 79 w 89"/>
                  <a:gd name="T17" fmla="*/ 50 h 50"/>
                  <a:gd name="T18" fmla="*/ 89 w 89"/>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50">
                    <a:moveTo>
                      <a:pt x="89" y="50"/>
                    </a:moveTo>
                    <a:cubicBezTo>
                      <a:pt x="89" y="50"/>
                      <a:pt x="71" y="2"/>
                      <a:pt x="41" y="0"/>
                    </a:cubicBezTo>
                    <a:cubicBezTo>
                      <a:pt x="41" y="0"/>
                      <a:pt x="34" y="5"/>
                      <a:pt x="42" y="9"/>
                    </a:cubicBezTo>
                    <a:cubicBezTo>
                      <a:pt x="42" y="9"/>
                      <a:pt x="2" y="9"/>
                      <a:pt x="21" y="20"/>
                    </a:cubicBezTo>
                    <a:cubicBezTo>
                      <a:pt x="21" y="20"/>
                      <a:pt x="45" y="23"/>
                      <a:pt x="48" y="27"/>
                    </a:cubicBezTo>
                    <a:cubicBezTo>
                      <a:pt x="48" y="27"/>
                      <a:pt x="0" y="25"/>
                      <a:pt x="13" y="35"/>
                    </a:cubicBezTo>
                    <a:cubicBezTo>
                      <a:pt x="21" y="36"/>
                      <a:pt x="21" y="36"/>
                      <a:pt x="21" y="36"/>
                    </a:cubicBezTo>
                    <a:cubicBezTo>
                      <a:pt x="21" y="36"/>
                      <a:pt x="26" y="42"/>
                      <a:pt x="29" y="43"/>
                    </a:cubicBezTo>
                    <a:cubicBezTo>
                      <a:pt x="33" y="45"/>
                      <a:pt x="79" y="50"/>
                      <a:pt x="79" y="50"/>
                    </a:cubicBezTo>
                    <a:lnTo>
                      <a:pt x="89" y="50"/>
                    </a:ln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sp>
            <p:nvSpPr>
              <p:cNvPr id="31" name="Freeform 19"/>
              <p:cNvSpPr>
                <a:spLocks/>
              </p:cNvSpPr>
              <p:nvPr/>
            </p:nvSpPr>
            <p:spPr bwMode="auto">
              <a:xfrm>
                <a:off x="2748" y="932"/>
                <a:ext cx="355" cy="146"/>
              </a:xfrm>
              <a:custGeom>
                <a:avLst/>
                <a:gdLst>
                  <a:gd name="T0" fmla="*/ 0 w 150"/>
                  <a:gd name="T1" fmla="*/ 40 h 62"/>
                  <a:gd name="T2" fmla="*/ 150 w 150"/>
                  <a:gd name="T3" fmla="*/ 53 h 62"/>
                  <a:gd name="T4" fmla="*/ 105 w 150"/>
                  <a:gd name="T5" fmla="*/ 0 h 62"/>
                </a:gdLst>
                <a:ahLst/>
                <a:cxnLst>
                  <a:cxn ang="0">
                    <a:pos x="T0" y="T1"/>
                  </a:cxn>
                  <a:cxn ang="0">
                    <a:pos x="T2" y="T3"/>
                  </a:cxn>
                  <a:cxn ang="0">
                    <a:pos x="T4" y="T5"/>
                  </a:cxn>
                </a:cxnLst>
                <a:rect l="0" t="0" r="r" b="b"/>
                <a:pathLst>
                  <a:path w="150" h="62">
                    <a:moveTo>
                      <a:pt x="0" y="40"/>
                    </a:moveTo>
                    <a:cubicBezTo>
                      <a:pt x="0" y="40"/>
                      <a:pt x="93" y="62"/>
                      <a:pt x="150" y="53"/>
                    </a:cubicBezTo>
                    <a:cubicBezTo>
                      <a:pt x="105" y="0"/>
                      <a:pt x="105" y="0"/>
                      <a:pt x="105" y="0"/>
                    </a:cubicBezTo>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sp>
            <p:nvSpPr>
              <p:cNvPr id="32" name="Freeform 20"/>
              <p:cNvSpPr>
                <a:spLocks/>
              </p:cNvSpPr>
              <p:nvPr/>
            </p:nvSpPr>
            <p:spPr bwMode="auto">
              <a:xfrm>
                <a:off x="2517" y="-131"/>
                <a:ext cx="678" cy="768"/>
              </a:xfrm>
              <a:custGeom>
                <a:avLst/>
                <a:gdLst>
                  <a:gd name="T0" fmla="*/ 103 w 287"/>
                  <a:gd name="T1" fmla="*/ 25 h 325"/>
                  <a:gd name="T2" fmla="*/ 209 w 287"/>
                  <a:gd name="T3" fmla="*/ 77 h 325"/>
                  <a:gd name="T4" fmla="*/ 220 w 287"/>
                  <a:gd name="T5" fmla="*/ 103 h 325"/>
                  <a:gd name="T6" fmla="*/ 235 w 287"/>
                  <a:gd name="T7" fmla="*/ 118 h 325"/>
                  <a:gd name="T8" fmla="*/ 252 w 287"/>
                  <a:gd name="T9" fmla="*/ 152 h 325"/>
                  <a:gd name="T10" fmla="*/ 276 w 287"/>
                  <a:gd name="T11" fmla="*/ 221 h 325"/>
                  <a:gd name="T12" fmla="*/ 287 w 287"/>
                  <a:gd name="T13" fmla="*/ 236 h 325"/>
                  <a:gd name="T14" fmla="*/ 192 w 287"/>
                  <a:gd name="T15" fmla="*/ 248 h 325"/>
                  <a:gd name="T16" fmla="*/ 148 w 287"/>
                  <a:gd name="T17" fmla="*/ 321 h 325"/>
                  <a:gd name="T18" fmla="*/ 102 w 287"/>
                  <a:gd name="T19" fmla="*/ 288 h 325"/>
                  <a:gd name="T20" fmla="*/ 55 w 287"/>
                  <a:gd name="T21" fmla="*/ 316 h 325"/>
                  <a:gd name="T22" fmla="*/ 2 w 287"/>
                  <a:gd name="T23" fmla="*/ 281 h 325"/>
                  <a:gd name="T24" fmla="*/ 13 w 287"/>
                  <a:gd name="T25" fmla="*/ 247 h 325"/>
                  <a:gd name="T26" fmla="*/ 13 w 287"/>
                  <a:gd name="T27" fmla="*/ 219 h 325"/>
                  <a:gd name="T28" fmla="*/ 38 w 287"/>
                  <a:gd name="T29" fmla="*/ 148 h 325"/>
                  <a:gd name="T30" fmla="*/ 103 w 287"/>
                  <a:gd name="T31" fmla="*/ 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25">
                    <a:moveTo>
                      <a:pt x="103" y="25"/>
                    </a:moveTo>
                    <a:cubicBezTo>
                      <a:pt x="103" y="25"/>
                      <a:pt x="167" y="0"/>
                      <a:pt x="209" y="77"/>
                    </a:cubicBezTo>
                    <a:cubicBezTo>
                      <a:pt x="209" y="77"/>
                      <a:pt x="218" y="93"/>
                      <a:pt x="220" y="103"/>
                    </a:cubicBezTo>
                    <a:cubicBezTo>
                      <a:pt x="222" y="113"/>
                      <a:pt x="235" y="118"/>
                      <a:pt x="235" y="118"/>
                    </a:cubicBezTo>
                    <a:cubicBezTo>
                      <a:pt x="235" y="118"/>
                      <a:pt x="248" y="129"/>
                      <a:pt x="252" y="152"/>
                    </a:cubicBezTo>
                    <a:cubicBezTo>
                      <a:pt x="256" y="175"/>
                      <a:pt x="265" y="207"/>
                      <a:pt x="276" y="221"/>
                    </a:cubicBezTo>
                    <a:cubicBezTo>
                      <a:pt x="287" y="236"/>
                      <a:pt x="287" y="236"/>
                      <a:pt x="287" y="236"/>
                    </a:cubicBezTo>
                    <a:cubicBezTo>
                      <a:pt x="287" y="236"/>
                      <a:pt x="208" y="258"/>
                      <a:pt x="192" y="248"/>
                    </a:cubicBezTo>
                    <a:cubicBezTo>
                      <a:pt x="192" y="248"/>
                      <a:pt x="180" y="318"/>
                      <a:pt x="148" y="321"/>
                    </a:cubicBezTo>
                    <a:cubicBezTo>
                      <a:pt x="148" y="321"/>
                      <a:pt x="110" y="317"/>
                      <a:pt x="102" y="288"/>
                    </a:cubicBezTo>
                    <a:cubicBezTo>
                      <a:pt x="102" y="288"/>
                      <a:pt x="69" y="325"/>
                      <a:pt x="55" y="316"/>
                    </a:cubicBezTo>
                    <a:cubicBezTo>
                      <a:pt x="41" y="307"/>
                      <a:pt x="0" y="297"/>
                      <a:pt x="2" y="281"/>
                    </a:cubicBezTo>
                    <a:cubicBezTo>
                      <a:pt x="2" y="281"/>
                      <a:pt x="6" y="251"/>
                      <a:pt x="13" y="247"/>
                    </a:cubicBezTo>
                    <a:cubicBezTo>
                      <a:pt x="13" y="247"/>
                      <a:pt x="16" y="235"/>
                      <a:pt x="13" y="219"/>
                    </a:cubicBezTo>
                    <a:cubicBezTo>
                      <a:pt x="10" y="203"/>
                      <a:pt x="14" y="155"/>
                      <a:pt x="38" y="148"/>
                    </a:cubicBezTo>
                    <a:cubicBezTo>
                      <a:pt x="38" y="148"/>
                      <a:pt x="43" y="43"/>
                      <a:pt x="103" y="25"/>
                    </a:cubicBez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grpSp>
        <p:sp>
          <p:nvSpPr>
            <p:cNvPr id="26" name="Freeform 17"/>
            <p:cNvSpPr>
              <a:spLocks/>
            </p:cNvSpPr>
            <p:nvPr/>
          </p:nvSpPr>
          <p:spPr bwMode="auto">
            <a:xfrm>
              <a:off x="8035667" y="2587944"/>
              <a:ext cx="352061" cy="121350"/>
            </a:xfrm>
            <a:custGeom>
              <a:avLst/>
              <a:gdLst>
                <a:gd name="T0" fmla="*/ 0 w 311"/>
                <a:gd name="T1" fmla="*/ 104 h 107"/>
                <a:gd name="T2" fmla="*/ 177 w 311"/>
                <a:gd name="T3" fmla="*/ 56 h 107"/>
                <a:gd name="T4" fmla="*/ 200 w 311"/>
                <a:gd name="T5" fmla="*/ 60 h 107"/>
                <a:gd name="T6" fmla="*/ 250 w 311"/>
                <a:gd name="T7" fmla="*/ 63 h 107"/>
                <a:gd name="T8" fmla="*/ 279 w 311"/>
                <a:gd name="T9" fmla="*/ 69 h 107"/>
                <a:gd name="T10" fmla="*/ 298 w 311"/>
                <a:gd name="T11" fmla="*/ 70 h 107"/>
                <a:gd name="T12" fmla="*/ 297 w 311"/>
                <a:gd name="T13" fmla="*/ 65 h 107"/>
                <a:gd name="T14" fmla="*/ 268 w 311"/>
                <a:gd name="T15" fmla="*/ 50 h 107"/>
                <a:gd name="T16" fmla="*/ 280 w 311"/>
                <a:gd name="T17" fmla="*/ 50 h 107"/>
                <a:gd name="T18" fmla="*/ 304 w 311"/>
                <a:gd name="T19" fmla="*/ 57 h 107"/>
                <a:gd name="T20" fmla="*/ 303 w 311"/>
                <a:gd name="T21" fmla="*/ 44 h 107"/>
                <a:gd name="T22" fmla="*/ 307 w 311"/>
                <a:gd name="T23" fmla="*/ 32 h 107"/>
                <a:gd name="T24" fmla="*/ 296 w 311"/>
                <a:gd name="T25" fmla="*/ 9 h 107"/>
                <a:gd name="T26" fmla="*/ 247 w 311"/>
                <a:gd name="T27" fmla="*/ 3 h 107"/>
                <a:gd name="T28" fmla="*/ 204 w 311"/>
                <a:gd name="T29" fmla="*/ 10 h 107"/>
                <a:gd name="T30" fmla="*/ 136 w 311"/>
                <a:gd name="T31" fmla="*/ 23 h 107"/>
                <a:gd name="T32" fmla="*/ 43 w 311"/>
                <a:gd name="T33" fmla="*/ 30 h 107"/>
                <a:gd name="T34" fmla="*/ 33 w 311"/>
                <a:gd name="T35" fmla="*/ 30 h 107"/>
                <a:gd name="T36" fmla="*/ 0 w 311"/>
                <a:gd name="T37" fmla="*/ 10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1" h="107">
                  <a:moveTo>
                    <a:pt x="0" y="104"/>
                  </a:moveTo>
                  <a:cubicBezTo>
                    <a:pt x="0" y="104"/>
                    <a:pt x="75" y="107"/>
                    <a:pt x="177" y="56"/>
                  </a:cubicBezTo>
                  <a:cubicBezTo>
                    <a:pt x="177" y="56"/>
                    <a:pt x="190" y="53"/>
                    <a:pt x="200" y="60"/>
                  </a:cubicBezTo>
                  <a:cubicBezTo>
                    <a:pt x="210" y="67"/>
                    <a:pt x="239" y="69"/>
                    <a:pt x="250" y="63"/>
                  </a:cubicBezTo>
                  <a:cubicBezTo>
                    <a:pt x="250" y="63"/>
                    <a:pt x="266" y="61"/>
                    <a:pt x="279" y="69"/>
                  </a:cubicBezTo>
                  <a:cubicBezTo>
                    <a:pt x="292" y="78"/>
                    <a:pt x="297" y="73"/>
                    <a:pt x="298" y="70"/>
                  </a:cubicBezTo>
                  <a:cubicBezTo>
                    <a:pt x="299" y="67"/>
                    <a:pt x="297" y="65"/>
                    <a:pt x="297" y="65"/>
                  </a:cubicBezTo>
                  <a:cubicBezTo>
                    <a:pt x="297" y="65"/>
                    <a:pt x="274" y="51"/>
                    <a:pt x="268" y="50"/>
                  </a:cubicBezTo>
                  <a:cubicBezTo>
                    <a:pt x="268" y="50"/>
                    <a:pt x="271" y="47"/>
                    <a:pt x="280" y="50"/>
                  </a:cubicBezTo>
                  <a:cubicBezTo>
                    <a:pt x="288" y="53"/>
                    <a:pt x="304" y="59"/>
                    <a:pt x="304" y="57"/>
                  </a:cubicBezTo>
                  <a:cubicBezTo>
                    <a:pt x="304" y="55"/>
                    <a:pt x="305" y="45"/>
                    <a:pt x="303" y="44"/>
                  </a:cubicBezTo>
                  <a:cubicBezTo>
                    <a:pt x="302" y="43"/>
                    <a:pt x="311" y="35"/>
                    <a:pt x="307" y="32"/>
                  </a:cubicBezTo>
                  <a:cubicBezTo>
                    <a:pt x="307" y="32"/>
                    <a:pt x="308" y="17"/>
                    <a:pt x="296" y="9"/>
                  </a:cubicBezTo>
                  <a:cubicBezTo>
                    <a:pt x="296" y="9"/>
                    <a:pt x="274" y="0"/>
                    <a:pt x="247" y="3"/>
                  </a:cubicBezTo>
                  <a:cubicBezTo>
                    <a:pt x="247" y="3"/>
                    <a:pt x="213" y="10"/>
                    <a:pt x="204" y="10"/>
                  </a:cubicBezTo>
                  <a:cubicBezTo>
                    <a:pt x="196" y="10"/>
                    <a:pt x="146" y="20"/>
                    <a:pt x="136" y="23"/>
                  </a:cubicBezTo>
                  <a:cubicBezTo>
                    <a:pt x="126" y="26"/>
                    <a:pt x="43" y="30"/>
                    <a:pt x="43" y="30"/>
                  </a:cubicBezTo>
                  <a:cubicBezTo>
                    <a:pt x="33" y="30"/>
                    <a:pt x="33" y="30"/>
                    <a:pt x="33" y="30"/>
                  </a:cubicBezTo>
                  <a:cubicBezTo>
                    <a:pt x="33" y="30"/>
                    <a:pt x="2" y="72"/>
                    <a:pt x="0" y="104"/>
                  </a:cubicBez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grpSp>
      <p:grpSp>
        <p:nvGrpSpPr>
          <p:cNvPr id="33" name="Group 1028"/>
          <p:cNvGrpSpPr/>
          <p:nvPr/>
        </p:nvGrpSpPr>
        <p:grpSpPr>
          <a:xfrm>
            <a:off x="8421084" y="2280603"/>
            <a:ext cx="561290" cy="858992"/>
            <a:chOff x="5998420" y="-1228"/>
            <a:chExt cx="2033047" cy="3111354"/>
          </a:xfrm>
        </p:grpSpPr>
        <p:sp>
          <p:nvSpPr>
            <p:cNvPr id="34" name="Freeform 33"/>
            <p:cNvSpPr>
              <a:spLocks noEditPoints="1"/>
            </p:cNvSpPr>
            <p:nvPr/>
          </p:nvSpPr>
          <p:spPr bwMode="auto">
            <a:xfrm>
              <a:off x="7204270" y="-1228"/>
              <a:ext cx="827197" cy="3014663"/>
            </a:xfrm>
            <a:custGeom>
              <a:avLst/>
              <a:gdLst>
                <a:gd name="T0" fmla="*/ 499 w 711"/>
                <a:gd name="T1" fmla="*/ 85 h 2590"/>
                <a:gd name="T2" fmla="*/ 475 w 711"/>
                <a:gd name="T3" fmla="*/ 209 h 2590"/>
                <a:gd name="T4" fmla="*/ 542 w 711"/>
                <a:gd name="T5" fmla="*/ 365 h 2590"/>
                <a:gd name="T6" fmla="*/ 675 w 711"/>
                <a:gd name="T7" fmla="*/ 499 h 2590"/>
                <a:gd name="T8" fmla="*/ 707 w 711"/>
                <a:gd name="T9" fmla="*/ 595 h 2590"/>
                <a:gd name="T10" fmla="*/ 676 w 711"/>
                <a:gd name="T11" fmla="*/ 805 h 2590"/>
                <a:gd name="T12" fmla="*/ 672 w 711"/>
                <a:gd name="T13" fmla="*/ 1083 h 2590"/>
                <a:gd name="T14" fmla="*/ 692 w 711"/>
                <a:gd name="T15" fmla="*/ 1379 h 2590"/>
                <a:gd name="T16" fmla="*/ 600 w 711"/>
                <a:gd name="T17" fmla="*/ 1525 h 2590"/>
                <a:gd name="T18" fmla="*/ 612 w 711"/>
                <a:gd name="T19" fmla="*/ 1697 h 2590"/>
                <a:gd name="T20" fmla="*/ 623 w 711"/>
                <a:gd name="T21" fmla="*/ 1857 h 2590"/>
                <a:gd name="T22" fmla="*/ 625 w 711"/>
                <a:gd name="T23" fmla="*/ 2194 h 2590"/>
                <a:gd name="T24" fmla="*/ 623 w 711"/>
                <a:gd name="T25" fmla="*/ 2438 h 2590"/>
                <a:gd name="T26" fmla="*/ 612 w 711"/>
                <a:gd name="T27" fmla="*/ 2501 h 2590"/>
                <a:gd name="T28" fmla="*/ 493 w 711"/>
                <a:gd name="T29" fmla="*/ 2472 h 2590"/>
                <a:gd name="T30" fmla="*/ 387 w 711"/>
                <a:gd name="T31" fmla="*/ 2443 h 2590"/>
                <a:gd name="T32" fmla="*/ 360 w 711"/>
                <a:gd name="T33" fmla="*/ 2521 h 2590"/>
                <a:gd name="T34" fmla="*/ 251 w 711"/>
                <a:gd name="T35" fmla="*/ 2579 h 2590"/>
                <a:gd name="T36" fmla="*/ 171 w 711"/>
                <a:gd name="T37" fmla="*/ 2563 h 2590"/>
                <a:gd name="T38" fmla="*/ 18 w 711"/>
                <a:gd name="T39" fmla="*/ 2472 h 2590"/>
                <a:gd name="T40" fmla="*/ 141 w 711"/>
                <a:gd name="T41" fmla="*/ 2443 h 2590"/>
                <a:gd name="T42" fmla="*/ 156 w 711"/>
                <a:gd name="T43" fmla="*/ 2305 h 2590"/>
                <a:gd name="T44" fmla="*/ 151 w 711"/>
                <a:gd name="T45" fmla="*/ 2156 h 2590"/>
                <a:gd name="T46" fmla="*/ 158 w 711"/>
                <a:gd name="T47" fmla="*/ 1848 h 2590"/>
                <a:gd name="T48" fmla="*/ 149 w 711"/>
                <a:gd name="T49" fmla="*/ 1624 h 2590"/>
                <a:gd name="T50" fmla="*/ 147 w 711"/>
                <a:gd name="T51" fmla="*/ 1476 h 2590"/>
                <a:gd name="T52" fmla="*/ 56 w 711"/>
                <a:gd name="T53" fmla="*/ 1393 h 2590"/>
                <a:gd name="T54" fmla="*/ 87 w 711"/>
                <a:gd name="T55" fmla="*/ 1318 h 2590"/>
                <a:gd name="T56" fmla="*/ 107 w 711"/>
                <a:gd name="T57" fmla="*/ 1154 h 2590"/>
                <a:gd name="T58" fmla="*/ 147 w 711"/>
                <a:gd name="T59" fmla="*/ 1056 h 2590"/>
                <a:gd name="T60" fmla="*/ 153 w 711"/>
                <a:gd name="T61" fmla="*/ 853 h 2590"/>
                <a:gd name="T62" fmla="*/ 176 w 711"/>
                <a:gd name="T63" fmla="*/ 701 h 2590"/>
                <a:gd name="T64" fmla="*/ 188 w 711"/>
                <a:gd name="T65" fmla="*/ 662 h 2590"/>
                <a:gd name="T66" fmla="*/ 245 w 711"/>
                <a:gd name="T67" fmla="*/ 401 h 2590"/>
                <a:gd name="T68" fmla="*/ 322 w 711"/>
                <a:gd name="T69" fmla="*/ 344 h 2590"/>
                <a:gd name="T70" fmla="*/ 236 w 711"/>
                <a:gd name="T71" fmla="*/ 302 h 2590"/>
                <a:gd name="T72" fmla="*/ 231 w 711"/>
                <a:gd name="T73" fmla="*/ 274 h 2590"/>
                <a:gd name="T74" fmla="*/ 206 w 711"/>
                <a:gd name="T75" fmla="*/ 214 h 2590"/>
                <a:gd name="T76" fmla="*/ 228 w 711"/>
                <a:gd name="T77" fmla="*/ 119 h 2590"/>
                <a:gd name="T78" fmla="*/ 340 w 711"/>
                <a:gd name="T79" fmla="*/ 1 h 2590"/>
                <a:gd name="T80" fmla="*/ 400 w 711"/>
                <a:gd name="T81" fmla="*/ 2357 h 2590"/>
                <a:gd name="T82" fmla="*/ 446 w 711"/>
                <a:gd name="T83" fmla="*/ 2301 h 2590"/>
                <a:gd name="T84" fmla="*/ 424 w 711"/>
                <a:gd name="T85" fmla="*/ 2420 h 2590"/>
                <a:gd name="T86" fmla="*/ 424 w 711"/>
                <a:gd name="T87" fmla="*/ 2420 h 2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1" h="2590">
                  <a:moveTo>
                    <a:pt x="340" y="1"/>
                  </a:moveTo>
                  <a:cubicBezTo>
                    <a:pt x="432" y="0"/>
                    <a:pt x="476" y="18"/>
                    <a:pt x="499" y="85"/>
                  </a:cubicBezTo>
                  <a:cubicBezTo>
                    <a:pt x="505" y="102"/>
                    <a:pt x="512" y="134"/>
                    <a:pt x="507" y="157"/>
                  </a:cubicBezTo>
                  <a:cubicBezTo>
                    <a:pt x="502" y="180"/>
                    <a:pt x="482" y="189"/>
                    <a:pt x="475" y="209"/>
                  </a:cubicBezTo>
                  <a:cubicBezTo>
                    <a:pt x="468" y="228"/>
                    <a:pt x="473" y="260"/>
                    <a:pt x="476" y="278"/>
                  </a:cubicBezTo>
                  <a:cubicBezTo>
                    <a:pt x="519" y="295"/>
                    <a:pt x="510" y="339"/>
                    <a:pt x="542" y="365"/>
                  </a:cubicBezTo>
                  <a:cubicBezTo>
                    <a:pt x="583" y="397"/>
                    <a:pt x="616" y="426"/>
                    <a:pt x="648" y="467"/>
                  </a:cubicBezTo>
                  <a:cubicBezTo>
                    <a:pt x="657" y="478"/>
                    <a:pt x="666" y="488"/>
                    <a:pt x="675" y="499"/>
                  </a:cubicBezTo>
                  <a:cubicBezTo>
                    <a:pt x="681" y="523"/>
                    <a:pt x="688" y="547"/>
                    <a:pt x="694" y="570"/>
                  </a:cubicBezTo>
                  <a:cubicBezTo>
                    <a:pt x="699" y="578"/>
                    <a:pt x="703" y="587"/>
                    <a:pt x="707" y="595"/>
                  </a:cubicBezTo>
                  <a:cubicBezTo>
                    <a:pt x="711" y="612"/>
                    <a:pt x="690" y="642"/>
                    <a:pt x="694" y="670"/>
                  </a:cubicBezTo>
                  <a:cubicBezTo>
                    <a:pt x="704" y="734"/>
                    <a:pt x="685" y="761"/>
                    <a:pt x="676" y="805"/>
                  </a:cubicBezTo>
                  <a:cubicBezTo>
                    <a:pt x="668" y="850"/>
                    <a:pt x="688" y="912"/>
                    <a:pt x="680" y="963"/>
                  </a:cubicBezTo>
                  <a:cubicBezTo>
                    <a:pt x="678" y="1003"/>
                    <a:pt x="675" y="1043"/>
                    <a:pt x="672" y="1083"/>
                  </a:cubicBezTo>
                  <a:cubicBezTo>
                    <a:pt x="683" y="1153"/>
                    <a:pt x="678" y="1234"/>
                    <a:pt x="689" y="1306"/>
                  </a:cubicBezTo>
                  <a:cubicBezTo>
                    <a:pt x="690" y="1331"/>
                    <a:pt x="691" y="1355"/>
                    <a:pt x="692" y="1379"/>
                  </a:cubicBezTo>
                  <a:cubicBezTo>
                    <a:pt x="694" y="1426"/>
                    <a:pt x="697" y="1473"/>
                    <a:pt x="700" y="1521"/>
                  </a:cubicBezTo>
                  <a:cubicBezTo>
                    <a:pt x="666" y="1522"/>
                    <a:pt x="633" y="1523"/>
                    <a:pt x="600" y="1525"/>
                  </a:cubicBezTo>
                  <a:cubicBezTo>
                    <a:pt x="600" y="1525"/>
                    <a:pt x="600" y="1526"/>
                    <a:pt x="600" y="1526"/>
                  </a:cubicBezTo>
                  <a:cubicBezTo>
                    <a:pt x="612" y="1562"/>
                    <a:pt x="619" y="1652"/>
                    <a:pt x="612" y="1697"/>
                  </a:cubicBezTo>
                  <a:cubicBezTo>
                    <a:pt x="609" y="1712"/>
                    <a:pt x="598" y="1762"/>
                    <a:pt x="600" y="1773"/>
                  </a:cubicBezTo>
                  <a:cubicBezTo>
                    <a:pt x="605" y="1799"/>
                    <a:pt x="618" y="1828"/>
                    <a:pt x="623" y="1857"/>
                  </a:cubicBezTo>
                  <a:cubicBezTo>
                    <a:pt x="636" y="1924"/>
                    <a:pt x="626" y="1999"/>
                    <a:pt x="623" y="2067"/>
                  </a:cubicBezTo>
                  <a:cubicBezTo>
                    <a:pt x="624" y="2110"/>
                    <a:pt x="624" y="2152"/>
                    <a:pt x="625" y="2194"/>
                  </a:cubicBezTo>
                  <a:cubicBezTo>
                    <a:pt x="625" y="2259"/>
                    <a:pt x="625" y="2325"/>
                    <a:pt x="626" y="2390"/>
                  </a:cubicBezTo>
                  <a:cubicBezTo>
                    <a:pt x="627" y="2406"/>
                    <a:pt x="631" y="2426"/>
                    <a:pt x="623" y="2438"/>
                  </a:cubicBezTo>
                  <a:cubicBezTo>
                    <a:pt x="620" y="2440"/>
                    <a:pt x="617" y="2441"/>
                    <a:pt x="614" y="2443"/>
                  </a:cubicBezTo>
                  <a:cubicBezTo>
                    <a:pt x="615" y="2468"/>
                    <a:pt x="624" y="2484"/>
                    <a:pt x="612" y="2501"/>
                  </a:cubicBezTo>
                  <a:cubicBezTo>
                    <a:pt x="571" y="2518"/>
                    <a:pt x="527" y="2503"/>
                    <a:pt x="494" y="2483"/>
                  </a:cubicBezTo>
                  <a:cubicBezTo>
                    <a:pt x="494" y="2479"/>
                    <a:pt x="493" y="2476"/>
                    <a:pt x="493" y="2472"/>
                  </a:cubicBezTo>
                  <a:cubicBezTo>
                    <a:pt x="458" y="2462"/>
                    <a:pt x="424" y="2452"/>
                    <a:pt x="390" y="2442"/>
                  </a:cubicBezTo>
                  <a:cubicBezTo>
                    <a:pt x="389" y="2442"/>
                    <a:pt x="388" y="2443"/>
                    <a:pt x="387" y="2443"/>
                  </a:cubicBezTo>
                  <a:cubicBezTo>
                    <a:pt x="385" y="2466"/>
                    <a:pt x="383" y="2488"/>
                    <a:pt x="381" y="2510"/>
                  </a:cubicBezTo>
                  <a:cubicBezTo>
                    <a:pt x="374" y="2514"/>
                    <a:pt x="367" y="2517"/>
                    <a:pt x="360" y="2521"/>
                  </a:cubicBezTo>
                  <a:cubicBezTo>
                    <a:pt x="360" y="2537"/>
                    <a:pt x="367" y="2558"/>
                    <a:pt x="359" y="2570"/>
                  </a:cubicBezTo>
                  <a:cubicBezTo>
                    <a:pt x="346" y="2590"/>
                    <a:pt x="282" y="2585"/>
                    <a:pt x="251" y="2579"/>
                  </a:cubicBezTo>
                  <a:cubicBezTo>
                    <a:pt x="242" y="2577"/>
                    <a:pt x="242" y="2570"/>
                    <a:pt x="236" y="2567"/>
                  </a:cubicBezTo>
                  <a:cubicBezTo>
                    <a:pt x="214" y="2566"/>
                    <a:pt x="193" y="2565"/>
                    <a:pt x="171" y="2563"/>
                  </a:cubicBezTo>
                  <a:cubicBezTo>
                    <a:pt x="106" y="2552"/>
                    <a:pt x="26" y="2547"/>
                    <a:pt x="5" y="2494"/>
                  </a:cubicBezTo>
                  <a:cubicBezTo>
                    <a:pt x="0" y="2483"/>
                    <a:pt x="14" y="2476"/>
                    <a:pt x="18" y="2472"/>
                  </a:cubicBezTo>
                  <a:cubicBezTo>
                    <a:pt x="21" y="2466"/>
                    <a:pt x="24" y="2460"/>
                    <a:pt x="27" y="2455"/>
                  </a:cubicBezTo>
                  <a:cubicBezTo>
                    <a:pt x="49" y="2434"/>
                    <a:pt x="112" y="2459"/>
                    <a:pt x="141" y="2443"/>
                  </a:cubicBezTo>
                  <a:cubicBezTo>
                    <a:pt x="143" y="2392"/>
                    <a:pt x="150" y="2387"/>
                    <a:pt x="175" y="2360"/>
                  </a:cubicBezTo>
                  <a:cubicBezTo>
                    <a:pt x="174" y="2338"/>
                    <a:pt x="161" y="2325"/>
                    <a:pt x="156" y="2305"/>
                  </a:cubicBezTo>
                  <a:cubicBezTo>
                    <a:pt x="154" y="2288"/>
                    <a:pt x="152" y="2271"/>
                    <a:pt x="151" y="2255"/>
                  </a:cubicBezTo>
                  <a:cubicBezTo>
                    <a:pt x="151" y="2222"/>
                    <a:pt x="151" y="2189"/>
                    <a:pt x="151" y="2156"/>
                  </a:cubicBezTo>
                  <a:cubicBezTo>
                    <a:pt x="150" y="2121"/>
                    <a:pt x="149" y="2086"/>
                    <a:pt x="148" y="2051"/>
                  </a:cubicBezTo>
                  <a:cubicBezTo>
                    <a:pt x="148" y="1980"/>
                    <a:pt x="148" y="1912"/>
                    <a:pt x="158" y="1848"/>
                  </a:cubicBezTo>
                  <a:cubicBezTo>
                    <a:pt x="163" y="1821"/>
                    <a:pt x="134" y="1813"/>
                    <a:pt x="139" y="1779"/>
                  </a:cubicBezTo>
                  <a:cubicBezTo>
                    <a:pt x="147" y="1728"/>
                    <a:pt x="141" y="1679"/>
                    <a:pt x="149" y="1624"/>
                  </a:cubicBezTo>
                  <a:cubicBezTo>
                    <a:pt x="151" y="1597"/>
                    <a:pt x="153" y="1570"/>
                    <a:pt x="154" y="1543"/>
                  </a:cubicBezTo>
                  <a:cubicBezTo>
                    <a:pt x="151" y="1523"/>
                    <a:pt x="147" y="1500"/>
                    <a:pt x="147" y="1476"/>
                  </a:cubicBezTo>
                  <a:cubicBezTo>
                    <a:pt x="115" y="1483"/>
                    <a:pt x="117" y="1487"/>
                    <a:pt x="83" y="1481"/>
                  </a:cubicBezTo>
                  <a:cubicBezTo>
                    <a:pt x="75" y="1464"/>
                    <a:pt x="48" y="1422"/>
                    <a:pt x="56" y="1393"/>
                  </a:cubicBezTo>
                  <a:cubicBezTo>
                    <a:pt x="66" y="1376"/>
                    <a:pt x="76" y="1359"/>
                    <a:pt x="86" y="1343"/>
                  </a:cubicBezTo>
                  <a:cubicBezTo>
                    <a:pt x="86" y="1334"/>
                    <a:pt x="87" y="1326"/>
                    <a:pt x="87" y="1318"/>
                  </a:cubicBezTo>
                  <a:cubicBezTo>
                    <a:pt x="93" y="1293"/>
                    <a:pt x="102" y="1259"/>
                    <a:pt x="105" y="1230"/>
                  </a:cubicBezTo>
                  <a:cubicBezTo>
                    <a:pt x="108" y="1206"/>
                    <a:pt x="101" y="1179"/>
                    <a:pt x="107" y="1154"/>
                  </a:cubicBezTo>
                  <a:cubicBezTo>
                    <a:pt x="113" y="1142"/>
                    <a:pt x="120" y="1130"/>
                    <a:pt x="126" y="1118"/>
                  </a:cubicBezTo>
                  <a:cubicBezTo>
                    <a:pt x="134" y="1101"/>
                    <a:pt x="143" y="1073"/>
                    <a:pt x="147" y="1056"/>
                  </a:cubicBezTo>
                  <a:cubicBezTo>
                    <a:pt x="148" y="1014"/>
                    <a:pt x="148" y="972"/>
                    <a:pt x="149" y="931"/>
                  </a:cubicBezTo>
                  <a:cubicBezTo>
                    <a:pt x="151" y="905"/>
                    <a:pt x="152" y="879"/>
                    <a:pt x="153" y="853"/>
                  </a:cubicBezTo>
                  <a:cubicBezTo>
                    <a:pt x="158" y="836"/>
                    <a:pt x="163" y="820"/>
                    <a:pt x="167" y="803"/>
                  </a:cubicBezTo>
                  <a:cubicBezTo>
                    <a:pt x="174" y="765"/>
                    <a:pt x="165" y="728"/>
                    <a:pt x="176" y="701"/>
                  </a:cubicBezTo>
                  <a:cubicBezTo>
                    <a:pt x="168" y="690"/>
                    <a:pt x="154" y="683"/>
                    <a:pt x="149" y="670"/>
                  </a:cubicBezTo>
                  <a:cubicBezTo>
                    <a:pt x="161" y="669"/>
                    <a:pt x="182" y="670"/>
                    <a:pt x="188" y="662"/>
                  </a:cubicBezTo>
                  <a:cubicBezTo>
                    <a:pt x="219" y="606"/>
                    <a:pt x="205" y="497"/>
                    <a:pt x="242" y="449"/>
                  </a:cubicBezTo>
                  <a:cubicBezTo>
                    <a:pt x="236" y="435"/>
                    <a:pt x="235" y="417"/>
                    <a:pt x="245" y="401"/>
                  </a:cubicBezTo>
                  <a:cubicBezTo>
                    <a:pt x="264" y="394"/>
                    <a:pt x="310" y="361"/>
                    <a:pt x="322" y="346"/>
                  </a:cubicBezTo>
                  <a:cubicBezTo>
                    <a:pt x="322" y="345"/>
                    <a:pt x="322" y="345"/>
                    <a:pt x="322" y="344"/>
                  </a:cubicBezTo>
                  <a:cubicBezTo>
                    <a:pt x="295" y="345"/>
                    <a:pt x="249" y="340"/>
                    <a:pt x="238" y="322"/>
                  </a:cubicBezTo>
                  <a:cubicBezTo>
                    <a:pt x="238" y="315"/>
                    <a:pt x="237" y="308"/>
                    <a:pt x="236" y="302"/>
                  </a:cubicBezTo>
                  <a:cubicBezTo>
                    <a:pt x="232" y="296"/>
                    <a:pt x="228" y="290"/>
                    <a:pt x="224" y="285"/>
                  </a:cubicBezTo>
                  <a:cubicBezTo>
                    <a:pt x="226" y="281"/>
                    <a:pt x="229" y="278"/>
                    <a:pt x="231" y="274"/>
                  </a:cubicBezTo>
                  <a:cubicBezTo>
                    <a:pt x="218" y="257"/>
                    <a:pt x="217" y="258"/>
                    <a:pt x="222" y="233"/>
                  </a:cubicBezTo>
                  <a:cubicBezTo>
                    <a:pt x="214" y="229"/>
                    <a:pt x="207" y="226"/>
                    <a:pt x="206" y="214"/>
                  </a:cubicBezTo>
                  <a:cubicBezTo>
                    <a:pt x="217" y="201"/>
                    <a:pt x="241" y="173"/>
                    <a:pt x="237" y="149"/>
                  </a:cubicBezTo>
                  <a:cubicBezTo>
                    <a:pt x="235" y="139"/>
                    <a:pt x="226" y="133"/>
                    <a:pt x="228" y="119"/>
                  </a:cubicBezTo>
                  <a:cubicBezTo>
                    <a:pt x="233" y="91"/>
                    <a:pt x="253" y="56"/>
                    <a:pt x="268" y="35"/>
                  </a:cubicBezTo>
                  <a:cubicBezTo>
                    <a:pt x="286" y="11"/>
                    <a:pt x="311" y="15"/>
                    <a:pt x="340" y="1"/>
                  </a:cubicBezTo>
                  <a:close/>
                  <a:moveTo>
                    <a:pt x="412" y="2231"/>
                  </a:moveTo>
                  <a:cubicBezTo>
                    <a:pt x="409" y="2251"/>
                    <a:pt x="392" y="2347"/>
                    <a:pt x="400" y="2357"/>
                  </a:cubicBezTo>
                  <a:cubicBezTo>
                    <a:pt x="405" y="2357"/>
                    <a:pt x="409" y="2357"/>
                    <a:pt x="414" y="2357"/>
                  </a:cubicBezTo>
                  <a:cubicBezTo>
                    <a:pt x="421" y="2332"/>
                    <a:pt x="421" y="2307"/>
                    <a:pt x="446" y="2301"/>
                  </a:cubicBezTo>
                  <a:cubicBezTo>
                    <a:pt x="444" y="2289"/>
                    <a:pt x="420" y="2236"/>
                    <a:pt x="412" y="2231"/>
                  </a:cubicBezTo>
                  <a:close/>
                  <a:moveTo>
                    <a:pt x="424" y="2420"/>
                  </a:moveTo>
                  <a:cubicBezTo>
                    <a:pt x="426" y="2423"/>
                    <a:pt x="427" y="2424"/>
                    <a:pt x="428" y="2420"/>
                  </a:cubicBezTo>
                  <a:cubicBezTo>
                    <a:pt x="427" y="2420"/>
                    <a:pt x="426" y="2420"/>
                    <a:pt x="424" y="2420"/>
                  </a:cubicBezTo>
                  <a:close/>
                </a:path>
              </a:pathLst>
            </a:custGeom>
            <a:gradFill>
              <a:gsLst>
                <a:gs pos="0">
                  <a:schemeClr val="bg2">
                    <a:lumMod val="58000"/>
                  </a:schemeClr>
                </a:gs>
                <a:gs pos="100000">
                  <a:schemeClr val="tx2"/>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35" name="Freeform 34"/>
            <p:cNvSpPr>
              <a:spLocks noEditPoints="1"/>
            </p:cNvSpPr>
            <p:nvPr/>
          </p:nvSpPr>
          <p:spPr bwMode="auto">
            <a:xfrm>
              <a:off x="6699079" y="261986"/>
              <a:ext cx="823748" cy="2848140"/>
            </a:xfrm>
            <a:custGeom>
              <a:avLst/>
              <a:gdLst>
                <a:gd name="T0" fmla="*/ 220 w 708"/>
                <a:gd name="T1" fmla="*/ 2431 h 2447"/>
                <a:gd name="T2" fmla="*/ 49 w 708"/>
                <a:gd name="T3" fmla="*/ 2364 h 2447"/>
                <a:gd name="T4" fmla="*/ 206 w 708"/>
                <a:gd name="T5" fmla="*/ 2309 h 2447"/>
                <a:gd name="T6" fmla="*/ 230 w 708"/>
                <a:gd name="T7" fmla="*/ 2256 h 2447"/>
                <a:gd name="T8" fmla="*/ 220 w 708"/>
                <a:gd name="T9" fmla="*/ 2191 h 2447"/>
                <a:gd name="T10" fmla="*/ 224 w 708"/>
                <a:gd name="T11" fmla="*/ 2062 h 2447"/>
                <a:gd name="T12" fmla="*/ 212 w 708"/>
                <a:gd name="T13" fmla="*/ 1899 h 2447"/>
                <a:gd name="T14" fmla="*/ 192 w 708"/>
                <a:gd name="T15" fmla="*/ 1796 h 2447"/>
                <a:gd name="T16" fmla="*/ 152 w 708"/>
                <a:gd name="T17" fmla="*/ 1746 h 2447"/>
                <a:gd name="T18" fmla="*/ 135 w 708"/>
                <a:gd name="T19" fmla="*/ 1624 h 2447"/>
                <a:gd name="T20" fmla="*/ 108 w 708"/>
                <a:gd name="T21" fmla="*/ 1414 h 2447"/>
                <a:gd name="T22" fmla="*/ 95 w 708"/>
                <a:gd name="T23" fmla="*/ 1291 h 2447"/>
                <a:gd name="T24" fmla="*/ 101 w 708"/>
                <a:gd name="T25" fmla="*/ 1156 h 2447"/>
                <a:gd name="T26" fmla="*/ 101 w 708"/>
                <a:gd name="T27" fmla="*/ 1113 h 2447"/>
                <a:gd name="T28" fmla="*/ 120 w 708"/>
                <a:gd name="T29" fmla="*/ 1053 h 2447"/>
                <a:gd name="T30" fmla="*/ 12 w 708"/>
                <a:gd name="T31" fmla="*/ 974 h 2447"/>
                <a:gd name="T32" fmla="*/ 12 w 708"/>
                <a:gd name="T33" fmla="*/ 880 h 2447"/>
                <a:gd name="T34" fmla="*/ 37 w 708"/>
                <a:gd name="T35" fmla="*/ 827 h 2447"/>
                <a:gd name="T36" fmla="*/ 56 w 708"/>
                <a:gd name="T37" fmla="*/ 769 h 2447"/>
                <a:gd name="T38" fmla="*/ 69 w 708"/>
                <a:gd name="T39" fmla="*/ 659 h 2447"/>
                <a:gd name="T40" fmla="*/ 167 w 708"/>
                <a:gd name="T41" fmla="*/ 435 h 2447"/>
                <a:gd name="T42" fmla="*/ 212 w 708"/>
                <a:gd name="T43" fmla="*/ 363 h 2447"/>
                <a:gd name="T44" fmla="*/ 135 w 708"/>
                <a:gd name="T45" fmla="*/ 282 h 2447"/>
                <a:gd name="T46" fmla="*/ 91 w 708"/>
                <a:gd name="T47" fmla="*/ 235 h 2447"/>
                <a:gd name="T48" fmla="*/ 108 w 708"/>
                <a:gd name="T49" fmla="*/ 178 h 2447"/>
                <a:gd name="T50" fmla="*/ 120 w 708"/>
                <a:gd name="T51" fmla="*/ 87 h 2447"/>
                <a:gd name="T52" fmla="*/ 340 w 708"/>
                <a:gd name="T53" fmla="*/ 32 h 2447"/>
                <a:gd name="T54" fmla="*/ 368 w 708"/>
                <a:gd name="T55" fmla="*/ 278 h 2447"/>
                <a:gd name="T56" fmla="*/ 520 w 708"/>
                <a:gd name="T57" fmla="*/ 385 h 2447"/>
                <a:gd name="T58" fmla="*/ 606 w 708"/>
                <a:gd name="T59" fmla="*/ 553 h 2447"/>
                <a:gd name="T60" fmla="*/ 615 w 708"/>
                <a:gd name="T61" fmla="*/ 884 h 2447"/>
                <a:gd name="T62" fmla="*/ 558 w 708"/>
                <a:gd name="T63" fmla="*/ 930 h 2447"/>
                <a:gd name="T64" fmla="*/ 501 w 708"/>
                <a:gd name="T65" fmla="*/ 1009 h 2447"/>
                <a:gd name="T66" fmla="*/ 536 w 708"/>
                <a:gd name="T67" fmla="*/ 1212 h 2447"/>
                <a:gd name="T68" fmla="*/ 516 w 708"/>
                <a:gd name="T69" fmla="*/ 1441 h 2447"/>
                <a:gd name="T70" fmla="*/ 512 w 708"/>
                <a:gd name="T71" fmla="*/ 1606 h 2447"/>
                <a:gd name="T72" fmla="*/ 548 w 708"/>
                <a:gd name="T73" fmla="*/ 1720 h 2447"/>
                <a:gd name="T74" fmla="*/ 569 w 708"/>
                <a:gd name="T75" fmla="*/ 1837 h 2447"/>
                <a:gd name="T76" fmla="*/ 552 w 708"/>
                <a:gd name="T77" fmla="*/ 2078 h 2447"/>
                <a:gd name="T78" fmla="*/ 527 w 708"/>
                <a:gd name="T79" fmla="*/ 2241 h 2447"/>
                <a:gd name="T80" fmla="*/ 430 w 708"/>
                <a:gd name="T81" fmla="*/ 2358 h 2447"/>
                <a:gd name="T82" fmla="*/ 419 w 708"/>
                <a:gd name="T83" fmla="*/ 2331 h 2447"/>
                <a:gd name="T84" fmla="*/ 398 w 708"/>
                <a:gd name="T85" fmla="*/ 2420 h 2447"/>
                <a:gd name="T86" fmla="*/ 299 w 708"/>
                <a:gd name="T87" fmla="*/ 2414 h 2447"/>
                <a:gd name="T88" fmla="*/ 344 w 708"/>
                <a:gd name="T89" fmla="*/ 1716 h 2447"/>
                <a:gd name="T90" fmla="*/ 380 w 708"/>
                <a:gd name="T91" fmla="*/ 1916 h 2447"/>
                <a:gd name="T92" fmla="*/ 397 w 708"/>
                <a:gd name="T93" fmla="*/ 1995 h 2447"/>
                <a:gd name="T94" fmla="*/ 408 w 708"/>
                <a:gd name="T95" fmla="*/ 1835 h 2447"/>
                <a:gd name="T96" fmla="*/ 383 w 708"/>
                <a:gd name="T97" fmla="*/ 1692 h 2447"/>
                <a:gd name="T98" fmla="*/ 349 w 708"/>
                <a:gd name="T99" fmla="*/ 1673 h 2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08" h="2447">
                  <a:moveTo>
                    <a:pt x="299" y="2414"/>
                  </a:moveTo>
                  <a:cubicBezTo>
                    <a:pt x="273" y="2408"/>
                    <a:pt x="243" y="2426"/>
                    <a:pt x="220" y="2431"/>
                  </a:cubicBezTo>
                  <a:cubicBezTo>
                    <a:pt x="150" y="2447"/>
                    <a:pt x="64" y="2431"/>
                    <a:pt x="30" y="2397"/>
                  </a:cubicBezTo>
                  <a:cubicBezTo>
                    <a:pt x="33" y="2385"/>
                    <a:pt x="43" y="2373"/>
                    <a:pt x="49" y="2364"/>
                  </a:cubicBezTo>
                  <a:cubicBezTo>
                    <a:pt x="68" y="2361"/>
                    <a:pt x="87" y="2368"/>
                    <a:pt x="111" y="2363"/>
                  </a:cubicBezTo>
                  <a:cubicBezTo>
                    <a:pt x="146" y="2355"/>
                    <a:pt x="186" y="2333"/>
                    <a:pt x="206" y="2309"/>
                  </a:cubicBezTo>
                  <a:cubicBezTo>
                    <a:pt x="208" y="2301"/>
                    <a:pt x="210" y="2293"/>
                    <a:pt x="212" y="2285"/>
                  </a:cubicBezTo>
                  <a:cubicBezTo>
                    <a:pt x="218" y="2276"/>
                    <a:pt x="224" y="2266"/>
                    <a:pt x="230" y="2256"/>
                  </a:cubicBezTo>
                  <a:cubicBezTo>
                    <a:pt x="234" y="2242"/>
                    <a:pt x="222" y="2236"/>
                    <a:pt x="220" y="2227"/>
                  </a:cubicBezTo>
                  <a:cubicBezTo>
                    <a:pt x="220" y="2215"/>
                    <a:pt x="220" y="2203"/>
                    <a:pt x="220" y="2191"/>
                  </a:cubicBezTo>
                  <a:cubicBezTo>
                    <a:pt x="221" y="2156"/>
                    <a:pt x="221" y="2121"/>
                    <a:pt x="222" y="2085"/>
                  </a:cubicBezTo>
                  <a:cubicBezTo>
                    <a:pt x="223" y="2077"/>
                    <a:pt x="223" y="2070"/>
                    <a:pt x="224" y="2062"/>
                  </a:cubicBezTo>
                  <a:cubicBezTo>
                    <a:pt x="216" y="2026"/>
                    <a:pt x="203" y="1966"/>
                    <a:pt x="212" y="1915"/>
                  </a:cubicBezTo>
                  <a:cubicBezTo>
                    <a:pt x="212" y="1909"/>
                    <a:pt x="212" y="1904"/>
                    <a:pt x="212" y="1899"/>
                  </a:cubicBezTo>
                  <a:cubicBezTo>
                    <a:pt x="208" y="1889"/>
                    <a:pt x="199" y="1885"/>
                    <a:pt x="197" y="1871"/>
                  </a:cubicBezTo>
                  <a:cubicBezTo>
                    <a:pt x="192" y="1848"/>
                    <a:pt x="203" y="1812"/>
                    <a:pt x="192" y="1796"/>
                  </a:cubicBezTo>
                  <a:cubicBezTo>
                    <a:pt x="192" y="1795"/>
                    <a:pt x="192" y="1795"/>
                    <a:pt x="192" y="1794"/>
                  </a:cubicBezTo>
                  <a:cubicBezTo>
                    <a:pt x="177" y="1776"/>
                    <a:pt x="160" y="1774"/>
                    <a:pt x="152" y="1746"/>
                  </a:cubicBezTo>
                  <a:cubicBezTo>
                    <a:pt x="152" y="1716"/>
                    <a:pt x="151" y="1686"/>
                    <a:pt x="151" y="1656"/>
                  </a:cubicBezTo>
                  <a:cubicBezTo>
                    <a:pt x="146" y="1645"/>
                    <a:pt x="141" y="1635"/>
                    <a:pt x="135" y="1624"/>
                  </a:cubicBezTo>
                  <a:cubicBezTo>
                    <a:pt x="127" y="1572"/>
                    <a:pt x="119" y="1520"/>
                    <a:pt x="111" y="1469"/>
                  </a:cubicBezTo>
                  <a:cubicBezTo>
                    <a:pt x="110" y="1451"/>
                    <a:pt x="109" y="1432"/>
                    <a:pt x="108" y="1414"/>
                  </a:cubicBezTo>
                  <a:cubicBezTo>
                    <a:pt x="100" y="1388"/>
                    <a:pt x="93" y="1362"/>
                    <a:pt x="85" y="1335"/>
                  </a:cubicBezTo>
                  <a:cubicBezTo>
                    <a:pt x="81" y="1318"/>
                    <a:pt x="93" y="1304"/>
                    <a:pt x="95" y="1291"/>
                  </a:cubicBezTo>
                  <a:cubicBezTo>
                    <a:pt x="102" y="1255"/>
                    <a:pt x="99" y="1215"/>
                    <a:pt x="104" y="1185"/>
                  </a:cubicBezTo>
                  <a:cubicBezTo>
                    <a:pt x="103" y="1176"/>
                    <a:pt x="102" y="1166"/>
                    <a:pt x="101" y="1156"/>
                  </a:cubicBezTo>
                  <a:cubicBezTo>
                    <a:pt x="103" y="1148"/>
                    <a:pt x="104" y="1140"/>
                    <a:pt x="106" y="1133"/>
                  </a:cubicBezTo>
                  <a:cubicBezTo>
                    <a:pt x="105" y="1127"/>
                    <a:pt x="99" y="1123"/>
                    <a:pt x="101" y="1113"/>
                  </a:cubicBezTo>
                  <a:cubicBezTo>
                    <a:pt x="105" y="1089"/>
                    <a:pt x="112" y="1073"/>
                    <a:pt x="120" y="1055"/>
                  </a:cubicBezTo>
                  <a:cubicBezTo>
                    <a:pt x="120" y="1054"/>
                    <a:pt x="120" y="1054"/>
                    <a:pt x="120" y="1053"/>
                  </a:cubicBezTo>
                  <a:cubicBezTo>
                    <a:pt x="68" y="1046"/>
                    <a:pt x="63" y="1024"/>
                    <a:pt x="38" y="991"/>
                  </a:cubicBezTo>
                  <a:cubicBezTo>
                    <a:pt x="32" y="982"/>
                    <a:pt x="18" y="985"/>
                    <a:pt x="12" y="974"/>
                  </a:cubicBezTo>
                  <a:cubicBezTo>
                    <a:pt x="0" y="952"/>
                    <a:pt x="9" y="929"/>
                    <a:pt x="13" y="910"/>
                  </a:cubicBezTo>
                  <a:cubicBezTo>
                    <a:pt x="13" y="900"/>
                    <a:pt x="12" y="890"/>
                    <a:pt x="12" y="880"/>
                  </a:cubicBezTo>
                  <a:cubicBezTo>
                    <a:pt x="19" y="874"/>
                    <a:pt x="26" y="868"/>
                    <a:pt x="33" y="862"/>
                  </a:cubicBezTo>
                  <a:cubicBezTo>
                    <a:pt x="34" y="850"/>
                    <a:pt x="35" y="838"/>
                    <a:pt x="37" y="827"/>
                  </a:cubicBezTo>
                  <a:cubicBezTo>
                    <a:pt x="42" y="822"/>
                    <a:pt x="48" y="818"/>
                    <a:pt x="54" y="813"/>
                  </a:cubicBezTo>
                  <a:cubicBezTo>
                    <a:pt x="54" y="798"/>
                    <a:pt x="55" y="783"/>
                    <a:pt x="56" y="769"/>
                  </a:cubicBezTo>
                  <a:cubicBezTo>
                    <a:pt x="61" y="754"/>
                    <a:pt x="66" y="739"/>
                    <a:pt x="70" y="724"/>
                  </a:cubicBezTo>
                  <a:cubicBezTo>
                    <a:pt x="70" y="702"/>
                    <a:pt x="69" y="680"/>
                    <a:pt x="69" y="659"/>
                  </a:cubicBezTo>
                  <a:cubicBezTo>
                    <a:pt x="84" y="594"/>
                    <a:pt x="88" y="526"/>
                    <a:pt x="117" y="477"/>
                  </a:cubicBezTo>
                  <a:cubicBezTo>
                    <a:pt x="129" y="457"/>
                    <a:pt x="150" y="449"/>
                    <a:pt x="167" y="435"/>
                  </a:cubicBezTo>
                  <a:cubicBezTo>
                    <a:pt x="185" y="414"/>
                    <a:pt x="202" y="393"/>
                    <a:pt x="219" y="371"/>
                  </a:cubicBezTo>
                  <a:cubicBezTo>
                    <a:pt x="217" y="369"/>
                    <a:pt x="214" y="366"/>
                    <a:pt x="212" y="363"/>
                  </a:cubicBezTo>
                  <a:cubicBezTo>
                    <a:pt x="191" y="356"/>
                    <a:pt x="168" y="358"/>
                    <a:pt x="147" y="359"/>
                  </a:cubicBezTo>
                  <a:cubicBezTo>
                    <a:pt x="129" y="343"/>
                    <a:pt x="125" y="305"/>
                    <a:pt x="135" y="282"/>
                  </a:cubicBezTo>
                  <a:cubicBezTo>
                    <a:pt x="126" y="273"/>
                    <a:pt x="119" y="271"/>
                    <a:pt x="119" y="250"/>
                  </a:cubicBezTo>
                  <a:cubicBezTo>
                    <a:pt x="106" y="247"/>
                    <a:pt x="97" y="246"/>
                    <a:pt x="91" y="235"/>
                  </a:cubicBezTo>
                  <a:cubicBezTo>
                    <a:pt x="93" y="217"/>
                    <a:pt x="108" y="206"/>
                    <a:pt x="116" y="192"/>
                  </a:cubicBezTo>
                  <a:cubicBezTo>
                    <a:pt x="114" y="183"/>
                    <a:pt x="110" y="184"/>
                    <a:pt x="108" y="178"/>
                  </a:cubicBezTo>
                  <a:cubicBezTo>
                    <a:pt x="102" y="162"/>
                    <a:pt x="112" y="142"/>
                    <a:pt x="115" y="131"/>
                  </a:cubicBezTo>
                  <a:cubicBezTo>
                    <a:pt x="116" y="116"/>
                    <a:pt x="118" y="101"/>
                    <a:pt x="120" y="87"/>
                  </a:cubicBezTo>
                  <a:cubicBezTo>
                    <a:pt x="132" y="46"/>
                    <a:pt x="172" y="32"/>
                    <a:pt x="210" y="17"/>
                  </a:cubicBezTo>
                  <a:cubicBezTo>
                    <a:pt x="254" y="0"/>
                    <a:pt x="312" y="7"/>
                    <a:pt x="340" y="32"/>
                  </a:cubicBezTo>
                  <a:cubicBezTo>
                    <a:pt x="373" y="63"/>
                    <a:pt x="398" y="136"/>
                    <a:pt x="385" y="196"/>
                  </a:cubicBezTo>
                  <a:cubicBezTo>
                    <a:pt x="378" y="231"/>
                    <a:pt x="364" y="229"/>
                    <a:pt x="368" y="278"/>
                  </a:cubicBezTo>
                  <a:cubicBezTo>
                    <a:pt x="394" y="289"/>
                    <a:pt x="393" y="312"/>
                    <a:pt x="412" y="328"/>
                  </a:cubicBezTo>
                  <a:cubicBezTo>
                    <a:pt x="442" y="354"/>
                    <a:pt x="490" y="361"/>
                    <a:pt x="520" y="385"/>
                  </a:cubicBezTo>
                  <a:cubicBezTo>
                    <a:pt x="549" y="408"/>
                    <a:pt x="582" y="448"/>
                    <a:pt x="594" y="487"/>
                  </a:cubicBezTo>
                  <a:cubicBezTo>
                    <a:pt x="598" y="509"/>
                    <a:pt x="602" y="531"/>
                    <a:pt x="606" y="553"/>
                  </a:cubicBezTo>
                  <a:cubicBezTo>
                    <a:pt x="618" y="584"/>
                    <a:pt x="629" y="615"/>
                    <a:pt x="641" y="646"/>
                  </a:cubicBezTo>
                  <a:cubicBezTo>
                    <a:pt x="673" y="736"/>
                    <a:pt x="708" y="838"/>
                    <a:pt x="615" y="884"/>
                  </a:cubicBezTo>
                  <a:cubicBezTo>
                    <a:pt x="598" y="887"/>
                    <a:pt x="581" y="890"/>
                    <a:pt x="565" y="894"/>
                  </a:cubicBezTo>
                  <a:cubicBezTo>
                    <a:pt x="562" y="906"/>
                    <a:pt x="560" y="918"/>
                    <a:pt x="558" y="930"/>
                  </a:cubicBezTo>
                  <a:cubicBezTo>
                    <a:pt x="550" y="938"/>
                    <a:pt x="543" y="945"/>
                    <a:pt x="536" y="953"/>
                  </a:cubicBezTo>
                  <a:cubicBezTo>
                    <a:pt x="525" y="974"/>
                    <a:pt x="527" y="1004"/>
                    <a:pt x="501" y="1009"/>
                  </a:cubicBezTo>
                  <a:cubicBezTo>
                    <a:pt x="495" y="1031"/>
                    <a:pt x="513" y="1063"/>
                    <a:pt x="519" y="1084"/>
                  </a:cubicBezTo>
                  <a:cubicBezTo>
                    <a:pt x="524" y="1126"/>
                    <a:pt x="530" y="1169"/>
                    <a:pt x="536" y="1212"/>
                  </a:cubicBezTo>
                  <a:cubicBezTo>
                    <a:pt x="537" y="1222"/>
                    <a:pt x="544" y="1244"/>
                    <a:pt x="540" y="1257"/>
                  </a:cubicBezTo>
                  <a:cubicBezTo>
                    <a:pt x="523" y="1303"/>
                    <a:pt x="520" y="1374"/>
                    <a:pt x="516" y="1441"/>
                  </a:cubicBezTo>
                  <a:cubicBezTo>
                    <a:pt x="516" y="1466"/>
                    <a:pt x="516" y="1492"/>
                    <a:pt x="516" y="1517"/>
                  </a:cubicBezTo>
                  <a:cubicBezTo>
                    <a:pt x="511" y="1549"/>
                    <a:pt x="504" y="1566"/>
                    <a:pt x="512" y="1606"/>
                  </a:cubicBezTo>
                  <a:cubicBezTo>
                    <a:pt x="516" y="1627"/>
                    <a:pt x="533" y="1628"/>
                    <a:pt x="541" y="1644"/>
                  </a:cubicBezTo>
                  <a:cubicBezTo>
                    <a:pt x="553" y="1668"/>
                    <a:pt x="541" y="1693"/>
                    <a:pt x="548" y="1720"/>
                  </a:cubicBezTo>
                  <a:cubicBezTo>
                    <a:pt x="552" y="1733"/>
                    <a:pt x="564" y="1745"/>
                    <a:pt x="563" y="1760"/>
                  </a:cubicBezTo>
                  <a:cubicBezTo>
                    <a:pt x="562" y="1785"/>
                    <a:pt x="564" y="1814"/>
                    <a:pt x="569" y="1837"/>
                  </a:cubicBezTo>
                  <a:cubicBezTo>
                    <a:pt x="580" y="1888"/>
                    <a:pt x="564" y="1947"/>
                    <a:pt x="558" y="1981"/>
                  </a:cubicBezTo>
                  <a:cubicBezTo>
                    <a:pt x="552" y="2015"/>
                    <a:pt x="557" y="2049"/>
                    <a:pt x="552" y="2078"/>
                  </a:cubicBezTo>
                  <a:cubicBezTo>
                    <a:pt x="551" y="2116"/>
                    <a:pt x="550" y="2154"/>
                    <a:pt x="549" y="2192"/>
                  </a:cubicBezTo>
                  <a:cubicBezTo>
                    <a:pt x="545" y="2213"/>
                    <a:pt x="531" y="2222"/>
                    <a:pt x="527" y="2241"/>
                  </a:cubicBezTo>
                  <a:cubicBezTo>
                    <a:pt x="520" y="2280"/>
                    <a:pt x="529" y="2325"/>
                    <a:pt x="522" y="2370"/>
                  </a:cubicBezTo>
                  <a:cubicBezTo>
                    <a:pt x="488" y="2386"/>
                    <a:pt x="455" y="2372"/>
                    <a:pt x="430" y="2358"/>
                  </a:cubicBezTo>
                  <a:cubicBezTo>
                    <a:pt x="429" y="2351"/>
                    <a:pt x="429" y="2345"/>
                    <a:pt x="429" y="2338"/>
                  </a:cubicBezTo>
                  <a:cubicBezTo>
                    <a:pt x="425" y="2336"/>
                    <a:pt x="422" y="2334"/>
                    <a:pt x="419" y="2331"/>
                  </a:cubicBezTo>
                  <a:cubicBezTo>
                    <a:pt x="417" y="2331"/>
                    <a:pt x="415" y="2331"/>
                    <a:pt x="413" y="2331"/>
                  </a:cubicBezTo>
                  <a:cubicBezTo>
                    <a:pt x="402" y="2347"/>
                    <a:pt x="407" y="2411"/>
                    <a:pt x="398" y="2420"/>
                  </a:cubicBezTo>
                  <a:cubicBezTo>
                    <a:pt x="387" y="2431"/>
                    <a:pt x="316" y="2433"/>
                    <a:pt x="298" y="2433"/>
                  </a:cubicBezTo>
                  <a:cubicBezTo>
                    <a:pt x="298" y="2427"/>
                    <a:pt x="299" y="2421"/>
                    <a:pt x="299" y="2414"/>
                  </a:cubicBezTo>
                  <a:close/>
                  <a:moveTo>
                    <a:pt x="349" y="1673"/>
                  </a:moveTo>
                  <a:cubicBezTo>
                    <a:pt x="353" y="1690"/>
                    <a:pt x="340" y="1700"/>
                    <a:pt x="344" y="1716"/>
                  </a:cubicBezTo>
                  <a:cubicBezTo>
                    <a:pt x="350" y="1739"/>
                    <a:pt x="367" y="1781"/>
                    <a:pt x="356" y="1809"/>
                  </a:cubicBezTo>
                  <a:cubicBezTo>
                    <a:pt x="382" y="1831"/>
                    <a:pt x="373" y="1874"/>
                    <a:pt x="380" y="1916"/>
                  </a:cubicBezTo>
                  <a:cubicBezTo>
                    <a:pt x="385" y="1942"/>
                    <a:pt x="389" y="1968"/>
                    <a:pt x="394" y="1994"/>
                  </a:cubicBezTo>
                  <a:cubicBezTo>
                    <a:pt x="395" y="1994"/>
                    <a:pt x="396" y="1995"/>
                    <a:pt x="397" y="1995"/>
                  </a:cubicBezTo>
                  <a:cubicBezTo>
                    <a:pt x="423" y="1967"/>
                    <a:pt x="405" y="1928"/>
                    <a:pt x="405" y="1889"/>
                  </a:cubicBezTo>
                  <a:cubicBezTo>
                    <a:pt x="406" y="1871"/>
                    <a:pt x="407" y="1853"/>
                    <a:pt x="408" y="1835"/>
                  </a:cubicBezTo>
                  <a:cubicBezTo>
                    <a:pt x="402" y="1813"/>
                    <a:pt x="378" y="1802"/>
                    <a:pt x="373" y="1777"/>
                  </a:cubicBezTo>
                  <a:cubicBezTo>
                    <a:pt x="365" y="1743"/>
                    <a:pt x="391" y="1725"/>
                    <a:pt x="383" y="1692"/>
                  </a:cubicBezTo>
                  <a:cubicBezTo>
                    <a:pt x="376" y="1665"/>
                    <a:pt x="355" y="1644"/>
                    <a:pt x="352" y="1610"/>
                  </a:cubicBezTo>
                  <a:cubicBezTo>
                    <a:pt x="334" y="1621"/>
                    <a:pt x="346" y="1656"/>
                    <a:pt x="349" y="1673"/>
                  </a:cubicBezTo>
                  <a:close/>
                </a:path>
              </a:pathLst>
            </a:custGeom>
            <a:gradFill>
              <a:gsLst>
                <a:gs pos="0">
                  <a:schemeClr val="bg2">
                    <a:lumMod val="58000"/>
                  </a:schemeClr>
                </a:gs>
                <a:gs pos="100000">
                  <a:schemeClr val="tx2"/>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36" name="Freeform 35"/>
            <p:cNvSpPr>
              <a:spLocks/>
            </p:cNvSpPr>
            <p:nvPr/>
          </p:nvSpPr>
          <p:spPr bwMode="auto">
            <a:xfrm>
              <a:off x="5998420" y="92401"/>
              <a:ext cx="693683" cy="2851096"/>
            </a:xfrm>
            <a:custGeom>
              <a:avLst/>
              <a:gdLst>
                <a:gd name="T0" fmla="*/ 534 w 596"/>
                <a:gd name="T1" fmla="*/ 253 h 2450"/>
                <a:gd name="T2" fmla="*/ 509 w 596"/>
                <a:gd name="T3" fmla="*/ 371 h 2450"/>
                <a:gd name="T4" fmla="*/ 522 w 596"/>
                <a:gd name="T5" fmla="*/ 378 h 2450"/>
                <a:gd name="T6" fmla="*/ 524 w 596"/>
                <a:gd name="T7" fmla="*/ 390 h 2450"/>
                <a:gd name="T8" fmla="*/ 534 w 596"/>
                <a:gd name="T9" fmla="*/ 401 h 2450"/>
                <a:gd name="T10" fmla="*/ 560 w 596"/>
                <a:gd name="T11" fmla="*/ 396 h 2450"/>
                <a:gd name="T12" fmla="*/ 556 w 596"/>
                <a:gd name="T13" fmla="*/ 421 h 2450"/>
                <a:gd name="T14" fmla="*/ 520 w 596"/>
                <a:gd name="T15" fmla="*/ 443 h 2450"/>
                <a:gd name="T16" fmla="*/ 548 w 596"/>
                <a:gd name="T17" fmla="*/ 591 h 2450"/>
                <a:gd name="T18" fmla="*/ 525 w 596"/>
                <a:gd name="T19" fmla="*/ 698 h 2450"/>
                <a:gd name="T20" fmla="*/ 508 w 596"/>
                <a:gd name="T21" fmla="*/ 933 h 2450"/>
                <a:gd name="T22" fmla="*/ 577 w 596"/>
                <a:gd name="T23" fmla="*/ 1429 h 2450"/>
                <a:gd name="T24" fmla="*/ 531 w 596"/>
                <a:gd name="T25" fmla="*/ 1622 h 2450"/>
                <a:gd name="T26" fmla="*/ 405 w 596"/>
                <a:gd name="T27" fmla="*/ 1646 h 2450"/>
                <a:gd name="T28" fmla="*/ 405 w 596"/>
                <a:gd name="T29" fmla="*/ 1750 h 2450"/>
                <a:gd name="T30" fmla="*/ 482 w 596"/>
                <a:gd name="T31" fmla="*/ 2199 h 2450"/>
                <a:gd name="T32" fmla="*/ 512 w 596"/>
                <a:gd name="T33" fmla="*/ 2337 h 2450"/>
                <a:gd name="T34" fmla="*/ 498 w 596"/>
                <a:gd name="T35" fmla="*/ 2426 h 2450"/>
                <a:gd name="T36" fmla="*/ 399 w 596"/>
                <a:gd name="T37" fmla="*/ 2388 h 2450"/>
                <a:gd name="T38" fmla="*/ 223 w 596"/>
                <a:gd name="T39" fmla="*/ 2416 h 2450"/>
                <a:gd name="T40" fmla="*/ 308 w 596"/>
                <a:gd name="T41" fmla="*/ 2377 h 2450"/>
                <a:gd name="T42" fmla="*/ 259 w 596"/>
                <a:gd name="T43" fmla="*/ 2328 h 2450"/>
                <a:gd name="T44" fmla="*/ 236 w 596"/>
                <a:gd name="T45" fmla="*/ 2306 h 2450"/>
                <a:gd name="T46" fmla="*/ 113 w 596"/>
                <a:gd name="T47" fmla="*/ 2370 h 2450"/>
                <a:gd name="T48" fmla="*/ 54 w 596"/>
                <a:gd name="T49" fmla="*/ 2339 h 2450"/>
                <a:gd name="T50" fmla="*/ 137 w 596"/>
                <a:gd name="T51" fmla="*/ 2291 h 2450"/>
                <a:gd name="T52" fmla="*/ 153 w 596"/>
                <a:gd name="T53" fmla="*/ 1764 h 2450"/>
                <a:gd name="T54" fmla="*/ 131 w 596"/>
                <a:gd name="T55" fmla="*/ 1577 h 2450"/>
                <a:gd name="T56" fmla="*/ 0 w 596"/>
                <a:gd name="T57" fmla="*/ 1564 h 2450"/>
                <a:gd name="T58" fmla="*/ 100 w 596"/>
                <a:gd name="T59" fmla="*/ 841 h 2450"/>
                <a:gd name="T60" fmla="*/ 144 w 596"/>
                <a:gd name="T61" fmla="*/ 669 h 2450"/>
                <a:gd name="T62" fmla="*/ 249 w 596"/>
                <a:gd name="T63" fmla="*/ 470 h 2450"/>
                <a:gd name="T64" fmla="*/ 241 w 596"/>
                <a:gd name="T65" fmla="*/ 462 h 2450"/>
                <a:gd name="T66" fmla="*/ 307 w 596"/>
                <a:gd name="T67" fmla="*/ 377 h 2450"/>
                <a:gd name="T68" fmla="*/ 302 w 596"/>
                <a:gd name="T69" fmla="*/ 370 h 2450"/>
                <a:gd name="T70" fmla="*/ 228 w 596"/>
                <a:gd name="T71" fmla="*/ 279 h 2450"/>
                <a:gd name="T72" fmla="*/ 236 w 596"/>
                <a:gd name="T73" fmla="*/ 260 h 2450"/>
                <a:gd name="T74" fmla="*/ 219 w 596"/>
                <a:gd name="T75" fmla="*/ 227 h 2450"/>
                <a:gd name="T76" fmla="*/ 233 w 596"/>
                <a:gd name="T77" fmla="*/ 167 h 2450"/>
                <a:gd name="T78" fmla="*/ 284 w 596"/>
                <a:gd name="T79" fmla="*/ 20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6" h="2450">
                  <a:moveTo>
                    <a:pt x="386" y="2"/>
                  </a:moveTo>
                  <a:cubicBezTo>
                    <a:pt x="514" y="0"/>
                    <a:pt x="561" y="117"/>
                    <a:pt x="534" y="253"/>
                  </a:cubicBezTo>
                  <a:cubicBezTo>
                    <a:pt x="525" y="297"/>
                    <a:pt x="503" y="331"/>
                    <a:pt x="502" y="373"/>
                  </a:cubicBezTo>
                  <a:cubicBezTo>
                    <a:pt x="505" y="372"/>
                    <a:pt x="507" y="372"/>
                    <a:pt x="509" y="371"/>
                  </a:cubicBezTo>
                  <a:cubicBezTo>
                    <a:pt x="509" y="374"/>
                    <a:pt x="509" y="378"/>
                    <a:pt x="509" y="381"/>
                  </a:cubicBezTo>
                  <a:cubicBezTo>
                    <a:pt x="514" y="380"/>
                    <a:pt x="518" y="379"/>
                    <a:pt x="522" y="378"/>
                  </a:cubicBezTo>
                  <a:cubicBezTo>
                    <a:pt x="522" y="382"/>
                    <a:pt x="522" y="386"/>
                    <a:pt x="522" y="390"/>
                  </a:cubicBezTo>
                  <a:cubicBezTo>
                    <a:pt x="523" y="390"/>
                    <a:pt x="523" y="390"/>
                    <a:pt x="524" y="390"/>
                  </a:cubicBezTo>
                  <a:cubicBezTo>
                    <a:pt x="530" y="387"/>
                    <a:pt x="536" y="384"/>
                    <a:pt x="543" y="381"/>
                  </a:cubicBezTo>
                  <a:cubicBezTo>
                    <a:pt x="540" y="389"/>
                    <a:pt x="536" y="391"/>
                    <a:pt x="534" y="401"/>
                  </a:cubicBezTo>
                  <a:cubicBezTo>
                    <a:pt x="535" y="402"/>
                    <a:pt x="536" y="402"/>
                    <a:pt x="537" y="403"/>
                  </a:cubicBezTo>
                  <a:cubicBezTo>
                    <a:pt x="544" y="400"/>
                    <a:pt x="552" y="398"/>
                    <a:pt x="560" y="396"/>
                  </a:cubicBezTo>
                  <a:cubicBezTo>
                    <a:pt x="558" y="408"/>
                    <a:pt x="552" y="412"/>
                    <a:pt x="548" y="421"/>
                  </a:cubicBezTo>
                  <a:cubicBezTo>
                    <a:pt x="551" y="421"/>
                    <a:pt x="553" y="421"/>
                    <a:pt x="556" y="421"/>
                  </a:cubicBezTo>
                  <a:cubicBezTo>
                    <a:pt x="555" y="423"/>
                    <a:pt x="555" y="424"/>
                    <a:pt x="554" y="426"/>
                  </a:cubicBezTo>
                  <a:cubicBezTo>
                    <a:pt x="544" y="433"/>
                    <a:pt x="531" y="437"/>
                    <a:pt x="520" y="443"/>
                  </a:cubicBezTo>
                  <a:cubicBezTo>
                    <a:pt x="520" y="444"/>
                    <a:pt x="520" y="444"/>
                    <a:pt x="520" y="445"/>
                  </a:cubicBezTo>
                  <a:cubicBezTo>
                    <a:pt x="526" y="474"/>
                    <a:pt x="555" y="558"/>
                    <a:pt x="548" y="591"/>
                  </a:cubicBezTo>
                  <a:cubicBezTo>
                    <a:pt x="544" y="600"/>
                    <a:pt x="541" y="609"/>
                    <a:pt x="537" y="618"/>
                  </a:cubicBezTo>
                  <a:cubicBezTo>
                    <a:pt x="530" y="638"/>
                    <a:pt x="529" y="679"/>
                    <a:pt x="525" y="698"/>
                  </a:cubicBezTo>
                  <a:cubicBezTo>
                    <a:pt x="526" y="710"/>
                    <a:pt x="527" y="723"/>
                    <a:pt x="528" y="736"/>
                  </a:cubicBezTo>
                  <a:cubicBezTo>
                    <a:pt x="518" y="791"/>
                    <a:pt x="497" y="866"/>
                    <a:pt x="508" y="933"/>
                  </a:cubicBezTo>
                  <a:cubicBezTo>
                    <a:pt x="524" y="1029"/>
                    <a:pt x="544" y="1124"/>
                    <a:pt x="561" y="1222"/>
                  </a:cubicBezTo>
                  <a:cubicBezTo>
                    <a:pt x="567" y="1291"/>
                    <a:pt x="572" y="1360"/>
                    <a:pt x="577" y="1429"/>
                  </a:cubicBezTo>
                  <a:cubicBezTo>
                    <a:pt x="581" y="1456"/>
                    <a:pt x="596" y="1603"/>
                    <a:pt x="593" y="1612"/>
                  </a:cubicBezTo>
                  <a:cubicBezTo>
                    <a:pt x="572" y="1615"/>
                    <a:pt x="552" y="1619"/>
                    <a:pt x="531" y="1622"/>
                  </a:cubicBezTo>
                  <a:cubicBezTo>
                    <a:pt x="524" y="1625"/>
                    <a:pt x="526" y="1634"/>
                    <a:pt x="517" y="1636"/>
                  </a:cubicBezTo>
                  <a:cubicBezTo>
                    <a:pt x="481" y="1646"/>
                    <a:pt x="435" y="1632"/>
                    <a:pt x="405" y="1646"/>
                  </a:cubicBezTo>
                  <a:cubicBezTo>
                    <a:pt x="405" y="1669"/>
                    <a:pt x="394" y="1679"/>
                    <a:pt x="383" y="1690"/>
                  </a:cubicBezTo>
                  <a:cubicBezTo>
                    <a:pt x="383" y="1718"/>
                    <a:pt x="397" y="1730"/>
                    <a:pt x="405" y="1750"/>
                  </a:cubicBezTo>
                  <a:cubicBezTo>
                    <a:pt x="410" y="1774"/>
                    <a:pt x="416" y="1798"/>
                    <a:pt x="422" y="1822"/>
                  </a:cubicBezTo>
                  <a:cubicBezTo>
                    <a:pt x="446" y="1949"/>
                    <a:pt x="452" y="2078"/>
                    <a:pt x="482" y="2199"/>
                  </a:cubicBezTo>
                  <a:cubicBezTo>
                    <a:pt x="494" y="2245"/>
                    <a:pt x="516" y="2283"/>
                    <a:pt x="527" y="2326"/>
                  </a:cubicBezTo>
                  <a:cubicBezTo>
                    <a:pt x="522" y="2330"/>
                    <a:pt x="517" y="2333"/>
                    <a:pt x="512" y="2337"/>
                  </a:cubicBezTo>
                  <a:cubicBezTo>
                    <a:pt x="513" y="2363"/>
                    <a:pt x="520" y="2405"/>
                    <a:pt x="511" y="2426"/>
                  </a:cubicBezTo>
                  <a:cubicBezTo>
                    <a:pt x="507" y="2426"/>
                    <a:pt x="502" y="2426"/>
                    <a:pt x="498" y="2426"/>
                  </a:cubicBezTo>
                  <a:cubicBezTo>
                    <a:pt x="499" y="2406"/>
                    <a:pt x="498" y="2351"/>
                    <a:pt x="488" y="2344"/>
                  </a:cubicBezTo>
                  <a:cubicBezTo>
                    <a:pt x="450" y="2355"/>
                    <a:pt x="420" y="2361"/>
                    <a:pt x="399" y="2388"/>
                  </a:cubicBezTo>
                  <a:cubicBezTo>
                    <a:pt x="385" y="2406"/>
                    <a:pt x="372" y="2436"/>
                    <a:pt x="347" y="2442"/>
                  </a:cubicBezTo>
                  <a:cubicBezTo>
                    <a:pt x="312" y="2450"/>
                    <a:pt x="235" y="2438"/>
                    <a:pt x="223" y="2416"/>
                  </a:cubicBezTo>
                  <a:cubicBezTo>
                    <a:pt x="223" y="2413"/>
                    <a:pt x="222" y="2410"/>
                    <a:pt x="222" y="2407"/>
                  </a:cubicBezTo>
                  <a:cubicBezTo>
                    <a:pt x="240" y="2391"/>
                    <a:pt x="272" y="2380"/>
                    <a:pt x="308" y="2377"/>
                  </a:cubicBezTo>
                  <a:cubicBezTo>
                    <a:pt x="312" y="2367"/>
                    <a:pt x="317" y="2364"/>
                    <a:pt x="318" y="2351"/>
                  </a:cubicBezTo>
                  <a:cubicBezTo>
                    <a:pt x="288" y="2349"/>
                    <a:pt x="274" y="2344"/>
                    <a:pt x="259" y="2328"/>
                  </a:cubicBezTo>
                  <a:cubicBezTo>
                    <a:pt x="259" y="2320"/>
                    <a:pt x="258" y="2313"/>
                    <a:pt x="258" y="2305"/>
                  </a:cubicBezTo>
                  <a:cubicBezTo>
                    <a:pt x="251" y="2305"/>
                    <a:pt x="244" y="2306"/>
                    <a:pt x="236" y="2306"/>
                  </a:cubicBezTo>
                  <a:cubicBezTo>
                    <a:pt x="223" y="2313"/>
                    <a:pt x="217" y="2325"/>
                    <a:pt x="209" y="2337"/>
                  </a:cubicBezTo>
                  <a:cubicBezTo>
                    <a:pt x="188" y="2364"/>
                    <a:pt x="160" y="2371"/>
                    <a:pt x="113" y="2370"/>
                  </a:cubicBezTo>
                  <a:cubicBezTo>
                    <a:pt x="86" y="2369"/>
                    <a:pt x="67" y="2369"/>
                    <a:pt x="51" y="2360"/>
                  </a:cubicBezTo>
                  <a:cubicBezTo>
                    <a:pt x="52" y="2353"/>
                    <a:pt x="53" y="2346"/>
                    <a:pt x="54" y="2339"/>
                  </a:cubicBezTo>
                  <a:cubicBezTo>
                    <a:pt x="76" y="2334"/>
                    <a:pt x="141" y="2314"/>
                    <a:pt x="146" y="2296"/>
                  </a:cubicBezTo>
                  <a:cubicBezTo>
                    <a:pt x="140" y="2295"/>
                    <a:pt x="140" y="2295"/>
                    <a:pt x="137" y="2291"/>
                  </a:cubicBezTo>
                  <a:cubicBezTo>
                    <a:pt x="130" y="2273"/>
                    <a:pt x="138" y="2157"/>
                    <a:pt x="141" y="2134"/>
                  </a:cubicBezTo>
                  <a:cubicBezTo>
                    <a:pt x="145" y="2011"/>
                    <a:pt x="149" y="1887"/>
                    <a:pt x="153" y="1764"/>
                  </a:cubicBezTo>
                  <a:cubicBezTo>
                    <a:pt x="155" y="1711"/>
                    <a:pt x="158" y="1658"/>
                    <a:pt x="160" y="1605"/>
                  </a:cubicBezTo>
                  <a:cubicBezTo>
                    <a:pt x="151" y="1596"/>
                    <a:pt x="141" y="1587"/>
                    <a:pt x="131" y="1577"/>
                  </a:cubicBezTo>
                  <a:cubicBezTo>
                    <a:pt x="85" y="1578"/>
                    <a:pt x="39" y="1577"/>
                    <a:pt x="3" y="1569"/>
                  </a:cubicBezTo>
                  <a:cubicBezTo>
                    <a:pt x="2" y="1567"/>
                    <a:pt x="1" y="1566"/>
                    <a:pt x="0" y="1564"/>
                  </a:cubicBezTo>
                  <a:cubicBezTo>
                    <a:pt x="16" y="1509"/>
                    <a:pt x="11" y="1444"/>
                    <a:pt x="22" y="1383"/>
                  </a:cubicBezTo>
                  <a:cubicBezTo>
                    <a:pt x="55" y="1204"/>
                    <a:pt x="64" y="1013"/>
                    <a:pt x="100" y="841"/>
                  </a:cubicBezTo>
                  <a:cubicBezTo>
                    <a:pt x="104" y="808"/>
                    <a:pt x="108" y="774"/>
                    <a:pt x="113" y="741"/>
                  </a:cubicBezTo>
                  <a:cubicBezTo>
                    <a:pt x="120" y="713"/>
                    <a:pt x="134" y="692"/>
                    <a:pt x="144" y="669"/>
                  </a:cubicBezTo>
                  <a:cubicBezTo>
                    <a:pt x="163" y="627"/>
                    <a:pt x="179" y="587"/>
                    <a:pt x="202" y="549"/>
                  </a:cubicBezTo>
                  <a:cubicBezTo>
                    <a:pt x="215" y="527"/>
                    <a:pt x="248" y="500"/>
                    <a:pt x="249" y="470"/>
                  </a:cubicBezTo>
                  <a:cubicBezTo>
                    <a:pt x="246" y="468"/>
                    <a:pt x="243" y="466"/>
                    <a:pt x="239" y="465"/>
                  </a:cubicBezTo>
                  <a:cubicBezTo>
                    <a:pt x="240" y="464"/>
                    <a:pt x="240" y="463"/>
                    <a:pt x="241" y="462"/>
                  </a:cubicBezTo>
                  <a:cubicBezTo>
                    <a:pt x="267" y="452"/>
                    <a:pt x="320" y="418"/>
                    <a:pt x="308" y="377"/>
                  </a:cubicBezTo>
                  <a:cubicBezTo>
                    <a:pt x="308" y="377"/>
                    <a:pt x="307" y="377"/>
                    <a:pt x="307" y="377"/>
                  </a:cubicBezTo>
                  <a:cubicBezTo>
                    <a:pt x="297" y="379"/>
                    <a:pt x="287" y="386"/>
                    <a:pt x="279" y="381"/>
                  </a:cubicBezTo>
                  <a:cubicBezTo>
                    <a:pt x="291" y="379"/>
                    <a:pt x="295" y="375"/>
                    <a:pt x="302" y="370"/>
                  </a:cubicBezTo>
                  <a:cubicBezTo>
                    <a:pt x="302" y="317"/>
                    <a:pt x="261" y="341"/>
                    <a:pt x="231" y="322"/>
                  </a:cubicBezTo>
                  <a:cubicBezTo>
                    <a:pt x="230" y="305"/>
                    <a:pt x="231" y="295"/>
                    <a:pt x="228" y="279"/>
                  </a:cubicBezTo>
                  <a:cubicBezTo>
                    <a:pt x="231" y="276"/>
                    <a:pt x="234" y="272"/>
                    <a:pt x="238" y="269"/>
                  </a:cubicBezTo>
                  <a:cubicBezTo>
                    <a:pt x="237" y="266"/>
                    <a:pt x="237" y="263"/>
                    <a:pt x="236" y="260"/>
                  </a:cubicBezTo>
                  <a:cubicBezTo>
                    <a:pt x="231" y="256"/>
                    <a:pt x="225" y="251"/>
                    <a:pt x="219" y="246"/>
                  </a:cubicBezTo>
                  <a:cubicBezTo>
                    <a:pt x="222" y="240"/>
                    <a:pt x="222" y="234"/>
                    <a:pt x="219" y="227"/>
                  </a:cubicBezTo>
                  <a:cubicBezTo>
                    <a:pt x="214" y="224"/>
                    <a:pt x="209" y="222"/>
                    <a:pt x="205" y="219"/>
                  </a:cubicBezTo>
                  <a:cubicBezTo>
                    <a:pt x="206" y="193"/>
                    <a:pt x="228" y="189"/>
                    <a:pt x="233" y="167"/>
                  </a:cubicBezTo>
                  <a:cubicBezTo>
                    <a:pt x="231" y="152"/>
                    <a:pt x="229" y="136"/>
                    <a:pt x="226" y="121"/>
                  </a:cubicBezTo>
                  <a:cubicBezTo>
                    <a:pt x="217" y="68"/>
                    <a:pt x="248" y="33"/>
                    <a:pt x="284" y="20"/>
                  </a:cubicBezTo>
                  <a:cubicBezTo>
                    <a:pt x="299" y="15"/>
                    <a:pt x="381" y="6"/>
                    <a:pt x="386" y="2"/>
                  </a:cubicBezTo>
                  <a:close/>
                </a:path>
              </a:pathLst>
            </a:custGeom>
            <a:gradFill>
              <a:gsLst>
                <a:gs pos="0">
                  <a:schemeClr val="bg2">
                    <a:lumMod val="58000"/>
                  </a:schemeClr>
                </a:gs>
                <a:gs pos="100000">
                  <a:schemeClr val="tx2"/>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grpSp>
      <p:sp>
        <p:nvSpPr>
          <p:cNvPr id="37" name="Freeform 36"/>
          <p:cNvSpPr>
            <a:spLocks noEditPoints="1"/>
          </p:cNvSpPr>
          <p:nvPr/>
        </p:nvSpPr>
        <p:spPr bwMode="auto">
          <a:xfrm>
            <a:off x="1305939" y="1778775"/>
            <a:ext cx="758670" cy="967404"/>
          </a:xfrm>
          <a:custGeom>
            <a:avLst/>
            <a:gdLst>
              <a:gd name="T0" fmla="*/ 13 w 240"/>
              <a:gd name="T1" fmla="*/ 205 h 306"/>
              <a:gd name="T2" fmla="*/ 23 w 240"/>
              <a:gd name="T3" fmla="*/ 157 h 306"/>
              <a:gd name="T4" fmla="*/ 48 w 240"/>
              <a:gd name="T5" fmla="*/ 61 h 306"/>
              <a:gd name="T6" fmla="*/ 47 w 240"/>
              <a:gd name="T7" fmla="*/ 58 h 306"/>
              <a:gd name="T8" fmla="*/ 42 w 240"/>
              <a:gd name="T9" fmla="*/ 56 h 306"/>
              <a:gd name="T10" fmla="*/ 44 w 240"/>
              <a:gd name="T11" fmla="*/ 27 h 306"/>
              <a:gd name="T12" fmla="*/ 67 w 240"/>
              <a:gd name="T13" fmla="*/ 52 h 306"/>
              <a:gd name="T14" fmla="*/ 63 w 240"/>
              <a:gd name="T15" fmla="*/ 56 h 306"/>
              <a:gd name="T16" fmla="*/ 84 w 240"/>
              <a:gd name="T17" fmla="*/ 98 h 306"/>
              <a:gd name="T18" fmla="*/ 112 w 240"/>
              <a:gd name="T19" fmla="*/ 29 h 306"/>
              <a:gd name="T20" fmla="*/ 150 w 240"/>
              <a:gd name="T21" fmla="*/ 75 h 306"/>
              <a:gd name="T22" fmla="*/ 144 w 240"/>
              <a:gd name="T23" fmla="*/ 133 h 306"/>
              <a:gd name="T24" fmla="*/ 153 w 240"/>
              <a:gd name="T25" fmla="*/ 172 h 306"/>
              <a:gd name="T26" fmla="*/ 147 w 240"/>
              <a:gd name="T27" fmla="*/ 214 h 306"/>
              <a:gd name="T28" fmla="*/ 143 w 240"/>
              <a:gd name="T29" fmla="*/ 280 h 306"/>
              <a:gd name="T30" fmla="*/ 127 w 240"/>
              <a:gd name="T31" fmla="*/ 298 h 306"/>
              <a:gd name="T32" fmla="*/ 128 w 240"/>
              <a:gd name="T33" fmla="*/ 283 h 306"/>
              <a:gd name="T34" fmla="*/ 125 w 240"/>
              <a:gd name="T35" fmla="*/ 218 h 306"/>
              <a:gd name="T36" fmla="*/ 115 w 240"/>
              <a:gd name="T37" fmla="*/ 241 h 306"/>
              <a:gd name="T38" fmla="*/ 107 w 240"/>
              <a:gd name="T39" fmla="*/ 275 h 306"/>
              <a:gd name="T40" fmla="*/ 75 w 240"/>
              <a:gd name="T41" fmla="*/ 285 h 306"/>
              <a:gd name="T42" fmla="*/ 91 w 240"/>
              <a:gd name="T43" fmla="*/ 267 h 306"/>
              <a:gd name="T44" fmla="*/ 94 w 240"/>
              <a:gd name="T45" fmla="*/ 152 h 306"/>
              <a:gd name="T46" fmla="*/ 91 w 240"/>
              <a:gd name="T47" fmla="*/ 122 h 306"/>
              <a:gd name="T48" fmla="*/ 89 w 240"/>
              <a:gd name="T49" fmla="*/ 155 h 306"/>
              <a:gd name="T50" fmla="*/ 84 w 240"/>
              <a:gd name="T51" fmla="*/ 174 h 306"/>
              <a:gd name="T52" fmla="*/ 79 w 240"/>
              <a:gd name="T53" fmla="*/ 175 h 306"/>
              <a:gd name="T54" fmla="*/ 80 w 240"/>
              <a:gd name="T55" fmla="*/ 166 h 306"/>
              <a:gd name="T56" fmla="*/ 78 w 240"/>
              <a:gd name="T57" fmla="*/ 164 h 306"/>
              <a:gd name="T58" fmla="*/ 81 w 240"/>
              <a:gd name="T59" fmla="*/ 152 h 306"/>
              <a:gd name="T60" fmla="*/ 70 w 240"/>
              <a:gd name="T61" fmla="*/ 190 h 306"/>
              <a:gd name="T62" fmla="*/ 60 w 240"/>
              <a:gd name="T63" fmla="*/ 258 h 306"/>
              <a:gd name="T64" fmla="*/ 73 w 240"/>
              <a:gd name="T65" fmla="*/ 283 h 306"/>
              <a:gd name="T66" fmla="*/ 54 w 240"/>
              <a:gd name="T67" fmla="*/ 297 h 306"/>
              <a:gd name="T68" fmla="*/ 35 w 240"/>
              <a:gd name="T69" fmla="*/ 265 h 306"/>
              <a:gd name="T70" fmla="*/ 187 w 240"/>
              <a:gd name="T71" fmla="*/ 39 h 306"/>
              <a:gd name="T72" fmla="*/ 193 w 240"/>
              <a:gd name="T73" fmla="*/ 27 h 306"/>
              <a:gd name="T74" fmla="*/ 190 w 240"/>
              <a:gd name="T75" fmla="*/ 11 h 306"/>
              <a:gd name="T76" fmla="*/ 179 w 240"/>
              <a:gd name="T77" fmla="*/ 2 h 306"/>
              <a:gd name="T78" fmla="*/ 163 w 240"/>
              <a:gd name="T79" fmla="*/ 5 h 306"/>
              <a:gd name="T80" fmla="*/ 155 w 240"/>
              <a:gd name="T81" fmla="*/ 22 h 306"/>
              <a:gd name="T82" fmla="*/ 164 w 240"/>
              <a:gd name="T83" fmla="*/ 39 h 306"/>
              <a:gd name="T84" fmla="*/ 159 w 240"/>
              <a:gd name="T85" fmla="*/ 63 h 306"/>
              <a:gd name="T86" fmla="*/ 154 w 240"/>
              <a:gd name="T87" fmla="*/ 170 h 306"/>
              <a:gd name="T88" fmla="*/ 163 w 240"/>
              <a:gd name="T89" fmla="*/ 234 h 306"/>
              <a:gd name="T90" fmla="*/ 166 w 240"/>
              <a:gd name="T91" fmla="*/ 277 h 306"/>
              <a:gd name="T92" fmla="*/ 165 w 240"/>
              <a:gd name="T93" fmla="*/ 288 h 306"/>
              <a:gd name="T94" fmla="*/ 187 w 240"/>
              <a:gd name="T95" fmla="*/ 291 h 306"/>
              <a:gd name="T96" fmla="*/ 182 w 240"/>
              <a:gd name="T97" fmla="*/ 305 h 306"/>
              <a:gd name="T98" fmla="*/ 204 w 240"/>
              <a:gd name="T99" fmla="*/ 293 h 306"/>
              <a:gd name="T100" fmla="*/ 207 w 240"/>
              <a:gd name="T101" fmla="*/ 228 h 306"/>
              <a:gd name="T102" fmla="*/ 227 w 240"/>
              <a:gd name="T103" fmla="*/ 172 h 306"/>
              <a:gd name="T104" fmla="*/ 228 w 240"/>
              <a:gd name="T105" fmla="*/ 119 h 306"/>
              <a:gd name="T106" fmla="*/ 210 w 240"/>
              <a:gd name="T107" fmla="*/ 80 h 306"/>
              <a:gd name="T108" fmla="*/ 208 w 240"/>
              <a:gd name="T109" fmla="*/ 130 h 306"/>
              <a:gd name="T110" fmla="*/ 222 w 240"/>
              <a:gd name="T111" fmla="*/ 122 h 306"/>
              <a:gd name="T112" fmla="*/ 211 w 240"/>
              <a:gd name="T113" fmla="*/ 80 h 306"/>
              <a:gd name="T114" fmla="*/ 23 w 240"/>
              <a:gd name="T115" fmla="*/ 173 h 306"/>
              <a:gd name="T116" fmla="*/ 23 w 240"/>
              <a:gd name="T117" fmla="*/ 178 h 306"/>
              <a:gd name="T118" fmla="*/ 21 w 240"/>
              <a:gd name="T119" fmla="*/ 19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306">
                <a:moveTo>
                  <a:pt x="35" y="265"/>
                </a:moveTo>
                <a:cubicBezTo>
                  <a:pt x="35" y="263"/>
                  <a:pt x="35" y="248"/>
                  <a:pt x="35" y="248"/>
                </a:cubicBezTo>
                <a:cubicBezTo>
                  <a:pt x="35" y="248"/>
                  <a:pt x="35" y="248"/>
                  <a:pt x="35" y="248"/>
                </a:cubicBezTo>
                <a:cubicBezTo>
                  <a:pt x="35" y="248"/>
                  <a:pt x="0" y="243"/>
                  <a:pt x="0" y="243"/>
                </a:cubicBezTo>
                <a:cubicBezTo>
                  <a:pt x="0" y="242"/>
                  <a:pt x="0" y="241"/>
                  <a:pt x="0" y="240"/>
                </a:cubicBezTo>
                <a:cubicBezTo>
                  <a:pt x="0" y="240"/>
                  <a:pt x="6" y="207"/>
                  <a:pt x="6" y="206"/>
                </a:cubicBezTo>
                <a:cubicBezTo>
                  <a:pt x="6" y="205"/>
                  <a:pt x="6" y="205"/>
                  <a:pt x="6" y="205"/>
                </a:cubicBezTo>
                <a:cubicBezTo>
                  <a:pt x="7" y="205"/>
                  <a:pt x="11" y="206"/>
                  <a:pt x="12" y="206"/>
                </a:cubicBezTo>
                <a:cubicBezTo>
                  <a:pt x="13" y="206"/>
                  <a:pt x="12" y="206"/>
                  <a:pt x="13" y="205"/>
                </a:cubicBezTo>
                <a:cubicBezTo>
                  <a:pt x="13" y="204"/>
                  <a:pt x="15" y="197"/>
                  <a:pt x="15" y="195"/>
                </a:cubicBezTo>
                <a:cubicBezTo>
                  <a:pt x="16" y="193"/>
                  <a:pt x="19" y="182"/>
                  <a:pt x="20" y="182"/>
                </a:cubicBezTo>
                <a:cubicBezTo>
                  <a:pt x="20" y="181"/>
                  <a:pt x="22" y="174"/>
                  <a:pt x="22" y="173"/>
                </a:cubicBezTo>
                <a:cubicBezTo>
                  <a:pt x="23" y="172"/>
                  <a:pt x="23" y="171"/>
                  <a:pt x="23" y="170"/>
                </a:cubicBezTo>
                <a:cubicBezTo>
                  <a:pt x="23" y="170"/>
                  <a:pt x="23" y="169"/>
                  <a:pt x="22" y="168"/>
                </a:cubicBezTo>
                <a:cubicBezTo>
                  <a:pt x="22" y="167"/>
                  <a:pt x="22" y="166"/>
                  <a:pt x="22" y="165"/>
                </a:cubicBezTo>
                <a:cubicBezTo>
                  <a:pt x="22" y="165"/>
                  <a:pt x="23" y="164"/>
                  <a:pt x="23" y="163"/>
                </a:cubicBezTo>
                <a:cubicBezTo>
                  <a:pt x="23" y="163"/>
                  <a:pt x="23" y="162"/>
                  <a:pt x="23" y="161"/>
                </a:cubicBezTo>
                <a:cubicBezTo>
                  <a:pt x="23" y="159"/>
                  <a:pt x="23" y="158"/>
                  <a:pt x="23" y="157"/>
                </a:cubicBezTo>
                <a:cubicBezTo>
                  <a:pt x="23" y="156"/>
                  <a:pt x="23" y="143"/>
                  <a:pt x="23" y="142"/>
                </a:cubicBezTo>
                <a:cubicBezTo>
                  <a:pt x="23" y="142"/>
                  <a:pt x="23" y="142"/>
                  <a:pt x="23" y="142"/>
                </a:cubicBezTo>
                <a:cubicBezTo>
                  <a:pt x="22" y="141"/>
                  <a:pt x="22" y="141"/>
                  <a:pt x="22" y="140"/>
                </a:cubicBezTo>
                <a:cubicBezTo>
                  <a:pt x="22" y="139"/>
                  <a:pt x="26" y="75"/>
                  <a:pt x="26" y="74"/>
                </a:cubicBezTo>
                <a:cubicBezTo>
                  <a:pt x="26" y="74"/>
                  <a:pt x="26" y="73"/>
                  <a:pt x="27" y="73"/>
                </a:cubicBezTo>
                <a:cubicBezTo>
                  <a:pt x="27" y="73"/>
                  <a:pt x="44" y="63"/>
                  <a:pt x="44" y="62"/>
                </a:cubicBezTo>
                <a:cubicBezTo>
                  <a:pt x="45" y="61"/>
                  <a:pt x="45" y="61"/>
                  <a:pt x="45" y="61"/>
                </a:cubicBezTo>
                <a:cubicBezTo>
                  <a:pt x="46" y="61"/>
                  <a:pt x="46" y="61"/>
                  <a:pt x="47" y="61"/>
                </a:cubicBezTo>
                <a:cubicBezTo>
                  <a:pt x="48" y="61"/>
                  <a:pt x="47" y="61"/>
                  <a:pt x="48" y="61"/>
                </a:cubicBezTo>
                <a:cubicBezTo>
                  <a:pt x="49" y="59"/>
                  <a:pt x="48" y="57"/>
                  <a:pt x="48" y="57"/>
                </a:cubicBezTo>
                <a:cubicBezTo>
                  <a:pt x="48" y="57"/>
                  <a:pt x="48" y="57"/>
                  <a:pt x="47" y="57"/>
                </a:cubicBezTo>
                <a:cubicBezTo>
                  <a:pt x="47" y="57"/>
                  <a:pt x="48" y="57"/>
                  <a:pt x="48" y="57"/>
                </a:cubicBezTo>
                <a:cubicBezTo>
                  <a:pt x="48" y="57"/>
                  <a:pt x="47" y="57"/>
                  <a:pt x="47" y="57"/>
                </a:cubicBezTo>
                <a:cubicBezTo>
                  <a:pt x="47" y="57"/>
                  <a:pt x="46" y="57"/>
                  <a:pt x="46" y="57"/>
                </a:cubicBezTo>
                <a:cubicBezTo>
                  <a:pt x="46" y="57"/>
                  <a:pt x="47" y="57"/>
                  <a:pt x="47" y="57"/>
                </a:cubicBezTo>
                <a:cubicBezTo>
                  <a:pt x="47" y="57"/>
                  <a:pt x="46" y="57"/>
                  <a:pt x="46" y="57"/>
                </a:cubicBezTo>
                <a:cubicBezTo>
                  <a:pt x="46" y="57"/>
                  <a:pt x="47" y="58"/>
                  <a:pt x="47" y="58"/>
                </a:cubicBezTo>
                <a:cubicBezTo>
                  <a:pt x="47" y="58"/>
                  <a:pt x="47" y="58"/>
                  <a:pt x="47" y="58"/>
                </a:cubicBezTo>
                <a:cubicBezTo>
                  <a:pt x="47" y="58"/>
                  <a:pt x="48" y="59"/>
                  <a:pt x="48" y="59"/>
                </a:cubicBezTo>
                <a:cubicBezTo>
                  <a:pt x="48" y="59"/>
                  <a:pt x="47" y="59"/>
                  <a:pt x="47" y="58"/>
                </a:cubicBezTo>
                <a:cubicBezTo>
                  <a:pt x="46" y="58"/>
                  <a:pt x="45" y="57"/>
                  <a:pt x="45" y="57"/>
                </a:cubicBezTo>
                <a:cubicBezTo>
                  <a:pt x="45" y="57"/>
                  <a:pt x="44" y="57"/>
                  <a:pt x="44" y="57"/>
                </a:cubicBezTo>
                <a:cubicBezTo>
                  <a:pt x="44" y="58"/>
                  <a:pt x="45" y="58"/>
                  <a:pt x="45" y="58"/>
                </a:cubicBezTo>
                <a:cubicBezTo>
                  <a:pt x="45" y="58"/>
                  <a:pt x="44" y="57"/>
                  <a:pt x="44" y="58"/>
                </a:cubicBezTo>
                <a:cubicBezTo>
                  <a:pt x="44" y="58"/>
                  <a:pt x="44" y="58"/>
                  <a:pt x="44" y="58"/>
                </a:cubicBezTo>
                <a:cubicBezTo>
                  <a:pt x="44" y="58"/>
                  <a:pt x="44" y="57"/>
                  <a:pt x="44" y="57"/>
                </a:cubicBezTo>
                <a:cubicBezTo>
                  <a:pt x="43" y="57"/>
                  <a:pt x="43" y="57"/>
                  <a:pt x="42" y="56"/>
                </a:cubicBezTo>
                <a:cubicBezTo>
                  <a:pt x="42" y="56"/>
                  <a:pt x="41" y="54"/>
                  <a:pt x="41" y="54"/>
                </a:cubicBezTo>
                <a:cubicBezTo>
                  <a:pt x="41" y="54"/>
                  <a:pt x="40" y="54"/>
                  <a:pt x="40" y="53"/>
                </a:cubicBezTo>
                <a:cubicBezTo>
                  <a:pt x="40" y="53"/>
                  <a:pt x="40" y="52"/>
                  <a:pt x="40" y="53"/>
                </a:cubicBezTo>
                <a:cubicBezTo>
                  <a:pt x="40" y="53"/>
                  <a:pt x="40" y="53"/>
                  <a:pt x="40" y="53"/>
                </a:cubicBezTo>
                <a:cubicBezTo>
                  <a:pt x="40" y="53"/>
                  <a:pt x="39" y="50"/>
                  <a:pt x="38" y="48"/>
                </a:cubicBezTo>
                <a:cubicBezTo>
                  <a:pt x="38" y="47"/>
                  <a:pt x="38" y="43"/>
                  <a:pt x="38" y="41"/>
                </a:cubicBezTo>
                <a:cubicBezTo>
                  <a:pt x="38" y="39"/>
                  <a:pt x="38" y="36"/>
                  <a:pt x="39" y="35"/>
                </a:cubicBezTo>
                <a:cubicBezTo>
                  <a:pt x="39" y="35"/>
                  <a:pt x="41" y="32"/>
                  <a:pt x="41" y="31"/>
                </a:cubicBezTo>
                <a:cubicBezTo>
                  <a:pt x="42" y="30"/>
                  <a:pt x="44" y="27"/>
                  <a:pt x="44" y="27"/>
                </a:cubicBezTo>
                <a:cubicBezTo>
                  <a:pt x="45" y="27"/>
                  <a:pt x="47" y="26"/>
                  <a:pt x="47" y="25"/>
                </a:cubicBezTo>
                <a:cubicBezTo>
                  <a:pt x="48" y="25"/>
                  <a:pt x="48" y="25"/>
                  <a:pt x="49" y="25"/>
                </a:cubicBezTo>
                <a:cubicBezTo>
                  <a:pt x="50" y="25"/>
                  <a:pt x="50" y="24"/>
                  <a:pt x="51" y="24"/>
                </a:cubicBezTo>
                <a:cubicBezTo>
                  <a:pt x="53" y="23"/>
                  <a:pt x="57" y="24"/>
                  <a:pt x="59" y="25"/>
                </a:cubicBezTo>
                <a:cubicBezTo>
                  <a:pt x="60" y="26"/>
                  <a:pt x="60" y="26"/>
                  <a:pt x="62" y="27"/>
                </a:cubicBezTo>
                <a:cubicBezTo>
                  <a:pt x="66" y="31"/>
                  <a:pt x="67" y="36"/>
                  <a:pt x="68" y="37"/>
                </a:cubicBezTo>
                <a:cubicBezTo>
                  <a:pt x="68" y="39"/>
                  <a:pt x="69" y="43"/>
                  <a:pt x="69" y="45"/>
                </a:cubicBezTo>
                <a:cubicBezTo>
                  <a:pt x="69" y="48"/>
                  <a:pt x="68" y="50"/>
                  <a:pt x="68" y="51"/>
                </a:cubicBezTo>
                <a:cubicBezTo>
                  <a:pt x="67" y="52"/>
                  <a:pt x="67" y="51"/>
                  <a:pt x="67" y="52"/>
                </a:cubicBezTo>
                <a:cubicBezTo>
                  <a:pt x="66" y="53"/>
                  <a:pt x="66" y="54"/>
                  <a:pt x="66" y="54"/>
                </a:cubicBezTo>
                <a:cubicBezTo>
                  <a:pt x="66" y="53"/>
                  <a:pt x="66" y="53"/>
                  <a:pt x="66" y="53"/>
                </a:cubicBezTo>
                <a:cubicBezTo>
                  <a:pt x="66" y="53"/>
                  <a:pt x="66" y="53"/>
                  <a:pt x="66" y="53"/>
                </a:cubicBezTo>
                <a:cubicBezTo>
                  <a:pt x="66" y="53"/>
                  <a:pt x="66" y="53"/>
                  <a:pt x="65" y="54"/>
                </a:cubicBezTo>
                <a:cubicBezTo>
                  <a:pt x="65" y="54"/>
                  <a:pt x="65" y="53"/>
                  <a:pt x="65" y="54"/>
                </a:cubicBezTo>
                <a:cubicBezTo>
                  <a:pt x="65" y="54"/>
                  <a:pt x="65" y="54"/>
                  <a:pt x="65" y="54"/>
                </a:cubicBezTo>
                <a:cubicBezTo>
                  <a:pt x="65" y="54"/>
                  <a:pt x="65" y="54"/>
                  <a:pt x="64" y="54"/>
                </a:cubicBezTo>
                <a:cubicBezTo>
                  <a:pt x="64" y="54"/>
                  <a:pt x="64" y="54"/>
                  <a:pt x="64" y="54"/>
                </a:cubicBezTo>
                <a:cubicBezTo>
                  <a:pt x="63" y="54"/>
                  <a:pt x="63" y="55"/>
                  <a:pt x="63" y="56"/>
                </a:cubicBezTo>
                <a:cubicBezTo>
                  <a:pt x="63" y="57"/>
                  <a:pt x="63" y="62"/>
                  <a:pt x="63" y="63"/>
                </a:cubicBezTo>
                <a:cubicBezTo>
                  <a:pt x="63" y="63"/>
                  <a:pt x="63" y="63"/>
                  <a:pt x="64" y="63"/>
                </a:cubicBezTo>
                <a:cubicBezTo>
                  <a:pt x="64" y="64"/>
                  <a:pt x="73" y="71"/>
                  <a:pt x="74" y="71"/>
                </a:cubicBezTo>
                <a:cubicBezTo>
                  <a:pt x="75" y="72"/>
                  <a:pt x="76" y="72"/>
                  <a:pt x="78" y="74"/>
                </a:cubicBezTo>
                <a:cubicBezTo>
                  <a:pt x="80" y="76"/>
                  <a:pt x="81" y="78"/>
                  <a:pt x="81" y="78"/>
                </a:cubicBezTo>
                <a:cubicBezTo>
                  <a:pt x="82" y="79"/>
                  <a:pt x="82" y="79"/>
                  <a:pt x="82" y="80"/>
                </a:cubicBezTo>
                <a:cubicBezTo>
                  <a:pt x="82" y="82"/>
                  <a:pt x="82" y="85"/>
                  <a:pt x="82" y="87"/>
                </a:cubicBezTo>
                <a:cubicBezTo>
                  <a:pt x="83" y="89"/>
                  <a:pt x="83" y="97"/>
                  <a:pt x="83" y="98"/>
                </a:cubicBezTo>
                <a:cubicBezTo>
                  <a:pt x="83" y="99"/>
                  <a:pt x="83" y="99"/>
                  <a:pt x="84" y="98"/>
                </a:cubicBezTo>
                <a:cubicBezTo>
                  <a:pt x="84" y="97"/>
                  <a:pt x="86" y="94"/>
                  <a:pt x="86" y="93"/>
                </a:cubicBezTo>
                <a:cubicBezTo>
                  <a:pt x="87" y="91"/>
                  <a:pt x="94" y="73"/>
                  <a:pt x="94" y="73"/>
                </a:cubicBezTo>
                <a:cubicBezTo>
                  <a:pt x="95" y="70"/>
                  <a:pt x="97" y="69"/>
                  <a:pt x="98" y="69"/>
                </a:cubicBezTo>
                <a:cubicBezTo>
                  <a:pt x="98" y="69"/>
                  <a:pt x="104" y="68"/>
                  <a:pt x="104" y="68"/>
                </a:cubicBezTo>
                <a:cubicBezTo>
                  <a:pt x="105" y="67"/>
                  <a:pt x="103" y="58"/>
                  <a:pt x="103" y="56"/>
                </a:cubicBezTo>
                <a:cubicBezTo>
                  <a:pt x="103" y="54"/>
                  <a:pt x="103" y="52"/>
                  <a:pt x="104" y="48"/>
                </a:cubicBezTo>
                <a:cubicBezTo>
                  <a:pt x="104" y="44"/>
                  <a:pt x="105" y="41"/>
                  <a:pt x="105" y="40"/>
                </a:cubicBezTo>
                <a:cubicBezTo>
                  <a:pt x="107" y="35"/>
                  <a:pt x="109" y="32"/>
                  <a:pt x="109" y="31"/>
                </a:cubicBezTo>
                <a:cubicBezTo>
                  <a:pt x="110" y="30"/>
                  <a:pt x="111" y="30"/>
                  <a:pt x="112" y="29"/>
                </a:cubicBezTo>
                <a:cubicBezTo>
                  <a:pt x="114" y="26"/>
                  <a:pt x="119" y="26"/>
                  <a:pt x="120" y="26"/>
                </a:cubicBezTo>
                <a:cubicBezTo>
                  <a:pt x="121" y="27"/>
                  <a:pt x="121" y="26"/>
                  <a:pt x="122" y="26"/>
                </a:cubicBezTo>
                <a:cubicBezTo>
                  <a:pt x="126" y="24"/>
                  <a:pt x="131" y="27"/>
                  <a:pt x="134" y="31"/>
                </a:cubicBezTo>
                <a:cubicBezTo>
                  <a:pt x="137" y="36"/>
                  <a:pt x="138" y="41"/>
                  <a:pt x="139" y="45"/>
                </a:cubicBezTo>
                <a:cubicBezTo>
                  <a:pt x="139" y="48"/>
                  <a:pt x="140" y="52"/>
                  <a:pt x="140" y="56"/>
                </a:cubicBezTo>
                <a:cubicBezTo>
                  <a:pt x="141" y="61"/>
                  <a:pt x="142" y="63"/>
                  <a:pt x="142" y="64"/>
                </a:cubicBezTo>
                <a:cubicBezTo>
                  <a:pt x="143" y="66"/>
                  <a:pt x="143" y="67"/>
                  <a:pt x="144" y="67"/>
                </a:cubicBezTo>
                <a:cubicBezTo>
                  <a:pt x="144" y="67"/>
                  <a:pt x="146" y="68"/>
                  <a:pt x="147" y="69"/>
                </a:cubicBezTo>
                <a:cubicBezTo>
                  <a:pt x="150" y="70"/>
                  <a:pt x="150" y="74"/>
                  <a:pt x="150" y="75"/>
                </a:cubicBezTo>
                <a:cubicBezTo>
                  <a:pt x="150" y="76"/>
                  <a:pt x="149" y="79"/>
                  <a:pt x="149" y="80"/>
                </a:cubicBezTo>
                <a:cubicBezTo>
                  <a:pt x="149" y="80"/>
                  <a:pt x="149" y="82"/>
                  <a:pt x="149" y="82"/>
                </a:cubicBezTo>
                <a:cubicBezTo>
                  <a:pt x="149" y="83"/>
                  <a:pt x="148" y="85"/>
                  <a:pt x="148" y="86"/>
                </a:cubicBezTo>
                <a:cubicBezTo>
                  <a:pt x="147" y="88"/>
                  <a:pt x="146" y="94"/>
                  <a:pt x="146" y="95"/>
                </a:cubicBezTo>
                <a:cubicBezTo>
                  <a:pt x="146" y="98"/>
                  <a:pt x="145" y="102"/>
                  <a:pt x="144" y="105"/>
                </a:cubicBezTo>
                <a:cubicBezTo>
                  <a:pt x="143" y="109"/>
                  <a:pt x="139" y="114"/>
                  <a:pt x="139" y="115"/>
                </a:cubicBezTo>
                <a:cubicBezTo>
                  <a:pt x="138" y="115"/>
                  <a:pt x="139" y="115"/>
                  <a:pt x="139" y="116"/>
                </a:cubicBezTo>
                <a:cubicBezTo>
                  <a:pt x="139" y="116"/>
                  <a:pt x="141" y="121"/>
                  <a:pt x="142" y="123"/>
                </a:cubicBezTo>
                <a:cubicBezTo>
                  <a:pt x="142" y="125"/>
                  <a:pt x="144" y="131"/>
                  <a:pt x="144" y="133"/>
                </a:cubicBezTo>
                <a:cubicBezTo>
                  <a:pt x="145" y="136"/>
                  <a:pt x="145" y="139"/>
                  <a:pt x="145" y="140"/>
                </a:cubicBezTo>
                <a:cubicBezTo>
                  <a:pt x="146" y="142"/>
                  <a:pt x="146" y="145"/>
                  <a:pt x="146" y="145"/>
                </a:cubicBezTo>
                <a:cubicBezTo>
                  <a:pt x="147" y="146"/>
                  <a:pt x="147" y="146"/>
                  <a:pt x="148" y="146"/>
                </a:cubicBezTo>
                <a:cubicBezTo>
                  <a:pt x="148" y="146"/>
                  <a:pt x="148" y="146"/>
                  <a:pt x="149" y="147"/>
                </a:cubicBezTo>
                <a:cubicBezTo>
                  <a:pt x="149" y="147"/>
                  <a:pt x="150" y="149"/>
                  <a:pt x="150" y="150"/>
                </a:cubicBezTo>
                <a:cubicBezTo>
                  <a:pt x="150" y="150"/>
                  <a:pt x="150" y="151"/>
                  <a:pt x="151" y="152"/>
                </a:cubicBezTo>
                <a:cubicBezTo>
                  <a:pt x="151" y="152"/>
                  <a:pt x="151" y="154"/>
                  <a:pt x="152" y="156"/>
                </a:cubicBezTo>
                <a:cubicBezTo>
                  <a:pt x="152" y="158"/>
                  <a:pt x="153" y="170"/>
                  <a:pt x="153" y="172"/>
                </a:cubicBezTo>
                <a:cubicBezTo>
                  <a:pt x="153" y="172"/>
                  <a:pt x="153" y="172"/>
                  <a:pt x="153" y="172"/>
                </a:cubicBezTo>
                <a:cubicBezTo>
                  <a:pt x="154" y="179"/>
                  <a:pt x="153" y="182"/>
                  <a:pt x="154" y="186"/>
                </a:cubicBezTo>
                <a:cubicBezTo>
                  <a:pt x="154" y="190"/>
                  <a:pt x="154" y="194"/>
                  <a:pt x="154" y="195"/>
                </a:cubicBezTo>
                <a:cubicBezTo>
                  <a:pt x="154" y="196"/>
                  <a:pt x="153" y="197"/>
                  <a:pt x="152" y="197"/>
                </a:cubicBezTo>
                <a:cubicBezTo>
                  <a:pt x="151" y="198"/>
                  <a:pt x="145" y="198"/>
                  <a:pt x="145" y="198"/>
                </a:cubicBezTo>
                <a:cubicBezTo>
                  <a:pt x="145" y="198"/>
                  <a:pt x="145" y="198"/>
                  <a:pt x="145" y="199"/>
                </a:cubicBezTo>
                <a:cubicBezTo>
                  <a:pt x="145" y="199"/>
                  <a:pt x="145" y="199"/>
                  <a:pt x="144" y="200"/>
                </a:cubicBezTo>
                <a:cubicBezTo>
                  <a:pt x="144" y="200"/>
                  <a:pt x="144" y="200"/>
                  <a:pt x="144" y="202"/>
                </a:cubicBezTo>
                <a:cubicBezTo>
                  <a:pt x="146" y="205"/>
                  <a:pt x="146" y="209"/>
                  <a:pt x="146" y="210"/>
                </a:cubicBezTo>
                <a:cubicBezTo>
                  <a:pt x="146" y="211"/>
                  <a:pt x="146" y="212"/>
                  <a:pt x="147" y="214"/>
                </a:cubicBezTo>
                <a:cubicBezTo>
                  <a:pt x="148" y="215"/>
                  <a:pt x="148" y="222"/>
                  <a:pt x="148" y="224"/>
                </a:cubicBezTo>
                <a:cubicBezTo>
                  <a:pt x="148" y="227"/>
                  <a:pt x="148" y="239"/>
                  <a:pt x="149" y="243"/>
                </a:cubicBezTo>
                <a:cubicBezTo>
                  <a:pt x="149" y="246"/>
                  <a:pt x="149" y="261"/>
                  <a:pt x="149" y="263"/>
                </a:cubicBezTo>
                <a:cubicBezTo>
                  <a:pt x="149" y="265"/>
                  <a:pt x="150" y="276"/>
                  <a:pt x="150" y="277"/>
                </a:cubicBezTo>
                <a:cubicBezTo>
                  <a:pt x="150" y="278"/>
                  <a:pt x="150" y="278"/>
                  <a:pt x="149" y="278"/>
                </a:cubicBezTo>
                <a:cubicBezTo>
                  <a:pt x="149" y="279"/>
                  <a:pt x="147" y="279"/>
                  <a:pt x="146" y="279"/>
                </a:cubicBezTo>
                <a:cubicBezTo>
                  <a:pt x="145" y="279"/>
                  <a:pt x="146" y="279"/>
                  <a:pt x="145" y="279"/>
                </a:cubicBezTo>
                <a:cubicBezTo>
                  <a:pt x="144" y="279"/>
                  <a:pt x="144" y="279"/>
                  <a:pt x="144" y="279"/>
                </a:cubicBezTo>
                <a:cubicBezTo>
                  <a:pt x="143" y="280"/>
                  <a:pt x="144" y="279"/>
                  <a:pt x="143" y="280"/>
                </a:cubicBezTo>
                <a:cubicBezTo>
                  <a:pt x="143" y="281"/>
                  <a:pt x="143" y="288"/>
                  <a:pt x="143" y="289"/>
                </a:cubicBezTo>
                <a:cubicBezTo>
                  <a:pt x="143" y="290"/>
                  <a:pt x="143" y="290"/>
                  <a:pt x="143" y="291"/>
                </a:cubicBezTo>
                <a:cubicBezTo>
                  <a:pt x="143" y="291"/>
                  <a:pt x="143" y="291"/>
                  <a:pt x="142" y="291"/>
                </a:cubicBezTo>
                <a:cubicBezTo>
                  <a:pt x="142" y="291"/>
                  <a:pt x="142" y="291"/>
                  <a:pt x="141" y="291"/>
                </a:cubicBezTo>
                <a:cubicBezTo>
                  <a:pt x="140" y="291"/>
                  <a:pt x="140" y="291"/>
                  <a:pt x="140" y="291"/>
                </a:cubicBezTo>
                <a:cubicBezTo>
                  <a:pt x="140" y="292"/>
                  <a:pt x="139" y="293"/>
                  <a:pt x="139" y="294"/>
                </a:cubicBezTo>
                <a:cubicBezTo>
                  <a:pt x="139" y="294"/>
                  <a:pt x="138" y="294"/>
                  <a:pt x="138" y="295"/>
                </a:cubicBezTo>
                <a:cubicBezTo>
                  <a:pt x="137" y="295"/>
                  <a:pt x="135" y="296"/>
                  <a:pt x="132" y="297"/>
                </a:cubicBezTo>
                <a:cubicBezTo>
                  <a:pt x="129" y="298"/>
                  <a:pt x="128" y="298"/>
                  <a:pt x="127" y="298"/>
                </a:cubicBezTo>
                <a:cubicBezTo>
                  <a:pt x="123" y="297"/>
                  <a:pt x="121" y="297"/>
                  <a:pt x="121" y="297"/>
                </a:cubicBezTo>
                <a:cubicBezTo>
                  <a:pt x="121" y="296"/>
                  <a:pt x="121" y="296"/>
                  <a:pt x="121" y="296"/>
                </a:cubicBezTo>
                <a:cubicBezTo>
                  <a:pt x="121" y="295"/>
                  <a:pt x="121" y="294"/>
                  <a:pt x="121" y="294"/>
                </a:cubicBezTo>
                <a:cubicBezTo>
                  <a:pt x="122" y="294"/>
                  <a:pt x="122" y="294"/>
                  <a:pt x="122" y="293"/>
                </a:cubicBezTo>
                <a:cubicBezTo>
                  <a:pt x="123" y="293"/>
                  <a:pt x="123" y="292"/>
                  <a:pt x="123" y="292"/>
                </a:cubicBezTo>
                <a:cubicBezTo>
                  <a:pt x="124" y="292"/>
                  <a:pt x="124" y="292"/>
                  <a:pt x="124" y="291"/>
                </a:cubicBezTo>
                <a:cubicBezTo>
                  <a:pt x="124" y="290"/>
                  <a:pt x="125" y="289"/>
                  <a:pt x="126" y="288"/>
                </a:cubicBezTo>
                <a:cubicBezTo>
                  <a:pt x="126" y="286"/>
                  <a:pt x="127" y="285"/>
                  <a:pt x="127" y="285"/>
                </a:cubicBezTo>
                <a:cubicBezTo>
                  <a:pt x="128" y="284"/>
                  <a:pt x="128" y="285"/>
                  <a:pt x="128" y="283"/>
                </a:cubicBezTo>
                <a:cubicBezTo>
                  <a:pt x="129" y="283"/>
                  <a:pt x="129" y="282"/>
                  <a:pt x="129" y="282"/>
                </a:cubicBezTo>
                <a:cubicBezTo>
                  <a:pt x="129" y="281"/>
                  <a:pt x="129" y="281"/>
                  <a:pt x="129" y="281"/>
                </a:cubicBezTo>
                <a:cubicBezTo>
                  <a:pt x="129" y="280"/>
                  <a:pt x="129" y="280"/>
                  <a:pt x="129" y="279"/>
                </a:cubicBezTo>
                <a:cubicBezTo>
                  <a:pt x="128" y="278"/>
                  <a:pt x="128" y="271"/>
                  <a:pt x="127" y="271"/>
                </a:cubicBezTo>
                <a:cubicBezTo>
                  <a:pt x="127" y="270"/>
                  <a:pt x="127" y="269"/>
                  <a:pt x="127" y="267"/>
                </a:cubicBezTo>
                <a:cubicBezTo>
                  <a:pt x="127" y="265"/>
                  <a:pt x="127" y="261"/>
                  <a:pt x="127" y="257"/>
                </a:cubicBezTo>
                <a:cubicBezTo>
                  <a:pt x="127" y="254"/>
                  <a:pt x="126" y="242"/>
                  <a:pt x="126" y="241"/>
                </a:cubicBezTo>
                <a:cubicBezTo>
                  <a:pt x="126" y="240"/>
                  <a:pt x="126" y="231"/>
                  <a:pt x="125" y="230"/>
                </a:cubicBezTo>
                <a:cubicBezTo>
                  <a:pt x="125" y="229"/>
                  <a:pt x="125" y="219"/>
                  <a:pt x="125" y="218"/>
                </a:cubicBezTo>
                <a:cubicBezTo>
                  <a:pt x="124" y="218"/>
                  <a:pt x="124" y="210"/>
                  <a:pt x="124" y="206"/>
                </a:cubicBezTo>
                <a:cubicBezTo>
                  <a:pt x="124" y="201"/>
                  <a:pt x="124" y="200"/>
                  <a:pt x="124" y="200"/>
                </a:cubicBezTo>
                <a:cubicBezTo>
                  <a:pt x="124" y="199"/>
                  <a:pt x="124" y="199"/>
                  <a:pt x="123" y="199"/>
                </a:cubicBezTo>
                <a:cubicBezTo>
                  <a:pt x="122" y="199"/>
                  <a:pt x="119" y="199"/>
                  <a:pt x="118" y="199"/>
                </a:cubicBezTo>
                <a:cubicBezTo>
                  <a:pt x="118" y="199"/>
                  <a:pt x="118" y="199"/>
                  <a:pt x="118" y="199"/>
                </a:cubicBezTo>
                <a:cubicBezTo>
                  <a:pt x="117" y="200"/>
                  <a:pt x="117" y="200"/>
                  <a:pt x="117" y="200"/>
                </a:cubicBezTo>
                <a:cubicBezTo>
                  <a:pt x="117" y="201"/>
                  <a:pt x="117" y="201"/>
                  <a:pt x="117" y="202"/>
                </a:cubicBezTo>
                <a:cubicBezTo>
                  <a:pt x="117" y="202"/>
                  <a:pt x="115" y="235"/>
                  <a:pt x="115" y="236"/>
                </a:cubicBezTo>
                <a:cubicBezTo>
                  <a:pt x="115" y="237"/>
                  <a:pt x="115" y="239"/>
                  <a:pt x="115" y="241"/>
                </a:cubicBezTo>
                <a:cubicBezTo>
                  <a:pt x="115" y="243"/>
                  <a:pt x="115" y="254"/>
                  <a:pt x="115" y="255"/>
                </a:cubicBezTo>
                <a:cubicBezTo>
                  <a:pt x="115" y="257"/>
                  <a:pt x="115" y="269"/>
                  <a:pt x="115" y="271"/>
                </a:cubicBezTo>
                <a:cubicBezTo>
                  <a:pt x="115" y="274"/>
                  <a:pt x="110" y="274"/>
                  <a:pt x="109" y="274"/>
                </a:cubicBezTo>
                <a:cubicBezTo>
                  <a:pt x="109" y="274"/>
                  <a:pt x="109" y="274"/>
                  <a:pt x="109" y="275"/>
                </a:cubicBezTo>
                <a:cubicBezTo>
                  <a:pt x="109" y="276"/>
                  <a:pt x="109" y="283"/>
                  <a:pt x="109" y="284"/>
                </a:cubicBezTo>
                <a:cubicBezTo>
                  <a:pt x="109" y="284"/>
                  <a:pt x="109" y="284"/>
                  <a:pt x="108" y="284"/>
                </a:cubicBezTo>
                <a:cubicBezTo>
                  <a:pt x="108" y="284"/>
                  <a:pt x="107" y="285"/>
                  <a:pt x="107" y="285"/>
                </a:cubicBezTo>
                <a:cubicBezTo>
                  <a:pt x="107" y="285"/>
                  <a:pt x="106" y="284"/>
                  <a:pt x="106" y="284"/>
                </a:cubicBezTo>
                <a:cubicBezTo>
                  <a:pt x="106" y="284"/>
                  <a:pt x="107" y="276"/>
                  <a:pt x="107" y="275"/>
                </a:cubicBezTo>
                <a:cubicBezTo>
                  <a:pt x="107" y="274"/>
                  <a:pt x="107" y="274"/>
                  <a:pt x="106" y="274"/>
                </a:cubicBezTo>
                <a:cubicBezTo>
                  <a:pt x="105" y="274"/>
                  <a:pt x="103" y="275"/>
                  <a:pt x="102" y="275"/>
                </a:cubicBezTo>
                <a:cubicBezTo>
                  <a:pt x="101" y="275"/>
                  <a:pt x="101" y="275"/>
                  <a:pt x="101" y="275"/>
                </a:cubicBezTo>
                <a:cubicBezTo>
                  <a:pt x="98" y="277"/>
                  <a:pt x="97" y="280"/>
                  <a:pt x="96" y="281"/>
                </a:cubicBezTo>
                <a:cubicBezTo>
                  <a:pt x="96" y="282"/>
                  <a:pt x="94" y="284"/>
                  <a:pt x="94" y="285"/>
                </a:cubicBezTo>
                <a:cubicBezTo>
                  <a:pt x="93" y="285"/>
                  <a:pt x="92" y="285"/>
                  <a:pt x="91" y="286"/>
                </a:cubicBezTo>
                <a:cubicBezTo>
                  <a:pt x="90" y="286"/>
                  <a:pt x="89" y="286"/>
                  <a:pt x="86" y="286"/>
                </a:cubicBezTo>
                <a:cubicBezTo>
                  <a:pt x="84" y="286"/>
                  <a:pt x="77" y="286"/>
                  <a:pt x="76" y="286"/>
                </a:cubicBezTo>
                <a:cubicBezTo>
                  <a:pt x="75" y="286"/>
                  <a:pt x="75" y="286"/>
                  <a:pt x="75" y="285"/>
                </a:cubicBezTo>
                <a:cubicBezTo>
                  <a:pt x="74" y="285"/>
                  <a:pt x="75" y="285"/>
                  <a:pt x="75" y="285"/>
                </a:cubicBezTo>
                <a:cubicBezTo>
                  <a:pt x="74" y="284"/>
                  <a:pt x="74" y="284"/>
                  <a:pt x="75" y="283"/>
                </a:cubicBezTo>
                <a:cubicBezTo>
                  <a:pt x="75" y="283"/>
                  <a:pt x="76" y="282"/>
                  <a:pt x="77" y="282"/>
                </a:cubicBezTo>
                <a:cubicBezTo>
                  <a:pt x="78" y="282"/>
                  <a:pt x="82" y="281"/>
                  <a:pt x="84" y="281"/>
                </a:cubicBezTo>
                <a:cubicBezTo>
                  <a:pt x="85" y="280"/>
                  <a:pt x="87" y="276"/>
                  <a:pt x="88" y="276"/>
                </a:cubicBezTo>
                <a:cubicBezTo>
                  <a:pt x="88" y="275"/>
                  <a:pt x="88" y="276"/>
                  <a:pt x="89" y="275"/>
                </a:cubicBezTo>
                <a:cubicBezTo>
                  <a:pt x="89" y="274"/>
                  <a:pt x="89" y="274"/>
                  <a:pt x="89" y="273"/>
                </a:cubicBezTo>
                <a:cubicBezTo>
                  <a:pt x="90" y="273"/>
                  <a:pt x="89" y="273"/>
                  <a:pt x="89" y="272"/>
                </a:cubicBezTo>
                <a:cubicBezTo>
                  <a:pt x="90" y="272"/>
                  <a:pt x="90" y="271"/>
                  <a:pt x="91" y="267"/>
                </a:cubicBezTo>
                <a:cubicBezTo>
                  <a:pt x="92" y="262"/>
                  <a:pt x="95" y="255"/>
                  <a:pt x="95" y="254"/>
                </a:cubicBezTo>
                <a:cubicBezTo>
                  <a:pt x="95" y="254"/>
                  <a:pt x="95" y="254"/>
                  <a:pt x="95" y="253"/>
                </a:cubicBezTo>
                <a:cubicBezTo>
                  <a:pt x="94" y="243"/>
                  <a:pt x="96" y="201"/>
                  <a:pt x="96" y="200"/>
                </a:cubicBezTo>
                <a:cubicBezTo>
                  <a:pt x="96" y="200"/>
                  <a:pt x="96" y="195"/>
                  <a:pt x="95" y="193"/>
                </a:cubicBezTo>
                <a:cubicBezTo>
                  <a:pt x="95" y="190"/>
                  <a:pt x="95" y="183"/>
                  <a:pt x="94" y="182"/>
                </a:cubicBezTo>
                <a:cubicBezTo>
                  <a:pt x="94" y="176"/>
                  <a:pt x="94" y="169"/>
                  <a:pt x="94" y="165"/>
                </a:cubicBezTo>
                <a:cubicBezTo>
                  <a:pt x="95" y="162"/>
                  <a:pt x="96" y="153"/>
                  <a:pt x="96" y="152"/>
                </a:cubicBezTo>
                <a:cubicBezTo>
                  <a:pt x="96" y="152"/>
                  <a:pt x="95" y="152"/>
                  <a:pt x="95" y="152"/>
                </a:cubicBezTo>
                <a:cubicBezTo>
                  <a:pt x="95" y="152"/>
                  <a:pt x="95" y="152"/>
                  <a:pt x="94" y="152"/>
                </a:cubicBezTo>
                <a:cubicBezTo>
                  <a:pt x="94" y="151"/>
                  <a:pt x="93" y="151"/>
                  <a:pt x="92" y="151"/>
                </a:cubicBezTo>
                <a:cubicBezTo>
                  <a:pt x="92" y="151"/>
                  <a:pt x="91" y="151"/>
                  <a:pt x="91" y="151"/>
                </a:cubicBezTo>
                <a:cubicBezTo>
                  <a:pt x="90" y="151"/>
                  <a:pt x="89" y="150"/>
                  <a:pt x="88" y="150"/>
                </a:cubicBezTo>
                <a:cubicBezTo>
                  <a:pt x="88" y="150"/>
                  <a:pt x="88" y="150"/>
                  <a:pt x="88" y="149"/>
                </a:cubicBezTo>
                <a:cubicBezTo>
                  <a:pt x="88" y="149"/>
                  <a:pt x="88" y="149"/>
                  <a:pt x="88" y="147"/>
                </a:cubicBezTo>
                <a:cubicBezTo>
                  <a:pt x="89" y="146"/>
                  <a:pt x="91" y="137"/>
                  <a:pt x="92" y="135"/>
                </a:cubicBezTo>
                <a:cubicBezTo>
                  <a:pt x="92" y="133"/>
                  <a:pt x="95" y="124"/>
                  <a:pt x="95" y="124"/>
                </a:cubicBezTo>
                <a:cubicBezTo>
                  <a:pt x="95" y="123"/>
                  <a:pt x="95" y="123"/>
                  <a:pt x="94" y="122"/>
                </a:cubicBezTo>
                <a:cubicBezTo>
                  <a:pt x="93" y="122"/>
                  <a:pt x="91" y="122"/>
                  <a:pt x="91" y="122"/>
                </a:cubicBezTo>
                <a:cubicBezTo>
                  <a:pt x="90" y="122"/>
                  <a:pt x="89" y="121"/>
                  <a:pt x="89" y="121"/>
                </a:cubicBezTo>
                <a:cubicBezTo>
                  <a:pt x="88" y="121"/>
                  <a:pt x="87" y="121"/>
                  <a:pt x="86" y="121"/>
                </a:cubicBezTo>
                <a:cubicBezTo>
                  <a:pt x="86" y="121"/>
                  <a:pt x="85" y="121"/>
                  <a:pt x="85" y="121"/>
                </a:cubicBezTo>
                <a:cubicBezTo>
                  <a:pt x="86" y="124"/>
                  <a:pt x="86" y="141"/>
                  <a:pt x="87" y="142"/>
                </a:cubicBezTo>
                <a:cubicBezTo>
                  <a:pt x="87" y="143"/>
                  <a:pt x="86" y="142"/>
                  <a:pt x="86" y="143"/>
                </a:cubicBezTo>
                <a:cubicBezTo>
                  <a:pt x="86" y="143"/>
                  <a:pt x="86" y="144"/>
                  <a:pt x="86" y="146"/>
                </a:cubicBezTo>
                <a:cubicBezTo>
                  <a:pt x="87" y="149"/>
                  <a:pt x="87" y="151"/>
                  <a:pt x="88" y="152"/>
                </a:cubicBezTo>
                <a:cubicBezTo>
                  <a:pt x="88" y="152"/>
                  <a:pt x="88" y="152"/>
                  <a:pt x="88" y="152"/>
                </a:cubicBezTo>
                <a:cubicBezTo>
                  <a:pt x="89" y="152"/>
                  <a:pt x="89" y="153"/>
                  <a:pt x="89" y="155"/>
                </a:cubicBezTo>
                <a:cubicBezTo>
                  <a:pt x="89" y="156"/>
                  <a:pt x="88" y="157"/>
                  <a:pt x="88" y="157"/>
                </a:cubicBezTo>
                <a:cubicBezTo>
                  <a:pt x="87" y="157"/>
                  <a:pt x="87" y="157"/>
                  <a:pt x="87" y="158"/>
                </a:cubicBezTo>
                <a:cubicBezTo>
                  <a:pt x="87" y="159"/>
                  <a:pt x="87" y="163"/>
                  <a:pt x="87" y="164"/>
                </a:cubicBezTo>
                <a:cubicBezTo>
                  <a:pt x="87" y="165"/>
                  <a:pt x="87" y="166"/>
                  <a:pt x="87" y="167"/>
                </a:cubicBezTo>
                <a:cubicBezTo>
                  <a:pt x="87" y="167"/>
                  <a:pt x="86" y="168"/>
                  <a:pt x="86" y="169"/>
                </a:cubicBezTo>
                <a:cubicBezTo>
                  <a:pt x="86" y="170"/>
                  <a:pt x="86" y="170"/>
                  <a:pt x="86" y="170"/>
                </a:cubicBezTo>
                <a:cubicBezTo>
                  <a:pt x="86" y="171"/>
                  <a:pt x="85" y="172"/>
                  <a:pt x="85" y="172"/>
                </a:cubicBezTo>
                <a:cubicBezTo>
                  <a:pt x="85" y="172"/>
                  <a:pt x="85" y="172"/>
                  <a:pt x="85" y="173"/>
                </a:cubicBezTo>
                <a:cubicBezTo>
                  <a:pt x="84" y="173"/>
                  <a:pt x="84" y="173"/>
                  <a:pt x="84" y="174"/>
                </a:cubicBezTo>
                <a:cubicBezTo>
                  <a:pt x="84" y="174"/>
                  <a:pt x="84" y="174"/>
                  <a:pt x="83" y="174"/>
                </a:cubicBezTo>
                <a:cubicBezTo>
                  <a:pt x="83" y="175"/>
                  <a:pt x="82" y="175"/>
                  <a:pt x="82" y="176"/>
                </a:cubicBezTo>
                <a:cubicBezTo>
                  <a:pt x="81" y="176"/>
                  <a:pt x="81" y="176"/>
                  <a:pt x="80" y="176"/>
                </a:cubicBezTo>
                <a:cubicBezTo>
                  <a:pt x="80" y="177"/>
                  <a:pt x="79" y="177"/>
                  <a:pt x="79" y="177"/>
                </a:cubicBezTo>
                <a:cubicBezTo>
                  <a:pt x="78" y="178"/>
                  <a:pt x="78" y="177"/>
                  <a:pt x="77" y="178"/>
                </a:cubicBezTo>
                <a:cubicBezTo>
                  <a:pt x="76" y="178"/>
                  <a:pt x="77" y="178"/>
                  <a:pt x="76" y="178"/>
                </a:cubicBezTo>
                <a:cubicBezTo>
                  <a:pt x="76" y="178"/>
                  <a:pt x="76" y="177"/>
                  <a:pt x="76" y="177"/>
                </a:cubicBezTo>
                <a:cubicBezTo>
                  <a:pt x="77" y="176"/>
                  <a:pt x="77" y="176"/>
                  <a:pt x="77" y="176"/>
                </a:cubicBezTo>
                <a:cubicBezTo>
                  <a:pt x="78" y="175"/>
                  <a:pt x="78" y="175"/>
                  <a:pt x="79" y="175"/>
                </a:cubicBezTo>
                <a:cubicBezTo>
                  <a:pt x="79" y="175"/>
                  <a:pt x="79" y="175"/>
                  <a:pt x="79" y="174"/>
                </a:cubicBezTo>
                <a:cubicBezTo>
                  <a:pt x="79" y="174"/>
                  <a:pt x="80" y="173"/>
                  <a:pt x="80" y="173"/>
                </a:cubicBezTo>
                <a:cubicBezTo>
                  <a:pt x="80" y="173"/>
                  <a:pt x="80" y="173"/>
                  <a:pt x="80" y="172"/>
                </a:cubicBezTo>
                <a:cubicBezTo>
                  <a:pt x="80" y="172"/>
                  <a:pt x="81" y="170"/>
                  <a:pt x="81" y="170"/>
                </a:cubicBezTo>
                <a:cubicBezTo>
                  <a:pt x="81" y="170"/>
                  <a:pt x="81" y="169"/>
                  <a:pt x="81" y="169"/>
                </a:cubicBezTo>
                <a:cubicBezTo>
                  <a:pt x="81" y="168"/>
                  <a:pt x="81" y="168"/>
                  <a:pt x="81" y="168"/>
                </a:cubicBezTo>
                <a:cubicBezTo>
                  <a:pt x="81" y="167"/>
                  <a:pt x="81" y="167"/>
                  <a:pt x="81" y="167"/>
                </a:cubicBezTo>
                <a:cubicBezTo>
                  <a:pt x="81" y="166"/>
                  <a:pt x="81" y="166"/>
                  <a:pt x="81" y="166"/>
                </a:cubicBezTo>
                <a:cubicBezTo>
                  <a:pt x="81" y="166"/>
                  <a:pt x="81" y="166"/>
                  <a:pt x="80" y="166"/>
                </a:cubicBezTo>
                <a:cubicBezTo>
                  <a:pt x="80" y="166"/>
                  <a:pt x="80" y="166"/>
                  <a:pt x="80" y="165"/>
                </a:cubicBezTo>
                <a:cubicBezTo>
                  <a:pt x="80" y="165"/>
                  <a:pt x="80" y="165"/>
                  <a:pt x="80" y="166"/>
                </a:cubicBezTo>
                <a:cubicBezTo>
                  <a:pt x="80" y="167"/>
                  <a:pt x="80" y="169"/>
                  <a:pt x="79" y="170"/>
                </a:cubicBezTo>
                <a:cubicBezTo>
                  <a:pt x="78" y="172"/>
                  <a:pt x="77" y="172"/>
                  <a:pt x="77" y="172"/>
                </a:cubicBezTo>
                <a:cubicBezTo>
                  <a:pt x="76" y="172"/>
                  <a:pt x="77" y="171"/>
                  <a:pt x="77" y="171"/>
                </a:cubicBezTo>
                <a:cubicBezTo>
                  <a:pt x="77" y="170"/>
                  <a:pt x="77" y="170"/>
                  <a:pt x="77" y="169"/>
                </a:cubicBezTo>
                <a:cubicBezTo>
                  <a:pt x="77" y="168"/>
                  <a:pt x="77" y="168"/>
                  <a:pt x="77" y="168"/>
                </a:cubicBezTo>
                <a:cubicBezTo>
                  <a:pt x="77" y="167"/>
                  <a:pt x="77" y="166"/>
                  <a:pt x="77" y="165"/>
                </a:cubicBezTo>
                <a:cubicBezTo>
                  <a:pt x="78" y="165"/>
                  <a:pt x="78" y="164"/>
                  <a:pt x="78" y="164"/>
                </a:cubicBezTo>
                <a:cubicBezTo>
                  <a:pt x="78" y="163"/>
                  <a:pt x="78" y="163"/>
                  <a:pt x="78" y="161"/>
                </a:cubicBezTo>
                <a:cubicBezTo>
                  <a:pt x="79" y="159"/>
                  <a:pt x="79" y="159"/>
                  <a:pt x="79" y="158"/>
                </a:cubicBezTo>
                <a:cubicBezTo>
                  <a:pt x="80" y="157"/>
                  <a:pt x="80" y="156"/>
                  <a:pt x="81" y="155"/>
                </a:cubicBezTo>
                <a:cubicBezTo>
                  <a:pt x="81" y="155"/>
                  <a:pt x="80" y="155"/>
                  <a:pt x="80" y="155"/>
                </a:cubicBezTo>
                <a:cubicBezTo>
                  <a:pt x="80" y="155"/>
                  <a:pt x="80" y="155"/>
                  <a:pt x="80" y="154"/>
                </a:cubicBezTo>
                <a:cubicBezTo>
                  <a:pt x="80" y="154"/>
                  <a:pt x="80" y="153"/>
                  <a:pt x="80" y="152"/>
                </a:cubicBezTo>
                <a:cubicBezTo>
                  <a:pt x="80" y="152"/>
                  <a:pt x="80" y="152"/>
                  <a:pt x="81" y="152"/>
                </a:cubicBezTo>
                <a:cubicBezTo>
                  <a:pt x="81" y="152"/>
                  <a:pt x="81" y="152"/>
                  <a:pt x="81" y="152"/>
                </a:cubicBezTo>
                <a:cubicBezTo>
                  <a:pt x="81" y="152"/>
                  <a:pt x="81" y="152"/>
                  <a:pt x="81" y="152"/>
                </a:cubicBezTo>
                <a:cubicBezTo>
                  <a:pt x="81" y="151"/>
                  <a:pt x="81" y="148"/>
                  <a:pt x="80" y="147"/>
                </a:cubicBezTo>
                <a:cubicBezTo>
                  <a:pt x="80" y="146"/>
                  <a:pt x="80" y="145"/>
                  <a:pt x="80" y="145"/>
                </a:cubicBezTo>
                <a:cubicBezTo>
                  <a:pt x="79" y="144"/>
                  <a:pt x="77" y="144"/>
                  <a:pt x="77" y="144"/>
                </a:cubicBezTo>
                <a:cubicBezTo>
                  <a:pt x="77" y="144"/>
                  <a:pt x="77" y="145"/>
                  <a:pt x="77" y="145"/>
                </a:cubicBezTo>
                <a:cubicBezTo>
                  <a:pt x="77" y="145"/>
                  <a:pt x="77" y="146"/>
                  <a:pt x="77" y="146"/>
                </a:cubicBezTo>
                <a:cubicBezTo>
                  <a:pt x="77" y="147"/>
                  <a:pt x="77" y="149"/>
                  <a:pt x="77" y="152"/>
                </a:cubicBezTo>
                <a:cubicBezTo>
                  <a:pt x="77" y="155"/>
                  <a:pt x="76" y="163"/>
                  <a:pt x="76" y="166"/>
                </a:cubicBezTo>
                <a:cubicBezTo>
                  <a:pt x="75" y="168"/>
                  <a:pt x="72" y="181"/>
                  <a:pt x="72" y="182"/>
                </a:cubicBezTo>
                <a:cubicBezTo>
                  <a:pt x="71" y="184"/>
                  <a:pt x="70" y="188"/>
                  <a:pt x="70" y="190"/>
                </a:cubicBezTo>
                <a:cubicBezTo>
                  <a:pt x="70" y="191"/>
                  <a:pt x="68" y="201"/>
                  <a:pt x="67" y="203"/>
                </a:cubicBezTo>
                <a:cubicBezTo>
                  <a:pt x="67" y="204"/>
                  <a:pt x="67" y="206"/>
                  <a:pt x="66" y="208"/>
                </a:cubicBezTo>
                <a:cubicBezTo>
                  <a:pt x="66" y="209"/>
                  <a:pt x="64" y="218"/>
                  <a:pt x="64" y="219"/>
                </a:cubicBezTo>
                <a:cubicBezTo>
                  <a:pt x="64" y="220"/>
                  <a:pt x="62" y="230"/>
                  <a:pt x="62" y="231"/>
                </a:cubicBezTo>
                <a:cubicBezTo>
                  <a:pt x="62" y="231"/>
                  <a:pt x="61" y="235"/>
                  <a:pt x="61" y="235"/>
                </a:cubicBezTo>
                <a:cubicBezTo>
                  <a:pt x="61" y="236"/>
                  <a:pt x="61" y="236"/>
                  <a:pt x="61" y="237"/>
                </a:cubicBezTo>
                <a:cubicBezTo>
                  <a:pt x="61" y="239"/>
                  <a:pt x="60" y="244"/>
                  <a:pt x="60" y="245"/>
                </a:cubicBezTo>
                <a:cubicBezTo>
                  <a:pt x="60" y="246"/>
                  <a:pt x="60" y="254"/>
                  <a:pt x="60" y="255"/>
                </a:cubicBezTo>
                <a:cubicBezTo>
                  <a:pt x="60" y="256"/>
                  <a:pt x="60" y="257"/>
                  <a:pt x="60" y="258"/>
                </a:cubicBezTo>
                <a:cubicBezTo>
                  <a:pt x="61" y="259"/>
                  <a:pt x="61" y="261"/>
                  <a:pt x="61" y="263"/>
                </a:cubicBezTo>
                <a:cubicBezTo>
                  <a:pt x="62" y="264"/>
                  <a:pt x="61" y="267"/>
                  <a:pt x="61" y="268"/>
                </a:cubicBezTo>
                <a:cubicBezTo>
                  <a:pt x="61" y="269"/>
                  <a:pt x="61" y="270"/>
                  <a:pt x="61" y="270"/>
                </a:cubicBezTo>
                <a:cubicBezTo>
                  <a:pt x="61" y="271"/>
                  <a:pt x="62" y="273"/>
                  <a:pt x="62" y="273"/>
                </a:cubicBezTo>
                <a:cubicBezTo>
                  <a:pt x="62" y="274"/>
                  <a:pt x="63" y="276"/>
                  <a:pt x="63" y="277"/>
                </a:cubicBezTo>
                <a:cubicBezTo>
                  <a:pt x="64" y="277"/>
                  <a:pt x="64" y="277"/>
                  <a:pt x="64" y="278"/>
                </a:cubicBezTo>
                <a:cubicBezTo>
                  <a:pt x="64" y="278"/>
                  <a:pt x="64" y="278"/>
                  <a:pt x="64" y="279"/>
                </a:cubicBezTo>
                <a:cubicBezTo>
                  <a:pt x="65" y="279"/>
                  <a:pt x="68" y="281"/>
                  <a:pt x="69" y="281"/>
                </a:cubicBezTo>
                <a:cubicBezTo>
                  <a:pt x="73" y="282"/>
                  <a:pt x="73" y="283"/>
                  <a:pt x="73" y="283"/>
                </a:cubicBezTo>
                <a:cubicBezTo>
                  <a:pt x="74" y="284"/>
                  <a:pt x="73" y="284"/>
                  <a:pt x="74" y="284"/>
                </a:cubicBezTo>
                <a:cubicBezTo>
                  <a:pt x="74" y="284"/>
                  <a:pt x="74" y="285"/>
                  <a:pt x="74" y="285"/>
                </a:cubicBezTo>
                <a:cubicBezTo>
                  <a:pt x="74" y="286"/>
                  <a:pt x="74" y="288"/>
                  <a:pt x="74" y="288"/>
                </a:cubicBezTo>
                <a:cubicBezTo>
                  <a:pt x="74" y="289"/>
                  <a:pt x="74" y="289"/>
                  <a:pt x="73" y="289"/>
                </a:cubicBezTo>
                <a:cubicBezTo>
                  <a:pt x="71" y="289"/>
                  <a:pt x="68" y="291"/>
                  <a:pt x="65" y="292"/>
                </a:cubicBezTo>
                <a:cubicBezTo>
                  <a:pt x="62" y="294"/>
                  <a:pt x="59" y="292"/>
                  <a:pt x="59" y="292"/>
                </a:cubicBezTo>
                <a:cubicBezTo>
                  <a:pt x="58" y="292"/>
                  <a:pt x="58" y="291"/>
                  <a:pt x="57" y="291"/>
                </a:cubicBezTo>
                <a:cubicBezTo>
                  <a:pt x="57" y="292"/>
                  <a:pt x="57" y="292"/>
                  <a:pt x="57" y="293"/>
                </a:cubicBezTo>
                <a:cubicBezTo>
                  <a:pt x="57" y="296"/>
                  <a:pt x="56" y="296"/>
                  <a:pt x="54" y="297"/>
                </a:cubicBezTo>
                <a:cubicBezTo>
                  <a:pt x="53" y="297"/>
                  <a:pt x="51" y="297"/>
                  <a:pt x="50" y="297"/>
                </a:cubicBezTo>
                <a:cubicBezTo>
                  <a:pt x="50" y="297"/>
                  <a:pt x="43" y="299"/>
                  <a:pt x="42" y="299"/>
                </a:cubicBezTo>
                <a:cubicBezTo>
                  <a:pt x="42" y="299"/>
                  <a:pt x="41" y="299"/>
                  <a:pt x="41" y="299"/>
                </a:cubicBezTo>
                <a:cubicBezTo>
                  <a:pt x="39" y="297"/>
                  <a:pt x="39" y="293"/>
                  <a:pt x="39" y="289"/>
                </a:cubicBezTo>
                <a:cubicBezTo>
                  <a:pt x="39" y="288"/>
                  <a:pt x="39" y="289"/>
                  <a:pt x="39" y="289"/>
                </a:cubicBezTo>
                <a:cubicBezTo>
                  <a:pt x="38" y="289"/>
                  <a:pt x="38" y="287"/>
                  <a:pt x="38" y="286"/>
                </a:cubicBezTo>
                <a:cubicBezTo>
                  <a:pt x="39" y="286"/>
                  <a:pt x="38" y="286"/>
                  <a:pt x="38" y="285"/>
                </a:cubicBezTo>
                <a:cubicBezTo>
                  <a:pt x="38" y="285"/>
                  <a:pt x="38" y="284"/>
                  <a:pt x="37" y="282"/>
                </a:cubicBezTo>
                <a:cubicBezTo>
                  <a:pt x="37" y="282"/>
                  <a:pt x="35" y="267"/>
                  <a:pt x="35" y="265"/>
                </a:cubicBezTo>
                <a:close/>
                <a:moveTo>
                  <a:pt x="208" y="57"/>
                </a:moveTo>
                <a:cubicBezTo>
                  <a:pt x="207" y="55"/>
                  <a:pt x="206" y="49"/>
                  <a:pt x="198" y="49"/>
                </a:cubicBezTo>
                <a:cubicBezTo>
                  <a:pt x="197" y="50"/>
                  <a:pt x="197" y="49"/>
                  <a:pt x="196" y="48"/>
                </a:cubicBezTo>
                <a:cubicBezTo>
                  <a:pt x="195" y="48"/>
                  <a:pt x="188" y="43"/>
                  <a:pt x="188" y="42"/>
                </a:cubicBezTo>
                <a:cubicBezTo>
                  <a:pt x="188" y="42"/>
                  <a:pt x="186" y="42"/>
                  <a:pt x="186" y="42"/>
                </a:cubicBezTo>
                <a:cubicBezTo>
                  <a:pt x="185" y="42"/>
                  <a:pt x="185" y="41"/>
                  <a:pt x="185" y="41"/>
                </a:cubicBezTo>
                <a:cubicBezTo>
                  <a:pt x="185" y="40"/>
                  <a:pt x="185" y="40"/>
                  <a:pt x="186" y="40"/>
                </a:cubicBezTo>
                <a:cubicBezTo>
                  <a:pt x="186" y="41"/>
                  <a:pt x="187" y="41"/>
                  <a:pt x="187" y="40"/>
                </a:cubicBezTo>
                <a:cubicBezTo>
                  <a:pt x="187" y="40"/>
                  <a:pt x="187" y="39"/>
                  <a:pt x="187" y="39"/>
                </a:cubicBezTo>
                <a:cubicBezTo>
                  <a:pt x="188" y="38"/>
                  <a:pt x="188" y="38"/>
                  <a:pt x="188" y="38"/>
                </a:cubicBezTo>
                <a:cubicBezTo>
                  <a:pt x="188" y="38"/>
                  <a:pt x="189" y="38"/>
                  <a:pt x="189" y="38"/>
                </a:cubicBezTo>
                <a:cubicBezTo>
                  <a:pt x="190" y="38"/>
                  <a:pt x="191" y="36"/>
                  <a:pt x="190" y="35"/>
                </a:cubicBezTo>
                <a:cubicBezTo>
                  <a:pt x="190" y="34"/>
                  <a:pt x="189" y="34"/>
                  <a:pt x="190" y="33"/>
                </a:cubicBezTo>
                <a:cubicBezTo>
                  <a:pt x="191" y="33"/>
                  <a:pt x="191" y="33"/>
                  <a:pt x="191" y="32"/>
                </a:cubicBezTo>
                <a:cubicBezTo>
                  <a:pt x="191" y="32"/>
                  <a:pt x="192" y="32"/>
                  <a:pt x="193" y="32"/>
                </a:cubicBezTo>
                <a:cubicBezTo>
                  <a:pt x="193" y="31"/>
                  <a:pt x="194" y="31"/>
                  <a:pt x="193" y="30"/>
                </a:cubicBezTo>
                <a:cubicBezTo>
                  <a:pt x="192" y="29"/>
                  <a:pt x="192" y="29"/>
                  <a:pt x="192" y="29"/>
                </a:cubicBezTo>
                <a:cubicBezTo>
                  <a:pt x="193" y="28"/>
                  <a:pt x="193" y="28"/>
                  <a:pt x="193" y="27"/>
                </a:cubicBezTo>
                <a:cubicBezTo>
                  <a:pt x="192" y="27"/>
                  <a:pt x="193" y="26"/>
                  <a:pt x="194" y="26"/>
                </a:cubicBezTo>
                <a:cubicBezTo>
                  <a:pt x="194" y="25"/>
                  <a:pt x="195" y="25"/>
                  <a:pt x="194" y="24"/>
                </a:cubicBezTo>
                <a:cubicBezTo>
                  <a:pt x="194" y="24"/>
                  <a:pt x="194" y="23"/>
                  <a:pt x="194" y="23"/>
                </a:cubicBezTo>
                <a:cubicBezTo>
                  <a:pt x="193" y="22"/>
                  <a:pt x="194" y="21"/>
                  <a:pt x="193" y="21"/>
                </a:cubicBezTo>
                <a:cubicBezTo>
                  <a:pt x="192" y="20"/>
                  <a:pt x="192" y="20"/>
                  <a:pt x="193" y="19"/>
                </a:cubicBezTo>
                <a:cubicBezTo>
                  <a:pt x="193" y="19"/>
                  <a:pt x="194" y="18"/>
                  <a:pt x="193" y="18"/>
                </a:cubicBezTo>
                <a:cubicBezTo>
                  <a:pt x="193" y="17"/>
                  <a:pt x="193" y="16"/>
                  <a:pt x="192" y="15"/>
                </a:cubicBezTo>
                <a:cubicBezTo>
                  <a:pt x="192" y="15"/>
                  <a:pt x="193" y="15"/>
                  <a:pt x="192" y="14"/>
                </a:cubicBezTo>
                <a:cubicBezTo>
                  <a:pt x="190" y="12"/>
                  <a:pt x="190" y="12"/>
                  <a:pt x="190" y="11"/>
                </a:cubicBezTo>
                <a:cubicBezTo>
                  <a:pt x="190" y="10"/>
                  <a:pt x="190" y="10"/>
                  <a:pt x="189" y="9"/>
                </a:cubicBezTo>
                <a:cubicBezTo>
                  <a:pt x="188" y="9"/>
                  <a:pt x="188" y="8"/>
                  <a:pt x="188" y="7"/>
                </a:cubicBezTo>
                <a:cubicBezTo>
                  <a:pt x="188" y="7"/>
                  <a:pt x="188" y="6"/>
                  <a:pt x="188" y="6"/>
                </a:cubicBezTo>
                <a:cubicBezTo>
                  <a:pt x="187" y="5"/>
                  <a:pt x="187" y="5"/>
                  <a:pt x="186" y="5"/>
                </a:cubicBezTo>
                <a:cubicBezTo>
                  <a:pt x="185" y="5"/>
                  <a:pt x="185" y="6"/>
                  <a:pt x="185" y="5"/>
                </a:cubicBezTo>
                <a:cubicBezTo>
                  <a:pt x="184" y="5"/>
                  <a:pt x="185" y="4"/>
                  <a:pt x="184" y="4"/>
                </a:cubicBezTo>
                <a:cubicBezTo>
                  <a:pt x="183" y="4"/>
                  <a:pt x="183" y="4"/>
                  <a:pt x="183" y="3"/>
                </a:cubicBezTo>
                <a:cubicBezTo>
                  <a:pt x="182" y="3"/>
                  <a:pt x="182" y="3"/>
                  <a:pt x="181" y="3"/>
                </a:cubicBezTo>
                <a:cubicBezTo>
                  <a:pt x="180" y="3"/>
                  <a:pt x="180" y="3"/>
                  <a:pt x="179" y="2"/>
                </a:cubicBezTo>
                <a:cubicBezTo>
                  <a:pt x="177" y="1"/>
                  <a:pt x="178" y="0"/>
                  <a:pt x="177" y="1"/>
                </a:cubicBezTo>
                <a:cubicBezTo>
                  <a:pt x="177" y="1"/>
                  <a:pt x="177" y="1"/>
                  <a:pt x="176" y="1"/>
                </a:cubicBezTo>
                <a:cubicBezTo>
                  <a:pt x="175" y="1"/>
                  <a:pt x="175" y="1"/>
                  <a:pt x="174" y="1"/>
                </a:cubicBezTo>
                <a:cubicBezTo>
                  <a:pt x="174" y="1"/>
                  <a:pt x="173" y="1"/>
                  <a:pt x="172" y="1"/>
                </a:cubicBezTo>
                <a:cubicBezTo>
                  <a:pt x="172" y="2"/>
                  <a:pt x="172" y="2"/>
                  <a:pt x="171" y="2"/>
                </a:cubicBezTo>
                <a:cubicBezTo>
                  <a:pt x="170" y="1"/>
                  <a:pt x="169" y="1"/>
                  <a:pt x="168" y="2"/>
                </a:cubicBezTo>
                <a:cubicBezTo>
                  <a:pt x="168" y="2"/>
                  <a:pt x="168" y="3"/>
                  <a:pt x="167" y="3"/>
                </a:cubicBezTo>
                <a:cubicBezTo>
                  <a:pt x="165" y="3"/>
                  <a:pt x="164" y="3"/>
                  <a:pt x="164" y="3"/>
                </a:cubicBezTo>
                <a:cubicBezTo>
                  <a:pt x="164" y="4"/>
                  <a:pt x="164" y="4"/>
                  <a:pt x="163" y="5"/>
                </a:cubicBezTo>
                <a:cubicBezTo>
                  <a:pt x="163" y="5"/>
                  <a:pt x="161" y="5"/>
                  <a:pt x="161" y="6"/>
                </a:cubicBezTo>
                <a:cubicBezTo>
                  <a:pt x="161" y="7"/>
                  <a:pt x="160" y="7"/>
                  <a:pt x="159" y="7"/>
                </a:cubicBezTo>
                <a:cubicBezTo>
                  <a:pt x="158" y="8"/>
                  <a:pt x="158" y="9"/>
                  <a:pt x="158" y="9"/>
                </a:cubicBezTo>
                <a:cubicBezTo>
                  <a:pt x="158" y="10"/>
                  <a:pt x="158" y="10"/>
                  <a:pt x="158" y="10"/>
                </a:cubicBezTo>
                <a:cubicBezTo>
                  <a:pt x="157" y="11"/>
                  <a:pt x="156" y="12"/>
                  <a:pt x="157" y="13"/>
                </a:cubicBezTo>
                <a:cubicBezTo>
                  <a:pt x="157" y="14"/>
                  <a:pt x="154" y="15"/>
                  <a:pt x="156" y="17"/>
                </a:cubicBezTo>
                <a:cubicBezTo>
                  <a:pt x="156" y="17"/>
                  <a:pt x="157" y="18"/>
                  <a:pt x="156" y="18"/>
                </a:cubicBezTo>
                <a:cubicBezTo>
                  <a:pt x="156" y="19"/>
                  <a:pt x="155" y="19"/>
                  <a:pt x="155" y="20"/>
                </a:cubicBezTo>
                <a:cubicBezTo>
                  <a:pt x="155" y="20"/>
                  <a:pt x="154" y="21"/>
                  <a:pt x="155" y="22"/>
                </a:cubicBezTo>
                <a:cubicBezTo>
                  <a:pt x="156" y="23"/>
                  <a:pt x="156" y="24"/>
                  <a:pt x="156" y="24"/>
                </a:cubicBezTo>
                <a:cubicBezTo>
                  <a:pt x="156" y="24"/>
                  <a:pt x="155" y="25"/>
                  <a:pt x="156" y="26"/>
                </a:cubicBezTo>
                <a:cubicBezTo>
                  <a:pt x="157" y="27"/>
                  <a:pt x="157" y="27"/>
                  <a:pt x="156" y="28"/>
                </a:cubicBezTo>
                <a:cubicBezTo>
                  <a:pt x="156" y="28"/>
                  <a:pt x="157" y="29"/>
                  <a:pt x="157" y="30"/>
                </a:cubicBezTo>
                <a:cubicBezTo>
                  <a:pt x="158" y="30"/>
                  <a:pt x="159" y="31"/>
                  <a:pt x="160" y="31"/>
                </a:cubicBezTo>
                <a:cubicBezTo>
                  <a:pt x="160" y="32"/>
                  <a:pt x="160" y="34"/>
                  <a:pt x="161" y="34"/>
                </a:cubicBezTo>
                <a:cubicBezTo>
                  <a:pt x="162" y="34"/>
                  <a:pt x="162" y="35"/>
                  <a:pt x="162" y="36"/>
                </a:cubicBezTo>
                <a:cubicBezTo>
                  <a:pt x="162" y="36"/>
                  <a:pt x="161" y="37"/>
                  <a:pt x="163" y="38"/>
                </a:cubicBezTo>
                <a:cubicBezTo>
                  <a:pt x="164" y="39"/>
                  <a:pt x="164" y="39"/>
                  <a:pt x="164" y="39"/>
                </a:cubicBezTo>
                <a:cubicBezTo>
                  <a:pt x="165" y="40"/>
                  <a:pt x="165" y="41"/>
                  <a:pt x="166" y="41"/>
                </a:cubicBezTo>
                <a:cubicBezTo>
                  <a:pt x="166" y="41"/>
                  <a:pt x="166" y="41"/>
                  <a:pt x="167" y="41"/>
                </a:cubicBezTo>
                <a:cubicBezTo>
                  <a:pt x="167" y="41"/>
                  <a:pt x="167" y="41"/>
                  <a:pt x="168" y="41"/>
                </a:cubicBezTo>
                <a:cubicBezTo>
                  <a:pt x="168" y="42"/>
                  <a:pt x="168" y="42"/>
                  <a:pt x="168" y="42"/>
                </a:cubicBezTo>
                <a:cubicBezTo>
                  <a:pt x="169" y="43"/>
                  <a:pt x="171" y="51"/>
                  <a:pt x="171" y="51"/>
                </a:cubicBezTo>
                <a:cubicBezTo>
                  <a:pt x="171" y="52"/>
                  <a:pt x="171" y="54"/>
                  <a:pt x="170" y="54"/>
                </a:cubicBezTo>
                <a:cubicBezTo>
                  <a:pt x="170" y="55"/>
                  <a:pt x="169" y="57"/>
                  <a:pt x="164" y="60"/>
                </a:cubicBezTo>
                <a:cubicBezTo>
                  <a:pt x="163" y="60"/>
                  <a:pt x="162" y="61"/>
                  <a:pt x="161" y="62"/>
                </a:cubicBezTo>
                <a:cubicBezTo>
                  <a:pt x="160" y="62"/>
                  <a:pt x="159" y="63"/>
                  <a:pt x="159" y="63"/>
                </a:cubicBezTo>
                <a:cubicBezTo>
                  <a:pt x="158" y="64"/>
                  <a:pt x="157" y="66"/>
                  <a:pt x="157" y="67"/>
                </a:cubicBezTo>
                <a:cubicBezTo>
                  <a:pt x="157" y="69"/>
                  <a:pt x="159" y="108"/>
                  <a:pt x="160" y="109"/>
                </a:cubicBezTo>
                <a:cubicBezTo>
                  <a:pt x="160" y="111"/>
                  <a:pt x="160" y="116"/>
                  <a:pt x="159" y="117"/>
                </a:cubicBezTo>
                <a:cubicBezTo>
                  <a:pt x="159" y="117"/>
                  <a:pt x="159" y="122"/>
                  <a:pt x="159" y="123"/>
                </a:cubicBezTo>
                <a:cubicBezTo>
                  <a:pt x="159" y="124"/>
                  <a:pt x="156" y="154"/>
                  <a:pt x="156" y="155"/>
                </a:cubicBezTo>
                <a:cubicBezTo>
                  <a:pt x="156" y="156"/>
                  <a:pt x="155" y="157"/>
                  <a:pt x="155" y="158"/>
                </a:cubicBezTo>
                <a:cubicBezTo>
                  <a:pt x="154" y="159"/>
                  <a:pt x="155" y="158"/>
                  <a:pt x="155" y="159"/>
                </a:cubicBezTo>
                <a:cubicBezTo>
                  <a:pt x="154" y="160"/>
                  <a:pt x="153" y="165"/>
                  <a:pt x="154" y="170"/>
                </a:cubicBezTo>
                <a:cubicBezTo>
                  <a:pt x="154" y="170"/>
                  <a:pt x="154" y="170"/>
                  <a:pt x="154" y="170"/>
                </a:cubicBezTo>
                <a:cubicBezTo>
                  <a:pt x="154" y="170"/>
                  <a:pt x="154" y="172"/>
                  <a:pt x="154" y="172"/>
                </a:cubicBezTo>
                <a:cubicBezTo>
                  <a:pt x="155" y="173"/>
                  <a:pt x="155" y="173"/>
                  <a:pt x="155" y="173"/>
                </a:cubicBezTo>
                <a:cubicBezTo>
                  <a:pt x="155" y="173"/>
                  <a:pt x="157" y="174"/>
                  <a:pt x="157" y="175"/>
                </a:cubicBezTo>
                <a:cubicBezTo>
                  <a:pt x="157" y="175"/>
                  <a:pt x="158" y="175"/>
                  <a:pt x="158" y="175"/>
                </a:cubicBezTo>
                <a:cubicBezTo>
                  <a:pt x="159" y="176"/>
                  <a:pt x="159" y="176"/>
                  <a:pt x="159" y="176"/>
                </a:cubicBezTo>
                <a:cubicBezTo>
                  <a:pt x="160" y="176"/>
                  <a:pt x="160" y="176"/>
                  <a:pt x="160" y="177"/>
                </a:cubicBezTo>
                <a:cubicBezTo>
                  <a:pt x="160" y="177"/>
                  <a:pt x="160" y="195"/>
                  <a:pt x="160" y="197"/>
                </a:cubicBezTo>
                <a:cubicBezTo>
                  <a:pt x="160" y="198"/>
                  <a:pt x="161" y="213"/>
                  <a:pt x="161" y="216"/>
                </a:cubicBezTo>
                <a:cubicBezTo>
                  <a:pt x="161" y="218"/>
                  <a:pt x="162" y="229"/>
                  <a:pt x="163" y="234"/>
                </a:cubicBezTo>
                <a:cubicBezTo>
                  <a:pt x="163" y="239"/>
                  <a:pt x="164" y="245"/>
                  <a:pt x="164" y="247"/>
                </a:cubicBezTo>
                <a:cubicBezTo>
                  <a:pt x="164" y="250"/>
                  <a:pt x="165" y="253"/>
                  <a:pt x="165" y="254"/>
                </a:cubicBezTo>
                <a:cubicBezTo>
                  <a:pt x="166" y="255"/>
                  <a:pt x="166" y="256"/>
                  <a:pt x="167" y="258"/>
                </a:cubicBezTo>
                <a:cubicBezTo>
                  <a:pt x="168" y="260"/>
                  <a:pt x="169" y="261"/>
                  <a:pt x="170" y="262"/>
                </a:cubicBezTo>
                <a:cubicBezTo>
                  <a:pt x="170" y="262"/>
                  <a:pt x="171" y="264"/>
                  <a:pt x="172" y="264"/>
                </a:cubicBezTo>
                <a:cubicBezTo>
                  <a:pt x="172" y="265"/>
                  <a:pt x="172" y="265"/>
                  <a:pt x="172" y="265"/>
                </a:cubicBezTo>
                <a:cubicBezTo>
                  <a:pt x="172" y="266"/>
                  <a:pt x="170" y="268"/>
                  <a:pt x="168" y="272"/>
                </a:cubicBezTo>
                <a:cubicBezTo>
                  <a:pt x="168" y="273"/>
                  <a:pt x="167" y="274"/>
                  <a:pt x="167" y="275"/>
                </a:cubicBezTo>
                <a:cubicBezTo>
                  <a:pt x="166" y="276"/>
                  <a:pt x="166" y="276"/>
                  <a:pt x="166" y="277"/>
                </a:cubicBezTo>
                <a:cubicBezTo>
                  <a:pt x="165" y="277"/>
                  <a:pt x="164" y="278"/>
                  <a:pt x="163" y="278"/>
                </a:cubicBezTo>
                <a:cubicBezTo>
                  <a:pt x="163" y="278"/>
                  <a:pt x="163" y="278"/>
                  <a:pt x="161" y="279"/>
                </a:cubicBezTo>
                <a:cubicBezTo>
                  <a:pt x="160" y="279"/>
                  <a:pt x="156" y="279"/>
                  <a:pt x="152" y="280"/>
                </a:cubicBezTo>
                <a:cubicBezTo>
                  <a:pt x="151" y="281"/>
                  <a:pt x="151" y="281"/>
                  <a:pt x="151" y="282"/>
                </a:cubicBezTo>
                <a:cubicBezTo>
                  <a:pt x="151" y="284"/>
                  <a:pt x="150" y="283"/>
                  <a:pt x="150" y="284"/>
                </a:cubicBezTo>
                <a:cubicBezTo>
                  <a:pt x="150" y="284"/>
                  <a:pt x="150" y="284"/>
                  <a:pt x="150" y="285"/>
                </a:cubicBezTo>
                <a:cubicBezTo>
                  <a:pt x="150" y="285"/>
                  <a:pt x="151" y="286"/>
                  <a:pt x="151" y="286"/>
                </a:cubicBezTo>
                <a:cubicBezTo>
                  <a:pt x="152" y="286"/>
                  <a:pt x="153" y="287"/>
                  <a:pt x="157" y="288"/>
                </a:cubicBezTo>
                <a:cubicBezTo>
                  <a:pt x="162" y="288"/>
                  <a:pt x="163" y="288"/>
                  <a:pt x="165" y="288"/>
                </a:cubicBezTo>
                <a:cubicBezTo>
                  <a:pt x="167" y="288"/>
                  <a:pt x="170" y="287"/>
                  <a:pt x="172" y="286"/>
                </a:cubicBezTo>
                <a:cubicBezTo>
                  <a:pt x="175" y="285"/>
                  <a:pt x="179" y="285"/>
                  <a:pt x="180" y="285"/>
                </a:cubicBezTo>
                <a:cubicBezTo>
                  <a:pt x="180" y="285"/>
                  <a:pt x="180" y="285"/>
                  <a:pt x="180" y="285"/>
                </a:cubicBezTo>
                <a:cubicBezTo>
                  <a:pt x="180" y="286"/>
                  <a:pt x="180" y="287"/>
                  <a:pt x="180" y="287"/>
                </a:cubicBezTo>
                <a:cubicBezTo>
                  <a:pt x="180" y="287"/>
                  <a:pt x="180" y="288"/>
                  <a:pt x="181" y="288"/>
                </a:cubicBezTo>
                <a:cubicBezTo>
                  <a:pt x="182" y="288"/>
                  <a:pt x="186" y="288"/>
                  <a:pt x="186" y="288"/>
                </a:cubicBezTo>
                <a:cubicBezTo>
                  <a:pt x="187" y="288"/>
                  <a:pt x="187" y="288"/>
                  <a:pt x="187" y="288"/>
                </a:cubicBezTo>
                <a:cubicBezTo>
                  <a:pt x="187" y="288"/>
                  <a:pt x="187" y="289"/>
                  <a:pt x="186" y="290"/>
                </a:cubicBezTo>
                <a:cubicBezTo>
                  <a:pt x="186" y="290"/>
                  <a:pt x="186" y="290"/>
                  <a:pt x="187" y="291"/>
                </a:cubicBezTo>
                <a:cubicBezTo>
                  <a:pt x="187" y="291"/>
                  <a:pt x="187" y="291"/>
                  <a:pt x="187" y="292"/>
                </a:cubicBezTo>
                <a:cubicBezTo>
                  <a:pt x="187" y="292"/>
                  <a:pt x="187" y="292"/>
                  <a:pt x="187" y="293"/>
                </a:cubicBezTo>
                <a:cubicBezTo>
                  <a:pt x="186" y="293"/>
                  <a:pt x="185" y="295"/>
                  <a:pt x="185" y="295"/>
                </a:cubicBezTo>
                <a:cubicBezTo>
                  <a:pt x="184" y="296"/>
                  <a:pt x="184" y="297"/>
                  <a:pt x="184" y="297"/>
                </a:cubicBezTo>
                <a:cubicBezTo>
                  <a:pt x="184" y="298"/>
                  <a:pt x="183" y="298"/>
                  <a:pt x="183" y="299"/>
                </a:cubicBezTo>
                <a:cubicBezTo>
                  <a:pt x="183" y="299"/>
                  <a:pt x="183" y="300"/>
                  <a:pt x="183" y="300"/>
                </a:cubicBezTo>
                <a:cubicBezTo>
                  <a:pt x="183" y="301"/>
                  <a:pt x="183" y="301"/>
                  <a:pt x="183" y="301"/>
                </a:cubicBezTo>
                <a:cubicBezTo>
                  <a:pt x="182" y="302"/>
                  <a:pt x="182" y="303"/>
                  <a:pt x="182" y="303"/>
                </a:cubicBezTo>
                <a:cubicBezTo>
                  <a:pt x="182" y="303"/>
                  <a:pt x="182" y="305"/>
                  <a:pt x="182" y="305"/>
                </a:cubicBezTo>
                <a:cubicBezTo>
                  <a:pt x="182" y="305"/>
                  <a:pt x="182" y="305"/>
                  <a:pt x="183" y="306"/>
                </a:cubicBezTo>
                <a:cubicBezTo>
                  <a:pt x="184" y="306"/>
                  <a:pt x="188" y="306"/>
                  <a:pt x="196" y="306"/>
                </a:cubicBezTo>
                <a:cubicBezTo>
                  <a:pt x="198" y="306"/>
                  <a:pt x="201" y="305"/>
                  <a:pt x="202" y="304"/>
                </a:cubicBezTo>
                <a:cubicBezTo>
                  <a:pt x="203" y="303"/>
                  <a:pt x="203" y="303"/>
                  <a:pt x="203" y="301"/>
                </a:cubicBezTo>
                <a:cubicBezTo>
                  <a:pt x="203" y="300"/>
                  <a:pt x="203" y="300"/>
                  <a:pt x="204" y="300"/>
                </a:cubicBezTo>
                <a:cubicBezTo>
                  <a:pt x="204" y="300"/>
                  <a:pt x="204" y="300"/>
                  <a:pt x="204" y="300"/>
                </a:cubicBezTo>
                <a:cubicBezTo>
                  <a:pt x="205" y="299"/>
                  <a:pt x="205" y="299"/>
                  <a:pt x="205" y="298"/>
                </a:cubicBezTo>
                <a:cubicBezTo>
                  <a:pt x="205" y="297"/>
                  <a:pt x="205" y="295"/>
                  <a:pt x="205" y="294"/>
                </a:cubicBezTo>
                <a:cubicBezTo>
                  <a:pt x="205" y="294"/>
                  <a:pt x="204" y="294"/>
                  <a:pt x="204" y="293"/>
                </a:cubicBezTo>
                <a:cubicBezTo>
                  <a:pt x="205" y="293"/>
                  <a:pt x="205" y="293"/>
                  <a:pt x="204" y="292"/>
                </a:cubicBezTo>
                <a:cubicBezTo>
                  <a:pt x="204" y="292"/>
                  <a:pt x="204" y="292"/>
                  <a:pt x="204" y="292"/>
                </a:cubicBezTo>
                <a:cubicBezTo>
                  <a:pt x="205" y="291"/>
                  <a:pt x="205" y="291"/>
                  <a:pt x="205" y="290"/>
                </a:cubicBezTo>
                <a:cubicBezTo>
                  <a:pt x="205" y="290"/>
                  <a:pt x="205" y="290"/>
                  <a:pt x="205" y="289"/>
                </a:cubicBezTo>
                <a:cubicBezTo>
                  <a:pt x="205" y="288"/>
                  <a:pt x="207" y="279"/>
                  <a:pt x="207" y="276"/>
                </a:cubicBezTo>
                <a:cubicBezTo>
                  <a:pt x="207" y="272"/>
                  <a:pt x="207" y="262"/>
                  <a:pt x="207" y="258"/>
                </a:cubicBezTo>
                <a:cubicBezTo>
                  <a:pt x="207" y="253"/>
                  <a:pt x="207" y="247"/>
                  <a:pt x="207" y="246"/>
                </a:cubicBezTo>
                <a:cubicBezTo>
                  <a:pt x="207" y="245"/>
                  <a:pt x="207" y="243"/>
                  <a:pt x="207" y="240"/>
                </a:cubicBezTo>
                <a:cubicBezTo>
                  <a:pt x="207" y="237"/>
                  <a:pt x="207" y="232"/>
                  <a:pt x="207" y="228"/>
                </a:cubicBezTo>
                <a:cubicBezTo>
                  <a:pt x="207" y="225"/>
                  <a:pt x="206" y="222"/>
                  <a:pt x="207" y="221"/>
                </a:cubicBezTo>
                <a:cubicBezTo>
                  <a:pt x="207" y="219"/>
                  <a:pt x="207" y="215"/>
                  <a:pt x="207" y="213"/>
                </a:cubicBezTo>
                <a:cubicBezTo>
                  <a:pt x="207" y="210"/>
                  <a:pt x="207" y="199"/>
                  <a:pt x="207" y="196"/>
                </a:cubicBezTo>
                <a:cubicBezTo>
                  <a:pt x="207" y="193"/>
                  <a:pt x="207" y="188"/>
                  <a:pt x="207" y="185"/>
                </a:cubicBezTo>
                <a:cubicBezTo>
                  <a:pt x="206" y="182"/>
                  <a:pt x="205" y="176"/>
                  <a:pt x="205" y="176"/>
                </a:cubicBezTo>
                <a:cubicBezTo>
                  <a:pt x="205" y="175"/>
                  <a:pt x="205" y="175"/>
                  <a:pt x="206" y="175"/>
                </a:cubicBezTo>
                <a:cubicBezTo>
                  <a:pt x="206" y="175"/>
                  <a:pt x="211" y="174"/>
                  <a:pt x="213" y="174"/>
                </a:cubicBezTo>
                <a:cubicBezTo>
                  <a:pt x="216" y="174"/>
                  <a:pt x="220" y="173"/>
                  <a:pt x="221" y="173"/>
                </a:cubicBezTo>
                <a:cubicBezTo>
                  <a:pt x="223" y="173"/>
                  <a:pt x="225" y="173"/>
                  <a:pt x="227" y="172"/>
                </a:cubicBezTo>
                <a:cubicBezTo>
                  <a:pt x="229" y="172"/>
                  <a:pt x="229" y="172"/>
                  <a:pt x="230" y="172"/>
                </a:cubicBezTo>
                <a:cubicBezTo>
                  <a:pt x="231" y="172"/>
                  <a:pt x="235" y="171"/>
                  <a:pt x="236" y="171"/>
                </a:cubicBezTo>
                <a:cubicBezTo>
                  <a:pt x="237" y="170"/>
                  <a:pt x="237" y="170"/>
                  <a:pt x="238" y="170"/>
                </a:cubicBezTo>
                <a:cubicBezTo>
                  <a:pt x="238" y="170"/>
                  <a:pt x="239" y="169"/>
                  <a:pt x="239" y="168"/>
                </a:cubicBezTo>
                <a:cubicBezTo>
                  <a:pt x="239" y="168"/>
                  <a:pt x="240" y="167"/>
                  <a:pt x="240" y="166"/>
                </a:cubicBezTo>
                <a:cubicBezTo>
                  <a:pt x="239" y="164"/>
                  <a:pt x="237" y="131"/>
                  <a:pt x="236" y="130"/>
                </a:cubicBezTo>
                <a:cubicBezTo>
                  <a:pt x="236" y="129"/>
                  <a:pt x="234" y="127"/>
                  <a:pt x="233" y="125"/>
                </a:cubicBezTo>
                <a:cubicBezTo>
                  <a:pt x="232" y="123"/>
                  <a:pt x="230" y="120"/>
                  <a:pt x="230" y="120"/>
                </a:cubicBezTo>
                <a:cubicBezTo>
                  <a:pt x="229" y="119"/>
                  <a:pt x="229" y="119"/>
                  <a:pt x="228" y="119"/>
                </a:cubicBezTo>
                <a:cubicBezTo>
                  <a:pt x="228" y="119"/>
                  <a:pt x="228" y="118"/>
                  <a:pt x="228" y="118"/>
                </a:cubicBezTo>
                <a:cubicBezTo>
                  <a:pt x="228" y="117"/>
                  <a:pt x="227" y="117"/>
                  <a:pt x="227" y="116"/>
                </a:cubicBezTo>
                <a:cubicBezTo>
                  <a:pt x="227" y="116"/>
                  <a:pt x="227" y="116"/>
                  <a:pt x="227" y="115"/>
                </a:cubicBezTo>
                <a:cubicBezTo>
                  <a:pt x="227" y="114"/>
                  <a:pt x="226" y="114"/>
                  <a:pt x="227" y="113"/>
                </a:cubicBezTo>
                <a:cubicBezTo>
                  <a:pt x="227" y="113"/>
                  <a:pt x="215" y="79"/>
                  <a:pt x="214" y="77"/>
                </a:cubicBezTo>
                <a:cubicBezTo>
                  <a:pt x="214" y="77"/>
                  <a:pt x="208" y="58"/>
                  <a:pt x="208" y="57"/>
                </a:cubicBezTo>
                <a:close/>
                <a:moveTo>
                  <a:pt x="211" y="80"/>
                </a:moveTo>
                <a:cubicBezTo>
                  <a:pt x="211" y="79"/>
                  <a:pt x="211" y="79"/>
                  <a:pt x="211" y="79"/>
                </a:cubicBezTo>
                <a:cubicBezTo>
                  <a:pt x="211" y="79"/>
                  <a:pt x="210" y="79"/>
                  <a:pt x="210" y="80"/>
                </a:cubicBezTo>
                <a:cubicBezTo>
                  <a:pt x="210" y="80"/>
                  <a:pt x="211" y="83"/>
                  <a:pt x="211" y="85"/>
                </a:cubicBezTo>
                <a:cubicBezTo>
                  <a:pt x="211" y="87"/>
                  <a:pt x="211" y="88"/>
                  <a:pt x="211" y="90"/>
                </a:cubicBezTo>
                <a:cubicBezTo>
                  <a:pt x="211" y="91"/>
                  <a:pt x="211" y="95"/>
                  <a:pt x="211" y="98"/>
                </a:cubicBezTo>
                <a:cubicBezTo>
                  <a:pt x="211" y="100"/>
                  <a:pt x="212" y="104"/>
                  <a:pt x="212" y="105"/>
                </a:cubicBezTo>
                <a:cubicBezTo>
                  <a:pt x="212" y="106"/>
                  <a:pt x="212" y="107"/>
                  <a:pt x="211" y="110"/>
                </a:cubicBezTo>
                <a:cubicBezTo>
                  <a:pt x="210" y="113"/>
                  <a:pt x="210" y="117"/>
                  <a:pt x="209" y="119"/>
                </a:cubicBezTo>
                <a:cubicBezTo>
                  <a:pt x="209" y="121"/>
                  <a:pt x="207" y="127"/>
                  <a:pt x="207" y="128"/>
                </a:cubicBezTo>
                <a:cubicBezTo>
                  <a:pt x="207" y="129"/>
                  <a:pt x="207" y="129"/>
                  <a:pt x="207" y="129"/>
                </a:cubicBezTo>
                <a:cubicBezTo>
                  <a:pt x="208" y="129"/>
                  <a:pt x="208" y="130"/>
                  <a:pt x="208" y="130"/>
                </a:cubicBezTo>
                <a:cubicBezTo>
                  <a:pt x="209" y="130"/>
                  <a:pt x="210" y="130"/>
                  <a:pt x="210" y="130"/>
                </a:cubicBezTo>
                <a:cubicBezTo>
                  <a:pt x="211" y="130"/>
                  <a:pt x="211" y="130"/>
                  <a:pt x="213" y="130"/>
                </a:cubicBezTo>
                <a:cubicBezTo>
                  <a:pt x="214" y="130"/>
                  <a:pt x="215" y="130"/>
                  <a:pt x="216" y="130"/>
                </a:cubicBezTo>
                <a:cubicBezTo>
                  <a:pt x="216" y="130"/>
                  <a:pt x="217" y="130"/>
                  <a:pt x="217" y="130"/>
                </a:cubicBezTo>
                <a:cubicBezTo>
                  <a:pt x="218" y="130"/>
                  <a:pt x="218" y="130"/>
                  <a:pt x="219" y="130"/>
                </a:cubicBezTo>
                <a:cubicBezTo>
                  <a:pt x="220" y="129"/>
                  <a:pt x="220" y="129"/>
                  <a:pt x="220" y="129"/>
                </a:cubicBezTo>
                <a:cubicBezTo>
                  <a:pt x="221" y="128"/>
                  <a:pt x="221" y="127"/>
                  <a:pt x="221" y="126"/>
                </a:cubicBezTo>
                <a:cubicBezTo>
                  <a:pt x="222" y="125"/>
                  <a:pt x="222" y="125"/>
                  <a:pt x="221" y="125"/>
                </a:cubicBezTo>
                <a:cubicBezTo>
                  <a:pt x="221" y="124"/>
                  <a:pt x="221" y="123"/>
                  <a:pt x="222" y="122"/>
                </a:cubicBezTo>
                <a:cubicBezTo>
                  <a:pt x="222" y="121"/>
                  <a:pt x="222" y="120"/>
                  <a:pt x="223" y="120"/>
                </a:cubicBezTo>
                <a:cubicBezTo>
                  <a:pt x="223" y="119"/>
                  <a:pt x="224" y="120"/>
                  <a:pt x="223" y="119"/>
                </a:cubicBezTo>
                <a:cubicBezTo>
                  <a:pt x="222" y="118"/>
                  <a:pt x="222" y="117"/>
                  <a:pt x="222" y="116"/>
                </a:cubicBezTo>
                <a:cubicBezTo>
                  <a:pt x="221" y="115"/>
                  <a:pt x="221" y="114"/>
                  <a:pt x="221" y="114"/>
                </a:cubicBezTo>
                <a:cubicBezTo>
                  <a:pt x="221" y="113"/>
                  <a:pt x="220" y="110"/>
                  <a:pt x="220" y="109"/>
                </a:cubicBezTo>
                <a:cubicBezTo>
                  <a:pt x="219" y="107"/>
                  <a:pt x="218" y="102"/>
                  <a:pt x="217" y="101"/>
                </a:cubicBezTo>
                <a:cubicBezTo>
                  <a:pt x="217" y="100"/>
                  <a:pt x="217" y="99"/>
                  <a:pt x="217" y="98"/>
                </a:cubicBezTo>
                <a:cubicBezTo>
                  <a:pt x="216" y="98"/>
                  <a:pt x="216" y="95"/>
                  <a:pt x="215" y="94"/>
                </a:cubicBezTo>
                <a:cubicBezTo>
                  <a:pt x="215" y="92"/>
                  <a:pt x="212" y="81"/>
                  <a:pt x="211" y="80"/>
                </a:cubicBezTo>
                <a:close/>
                <a:moveTo>
                  <a:pt x="224" y="114"/>
                </a:moveTo>
                <a:cubicBezTo>
                  <a:pt x="223" y="115"/>
                  <a:pt x="223" y="115"/>
                  <a:pt x="222" y="115"/>
                </a:cubicBezTo>
                <a:cubicBezTo>
                  <a:pt x="222" y="115"/>
                  <a:pt x="222" y="114"/>
                  <a:pt x="222" y="115"/>
                </a:cubicBezTo>
                <a:cubicBezTo>
                  <a:pt x="222" y="116"/>
                  <a:pt x="222" y="116"/>
                  <a:pt x="224" y="116"/>
                </a:cubicBezTo>
                <a:cubicBezTo>
                  <a:pt x="225" y="116"/>
                  <a:pt x="225" y="116"/>
                  <a:pt x="226" y="116"/>
                </a:cubicBezTo>
                <a:cubicBezTo>
                  <a:pt x="227" y="116"/>
                  <a:pt x="226" y="116"/>
                  <a:pt x="226" y="115"/>
                </a:cubicBezTo>
                <a:cubicBezTo>
                  <a:pt x="226" y="114"/>
                  <a:pt x="227" y="114"/>
                  <a:pt x="224" y="114"/>
                </a:cubicBezTo>
                <a:close/>
                <a:moveTo>
                  <a:pt x="23" y="174"/>
                </a:moveTo>
                <a:cubicBezTo>
                  <a:pt x="23" y="173"/>
                  <a:pt x="23" y="173"/>
                  <a:pt x="23" y="173"/>
                </a:cubicBezTo>
                <a:cubicBezTo>
                  <a:pt x="23" y="174"/>
                  <a:pt x="20" y="182"/>
                  <a:pt x="19" y="184"/>
                </a:cubicBezTo>
                <a:cubicBezTo>
                  <a:pt x="19" y="186"/>
                  <a:pt x="17" y="191"/>
                  <a:pt x="17" y="192"/>
                </a:cubicBezTo>
                <a:cubicBezTo>
                  <a:pt x="16" y="193"/>
                  <a:pt x="16" y="195"/>
                  <a:pt x="15" y="196"/>
                </a:cubicBezTo>
                <a:cubicBezTo>
                  <a:pt x="15" y="197"/>
                  <a:pt x="14" y="202"/>
                  <a:pt x="14" y="204"/>
                </a:cubicBezTo>
                <a:cubicBezTo>
                  <a:pt x="13" y="206"/>
                  <a:pt x="13" y="206"/>
                  <a:pt x="14" y="206"/>
                </a:cubicBezTo>
                <a:cubicBezTo>
                  <a:pt x="15" y="206"/>
                  <a:pt x="19" y="206"/>
                  <a:pt x="20" y="206"/>
                </a:cubicBezTo>
                <a:cubicBezTo>
                  <a:pt x="20" y="206"/>
                  <a:pt x="20" y="206"/>
                  <a:pt x="20" y="205"/>
                </a:cubicBezTo>
                <a:cubicBezTo>
                  <a:pt x="20" y="204"/>
                  <a:pt x="20" y="199"/>
                  <a:pt x="21" y="196"/>
                </a:cubicBezTo>
                <a:cubicBezTo>
                  <a:pt x="21" y="192"/>
                  <a:pt x="22" y="179"/>
                  <a:pt x="23" y="178"/>
                </a:cubicBezTo>
                <a:cubicBezTo>
                  <a:pt x="23" y="176"/>
                  <a:pt x="23" y="175"/>
                  <a:pt x="23" y="174"/>
                </a:cubicBezTo>
                <a:close/>
                <a:moveTo>
                  <a:pt x="28" y="173"/>
                </a:moveTo>
                <a:cubicBezTo>
                  <a:pt x="28" y="173"/>
                  <a:pt x="28" y="173"/>
                  <a:pt x="27" y="172"/>
                </a:cubicBezTo>
                <a:cubicBezTo>
                  <a:pt x="27" y="172"/>
                  <a:pt x="27" y="172"/>
                  <a:pt x="26" y="172"/>
                </a:cubicBezTo>
                <a:cubicBezTo>
                  <a:pt x="26" y="172"/>
                  <a:pt x="26" y="172"/>
                  <a:pt x="25" y="172"/>
                </a:cubicBezTo>
                <a:cubicBezTo>
                  <a:pt x="25" y="172"/>
                  <a:pt x="25" y="172"/>
                  <a:pt x="25" y="172"/>
                </a:cubicBezTo>
                <a:cubicBezTo>
                  <a:pt x="24" y="172"/>
                  <a:pt x="24" y="172"/>
                  <a:pt x="24" y="172"/>
                </a:cubicBezTo>
                <a:cubicBezTo>
                  <a:pt x="24" y="173"/>
                  <a:pt x="23" y="177"/>
                  <a:pt x="22" y="183"/>
                </a:cubicBezTo>
                <a:cubicBezTo>
                  <a:pt x="22" y="188"/>
                  <a:pt x="21" y="193"/>
                  <a:pt x="21" y="194"/>
                </a:cubicBezTo>
                <a:cubicBezTo>
                  <a:pt x="21" y="195"/>
                  <a:pt x="20" y="199"/>
                  <a:pt x="21" y="206"/>
                </a:cubicBezTo>
                <a:cubicBezTo>
                  <a:pt x="21" y="206"/>
                  <a:pt x="21" y="206"/>
                  <a:pt x="22" y="206"/>
                </a:cubicBezTo>
                <a:cubicBezTo>
                  <a:pt x="23" y="206"/>
                  <a:pt x="31" y="207"/>
                  <a:pt x="32" y="207"/>
                </a:cubicBezTo>
                <a:cubicBezTo>
                  <a:pt x="32" y="207"/>
                  <a:pt x="32" y="207"/>
                  <a:pt x="32" y="206"/>
                </a:cubicBezTo>
                <a:cubicBezTo>
                  <a:pt x="33" y="205"/>
                  <a:pt x="33" y="196"/>
                  <a:pt x="33" y="195"/>
                </a:cubicBezTo>
                <a:cubicBezTo>
                  <a:pt x="32" y="193"/>
                  <a:pt x="33" y="190"/>
                  <a:pt x="32" y="189"/>
                </a:cubicBezTo>
                <a:cubicBezTo>
                  <a:pt x="32" y="188"/>
                  <a:pt x="32" y="185"/>
                  <a:pt x="31" y="183"/>
                </a:cubicBezTo>
                <a:cubicBezTo>
                  <a:pt x="30" y="181"/>
                  <a:pt x="29" y="178"/>
                  <a:pt x="28" y="173"/>
                </a:cubicBezTo>
                <a:close/>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grpSp>
        <p:nvGrpSpPr>
          <p:cNvPr id="38" name="Group 140"/>
          <p:cNvGrpSpPr>
            <a:grpSpLocks noChangeAspect="1"/>
          </p:cNvGrpSpPr>
          <p:nvPr/>
        </p:nvGrpSpPr>
        <p:grpSpPr>
          <a:xfrm>
            <a:off x="13432" y="1761946"/>
            <a:ext cx="430300" cy="957255"/>
            <a:chOff x="8290329" y="639655"/>
            <a:chExt cx="2205038" cy="4905376"/>
          </a:xfrm>
        </p:grpSpPr>
        <p:sp>
          <p:nvSpPr>
            <p:cNvPr id="39" name="Freeform 38"/>
            <p:cNvSpPr>
              <a:spLocks/>
            </p:cNvSpPr>
            <p:nvPr/>
          </p:nvSpPr>
          <p:spPr bwMode="auto">
            <a:xfrm>
              <a:off x="8766579" y="3009793"/>
              <a:ext cx="1189038" cy="2535238"/>
            </a:xfrm>
            <a:custGeom>
              <a:avLst/>
              <a:gdLst>
                <a:gd name="T0" fmla="*/ 38 w 317"/>
                <a:gd name="T1" fmla="*/ 36 h 676"/>
                <a:gd name="T2" fmla="*/ 29 w 317"/>
                <a:gd name="T3" fmla="*/ 157 h 676"/>
                <a:gd name="T4" fmla="*/ 44 w 317"/>
                <a:gd name="T5" fmla="*/ 307 h 676"/>
                <a:gd name="T6" fmla="*/ 42 w 317"/>
                <a:gd name="T7" fmla="*/ 375 h 676"/>
                <a:gd name="T8" fmla="*/ 43 w 317"/>
                <a:gd name="T9" fmla="*/ 462 h 676"/>
                <a:gd name="T10" fmla="*/ 44 w 317"/>
                <a:gd name="T11" fmla="*/ 555 h 676"/>
                <a:gd name="T12" fmla="*/ 47 w 317"/>
                <a:gd name="T13" fmla="*/ 586 h 676"/>
                <a:gd name="T14" fmla="*/ 49 w 317"/>
                <a:gd name="T15" fmla="*/ 592 h 676"/>
                <a:gd name="T16" fmla="*/ 9 w 317"/>
                <a:gd name="T17" fmla="*/ 648 h 676"/>
                <a:gd name="T18" fmla="*/ 39 w 317"/>
                <a:gd name="T19" fmla="*/ 674 h 676"/>
                <a:gd name="T20" fmla="*/ 85 w 317"/>
                <a:gd name="T21" fmla="*/ 650 h 676"/>
                <a:gd name="T22" fmla="*/ 115 w 317"/>
                <a:gd name="T23" fmla="*/ 635 h 676"/>
                <a:gd name="T24" fmla="*/ 114 w 317"/>
                <a:gd name="T25" fmla="*/ 614 h 676"/>
                <a:gd name="T26" fmla="*/ 131 w 317"/>
                <a:gd name="T27" fmla="*/ 564 h 676"/>
                <a:gd name="T28" fmla="*/ 120 w 317"/>
                <a:gd name="T29" fmla="*/ 527 h 676"/>
                <a:gd name="T30" fmla="*/ 130 w 317"/>
                <a:gd name="T31" fmla="*/ 377 h 676"/>
                <a:gd name="T32" fmla="*/ 165 w 317"/>
                <a:gd name="T33" fmla="*/ 125 h 676"/>
                <a:gd name="T34" fmla="*/ 205 w 317"/>
                <a:gd name="T35" fmla="*/ 310 h 676"/>
                <a:gd name="T36" fmla="*/ 201 w 317"/>
                <a:gd name="T37" fmla="*/ 420 h 676"/>
                <a:gd name="T38" fmla="*/ 209 w 317"/>
                <a:gd name="T39" fmla="*/ 599 h 676"/>
                <a:gd name="T40" fmla="*/ 221 w 317"/>
                <a:gd name="T41" fmla="*/ 615 h 676"/>
                <a:gd name="T42" fmla="*/ 231 w 317"/>
                <a:gd name="T43" fmla="*/ 635 h 676"/>
                <a:gd name="T44" fmla="*/ 245 w 317"/>
                <a:gd name="T45" fmla="*/ 652 h 676"/>
                <a:gd name="T46" fmla="*/ 291 w 317"/>
                <a:gd name="T47" fmla="*/ 671 h 676"/>
                <a:gd name="T48" fmla="*/ 313 w 317"/>
                <a:gd name="T49" fmla="*/ 657 h 676"/>
                <a:gd name="T50" fmla="*/ 295 w 317"/>
                <a:gd name="T51" fmla="*/ 617 h 676"/>
                <a:gd name="T52" fmla="*/ 284 w 317"/>
                <a:gd name="T53" fmla="*/ 598 h 676"/>
                <a:gd name="T54" fmla="*/ 298 w 317"/>
                <a:gd name="T55" fmla="*/ 565 h 676"/>
                <a:gd name="T56" fmla="*/ 290 w 317"/>
                <a:gd name="T57" fmla="*/ 540 h 676"/>
                <a:gd name="T58" fmla="*/ 300 w 317"/>
                <a:gd name="T59" fmla="*/ 367 h 676"/>
                <a:gd name="T60" fmla="*/ 305 w 317"/>
                <a:gd name="T61" fmla="*/ 143 h 676"/>
                <a:gd name="T62" fmla="*/ 292 w 317"/>
                <a:gd name="T63" fmla="*/ 11 h 676"/>
                <a:gd name="T64" fmla="*/ 38 w 317"/>
                <a:gd name="T65" fmla="*/ 3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7" h="676">
                  <a:moveTo>
                    <a:pt x="38" y="36"/>
                  </a:moveTo>
                  <a:cubicBezTo>
                    <a:pt x="38" y="36"/>
                    <a:pt x="24" y="97"/>
                    <a:pt x="29" y="157"/>
                  </a:cubicBezTo>
                  <a:cubicBezTo>
                    <a:pt x="29" y="157"/>
                    <a:pt x="47" y="286"/>
                    <a:pt x="44" y="307"/>
                  </a:cubicBezTo>
                  <a:cubicBezTo>
                    <a:pt x="41" y="328"/>
                    <a:pt x="44" y="361"/>
                    <a:pt x="42" y="375"/>
                  </a:cubicBezTo>
                  <a:cubicBezTo>
                    <a:pt x="40" y="389"/>
                    <a:pt x="40" y="431"/>
                    <a:pt x="43" y="462"/>
                  </a:cubicBezTo>
                  <a:cubicBezTo>
                    <a:pt x="43" y="462"/>
                    <a:pt x="44" y="534"/>
                    <a:pt x="44" y="555"/>
                  </a:cubicBezTo>
                  <a:cubicBezTo>
                    <a:pt x="44" y="576"/>
                    <a:pt x="40" y="576"/>
                    <a:pt x="47" y="586"/>
                  </a:cubicBezTo>
                  <a:cubicBezTo>
                    <a:pt x="49" y="592"/>
                    <a:pt x="49" y="592"/>
                    <a:pt x="49" y="592"/>
                  </a:cubicBezTo>
                  <a:cubicBezTo>
                    <a:pt x="49" y="592"/>
                    <a:pt x="11" y="633"/>
                    <a:pt x="9" y="648"/>
                  </a:cubicBezTo>
                  <a:cubicBezTo>
                    <a:pt x="9" y="648"/>
                    <a:pt x="0" y="674"/>
                    <a:pt x="39" y="674"/>
                  </a:cubicBezTo>
                  <a:cubicBezTo>
                    <a:pt x="39" y="674"/>
                    <a:pt x="85" y="673"/>
                    <a:pt x="85" y="650"/>
                  </a:cubicBezTo>
                  <a:cubicBezTo>
                    <a:pt x="85" y="650"/>
                    <a:pt x="115" y="640"/>
                    <a:pt x="115" y="635"/>
                  </a:cubicBezTo>
                  <a:cubicBezTo>
                    <a:pt x="115" y="630"/>
                    <a:pt x="114" y="614"/>
                    <a:pt x="114" y="614"/>
                  </a:cubicBezTo>
                  <a:cubicBezTo>
                    <a:pt x="114" y="614"/>
                    <a:pt x="134" y="587"/>
                    <a:pt x="131" y="564"/>
                  </a:cubicBezTo>
                  <a:cubicBezTo>
                    <a:pt x="131" y="564"/>
                    <a:pt x="124" y="532"/>
                    <a:pt x="120" y="527"/>
                  </a:cubicBezTo>
                  <a:cubicBezTo>
                    <a:pt x="120" y="527"/>
                    <a:pt x="138" y="396"/>
                    <a:pt x="130" y="377"/>
                  </a:cubicBezTo>
                  <a:cubicBezTo>
                    <a:pt x="130" y="377"/>
                    <a:pt x="146" y="156"/>
                    <a:pt x="165" y="125"/>
                  </a:cubicBezTo>
                  <a:cubicBezTo>
                    <a:pt x="165" y="125"/>
                    <a:pt x="207" y="284"/>
                    <a:pt x="205" y="310"/>
                  </a:cubicBezTo>
                  <a:cubicBezTo>
                    <a:pt x="203" y="336"/>
                    <a:pt x="202" y="405"/>
                    <a:pt x="201" y="420"/>
                  </a:cubicBezTo>
                  <a:cubicBezTo>
                    <a:pt x="200" y="435"/>
                    <a:pt x="197" y="583"/>
                    <a:pt x="209" y="599"/>
                  </a:cubicBezTo>
                  <a:cubicBezTo>
                    <a:pt x="221" y="615"/>
                    <a:pt x="221" y="615"/>
                    <a:pt x="221" y="615"/>
                  </a:cubicBezTo>
                  <a:cubicBezTo>
                    <a:pt x="221" y="615"/>
                    <a:pt x="223" y="632"/>
                    <a:pt x="231" y="635"/>
                  </a:cubicBezTo>
                  <a:cubicBezTo>
                    <a:pt x="231" y="635"/>
                    <a:pt x="244" y="640"/>
                    <a:pt x="245" y="652"/>
                  </a:cubicBezTo>
                  <a:cubicBezTo>
                    <a:pt x="246" y="664"/>
                    <a:pt x="272" y="676"/>
                    <a:pt x="291" y="671"/>
                  </a:cubicBezTo>
                  <a:cubicBezTo>
                    <a:pt x="310" y="666"/>
                    <a:pt x="313" y="668"/>
                    <a:pt x="313" y="657"/>
                  </a:cubicBezTo>
                  <a:cubicBezTo>
                    <a:pt x="313" y="657"/>
                    <a:pt x="317" y="641"/>
                    <a:pt x="295" y="617"/>
                  </a:cubicBezTo>
                  <a:cubicBezTo>
                    <a:pt x="284" y="598"/>
                    <a:pt x="284" y="598"/>
                    <a:pt x="284" y="598"/>
                  </a:cubicBezTo>
                  <a:cubicBezTo>
                    <a:pt x="284" y="598"/>
                    <a:pt x="299" y="576"/>
                    <a:pt x="298" y="565"/>
                  </a:cubicBezTo>
                  <a:cubicBezTo>
                    <a:pt x="297" y="554"/>
                    <a:pt x="290" y="549"/>
                    <a:pt x="290" y="540"/>
                  </a:cubicBezTo>
                  <a:cubicBezTo>
                    <a:pt x="290" y="531"/>
                    <a:pt x="300" y="367"/>
                    <a:pt x="300" y="367"/>
                  </a:cubicBezTo>
                  <a:cubicBezTo>
                    <a:pt x="305" y="143"/>
                    <a:pt x="305" y="143"/>
                    <a:pt x="305" y="143"/>
                  </a:cubicBezTo>
                  <a:cubicBezTo>
                    <a:pt x="305" y="143"/>
                    <a:pt x="296" y="22"/>
                    <a:pt x="292" y="11"/>
                  </a:cubicBezTo>
                  <a:cubicBezTo>
                    <a:pt x="288" y="0"/>
                    <a:pt x="38" y="36"/>
                    <a:pt x="38" y="36"/>
                  </a:cubicBezTo>
                  <a:close/>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40" name="Freeform 39"/>
            <p:cNvSpPr>
              <a:spLocks/>
            </p:cNvSpPr>
            <p:nvPr/>
          </p:nvSpPr>
          <p:spPr bwMode="auto">
            <a:xfrm>
              <a:off x="9088842" y="639655"/>
              <a:ext cx="552450" cy="1073150"/>
            </a:xfrm>
            <a:custGeom>
              <a:avLst/>
              <a:gdLst>
                <a:gd name="T0" fmla="*/ 124 w 147"/>
                <a:gd name="T1" fmla="*/ 185 h 286"/>
                <a:gd name="T2" fmla="*/ 123 w 147"/>
                <a:gd name="T3" fmla="*/ 142 h 286"/>
                <a:gd name="T4" fmla="*/ 134 w 147"/>
                <a:gd name="T5" fmla="*/ 133 h 286"/>
                <a:gd name="T6" fmla="*/ 142 w 147"/>
                <a:gd name="T7" fmla="*/ 95 h 286"/>
                <a:gd name="T8" fmla="*/ 126 w 147"/>
                <a:gd name="T9" fmla="*/ 36 h 286"/>
                <a:gd name="T10" fmla="*/ 57 w 147"/>
                <a:gd name="T11" fmla="*/ 9 h 286"/>
                <a:gd name="T12" fmla="*/ 14 w 147"/>
                <a:gd name="T13" fmla="*/ 51 h 286"/>
                <a:gd name="T14" fmla="*/ 12 w 147"/>
                <a:gd name="T15" fmla="*/ 93 h 286"/>
                <a:gd name="T16" fmla="*/ 8 w 147"/>
                <a:gd name="T17" fmla="*/ 105 h 286"/>
                <a:gd name="T18" fmla="*/ 26 w 147"/>
                <a:gd name="T19" fmla="*/ 132 h 286"/>
                <a:gd name="T20" fmla="*/ 30 w 147"/>
                <a:gd name="T21" fmla="*/ 200 h 286"/>
                <a:gd name="T22" fmla="*/ 42 w 147"/>
                <a:gd name="T23" fmla="*/ 220 h 286"/>
                <a:gd name="T24" fmla="*/ 73 w 147"/>
                <a:gd name="T25" fmla="*/ 262 h 286"/>
                <a:gd name="T26" fmla="*/ 81 w 147"/>
                <a:gd name="T27" fmla="*/ 281 h 286"/>
                <a:gd name="T28" fmla="*/ 93 w 147"/>
                <a:gd name="T29" fmla="*/ 237 h 286"/>
                <a:gd name="T30" fmla="*/ 124 w 147"/>
                <a:gd name="T31" fmla="*/ 18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286">
                  <a:moveTo>
                    <a:pt x="124" y="185"/>
                  </a:moveTo>
                  <a:cubicBezTo>
                    <a:pt x="123" y="142"/>
                    <a:pt x="123" y="142"/>
                    <a:pt x="123" y="142"/>
                  </a:cubicBezTo>
                  <a:cubicBezTo>
                    <a:pt x="123" y="142"/>
                    <a:pt x="131" y="138"/>
                    <a:pt x="134" y="133"/>
                  </a:cubicBezTo>
                  <a:cubicBezTo>
                    <a:pt x="137" y="128"/>
                    <a:pt x="147" y="95"/>
                    <a:pt x="142" y="95"/>
                  </a:cubicBezTo>
                  <a:cubicBezTo>
                    <a:pt x="142" y="95"/>
                    <a:pt x="140" y="44"/>
                    <a:pt x="126" y="36"/>
                  </a:cubicBezTo>
                  <a:cubicBezTo>
                    <a:pt x="126" y="36"/>
                    <a:pt x="91" y="0"/>
                    <a:pt x="57" y="9"/>
                  </a:cubicBezTo>
                  <a:cubicBezTo>
                    <a:pt x="57" y="9"/>
                    <a:pt x="13" y="30"/>
                    <a:pt x="14" y="51"/>
                  </a:cubicBezTo>
                  <a:cubicBezTo>
                    <a:pt x="12" y="93"/>
                    <a:pt x="12" y="93"/>
                    <a:pt x="12" y="93"/>
                  </a:cubicBezTo>
                  <a:cubicBezTo>
                    <a:pt x="12" y="93"/>
                    <a:pt x="0" y="86"/>
                    <a:pt x="8" y="105"/>
                  </a:cubicBezTo>
                  <a:cubicBezTo>
                    <a:pt x="8" y="105"/>
                    <a:pt x="14" y="145"/>
                    <a:pt x="26" y="132"/>
                  </a:cubicBezTo>
                  <a:cubicBezTo>
                    <a:pt x="26" y="132"/>
                    <a:pt x="33" y="186"/>
                    <a:pt x="30" y="200"/>
                  </a:cubicBezTo>
                  <a:cubicBezTo>
                    <a:pt x="30" y="200"/>
                    <a:pt x="32" y="211"/>
                    <a:pt x="42" y="220"/>
                  </a:cubicBezTo>
                  <a:cubicBezTo>
                    <a:pt x="52" y="229"/>
                    <a:pt x="69" y="235"/>
                    <a:pt x="73" y="262"/>
                  </a:cubicBezTo>
                  <a:cubicBezTo>
                    <a:pt x="73" y="262"/>
                    <a:pt x="75" y="276"/>
                    <a:pt x="81" y="281"/>
                  </a:cubicBezTo>
                  <a:cubicBezTo>
                    <a:pt x="87" y="286"/>
                    <a:pt x="92" y="248"/>
                    <a:pt x="93" y="237"/>
                  </a:cubicBezTo>
                  <a:cubicBezTo>
                    <a:pt x="93" y="237"/>
                    <a:pt x="134" y="212"/>
                    <a:pt x="124" y="185"/>
                  </a:cubicBez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sp>
          <p:nvSpPr>
            <p:cNvPr id="41" name="Freeform 40"/>
            <p:cNvSpPr>
              <a:spLocks/>
            </p:cNvSpPr>
            <p:nvPr/>
          </p:nvSpPr>
          <p:spPr bwMode="auto">
            <a:xfrm>
              <a:off x="8290329" y="1368317"/>
              <a:ext cx="2205038" cy="2076451"/>
            </a:xfrm>
            <a:custGeom>
              <a:avLst/>
              <a:gdLst>
                <a:gd name="T0" fmla="*/ 243 w 588"/>
                <a:gd name="T1" fmla="*/ 6 h 554"/>
                <a:gd name="T2" fmla="*/ 215 w 588"/>
                <a:gd name="T3" fmla="*/ 25 h 554"/>
                <a:gd name="T4" fmla="*/ 111 w 588"/>
                <a:gd name="T5" fmla="*/ 91 h 554"/>
                <a:gd name="T6" fmla="*/ 16 w 588"/>
                <a:gd name="T7" fmla="*/ 224 h 554"/>
                <a:gd name="T8" fmla="*/ 8 w 588"/>
                <a:gd name="T9" fmla="*/ 273 h 554"/>
                <a:gd name="T10" fmla="*/ 53 w 588"/>
                <a:gd name="T11" fmla="*/ 371 h 554"/>
                <a:gd name="T12" fmla="*/ 84 w 588"/>
                <a:gd name="T13" fmla="*/ 425 h 554"/>
                <a:gd name="T14" fmla="*/ 150 w 588"/>
                <a:gd name="T15" fmla="*/ 380 h 554"/>
                <a:gd name="T16" fmla="*/ 101 w 588"/>
                <a:gd name="T17" fmla="*/ 305 h 554"/>
                <a:gd name="T18" fmla="*/ 88 w 588"/>
                <a:gd name="T19" fmla="*/ 264 h 554"/>
                <a:gd name="T20" fmla="*/ 153 w 588"/>
                <a:gd name="T21" fmla="*/ 189 h 554"/>
                <a:gd name="T22" fmla="*/ 176 w 588"/>
                <a:gd name="T23" fmla="*/ 372 h 554"/>
                <a:gd name="T24" fmla="*/ 159 w 588"/>
                <a:gd name="T25" fmla="*/ 470 h 554"/>
                <a:gd name="T26" fmla="*/ 377 w 588"/>
                <a:gd name="T27" fmla="*/ 475 h 554"/>
                <a:gd name="T28" fmla="*/ 420 w 588"/>
                <a:gd name="T29" fmla="*/ 443 h 554"/>
                <a:gd name="T30" fmla="*/ 413 w 588"/>
                <a:gd name="T31" fmla="*/ 371 h 554"/>
                <a:gd name="T32" fmla="*/ 435 w 588"/>
                <a:gd name="T33" fmla="*/ 186 h 554"/>
                <a:gd name="T34" fmla="*/ 460 w 588"/>
                <a:gd name="T35" fmla="*/ 203 h 554"/>
                <a:gd name="T36" fmla="*/ 503 w 588"/>
                <a:gd name="T37" fmla="*/ 257 h 554"/>
                <a:gd name="T38" fmla="*/ 445 w 588"/>
                <a:gd name="T39" fmla="*/ 380 h 554"/>
                <a:gd name="T40" fmla="*/ 494 w 588"/>
                <a:gd name="T41" fmla="*/ 419 h 554"/>
                <a:gd name="T42" fmla="*/ 551 w 588"/>
                <a:gd name="T43" fmla="*/ 324 h 554"/>
                <a:gd name="T44" fmla="*/ 564 w 588"/>
                <a:gd name="T45" fmla="*/ 206 h 554"/>
                <a:gd name="T46" fmla="*/ 498 w 588"/>
                <a:gd name="T47" fmla="*/ 111 h 554"/>
                <a:gd name="T48" fmla="*/ 466 w 588"/>
                <a:gd name="T49" fmla="*/ 66 h 554"/>
                <a:gd name="T50" fmla="*/ 343 w 588"/>
                <a:gd name="T51" fmla="*/ 0 h 554"/>
                <a:gd name="T52" fmla="*/ 243 w 588"/>
                <a:gd name="T53" fmla="*/ 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8" h="554">
                  <a:moveTo>
                    <a:pt x="243" y="6"/>
                  </a:moveTo>
                  <a:cubicBezTo>
                    <a:pt x="215" y="25"/>
                    <a:pt x="215" y="25"/>
                    <a:pt x="215" y="25"/>
                  </a:cubicBezTo>
                  <a:cubicBezTo>
                    <a:pt x="215" y="25"/>
                    <a:pt x="118" y="75"/>
                    <a:pt x="111" y="91"/>
                  </a:cubicBezTo>
                  <a:cubicBezTo>
                    <a:pt x="16" y="224"/>
                    <a:pt x="16" y="224"/>
                    <a:pt x="16" y="224"/>
                  </a:cubicBezTo>
                  <a:cubicBezTo>
                    <a:pt x="16" y="224"/>
                    <a:pt x="0" y="249"/>
                    <a:pt x="8" y="273"/>
                  </a:cubicBezTo>
                  <a:cubicBezTo>
                    <a:pt x="8" y="273"/>
                    <a:pt x="40" y="350"/>
                    <a:pt x="53" y="371"/>
                  </a:cubicBezTo>
                  <a:cubicBezTo>
                    <a:pt x="84" y="425"/>
                    <a:pt x="84" y="425"/>
                    <a:pt x="84" y="425"/>
                  </a:cubicBezTo>
                  <a:cubicBezTo>
                    <a:pt x="84" y="425"/>
                    <a:pt x="124" y="378"/>
                    <a:pt x="150" y="380"/>
                  </a:cubicBezTo>
                  <a:cubicBezTo>
                    <a:pt x="150" y="380"/>
                    <a:pt x="109" y="324"/>
                    <a:pt x="101" y="305"/>
                  </a:cubicBezTo>
                  <a:cubicBezTo>
                    <a:pt x="93" y="286"/>
                    <a:pt x="78" y="277"/>
                    <a:pt x="88" y="264"/>
                  </a:cubicBezTo>
                  <a:cubicBezTo>
                    <a:pt x="98" y="251"/>
                    <a:pt x="144" y="191"/>
                    <a:pt x="153" y="189"/>
                  </a:cubicBezTo>
                  <a:cubicBezTo>
                    <a:pt x="162" y="187"/>
                    <a:pt x="171" y="247"/>
                    <a:pt x="176" y="372"/>
                  </a:cubicBezTo>
                  <a:cubicBezTo>
                    <a:pt x="176" y="372"/>
                    <a:pt x="154" y="457"/>
                    <a:pt x="159" y="470"/>
                  </a:cubicBezTo>
                  <a:cubicBezTo>
                    <a:pt x="164" y="483"/>
                    <a:pt x="305" y="554"/>
                    <a:pt x="377" y="475"/>
                  </a:cubicBezTo>
                  <a:cubicBezTo>
                    <a:pt x="377" y="475"/>
                    <a:pt x="416" y="443"/>
                    <a:pt x="420" y="443"/>
                  </a:cubicBezTo>
                  <a:cubicBezTo>
                    <a:pt x="420" y="443"/>
                    <a:pt x="413" y="388"/>
                    <a:pt x="413" y="371"/>
                  </a:cubicBezTo>
                  <a:cubicBezTo>
                    <a:pt x="413" y="354"/>
                    <a:pt x="422" y="189"/>
                    <a:pt x="435" y="186"/>
                  </a:cubicBezTo>
                  <a:cubicBezTo>
                    <a:pt x="448" y="183"/>
                    <a:pt x="454" y="187"/>
                    <a:pt x="460" y="203"/>
                  </a:cubicBezTo>
                  <a:cubicBezTo>
                    <a:pt x="466" y="219"/>
                    <a:pt x="503" y="247"/>
                    <a:pt x="503" y="257"/>
                  </a:cubicBezTo>
                  <a:cubicBezTo>
                    <a:pt x="503" y="267"/>
                    <a:pt x="445" y="380"/>
                    <a:pt x="445" y="380"/>
                  </a:cubicBezTo>
                  <a:cubicBezTo>
                    <a:pt x="445" y="380"/>
                    <a:pt x="492" y="411"/>
                    <a:pt x="494" y="419"/>
                  </a:cubicBezTo>
                  <a:cubicBezTo>
                    <a:pt x="494" y="419"/>
                    <a:pt x="547" y="340"/>
                    <a:pt x="551" y="324"/>
                  </a:cubicBezTo>
                  <a:cubicBezTo>
                    <a:pt x="555" y="308"/>
                    <a:pt x="588" y="242"/>
                    <a:pt x="564" y="206"/>
                  </a:cubicBezTo>
                  <a:cubicBezTo>
                    <a:pt x="564" y="206"/>
                    <a:pt x="502" y="125"/>
                    <a:pt x="498" y="111"/>
                  </a:cubicBezTo>
                  <a:cubicBezTo>
                    <a:pt x="498" y="111"/>
                    <a:pt x="489" y="73"/>
                    <a:pt x="466" y="66"/>
                  </a:cubicBezTo>
                  <a:cubicBezTo>
                    <a:pt x="466" y="66"/>
                    <a:pt x="351" y="12"/>
                    <a:pt x="343" y="0"/>
                  </a:cubicBezTo>
                  <a:cubicBezTo>
                    <a:pt x="343" y="0"/>
                    <a:pt x="294" y="55"/>
                    <a:pt x="243" y="6"/>
                  </a:cubicBez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sp>
          <p:nvSpPr>
            <p:cNvPr id="42" name="Freeform 41"/>
            <p:cNvSpPr>
              <a:spLocks/>
            </p:cNvSpPr>
            <p:nvPr/>
          </p:nvSpPr>
          <p:spPr bwMode="auto">
            <a:xfrm>
              <a:off x="8657580" y="2753411"/>
              <a:ext cx="563563" cy="409575"/>
            </a:xfrm>
            <a:custGeom>
              <a:avLst/>
              <a:gdLst>
                <a:gd name="T0" fmla="*/ 1 w 150"/>
                <a:gd name="T1" fmla="*/ 34 h 109"/>
                <a:gd name="T2" fmla="*/ 35 w 150"/>
                <a:gd name="T3" fmla="*/ 58 h 109"/>
                <a:gd name="T4" fmla="*/ 55 w 150"/>
                <a:gd name="T5" fmla="*/ 63 h 109"/>
                <a:gd name="T6" fmla="*/ 100 w 150"/>
                <a:gd name="T7" fmla="*/ 86 h 109"/>
                <a:gd name="T8" fmla="*/ 121 w 150"/>
                <a:gd name="T9" fmla="*/ 83 h 109"/>
                <a:gd name="T10" fmla="*/ 86 w 150"/>
                <a:gd name="T11" fmla="*/ 51 h 109"/>
                <a:gd name="T12" fmla="*/ 94 w 150"/>
                <a:gd name="T13" fmla="*/ 52 h 109"/>
                <a:gd name="T14" fmla="*/ 140 w 150"/>
                <a:gd name="T15" fmla="*/ 77 h 109"/>
                <a:gd name="T16" fmla="*/ 130 w 150"/>
                <a:gd name="T17" fmla="*/ 63 h 109"/>
                <a:gd name="T18" fmla="*/ 97 w 150"/>
                <a:gd name="T19" fmla="*/ 35 h 109"/>
                <a:gd name="T20" fmla="*/ 109 w 150"/>
                <a:gd name="T21" fmla="*/ 35 h 109"/>
                <a:gd name="T22" fmla="*/ 147 w 150"/>
                <a:gd name="T23" fmla="*/ 51 h 109"/>
                <a:gd name="T24" fmla="*/ 141 w 150"/>
                <a:gd name="T25" fmla="*/ 38 h 109"/>
                <a:gd name="T26" fmla="*/ 69 w 150"/>
                <a:gd name="T27" fmla="*/ 3 h 109"/>
                <a:gd name="T28" fmla="*/ 53 w 150"/>
                <a:gd name="T29" fmla="*/ 10 h 109"/>
                <a:gd name="T30" fmla="*/ 47 w 150"/>
                <a:gd name="T31" fmla="*/ 9 h 109"/>
                <a:gd name="T32" fmla="*/ 1 w 150"/>
                <a:gd name="T33" fmla="*/ 3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 h="109">
                  <a:moveTo>
                    <a:pt x="1" y="34"/>
                  </a:moveTo>
                  <a:cubicBezTo>
                    <a:pt x="1" y="34"/>
                    <a:pt x="24" y="58"/>
                    <a:pt x="35" y="58"/>
                  </a:cubicBezTo>
                  <a:cubicBezTo>
                    <a:pt x="35" y="58"/>
                    <a:pt x="47" y="55"/>
                    <a:pt x="55" y="63"/>
                  </a:cubicBezTo>
                  <a:cubicBezTo>
                    <a:pt x="63" y="71"/>
                    <a:pt x="105" y="109"/>
                    <a:pt x="100" y="86"/>
                  </a:cubicBezTo>
                  <a:cubicBezTo>
                    <a:pt x="100" y="86"/>
                    <a:pt x="130" y="98"/>
                    <a:pt x="121" y="83"/>
                  </a:cubicBezTo>
                  <a:cubicBezTo>
                    <a:pt x="86" y="51"/>
                    <a:pt x="86" y="51"/>
                    <a:pt x="86" y="51"/>
                  </a:cubicBezTo>
                  <a:cubicBezTo>
                    <a:pt x="86" y="51"/>
                    <a:pt x="80" y="42"/>
                    <a:pt x="94" y="52"/>
                  </a:cubicBezTo>
                  <a:cubicBezTo>
                    <a:pt x="108" y="63"/>
                    <a:pt x="138" y="86"/>
                    <a:pt x="140" y="77"/>
                  </a:cubicBezTo>
                  <a:cubicBezTo>
                    <a:pt x="140" y="77"/>
                    <a:pt x="147" y="76"/>
                    <a:pt x="130" y="63"/>
                  </a:cubicBezTo>
                  <a:cubicBezTo>
                    <a:pt x="113" y="50"/>
                    <a:pt x="97" y="35"/>
                    <a:pt x="97" y="35"/>
                  </a:cubicBezTo>
                  <a:cubicBezTo>
                    <a:pt x="97" y="35"/>
                    <a:pt x="92" y="27"/>
                    <a:pt x="109" y="35"/>
                  </a:cubicBezTo>
                  <a:cubicBezTo>
                    <a:pt x="127" y="43"/>
                    <a:pt x="147" y="56"/>
                    <a:pt x="147" y="51"/>
                  </a:cubicBezTo>
                  <a:cubicBezTo>
                    <a:pt x="147" y="51"/>
                    <a:pt x="150" y="44"/>
                    <a:pt x="141" y="38"/>
                  </a:cubicBezTo>
                  <a:cubicBezTo>
                    <a:pt x="141" y="38"/>
                    <a:pt x="92" y="0"/>
                    <a:pt x="69" y="3"/>
                  </a:cubicBezTo>
                  <a:cubicBezTo>
                    <a:pt x="69" y="3"/>
                    <a:pt x="56" y="12"/>
                    <a:pt x="53" y="10"/>
                  </a:cubicBezTo>
                  <a:cubicBezTo>
                    <a:pt x="49" y="9"/>
                    <a:pt x="47" y="9"/>
                    <a:pt x="47" y="9"/>
                  </a:cubicBezTo>
                  <a:cubicBezTo>
                    <a:pt x="47" y="9"/>
                    <a:pt x="0" y="20"/>
                    <a:pt x="1" y="34"/>
                  </a:cubicBez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sp>
          <p:nvSpPr>
            <p:cNvPr id="43" name="Freeform 42"/>
            <p:cNvSpPr>
              <a:spLocks/>
            </p:cNvSpPr>
            <p:nvPr/>
          </p:nvSpPr>
          <p:spPr bwMode="auto">
            <a:xfrm>
              <a:off x="9558742" y="2778018"/>
              <a:ext cx="550863" cy="360363"/>
            </a:xfrm>
            <a:custGeom>
              <a:avLst/>
              <a:gdLst>
                <a:gd name="T0" fmla="*/ 110 w 147"/>
                <a:gd name="T1" fmla="*/ 7 h 96"/>
                <a:gd name="T2" fmla="*/ 85 w 147"/>
                <a:gd name="T3" fmla="*/ 6 h 96"/>
                <a:gd name="T4" fmla="*/ 52 w 147"/>
                <a:gd name="T5" fmla="*/ 11 h 96"/>
                <a:gd name="T6" fmla="*/ 14 w 147"/>
                <a:gd name="T7" fmla="*/ 51 h 96"/>
                <a:gd name="T8" fmla="*/ 46 w 147"/>
                <a:gd name="T9" fmla="*/ 31 h 96"/>
                <a:gd name="T10" fmla="*/ 48 w 147"/>
                <a:gd name="T11" fmla="*/ 37 h 96"/>
                <a:gd name="T12" fmla="*/ 16 w 147"/>
                <a:gd name="T13" fmla="*/ 77 h 96"/>
                <a:gd name="T14" fmla="*/ 34 w 147"/>
                <a:gd name="T15" fmla="*/ 73 h 96"/>
                <a:gd name="T16" fmla="*/ 64 w 147"/>
                <a:gd name="T17" fmla="*/ 42 h 96"/>
                <a:gd name="T18" fmla="*/ 56 w 147"/>
                <a:gd name="T19" fmla="*/ 58 h 96"/>
                <a:gd name="T20" fmla="*/ 46 w 147"/>
                <a:gd name="T21" fmla="*/ 89 h 96"/>
                <a:gd name="T22" fmla="*/ 78 w 147"/>
                <a:gd name="T23" fmla="*/ 55 h 96"/>
                <a:gd name="T24" fmla="*/ 74 w 147"/>
                <a:gd name="T25" fmla="*/ 82 h 96"/>
                <a:gd name="T26" fmla="*/ 104 w 147"/>
                <a:gd name="T27" fmla="*/ 59 h 96"/>
                <a:gd name="T28" fmla="*/ 140 w 147"/>
                <a:gd name="T29" fmla="*/ 31 h 96"/>
                <a:gd name="T30" fmla="*/ 110 w 147"/>
                <a:gd name="T31" fmla="*/ 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96">
                  <a:moveTo>
                    <a:pt x="110" y="7"/>
                  </a:moveTo>
                  <a:cubicBezTo>
                    <a:pt x="110" y="7"/>
                    <a:pt x="92" y="8"/>
                    <a:pt x="85" y="6"/>
                  </a:cubicBezTo>
                  <a:cubicBezTo>
                    <a:pt x="78" y="4"/>
                    <a:pt x="59" y="7"/>
                    <a:pt x="52" y="11"/>
                  </a:cubicBezTo>
                  <a:cubicBezTo>
                    <a:pt x="46" y="15"/>
                    <a:pt x="0" y="47"/>
                    <a:pt x="14" y="51"/>
                  </a:cubicBezTo>
                  <a:cubicBezTo>
                    <a:pt x="46" y="31"/>
                    <a:pt x="46" y="31"/>
                    <a:pt x="46" y="31"/>
                  </a:cubicBezTo>
                  <a:cubicBezTo>
                    <a:pt x="46" y="31"/>
                    <a:pt x="55" y="30"/>
                    <a:pt x="48" y="37"/>
                  </a:cubicBezTo>
                  <a:cubicBezTo>
                    <a:pt x="42" y="43"/>
                    <a:pt x="10" y="67"/>
                    <a:pt x="16" y="77"/>
                  </a:cubicBezTo>
                  <a:cubicBezTo>
                    <a:pt x="16" y="77"/>
                    <a:pt x="21" y="85"/>
                    <a:pt x="34" y="73"/>
                  </a:cubicBezTo>
                  <a:cubicBezTo>
                    <a:pt x="34" y="73"/>
                    <a:pt x="62" y="39"/>
                    <a:pt x="64" y="42"/>
                  </a:cubicBezTo>
                  <a:cubicBezTo>
                    <a:pt x="64" y="42"/>
                    <a:pt x="69" y="44"/>
                    <a:pt x="56" y="58"/>
                  </a:cubicBezTo>
                  <a:cubicBezTo>
                    <a:pt x="44" y="72"/>
                    <a:pt x="32" y="93"/>
                    <a:pt x="46" y="89"/>
                  </a:cubicBezTo>
                  <a:cubicBezTo>
                    <a:pt x="46" y="89"/>
                    <a:pt x="81" y="49"/>
                    <a:pt x="78" y="55"/>
                  </a:cubicBezTo>
                  <a:cubicBezTo>
                    <a:pt x="76" y="61"/>
                    <a:pt x="56" y="96"/>
                    <a:pt x="74" y="82"/>
                  </a:cubicBezTo>
                  <a:cubicBezTo>
                    <a:pt x="93" y="68"/>
                    <a:pt x="92" y="60"/>
                    <a:pt x="104" y="59"/>
                  </a:cubicBezTo>
                  <a:cubicBezTo>
                    <a:pt x="116" y="59"/>
                    <a:pt x="132" y="43"/>
                    <a:pt x="140" y="31"/>
                  </a:cubicBezTo>
                  <a:cubicBezTo>
                    <a:pt x="147" y="18"/>
                    <a:pt x="125" y="0"/>
                    <a:pt x="110" y="7"/>
                  </a:cubicBez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grpSp>
      <p:sp>
        <p:nvSpPr>
          <p:cNvPr id="44" name="Rectangle 43"/>
          <p:cNvSpPr/>
          <p:nvPr/>
        </p:nvSpPr>
        <p:spPr>
          <a:xfrm>
            <a:off x="-1" y="618597"/>
            <a:ext cx="9160899" cy="3974429"/>
          </a:xfrm>
          <a:prstGeom prst="rect">
            <a:avLst/>
          </a:prstGeom>
          <a:solidFill>
            <a:sysClr val="window" lastClr="FFFFFF">
              <a:alpha val="33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pitchFamily="34" charset="0"/>
              <a:ea typeface="黑体" pitchFamily="49" charset="-122"/>
              <a:cs typeface="Arial" pitchFamily="34" charset="0"/>
            </a:endParaRPr>
          </a:p>
        </p:txBody>
      </p:sp>
      <p:grpSp>
        <p:nvGrpSpPr>
          <p:cNvPr id="45" name="woman"/>
          <p:cNvGrpSpPr/>
          <p:nvPr/>
        </p:nvGrpSpPr>
        <p:grpSpPr>
          <a:xfrm>
            <a:off x="3044173" y="2436478"/>
            <a:ext cx="419131" cy="1554515"/>
            <a:chOff x="761272" y="1031546"/>
            <a:chExt cx="854521" cy="3169332"/>
          </a:xfrm>
        </p:grpSpPr>
        <p:grpSp>
          <p:nvGrpSpPr>
            <p:cNvPr id="46" name="Group 5"/>
            <p:cNvGrpSpPr>
              <a:grpSpLocks noChangeAspect="1"/>
            </p:cNvGrpSpPr>
            <p:nvPr/>
          </p:nvGrpSpPr>
          <p:grpSpPr bwMode="auto">
            <a:xfrm>
              <a:off x="761272" y="1031546"/>
              <a:ext cx="854521" cy="3169332"/>
              <a:chOff x="2407" y="-138"/>
              <a:chExt cx="946" cy="3487"/>
            </a:xfrm>
          </p:grpSpPr>
          <p:sp>
            <p:nvSpPr>
              <p:cNvPr id="50" name="Freeform 6"/>
              <p:cNvSpPr>
                <a:spLocks/>
              </p:cNvSpPr>
              <p:nvPr/>
            </p:nvSpPr>
            <p:spPr bwMode="auto">
              <a:xfrm>
                <a:off x="2574" y="1242"/>
                <a:ext cx="779" cy="2107"/>
              </a:xfrm>
              <a:custGeom>
                <a:avLst/>
                <a:gdLst>
                  <a:gd name="T0" fmla="*/ 0 w 330"/>
                  <a:gd name="T1" fmla="*/ 60 h 892"/>
                  <a:gd name="T2" fmla="*/ 34 w 330"/>
                  <a:gd name="T3" fmla="*/ 108 h 892"/>
                  <a:gd name="T4" fmla="*/ 34 w 330"/>
                  <a:gd name="T5" fmla="*/ 130 h 892"/>
                  <a:gd name="T6" fmla="*/ 72 w 330"/>
                  <a:gd name="T7" fmla="*/ 407 h 892"/>
                  <a:gd name="T8" fmla="*/ 74 w 330"/>
                  <a:gd name="T9" fmla="*/ 501 h 892"/>
                  <a:gd name="T10" fmla="*/ 81 w 330"/>
                  <a:gd name="T11" fmla="*/ 671 h 892"/>
                  <a:gd name="T12" fmla="*/ 71 w 330"/>
                  <a:gd name="T13" fmla="*/ 673 h 892"/>
                  <a:gd name="T14" fmla="*/ 72 w 330"/>
                  <a:gd name="T15" fmla="*/ 694 h 892"/>
                  <a:gd name="T16" fmla="*/ 96 w 330"/>
                  <a:gd name="T17" fmla="*/ 706 h 892"/>
                  <a:gd name="T18" fmla="*/ 97 w 330"/>
                  <a:gd name="T19" fmla="*/ 746 h 892"/>
                  <a:gd name="T20" fmla="*/ 99 w 330"/>
                  <a:gd name="T21" fmla="*/ 827 h 892"/>
                  <a:gd name="T22" fmla="*/ 152 w 330"/>
                  <a:gd name="T23" fmla="*/ 892 h 892"/>
                  <a:gd name="T24" fmla="*/ 170 w 330"/>
                  <a:gd name="T25" fmla="*/ 820 h 892"/>
                  <a:gd name="T26" fmla="*/ 150 w 330"/>
                  <a:gd name="T27" fmla="*/ 767 h 892"/>
                  <a:gd name="T28" fmla="*/ 139 w 330"/>
                  <a:gd name="T29" fmla="*/ 698 h 892"/>
                  <a:gd name="T30" fmla="*/ 153 w 330"/>
                  <a:gd name="T31" fmla="*/ 688 h 892"/>
                  <a:gd name="T32" fmla="*/ 151 w 330"/>
                  <a:gd name="T33" fmla="*/ 657 h 892"/>
                  <a:gd name="T34" fmla="*/ 165 w 330"/>
                  <a:gd name="T35" fmla="*/ 668 h 892"/>
                  <a:gd name="T36" fmla="*/ 166 w 330"/>
                  <a:gd name="T37" fmla="*/ 698 h 892"/>
                  <a:gd name="T38" fmla="*/ 175 w 330"/>
                  <a:gd name="T39" fmla="*/ 698 h 892"/>
                  <a:gd name="T40" fmla="*/ 174 w 330"/>
                  <a:gd name="T41" fmla="*/ 667 h 892"/>
                  <a:gd name="T42" fmla="*/ 211 w 330"/>
                  <a:gd name="T43" fmla="*/ 713 h 892"/>
                  <a:gd name="T44" fmla="*/ 243 w 330"/>
                  <a:gd name="T45" fmla="*/ 734 h 892"/>
                  <a:gd name="T46" fmla="*/ 302 w 330"/>
                  <a:gd name="T47" fmla="*/ 725 h 892"/>
                  <a:gd name="T48" fmla="*/ 227 w 330"/>
                  <a:gd name="T49" fmla="*/ 664 h 892"/>
                  <a:gd name="T50" fmla="*/ 205 w 330"/>
                  <a:gd name="T51" fmla="*/ 596 h 892"/>
                  <a:gd name="T52" fmla="*/ 209 w 330"/>
                  <a:gd name="T53" fmla="*/ 592 h 892"/>
                  <a:gd name="T54" fmla="*/ 227 w 330"/>
                  <a:gd name="T55" fmla="*/ 432 h 892"/>
                  <a:gd name="T56" fmla="*/ 246 w 330"/>
                  <a:gd name="T57" fmla="*/ 364 h 892"/>
                  <a:gd name="T58" fmla="*/ 284 w 330"/>
                  <a:gd name="T59" fmla="*/ 215 h 892"/>
                  <a:gd name="T60" fmla="*/ 321 w 330"/>
                  <a:gd name="T61" fmla="*/ 102 h 892"/>
                  <a:gd name="T62" fmla="*/ 314 w 330"/>
                  <a:gd name="T63" fmla="*/ 77 h 892"/>
                  <a:gd name="T64" fmla="*/ 309 w 330"/>
                  <a:gd name="T65" fmla="*/ 65 h 892"/>
                  <a:gd name="T66" fmla="*/ 320 w 330"/>
                  <a:gd name="T67" fmla="*/ 24 h 892"/>
                  <a:gd name="T68" fmla="*/ 273 w 330"/>
                  <a:gd name="T69" fmla="*/ 0 h 892"/>
                  <a:gd name="T70" fmla="*/ 70 w 330"/>
                  <a:gd name="T71" fmla="*/ 38 h 892"/>
                  <a:gd name="T72" fmla="*/ 36 w 330"/>
                  <a:gd name="T73" fmla="*/ 32 h 892"/>
                  <a:gd name="T74" fmla="*/ 0 w 330"/>
                  <a:gd name="T75" fmla="*/ 6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0" h="892">
                    <a:moveTo>
                      <a:pt x="0" y="60"/>
                    </a:moveTo>
                    <a:cubicBezTo>
                      <a:pt x="0" y="60"/>
                      <a:pt x="38" y="105"/>
                      <a:pt x="34" y="108"/>
                    </a:cubicBezTo>
                    <a:cubicBezTo>
                      <a:pt x="30" y="111"/>
                      <a:pt x="31" y="116"/>
                      <a:pt x="34" y="130"/>
                    </a:cubicBezTo>
                    <a:cubicBezTo>
                      <a:pt x="37" y="144"/>
                      <a:pt x="69" y="368"/>
                      <a:pt x="72" y="407"/>
                    </a:cubicBezTo>
                    <a:cubicBezTo>
                      <a:pt x="75" y="446"/>
                      <a:pt x="74" y="501"/>
                      <a:pt x="74" y="501"/>
                    </a:cubicBezTo>
                    <a:cubicBezTo>
                      <a:pt x="81" y="671"/>
                      <a:pt x="81" y="671"/>
                      <a:pt x="81" y="671"/>
                    </a:cubicBezTo>
                    <a:cubicBezTo>
                      <a:pt x="71" y="673"/>
                      <a:pt x="71" y="673"/>
                      <a:pt x="71" y="673"/>
                    </a:cubicBezTo>
                    <a:cubicBezTo>
                      <a:pt x="71" y="673"/>
                      <a:pt x="72" y="685"/>
                      <a:pt x="72" y="694"/>
                    </a:cubicBezTo>
                    <a:cubicBezTo>
                      <a:pt x="72" y="703"/>
                      <a:pt x="96" y="706"/>
                      <a:pt x="96" y="706"/>
                    </a:cubicBezTo>
                    <a:cubicBezTo>
                      <a:pt x="96" y="706"/>
                      <a:pt x="98" y="737"/>
                      <a:pt x="97" y="746"/>
                    </a:cubicBezTo>
                    <a:cubicBezTo>
                      <a:pt x="96" y="755"/>
                      <a:pt x="99" y="827"/>
                      <a:pt x="99" y="827"/>
                    </a:cubicBezTo>
                    <a:cubicBezTo>
                      <a:pt x="103" y="875"/>
                      <a:pt x="152" y="892"/>
                      <a:pt x="152" y="892"/>
                    </a:cubicBezTo>
                    <a:cubicBezTo>
                      <a:pt x="186" y="866"/>
                      <a:pt x="174" y="825"/>
                      <a:pt x="170" y="820"/>
                    </a:cubicBezTo>
                    <a:cubicBezTo>
                      <a:pt x="166" y="815"/>
                      <a:pt x="150" y="767"/>
                      <a:pt x="150" y="767"/>
                    </a:cubicBezTo>
                    <a:cubicBezTo>
                      <a:pt x="139" y="698"/>
                      <a:pt x="139" y="698"/>
                      <a:pt x="139" y="698"/>
                    </a:cubicBezTo>
                    <a:cubicBezTo>
                      <a:pt x="139" y="698"/>
                      <a:pt x="152" y="691"/>
                      <a:pt x="153" y="688"/>
                    </a:cubicBezTo>
                    <a:cubicBezTo>
                      <a:pt x="154" y="685"/>
                      <a:pt x="151" y="657"/>
                      <a:pt x="151" y="657"/>
                    </a:cubicBezTo>
                    <a:cubicBezTo>
                      <a:pt x="151" y="660"/>
                      <a:pt x="165" y="668"/>
                      <a:pt x="165" y="668"/>
                    </a:cubicBezTo>
                    <a:cubicBezTo>
                      <a:pt x="166" y="698"/>
                      <a:pt x="166" y="698"/>
                      <a:pt x="166" y="698"/>
                    </a:cubicBezTo>
                    <a:cubicBezTo>
                      <a:pt x="175" y="698"/>
                      <a:pt x="175" y="698"/>
                      <a:pt x="175" y="698"/>
                    </a:cubicBezTo>
                    <a:cubicBezTo>
                      <a:pt x="174" y="667"/>
                      <a:pt x="174" y="667"/>
                      <a:pt x="174" y="667"/>
                    </a:cubicBezTo>
                    <a:cubicBezTo>
                      <a:pt x="182" y="669"/>
                      <a:pt x="211" y="713"/>
                      <a:pt x="211" y="713"/>
                    </a:cubicBezTo>
                    <a:cubicBezTo>
                      <a:pt x="230" y="734"/>
                      <a:pt x="243" y="734"/>
                      <a:pt x="243" y="734"/>
                    </a:cubicBezTo>
                    <a:cubicBezTo>
                      <a:pt x="279" y="740"/>
                      <a:pt x="302" y="725"/>
                      <a:pt x="302" y="725"/>
                    </a:cubicBezTo>
                    <a:cubicBezTo>
                      <a:pt x="299" y="714"/>
                      <a:pt x="227" y="664"/>
                      <a:pt x="227" y="664"/>
                    </a:cubicBezTo>
                    <a:cubicBezTo>
                      <a:pt x="203" y="643"/>
                      <a:pt x="205" y="596"/>
                      <a:pt x="205" y="596"/>
                    </a:cubicBezTo>
                    <a:cubicBezTo>
                      <a:pt x="209" y="592"/>
                      <a:pt x="209" y="592"/>
                      <a:pt x="209" y="592"/>
                    </a:cubicBezTo>
                    <a:cubicBezTo>
                      <a:pt x="211" y="567"/>
                      <a:pt x="227" y="432"/>
                      <a:pt x="227" y="432"/>
                    </a:cubicBezTo>
                    <a:cubicBezTo>
                      <a:pt x="234" y="408"/>
                      <a:pt x="246" y="364"/>
                      <a:pt x="246" y="364"/>
                    </a:cubicBezTo>
                    <a:cubicBezTo>
                      <a:pt x="284" y="215"/>
                      <a:pt x="284" y="215"/>
                      <a:pt x="284" y="215"/>
                    </a:cubicBezTo>
                    <a:cubicBezTo>
                      <a:pt x="320" y="127"/>
                      <a:pt x="321" y="102"/>
                      <a:pt x="321" y="102"/>
                    </a:cubicBezTo>
                    <a:cubicBezTo>
                      <a:pt x="321" y="102"/>
                      <a:pt x="330" y="92"/>
                      <a:pt x="314" y="77"/>
                    </a:cubicBezTo>
                    <a:cubicBezTo>
                      <a:pt x="298" y="62"/>
                      <a:pt x="309" y="65"/>
                      <a:pt x="309" y="65"/>
                    </a:cubicBezTo>
                    <a:cubicBezTo>
                      <a:pt x="320" y="24"/>
                      <a:pt x="320" y="24"/>
                      <a:pt x="320" y="24"/>
                    </a:cubicBezTo>
                    <a:cubicBezTo>
                      <a:pt x="273" y="0"/>
                      <a:pt x="273" y="0"/>
                      <a:pt x="273" y="0"/>
                    </a:cubicBezTo>
                    <a:cubicBezTo>
                      <a:pt x="70" y="38"/>
                      <a:pt x="70" y="38"/>
                      <a:pt x="70" y="38"/>
                    </a:cubicBezTo>
                    <a:cubicBezTo>
                      <a:pt x="36" y="32"/>
                      <a:pt x="36" y="32"/>
                      <a:pt x="36" y="32"/>
                    </a:cubicBezTo>
                    <a:cubicBezTo>
                      <a:pt x="0" y="60"/>
                      <a:pt x="0" y="60"/>
                      <a:pt x="0" y="60"/>
                    </a:cubicBezTo>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51" name="Freeform 7"/>
              <p:cNvSpPr>
                <a:spLocks noEditPoints="1"/>
              </p:cNvSpPr>
              <p:nvPr/>
            </p:nvSpPr>
            <p:spPr bwMode="auto">
              <a:xfrm>
                <a:off x="2407" y="441"/>
                <a:ext cx="928" cy="1283"/>
              </a:xfrm>
              <a:custGeom>
                <a:avLst/>
                <a:gdLst>
                  <a:gd name="T0" fmla="*/ 370 w 393"/>
                  <a:gd name="T1" fmla="*/ 92 h 543"/>
                  <a:gd name="T2" fmla="*/ 362 w 393"/>
                  <a:gd name="T3" fmla="*/ 47 h 543"/>
                  <a:gd name="T4" fmla="*/ 268 w 393"/>
                  <a:gd name="T5" fmla="*/ 0 h 543"/>
                  <a:gd name="T6" fmla="*/ 241 w 393"/>
                  <a:gd name="T7" fmla="*/ 90 h 543"/>
                  <a:gd name="T8" fmla="*/ 187 w 393"/>
                  <a:gd name="T9" fmla="*/ 5 h 543"/>
                  <a:gd name="T10" fmla="*/ 123 w 393"/>
                  <a:gd name="T11" fmla="*/ 17 h 543"/>
                  <a:gd name="T12" fmla="*/ 31 w 393"/>
                  <a:gd name="T13" fmla="*/ 84 h 543"/>
                  <a:gd name="T14" fmla="*/ 11 w 393"/>
                  <a:gd name="T15" fmla="*/ 265 h 543"/>
                  <a:gd name="T16" fmla="*/ 24 w 393"/>
                  <a:gd name="T17" fmla="*/ 345 h 543"/>
                  <a:gd name="T18" fmla="*/ 53 w 393"/>
                  <a:gd name="T19" fmla="*/ 417 h 543"/>
                  <a:gd name="T20" fmla="*/ 111 w 393"/>
                  <a:gd name="T21" fmla="*/ 377 h 543"/>
                  <a:gd name="T22" fmla="*/ 160 w 393"/>
                  <a:gd name="T23" fmla="*/ 465 h 543"/>
                  <a:gd name="T24" fmla="*/ 393 w 393"/>
                  <a:gd name="T25" fmla="*/ 424 h 543"/>
                  <a:gd name="T26" fmla="*/ 371 w 393"/>
                  <a:gd name="T27" fmla="*/ 372 h 543"/>
                  <a:gd name="T28" fmla="*/ 369 w 393"/>
                  <a:gd name="T29" fmla="*/ 371 h 543"/>
                  <a:gd name="T30" fmla="*/ 368 w 393"/>
                  <a:gd name="T31" fmla="*/ 353 h 543"/>
                  <a:gd name="T32" fmla="*/ 391 w 393"/>
                  <a:gd name="T33" fmla="*/ 363 h 543"/>
                  <a:gd name="T34" fmla="*/ 375 w 393"/>
                  <a:gd name="T35" fmla="*/ 224 h 543"/>
                  <a:gd name="T36" fmla="*/ 370 w 393"/>
                  <a:gd name="T37" fmla="*/ 92 h 543"/>
                  <a:gd name="T38" fmla="*/ 117 w 393"/>
                  <a:gd name="T39" fmla="*/ 371 h 543"/>
                  <a:gd name="T40" fmla="*/ 83 w 393"/>
                  <a:gd name="T41" fmla="*/ 288 h 543"/>
                  <a:gd name="T42" fmla="*/ 103 w 393"/>
                  <a:gd name="T43" fmla="*/ 225 h 543"/>
                  <a:gd name="T44" fmla="*/ 123 w 393"/>
                  <a:gd name="T45" fmla="*/ 267 h 543"/>
                  <a:gd name="T46" fmla="*/ 117 w 393"/>
                  <a:gd name="T47" fmla="*/ 37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3" h="543">
                    <a:moveTo>
                      <a:pt x="370" y="92"/>
                    </a:moveTo>
                    <a:cubicBezTo>
                      <a:pt x="367" y="51"/>
                      <a:pt x="362" y="47"/>
                      <a:pt x="362" y="47"/>
                    </a:cubicBezTo>
                    <a:cubicBezTo>
                      <a:pt x="350" y="39"/>
                      <a:pt x="293" y="1"/>
                      <a:pt x="268" y="0"/>
                    </a:cubicBezTo>
                    <a:cubicBezTo>
                      <a:pt x="241" y="90"/>
                      <a:pt x="241" y="90"/>
                      <a:pt x="241" y="90"/>
                    </a:cubicBezTo>
                    <a:cubicBezTo>
                      <a:pt x="187" y="5"/>
                      <a:pt x="187" y="5"/>
                      <a:pt x="187" y="5"/>
                    </a:cubicBezTo>
                    <a:cubicBezTo>
                      <a:pt x="187" y="5"/>
                      <a:pt x="143" y="5"/>
                      <a:pt x="123" y="17"/>
                    </a:cubicBezTo>
                    <a:cubicBezTo>
                      <a:pt x="123" y="17"/>
                      <a:pt x="32" y="52"/>
                      <a:pt x="31" y="84"/>
                    </a:cubicBezTo>
                    <a:cubicBezTo>
                      <a:pt x="29" y="116"/>
                      <a:pt x="11" y="265"/>
                      <a:pt x="11" y="265"/>
                    </a:cubicBezTo>
                    <a:cubicBezTo>
                      <a:pt x="11" y="265"/>
                      <a:pt x="0" y="285"/>
                      <a:pt x="24" y="345"/>
                    </a:cubicBezTo>
                    <a:cubicBezTo>
                      <a:pt x="48" y="405"/>
                      <a:pt x="53" y="417"/>
                      <a:pt x="53" y="417"/>
                    </a:cubicBezTo>
                    <a:cubicBezTo>
                      <a:pt x="53" y="417"/>
                      <a:pt x="89" y="375"/>
                      <a:pt x="111" y="377"/>
                    </a:cubicBezTo>
                    <a:cubicBezTo>
                      <a:pt x="111" y="377"/>
                      <a:pt x="132" y="445"/>
                      <a:pt x="160" y="465"/>
                    </a:cubicBezTo>
                    <a:cubicBezTo>
                      <a:pt x="188" y="485"/>
                      <a:pt x="308" y="543"/>
                      <a:pt x="393" y="424"/>
                    </a:cubicBezTo>
                    <a:cubicBezTo>
                      <a:pt x="393" y="424"/>
                      <a:pt x="373" y="380"/>
                      <a:pt x="371" y="372"/>
                    </a:cubicBezTo>
                    <a:cubicBezTo>
                      <a:pt x="369" y="368"/>
                      <a:pt x="369" y="369"/>
                      <a:pt x="369" y="371"/>
                    </a:cubicBezTo>
                    <a:cubicBezTo>
                      <a:pt x="368" y="353"/>
                      <a:pt x="368" y="353"/>
                      <a:pt x="368" y="353"/>
                    </a:cubicBezTo>
                    <a:cubicBezTo>
                      <a:pt x="391" y="363"/>
                      <a:pt x="391" y="363"/>
                      <a:pt x="391" y="363"/>
                    </a:cubicBezTo>
                    <a:cubicBezTo>
                      <a:pt x="391" y="363"/>
                      <a:pt x="369" y="268"/>
                      <a:pt x="375" y="224"/>
                    </a:cubicBezTo>
                    <a:cubicBezTo>
                      <a:pt x="376" y="204"/>
                      <a:pt x="373" y="133"/>
                      <a:pt x="370" y="92"/>
                    </a:cubicBezTo>
                    <a:close/>
                    <a:moveTo>
                      <a:pt x="117" y="371"/>
                    </a:moveTo>
                    <a:cubicBezTo>
                      <a:pt x="109" y="367"/>
                      <a:pt x="87" y="311"/>
                      <a:pt x="83" y="288"/>
                    </a:cubicBezTo>
                    <a:cubicBezTo>
                      <a:pt x="79" y="265"/>
                      <a:pt x="103" y="225"/>
                      <a:pt x="103" y="225"/>
                    </a:cubicBezTo>
                    <a:cubicBezTo>
                      <a:pt x="103" y="225"/>
                      <a:pt x="116" y="252"/>
                      <a:pt x="123" y="267"/>
                    </a:cubicBezTo>
                    <a:cubicBezTo>
                      <a:pt x="129" y="281"/>
                      <a:pt x="117" y="371"/>
                      <a:pt x="117" y="371"/>
                    </a:cubicBez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sp>
            <p:nvSpPr>
              <p:cNvPr id="52" name="Line 8"/>
              <p:cNvSpPr>
                <a:spLocks noChangeShapeType="1"/>
              </p:cNvSpPr>
              <p:nvPr/>
            </p:nvSpPr>
            <p:spPr bwMode="auto">
              <a:xfrm>
                <a:off x="2574" y="1384"/>
                <a:ext cx="0" cy="0"/>
              </a:xfrm>
              <a:prstGeom prst="line">
                <a:avLst/>
              </a:prstGeom>
              <a:noFill/>
              <a:ln w="10" cap="flat">
                <a:solidFill>
                  <a:srgbClr val="9FA1A4"/>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53" name="Line 9"/>
              <p:cNvSpPr>
                <a:spLocks noChangeShapeType="1"/>
              </p:cNvSpPr>
              <p:nvPr/>
            </p:nvSpPr>
            <p:spPr bwMode="auto">
              <a:xfrm>
                <a:off x="3330" y="1299"/>
                <a:ext cx="0" cy="0"/>
              </a:xfrm>
              <a:prstGeom prst="line">
                <a:avLst/>
              </a:prstGeom>
              <a:noFill/>
              <a:ln w="10" cap="flat">
                <a:solidFill>
                  <a:srgbClr val="9FA1A4"/>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54" name="Freeform 10"/>
              <p:cNvSpPr>
                <a:spLocks/>
              </p:cNvSpPr>
              <p:nvPr/>
            </p:nvSpPr>
            <p:spPr bwMode="auto">
              <a:xfrm>
                <a:off x="2654" y="-138"/>
                <a:ext cx="588" cy="832"/>
              </a:xfrm>
              <a:custGeom>
                <a:avLst/>
                <a:gdLst>
                  <a:gd name="T0" fmla="*/ 226 w 249"/>
                  <a:gd name="T1" fmla="*/ 256 h 352"/>
                  <a:gd name="T2" fmla="*/ 243 w 249"/>
                  <a:gd name="T3" fmla="*/ 269 h 352"/>
                  <a:gd name="T4" fmla="*/ 239 w 249"/>
                  <a:gd name="T5" fmla="*/ 226 h 352"/>
                  <a:gd name="T6" fmla="*/ 224 w 249"/>
                  <a:gd name="T7" fmla="*/ 148 h 352"/>
                  <a:gd name="T8" fmla="*/ 159 w 249"/>
                  <a:gd name="T9" fmla="*/ 28 h 352"/>
                  <a:gd name="T10" fmla="*/ 107 w 249"/>
                  <a:gd name="T11" fmla="*/ 31 h 352"/>
                  <a:gd name="T12" fmla="*/ 37 w 249"/>
                  <a:gd name="T13" fmla="*/ 117 h 352"/>
                  <a:gd name="T14" fmla="*/ 14 w 249"/>
                  <a:gd name="T15" fmla="*/ 168 h 352"/>
                  <a:gd name="T16" fmla="*/ 6 w 249"/>
                  <a:gd name="T17" fmla="*/ 248 h 352"/>
                  <a:gd name="T18" fmla="*/ 10 w 249"/>
                  <a:gd name="T19" fmla="*/ 263 h 352"/>
                  <a:gd name="T20" fmla="*/ 20 w 249"/>
                  <a:gd name="T21" fmla="*/ 268 h 352"/>
                  <a:gd name="T22" fmla="*/ 49 w 249"/>
                  <a:gd name="T23" fmla="*/ 283 h 352"/>
                  <a:gd name="T24" fmla="*/ 77 w 249"/>
                  <a:gd name="T25" fmla="*/ 263 h 352"/>
                  <a:gd name="T26" fmla="*/ 92 w 249"/>
                  <a:gd name="T27" fmla="*/ 274 h 352"/>
                  <a:gd name="T28" fmla="*/ 140 w 249"/>
                  <a:gd name="T29" fmla="*/ 352 h 352"/>
                  <a:gd name="T30" fmla="*/ 161 w 249"/>
                  <a:gd name="T31" fmla="*/ 277 h 352"/>
                  <a:gd name="T32" fmla="*/ 182 w 249"/>
                  <a:gd name="T33" fmla="*/ 258 h 352"/>
                  <a:gd name="T34" fmla="*/ 202 w 249"/>
                  <a:gd name="T35" fmla="*/ 265 h 352"/>
                  <a:gd name="T36" fmla="*/ 226 w 249"/>
                  <a:gd name="T37" fmla="*/ 25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352">
                    <a:moveTo>
                      <a:pt x="226" y="256"/>
                    </a:moveTo>
                    <a:cubicBezTo>
                      <a:pt x="231" y="263"/>
                      <a:pt x="243" y="269"/>
                      <a:pt x="243" y="269"/>
                    </a:cubicBezTo>
                    <a:cubicBezTo>
                      <a:pt x="249" y="257"/>
                      <a:pt x="239" y="226"/>
                      <a:pt x="239" y="226"/>
                    </a:cubicBezTo>
                    <a:cubicBezTo>
                      <a:pt x="228" y="193"/>
                      <a:pt x="224" y="148"/>
                      <a:pt x="224" y="148"/>
                    </a:cubicBezTo>
                    <a:cubicBezTo>
                      <a:pt x="219" y="79"/>
                      <a:pt x="159" y="28"/>
                      <a:pt x="159" y="28"/>
                    </a:cubicBezTo>
                    <a:cubicBezTo>
                      <a:pt x="121" y="0"/>
                      <a:pt x="107" y="31"/>
                      <a:pt x="107" y="31"/>
                    </a:cubicBezTo>
                    <a:cubicBezTo>
                      <a:pt x="55" y="30"/>
                      <a:pt x="37" y="117"/>
                      <a:pt x="37" y="117"/>
                    </a:cubicBezTo>
                    <a:cubicBezTo>
                      <a:pt x="35" y="144"/>
                      <a:pt x="28" y="145"/>
                      <a:pt x="14" y="168"/>
                    </a:cubicBezTo>
                    <a:cubicBezTo>
                      <a:pt x="0" y="191"/>
                      <a:pt x="7" y="236"/>
                      <a:pt x="6" y="248"/>
                    </a:cubicBezTo>
                    <a:cubicBezTo>
                      <a:pt x="5" y="260"/>
                      <a:pt x="10" y="263"/>
                      <a:pt x="10" y="263"/>
                    </a:cubicBezTo>
                    <a:cubicBezTo>
                      <a:pt x="10" y="263"/>
                      <a:pt x="15" y="261"/>
                      <a:pt x="20" y="268"/>
                    </a:cubicBezTo>
                    <a:cubicBezTo>
                      <a:pt x="25" y="275"/>
                      <a:pt x="30" y="293"/>
                      <a:pt x="49" y="283"/>
                    </a:cubicBezTo>
                    <a:cubicBezTo>
                      <a:pt x="68" y="273"/>
                      <a:pt x="77" y="263"/>
                      <a:pt x="77" y="263"/>
                    </a:cubicBezTo>
                    <a:cubicBezTo>
                      <a:pt x="77" y="263"/>
                      <a:pt x="86" y="265"/>
                      <a:pt x="92" y="274"/>
                    </a:cubicBezTo>
                    <a:cubicBezTo>
                      <a:pt x="98" y="283"/>
                      <a:pt x="140" y="352"/>
                      <a:pt x="140" y="352"/>
                    </a:cubicBezTo>
                    <a:cubicBezTo>
                      <a:pt x="140" y="352"/>
                      <a:pt x="161" y="288"/>
                      <a:pt x="161" y="277"/>
                    </a:cubicBezTo>
                    <a:cubicBezTo>
                      <a:pt x="161" y="266"/>
                      <a:pt x="168" y="240"/>
                      <a:pt x="182" y="258"/>
                    </a:cubicBezTo>
                    <a:cubicBezTo>
                      <a:pt x="202" y="265"/>
                      <a:pt x="202" y="265"/>
                      <a:pt x="202" y="265"/>
                    </a:cubicBezTo>
                    <a:cubicBezTo>
                      <a:pt x="202" y="265"/>
                      <a:pt x="221" y="250"/>
                      <a:pt x="226" y="256"/>
                    </a:cubicBez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pitchFamily="34" charset="0"/>
                  <a:ea typeface="黑体" pitchFamily="49" charset="-122"/>
                  <a:cs typeface="Arial" pitchFamily="34" charset="0"/>
                </a:endParaRPr>
              </a:p>
            </p:txBody>
          </p:sp>
        </p:grpSp>
        <p:grpSp>
          <p:nvGrpSpPr>
            <p:cNvPr id="47" name="Group 157"/>
            <p:cNvGrpSpPr/>
            <p:nvPr/>
          </p:nvGrpSpPr>
          <p:grpSpPr>
            <a:xfrm>
              <a:off x="1272923" y="1871108"/>
              <a:ext cx="45719" cy="144634"/>
              <a:chOff x="1102868" y="1881131"/>
              <a:chExt cx="68263" cy="215954"/>
            </a:xfrm>
          </p:grpSpPr>
          <p:sp>
            <p:nvSpPr>
              <p:cNvPr id="48" name="AutoShape 4"/>
              <p:cNvSpPr>
                <a:spLocks noChangeAspect="1" noChangeArrowheads="1" noTextEdit="1"/>
              </p:cNvSpPr>
              <p:nvPr/>
            </p:nvSpPr>
            <p:spPr bwMode="auto">
              <a:xfrm>
                <a:off x="1102868" y="1881131"/>
                <a:ext cx="68263" cy="5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49" name="AutoShape 4"/>
              <p:cNvSpPr>
                <a:spLocks noChangeAspect="1" noChangeArrowheads="1" noTextEdit="1"/>
              </p:cNvSpPr>
              <p:nvPr/>
            </p:nvSpPr>
            <p:spPr bwMode="auto">
              <a:xfrm>
                <a:off x="1102868" y="2041522"/>
                <a:ext cx="68263" cy="5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grpSp>
      </p:grpSp>
      <p:sp>
        <p:nvSpPr>
          <p:cNvPr id="55" name="Freeform 16"/>
          <p:cNvSpPr>
            <a:spLocks noChangeAspect="1" noEditPoints="1"/>
          </p:cNvSpPr>
          <p:nvPr/>
        </p:nvSpPr>
        <p:spPr bwMode="auto">
          <a:xfrm>
            <a:off x="4135482" y="2548965"/>
            <a:ext cx="1212354" cy="1297302"/>
          </a:xfrm>
          <a:custGeom>
            <a:avLst/>
            <a:gdLst>
              <a:gd name="T0" fmla="*/ 285 w 4936"/>
              <a:gd name="T1" fmla="*/ 1847 h 5282"/>
              <a:gd name="T2" fmla="*/ 342 w 4936"/>
              <a:gd name="T3" fmla="*/ 2493 h 5282"/>
              <a:gd name="T4" fmla="*/ 4416 w 4936"/>
              <a:gd name="T5" fmla="*/ 2222 h 5282"/>
              <a:gd name="T6" fmla="*/ 4566 w 4936"/>
              <a:gd name="T7" fmla="*/ 1752 h 5282"/>
              <a:gd name="T8" fmla="*/ 1376 w 4936"/>
              <a:gd name="T9" fmla="*/ 4889 h 5282"/>
              <a:gd name="T10" fmla="*/ 1274 w 4936"/>
              <a:gd name="T11" fmla="*/ 4205 h 5282"/>
              <a:gd name="T12" fmla="*/ 1491 w 4936"/>
              <a:gd name="T13" fmla="*/ 3022 h 5282"/>
              <a:gd name="T14" fmla="*/ 1605 w 4936"/>
              <a:gd name="T15" fmla="*/ 2182 h 5282"/>
              <a:gd name="T16" fmla="*/ 1772 w 4936"/>
              <a:gd name="T17" fmla="*/ 2018 h 5282"/>
              <a:gd name="T18" fmla="*/ 1845 w 4936"/>
              <a:gd name="T19" fmla="*/ 2860 h 5282"/>
              <a:gd name="T20" fmla="*/ 1731 w 4936"/>
              <a:gd name="T21" fmla="*/ 4980 h 5282"/>
              <a:gd name="T22" fmla="*/ 2035 w 4936"/>
              <a:gd name="T23" fmla="*/ 5023 h 5282"/>
              <a:gd name="T24" fmla="*/ 2206 w 4936"/>
              <a:gd name="T25" fmla="*/ 4227 h 5282"/>
              <a:gd name="T26" fmla="*/ 2377 w 4936"/>
              <a:gd name="T27" fmla="*/ 3233 h 5282"/>
              <a:gd name="T28" fmla="*/ 2275 w 4936"/>
              <a:gd name="T29" fmla="*/ 4748 h 5282"/>
              <a:gd name="T30" fmla="*/ 2339 w 4936"/>
              <a:gd name="T31" fmla="*/ 4999 h 5282"/>
              <a:gd name="T32" fmla="*/ 2568 w 4936"/>
              <a:gd name="T33" fmla="*/ 4734 h 5282"/>
              <a:gd name="T34" fmla="*/ 2871 w 4936"/>
              <a:gd name="T35" fmla="*/ 3361 h 5282"/>
              <a:gd name="T36" fmla="*/ 3013 w 4936"/>
              <a:gd name="T37" fmla="*/ 2520 h 5282"/>
              <a:gd name="T38" fmla="*/ 3081 w 4936"/>
              <a:gd name="T39" fmla="*/ 2151 h 5282"/>
              <a:gd name="T40" fmla="*/ 3092 w 4936"/>
              <a:gd name="T41" fmla="*/ 2788 h 5282"/>
              <a:gd name="T42" fmla="*/ 3104 w 4936"/>
              <a:gd name="T43" fmla="*/ 3140 h 5282"/>
              <a:gd name="T44" fmla="*/ 3176 w 4936"/>
              <a:gd name="T45" fmla="*/ 4025 h 5282"/>
              <a:gd name="T46" fmla="*/ 3195 w 4936"/>
              <a:gd name="T47" fmla="*/ 4866 h 5282"/>
              <a:gd name="T48" fmla="*/ 3054 w 4936"/>
              <a:gd name="T49" fmla="*/ 5096 h 5282"/>
              <a:gd name="T50" fmla="*/ 3614 w 4936"/>
              <a:gd name="T51" fmla="*/ 4905 h 5282"/>
              <a:gd name="T52" fmla="*/ 3709 w 4936"/>
              <a:gd name="T53" fmla="*/ 4107 h 5282"/>
              <a:gd name="T54" fmla="*/ 3728 w 4936"/>
              <a:gd name="T55" fmla="*/ 3708 h 5282"/>
              <a:gd name="T56" fmla="*/ 3917 w 4936"/>
              <a:gd name="T57" fmla="*/ 4947 h 5282"/>
              <a:gd name="T58" fmla="*/ 3739 w 4936"/>
              <a:gd name="T59" fmla="*/ 5240 h 5282"/>
              <a:gd name="T60" fmla="*/ 4180 w 4936"/>
              <a:gd name="T61" fmla="*/ 5233 h 5282"/>
              <a:gd name="T62" fmla="*/ 4318 w 4936"/>
              <a:gd name="T63" fmla="*/ 4961 h 5282"/>
              <a:gd name="T64" fmla="*/ 4312 w 4936"/>
              <a:gd name="T65" fmla="*/ 3840 h 5282"/>
              <a:gd name="T66" fmla="*/ 4331 w 4936"/>
              <a:gd name="T67" fmla="*/ 2669 h 5282"/>
              <a:gd name="T68" fmla="*/ 4776 w 4936"/>
              <a:gd name="T69" fmla="*/ 2095 h 5282"/>
              <a:gd name="T70" fmla="*/ 4724 w 4936"/>
              <a:gd name="T71" fmla="*/ 1404 h 5282"/>
              <a:gd name="T72" fmla="*/ 3994 w 4936"/>
              <a:gd name="T73" fmla="*/ 567 h 5282"/>
              <a:gd name="T74" fmla="*/ 3861 w 4936"/>
              <a:gd name="T75" fmla="*/ 213 h 5282"/>
              <a:gd name="T76" fmla="*/ 3519 w 4936"/>
              <a:gd name="T77" fmla="*/ 517 h 5282"/>
              <a:gd name="T78" fmla="*/ 3557 w 4936"/>
              <a:gd name="T79" fmla="*/ 688 h 5282"/>
              <a:gd name="T80" fmla="*/ 3252 w 4936"/>
              <a:gd name="T81" fmla="*/ 1296 h 5282"/>
              <a:gd name="T82" fmla="*/ 2878 w 4936"/>
              <a:gd name="T83" fmla="*/ 814 h 5282"/>
              <a:gd name="T84" fmla="*/ 2874 w 4936"/>
              <a:gd name="T85" fmla="*/ 532 h 5282"/>
              <a:gd name="T86" fmla="*/ 2848 w 4936"/>
              <a:gd name="T87" fmla="*/ 109 h 5282"/>
              <a:gd name="T88" fmla="*/ 2377 w 4936"/>
              <a:gd name="T89" fmla="*/ 327 h 5282"/>
              <a:gd name="T90" fmla="*/ 2324 w 4936"/>
              <a:gd name="T91" fmla="*/ 707 h 5282"/>
              <a:gd name="T92" fmla="*/ 1788 w 4936"/>
              <a:gd name="T93" fmla="*/ 1163 h 5282"/>
              <a:gd name="T94" fmla="*/ 1331 w 4936"/>
              <a:gd name="T95" fmla="*/ 726 h 5282"/>
              <a:gd name="T96" fmla="*/ 1407 w 4936"/>
              <a:gd name="T97" fmla="*/ 232 h 5282"/>
              <a:gd name="T98" fmla="*/ 875 w 4936"/>
              <a:gd name="T99" fmla="*/ 378 h 5282"/>
              <a:gd name="T100" fmla="*/ 913 w 4936"/>
              <a:gd name="T101" fmla="*/ 593 h 5282"/>
              <a:gd name="T102" fmla="*/ 273 w 4936"/>
              <a:gd name="T103" fmla="*/ 1165 h 5282"/>
              <a:gd name="T104" fmla="*/ 38 w 4936"/>
              <a:gd name="T105" fmla="*/ 2075 h 5282"/>
              <a:gd name="T106" fmla="*/ 283 w 4936"/>
              <a:gd name="T107" fmla="*/ 2834 h 5282"/>
              <a:gd name="T108" fmla="*/ 289 w 4936"/>
              <a:gd name="T109" fmla="*/ 3920 h 5282"/>
              <a:gd name="T110" fmla="*/ 325 w 4936"/>
              <a:gd name="T111" fmla="*/ 4864 h 5282"/>
              <a:gd name="T112" fmla="*/ 647 w 4936"/>
              <a:gd name="T113" fmla="*/ 5087 h 5282"/>
              <a:gd name="T114" fmla="*/ 753 w 4936"/>
              <a:gd name="T115" fmla="*/ 4501 h 5282"/>
              <a:gd name="T116" fmla="*/ 856 w 4936"/>
              <a:gd name="T117" fmla="*/ 4072 h 5282"/>
              <a:gd name="T118" fmla="*/ 799 w 4936"/>
              <a:gd name="T119" fmla="*/ 4749 h 5282"/>
              <a:gd name="T120" fmla="*/ 1445 w 4936"/>
              <a:gd name="T121" fmla="*/ 4954 h 5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36" h="5282">
                <a:moveTo>
                  <a:pt x="418" y="1733"/>
                </a:moveTo>
                <a:cubicBezTo>
                  <a:pt x="418" y="1719"/>
                  <a:pt x="409" y="1704"/>
                  <a:pt x="399" y="1695"/>
                </a:cubicBezTo>
                <a:cubicBezTo>
                  <a:pt x="399" y="1702"/>
                  <a:pt x="329" y="1773"/>
                  <a:pt x="324" y="1776"/>
                </a:cubicBezTo>
                <a:cubicBezTo>
                  <a:pt x="299" y="1788"/>
                  <a:pt x="290" y="1823"/>
                  <a:pt x="285" y="1847"/>
                </a:cubicBezTo>
                <a:cubicBezTo>
                  <a:pt x="285" y="1918"/>
                  <a:pt x="292" y="2136"/>
                  <a:pt x="292" y="2158"/>
                </a:cubicBezTo>
                <a:cubicBezTo>
                  <a:pt x="293" y="2207"/>
                  <a:pt x="315" y="2395"/>
                  <a:pt x="312" y="2423"/>
                </a:cubicBezTo>
                <a:cubicBezTo>
                  <a:pt x="308" y="2452"/>
                  <a:pt x="317" y="2468"/>
                  <a:pt x="342" y="2493"/>
                </a:cubicBezTo>
                <a:cubicBezTo>
                  <a:pt x="342" y="2493"/>
                  <a:pt x="342" y="2493"/>
                  <a:pt x="342" y="2493"/>
                </a:cubicBezTo>
                <a:cubicBezTo>
                  <a:pt x="347" y="2461"/>
                  <a:pt x="445" y="2092"/>
                  <a:pt x="418" y="1733"/>
                </a:cubicBezTo>
                <a:close/>
                <a:moveTo>
                  <a:pt x="4603" y="1866"/>
                </a:moveTo>
                <a:cubicBezTo>
                  <a:pt x="4589" y="1906"/>
                  <a:pt x="4507" y="2106"/>
                  <a:pt x="4469" y="2155"/>
                </a:cubicBezTo>
                <a:cubicBezTo>
                  <a:pt x="4451" y="2178"/>
                  <a:pt x="4416" y="2222"/>
                  <a:pt x="4416" y="2222"/>
                </a:cubicBezTo>
                <a:cubicBezTo>
                  <a:pt x="4401" y="2242"/>
                  <a:pt x="4310" y="2379"/>
                  <a:pt x="4280" y="2379"/>
                </a:cubicBezTo>
                <a:cubicBezTo>
                  <a:pt x="4279" y="2348"/>
                  <a:pt x="4375" y="1786"/>
                  <a:pt x="4375" y="1714"/>
                </a:cubicBezTo>
                <a:cubicBezTo>
                  <a:pt x="4375" y="1695"/>
                  <a:pt x="4380" y="1623"/>
                  <a:pt x="4413" y="1638"/>
                </a:cubicBezTo>
                <a:cubicBezTo>
                  <a:pt x="4416" y="1639"/>
                  <a:pt x="4559" y="1739"/>
                  <a:pt x="4566" y="1752"/>
                </a:cubicBezTo>
                <a:cubicBezTo>
                  <a:pt x="4587" y="1792"/>
                  <a:pt x="4603" y="1822"/>
                  <a:pt x="4603" y="1866"/>
                </a:cubicBezTo>
                <a:moveTo>
                  <a:pt x="4246" y="2272"/>
                </a:moveTo>
                <a:cubicBezTo>
                  <a:pt x="4246" y="2272"/>
                  <a:pt x="4246" y="2272"/>
                  <a:pt x="4246" y="2272"/>
                </a:cubicBezTo>
                <a:moveTo>
                  <a:pt x="1376" y="4889"/>
                </a:moveTo>
                <a:cubicBezTo>
                  <a:pt x="1203" y="4767"/>
                  <a:pt x="1203" y="4767"/>
                  <a:pt x="1203" y="4767"/>
                </a:cubicBezTo>
                <a:cubicBezTo>
                  <a:pt x="1194" y="4755"/>
                  <a:pt x="1145" y="4718"/>
                  <a:pt x="1166" y="4701"/>
                </a:cubicBezTo>
                <a:cubicBezTo>
                  <a:pt x="1193" y="4680"/>
                  <a:pt x="1227" y="4693"/>
                  <a:pt x="1239" y="4649"/>
                </a:cubicBezTo>
                <a:cubicBezTo>
                  <a:pt x="1279" y="4501"/>
                  <a:pt x="1274" y="4357"/>
                  <a:pt x="1274" y="4205"/>
                </a:cubicBezTo>
                <a:cubicBezTo>
                  <a:pt x="1274" y="4145"/>
                  <a:pt x="1315" y="4074"/>
                  <a:pt x="1327" y="4012"/>
                </a:cubicBezTo>
                <a:cubicBezTo>
                  <a:pt x="1338" y="3950"/>
                  <a:pt x="1347" y="3888"/>
                  <a:pt x="1360" y="3827"/>
                </a:cubicBezTo>
                <a:cubicBezTo>
                  <a:pt x="1391" y="3681"/>
                  <a:pt x="1408" y="3532"/>
                  <a:pt x="1436" y="3387"/>
                </a:cubicBezTo>
                <a:cubicBezTo>
                  <a:pt x="1460" y="3267"/>
                  <a:pt x="1478" y="3143"/>
                  <a:pt x="1491" y="3022"/>
                </a:cubicBezTo>
                <a:cubicBezTo>
                  <a:pt x="1498" y="2955"/>
                  <a:pt x="1524" y="2867"/>
                  <a:pt x="1515" y="2801"/>
                </a:cubicBezTo>
                <a:cubicBezTo>
                  <a:pt x="1510" y="2760"/>
                  <a:pt x="1500" y="2725"/>
                  <a:pt x="1503" y="2682"/>
                </a:cubicBezTo>
                <a:cubicBezTo>
                  <a:pt x="1503" y="2642"/>
                  <a:pt x="1519" y="2628"/>
                  <a:pt x="1522" y="2587"/>
                </a:cubicBezTo>
                <a:cubicBezTo>
                  <a:pt x="1522" y="2443"/>
                  <a:pt x="1568" y="2320"/>
                  <a:pt x="1605" y="2182"/>
                </a:cubicBezTo>
                <a:cubicBezTo>
                  <a:pt x="1620" y="2126"/>
                  <a:pt x="1613" y="2069"/>
                  <a:pt x="1627" y="2015"/>
                </a:cubicBezTo>
                <a:cubicBezTo>
                  <a:pt x="1634" y="1986"/>
                  <a:pt x="1635" y="1955"/>
                  <a:pt x="1636" y="1926"/>
                </a:cubicBezTo>
                <a:cubicBezTo>
                  <a:pt x="1636" y="1885"/>
                  <a:pt x="1692" y="1906"/>
                  <a:pt x="1717" y="1900"/>
                </a:cubicBezTo>
                <a:cubicBezTo>
                  <a:pt x="1741" y="1893"/>
                  <a:pt x="1767" y="1998"/>
                  <a:pt x="1772" y="2018"/>
                </a:cubicBezTo>
                <a:cubicBezTo>
                  <a:pt x="1791" y="2093"/>
                  <a:pt x="1815" y="2167"/>
                  <a:pt x="1854" y="2233"/>
                </a:cubicBezTo>
                <a:cubicBezTo>
                  <a:pt x="1870" y="2261"/>
                  <a:pt x="1886" y="2290"/>
                  <a:pt x="1900" y="2318"/>
                </a:cubicBezTo>
                <a:cubicBezTo>
                  <a:pt x="1902" y="2321"/>
                  <a:pt x="1883" y="2381"/>
                  <a:pt x="1883" y="2395"/>
                </a:cubicBezTo>
                <a:cubicBezTo>
                  <a:pt x="1883" y="2445"/>
                  <a:pt x="1845" y="2791"/>
                  <a:pt x="1845" y="2860"/>
                </a:cubicBezTo>
                <a:cubicBezTo>
                  <a:pt x="1845" y="3002"/>
                  <a:pt x="1845" y="3143"/>
                  <a:pt x="1845" y="3285"/>
                </a:cubicBezTo>
                <a:cubicBezTo>
                  <a:pt x="1845" y="3364"/>
                  <a:pt x="1845" y="3442"/>
                  <a:pt x="1845" y="3521"/>
                </a:cubicBezTo>
                <a:cubicBezTo>
                  <a:pt x="1845" y="3570"/>
                  <a:pt x="1845" y="4754"/>
                  <a:pt x="1845" y="4772"/>
                </a:cubicBezTo>
                <a:cubicBezTo>
                  <a:pt x="1845" y="4797"/>
                  <a:pt x="1734" y="4971"/>
                  <a:pt x="1731" y="4980"/>
                </a:cubicBezTo>
                <a:cubicBezTo>
                  <a:pt x="1717" y="4994"/>
                  <a:pt x="1712" y="4994"/>
                  <a:pt x="1712" y="5011"/>
                </a:cubicBezTo>
                <a:cubicBezTo>
                  <a:pt x="1712" y="5020"/>
                  <a:pt x="1709" y="5094"/>
                  <a:pt x="1714" y="5094"/>
                </a:cubicBezTo>
                <a:cubicBezTo>
                  <a:pt x="1714" y="5094"/>
                  <a:pt x="1794" y="5144"/>
                  <a:pt x="2035" y="5090"/>
                </a:cubicBezTo>
                <a:cubicBezTo>
                  <a:pt x="2057" y="5085"/>
                  <a:pt x="2035" y="5045"/>
                  <a:pt x="2035" y="5023"/>
                </a:cubicBezTo>
                <a:cubicBezTo>
                  <a:pt x="2035" y="5024"/>
                  <a:pt x="2091" y="4989"/>
                  <a:pt x="2096" y="4960"/>
                </a:cubicBezTo>
                <a:cubicBezTo>
                  <a:pt x="2099" y="4941"/>
                  <a:pt x="2127" y="4856"/>
                  <a:pt x="2097" y="4848"/>
                </a:cubicBezTo>
                <a:cubicBezTo>
                  <a:pt x="2060" y="4839"/>
                  <a:pt x="2179" y="4529"/>
                  <a:pt x="2183" y="4493"/>
                </a:cubicBezTo>
                <a:cubicBezTo>
                  <a:pt x="2195" y="4406"/>
                  <a:pt x="2206" y="4315"/>
                  <a:pt x="2206" y="4227"/>
                </a:cubicBezTo>
                <a:cubicBezTo>
                  <a:pt x="2206" y="4205"/>
                  <a:pt x="2240" y="3730"/>
                  <a:pt x="2254" y="3682"/>
                </a:cubicBezTo>
                <a:cubicBezTo>
                  <a:pt x="2280" y="3590"/>
                  <a:pt x="2292" y="3494"/>
                  <a:pt x="2317" y="3402"/>
                </a:cubicBezTo>
                <a:cubicBezTo>
                  <a:pt x="2330" y="3358"/>
                  <a:pt x="2372" y="3150"/>
                  <a:pt x="2377" y="3100"/>
                </a:cubicBezTo>
                <a:cubicBezTo>
                  <a:pt x="2377" y="3147"/>
                  <a:pt x="2377" y="3189"/>
                  <a:pt x="2377" y="3233"/>
                </a:cubicBezTo>
                <a:cubicBezTo>
                  <a:pt x="2377" y="3275"/>
                  <a:pt x="2387" y="3547"/>
                  <a:pt x="2380" y="3649"/>
                </a:cubicBezTo>
                <a:cubicBezTo>
                  <a:pt x="2377" y="3705"/>
                  <a:pt x="2299" y="4428"/>
                  <a:pt x="2282" y="4477"/>
                </a:cubicBezTo>
                <a:cubicBezTo>
                  <a:pt x="2270" y="4513"/>
                  <a:pt x="2244" y="4555"/>
                  <a:pt x="2244" y="4590"/>
                </a:cubicBezTo>
                <a:cubicBezTo>
                  <a:pt x="2244" y="4655"/>
                  <a:pt x="2248" y="4689"/>
                  <a:pt x="2275" y="4748"/>
                </a:cubicBezTo>
                <a:cubicBezTo>
                  <a:pt x="2281" y="4762"/>
                  <a:pt x="2279" y="4791"/>
                  <a:pt x="2292" y="4791"/>
                </a:cubicBezTo>
                <a:cubicBezTo>
                  <a:pt x="2274" y="4922"/>
                  <a:pt x="2274" y="4922"/>
                  <a:pt x="2274" y="4922"/>
                </a:cubicBezTo>
                <a:cubicBezTo>
                  <a:pt x="2274" y="4935"/>
                  <a:pt x="2279" y="4956"/>
                  <a:pt x="2286" y="4967"/>
                </a:cubicBezTo>
                <a:cubicBezTo>
                  <a:pt x="2298" y="4988"/>
                  <a:pt x="2335" y="4992"/>
                  <a:pt x="2339" y="4999"/>
                </a:cubicBezTo>
                <a:cubicBezTo>
                  <a:pt x="2357" y="5029"/>
                  <a:pt x="2319" y="5072"/>
                  <a:pt x="2358" y="5094"/>
                </a:cubicBezTo>
                <a:cubicBezTo>
                  <a:pt x="2358" y="5094"/>
                  <a:pt x="2420" y="5149"/>
                  <a:pt x="2629" y="5094"/>
                </a:cubicBezTo>
                <a:cubicBezTo>
                  <a:pt x="2738" y="5066"/>
                  <a:pt x="2570" y="4813"/>
                  <a:pt x="2549" y="4772"/>
                </a:cubicBezTo>
                <a:cubicBezTo>
                  <a:pt x="2549" y="4772"/>
                  <a:pt x="2541" y="4753"/>
                  <a:pt x="2568" y="4734"/>
                </a:cubicBezTo>
                <a:cubicBezTo>
                  <a:pt x="2569" y="4734"/>
                  <a:pt x="2590" y="4617"/>
                  <a:pt x="2592" y="4602"/>
                </a:cubicBezTo>
                <a:cubicBezTo>
                  <a:pt x="2618" y="4497"/>
                  <a:pt x="2663" y="4257"/>
                  <a:pt x="2663" y="4240"/>
                </a:cubicBezTo>
                <a:cubicBezTo>
                  <a:pt x="2663" y="4216"/>
                  <a:pt x="2802" y="3534"/>
                  <a:pt x="2825" y="3481"/>
                </a:cubicBezTo>
                <a:cubicBezTo>
                  <a:pt x="2838" y="3450"/>
                  <a:pt x="2868" y="3375"/>
                  <a:pt x="2871" y="3361"/>
                </a:cubicBezTo>
                <a:cubicBezTo>
                  <a:pt x="2877" y="3339"/>
                  <a:pt x="2897" y="3249"/>
                  <a:pt x="2906" y="3219"/>
                </a:cubicBezTo>
                <a:cubicBezTo>
                  <a:pt x="2916" y="3187"/>
                  <a:pt x="2923" y="3153"/>
                  <a:pt x="2927" y="3119"/>
                </a:cubicBezTo>
                <a:cubicBezTo>
                  <a:pt x="2936" y="3051"/>
                  <a:pt x="2957" y="2978"/>
                  <a:pt x="2974" y="2910"/>
                </a:cubicBezTo>
                <a:cubicBezTo>
                  <a:pt x="2990" y="2846"/>
                  <a:pt x="3009" y="2586"/>
                  <a:pt x="3013" y="2520"/>
                </a:cubicBezTo>
                <a:cubicBezTo>
                  <a:pt x="3017" y="2468"/>
                  <a:pt x="3005" y="2408"/>
                  <a:pt x="3005" y="2353"/>
                </a:cubicBezTo>
                <a:cubicBezTo>
                  <a:pt x="3005" y="2305"/>
                  <a:pt x="2970" y="2278"/>
                  <a:pt x="2989" y="2240"/>
                </a:cubicBezTo>
                <a:cubicBezTo>
                  <a:pt x="3001" y="2216"/>
                  <a:pt x="3011" y="2189"/>
                  <a:pt x="3043" y="2189"/>
                </a:cubicBezTo>
                <a:cubicBezTo>
                  <a:pt x="3088" y="2189"/>
                  <a:pt x="3081" y="2194"/>
                  <a:pt x="3081" y="2151"/>
                </a:cubicBezTo>
                <a:cubicBezTo>
                  <a:pt x="3081" y="2125"/>
                  <a:pt x="3171" y="1880"/>
                  <a:pt x="3195" y="1828"/>
                </a:cubicBezTo>
                <a:cubicBezTo>
                  <a:pt x="3239" y="1828"/>
                  <a:pt x="3221" y="1917"/>
                  <a:pt x="3214" y="1942"/>
                </a:cubicBezTo>
                <a:cubicBezTo>
                  <a:pt x="3208" y="1964"/>
                  <a:pt x="3136" y="2467"/>
                  <a:pt x="3120" y="2617"/>
                </a:cubicBezTo>
                <a:cubicBezTo>
                  <a:pt x="3118" y="2638"/>
                  <a:pt x="3101" y="2758"/>
                  <a:pt x="3092" y="2788"/>
                </a:cubicBezTo>
                <a:cubicBezTo>
                  <a:pt x="3080" y="2829"/>
                  <a:pt x="3076" y="2871"/>
                  <a:pt x="3066" y="2913"/>
                </a:cubicBezTo>
                <a:cubicBezTo>
                  <a:pt x="3061" y="2936"/>
                  <a:pt x="3043" y="2941"/>
                  <a:pt x="3043" y="2965"/>
                </a:cubicBezTo>
                <a:cubicBezTo>
                  <a:pt x="3043" y="2992"/>
                  <a:pt x="3079" y="3013"/>
                  <a:pt x="3083" y="3045"/>
                </a:cubicBezTo>
                <a:cubicBezTo>
                  <a:pt x="3084" y="3059"/>
                  <a:pt x="3091" y="3134"/>
                  <a:pt x="3104" y="3140"/>
                </a:cubicBezTo>
                <a:cubicBezTo>
                  <a:pt x="3132" y="3154"/>
                  <a:pt x="3195" y="3174"/>
                  <a:pt x="3195" y="3207"/>
                </a:cubicBezTo>
                <a:cubicBezTo>
                  <a:pt x="3195" y="3271"/>
                  <a:pt x="3195" y="3335"/>
                  <a:pt x="3195" y="3399"/>
                </a:cubicBezTo>
                <a:cubicBezTo>
                  <a:pt x="3195" y="3476"/>
                  <a:pt x="3176" y="3550"/>
                  <a:pt x="3176" y="3626"/>
                </a:cubicBezTo>
                <a:cubicBezTo>
                  <a:pt x="3176" y="3759"/>
                  <a:pt x="3176" y="3892"/>
                  <a:pt x="3176" y="4025"/>
                </a:cubicBezTo>
                <a:cubicBezTo>
                  <a:pt x="3176" y="4145"/>
                  <a:pt x="3165" y="4271"/>
                  <a:pt x="3178" y="4390"/>
                </a:cubicBezTo>
                <a:cubicBezTo>
                  <a:pt x="3184" y="4457"/>
                  <a:pt x="3197" y="4524"/>
                  <a:pt x="3208" y="4591"/>
                </a:cubicBezTo>
                <a:cubicBezTo>
                  <a:pt x="3212" y="4617"/>
                  <a:pt x="3235" y="4765"/>
                  <a:pt x="3222" y="4818"/>
                </a:cubicBezTo>
                <a:cubicBezTo>
                  <a:pt x="3216" y="4843"/>
                  <a:pt x="3222" y="4866"/>
                  <a:pt x="3195" y="4866"/>
                </a:cubicBezTo>
                <a:cubicBezTo>
                  <a:pt x="3165" y="4866"/>
                  <a:pt x="3181" y="4905"/>
                  <a:pt x="3138" y="4905"/>
                </a:cubicBezTo>
                <a:cubicBezTo>
                  <a:pt x="3126" y="4915"/>
                  <a:pt x="3120" y="4939"/>
                  <a:pt x="3100" y="4942"/>
                </a:cubicBezTo>
                <a:cubicBezTo>
                  <a:pt x="3073" y="4945"/>
                  <a:pt x="3030" y="4956"/>
                  <a:pt x="3005" y="4967"/>
                </a:cubicBezTo>
                <a:cubicBezTo>
                  <a:pt x="3005" y="4967"/>
                  <a:pt x="2884" y="5080"/>
                  <a:pt x="3054" y="5096"/>
                </a:cubicBezTo>
                <a:cubicBezTo>
                  <a:pt x="3054" y="5096"/>
                  <a:pt x="3171" y="5117"/>
                  <a:pt x="3367" y="5080"/>
                </a:cubicBezTo>
                <a:cubicBezTo>
                  <a:pt x="3457" y="5064"/>
                  <a:pt x="3563" y="5109"/>
                  <a:pt x="3646" y="5042"/>
                </a:cubicBezTo>
                <a:cubicBezTo>
                  <a:pt x="3658" y="5033"/>
                  <a:pt x="3639" y="4960"/>
                  <a:pt x="3633" y="4942"/>
                </a:cubicBezTo>
                <a:cubicBezTo>
                  <a:pt x="3624" y="4916"/>
                  <a:pt x="3613" y="4934"/>
                  <a:pt x="3614" y="4905"/>
                </a:cubicBezTo>
                <a:cubicBezTo>
                  <a:pt x="3634" y="4885"/>
                  <a:pt x="3630" y="4871"/>
                  <a:pt x="3633" y="4848"/>
                </a:cubicBezTo>
                <a:cubicBezTo>
                  <a:pt x="3644" y="4752"/>
                  <a:pt x="3575" y="4522"/>
                  <a:pt x="3600" y="4459"/>
                </a:cubicBezTo>
                <a:cubicBezTo>
                  <a:pt x="3624" y="4401"/>
                  <a:pt x="3651" y="4347"/>
                  <a:pt x="3665" y="4285"/>
                </a:cubicBezTo>
                <a:cubicBezTo>
                  <a:pt x="3678" y="4227"/>
                  <a:pt x="3709" y="4169"/>
                  <a:pt x="3709" y="4107"/>
                </a:cubicBezTo>
                <a:cubicBezTo>
                  <a:pt x="3709" y="4055"/>
                  <a:pt x="3710" y="4003"/>
                  <a:pt x="3709" y="3951"/>
                </a:cubicBezTo>
                <a:cubicBezTo>
                  <a:pt x="3707" y="3834"/>
                  <a:pt x="3634" y="3687"/>
                  <a:pt x="3690" y="3575"/>
                </a:cubicBezTo>
                <a:cubicBezTo>
                  <a:pt x="3690" y="3594"/>
                  <a:pt x="3690" y="3575"/>
                  <a:pt x="3690" y="3575"/>
                </a:cubicBezTo>
                <a:cubicBezTo>
                  <a:pt x="3690" y="3620"/>
                  <a:pt x="3728" y="3658"/>
                  <a:pt x="3728" y="3708"/>
                </a:cubicBezTo>
                <a:cubicBezTo>
                  <a:pt x="3728" y="3756"/>
                  <a:pt x="3736" y="3802"/>
                  <a:pt x="3742" y="3850"/>
                </a:cubicBezTo>
                <a:cubicBezTo>
                  <a:pt x="3754" y="3946"/>
                  <a:pt x="3768" y="4041"/>
                  <a:pt x="3780" y="4137"/>
                </a:cubicBezTo>
                <a:cubicBezTo>
                  <a:pt x="3792" y="4243"/>
                  <a:pt x="3820" y="4347"/>
                  <a:pt x="3846" y="4451"/>
                </a:cubicBezTo>
                <a:cubicBezTo>
                  <a:pt x="3860" y="4507"/>
                  <a:pt x="3923" y="4927"/>
                  <a:pt x="3917" y="4947"/>
                </a:cubicBezTo>
                <a:cubicBezTo>
                  <a:pt x="3908" y="4974"/>
                  <a:pt x="3880" y="5031"/>
                  <a:pt x="3880" y="5056"/>
                </a:cubicBezTo>
                <a:cubicBezTo>
                  <a:pt x="3866" y="5071"/>
                  <a:pt x="3857" y="5098"/>
                  <a:pt x="3841" y="5108"/>
                </a:cubicBezTo>
                <a:cubicBezTo>
                  <a:pt x="3816" y="5124"/>
                  <a:pt x="3811" y="5128"/>
                  <a:pt x="3780" y="5151"/>
                </a:cubicBezTo>
                <a:cubicBezTo>
                  <a:pt x="3763" y="5164"/>
                  <a:pt x="3733" y="5215"/>
                  <a:pt x="3739" y="5240"/>
                </a:cubicBezTo>
                <a:cubicBezTo>
                  <a:pt x="3743" y="5256"/>
                  <a:pt x="3818" y="5265"/>
                  <a:pt x="3833" y="5266"/>
                </a:cubicBezTo>
                <a:cubicBezTo>
                  <a:pt x="3887" y="5268"/>
                  <a:pt x="3941" y="5276"/>
                  <a:pt x="3995" y="5282"/>
                </a:cubicBezTo>
                <a:cubicBezTo>
                  <a:pt x="3995" y="5282"/>
                  <a:pt x="4117" y="5275"/>
                  <a:pt x="4146" y="5265"/>
                </a:cubicBezTo>
                <a:cubicBezTo>
                  <a:pt x="4177" y="5265"/>
                  <a:pt x="4162" y="5255"/>
                  <a:pt x="4180" y="5233"/>
                </a:cubicBezTo>
                <a:cubicBezTo>
                  <a:pt x="4200" y="5208"/>
                  <a:pt x="4218" y="5240"/>
                  <a:pt x="4236" y="5222"/>
                </a:cubicBezTo>
                <a:cubicBezTo>
                  <a:pt x="4240" y="5218"/>
                  <a:pt x="4280" y="5197"/>
                  <a:pt x="4280" y="5198"/>
                </a:cubicBezTo>
                <a:cubicBezTo>
                  <a:pt x="4300" y="5194"/>
                  <a:pt x="4316" y="5112"/>
                  <a:pt x="4294" y="5090"/>
                </a:cubicBezTo>
                <a:cubicBezTo>
                  <a:pt x="4257" y="5053"/>
                  <a:pt x="4287" y="4992"/>
                  <a:pt x="4318" y="4961"/>
                </a:cubicBezTo>
                <a:cubicBezTo>
                  <a:pt x="4336" y="4915"/>
                  <a:pt x="4318" y="4828"/>
                  <a:pt x="4318" y="4778"/>
                </a:cubicBezTo>
                <a:cubicBezTo>
                  <a:pt x="4318" y="4726"/>
                  <a:pt x="4318" y="4674"/>
                  <a:pt x="4318" y="4622"/>
                </a:cubicBezTo>
                <a:cubicBezTo>
                  <a:pt x="4318" y="4497"/>
                  <a:pt x="4337" y="4376"/>
                  <a:pt x="4337" y="4250"/>
                </a:cubicBezTo>
                <a:cubicBezTo>
                  <a:pt x="4337" y="4105"/>
                  <a:pt x="4312" y="3986"/>
                  <a:pt x="4312" y="3840"/>
                </a:cubicBezTo>
                <a:cubicBezTo>
                  <a:pt x="4312" y="3789"/>
                  <a:pt x="4310" y="3583"/>
                  <a:pt x="4304" y="3520"/>
                </a:cubicBezTo>
                <a:cubicBezTo>
                  <a:pt x="4292" y="3399"/>
                  <a:pt x="4299" y="3244"/>
                  <a:pt x="4299" y="3122"/>
                </a:cubicBezTo>
                <a:cubicBezTo>
                  <a:pt x="4299" y="3086"/>
                  <a:pt x="4299" y="2780"/>
                  <a:pt x="4299" y="2739"/>
                </a:cubicBezTo>
                <a:cubicBezTo>
                  <a:pt x="4320" y="2718"/>
                  <a:pt x="4310" y="2690"/>
                  <a:pt x="4331" y="2669"/>
                </a:cubicBezTo>
                <a:cubicBezTo>
                  <a:pt x="4362" y="2638"/>
                  <a:pt x="4402" y="2608"/>
                  <a:pt x="4420" y="2566"/>
                </a:cubicBezTo>
                <a:cubicBezTo>
                  <a:pt x="4433" y="2536"/>
                  <a:pt x="4430" y="2514"/>
                  <a:pt x="4451" y="2493"/>
                </a:cubicBezTo>
                <a:cubicBezTo>
                  <a:pt x="4456" y="2487"/>
                  <a:pt x="4468" y="2496"/>
                  <a:pt x="4475" y="2487"/>
                </a:cubicBezTo>
                <a:cubicBezTo>
                  <a:pt x="4486" y="2472"/>
                  <a:pt x="4698" y="2225"/>
                  <a:pt x="4776" y="2095"/>
                </a:cubicBezTo>
                <a:cubicBezTo>
                  <a:pt x="4809" y="2040"/>
                  <a:pt x="4936" y="1835"/>
                  <a:pt x="4912" y="1757"/>
                </a:cubicBezTo>
                <a:cubicBezTo>
                  <a:pt x="4918" y="1757"/>
                  <a:pt x="4893" y="1699"/>
                  <a:pt x="4881" y="1674"/>
                </a:cubicBezTo>
                <a:cubicBezTo>
                  <a:pt x="4865" y="1642"/>
                  <a:pt x="4840" y="1615"/>
                  <a:pt x="4825" y="1582"/>
                </a:cubicBezTo>
                <a:cubicBezTo>
                  <a:pt x="4797" y="1520"/>
                  <a:pt x="4757" y="1465"/>
                  <a:pt x="4724" y="1404"/>
                </a:cubicBezTo>
                <a:cubicBezTo>
                  <a:pt x="4692" y="1344"/>
                  <a:pt x="4395" y="951"/>
                  <a:pt x="4331" y="920"/>
                </a:cubicBezTo>
                <a:cubicBezTo>
                  <a:pt x="4301" y="906"/>
                  <a:pt x="4028" y="788"/>
                  <a:pt x="4008" y="783"/>
                </a:cubicBezTo>
                <a:cubicBezTo>
                  <a:pt x="3982" y="776"/>
                  <a:pt x="3964" y="674"/>
                  <a:pt x="3956" y="650"/>
                </a:cubicBezTo>
                <a:cubicBezTo>
                  <a:pt x="3991" y="656"/>
                  <a:pt x="3994" y="593"/>
                  <a:pt x="3994" y="567"/>
                </a:cubicBezTo>
                <a:cubicBezTo>
                  <a:pt x="3994" y="537"/>
                  <a:pt x="4009" y="479"/>
                  <a:pt x="3975" y="479"/>
                </a:cubicBezTo>
                <a:cubicBezTo>
                  <a:pt x="4001" y="445"/>
                  <a:pt x="3975" y="384"/>
                  <a:pt x="3975" y="384"/>
                </a:cubicBezTo>
                <a:cubicBezTo>
                  <a:pt x="3935" y="344"/>
                  <a:pt x="3972" y="272"/>
                  <a:pt x="3917" y="238"/>
                </a:cubicBezTo>
                <a:cubicBezTo>
                  <a:pt x="3906" y="231"/>
                  <a:pt x="3874" y="213"/>
                  <a:pt x="3861" y="213"/>
                </a:cubicBezTo>
                <a:cubicBezTo>
                  <a:pt x="3861" y="182"/>
                  <a:pt x="3823" y="174"/>
                  <a:pt x="3799" y="166"/>
                </a:cubicBezTo>
                <a:cubicBezTo>
                  <a:pt x="3728" y="142"/>
                  <a:pt x="3671" y="169"/>
                  <a:pt x="3614" y="200"/>
                </a:cubicBezTo>
                <a:cubicBezTo>
                  <a:pt x="3542" y="240"/>
                  <a:pt x="3542" y="302"/>
                  <a:pt x="3514" y="365"/>
                </a:cubicBezTo>
                <a:cubicBezTo>
                  <a:pt x="3496" y="405"/>
                  <a:pt x="3519" y="466"/>
                  <a:pt x="3519" y="517"/>
                </a:cubicBezTo>
                <a:cubicBezTo>
                  <a:pt x="3514" y="508"/>
                  <a:pt x="3503" y="496"/>
                  <a:pt x="3495" y="503"/>
                </a:cubicBezTo>
                <a:cubicBezTo>
                  <a:pt x="3495" y="503"/>
                  <a:pt x="3483" y="517"/>
                  <a:pt x="3501" y="566"/>
                </a:cubicBezTo>
                <a:cubicBezTo>
                  <a:pt x="3501" y="566"/>
                  <a:pt x="3521" y="611"/>
                  <a:pt x="3522" y="634"/>
                </a:cubicBezTo>
                <a:cubicBezTo>
                  <a:pt x="3522" y="634"/>
                  <a:pt x="3526" y="698"/>
                  <a:pt x="3557" y="688"/>
                </a:cubicBezTo>
                <a:cubicBezTo>
                  <a:pt x="3564" y="696"/>
                  <a:pt x="3684" y="869"/>
                  <a:pt x="3627" y="900"/>
                </a:cubicBezTo>
                <a:cubicBezTo>
                  <a:pt x="3585" y="923"/>
                  <a:pt x="3436" y="1020"/>
                  <a:pt x="3405" y="1048"/>
                </a:cubicBezTo>
                <a:cubicBezTo>
                  <a:pt x="3391" y="1060"/>
                  <a:pt x="3324" y="1135"/>
                  <a:pt x="3314" y="1152"/>
                </a:cubicBezTo>
                <a:cubicBezTo>
                  <a:pt x="3288" y="1197"/>
                  <a:pt x="3269" y="1247"/>
                  <a:pt x="3252" y="1296"/>
                </a:cubicBezTo>
                <a:cubicBezTo>
                  <a:pt x="3242" y="1248"/>
                  <a:pt x="3228" y="1196"/>
                  <a:pt x="3222" y="1149"/>
                </a:cubicBezTo>
                <a:cubicBezTo>
                  <a:pt x="3216" y="1102"/>
                  <a:pt x="3206" y="1057"/>
                  <a:pt x="3187" y="1018"/>
                </a:cubicBezTo>
                <a:cubicBezTo>
                  <a:pt x="3140" y="919"/>
                  <a:pt x="3034" y="871"/>
                  <a:pt x="3034" y="871"/>
                </a:cubicBezTo>
                <a:cubicBezTo>
                  <a:pt x="2985" y="842"/>
                  <a:pt x="2944" y="838"/>
                  <a:pt x="2878" y="814"/>
                </a:cubicBezTo>
                <a:cubicBezTo>
                  <a:pt x="2826" y="794"/>
                  <a:pt x="2817" y="787"/>
                  <a:pt x="2789" y="731"/>
                </a:cubicBezTo>
                <a:cubicBezTo>
                  <a:pt x="2777" y="707"/>
                  <a:pt x="2777" y="699"/>
                  <a:pt x="2777" y="669"/>
                </a:cubicBezTo>
                <a:cubicBezTo>
                  <a:pt x="2801" y="645"/>
                  <a:pt x="2799" y="600"/>
                  <a:pt x="2820" y="580"/>
                </a:cubicBezTo>
                <a:cubicBezTo>
                  <a:pt x="2832" y="568"/>
                  <a:pt x="2874" y="552"/>
                  <a:pt x="2874" y="532"/>
                </a:cubicBezTo>
                <a:cubicBezTo>
                  <a:pt x="2904" y="406"/>
                  <a:pt x="2904" y="406"/>
                  <a:pt x="2904" y="406"/>
                </a:cubicBezTo>
                <a:cubicBezTo>
                  <a:pt x="2918" y="358"/>
                  <a:pt x="2872" y="365"/>
                  <a:pt x="2872" y="365"/>
                </a:cubicBezTo>
                <a:cubicBezTo>
                  <a:pt x="2922" y="263"/>
                  <a:pt x="2891" y="195"/>
                  <a:pt x="2891" y="195"/>
                </a:cubicBezTo>
                <a:cubicBezTo>
                  <a:pt x="2886" y="163"/>
                  <a:pt x="2872" y="132"/>
                  <a:pt x="2848" y="109"/>
                </a:cubicBezTo>
                <a:cubicBezTo>
                  <a:pt x="2818" y="79"/>
                  <a:pt x="2786" y="108"/>
                  <a:pt x="2763" y="61"/>
                </a:cubicBezTo>
                <a:cubicBezTo>
                  <a:pt x="2738" y="12"/>
                  <a:pt x="2681" y="0"/>
                  <a:pt x="2628" y="12"/>
                </a:cubicBezTo>
                <a:cubicBezTo>
                  <a:pt x="2548" y="29"/>
                  <a:pt x="2433" y="65"/>
                  <a:pt x="2394" y="143"/>
                </a:cubicBezTo>
                <a:cubicBezTo>
                  <a:pt x="2374" y="182"/>
                  <a:pt x="2333" y="301"/>
                  <a:pt x="2377" y="327"/>
                </a:cubicBezTo>
                <a:cubicBezTo>
                  <a:pt x="2345" y="305"/>
                  <a:pt x="2319" y="365"/>
                  <a:pt x="2329" y="397"/>
                </a:cubicBezTo>
                <a:cubicBezTo>
                  <a:pt x="2329" y="397"/>
                  <a:pt x="2343" y="555"/>
                  <a:pt x="2377" y="517"/>
                </a:cubicBezTo>
                <a:cubicBezTo>
                  <a:pt x="2396" y="554"/>
                  <a:pt x="2415" y="611"/>
                  <a:pt x="2416" y="650"/>
                </a:cubicBezTo>
                <a:cubicBezTo>
                  <a:pt x="2355" y="620"/>
                  <a:pt x="2352" y="656"/>
                  <a:pt x="2324" y="707"/>
                </a:cubicBezTo>
                <a:cubicBezTo>
                  <a:pt x="2301" y="750"/>
                  <a:pt x="2264" y="760"/>
                  <a:pt x="2217" y="770"/>
                </a:cubicBezTo>
                <a:cubicBezTo>
                  <a:pt x="2120" y="791"/>
                  <a:pt x="1992" y="800"/>
                  <a:pt x="1927" y="878"/>
                </a:cubicBezTo>
                <a:cubicBezTo>
                  <a:pt x="1893" y="919"/>
                  <a:pt x="1864" y="939"/>
                  <a:pt x="1848" y="994"/>
                </a:cubicBezTo>
                <a:cubicBezTo>
                  <a:pt x="1832" y="1050"/>
                  <a:pt x="1812" y="1098"/>
                  <a:pt x="1788" y="1163"/>
                </a:cubicBezTo>
                <a:cubicBezTo>
                  <a:pt x="1729" y="1281"/>
                  <a:pt x="1742" y="1401"/>
                  <a:pt x="1712" y="1524"/>
                </a:cubicBezTo>
                <a:cubicBezTo>
                  <a:pt x="1717" y="1423"/>
                  <a:pt x="1674" y="1322"/>
                  <a:pt x="1674" y="1220"/>
                </a:cubicBezTo>
                <a:cubicBezTo>
                  <a:pt x="1674" y="1094"/>
                  <a:pt x="1588" y="998"/>
                  <a:pt x="1480" y="943"/>
                </a:cubicBezTo>
                <a:cubicBezTo>
                  <a:pt x="1390" y="897"/>
                  <a:pt x="1215" y="843"/>
                  <a:pt x="1331" y="726"/>
                </a:cubicBezTo>
                <a:cubicBezTo>
                  <a:pt x="1351" y="695"/>
                  <a:pt x="1354" y="644"/>
                  <a:pt x="1369" y="612"/>
                </a:cubicBezTo>
                <a:cubicBezTo>
                  <a:pt x="1378" y="595"/>
                  <a:pt x="1456" y="479"/>
                  <a:pt x="1407" y="479"/>
                </a:cubicBezTo>
                <a:cubicBezTo>
                  <a:pt x="1445" y="433"/>
                  <a:pt x="1444" y="272"/>
                  <a:pt x="1388" y="232"/>
                </a:cubicBezTo>
                <a:cubicBezTo>
                  <a:pt x="1395" y="232"/>
                  <a:pt x="1401" y="232"/>
                  <a:pt x="1407" y="232"/>
                </a:cubicBezTo>
                <a:cubicBezTo>
                  <a:pt x="1374" y="199"/>
                  <a:pt x="1344" y="157"/>
                  <a:pt x="1293" y="157"/>
                </a:cubicBezTo>
                <a:cubicBezTo>
                  <a:pt x="1293" y="100"/>
                  <a:pt x="1187" y="81"/>
                  <a:pt x="1147" y="81"/>
                </a:cubicBezTo>
                <a:cubicBezTo>
                  <a:pt x="1046" y="81"/>
                  <a:pt x="933" y="126"/>
                  <a:pt x="894" y="232"/>
                </a:cubicBezTo>
                <a:cubicBezTo>
                  <a:pt x="894" y="282"/>
                  <a:pt x="875" y="328"/>
                  <a:pt x="875" y="378"/>
                </a:cubicBezTo>
                <a:cubicBezTo>
                  <a:pt x="875" y="395"/>
                  <a:pt x="860" y="395"/>
                  <a:pt x="853" y="410"/>
                </a:cubicBezTo>
                <a:cubicBezTo>
                  <a:pt x="837" y="443"/>
                  <a:pt x="845" y="479"/>
                  <a:pt x="853" y="514"/>
                </a:cubicBezTo>
                <a:cubicBezTo>
                  <a:pt x="857" y="531"/>
                  <a:pt x="867" y="556"/>
                  <a:pt x="880" y="569"/>
                </a:cubicBezTo>
                <a:cubicBezTo>
                  <a:pt x="891" y="580"/>
                  <a:pt x="908" y="582"/>
                  <a:pt x="913" y="593"/>
                </a:cubicBezTo>
                <a:cubicBezTo>
                  <a:pt x="940" y="662"/>
                  <a:pt x="817" y="762"/>
                  <a:pt x="794" y="783"/>
                </a:cubicBezTo>
                <a:cubicBezTo>
                  <a:pt x="775" y="799"/>
                  <a:pt x="769" y="806"/>
                  <a:pt x="746" y="814"/>
                </a:cubicBezTo>
                <a:cubicBezTo>
                  <a:pt x="665" y="844"/>
                  <a:pt x="574" y="862"/>
                  <a:pt x="503" y="913"/>
                </a:cubicBezTo>
                <a:cubicBezTo>
                  <a:pt x="399" y="986"/>
                  <a:pt x="337" y="1059"/>
                  <a:pt x="273" y="1165"/>
                </a:cubicBezTo>
                <a:cubicBezTo>
                  <a:pt x="222" y="1251"/>
                  <a:pt x="169" y="1340"/>
                  <a:pt x="132" y="1433"/>
                </a:cubicBezTo>
                <a:cubicBezTo>
                  <a:pt x="89" y="1543"/>
                  <a:pt x="51" y="1648"/>
                  <a:pt x="0" y="1752"/>
                </a:cubicBezTo>
                <a:cubicBezTo>
                  <a:pt x="33" y="1752"/>
                  <a:pt x="19" y="1838"/>
                  <a:pt x="19" y="1860"/>
                </a:cubicBezTo>
                <a:cubicBezTo>
                  <a:pt x="19" y="1895"/>
                  <a:pt x="30" y="2039"/>
                  <a:pt x="38" y="2075"/>
                </a:cubicBezTo>
                <a:cubicBezTo>
                  <a:pt x="56" y="2155"/>
                  <a:pt x="133" y="2424"/>
                  <a:pt x="133" y="2460"/>
                </a:cubicBezTo>
                <a:cubicBezTo>
                  <a:pt x="133" y="2519"/>
                  <a:pt x="165" y="2561"/>
                  <a:pt x="176" y="2616"/>
                </a:cubicBezTo>
                <a:cubicBezTo>
                  <a:pt x="184" y="2657"/>
                  <a:pt x="197" y="2702"/>
                  <a:pt x="214" y="2739"/>
                </a:cubicBezTo>
                <a:cubicBezTo>
                  <a:pt x="225" y="2764"/>
                  <a:pt x="258" y="2810"/>
                  <a:pt x="283" y="2834"/>
                </a:cubicBezTo>
                <a:cubicBezTo>
                  <a:pt x="308" y="2864"/>
                  <a:pt x="372" y="2930"/>
                  <a:pt x="361" y="2967"/>
                </a:cubicBezTo>
                <a:cubicBezTo>
                  <a:pt x="348" y="3013"/>
                  <a:pt x="341" y="3074"/>
                  <a:pt x="336" y="3122"/>
                </a:cubicBezTo>
                <a:cubicBezTo>
                  <a:pt x="320" y="3278"/>
                  <a:pt x="323" y="3436"/>
                  <a:pt x="323" y="3593"/>
                </a:cubicBezTo>
                <a:cubicBezTo>
                  <a:pt x="323" y="3705"/>
                  <a:pt x="302" y="3808"/>
                  <a:pt x="289" y="3920"/>
                </a:cubicBezTo>
                <a:cubicBezTo>
                  <a:pt x="276" y="4030"/>
                  <a:pt x="264" y="4138"/>
                  <a:pt x="270" y="4249"/>
                </a:cubicBezTo>
                <a:cubicBezTo>
                  <a:pt x="276" y="4360"/>
                  <a:pt x="289" y="4473"/>
                  <a:pt x="282" y="4585"/>
                </a:cubicBezTo>
                <a:cubicBezTo>
                  <a:pt x="279" y="4631"/>
                  <a:pt x="276" y="4677"/>
                  <a:pt x="277" y="4723"/>
                </a:cubicBezTo>
                <a:cubicBezTo>
                  <a:pt x="278" y="4768"/>
                  <a:pt x="302" y="4827"/>
                  <a:pt x="325" y="4864"/>
                </a:cubicBezTo>
                <a:cubicBezTo>
                  <a:pt x="364" y="4924"/>
                  <a:pt x="398" y="4950"/>
                  <a:pt x="347" y="5013"/>
                </a:cubicBezTo>
                <a:cubicBezTo>
                  <a:pt x="335" y="5028"/>
                  <a:pt x="350" y="5080"/>
                  <a:pt x="361" y="5094"/>
                </a:cubicBezTo>
                <a:cubicBezTo>
                  <a:pt x="405" y="5138"/>
                  <a:pt x="470" y="5158"/>
                  <a:pt x="531" y="5140"/>
                </a:cubicBezTo>
                <a:cubicBezTo>
                  <a:pt x="573" y="5128"/>
                  <a:pt x="647" y="5144"/>
                  <a:pt x="647" y="5087"/>
                </a:cubicBezTo>
                <a:cubicBezTo>
                  <a:pt x="647" y="5045"/>
                  <a:pt x="638" y="5003"/>
                  <a:pt x="628" y="4961"/>
                </a:cubicBezTo>
                <a:cubicBezTo>
                  <a:pt x="639" y="4963"/>
                  <a:pt x="684" y="4965"/>
                  <a:pt x="696" y="4925"/>
                </a:cubicBezTo>
                <a:cubicBezTo>
                  <a:pt x="726" y="4829"/>
                  <a:pt x="722" y="4630"/>
                  <a:pt x="734" y="4605"/>
                </a:cubicBezTo>
                <a:cubicBezTo>
                  <a:pt x="749" y="4575"/>
                  <a:pt x="748" y="4534"/>
                  <a:pt x="753" y="4501"/>
                </a:cubicBezTo>
                <a:cubicBezTo>
                  <a:pt x="766" y="4424"/>
                  <a:pt x="776" y="4347"/>
                  <a:pt x="783" y="4269"/>
                </a:cubicBezTo>
                <a:cubicBezTo>
                  <a:pt x="797" y="4110"/>
                  <a:pt x="837" y="3944"/>
                  <a:pt x="837" y="3784"/>
                </a:cubicBezTo>
                <a:cubicBezTo>
                  <a:pt x="837" y="3833"/>
                  <a:pt x="836" y="3881"/>
                  <a:pt x="837" y="3930"/>
                </a:cubicBezTo>
                <a:cubicBezTo>
                  <a:pt x="838" y="3979"/>
                  <a:pt x="856" y="4028"/>
                  <a:pt x="856" y="4072"/>
                </a:cubicBezTo>
                <a:cubicBezTo>
                  <a:pt x="856" y="4132"/>
                  <a:pt x="851" y="4191"/>
                  <a:pt x="865" y="4249"/>
                </a:cubicBezTo>
                <a:cubicBezTo>
                  <a:pt x="881" y="4313"/>
                  <a:pt x="880" y="4376"/>
                  <a:pt x="856" y="4437"/>
                </a:cubicBezTo>
                <a:cubicBezTo>
                  <a:pt x="834" y="4492"/>
                  <a:pt x="818" y="4523"/>
                  <a:pt x="818" y="4583"/>
                </a:cubicBezTo>
                <a:cubicBezTo>
                  <a:pt x="818" y="4641"/>
                  <a:pt x="800" y="4691"/>
                  <a:pt x="799" y="4749"/>
                </a:cubicBezTo>
                <a:cubicBezTo>
                  <a:pt x="798" y="4786"/>
                  <a:pt x="813" y="4858"/>
                  <a:pt x="829" y="4892"/>
                </a:cubicBezTo>
                <a:cubicBezTo>
                  <a:pt x="841" y="4919"/>
                  <a:pt x="943" y="4942"/>
                  <a:pt x="970" y="4942"/>
                </a:cubicBezTo>
                <a:cubicBezTo>
                  <a:pt x="970" y="4869"/>
                  <a:pt x="1159" y="4999"/>
                  <a:pt x="1170" y="5000"/>
                </a:cubicBezTo>
                <a:cubicBezTo>
                  <a:pt x="1249" y="5011"/>
                  <a:pt x="1453" y="5032"/>
                  <a:pt x="1445" y="4954"/>
                </a:cubicBezTo>
                <a:cubicBezTo>
                  <a:pt x="1443" y="4934"/>
                  <a:pt x="1423" y="4924"/>
                  <a:pt x="1408" y="4912"/>
                </a:cubicBezTo>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56" name="Freeform 21"/>
          <p:cNvSpPr>
            <a:spLocks noEditPoints="1"/>
          </p:cNvSpPr>
          <p:nvPr/>
        </p:nvSpPr>
        <p:spPr bwMode="auto">
          <a:xfrm>
            <a:off x="1605394" y="2480923"/>
            <a:ext cx="952765" cy="1465627"/>
          </a:xfrm>
          <a:custGeom>
            <a:avLst/>
            <a:gdLst>
              <a:gd name="T0" fmla="*/ 1629 w 1874"/>
              <a:gd name="T1" fmla="*/ 1723 h 2883"/>
              <a:gd name="T2" fmla="*/ 1586 w 1874"/>
              <a:gd name="T3" fmla="*/ 1828 h 2883"/>
              <a:gd name="T4" fmla="*/ 1596 w 1874"/>
              <a:gd name="T5" fmla="*/ 1723 h 2883"/>
              <a:gd name="T6" fmla="*/ 1848 w 1874"/>
              <a:gd name="T7" fmla="*/ 2273 h 2883"/>
              <a:gd name="T8" fmla="*/ 1581 w 1874"/>
              <a:gd name="T9" fmla="*/ 2320 h 2883"/>
              <a:gd name="T10" fmla="*/ 1751 w 1874"/>
              <a:gd name="T11" fmla="*/ 2374 h 2883"/>
              <a:gd name="T12" fmla="*/ 1855 w 1874"/>
              <a:gd name="T13" fmla="*/ 2273 h 2883"/>
              <a:gd name="T14" fmla="*/ 1849 w 1874"/>
              <a:gd name="T15" fmla="*/ 2323 h 2883"/>
              <a:gd name="T16" fmla="*/ 1568 w 1874"/>
              <a:gd name="T17" fmla="*/ 2486 h 2883"/>
              <a:gd name="T18" fmla="*/ 1505 w 1874"/>
              <a:gd name="T19" fmla="*/ 2725 h 2883"/>
              <a:gd name="T20" fmla="*/ 1488 w 1874"/>
              <a:gd name="T21" fmla="*/ 2814 h 2883"/>
              <a:gd name="T22" fmla="*/ 1289 w 1874"/>
              <a:gd name="T23" fmla="*/ 2839 h 2883"/>
              <a:gd name="T24" fmla="*/ 1279 w 1874"/>
              <a:gd name="T25" fmla="*/ 2759 h 2883"/>
              <a:gd name="T26" fmla="*/ 1009 w 1874"/>
              <a:gd name="T27" fmla="*/ 2761 h 2883"/>
              <a:gd name="T28" fmla="*/ 1146 w 1874"/>
              <a:gd name="T29" fmla="*/ 2674 h 2883"/>
              <a:gd name="T30" fmla="*/ 1100 w 1874"/>
              <a:gd name="T31" fmla="*/ 2280 h 2883"/>
              <a:gd name="T32" fmla="*/ 981 w 1874"/>
              <a:gd name="T33" fmla="*/ 1556 h 2883"/>
              <a:gd name="T34" fmla="*/ 923 w 1874"/>
              <a:gd name="T35" fmla="*/ 1369 h 2883"/>
              <a:gd name="T36" fmla="*/ 802 w 1874"/>
              <a:gd name="T37" fmla="*/ 2138 h 2883"/>
              <a:gd name="T38" fmla="*/ 733 w 1874"/>
              <a:gd name="T39" fmla="*/ 2450 h 2883"/>
              <a:gd name="T40" fmla="*/ 744 w 1874"/>
              <a:gd name="T41" fmla="*/ 2808 h 2883"/>
              <a:gd name="T42" fmla="*/ 606 w 1874"/>
              <a:gd name="T43" fmla="*/ 2710 h 2883"/>
              <a:gd name="T44" fmla="*/ 609 w 1874"/>
              <a:gd name="T45" fmla="*/ 2513 h 2883"/>
              <a:gd name="T46" fmla="*/ 561 w 1874"/>
              <a:gd name="T47" fmla="*/ 2463 h 2883"/>
              <a:gd name="T48" fmla="*/ 580 w 1874"/>
              <a:gd name="T49" fmla="*/ 2746 h 2883"/>
              <a:gd name="T50" fmla="*/ 564 w 1874"/>
              <a:gd name="T51" fmla="*/ 2805 h 2883"/>
              <a:gd name="T52" fmla="*/ 432 w 1874"/>
              <a:gd name="T53" fmla="*/ 2793 h 2883"/>
              <a:gd name="T54" fmla="*/ 455 w 1874"/>
              <a:gd name="T55" fmla="*/ 2525 h 2883"/>
              <a:gd name="T56" fmla="*/ 296 w 1874"/>
              <a:gd name="T57" fmla="*/ 2112 h 2883"/>
              <a:gd name="T58" fmla="*/ 273 w 1874"/>
              <a:gd name="T59" fmla="*/ 1667 h 2883"/>
              <a:gd name="T60" fmla="*/ 40 w 1874"/>
              <a:gd name="T61" fmla="*/ 1352 h 2883"/>
              <a:gd name="T62" fmla="*/ 105 w 1874"/>
              <a:gd name="T63" fmla="*/ 1154 h 2883"/>
              <a:gd name="T64" fmla="*/ 250 w 1874"/>
              <a:gd name="T65" fmla="*/ 617 h 2883"/>
              <a:gd name="T66" fmla="*/ 376 w 1874"/>
              <a:gd name="T67" fmla="*/ 384 h 2883"/>
              <a:gd name="T68" fmla="*/ 535 w 1874"/>
              <a:gd name="T69" fmla="*/ 135 h 2883"/>
              <a:gd name="T70" fmla="*/ 697 w 1874"/>
              <a:gd name="T71" fmla="*/ 370 h 2883"/>
              <a:gd name="T72" fmla="*/ 862 w 1874"/>
              <a:gd name="T73" fmla="*/ 702 h 2883"/>
              <a:gd name="T74" fmla="*/ 927 w 1874"/>
              <a:gd name="T75" fmla="*/ 1120 h 2883"/>
              <a:gd name="T76" fmla="*/ 953 w 1874"/>
              <a:gd name="T77" fmla="*/ 1246 h 2883"/>
              <a:gd name="T78" fmla="*/ 943 w 1874"/>
              <a:gd name="T79" fmla="*/ 1121 h 2883"/>
              <a:gd name="T80" fmla="*/ 965 w 1874"/>
              <a:gd name="T81" fmla="*/ 665 h 2883"/>
              <a:gd name="T82" fmla="*/ 1148 w 1874"/>
              <a:gd name="T83" fmla="*/ 371 h 2883"/>
              <a:gd name="T84" fmla="*/ 1087 w 1874"/>
              <a:gd name="T85" fmla="*/ 188 h 2883"/>
              <a:gd name="T86" fmla="*/ 1096 w 1874"/>
              <a:gd name="T87" fmla="*/ 69 h 2883"/>
              <a:gd name="T88" fmla="*/ 1158 w 1874"/>
              <a:gd name="T89" fmla="*/ 11 h 2883"/>
              <a:gd name="T90" fmla="*/ 1218 w 1874"/>
              <a:gd name="T91" fmla="*/ 4 h 2883"/>
              <a:gd name="T92" fmla="*/ 1279 w 1874"/>
              <a:gd name="T93" fmla="*/ 20 h 2883"/>
              <a:gd name="T94" fmla="*/ 1310 w 1874"/>
              <a:gd name="T95" fmla="*/ 36 h 2883"/>
              <a:gd name="T96" fmla="*/ 1362 w 1874"/>
              <a:gd name="T97" fmla="*/ 122 h 2883"/>
              <a:gd name="T98" fmla="*/ 1357 w 1874"/>
              <a:gd name="T99" fmla="*/ 278 h 2883"/>
              <a:gd name="T100" fmla="*/ 1457 w 1874"/>
              <a:gd name="T101" fmla="*/ 439 h 2883"/>
              <a:gd name="T102" fmla="*/ 1666 w 1874"/>
              <a:gd name="T103" fmla="*/ 839 h 2883"/>
              <a:gd name="T104" fmla="*/ 1633 w 1874"/>
              <a:gd name="T105" fmla="*/ 1588 h 2883"/>
              <a:gd name="T106" fmla="*/ 1686 w 1874"/>
              <a:gd name="T107" fmla="*/ 1805 h 2883"/>
              <a:gd name="T108" fmla="*/ 574 w 1874"/>
              <a:gd name="T109" fmla="*/ 2169 h 2883"/>
              <a:gd name="T110" fmla="*/ 586 w 1874"/>
              <a:gd name="T111" fmla="*/ 2175 h 2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74" h="2883">
                <a:moveTo>
                  <a:pt x="1614" y="1686"/>
                </a:moveTo>
                <a:cubicBezTo>
                  <a:pt x="1607" y="1693"/>
                  <a:pt x="1607" y="1690"/>
                  <a:pt x="1610" y="1697"/>
                </a:cubicBezTo>
                <a:cubicBezTo>
                  <a:pt x="1614" y="1706"/>
                  <a:pt x="1620" y="1720"/>
                  <a:pt x="1622" y="1727"/>
                </a:cubicBezTo>
                <a:cubicBezTo>
                  <a:pt x="1625" y="1734"/>
                  <a:pt x="1625" y="1736"/>
                  <a:pt x="1629" y="1723"/>
                </a:cubicBezTo>
                <a:cubicBezTo>
                  <a:pt x="1633" y="1710"/>
                  <a:pt x="1637" y="1709"/>
                  <a:pt x="1622" y="1686"/>
                </a:cubicBezTo>
                <a:cubicBezTo>
                  <a:pt x="1619" y="1681"/>
                  <a:pt x="1620" y="1681"/>
                  <a:pt x="1614" y="1686"/>
                </a:cubicBezTo>
                <a:close/>
                <a:moveTo>
                  <a:pt x="1590" y="1720"/>
                </a:moveTo>
                <a:cubicBezTo>
                  <a:pt x="1590" y="1730"/>
                  <a:pt x="1587" y="1822"/>
                  <a:pt x="1586" y="1828"/>
                </a:cubicBezTo>
                <a:cubicBezTo>
                  <a:pt x="1584" y="1834"/>
                  <a:pt x="1587" y="1832"/>
                  <a:pt x="1593" y="1832"/>
                </a:cubicBezTo>
                <a:cubicBezTo>
                  <a:pt x="1599" y="1832"/>
                  <a:pt x="1604" y="1831"/>
                  <a:pt x="1609" y="1831"/>
                </a:cubicBezTo>
                <a:cubicBezTo>
                  <a:pt x="1612" y="1831"/>
                  <a:pt x="1617" y="1829"/>
                  <a:pt x="1610" y="1809"/>
                </a:cubicBezTo>
                <a:cubicBezTo>
                  <a:pt x="1607" y="1802"/>
                  <a:pt x="1599" y="1768"/>
                  <a:pt x="1596" y="1723"/>
                </a:cubicBezTo>
                <a:cubicBezTo>
                  <a:pt x="1593" y="1694"/>
                  <a:pt x="1591" y="1701"/>
                  <a:pt x="1590" y="1720"/>
                </a:cubicBezTo>
                <a:close/>
                <a:moveTo>
                  <a:pt x="1868" y="2240"/>
                </a:moveTo>
                <a:cubicBezTo>
                  <a:pt x="1868" y="2240"/>
                  <a:pt x="1868" y="2240"/>
                  <a:pt x="1868" y="2240"/>
                </a:cubicBezTo>
                <a:moveTo>
                  <a:pt x="1848" y="2273"/>
                </a:moveTo>
                <a:cubicBezTo>
                  <a:pt x="1843" y="2276"/>
                  <a:pt x="1839" y="2280"/>
                  <a:pt x="1825" y="2280"/>
                </a:cubicBezTo>
                <a:cubicBezTo>
                  <a:pt x="1820" y="2280"/>
                  <a:pt x="1797" y="2287"/>
                  <a:pt x="1774" y="2290"/>
                </a:cubicBezTo>
                <a:cubicBezTo>
                  <a:pt x="1769" y="2292"/>
                  <a:pt x="1669" y="2302"/>
                  <a:pt x="1597" y="2312"/>
                </a:cubicBezTo>
                <a:cubicBezTo>
                  <a:pt x="1581" y="2315"/>
                  <a:pt x="1580" y="2310"/>
                  <a:pt x="1581" y="2320"/>
                </a:cubicBezTo>
                <a:cubicBezTo>
                  <a:pt x="1583" y="2330"/>
                  <a:pt x="1578" y="2368"/>
                  <a:pt x="1577" y="2389"/>
                </a:cubicBezTo>
                <a:cubicBezTo>
                  <a:pt x="1576" y="2397"/>
                  <a:pt x="1574" y="2397"/>
                  <a:pt x="1584" y="2397"/>
                </a:cubicBezTo>
                <a:cubicBezTo>
                  <a:pt x="1594" y="2397"/>
                  <a:pt x="1662" y="2397"/>
                  <a:pt x="1720" y="2376"/>
                </a:cubicBezTo>
                <a:cubicBezTo>
                  <a:pt x="1738" y="2369"/>
                  <a:pt x="1734" y="2381"/>
                  <a:pt x="1751" y="2374"/>
                </a:cubicBezTo>
                <a:cubicBezTo>
                  <a:pt x="1780" y="2362"/>
                  <a:pt x="1789" y="2358"/>
                  <a:pt x="1807" y="2343"/>
                </a:cubicBezTo>
                <a:cubicBezTo>
                  <a:pt x="1819" y="2333"/>
                  <a:pt x="1836" y="2322"/>
                  <a:pt x="1849" y="2313"/>
                </a:cubicBezTo>
                <a:cubicBezTo>
                  <a:pt x="1855" y="2310"/>
                  <a:pt x="1854" y="2306"/>
                  <a:pt x="1854" y="2300"/>
                </a:cubicBezTo>
                <a:cubicBezTo>
                  <a:pt x="1854" y="2296"/>
                  <a:pt x="1856" y="2279"/>
                  <a:pt x="1855" y="2273"/>
                </a:cubicBezTo>
                <a:cubicBezTo>
                  <a:pt x="1854" y="2267"/>
                  <a:pt x="1856" y="2266"/>
                  <a:pt x="1848" y="2273"/>
                </a:cubicBezTo>
                <a:close/>
                <a:moveTo>
                  <a:pt x="1868" y="2273"/>
                </a:moveTo>
                <a:cubicBezTo>
                  <a:pt x="1865" y="2286"/>
                  <a:pt x="1868" y="2294"/>
                  <a:pt x="1868" y="2305"/>
                </a:cubicBezTo>
                <a:cubicBezTo>
                  <a:pt x="1869" y="2320"/>
                  <a:pt x="1854" y="2319"/>
                  <a:pt x="1849" y="2323"/>
                </a:cubicBezTo>
                <a:cubicBezTo>
                  <a:pt x="1835" y="2336"/>
                  <a:pt x="1825" y="2355"/>
                  <a:pt x="1818" y="2361"/>
                </a:cubicBezTo>
                <a:cubicBezTo>
                  <a:pt x="1810" y="2366"/>
                  <a:pt x="1802" y="2387"/>
                  <a:pt x="1774" y="2402"/>
                </a:cubicBezTo>
                <a:cubicBezTo>
                  <a:pt x="1751" y="2417"/>
                  <a:pt x="1770" y="2417"/>
                  <a:pt x="1751" y="2430"/>
                </a:cubicBezTo>
                <a:cubicBezTo>
                  <a:pt x="1676" y="2486"/>
                  <a:pt x="1578" y="2486"/>
                  <a:pt x="1568" y="2486"/>
                </a:cubicBezTo>
                <a:cubicBezTo>
                  <a:pt x="1557" y="2487"/>
                  <a:pt x="1558" y="2483"/>
                  <a:pt x="1555" y="2495"/>
                </a:cubicBezTo>
                <a:cubicBezTo>
                  <a:pt x="1540" y="2572"/>
                  <a:pt x="1521" y="2594"/>
                  <a:pt x="1519" y="2641"/>
                </a:cubicBezTo>
                <a:cubicBezTo>
                  <a:pt x="1518" y="2692"/>
                  <a:pt x="1524" y="2703"/>
                  <a:pt x="1515" y="2712"/>
                </a:cubicBezTo>
                <a:cubicBezTo>
                  <a:pt x="1505" y="2722"/>
                  <a:pt x="1506" y="2713"/>
                  <a:pt x="1505" y="2725"/>
                </a:cubicBezTo>
                <a:cubicBezTo>
                  <a:pt x="1504" y="2739"/>
                  <a:pt x="1509" y="2729"/>
                  <a:pt x="1511" y="2742"/>
                </a:cubicBezTo>
                <a:cubicBezTo>
                  <a:pt x="1514" y="2794"/>
                  <a:pt x="1515" y="2791"/>
                  <a:pt x="1506" y="2801"/>
                </a:cubicBezTo>
                <a:cubicBezTo>
                  <a:pt x="1498" y="2813"/>
                  <a:pt x="1498" y="2810"/>
                  <a:pt x="1493" y="2810"/>
                </a:cubicBezTo>
                <a:cubicBezTo>
                  <a:pt x="1489" y="2810"/>
                  <a:pt x="1488" y="2807"/>
                  <a:pt x="1488" y="2814"/>
                </a:cubicBezTo>
                <a:cubicBezTo>
                  <a:pt x="1485" y="2833"/>
                  <a:pt x="1488" y="2849"/>
                  <a:pt x="1436" y="2863"/>
                </a:cubicBezTo>
                <a:cubicBezTo>
                  <a:pt x="1367" y="2883"/>
                  <a:pt x="1310" y="2867"/>
                  <a:pt x="1300" y="2864"/>
                </a:cubicBezTo>
                <a:cubicBezTo>
                  <a:pt x="1282" y="2862"/>
                  <a:pt x="1283" y="2857"/>
                  <a:pt x="1282" y="2850"/>
                </a:cubicBezTo>
                <a:cubicBezTo>
                  <a:pt x="1282" y="2844"/>
                  <a:pt x="1285" y="2841"/>
                  <a:pt x="1289" y="2839"/>
                </a:cubicBezTo>
                <a:cubicBezTo>
                  <a:pt x="1293" y="2831"/>
                  <a:pt x="1293" y="2837"/>
                  <a:pt x="1293" y="2827"/>
                </a:cubicBezTo>
                <a:cubicBezTo>
                  <a:pt x="1292" y="2811"/>
                  <a:pt x="1308" y="2788"/>
                  <a:pt x="1309" y="2782"/>
                </a:cubicBezTo>
                <a:cubicBezTo>
                  <a:pt x="1312" y="2767"/>
                  <a:pt x="1309" y="2777"/>
                  <a:pt x="1299" y="2771"/>
                </a:cubicBezTo>
                <a:cubicBezTo>
                  <a:pt x="1293" y="2768"/>
                  <a:pt x="1287" y="2764"/>
                  <a:pt x="1279" y="2759"/>
                </a:cubicBezTo>
                <a:cubicBezTo>
                  <a:pt x="1262" y="2752"/>
                  <a:pt x="1267" y="2754"/>
                  <a:pt x="1256" y="2762"/>
                </a:cubicBezTo>
                <a:cubicBezTo>
                  <a:pt x="1202" y="2803"/>
                  <a:pt x="1126" y="2808"/>
                  <a:pt x="1115" y="2807"/>
                </a:cubicBezTo>
                <a:cubicBezTo>
                  <a:pt x="1004" y="2803"/>
                  <a:pt x="999" y="2791"/>
                  <a:pt x="1001" y="2777"/>
                </a:cubicBezTo>
                <a:cubicBezTo>
                  <a:pt x="1002" y="2764"/>
                  <a:pt x="1011" y="2774"/>
                  <a:pt x="1009" y="2761"/>
                </a:cubicBezTo>
                <a:cubicBezTo>
                  <a:pt x="1008" y="2741"/>
                  <a:pt x="1019" y="2733"/>
                  <a:pt x="1024" y="2731"/>
                </a:cubicBezTo>
                <a:cubicBezTo>
                  <a:pt x="1032" y="2723"/>
                  <a:pt x="1070" y="2721"/>
                  <a:pt x="1073" y="2719"/>
                </a:cubicBezTo>
                <a:cubicBezTo>
                  <a:pt x="1081" y="2713"/>
                  <a:pt x="1103" y="2710"/>
                  <a:pt x="1109" y="2708"/>
                </a:cubicBezTo>
                <a:cubicBezTo>
                  <a:pt x="1142" y="2693"/>
                  <a:pt x="1142" y="2682"/>
                  <a:pt x="1146" y="2674"/>
                </a:cubicBezTo>
                <a:cubicBezTo>
                  <a:pt x="1152" y="2662"/>
                  <a:pt x="1143" y="2673"/>
                  <a:pt x="1143" y="2660"/>
                </a:cubicBezTo>
                <a:cubicBezTo>
                  <a:pt x="1140" y="2605"/>
                  <a:pt x="1106" y="2469"/>
                  <a:pt x="1104" y="2457"/>
                </a:cubicBezTo>
                <a:cubicBezTo>
                  <a:pt x="1097" y="2405"/>
                  <a:pt x="1102" y="2309"/>
                  <a:pt x="1102" y="2297"/>
                </a:cubicBezTo>
                <a:cubicBezTo>
                  <a:pt x="1102" y="2287"/>
                  <a:pt x="1103" y="2289"/>
                  <a:pt x="1100" y="2280"/>
                </a:cubicBezTo>
                <a:cubicBezTo>
                  <a:pt x="1097" y="2271"/>
                  <a:pt x="1081" y="2225"/>
                  <a:pt x="1077" y="2217"/>
                </a:cubicBezTo>
                <a:cubicBezTo>
                  <a:pt x="1045" y="2139"/>
                  <a:pt x="1041" y="2055"/>
                  <a:pt x="1040" y="2051"/>
                </a:cubicBezTo>
                <a:cubicBezTo>
                  <a:pt x="1019" y="1867"/>
                  <a:pt x="1009" y="1827"/>
                  <a:pt x="1009" y="1819"/>
                </a:cubicBezTo>
                <a:cubicBezTo>
                  <a:pt x="1008" y="1812"/>
                  <a:pt x="982" y="1566"/>
                  <a:pt x="981" y="1556"/>
                </a:cubicBezTo>
                <a:cubicBezTo>
                  <a:pt x="972" y="1514"/>
                  <a:pt x="983" y="1475"/>
                  <a:pt x="982" y="1432"/>
                </a:cubicBezTo>
                <a:cubicBezTo>
                  <a:pt x="979" y="1362"/>
                  <a:pt x="963" y="1320"/>
                  <a:pt x="963" y="1330"/>
                </a:cubicBezTo>
                <a:cubicBezTo>
                  <a:pt x="963" y="1347"/>
                  <a:pt x="946" y="1353"/>
                  <a:pt x="939" y="1362"/>
                </a:cubicBezTo>
                <a:cubicBezTo>
                  <a:pt x="927" y="1376"/>
                  <a:pt x="923" y="1359"/>
                  <a:pt x="923" y="1369"/>
                </a:cubicBezTo>
                <a:cubicBezTo>
                  <a:pt x="923" y="1395"/>
                  <a:pt x="842" y="1739"/>
                  <a:pt x="841" y="1745"/>
                </a:cubicBezTo>
                <a:cubicBezTo>
                  <a:pt x="828" y="1814"/>
                  <a:pt x="826" y="1854"/>
                  <a:pt x="825" y="1863"/>
                </a:cubicBezTo>
                <a:cubicBezTo>
                  <a:pt x="815" y="1922"/>
                  <a:pt x="815" y="1971"/>
                  <a:pt x="815" y="1981"/>
                </a:cubicBezTo>
                <a:cubicBezTo>
                  <a:pt x="815" y="1989"/>
                  <a:pt x="802" y="2124"/>
                  <a:pt x="802" y="2138"/>
                </a:cubicBezTo>
                <a:cubicBezTo>
                  <a:pt x="802" y="2165"/>
                  <a:pt x="799" y="2166"/>
                  <a:pt x="775" y="2172"/>
                </a:cubicBezTo>
                <a:cubicBezTo>
                  <a:pt x="763" y="2173"/>
                  <a:pt x="763" y="2171"/>
                  <a:pt x="765" y="2176"/>
                </a:cubicBezTo>
                <a:cubicBezTo>
                  <a:pt x="776" y="2231"/>
                  <a:pt x="762" y="2325"/>
                  <a:pt x="763" y="2309"/>
                </a:cubicBezTo>
                <a:cubicBezTo>
                  <a:pt x="765" y="2302"/>
                  <a:pt x="736" y="2431"/>
                  <a:pt x="733" y="2450"/>
                </a:cubicBezTo>
                <a:cubicBezTo>
                  <a:pt x="724" y="2503"/>
                  <a:pt x="707" y="2572"/>
                  <a:pt x="705" y="2578"/>
                </a:cubicBezTo>
                <a:cubicBezTo>
                  <a:pt x="703" y="2585"/>
                  <a:pt x="695" y="2623"/>
                  <a:pt x="700" y="2644"/>
                </a:cubicBezTo>
                <a:cubicBezTo>
                  <a:pt x="714" y="2726"/>
                  <a:pt x="727" y="2742"/>
                  <a:pt x="730" y="2749"/>
                </a:cubicBezTo>
                <a:cubicBezTo>
                  <a:pt x="752" y="2791"/>
                  <a:pt x="747" y="2798"/>
                  <a:pt x="744" y="2808"/>
                </a:cubicBezTo>
                <a:cubicBezTo>
                  <a:pt x="737" y="2837"/>
                  <a:pt x="726" y="2841"/>
                  <a:pt x="721" y="2843"/>
                </a:cubicBezTo>
                <a:cubicBezTo>
                  <a:pt x="667" y="2853"/>
                  <a:pt x="631" y="2833"/>
                  <a:pt x="625" y="2827"/>
                </a:cubicBezTo>
                <a:cubicBezTo>
                  <a:pt x="605" y="2807"/>
                  <a:pt x="613" y="2782"/>
                  <a:pt x="613" y="2774"/>
                </a:cubicBezTo>
                <a:cubicBezTo>
                  <a:pt x="612" y="2765"/>
                  <a:pt x="608" y="2723"/>
                  <a:pt x="606" y="2710"/>
                </a:cubicBezTo>
                <a:cubicBezTo>
                  <a:pt x="606" y="2698"/>
                  <a:pt x="599" y="2698"/>
                  <a:pt x="595" y="2686"/>
                </a:cubicBezTo>
                <a:cubicBezTo>
                  <a:pt x="593" y="2682"/>
                  <a:pt x="590" y="2670"/>
                  <a:pt x="599" y="2651"/>
                </a:cubicBezTo>
                <a:cubicBezTo>
                  <a:pt x="600" y="2646"/>
                  <a:pt x="612" y="2615"/>
                  <a:pt x="613" y="2610"/>
                </a:cubicBezTo>
                <a:cubicBezTo>
                  <a:pt x="619" y="2594"/>
                  <a:pt x="610" y="2584"/>
                  <a:pt x="609" y="2513"/>
                </a:cubicBezTo>
                <a:cubicBezTo>
                  <a:pt x="609" y="2506"/>
                  <a:pt x="609" y="2472"/>
                  <a:pt x="595" y="2410"/>
                </a:cubicBezTo>
                <a:cubicBezTo>
                  <a:pt x="593" y="2404"/>
                  <a:pt x="580" y="2346"/>
                  <a:pt x="577" y="2336"/>
                </a:cubicBezTo>
                <a:cubicBezTo>
                  <a:pt x="576" y="2328"/>
                  <a:pt x="577" y="2329"/>
                  <a:pt x="574" y="2338"/>
                </a:cubicBezTo>
                <a:cubicBezTo>
                  <a:pt x="573" y="2348"/>
                  <a:pt x="563" y="2431"/>
                  <a:pt x="561" y="2463"/>
                </a:cubicBezTo>
                <a:cubicBezTo>
                  <a:pt x="561" y="2469"/>
                  <a:pt x="560" y="2565"/>
                  <a:pt x="561" y="2575"/>
                </a:cubicBezTo>
                <a:cubicBezTo>
                  <a:pt x="563" y="2585"/>
                  <a:pt x="576" y="2624"/>
                  <a:pt x="580" y="2646"/>
                </a:cubicBezTo>
                <a:cubicBezTo>
                  <a:pt x="585" y="2674"/>
                  <a:pt x="587" y="2690"/>
                  <a:pt x="584" y="2696"/>
                </a:cubicBezTo>
                <a:cubicBezTo>
                  <a:pt x="582" y="2706"/>
                  <a:pt x="580" y="2729"/>
                  <a:pt x="580" y="2746"/>
                </a:cubicBezTo>
                <a:cubicBezTo>
                  <a:pt x="580" y="2777"/>
                  <a:pt x="580" y="2772"/>
                  <a:pt x="577" y="2775"/>
                </a:cubicBezTo>
                <a:cubicBezTo>
                  <a:pt x="573" y="2778"/>
                  <a:pt x="574" y="2778"/>
                  <a:pt x="570" y="2777"/>
                </a:cubicBezTo>
                <a:cubicBezTo>
                  <a:pt x="566" y="2775"/>
                  <a:pt x="566" y="2774"/>
                  <a:pt x="566" y="2778"/>
                </a:cubicBezTo>
                <a:cubicBezTo>
                  <a:pt x="567" y="2788"/>
                  <a:pt x="569" y="2800"/>
                  <a:pt x="564" y="2805"/>
                </a:cubicBezTo>
                <a:cubicBezTo>
                  <a:pt x="560" y="2813"/>
                  <a:pt x="564" y="2814"/>
                  <a:pt x="559" y="2820"/>
                </a:cubicBezTo>
                <a:cubicBezTo>
                  <a:pt x="527" y="2844"/>
                  <a:pt x="482" y="2849"/>
                  <a:pt x="474" y="2849"/>
                </a:cubicBezTo>
                <a:cubicBezTo>
                  <a:pt x="442" y="2849"/>
                  <a:pt x="443" y="2839"/>
                  <a:pt x="440" y="2830"/>
                </a:cubicBezTo>
                <a:cubicBezTo>
                  <a:pt x="430" y="2807"/>
                  <a:pt x="432" y="2798"/>
                  <a:pt x="432" y="2793"/>
                </a:cubicBezTo>
                <a:cubicBezTo>
                  <a:pt x="432" y="2785"/>
                  <a:pt x="462" y="2731"/>
                  <a:pt x="463" y="2728"/>
                </a:cubicBezTo>
                <a:cubicBezTo>
                  <a:pt x="468" y="2713"/>
                  <a:pt x="482" y="2662"/>
                  <a:pt x="481" y="2653"/>
                </a:cubicBezTo>
                <a:cubicBezTo>
                  <a:pt x="479" y="2644"/>
                  <a:pt x="479" y="2618"/>
                  <a:pt x="479" y="2611"/>
                </a:cubicBezTo>
                <a:cubicBezTo>
                  <a:pt x="481" y="2601"/>
                  <a:pt x="458" y="2532"/>
                  <a:pt x="455" y="2525"/>
                </a:cubicBezTo>
                <a:cubicBezTo>
                  <a:pt x="438" y="2451"/>
                  <a:pt x="410" y="2330"/>
                  <a:pt x="409" y="2323"/>
                </a:cubicBezTo>
                <a:cubicBezTo>
                  <a:pt x="381" y="2230"/>
                  <a:pt x="389" y="2161"/>
                  <a:pt x="390" y="2150"/>
                </a:cubicBezTo>
                <a:cubicBezTo>
                  <a:pt x="391" y="2143"/>
                  <a:pt x="393" y="2146"/>
                  <a:pt x="378" y="2142"/>
                </a:cubicBezTo>
                <a:cubicBezTo>
                  <a:pt x="368" y="2140"/>
                  <a:pt x="304" y="2116"/>
                  <a:pt x="296" y="2112"/>
                </a:cubicBezTo>
                <a:cubicBezTo>
                  <a:pt x="282" y="2106"/>
                  <a:pt x="286" y="2103"/>
                  <a:pt x="286" y="2097"/>
                </a:cubicBezTo>
                <a:cubicBezTo>
                  <a:pt x="288" y="2090"/>
                  <a:pt x="285" y="2011"/>
                  <a:pt x="285" y="2004"/>
                </a:cubicBezTo>
                <a:cubicBezTo>
                  <a:pt x="288" y="1791"/>
                  <a:pt x="279" y="1691"/>
                  <a:pt x="278" y="1675"/>
                </a:cubicBezTo>
                <a:cubicBezTo>
                  <a:pt x="276" y="1661"/>
                  <a:pt x="278" y="1652"/>
                  <a:pt x="273" y="1667"/>
                </a:cubicBezTo>
                <a:cubicBezTo>
                  <a:pt x="268" y="1686"/>
                  <a:pt x="261" y="1716"/>
                  <a:pt x="250" y="1726"/>
                </a:cubicBezTo>
                <a:cubicBezTo>
                  <a:pt x="111" y="1851"/>
                  <a:pt x="24" y="1716"/>
                  <a:pt x="24" y="1716"/>
                </a:cubicBezTo>
                <a:cubicBezTo>
                  <a:pt x="0" y="1625"/>
                  <a:pt x="1" y="1556"/>
                  <a:pt x="1" y="1546"/>
                </a:cubicBezTo>
                <a:cubicBezTo>
                  <a:pt x="3" y="1461"/>
                  <a:pt x="39" y="1362"/>
                  <a:pt x="40" y="1352"/>
                </a:cubicBezTo>
                <a:cubicBezTo>
                  <a:pt x="46" y="1320"/>
                  <a:pt x="89" y="1271"/>
                  <a:pt x="95" y="1262"/>
                </a:cubicBezTo>
                <a:cubicBezTo>
                  <a:pt x="113" y="1236"/>
                  <a:pt x="103" y="1248"/>
                  <a:pt x="111" y="1233"/>
                </a:cubicBezTo>
                <a:cubicBezTo>
                  <a:pt x="121" y="1210"/>
                  <a:pt x="125" y="1208"/>
                  <a:pt x="118" y="1202"/>
                </a:cubicBezTo>
                <a:cubicBezTo>
                  <a:pt x="113" y="1197"/>
                  <a:pt x="105" y="1159"/>
                  <a:pt x="105" y="1154"/>
                </a:cubicBezTo>
                <a:cubicBezTo>
                  <a:pt x="105" y="1117"/>
                  <a:pt x="111" y="1098"/>
                  <a:pt x="109" y="1091"/>
                </a:cubicBezTo>
                <a:cubicBezTo>
                  <a:pt x="108" y="1081"/>
                  <a:pt x="185" y="836"/>
                  <a:pt x="187" y="828"/>
                </a:cubicBezTo>
                <a:cubicBezTo>
                  <a:pt x="194" y="751"/>
                  <a:pt x="217" y="679"/>
                  <a:pt x="219" y="673"/>
                </a:cubicBezTo>
                <a:cubicBezTo>
                  <a:pt x="226" y="642"/>
                  <a:pt x="250" y="617"/>
                  <a:pt x="250" y="617"/>
                </a:cubicBezTo>
                <a:cubicBezTo>
                  <a:pt x="255" y="614"/>
                  <a:pt x="273" y="600"/>
                  <a:pt x="282" y="596"/>
                </a:cubicBezTo>
                <a:cubicBezTo>
                  <a:pt x="330" y="577"/>
                  <a:pt x="330" y="577"/>
                  <a:pt x="330" y="577"/>
                </a:cubicBezTo>
                <a:cubicBezTo>
                  <a:pt x="338" y="571"/>
                  <a:pt x="364" y="527"/>
                  <a:pt x="365" y="518"/>
                </a:cubicBezTo>
                <a:cubicBezTo>
                  <a:pt x="377" y="450"/>
                  <a:pt x="376" y="393"/>
                  <a:pt x="376" y="384"/>
                </a:cubicBezTo>
                <a:cubicBezTo>
                  <a:pt x="381" y="327"/>
                  <a:pt x="386" y="286"/>
                  <a:pt x="386" y="279"/>
                </a:cubicBezTo>
                <a:cubicBezTo>
                  <a:pt x="387" y="262"/>
                  <a:pt x="400" y="236"/>
                  <a:pt x="403" y="227"/>
                </a:cubicBezTo>
                <a:cubicBezTo>
                  <a:pt x="420" y="181"/>
                  <a:pt x="463" y="157"/>
                  <a:pt x="471" y="154"/>
                </a:cubicBezTo>
                <a:cubicBezTo>
                  <a:pt x="508" y="138"/>
                  <a:pt x="528" y="132"/>
                  <a:pt x="535" y="135"/>
                </a:cubicBezTo>
                <a:cubicBezTo>
                  <a:pt x="554" y="144"/>
                  <a:pt x="551" y="137"/>
                  <a:pt x="560" y="139"/>
                </a:cubicBezTo>
                <a:cubicBezTo>
                  <a:pt x="589" y="147"/>
                  <a:pt x="605" y="160"/>
                  <a:pt x="612" y="165"/>
                </a:cubicBezTo>
                <a:cubicBezTo>
                  <a:pt x="658" y="203"/>
                  <a:pt x="672" y="253"/>
                  <a:pt x="675" y="260"/>
                </a:cubicBezTo>
                <a:cubicBezTo>
                  <a:pt x="684" y="280"/>
                  <a:pt x="695" y="361"/>
                  <a:pt x="697" y="370"/>
                </a:cubicBezTo>
                <a:cubicBezTo>
                  <a:pt x="700" y="391"/>
                  <a:pt x="708" y="468"/>
                  <a:pt x="708" y="475"/>
                </a:cubicBezTo>
                <a:cubicBezTo>
                  <a:pt x="710" y="534"/>
                  <a:pt x="739" y="573"/>
                  <a:pt x="750" y="586"/>
                </a:cubicBezTo>
                <a:cubicBezTo>
                  <a:pt x="763" y="600"/>
                  <a:pt x="788" y="627"/>
                  <a:pt x="796" y="633"/>
                </a:cubicBezTo>
                <a:cubicBezTo>
                  <a:pt x="796" y="633"/>
                  <a:pt x="861" y="695"/>
                  <a:pt x="862" y="702"/>
                </a:cubicBezTo>
                <a:cubicBezTo>
                  <a:pt x="862" y="702"/>
                  <a:pt x="862" y="702"/>
                  <a:pt x="862" y="702"/>
                </a:cubicBezTo>
                <a:cubicBezTo>
                  <a:pt x="864" y="711"/>
                  <a:pt x="884" y="796"/>
                  <a:pt x="886" y="806"/>
                </a:cubicBezTo>
                <a:cubicBezTo>
                  <a:pt x="898" y="866"/>
                  <a:pt x="903" y="943"/>
                  <a:pt x="904" y="950"/>
                </a:cubicBezTo>
                <a:cubicBezTo>
                  <a:pt x="911" y="1003"/>
                  <a:pt x="924" y="1094"/>
                  <a:pt x="927" y="1120"/>
                </a:cubicBezTo>
                <a:cubicBezTo>
                  <a:pt x="932" y="1151"/>
                  <a:pt x="937" y="1192"/>
                  <a:pt x="937" y="1196"/>
                </a:cubicBezTo>
                <a:cubicBezTo>
                  <a:pt x="939" y="1200"/>
                  <a:pt x="943" y="1255"/>
                  <a:pt x="943" y="1261"/>
                </a:cubicBezTo>
                <a:cubicBezTo>
                  <a:pt x="945" y="1265"/>
                  <a:pt x="942" y="1265"/>
                  <a:pt x="949" y="1268"/>
                </a:cubicBezTo>
                <a:cubicBezTo>
                  <a:pt x="956" y="1272"/>
                  <a:pt x="959" y="1277"/>
                  <a:pt x="953" y="1246"/>
                </a:cubicBezTo>
                <a:cubicBezTo>
                  <a:pt x="952" y="1239"/>
                  <a:pt x="945" y="1241"/>
                  <a:pt x="942" y="1202"/>
                </a:cubicBezTo>
                <a:cubicBezTo>
                  <a:pt x="937" y="1170"/>
                  <a:pt x="940" y="1177"/>
                  <a:pt x="945" y="1170"/>
                </a:cubicBezTo>
                <a:cubicBezTo>
                  <a:pt x="949" y="1164"/>
                  <a:pt x="953" y="1161"/>
                  <a:pt x="939" y="1153"/>
                </a:cubicBezTo>
                <a:cubicBezTo>
                  <a:pt x="935" y="1150"/>
                  <a:pt x="929" y="1150"/>
                  <a:pt x="943" y="1121"/>
                </a:cubicBezTo>
                <a:cubicBezTo>
                  <a:pt x="950" y="1107"/>
                  <a:pt x="949" y="1108"/>
                  <a:pt x="947" y="1100"/>
                </a:cubicBezTo>
                <a:cubicBezTo>
                  <a:pt x="940" y="1078"/>
                  <a:pt x="942" y="1046"/>
                  <a:pt x="942" y="1039"/>
                </a:cubicBezTo>
                <a:cubicBezTo>
                  <a:pt x="942" y="1033"/>
                  <a:pt x="939" y="790"/>
                  <a:pt x="939" y="779"/>
                </a:cubicBezTo>
                <a:cubicBezTo>
                  <a:pt x="939" y="731"/>
                  <a:pt x="963" y="672"/>
                  <a:pt x="965" y="665"/>
                </a:cubicBezTo>
                <a:cubicBezTo>
                  <a:pt x="1002" y="550"/>
                  <a:pt x="1011" y="547"/>
                  <a:pt x="1015" y="541"/>
                </a:cubicBezTo>
                <a:cubicBezTo>
                  <a:pt x="1037" y="515"/>
                  <a:pt x="1056" y="509"/>
                  <a:pt x="1092" y="488"/>
                </a:cubicBezTo>
                <a:cubicBezTo>
                  <a:pt x="1122" y="471"/>
                  <a:pt x="1148" y="455"/>
                  <a:pt x="1151" y="453"/>
                </a:cubicBezTo>
                <a:cubicBezTo>
                  <a:pt x="1159" y="447"/>
                  <a:pt x="1158" y="378"/>
                  <a:pt x="1148" y="371"/>
                </a:cubicBezTo>
                <a:cubicBezTo>
                  <a:pt x="1119" y="351"/>
                  <a:pt x="1116" y="338"/>
                  <a:pt x="1103" y="293"/>
                </a:cubicBezTo>
                <a:cubicBezTo>
                  <a:pt x="1100" y="286"/>
                  <a:pt x="1099" y="291"/>
                  <a:pt x="1097" y="286"/>
                </a:cubicBezTo>
                <a:cubicBezTo>
                  <a:pt x="1081" y="227"/>
                  <a:pt x="1081" y="216"/>
                  <a:pt x="1080" y="207"/>
                </a:cubicBezTo>
                <a:cubicBezTo>
                  <a:pt x="1079" y="187"/>
                  <a:pt x="1086" y="197"/>
                  <a:pt x="1087" y="188"/>
                </a:cubicBezTo>
                <a:cubicBezTo>
                  <a:pt x="1090" y="177"/>
                  <a:pt x="1083" y="161"/>
                  <a:pt x="1083" y="157"/>
                </a:cubicBezTo>
                <a:cubicBezTo>
                  <a:pt x="1083" y="152"/>
                  <a:pt x="1079" y="128"/>
                  <a:pt x="1079" y="124"/>
                </a:cubicBezTo>
                <a:cubicBezTo>
                  <a:pt x="1080" y="119"/>
                  <a:pt x="1084" y="99"/>
                  <a:pt x="1084" y="93"/>
                </a:cubicBezTo>
                <a:cubicBezTo>
                  <a:pt x="1086" y="79"/>
                  <a:pt x="1094" y="73"/>
                  <a:pt x="1096" y="69"/>
                </a:cubicBezTo>
                <a:cubicBezTo>
                  <a:pt x="1099" y="52"/>
                  <a:pt x="1106" y="56"/>
                  <a:pt x="1109" y="50"/>
                </a:cubicBezTo>
                <a:cubicBezTo>
                  <a:pt x="1112" y="43"/>
                  <a:pt x="1126" y="46"/>
                  <a:pt x="1126" y="36"/>
                </a:cubicBezTo>
                <a:cubicBezTo>
                  <a:pt x="1126" y="30"/>
                  <a:pt x="1135" y="30"/>
                  <a:pt x="1136" y="24"/>
                </a:cubicBezTo>
                <a:cubicBezTo>
                  <a:pt x="1136" y="23"/>
                  <a:pt x="1153" y="13"/>
                  <a:pt x="1158" y="11"/>
                </a:cubicBezTo>
                <a:cubicBezTo>
                  <a:pt x="1162" y="10"/>
                  <a:pt x="1174" y="6"/>
                  <a:pt x="1177" y="8"/>
                </a:cubicBezTo>
                <a:cubicBezTo>
                  <a:pt x="1187" y="13"/>
                  <a:pt x="1188" y="10"/>
                  <a:pt x="1192" y="6"/>
                </a:cubicBezTo>
                <a:cubicBezTo>
                  <a:pt x="1195" y="0"/>
                  <a:pt x="1198" y="6"/>
                  <a:pt x="1201" y="3"/>
                </a:cubicBezTo>
                <a:cubicBezTo>
                  <a:pt x="1205" y="0"/>
                  <a:pt x="1215" y="4"/>
                  <a:pt x="1218" y="4"/>
                </a:cubicBezTo>
                <a:cubicBezTo>
                  <a:pt x="1221" y="3"/>
                  <a:pt x="1227" y="6"/>
                  <a:pt x="1231" y="4"/>
                </a:cubicBezTo>
                <a:cubicBezTo>
                  <a:pt x="1236" y="3"/>
                  <a:pt x="1243" y="7"/>
                  <a:pt x="1246" y="7"/>
                </a:cubicBezTo>
                <a:cubicBezTo>
                  <a:pt x="1249" y="7"/>
                  <a:pt x="1254" y="11"/>
                  <a:pt x="1257" y="13"/>
                </a:cubicBezTo>
                <a:cubicBezTo>
                  <a:pt x="1260" y="14"/>
                  <a:pt x="1276" y="17"/>
                  <a:pt x="1279" y="20"/>
                </a:cubicBezTo>
                <a:cubicBezTo>
                  <a:pt x="1280" y="21"/>
                  <a:pt x="1290" y="27"/>
                  <a:pt x="1293" y="29"/>
                </a:cubicBezTo>
                <a:cubicBezTo>
                  <a:pt x="1299" y="30"/>
                  <a:pt x="1299" y="30"/>
                  <a:pt x="1299" y="30"/>
                </a:cubicBezTo>
                <a:cubicBezTo>
                  <a:pt x="1300" y="31"/>
                  <a:pt x="1303" y="31"/>
                  <a:pt x="1306" y="34"/>
                </a:cubicBezTo>
                <a:cubicBezTo>
                  <a:pt x="1309" y="36"/>
                  <a:pt x="1313" y="36"/>
                  <a:pt x="1310" y="36"/>
                </a:cubicBezTo>
                <a:cubicBezTo>
                  <a:pt x="1313" y="37"/>
                  <a:pt x="1321" y="42"/>
                  <a:pt x="1322" y="44"/>
                </a:cubicBezTo>
                <a:cubicBezTo>
                  <a:pt x="1322" y="47"/>
                  <a:pt x="1332" y="53"/>
                  <a:pt x="1336" y="56"/>
                </a:cubicBezTo>
                <a:cubicBezTo>
                  <a:pt x="1339" y="59"/>
                  <a:pt x="1352" y="70"/>
                  <a:pt x="1354" y="76"/>
                </a:cubicBezTo>
                <a:cubicBezTo>
                  <a:pt x="1357" y="88"/>
                  <a:pt x="1361" y="116"/>
                  <a:pt x="1362" y="122"/>
                </a:cubicBezTo>
                <a:cubicBezTo>
                  <a:pt x="1367" y="139"/>
                  <a:pt x="1367" y="157"/>
                  <a:pt x="1365" y="168"/>
                </a:cubicBezTo>
                <a:cubicBezTo>
                  <a:pt x="1362" y="180"/>
                  <a:pt x="1361" y="177"/>
                  <a:pt x="1365" y="180"/>
                </a:cubicBezTo>
                <a:cubicBezTo>
                  <a:pt x="1375" y="183"/>
                  <a:pt x="1377" y="187"/>
                  <a:pt x="1378" y="194"/>
                </a:cubicBezTo>
                <a:cubicBezTo>
                  <a:pt x="1381" y="229"/>
                  <a:pt x="1361" y="269"/>
                  <a:pt x="1357" y="278"/>
                </a:cubicBezTo>
                <a:cubicBezTo>
                  <a:pt x="1346" y="293"/>
                  <a:pt x="1341" y="282"/>
                  <a:pt x="1341" y="291"/>
                </a:cubicBezTo>
                <a:cubicBezTo>
                  <a:pt x="1341" y="296"/>
                  <a:pt x="1339" y="321"/>
                  <a:pt x="1341" y="334"/>
                </a:cubicBezTo>
                <a:cubicBezTo>
                  <a:pt x="1341" y="347"/>
                  <a:pt x="1358" y="365"/>
                  <a:pt x="1365" y="380"/>
                </a:cubicBezTo>
                <a:cubicBezTo>
                  <a:pt x="1375" y="399"/>
                  <a:pt x="1444" y="433"/>
                  <a:pt x="1457" y="439"/>
                </a:cubicBezTo>
                <a:cubicBezTo>
                  <a:pt x="1475" y="445"/>
                  <a:pt x="1522" y="475"/>
                  <a:pt x="1528" y="478"/>
                </a:cubicBezTo>
                <a:cubicBezTo>
                  <a:pt x="1574" y="504"/>
                  <a:pt x="1581" y="514"/>
                  <a:pt x="1590" y="522"/>
                </a:cubicBezTo>
                <a:cubicBezTo>
                  <a:pt x="1636" y="564"/>
                  <a:pt x="1656" y="619"/>
                  <a:pt x="1661" y="627"/>
                </a:cubicBezTo>
                <a:cubicBezTo>
                  <a:pt x="1681" y="681"/>
                  <a:pt x="1666" y="830"/>
                  <a:pt x="1666" y="839"/>
                </a:cubicBezTo>
                <a:cubicBezTo>
                  <a:pt x="1672" y="933"/>
                  <a:pt x="1666" y="993"/>
                  <a:pt x="1668" y="1003"/>
                </a:cubicBezTo>
                <a:cubicBezTo>
                  <a:pt x="1671" y="1018"/>
                  <a:pt x="1630" y="1471"/>
                  <a:pt x="1627" y="1493"/>
                </a:cubicBezTo>
                <a:cubicBezTo>
                  <a:pt x="1626" y="1516"/>
                  <a:pt x="1622" y="1507"/>
                  <a:pt x="1622" y="1511"/>
                </a:cubicBezTo>
                <a:cubicBezTo>
                  <a:pt x="1635" y="1554"/>
                  <a:pt x="1632" y="1580"/>
                  <a:pt x="1633" y="1588"/>
                </a:cubicBezTo>
                <a:cubicBezTo>
                  <a:pt x="1639" y="1608"/>
                  <a:pt x="1635" y="1629"/>
                  <a:pt x="1632" y="1660"/>
                </a:cubicBezTo>
                <a:cubicBezTo>
                  <a:pt x="1632" y="1674"/>
                  <a:pt x="1627" y="1670"/>
                  <a:pt x="1632" y="1680"/>
                </a:cubicBezTo>
                <a:cubicBezTo>
                  <a:pt x="1635" y="1683"/>
                  <a:pt x="1640" y="1700"/>
                  <a:pt x="1649" y="1720"/>
                </a:cubicBezTo>
                <a:cubicBezTo>
                  <a:pt x="1658" y="1742"/>
                  <a:pt x="1679" y="1782"/>
                  <a:pt x="1686" y="1805"/>
                </a:cubicBezTo>
                <a:cubicBezTo>
                  <a:pt x="1692" y="1824"/>
                  <a:pt x="1828" y="1854"/>
                  <a:pt x="1836" y="1857"/>
                </a:cubicBezTo>
                <a:cubicBezTo>
                  <a:pt x="1841" y="1860"/>
                  <a:pt x="1874" y="1868"/>
                  <a:pt x="1874" y="1881"/>
                </a:cubicBezTo>
                <a:cubicBezTo>
                  <a:pt x="1874" y="1896"/>
                  <a:pt x="1868" y="2273"/>
                  <a:pt x="1868" y="2273"/>
                </a:cubicBezTo>
                <a:close/>
                <a:moveTo>
                  <a:pt x="574" y="2169"/>
                </a:moveTo>
                <a:cubicBezTo>
                  <a:pt x="564" y="2169"/>
                  <a:pt x="564" y="2168"/>
                  <a:pt x="566" y="2176"/>
                </a:cubicBezTo>
                <a:cubicBezTo>
                  <a:pt x="567" y="2185"/>
                  <a:pt x="572" y="2214"/>
                  <a:pt x="574" y="2224"/>
                </a:cubicBezTo>
                <a:cubicBezTo>
                  <a:pt x="577" y="2231"/>
                  <a:pt x="577" y="2233"/>
                  <a:pt x="579" y="2221"/>
                </a:cubicBezTo>
                <a:cubicBezTo>
                  <a:pt x="580" y="2208"/>
                  <a:pt x="587" y="2195"/>
                  <a:pt x="586" y="2175"/>
                </a:cubicBezTo>
                <a:cubicBezTo>
                  <a:pt x="584" y="2168"/>
                  <a:pt x="587" y="2171"/>
                  <a:pt x="574" y="2169"/>
                </a:cubicBezTo>
                <a:close/>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57" name="Rectangle 56"/>
          <p:cNvSpPr/>
          <p:nvPr/>
        </p:nvSpPr>
        <p:spPr>
          <a:xfrm>
            <a:off x="-5277" y="627557"/>
            <a:ext cx="9149277" cy="3974429"/>
          </a:xfrm>
          <a:prstGeom prst="rect">
            <a:avLst/>
          </a:prstGeom>
          <a:solidFill>
            <a:sysClr val="window" lastClr="FFFFFF">
              <a:alpha val="26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pitchFamily="34" charset="0"/>
              <a:ea typeface="黑体" pitchFamily="49" charset="-122"/>
              <a:cs typeface="Arial" pitchFamily="34" charset="0"/>
            </a:endParaRPr>
          </a:p>
        </p:txBody>
      </p:sp>
      <p:sp>
        <p:nvSpPr>
          <p:cNvPr id="58" name="Freeform 31"/>
          <p:cNvSpPr>
            <a:spLocks noEditPoints="1"/>
          </p:cNvSpPr>
          <p:nvPr/>
        </p:nvSpPr>
        <p:spPr bwMode="auto">
          <a:xfrm>
            <a:off x="-94129" y="2533892"/>
            <a:ext cx="1902196" cy="2349927"/>
          </a:xfrm>
          <a:custGeom>
            <a:avLst/>
            <a:gdLst>
              <a:gd name="T0" fmla="*/ 115 w 608"/>
              <a:gd name="T1" fmla="*/ 735 h 751"/>
              <a:gd name="T2" fmla="*/ 169 w 608"/>
              <a:gd name="T3" fmla="*/ 749 h 751"/>
              <a:gd name="T4" fmla="*/ 180 w 608"/>
              <a:gd name="T5" fmla="*/ 738 h 751"/>
              <a:gd name="T6" fmla="*/ 236 w 608"/>
              <a:gd name="T7" fmla="*/ 732 h 751"/>
              <a:gd name="T8" fmla="*/ 285 w 608"/>
              <a:gd name="T9" fmla="*/ 464 h 751"/>
              <a:gd name="T10" fmla="*/ 304 w 608"/>
              <a:gd name="T11" fmla="*/ 627 h 751"/>
              <a:gd name="T12" fmla="*/ 305 w 608"/>
              <a:gd name="T13" fmla="*/ 716 h 751"/>
              <a:gd name="T14" fmla="*/ 338 w 608"/>
              <a:gd name="T15" fmla="*/ 707 h 751"/>
              <a:gd name="T16" fmla="*/ 373 w 608"/>
              <a:gd name="T17" fmla="*/ 513 h 751"/>
              <a:gd name="T18" fmla="*/ 393 w 608"/>
              <a:gd name="T19" fmla="*/ 438 h 751"/>
              <a:gd name="T20" fmla="*/ 432 w 608"/>
              <a:gd name="T21" fmla="*/ 506 h 751"/>
              <a:gd name="T22" fmla="*/ 464 w 608"/>
              <a:gd name="T23" fmla="*/ 559 h 751"/>
              <a:gd name="T24" fmla="*/ 472 w 608"/>
              <a:gd name="T25" fmla="*/ 674 h 751"/>
              <a:gd name="T26" fmla="*/ 470 w 608"/>
              <a:gd name="T27" fmla="*/ 680 h 751"/>
              <a:gd name="T28" fmla="*/ 459 w 608"/>
              <a:gd name="T29" fmla="*/ 696 h 751"/>
              <a:gd name="T30" fmla="*/ 433 w 608"/>
              <a:gd name="T31" fmla="*/ 717 h 751"/>
              <a:gd name="T32" fmla="*/ 502 w 608"/>
              <a:gd name="T33" fmla="*/ 733 h 751"/>
              <a:gd name="T34" fmla="*/ 522 w 608"/>
              <a:gd name="T35" fmla="*/ 637 h 751"/>
              <a:gd name="T36" fmla="*/ 558 w 608"/>
              <a:gd name="T37" fmla="*/ 489 h 751"/>
              <a:gd name="T38" fmla="*/ 548 w 608"/>
              <a:gd name="T39" fmla="*/ 413 h 751"/>
              <a:gd name="T40" fmla="*/ 548 w 608"/>
              <a:gd name="T41" fmla="*/ 363 h 751"/>
              <a:gd name="T42" fmla="*/ 460 w 608"/>
              <a:gd name="T43" fmla="*/ 158 h 751"/>
              <a:gd name="T44" fmla="*/ 455 w 608"/>
              <a:gd name="T45" fmla="*/ 130 h 751"/>
              <a:gd name="T46" fmla="*/ 426 w 608"/>
              <a:gd name="T47" fmla="*/ 66 h 751"/>
              <a:gd name="T48" fmla="*/ 397 w 608"/>
              <a:gd name="T49" fmla="*/ 127 h 751"/>
              <a:gd name="T50" fmla="*/ 410 w 608"/>
              <a:gd name="T51" fmla="*/ 160 h 751"/>
              <a:gd name="T52" fmla="*/ 391 w 608"/>
              <a:gd name="T53" fmla="*/ 142 h 751"/>
              <a:gd name="T54" fmla="*/ 343 w 608"/>
              <a:gd name="T55" fmla="*/ 71 h 751"/>
              <a:gd name="T56" fmla="*/ 344 w 608"/>
              <a:gd name="T57" fmla="*/ 24 h 751"/>
              <a:gd name="T58" fmla="*/ 327 w 608"/>
              <a:gd name="T59" fmla="*/ 5 h 751"/>
              <a:gd name="T60" fmla="*/ 305 w 608"/>
              <a:gd name="T61" fmla="*/ 3 h 751"/>
              <a:gd name="T62" fmla="*/ 279 w 608"/>
              <a:gd name="T63" fmla="*/ 28 h 751"/>
              <a:gd name="T64" fmla="*/ 274 w 608"/>
              <a:gd name="T65" fmla="*/ 46 h 751"/>
              <a:gd name="T66" fmla="*/ 280 w 608"/>
              <a:gd name="T67" fmla="*/ 89 h 751"/>
              <a:gd name="T68" fmla="*/ 218 w 608"/>
              <a:gd name="T69" fmla="*/ 114 h 751"/>
              <a:gd name="T70" fmla="*/ 215 w 608"/>
              <a:gd name="T71" fmla="*/ 92 h 751"/>
              <a:gd name="T72" fmla="*/ 198 w 608"/>
              <a:gd name="T73" fmla="*/ 76 h 751"/>
              <a:gd name="T74" fmla="*/ 174 w 608"/>
              <a:gd name="T75" fmla="*/ 76 h 751"/>
              <a:gd name="T76" fmla="*/ 158 w 608"/>
              <a:gd name="T77" fmla="*/ 141 h 751"/>
              <a:gd name="T78" fmla="*/ 153 w 608"/>
              <a:gd name="T79" fmla="*/ 160 h 751"/>
              <a:gd name="T80" fmla="*/ 107 w 608"/>
              <a:gd name="T81" fmla="*/ 173 h 751"/>
              <a:gd name="T82" fmla="*/ 4 w 608"/>
              <a:gd name="T83" fmla="*/ 285 h 751"/>
              <a:gd name="T84" fmla="*/ 69 w 608"/>
              <a:gd name="T85" fmla="*/ 370 h 751"/>
              <a:gd name="T86" fmla="*/ 109 w 608"/>
              <a:gd name="T87" fmla="*/ 524 h 751"/>
              <a:gd name="T88" fmla="*/ 119 w 608"/>
              <a:gd name="T89" fmla="*/ 672 h 751"/>
              <a:gd name="T90" fmla="*/ 450 w 608"/>
              <a:gd name="T91" fmla="*/ 135 h 751"/>
              <a:gd name="T92" fmla="*/ 400 w 608"/>
              <a:gd name="T93" fmla="*/ 128 h 751"/>
              <a:gd name="T94" fmla="*/ 473 w 608"/>
              <a:gd name="T95" fmla="*/ 677 h 751"/>
              <a:gd name="T96" fmla="*/ 554 w 608"/>
              <a:gd name="T97" fmla="*/ 487 h 751"/>
              <a:gd name="T98" fmla="*/ 539 w 608"/>
              <a:gd name="T99" fmla="*/ 496 h 751"/>
              <a:gd name="T100" fmla="*/ 528 w 608"/>
              <a:gd name="T101" fmla="*/ 499 h 751"/>
              <a:gd name="T102" fmla="*/ 197 w 608"/>
              <a:gd name="T103" fmla="*/ 723 h 751"/>
              <a:gd name="T104" fmla="*/ 209 w 608"/>
              <a:gd name="T105" fmla="*/ 653 h 751"/>
              <a:gd name="T106" fmla="*/ 210 w 608"/>
              <a:gd name="T107" fmla="*/ 452 h 751"/>
              <a:gd name="T108" fmla="*/ 209 w 608"/>
              <a:gd name="T109" fmla="*/ 396 h 751"/>
              <a:gd name="T110" fmla="*/ 201 w 608"/>
              <a:gd name="T111" fmla="*/ 515 h 751"/>
              <a:gd name="T112" fmla="*/ 165 w 608"/>
              <a:gd name="T113" fmla="*/ 557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8" h="751">
                <a:moveTo>
                  <a:pt x="116" y="677"/>
                </a:moveTo>
                <a:cubicBezTo>
                  <a:pt x="116" y="677"/>
                  <a:pt x="109" y="699"/>
                  <a:pt x="109" y="708"/>
                </a:cubicBezTo>
                <a:cubicBezTo>
                  <a:pt x="109" y="710"/>
                  <a:pt x="110" y="723"/>
                  <a:pt x="110" y="725"/>
                </a:cubicBezTo>
                <a:cubicBezTo>
                  <a:pt x="110" y="728"/>
                  <a:pt x="110" y="728"/>
                  <a:pt x="111" y="728"/>
                </a:cubicBezTo>
                <a:cubicBezTo>
                  <a:pt x="114" y="728"/>
                  <a:pt x="113" y="727"/>
                  <a:pt x="113" y="730"/>
                </a:cubicBezTo>
                <a:cubicBezTo>
                  <a:pt x="114" y="734"/>
                  <a:pt x="113" y="734"/>
                  <a:pt x="115" y="735"/>
                </a:cubicBezTo>
                <a:cubicBezTo>
                  <a:pt x="116" y="735"/>
                  <a:pt x="115" y="735"/>
                  <a:pt x="119" y="735"/>
                </a:cubicBezTo>
                <a:cubicBezTo>
                  <a:pt x="123" y="734"/>
                  <a:pt x="122" y="734"/>
                  <a:pt x="123" y="736"/>
                </a:cubicBezTo>
                <a:cubicBezTo>
                  <a:pt x="123" y="738"/>
                  <a:pt x="124" y="744"/>
                  <a:pt x="128" y="744"/>
                </a:cubicBezTo>
                <a:cubicBezTo>
                  <a:pt x="129" y="745"/>
                  <a:pt x="149" y="750"/>
                  <a:pt x="151" y="751"/>
                </a:cubicBezTo>
                <a:cubicBezTo>
                  <a:pt x="153" y="751"/>
                  <a:pt x="159" y="751"/>
                  <a:pt x="161" y="751"/>
                </a:cubicBezTo>
                <a:cubicBezTo>
                  <a:pt x="163" y="751"/>
                  <a:pt x="167" y="750"/>
                  <a:pt x="169" y="749"/>
                </a:cubicBezTo>
                <a:cubicBezTo>
                  <a:pt x="171" y="748"/>
                  <a:pt x="172" y="747"/>
                  <a:pt x="170" y="747"/>
                </a:cubicBezTo>
                <a:cubicBezTo>
                  <a:pt x="169" y="747"/>
                  <a:pt x="172" y="745"/>
                  <a:pt x="170" y="744"/>
                </a:cubicBezTo>
                <a:cubicBezTo>
                  <a:pt x="167" y="742"/>
                  <a:pt x="166" y="738"/>
                  <a:pt x="165" y="737"/>
                </a:cubicBezTo>
                <a:cubicBezTo>
                  <a:pt x="164" y="735"/>
                  <a:pt x="165" y="736"/>
                  <a:pt x="167" y="736"/>
                </a:cubicBezTo>
                <a:cubicBezTo>
                  <a:pt x="169" y="736"/>
                  <a:pt x="178" y="737"/>
                  <a:pt x="179" y="737"/>
                </a:cubicBezTo>
                <a:cubicBezTo>
                  <a:pt x="180" y="737"/>
                  <a:pt x="180" y="737"/>
                  <a:pt x="180" y="738"/>
                </a:cubicBezTo>
                <a:cubicBezTo>
                  <a:pt x="180" y="738"/>
                  <a:pt x="180" y="739"/>
                  <a:pt x="179" y="739"/>
                </a:cubicBezTo>
                <a:cubicBezTo>
                  <a:pt x="178" y="739"/>
                  <a:pt x="177" y="738"/>
                  <a:pt x="177" y="741"/>
                </a:cubicBezTo>
                <a:cubicBezTo>
                  <a:pt x="177" y="743"/>
                  <a:pt x="176" y="743"/>
                  <a:pt x="181" y="744"/>
                </a:cubicBezTo>
                <a:cubicBezTo>
                  <a:pt x="183" y="744"/>
                  <a:pt x="188" y="746"/>
                  <a:pt x="207" y="746"/>
                </a:cubicBezTo>
                <a:cubicBezTo>
                  <a:pt x="210" y="746"/>
                  <a:pt x="221" y="746"/>
                  <a:pt x="226" y="743"/>
                </a:cubicBezTo>
                <a:cubicBezTo>
                  <a:pt x="228" y="741"/>
                  <a:pt x="229" y="734"/>
                  <a:pt x="236" y="732"/>
                </a:cubicBezTo>
                <a:cubicBezTo>
                  <a:pt x="237" y="732"/>
                  <a:pt x="237" y="732"/>
                  <a:pt x="239" y="734"/>
                </a:cubicBezTo>
                <a:cubicBezTo>
                  <a:pt x="241" y="736"/>
                  <a:pt x="241" y="737"/>
                  <a:pt x="245" y="735"/>
                </a:cubicBezTo>
                <a:cubicBezTo>
                  <a:pt x="260" y="732"/>
                  <a:pt x="258" y="732"/>
                  <a:pt x="258" y="724"/>
                </a:cubicBezTo>
                <a:cubicBezTo>
                  <a:pt x="258" y="722"/>
                  <a:pt x="256" y="706"/>
                  <a:pt x="255" y="704"/>
                </a:cubicBezTo>
                <a:cubicBezTo>
                  <a:pt x="254" y="702"/>
                  <a:pt x="267" y="589"/>
                  <a:pt x="267" y="586"/>
                </a:cubicBezTo>
                <a:cubicBezTo>
                  <a:pt x="268" y="584"/>
                  <a:pt x="284" y="467"/>
                  <a:pt x="285" y="464"/>
                </a:cubicBezTo>
                <a:cubicBezTo>
                  <a:pt x="286" y="461"/>
                  <a:pt x="286" y="462"/>
                  <a:pt x="288" y="462"/>
                </a:cubicBezTo>
                <a:cubicBezTo>
                  <a:pt x="290" y="461"/>
                  <a:pt x="303" y="456"/>
                  <a:pt x="314" y="454"/>
                </a:cubicBezTo>
                <a:cubicBezTo>
                  <a:pt x="316" y="454"/>
                  <a:pt x="316" y="472"/>
                  <a:pt x="317" y="473"/>
                </a:cubicBezTo>
                <a:cubicBezTo>
                  <a:pt x="317" y="475"/>
                  <a:pt x="311" y="544"/>
                  <a:pt x="312" y="555"/>
                </a:cubicBezTo>
                <a:cubicBezTo>
                  <a:pt x="312" y="557"/>
                  <a:pt x="310" y="570"/>
                  <a:pt x="311" y="577"/>
                </a:cubicBezTo>
                <a:cubicBezTo>
                  <a:pt x="311" y="579"/>
                  <a:pt x="308" y="620"/>
                  <a:pt x="304" y="627"/>
                </a:cubicBezTo>
                <a:cubicBezTo>
                  <a:pt x="302" y="631"/>
                  <a:pt x="293" y="686"/>
                  <a:pt x="291" y="688"/>
                </a:cubicBezTo>
                <a:cubicBezTo>
                  <a:pt x="291" y="690"/>
                  <a:pt x="289" y="699"/>
                  <a:pt x="288" y="704"/>
                </a:cubicBezTo>
                <a:cubicBezTo>
                  <a:pt x="288" y="715"/>
                  <a:pt x="288" y="714"/>
                  <a:pt x="291" y="716"/>
                </a:cubicBezTo>
                <a:cubicBezTo>
                  <a:pt x="292" y="717"/>
                  <a:pt x="296" y="718"/>
                  <a:pt x="298" y="718"/>
                </a:cubicBezTo>
                <a:cubicBezTo>
                  <a:pt x="300" y="719"/>
                  <a:pt x="299" y="719"/>
                  <a:pt x="302" y="718"/>
                </a:cubicBezTo>
                <a:cubicBezTo>
                  <a:pt x="305" y="716"/>
                  <a:pt x="304" y="715"/>
                  <a:pt x="305" y="716"/>
                </a:cubicBezTo>
                <a:cubicBezTo>
                  <a:pt x="306" y="717"/>
                  <a:pt x="308" y="718"/>
                  <a:pt x="307" y="723"/>
                </a:cubicBezTo>
                <a:cubicBezTo>
                  <a:pt x="306" y="724"/>
                  <a:pt x="306" y="729"/>
                  <a:pt x="315" y="729"/>
                </a:cubicBezTo>
                <a:cubicBezTo>
                  <a:pt x="317" y="729"/>
                  <a:pt x="318" y="730"/>
                  <a:pt x="342" y="728"/>
                </a:cubicBezTo>
                <a:cubicBezTo>
                  <a:pt x="353" y="727"/>
                  <a:pt x="351" y="727"/>
                  <a:pt x="351" y="725"/>
                </a:cubicBezTo>
                <a:cubicBezTo>
                  <a:pt x="351" y="719"/>
                  <a:pt x="342" y="711"/>
                  <a:pt x="342" y="711"/>
                </a:cubicBezTo>
                <a:cubicBezTo>
                  <a:pt x="341" y="710"/>
                  <a:pt x="339" y="708"/>
                  <a:pt x="338" y="707"/>
                </a:cubicBezTo>
                <a:cubicBezTo>
                  <a:pt x="336" y="706"/>
                  <a:pt x="336" y="704"/>
                  <a:pt x="335" y="703"/>
                </a:cubicBezTo>
                <a:cubicBezTo>
                  <a:pt x="334" y="702"/>
                  <a:pt x="333" y="700"/>
                  <a:pt x="331" y="694"/>
                </a:cubicBezTo>
                <a:cubicBezTo>
                  <a:pt x="331" y="692"/>
                  <a:pt x="333" y="696"/>
                  <a:pt x="334" y="691"/>
                </a:cubicBezTo>
                <a:cubicBezTo>
                  <a:pt x="335" y="688"/>
                  <a:pt x="341" y="650"/>
                  <a:pt x="350" y="612"/>
                </a:cubicBezTo>
                <a:cubicBezTo>
                  <a:pt x="350" y="610"/>
                  <a:pt x="354" y="593"/>
                  <a:pt x="354" y="590"/>
                </a:cubicBezTo>
                <a:cubicBezTo>
                  <a:pt x="355" y="587"/>
                  <a:pt x="367" y="542"/>
                  <a:pt x="373" y="513"/>
                </a:cubicBezTo>
                <a:cubicBezTo>
                  <a:pt x="373" y="509"/>
                  <a:pt x="378" y="481"/>
                  <a:pt x="378" y="479"/>
                </a:cubicBezTo>
                <a:cubicBezTo>
                  <a:pt x="379" y="477"/>
                  <a:pt x="379" y="477"/>
                  <a:pt x="381" y="476"/>
                </a:cubicBezTo>
                <a:cubicBezTo>
                  <a:pt x="384" y="475"/>
                  <a:pt x="386" y="474"/>
                  <a:pt x="387" y="473"/>
                </a:cubicBezTo>
                <a:cubicBezTo>
                  <a:pt x="388" y="472"/>
                  <a:pt x="389" y="473"/>
                  <a:pt x="389" y="471"/>
                </a:cubicBezTo>
                <a:cubicBezTo>
                  <a:pt x="389" y="461"/>
                  <a:pt x="389" y="462"/>
                  <a:pt x="390" y="458"/>
                </a:cubicBezTo>
                <a:cubicBezTo>
                  <a:pt x="390" y="456"/>
                  <a:pt x="392" y="440"/>
                  <a:pt x="393" y="438"/>
                </a:cubicBezTo>
                <a:cubicBezTo>
                  <a:pt x="393" y="436"/>
                  <a:pt x="393" y="437"/>
                  <a:pt x="396" y="435"/>
                </a:cubicBezTo>
                <a:cubicBezTo>
                  <a:pt x="397" y="435"/>
                  <a:pt x="398" y="433"/>
                  <a:pt x="411" y="428"/>
                </a:cubicBezTo>
                <a:cubicBezTo>
                  <a:pt x="413" y="428"/>
                  <a:pt x="413" y="427"/>
                  <a:pt x="413" y="429"/>
                </a:cubicBezTo>
                <a:cubicBezTo>
                  <a:pt x="413" y="431"/>
                  <a:pt x="416" y="436"/>
                  <a:pt x="422" y="479"/>
                </a:cubicBezTo>
                <a:cubicBezTo>
                  <a:pt x="422" y="482"/>
                  <a:pt x="427" y="501"/>
                  <a:pt x="428" y="503"/>
                </a:cubicBezTo>
                <a:cubicBezTo>
                  <a:pt x="428" y="505"/>
                  <a:pt x="428" y="505"/>
                  <a:pt x="432" y="506"/>
                </a:cubicBezTo>
                <a:cubicBezTo>
                  <a:pt x="434" y="506"/>
                  <a:pt x="440" y="506"/>
                  <a:pt x="442" y="506"/>
                </a:cubicBezTo>
                <a:cubicBezTo>
                  <a:pt x="444" y="506"/>
                  <a:pt x="443" y="505"/>
                  <a:pt x="444" y="507"/>
                </a:cubicBezTo>
                <a:cubicBezTo>
                  <a:pt x="444" y="509"/>
                  <a:pt x="448" y="522"/>
                  <a:pt x="451" y="529"/>
                </a:cubicBezTo>
                <a:cubicBezTo>
                  <a:pt x="452" y="530"/>
                  <a:pt x="455" y="537"/>
                  <a:pt x="455" y="539"/>
                </a:cubicBezTo>
                <a:cubicBezTo>
                  <a:pt x="455" y="541"/>
                  <a:pt x="456" y="544"/>
                  <a:pt x="463" y="552"/>
                </a:cubicBezTo>
                <a:cubicBezTo>
                  <a:pt x="463" y="553"/>
                  <a:pt x="464" y="553"/>
                  <a:pt x="464" y="559"/>
                </a:cubicBezTo>
                <a:cubicBezTo>
                  <a:pt x="464" y="561"/>
                  <a:pt x="466" y="581"/>
                  <a:pt x="471" y="599"/>
                </a:cubicBezTo>
                <a:cubicBezTo>
                  <a:pt x="471" y="601"/>
                  <a:pt x="476" y="621"/>
                  <a:pt x="479" y="653"/>
                </a:cubicBezTo>
                <a:cubicBezTo>
                  <a:pt x="479" y="654"/>
                  <a:pt x="480" y="661"/>
                  <a:pt x="479" y="670"/>
                </a:cubicBezTo>
                <a:cubicBezTo>
                  <a:pt x="479" y="672"/>
                  <a:pt x="478" y="670"/>
                  <a:pt x="477" y="672"/>
                </a:cubicBezTo>
                <a:cubicBezTo>
                  <a:pt x="476" y="675"/>
                  <a:pt x="477" y="672"/>
                  <a:pt x="474" y="672"/>
                </a:cubicBezTo>
                <a:cubicBezTo>
                  <a:pt x="472" y="673"/>
                  <a:pt x="475" y="674"/>
                  <a:pt x="472" y="674"/>
                </a:cubicBezTo>
                <a:cubicBezTo>
                  <a:pt x="470" y="674"/>
                  <a:pt x="468" y="676"/>
                  <a:pt x="465" y="681"/>
                </a:cubicBezTo>
                <a:cubicBezTo>
                  <a:pt x="465" y="683"/>
                  <a:pt x="459" y="693"/>
                  <a:pt x="459" y="694"/>
                </a:cubicBezTo>
                <a:cubicBezTo>
                  <a:pt x="460" y="697"/>
                  <a:pt x="460" y="694"/>
                  <a:pt x="461" y="694"/>
                </a:cubicBezTo>
                <a:cubicBezTo>
                  <a:pt x="461" y="692"/>
                  <a:pt x="464" y="685"/>
                  <a:pt x="465" y="684"/>
                </a:cubicBezTo>
                <a:cubicBezTo>
                  <a:pt x="468" y="675"/>
                  <a:pt x="469" y="676"/>
                  <a:pt x="471" y="676"/>
                </a:cubicBezTo>
                <a:cubicBezTo>
                  <a:pt x="474" y="675"/>
                  <a:pt x="471" y="677"/>
                  <a:pt x="470" y="680"/>
                </a:cubicBezTo>
                <a:cubicBezTo>
                  <a:pt x="470" y="685"/>
                  <a:pt x="469" y="686"/>
                  <a:pt x="467" y="688"/>
                </a:cubicBezTo>
                <a:cubicBezTo>
                  <a:pt x="465" y="690"/>
                  <a:pt x="468" y="689"/>
                  <a:pt x="466" y="691"/>
                </a:cubicBezTo>
                <a:cubicBezTo>
                  <a:pt x="465" y="692"/>
                  <a:pt x="465" y="691"/>
                  <a:pt x="465" y="691"/>
                </a:cubicBezTo>
                <a:cubicBezTo>
                  <a:pt x="464" y="691"/>
                  <a:pt x="464" y="691"/>
                  <a:pt x="463" y="692"/>
                </a:cubicBezTo>
                <a:cubicBezTo>
                  <a:pt x="461" y="694"/>
                  <a:pt x="463" y="693"/>
                  <a:pt x="462" y="695"/>
                </a:cubicBezTo>
                <a:cubicBezTo>
                  <a:pt x="460" y="697"/>
                  <a:pt x="461" y="694"/>
                  <a:pt x="459" y="696"/>
                </a:cubicBezTo>
                <a:cubicBezTo>
                  <a:pt x="457" y="698"/>
                  <a:pt x="458" y="698"/>
                  <a:pt x="456" y="698"/>
                </a:cubicBezTo>
                <a:cubicBezTo>
                  <a:pt x="455" y="700"/>
                  <a:pt x="456" y="699"/>
                  <a:pt x="451" y="701"/>
                </a:cubicBezTo>
                <a:cubicBezTo>
                  <a:pt x="451" y="701"/>
                  <a:pt x="451" y="701"/>
                  <a:pt x="451" y="701"/>
                </a:cubicBezTo>
                <a:cubicBezTo>
                  <a:pt x="451" y="702"/>
                  <a:pt x="451" y="702"/>
                  <a:pt x="446" y="704"/>
                </a:cubicBezTo>
                <a:cubicBezTo>
                  <a:pt x="445" y="704"/>
                  <a:pt x="437" y="706"/>
                  <a:pt x="434" y="710"/>
                </a:cubicBezTo>
                <a:cubicBezTo>
                  <a:pt x="432" y="712"/>
                  <a:pt x="429" y="714"/>
                  <a:pt x="433" y="717"/>
                </a:cubicBezTo>
                <a:cubicBezTo>
                  <a:pt x="434" y="718"/>
                  <a:pt x="435" y="721"/>
                  <a:pt x="452" y="723"/>
                </a:cubicBezTo>
                <a:cubicBezTo>
                  <a:pt x="454" y="723"/>
                  <a:pt x="455" y="722"/>
                  <a:pt x="453" y="724"/>
                </a:cubicBezTo>
                <a:cubicBezTo>
                  <a:pt x="450" y="727"/>
                  <a:pt x="446" y="730"/>
                  <a:pt x="447" y="733"/>
                </a:cubicBezTo>
                <a:cubicBezTo>
                  <a:pt x="447" y="734"/>
                  <a:pt x="445" y="735"/>
                  <a:pt x="449" y="737"/>
                </a:cubicBezTo>
                <a:cubicBezTo>
                  <a:pt x="452" y="739"/>
                  <a:pt x="461" y="741"/>
                  <a:pt x="473" y="741"/>
                </a:cubicBezTo>
                <a:cubicBezTo>
                  <a:pt x="475" y="741"/>
                  <a:pt x="494" y="740"/>
                  <a:pt x="502" y="733"/>
                </a:cubicBezTo>
                <a:cubicBezTo>
                  <a:pt x="503" y="732"/>
                  <a:pt x="517" y="722"/>
                  <a:pt x="523" y="716"/>
                </a:cubicBezTo>
                <a:cubicBezTo>
                  <a:pt x="524" y="715"/>
                  <a:pt x="526" y="714"/>
                  <a:pt x="522" y="706"/>
                </a:cubicBezTo>
                <a:cubicBezTo>
                  <a:pt x="521" y="704"/>
                  <a:pt x="527" y="701"/>
                  <a:pt x="521" y="692"/>
                </a:cubicBezTo>
                <a:cubicBezTo>
                  <a:pt x="519" y="690"/>
                  <a:pt x="516" y="674"/>
                  <a:pt x="513" y="668"/>
                </a:cubicBezTo>
                <a:cubicBezTo>
                  <a:pt x="512" y="667"/>
                  <a:pt x="512" y="667"/>
                  <a:pt x="513" y="665"/>
                </a:cubicBezTo>
                <a:cubicBezTo>
                  <a:pt x="514" y="662"/>
                  <a:pt x="514" y="656"/>
                  <a:pt x="522" y="637"/>
                </a:cubicBezTo>
                <a:cubicBezTo>
                  <a:pt x="522" y="636"/>
                  <a:pt x="525" y="637"/>
                  <a:pt x="531" y="637"/>
                </a:cubicBezTo>
                <a:cubicBezTo>
                  <a:pt x="533" y="636"/>
                  <a:pt x="540" y="635"/>
                  <a:pt x="560" y="625"/>
                </a:cubicBezTo>
                <a:cubicBezTo>
                  <a:pt x="562" y="624"/>
                  <a:pt x="589" y="610"/>
                  <a:pt x="603" y="601"/>
                </a:cubicBezTo>
                <a:cubicBezTo>
                  <a:pt x="605" y="600"/>
                  <a:pt x="608" y="599"/>
                  <a:pt x="605" y="590"/>
                </a:cubicBezTo>
                <a:cubicBezTo>
                  <a:pt x="604" y="588"/>
                  <a:pt x="573" y="485"/>
                  <a:pt x="573" y="485"/>
                </a:cubicBezTo>
                <a:cubicBezTo>
                  <a:pt x="558" y="489"/>
                  <a:pt x="558" y="489"/>
                  <a:pt x="558" y="489"/>
                </a:cubicBezTo>
                <a:cubicBezTo>
                  <a:pt x="556" y="487"/>
                  <a:pt x="556" y="487"/>
                  <a:pt x="556" y="487"/>
                </a:cubicBezTo>
                <a:cubicBezTo>
                  <a:pt x="556" y="484"/>
                  <a:pt x="552" y="468"/>
                  <a:pt x="551" y="465"/>
                </a:cubicBezTo>
                <a:cubicBezTo>
                  <a:pt x="550" y="463"/>
                  <a:pt x="549" y="448"/>
                  <a:pt x="549" y="446"/>
                </a:cubicBezTo>
                <a:cubicBezTo>
                  <a:pt x="548" y="445"/>
                  <a:pt x="548" y="432"/>
                  <a:pt x="545" y="423"/>
                </a:cubicBezTo>
                <a:cubicBezTo>
                  <a:pt x="544" y="422"/>
                  <a:pt x="545" y="422"/>
                  <a:pt x="545" y="422"/>
                </a:cubicBezTo>
                <a:cubicBezTo>
                  <a:pt x="547" y="421"/>
                  <a:pt x="548" y="416"/>
                  <a:pt x="548" y="413"/>
                </a:cubicBezTo>
                <a:cubicBezTo>
                  <a:pt x="548" y="411"/>
                  <a:pt x="550" y="412"/>
                  <a:pt x="549" y="405"/>
                </a:cubicBezTo>
                <a:cubicBezTo>
                  <a:pt x="548" y="403"/>
                  <a:pt x="547" y="401"/>
                  <a:pt x="547" y="400"/>
                </a:cubicBezTo>
                <a:cubicBezTo>
                  <a:pt x="547" y="399"/>
                  <a:pt x="546" y="399"/>
                  <a:pt x="548" y="399"/>
                </a:cubicBezTo>
                <a:cubicBezTo>
                  <a:pt x="553" y="398"/>
                  <a:pt x="554" y="399"/>
                  <a:pt x="554" y="396"/>
                </a:cubicBezTo>
                <a:cubicBezTo>
                  <a:pt x="554" y="390"/>
                  <a:pt x="552" y="389"/>
                  <a:pt x="552" y="387"/>
                </a:cubicBezTo>
                <a:cubicBezTo>
                  <a:pt x="552" y="385"/>
                  <a:pt x="551" y="373"/>
                  <a:pt x="548" y="363"/>
                </a:cubicBezTo>
                <a:cubicBezTo>
                  <a:pt x="548" y="361"/>
                  <a:pt x="542" y="337"/>
                  <a:pt x="540" y="333"/>
                </a:cubicBezTo>
                <a:cubicBezTo>
                  <a:pt x="540" y="331"/>
                  <a:pt x="512" y="193"/>
                  <a:pt x="509" y="187"/>
                </a:cubicBezTo>
                <a:cubicBezTo>
                  <a:pt x="507" y="185"/>
                  <a:pt x="506" y="176"/>
                  <a:pt x="500" y="174"/>
                </a:cubicBezTo>
                <a:cubicBezTo>
                  <a:pt x="492" y="172"/>
                  <a:pt x="494" y="170"/>
                  <a:pt x="465" y="162"/>
                </a:cubicBezTo>
                <a:cubicBezTo>
                  <a:pt x="463" y="162"/>
                  <a:pt x="463" y="162"/>
                  <a:pt x="463" y="161"/>
                </a:cubicBezTo>
                <a:cubicBezTo>
                  <a:pt x="463" y="160"/>
                  <a:pt x="463" y="159"/>
                  <a:pt x="460" y="158"/>
                </a:cubicBezTo>
                <a:cubicBezTo>
                  <a:pt x="457" y="157"/>
                  <a:pt x="459" y="155"/>
                  <a:pt x="449" y="149"/>
                </a:cubicBezTo>
                <a:cubicBezTo>
                  <a:pt x="446" y="147"/>
                  <a:pt x="446" y="148"/>
                  <a:pt x="447" y="145"/>
                </a:cubicBezTo>
                <a:cubicBezTo>
                  <a:pt x="447" y="141"/>
                  <a:pt x="448" y="135"/>
                  <a:pt x="449" y="134"/>
                </a:cubicBezTo>
                <a:cubicBezTo>
                  <a:pt x="450" y="134"/>
                  <a:pt x="447" y="139"/>
                  <a:pt x="451" y="139"/>
                </a:cubicBezTo>
                <a:cubicBezTo>
                  <a:pt x="452" y="139"/>
                  <a:pt x="454" y="138"/>
                  <a:pt x="453" y="135"/>
                </a:cubicBezTo>
                <a:cubicBezTo>
                  <a:pt x="453" y="134"/>
                  <a:pt x="454" y="134"/>
                  <a:pt x="455" y="130"/>
                </a:cubicBezTo>
                <a:cubicBezTo>
                  <a:pt x="457" y="127"/>
                  <a:pt x="463" y="120"/>
                  <a:pt x="461" y="115"/>
                </a:cubicBezTo>
                <a:cubicBezTo>
                  <a:pt x="459" y="111"/>
                  <a:pt x="463" y="115"/>
                  <a:pt x="461" y="111"/>
                </a:cubicBezTo>
                <a:cubicBezTo>
                  <a:pt x="459" y="107"/>
                  <a:pt x="459" y="106"/>
                  <a:pt x="460" y="95"/>
                </a:cubicBezTo>
                <a:cubicBezTo>
                  <a:pt x="461" y="93"/>
                  <a:pt x="459" y="78"/>
                  <a:pt x="446" y="70"/>
                </a:cubicBezTo>
                <a:cubicBezTo>
                  <a:pt x="445" y="69"/>
                  <a:pt x="439" y="64"/>
                  <a:pt x="432" y="66"/>
                </a:cubicBezTo>
                <a:cubicBezTo>
                  <a:pt x="429" y="67"/>
                  <a:pt x="430" y="65"/>
                  <a:pt x="426" y="66"/>
                </a:cubicBezTo>
                <a:cubicBezTo>
                  <a:pt x="424" y="67"/>
                  <a:pt x="421" y="68"/>
                  <a:pt x="417" y="70"/>
                </a:cubicBezTo>
                <a:cubicBezTo>
                  <a:pt x="415" y="70"/>
                  <a:pt x="411" y="73"/>
                  <a:pt x="406" y="81"/>
                </a:cubicBezTo>
                <a:cubicBezTo>
                  <a:pt x="404" y="84"/>
                  <a:pt x="403" y="91"/>
                  <a:pt x="401" y="102"/>
                </a:cubicBezTo>
                <a:cubicBezTo>
                  <a:pt x="400" y="105"/>
                  <a:pt x="398" y="99"/>
                  <a:pt x="396" y="104"/>
                </a:cubicBezTo>
                <a:cubicBezTo>
                  <a:pt x="396" y="106"/>
                  <a:pt x="396" y="113"/>
                  <a:pt x="397" y="122"/>
                </a:cubicBezTo>
                <a:cubicBezTo>
                  <a:pt x="398" y="126"/>
                  <a:pt x="399" y="123"/>
                  <a:pt x="397" y="127"/>
                </a:cubicBezTo>
                <a:cubicBezTo>
                  <a:pt x="397" y="127"/>
                  <a:pt x="398" y="132"/>
                  <a:pt x="400" y="130"/>
                </a:cubicBezTo>
                <a:cubicBezTo>
                  <a:pt x="401" y="128"/>
                  <a:pt x="401" y="127"/>
                  <a:pt x="401" y="126"/>
                </a:cubicBezTo>
                <a:cubicBezTo>
                  <a:pt x="400" y="125"/>
                  <a:pt x="402" y="125"/>
                  <a:pt x="402" y="127"/>
                </a:cubicBezTo>
                <a:cubicBezTo>
                  <a:pt x="402" y="129"/>
                  <a:pt x="403" y="139"/>
                  <a:pt x="406" y="145"/>
                </a:cubicBezTo>
                <a:cubicBezTo>
                  <a:pt x="407" y="146"/>
                  <a:pt x="407" y="147"/>
                  <a:pt x="407" y="149"/>
                </a:cubicBezTo>
                <a:cubicBezTo>
                  <a:pt x="408" y="150"/>
                  <a:pt x="410" y="158"/>
                  <a:pt x="410" y="160"/>
                </a:cubicBezTo>
                <a:cubicBezTo>
                  <a:pt x="411" y="162"/>
                  <a:pt x="411" y="161"/>
                  <a:pt x="410" y="162"/>
                </a:cubicBezTo>
                <a:cubicBezTo>
                  <a:pt x="409" y="163"/>
                  <a:pt x="406" y="169"/>
                  <a:pt x="400" y="176"/>
                </a:cubicBezTo>
                <a:cubicBezTo>
                  <a:pt x="399" y="178"/>
                  <a:pt x="396" y="181"/>
                  <a:pt x="394" y="182"/>
                </a:cubicBezTo>
                <a:cubicBezTo>
                  <a:pt x="394" y="184"/>
                  <a:pt x="394" y="183"/>
                  <a:pt x="394" y="180"/>
                </a:cubicBezTo>
                <a:cubicBezTo>
                  <a:pt x="394" y="178"/>
                  <a:pt x="395" y="166"/>
                  <a:pt x="394" y="155"/>
                </a:cubicBezTo>
                <a:cubicBezTo>
                  <a:pt x="394" y="149"/>
                  <a:pt x="394" y="149"/>
                  <a:pt x="391" y="142"/>
                </a:cubicBezTo>
                <a:cubicBezTo>
                  <a:pt x="390" y="141"/>
                  <a:pt x="380" y="126"/>
                  <a:pt x="369" y="121"/>
                </a:cubicBezTo>
                <a:cubicBezTo>
                  <a:pt x="366" y="120"/>
                  <a:pt x="361" y="117"/>
                  <a:pt x="359" y="114"/>
                </a:cubicBezTo>
                <a:cubicBezTo>
                  <a:pt x="357" y="111"/>
                  <a:pt x="345" y="104"/>
                  <a:pt x="332" y="91"/>
                </a:cubicBezTo>
                <a:cubicBezTo>
                  <a:pt x="331" y="90"/>
                  <a:pt x="330" y="90"/>
                  <a:pt x="332" y="88"/>
                </a:cubicBezTo>
                <a:cubicBezTo>
                  <a:pt x="334" y="86"/>
                  <a:pt x="336" y="81"/>
                  <a:pt x="338" y="73"/>
                </a:cubicBezTo>
                <a:cubicBezTo>
                  <a:pt x="338" y="70"/>
                  <a:pt x="339" y="76"/>
                  <a:pt x="343" y="71"/>
                </a:cubicBezTo>
                <a:cubicBezTo>
                  <a:pt x="344" y="69"/>
                  <a:pt x="346" y="66"/>
                  <a:pt x="346" y="57"/>
                </a:cubicBezTo>
                <a:cubicBezTo>
                  <a:pt x="346" y="54"/>
                  <a:pt x="348" y="50"/>
                  <a:pt x="345" y="50"/>
                </a:cubicBezTo>
                <a:cubicBezTo>
                  <a:pt x="344" y="50"/>
                  <a:pt x="343" y="51"/>
                  <a:pt x="344" y="49"/>
                </a:cubicBezTo>
                <a:cubicBezTo>
                  <a:pt x="346" y="46"/>
                  <a:pt x="345" y="40"/>
                  <a:pt x="346" y="38"/>
                </a:cubicBezTo>
                <a:cubicBezTo>
                  <a:pt x="346" y="36"/>
                  <a:pt x="347" y="32"/>
                  <a:pt x="346" y="30"/>
                </a:cubicBezTo>
                <a:cubicBezTo>
                  <a:pt x="344" y="28"/>
                  <a:pt x="345" y="26"/>
                  <a:pt x="344" y="24"/>
                </a:cubicBezTo>
                <a:cubicBezTo>
                  <a:pt x="343" y="23"/>
                  <a:pt x="344" y="21"/>
                  <a:pt x="342" y="20"/>
                </a:cubicBezTo>
                <a:cubicBezTo>
                  <a:pt x="342" y="19"/>
                  <a:pt x="342" y="19"/>
                  <a:pt x="340" y="18"/>
                </a:cubicBezTo>
                <a:cubicBezTo>
                  <a:pt x="340" y="18"/>
                  <a:pt x="341" y="13"/>
                  <a:pt x="339" y="13"/>
                </a:cubicBezTo>
                <a:cubicBezTo>
                  <a:pt x="337" y="12"/>
                  <a:pt x="337" y="11"/>
                  <a:pt x="336" y="11"/>
                </a:cubicBezTo>
                <a:cubicBezTo>
                  <a:pt x="336" y="11"/>
                  <a:pt x="332" y="8"/>
                  <a:pt x="331" y="8"/>
                </a:cubicBezTo>
                <a:cubicBezTo>
                  <a:pt x="330" y="8"/>
                  <a:pt x="330" y="5"/>
                  <a:pt x="327" y="5"/>
                </a:cubicBezTo>
                <a:cubicBezTo>
                  <a:pt x="325" y="5"/>
                  <a:pt x="325" y="3"/>
                  <a:pt x="323" y="3"/>
                </a:cubicBezTo>
                <a:cubicBezTo>
                  <a:pt x="321" y="3"/>
                  <a:pt x="321" y="2"/>
                  <a:pt x="320" y="2"/>
                </a:cubicBezTo>
                <a:cubicBezTo>
                  <a:pt x="319" y="3"/>
                  <a:pt x="318" y="1"/>
                  <a:pt x="317" y="1"/>
                </a:cubicBezTo>
                <a:cubicBezTo>
                  <a:pt x="316" y="2"/>
                  <a:pt x="315" y="1"/>
                  <a:pt x="313" y="0"/>
                </a:cubicBezTo>
                <a:cubicBezTo>
                  <a:pt x="311" y="0"/>
                  <a:pt x="310" y="0"/>
                  <a:pt x="309" y="1"/>
                </a:cubicBezTo>
                <a:cubicBezTo>
                  <a:pt x="308" y="2"/>
                  <a:pt x="306" y="1"/>
                  <a:pt x="305" y="3"/>
                </a:cubicBezTo>
                <a:cubicBezTo>
                  <a:pt x="304" y="4"/>
                  <a:pt x="302" y="2"/>
                  <a:pt x="298" y="6"/>
                </a:cubicBezTo>
                <a:cubicBezTo>
                  <a:pt x="297" y="7"/>
                  <a:pt x="296" y="6"/>
                  <a:pt x="294" y="7"/>
                </a:cubicBezTo>
                <a:cubicBezTo>
                  <a:pt x="293" y="8"/>
                  <a:pt x="285" y="12"/>
                  <a:pt x="283" y="18"/>
                </a:cubicBezTo>
                <a:cubicBezTo>
                  <a:pt x="283" y="20"/>
                  <a:pt x="280" y="25"/>
                  <a:pt x="279" y="26"/>
                </a:cubicBezTo>
                <a:cubicBezTo>
                  <a:pt x="280" y="25"/>
                  <a:pt x="281" y="25"/>
                  <a:pt x="281" y="25"/>
                </a:cubicBezTo>
                <a:cubicBezTo>
                  <a:pt x="281" y="25"/>
                  <a:pt x="279" y="27"/>
                  <a:pt x="279" y="28"/>
                </a:cubicBezTo>
                <a:cubicBezTo>
                  <a:pt x="279" y="29"/>
                  <a:pt x="280" y="31"/>
                  <a:pt x="279" y="33"/>
                </a:cubicBezTo>
                <a:cubicBezTo>
                  <a:pt x="279" y="32"/>
                  <a:pt x="280" y="33"/>
                  <a:pt x="280" y="33"/>
                </a:cubicBezTo>
                <a:cubicBezTo>
                  <a:pt x="280" y="33"/>
                  <a:pt x="279" y="33"/>
                  <a:pt x="279" y="35"/>
                </a:cubicBezTo>
                <a:cubicBezTo>
                  <a:pt x="279" y="36"/>
                  <a:pt x="279" y="38"/>
                  <a:pt x="279" y="40"/>
                </a:cubicBezTo>
                <a:cubicBezTo>
                  <a:pt x="280" y="41"/>
                  <a:pt x="281" y="41"/>
                  <a:pt x="279" y="40"/>
                </a:cubicBezTo>
                <a:cubicBezTo>
                  <a:pt x="277" y="40"/>
                  <a:pt x="275" y="40"/>
                  <a:pt x="274" y="46"/>
                </a:cubicBezTo>
                <a:cubicBezTo>
                  <a:pt x="273" y="48"/>
                  <a:pt x="270" y="57"/>
                  <a:pt x="277" y="63"/>
                </a:cubicBezTo>
                <a:cubicBezTo>
                  <a:pt x="277" y="64"/>
                  <a:pt x="279" y="65"/>
                  <a:pt x="281" y="63"/>
                </a:cubicBezTo>
                <a:cubicBezTo>
                  <a:pt x="282" y="63"/>
                  <a:pt x="282" y="63"/>
                  <a:pt x="282" y="65"/>
                </a:cubicBezTo>
                <a:cubicBezTo>
                  <a:pt x="281" y="67"/>
                  <a:pt x="283" y="77"/>
                  <a:pt x="283" y="78"/>
                </a:cubicBezTo>
                <a:cubicBezTo>
                  <a:pt x="283" y="80"/>
                  <a:pt x="283" y="86"/>
                  <a:pt x="283" y="87"/>
                </a:cubicBezTo>
                <a:cubicBezTo>
                  <a:pt x="283" y="88"/>
                  <a:pt x="282" y="88"/>
                  <a:pt x="280" y="89"/>
                </a:cubicBezTo>
                <a:cubicBezTo>
                  <a:pt x="279" y="90"/>
                  <a:pt x="260" y="103"/>
                  <a:pt x="259" y="104"/>
                </a:cubicBezTo>
                <a:cubicBezTo>
                  <a:pt x="257" y="105"/>
                  <a:pt x="255" y="107"/>
                  <a:pt x="254" y="109"/>
                </a:cubicBezTo>
                <a:cubicBezTo>
                  <a:pt x="253" y="111"/>
                  <a:pt x="254" y="109"/>
                  <a:pt x="251" y="110"/>
                </a:cubicBezTo>
                <a:cubicBezTo>
                  <a:pt x="249" y="111"/>
                  <a:pt x="225" y="119"/>
                  <a:pt x="218" y="121"/>
                </a:cubicBezTo>
                <a:cubicBezTo>
                  <a:pt x="218" y="121"/>
                  <a:pt x="218" y="119"/>
                  <a:pt x="218" y="118"/>
                </a:cubicBezTo>
                <a:cubicBezTo>
                  <a:pt x="220" y="115"/>
                  <a:pt x="219" y="115"/>
                  <a:pt x="218" y="114"/>
                </a:cubicBezTo>
                <a:cubicBezTo>
                  <a:pt x="218" y="113"/>
                  <a:pt x="219" y="112"/>
                  <a:pt x="218" y="111"/>
                </a:cubicBezTo>
                <a:cubicBezTo>
                  <a:pt x="218" y="109"/>
                  <a:pt x="220" y="106"/>
                  <a:pt x="219" y="105"/>
                </a:cubicBezTo>
                <a:cubicBezTo>
                  <a:pt x="217" y="103"/>
                  <a:pt x="219" y="104"/>
                  <a:pt x="218" y="103"/>
                </a:cubicBezTo>
                <a:cubicBezTo>
                  <a:pt x="218" y="102"/>
                  <a:pt x="219" y="102"/>
                  <a:pt x="219" y="101"/>
                </a:cubicBezTo>
                <a:cubicBezTo>
                  <a:pt x="218" y="100"/>
                  <a:pt x="218" y="97"/>
                  <a:pt x="217" y="96"/>
                </a:cubicBezTo>
                <a:cubicBezTo>
                  <a:pt x="216" y="95"/>
                  <a:pt x="216" y="92"/>
                  <a:pt x="215" y="92"/>
                </a:cubicBezTo>
                <a:cubicBezTo>
                  <a:pt x="214" y="92"/>
                  <a:pt x="214" y="89"/>
                  <a:pt x="214" y="89"/>
                </a:cubicBezTo>
                <a:cubicBezTo>
                  <a:pt x="213" y="90"/>
                  <a:pt x="211" y="85"/>
                  <a:pt x="210" y="85"/>
                </a:cubicBezTo>
                <a:cubicBezTo>
                  <a:pt x="209" y="86"/>
                  <a:pt x="209" y="81"/>
                  <a:pt x="207" y="82"/>
                </a:cubicBezTo>
                <a:cubicBezTo>
                  <a:pt x="205" y="83"/>
                  <a:pt x="203" y="78"/>
                  <a:pt x="202" y="78"/>
                </a:cubicBezTo>
                <a:cubicBezTo>
                  <a:pt x="201" y="79"/>
                  <a:pt x="201" y="78"/>
                  <a:pt x="200" y="78"/>
                </a:cubicBezTo>
                <a:cubicBezTo>
                  <a:pt x="199" y="77"/>
                  <a:pt x="199" y="77"/>
                  <a:pt x="198" y="76"/>
                </a:cubicBezTo>
                <a:cubicBezTo>
                  <a:pt x="197" y="75"/>
                  <a:pt x="195" y="77"/>
                  <a:pt x="195" y="76"/>
                </a:cubicBezTo>
                <a:cubicBezTo>
                  <a:pt x="194" y="75"/>
                  <a:pt x="194" y="76"/>
                  <a:pt x="193" y="75"/>
                </a:cubicBezTo>
                <a:cubicBezTo>
                  <a:pt x="192" y="75"/>
                  <a:pt x="191" y="75"/>
                  <a:pt x="190" y="75"/>
                </a:cubicBezTo>
                <a:cubicBezTo>
                  <a:pt x="188" y="75"/>
                  <a:pt x="187" y="74"/>
                  <a:pt x="186" y="74"/>
                </a:cubicBezTo>
                <a:cubicBezTo>
                  <a:pt x="184" y="76"/>
                  <a:pt x="182" y="73"/>
                  <a:pt x="180" y="75"/>
                </a:cubicBezTo>
                <a:cubicBezTo>
                  <a:pt x="178" y="76"/>
                  <a:pt x="176" y="75"/>
                  <a:pt x="174" y="76"/>
                </a:cubicBezTo>
                <a:cubicBezTo>
                  <a:pt x="173" y="78"/>
                  <a:pt x="162" y="80"/>
                  <a:pt x="158" y="91"/>
                </a:cubicBezTo>
                <a:cubicBezTo>
                  <a:pt x="158" y="93"/>
                  <a:pt x="154" y="101"/>
                  <a:pt x="157" y="115"/>
                </a:cubicBezTo>
                <a:cubicBezTo>
                  <a:pt x="157" y="118"/>
                  <a:pt x="154" y="114"/>
                  <a:pt x="155" y="120"/>
                </a:cubicBezTo>
                <a:cubicBezTo>
                  <a:pt x="155" y="122"/>
                  <a:pt x="156" y="130"/>
                  <a:pt x="158" y="134"/>
                </a:cubicBezTo>
                <a:cubicBezTo>
                  <a:pt x="159" y="135"/>
                  <a:pt x="158" y="135"/>
                  <a:pt x="159" y="137"/>
                </a:cubicBezTo>
                <a:cubicBezTo>
                  <a:pt x="159" y="139"/>
                  <a:pt x="159" y="139"/>
                  <a:pt x="158" y="141"/>
                </a:cubicBezTo>
                <a:cubicBezTo>
                  <a:pt x="156" y="145"/>
                  <a:pt x="160" y="148"/>
                  <a:pt x="163" y="145"/>
                </a:cubicBezTo>
                <a:cubicBezTo>
                  <a:pt x="164" y="144"/>
                  <a:pt x="165" y="143"/>
                  <a:pt x="164" y="145"/>
                </a:cubicBezTo>
                <a:cubicBezTo>
                  <a:pt x="164" y="148"/>
                  <a:pt x="165" y="157"/>
                  <a:pt x="165" y="159"/>
                </a:cubicBezTo>
                <a:cubicBezTo>
                  <a:pt x="165" y="160"/>
                  <a:pt x="163" y="161"/>
                  <a:pt x="162" y="162"/>
                </a:cubicBezTo>
                <a:cubicBezTo>
                  <a:pt x="161" y="163"/>
                  <a:pt x="162" y="163"/>
                  <a:pt x="160" y="162"/>
                </a:cubicBezTo>
                <a:cubicBezTo>
                  <a:pt x="159" y="162"/>
                  <a:pt x="155" y="161"/>
                  <a:pt x="153" y="160"/>
                </a:cubicBezTo>
                <a:cubicBezTo>
                  <a:pt x="151" y="159"/>
                  <a:pt x="152" y="159"/>
                  <a:pt x="150" y="161"/>
                </a:cubicBezTo>
                <a:cubicBezTo>
                  <a:pt x="148" y="163"/>
                  <a:pt x="143" y="170"/>
                  <a:pt x="138" y="173"/>
                </a:cubicBezTo>
                <a:cubicBezTo>
                  <a:pt x="137" y="173"/>
                  <a:pt x="120" y="173"/>
                  <a:pt x="119" y="173"/>
                </a:cubicBezTo>
                <a:cubicBezTo>
                  <a:pt x="117" y="173"/>
                  <a:pt x="119" y="173"/>
                  <a:pt x="120" y="171"/>
                </a:cubicBezTo>
                <a:cubicBezTo>
                  <a:pt x="121" y="168"/>
                  <a:pt x="123" y="164"/>
                  <a:pt x="117" y="165"/>
                </a:cubicBezTo>
                <a:cubicBezTo>
                  <a:pt x="115" y="165"/>
                  <a:pt x="110" y="171"/>
                  <a:pt x="107" y="173"/>
                </a:cubicBezTo>
                <a:cubicBezTo>
                  <a:pt x="107" y="173"/>
                  <a:pt x="105" y="177"/>
                  <a:pt x="100" y="177"/>
                </a:cubicBezTo>
                <a:cubicBezTo>
                  <a:pt x="99" y="177"/>
                  <a:pt x="92" y="177"/>
                  <a:pt x="90" y="179"/>
                </a:cubicBezTo>
                <a:cubicBezTo>
                  <a:pt x="88" y="181"/>
                  <a:pt x="77" y="220"/>
                  <a:pt x="74" y="224"/>
                </a:cubicBezTo>
                <a:cubicBezTo>
                  <a:pt x="73" y="226"/>
                  <a:pt x="73" y="227"/>
                  <a:pt x="71" y="225"/>
                </a:cubicBezTo>
                <a:cubicBezTo>
                  <a:pt x="66" y="219"/>
                  <a:pt x="67" y="220"/>
                  <a:pt x="65" y="222"/>
                </a:cubicBezTo>
                <a:cubicBezTo>
                  <a:pt x="64" y="223"/>
                  <a:pt x="5" y="284"/>
                  <a:pt x="4" y="285"/>
                </a:cubicBezTo>
                <a:cubicBezTo>
                  <a:pt x="1" y="289"/>
                  <a:pt x="0" y="290"/>
                  <a:pt x="7" y="297"/>
                </a:cubicBezTo>
                <a:cubicBezTo>
                  <a:pt x="8" y="298"/>
                  <a:pt x="48" y="343"/>
                  <a:pt x="50" y="344"/>
                </a:cubicBezTo>
                <a:cubicBezTo>
                  <a:pt x="51" y="346"/>
                  <a:pt x="51" y="345"/>
                  <a:pt x="50" y="348"/>
                </a:cubicBezTo>
                <a:cubicBezTo>
                  <a:pt x="46" y="353"/>
                  <a:pt x="47" y="352"/>
                  <a:pt x="49" y="354"/>
                </a:cubicBezTo>
                <a:cubicBezTo>
                  <a:pt x="50" y="355"/>
                  <a:pt x="63" y="365"/>
                  <a:pt x="67" y="368"/>
                </a:cubicBezTo>
                <a:cubicBezTo>
                  <a:pt x="69" y="369"/>
                  <a:pt x="69" y="368"/>
                  <a:pt x="69" y="370"/>
                </a:cubicBezTo>
                <a:cubicBezTo>
                  <a:pt x="68" y="373"/>
                  <a:pt x="69" y="387"/>
                  <a:pt x="72" y="416"/>
                </a:cubicBezTo>
                <a:cubicBezTo>
                  <a:pt x="72" y="420"/>
                  <a:pt x="77" y="432"/>
                  <a:pt x="79" y="452"/>
                </a:cubicBezTo>
                <a:cubicBezTo>
                  <a:pt x="79" y="453"/>
                  <a:pt x="85" y="502"/>
                  <a:pt x="86" y="503"/>
                </a:cubicBezTo>
                <a:cubicBezTo>
                  <a:pt x="86" y="504"/>
                  <a:pt x="87" y="518"/>
                  <a:pt x="87" y="519"/>
                </a:cubicBezTo>
                <a:cubicBezTo>
                  <a:pt x="88" y="523"/>
                  <a:pt x="88" y="522"/>
                  <a:pt x="93" y="523"/>
                </a:cubicBezTo>
                <a:cubicBezTo>
                  <a:pt x="95" y="524"/>
                  <a:pt x="108" y="524"/>
                  <a:pt x="109" y="524"/>
                </a:cubicBezTo>
                <a:cubicBezTo>
                  <a:pt x="111" y="524"/>
                  <a:pt x="111" y="523"/>
                  <a:pt x="111" y="525"/>
                </a:cubicBezTo>
                <a:cubicBezTo>
                  <a:pt x="111" y="527"/>
                  <a:pt x="114" y="542"/>
                  <a:pt x="114" y="543"/>
                </a:cubicBezTo>
                <a:cubicBezTo>
                  <a:pt x="115" y="545"/>
                  <a:pt x="115" y="544"/>
                  <a:pt x="111" y="559"/>
                </a:cubicBezTo>
                <a:cubicBezTo>
                  <a:pt x="110" y="560"/>
                  <a:pt x="105" y="577"/>
                  <a:pt x="109" y="603"/>
                </a:cubicBezTo>
                <a:cubicBezTo>
                  <a:pt x="109" y="605"/>
                  <a:pt x="111" y="623"/>
                  <a:pt x="116" y="646"/>
                </a:cubicBezTo>
                <a:cubicBezTo>
                  <a:pt x="117" y="647"/>
                  <a:pt x="121" y="666"/>
                  <a:pt x="119" y="672"/>
                </a:cubicBezTo>
                <a:moveTo>
                  <a:pt x="159" y="139"/>
                </a:moveTo>
                <a:cubicBezTo>
                  <a:pt x="159" y="140"/>
                  <a:pt x="157" y="144"/>
                  <a:pt x="160" y="146"/>
                </a:cubicBezTo>
                <a:cubicBezTo>
                  <a:pt x="161" y="146"/>
                  <a:pt x="165" y="144"/>
                  <a:pt x="163" y="140"/>
                </a:cubicBezTo>
                <a:cubicBezTo>
                  <a:pt x="162" y="139"/>
                  <a:pt x="160" y="138"/>
                  <a:pt x="159" y="139"/>
                </a:cubicBezTo>
                <a:close/>
                <a:moveTo>
                  <a:pt x="452" y="135"/>
                </a:moveTo>
                <a:cubicBezTo>
                  <a:pt x="451" y="135"/>
                  <a:pt x="450" y="136"/>
                  <a:pt x="450" y="135"/>
                </a:cubicBezTo>
                <a:cubicBezTo>
                  <a:pt x="449" y="134"/>
                  <a:pt x="449" y="137"/>
                  <a:pt x="449" y="138"/>
                </a:cubicBezTo>
                <a:cubicBezTo>
                  <a:pt x="450" y="139"/>
                  <a:pt x="452" y="139"/>
                  <a:pt x="453" y="136"/>
                </a:cubicBezTo>
                <a:cubicBezTo>
                  <a:pt x="453" y="135"/>
                  <a:pt x="453" y="134"/>
                  <a:pt x="452" y="135"/>
                </a:cubicBezTo>
                <a:close/>
                <a:moveTo>
                  <a:pt x="399" y="126"/>
                </a:moveTo>
                <a:cubicBezTo>
                  <a:pt x="398" y="126"/>
                  <a:pt x="398" y="125"/>
                  <a:pt x="398" y="127"/>
                </a:cubicBezTo>
                <a:cubicBezTo>
                  <a:pt x="398" y="128"/>
                  <a:pt x="400" y="132"/>
                  <a:pt x="400" y="128"/>
                </a:cubicBezTo>
                <a:cubicBezTo>
                  <a:pt x="401" y="127"/>
                  <a:pt x="400" y="126"/>
                  <a:pt x="399" y="126"/>
                </a:cubicBezTo>
                <a:close/>
                <a:moveTo>
                  <a:pt x="473" y="677"/>
                </a:moveTo>
                <a:cubicBezTo>
                  <a:pt x="472" y="678"/>
                  <a:pt x="472" y="680"/>
                  <a:pt x="471" y="682"/>
                </a:cubicBezTo>
                <a:cubicBezTo>
                  <a:pt x="470" y="684"/>
                  <a:pt x="470" y="685"/>
                  <a:pt x="472" y="683"/>
                </a:cubicBezTo>
                <a:cubicBezTo>
                  <a:pt x="474" y="681"/>
                  <a:pt x="474" y="681"/>
                  <a:pt x="474" y="679"/>
                </a:cubicBezTo>
                <a:cubicBezTo>
                  <a:pt x="474" y="677"/>
                  <a:pt x="474" y="676"/>
                  <a:pt x="473" y="677"/>
                </a:cubicBezTo>
                <a:close/>
                <a:moveTo>
                  <a:pt x="547" y="454"/>
                </a:moveTo>
                <a:cubicBezTo>
                  <a:pt x="545" y="448"/>
                  <a:pt x="546" y="448"/>
                  <a:pt x="546" y="452"/>
                </a:cubicBezTo>
                <a:cubicBezTo>
                  <a:pt x="546" y="456"/>
                  <a:pt x="547" y="473"/>
                  <a:pt x="544" y="494"/>
                </a:cubicBezTo>
                <a:cubicBezTo>
                  <a:pt x="544" y="495"/>
                  <a:pt x="544" y="495"/>
                  <a:pt x="546" y="494"/>
                </a:cubicBezTo>
                <a:cubicBezTo>
                  <a:pt x="549" y="493"/>
                  <a:pt x="551" y="492"/>
                  <a:pt x="553" y="491"/>
                </a:cubicBezTo>
                <a:cubicBezTo>
                  <a:pt x="554" y="491"/>
                  <a:pt x="554" y="492"/>
                  <a:pt x="554" y="487"/>
                </a:cubicBezTo>
                <a:cubicBezTo>
                  <a:pt x="553" y="483"/>
                  <a:pt x="551" y="466"/>
                  <a:pt x="550" y="464"/>
                </a:cubicBezTo>
                <a:cubicBezTo>
                  <a:pt x="549" y="463"/>
                  <a:pt x="548" y="456"/>
                  <a:pt x="547" y="454"/>
                </a:cubicBezTo>
                <a:close/>
                <a:moveTo>
                  <a:pt x="537" y="490"/>
                </a:moveTo>
                <a:cubicBezTo>
                  <a:pt x="533" y="490"/>
                  <a:pt x="534" y="490"/>
                  <a:pt x="533" y="492"/>
                </a:cubicBezTo>
                <a:cubicBezTo>
                  <a:pt x="533" y="500"/>
                  <a:pt x="532" y="499"/>
                  <a:pt x="534" y="498"/>
                </a:cubicBezTo>
                <a:cubicBezTo>
                  <a:pt x="540" y="496"/>
                  <a:pt x="540" y="497"/>
                  <a:pt x="539" y="496"/>
                </a:cubicBezTo>
                <a:cubicBezTo>
                  <a:pt x="539" y="495"/>
                  <a:pt x="539" y="491"/>
                  <a:pt x="540" y="490"/>
                </a:cubicBezTo>
                <a:cubicBezTo>
                  <a:pt x="540" y="489"/>
                  <a:pt x="540" y="489"/>
                  <a:pt x="537" y="490"/>
                </a:cubicBezTo>
                <a:close/>
                <a:moveTo>
                  <a:pt x="527" y="491"/>
                </a:moveTo>
                <a:cubicBezTo>
                  <a:pt x="526" y="491"/>
                  <a:pt x="526" y="490"/>
                  <a:pt x="526" y="495"/>
                </a:cubicBezTo>
                <a:cubicBezTo>
                  <a:pt x="526" y="501"/>
                  <a:pt x="525" y="501"/>
                  <a:pt x="527" y="501"/>
                </a:cubicBezTo>
                <a:cubicBezTo>
                  <a:pt x="528" y="500"/>
                  <a:pt x="528" y="500"/>
                  <a:pt x="528" y="499"/>
                </a:cubicBezTo>
                <a:cubicBezTo>
                  <a:pt x="528" y="490"/>
                  <a:pt x="528" y="491"/>
                  <a:pt x="527" y="491"/>
                </a:cubicBezTo>
                <a:close/>
                <a:moveTo>
                  <a:pt x="178" y="723"/>
                </a:moveTo>
                <a:cubicBezTo>
                  <a:pt x="179" y="724"/>
                  <a:pt x="181" y="726"/>
                  <a:pt x="185" y="726"/>
                </a:cubicBezTo>
                <a:cubicBezTo>
                  <a:pt x="187" y="726"/>
                  <a:pt x="188" y="727"/>
                  <a:pt x="189" y="727"/>
                </a:cubicBezTo>
                <a:cubicBezTo>
                  <a:pt x="190" y="727"/>
                  <a:pt x="190" y="726"/>
                  <a:pt x="192" y="726"/>
                </a:cubicBezTo>
                <a:cubicBezTo>
                  <a:pt x="193" y="726"/>
                  <a:pt x="192" y="726"/>
                  <a:pt x="197" y="723"/>
                </a:cubicBezTo>
                <a:cubicBezTo>
                  <a:pt x="198" y="722"/>
                  <a:pt x="198" y="719"/>
                  <a:pt x="202" y="717"/>
                </a:cubicBezTo>
                <a:cubicBezTo>
                  <a:pt x="204" y="716"/>
                  <a:pt x="205" y="709"/>
                  <a:pt x="206" y="707"/>
                </a:cubicBezTo>
                <a:cubicBezTo>
                  <a:pt x="207" y="705"/>
                  <a:pt x="209" y="700"/>
                  <a:pt x="209" y="700"/>
                </a:cubicBezTo>
                <a:cubicBezTo>
                  <a:pt x="210" y="699"/>
                  <a:pt x="210" y="699"/>
                  <a:pt x="209" y="698"/>
                </a:cubicBezTo>
                <a:cubicBezTo>
                  <a:pt x="207" y="698"/>
                  <a:pt x="208" y="697"/>
                  <a:pt x="208" y="696"/>
                </a:cubicBezTo>
                <a:cubicBezTo>
                  <a:pt x="208" y="695"/>
                  <a:pt x="209" y="655"/>
                  <a:pt x="209" y="653"/>
                </a:cubicBezTo>
                <a:cubicBezTo>
                  <a:pt x="209" y="651"/>
                  <a:pt x="211" y="596"/>
                  <a:pt x="211" y="587"/>
                </a:cubicBezTo>
                <a:cubicBezTo>
                  <a:pt x="211" y="584"/>
                  <a:pt x="211" y="524"/>
                  <a:pt x="212" y="522"/>
                </a:cubicBezTo>
                <a:cubicBezTo>
                  <a:pt x="212" y="520"/>
                  <a:pt x="214" y="476"/>
                  <a:pt x="215" y="472"/>
                </a:cubicBezTo>
                <a:cubicBezTo>
                  <a:pt x="216" y="471"/>
                  <a:pt x="214" y="471"/>
                  <a:pt x="212" y="471"/>
                </a:cubicBezTo>
                <a:cubicBezTo>
                  <a:pt x="207" y="468"/>
                  <a:pt x="208" y="469"/>
                  <a:pt x="209" y="465"/>
                </a:cubicBezTo>
                <a:cubicBezTo>
                  <a:pt x="209" y="462"/>
                  <a:pt x="211" y="454"/>
                  <a:pt x="210" y="452"/>
                </a:cubicBezTo>
                <a:cubicBezTo>
                  <a:pt x="210" y="451"/>
                  <a:pt x="213" y="433"/>
                  <a:pt x="214" y="424"/>
                </a:cubicBezTo>
                <a:cubicBezTo>
                  <a:pt x="214" y="422"/>
                  <a:pt x="217" y="411"/>
                  <a:pt x="216" y="385"/>
                </a:cubicBezTo>
                <a:cubicBezTo>
                  <a:pt x="216" y="384"/>
                  <a:pt x="218" y="383"/>
                  <a:pt x="216" y="383"/>
                </a:cubicBezTo>
                <a:cubicBezTo>
                  <a:pt x="216" y="383"/>
                  <a:pt x="216" y="383"/>
                  <a:pt x="216" y="383"/>
                </a:cubicBezTo>
                <a:cubicBezTo>
                  <a:pt x="214" y="383"/>
                  <a:pt x="214" y="382"/>
                  <a:pt x="213" y="384"/>
                </a:cubicBezTo>
                <a:cubicBezTo>
                  <a:pt x="213" y="386"/>
                  <a:pt x="211" y="393"/>
                  <a:pt x="209" y="396"/>
                </a:cubicBezTo>
                <a:cubicBezTo>
                  <a:pt x="209" y="397"/>
                  <a:pt x="207" y="405"/>
                  <a:pt x="207" y="410"/>
                </a:cubicBezTo>
                <a:cubicBezTo>
                  <a:pt x="206" y="412"/>
                  <a:pt x="207" y="412"/>
                  <a:pt x="199" y="413"/>
                </a:cubicBezTo>
                <a:cubicBezTo>
                  <a:pt x="198" y="414"/>
                  <a:pt x="198" y="413"/>
                  <a:pt x="199" y="416"/>
                </a:cubicBezTo>
                <a:cubicBezTo>
                  <a:pt x="199" y="418"/>
                  <a:pt x="199" y="463"/>
                  <a:pt x="199" y="464"/>
                </a:cubicBezTo>
                <a:cubicBezTo>
                  <a:pt x="199" y="465"/>
                  <a:pt x="199" y="480"/>
                  <a:pt x="201" y="504"/>
                </a:cubicBezTo>
                <a:cubicBezTo>
                  <a:pt x="201" y="505"/>
                  <a:pt x="202" y="514"/>
                  <a:pt x="201" y="515"/>
                </a:cubicBezTo>
                <a:cubicBezTo>
                  <a:pt x="201" y="517"/>
                  <a:pt x="202" y="517"/>
                  <a:pt x="200" y="517"/>
                </a:cubicBezTo>
                <a:cubicBezTo>
                  <a:pt x="198" y="517"/>
                  <a:pt x="172" y="519"/>
                  <a:pt x="170" y="519"/>
                </a:cubicBezTo>
                <a:cubicBezTo>
                  <a:pt x="169" y="519"/>
                  <a:pt x="170" y="519"/>
                  <a:pt x="170" y="520"/>
                </a:cubicBezTo>
                <a:cubicBezTo>
                  <a:pt x="168" y="523"/>
                  <a:pt x="170" y="529"/>
                  <a:pt x="169" y="531"/>
                </a:cubicBezTo>
                <a:cubicBezTo>
                  <a:pt x="169" y="532"/>
                  <a:pt x="168" y="535"/>
                  <a:pt x="165" y="543"/>
                </a:cubicBezTo>
                <a:cubicBezTo>
                  <a:pt x="164" y="544"/>
                  <a:pt x="165" y="554"/>
                  <a:pt x="165" y="557"/>
                </a:cubicBezTo>
                <a:cubicBezTo>
                  <a:pt x="165" y="559"/>
                  <a:pt x="166" y="576"/>
                  <a:pt x="161" y="604"/>
                </a:cubicBezTo>
                <a:cubicBezTo>
                  <a:pt x="161" y="605"/>
                  <a:pt x="152" y="654"/>
                  <a:pt x="152" y="655"/>
                </a:cubicBezTo>
                <a:cubicBezTo>
                  <a:pt x="152" y="656"/>
                  <a:pt x="151" y="663"/>
                  <a:pt x="151" y="678"/>
                </a:cubicBezTo>
                <a:cubicBezTo>
                  <a:pt x="151" y="680"/>
                  <a:pt x="150" y="681"/>
                  <a:pt x="155" y="693"/>
                </a:cubicBezTo>
                <a:cubicBezTo>
                  <a:pt x="155" y="693"/>
                  <a:pt x="161" y="718"/>
                  <a:pt x="178" y="723"/>
                </a:cubicBezTo>
                <a:close/>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itchFamily="34" charset="0"/>
              <a:ea typeface="黑体" pitchFamily="49" charset="-122"/>
              <a:cs typeface="Arial" pitchFamily="34" charset="0"/>
            </a:endParaRPr>
          </a:p>
        </p:txBody>
      </p:sp>
      <p:sp>
        <p:nvSpPr>
          <p:cNvPr id="59" name="Rectangle 58"/>
          <p:cNvSpPr/>
          <p:nvPr/>
        </p:nvSpPr>
        <p:spPr>
          <a:xfrm>
            <a:off x="-94130" y="625766"/>
            <a:ext cx="9197967" cy="3974429"/>
          </a:xfrm>
          <a:prstGeom prst="rect">
            <a:avLst/>
          </a:prstGeom>
          <a:solidFill>
            <a:sysClr val="window" lastClr="FFFFFF">
              <a:alpha val="13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pitchFamily="34" charset="0"/>
              <a:ea typeface="黑体" pitchFamily="49" charset="-122"/>
              <a:cs typeface="Arial" pitchFamily="34" charset="0"/>
            </a:endParaRPr>
          </a:p>
        </p:txBody>
      </p:sp>
      <p:sp>
        <p:nvSpPr>
          <p:cNvPr id="60" name="Rectangle 59"/>
          <p:cNvSpPr/>
          <p:nvPr/>
        </p:nvSpPr>
        <p:spPr>
          <a:xfrm>
            <a:off x="2003524" y="2013675"/>
            <a:ext cx="5067502" cy="715581"/>
          </a:xfrm>
          <a:prstGeom prst="rect">
            <a:avLst/>
          </a:prstGeom>
        </p:spPr>
        <p:txBody>
          <a:bodyPr wrap="square" anchor="b">
            <a:spAutoFit/>
          </a:bodyPr>
          <a:lstStyle/>
          <a:p>
            <a:pPr algn="l" defTabSz="914400">
              <a:lnSpc>
                <a:spcPct val="75000"/>
              </a:lnSpc>
              <a:buNone/>
            </a:pPr>
            <a:r>
              <a:rPr lang="en-US" sz="5400" b="1" dirty="0">
                <a:ln w="6350">
                  <a:noFill/>
                </a:ln>
                <a:gradFill>
                  <a:gsLst>
                    <a:gs pos="0">
                      <a:schemeClr val="accent1">
                        <a:lumMod val="75000"/>
                      </a:schemeClr>
                    </a:gs>
                    <a:gs pos="100000">
                      <a:schemeClr val="accent1">
                        <a:lumMod val="95000"/>
                      </a:schemeClr>
                    </a:gs>
                  </a:gsLst>
                  <a:lin ang="16200000" scaled="0"/>
                </a:gradFill>
                <a:latin typeface="Arial" pitchFamily="34" charset="0"/>
                <a:ea typeface="黑体" pitchFamily="49" charset="-122"/>
                <a:cs typeface="Arial" pitchFamily="34" charset="0"/>
              </a:rPr>
              <a:t>#</a:t>
            </a:r>
            <a:r>
              <a:rPr lang="en-US" sz="5400" b="1" dirty="0" err="1">
                <a:ln w="6350">
                  <a:noFill/>
                </a:ln>
                <a:gradFill>
                  <a:gsLst>
                    <a:gs pos="0">
                      <a:schemeClr val="accent1">
                        <a:lumMod val="75000"/>
                      </a:schemeClr>
                    </a:gs>
                    <a:gs pos="100000">
                      <a:schemeClr val="accent1">
                        <a:lumMod val="95000"/>
                      </a:schemeClr>
                    </a:gs>
                  </a:gsLst>
                  <a:lin ang="16200000" scaled="0"/>
                </a:gradFill>
                <a:latin typeface="Arial" pitchFamily="34" charset="0"/>
                <a:ea typeface="黑体" pitchFamily="49" charset="-122"/>
                <a:cs typeface="Arial" pitchFamily="34" charset="0"/>
              </a:rPr>
              <a:t>复杂性</a:t>
            </a:r>
            <a:endParaRPr lang="en-US" sz="5400" b="1" dirty="0">
              <a:ln w="6350">
                <a:noFill/>
              </a:ln>
              <a:gradFill>
                <a:gsLst>
                  <a:gs pos="0">
                    <a:schemeClr val="accent1">
                      <a:lumMod val="75000"/>
                    </a:schemeClr>
                  </a:gs>
                  <a:gs pos="100000">
                    <a:schemeClr val="accent1">
                      <a:lumMod val="95000"/>
                    </a:schemeClr>
                  </a:gs>
                </a:gsLst>
                <a:lin ang="16200000" scaled="0"/>
              </a:gradFill>
              <a:latin typeface="Arial" pitchFamily="34" charset="0"/>
              <a:ea typeface="黑体" pitchFamily="49" charset="-122"/>
              <a:cs typeface="Arial" pitchFamily="34" charset="0"/>
            </a:endParaRPr>
          </a:p>
        </p:txBody>
      </p:sp>
      <p:sp>
        <p:nvSpPr>
          <p:cNvPr id="61" name="TextBox 60"/>
          <p:cNvSpPr txBox="1"/>
          <p:nvPr/>
        </p:nvSpPr>
        <p:spPr>
          <a:xfrm>
            <a:off x="4356666" y="2983743"/>
            <a:ext cx="4550478" cy="769441"/>
          </a:xfrm>
          <a:prstGeom prst="rect">
            <a:avLst/>
          </a:prstGeom>
          <a:noFill/>
        </p:spPr>
        <p:txBody>
          <a:bodyPr wrap="square" rtlCol="0">
            <a:spAutoFit/>
          </a:bodyPr>
          <a:lstStyle/>
          <a:p>
            <a:pPr algn="l" defTabSz="914400">
              <a:buNone/>
            </a:pPr>
            <a:r>
              <a:rPr lang="en-US" sz="4400" b="1" i="0" spc="300">
                <a:solidFill>
                  <a:srgbClr val="7D7369"/>
                </a:solidFill>
                <a:latin typeface="Arial" pitchFamily="34" charset="0"/>
                <a:ea typeface="黑体" pitchFamily="49" charset="-122"/>
                <a:cs typeface="Arial" pitchFamily="34" charset="0"/>
              </a:rPr>
              <a:t>生命周期管理</a:t>
            </a:r>
          </a:p>
        </p:txBody>
      </p:sp>
      <p:sp>
        <p:nvSpPr>
          <p:cNvPr id="62" name="TextBox 61"/>
          <p:cNvSpPr txBox="1"/>
          <p:nvPr/>
        </p:nvSpPr>
        <p:spPr>
          <a:xfrm>
            <a:off x="537514" y="2410129"/>
            <a:ext cx="2386367" cy="830997"/>
          </a:xfrm>
          <a:prstGeom prst="rect">
            <a:avLst/>
          </a:prstGeom>
          <a:noFill/>
        </p:spPr>
        <p:txBody>
          <a:bodyPr wrap="square" rtlCol="0">
            <a:spAutoFit/>
          </a:bodyPr>
          <a:lstStyle/>
          <a:p>
            <a:pPr algn="l" defTabSz="914400">
              <a:buNone/>
            </a:pPr>
            <a:r>
              <a:rPr lang="en-US" sz="4800" b="1" i="0">
                <a:solidFill>
                  <a:srgbClr val="424545"/>
                </a:solidFill>
                <a:latin typeface="Arial" pitchFamily="34" charset="0"/>
                <a:ea typeface="黑体" pitchFamily="49" charset="-122"/>
                <a:cs typeface="Arial" pitchFamily="34" charset="0"/>
              </a:rPr>
              <a:t>敏捷性</a:t>
            </a:r>
          </a:p>
        </p:txBody>
      </p:sp>
      <p:sp>
        <p:nvSpPr>
          <p:cNvPr id="63" name="TextBox 62"/>
          <p:cNvSpPr txBox="1"/>
          <p:nvPr/>
        </p:nvSpPr>
        <p:spPr>
          <a:xfrm rot="16200000">
            <a:off x="689352" y="3251812"/>
            <a:ext cx="1693681" cy="523220"/>
          </a:xfrm>
          <a:prstGeom prst="rect">
            <a:avLst/>
          </a:prstGeom>
          <a:noFill/>
        </p:spPr>
        <p:txBody>
          <a:bodyPr wrap="square" rtlCol="0">
            <a:spAutoFit/>
          </a:bodyPr>
          <a:lstStyle/>
          <a:p>
            <a:pPr algn="l" defTabSz="914400">
              <a:buNone/>
            </a:pPr>
            <a:r>
              <a:rPr lang="en-US" sz="2800" b="0" i="0">
                <a:solidFill>
                  <a:srgbClr val="424545">
                    <a:lumMod val="60000"/>
                    <a:lumOff val="40000"/>
                  </a:srgbClr>
                </a:solidFill>
                <a:latin typeface="Arial" pitchFamily="34" charset="0"/>
                <a:ea typeface="黑体" pitchFamily="49" charset="-122"/>
                <a:cs typeface="Arial" pitchFamily="34" charset="0"/>
              </a:rPr>
              <a:t>测试</a:t>
            </a:r>
          </a:p>
        </p:txBody>
      </p:sp>
      <p:sp>
        <p:nvSpPr>
          <p:cNvPr id="64" name="TextBox 63"/>
          <p:cNvSpPr txBox="1"/>
          <p:nvPr/>
        </p:nvSpPr>
        <p:spPr>
          <a:xfrm>
            <a:off x="2590275" y="2584284"/>
            <a:ext cx="2516331" cy="400110"/>
          </a:xfrm>
          <a:prstGeom prst="rect">
            <a:avLst/>
          </a:prstGeom>
          <a:noFill/>
        </p:spPr>
        <p:txBody>
          <a:bodyPr wrap="square" rtlCol="0">
            <a:spAutoFit/>
          </a:bodyPr>
          <a:lstStyle/>
          <a:p>
            <a:pPr algn="l" defTabSz="914400">
              <a:buNone/>
            </a:pPr>
            <a:r>
              <a:rPr lang="en-US" sz="2000" b="0" i="0">
                <a:solidFill>
                  <a:srgbClr val="424545"/>
                </a:solidFill>
                <a:latin typeface="Arial" pitchFamily="34" charset="0"/>
                <a:ea typeface="黑体" pitchFamily="49" charset="-122"/>
                <a:cs typeface="Arial" pitchFamily="34" charset="0"/>
              </a:rPr>
              <a:t>传感器</a:t>
            </a:r>
          </a:p>
        </p:txBody>
      </p:sp>
      <p:sp>
        <p:nvSpPr>
          <p:cNvPr id="65" name="TextBox 64"/>
          <p:cNvSpPr txBox="1"/>
          <p:nvPr/>
        </p:nvSpPr>
        <p:spPr>
          <a:xfrm>
            <a:off x="4356849" y="3693509"/>
            <a:ext cx="5092843" cy="523220"/>
          </a:xfrm>
          <a:prstGeom prst="rect">
            <a:avLst/>
          </a:prstGeom>
          <a:noFill/>
        </p:spPr>
        <p:txBody>
          <a:bodyPr wrap="square" rtlCol="0">
            <a:spAutoFit/>
          </a:bodyPr>
          <a:lstStyle/>
          <a:p>
            <a:pPr algn="l" defTabSz="914400">
              <a:buNone/>
            </a:pPr>
            <a:r>
              <a:rPr lang="en-US" sz="2800" b="0" i="0" spc="600">
                <a:solidFill>
                  <a:srgbClr val="424545"/>
                </a:solidFill>
                <a:latin typeface="Arial" pitchFamily="34" charset="0"/>
                <a:ea typeface="黑体" pitchFamily="49" charset="-122"/>
                <a:cs typeface="Arial" pitchFamily="34" charset="0"/>
              </a:rPr>
              <a:t>大数据</a:t>
            </a:r>
          </a:p>
        </p:txBody>
      </p:sp>
      <p:sp>
        <p:nvSpPr>
          <p:cNvPr id="66" name="TextBox 65"/>
          <p:cNvSpPr txBox="1"/>
          <p:nvPr/>
        </p:nvSpPr>
        <p:spPr>
          <a:xfrm>
            <a:off x="1686971" y="3378380"/>
            <a:ext cx="2340951" cy="492443"/>
          </a:xfrm>
          <a:prstGeom prst="rect">
            <a:avLst/>
          </a:prstGeom>
          <a:noFill/>
        </p:spPr>
        <p:txBody>
          <a:bodyPr wrap="square" rtlCol="0">
            <a:spAutoFit/>
          </a:bodyPr>
          <a:lstStyle/>
          <a:p>
            <a:pPr algn="l" defTabSz="914400">
              <a:buNone/>
            </a:pPr>
            <a:r>
              <a:rPr lang="en-US" sz="2600" b="0" i="0" spc="300">
                <a:solidFill>
                  <a:srgbClr val="424545"/>
                </a:solidFill>
                <a:latin typeface="Arial" pitchFamily="34" charset="0"/>
                <a:ea typeface="黑体" pitchFamily="49" charset="-122"/>
                <a:cs typeface="Arial" pitchFamily="34" charset="0"/>
              </a:rPr>
              <a:t>专用</a:t>
            </a:r>
          </a:p>
        </p:txBody>
      </p:sp>
      <p:sp>
        <p:nvSpPr>
          <p:cNvPr id="67" name="TextBox 66"/>
          <p:cNvSpPr txBox="1"/>
          <p:nvPr/>
        </p:nvSpPr>
        <p:spPr>
          <a:xfrm>
            <a:off x="52918" y="1013786"/>
            <a:ext cx="3746572" cy="646331"/>
          </a:xfrm>
          <a:prstGeom prst="rect">
            <a:avLst/>
          </a:prstGeom>
          <a:noFill/>
        </p:spPr>
        <p:txBody>
          <a:bodyPr wrap="square" rtlCol="0">
            <a:spAutoFit/>
          </a:bodyPr>
          <a:lstStyle/>
          <a:p>
            <a:pPr algn="l" defTabSz="914400">
              <a:buNone/>
            </a:pPr>
            <a:r>
              <a:rPr lang="en-US" sz="3600" b="1" i="0">
                <a:solidFill>
                  <a:srgbClr val="7D7369"/>
                </a:solidFill>
                <a:latin typeface="Arial" pitchFamily="34" charset="0"/>
                <a:ea typeface="黑体" pitchFamily="49" charset="-122"/>
                <a:cs typeface="Arial" pitchFamily="34" charset="0"/>
              </a:rPr>
              <a:t>需要高速数据</a:t>
            </a:r>
          </a:p>
        </p:txBody>
      </p:sp>
      <p:sp>
        <p:nvSpPr>
          <p:cNvPr id="68" name="TextBox 67"/>
          <p:cNvSpPr txBox="1"/>
          <p:nvPr/>
        </p:nvSpPr>
        <p:spPr>
          <a:xfrm>
            <a:off x="1541256" y="1450058"/>
            <a:ext cx="2523168" cy="584775"/>
          </a:xfrm>
          <a:prstGeom prst="rect">
            <a:avLst/>
          </a:prstGeom>
          <a:noFill/>
        </p:spPr>
        <p:txBody>
          <a:bodyPr wrap="square" rtlCol="0">
            <a:spAutoFit/>
          </a:bodyPr>
          <a:lstStyle/>
          <a:p>
            <a:pPr algn="l" defTabSz="914400">
              <a:buNone/>
            </a:pPr>
            <a:r>
              <a:rPr lang="en-US" sz="3200" b="0" i="0" spc="600">
                <a:solidFill>
                  <a:srgbClr val="424545"/>
                </a:solidFill>
                <a:latin typeface="Arial" pitchFamily="34" charset="0"/>
                <a:ea typeface="黑体" pitchFamily="49" charset="-122"/>
                <a:cs typeface="Arial" pitchFamily="34" charset="0"/>
              </a:rPr>
              <a:t>小众</a:t>
            </a:r>
          </a:p>
        </p:txBody>
      </p:sp>
      <p:sp>
        <p:nvSpPr>
          <p:cNvPr id="69" name="TextBox 68"/>
          <p:cNvSpPr txBox="1"/>
          <p:nvPr/>
        </p:nvSpPr>
        <p:spPr>
          <a:xfrm>
            <a:off x="5939829" y="1399344"/>
            <a:ext cx="3062513" cy="584775"/>
          </a:xfrm>
          <a:prstGeom prst="rect">
            <a:avLst/>
          </a:prstGeom>
          <a:noFill/>
        </p:spPr>
        <p:txBody>
          <a:bodyPr wrap="square" rtlCol="0">
            <a:spAutoFit/>
          </a:bodyPr>
          <a:lstStyle/>
          <a:p>
            <a:pPr algn="l" defTabSz="914400">
              <a:buNone/>
            </a:pPr>
            <a:r>
              <a:rPr lang="en-US" sz="3200" b="0" i="0">
                <a:solidFill>
                  <a:srgbClr val="424545"/>
                </a:solidFill>
                <a:latin typeface="Arial" pitchFamily="34" charset="0"/>
                <a:ea typeface="黑体" pitchFamily="49" charset="-122"/>
                <a:cs typeface="Arial" pitchFamily="34" charset="0"/>
              </a:rPr>
              <a:t>设备</a:t>
            </a:r>
          </a:p>
        </p:txBody>
      </p:sp>
      <p:sp>
        <p:nvSpPr>
          <p:cNvPr id="70" name="TextBox 69"/>
          <p:cNvSpPr txBox="1"/>
          <p:nvPr/>
        </p:nvSpPr>
        <p:spPr>
          <a:xfrm rot="16200000">
            <a:off x="3030686" y="3208575"/>
            <a:ext cx="2144854" cy="646331"/>
          </a:xfrm>
          <a:prstGeom prst="rect">
            <a:avLst/>
          </a:prstGeom>
          <a:noFill/>
        </p:spPr>
        <p:txBody>
          <a:bodyPr wrap="square" rtlCol="0">
            <a:spAutoFit/>
          </a:bodyPr>
          <a:lstStyle/>
          <a:p>
            <a:pPr algn="l" defTabSz="914400">
              <a:buNone/>
            </a:pPr>
            <a:r>
              <a:rPr lang="en-US" sz="3600" b="0" i="0">
                <a:solidFill>
                  <a:srgbClr val="424545">
                    <a:lumMod val="60000"/>
                    <a:lumOff val="40000"/>
                  </a:srgbClr>
                </a:solidFill>
                <a:latin typeface="Arial" pitchFamily="34" charset="0"/>
                <a:ea typeface="黑体" pitchFamily="49" charset="-122"/>
                <a:cs typeface="Arial" pitchFamily="34" charset="0"/>
              </a:rPr>
              <a:t>事件</a:t>
            </a:r>
          </a:p>
        </p:txBody>
      </p:sp>
      <p:sp>
        <p:nvSpPr>
          <p:cNvPr id="71" name="TextBox 70"/>
          <p:cNvSpPr txBox="1"/>
          <p:nvPr/>
        </p:nvSpPr>
        <p:spPr>
          <a:xfrm>
            <a:off x="3262830" y="1484718"/>
            <a:ext cx="3846193" cy="523220"/>
          </a:xfrm>
          <a:prstGeom prst="rect">
            <a:avLst/>
          </a:prstGeom>
          <a:noFill/>
        </p:spPr>
        <p:txBody>
          <a:bodyPr wrap="square" rtlCol="0">
            <a:spAutoFit/>
          </a:bodyPr>
          <a:lstStyle/>
          <a:p>
            <a:pPr algn="l" defTabSz="914400">
              <a:buNone/>
            </a:pPr>
            <a:r>
              <a:rPr lang="en-US" sz="2800" b="1" i="0">
                <a:solidFill>
                  <a:srgbClr val="A3A3A3">
                    <a:lumMod val="60000"/>
                    <a:lumOff val="40000"/>
                  </a:srgbClr>
                </a:solidFill>
                <a:latin typeface="Arial" pitchFamily="34" charset="0"/>
                <a:ea typeface="黑体" pitchFamily="49" charset="-122"/>
                <a:cs typeface="Arial" pitchFamily="34" charset="0"/>
              </a:rPr>
              <a:t>安全性</a:t>
            </a:r>
          </a:p>
        </p:txBody>
      </p:sp>
      <p:sp>
        <p:nvSpPr>
          <p:cNvPr id="72" name="TextBox 71"/>
          <p:cNvSpPr txBox="1"/>
          <p:nvPr/>
        </p:nvSpPr>
        <p:spPr>
          <a:xfrm>
            <a:off x="201958" y="3090109"/>
            <a:ext cx="1666875" cy="646331"/>
          </a:xfrm>
          <a:prstGeom prst="rect">
            <a:avLst/>
          </a:prstGeom>
          <a:noFill/>
        </p:spPr>
        <p:txBody>
          <a:bodyPr wrap="square" rtlCol="0">
            <a:spAutoFit/>
          </a:bodyPr>
          <a:lstStyle/>
          <a:p>
            <a:pPr algn="l" defTabSz="914400">
              <a:buNone/>
            </a:pPr>
            <a:r>
              <a:rPr lang="en-US" sz="3600" b="0" i="0">
                <a:solidFill>
                  <a:srgbClr val="A3A3A3">
                    <a:lumMod val="60000"/>
                    <a:lumOff val="40000"/>
                  </a:srgbClr>
                </a:solidFill>
                <a:latin typeface="Arial" pitchFamily="34" charset="0"/>
                <a:ea typeface="黑体" pitchFamily="49" charset="-122"/>
                <a:cs typeface="Arial" pitchFamily="34" charset="0"/>
              </a:rPr>
              <a:t>僵化</a:t>
            </a:r>
          </a:p>
        </p:txBody>
      </p:sp>
      <p:sp>
        <p:nvSpPr>
          <p:cNvPr id="73" name="TextBox 72"/>
          <p:cNvSpPr txBox="1"/>
          <p:nvPr/>
        </p:nvSpPr>
        <p:spPr>
          <a:xfrm>
            <a:off x="2166084" y="3616087"/>
            <a:ext cx="2061529" cy="707886"/>
          </a:xfrm>
          <a:prstGeom prst="rect">
            <a:avLst/>
          </a:prstGeom>
          <a:noFill/>
        </p:spPr>
        <p:txBody>
          <a:bodyPr wrap="square" rtlCol="0">
            <a:spAutoFit/>
          </a:bodyPr>
          <a:lstStyle/>
          <a:p>
            <a:pPr algn="l" defTabSz="914400">
              <a:buNone/>
            </a:pPr>
            <a:r>
              <a:rPr lang="en-US" sz="4000" b="0" i="0">
                <a:solidFill>
                  <a:srgbClr val="424545"/>
                </a:solidFill>
                <a:latin typeface="Arial" pitchFamily="34" charset="0"/>
                <a:ea typeface="黑体" pitchFamily="49" charset="-122"/>
                <a:cs typeface="Arial" pitchFamily="34" charset="0"/>
              </a:rPr>
              <a:t>规模</a:t>
            </a:r>
          </a:p>
        </p:txBody>
      </p:sp>
      <p:sp>
        <p:nvSpPr>
          <p:cNvPr id="74" name="TextBox 73"/>
          <p:cNvSpPr txBox="1"/>
          <p:nvPr/>
        </p:nvSpPr>
        <p:spPr>
          <a:xfrm>
            <a:off x="4372514" y="2665504"/>
            <a:ext cx="4883931" cy="523220"/>
          </a:xfrm>
          <a:prstGeom prst="rect">
            <a:avLst/>
          </a:prstGeom>
          <a:noFill/>
        </p:spPr>
        <p:txBody>
          <a:bodyPr wrap="square" rtlCol="0">
            <a:spAutoFit/>
          </a:bodyPr>
          <a:lstStyle/>
          <a:p>
            <a:pPr algn="l" defTabSz="914400">
              <a:buNone/>
            </a:pPr>
            <a:r>
              <a:rPr lang="en-US" sz="2800" b="1" i="0" spc="300">
                <a:solidFill>
                  <a:srgbClr val="424545"/>
                </a:solidFill>
                <a:latin typeface="Arial" pitchFamily="34" charset="0"/>
                <a:ea typeface="黑体" pitchFamily="49" charset="-122"/>
                <a:cs typeface="Arial" pitchFamily="34" charset="0"/>
              </a:rPr>
              <a:t>分析</a:t>
            </a:r>
          </a:p>
        </p:txBody>
      </p:sp>
      <p:sp>
        <p:nvSpPr>
          <p:cNvPr id="75" name="TextBox 74"/>
          <p:cNvSpPr txBox="1"/>
          <p:nvPr/>
        </p:nvSpPr>
        <p:spPr>
          <a:xfrm>
            <a:off x="3933979" y="472131"/>
            <a:ext cx="6787367" cy="769441"/>
          </a:xfrm>
          <a:prstGeom prst="rect">
            <a:avLst/>
          </a:prstGeom>
          <a:noFill/>
        </p:spPr>
        <p:txBody>
          <a:bodyPr wrap="square" rtlCol="0">
            <a:spAutoFit/>
          </a:bodyPr>
          <a:lstStyle/>
          <a:p>
            <a:pPr algn="l" defTabSz="914400">
              <a:buNone/>
            </a:pPr>
            <a:r>
              <a:rPr lang="en-US" sz="4400" b="1" i="0">
                <a:solidFill>
                  <a:srgbClr val="7D7369"/>
                </a:solidFill>
                <a:latin typeface="Arial" pitchFamily="34" charset="0"/>
                <a:ea typeface="黑体" pitchFamily="49" charset="-122"/>
                <a:cs typeface="Arial" pitchFamily="34" charset="0"/>
              </a:rPr>
              <a:t>需要集成</a:t>
            </a:r>
          </a:p>
        </p:txBody>
      </p:sp>
      <p:sp>
        <p:nvSpPr>
          <p:cNvPr id="76" name="TextBox 75"/>
          <p:cNvSpPr txBox="1"/>
          <p:nvPr/>
        </p:nvSpPr>
        <p:spPr>
          <a:xfrm>
            <a:off x="6937374" y="1911675"/>
            <a:ext cx="2338388" cy="461665"/>
          </a:xfrm>
          <a:prstGeom prst="rect">
            <a:avLst/>
          </a:prstGeom>
          <a:noFill/>
        </p:spPr>
        <p:txBody>
          <a:bodyPr wrap="square" rtlCol="0">
            <a:spAutoFit/>
          </a:bodyPr>
          <a:lstStyle/>
          <a:p>
            <a:pPr algn="l" defTabSz="914400">
              <a:buNone/>
            </a:pPr>
            <a:r>
              <a:rPr lang="en-US" sz="2400" b="0" i="0" spc="300">
                <a:solidFill>
                  <a:srgbClr val="424545">
                    <a:lumMod val="60000"/>
                    <a:lumOff val="40000"/>
                  </a:srgbClr>
                </a:solidFill>
                <a:latin typeface="Arial" pitchFamily="34" charset="0"/>
                <a:ea typeface="黑体" pitchFamily="49" charset="-122"/>
                <a:cs typeface="Arial" pitchFamily="34" charset="0"/>
              </a:rPr>
              <a:t>平台</a:t>
            </a:r>
          </a:p>
        </p:txBody>
      </p:sp>
      <p:sp>
        <p:nvSpPr>
          <p:cNvPr id="77" name="TextBox 76"/>
          <p:cNvSpPr txBox="1"/>
          <p:nvPr/>
        </p:nvSpPr>
        <p:spPr>
          <a:xfrm>
            <a:off x="6764106" y="2174249"/>
            <a:ext cx="3333895" cy="584775"/>
          </a:xfrm>
          <a:prstGeom prst="rect">
            <a:avLst/>
          </a:prstGeom>
          <a:noFill/>
        </p:spPr>
        <p:txBody>
          <a:bodyPr wrap="square" rtlCol="0">
            <a:spAutoFit/>
          </a:bodyPr>
          <a:lstStyle/>
          <a:p>
            <a:pPr algn="l" defTabSz="914400">
              <a:buNone/>
            </a:pPr>
            <a:r>
              <a:rPr lang="en-US" sz="3200" b="1" i="0">
                <a:solidFill>
                  <a:srgbClr val="A3A3A3">
                    <a:lumMod val="60000"/>
                    <a:lumOff val="40000"/>
                  </a:srgbClr>
                </a:solidFill>
                <a:latin typeface="Arial" pitchFamily="34" charset="0"/>
                <a:ea typeface="黑体" pitchFamily="49" charset="-122"/>
                <a:cs typeface="Arial" pitchFamily="34" charset="0"/>
              </a:rPr>
              <a:t>云</a:t>
            </a:r>
          </a:p>
        </p:txBody>
      </p:sp>
      <p:sp>
        <p:nvSpPr>
          <p:cNvPr id="78" name="TextBox 77"/>
          <p:cNvSpPr txBox="1"/>
          <p:nvPr/>
        </p:nvSpPr>
        <p:spPr>
          <a:xfrm>
            <a:off x="2660734" y="2846232"/>
            <a:ext cx="2338388" cy="707886"/>
          </a:xfrm>
          <a:prstGeom prst="rect">
            <a:avLst/>
          </a:prstGeom>
          <a:noFill/>
        </p:spPr>
        <p:txBody>
          <a:bodyPr wrap="square" rtlCol="0">
            <a:spAutoFit/>
          </a:bodyPr>
          <a:lstStyle/>
          <a:p>
            <a:pPr algn="l" defTabSz="914400">
              <a:buNone/>
            </a:pPr>
            <a:r>
              <a:rPr lang="en-US" sz="4000" b="0" i="0">
                <a:solidFill>
                  <a:srgbClr val="A3A3A3">
                    <a:lumMod val="60000"/>
                    <a:lumOff val="40000"/>
                  </a:srgbClr>
                </a:solidFill>
                <a:latin typeface="Arial" pitchFamily="34" charset="0"/>
                <a:ea typeface="黑体" pitchFamily="49" charset="-122"/>
                <a:cs typeface="Arial" pitchFamily="34" charset="0"/>
              </a:rPr>
              <a:t>速度慢</a:t>
            </a:r>
          </a:p>
        </p:txBody>
      </p:sp>
      <p:sp>
        <p:nvSpPr>
          <p:cNvPr id="79" name="TextBox 78"/>
          <p:cNvSpPr txBox="1"/>
          <p:nvPr/>
        </p:nvSpPr>
        <p:spPr>
          <a:xfrm>
            <a:off x="3971505" y="1026437"/>
            <a:ext cx="3389365" cy="584775"/>
          </a:xfrm>
          <a:prstGeom prst="rect">
            <a:avLst/>
          </a:prstGeom>
          <a:noFill/>
        </p:spPr>
        <p:txBody>
          <a:bodyPr wrap="square" rtlCol="0">
            <a:spAutoFit/>
          </a:bodyPr>
          <a:lstStyle/>
          <a:p>
            <a:pPr algn="l" defTabSz="914400">
              <a:buNone/>
            </a:pPr>
            <a:r>
              <a:rPr lang="en-US" sz="3200" b="1" i="0" spc="600">
                <a:solidFill>
                  <a:srgbClr val="424545"/>
                </a:solidFill>
                <a:latin typeface="Arial" pitchFamily="34" charset="0"/>
                <a:ea typeface="黑体" pitchFamily="49" charset="-122"/>
                <a:cs typeface="Arial" pitchFamily="34" charset="0"/>
              </a:rPr>
              <a:t>不灵活</a:t>
            </a:r>
          </a:p>
        </p:txBody>
      </p:sp>
      <p:sp>
        <p:nvSpPr>
          <p:cNvPr id="80" name="TextBox 79"/>
          <p:cNvSpPr txBox="1"/>
          <p:nvPr/>
        </p:nvSpPr>
        <p:spPr>
          <a:xfrm>
            <a:off x="117395" y="2146390"/>
            <a:ext cx="2338388" cy="400110"/>
          </a:xfrm>
          <a:prstGeom prst="rect">
            <a:avLst/>
          </a:prstGeom>
          <a:noFill/>
        </p:spPr>
        <p:txBody>
          <a:bodyPr wrap="square" rtlCol="0">
            <a:spAutoFit/>
          </a:bodyPr>
          <a:lstStyle/>
          <a:p>
            <a:pPr algn="l" defTabSz="914400">
              <a:buNone/>
            </a:pPr>
            <a:r>
              <a:rPr lang="en-US" sz="2000" b="0" i="0" spc="600">
                <a:solidFill>
                  <a:srgbClr val="424545">
                    <a:lumMod val="60000"/>
                    <a:lumOff val="40000"/>
                  </a:srgbClr>
                </a:solidFill>
                <a:latin typeface="Arial" pitchFamily="34" charset="0"/>
                <a:ea typeface="黑体" pitchFamily="49" charset="-122"/>
                <a:cs typeface="Arial" pitchFamily="34" charset="0"/>
              </a:rPr>
              <a:t>非 SQL</a:t>
            </a:r>
          </a:p>
        </p:txBody>
      </p:sp>
      <p:grpSp>
        <p:nvGrpSpPr>
          <p:cNvPr id="81" name="Group 1029"/>
          <p:cNvGrpSpPr/>
          <p:nvPr/>
        </p:nvGrpSpPr>
        <p:grpSpPr>
          <a:xfrm>
            <a:off x="5661011" y="1683405"/>
            <a:ext cx="2711671" cy="3582314"/>
            <a:chOff x="10156353" y="1891271"/>
            <a:chExt cx="2711671" cy="3582314"/>
          </a:xfrm>
        </p:grpSpPr>
        <p:sp>
          <p:nvSpPr>
            <p:cNvPr id="82" name="Freeform 72"/>
            <p:cNvSpPr>
              <a:spLocks/>
            </p:cNvSpPr>
            <p:nvPr/>
          </p:nvSpPr>
          <p:spPr bwMode="auto">
            <a:xfrm>
              <a:off x="11185732" y="2204865"/>
              <a:ext cx="2118" cy="7412"/>
            </a:xfrm>
            <a:custGeom>
              <a:avLst/>
              <a:gdLst>
                <a:gd name="T0" fmla="*/ 0 w 1"/>
                <a:gd name="T1" fmla="*/ 0 h 3"/>
                <a:gd name="T2" fmla="*/ 1 w 1"/>
                <a:gd name="T3" fmla="*/ 2 h 3"/>
                <a:gd name="T4" fmla="*/ 1 w 1"/>
                <a:gd name="T5" fmla="*/ 2 h 3"/>
                <a:gd name="T6" fmla="*/ 1 w 1"/>
                <a:gd name="T7" fmla="*/ 1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0" y="1"/>
                    <a:pt x="0" y="1"/>
                    <a:pt x="1" y="2"/>
                  </a:cubicBezTo>
                  <a:cubicBezTo>
                    <a:pt x="1" y="3"/>
                    <a:pt x="1" y="3"/>
                    <a:pt x="1" y="2"/>
                  </a:cubicBezTo>
                  <a:cubicBezTo>
                    <a:pt x="1" y="2"/>
                    <a:pt x="1" y="2"/>
                    <a:pt x="1" y="1"/>
                  </a:cubicBezTo>
                  <a:cubicBezTo>
                    <a:pt x="0" y="0"/>
                    <a:pt x="0" y="0"/>
                    <a:pt x="0" y="0"/>
                  </a:cubicBezTo>
                  <a:close/>
                </a:path>
              </a:pathLst>
            </a:custGeom>
            <a:solidFill>
              <a:srgbClr val="000000">
                <a:lumMod val="65000"/>
                <a:lumOff val="3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3" name="Freeform 76"/>
            <p:cNvSpPr>
              <a:spLocks/>
            </p:cNvSpPr>
            <p:nvPr/>
          </p:nvSpPr>
          <p:spPr bwMode="auto">
            <a:xfrm>
              <a:off x="11240789" y="2114867"/>
              <a:ext cx="2118" cy="10588"/>
            </a:xfrm>
            <a:custGeom>
              <a:avLst/>
              <a:gdLst>
                <a:gd name="T0" fmla="*/ 1 w 1"/>
                <a:gd name="T1" fmla="*/ 1 h 4"/>
                <a:gd name="T2" fmla="*/ 1 w 1"/>
                <a:gd name="T3" fmla="*/ 4 h 4"/>
                <a:gd name="T4" fmla="*/ 1 w 1"/>
                <a:gd name="T5" fmla="*/ 3 h 4"/>
                <a:gd name="T6" fmla="*/ 1 w 1"/>
                <a:gd name="T7" fmla="*/ 1 h 4"/>
                <a:gd name="T8" fmla="*/ 1 w 1"/>
                <a:gd name="T9" fmla="*/ 1 h 4"/>
              </a:gdLst>
              <a:ahLst/>
              <a:cxnLst>
                <a:cxn ang="0">
                  <a:pos x="T0" y="T1"/>
                </a:cxn>
                <a:cxn ang="0">
                  <a:pos x="T2" y="T3"/>
                </a:cxn>
                <a:cxn ang="0">
                  <a:pos x="T4" y="T5"/>
                </a:cxn>
                <a:cxn ang="0">
                  <a:pos x="T6" y="T7"/>
                </a:cxn>
                <a:cxn ang="0">
                  <a:pos x="T8" y="T9"/>
                </a:cxn>
              </a:cxnLst>
              <a:rect l="0" t="0" r="r" b="b"/>
              <a:pathLst>
                <a:path w="1" h="4">
                  <a:moveTo>
                    <a:pt x="1" y="1"/>
                  </a:moveTo>
                  <a:cubicBezTo>
                    <a:pt x="1" y="1"/>
                    <a:pt x="1" y="2"/>
                    <a:pt x="1" y="4"/>
                  </a:cubicBezTo>
                  <a:cubicBezTo>
                    <a:pt x="0" y="4"/>
                    <a:pt x="1" y="4"/>
                    <a:pt x="1" y="3"/>
                  </a:cubicBezTo>
                  <a:cubicBezTo>
                    <a:pt x="1" y="2"/>
                    <a:pt x="1" y="1"/>
                    <a:pt x="1" y="1"/>
                  </a:cubicBezTo>
                  <a:cubicBezTo>
                    <a:pt x="1" y="0"/>
                    <a:pt x="1" y="0"/>
                    <a:pt x="1" y="1"/>
                  </a:cubicBezTo>
                  <a:close/>
                </a:path>
              </a:pathLst>
            </a:custGeom>
            <a:solidFill>
              <a:srgbClr val="000000">
                <a:lumMod val="65000"/>
                <a:lumOff val="3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4" name="Freeform 77"/>
            <p:cNvSpPr>
              <a:spLocks/>
            </p:cNvSpPr>
            <p:nvPr/>
          </p:nvSpPr>
          <p:spPr bwMode="auto">
            <a:xfrm>
              <a:off x="11250318" y="2114867"/>
              <a:ext cx="0" cy="2118"/>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close/>
                </a:path>
              </a:pathLst>
            </a:custGeom>
            <a:solidFill>
              <a:srgbClr val="000000">
                <a:lumMod val="65000"/>
                <a:lumOff val="3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5" name="Freeform 79"/>
            <p:cNvSpPr>
              <a:spLocks/>
            </p:cNvSpPr>
            <p:nvPr/>
          </p:nvSpPr>
          <p:spPr bwMode="auto">
            <a:xfrm>
              <a:off x="10652098" y="2026987"/>
              <a:ext cx="18000" cy="100586"/>
            </a:xfrm>
            <a:custGeom>
              <a:avLst/>
              <a:gdLst>
                <a:gd name="T0" fmla="*/ 7 w 7"/>
                <a:gd name="T1" fmla="*/ 2 h 40"/>
                <a:gd name="T2" fmla="*/ 5 w 7"/>
                <a:gd name="T3" fmla="*/ 1 h 40"/>
                <a:gd name="T4" fmla="*/ 4 w 7"/>
                <a:gd name="T5" fmla="*/ 1 h 40"/>
                <a:gd name="T6" fmla="*/ 3 w 7"/>
                <a:gd name="T7" fmla="*/ 6 h 40"/>
                <a:gd name="T8" fmla="*/ 3 w 7"/>
                <a:gd name="T9" fmla="*/ 9 h 40"/>
                <a:gd name="T10" fmla="*/ 3 w 7"/>
                <a:gd name="T11" fmla="*/ 17 h 40"/>
                <a:gd name="T12" fmla="*/ 1 w 7"/>
                <a:gd name="T13" fmla="*/ 23 h 40"/>
                <a:gd name="T14" fmla="*/ 2 w 7"/>
                <a:gd name="T15" fmla="*/ 25 h 40"/>
                <a:gd name="T16" fmla="*/ 4 w 7"/>
                <a:gd name="T17" fmla="*/ 35 h 40"/>
                <a:gd name="T18" fmla="*/ 4 w 7"/>
                <a:gd name="T19" fmla="*/ 37 h 40"/>
                <a:gd name="T20" fmla="*/ 5 w 7"/>
                <a:gd name="T21" fmla="*/ 39 h 40"/>
                <a:gd name="T22" fmla="*/ 6 w 7"/>
                <a:gd name="T23" fmla="*/ 39 h 40"/>
                <a:gd name="T24" fmla="*/ 6 w 7"/>
                <a:gd name="T25" fmla="*/ 30 h 40"/>
                <a:gd name="T26" fmla="*/ 6 w 7"/>
                <a:gd name="T27" fmla="*/ 25 h 40"/>
                <a:gd name="T28" fmla="*/ 5 w 7"/>
                <a:gd name="T29" fmla="*/ 20 h 40"/>
                <a:gd name="T30" fmla="*/ 6 w 7"/>
                <a:gd name="T31" fmla="*/ 13 h 40"/>
                <a:gd name="T32" fmla="*/ 7 w 7"/>
                <a:gd name="T33" fmla="*/ 9 h 40"/>
                <a:gd name="T34" fmla="*/ 6 w 7"/>
                <a:gd name="T35" fmla="*/ 7 h 40"/>
                <a:gd name="T36" fmla="*/ 6 w 7"/>
                <a:gd name="T37" fmla="*/ 5 h 40"/>
                <a:gd name="T38" fmla="*/ 7 w 7"/>
                <a:gd name="T39" fmla="*/ 2 h 40"/>
                <a:gd name="T40" fmla="*/ 7 w 7"/>
                <a:gd name="T41"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40">
                  <a:moveTo>
                    <a:pt x="7" y="2"/>
                  </a:moveTo>
                  <a:cubicBezTo>
                    <a:pt x="6" y="2"/>
                    <a:pt x="5" y="2"/>
                    <a:pt x="5" y="1"/>
                  </a:cubicBezTo>
                  <a:cubicBezTo>
                    <a:pt x="4" y="0"/>
                    <a:pt x="4" y="0"/>
                    <a:pt x="4" y="1"/>
                  </a:cubicBezTo>
                  <a:cubicBezTo>
                    <a:pt x="4" y="3"/>
                    <a:pt x="5" y="4"/>
                    <a:pt x="3" y="6"/>
                  </a:cubicBezTo>
                  <a:cubicBezTo>
                    <a:pt x="3" y="7"/>
                    <a:pt x="3" y="7"/>
                    <a:pt x="3" y="9"/>
                  </a:cubicBezTo>
                  <a:cubicBezTo>
                    <a:pt x="3" y="9"/>
                    <a:pt x="4" y="10"/>
                    <a:pt x="3" y="17"/>
                  </a:cubicBezTo>
                  <a:cubicBezTo>
                    <a:pt x="3" y="18"/>
                    <a:pt x="4" y="18"/>
                    <a:pt x="1" y="23"/>
                  </a:cubicBezTo>
                  <a:cubicBezTo>
                    <a:pt x="0" y="24"/>
                    <a:pt x="3" y="24"/>
                    <a:pt x="2" y="25"/>
                  </a:cubicBezTo>
                  <a:cubicBezTo>
                    <a:pt x="2" y="26"/>
                    <a:pt x="2" y="26"/>
                    <a:pt x="4" y="35"/>
                  </a:cubicBezTo>
                  <a:cubicBezTo>
                    <a:pt x="4" y="36"/>
                    <a:pt x="3" y="35"/>
                    <a:pt x="4" y="37"/>
                  </a:cubicBezTo>
                  <a:cubicBezTo>
                    <a:pt x="4" y="37"/>
                    <a:pt x="5" y="38"/>
                    <a:pt x="5" y="39"/>
                  </a:cubicBezTo>
                  <a:cubicBezTo>
                    <a:pt x="6" y="40"/>
                    <a:pt x="6" y="40"/>
                    <a:pt x="6" y="39"/>
                  </a:cubicBezTo>
                  <a:cubicBezTo>
                    <a:pt x="6" y="37"/>
                    <a:pt x="6" y="31"/>
                    <a:pt x="6" y="30"/>
                  </a:cubicBezTo>
                  <a:cubicBezTo>
                    <a:pt x="6" y="30"/>
                    <a:pt x="5" y="27"/>
                    <a:pt x="6" y="25"/>
                  </a:cubicBezTo>
                  <a:cubicBezTo>
                    <a:pt x="6" y="24"/>
                    <a:pt x="5" y="24"/>
                    <a:pt x="5" y="20"/>
                  </a:cubicBezTo>
                  <a:cubicBezTo>
                    <a:pt x="6" y="19"/>
                    <a:pt x="6" y="14"/>
                    <a:pt x="6" y="13"/>
                  </a:cubicBezTo>
                  <a:cubicBezTo>
                    <a:pt x="7" y="12"/>
                    <a:pt x="7" y="9"/>
                    <a:pt x="7" y="9"/>
                  </a:cubicBezTo>
                  <a:cubicBezTo>
                    <a:pt x="7" y="8"/>
                    <a:pt x="6" y="8"/>
                    <a:pt x="6" y="7"/>
                  </a:cubicBezTo>
                  <a:cubicBezTo>
                    <a:pt x="6" y="6"/>
                    <a:pt x="6" y="7"/>
                    <a:pt x="6" y="5"/>
                  </a:cubicBezTo>
                  <a:cubicBezTo>
                    <a:pt x="6" y="4"/>
                    <a:pt x="7" y="3"/>
                    <a:pt x="7" y="2"/>
                  </a:cubicBezTo>
                  <a:cubicBezTo>
                    <a:pt x="7" y="2"/>
                    <a:pt x="7" y="2"/>
                    <a:pt x="7" y="2"/>
                  </a:cubicBezTo>
                  <a:close/>
                </a:path>
              </a:pathLst>
            </a:custGeom>
            <a:solidFill>
              <a:srgbClr val="000000">
                <a:lumMod val="65000"/>
                <a:lumOff val="3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6" name="Freeform 80"/>
            <p:cNvSpPr>
              <a:spLocks/>
            </p:cNvSpPr>
            <p:nvPr/>
          </p:nvSpPr>
          <p:spPr bwMode="auto">
            <a:xfrm>
              <a:off x="10667980" y="2032281"/>
              <a:ext cx="7412" cy="14823"/>
            </a:xfrm>
            <a:custGeom>
              <a:avLst/>
              <a:gdLst>
                <a:gd name="T0" fmla="*/ 2 w 3"/>
                <a:gd name="T1" fmla="*/ 0 h 6"/>
                <a:gd name="T2" fmla="*/ 0 w 3"/>
                <a:gd name="T3" fmla="*/ 3 h 6"/>
                <a:gd name="T4" fmla="*/ 1 w 3"/>
                <a:gd name="T5" fmla="*/ 5 h 6"/>
                <a:gd name="T6" fmla="*/ 1 w 3"/>
                <a:gd name="T7" fmla="*/ 6 h 6"/>
                <a:gd name="T8" fmla="*/ 2 w 3"/>
                <a:gd name="T9" fmla="*/ 4 h 6"/>
                <a:gd name="T10" fmla="*/ 2 w 3"/>
                <a:gd name="T11" fmla="*/ 3 h 6"/>
                <a:gd name="T12" fmla="*/ 2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2" y="0"/>
                  </a:moveTo>
                  <a:cubicBezTo>
                    <a:pt x="1" y="0"/>
                    <a:pt x="1" y="0"/>
                    <a:pt x="0" y="3"/>
                  </a:cubicBezTo>
                  <a:cubicBezTo>
                    <a:pt x="0" y="4"/>
                    <a:pt x="1" y="5"/>
                    <a:pt x="1" y="5"/>
                  </a:cubicBezTo>
                  <a:cubicBezTo>
                    <a:pt x="0" y="6"/>
                    <a:pt x="1" y="6"/>
                    <a:pt x="1" y="6"/>
                  </a:cubicBezTo>
                  <a:cubicBezTo>
                    <a:pt x="1" y="6"/>
                    <a:pt x="2" y="5"/>
                    <a:pt x="2" y="4"/>
                  </a:cubicBezTo>
                  <a:cubicBezTo>
                    <a:pt x="3" y="4"/>
                    <a:pt x="2" y="4"/>
                    <a:pt x="2" y="3"/>
                  </a:cubicBezTo>
                  <a:cubicBezTo>
                    <a:pt x="3" y="0"/>
                    <a:pt x="3" y="0"/>
                    <a:pt x="2" y="0"/>
                  </a:cubicBezTo>
                  <a:close/>
                </a:path>
              </a:pathLst>
            </a:custGeom>
            <a:solidFill>
              <a:srgbClr val="000000">
                <a:lumMod val="65000"/>
                <a:lumOff val="3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7" name="Freeform 81"/>
            <p:cNvSpPr>
              <a:spLocks/>
            </p:cNvSpPr>
            <p:nvPr/>
          </p:nvSpPr>
          <p:spPr bwMode="auto">
            <a:xfrm>
              <a:off x="11062911" y="2375331"/>
              <a:ext cx="12706" cy="7412"/>
            </a:xfrm>
            <a:custGeom>
              <a:avLst/>
              <a:gdLst>
                <a:gd name="T0" fmla="*/ 4 w 5"/>
                <a:gd name="T1" fmla="*/ 2 h 3"/>
                <a:gd name="T2" fmla="*/ 1 w 5"/>
                <a:gd name="T3" fmla="*/ 1 h 3"/>
                <a:gd name="T4" fmla="*/ 1 w 5"/>
                <a:gd name="T5" fmla="*/ 1 h 3"/>
                <a:gd name="T6" fmla="*/ 4 w 5"/>
                <a:gd name="T7" fmla="*/ 3 h 3"/>
                <a:gd name="T8" fmla="*/ 4 w 5"/>
                <a:gd name="T9" fmla="*/ 2 h 3"/>
              </a:gdLst>
              <a:ahLst/>
              <a:cxnLst>
                <a:cxn ang="0">
                  <a:pos x="T0" y="T1"/>
                </a:cxn>
                <a:cxn ang="0">
                  <a:pos x="T2" y="T3"/>
                </a:cxn>
                <a:cxn ang="0">
                  <a:pos x="T4" y="T5"/>
                </a:cxn>
                <a:cxn ang="0">
                  <a:pos x="T6" y="T7"/>
                </a:cxn>
                <a:cxn ang="0">
                  <a:pos x="T8" y="T9"/>
                </a:cxn>
              </a:cxnLst>
              <a:rect l="0" t="0" r="r" b="b"/>
              <a:pathLst>
                <a:path w="5" h="3">
                  <a:moveTo>
                    <a:pt x="4" y="2"/>
                  </a:moveTo>
                  <a:cubicBezTo>
                    <a:pt x="4" y="1"/>
                    <a:pt x="2" y="1"/>
                    <a:pt x="1" y="1"/>
                  </a:cubicBezTo>
                  <a:cubicBezTo>
                    <a:pt x="0" y="0"/>
                    <a:pt x="0" y="1"/>
                    <a:pt x="1" y="1"/>
                  </a:cubicBezTo>
                  <a:cubicBezTo>
                    <a:pt x="2" y="2"/>
                    <a:pt x="3" y="3"/>
                    <a:pt x="4" y="3"/>
                  </a:cubicBezTo>
                  <a:cubicBezTo>
                    <a:pt x="4" y="3"/>
                    <a:pt x="5" y="2"/>
                    <a:pt x="4" y="2"/>
                  </a:cubicBezTo>
                  <a:close/>
                </a:path>
              </a:pathLst>
            </a:custGeom>
            <a:solidFill>
              <a:srgbClr val="000000">
                <a:lumMod val="65000"/>
                <a:lumOff val="3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8" name="Freeform 82"/>
            <p:cNvSpPr>
              <a:spLocks/>
            </p:cNvSpPr>
            <p:nvPr/>
          </p:nvSpPr>
          <p:spPr bwMode="auto">
            <a:xfrm>
              <a:off x="10927385" y="2388037"/>
              <a:ext cx="8470" cy="7412"/>
            </a:xfrm>
            <a:custGeom>
              <a:avLst/>
              <a:gdLst>
                <a:gd name="T0" fmla="*/ 3 w 3"/>
                <a:gd name="T1" fmla="*/ 0 h 3"/>
                <a:gd name="T2" fmla="*/ 1 w 3"/>
                <a:gd name="T3" fmla="*/ 2 h 3"/>
                <a:gd name="T4" fmla="*/ 2 w 3"/>
                <a:gd name="T5" fmla="*/ 2 h 3"/>
                <a:gd name="T6" fmla="*/ 3 w 3"/>
                <a:gd name="T7" fmla="*/ 0 h 3"/>
              </a:gdLst>
              <a:ahLst/>
              <a:cxnLst>
                <a:cxn ang="0">
                  <a:pos x="T0" y="T1"/>
                </a:cxn>
                <a:cxn ang="0">
                  <a:pos x="T2" y="T3"/>
                </a:cxn>
                <a:cxn ang="0">
                  <a:pos x="T4" y="T5"/>
                </a:cxn>
                <a:cxn ang="0">
                  <a:pos x="T6" y="T7"/>
                </a:cxn>
              </a:cxnLst>
              <a:rect l="0" t="0" r="r" b="b"/>
              <a:pathLst>
                <a:path w="3" h="3">
                  <a:moveTo>
                    <a:pt x="3" y="0"/>
                  </a:moveTo>
                  <a:cubicBezTo>
                    <a:pt x="3" y="0"/>
                    <a:pt x="1" y="2"/>
                    <a:pt x="1" y="2"/>
                  </a:cubicBezTo>
                  <a:cubicBezTo>
                    <a:pt x="1" y="3"/>
                    <a:pt x="0" y="3"/>
                    <a:pt x="2" y="2"/>
                  </a:cubicBezTo>
                  <a:cubicBezTo>
                    <a:pt x="3" y="1"/>
                    <a:pt x="3" y="0"/>
                    <a:pt x="3" y="0"/>
                  </a:cubicBezTo>
                  <a:close/>
                </a:path>
              </a:pathLst>
            </a:custGeom>
            <a:solidFill>
              <a:srgbClr val="000000">
                <a:lumMod val="65000"/>
                <a:lumOff val="3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9" name="Freeform 83"/>
            <p:cNvSpPr>
              <a:spLocks/>
            </p:cNvSpPr>
            <p:nvPr/>
          </p:nvSpPr>
          <p:spPr bwMode="auto">
            <a:xfrm>
              <a:off x="10923150" y="2395449"/>
              <a:ext cx="4235" cy="2118"/>
            </a:xfrm>
            <a:custGeom>
              <a:avLst/>
              <a:gdLst>
                <a:gd name="T0" fmla="*/ 1 w 2"/>
                <a:gd name="T1" fmla="*/ 0 h 1"/>
                <a:gd name="T2" fmla="*/ 0 w 2"/>
                <a:gd name="T3" fmla="*/ 1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0" y="1"/>
                    <a:pt x="0" y="1"/>
                  </a:cubicBezTo>
                  <a:cubicBezTo>
                    <a:pt x="1" y="1"/>
                    <a:pt x="1" y="1"/>
                    <a:pt x="1" y="1"/>
                  </a:cubicBezTo>
                  <a:cubicBezTo>
                    <a:pt x="2" y="0"/>
                    <a:pt x="2" y="0"/>
                    <a:pt x="1" y="0"/>
                  </a:cubicBezTo>
                  <a:close/>
                </a:path>
              </a:pathLst>
            </a:custGeom>
            <a:solidFill>
              <a:srgbClr val="000000">
                <a:lumMod val="65000"/>
                <a:lumOff val="3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0" name="Freeform 8"/>
            <p:cNvSpPr>
              <a:spLocks/>
            </p:cNvSpPr>
            <p:nvPr/>
          </p:nvSpPr>
          <p:spPr bwMode="auto">
            <a:xfrm>
              <a:off x="10156353" y="1891271"/>
              <a:ext cx="1041406" cy="3427194"/>
            </a:xfrm>
            <a:custGeom>
              <a:avLst/>
              <a:gdLst>
                <a:gd name="T0" fmla="*/ 819 w 855"/>
                <a:gd name="T1" fmla="*/ 1149 h 2825"/>
                <a:gd name="T2" fmla="*/ 835 w 855"/>
                <a:gd name="T3" fmla="*/ 1072 h 2825"/>
                <a:gd name="T4" fmla="*/ 800 w 855"/>
                <a:gd name="T5" fmla="*/ 845 h 2825"/>
                <a:gd name="T6" fmla="*/ 743 w 855"/>
                <a:gd name="T7" fmla="*/ 576 h 2825"/>
                <a:gd name="T8" fmla="*/ 546 w 855"/>
                <a:gd name="T9" fmla="*/ 456 h 2825"/>
                <a:gd name="T10" fmla="*/ 591 w 855"/>
                <a:gd name="T11" fmla="*/ 306 h 2825"/>
                <a:gd name="T12" fmla="*/ 584 w 855"/>
                <a:gd name="T13" fmla="*/ 238 h 2825"/>
                <a:gd name="T14" fmla="*/ 557 w 855"/>
                <a:gd name="T15" fmla="*/ 131 h 2825"/>
                <a:gd name="T16" fmla="*/ 342 w 855"/>
                <a:gd name="T17" fmla="*/ 268 h 2825"/>
                <a:gd name="T18" fmla="*/ 360 w 855"/>
                <a:gd name="T19" fmla="*/ 348 h 2825"/>
                <a:gd name="T20" fmla="*/ 349 w 855"/>
                <a:gd name="T21" fmla="*/ 459 h 2825"/>
                <a:gd name="T22" fmla="*/ 75 w 855"/>
                <a:gd name="T23" fmla="*/ 654 h 2825"/>
                <a:gd name="T24" fmla="*/ 4 w 855"/>
                <a:gd name="T25" fmla="*/ 1036 h 2825"/>
                <a:gd name="T26" fmla="*/ 48 w 855"/>
                <a:gd name="T27" fmla="*/ 1248 h 2825"/>
                <a:gd name="T28" fmla="*/ 167 w 855"/>
                <a:gd name="T29" fmla="*/ 1405 h 2825"/>
                <a:gd name="T30" fmla="*/ 161 w 855"/>
                <a:gd name="T31" fmla="*/ 1752 h 2825"/>
                <a:gd name="T32" fmla="*/ 133 w 855"/>
                <a:gd name="T33" fmla="*/ 2300 h 2825"/>
                <a:gd name="T34" fmla="*/ 150 w 855"/>
                <a:gd name="T35" fmla="*/ 2437 h 2825"/>
                <a:gd name="T36" fmla="*/ 166 w 855"/>
                <a:gd name="T37" fmla="*/ 2583 h 2825"/>
                <a:gd name="T38" fmla="*/ 188 w 855"/>
                <a:gd name="T39" fmla="*/ 2725 h 2825"/>
                <a:gd name="T40" fmla="*/ 344 w 855"/>
                <a:gd name="T41" fmla="*/ 2776 h 2825"/>
                <a:gd name="T42" fmla="*/ 312 w 855"/>
                <a:gd name="T43" fmla="*/ 2682 h 2825"/>
                <a:gd name="T44" fmla="*/ 313 w 855"/>
                <a:gd name="T45" fmla="*/ 2571 h 2825"/>
                <a:gd name="T46" fmla="*/ 321 w 855"/>
                <a:gd name="T47" fmla="*/ 2399 h 2825"/>
                <a:gd name="T48" fmla="*/ 322 w 855"/>
                <a:gd name="T49" fmla="*/ 2115 h 2825"/>
                <a:gd name="T50" fmla="*/ 368 w 855"/>
                <a:gd name="T51" fmla="*/ 1935 h 2825"/>
                <a:gd name="T52" fmla="*/ 461 w 855"/>
                <a:gd name="T53" fmla="*/ 1755 h 2825"/>
                <a:gd name="T54" fmla="*/ 465 w 855"/>
                <a:gd name="T55" fmla="*/ 1796 h 2825"/>
                <a:gd name="T56" fmla="*/ 474 w 855"/>
                <a:gd name="T57" fmla="*/ 2055 h 2825"/>
                <a:gd name="T58" fmla="*/ 473 w 855"/>
                <a:gd name="T59" fmla="*/ 2181 h 2825"/>
                <a:gd name="T60" fmla="*/ 464 w 855"/>
                <a:gd name="T61" fmla="*/ 2557 h 2825"/>
                <a:gd name="T62" fmla="*/ 470 w 855"/>
                <a:gd name="T63" fmla="*/ 2695 h 2825"/>
                <a:gd name="T64" fmla="*/ 612 w 855"/>
                <a:gd name="T65" fmla="*/ 2782 h 2825"/>
                <a:gd name="T66" fmla="*/ 725 w 855"/>
                <a:gd name="T67" fmla="*/ 2720 h 2825"/>
                <a:gd name="T68" fmla="*/ 626 w 855"/>
                <a:gd name="T69" fmla="*/ 2633 h 2825"/>
                <a:gd name="T70" fmla="*/ 635 w 855"/>
                <a:gd name="T71" fmla="*/ 2486 h 2825"/>
                <a:gd name="T72" fmla="*/ 672 w 855"/>
                <a:gd name="T73" fmla="*/ 2350 h 2825"/>
                <a:gd name="T74" fmla="*/ 663 w 855"/>
                <a:gd name="T75" fmla="*/ 2192 h 2825"/>
                <a:gd name="T76" fmla="*/ 663 w 855"/>
                <a:gd name="T77" fmla="*/ 2185 h 2825"/>
                <a:gd name="T78" fmla="*/ 728 w 855"/>
                <a:gd name="T79" fmla="*/ 1680 h 2825"/>
                <a:gd name="T80" fmla="*/ 812 w 855"/>
                <a:gd name="T81" fmla="*/ 1264 h 2825"/>
                <a:gd name="T82" fmla="*/ 832 w 855"/>
                <a:gd name="T83" fmla="*/ 1172 h 2825"/>
                <a:gd name="connsiteX0" fmla="*/ 9688 w 9768"/>
                <a:gd name="connsiteY0" fmla="*/ 3893 h 9730"/>
                <a:gd name="connsiteX1" fmla="*/ 9536 w 9768"/>
                <a:gd name="connsiteY1" fmla="*/ 3811 h 9730"/>
                <a:gd name="connsiteX2" fmla="*/ 9700 w 9768"/>
                <a:gd name="connsiteY2" fmla="*/ 3631 h 9730"/>
                <a:gd name="connsiteX3" fmla="*/ 9723 w 9768"/>
                <a:gd name="connsiteY3" fmla="*/ 3539 h 9730"/>
                <a:gd name="connsiteX4" fmla="*/ 9536 w 9768"/>
                <a:gd name="connsiteY4" fmla="*/ 3256 h 9730"/>
                <a:gd name="connsiteX5" fmla="*/ 9314 w 9768"/>
                <a:gd name="connsiteY5" fmla="*/ 2735 h 9730"/>
                <a:gd name="connsiteX6" fmla="*/ 9068 w 9768"/>
                <a:gd name="connsiteY6" fmla="*/ 2070 h 9730"/>
                <a:gd name="connsiteX7" fmla="*/ 8647 w 9768"/>
                <a:gd name="connsiteY7" fmla="*/ 1783 h 9730"/>
                <a:gd name="connsiteX8" fmla="*/ 7641 w 9768"/>
                <a:gd name="connsiteY8" fmla="*/ 1656 h 9730"/>
                <a:gd name="connsiteX9" fmla="*/ 6343 w 9768"/>
                <a:gd name="connsiteY9" fmla="*/ 1358 h 9730"/>
                <a:gd name="connsiteX10" fmla="*/ 6542 w 9768"/>
                <a:gd name="connsiteY10" fmla="*/ 919 h 9730"/>
                <a:gd name="connsiteX11" fmla="*/ 6869 w 9768"/>
                <a:gd name="connsiteY11" fmla="*/ 827 h 9730"/>
                <a:gd name="connsiteX12" fmla="*/ 6787 w 9768"/>
                <a:gd name="connsiteY12" fmla="*/ 668 h 9730"/>
                <a:gd name="connsiteX13" fmla="*/ 6787 w 9768"/>
                <a:gd name="connsiteY13" fmla="*/ 586 h 9730"/>
                <a:gd name="connsiteX14" fmla="*/ 6401 w 9768"/>
                <a:gd name="connsiteY14" fmla="*/ 225 h 9730"/>
                <a:gd name="connsiteX15" fmla="*/ 6472 w 9768"/>
                <a:gd name="connsiteY15" fmla="*/ 208 h 9730"/>
                <a:gd name="connsiteX16" fmla="*/ 4074 w 9768"/>
                <a:gd name="connsiteY16" fmla="*/ 204 h 9730"/>
                <a:gd name="connsiteX17" fmla="*/ 3957 w 9768"/>
                <a:gd name="connsiteY17" fmla="*/ 693 h 9730"/>
                <a:gd name="connsiteX18" fmla="*/ 3828 w 9768"/>
                <a:gd name="connsiteY18" fmla="*/ 891 h 9730"/>
                <a:gd name="connsiteX19" fmla="*/ 4168 w 9768"/>
                <a:gd name="connsiteY19" fmla="*/ 976 h 9730"/>
                <a:gd name="connsiteX20" fmla="*/ 4214 w 9768"/>
                <a:gd name="connsiteY20" fmla="*/ 1195 h 9730"/>
                <a:gd name="connsiteX21" fmla="*/ 4039 w 9768"/>
                <a:gd name="connsiteY21" fmla="*/ 1369 h 9730"/>
                <a:gd name="connsiteX22" fmla="*/ 1583 w 9768"/>
                <a:gd name="connsiteY22" fmla="*/ 1620 h 9730"/>
                <a:gd name="connsiteX23" fmla="*/ 834 w 9768"/>
                <a:gd name="connsiteY23" fmla="*/ 2059 h 9730"/>
                <a:gd name="connsiteX24" fmla="*/ 296 w 9768"/>
                <a:gd name="connsiteY24" fmla="*/ 2877 h 9730"/>
                <a:gd name="connsiteX25" fmla="*/ 4 w 9768"/>
                <a:gd name="connsiteY25" fmla="*/ 3411 h 9730"/>
                <a:gd name="connsiteX26" fmla="*/ 378 w 9768"/>
                <a:gd name="connsiteY26" fmla="*/ 3942 h 9730"/>
                <a:gd name="connsiteX27" fmla="*/ 518 w 9768"/>
                <a:gd name="connsiteY27" fmla="*/ 4162 h 9730"/>
                <a:gd name="connsiteX28" fmla="*/ 1419 w 9768"/>
                <a:gd name="connsiteY28" fmla="*/ 4671 h 9730"/>
                <a:gd name="connsiteX29" fmla="*/ 1910 w 9768"/>
                <a:gd name="connsiteY29" fmla="*/ 4717 h 9730"/>
                <a:gd name="connsiteX30" fmla="*/ 2004 w 9768"/>
                <a:gd name="connsiteY30" fmla="*/ 4848 h 9730"/>
                <a:gd name="connsiteX31" fmla="*/ 1840 w 9768"/>
                <a:gd name="connsiteY31" fmla="*/ 5946 h 9730"/>
                <a:gd name="connsiteX32" fmla="*/ 1501 w 9768"/>
                <a:gd name="connsiteY32" fmla="*/ 7889 h 9730"/>
                <a:gd name="connsiteX33" fmla="*/ 1513 w 9768"/>
                <a:gd name="connsiteY33" fmla="*/ 7886 h 9730"/>
                <a:gd name="connsiteX34" fmla="*/ 1501 w 9768"/>
                <a:gd name="connsiteY34" fmla="*/ 8059 h 9730"/>
                <a:gd name="connsiteX35" fmla="*/ 1711 w 9768"/>
                <a:gd name="connsiteY35" fmla="*/ 8371 h 9730"/>
                <a:gd name="connsiteX36" fmla="*/ 1805 w 9768"/>
                <a:gd name="connsiteY36" fmla="*/ 8632 h 9730"/>
                <a:gd name="connsiteX37" fmla="*/ 1899 w 9768"/>
                <a:gd name="connsiteY37" fmla="*/ 8887 h 9730"/>
                <a:gd name="connsiteX38" fmla="*/ 2086 w 9768"/>
                <a:gd name="connsiteY38" fmla="*/ 9089 h 9730"/>
                <a:gd name="connsiteX39" fmla="*/ 2156 w 9768"/>
                <a:gd name="connsiteY39" fmla="*/ 9390 h 9730"/>
                <a:gd name="connsiteX40" fmla="*/ 2939 w 9768"/>
                <a:gd name="connsiteY40" fmla="*/ 9719 h 9730"/>
                <a:gd name="connsiteX41" fmla="*/ 3980 w 9768"/>
                <a:gd name="connsiteY41" fmla="*/ 9571 h 9730"/>
                <a:gd name="connsiteX42" fmla="*/ 3840 w 9768"/>
                <a:gd name="connsiteY42" fmla="*/ 9386 h 9730"/>
                <a:gd name="connsiteX43" fmla="*/ 3606 w 9768"/>
                <a:gd name="connsiteY43" fmla="*/ 9238 h 9730"/>
                <a:gd name="connsiteX44" fmla="*/ 3630 w 9768"/>
                <a:gd name="connsiteY44" fmla="*/ 9036 h 9730"/>
                <a:gd name="connsiteX45" fmla="*/ 3618 w 9768"/>
                <a:gd name="connsiteY45" fmla="*/ 8845 h 9730"/>
                <a:gd name="connsiteX46" fmla="*/ 3840 w 9768"/>
                <a:gd name="connsiteY46" fmla="*/ 8572 h 9730"/>
                <a:gd name="connsiteX47" fmla="*/ 3711 w 9768"/>
                <a:gd name="connsiteY47" fmla="*/ 8236 h 9730"/>
                <a:gd name="connsiteX48" fmla="*/ 3559 w 9768"/>
                <a:gd name="connsiteY48" fmla="*/ 7797 h 9730"/>
                <a:gd name="connsiteX49" fmla="*/ 3723 w 9768"/>
                <a:gd name="connsiteY49" fmla="*/ 7231 h 9730"/>
                <a:gd name="connsiteX50" fmla="*/ 4179 w 9768"/>
                <a:gd name="connsiteY50" fmla="*/ 6732 h 9730"/>
                <a:gd name="connsiteX51" fmla="*/ 4261 w 9768"/>
                <a:gd name="connsiteY51" fmla="*/ 6594 h 9730"/>
                <a:gd name="connsiteX52" fmla="*/ 5162 w 9768"/>
                <a:gd name="connsiteY52" fmla="*/ 5663 h 9730"/>
                <a:gd name="connsiteX53" fmla="*/ 5349 w 9768"/>
                <a:gd name="connsiteY53" fmla="*/ 5956 h 9730"/>
                <a:gd name="connsiteX54" fmla="*/ 5396 w 9768"/>
                <a:gd name="connsiteY54" fmla="*/ 6102 h 9730"/>
                <a:gd name="connsiteX55" fmla="*/ 5501 w 9768"/>
                <a:gd name="connsiteY55" fmla="*/ 6491 h 9730"/>
                <a:gd name="connsiteX56" fmla="*/ 5501 w 9768"/>
                <a:gd name="connsiteY56" fmla="*/ 7018 h 9730"/>
                <a:gd name="connsiteX57" fmla="*/ 5513 w 9768"/>
                <a:gd name="connsiteY57" fmla="*/ 7036 h 9730"/>
                <a:gd name="connsiteX58" fmla="*/ 5489 w 9768"/>
                <a:gd name="connsiteY58" fmla="*/ 7464 h 9730"/>
                <a:gd name="connsiteX59" fmla="*/ 5361 w 9768"/>
                <a:gd name="connsiteY59" fmla="*/ 8165 h 9730"/>
                <a:gd name="connsiteX60" fmla="*/ 5384 w 9768"/>
                <a:gd name="connsiteY60" fmla="*/ 8795 h 9730"/>
                <a:gd name="connsiteX61" fmla="*/ 5407 w 9768"/>
                <a:gd name="connsiteY61" fmla="*/ 8962 h 9730"/>
                <a:gd name="connsiteX62" fmla="*/ 5454 w 9768"/>
                <a:gd name="connsiteY62" fmla="*/ 9284 h 9730"/>
                <a:gd name="connsiteX63" fmla="*/ 6565 w 9768"/>
                <a:gd name="connsiteY63" fmla="*/ 9461 h 9730"/>
                <a:gd name="connsiteX64" fmla="*/ 7115 w 9768"/>
                <a:gd name="connsiteY64" fmla="*/ 9592 h 9730"/>
                <a:gd name="connsiteX65" fmla="*/ 7980 w 9768"/>
                <a:gd name="connsiteY65" fmla="*/ 9631 h 9730"/>
                <a:gd name="connsiteX66" fmla="*/ 8437 w 9768"/>
                <a:gd name="connsiteY66" fmla="*/ 9372 h 9730"/>
                <a:gd name="connsiteX67" fmla="*/ 7817 w 9768"/>
                <a:gd name="connsiteY67" fmla="*/ 9231 h 9730"/>
                <a:gd name="connsiteX68" fmla="*/ 7279 w 9768"/>
                <a:gd name="connsiteY68" fmla="*/ 9064 h 9730"/>
                <a:gd name="connsiteX69" fmla="*/ 7431 w 9768"/>
                <a:gd name="connsiteY69" fmla="*/ 8760 h 9730"/>
                <a:gd name="connsiteX70" fmla="*/ 7384 w 9768"/>
                <a:gd name="connsiteY70" fmla="*/ 8544 h 9730"/>
                <a:gd name="connsiteX71" fmla="*/ 7501 w 9768"/>
                <a:gd name="connsiteY71" fmla="*/ 8286 h 9730"/>
                <a:gd name="connsiteX72" fmla="*/ 7817 w 9768"/>
                <a:gd name="connsiteY72" fmla="*/ 8063 h 9730"/>
                <a:gd name="connsiteX73" fmla="*/ 7805 w 9768"/>
                <a:gd name="connsiteY73" fmla="*/ 7783 h 9730"/>
                <a:gd name="connsiteX74" fmla="*/ 7711 w 9768"/>
                <a:gd name="connsiteY74" fmla="*/ 7503 h 9730"/>
                <a:gd name="connsiteX75" fmla="*/ 7688 w 9768"/>
                <a:gd name="connsiteY75" fmla="*/ 7479 h 9730"/>
                <a:gd name="connsiteX76" fmla="*/ 7711 w 9768"/>
                <a:gd name="connsiteY76" fmla="*/ 7479 h 9730"/>
                <a:gd name="connsiteX77" fmla="*/ 7969 w 9768"/>
                <a:gd name="connsiteY77" fmla="*/ 6969 h 9730"/>
                <a:gd name="connsiteX78" fmla="*/ 8472 w 9768"/>
                <a:gd name="connsiteY78" fmla="*/ 5691 h 9730"/>
                <a:gd name="connsiteX79" fmla="*/ 8975 w 9768"/>
                <a:gd name="connsiteY79" fmla="*/ 4675 h 9730"/>
                <a:gd name="connsiteX80" fmla="*/ 9454 w 9768"/>
                <a:gd name="connsiteY80" fmla="*/ 4218 h 9730"/>
                <a:gd name="connsiteX81" fmla="*/ 9513 w 9768"/>
                <a:gd name="connsiteY81" fmla="*/ 4109 h 9730"/>
                <a:gd name="connsiteX82" fmla="*/ 9688 w 9768"/>
                <a:gd name="connsiteY82" fmla="*/ 3893 h 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768" h="9730">
                  <a:moveTo>
                    <a:pt x="9688" y="3893"/>
                  </a:moveTo>
                  <a:cubicBezTo>
                    <a:pt x="9536" y="3868"/>
                    <a:pt x="9536" y="3811"/>
                    <a:pt x="9536" y="3811"/>
                  </a:cubicBezTo>
                  <a:cubicBezTo>
                    <a:pt x="9875" y="3772"/>
                    <a:pt x="9700" y="3631"/>
                    <a:pt x="9700" y="3631"/>
                  </a:cubicBezTo>
                  <a:cubicBezTo>
                    <a:pt x="9700" y="3567"/>
                    <a:pt x="9723" y="3539"/>
                    <a:pt x="9723" y="3539"/>
                  </a:cubicBezTo>
                  <a:cubicBezTo>
                    <a:pt x="9887" y="3425"/>
                    <a:pt x="9536" y="3256"/>
                    <a:pt x="9536" y="3256"/>
                  </a:cubicBezTo>
                  <a:cubicBezTo>
                    <a:pt x="9700" y="3188"/>
                    <a:pt x="9314" y="2735"/>
                    <a:pt x="9314" y="2735"/>
                  </a:cubicBezTo>
                  <a:cubicBezTo>
                    <a:pt x="9466" y="2477"/>
                    <a:pt x="9068" y="2070"/>
                    <a:pt x="9068" y="2070"/>
                  </a:cubicBezTo>
                  <a:cubicBezTo>
                    <a:pt x="9045" y="1829"/>
                    <a:pt x="8647" y="1783"/>
                    <a:pt x="8647" y="1783"/>
                  </a:cubicBezTo>
                  <a:lnTo>
                    <a:pt x="7641" y="1656"/>
                  </a:lnTo>
                  <a:cubicBezTo>
                    <a:pt x="6249" y="1517"/>
                    <a:pt x="6343" y="1358"/>
                    <a:pt x="6343" y="1358"/>
                  </a:cubicBezTo>
                  <a:cubicBezTo>
                    <a:pt x="6355" y="1217"/>
                    <a:pt x="6542" y="919"/>
                    <a:pt x="6542" y="919"/>
                  </a:cubicBezTo>
                  <a:cubicBezTo>
                    <a:pt x="6916" y="986"/>
                    <a:pt x="6869" y="827"/>
                    <a:pt x="6869" y="827"/>
                  </a:cubicBezTo>
                  <a:cubicBezTo>
                    <a:pt x="6916" y="625"/>
                    <a:pt x="6787" y="668"/>
                    <a:pt x="6787" y="668"/>
                  </a:cubicBezTo>
                  <a:lnTo>
                    <a:pt x="6787" y="586"/>
                  </a:lnTo>
                  <a:cubicBezTo>
                    <a:pt x="6975" y="328"/>
                    <a:pt x="6401" y="225"/>
                    <a:pt x="6401" y="225"/>
                  </a:cubicBezTo>
                  <a:lnTo>
                    <a:pt x="6472" y="208"/>
                  </a:lnTo>
                  <a:cubicBezTo>
                    <a:pt x="5723" y="-256"/>
                    <a:pt x="4074" y="204"/>
                    <a:pt x="4074" y="204"/>
                  </a:cubicBezTo>
                  <a:cubicBezTo>
                    <a:pt x="3630" y="367"/>
                    <a:pt x="3957" y="693"/>
                    <a:pt x="3957" y="693"/>
                  </a:cubicBezTo>
                  <a:cubicBezTo>
                    <a:pt x="3746" y="668"/>
                    <a:pt x="3828" y="891"/>
                    <a:pt x="3828" y="891"/>
                  </a:cubicBezTo>
                  <a:cubicBezTo>
                    <a:pt x="3805" y="997"/>
                    <a:pt x="4168" y="976"/>
                    <a:pt x="4168" y="976"/>
                  </a:cubicBezTo>
                  <a:lnTo>
                    <a:pt x="4214" y="1195"/>
                  </a:lnTo>
                  <a:cubicBezTo>
                    <a:pt x="4203" y="1252"/>
                    <a:pt x="4168" y="1319"/>
                    <a:pt x="4039" y="1369"/>
                  </a:cubicBezTo>
                  <a:cubicBezTo>
                    <a:pt x="3255" y="1599"/>
                    <a:pt x="1583" y="1620"/>
                    <a:pt x="1583" y="1620"/>
                  </a:cubicBezTo>
                  <a:cubicBezTo>
                    <a:pt x="904" y="1645"/>
                    <a:pt x="834" y="2059"/>
                    <a:pt x="834" y="2059"/>
                  </a:cubicBezTo>
                  <a:cubicBezTo>
                    <a:pt x="811" y="2116"/>
                    <a:pt x="296" y="2877"/>
                    <a:pt x="296" y="2877"/>
                  </a:cubicBezTo>
                  <a:cubicBezTo>
                    <a:pt x="226" y="2944"/>
                    <a:pt x="4" y="3411"/>
                    <a:pt x="4" y="3411"/>
                  </a:cubicBezTo>
                  <a:cubicBezTo>
                    <a:pt x="-43" y="3783"/>
                    <a:pt x="378" y="3942"/>
                    <a:pt x="378" y="3942"/>
                  </a:cubicBezTo>
                  <a:cubicBezTo>
                    <a:pt x="437" y="3978"/>
                    <a:pt x="518" y="4162"/>
                    <a:pt x="518" y="4162"/>
                  </a:cubicBezTo>
                  <a:cubicBezTo>
                    <a:pt x="553" y="4363"/>
                    <a:pt x="1419" y="4671"/>
                    <a:pt x="1419" y="4671"/>
                  </a:cubicBezTo>
                  <a:cubicBezTo>
                    <a:pt x="1606" y="4802"/>
                    <a:pt x="1910" y="4717"/>
                    <a:pt x="1910" y="4717"/>
                  </a:cubicBezTo>
                  <a:lnTo>
                    <a:pt x="2004" y="4848"/>
                  </a:lnTo>
                  <a:lnTo>
                    <a:pt x="1840" y="5946"/>
                  </a:lnTo>
                  <a:cubicBezTo>
                    <a:pt x="1828" y="6059"/>
                    <a:pt x="1501" y="7889"/>
                    <a:pt x="1501" y="7889"/>
                  </a:cubicBezTo>
                  <a:lnTo>
                    <a:pt x="1513" y="7886"/>
                  </a:lnTo>
                  <a:cubicBezTo>
                    <a:pt x="1489" y="7917"/>
                    <a:pt x="1466" y="7917"/>
                    <a:pt x="1501" y="8059"/>
                  </a:cubicBezTo>
                  <a:cubicBezTo>
                    <a:pt x="1524" y="8169"/>
                    <a:pt x="1594" y="8264"/>
                    <a:pt x="1711" y="8371"/>
                  </a:cubicBezTo>
                  <a:cubicBezTo>
                    <a:pt x="1793" y="8466"/>
                    <a:pt x="1852" y="8533"/>
                    <a:pt x="1805" y="8632"/>
                  </a:cubicBezTo>
                  <a:cubicBezTo>
                    <a:pt x="1770" y="8725"/>
                    <a:pt x="1910" y="8795"/>
                    <a:pt x="1899" y="8887"/>
                  </a:cubicBezTo>
                  <a:cubicBezTo>
                    <a:pt x="1887" y="8972"/>
                    <a:pt x="2039" y="9015"/>
                    <a:pt x="2086" y="9089"/>
                  </a:cubicBezTo>
                  <a:cubicBezTo>
                    <a:pt x="2121" y="9192"/>
                    <a:pt x="2132" y="9291"/>
                    <a:pt x="2156" y="9390"/>
                  </a:cubicBezTo>
                  <a:cubicBezTo>
                    <a:pt x="2191" y="9553"/>
                    <a:pt x="2366" y="9684"/>
                    <a:pt x="2939" y="9719"/>
                  </a:cubicBezTo>
                  <a:cubicBezTo>
                    <a:pt x="3361" y="9744"/>
                    <a:pt x="4086" y="9744"/>
                    <a:pt x="3980" y="9571"/>
                  </a:cubicBezTo>
                  <a:cubicBezTo>
                    <a:pt x="3945" y="9507"/>
                    <a:pt x="3899" y="9450"/>
                    <a:pt x="3840" y="9386"/>
                  </a:cubicBezTo>
                  <a:cubicBezTo>
                    <a:pt x="3782" y="9333"/>
                    <a:pt x="3630" y="9291"/>
                    <a:pt x="3606" y="9238"/>
                  </a:cubicBezTo>
                  <a:cubicBezTo>
                    <a:pt x="3571" y="9192"/>
                    <a:pt x="3548" y="9079"/>
                    <a:pt x="3630" y="9036"/>
                  </a:cubicBezTo>
                  <a:cubicBezTo>
                    <a:pt x="3793" y="8962"/>
                    <a:pt x="3419" y="8891"/>
                    <a:pt x="3618" y="8845"/>
                  </a:cubicBezTo>
                  <a:cubicBezTo>
                    <a:pt x="3840" y="8788"/>
                    <a:pt x="3922" y="8657"/>
                    <a:pt x="3840" y="8572"/>
                  </a:cubicBezTo>
                  <a:cubicBezTo>
                    <a:pt x="3735" y="8463"/>
                    <a:pt x="3840" y="8349"/>
                    <a:pt x="3711" y="8236"/>
                  </a:cubicBezTo>
                  <a:cubicBezTo>
                    <a:pt x="3559" y="8105"/>
                    <a:pt x="3606" y="7935"/>
                    <a:pt x="3559" y="7797"/>
                  </a:cubicBezTo>
                  <a:cubicBezTo>
                    <a:pt x="3524" y="7609"/>
                    <a:pt x="3559" y="7415"/>
                    <a:pt x="3723" y="7231"/>
                  </a:cubicBezTo>
                  <a:cubicBezTo>
                    <a:pt x="3863" y="7064"/>
                    <a:pt x="4074" y="6902"/>
                    <a:pt x="4179" y="6732"/>
                  </a:cubicBezTo>
                  <a:cubicBezTo>
                    <a:pt x="4179" y="6717"/>
                    <a:pt x="4214" y="6664"/>
                    <a:pt x="4261" y="6594"/>
                  </a:cubicBezTo>
                  <a:cubicBezTo>
                    <a:pt x="4694" y="6116"/>
                    <a:pt x="5162" y="5663"/>
                    <a:pt x="5162" y="5663"/>
                  </a:cubicBezTo>
                  <a:cubicBezTo>
                    <a:pt x="5232" y="5670"/>
                    <a:pt x="5290" y="5797"/>
                    <a:pt x="5349" y="5956"/>
                  </a:cubicBezTo>
                  <a:cubicBezTo>
                    <a:pt x="5365" y="6005"/>
                    <a:pt x="5380" y="6053"/>
                    <a:pt x="5396" y="6102"/>
                  </a:cubicBezTo>
                  <a:cubicBezTo>
                    <a:pt x="5442" y="6247"/>
                    <a:pt x="5477" y="6395"/>
                    <a:pt x="5501" y="6491"/>
                  </a:cubicBezTo>
                  <a:cubicBezTo>
                    <a:pt x="5524" y="6668"/>
                    <a:pt x="5466" y="6841"/>
                    <a:pt x="5501" y="7018"/>
                  </a:cubicBezTo>
                  <a:cubicBezTo>
                    <a:pt x="5501" y="7025"/>
                    <a:pt x="5513" y="7029"/>
                    <a:pt x="5513" y="7036"/>
                  </a:cubicBezTo>
                  <a:lnTo>
                    <a:pt x="5489" y="7464"/>
                  </a:lnTo>
                  <a:cubicBezTo>
                    <a:pt x="5489" y="7464"/>
                    <a:pt x="5442" y="7956"/>
                    <a:pt x="5361" y="8165"/>
                  </a:cubicBezTo>
                  <a:cubicBezTo>
                    <a:pt x="5290" y="8381"/>
                    <a:pt x="5314" y="8579"/>
                    <a:pt x="5384" y="8795"/>
                  </a:cubicBezTo>
                  <a:cubicBezTo>
                    <a:pt x="5407" y="8852"/>
                    <a:pt x="5407" y="8909"/>
                    <a:pt x="5407" y="8962"/>
                  </a:cubicBezTo>
                  <a:cubicBezTo>
                    <a:pt x="5325" y="9040"/>
                    <a:pt x="5325" y="9217"/>
                    <a:pt x="5454" y="9284"/>
                  </a:cubicBezTo>
                  <a:cubicBezTo>
                    <a:pt x="5653" y="9394"/>
                    <a:pt x="6261" y="9390"/>
                    <a:pt x="6565" y="9461"/>
                  </a:cubicBezTo>
                  <a:cubicBezTo>
                    <a:pt x="6787" y="9507"/>
                    <a:pt x="6846" y="9563"/>
                    <a:pt x="7115" y="9592"/>
                  </a:cubicBezTo>
                  <a:cubicBezTo>
                    <a:pt x="7384" y="9624"/>
                    <a:pt x="7688" y="9634"/>
                    <a:pt x="7980" y="9631"/>
                  </a:cubicBezTo>
                  <a:cubicBezTo>
                    <a:pt x="8495" y="9613"/>
                    <a:pt x="8799" y="9507"/>
                    <a:pt x="8437" y="9372"/>
                  </a:cubicBezTo>
                  <a:cubicBezTo>
                    <a:pt x="8261" y="9309"/>
                    <a:pt x="8039" y="9273"/>
                    <a:pt x="7817" y="9231"/>
                  </a:cubicBezTo>
                  <a:cubicBezTo>
                    <a:pt x="7594" y="9188"/>
                    <a:pt x="7454" y="9121"/>
                    <a:pt x="7279" y="9064"/>
                  </a:cubicBezTo>
                  <a:cubicBezTo>
                    <a:pt x="7068" y="8986"/>
                    <a:pt x="7279" y="8824"/>
                    <a:pt x="7431" y="8760"/>
                  </a:cubicBezTo>
                  <a:cubicBezTo>
                    <a:pt x="7524" y="8717"/>
                    <a:pt x="7396" y="8594"/>
                    <a:pt x="7384" y="8544"/>
                  </a:cubicBezTo>
                  <a:cubicBezTo>
                    <a:pt x="7372" y="8438"/>
                    <a:pt x="7349" y="8381"/>
                    <a:pt x="7501" y="8286"/>
                  </a:cubicBezTo>
                  <a:cubicBezTo>
                    <a:pt x="7630" y="8215"/>
                    <a:pt x="7782" y="8144"/>
                    <a:pt x="7817" y="8063"/>
                  </a:cubicBezTo>
                  <a:cubicBezTo>
                    <a:pt x="7875" y="7974"/>
                    <a:pt x="7805" y="7871"/>
                    <a:pt x="7805" y="7783"/>
                  </a:cubicBezTo>
                  <a:cubicBezTo>
                    <a:pt x="7805" y="7687"/>
                    <a:pt x="7793" y="7595"/>
                    <a:pt x="7711" y="7503"/>
                  </a:cubicBezTo>
                  <a:cubicBezTo>
                    <a:pt x="7700" y="7496"/>
                    <a:pt x="7688" y="7486"/>
                    <a:pt x="7688" y="7479"/>
                  </a:cubicBezTo>
                  <a:lnTo>
                    <a:pt x="7711" y="7479"/>
                  </a:lnTo>
                  <a:cubicBezTo>
                    <a:pt x="7817" y="7447"/>
                    <a:pt x="7969" y="6969"/>
                    <a:pt x="7969" y="6969"/>
                  </a:cubicBezTo>
                  <a:cubicBezTo>
                    <a:pt x="8039" y="6746"/>
                    <a:pt x="8472" y="5691"/>
                    <a:pt x="8472" y="5691"/>
                  </a:cubicBezTo>
                  <a:cubicBezTo>
                    <a:pt x="8600" y="5411"/>
                    <a:pt x="8975" y="4675"/>
                    <a:pt x="8975" y="4675"/>
                  </a:cubicBezTo>
                  <a:cubicBezTo>
                    <a:pt x="9817" y="4562"/>
                    <a:pt x="9454" y="4218"/>
                    <a:pt x="9454" y="4218"/>
                  </a:cubicBezTo>
                  <a:lnTo>
                    <a:pt x="9513" y="4109"/>
                  </a:lnTo>
                  <a:cubicBezTo>
                    <a:pt x="9957" y="4013"/>
                    <a:pt x="9688" y="3893"/>
                    <a:pt x="9688" y="3893"/>
                  </a:cubicBezTo>
                  <a:close/>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9"/>
            <p:cNvSpPr>
              <a:spLocks/>
            </p:cNvSpPr>
            <p:nvPr/>
          </p:nvSpPr>
          <p:spPr bwMode="auto">
            <a:xfrm>
              <a:off x="10587061" y="2338342"/>
              <a:ext cx="153070" cy="168377"/>
            </a:xfrm>
            <a:custGeom>
              <a:avLst/>
              <a:gdLst>
                <a:gd name="T0" fmla="*/ 11 w 123"/>
                <a:gd name="T1" fmla="*/ 0 h 135"/>
                <a:gd name="T2" fmla="*/ 123 w 123"/>
                <a:gd name="T3" fmla="*/ 75 h 135"/>
                <a:gd name="T4" fmla="*/ 64 w 123"/>
                <a:gd name="T5" fmla="*/ 135 h 135"/>
                <a:gd name="T6" fmla="*/ 0 w 123"/>
                <a:gd name="T7" fmla="*/ 29 h 135"/>
                <a:gd name="T8" fmla="*/ 11 w 123"/>
                <a:gd name="T9" fmla="*/ 0 h 135"/>
              </a:gdLst>
              <a:ahLst/>
              <a:cxnLst>
                <a:cxn ang="0">
                  <a:pos x="T0" y="T1"/>
                </a:cxn>
                <a:cxn ang="0">
                  <a:pos x="T2" y="T3"/>
                </a:cxn>
                <a:cxn ang="0">
                  <a:pos x="T4" y="T5"/>
                </a:cxn>
                <a:cxn ang="0">
                  <a:pos x="T6" y="T7"/>
                </a:cxn>
                <a:cxn ang="0">
                  <a:pos x="T8" y="T9"/>
                </a:cxn>
              </a:cxnLst>
              <a:rect l="0" t="0" r="r" b="b"/>
              <a:pathLst>
                <a:path w="123" h="135">
                  <a:moveTo>
                    <a:pt x="11" y="0"/>
                  </a:moveTo>
                  <a:cubicBezTo>
                    <a:pt x="11" y="0"/>
                    <a:pt x="119" y="49"/>
                    <a:pt x="123" y="75"/>
                  </a:cubicBezTo>
                  <a:cubicBezTo>
                    <a:pt x="64" y="135"/>
                    <a:pt x="64" y="135"/>
                    <a:pt x="64" y="135"/>
                  </a:cubicBezTo>
                  <a:cubicBezTo>
                    <a:pt x="64" y="135"/>
                    <a:pt x="7" y="109"/>
                    <a:pt x="0" y="29"/>
                  </a:cubicBezTo>
                  <a:lnTo>
                    <a:pt x="11"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2" name="Freeform 10"/>
            <p:cNvSpPr>
              <a:spLocks/>
            </p:cNvSpPr>
            <p:nvPr/>
          </p:nvSpPr>
          <p:spPr bwMode="auto">
            <a:xfrm>
              <a:off x="10585478" y="2375818"/>
              <a:ext cx="300335" cy="653452"/>
            </a:xfrm>
            <a:custGeom>
              <a:avLst/>
              <a:gdLst>
                <a:gd name="T0" fmla="*/ 207 w 241"/>
                <a:gd name="T1" fmla="*/ 40 h 524"/>
                <a:gd name="T2" fmla="*/ 235 w 241"/>
                <a:gd name="T3" fmla="*/ 366 h 524"/>
                <a:gd name="T4" fmla="*/ 207 w 241"/>
                <a:gd name="T5" fmla="*/ 524 h 524"/>
                <a:gd name="T6" fmla="*/ 45 w 241"/>
                <a:gd name="T7" fmla="*/ 137 h 524"/>
                <a:gd name="T8" fmla="*/ 0 w 241"/>
                <a:gd name="T9" fmla="*/ 0 h 524"/>
                <a:gd name="T10" fmla="*/ 88 w 241"/>
                <a:gd name="T11" fmla="*/ 67 h 524"/>
                <a:gd name="T12" fmla="*/ 185 w 241"/>
                <a:gd name="T13" fmla="*/ 51 h 524"/>
                <a:gd name="T14" fmla="*/ 207 w 241"/>
                <a:gd name="T15" fmla="*/ 40 h 5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524">
                  <a:moveTo>
                    <a:pt x="207" y="40"/>
                  </a:moveTo>
                  <a:cubicBezTo>
                    <a:pt x="241" y="113"/>
                    <a:pt x="235" y="366"/>
                    <a:pt x="235" y="366"/>
                  </a:cubicBezTo>
                  <a:cubicBezTo>
                    <a:pt x="225" y="479"/>
                    <a:pt x="207" y="524"/>
                    <a:pt x="207" y="524"/>
                  </a:cubicBezTo>
                  <a:cubicBezTo>
                    <a:pt x="203" y="489"/>
                    <a:pt x="45" y="137"/>
                    <a:pt x="45" y="137"/>
                  </a:cubicBezTo>
                  <a:cubicBezTo>
                    <a:pt x="3" y="41"/>
                    <a:pt x="0" y="0"/>
                    <a:pt x="0" y="0"/>
                  </a:cubicBezTo>
                  <a:cubicBezTo>
                    <a:pt x="88" y="67"/>
                    <a:pt x="88" y="67"/>
                    <a:pt x="88" y="67"/>
                  </a:cubicBezTo>
                  <a:cubicBezTo>
                    <a:pt x="185" y="51"/>
                    <a:pt x="185" y="51"/>
                    <a:pt x="185" y="51"/>
                  </a:cubicBezTo>
                  <a:lnTo>
                    <a:pt x="207" y="4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3" name="Freeform 11"/>
            <p:cNvSpPr>
              <a:spLocks/>
            </p:cNvSpPr>
            <p:nvPr/>
          </p:nvSpPr>
          <p:spPr bwMode="auto">
            <a:xfrm>
              <a:off x="10770218" y="2370540"/>
              <a:ext cx="90787" cy="140930"/>
            </a:xfrm>
            <a:custGeom>
              <a:avLst/>
              <a:gdLst>
                <a:gd name="T0" fmla="*/ 0 w 73"/>
                <a:gd name="T1" fmla="*/ 53 h 113"/>
                <a:gd name="T2" fmla="*/ 51 w 73"/>
                <a:gd name="T3" fmla="*/ 0 h 113"/>
                <a:gd name="T4" fmla="*/ 62 w 73"/>
                <a:gd name="T5" fmla="*/ 113 h 113"/>
                <a:gd name="T6" fmla="*/ 0 w 73"/>
                <a:gd name="T7" fmla="*/ 53 h 113"/>
              </a:gdLst>
              <a:ahLst/>
              <a:cxnLst>
                <a:cxn ang="0">
                  <a:pos x="T0" y="T1"/>
                </a:cxn>
                <a:cxn ang="0">
                  <a:pos x="T2" y="T3"/>
                </a:cxn>
                <a:cxn ang="0">
                  <a:pos x="T4" y="T5"/>
                </a:cxn>
                <a:cxn ang="0">
                  <a:pos x="T6" y="T7"/>
                </a:cxn>
              </a:cxnLst>
              <a:rect l="0" t="0" r="r" b="b"/>
              <a:pathLst>
                <a:path w="73" h="113">
                  <a:moveTo>
                    <a:pt x="0" y="53"/>
                  </a:moveTo>
                  <a:cubicBezTo>
                    <a:pt x="0" y="53"/>
                    <a:pt x="46" y="14"/>
                    <a:pt x="51" y="0"/>
                  </a:cubicBezTo>
                  <a:cubicBezTo>
                    <a:pt x="51" y="0"/>
                    <a:pt x="73" y="66"/>
                    <a:pt x="62" y="113"/>
                  </a:cubicBezTo>
                  <a:cubicBezTo>
                    <a:pt x="62" y="113"/>
                    <a:pt x="20" y="87"/>
                    <a:pt x="0" y="5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4" name="Freeform 12"/>
            <p:cNvSpPr>
              <a:spLocks/>
            </p:cNvSpPr>
            <p:nvPr/>
          </p:nvSpPr>
          <p:spPr bwMode="auto">
            <a:xfrm>
              <a:off x="10710045" y="2429657"/>
              <a:ext cx="157293" cy="631284"/>
            </a:xfrm>
            <a:custGeom>
              <a:avLst/>
              <a:gdLst>
                <a:gd name="T0" fmla="*/ 29 w 126"/>
                <a:gd name="T1" fmla="*/ 52 h 485"/>
                <a:gd name="T2" fmla="*/ 0 w 126"/>
                <a:gd name="T3" fmla="*/ 23 h 485"/>
                <a:gd name="T4" fmla="*/ 23 w 126"/>
                <a:gd name="T5" fmla="*/ 0 h 485"/>
                <a:gd name="T6" fmla="*/ 48 w 126"/>
                <a:gd name="T7" fmla="*/ 3 h 485"/>
                <a:gd name="T8" fmla="*/ 68 w 126"/>
                <a:gd name="T9" fmla="*/ 29 h 485"/>
                <a:gd name="T10" fmla="*/ 63 w 126"/>
                <a:gd name="T11" fmla="*/ 50 h 485"/>
                <a:gd name="T12" fmla="*/ 85 w 126"/>
                <a:gd name="T13" fmla="*/ 152 h 485"/>
                <a:gd name="T14" fmla="*/ 126 w 126"/>
                <a:gd name="T15" fmla="*/ 405 h 485"/>
                <a:gd name="T16" fmla="*/ 109 w 126"/>
                <a:gd name="T17" fmla="*/ 485 h 485"/>
                <a:gd name="T18" fmla="*/ 31 w 126"/>
                <a:gd name="T19" fmla="*/ 294 h 485"/>
                <a:gd name="T20" fmla="*/ 29 w 126"/>
                <a:gd name="T21" fmla="*/ 52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485">
                  <a:moveTo>
                    <a:pt x="29" y="52"/>
                  </a:moveTo>
                  <a:cubicBezTo>
                    <a:pt x="0" y="23"/>
                    <a:pt x="0" y="23"/>
                    <a:pt x="0" y="23"/>
                  </a:cubicBezTo>
                  <a:cubicBezTo>
                    <a:pt x="23" y="0"/>
                    <a:pt x="23" y="0"/>
                    <a:pt x="23" y="0"/>
                  </a:cubicBezTo>
                  <a:cubicBezTo>
                    <a:pt x="48" y="3"/>
                    <a:pt x="48" y="3"/>
                    <a:pt x="48" y="3"/>
                  </a:cubicBezTo>
                  <a:cubicBezTo>
                    <a:pt x="68" y="29"/>
                    <a:pt x="68" y="29"/>
                    <a:pt x="68" y="29"/>
                  </a:cubicBezTo>
                  <a:cubicBezTo>
                    <a:pt x="63" y="50"/>
                    <a:pt x="63" y="50"/>
                    <a:pt x="63" y="50"/>
                  </a:cubicBezTo>
                  <a:cubicBezTo>
                    <a:pt x="63" y="50"/>
                    <a:pt x="76" y="74"/>
                    <a:pt x="85" y="152"/>
                  </a:cubicBezTo>
                  <a:cubicBezTo>
                    <a:pt x="126" y="405"/>
                    <a:pt x="126" y="405"/>
                    <a:pt x="126" y="405"/>
                  </a:cubicBezTo>
                  <a:cubicBezTo>
                    <a:pt x="109" y="485"/>
                    <a:pt x="109" y="485"/>
                    <a:pt x="109" y="485"/>
                  </a:cubicBezTo>
                  <a:cubicBezTo>
                    <a:pt x="31" y="294"/>
                    <a:pt x="31" y="294"/>
                    <a:pt x="31" y="294"/>
                  </a:cubicBezTo>
                  <a:cubicBezTo>
                    <a:pt x="31" y="294"/>
                    <a:pt x="17" y="82"/>
                    <a:pt x="29" y="52"/>
                  </a:cubicBezTo>
                  <a:close/>
                </a:path>
              </a:pathLst>
            </a:custGeom>
            <a:gradFill>
              <a:gsLst>
                <a:gs pos="50000">
                  <a:srgbClr val="FF1414"/>
                </a:gs>
                <a:gs pos="0">
                  <a:srgbClr val="AA0000"/>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6"/>
            <p:cNvSpPr>
              <a:spLocks/>
            </p:cNvSpPr>
            <p:nvPr/>
          </p:nvSpPr>
          <p:spPr bwMode="auto">
            <a:xfrm>
              <a:off x="11964047" y="2066796"/>
              <a:ext cx="450384" cy="677502"/>
            </a:xfrm>
            <a:custGeom>
              <a:avLst/>
              <a:gdLst>
                <a:gd name="T0" fmla="*/ 297 w 297"/>
                <a:gd name="T1" fmla="*/ 357 h 447"/>
                <a:gd name="T2" fmla="*/ 222 w 297"/>
                <a:gd name="T3" fmla="*/ 309 h 447"/>
                <a:gd name="T4" fmla="*/ 236 w 297"/>
                <a:gd name="T5" fmla="*/ 254 h 447"/>
                <a:gd name="T6" fmla="*/ 249 w 297"/>
                <a:gd name="T7" fmla="*/ 224 h 447"/>
                <a:gd name="T8" fmla="*/ 264 w 297"/>
                <a:gd name="T9" fmla="*/ 194 h 447"/>
                <a:gd name="T10" fmla="*/ 256 w 297"/>
                <a:gd name="T11" fmla="*/ 155 h 447"/>
                <a:gd name="T12" fmla="*/ 255 w 297"/>
                <a:gd name="T13" fmla="*/ 125 h 447"/>
                <a:gd name="T14" fmla="*/ 251 w 297"/>
                <a:gd name="T15" fmla="*/ 59 h 447"/>
                <a:gd name="T16" fmla="*/ 211 w 297"/>
                <a:gd name="T17" fmla="*/ 26 h 447"/>
                <a:gd name="T18" fmla="*/ 154 w 297"/>
                <a:gd name="T19" fmla="*/ 3 h 447"/>
                <a:gd name="T20" fmla="*/ 97 w 297"/>
                <a:gd name="T21" fmla="*/ 14 h 447"/>
                <a:gd name="T22" fmla="*/ 44 w 297"/>
                <a:gd name="T23" fmla="*/ 51 h 447"/>
                <a:gd name="T24" fmla="*/ 33 w 297"/>
                <a:gd name="T25" fmla="*/ 110 h 447"/>
                <a:gd name="T26" fmla="*/ 37 w 297"/>
                <a:gd name="T27" fmla="*/ 136 h 447"/>
                <a:gd name="T28" fmla="*/ 52 w 297"/>
                <a:gd name="T29" fmla="*/ 167 h 447"/>
                <a:gd name="T30" fmla="*/ 32 w 297"/>
                <a:gd name="T31" fmla="*/ 169 h 447"/>
                <a:gd name="T32" fmla="*/ 35 w 297"/>
                <a:gd name="T33" fmla="*/ 203 h 447"/>
                <a:gd name="T34" fmla="*/ 60 w 297"/>
                <a:gd name="T35" fmla="*/ 237 h 447"/>
                <a:gd name="T36" fmla="*/ 73 w 297"/>
                <a:gd name="T37" fmla="*/ 243 h 447"/>
                <a:gd name="T38" fmla="*/ 85 w 297"/>
                <a:gd name="T39" fmla="*/ 274 h 447"/>
                <a:gd name="T40" fmla="*/ 0 w 297"/>
                <a:gd name="T41" fmla="*/ 373 h 447"/>
                <a:gd name="T42" fmla="*/ 297 w 297"/>
                <a:gd name="T43" fmla="*/ 35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7" h="447">
                  <a:moveTo>
                    <a:pt x="297" y="357"/>
                  </a:moveTo>
                  <a:cubicBezTo>
                    <a:pt x="283" y="352"/>
                    <a:pt x="221" y="327"/>
                    <a:pt x="222" y="309"/>
                  </a:cubicBezTo>
                  <a:cubicBezTo>
                    <a:pt x="222" y="287"/>
                    <a:pt x="228" y="274"/>
                    <a:pt x="236" y="254"/>
                  </a:cubicBezTo>
                  <a:cubicBezTo>
                    <a:pt x="240" y="242"/>
                    <a:pt x="238" y="232"/>
                    <a:pt x="249" y="224"/>
                  </a:cubicBezTo>
                  <a:cubicBezTo>
                    <a:pt x="258" y="217"/>
                    <a:pt x="261" y="205"/>
                    <a:pt x="264" y="194"/>
                  </a:cubicBezTo>
                  <a:cubicBezTo>
                    <a:pt x="265" y="187"/>
                    <a:pt x="275" y="148"/>
                    <a:pt x="256" y="155"/>
                  </a:cubicBezTo>
                  <a:cubicBezTo>
                    <a:pt x="238" y="155"/>
                    <a:pt x="255" y="137"/>
                    <a:pt x="255" y="125"/>
                  </a:cubicBezTo>
                  <a:cubicBezTo>
                    <a:pt x="255" y="106"/>
                    <a:pt x="256" y="77"/>
                    <a:pt x="251" y="59"/>
                  </a:cubicBezTo>
                  <a:cubicBezTo>
                    <a:pt x="246" y="41"/>
                    <a:pt x="224" y="36"/>
                    <a:pt x="211" y="26"/>
                  </a:cubicBezTo>
                  <a:cubicBezTo>
                    <a:pt x="193" y="12"/>
                    <a:pt x="178" y="0"/>
                    <a:pt x="154" y="3"/>
                  </a:cubicBezTo>
                  <a:cubicBezTo>
                    <a:pt x="130" y="6"/>
                    <a:pt x="120" y="0"/>
                    <a:pt x="97" y="14"/>
                  </a:cubicBezTo>
                  <a:cubicBezTo>
                    <a:pt x="80" y="24"/>
                    <a:pt x="50" y="29"/>
                    <a:pt x="44" y="51"/>
                  </a:cubicBezTo>
                  <a:cubicBezTo>
                    <a:pt x="39" y="68"/>
                    <a:pt x="26" y="93"/>
                    <a:pt x="33" y="110"/>
                  </a:cubicBezTo>
                  <a:cubicBezTo>
                    <a:pt x="37" y="118"/>
                    <a:pt x="34" y="127"/>
                    <a:pt x="37" y="136"/>
                  </a:cubicBezTo>
                  <a:cubicBezTo>
                    <a:pt x="40" y="147"/>
                    <a:pt x="51" y="155"/>
                    <a:pt x="52" y="167"/>
                  </a:cubicBezTo>
                  <a:cubicBezTo>
                    <a:pt x="46" y="171"/>
                    <a:pt x="38" y="165"/>
                    <a:pt x="32" y="169"/>
                  </a:cubicBezTo>
                  <a:cubicBezTo>
                    <a:pt x="23" y="175"/>
                    <a:pt x="32" y="196"/>
                    <a:pt x="35" y="203"/>
                  </a:cubicBezTo>
                  <a:cubicBezTo>
                    <a:pt x="40" y="212"/>
                    <a:pt x="49" y="233"/>
                    <a:pt x="60" y="237"/>
                  </a:cubicBezTo>
                  <a:cubicBezTo>
                    <a:pt x="68" y="240"/>
                    <a:pt x="70" y="234"/>
                    <a:pt x="73" y="243"/>
                  </a:cubicBezTo>
                  <a:cubicBezTo>
                    <a:pt x="77" y="254"/>
                    <a:pt x="82" y="264"/>
                    <a:pt x="85" y="274"/>
                  </a:cubicBezTo>
                  <a:cubicBezTo>
                    <a:pt x="96" y="311"/>
                    <a:pt x="30" y="363"/>
                    <a:pt x="0" y="373"/>
                  </a:cubicBezTo>
                  <a:cubicBezTo>
                    <a:pt x="0" y="373"/>
                    <a:pt x="248" y="447"/>
                    <a:pt x="297" y="357"/>
                  </a:cubicBezTo>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6" name="Freeform 7"/>
            <p:cNvSpPr>
              <a:spLocks/>
            </p:cNvSpPr>
            <p:nvPr/>
          </p:nvSpPr>
          <p:spPr bwMode="auto">
            <a:xfrm>
              <a:off x="11901814" y="3555888"/>
              <a:ext cx="732677" cy="1748288"/>
            </a:xfrm>
            <a:custGeom>
              <a:avLst/>
              <a:gdLst>
                <a:gd name="T0" fmla="*/ 29 w 494"/>
                <a:gd name="T1" fmla="*/ 4 h 1178"/>
                <a:gd name="T2" fmla="*/ 13 w 494"/>
                <a:gd name="T3" fmla="*/ 180 h 1178"/>
                <a:gd name="T4" fmla="*/ 15 w 494"/>
                <a:gd name="T5" fmla="*/ 265 h 1178"/>
                <a:gd name="T6" fmla="*/ 7 w 494"/>
                <a:gd name="T7" fmla="*/ 407 h 1178"/>
                <a:gd name="T8" fmla="*/ 11 w 494"/>
                <a:gd name="T9" fmla="*/ 567 h 1178"/>
                <a:gd name="T10" fmla="*/ 32 w 494"/>
                <a:gd name="T11" fmla="*/ 627 h 1178"/>
                <a:gd name="T12" fmla="*/ 27 w 494"/>
                <a:gd name="T13" fmla="*/ 688 h 1178"/>
                <a:gd name="T14" fmla="*/ 27 w 494"/>
                <a:gd name="T15" fmla="*/ 761 h 1178"/>
                <a:gd name="T16" fmla="*/ 35 w 494"/>
                <a:gd name="T17" fmla="*/ 844 h 1178"/>
                <a:gd name="T18" fmla="*/ 42 w 494"/>
                <a:gd name="T19" fmla="*/ 907 h 1178"/>
                <a:gd name="T20" fmla="*/ 49 w 494"/>
                <a:gd name="T21" fmla="*/ 970 h 1178"/>
                <a:gd name="T22" fmla="*/ 62 w 494"/>
                <a:gd name="T23" fmla="*/ 1019 h 1178"/>
                <a:gd name="T24" fmla="*/ 68 w 494"/>
                <a:gd name="T25" fmla="*/ 1092 h 1178"/>
                <a:gd name="T26" fmla="*/ 126 w 494"/>
                <a:gd name="T27" fmla="*/ 1172 h 1178"/>
                <a:gd name="T28" fmla="*/ 202 w 494"/>
                <a:gd name="T29" fmla="*/ 1136 h 1178"/>
                <a:gd name="T30" fmla="*/ 192 w 494"/>
                <a:gd name="T31" fmla="*/ 1091 h 1178"/>
                <a:gd name="T32" fmla="*/ 175 w 494"/>
                <a:gd name="T33" fmla="*/ 1055 h 1178"/>
                <a:gd name="T34" fmla="*/ 177 w 494"/>
                <a:gd name="T35" fmla="*/ 1006 h 1178"/>
                <a:gd name="T36" fmla="*/ 176 w 494"/>
                <a:gd name="T37" fmla="*/ 959 h 1178"/>
                <a:gd name="T38" fmla="*/ 193 w 494"/>
                <a:gd name="T39" fmla="*/ 893 h 1178"/>
                <a:gd name="T40" fmla="*/ 183 w 494"/>
                <a:gd name="T41" fmla="*/ 812 h 1178"/>
                <a:gd name="T42" fmla="*/ 172 w 494"/>
                <a:gd name="T43" fmla="*/ 705 h 1178"/>
                <a:gd name="T44" fmla="*/ 183 w 494"/>
                <a:gd name="T45" fmla="*/ 567 h 1178"/>
                <a:gd name="T46" fmla="*/ 217 w 494"/>
                <a:gd name="T47" fmla="*/ 445 h 1178"/>
                <a:gd name="T48" fmla="*/ 247 w 494"/>
                <a:gd name="T49" fmla="*/ 321 h 1178"/>
                <a:gd name="T50" fmla="*/ 264 w 494"/>
                <a:gd name="T51" fmla="*/ 426 h 1178"/>
                <a:gd name="T52" fmla="*/ 266 w 494"/>
                <a:gd name="T53" fmla="*/ 565 h 1178"/>
                <a:gd name="T54" fmla="*/ 267 w 494"/>
                <a:gd name="T55" fmla="*/ 682 h 1178"/>
                <a:gd name="T56" fmla="*/ 256 w 494"/>
                <a:gd name="T57" fmla="*/ 827 h 1178"/>
                <a:gd name="T58" fmla="*/ 257 w 494"/>
                <a:gd name="T59" fmla="*/ 971 h 1178"/>
                <a:gd name="T60" fmla="*/ 259 w 494"/>
                <a:gd name="T61" fmla="*/ 1009 h 1178"/>
                <a:gd name="T62" fmla="*/ 262 w 494"/>
                <a:gd name="T63" fmla="*/ 1082 h 1178"/>
                <a:gd name="T64" fmla="*/ 340 w 494"/>
                <a:gd name="T65" fmla="*/ 1123 h 1178"/>
                <a:gd name="T66" fmla="*/ 378 w 494"/>
                <a:gd name="T67" fmla="*/ 1153 h 1178"/>
                <a:gd name="T68" fmla="*/ 437 w 494"/>
                <a:gd name="T69" fmla="*/ 1162 h 1178"/>
                <a:gd name="T70" fmla="*/ 469 w 494"/>
                <a:gd name="T71" fmla="*/ 1102 h 1178"/>
                <a:gd name="T72" fmla="*/ 426 w 494"/>
                <a:gd name="T73" fmla="*/ 1070 h 1178"/>
                <a:gd name="T74" fmla="*/ 389 w 494"/>
                <a:gd name="T75" fmla="*/ 1032 h 1178"/>
                <a:gd name="T76" fmla="*/ 399 w 494"/>
                <a:gd name="T77" fmla="*/ 962 h 1178"/>
                <a:gd name="T78" fmla="*/ 396 w 494"/>
                <a:gd name="T79" fmla="*/ 913 h 1178"/>
                <a:gd name="T80" fmla="*/ 404 w 494"/>
                <a:gd name="T81" fmla="*/ 855 h 1178"/>
                <a:gd name="T82" fmla="*/ 426 w 494"/>
                <a:gd name="T83" fmla="*/ 803 h 1178"/>
                <a:gd name="T84" fmla="*/ 424 w 494"/>
                <a:gd name="T85" fmla="*/ 740 h 1178"/>
                <a:gd name="T86" fmla="*/ 418 w 494"/>
                <a:gd name="T87" fmla="*/ 676 h 1178"/>
                <a:gd name="T88" fmla="*/ 425 w 494"/>
                <a:gd name="T89" fmla="*/ 610 h 1178"/>
                <a:gd name="T90" fmla="*/ 434 w 494"/>
                <a:gd name="T91" fmla="*/ 465 h 1178"/>
                <a:gd name="T92" fmla="*/ 462 w 494"/>
                <a:gd name="T93" fmla="*/ 330 h 1178"/>
                <a:gd name="T94" fmla="*/ 469 w 494"/>
                <a:gd name="T95" fmla="*/ 193 h 1178"/>
                <a:gd name="T96" fmla="*/ 469 w 494"/>
                <a:gd name="T97" fmla="*/ 124 h 1178"/>
                <a:gd name="T98" fmla="*/ 462 w 494"/>
                <a:gd name="T99" fmla="*/ 0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4" h="1178">
                  <a:moveTo>
                    <a:pt x="29" y="4"/>
                  </a:moveTo>
                  <a:cubicBezTo>
                    <a:pt x="24" y="91"/>
                    <a:pt x="13" y="172"/>
                    <a:pt x="13" y="180"/>
                  </a:cubicBezTo>
                  <a:cubicBezTo>
                    <a:pt x="10" y="209"/>
                    <a:pt x="9" y="237"/>
                    <a:pt x="15" y="265"/>
                  </a:cubicBezTo>
                  <a:cubicBezTo>
                    <a:pt x="25" y="310"/>
                    <a:pt x="12" y="361"/>
                    <a:pt x="7" y="407"/>
                  </a:cubicBezTo>
                  <a:cubicBezTo>
                    <a:pt x="1" y="460"/>
                    <a:pt x="0" y="514"/>
                    <a:pt x="11" y="567"/>
                  </a:cubicBezTo>
                  <a:cubicBezTo>
                    <a:pt x="15" y="588"/>
                    <a:pt x="22" y="608"/>
                    <a:pt x="32" y="627"/>
                  </a:cubicBezTo>
                  <a:cubicBezTo>
                    <a:pt x="41" y="645"/>
                    <a:pt x="29" y="668"/>
                    <a:pt x="27" y="688"/>
                  </a:cubicBezTo>
                  <a:cubicBezTo>
                    <a:pt x="25" y="712"/>
                    <a:pt x="25" y="736"/>
                    <a:pt x="27" y="761"/>
                  </a:cubicBezTo>
                  <a:cubicBezTo>
                    <a:pt x="30" y="787"/>
                    <a:pt x="27" y="818"/>
                    <a:pt x="35" y="844"/>
                  </a:cubicBezTo>
                  <a:cubicBezTo>
                    <a:pt x="42" y="867"/>
                    <a:pt x="45" y="883"/>
                    <a:pt x="42" y="907"/>
                  </a:cubicBezTo>
                  <a:cubicBezTo>
                    <a:pt x="40" y="929"/>
                    <a:pt x="49" y="947"/>
                    <a:pt x="49" y="970"/>
                  </a:cubicBezTo>
                  <a:cubicBezTo>
                    <a:pt x="48" y="991"/>
                    <a:pt x="59" y="1001"/>
                    <a:pt x="62" y="1019"/>
                  </a:cubicBezTo>
                  <a:cubicBezTo>
                    <a:pt x="65" y="1043"/>
                    <a:pt x="67" y="1068"/>
                    <a:pt x="68" y="1092"/>
                  </a:cubicBezTo>
                  <a:cubicBezTo>
                    <a:pt x="70" y="1132"/>
                    <a:pt x="84" y="1164"/>
                    <a:pt x="126" y="1172"/>
                  </a:cubicBezTo>
                  <a:cubicBezTo>
                    <a:pt x="157" y="1178"/>
                    <a:pt x="210" y="1178"/>
                    <a:pt x="202" y="1136"/>
                  </a:cubicBezTo>
                  <a:cubicBezTo>
                    <a:pt x="200" y="1120"/>
                    <a:pt x="196" y="1106"/>
                    <a:pt x="192" y="1091"/>
                  </a:cubicBezTo>
                  <a:cubicBezTo>
                    <a:pt x="188" y="1078"/>
                    <a:pt x="177" y="1068"/>
                    <a:pt x="175" y="1055"/>
                  </a:cubicBezTo>
                  <a:cubicBezTo>
                    <a:pt x="173" y="1044"/>
                    <a:pt x="171" y="1016"/>
                    <a:pt x="177" y="1006"/>
                  </a:cubicBezTo>
                  <a:cubicBezTo>
                    <a:pt x="189" y="988"/>
                    <a:pt x="161" y="971"/>
                    <a:pt x="176" y="959"/>
                  </a:cubicBezTo>
                  <a:cubicBezTo>
                    <a:pt x="193" y="945"/>
                    <a:pt x="198" y="914"/>
                    <a:pt x="193" y="893"/>
                  </a:cubicBezTo>
                  <a:cubicBezTo>
                    <a:pt x="185" y="866"/>
                    <a:pt x="192" y="839"/>
                    <a:pt x="183" y="812"/>
                  </a:cubicBezTo>
                  <a:cubicBezTo>
                    <a:pt x="172" y="779"/>
                    <a:pt x="175" y="738"/>
                    <a:pt x="172" y="705"/>
                  </a:cubicBezTo>
                  <a:cubicBezTo>
                    <a:pt x="169" y="659"/>
                    <a:pt x="172" y="611"/>
                    <a:pt x="183" y="567"/>
                  </a:cubicBezTo>
                  <a:cubicBezTo>
                    <a:pt x="194" y="526"/>
                    <a:pt x="209" y="486"/>
                    <a:pt x="217" y="445"/>
                  </a:cubicBezTo>
                  <a:cubicBezTo>
                    <a:pt x="219" y="434"/>
                    <a:pt x="237" y="320"/>
                    <a:pt x="247" y="321"/>
                  </a:cubicBezTo>
                  <a:cubicBezTo>
                    <a:pt x="261" y="323"/>
                    <a:pt x="263" y="414"/>
                    <a:pt x="264" y="426"/>
                  </a:cubicBezTo>
                  <a:cubicBezTo>
                    <a:pt x="269" y="473"/>
                    <a:pt x="263" y="519"/>
                    <a:pt x="266" y="565"/>
                  </a:cubicBezTo>
                  <a:cubicBezTo>
                    <a:pt x="268" y="605"/>
                    <a:pt x="271" y="642"/>
                    <a:pt x="267" y="682"/>
                  </a:cubicBezTo>
                  <a:cubicBezTo>
                    <a:pt x="261" y="730"/>
                    <a:pt x="261" y="779"/>
                    <a:pt x="256" y="827"/>
                  </a:cubicBezTo>
                  <a:cubicBezTo>
                    <a:pt x="251" y="876"/>
                    <a:pt x="252" y="921"/>
                    <a:pt x="257" y="971"/>
                  </a:cubicBezTo>
                  <a:cubicBezTo>
                    <a:pt x="259" y="984"/>
                    <a:pt x="259" y="997"/>
                    <a:pt x="259" y="1009"/>
                  </a:cubicBezTo>
                  <a:cubicBezTo>
                    <a:pt x="254" y="1027"/>
                    <a:pt x="254" y="1067"/>
                    <a:pt x="262" y="1082"/>
                  </a:cubicBezTo>
                  <a:cubicBezTo>
                    <a:pt x="277" y="1107"/>
                    <a:pt x="319" y="1107"/>
                    <a:pt x="340" y="1123"/>
                  </a:cubicBezTo>
                  <a:cubicBezTo>
                    <a:pt x="355" y="1134"/>
                    <a:pt x="359" y="1147"/>
                    <a:pt x="378" y="1153"/>
                  </a:cubicBezTo>
                  <a:cubicBezTo>
                    <a:pt x="396" y="1160"/>
                    <a:pt x="417" y="1163"/>
                    <a:pt x="437" y="1162"/>
                  </a:cubicBezTo>
                  <a:cubicBezTo>
                    <a:pt x="473" y="1158"/>
                    <a:pt x="494" y="1134"/>
                    <a:pt x="469" y="1102"/>
                  </a:cubicBezTo>
                  <a:cubicBezTo>
                    <a:pt x="457" y="1088"/>
                    <a:pt x="442" y="1080"/>
                    <a:pt x="426" y="1070"/>
                  </a:cubicBezTo>
                  <a:cubicBezTo>
                    <a:pt x="410" y="1060"/>
                    <a:pt x="401" y="1046"/>
                    <a:pt x="389" y="1032"/>
                  </a:cubicBezTo>
                  <a:cubicBezTo>
                    <a:pt x="374" y="1015"/>
                    <a:pt x="388" y="978"/>
                    <a:pt x="399" y="962"/>
                  </a:cubicBezTo>
                  <a:cubicBezTo>
                    <a:pt x="405" y="953"/>
                    <a:pt x="397" y="924"/>
                    <a:pt x="396" y="913"/>
                  </a:cubicBezTo>
                  <a:cubicBezTo>
                    <a:pt x="395" y="889"/>
                    <a:pt x="393" y="876"/>
                    <a:pt x="404" y="855"/>
                  </a:cubicBezTo>
                  <a:cubicBezTo>
                    <a:pt x="412" y="839"/>
                    <a:pt x="423" y="822"/>
                    <a:pt x="426" y="803"/>
                  </a:cubicBezTo>
                  <a:cubicBezTo>
                    <a:pt x="430" y="783"/>
                    <a:pt x="424" y="759"/>
                    <a:pt x="424" y="740"/>
                  </a:cubicBezTo>
                  <a:cubicBezTo>
                    <a:pt x="424" y="718"/>
                    <a:pt x="424" y="697"/>
                    <a:pt x="418" y="676"/>
                  </a:cubicBezTo>
                  <a:cubicBezTo>
                    <a:pt x="411" y="650"/>
                    <a:pt x="424" y="634"/>
                    <a:pt x="425" y="610"/>
                  </a:cubicBezTo>
                  <a:cubicBezTo>
                    <a:pt x="429" y="562"/>
                    <a:pt x="428" y="514"/>
                    <a:pt x="434" y="465"/>
                  </a:cubicBezTo>
                  <a:cubicBezTo>
                    <a:pt x="440" y="419"/>
                    <a:pt x="456" y="377"/>
                    <a:pt x="462" y="330"/>
                  </a:cubicBezTo>
                  <a:cubicBezTo>
                    <a:pt x="469" y="285"/>
                    <a:pt x="471" y="239"/>
                    <a:pt x="469" y="193"/>
                  </a:cubicBezTo>
                  <a:cubicBezTo>
                    <a:pt x="469" y="169"/>
                    <a:pt x="467" y="147"/>
                    <a:pt x="469" y="124"/>
                  </a:cubicBezTo>
                  <a:cubicBezTo>
                    <a:pt x="469" y="119"/>
                    <a:pt x="466" y="63"/>
                    <a:pt x="462" y="0"/>
                  </a:cubicBezTo>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8"/>
            <p:cNvSpPr>
              <a:spLocks/>
            </p:cNvSpPr>
            <p:nvPr/>
          </p:nvSpPr>
          <p:spPr bwMode="auto">
            <a:xfrm>
              <a:off x="11910155" y="2967565"/>
              <a:ext cx="694183" cy="758340"/>
            </a:xfrm>
            <a:custGeom>
              <a:avLst/>
              <a:gdLst>
                <a:gd name="T0" fmla="*/ 1 w 458"/>
                <a:gd name="T1" fmla="*/ 44 h 500"/>
                <a:gd name="T2" fmla="*/ 45 w 458"/>
                <a:gd name="T3" fmla="*/ 189 h 500"/>
                <a:gd name="T4" fmla="*/ 13 w 458"/>
                <a:gd name="T5" fmla="*/ 488 h 500"/>
                <a:gd name="T6" fmla="*/ 458 w 458"/>
                <a:gd name="T7" fmla="*/ 500 h 500"/>
                <a:gd name="T8" fmla="*/ 446 w 458"/>
                <a:gd name="T9" fmla="*/ 132 h 500"/>
                <a:gd name="T10" fmla="*/ 48 w 458"/>
                <a:gd name="T11" fmla="*/ 92 h 500"/>
                <a:gd name="T12" fmla="*/ 45 w 458"/>
                <a:gd name="T13" fmla="*/ 86 h 500"/>
                <a:gd name="T14" fmla="*/ 1 w 458"/>
                <a:gd name="T15" fmla="*/ 44 h 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8" h="500">
                  <a:moveTo>
                    <a:pt x="1" y="44"/>
                  </a:moveTo>
                  <a:cubicBezTo>
                    <a:pt x="1" y="44"/>
                    <a:pt x="54" y="144"/>
                    <a:pt x="45" y="189"/>
                  </a:cubicBezTo>
                  <a:cubicBezTo>
                    <a:pt x="45" y="189"/>
                    <a:pt x="0" y="464"/>
                    <a:pt x="13" y="488"/>
                  </a:cubicBezTo>
                  <a:cubicBezTo>
                    <a:pt x="458" y="500"/>
                    <a:pt x="458" y="500"/>
                    <a:pt x="458" y="500"/>
                  </a:cubicBezTo>
                  <a:cubicBezTo>
                    <a:pt x="458" y="500"/>
                    <a:pt x="448" y="249"/>
                    <a:pt x="446" y="132"/>
                  </a:cubicBezTo>
                  <a:cubicBezTo>
                    <a:pt x="446" y="132"/>
                    <a:pt x="98" y="172"/>
                    <a:pt x="48" y="92"/>
                  </a:cubicBezTo>
                  <a:cubicBezTo>
                    <a:pt x="47" y="90"/>
                    <a:pt x="46" y="88"/>
                    <a:pt x="45" y="86"/>
                  </a:cubicBezTo>
                  <a:cubicBezTo>
                    <a:pt x="8" y="0"/>
                    <a:pt x="1" y="44"/>
                    <a:pt x="1" y="44"/>
                  </a:cubicBezTo>
                  <a:close/>
                </a:path>
              </a:pathLst>
            </a:custGeom>
            <a:gradFill>
              <a:gsLst>
                <a:gs pos="80000">
                  <a:srgbClr val="E5E5E5"/>
                </a:gs>
                <a:gs pos="0">
                  <a:sysClr val="window" lastClr="FFFFFF"/>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8" name="Freeform 9"/>
            <p:cNvSpPr>
              <a:spLocks/>
            </p:cNvSpPr>
            <p:nvPr/>
          </p:nvSpPr>
          <p:spPr bwMode="auto">
            <a:xfrm>
              <a:off x="11875510" y="2825777"/>
              <a:ext cx="992514" cy="451668"/>
            </a:xfrm>
            <a:custGeom>
              <a:avLst/>
              <a:gdLst>
                <a:gd name="T0" fmla="*/ 635 w 655"/>
                <a:gd name="T1" fmla="*/ 147 h 298"/>
                <a:gd name="T2" fmla="*/ 552 w 655"/>
                <a:gd name="T3" fmla="*/ 34 h 298"/>
                <a:gd name="T4" fmla="*/ 422 w 655"/>
                <a:gd name="T5" fmla="*/ 0 h 298"/>
                <a:gd name="T6" fmla="*/ 355 w 655"/>
                <a:gd name="T7" fmla="*/ 86 h 298"/>
                <a:gd name="T8" fmla="*/ 214 w 655"/>
                <a:gd name="T9" fmla="*/ 75 h 298"/>
                <a:gd name="T10" fmla="*/ 58 w 655"/>
                <a:gd name="T11" fmla="*/ 52 h 298"/>
                <a:gd name="T12" fmla="*/ 0 w 655"/>
                <a:gd name="T13" fmla="*/ 126 h 298"/>
                <a:gd name="T14" fmla="*/ 79 w 655"/>
                <a:gd name="T15" fmla="*/ 247 h 298"/>
                <a:gd name="T16" fmla="*/ 278 w 655"/>
                <a:gd name="T17" fmla="*/ 292 h 298"/>
                <a:gd name="T18" fmla="*/ 430 w 655"/>
                <a:gd name="T19" fmla="*/ 254 h 298"/>
                <a:gd name="T20" fmla="*/ 467 w 655"/>
                <a:gd name="T21" fmla="*/ 238 h 298"/>
                <a:gd name="T22" fmla="*/ 563 w 655"/>
                <a:gd name="T23" fmla="*/ 227 h 298"/>
                <a:gd name="T24" fmla="*/ 635 w 655"/>
                <a:gd name="T25" fmla="*/ 147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5" h="298">
                  <a:moveTo>
                    <a:pt x="635" y="147"/>
                  </a:moveTo>
                  <a:cubicBezTo>
                    <a:pt x="635" y="147"/>
                    <a:pt x="610" y="79"/>
                    <a:pt x="552" y="34"/>
                  </a:cubicBezTo>
                  <a:cubicBezTo>
                    <a:pt x="422" y="0"/>
                    <a:pt x="422" y="0"/>
                    <a:pt x="422" y="0"/>
                  </a:cubicBezTo>
                  <a:cubicBezTo>
                    <a:pt x="355" y="86"/>
                    <a:pt x="355" y="86"/>
                    <a:pt x="355" y="86"/>
                  </a:cubicBezTo>
                  <a:cubicBezTo>
                    <a:pt x="214" y="75"/>
                    <a:pt x="214" y="75"/>
                    <a:pt x="214" y="75"/>
                  </a:cubicBezTo>
                  <a:cubicBezTo>
                    <a:pt x="58" y="52"/>
                    <a:pt x="58" y="52"/>
                    <a:pt x="58" y="52"/>
                  </a:cubicBezTo>
                  <a:cubicBezTo>
                    <a:pt x="0" y="126"/>
                    <a:pt x="0" y="126"/>
                    <a:pt x="0" y="126"/>
                  </a:cubicBezTo>
                  <a:cubicBezTo>
                    <a:pt x="79" y="247"/>
                    <a:pt x="79" y="247"/>
                    <a:pt x="79" y="247"/>
                  </a:cubicBezTo>
                  <a:cubicBezTo>
                    <a:pt x="79" y="247"/>
                    <a:pt x="114" y="298"/>
                    <a:pt x="278" y="292"/>
                  </a:cubicBezTo>
                  <a:cubicBezTo>
                    <a:pt x="278" y="292"/>
                    <a:pt x="370" y="298"/>
                    <a:pt x="430" y="254"/>
                  </a:cubicBezTo>
                  <a:cubicBezTo>
                    <a:pt x="430" y="254"/>
                    <a:pt x="460" y="251"/>
                    <a:pt x="467" y="238"/>
                  </a:cubicBezTo>
                  <a:cubicBezTo>
                    <a:pt x="467" y="238"/>
                    <a:pt x="531" y="235"/>
                    <a:pt x="563" y="227"/>
                  </a:cubicBezTo>
                  <a:cubicBezTo>
                    <a:pt x="563" y="227"/>
                    <a:pt x="655" y="234"/>
                    <a:pt x="635" y="147"/>
                  </a:cubicBezTo>
                  <a:close/>
                </a:path>
              </a:pathLst>
            </a:custGeom>
            <a:solidFill>
              <a:srgbClr val="4346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9" name="Freeform 10"/>
            <p:cNvSpPr>
              <a:spLocks/>
            </p:cNvSpPr>
            <p:nvPr/>
          </p:nvSpPr>
          <p:spPr bwMode="auto">
            <a:xfrm>
              <a:off x="11786973" y="2538352"/>
              <a:ext cx="941188" cy="499786"/>
            </a:xfrm>
            <a:custGeom>
              <a:avLst/>
              <a:gdLst>
                <a:gd name="T0" fmla="*/ 352 w 621"/>
                <a:gd name="T1" fmla="*/ 16 h 330"/>
                <a:gd name="T2" fmla="*/ 453 w 621"/>
                <a:gd name="T3" fmla="*/ 58 h 330"/>
                <a:gd name="T4" fmla="*/ 562 w 621"/>
                <a:gd name="T5" fmla="*/ 140 h 330"/>
                <a:gd name="T6" fmla="*/ 621 w 621"/>
                <a:gd name="T7" fmla="*/ 232 h 330"/>
                <a:gd name="T8" fmla="*/ 562 w 621"/>
                <a:gd name="T9" fmla="*/ 234 h 330"/>
                <a:gd name="T10" fmla="*/ 554 w 621"/>
                <a:gd name="T11" fmla="*/ 226 h 330"/>
                <a:gd name="T12" fmla="*/ 529 w 621"/>
                <a:gd name="T13" fmla="*/ 237 h 330"/>
                <a:gd name="T14" fmla="*/ 517 w 621"/>
                <a:gd name="T15" fmla="*/ 226 h 330"/>
                <a:gd name="T16" fmla="*/ 472 w 621"/>
                <a:gd name="T17" fmla="*/ 300 h 330"/>
                <a:gd name="T18" fmla="*/ 362 w 621"/>
                <a:gd name="T19" fmla="*/ 328 h 330"/>
                <a:gd name="T20" fmla="*/ 250 w 621"/>
                <a:gd name="T21" fmla="*/ 309 h 330"/>
                <a:gd name="T22" fmla="*/ 236 w 621"/>
                <a:gd name="T23" fmla="*/ 269 h 330"/>
                <a:gd name="T24" fmla="*/ 66 w 621"/>
                <a:gd name="T25" fmla="*/ 322 h 330"/>
                <a:gd name="T26" fmla="*/ 30 w 621"/>
                <a:gd name="T27" fmla="*/ 253 h 330"/>
                <a:gd name="T28" fmla="*/ 85 w 621"/>
                <a:gd name="T29" fmla="*/ 72 h 330"/>
                <a:gd name="T30" fmla="*/ 193 w 621"/>
                <a:gd name="T31" fmla="*/ 0 h 330"/>
                <a:gd name="T32" fmla="*/ 352 w 621"/>
                <a:gd name="T33" fmla="*/ 1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1" h="330">
                  <a:moveTo>
                    <a:pt x="352" y="16"/>
                  </a:moveTo>
                  <a:cubicBezTo>
                    <a:pt x="453" y="58"/>
                    <a:pt x="453" y="58"/>
                    <a:pt x="453" y="58"/>
                  </a:cubicBezTo>
                  <a:cubicBezTo>
                    <a:pt x="536" y="85"/>
                    <a:pt x="562" y="140"/>
                    <a:pt x="562" y="140"/>
                  </a:cubicBezTo>
                  <a:cubicBezTo>
                    <a:pt x="578" y="181"/>
                    <a:pt x="621" y="232"/>
                    <a:pt x="621" y="232"/>
                  </a:cubicBezTo>
                  <a:cubicBezTo>
                    <a:pt x="604" y="222"/>
                    <a:pt x="562" y="234"/>
                    <a:pt x="562" y="234"/>
                  </a:cubicBezTo>
                  <a:cubicBezTo>
                    <a:pt x="562" y="229"/>
                    <a:pt x="554" y="226"/>
                    <a:pt x="554" y="226"/>
                  </a:cubicBezTo>
                  <a:cubicBezTo>
                    <a:pt x="548" y="221"/>
                    <a:pt x="529" y="237"/>
                    <a:pt x="529" y="237"/>
                  </a:cubicBezTo>
                  <a:cubicBezTo>
                    <a:pt x="529" y="216"/>
                    <a:pt x="517" y="226"/>
                    <a:pt x="517" y="226"/>
                  </a:cubicBezTo>
                  <a:cubicBezTo>
                    <a:pt x="506" y="226"/>
                    <a:pt x="472" y="300"/>
                    <a:pt x="472" y="300"/>
                  </a:cubicBezTo>
                  <a:cubicBezTo>
                    <a:pt x="412" y="325"/>
                    <a:pt x="413" y="326"/>
                    <a:pt x="362" y="328"/>
                  </a:cubicBezTo>
                  <a:cubicBezTo>
                    <a:pt x="269" y="330"/>
                    <a:pt x="250" y="309"/>
                    <a:pt x="250" y="309"/>
                  </a:cubicBezTo>
                  <a:cubicBezTo>
                    <a:pt x="254" y="285"/>
                    <a:pt x="236" y="269"/>
                    <a:pt x="236" y="269"/>
                  </a:cubicBezTo>
                  <a:cubicBezTo>
                    <a:pt x="110" y="216"/>
                    <a:pt x="66" y="322"/>
                    <a:pt x="66" y="322"/>
                  </a:cubicBezTo>
                  <a:cubicBezTo>
                    <a:pt x="30" y="253"/>
                    <a:pt x="30" y="253"/>
                    <a:pt x="30" y="253"/>
                  </a:cubicBezTo>
                  <a:cubicBezTo>
                    <a:pt x="0" y="129"/>
                    <a:pt x="85" y="72"/>
                    <a:pt x="85" y="72"/>
                  </a:cubicBezTo>
                  <a:cubicBezTo>
                    <a:pt x="97" y="69"/>
                    <a:pt x="193" y="0"/>
                    <a:pt x="193" y="0"/>
                  </a:cubicBezTo>
                  <a:cubicBezTo>
                    <a:pt x="193" y="0"/>
                    <a:pt x="314" y="91"/>
                    <a:pt x="352" y="1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0" name="Rectangle 99"/>
            <p:cNvSpPr/>
            <p:nvPr/>
          </p:nvSpPr>
          <p:spPr>
            <a:xfrm rot="21245968">
              <a:off x="12371767" y="2788245"/>
              <a:ext cx="147942" cy="26204"/>
            </a:xfrm>
            <a:prstGeom prst="rect">
              <a:avLst/>
            </a:prstGeom>
            <a:solidFill>
              <a:sysClr val="window" lastClr="FFFFFF"/>
            </a:solidFill>
            <a:ln>
              <a:noFill/>
            </a:ln>
            <a:effectLst>
              <a:outerShdw blurRad="38100" sx="102000" sy="102000" algn="ctr" rotWithShape="0">
                <a:prstClr val="black">
                  <a:alpha val="9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01" name="Freeform 15"/>
            <p:cNvSpPr>
              <a:spLocks noEditPoints="1"/>
            </p:cNvSpPr>
            <p:nvPr/>
          </p:nvSpPr>
          <p:spPr bwMode="auto">
            <a:xfrm rot="15912405">
              <a:off x="12355373" y="2858842"/>
              <a:ext cx="284753" cy="87007"/>
            </a:xfrm>
            <a:custGeom>
              <a:avLst/>
              <a:gdLst>
                <a:gd name="T0" fmla="*/ 50 w 5805"/>
                <a:gd name="T1" fmla="*/ 0 h 1777"/>
                <a:gd name="T2" fmla="*/ 38 w 5805"/>
                <a:gd name="T3" fmla="*/ 248 h 1777"/>
                <a:gd name="T4" fmla="*/ 186 w 5805"/>
                <a:gd name="T5" fmla="*/ 448 h 1777"/>
                <a:gd name="T6" fmla="*/ 1058 w 5805"/>
                <a:gd name="T7" fmla="*/ 1608 h 1777"/>
                <a:gd name="T8" fmla="*/ 1314 w 5805"/>
                <a:gd name="T9" fmla="*/ 1684 h 1777"/>
                <a:gd name="T10" fmla="*/ 1730 w 5805"/>
                <a:gd name="T11" fmla="*/ 1720 h 1777"/>
                <a:gd name="T12" fmla="*/ 2134 w 5805"/>
                <a:gd name="T13" fmla="*/ 1620 h 1777"/>
                <a:gd name="T14" fmla="*/ 2726 w 5805"/>
                <a:gd name="T15" fmla="*/ 704 h 1777"/>
                <a:gd name="T16" fmla="*/ 3118 w 5805"/>
                <a:gd name="T17" fmla="*/ 880 h 1777"/>
                <a:gd name="T18" fmla="*/ 3793 w 5805"/>
                <a:gd name="T19" fmla="*/ 1705 h 1777"/>
                <a:gd name="T20" fmla="*/ 3970 w 5805"/>
                <a:gd name="T21" fmla="*/ 1752 h 1777"/>
                <a:gd name="T22" fmla="*/ 4458 w 5805"/>
                <a:gd name="T23" fmla="*/ 1756 h 1777"/>
                <a:gd name="T24" fmla="*/ 5414 w 5805"/>
                <a:gd name="T25" fmla="*/ 920 h 1777"/>
                <a:gd name="T26" fmla="*/ 5722 w 5805"/>
                <a:gd name="T27" fmla="*/ 472 h 1777"/>
                <a:gd name="T28" fmla="*/ 5805 w 5805"/>
                <a:gd name="T29" fmla="*/ 143 h 1777"/>
                <a:gd name="T30" fmla="*/ 5756 w 5805"/>
                <a:gd name="T31" fmla="*/ 87 h 1777"/>
                <a:gd name="T32" fmla="*/ 4118 w 5805"/>
                <a:gd name="T33" fmla="*/ 76 h 1777"/>
                <a:gd name="T34" fmla="*/ 2954 w 5805"/>
                <a:gd name="T35" fmla="*/ 260 h 1777"/>
                <a:gd name="T36" fmla="*/ 998 w 5805"/>
                <a:gd name="T37" fmla="*/ 12 h 1777"/>
                <a:gd name="T38" fmla="*/ 574 w 5805"/>
                <a:gd name="T39" fmla="*/ 8 h 1777"/>
                <a:gd name="T40" fmla="*/ 2050 w 5805"/>
                <a:gd name="T41" fmla="*/ 1528 h 1777"/>
                <a:gd name="T42" fmla="*/ 950 w 5805"/>
                <a:gd name="T43" fmla="*/ 1424 h 1777"/>
                <a:gd name="T44" fmla="*/ 618 w 5805"/>
                <a:gd name="T45" fmla="*/ 936 h 1777"/>
                <a:gd name="T46" fmla="*/ 882 w 5805"/>
                <a:gd name="T47" fmla="*/ 172 h 1777"/>
                <a:gd name="T48" fmla="*/ 1790 w 5805"/>
                <a:gd name="T49" fmla="*/ 212 h 1777"/>
                <a:gd name="T50" fmla="*/ 2294 w 5805"/>
                <a:gd name="T51" fmla="*/ 332 h 1777"/>
                <a:gd name="T52" fmla="*/ 2383 w 5805"/>
                <a:gd name="T53" fmla="*/ 379 h 1777"/>
                <a:gd name="T54" fmla="*/ 5274 w 5805"/>
                <a:gd name="T55" fmla="*/ 728 h 1777"/>
                <a:gd name="T56" fmla="*/ 4766 w 5805"/>
                <a:gd name="T57" fmla="*/ 1532 h 1777"/>
                <a:gd name="T58" fmla="*/ 3314 w 5805"/>
                <a:gd name="T59" fmla="*/ 956 h 1777"/>
                <a:gd name="T60" fmla="*/ 3290 w 5805"/>
                <a:gd name="T61" fmla="*/ 512 h 1777"/>
                <a:gd name="T62" fmla="*/ 3910 w 5805"/>
                <a:gd name="T63" fmla="*/ 248 h 1777"/>
                <a:gd name="T64" fmla="*/ 5286 w 5805"/>
                <a:gd name="T65" fmla="*/ 340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05" h="1777">
                  <a:moveTo>
                    <a:pt x="75" y="4"/>
                  </a:moveTo>
                  <a:cubicBezTo>
                    <a:pt x="50" y="0"/>
                    <a:pt x="50" y="0"/>
                    <a:pt x="50" y="0"/>
                  </a:cubicBezTo>
                  <a:cubicBezTo>
                    <a:pt x="28" y="12"/>
                    <a:pt x="9" y="61"/>
                    <a:pt x="6" y="84"/>
                  </a:cubicBezTo>
                  <a:cubicBezTo>
                    <a:pt x="0" y="138"/>
                    <a:pt x="23" y="192"/>
                    <a:pt x="38" y="248"/>
                  </a:cubicBezTo>
                  <a:cubicBezTo>
                    <a:pt x="49" y="292"/>
                    <a:pt x="61" y="377"/>
                    <a:pt x="82" y="400"/>
                  </a:cubicBezTo>
                  <a:cubicBezTo>
                    <a:pt x="104" y="425"/>
                    <a:pt x="163" y="432"/>
                    <a:pt x="186" y="448"/>
                  </a:cubicBezTo>
                  <a:cubicBezTo>
                    <a:pt x="250" y="491"/>
                    <a:pt x="292" y="600"/>
                    <a:pt x="322" y="672"/>
                  </a:cubicBezTo>
                  <a:cubicBezTo>
                    <a:pt x="489" y="1075"/>
                    <a:pt x="663" y="1441"/>
                    <a:pt x="1058" y="1608"/>
                  </a:cubicBezTo>
                  <a:cubicBezTo>
                    <a:pt x="1123" y="1636"/>
                    <a:pt x="1199" y="1652"/>
                    <a:pt x="1270" y="1672"/>
                  </a:cubicBezTo>
                  <a:cubicBezTo>
                    <a:pt x="1281" y="1675"/>
                    <a:pt x="1303" y="1681"/>
                    <a:pt x="1314" y="1684"/>
                  </a:cubicBezTo>
                  <a:cubicBezTo>
                    <a:pt x="1395" y="1704"/>
                    <a:pt x="1429" y="1708"/>
                    <a:pt x="1510" y="1716"/>
                  </a:cubicBezTo>
                  <a:cubicBezTo>
                    <a:pt x="1586" y="1724"/>
                    <a:pt x="1655" y="1726"/>
                    <a:pt x="1730" y="1720"/>
                  </a:cubicBezTo>
                  <a:cubicBezTo>
                    <a:pt x="1745" y="1719"/>
                    <a:pt x="1772" y="1715"/>
                    <a:pt x="1786" y="1712"/>
                  </a:cubicBezTo>
                  <a:cubicBezTo>
                    <a:pt x="1919" y="1682"/>
                    <a:pt x="2031" y="1667"/>
                    <a:pt x="2134" y="1620"/>
                  </a:cubicBezTo>
                  <a:cubicBezTo>
                    <a:pt x="2372" y="1512"/>
                    <a:pt x="2491" y="1310"/>
                    <a:pt x="2582" y="1064"/>
                  </a:cubicBezTo>
                  <a:cubicBezTo>
                    <a:pt x="2619" y="964"/>
                    <a:pt x="2639" y="770"/>
                    <a:pt x="2726" y="704"/>
                  </a:cubicBezTo>
                  <a:cubicBezTo>
                    <a:pt x="2802" y="646"/>
                    <a:pt x="2988" y="658"/>
                    <a:pt x="3050" y="720"/>
                  </a:cubicBezTo>
                  <a:cubicBezTo>
                    <a:pt x="3091" y="761"/>
                    <a:pt x="3101" y="826"/>
                    <a:pt x="3118" y="880"/>
                  </a:cubicBezTo>
                  <a:cubicBezTo>
                    <a:pt x="3172" y="1056"/>
                    <a:pt x="3235" y="1230"/>
                    <a:pt x="3322" y="1368"/>
                  </a:cubicBezTo>
                  <a:cubicBezTo>
                    <a:pt x="3432" y="1541"/>
                    <a:pt x="3590" y="1642"/>
                    <a:pt x="3793" y="1705"/>
                  </a:cubicBezTo>
                  <a:cubicBezTo>
                    <a:pt x="3822" y="1714"/>
                    <a:pt x="3846" y="1724"/>
                    <a:pt x="3880" y="1731"/>
                  </a:cubicBezTo>
                  <a:cubicBezTo>
                    <a:pt x="3916" y="1739"/>
                    <a:pt x="3938" y="1746"/>
                    <a:pt x="3970" y="1752"/>
                  </a:cubicBezTo>
                  <a:cubicBezTo>
                    <a:pt x="4038" y="1765"/>
                    <a:pt x="4097" y="1770"/>
                    <a:pt x="4166" y="1772"/>
                  </a:cubicBezTo>
                  <a:cubicBezTo>
                    <a:pt x="4268" y="1775"/>
                    <a:pt x="4371" y="1777"/>
                    <a:pt x="4458" y="1756"/>
                  </a:cubicBezTo>
                  <a:cubicBezTo>
                    <a:pt x="4614" y="1719"/>
                    <a:pt x="4769" y="1668"/>
                    <a:pt x="4894" y="1596"/>
                  </a:cubicBezTo>
                  <a:cubicBezTo>
                    <a:pt x="5146" y="1450"/>
                    <a:pt x="5293" y="1200"/>
                    <a:pt x="5414" y="920"/>
                  </a:cubicBezTo>
                  <a:cubicBezTo>
                    <a:pt x="5466" y="800"/>
                    <a:pt x="5514" y="599"/>
                    <a:pt x="5614" y="520"/>
                  </a:cubicBezTo>
                  <a:cubicBezTo>
                    <a:pt x="5640" y="500"/>
                    <a:pt x="5700" y="491"/>
                    <a:pt x="5722" y="472"/>
                  </a:cubicBezTo>
                  <a:cubicBezTo>
                    <a:pt x="5750" y="449"/>
                    <a:pt x="5757" y="370"/>
                    <a:pt x="5770" y="316"/>
                  </a:cubicBezTo>
                  <a:cubicBezTo>
                    <a:pt x="5783" y="262"/>
                    <a:pt x="5804" y="196"/>
                    <a:pt x="5805" y="143"/>
                  </a:cubicBezTo>
                  <a:cubicBezTo>
                    <a:pt x="5797" y="105"/>
                    <a:pt x="5781" y="92"/>
                    <a:pt x="5769" y="88"/>
                  </a:cubicBezTo>
                  <a:cubicBezTo>
                    <a:pt x="5765" y="87"/>
                    <a:pt x="5760" y="87"/>
                    <a:pt x="5756" y="87"/>
                  </a:cubicBezTo>
                  <a:cubicBezTo>
                    <a:pt x="5753" y="87"/>
                    <a:pt x="5749" y="86"/>
                    <a:pt x="5749" y="86"/>
                  </a:cubicBezTo>
                  <a:cubicBezTo>
                    <a:pt x="5247" y="35"/>
                    <a:pt x="4646" y="33"/>
                    <a:pt x="4118" y="76"/>
                  </a:cubicBezTo>
                  <a:cubicBezTo>
                    <a:pt x="3807" y="101"/>
                    <a:pt x="3514" y="158"/>
                    <a:pt x="3234" y="208"/>
                  </a:cubicBezTo>
                  <a:cubicBezTo>
                    <a:pt x="3140" y="225"/>
                    <a:pt x="3046" y="252"/>
                    <a:pt x="2954" y="260"/>
                  </a:cubicBezTo>
                  <a:cubicBezTo>
                    <a:pt x="2741" y="278"/>
                    <a:pt x="2585" y="205"/>
                    <a:pt x="2402" y="168"/>
                  </a:cubicBezTo>
                  <a:cubicBezTo>
                    <a:pt x="1968" y="81"/>
                    <a:pt x="1495" y="13"/>
                    <a:pt x="998" y="12"/>
                  </a:cubicBezTo>
                  <a:moveTo>
                    <a:pt x="574" y="8"/>
                  </a:moveTo>
                  <a:cubicBezTo>
                    <a:pt x="574" y="8"/>
                    <a:pt x="574" y="8"/>
                    <a:pt x="574" y="8"/>
                  </a:cubicBezTo>
                  <a:moveTo>
                    <a:pt x="2458" y="916"/>
                  </a:moveTo>
                  <a:cubicBezTo>
                    <a:pt x="2398" y="1208"/>
                    <a:pt x="2293" y="1422"/>
                    <a:pt x="2050" y="1528"/>
                  </a:cubicBezTo>
                  <a:cubicBezTo>
                    <a:pt x="1805" y="1635"/>
                    <a:pt x="1431" y="1601"/>
                    <a:pt x="1182" y="1524"/>
                  </a:cubicBezTo>
                  <a:cubicBezTo>
                    <a:pt x="1096" y="1497"/>
                    <a:pt x="1010" y="1464"/>
                    <a:pt x="950" y="1424"/>
                  </a:cubicBezTo>
                  <a:cubicBezTo>
                    <a:pt x="938" y="1416"/>
                    <a:pt x="924" y="1396"/>
                    <a:pt x="910" y="1384"/>
                  </a:cubicBezTo>
                  <a:cubicBezTo>
                    <a:pt x="772" y="1273"/>
                    <a:pt x="688" y="1121"/>
                    <a:pt x="618" y="936"/>
                  </a:cubicBezTo>
                  <a:cubicBezTo>
                    <a:pt x="556" y="773"/>
                    <a:pt x="501" y="592"/>
                    <a:pt x="502" y="400"/>
                  </a:cubicBezTo>
                  <a:cubicBezTo>
                    <a:pt x="503" y="192"/>
                    <a:pt x="666" y="179"/>
                    <a:pt x="882" y="172"/>
                  </a:cubicBezTo>
                  <a:cubicBezTo>
                    <a:pt x="1153" y="163"/>
                    <a:pt x="1405" y="181"/>
                    <a:pt x="1654" y="200"/>
                  </a:cubicBezTo>
                  <a:cubicBezTo>
                    <a:pt x="1701" y="204"/>
                    <a:pt x="1764" y="209"/>
                    <a:pt x="1790" y="212"/>
                  </a:cubicBezTo>
                  <a:cubicBezTo>
                    <a:pt x="1789" y="212"/>
                    <a:pt x="1787" y="212"/>
                    <a:pt x="1786" y="212"/>
                  </a:cubicBezTo>
                  <a:cubicBezTo>
                    <a:pt x="1928" y="223"/>
                    <a:pt x="2193" y="281"/>
                    <a:pt x="2294" y="332"/>
                  </a:cubicBezTo>
                  <a:cubicBezTo>
                    <a:pt x="2310" y="340"/>
                    <a:pt x="2321" y="346"/>
                    <a:pt x="2342" y="356"/>
                  </a:cubicBezTo>
                  <a:cubicBezTo>
                    <a:pt x="2356" y="362"/>
                    <a:pt x="2370" y="372"/>
                    <a:pt x="2383" y="379"/>
                  </a:cubicBezTo>
                  <a:cubicBezTo>
                    <a:pt x="2540" y="472"/>
                    <a:pt x="2498" y="722"/>
                    <a:pt x="2458" y="916"/>
                  </a:cubicBezTo>
                  <a:close/>
                  <a:moveTo>
                    <a:pt x="5274" y="728"/>
                  </a:moveTo>
                  <a:cubicBezTo>
                    <a:pt x="5251" y="852"/>
                    <a:pt x="5214" y="966"/>
                    <a:pt x="5174" y="1064"/>
                  </a:cubicBezTo>
                  <a:cubicBezTo>
                    <a:pt x="5088" y="1272"/>
                    <a:pt x="4973" y="1440"/>
                    <a:pt x="4766" y="1532"/>
                  </a:cubicBezTo>
                  <a:cubicBezTo>
                    <a:pt x="4549" y="1629"/>
                    <a:pt x="4286" y="1660"/>
                    <a:pt x="4010" y="1628"/>
                  </a:cubicBezTo>
                  <a:cubicBezTo>
                    <a:pt x="3602" y="1581"/>
                    <a:pt x="3403" y="1344"/>
                    <a:pt x="3314" y="956"/>
                  </a:cubicBezTo>
                  <a:cubicBezTo>
                    <a:pt x="3300" y="895"/>
                    <a:pt x="3285" y="821"/>
                    <a:pt x="3278" y="748"/>
                  </a:cubicBezTo>
                  <a:cubicBezTo>
                    <a:pt x="3271" y="677"/>
                    <a:pt x="3261" y="582"/>
                    <a:pt x="3290" y="512"/>
                  </a:cubicBezTo>
                  <a:cubicBezTo>
                    <a:pt x="3310" y="464"/>
                    <a:pt x="3337" y="433"/>
                    <a:pt x="3358" y="416"/>
                  </a:cubicBezTo>
                  <a:cubicBezTo>
                    <a:pt x="3467" y="323"/>
                    <a:pt x="3703" y="279"/>
                    <a:pt x="3910" y="248"/>
                  </a:cubicBezTo>
                  <a:cubicBezTo>
                    <a:pt x="4145" y="213"/>
                    <a:pt x="4349" y="210"/>
                    <a:pt x="4590" y="200"/>
                  </a:cubicBezTo>
                  <a:cubicBezTo>
                    <a:pt x="4803" y="191"/>
                    <a:pt x="5214" y="177"/>
                    <a:pt x="5286" y="340"/>
                  </a:cubicBezTo>
                  <a:cubicBezTo>
                    <a:pt x="5328" y="435"/>
                    <a:pt x="5294" y="621"/>
                    <a:pt x="5274" y="728"/>
                  </a:cubicBezTo>
                  <a:close/>
                </a:path>
              </a:pathLst>
            </a:custGeom>
            <a:gradFill>
              <a:gsLst>
                <a:gs pos="50000">
                  <a:srgbClr val="FF1414"/>
                </a:gs>
                <a:gs pos="0">
                  <a:srgbClr val="AA0000"/>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101"/>
            <p:cNvSpPr/>
            <p:nvPr/>
          </p:nvSpPr>
          <p:spPr>
            <a:xfrm>
              <a:off x="12405635" y="2917965"/>
              <a:ext cx="189507" cy="180458"/>
            </a:xfrm>
            <a:custGeom>
              <a:avLst/>
              <a:gdLst>
                <a:gd name="connsiteX0" fmla="*/ 106385 w 460999"/>
                <a:gd name="connsiteY0" fmla="*/ 217835 h 425538"/>
                <a:gd name="connsiteX1" fmla="*/ 276093 w 460999"/>
                <a:gd name="connsiteY1" fmla="*/ 151978 h 425538"/>
                <a:gd name="connsiteX2" fmla="*/ 311555 w 460999"/>
                <a:gd name="connsiteY2" fmla="*/ 15198 h 425538"/>
                <a:gd name="connsiteX3" fmla="*/ 460999 w 460999"/>
                <a:gd name="connsiteY3" fmla="*/ 0 h 425538"/>
                <a:gd name="connsiteX4" fmla="*/ 453401 w 460999"/>
                <a:gd name="connsiteY4" fmla="*/ 392609 h 425538"/>
                <a:gd name="connsiteX5" fmla="*/ 0 w 460999"/>
                <a:gd name="connsiteY5" fmla="*/ 425538 h 425538"/>
                <a:gd name="connsiteX6" fmla="*/ 106385 w 460999"/>
                <a:gd name="connsiteY6" fmla="*/ 217835 h 425538"/>
                <a:gd name="connsiteX0" fmla="*/ 75429 w 460999"/>
                <a:gd name="connsiteY0" fmla="*/ 236885 h 425538"/>
                <a:gd name="connsiteX1" fmla="*/ 276093 w 460999"/>
                <a:gd name="connsiteY1" fmla="*/ 151978 h 425538"/>
                <a:gd name="connsiteX2" fmla="*/ 311555 w 460999"/>
                <a:gd name="connsiteY2" fmla="*/ 15198 h 425538"/>
                <a:gd name="connsiteX3" fmla="*/ 460999 w 460999"/>
                <a:gd name="connsiteY3" fmla="*/ 0 h 425538"/>
                <a:gd name="connsiteX4" fmla="*/ 453401 w 460999"/>
                <a:gd name="connsiteY4" fmla="*/ 392609 h 425538"/>
                <a:gd name="connsiteX5" fmla="*/ 0 w 460999"/>
                <a:gd name="connsiteY5" fmla="*/ 425538 h 425538"/>
                <a:gd name="connsiteX6" fmla="*/ 75429 w 460999"/>
                <a:gd name="connsiteY6" fmla="*/ 236885 h 425538"/>
                <a:gd name="connsiteX0" fmla="*/ 75429 w 460999"/>
                <a:gd name="connsiteY0" fmla="*/ 243118 h 431771"/>
                <a:gd name="connsiteX1" fmla="*/ 276093 w 460999"/>
                <a:gd name="connsiteY1" fmla="*/ 158211 h 431771"/>
                <a:gd name="connsiteX2" fmla="*/ 323461 w 460999"/>
                <a:gd name="connsiteY2" fmla="*/ 0 h 431771"/>
                <a:gd name="connsiteX3" fmla="*/ 460999 w 460999"/>
                <a:gd name="connsiteY3" fmla="*/ 6233 h 431771"/>
                <a:gd name="connsiteX4" fmla="*/ 453401 w 460999"/>
                <a:gd name="connsiteY4" fmla="*/ 398842 h 431771"/>
                <a:gd name="connsiteX5" fmla="*/ 0 w 460999"/>
                <a:gd name="connsiteY5" fmla="*/ 431771 h 431771"/>
                <a:gd name="connsiteX6" fmla="*/ 75429 w 460999"/>
                <a:gd name="connsiteY6" fmla="*/ 243118 h 431771"/>
                <a:gd name="connsiteX0" fmla="*/ 75429 w 460999"/>
                <a:gd name="connsiteY0" fmla="*/ 243118 h 431771"/>
                <a:gd name="connsiteX1" fmla="*/ 276093 w 460999"/>
                <a:gd name="connsiteY1" fmla="*/ 158211 h 431771"/>
                <a:gd name="connsiteX2" fmla="*/ 323461 w 460999"/>
                <a:gd name="connsiteY2" fmla="*/ 0 h 431771"/>
                <a:gd name="connsiteX3" fmla="*/ 303428 w 460999"/>
                <a:gd name="connsiteY3" fmla="*/ 52316 h 431771"/>
                <a:gd name="connsiteX4" fmla="*/ 460999 w 460999"/>
                <a:gd name="connsiteY4" fmla="*/ 6233 h 431771"/>
                <a:gd name="connsiteX5" fmla="*/ 453401 w 460999"/>
                <a:gd name="connsiteY5" fmla="*/ 398842 h 431771"/>
                <a:gd name="connsiteX6" fmla="*/ 0 w 460999"/>
                <a:gd name="connsiteY6" fmla="*/ 431771 h 431771"/>
                <a:gd name="connsiteX7" fmla="*/ 75429 w 460999"/>
                <a:gd name="connsiteY7" fmla="*/ 243118 h 431771"/>
                <a:gd name="connsiteX0" fmla="*/ 75429 w 460999"/>
                <a:gd name="connsiteY0" fmla="*/ 243118 h 431771"/>
                <a:gd name="connsiteX1" fmla="*/ 276093 w 460999"/>
                <a:gd name="connsiteY1" fmla="*/ 158211 h 431771"/>
                <a:gd name="connsiteX2" fmla="*/ 277234 w 460999"/>
                <a:gd name="connsiteY2" fmla="*/ 97559 h 431771"/>
                <a:gd name="connsiteX3" fmla="*/ 323461 w 460999"/>
                <a:gd name="connsiteY3" fmla="*/ 0 h 431771"/>
                <a:gd name="connsiteX4" fmla="*/ 303428 w 460999"/>
                <a:gd name="connsiteY4" fmla="*/ 52316 h 431771"/>
                <a:gd name="connsiteX5" fmla="*/ 460999 w 460999"/>
                <a:gd name="connsiteY5" fmla="*/ 6233 h 431771"/>
                <a:gd name="connsiteX6" fmla="*/ 453401 w 460999"/>
                <a:gd name="connsiteY6" fmla="*/ 398842 h 431771"/>
                <a:gd name="connsiteX7" fmla="*/ 0 w 460999"/>
                <a:gd name="connsiteY7" fmla="*/ 431771 h 431771"/>
                <a:gd name="connsiteX8" fmla="*/ 75429 w 460999"/>
                <a:gd name="connsiteY8" fmla="*/ 243118 h 431771"/>
                <a:gd name="connsiteX0" fmla="*/ 75429 w 460999"/>
                <a:gd name="connsiteY0" fmla="*/ 250334 h 438987"/>
                <a:gd name="connsiteX1" fmla="*/ 276093 w 460999"/>
                <a:gd name="connsiteY1" fmla="*/ 165427 h 438987"/>
                <a:gd name="connsiteX2" fmla="*/ 277234 w 460999"/>
                <a:gd name="connsiteY2" fmla="*/ 104775 h 438987"/>
                <a:gd name="connsiteX3" fmla="*/ 323461 w 460999"/>
                <a:gd name="connsiteY3" fmla="*/ 7216 h 438987"/>
                <a:gd name="connsiteX4" fmla="*/ 379628 w 460999"/>
                <a:gd name="connsiteY4" fmla="*/ 0 h 438987"/>
                <a:gd name="connsiteX5" fmla="*/ 460999 w 460999"/>
                <a:gd name="connsiteY5" fmla="*/ 13449 h 438987"/>
                <a:gd name="connsiteX6" fmla="*/ 453401 w 460999"/>
                <a:gd name="connsiteY6" fmla="*/ 406058 h 438987"/>
                <a:gd name="connsiteX7" fmla="*/ 0 w 460999"/>
                <a:gd name="connsiteY7" fmla="*/ 438987 h 438987"/>
                <a:gd name="connsiteX8" fmla="*/ 75429 w 460999"/>
                <a:gd name="connsiteY8" fmla="*/ 250334 h 43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999" h="438987">
                  <a:moveTo>
                    <a:pt x="75429" y="250334"/>
                  </a:moveTo>
                  <a:lnTo>
                    <a:pt x="276093" y="165427"/>
                  </a:lnTo>
                  <a:cubicBezTo>
                    <a:pt x="284411" y="132510"/>
                    <a:pt x="268916" y="137692"/>
                    <a:pt x="277234" y="104775"/>
                  </a:cubicBezTo>
                  <a:lnTo>
                    <a:pt x="323461" y="7216"/>
                  </a:lnTo>
                  <a:lnTo>
                    <a:pt x="379628" y="0"/>
                  </a:lnTo>
                  <a:lnTo>
                    <a:pt x="460999" y="13449"/>
                  </a:lnTo>
                  <a:lnTo>
                    <a:pt x="453401" y="406058"/>
                  </a:lnTo>
                  <a:lnTo>
                    <a:pt x="0" y="438987"/>
                  </a:lnTo>
                  <a:lnTo>
                    <a:pt x="75429" y="250334"/>
                  </a:lnTo>
                  <a:close/>
                </a:path>
              </a:pathLst>
            </a:custGeom>
            <a:solidFill>
              <a:srgbClr val="42454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103" name="Freeform 102"/>
            <p:cNvSpPr>
              <a:spLocks/>
            </p:cNvSpPr>
            <p:nvPr/>
          </p:nvSpPr>
          <p:spPr bwMode="auto">
            <a:xfrm>
              <a:off x="11123184" y="2015124"/>
              <a:ext cx="924984" cy="3458461"/>
            </a:xfrm>
            <a:custGeom>
              <a:avLst/>
              <a:gdLst>
                <a:gd name="T0" fmla="*/ 2091 w 2168"/>
                <a:gd name="T1" fmla="*/ 2520 h 8109"/>
                <a:gd name="T2" fmla="*/ 1973 w 2168"/>
                <a:gd name="T3" fmla="*/ 1940 h 8109"/>
                <a:gd name="T4" fmla="*/ 1669 w 2168"/>
                <a:gd name="T5" fmla="*/ 1458 h 8109"/>
                <a:gd name="T6" fmla="*/ 1467 w 2168"/>
                <a:gd name="T7" fmla="*/ 856 h 8109"/>
                <a:gd name="T8" fmla="*/ 967 w 2168"/>
                <a:gd name="T9" fmla="*/ 50 h 8109"/>
                <a:gd name="T10" fmla="*/ 421 w 2168"/>
                <a:gd name="T11" fmla="*/ 636 h 8109"/>
                <a:gd name="T12" fmla="*/ 465 w 2168"/>
                <a:gd name="T13" fmla="*/ 873 h 8109"/>
                <a:gd name="T14" fmla="*/ 556 w 2168"/>
                <a:gd name="T15" fmla="*/ 1374 h 8109"/>
                <a:gd name="T16" fmla="*/ 137 w 2168"/>
                <a:gd name="T17" fmla="*/ 1776 h 8109"/>
                <a:gd name="T18" fmla="*/ 363 w 2168"/>
                <a:gd name="T19" fmla="*/ 2701 h 8109"/>
                <a:gd name="T20" fmla="*/ 215 w 2168"/>
                <a:gd name="T21" fmla="*/ 2984 h 8109"/>
                <a:gd name="T22" fmla="*/ 124 w 2168"/>
                <a:gd name="T23" fmla="*/ 3316 h 8109"/>
                <a:gd name="T24" fmla="*/ 29 w 2168"/>
                <a:gd name="T25" fmla="*/ 3553 h 8109"/>
                <a:gd name="T26" fmla="*/ 4 w 2168"/>
                <a:gd name="T27" fmla="*/ 3619 h 8109"/>
                <a:gd name="T28" fmla="*/ 0 w 2168"/>
                <a:gd name="T29" fmla="*/ 4145 h 8109"/>
                <a:gd name="T30" fmla="*/ 153 w 2168"/>
                <a:gd name="T31" fmla="*/ 4470 h 8109"/>
                <a:gd name="T32" fmla="*/ 308 w 2168"/>
                <a:gd name="T33" fmla="*/ 5078 h 8109"/>
                <a:gd name="T34" fmla="*/ 383 w 2168"/>
                <a:gd name="T35" fmla="*/ 5666 h 8109"/>
                <a:gd name="T36" fmla="*/ 556 w 2168"/>
                <a:gd name="T37" fmla="*/ 6302 h 8109"/>
                <a:gd name="T38" fmla="*/ 665 w 2168"/>
                <a:gd name="T39" fmla="*/ 6594 h 8109"/>
                <a:gd name="T40" fmla="*/ 649 w 2168"/>
                <a:gd name="T41" fmla="*/ 6641 h 8109"/>
                <a:gd name="T42" fmla="*/ 579 w 2168"/>
                <a:gd name="T43" fmla="*/ 6815 h 8109"/>
                <a:gd name="T44" fmla="*/ 306 w 2168"/>
                <a:gd name="T45" fmla="*/ 7070 h 8109"/>
                <a:gd name="T46" fmla="*/ 424 w 2168"/>
                <a:gd name="T47" fmla="*/ 7238 h 8109"/>
                <a:gd name="T48" fmla="*/ 677 w 2168"/>
                <a:gd name="T49" fmla="*/ 7160 h 8109"/>
                <a:gd name="T50" fmla="*/ 869 w 2168"/>
                <a:gd name="T51" fmla="*/ 7048 h 8109"/>
                <a:gd name="T52" fmla="*/ 917 w 2168"/>
                <a:gd name="T53" fmla="*/ 7338 h 8109"/>
                <a:gd name="T54" fmla="*/ 724 w 2168"/>
                <a:gd name="T55" fmla="*/ 7834 h 8109"/>
                <a:gd name="T56" fmla="*/ 602 w 2168"/>
                <a:gd name="T57" fmla="*/ 8070 h 8109"/>
                <a:gd name="T58" fmla="*/ 1164 w 2168"/>
                <a:gd name="T59" fmla="*/ 7693 h 8109"/>
                <a:gd name="T60" fmla="*/ 1167 w 2168"/>
                <a:gd name="T61" fmla="*/ 7829 h 8109"/>
                <a:gd name="T62" fmla="*/ 1344 w 2168"/>
                <a:gd name="T63" fmla="*/ 7834 h 8109"/>
                <a:gd name="T64" fmla="*/ 1408 w 2168"/>
                <a:gd name="T65" fmla="*/ 7399 h 8109"/>
                <a:gd name="T66" fmla="*/ 1314 w 2168"/>
                <a:gd name="T67" fmla="*/ 5844 h 8109"/>
                <a:gd name="T68" fmla="*/ 1479 w 2168"/>
                <a:gd name="T69" fmla="*/ 4377 h 8109"/>
                <a:gd name="T70" fmla="*/ 1580 w 2168"/>
                <a:gd name="T71" fmla="*/ 3916 h 8109"/>
                <a:gd name="T72" fmla="*/ 1624 w 2168"/>
                <a:gd name="T73" fmla="*/ 3275 h 8109"/>
                <a:gd name="T74" fmla="*/ 1673 w 2168"/>
                <a:gd name="T75" fmla="*/ 3148 h 8109"/>
                <a:gd name="T76" fmla="*/ 2060 w 2168"/>
                <a:gd name="T77" fmla="*/ 3122 h 8109"/>
                <a:gd name="T78" fmla="*/ 2140 w 2168"/>
                <a:gd name="T79" fmla="*/ 2897 h 8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68" h="8109">
                  <a:moveTo>
                    <a:pt x="2136" y="2821"/>
                  </a:moveTo>
                  <a:cubicBezTo>
                    <a:pt x="2136" y="2821"/>
                    <a:pt x="2096" y="2608"/>
                    <a:pt x="2091" y="2520"/>
                  </a:cubicBezTo>
                  <a:cubicBezTo>
                    <a:pt x="2091" y="2520"/>
                    <a:pt x="2037" y="2174"/>
                    <a:pt x="2013" y="2111"/>
                  </a:cubicBezTo>
                  <a:cubicBezTo>
                    <a:pt x="2013" y="2111"/>
                    <a:pt x="1974" y="1960"/>
                    <a:pt x="1973" y="1940"/>
                  </a:cubicBezTo>
                  <a:cubicBezTo>
                    <a:pt x="1973" y="1940"/>
                    <a:pt x="1945" y="1630"/>
                    <a:pt x="1825" y="1530"/>
                  </a:cubicBezTo>
                  <a:cubicBezTo>
                    <a:pt x="1669" y="1458"/>
                    <a:pt x="1669" y="1458"/>
                    <a:pt x="1669" y="1458"/>
                  </a:cubicBezTo>
                  <a:cubicBezTo>
                    <a:pt x="1836" y="1414"/>
                    <a:pt x="1836" y="1414"/>
                    <a:pt x="1836" y="1414"/>
                  </a:cubicBezTo>
                  <a:cubicBezTo>
                    <a:pt x="1620" y="1427"/>
                    <a:pt x="1505" y="1023"/>
                    <a:pt x="1467" y="856"/>
                  </a:cubicBezTo>
                  <a:cubicBezTo>
                    <a:pt x="1431" y="637"/>
                    <a:pt x="1349" y="265"/>
                    <a:pt x="1200" y="147"/>
                  </a:cubicBezTo>
                  <a:cubicBezTo>
                    <a:pt x="1200" y="147"/>
                    <a:pt x="1074" y="56"/>
                    <a:pt x="967" y="50"/>
                  </a:cubicBezTo>
                  <a:cubicBezTo>
                    <a:pt x="967" y="50"/>
                    <a:pt x="570" y="0"/>
                    <a:pt x="426" y="296"/>
                  </a:cubicBezTo>
                  <a:cubicBezTo>
                    <a:pt x="426" y="296"/>
                    <a:pt x="335" y="451"/>
                    <a:pt x="421" y="636"/>
                  </a:cubicBezTo>
                  <a:cubicBezTo>
                    <a:pt x="440" y="719"/>
                    <a:pt x="460" y="816"/>
                    <a:pt x="460" y="855"/>
                  </a:cubicBezTo>
                  <a:cubicBezTo>
                    <a:pt x="460" y="861"/>
                    <a:pt x="462" y="867"/>
                    <a:pt x="465" y="873"/>
                  </a:cubicBezTo>
                  <a:cubicBezTo>
                    <a:pt x="486" y="1035"/>
                    <a:pt x="529" y="1258"/>
                    <a:pt x="606" y="1326"/>
                  </a:cubicBezTo>
                  <a:cubicBezTo>
                    <a:pt x="606" y="1326"/>
                    <a:pt x="592" y="1364"/>
                    <a:pt x="556" y="1374"/>
                  </a:cubicBezTo>
                  <a:cubicBezTo>
                    <a:pt x="556" y="1374"/>
                    <a:pt x="218" y="1388"/>
                    <a:pt x="184" y="1624"/>
                  </a:cubicBezTo>
                  <a:cubicBezTo>
                    <a:pt x="184" y="1624"/>
                    <a:pt x="169" y="1686"/>
                    <a:pt x="137" y="1776"/>
                  </a:cubicBezTo>
                  <a:cubicBezTo>
                    <a:pt x="36" y="2410"/>
                    <a:pt x="36" y="2410"/>
                    <a:pt x="36" y="2410"/>
                  </a:cubicBezTo>
                  <a:cubicBezTo>
                    <a:pt x="363" y="2701"/>
                    <a:pt x="363" y="2701"/>
                    <a:pt x="363" y="2701"/>
                  </a:cubicBezTo>
                  <a:cubicBezTo>
                    <a:pt x="100" y="2801"/>
                    <a:pt x="100" y="2801"/>
                    <a:pt x="100" y="2801"/>
                  </a:cubicBezTo>
                  <a:cubicBezTo>
                    <a:pt x="215" y="2984"/>
                    <a:pt x="215" y="2984"/>
                    <a:pt x="215" y="2984"/>
                  </a:cubicBezTo>
                  <a:cubicBezTo>
                    <a:pt x="213" y="2999"/>
                    <a:pt x="203" y="3110"/>
                    <a:pt x="203" y="3112"/>
                  </a:cubicBezTo>
                  <a:cubicBezTo>
                    <a:pt x="124" y="3316"/>
                    <a:pt x="124" y="3316"/>
                    <a:pt x="124" y="3316"/>
                  </a:cubicBezTo>
                  <a:cubicBezTo>
                    <a:pt x="91" y="3390"/>
                    <a:pt x="91" y="3390"/>
                    <a:pt x="91" y="3390"/>
                  </a:cubicBezTo>
                  <a:cubicBezTo>
                    <a:pt x="29" y="3553"/>
                    <a:pt x="29" y="3553"/>
                    <a:pt x="29" y="3553"/>
                  </a:cubicBezTo>
                  <a:cubicBezTo>
                    <a:pt x="16" y="3563"/>
                    <a:pt x="20" y="3561"/>
                    <a:pt x="28" y="3555"/>
                  </a:cubicBezTo>
                  <a:cubicBezTo>
                    <a:pt x="4" y="3619"/>
                    <a:pt x="4" y="3619"/>
                    <a:pt x="4" y="3619"/>
                  </a:cubicBezTo>
                  <a:cubicBezTo>
                    <a:pt x="36" y="3623"/>
                    <a:pt x="36" y="3623"/>
                    <a:pt x="36" y="3623"/>
                  </a:cubicBezTo>
                  <a:cubicBezTo>
                    <a:pt x="0" y="4145"/>
                    <a:pt x="0" y="4145"/>
                    <a:pt x="0" y="4145"/>
                  </a:cubicBezTo>
                  <a:cubicBezTo>
                    <a:pt x="126" y="4158"/>
                    <a:pt x="126" y="4158"/>
                    <a:pt x="126" y="4158"/>
                  </a:cubicBezTo>
                  <a:cubicBezTo>
                    <a:pt x="153" y="4470"/>
                    <a:pt x="153" y="4470"/>
                    <a:pt x="153" y="4470"/>
                  </a:cubicBezTo>
                  <a:cubicBezTo>
                    <a:pt x="210" y="4777"/>
                    <a:pt x="210" y="4777"/>
                    <a:pt x="210" y="4777"/>
                  </a:cubicBezTo>
                  <a:cubicBezTo>
                    <a:pt x="308" y="5078"/>
                    <a:pt x="308" y="5078"/>
                    <a:pt x="308" y="5078"/>
                  </a:cubicBezTo>
                  <a:cubicBezTo>
                    <a:pt x="340" y="5374"/>
                    <a:pt x="340" y="5374"/>
                    <a:pt x="340" y="5374"/>
                  </a:cubicBezTo>
                  <a:cubicBezTo>
                    <a:pt x="383" y="5666"/>
                    <a:pt x="383" y="5666"/>
                    <a:pt x="383" y="5666"/>
                  </a:cubicBezTo>
                  <a:cubicBezTo>
                    <a:pt x="446" y="5946"/>
                    <a:pt x="446" y="5946"/>
                    <a:pt x="446" y="5946"/>
                  </a:cubicBezTo>
                  <a:cubicBezTo>
                    <a:pt x="556" y="6302"/>
                    <a:pt x="556" y="6302"/>
                    <a:pt x="556" y="6302"/>
                  </a:cubicBezTo>
                  <a:cubicBezTo>
                    <a:pt x="627" y="6594"/>
                    <a:pt x="627" y="6594"/>
                    <a:pt x="627" y="6594"/>
                  </a:cubicBezTo>
                  <a:cubicBezTo>
                    <a:pt x="665" y="6594"/>
                    <a:pt x="665" y="6594"/>
                    <a:pt x="665" y="6594"/>
                  </a:cubicBezTo>
                  <a:cubicBezTo>
                    <a:pt x="662" y="6672"/>
                    <a:pt x="662" y="6672"/>
                    <a:pt x="662" y="6672"/>
                  </a:cubicBezTo>
                  <a:cubicBezTo>
                    <a:pt x="649" y="6641"/>
                    <a:pt x="649" y="6641"/>
                    <a:pt x="649" y="6641"/>
                  </a:cubicBezTo>
                  <a:cubicBezTo>
                    <a:pt x="636" y="6670"/>
                    <a:pt x="636" y="6670"/>
                    <a:pt x="636" y="6670"/>
                  </a:cubicBezTo>
                  <a:cubicBezTo>
                    <a:pt x="579" y="6815"/>
                    <a:pt x="579" y="6815"/>
                    <a:pt x="579" y="6815"/>
                  </a:cubicBezTo>
                  <a:cubicBezTo>
                    <a:pt x="482" y="6907"/>
                    <a:pt x="482" y="6907"/>
                    <a:pt x="482" y="6907"/>
                  </a:cubicBezTo>
                  <a:cubicBezTo>
                    <a:pt x="306" y="7070"/>
                    <a:pt x="306" y="7070"/>
                    <a:pt x="306" y="7070"/>
                  </a:cubicBezTo>
                  <a:cubicBezTo>
                    <a:pt x="306" y="7070"/>
                    <a:pt x="59" y="7238"/>
                    <a:pt x="423" y="7238"/>
                  </a:cubicBezTo>
                  <a:cubicBezTo>
                    <a:pt x="424" y="7238"/>
                    <a:pt x="424" y="7238"/>
                    <a:pt x="424" y="7238"/>
                  </a:cubicBezTo>
                  <a:cubicBezTo>
                    <a:pt x="454" y="7238"/>
                    <a:pt x="490" y="7224"/>
                    <a:pt x="530" y="7218"/>
                  </a:cubicBezTo>
                  <a:cubicBezTo>
                    <a:pt x="570" y="7209"/>
                    <a:pt x="620" y="7189"/>
                    <a:pt x="677" y="7160"/>
                  </a:cubicBezTo>
                  <a:cubicBezTo>
                    <a:pt x="820" y="7079"/>
                    <a:pt x="820" y="7079"/>
                    <a:pt x="820" y="7079"/>
                  </a:cubicBezTo>
                  <a:cubicBezTo>
                    <a:pt x="869" y="7048"/>
                    <a:pt x="869" y="7048"/>
                    <a:pt x="869" y="7048"/>
                  </a:cubicBezTo>
                  <a:cubicBezTo>
                    <a:pt x="847" y="7336"/>
                    <a:pt x="847" y="7336"/>
                    <a:pt x="847" y="7336"/>
                  </a:cubicBezTo>
                  <a:cubicBezTo>
                    <a:pt x="917" y="7338"/>
                    <a:pt x="917" y="7338"/>
                    <a:pt x="917" y="7338"/>
                  </a:cubicBezTo>
                  <a:cubicBezTo>
                    <a:pt x="917" y="7338"/>
                    <a:pt x="886" y="7553"/>
                    <a:pt x="869" y="7588"/>
                  </a:cubicBezTo>
                  <a:cubicBezTo>
                    <a:pt x="861" y="7604"/>
                    <a:pt x="733" y="7825"/>
                    <a:pt x="724" y="7834"/>
                  </a:cubicBezTo>
                  <a:cubicBezTo>
                    <a:pt x="724" y="7834"/>
                    <a:pt x="486" y="8013"/>
                    <a:pt x="592" y="8065"/>
                  </a:cubicBezTo>
                  <a:cubicBezTo>
                    <a:pt x="596" y="8067"/>
                    <a:pt x="599" y="8068"/>
                    <a:pt x="602" y="8070"/>
                  </a:cubicBezTo>
                  <a:cubicBezTo>
                    <a:pt x="764" y="8109"/>
                    <a:pt x="999" y="8090"/>
                    <a:pt x="1066" y="7992"/>
                  </a:cubicBezTo>
                  <a:cubicBezTo>
                    <a:pt x="1128" y="7901"/>
                    <a:pt x="1081" y="7763"/>
                    <a:pt x="1164" y="7693"/>
                  </a:cubicBezTo>
                  <a:cubicBezTo>
                    <a:pt x="1165" y="7690"/>
                    <a:pt x="1165" y="7686"/>
                    <a:pt x="1166" y="7683"/>
                  </a:cubicBezTo>
                  <a:cubicBezTo>
                    <a:pt x="1159" y="7731"/>
                    <a:pt x="1169" y="7781"/>
                    <a:pt x="1167" y="7829"/>
                  </a:cubicBezTo>
                  <a:cubicBezTo>
                    <a:pt x="1199" y="7846"/>
                    <a:pt x="1258" y="7868"/>
                    <a:pt x="1296" y="7864"/>
                  </a:cubicBezTo>
                  <a:cubicBezTo>
                    <a:pt x="1311" y="7854"/>
                    <a:pt x="1329" y="7844"/>
                    <a:pt x="1344" y="7834"/>
                  </a:cubicBezTo>
                  <a:cubicBezTo>
                    <a:pt x="1349" y="7753"/>
                    <a:pt x="1354" y="7672"/>
                    <a:pt x="1359" y="7590"/>
                  </a:cubicBezTo>
                  <a:cubicBezTo>
                    <a:pt x="1375" y="7527"/>
                    <a:pt x="1392" y="7463"/>
                    <a:pt x="1408" y="7399"/>
                  </a:cubicBezTo>
                  <a:cubicBezTo>
                    <a:pt x="1440" y="7384"/>
                    <a:pt x="1479" y="7404"/>
                    <a:pt x="1464" y="7384"/>
                  </a:cubicBezTo>
                  <a:cubicBezTo>
                    <a:pt x="1314" y="5844"/>
                    <a:pt x="1314" y="5844"/>
                    <a:pt x="1314" y="5844"/>
                  </a:cubicBezTo>
                  <a:cubicBezTo>
                    <a:pt x="1274" y="5574"/>
                    <a:pt x="1274" y="5574"/>
                    <a:pt x="1274" y="5574"/>
                  </a:cubicBezTo>
                  <a:cubicBezTo>
                    <a:pt x="1249" y="4765"/>
                    <a:pt x="1479" y="4377"/>
                    <a:pt x="1479" y="4377"/>
                  </a:cubicBezTo>
                  <a:cubicBezTo>
                    <a:pt x="1580" y="4372"/>
                    <a:pt x="1580" y="4372"/>
                    <a:pt x="1580" y="4372"/>
                  </a:cubicBezTo>
                  <a:cubicBezTo>
                    <a:pt x="1580" y="3916"/>
                    <a:pt x="1580" y="3916"/>
                    <a:pt x="1580" y="3916"/>
                  </a:cubicBezTo>
                  <a:cubicBezTo>
                    <a:pt x="1617" y="3656"/>
                    <a:pt x="1617" y="3656"/>
                    <a:pt x="1617" y="3656"/>
                  </a:cubicBezTo>
                  <a:cubicBezTo>
                    <a:pt x="1624" y="3275"/>
                    <a:pt x="1624" y="3275"/>
                    <a:pt x="1624" y="3275"/>
                  </a:cubicBezTo>
                  <a:cubicBezTo>
                    <a:pt x="1624" y="3275"/>
                    <a:pt x="1641" y="3209"/>
                    <a:pt x="1656" y="3149"/>
                  </a:cubicBezTo>
                  <a:cubicBezTo>
                    <a:pt x="1662" y="3149"/>
                    <a:pt x="1667" y="3149"/>
                    <a:pt x="1673" y="3148"/>
                  </a:cubicBezTo>
                  <a:cubicBezTo>
                    <a:pt x="1673" y="3148"/>
                    <a:pt x="1874" y="3139"/>
                    <a:pt x="1919" y="3162"/>
                  </a:cubicBezTo>
                  <a:cubicBezTo>
                    <a:pt x="1919" y="3162"/>
                    <a:pt x="1989" y="3198"/>
                    <a:pt x="2060" y="3122"/>
                  </a:cubicBezTo>
                  <a:cubicBezTo>
                    <a:pt x="2060" y="3122"/>
                    <a:pt x="2168" y="3050"/>
                    <a:pt x="2126" y="3000"/>
                  </a:cubicBezTo>
                  <a:cubicBezTo>
                    <a:pt x="2126" y="3000"/>
                    <a:pt x="2119" y="2926"/>
                    <a:pt x="2140" y="2897"/>
                  </a:cubicBezTo>
                  <a:cubicBezTo>
                    <a:pt x="2140" y="2897"/>
                    <a:pt x="2152" y="2864"/>
                    <a:pt x="2136" y="2821"/>
                  </a:cubicBezTo>
                  <a:close/>
                </a:path>
              </a:pathLst>
            </a:custGeom>
            <a:gradFill>
              <a:gsLst>
                <a:gs pos="73000">
                  <a:schemeClr val="tx2"/>
                </a:gs>
                <a:gs pos="0">
                  <a:schemeClr val="accent2">
                    <a:lumMod val="48000"/>
                  </a:scheme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03"/>
            <p:cNvSpPr>
              <a:spLocks/>
            </p:cNvSpPr>
            <p:nvPr/>
          </p:nvSpPr>
          <p:spPr bwMode="auto">
            <a:xfrm>
              <a:off x="11783100" y="3022695"/>
              <a:ext cx="55059" cy="115623"/>
            </a:xfrm>
            <a:custGeom>
              <a:avLst/>
              <a:gdLst>
                <a:gd name="T0" fmla="*/ 128 w 128"/>
                <a:gd name="T1" fmla="*/ 216 h 272"/>
                <a:gd name="T2" fmla="*/ 56 w 128"/>
                <a:gd name="T3" fmla="*/ 0 h 272"/>
                <a:gd name="T4" fmla="*/ 0 w 128"/>
                <a:gd name="T5" fmla="*/ 152 h 272"/>
                <a:gd name="T6" fmla="*/ 128 w 128"/>
                <a:gd name="T7" fmla="*/ 216 h 272"/>
              </a:gdLst>
              <a:ahLst/>
              <a:cxnLst>
                <a:cxn ang="0">
                  <a:pos x="T0" y="T1"/>
                </a:cxn>
                <a:cxn ang="0">
                  <a:pos x="T2" y="T3"/>
                </a:cxn>
                <a:cxn ang="0">
                  <a:pos x="T4" y="T5"/>
                </a:cxn>
                <a:cxn ang="0">
                  <a:pos x="T6" y="T7"/>
                </a:cxn>
              </a:cxnLst>
              <a:rect l="0" t="0" r="r" b="b"/>
              <a:pathLst>
                <a:path w="128" h="272">
                  <a:moveTo>
                    <a:pt x="128" y="216"/>
                  </a:moveTo>
                  <a:cubicBezTo>
                    <a:pt x="128" y="216"/>
                    <a:pt x="120" y="32"/>
                    <a:pt x="56" y="0"/>
                  </a:cubicBezTo>
                  <a:cubicBezTo>
                    <a:pt x="56" y="0"/>
                    <a:pt x="8" y="0"/>
                    <a:pt x="0" y="152"/>
                  </a:cubicBezTo>
                  <a:cubicBezTo>
                    <a:pt x="0" y="152"/>
                    <a:pt x="24" y="272"/>
                    <a:pt x="128" y="216"/>
                  </a:cubicBezTo>
                  <a:close/>
                </a:path>
              </a:pathLst>
            </a:custGeom>
            <a:gradFill>
              <a:gsLst>
                <a:gs pos="6000">
                  <a:srgbClr val="EBEDEC"/>
                </a:gs>
                <a:gs pos="100000">
                  <a:srgbClr val="CBD0CE"/>
                </a:gs>
              </a:gsLst>
              <a:lin ang="5400000" scaled="0"/>
            </a:gradFill>
            <a:ln w="25400" cap="flat" cmpd="sng" algn="ctr">
              <a:noFill/>
              <a:prstDash val="solid"/>
            </a:ln>
            <a:effectLst>
              <a:softEdge rad="0"/>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mn-cs"/>
              </a:endParaRPr>
            </a:p>
          </p:txBody>
        </p:sp>
        <p:sp>
          <p:nvSpPr>
            <p:cNvPr id="105" name="Freeform 104"/>
            <p:cNvSpPr>
              <a:spLocks/>
            </p:cNvSpPr>
            <p:nvPr/>
          </p:nvSpPr>
          <p:spPr bwMode="auto">
            <a:xfrm>
              <a:off x="10862050" y="3017189"/>
              <a:ext cx="693738" cy="264281"/>
            </a:xfrm>
            <a:custGeom>
              <a:avLst/>
              <a:gdLst>
                <a:gd name="T0" fmla="*/ 874 w 882"/>
                <a:gd name="T1" fmla="*/ 336 h 336"/>
                <a:gd name="T2" fmla="*/ 882 w 882"/>
                <a:gd name="T3" fmla="*/ 308 h 336"/>
                <a:gd name="T4" fmla="*/ 392 w 882"/>
                <a:gd name="T5" fmla="*/ 39 h 336"/>
                <a:gd name="T6" fmla="*/ 14 w 882"/>
                <a:gd name="T7" fmla="*/ 0 h 336"/>
                <a:gd name="T8" fmla="*/ 0 w 882"/>
                <a:gd name="T9" fmla="*/ 21 h 336"/>
                <a:gd name="T10" fmla="*/ 221 w 882"/>
                <a:gd name="T11" fmla="*/ 177 h 336"/>
                <a:gd name="T12" fmla="*/ 461 w 882"/>
                <a:gd name="T13" fmla="*/ 292 h 336"/>
                <a:gd name="T14" fmla="*/ 874 w 882"/>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2" h="336">
                  <a:moveTo>
                    <a:pt x="874" y="336"/>
                  </a:moveTo>
                  <a:lnTo>
                    <a:pt x="882" y="308"/>
                  </a:lnTo>
                  <a:lnTo>
                    <a:pt x="392" y="39"/>
                  </a:lnTo>
                  <a:lnTo>
                    <a:pt x="14" y="0"/>
                  </a:lnTo>
                  <a:lnTo>
                    <a:pt x="0" y="21"/>
                  </a:lnTo>
                  <a:lnTo>
                    <a:pt x="221" y="177"/>
                  </a:lnTo>
                  <a:lnTo>
                    <a:pt x="461" y="292"/>
                  </a:lnTo>
                  <a:lnTo>
                    <a:pt x="874" y="336"/>
                  </a:lnTo>
                  <a:close/>
                </a:path>
              </a:pathLst>
            </a:custGeom>
            <a:gradFill>
              <a:gsLst>
                <a:gs pos="50000">
                  <a:srgbClr val="FF1414"/>
                </a:gs>
                <a:gs pos="0">
                  <a:srgbClr val="AA0000"/>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105"/>
            <p:cNvSpPr>
              <a:spLocks/>
            </p:cNvSpPr>
            <p:nvPr/>
          </p:nvSpPr>
          <p:spPr bwMode="auto">
            <a:xfrm>
              <a:off x="10859690" y="3016402"/>
              <a:ext cx="313047" cy="52699"/>
            </a:xfrm>
            <a:custGeom>
              <a:avLst/>
              <a:gdLst>
                <a:gd name="T0" fmla="*/ 0 w 398"/>
                <a:gd name="T1" fmla="*/ 21 h 67"/>
                <a:gd name="T2" fmla="*/ 386 w 398"/>
                <a:gd name="T3" fmla="*/ 67 h 67"/>
                <a:gd name="T4" fmla="*/ 398 w 398"/>
                <a:gd name="T5" fmla="*/ 28 h 67"/>
                <a:gd name="T6" fmla="*/ 14 w 398"/>
                <a:gd name="T7" fmla="*/ 0 h 67"/>
                <a:gd name="T8" fmla="*/ 0 w 398"/>
                <a:gd name="T9" fmla="*/ 21 h 67"/>
              </a:gdLst>
              <a:ahLst/>
              <a:cxnLst>
                <a:cxn ang="0">
                  <a:pos x="T0" y="T1"/>
                </a:cxn>
                <a:cxn ang="0">
                  <a:pos x="T2" y="T3"/>
                </a:cxn>
                <a:cxn ang="0">
                  <a:pos x="T4" y="T5"/>
                </a:cxn>
                <a:cxn ang="0">
                  <a:pos x="T6" y="T7"/>
                </a:cxn>
                <a:cxn ang="0">
                  <a:pos x="T8" y="T9"/>
                </a:cxn>
              </a:cxnLst>
              <a:rect l="0" t="0" r="r" b="b"/>
              <a:pathLst>
                <a:path w="398" h="67">
                  <a:moveTo>
                    <a:pt x="0" y="21"/>
                  </a:moveTo>
                  <a:lnTo>
                    <a:pt x="386" y="67"/>
                  </a:lnTo>
                  <a:lnTo>
                    <a:pt x="398" y="28"/>
                  </a:lnTo>
                  <a:lnTo>
                    <a:pt x="14" y="0"/>
                  </a:lnTo>
                  <a:lnTo>
                    <a:pt x="0" y="21"/>
                  </a:lnTo>
                  <a:close/>
                </a:path>
              </a:pathLst>
            </a:custGeom>
            <a:solidFill>
              <a:srgbClr val="FFFFFF"/>
            </a:solidFill>
            <a:ln w="3175">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7" name="Freeform 106"/>
            <p:cNvSpPr>
              <a:spLocks/>
            </p:cNvSpPr>
            <p:nvPr/>
          </p:nvSpPr>
          <p:spPr bwMode="auto">
            <a:xfrm>
              <a:off x="11164872" y="3038426"/>
              <a:ext cx="394848" cy="242257"/>
            </a:xfrm>
            <a:custGeom>
              <a:avLst/>
              <a:gdLst>
                <a:gd name="T0" fmla="*/ 0 w 502"/>
                <a:gd name="T1" fmla="*/ 39 h 308"/>
                <a:gd name="T2" fmla="*/ 489 w 502"/>
                <a:gd name="T3" fmla="*/ 308 h 308"/>
                <a:gd name="T4" fmla="*/ 502 w 502"/>
                <a:gd name="T5" fmla="*/ 279 h 308"/>
                <a:gd name="T6" fmla="*/ 11 w 502"/>
                <a:gd name="T7" fmla="*/ 0 h 308"/>
                <a:gd name="T8" fmla="*/ 0 w 502"/>
                <a:gd name="T9" fmla="*/ 39 h 308"/>
              </a:gdLst>
              <a:ahLst/>
              <a:cxnLst>
                <a:cxn ang="0">
                  <a:pos x="T0" y="T1"/>
                </a:cxn>
                <a:cxn ang="0">
                  <a:pos x="T2" y="T3"/>
                </a:cxn>
                <a:cxn ang="0">
                  <a:pos x="T4" y="T5"/>
                </a:cxn>
                <a:cxn ang="0">
                  <a:pos x="T6" y="T7"/>
                </a:cxn>
                <a:cxn ang="0">
                  <a:pos x="T8" y="T9"/>
                </a:cxn>
              </a:cxnLst>
              <a:rect l="0" t="0" r="r" b="b"/>
              <a:pathLst>
                <a:path w="502" h="308">
                  <a:moveTo>
                    <a:pt x="0" y="39"/>
                  </a:moveTo>
                  <a:lnTo>
                    <a:pt x="489" y="308"/>
                  </a:lnTo>
                  <a:lnTo>
                    <a:pt x="502" y="279"/>
                  </a:lnTo>
                  <a:lnTo>
                    <a:pt x="11" y="0"/>
                  </a:lnTo>
                  <a:lnTo>
                    <a:pt x="0" y="3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8" name="Freeform 107"/>
            <p:cNvSpPr>
              <a:spLocks/>
            </p:cNvSpPr>
            <p:nvPr/>
          </p:nvSpPr>
          <p:spPr bwMode="auto">
            <a:xfrm>
              <a:off x="10942278" y="3085619"/>
              <a:ext cx="325632" cy="252483"/>
            </a:xfrm>
            <a:custGeom>
              <a:avLst/>
              <a:gdLst>
                <a:gd name="T0" fmla="*/ 672 w 763"/>
                <a:gd name="T1" fmla="*/ 189 h 593"/>
                <a:gd name="T2" fmla="*/ 663 w 763"/>
                <a:gd name="T3" fmla="*/ 136 h 593"/>
                <a:gd name="T4" fmla="*/ 597 w 763"/>
                <a:gd name="T5" fmla="*/ 156 h 593"/>
                <a:gd name="T6" fmla="*/ 528 w 763"/>
                <a:gd name="T7" fmla="*/ 271 h 593"/>
                <a:gd name="T8" fmla="*/ 571 w 763"/>
                <a:gd name="T9" fmla="*/ 125 h 593"/>
                <a:gd name="T10" fmla="*/ 516 w 763"/>
                <a:gd name="T11" fmla="*/ 76 h 593"/>
                <a:gd name="T12" fmla="*/ 428 w 763"/>
                <a:gd name="T13" fmla="*/ 196 h 593"/>
                <a:gd name="T14" fmla="*/ 403 w 763"/>
                <a:gd name="T15" fmla="*/ 188 h 593"/>
                <a:gd name="T16" fmla="*/ 388 w 763"/>
                <a:gd name="T17" fmla="*/ 115 h 593"/>
                <a:gd name="T18" fmla="*/ 355 w 763"/>
                <a:gd name="T19" fmla="*/ 39 h 593"/>
                <a:gd name="T20" fmla="*/ 311 w 763"/>
                <a:gd name="T21" fmla="*/ 172 h 593"/>
                <a:gd name="T22" fmla="*/ 238 w 763"/>
                <a:gd name="T23" fmla="*/ 152 h 593"/>
                <a:gd name="T24" fmla="*/ 153 w 763"/>
                <a:gd name="T25" fmla="*/ 76 h 593"/>
                <a:gd name="T26" fmla="*/ 5 w 763"/>
                <a:gd name="T27" fmla="*/ 43 h 593"/>
                <a:gd name="T28" fmla="*/ 72 w 763"/>
                <a:gd name="T29" fmla="*/ 101 h 593"/>
                <a:gd name="T30" fmla="*/ 129 w 763"/>
                <a:gd name="T31" fmla="*/ 201 h 593"/>
                <a:gd name="T32" fmla="*/ 203 w 763"/>
                <a:gd name="T33" fmla="*/ 277 h 593"/>
                <a:gd name="T34" fmla="*/ 201 w 763"/>
                <a:gd name="T35" fmla="*/ 287 h 593"/>
                <a:gd name="T36" fmla="*/ 336 w 763"/>
                <a:gd name="T37" fmla="*/ 537 h 593"/>
                <a:gd name="T38" fmla="*/ 444 w 763"/>
                <a:gd name="T39" fmla="*/ 552 h 593"/>
                <a:gd name="T40" fmla="*/ 535 w 763"/>
                <a:gd name="T41" fmla="*/ 539 h 593"/>
                <a:gd name="T42" fmla="*/ 644 w 763"/>
                <a:gd name="T43" fmla="*/ 456 h 593"/>
                <a:gd name="T44" fmla="*/ 665 w 763"/>
                <a:gd name="T45" fmla="*/ 339 h 593"/>
                <a:gd name="T46" fmla="*/ 739 w 763"/>
                <a:gd name="T47" fmla="*/ 276 h 593"/>
                <a:gd name="T48" fmla="*/ 761 w 763"/>
                <a:gd name="T49" fmla="*/ 212 h 593"/>
                <a:gd name="T50" fmla="*/ 703 w 763"/>
                <a:gd name="T51" fmla="*/ 211 h 593"/>
                <a:gd name="T52" fmla="*/ 637 w 763"/>
                <a:gd name="T53" fmla="*/ 27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3" h="593">
                  <a:moveTo>
                    <a:pt x="672" y="189"/>
                  </a:moveTo>
                  <a:cubicBezTo>
                    <a:pt x="680" y="156"/>
                    <a:pt x="663" y="136"/>
                    <a:pt x="663" y="136"/>
                  </a:cubicBezTo>
                  <a:cubicBezTo>
                    <a:pt x="623" y="113"/>
                    <a:pt x="597" y="156"/>
                    <a:pt x="597" y="156"/>
                  </a:cubicBezTo>
                  <a:cubicBezTo>
                    <a:pt x="593" y="165"/>
                    <a:pt x="528" y="271"/>
                    <a:pt x="528" y="271"/>
                  </a:cubicBezTo>
                  <a:cubicBezTo>
                    <a:pt x="521" y="248"/>
                    <a:pt x="571" y="125"/>
                    <a:pt x="571" y="125"/>
                  </a:cubicBezTo>
                  <a:cubicBezTo>
                    <a:pt x="593" y="76"/>
                    <a:pt x="516" y="76"/>
                    <a:pt x="516" y="76"/>
                  </a:cubicBezTo>
                  <a:cubicBezTo>
                    <a:pt x="496" y="76"/>
                    <a:pt x="428" y="196"/>
                    <a:pt x="428" y="196"/>
                  </a:cubicBezTo>
                  <a:cubicBezTo>
                    <a:pt x="403" y="188"/>
                    <a:pt x="403" y="188"/>
                    <a:pt x="403" y="188"/>
                  </a:cubicBezTo>
                  <a:cubicBezTo>
                    <a:pt x="388" y="115"/>
                    <a:pt x="388" y="115"/>
                    <a:pt x="388" y="115"/>
                  </a:cubicBezTo>
                  <a:cubicBezTo>
                    <a:pt x="388" y="39"/>
                    <a:pt x="355" y="39"/>
                    <a:pt x="355" y="39"/>
                  </a:cubicBezTo>
                  <a:cubicBezTo>
                    <a:pt x="284" y="29"/>
                    <a:pt x="311" y="172"/>
                    <a:pt x="311" y="172"/>
                  </a:cubicBezTo>
                  <a:cubicBezTo>
                    <a:pt x="238" y="152"/>
                    <a:pt x="238" y="152"/>
                    <a:pt x="238" y="152"/>
                  </a:cubicBezTo>
                  <a:cubicBezTo>
                    <a:pt x="197" y="151"/>
                    <a:pt x="153" y="76"/>
                    <a:pt x="153" y="76"/>
                  </a:cubicBezTo>
                  <a:cubicBezTo>
                    <a:pt x="24" y="0"/>
                    <a:pt x="5" y="43"/>
                    <a:pt x="5" y="43"/>
                  </a:cubicBezTo>
                  <a:cubicBezTo>
                    <a:pt x="0" y="69"/>
                    <a:pt x="72" y="101"/>
                    <a:pt x="72" y="101"/>
                  </a:cubicBezTo>
                  <a:cubicBezTo>
                    <a:pt x="72" y="101"/>
                    <a:pt x="110" y="158"/>
                    <a:pt x="129" y="201"/>
                  </a:cubicBezTo>
                  <a:cubicBezTo>
                    <a:pt x="156" y="262"/>
                    <a:pt x="203" y="277"/>
                    <a:pt x="203" y="277"/>
                  </a:cubicBezTo>
                  <a:cubicBezTo>
                    <a:pt x="201" y="287"/>
                    <a:pt x="201" y="287"/>
                    <a:pt x="201" y="287"/>
                  </a:cubicBezTo>
                  <a:cubicBezTo>
                    <a:pt x="197" y="449"/>
                    <a:pt x="336" y="537"/>
                    <a:pt x="336" y="537"/>
                  </a:cubicBezTo>
                  <a:cubicBezTo>
                    <a:pt x="393" y="593"/>
                    <a:pt x="444" y="552"/>
                    <a:pt x="444" y="552"/>
                  </a:cubicBezTo>
                  <a:cubicBezTo>
                    <a:pt x="459" y="548"/>
                    <a:pt x="535" y="539"/>
                    <a:pt x="535" y="539"/>
                  </a:cubicBezTo>
                  <a:cubicBezTo>
                    <a:pt x="584" y="549"/>
                    <a:pt x="644" y="456"/>
                    <a:pt x="644" y="456"/>
                  </a:cubicBezTo>
                  <a:cubicBezTo>
                    <a:pt x="677" y="408"/>
                    <a:pt x="665" y="339"/>
                    <a:pt x="665" y="339"/>
                  </a:cubicBezTo>
                  <a:cubicBezTo>
                    <a:pt x="739" y="276"/>
                    <a:pt x="739" y="276"/>
                    <a:pt x="739" y="276"/>
                  </a:cubicBezTo>
                  <a:cubicBezTo>
                    <a:pt x="763" y="253"/>
                    <a:pt x="761" y="212"/>
                    <a:pt x="761" y="212"/>
                  </a:cubicBezTo>
                  <a:cubicBezTo>
                    <a:pt x="747" y="177"/>
                    <a:pt x="703" y="211"/>
                    <a:pt x="703" y="211"/>
                  </a:cubicBezTo>
                  <a:cubicBezTo>
                    <a:pt x="637" y="273"/>
                    <a:pt x="637" y="273"/>
                    <a:pt x="637" y="273"/>
                  </a:cubicBezTo>
                </a:path>
              </a:pathLst>
            </a:custGeom>
            <a:solidFill>
              <a:srgbClr val="42454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1+#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0-#ppt_w/2"/>
                                          </p:val>
                                        </p:tav>
                                        <p:tav tm="100000">
                                          <p:val>
                                            <p:strVal val="#ppt_x"/>
                                          </p:val>
                                        </p:tav>
                                      </p:tavLst>
                                    </p:anim>
                                    <p:anim calcmode="lin" valueType="num">
                                      <p:cBhvr additive="base">
                                        <p:cTn id="16" dur="1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4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500" fill="hold"/>
                                        <p:tgtEl>
                                          <p:spTgt spid="19"/>
                                        </p:tgtEl>
                                        <p:attrNameLst>
                                          <p:attrName>ppt_x</p:attrName>
                                        </p:attrNameLst>
                                      </p:cBhvr>
                                      <p:tavLst>
                                        <p:tav tm="0">
                                          <p:val>
                                            <p:strVal val="1+#ppt_w/2"/>
                                          </p:val>
                                        </p:tav>
                                        <p:tav tm="100000">
                                          <p:val>
                                            <p:strVal val="#ppt_x"/>
                                          </p:val>
                                        </p:tav>
                                      </p:tavLst>
                                    </p:anim>
                                    <p:anim calcmode="lin" valueType="num">
                                      <p:cBhvr additive="base">
                                        <p:cTn id="20" dur="1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1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500" fill="hold"/>
                                        <p:tgtEl>
                                          <p:spTgt spid="21"/>
                                        </p:tgtEl>
                                        <p:attrNameLst>
                                          <p:attrName>ppt_x</p:attrName>
                                        </p:attrNameLst>
                                      </p:cBhvr>
                                      <p:tavLst>
                                        <p:tav tm="0">
                                          <p:val>
                                            <p:strVal val="0-#ppt_w/2"/>
                                          </p:val>
                                        </p:tav>
                                        <p:tav tm="100000">
                                          <p:val>
                                            <p:strVal val="#ppt_x"/>
                                          </p:val>
                                        </p:tav>
                                      </p:tavLst>
                                    </p:anim>
                                    <p:anim calcmode="lin" valueType="num">
                                      <p:cBhvr additive="base">
                                        <p:cTn id="24" dur="1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20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500" fill="hold"/>
                                        <p:tgtEl>
                                          <p:spTgt spid="24"/>
                                        </p:tgtEl>
                                        <p:attrNameLst>
                                          <p:attrName>ppt_x</p:attrName>
                                        </p:attrNameLst>
                                      </p:cBhvr>
                                      <p:tavLst>
                                        <p:tav tm="0">
                                          <p:val>
                                            <p:strVal val="1+#ppt_w/2"/>
                                          </p:val>
                                        </p:tav>
                                        <p:tav tm="100000">
                                          <p:val>
                                            <p:strVal val="#ppt_x"/>
                                          </p:val>
                                        </p:tav>
                                      </p:tavLst>
                                    </p:anim>
                                    <p:anim calcmode="lin" valueType="num">
                                      <p:cBhvr additive="base">
                                        <p:cTn id="28" dur="15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25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1500" fill="hold"/>
                                        <p:tgtEl>
                                          <p:spTgt spid="33"/>
                                        </p:tgtEl>
                                        <p:attrNameLst>
                                          <p:attrName>ppt_x</p:attrName>
                                        </p:attrNameLst>
                                      </p:cBhvr>
                                      <p:tavLst>
                                        <p:tav tm="0">
                                          <p:val>
                                            <p:strVal val="1+#ppt_w/2"/>
                                          </p:val>
                                        </p:tav>
                                        <p:tav tm="100000">
                                          <p:val>
                                            <p:strVal val="#ppt_x"/>
                                          </p:val>
                                        </p:tav>
                                      </p:tavLst>
                                    </p:anim>
                                    <p:anim calcmode="lin" valueType="num">
                                      <p:cBhvr additive="base">
                                        <p:cTn id="32" dur="1500" fill="hold"/>
                                        <p:tgtEl>
                                          <p:spTgt spid="33"/>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0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1500" fill="hold"/>
                                        <p:tgtEl>
                                          <p:spTgt spid="37"/>
                                        </p:tgtEl>
                                        <p:attrNameLst>
                                          <p:attrName>ppt_x</p:attrName>
                                        </p:attrNameLst>
                                      </p:cBhvr>
                                      <p:tavLst>
                                        <p:tav tm="0">
                                          <p:val>
                                            <p:strVal val="0-#ppt_w/2"/>
                                          </p:val>
                                        </p:tav>
                                        <p:tav tm="100000">
                                          <p:val>
                                            <p:strVal val="#ppt_x"/>
                                          </p:val>
                                        </p:tav>
                                      </p:tavLst>
                                    </p:anim>
                                    <p:anim calcmode="lin" valueType="num">
                                      <p:cBhvr additive="base">
                                        <p:cTn id="36" dur="1500" fill="hold"/>
                                        <p:tgtEl>
                                          <p:spTgt spid="37"/>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9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1500" fill="hold"/>
                                        <p:tgtEl>
                                          <p:spTgt spid="38"/>
                                        </p:tgtEl>
                                        <p:attrNameLst>
                                          <p:attrName>ppt_x</p:attrName>
                                        </p:attrNameLst>
                                      </p:cBhvr>
                                      <p:tavLst>
                                        <p:tav tm="0">
                                          <p:val>
                                            <p:strVal val="0-#ppt_w/2"/>
                                          </p:val>
                                        </p:tav>
                                        <p:tav tm="100000">
                                          <p:val>
                                            <p:strVal val="#ppt_x"/>
                                          </p:val>
                                        </p:tav>
                                      </p:tavLst>
                                    </p:anim>
                                    <p:anim calcmode="lin" valueType="num">
                                      <p:cBhvr additive="base">
                                        <p:cTn id="40" dur="150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decel="100000" fill="hold" nodeType="withEffect">
                                  <p:stCondLst>
                                    <p:cond delay="2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1500" fill="hold"/>
                                        <p:tgtEl>
                                          <p:spTgt spid="45"/>
                                        </p:tgtEl>
                                        <p:attrNameLst>
                                          <p:attrName>ppt_x</p:attrName>
                                        </p:attrNameLst>
                                      </p:cBhvr>
                                      <p:tavLst>
                                        <p:tav tm="0">
                                          <p:val>
                                            <p:strVal val="0-#ppt_w/2"/>
                                          </p:val>
                                        </p:tav>
                                        <p:tav tm="100000">
                                          <p:val>
                                            <p:strVal val="#ppt_x"/>
                                          </p:val>
                                        </p:tav>
                                      </p:tavLst>
                                    </p:anim>
                                    <p:anim calcmode="lin" valueType="num">
                                      <p:cBhvr additive="base">
                                        <p:cTn id="44" dur="1500" fill="hold"/>
                                        <p:tgtEl>
                                          <p:spTgt spid="45"/>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350"/>
                                  </p:stCondLst>
                                  <p:childTnLst>
                                    <p:set>
                                      <p:cBhvr>
                                        <p:cTn id="46" dur="1" fill="hold">
                                          <p:stCondLst>
                                            <p:cond delay="0"/>
                                          </p:stCondLst>
                                        </p:cTn>
                                        <p:tgtEl>
                                          <p:spTgt spid="55"/>
                                        </p:tgtEl>
                                        <p:attrNameLst>
                                          <p:attrName>style.visibility</p:attrName>
                                        </p:attrNameLst>
                                      </p:cBhvr>
                                      <p:to>
                                        <p:strVal val="visible"/>
                                      </p:to>
                                    </p:set>
                                    <p:anim calcmode="lin" valueType="num">
                                      <p:cBhvr additive="base">
                                        <p:cTn id="47" dur="1500" fill="hold"/>
                                        <p:tgtEl>
                                          <p:spTgt spid="55"/>
                                        </p:tgtEl>
                                        <p:attrNameLst>
                                          <p:attrName>ppt_x</p:attrName>
                                        </p:attrNameLst>
                                      </p:cBhvr>
                                      <p:tavLst>
                                        <p:tav tm="0">
                                          <p:val>
                                            <p:strVal val="1+#ppt_w/2"/>
                                          </p:val>
                                        </p:tav>
                                        <p:tav tm="100000">
                                          <p:val>
                                            <p:strVal val="#ppt_x"/>
                                          </p:val>
                                        </p:tav>
                                      </p:tavLst>
                                    </p:anim>
                                    <p:anim calcmode="lin" valueType="num">
                                      <p:cBhvr additive="base">
                                        <p:cTn id="48" dur="1500" fill="hold"/>
                                        <p:tgtEl>
                                          <p:spTgt spid="55"/>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80"/>
                                  </p:stCondLst>
                                  <p:childTnLst>
                                    <p:set>
                                      <p:cBhvr>
                                        <p:cTn id="50" dur="1" fill="hold">
                                          <p:stCondLst>
                                            <p:cond delay="0"/>
                                          </p:stCondLst>
                                        </p:cTn>
                                        <p:tgtEl>
                                          <p:spTgt spid="56"/>
                                        </p:tgtEl>
                                        <p:attrNameLst>
                                          <p:attrName>style.visibility</p:attrName>
                                        </p:attrNameLst>
                                      </p:cBhvr>
                                      <p:to>
                                        <p:strVal val="visible"/>
                                      </p:to>
                                    </p:set>
                                    <p:anim calcmode="lin" valueType="num">
                                      <p:cBhvr additive="base">
                                        <p:cTn id="51" dur="1500" fill="hold"/>
                                        <p:tgtEl>
                                          <p:spTgt spid="56"/>
                                        </p:tgtEl>
                                        <p:attrNameLst>
                                          <p:attrName>ppt_x</p:attrName>
                                        </p:attrNameLst>
                                      </p:cBhvr>
                                      <p:tavLst>
                                        <p:tav tm="0">
                                          <p:val>
                                            <p:strVal val="0-#ppt_w/2"/>
                                          </p:val>
                                        </p:tav>
                                        <p:tav tm="100000">
                                          <p:val>
                                            <p:strVal val="#ppt_x"/>
                                          </p:val>
                                        </p:tav>
                                      </p:tavLst>
                                    </p:anim>
                                    <p:anim calcmode="lin" valueType="num">
                                      <p:cBhvr additive="base">
                                        <p:cTn id="52" dur="1500" fill="hold"/>
                                        <p:tgtEl>
                                          <p:spTgt spid="56"/>
                                        </p:tgtEl>
                                        <p:attrNameLst>
                                          <p:attrName>ppt_y</p:attrName>
                                        </p:attrNameLst>
                                      </p:cBhvr>
                                      <p:tavLst>
                                        <p:tav tm="0">
                                          <p:val>
                                            <p:strVal val="#ppt_y"/>
                                          </p:val>
                                        </p:tav>
                                        <p:tav tm="100000">
                                          <p:val>
                                            <p:strVal val="#ppt_y"/>
                                          </p:val>
                                        </p:tav>
                                      </p:tavLst>
                                    </p:anim>
                                  </p:childTnLst>
                                </p:cTn>
                              </p:par>
                              <p:par>
                                <p:cTn id="53" presetID="2" presetClass="entr" presetSubtype="8" decel="100000" fill="hold" grpId="0" nodeType="withEffect">
                                  <p:stCondLst>
                                    <p:cond delay="600"/>
                                  </p:stCondLst>
                                  <p:childTnLst>
                                    <p:set>
                                      <p:cBhvr>
                                        <p:cTn id="54" dur="1" fill="hold">
                                          <p:stCondLst>
                                            <p:cond delay="0"/>
                                          </p:stCondLst>
                                        </p:cTn>
                                        <p:tgtEl>
                                          <p:spTgt spid="58"/>
                                        </p:tgtEl>
                                        <p:attrNameLst>
                                          <p:attrName>style.visibility</p:attrName>
                                        </p:attrNameLst>
                                      </p:cBhvr>
                                      <p:to>
                                        <p:strVal val="visible"/>
                                      </p:to>
                                    </p:set>
                                    <p:anim calcmode="lin" valueType="num">
                                      <p:cBhvr additive="base">
                                        <p:cTn id="55" dur="1500" fill="hold"/>
                                        <p:tgtEl>
                                          <p:spTgt spid="58"/>
                                        </p:tgtEl>
                                        <p:attrNameLst>
                                          <p:attrName>ppt_x</p:attrName>
                                        </p:attrNameLst>
                                      </p:cBhvr>
                                      <p:tavLst>
                                        <p:tav tm="0">
                                          <p:val>
                                            <p:strVal val="0-#ppt_w/2"/>
                                          </p:val>
                                        </p:tav>
                                        <p:tav tm="100000">
                                          <p:val>
                                            <p:strVal val="#ppt_x"/>
                                          </p:val>
                                        </p:tav>
                                      </p:tavLst>
                                    </p:anim>
                                    <p:anim calcmode="lin" valueType="num">
                                      <p:cBhvr additive="base">
                                        <p:cTn id="56" dur="1500" fill="hold"/>
                                        <p:tgtEl>
                                          <p:spTgt spid="58"/>
                                        </p:tgtEl>
                                        <p:attrNameLst>
                                          <p:attrName>ppt_y</p:attrName>
                                        </p:attrNameLst>
                                      </p:cBhvr>
                                      <p:tavLst>
                                        <p:tav tm="0">
                                          <p:val>
                                            <p:strVal val="#ppt_y"/>
                                          </p:val>
                                        </p:tav>
                                        <p:tav tm="100000">
                                          <p:val>
                                            <p:strVal val="#ppt_y"/>
                                          </p:val>
                                        </p:tav>
                                      </p:tavLst>
                                    </p:anim>
                                  </p:childTnLst>
                                </p:cTn>
                              </p:par>
                            </p:childTnLst>
                          </p:cTn>
                        </p:par>
                        <p:par>
                          <p:cTn id="57" fill="hold">
                            <p:stCondLst>
                              <p:cond delay="2100"/>
                            </p:stCondLst>
                            <p:childTnLst>
                              <p:par>
                                <p:cTn id="58" presetID="10" presetClass="exit" presetSubtype="0" fill="hold" nodeType="afterEffect">
                                  <p:stCondLst>
                                    <p:cond delay="75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100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nodeType="withEffect">
                                  <p:stCondLst>
                                    <p:cond delay="125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50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par>
                                <p:cTn id="70" presetID="10" presetClass="exit" presetSubtype="0" fill="hold" nodeType="withEffect">
                                  <p:stCondLst>
                                    <p:cond delay="175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10" presetClass="exit" presetSubtype="0" fill="hold" nodeType="withEffect">
                                  <p:stCondLst>
                                    <p:cond delay="1500"/>
                                  </p:stCondLst>
                                  <p:childTnLst>
                                    <p:animEffect transition="out" filter="fade">
                                      <p:cBhvr>
                                        <p:cTn id="74" dur="500"/>
                                        <p:tgtEl>
                                          <p:spTgt spid="24"/>
                                        </p:tgtEl>
                                      </p:cBhvr>
                                    </p:animEffect>
                                    <p:set>
                                      <p:cBhvr>
                                        <p:cTn id="75" dur="1" fill="hold">
                                          <p:stCondLst>
                                            <p:cond delay="499"/>
                                          </p:stCondLst>
                                        </p:cTn>
                                        <p:tgtEl>
                                          <p:spTgt spid="24"/>
                                        </p:tgtEl>
                                        <p:attrNameLst>
                                          <p:attrName>style.visibility</p:attrName>
                                        </p:attrNameLst>
                                      </p:cBhvr>
                                      <p:to>
                                        <p:strVal val="hidden"/>
                                      </p:to>
                                    </p:set>
                                  </p:childTnLst>
                                </p:cTn>
                              </p:par>
                              <p:par>
                                <p:cTn id="76" presetID="10" presetClass="exit" presetSubtype="0" fill="hold" nodeType="withEffect">
                                  <p:stCondLst>
                                    <p:cond delay="17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par>
                                <p:cTn id="79" presetID="10" presetClass="exit" presetSubtype="0" fill="hold" grpId="1" nodeType="withEffect">
                                  <p:stCondLst>
                                    <p:cond delay="750"/>
                                  </p:stCondLst>
                                  <p:childTnLst>
                                    <p:animEffect transition="out" filter="fade">
                                      <p:cBhvr>
                                        <p:cTn id="80" dur="500"/>
                                        <p:tgtEl>
                                          <p:spTgt spid="37"/>
                                        </p:tgtEl>
                                      </p:cBhvr>
                                    </p:animEffect>
                                    <p:set>
                                      <p:cBhvr>
                                        <p:cTn id="81" dur="1" fill="hold">
                                          <p:stCondLst>
                                            <p:cond delay="499"/>
                                          </p:stCondLst>
                                        </p:cTn>
                                        <p:tgtEl>
                                          <p:spTgt spid="37"/>
                                        </p:tgtEl>
                                        <p:attrNameLst>
                                          <p:attrName>style.visibility</p:attrName>
                                        </p:attrNameLst>
                                      </p:cBhvr>
                                      <p:to>
                                        <p:strVal val="hidden"/>
                                      </p:to>
                                    </p:set>
                                  </p:childTnLst>
                                </p:cTn>
                              </p:par>
                              <p:par>
                                <p:cTn id="82" presetID="10" presetClass="exit" presetSubtype="0" fill="hold" nodeType="withEffect">
                                  <p:stCondLst>
                                    <p:cond delay="1750"/>
                                  </p:stCondLst>
                                  <p:childTnLst>
                                    <p:animEffect transition="out" filter="fade">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par>
                                <p:cTn id="85" presetID="10" presetClass="exit" presetSubtype="0" fill="hold" nodeType="withEffect">
                                  <p:stCondLst>
                                    <p:cond delay="1250"/>
                                  </p:stCondLst>
                                  <p:childTnLst>
                                    <p:animEffect transition="out" filter="fade">
                                      <p:cBhvr>
                                        <p:cTn id="86" dur="500"/>
                                        <p:tgtEl>
                                          <p:spTgt spid="45"/>
                                        </p:tgtEl>
                                      </p:cBhvr>
                                    </p:animEffect>
                                    <p:set>
                                      <p:cBhvr>
                                        <p:cTn id="87" dur="1" fill="hold">
                                          <p:stCondLst>
                                            <p:cond delay="499"/>
                                          </p:stCondLst>
                                        </p:cTn>
                                        <p:tgtEl>
                                          <p:spTgt spid="45"/>
                                        </p:tgtEl>
                                        <p:attrNameLst>
                                          <p:attrName>style.visibility</p:attrName>
                                        </p:attrNameLst>
                                      </p:cBhvr>
                                      <p:to>
                                        <p:strVal val="hidden"/>
                                      </p:to>
                                    </p:set>
                                  </p:childTnLst>
                                </p:cTn>
                              </p:par>
                              <p:par>
                                <p:cTn id="88" presetID="10" presetClass="exit" presetSubtype="0" fill="hold" grpId="1" nodeType="withEffect">
                                  <p:stCondLst>
                                    <p:cond delay="750"/>
                                  </p:stCondLst>
                                  <p:childTnLst>
                                    <p:animEffect transition="out" filter="fade">
                                      <p:cBhvr>
                                        <p:cTn id="89" dur="500"/>
                                        <p:tgtEl>
                                          <p:spTgt spid="55"/>
                                        </p:tgtEl>
                                      </p:cBhvr>
                                    </p:animEffect>
                                    <p:set>
                                      <p:cBhvr>
                                        <p:cTn id="90" dur="1" fill="hold">
                                          <p:stCondLst>
                                            <p:cond delay="499"/>
                                          </p:stCondLst>
                                        </p:cTn>
                                        <p:tgtEl>
                                          <p:spTgt spid="55"/>
                                        </p:tgtEl>
                                        <p:attrNameLst>
                                          <p:attrName>style.visibility</p:attrName>
                                        </p:attrNameLst>
                                      </p:cBhvr>
                                      <p:to>
                                        <p:strVal val="hidden"/>
                                      </p:to>
                                    </p:set>
                                  </p:childTnLst>
                                </p:cTn>
                              </p:par>
                              <p:par>
                                <p:cTn id="91" presetID="10" presetClass="exit" presetSubtype="0" fill="hold" grpId="1" nodeType="withEffect">
                                  <p:stCondLst>
                                    <p:cond delay="1250"/>
                                  </p:stCondLst>
                                  <p:childTnLst>
                                    <p:animEffect transition="out" filter="fade">
                                      <p:cBhvr>
                                        <p:cTn id="92" dur="500"/>
                                        <p:tgtEl>
                                          <p:spTgt spid="56"/>
                                        </p:tgtEl>
                                      </p:cBhvr>
                                    </p:animEffect>
                                    <p:set>
                                      <p:cBhvr>
                                        <p:cTn id="93" dur="1" fill="hold">
                                          <p:stCondLst>
                                            <p:cond delay="499"/>
                                          </p:stCondLst>
                                        </p:cTn>
                                        <p:tgtEl>
                                          <p:spTgt spid="56"/>
                                        </p:tgtEl>
                                        <p:attrNameLst>
                                          <p:attrName>style.visibility</p:attrName>
                                        </p:attrNameLst>
                                      </p:cBhvr>
                                      <p:to>
                                        <p:strVal val="hidden"/>
                                      </p:to>
                                    </p:set>
                                  </p:childTnLst>
                                </p:cTn>
                              </p:par>
                              <p:par>
                                <p:cTn id="94" presetID="10" presetClass="exit" presetSubtype="0" fill="hold" grpId="1" nodeType="withEffect">
                                  <p:stCondLst>
                                    <p:cond delay="1000"/>
                                  </p:stCondLst>
                                  <p:childTnLst>
                                    <p:animEffect transition="out" filter="fade">
                                      <p:cBhvr>
                                        <p:cTn id="95" dur="500"/>
                                        <p:tgtEl>
                                          <p:spTgt spid="58"/>
                                        </p:tgtEl>
                                      </p:cBhvr>
                                    </p:animEffect>
                                    <p:set>
                                      <p:cBhvr>
                                        <p:cTn id="96" dur="1" fill="hold">
                                          <p:stCondLst>
                                            <p:cond delay="499"/>
                                          </p:stCondLst>
                                        </p:cTn>
                                        <p:tgtEl>
                                          <p:spTgt spid="58"/>
                                        </p:tgtEl>
                                        <p:attrNameLst>
                                          <p:attrName>style.visibility</p:attrName>
                                        </p:attrNameLst>
                                      </p:cBhvr>
                                      <p:to>
                                        <p:strVal val="hidden"/>
                                      </p:to>
                                    </p:set>
                                  </p:childTnLst>
                                </p:cTn>
                              </p:par>
                              <p:par>
                                <p:cTn id="97" presetID="10" presetClass="exit" presetSubtype="0" fill="hold" grpId="0" nodeType="withEffect">
                                  <p:stCondLst>
                                    <p:cond delay="1750"/>
                                  </p:stCondLst>
                                  <p:childTnLst>
                                    <p:animEffect transition="out" filter="fade">
                                      <p:cBhvr>
                                        <p:cTn id="98" dur="500"/>
                                        <p:tgtEl>
                                          <p:spTgt spid="57"/>
                                        </p:tgtEl>
                                      </p:cBhvr>
                                    </p:animEffect>
                                    <p:set>
                                      <p:cBhvr>
                                        <p:cTn id="99" dur="1" fill="hold">
                                          <p:stCondLst>
                                            <p:cond delay="499"/>
                                          </p:stCondLst>
                                        </p:cTn>
                                        <p:tgtEl>
                                          <p:spTgt spid="57"/>
                                        </p:tgtEl>
                                        <p:attrNameLst>
                                          <p:attrName>style.visibility</p:attrName>
                                        </p:attrNameLst>
                                      </p:cBhvr>
                                      <p:to>
                                        <p:strVal val="hidden"/>
                                      </p:to>
                                    </p:set>
                                  </p:childTnLst>
                                </p:cTn>
                              </p:par>
                              <p:par>
                                <p:cTn id="100" presetID="2" presetClass="exit" presetSubtype="2" fill="hold" nodeType="withEffect">
                                  <p:stCondLst>
                                    <p:cond delay="750"/>
                                  </p:stCondLst>
                                  <p:childTnLst>
                                    <p:anim calcmode="lin" valueType="num">
                                      <p:cBhvr additive="base">
                                        <p:cTn id="101" dur="500"/>
                                        <p:tgtEl>
                                          <p:spTgt spid="81"/>
                                        </p:tgtEl>
                                        <p:attrNameLst>
                                          <p:attrName>ppt_x</p:attrName>
                                        </p:attrNameLst>
                                      </p:cBhvr>
                                      <p:tavLst>
                                        <p:tav tm="0">
                                          <p:val>
                                            <p:strVal val="ppt_x"/>
                                          </p:val>
                                        </p:tav>
                                        <p:tav tm="100000">
                                          <p:val>
                                            <p:strVal val="1+ppt_w/2"/>
                                          </p:val>
                                        </p:tav>
                                      </p:tavLst>
                                    </p:anim>
                                    <p:anim calcmode="lin" valueType="num">
                                      <p:cBhvr additive="base">
                                        <p:cTn id="102" dur="500"/>
                                        <p:tgtEl>
                                          <p:spTgt spid="81"/>
                                        </p:tgtEl>
                                        <p:attrNameLst>
                                          <p:attrName>ppt_y</p:attrName>
                                        </p:attrNameLst>
                                      </p:cBhvr>
                                      <p:tavLst>
                                        <p:tav tm="0">
                                          <p:val>
                                            <p:strVal val="ppt_y"/>
                                          </p:val>
                                        </p:tav>
                                        <p:tav tm="100000">
                                          <p:val>
                                            <p:strVal val="ppt_y"/>
                                          </p:val>
                                        </p:tav>
                                      </p:tavLst>
                                    </p:anim>
                                    <p:set>
                                      <p:cBhvr>
                                        <p:cTn id="103" dur="1" fill="hold">
                                          <p:stCondLst>
                                            <p:cond delay="499"/>
                                          </p:stCondLst>
                                        </p:cTn>
                                        <p:tgtEl>
                                          <p:spTgt spid="81"/>
                                        </p:tgtEl>
                                        <p:attrNameLst>
                                          <p:attrName>style.visibility</p:attrName>
                                        </p:attrNameLst>
                                      </p:cBhvr>
                                      <p:to>
                                        <p:strVal val="hidden"/>
                                      </p:to>
                                    </p:set>
                                  </p:childTnLst>
                                </p:cTn>
                              </p:par>
                              <p:par>
                                <p:cTn id="104" presetID="10" presetClass="exit" presetSubtype="0" fill="hold" grpId="0" nodeType="withEffect">
                                  <p:stCondLst>
                                    <p:cond delay="750"/>
                                  </p:stCondLst>
                                  <p:childTnLst>
                                    <p:animEffect transition="out" filter="fade">
                                      <p:cBhvr>
                                        <p:cTn id="105" dur="500"/>
                                        <p:tgtEl>
                                          <p:spTgt spid="5"/>
                                        </p:tgtEl>
                                      </p:cBhvr>
                                    </p:animEffect>
                                    <p:set>
                                      <p:cBhvr>
                                        <p:cTn id="106" dur="1" fill="hold">
                                          <p:stCondLst>
                                            <p:cond delay="499"/>
                                          </p:stCondLst>
                                        </p:cTn>
                                        <p:tgtEl>
                                          <p:spTgt spid="5"/>
                                        </p:tgtEl>
                                        <p:attrNameLst>
                                          <p:attrName>style.visibility</p:attrName>
                                        </p:attrNameLst>
                                      </p:cBhvr>
                                      <p:to>
                                        <p:strVal val="hidden"/>
                                      </p:to>
                                    </p:set>
                                  </p:childTnLst>
                                </p:cTn>
                              </p:par>
                              <p:par>
                                <p:cTn id="107" presetID="10" presetClass="entr" presetSubtype="0" fill="hold" grpId="0" nodeType="withEffect">
                                  <p:stCondLst>
                                    <p:cond delay="1350"/>
                                  </p:stCondLst>
                                  <p:childTnLst>
                                    <p:set>
                                      <p:cBhvr>
                                        <p:cTn id="108" dur="1" fill="hold">
                                          <p:stCondLst>
                                            <p:cond delay="0"/>
                                          </p:stCondLst>
                                        </p:cTn>
                                        <p:tgtEl>
                                          <p:spTgt spid="60"/>
                                        </p:tgtEl>
                                        <p:attrNameLst>
                                          <p:attrName>style.visibility</p:attrName>
                                        </p:attrNameLst>
                                      </p:cBhvr>
                                      <p:to>
                                        <p:strVal val="visible"/>
                                      </p:to>
                                    </p:set>
                                    <p:animEffect transition="in" filter="fade">
                                      <p:cBhvr>
                                        <p:cTn id="109" dur="500"/>
                                        <p:tgtEl>
                                          <p:spTgt spid="60"/>
                                        </p:tgtEl>
                                      </p:cBhvr>
                                    </p:animEffect>
                                  </p:childTnLst>
                                </p:cTn>
                              </p:par>
                              <p:par>
                                <p:cTn id="110" presetID="2" presetClass="entr" presetSubtype="8" decel="100000" fill="hold" grpId="0" nodeType="withEffect">
                                  <p:stCondLst>
                                    <p:cond delay="1250"/>
                                  </p:stCondLst>
                                  <p:childTnLst>
                                    <p:set>
                                      <p:cBhvr>
                                        <p:cTn id="111" dur="1" fill="hold">
                                          <p:stCondLst>
                                            <p:cond delay="0"/>
                                          </p:stCondLst>
                                        </p:cTn>
                                        <p:tgtEl>
                                          <p:spTgt spid="61"/>
                                        </p:tgtEl>
                                        <p:attrNameLst>
                                          <p:attrName>style.visibility</p:attrName>
                                        </p:attrNameLst>
                                      </p:cBhvr>
                                      <p:to>
                                        <p:strVal val="visible"/>
                                      </p:to>
                                    </p:set>
                                    <p:anim calcmode="lin" valueType="num">
                                      <p:cBhvr additive="base">
                                        <p:cTn id="112" dur="750" fill="hold"/>
                                        <p:tgtEl>
                                          <p:spTgt spid="61"/>
                                        </p:tgtEl>
                                        <p:attrNameLst>
                                          <p:attrName>ppt_x</p:attrName>
                                        </p:attrNameLst>
                                      </p:cBhvr>
                                      <p:tavLst>
                                        <p:tav tm="0">
                                          <p:val>
                                            <p:strVal val="0-#ppt_w/2"/>
                                          </p:val>
                                        </p:tav>
                                        <p:tav tm="100000">
                                          <p:val>
                                            <p:strVal val="#ppt_x"/>
                                          </p:val>
                                        </p:tav>
                                      </p:tavLst>
                                    </p:anim>
                                    <p:anim calcmode="lin" valueType="num">
                                      <p:cBhvr additive="base">
                                        <p:cTn id="113" dur="750" fill="hold"/>
                                        <p:tgtEl>
                                          <p:spTgt spid="61"/>
                                        </p:tgtEl>
                                        <p:attrNameLst>
                                          <p:attrName>ppt_y</p:attrName>
                                        </p:attrNameLst>
                                      </p:cBhvr>
                                      <p:tavLst>
                                        <p:tav tm="0">
                                          <p:val>
                                            <p:strVal val="#ppt_y"/>
                                          </p:val>
                                        </p:tav>
                                        <p:tav tm="100000">
                                          <p:val>
                                            <p:strVal val="#ppt_y"/>
                                          </p:val>
                                        </p:tav>
                                      </p:tavLst>
                                    </p:anim>
                                  </p:childTnLst>
                                </p:cTn>
                              </p:par>
                              <p:par>
                                <p:cTn id="114" presetID="2" presetClass="entr" presetSubtype="8" decel="100000" fill="hold" grpId="0" nodeType="withEffect">
                                  <p:stCondLst>
                                    <p:cond delay="1100"/>
                                  </p:stCondLst>
                                  <p:childTnLst>
                                    <p:set>
                                      <p:cBhvr>
                                        <p:cTn id="115" dur="1" fill="hold">
                                          <p:stCondLst>
                                            <p:cond delay="0"/>
                                          </p:stCondLst>
                                        </p:cTn>
                                        <p:tgtEl>
                                          <p:spTgt spid="62"/>
                                        </p:tgtEl>
                                        <p:attrNameLst>
                                          <p:attrName>style.visibility</p:attrName>
                                        </p:attrNameLst>
                                      </p:cBhvr>
                                      <p:to>
                                        <p:strVal val="visible"/>
                                      </p:to>
                                    </p:set>
                                    <p:anim calcmode="lin" valueType="num">
                                      <p:cBhvr additive="base">
                                        <p:cTn id="116" dur="750" fill="hold"/>
                                        <p:tgtEl>
                                          <p:spTgt spid="62"/>
                                        </p:tgtEl>
                                        <p:attrNameLst>
                                          <p:attrName>ppt_x</p:attrName>
                                        </p:attrNameLst>
                                      </p:cBhvr>
                                      <p:tavLst>
                                        <p:tav tm="0">
                                          <p:val>
                                            <p:strVal val="0-#ppt_w/2"/>
                                          </p:val>
                                        </p:tav>
                                        <p:tav tm="100000">
                                          <p:val>
                                            <p:strVal val="#ppt_x"/>
                                          </p:val>
                                        </p:tav>
                                      </p:tavLst>
                                    </p:anim>
                                    <p:anim calcmode="lin" valueType="num">
                                      <p:cBhvr additive="base">
                                        <p:cTn id="117" dur="750" fill="hold"/>
                                        <p:tgtEl>
                                          <p:spTgt spid="62"/>
                                        </p:tgtEl>
                                        <p:attrNameLst>
                                          <p:attrName>ppt_y</p:attrName>
                                        </p:attrNameLst>
                                      </p:cBhvr>
                                      <p:tavLst>
                                        <p:tav tm="0">
                                          <p:val>
                                            <p:strVal val="#ppt_y"/>
                                          </p:val>
                                        </p:tav>
                                        <p:tav tm="100000">
                                          <p:val>
                                            <p:strVal val="#ppt_y"/>
                                          </p:val>
                                        </p:tav>
                                      </p:tavLst>
                                    </p:anim>
                                  </p:childTnLst>
                                </p:cTn>
                              </p:par>
                              <p:par>
                                <p:cTn id="118" presetID="2" presetClass="entr" presetSubtype="12" decel="100000" fill="hold" grpId="0" nodeType="withEffect">
                                  <p:stCondLst>
                                    <p:cond delay="1150"/>
                                  </p:stCondLst>
                                  <p:childTnLst>
                                    <p:set>
                                      <p:cBhvr>
                                        <p:cTn id="119" dur="1" fill="hold">
                                          <p:stCondLst>
                                            <p:cond delay="0"/>
                                          </p:stCondLst>
                                        </p:cTn>
                                        <p:tgtEl>
                                          <p:spTgt spid="63"/>
                                        </p:tgtEl>
                                        <p:attrNameLst>
                                          <p:attrName>style.visibility</p:attrName>
                                        </p:attrNameLst>
                                      </p:cBhvr>
                                      <p:to>
                                        <p:strVal val="visible"/>
                                      </p:to>
                                    </p:set>
                                    <p:anim calcmode="lin" valueType="num">
                                      <p:cBhvr additive="base">
                                        <p:cTn id="120" dur="750" fill="hold"/>
                                        <p:tgtEl>
                                          <p:spTgt spid="63"/>
                                        </p:tgtEl>
                                        <p:attrNameLst>
                                          <p:attrName>ppt_x</p:attrName>
                                        </p:attrNameLst>
                                      </p:cBhvr>
                                      <p:tavLst>
                                        <p:tav tm="0">
                                          <p:val>
                                            <p:strVal val="0-#ppt_w/2"/>
                                          </p:val>
                                        </p:tav>
                                        <p:tav tm="100000">
                                          <p:val>
                                            <p:strVal val="#ppt_x"/>
                                          </p:val>
                                        </p:tav>
                                      </p:tavLst>
                                    </p:anim>
                                    <p:anim calcmode="lin" valueType="num">
                                      <p:cBhvr additive="base">
                                        <p:cTn id="121" dur="750" fill="hold"/>
                                        <p:tgtEl>
                                          <p:spTgt spid="63"/>
                                        </p:tgtEl>
                                        <p:attrNameLst>
                                          <p:attrName>ppt_y</p:attrName>
                                        </p:attrNameLst>
                                      </p:cBhvr>
                                      <p:tavLst>
                                        <p:tav tm="0">
                                          <p:val>
                                            <p:strVal val="1+#ppt_h/2"/>
                                          </p:val>
                                        </p:tav>
                                        <p:tav tm="100000">
                                          <p:val>
                                            <p:strVal val="#ppt_y"/>
                                          </p:val>
                                        </p:tav>
                                      </p:tavLst>
                                    </p:anim>
                                  </p:childTnLst>
                                </p:cTn>
                              </p:par>
                              <p:par>
                                <p:cTn id="122" presetID="2" presetClass="entr" presetSubtype="2" decel="100000" fill="hold" grpId="0" nodeType="withEffect">
                                  <p:stCondLst>
                                    <p:cond delay="1200"/>
                                  </p:stCondLst>
                                  <p:childTnLst>
                                    <p:set>
                                      <p:cBhvr>
                                        <p:cTn id="123" dur="1" fill="hold">
                                          <p:stCondLst>
                                            <p:cond delay="0"/>
                                          </p:stCondLst>
                                        </p:cTn>
                                        <p:tgtEl>
                                          <p:spTgt spid="64"/>
                                        </p:tgtEl>
                                        <p:attrNameLst>
                                          <p:attrName>style.visibility</p:attrName>
                                        </p:attrNameLst>
                                      </p:cBhvr>
                                      <p:to>
                                        <p:strVal val="visible"/>
                                      </p:to>
                                    </p:set>
                                    <p:anim calcmode="lin" valueType="num">
                                      <p:cBhvr additive="base">
                                        <p:cTn id="124" dur="750" fill="hold"/>
                                        <p:tgtEl>
                                          <p:spTgt spid="64"/>
                                        </p:tgtEl>
                                        <p:attrNameLst>
                                          <p:attrName>ppt_x</p:attrName>
                                        </p:attrNameLst>
                                      </p:cBhvr>
                                      <p:tavLst>
                                        <p:tav tm="0">
                                          <p:val>
                                            <p:strVal val="1+#ppt_w/2"/>
                                          </p:val>
                                        </p:tav>
                                        <p:tav tm="100000">
                                          <p:val>
                                            <p:strVal val="#ppt_x"/>
                                          </p:val>
                                        </p:tav>
                                      </p:tavLst>
                                    </p:anim>
                                    <p:anim calcmode="lin" valueType="num">
                                      <p:cBhvr additive="base">
                                        <p:cTn id="125" dur="750" fill="hold"/>
                                        <p:tgtEl>
                                          <p:spTgt spid="64"/>
                                        </p:tgtEl>
                                        <p:attrNameLst>
                                          <p:attrName>ppt_y</p:attrName>
                                        </p:attrNameLst>
                                      </p:cBhvr>
                                      <p:tavLst>
                                        <p:tav tm="0">
                                          <p:val>
                                            <p:strVal val="#ppt_y"/>
                                          </p:val>
                                        </p:tav>
                                        <p:tav tm="100000">
                                          <p:val>
                                            <p:strVal val="#ppt_y"/>
                                          </p:val>
                                        </p:tav>
                                      </p:tavLst>
                                    </p:anim>
                                  </p:childTnLst>
                                </p:cTn>
                              </p:par>
                              <p:par>
                                <p:cTn id="126" presetID="2" presetClass="entr" presetSubtype="2" decel="100000" fill="hold" grpId="0" nodeType="withEffect">
                                  <p:stCondLst>
                                    <p:cond delay="1250"/>
                                  </p:stCondLst>
                                  <p:childTnLst>
                                    <p:set>
                                      <p:cBhvr>
                                        <p:cTn id="127" dur="1" fill="hold">
                                          <p:stCondLst>
                                            <p:cond delay="0"/>
                                          </p:stCondLst>
                                        </p:cTn>
                                        <p:tgtEl>
                                          <p:spTgt spid="65"/>
                                        </p:tgtEl>
                                        <p:attrNameLst>
                                          <p:attrName>style.visibility</p:attrName>
                                        </p:attrNameLst>
                                      </p:cBhvr>
                                      <p:to>
                                        <p:strVal val="visible"/>
                                      </p:to>
                                    </p:set>
                                    <p:anim calcmode="lin" valueType="num">
                                      <p:cBhvr additive="base">
                                        <p:cTn id="128" dur="750" fill="hold"/>
                                        <p:tgtEl>
                                          <p:spTgt spid="65"/>
                                        </p:tgtEl>
                                        <p:attrNameLst>
                                          <p:attrName>ppt_x</p:attrName>
                                        </p:attrNameLst>
                                      </p:cBhvr>
                                      <p:tavLst>
                                        <p:tav tm="0">
                                          <p:val>
                                            <p:strVal val="1+#ppt_w/2"/>
                                          </p:val>
                                        </p:tav>
                                        <p:tav tm="100000">
                                          <p:val>
                                            <p:strVal val="#ppt_x"/>
                                          </p:val>
                                        </p:tav>
                                      </p:tavLst>
                                    </p:anim>
                                    <p:anim calcmode="lin" valueType="num">
                                      <p:cBhvr additive="base">
                                        <p:cTn id="129" dur="750" fill="hold"/>
                                        <p:tgtEl>
                                          <p:spTgt spid="65"/>
                                        </p:tgtEl>
                                        <p:attrNameLst>
                                          <p:attrName>ppt_y</p:attrName>
                                        </p:attrNameLst>
                                      </p:cBhvr>
                                      <p:tavLst>
                                        <p:tav tm="0">
                                          <p:val>
                                            <p:strVal val="#ppt_y"/>
                                          </p:val>
                                        </p:tav>
                                        <p:tav tm="100000">
                                          <p:val>
                                            <p:strVal val="#ppt_y"/>
                                          </p:val>
                                        </p:tav>
                                      </p:tavLst>
                                    </p:anim>
                                  </p:childTnLst>
                                </p:cTn>
                              </p:par>
                              <p:par>
                                <p:cTn id="130" presetID="2" presetClass="entr" presetSubtype="2" decel="100000" fill="hold" grpId="0" nodeType="withEffect">
                                  <p:stCondLst>
                                    <p:cond delay="1100"/>
                                  </p:stCondLst>
                                  <p:childTnLst>
                                    <p:set>
                                      <p:cBhvr>
                                        <p:cTn id="131" dur="1" fill="hold">
                                          <p:stCondLst>
                                            <p:cond delay="0"/>
                                          </p:stCondLst>
                                        </p:cTn>
                                        <p:tgtEl>
                                          <p:spTgt spid="66"/>
                                        </p:tgtEl>
                                        <p:attrNameLst>
                                          <p:attrName>style.visibility</p:attrName>
                                        </p:attrNameLst>
                                      </p:cBhvr>
                                      <p:to>
                                        <p:strVal val="visible"/>
                                      </p:to>
                                    </p:set>
                                    <p:anim calcmode="lin" valueType="num">
                                      <p:cBhvr additive="base">
                                        <p:cTn id="132" dur="750" fill="hold"/>
                                        <p:tgtEl>
                                          <p:spTgt spid="66"/>
                                        </p:tgtEl>
                                        <p:attrNameLst>
                                          <p:attrName>ppt_x</p:attrName>
                                        </p:attrNameLst>
                                      </p:cBhvr>
                                      <p:tavLst>
                                        <p:tav tm="0">
                                          <p:val>
                                            <p:strVal val="1+#ppt_w/2"/>
                                          </p:val>
                                        </p:tav>
                                        <p:tav tm="100000">
                                          <p:val>
                                            <p:strVal val="#ppt_x"/>
                                          </p:val>
                                        </p:tav>
                                      </p:tavLst>
                                    </p:anim>
                                    <p:anim calcmode="lin" valueType="num">
                                      <p:cBhvr additive="base">
                                        <p:cTn id="133" dur="750" fill="hold"/>
                                        <p:tgtEl>
                                          <p:spTgt spid="66"/>
                                        </p:tgtEl>
                                        <p:attrNameLst>
                                          <p:attrName>ppt_y</p:attrName>
                                        </p:attrNameLst>
                                      </p:cBhvr>
                                      <p:tavLst>
                                        <p:tav tm="0">
                                          <p:val>
                                            <p:strVal val="#ppt_y"/>
                                          </p:val>
                                        </p:tav>
                                        <p:tav tm="100000">
                                          <p:val>
                                            <p:strVal val="#ppt_y"/>
                                          </p:val>
                                        </p:tav>
                                      </p:tavLst>
                                    </p:anim>
                                  </p:childTnLst>
                                </p:cTn>
                              </p:par>
                              <p:par>
                                <p:cTn id="134" presetID="2" presetClass="entr" presetSubtype="2" decel="100000" fill="hold" grpId="0" nodeType="withEffect">
                                  <p:stCondLst>
                                    <p:cond delay="1060"/>
                                  </p:stCondLst>
                                  <p:childTnLst>
                                    <p:set>
                                      <p:cBhvr>
                                        <p:cTn id="135" dur="1" fill="hold">
                                          <p:stCondLst>
                                            <p:cond delay="0"/>
                                          </p:stCondLst>
                                        </p:cTn>
                                        <p:tgtEl>
                                          <p:spTgt spid="67"/>
                                        </p:tgtEl>
                                        <p:attrNameLst>
                                          <p:attrName>style.visibility</p:attrName>
                                        </p:attrNameLst>
                                      </p:cBhvr>
                                      <p:to>
                                        <p:strVal val="visible"/>
                                      </p:to>
                                    </p:set>
                                    <p:anim calcmode="lin" valueType="num">
                                      <p:cBhvr additive="base">
                                        <p:cTn id="136" dur="750" fill="hold"/>
                                        <p:tgtEl>
                                          <p:spTgt spid="67"/>
                                        </p:tgtEl>
                                        <p:attrNameLst>
                                          <p:attrName>ppt_x</p:attrName>
                                        </p:attrNameLst>
                                      </p:cBhvr>
                                      <p:tavLst>
                                        <p:tav tm="0">
                                          <p:val>
                                            <p:strVal val="1+#ppt_w/2"/>
                                          </p:val>
                                        </p:tav>
                                        <p:tav tm="100000">
                                          <p:val>
                                            <p:strVal val="#ppt_x"/>
                                          </p:val>
                                        </p:tav>
                                      </p:tavLst>
                                    </p:anim>
                                    <p:anim calcmode="lin" valueType="num">
                                      <p:cBhvr additive="base">
                                        <p:cTn id="137" dur="750" fill="hold"/>
                                        <p:tgtEl>
                                          <p:spTgt spid="67"/>
                                        </p:tgtEl>
                                        <p:attrNameLst>
                                          <p:attrName>ppt_y</p:attrName>
                                        </p:attrNameLst>
                                      </p:cBhvr>
                                      <p:tavLst>
                                        <p:tav tm="0">
                                          <p:val>
                                            <p:strVal val="#ppt_y"/>
                                          </p:val>
                                        </p:tav>
                                        <p:tav tm="100000">
                                          <p:val>
                                            <p:strVal val="#ppt_y"/>
                                          </p:val>
                                        </p:tav>
                                      </p:tavLst>
                                    </p:anim>
                                  </p:childTnLst>
                                </p:cTn>
                              </p:par>
                              <p:par>
                                <p:cTn id="138" presetID="2" presetClass="entr" presetSubtype="8" decel="100000" fill="hold" grpId="0" nodeType="withEffect">
                                  <p:stCondLst>
                                    <p:cond delay="1500"/>
                                  </p:stCondLst>
                                  <p:childTnLst>
                                    <p:set>
                                      <p:cBhvr>
                                        <p:cTn id="139" dur="1" fill="hold">
                                          <p:stCondLst>
                                            <p:cond delay="0"/>
                                          </p:stCondLst>
                                        </p:cTn>
                                        <p:tgtEl>
                                          <p:spTgt spid="68"/>
                                        </p:tgtEl>
                                        <p:attrNameLst>
                                          <p:attrName>style.visibility</p:attrName>
                                        </p:attrNameLst>
                                      </p:cBhvr>
                                      <p:to>
                                        <p:strVal val="visible"/>
                                      </p:to>
                                    </p:set>
                                    <p:anim calcmode="lin" valueType="num">
                                      <p:cBhvr additive="base">
                                        <p:cTn id="140" dur="750" fill="hold"/>
                                        <p:tgtEl>
                                          <p:spTgt spid="68"/>
                                        </p:tgtEl>
                                        <p:attrNameLst>
                                          <p:attrName>ppt_x</p:attrName>
                                        </p:attrNameLst>
                                      </p:cBhvr>
                                      <p:tavLst>
                                        <p:tav tm="0">
                                          <p:val>
                                            <p:strVal val="0-#ppt_w/2"/>
                                          </p:val>
                                        </p:tav>
                                        <p:tav tm="100000">
                                          <p:val>
                                            <p:strVal val="#ppt_x"/>
                                          </p:val>
                                        </p:tav>
                                      </p:tavLst>
                                    </p:anim>
                                    <p:anim calcmode="lin" valueType="num">
                                      <p:cBhvr additive="base">
                                        <p:cTn id="141" dur="750" fill="hold"/>
                                        <p:tgtEl>
                                          <p:spTgt spid="68"/>
                                        </p:tgtEl>
                                        <p:attrNameLst>
                                          <p:attrName>ppt_y</p:attrName>
                                        </p:attrNameLst>
                                      </p:cBhvr>
                                      <p:tavLst>
                                        <p:tav tm="0">
                                          <p:val>
                                            <p:strVal val="#ppt_y"/>
                                          </p:val>
                                        </p:tav>
                                        <p:tav tm="100000">
                                          <p:val>
                                            <p:strVal val="#ppt_y"/>
                                          </p:val>
                                        </p:tav>
                                      </p:tavLst>
                                    </p:anim>
                                  </p:childTnLst>
                                </p:cTn>
                              </p:par>
                              <p:par>
                                <p:cTn id="142" presetID="2" presetClass="entr" presetSubtype="2" decel="100000" fill="hold" grpId="0" nodeType="withEffect">
                                  <p:stCondLst>
                                    <p:cond delay="1180"/>
                                  </p:stCondLst>
                                  <p:childTnLst>
                                    <p:set>
                                      <p:cBhvr>
                                        <p:cTn id="143" dur="1" fill="hold">
                                          <p:stCondLst>
                                            <p:cond delay="0"/>
                                          </p:stCondLst>
                                        </p:cTn>
                                        <p:tgtEl>
                                          <p:spTgt spid="69"/>
                                        </p:tgtEl>
                                        <p:attrNameLst>
                                          <p:attrName>style.visibility</p:attrName>
                                        </p:attrNameLst>
                                      </p:cBhvr>
                                      <p:to>
                                        <p:strVal val="visible"/>
                                      </p:to>
                                    </p:set>
                                    <p:anim calcmode="lin" valueType="num">
                                      <p:cBhvr additive="base">
                                        <p:cTn id="144" dur="750" fill="hold"/>
                                        <p:tgtEl>
                                          <p:spTgt spid="69"/>
                                        </p:tgtEl>
                                        <p:attrNameLst>
                                          <p:attrName>ppt_x</p:attrName>
                                        </p:attrNameLst>
                                      </p:cBhvr>
                                      <p:tavLst>
                                        <p:tav tm="0">
                                          <p:val>
                                            <p:strVal val="1+#ppt_w/2"/>
                                          </p:val>
                                        </p:tav>
                                        <p:tav tm="100000">
                                          <p:val>
                                            <p:strVal val="#ppt_x"/>
                                          </p:val>
                                        </p:tav>
                                      </p:tavLst>
                                    </p:anim>
                                    <p:anim calcmode="lin" valueType="num">
                                      <p:cBhvr additive="base">
                                        <p:cTn id="145" dur="750" fill="hold"/>
                                        <p:tgtEl>
                                          <p:spTgt spid="69"/>
                                        </p:tgtEl>
                                        <p:attrNameLst>
                                          <p:attrName>ppt_y</p:attrName>
                                        </p:attrNameLst>
                                      </p:cBhvr>
                                      <p:tavLst>
                                        <p:tav tm="0">
                                          <p:val>
                                            <p:strVal val="#ppt_y"/>
                                          </p:val>
                                        </p:tav>
                                        <p:tav tm="100000">
                                          <p:val>
                                            <p:strVal val="#ppt_y"/>
                                          </p:val>
                                        </p:tav>
                                      </p:tavLst>
                                    </p:anim>
                                  </p:childTnLst>
                                </p:cTn>
                              </p:par>
                              <p:par>
                                <p:cTn id="146" presetID="2" presetClass="entr" presetSubtype="4" decel="100000" fill="hold" grpId="0" nodeType="withEffect">
                                  <p:stCondLst>
                                    <p:cond delay="1050"/>
                                  </p:stCondLst>
                                  <p:childTnLst>
                                    <p:set>
                                      <p:cBhvr>
                                        <p:cTn id="147" dur="1" fill="hold">
                                          <p:stCondLst>
                                            <p:cond delay="0"/>
                                          </p:stCondLst>
                                        </p:cTn>
                                        <p:tgtEl>
                                          <p:spTgt spid="70"/>
                                        </p:tgtEl>
                                        <p:attrNameLst>
                                          <p:attrName>style.visibility</p:attrName>
                                        </p:attrNameLst>
                                      </p:cBhvr>
                                      <p:to>
                                        <p:strVal val="visible"/>
                                      </p:to>
                                    </p:set>
                                    <p:anim calcmode="lin" valueType="num">
                                      <p:cBhvr additive="base">
                                        <p:cTn id="148" dur="750" fill="hold"/>
                                        <p:tgtEl>
                                          <p:spTgt spid="70"/>
                                        </p:tgtEl>
                                        <p:attrNameLst>
                                          <p:attrName>ppt_x</p:attrName>
                                        </p:attrNameLst>
                                      </p:cBhvr>
                                      <p:tavLst>
                                        <p:tav tm="0">
                                          <p:val>
                                            <p:strVal val="#ppt_x"/>
                                          </p:val>
                                        </p:tav>
                                        <p:tav tm="100000">
                                          <p:val>
                                            <p:strVal val="#ppt_x"/>
                                          </p:val>
                                        </p:tav>
                                      </p:tavLst>
                                    </p:anim>
                                    <p:anim calcmode="lin" valueType="num">
                                      <p:cBhvr additive="base">
                                        <p:cTn id="149" dur="750" fill="hold"/>
                                        <p:tgtEl>
                                          <p:spTgt spid="70"/>
                                        </p:tgtEl>
                                        <p:attrNameLst>
                                          <p:attrName>ppt_y</p:attrName>
                                        </p:attrNameLst>
                                      </p:cBhvr>
                                      <p:tavLst>
                                        <p:tav tm="0">
                                          <p:val>
                                            <p:strVal val="1+#ppt_h/2"/>
                                          </p:val>
                                        </p:tav>
                                        <p:tav tm="100000">
                                          <p:val>
                                            <p:strVal val="#ppt_y"/>
                                          </p:val>
                                        </p:tav>
                                      </p:tavLst>
                                    </p:anim>
                                  </p:childTnLst>
                                </p:cTn>
                              </p:par>
                              <p:par>
                                <p:cTn id="150" presetID="2" presetClass="entr" presetSubtype="8" decel="100000" fill="hold" grpId="0" nodeType="withEffect">
                                  <p:stCondLst>
                                    <p:cond delay="1500"/>
                                  </p:stCondLst>
                                  <p:childTnLst>
                                    <p:set>
                                      <p:cBhvr>
                                        <p:cTn id="151" dur="1" fill="hold">
                                          <p:stCondLst>
                                            <p:cond delay="0"/>
                                          </p:stCondLst>
                                        </p:cTn>
                                        <p:tgtEl>
                                          <p:spTgt spid="71"/>
                                        </p:tgtEl>
                                        <p:attrNameLst>
                                          <p:attrName>style.visibility</p:attrName>
                                        </p:attrNameLst>
                                      </p:cBhvr>
                                      <p:to>
                                        <p:strVal val="visible"/>
                                      </p:to>
                                    </p:set>
                                    <p:anim calcmode="lin" valueType="num">
                                      <p:cBhvr additive="base">
                                        <p:cTn id="152" dur="750" fill="hold"/>
                                        <p:tgtEl>
                                          <p:spTgt spid="71"/>
                                        </p:tgtEl>
                                        <p:attrNameLst>
                                          <p:attrName>ppt_x</p:attrName>
                                        </p:attrNameLst>
                                      </p:cBhvr>
                                      <p:tavLst>
                                        <p:tav tm="0">
                                          <p:val>
                                            <p:strVal val="0-#ppt_w/2"/>
                                          </p:val>
                                        </p:tav>
                                        <p:tav tm="100000">
                                          <p:val>
                                            <p:strVal val="#ppt_x"/>
                                          </p:val>
                                        </p:tav>
                                      </p:tavLst>
                                    </p:anim>
                                    <p:anim calcmode="lin" valueType="num">
                                      <p:cBhvr additive="base">
                                        <p:cTn id="153" dur="750" fill="hold"/>
                                        <p:tgtEl>
                                          <p:spTgt spid="71"/>
                                        </p:tgtEl>
                                        <p:attrNameLst>
                                          <p:attrName>ppt_y</p:attrName>
                                        </p:attrNameLst>
                                      </p:cBhvr>
                                      <p:tavLst>
                                        <p:tav tm="0">
                                          <p:val>
                                            <p:strVal val="#ppt_y"/>
                                          </p:val>
                                        </p:tav>
                                        <p:tav tm="100000">
                                          <p:val>
                                            <p:strVal val="#ppt_y"/>
                                          </p:val>
                                        </p:tav>
                                      </p:tavLst>
                                    </p:anim>
                                  </p:childTnLst>
                                </p:cTn>
                              </p:par>
                              <p:par>
                                <p:cTn id="154" presetID="2" presetClass="entr" presetSubtype="8" decel="100000" fill="hold" grpId="0" nodeType="withEffect">
                                  <p:stCondLst>
                                    <p:cond delay="1160"/>
                                  </p:stCondLst>
                                  <p:childTnLst>
                                    <p:set>
                                      <p:cBhvr>
                                        <p:cTn id="155" dur="1" fill="hold">
                                          <p:stCondLst>
                                            <p:cond delay="0"/>
                                          </p:stCondLst>
                                        </p:cTn>
                                        <p:tgtEl>
                                          <p:spTgt spid="72"/>
                                        </p:tgtEl>
                                        <p:attrNameLst>
                                          <p:attrName>style.visibility</p:attrName>
                                        </p:attrNameLst>
                                      </p:cBhvr>
                                      <p:to>
                                        <p:strVal val="visible"/>
                                      </p:to>
                                    </p:set>
                                    <p:anim calcmode="lin" valueType="num">
                                      <p:cBhvr additive="base">
                                        <p:cTn id="156" dur="750" fill="hold"/>
                                        <p:tgtEl>
                                          <p:spTgt spid="72"/>
                                        </p:tgtEl>
                                        <p:attrNameLst>
                                          <p:attrName>ppt_x</p:attrName>
                                        </p:attrNameLst>
                                      </p:cBhvr>
                                      <p:tavLst>
                                        <p:tav tm="0">
                                          <p:val>
                                            <p:strVal val="0-#ppt_w/2"/>
                                          </p:val>
                                        </p:tav>
                                        <p:tav tm="100000">
                                          <p:val>
                                            <p:strVal val="#ppt_x"/>
                                          </p:val>
                                        </p:tav>
                                      </p:tavLst>
                                    </p:anim>
                                    <p:anim calcmode="lin" valueType="num">
                                      <p:cBhvr additive="base">
                                        <p:cTn id="157" dur="750" fill="hold"/>
                                        <p:tgtEl>
                                          <p:spTgt spid="72"/>
                                        </p:tgtEl>
                                        <p:attrNameLst>
                                          <p:attrName>ppt_y</p:attrName>
                                        </p:attrNameLst>
                                      </p:cBhvr>
                                      <p:tavLst>
                                        <p:tav tm="0">
                                          <p:val>
                                            <p:strVal val="#ppt_y"/>
                                          </p:val>
                                        </p:tav>
                                        <p:tav tm="100000">
                                          <p:val>
                                            <p:strVal val="#ppt_y"/>
                                          </p:val>
                                        </p:tav>
                                      </p:tavLst>
                                    </p:anim>
                                  </p:childTnLst>
                                </p:cTn>
                              </p:par>
                              <p:par>
                                <p:cTn id="158" presetID="2" presetClass="entr" presetSubtype="8" decel="100000" fill="hold" grpId="0" nodeType="withEffect">
                                  <p:stCondLst>
                                    <p:cond delay="1050"/>
                                  </p:stCondLst>
                                  <p:childTnLst>
                                    <p:set>
                                      <p:cBhvr>
                                        <p:cTn id="159" dur="1" fill="hold">
                                          <p:stCondLst>
                                            <p:cond delay="0"/>
                                          </p:stCondLst>
                                        </p:cTn>
                                        <p:tgtEl>
                                          <p:spTgt spid="73"/>
                                        </p:tgtEl>
                                        <p:attrNameLst>
                                          <p:attrName>style.visibility</p:attrName>
                                        </p:attrNameLst>
                                      </p:cBhvr>
                                      <p:to>
                                        <p:strVal val="visible"/>
                                      </p:to>
                                    </p:set>
                                    <p:anim calcmode="lin" valueType="num">
                                      <p:cBhvr additive="base">
                                        <p:cTn id="160" dur="750" fill="hold"/>
                                        <p:tgtEl>
                                          <p:spTgt spid="73"/>
                                        </p:tgtEl>
                                        <p:attrNameLst>
                                          <p:attrName>ppt_x</p:attrName>
                                        </p:attrNameLst>
                                      </p:cBhvr>
                                      <p:tavLst>
                                        <p:tav tm="0">
                                          <p:val>
                                            <p:strVal val="0-#ppt_w/2"/>
                                          </p:val>
                                        </p:tav>
                                        <p:tav tm="100000">
                                          <p:val>
                                            <p:strVal val="#ppt_x"/>
                                          </p:val>
                                        </p:tav>
                                      </p:tavLst>
                                    </p:anim>
                                    <p:anim calcmode="lin" valueType="num">
                                      <p:cBhvr additive="base">
                                        <p:cTn id="161" dur="750" fill="hold"/>
                                        <p:tgtEl>
                                          <p:spTgt spid="73"/>
                                        </p:tgtEl>
                                        <p:attrNameLst>
                                          <p:attrName>ppt_y</p:attrName>
                                        </p:attrNameLst>
                                      </p:cBhvr>
                                      <p:tavLst>
                                        <p:tav tm="0">
                                          <p:val>
                                            <p:strVal val="#ppt_y"/>
                                          </p:val>
                                        </p:tav>
                                        <p:tav tm="100000">
                                          <p:val>
                                            <p:strVal val="#ppt_y"/>
                                          </p:val>
                                        </p:tav>
                                      </p:tavLst>
                                    </p:anim>
                                  </p:childTnLst>
                                </p:cTn>
                              </p:par>
                              <p:par>
                                <p:cTn id="162" presetID="2" presetClass="entr" presetSubtype="8" decel="100000" fill="hold" grpId="0" nodeType="withEffect">
                                  <p:stCondLst>
                                    <p:cond delay="1200"/>
                                  </p:stCondLst>
                                  <p:childTnLst>
                                    <p:set>
                                      <p:cBhvr>
                                        <p:cTn id="163" dur="1" fill="hold">
                                          <p:stCondLst>
                                            <p:cond delay="0"/>
                                          </p:stCondLst>
                                        </p:cTn>
                                        <p:tgtEl>
                                          <p:spTgt spid="74"/>
                                        </p:tgtEl>
                                        <p:attrNameLst>
                                          <p:attrName>style.visibility</p:attrName>
                                        </p:attrNameLst>
                                      </p:cBhvr>
                                      <p:to>
                                        <p:strVal val="visible"/>
                                      </p:to>
                                    </p:set>
                                    <p:anim calcmode="lin" valueType="num">
                                      <p:cBhvr additive="base">
                                        <p:cTn id="164" dur="750" fill="hold"/>
                                        <p:tgtEl>
                                          <p:spTgt spid="74"/>
                                        </p:tgtEl>
                                        <p:attrNameLst>
                                          <p:attrName>ppt_x</p:attrName>
                                        </p:attrNameLst>
                                      </p:cBhvr>
                                      <p:tavLst>
                                        <p:tav tm="0">
                                          <p:val>
                                            <p:strVal val="0-#ppt_w/2"/>
                                          </p:val>
                                        </p:tav>
                                        <p:tav tm="100000">
                                          <p:val>
                                            <p:strVal val="#ppt_x"/>
                                          </p:val>
                                        </p:tav>
                                      </p:tavLst>
                                    </p:anim>
                                    <p:anim calcmode="lin" valueType="num">
                                      <p:cBhvr additive="base">
                                        <p:cTn id="165" dur="750" fill="hold"/>
                                        <p:tgtEl>
                                          <p:spTgt spid="74"/>
                                        </p:tgtEl>
                                        <p:attrNameLst>
                                          <p:attrName>ppt_y</p:attrName>
                                        </p:attrNameLst>
                                      </p:cBhvr>
                                      <p:tavLst>
                                        <p:tav tm="0">
                                          <p:val>
                                            <p:strVal val="#ppt_y"/>
                                          </p:val>
                                        </p:tav>
                                        <p:tav tm="100000">
                                          <p:val>
                                            <p:strVal val="#ppt_y"/>
                                          </p:val>
                                        </p:tav>
                                      </p:tavLst>
                                    </p:anim>
                                  </p:childTnLst>
                                </p:cTn>
                              </p:par>
                              <p:par>
                                <p:cTn id="166" presetID="2" presetClass="entr" presetSubtype="8" decel="100000" fill="hold" grpId="0" nodeType="withEffect">
                                  <p:stCondLst>
                                    <p:cond delay="1250"/>
                                  </p:stCondLst>
                                  <p:childTnLst>
                                    <p:set>
                                      <p:cBhvr>
                                        <p:cTn id="167" dur="1" fill="hold">
                                          <p:stCondLst>
                                            <p:cond delay="0"/>
                                          </p:stCondLst>
                                        </p:cTn>
                                        <p:tgtEl>
                                          <p:spTgt spid="76"/>
                                        </p:tgtEl>
                                        <p:attrNameLst>
                                          <p:attrName>style.visibility</p:attrName>
                                        </p:attrNameLst>
                                      </p:cBhvr>
                                      <p:to>
                                        <p:strVal val="visible"/>
                                      </p:to>
                                    </p:set>
                                    <p:anim calcmode="lin" valueType="num">
                                      <p:cBhvr additive="base">
                                        <p:cTn id="168" dur="750" fill="hold"/>
                                        <p:tgtEl>
                                          <p:spTgt spid="76"/>
                                        </p:tgtEl>
                                        <p:attrNameLst>
                                          <p:attrName>ppt_x</p:attrName>
                                        </p:attrNameLst>
                                      </p:cBhvr>
                                      <p:tavLst>
                                        <p:tav tm="0">
                                          <p:val>
                                            <p:strVal val="0-#ppt_w/2"/>
                                          </p:val>
                                        </p:tav>
                                        <p:tav tm="100000">
                                          <p:val>
                                            <p:strVal val="#ppt_x"/>
                                          </p:val>
                                        </p:tav>
                                      </p:tavLst>
                                    </p:anim>
                                    <p:anim calcmode="lin" valueType="num">
                                      <p:cBhvr additive="base">
                                        <p:cTn id="169" dur="750" fill="hold"/>
                                        <p:tgtEl>
                                          <p:spTgt spid="76"/>
                                        </p:tgtEl>
                                        <p:attrNameLst>
                                          <p:attrName>ppt_y</p:attrName>
                                        </p:attrNameLst>
                                      </p:cBhvr>
                                      <p:tavLst>
                                        <p:tav tm="0">
                                          <p:val>
                                            <p:strVal val="#ppt_y"/>
                                          </p:val>
                                        </p:tav>
                                        <p:tav tm="100000">
                                          <p:val>
                                            <p:strVal val="#ppt_y"/>
                                          </p:val>
                                        </p:tav>
                                      </p:tavLst>
                                    </p:anim>
                                  </p:childTnLst>
                                </p:cTn>
                              </p:par>
                              <p:par>
                                <p:cTn id="170" presetID="2" presetClass="entr" presetSubtype="8" decel="100000" fill="hold" grpId="0" nodeType="withEffect">
                                  <p:stCondLst>
                                    <p:cond delay="1250"/>
                                  </p:stCondLst>
                                  <p:childTnLst>
                                    <p:set>
                                      <p:cBhvr>
                                        <p:cTn id="171" dur="1" fill="hold">
                                          <p:stCondLst>
                                            <p:cond delay="0"/>
                                          </p:stCondLst>
                                        </p:cTn>
                                        <p:tgtEl>
                                          <p:spTgt spid="77"/>
                                        </p:tgtEl>
                                        <p:attrNameLst>
                                          <p:attrName>style.visibility</p:attrName>
                                        </p:attrNameLst>
                                      </p:cBhvr>
                                      <p:to>
                                        <p:strVal val="visible"/>
                                      </p:to>
                                    </p:set>
                                    <p:anim calcmode="lin" valueType="num">
                                      <p:cBhvr additive="base">
                                        <p:cTn id="172" dur="750" fill="hold"/>
                                        <p:tgtEl>
                                          <p:spTgt spid="77"/>
                                        </p:tgtEl>
                                        <p:attrNameLst>
                                          <p:attrName>ppt_x</p:attrName>
                                        </p:attrNameLst>
                                      </p:cBhvr>
                                      <p:tavLst>
                                        <p:tav tm="0">
                                          <p:val>
                                            <p:strVal val="0-#ppt_w/2"/>
                                          </p:val>
                                        </p:tav>
                                        <p:tav tm="100000">
                                          <p:val>
                                            <p:strVal val="#ppt_x"/>
                                          </p:val>
                                        </p:tav>
                                      </p:tavLst>
                                    </p:anim>
                                    <p:anim calcmode="lin" valueType="num">
                                      <p:cBhvr additive="base">
                                        <p:cTn id="173" dur="750" fill="hold"/>
                                        <p:tgtEl>
                                          <p:spTgt spid="77"/>
                                        </p:tgtEl>
                                        <p:attrNameLst>
                                          <p:attrName>ppt_y</p:attrName>
                                        </p:attrNameLst>
                                      </p:cBhvr>
                                      <p:tavLst>
                                        <p:tav tm="0">
                                          <p:val>
                                            <p:strVal val="#ppt_y"/>
                                          </p:val>
                                        </p:tav>
                                        <p:tav tm="100000">
                                          <p:val>
                                            <p:strVal val="#ppt_y"/>
                                          </p:val>
                                        </p:tav>
                                      </p:tavLst>
                                    </p:anim>
                                  </p:childTnLst>
                                </p:cTn>
                              </p:par>
                              <p:par>
                                <p:cTn id="174" presetID="2" presetClass="entr" presetSubtype="8" decel="100000" fill="hold" grpId="0" nodeType="withEffect">
                                  <p:stCondLst>
                                    <p:cond delay="1500"/>
                                  </p:stCondLst>
                                  <p:childTnLst>
                                    <p:set>
                                      <p:cBhvr>
                                        <p:cTn id="175" dur="1" fill="hold">
                                          <p:stCondLst>
                                            <p:cond delay="0"/>
                                          </p:stCondLst>
                                        </p:cTn>
                                        <p:tgtEl>
                                          <p:spTgt spid="78"/>
                                        </p:tgtEl>
                                        <p:attrNameLst>
                                          <p:attrName>style.visibility</p:attrName>
                                        </p:attrNameLst>
                                      </p:cBhvr>
                                      <p:to>
                                        <p:strVal val="visible"/>
                                      </p:to>
                                    </p:set>
                                    <p:anim calcmode="lin" valueType="num">
                                      <p:cBhvr additive="base">
                                        <p:cTn id="176" dur="750" fill="hold"/>
                                        <p:tgtEl>
                                          <p:spTgt spid="78"/>
                                        </p:tgtEl>
                                        <p:attrNameLst>
                                          <p:attrName>ppt_x</p:attrName>
                                        </p:attrNameLst>
                                      </p:cBhvr>
                                      <p:tavLst>
                                        <p:tav tm="0">
                                          <p:val>
                                            <p:strVal val="0-#ppt_w/2"/>
                                          </p:val>
                                        </p:tav>
                                        <p:tav tm="100000">
                                          <p:val>
                                            <p:strVal val="#ppt_x"/>
                                          </p:val>
                                        </p:tav>
                                      </p:tavLst>
                                    </p:anim>
                                    <p:anim calcmode="lin" valueType="num">
                                      <p:cBhvr additive="base">
                                        <p:cTn id="177" dur="750" fill="hold"/>
                                        <p:tgtEl>
                                          <p:spTgt spid="78"/>
                                        </p:tgtEl>
                                        <p:attrNameLst>
                                          <p:attrName>ppt_y</p:attrName>
                                        </p:attrNameLst>
                                      </p:cBhvr>
                                      <p:tavLst>
                                        <p:tav tm="0">
                                          <p:val>
                                            <p:strVal val="#ppt_y"/>
                                          </p:val>
                                        </p:tav>
                                        <p:tav tm="100000">
                                          <p:val>
                                            <p:strVal val="#ppt_y"/>
                                          </p:val>
                                        </p:tav>
                                      </p:tavLst>
                                    </p:anim>
                                  </p:childTnLst>
                                </p:cTn>
                              </p:par>
                              <p:par>
                                <p:cTn id="178" presetID="2" presetClass="entr" presetSubtype="2" decel="100000" fill="hold" grpId="0" nodeType="withEffect">
                                  <p:stCondLst>
                                    <p:cond delay="1100"/>
                                  </p:stCondLst>
                                  <p:childTnLst>
                                    <p:set>
                                      <p:cBhvr>
                                        <p:cTn id="179" dur="1" fill="hold">
                                          <p:stCondLst>
                                            <p:cond delay="0"/>
                                          </p:stCondLst>
                                        </p:cTn>
                                        <p:tgtEl>
                                          <p:spTgt spid="79"/>
                                        </p:tgtEl>
                                        <p:attrNameLst>
                                          <p:attrName>style.visibility</p:attrName>
                                        </p:attrNameLst>
                                      </p:cBhvr>
                                      <p:to>
                                        <p:strVal val="visible"/>
                                      </p:to>
                                    </p:set>
                                    <p:anim calcmode="lin" valueType="num">
                                      <p:cBhvr additive="base">
                                        <p:cTn id="180" dur="750" fill="hold"/>
                                        <p:tgtEl>
                                          <p:spTgt spid="79"/>
                                        </p:tgtEl>
                                        <p:attrNameLst>
                                          <p:attrName>ppt_x</p:attrName>
                                        </p:attrNameLst>
                                      </p:cBhvr>
                                      <p:tavLst>
                                        <p:tav tm="0">
                                          <p:val>
                                            <p:strVal val="1+#ppt_w/2"/>
                                          </p:val>
                                        </p:tav>
                                        <p:tav tm="100000">
                                          <p:val>
                                            <p:strVal val="#ppt_x"/>
                                          </p:val>
                                        </p:tav>
                                      </p:tavLst>
                                    </p:anim>
                                    <p:anim calcmode="lin" valueType="num">
                                      <p:cBhvr additive="base">
                                        <p:cTn id="181" dur="750" fill="hold"/>
                                        <p:tgtEl>
                                          <p:spTgt spid="79"/>
                                        </p:tgtEl>
                                        <p:attrNameLst>
                                          <p:attrName>ppt_y</p:attrName>
                                        </p:attrNameLst>
                                      </p:cBhvr>
                                      <p:tavLst>
                                        <p:tav tm="0">
                                          <p:val>
                                            <p:strVal val="#ppt_y"/>
                                          </p:val>
                                        </p:tav>
                                        <p:tav tm="100000">
                                          <p:val>
                                            <p:strVal val="#ppt_y"/>
                                          </p:val>
                                        </p:tav>
                                      </p:tavLst>
                                    </p:anim>
                                  </p:childTnLst>
                                </p:cTn>
                              </p:par>
                              <p:par>
                                <p:cTn id="182" presetID="2" presetClass="entr" presetSubtype="8" decel="100000" fill="hold" grpId="0" nodeType="withEffect">
                                  <p:stCondLst>
                                    <p:cond delay="1500"/>
                                  </p:stCondLst>
                                  <p:childTnLst>
                                    <p:set>
                                      <p:cBhvr>
                                        <p:cTn id="183" dur="1" fill="hold">
                                          <p:stCondLst>
                                            <p:cond delay="0"/>
                                          </p:stCondLst>
                                        </p:cTn>
                                        <p:tgtEl>
                                          <p:spTgt spid="80"/>
                                        </p:tgtEl>
                                        <p:attrNameLst>
                                          <p:attrName>style.visibility</p:attrName>
                                        </p:attrNameLst>
                                      </p:cBhvr>
                                      <p:to>
                                        <p:strVal val="visible"/>
                                      </p:to>
                                    </p:set>
                                    <p:anim calcmode="lin" valueType="num">
                                      <p:cBhvr additive="base">
                                        <p:cTn id="184" dur="750" fill="hold"/>
                                        <p:tgtEl>
                                          <p:spTgt spid="80"/>
                                        </p:tgtEl>
                                        <p:attrNameLst>
                                          <p:attrName>ppt_x</p:attrName>
                                        </p:attrNameLst>
                                      </p:cBhvr>
                                      <p:tavLst>
                                        <p:tav tm="0">
                                          <p:val>
                                            <p:strVal val="0-#ppt_w/2"/>
                                          </p:val>
                                        </p:tav>
                                        <p:tav tm="100000">
                                          <p:val>
                                            <p:strVal val="#ppt_x"/>
                                          </p:val>
                                        </p:tav>
                                      </p:tavLst>
                                    </p:anim>
                                    <p:anim calcmode="lin" valueType="num">
                                      <p:cBhvr additive="base">
                                        <p:cTn id="185" dur="750" fill="hold"/>
                                        <p:tgtEl>
                                          <p:spTgt spid="80"/>
                                        </p:tgtEl>
                                        <p:attrNameLst>
                                          <p:attrName>ppt_y</p:attrName>
                                        </p:attrNameLst>
                                      </p:cBhvr>
                                      <p:tavLst>
                                        <p:tav tm="0">
                                          <p:val>
                                            <p:strVal val="#ppt_y"/>
                                          </p:val>
                                        </p:tav>
                                        <p:tav tm="100000">
                                          <p:val>
                                            <p:strVal val="#ppt_y"/>
                                          </p:val>
                                        </p:tav>
                                      </p:tavLst>
                                    </p:anim>
                                  </p:childTnLst>
                                </p:cTn>
                              </p:par>
                              <p:par>
                                <p:cTn id="186" presetID="2" presetClass="entr" presetSubtype="2" decel="100000" fill="hold" grpId="0" nodeType="withEffect">
                                  <p:stCondLst>
                                    <p:cond delay="1550"/>
                                  </p:stCondLst>
                                  <p:childTnLst>
                                    <p:set>
                                      <p:cBhvr>
                                        <p:cTn id="187" dur="1" fill="hold">
                                          <p:stCondLst>
                                            <p:cond delay="0"/>
                                          </p:stCondLst>
                                        </p:cTn>
                                        <p:tgtEl>
                                          <p:spTgt spid="75"/>
                                        </p:tgtEl>
                                        <p:attrNameLst>
                                          <p:attrName>style.visibility</p:attrName>
                                        </p:attrNameLst>
                                      </p:cBhvr>
                                      <p:to>
                                        <p:strVal val="visible"/>
                                      </p:to>
                                    </p:set>
                                    <p:anim calcmode="lin" valueType="num">
                                      <p:cBhvr additive="base">
                                        <p:cTn id="188" dur="750" fill="hold"/>
                                        <p:tgtEl>
                                          <p:spTgt spid="75"/>
                                        </p:tgtEl>
                                        <p:attrNameLst>
                                          <p:attrName>ppt_x</p:attrName>
                                        </p:attrNameLst>
                                      </p:cBhvr>
                                      <p:tavLst>
                                        <p:tav tm="0">
                                          <p:val>
                                            <p:strVal val="1+#ppt_w/2"/>
                                          </p:val>
                                        </p:tav>
                                        <p:tav tm="100000">
                                          <p:val>
                                            <p:strVal val="#ppt_x"/>
                                          </p:val>
                                        </p:tav>
                                      </p:tavLst>
                                    </p:anim>
                                    <p:anim calcmode="lin" valueType="num">
                                      <p:cBhvr additive="base">
                                        <p:cTn id="189" dur="75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0" grpId="1" animBg="1"/>
      <p:bldP spid="19" grpId="0" animBg="1"/>
      <p:bldP spid="19" grpId="1" animBg="1"/>
      <p:bldP spid="37" grpId="0" animBg="1"/>
      <p:bldP spid="37" grpId="1" animBg="1"/>
      <p:bldP spid="55" grpId="0" animBg="1"/>
      <p:bldP spid="55" grpId="1" animBg="1"/>
      <p:bldP spid="56" grpId="0" animBg="1"/>
      <p:bldP spid="56" grpId="1" animBg="1"/>
      <p:bldP spid="57" grpId="0" animBg="1"/>
      <p:bldP spid="58" grpId="0" animBg="1"/>
      <p:bldP spid="58" grpId="1" animBg="1"/>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avaDuke_Classic_full.bmp"/>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93605" y="498475"/>
            <a:ext cx="3567051" cy="3368675"/>
          </a:xfrm>
          <a:prstGeom prst="rect">
            <a:avLst/>
          </a:prstGeom>
        </p:spPr>
      </p:pic>
      <p:sp>
        <p:nvSpPr>
          <p:cNvPr id="10" name="Title 9"/>
          <p:cNvSpPr>
            <a:spLocks noGrp="1"/>
          </p:cNvSpPr>
          <p:nvPr>
            <p:ph type="title"/>
          </p:nvPr>
        </p:nvSpPr>
        <p:spPr>
          <a:xfrm>
            <a:off x="804347" y="112188"/>
            <a:ext cx="8229586" cy="768803"/>
          </a:xfrm>
        </p:spPr>
        <p:txBody>
          <a:bodyPr/>
          <a:lstStyle/>
          <a:p>
            <a:pPr algn="l" defTabSz="914400">
              <a:lnSpc>
                <a:spcPct val="90000"/>
              </a:lnSpc>
              <a:spcBef>
                <a:spcPts val="0"/>
              </a:spcBef>
              <a:buNone/>
            </a:pPr>
            <a:r>
              <a:rPr lang="en-US" sz="2800" b="1" i="0">
                <a:solidFill>
                  <a:srgbClr val="000000"/>
                </a:solidFill>
                <a:latin typeface="Arial" pitchFamily="34" charset="0"/>
                <a:ea typeface="黑体" pitchFamily="49" charset="-122"/>
                <a:cs typeface="Arial" pitchFamily="34" charset="0"/>
              </a:rPr>
              <a:t>深入剖析讲座</a:t>
            </a:r>
            <a:r>
              <a:rPr lang="en-US" sz="1400" b="1" i="0">
                <a:solidFill>
                  <a:srgbClr val="000000"/>
                </a:solidFill>
                <a:latin typeface="Arial" pitchFamily="34" charset="0"/>
                <a:ea typeface="黑体" pitchFamily="49" charset="-122"/>
                <a:cs typeface="Arial" pitchFamily="34" charset="0"/>
              </a:rPr>
              <a:t>（此幻灯片将按实际时间安排更新）</a:t>
            </a:r>
          </a:p>
        </p:txBody>
      </p:sp>
      <p:sp>
        <p:nvSpPr>
          <p:cNvPr id="2" name="Content Placeholder 1"/>
          <p:cNvSpPr>
            <a:spLocks noGrp="1"/>
          </p:cNvSpPr>
          <p:nvPr>
            <p:ph sz="quarter" idx="12"/>
          </p:nvPr>
        </p:nvSpPr>
        <p:spPr>
          <a:xfrm>
            <a:off x="804347" y="674376"/>
            <a:ext cx="5647824" cy="3062606"/>
          </a:xfrm>
        </p:spPr>
        <p:txBody>
          <a:bodyPr/>
          <a:lstStyle/>
          <a:p>
            <a:pPr marL="228600" indent="-164592" algn="l" defTabSz="228600">
              <a:spcBef>
                <a:spcPts val="0"/>
              </a:spcBef>
              <a:spcAft>
                <a:spcPts val="600"/>
              </a:spcAft>
              <a:buClr>
                <a:srgbClr val="5382A1"/>
              </a:buClr>
              <a:buSzPct val="85000"/>
              <a:buFont typeface="Wingdings"/>
              <a:buChar char="§"/>
            </a:pPr>
            <a:r>
              <a:rPr lang="en-US" sz="1800" b="0" i="0" dirty="0">
                <a:solidFill>
                  <a:srgbClr val="000000"/>
                </a:solidFill>
                <a:latin typeface="Arial" pitchFamily="34" charset="0"/>
                <a:ea typeface="黑体" pitchFamily="49" charset="-122"/>
                <a:cs typeface="Arial" pitchFamily="34" charset="0"/>
              </a:rPr>
              <a:t>CON1160 － Java </a:t>
            </a:r>
            <a:r>
              <a:rPr lang="en-US" sz="1800" b="0" i="0" dirty="0" err="1">
                <a:solidFill>
                  <a:srgbClr val="000000"/>
                </a:solidFill>
                <a:latin typeface="Arial" pitchFamily="34" charset="0"/>
                <a:ea typeface="黑体" pitchFamily="49" charset="-122"/>
                <a:cs typeface="Arial" pitchFamily="34" charset="0"/>
              </a:rPr>
              <a:t>在物联网中的应用：小型、智能、联网</a:t>
            </a:r>
            <a:endParaRPr lang="en-US" sz="1800" b="0" i="0" dirty="0">
              <a:solidFill>
                <a:srgbClr val="000000"/>
              </a:solidFill>
              <a:latin typeface="Arial" pitchFamily="34" charset="0"/>
              <a:ea typeface="黑体" pitchFamily="49" charset="-122"/>
              <a:cs typeface="Arial" pitchFamily="34" charset="0"/>
            </a:endParaRPr>
          </a:p>
          <a:p>
            <a:pPr marL="228600" indent="-164592" algn="l" defTabSz="228600">
              <a:spcBef>
                <a:spcPts val="0"/>
              </a:spcBef>
              <a:spcAft>
                <a:spcPts val="600"/>
              </a:spcAft>
              <a:buClr>
                <a:srgbClr val="5382A1"/>
              </a:buClr>
              <a:buSzPct val="85000"/>
              <a:buFont typeface="Wingdings"/>
              <a:buChar char="§"/>
            </a:pPr>
            <a:r>
              <a:rPr lang="en-US" sz="1800" b="0" i="0" dirty="0">
                <a:solidFill>
                  <a:srgbClr val="000000"/>
                </a:solidFill>
                <a:latin typeface="Arial" pitchFamily="34" charset="0"/>
                <a:ea typeface="黑体" pitchFamily="49" charset="-122"/>
                <a:cs typeface="Arial" pitchFamily="34" charset="0"/>
              </a:rPr>
              <a:t>CON1156 － </a:t>
            </a:r>
            <a:r>
              <a:rPr lang="en-US" sz="1800" b="0" i="0" dirty="0" err="1">
                <a:solidFill>
                  <a:srgbClr val="000000"/>
                </a:solidFill>
                <a:latin typeface="Arial" pitchFamily="34" charset="0"/>
                <a:ea typeface="黑体" pitchFamily="49" charset="-122"/>
                <a:cs typeface="Arial" pitchFamily="34" charset="0"/>
              </a:rPr>
              <a:t>轻松为嵌入式设备开发中间件</a:t>
            </a:r>
            <a:r>
              <a:rPr lang="en-US" sz="1800" b="0" i="0" dirty="0">
                <a:solidFill>
                  <a:srgbClr val="000000"/>
                </a:solidFill>
                <a:latin typeface="Arial" pitchFamily="34" charset="0"/>
                <a:ea typeface="黑体" pitchFamily="49" charset="-122"/>
                <a:cs typeface="Arial" pitchFamily="34" charset="0"/>
              </a:rPr>
              <a:t> </a:t>
            </a:r>
          </a:p>
          <a:p>
            <a:pPr marL="228600" indent="-164592" algn="l" defTabSz="228600">
              <a:spcBef>
                <a:spcPts val="0"/>
              </a:spcBef>
              <a:spcAft>
                <a:spcPts val="600"/>
              </a:spcAft>
              <a:buClr>
                <a:srgbClr val="5382A1"/>
              </a:buClr>
              <a:buSzPct val="85000"/>
              <a:buFont typeface="Wingdings"/>
              <a:buChar char="§"/>
            </a:pPr>
            <a:r>
              <a:rPr lang="en-US" sz="1800" b="0" i="0" dirty="0">
                <a:solidFill>
                  <a:srgbClr val="000000"/>
                </a:solidFill>
                <a:latin typeface="Arial" pitchFamily="34" charset="0"/>
                <a:ea typeface="黑体" pitchFamily="49" charset="-122"/>
                <a:cs typeface="Arial" pitchFamily="34" charset="0"/>
              </a:rPr>
              <a:t>CON1147 － </a:t>
            </a:r>
            <a:r>
              <a:rPr lang="en-US" sz="1800" b="0" i="0" dirty="0" err="1">
                <a:solidFill>
                  <a:srgbClr val="000000"/>
                </a:solidFill>
                <a:latin typeface="Arial" pitchFamily="34" charset="0"/>
                <a:ea typeface="黑体" pitchFamily="49" charset="-122"/>
                <a:cs typeface="Arial" pitchFamily="34" charset="0"/>
              </a:rPr>
              <a:t>喜欢咖啡加点心吗</a:t>
            </a:r>
            <a:r>
              <a:rPr lang="en-US" sz="1800" b="0" i="0" dirty="0">
                <a:solidFill>
                  <a:srgbClr val="000000"/>
                </a:solidFill>
                <a:latin typeface="Arial" pitchFamily="34" charset="0"/>
                <a:ea typeface="黑体" pitchFamily="49" charset="-122"/>
                <a:cs typeface="Arial" pitchFamily="34" charset="0"/>
              </a:rPr>
              <a:t>？Java 和 Raspberry Pi</a:t>
            </a:r>
          </a:p>
          <a:p>
            <a:pPr marL="228600" indent="-164592" algn="l" defTabSz="228600">
              <a:spcBef>
                <a:spcPts val="0"/>
              </a:spcBef>
              <a:spcAft>
                <a:spcPts val="600"/>
              </a:spcAft>
              <a:buClr>
                <a:srgbClr val="5382A1"/>
              </a:buClr>
              <a:buSzPct val="85000"/>
              <a:buFont typeface="Wingdings"/>
              <a:buChar char="§"/>
            </a:pPr>
            <a:r>
              <a:rPr lang="en-US" sz="2000" b="0" i="0" dirty="0">
                <a:solidFill>
                  <a:srgbClr val="000000"/>
                </a:solidFill>
                <a:latin typeface="Arial" pitchFamily="34" charset="0"/>
                <a:ea typeface="黑体" pitchFamily="49" charset="-122"/>
                <a:cs typeface="Arial" pitchFamily="34" charset="0"/>
              </a:rPr>
              <a:t>HOL       Raspberry Pi </a:t>
            </a:r>
            <a:r>
              <a:rPr lang="en-US" sz="2000" b="0" i="0" dirty="0" err="1">
                <a:solidFill>
                  <a:srgbClr val="000000"/>
                </a:solidFill>
                <a:latin typeface="Arial" pitchFamily="34" charset="0"/>
                <a:ea typeface="黑体" pitchFamily="49" charset="-122"/>
                <a:cs typeface="Arial" pitchFamily="34" charset="0"/>
              </a:rPr>
              <a:t>夜谈</a:t>
            </a:r>
            <a:endParaRPr lang="en-US" sz="2000" b="0" i="0" dirty="0">
              <a:solidFill>
                <a:srgbClr val="000000"/>
              </a:solidFill>
              <a:latin typeface="Arial" pitchFamily="34" charset="0"/>
              <a:ea typeface="黑体" pitchFamily="49" charset="-122"/>
              <a:cs typeface="Arial" pitchFamily="34" charset="0"/>
            </a:endParaRPr>
          </a:p>
          <a:p>
            <a:pPr marL="228600" indent="-164592" algn="l" defTabSz="228600">
              <a:spcBef>
                <a:spcPts val="0"/>
              </a:spcBef>
              <a:spcAft>
                <a:spcPts val="600"/>
              </a:spcAft>
              <a:buClr>
                <a:srgbClr val="5382A1"/>
              </a:buClr>
              <a:buSzPct val="85000"/>
              <a:buFont typeface="Wingdings"/>
              <a:buChar char="§"/>
            </a:pPr>
            <a:r>
              <a:rPr lang="en-US" sz="2000" b="0" i="0" dirty="0">
                <a:solidFill>
                  <a:srgbClr val="000000"/>
                </a:solidFill>
                <a:latin typeface="Arial" pitchFamily="34" charset="0"/>
                <a:ea typeface="黑体" pitchFamily="49" charset="-122"/>
                <a:cs typeface="Arial" pitchFamily="34" charset="0"/>
              </a:rPr>
              <a:t> CON1314 － Raspberry Pi </a:t>
            </a:r>
            <a:r>
              <a:rPr lang="en-US" sz="2000" b="0" i="0" dirty="0" err="1">
                <a:solidFill>
                  <a:srgbClr val="000000"/>
                </a:solidFill>
                <a:latin typeface="Arial" pitchFamily="34" charset="0"/>
                <a:ea typeface="黑体" pitchFamily="49" charset="-122"/>
                <a:cs typeface="Arial" pitchFamily="34" charset="0"/>
              </a:rPr>
              <a:t>上的</a:t>
            </a:r>
            <a:r>
              <a:rPr lang="en-US" sz="2000" b="0" i="0" dirty="0">
                <a:solidFill>
                  <a:srgbClr val="000000"/>
                </a:solidFill>
                <a:latin typeface="Arial" pitchFamily="34" charset="0"/>
                <a:ea typeface="黑体" pitchFamily="49" charset="-122"/>
                <a:cs typeface="Arial" pitchFamily="34" charset="0"/>
              </a:rPr>
              <a:t> Java </a:t>
            </a:r>
            <a:r>
              <a:rPr lang="en-US" sz="2000" b="0" i="0" dirty="0" err="1">
                <a:solidFill>
                  <a:srgbClr val="000000"/>
                </a:solidFill>
                <a:latin typeface="Arial" pitchFamily="34" charset="0"/>
                <a:ea typeface="黑体" pitchFamily="49" charset="-122"/>
                <a:cs typeface="Arial" pitchFamily="34" charset="0"/>
              </a:rPr>
              <a:t>实践</a:t>
            </a:r>
            <a:endParaRPr lang="en-US" sz="2000" b="0" i="0" dirty="0">
              <a:solidFill>
                <a:srgbClr val="000000"/>
              </a:solidFill>
              <a:latin typeface="Arial" pitchFamily="34" charset="0"/>
              <a:ea typeface="黑体" pitchFamily="49" charset="-122"/>
              <a:cs typeface="Arial" pitchFamily="34" charset="0"/>
            </a:endParaRPr>
          </a:p>
          <a:p>
            <a:pPr marL="228600" indent="-164592" algn="l" defTabSz="228600">
              <a:spcBef>
                <a:spcPts val="0"/>
              </a:spcBef>
              <a:spcAft>
                <a:spcPts val="600"/>
              </a:spcAft>
              <a:buClr>
                <a:srgbClr val="5382A1"/>
              </a:buClr>
              <a:buSzPct val="85000"/>
              <a:buFont typeface="Wingdings"/>
              <a:buChar char="§"/>
            </a:pPr>
            <a:r>
              <a:rPr lang="en-US" sz="2000" b="0" i="0" dirty="0">
                <a:solidFill>
                  <a:srgbClr val="000000"/>
                </a:solidFill>
                <a:latin typeface="Arial" pitchFamily="34" charset="0"/>
                <a:ea typeface="黑体" pitchFamily="49" charset="-122"/>
                <a:cs typeface="Arial" pitchFamily="34" charset="0"/>
              </a:rPr>
              <a:t>CON1406 - Java</a:t>
            </a:r>
            <a:r>
              <a:rPr lang="zh-CN" altLang="en-US" sz="2000" b="0" i="0" dirty="0">
                <a:solidFill>
                  <a:srgbClr val="000000"/>
                </a:solidFill>
                <a:latin typeface="Arial" pitchFamily="34" charset="0"/>
                <a:ea typeface="黑体" pitchFamily="49" charset="-122"/>
                <a:cs typeface="Arial" pitchFamily="34" charset="0"/>
              </a:rPr>
              <a:t>与乐高机器人</a:t>
            </a:r>
          </a:p>
          <a:p>
            <a:pPr marL="228600" indent="-164592" algn="l" defTabSz="228600">
              <a:spcBef>
                <a:spcPts val="0"/>
              </a:spcBef>
              <a:spcAft>
                <a:spcPts val="600"/>
              </a:spcAft>
              <a:buClr>
                <a:srgbClr val="5382A1"/>
              </a:buClr>
              <a:buSzPct val="85000"/>
              <a:buFont typeface="Wingdings"/>
              <a:buChar char="§"/>
            </a:pPr>
            <a:r>
              <a:rPr lang="en-US" sz="2000" b="0" i="0" dirty="0">
                <a:solidFill>
                  <a:srgbClr val="000000"/>
                </a:solidFill>
                <a:latin typeface="Arial" pitchFamily="34" charset="0"/>
                <a:ea typeface="黑体" pitchFamily="49" charset="-122"/>
                <a:cs typeface="Arial" pitchFamily="34" charset="0"/>
              </a:rPr>
              <a:t>M2M </a:t>
            </a:r>
            <a:r>
              <a:rPr lang="en-US" sz="2000" b="0" i="0" dirty="0" err="1">
                <a:solidFill>
                  <a:srgbClr val="000000"/>
                </a:solidFill>
                <a:latin typeface="Arial" pitchFamily="34" charset="0"/>
                <a:ea typeface="黑体" pitchFamily="49" charset="-122"/>
                <a:cs typeface="Arial" pitchFamily="34" charset="0"/>
              </a:rPr>
              <a:t>中的</a:t>
            </a:r>
            <a:r>
              <a:rPr lang="en-US" sz="2000" b="0" i="0" dirty="0">
                <a:solidFill>
                  <a:srgbClr val="000000"/>
                </a:solidFill>
                <a:latin typeface="Arial" pitchFamily="34" charset="0"/>
                <a:ea typeface="黑体" pitchFamily="49" charset="-122"/>
                <a:cs typeface="Arial" pitchFamily="34" charset="0"/>
              </a:rPr>
              <a:t> Java </a:t>
            </a:r>
            <a:r>
              <a:rPr lang="en-US" sz="2000" b="0" i="0" dirty="0" err="1">
                <a:solidFill>
                  <a:srgbClr val="000000"/>
                </a:solidFill>
                <a:latin typeface="Arial" pitchFamily="34" charset="0"/>
                <a:ea typeface="黑体" pitchFamily="49" charset="-122"/>
                <a:cs typeface="Arial" pitchFamily="34" charset="0"/>
              </a:rPr>
              <a:t>入门</a:t>
            </a:r>
            <a:endParaRPr lang="en-US" sz="2000" b="0" i="0" dirty="0">
              <a:solidFill>
                <a:srgbClr val="000000"/>
              </a:solidFill>
              <a:latin typeface="Arial" pitchFamily="34" charset="0"/>
              <a:ea typeface="黑体" pitchFamily="49" charset="-122"/>
              <a:cs typeface="Arial" pitchFamily="34" charset="0"/>
            </a:endParaRPr>
          </a:p>
        </p:txBody>
      </p:sp>
    </p:spTree>
    <p:extLst>
      <p:ext uri="{BB962C8B-B14F-4D97-AF65-F5344CB8AC3E}">
        <p14:creationId xmlns:p14="http://schemas.microsoft.com/office/powerpoint/2010/main" xmlns="" val="11712644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52"/>
          <p:cNvGraphicFramePr>
            <a:graphicFrameLocks noGrp="1"/>
          </p:cNvGraphicFramePr>
          <p:nvPr/>
        </p:nvGraphicFramePr>
        <p:xfrm>
          <a:off x="819150" y="1028700"/>
          <a:ext cx="7646988" cy="3117852"/>
        </p:xfrm>
        <a:graphic>
          <a:graphicData uri="http://schemas.openxmlformats.org/drawingml/2006/table">
            <a:tbl>
              <a:tblPr/>
              <a:tblGrid>
                <a:gridCol w="7646988"/>
              </a:tblGrid>
              <a:tr h="285750">
                <a:tc>
                  <a:txBody>
                    <a:bodyPr/>
                    <a:lstStyle/>
                    <a:p>
                      <a:pPr marL="0" marR="0" indent="0" algn="l" defTabSz="914400">
                        <a:lnSpc>
                          <a:spcPct val="100000"/>
                        </a:lnSpc>
                        <a:spcBef>
                          <a:spcPts val="588"/>
                        </a:spcBef>
                        <a:spcAft>
                          <a:spcPts val="0"/>
                        </a:spcAft>
                        <a:buNone/>
                      </a:pPr>
                      <a:r>
                        <a:rPr lang="en-US" sz="1400" b="1" i="0" u="none" strike="noStrike" cap="none" baseline="0" dirty="0">
                          <a:solidFill>
                            <a:schemeClr val="bg1"/>
                          </a:solidFill>
                          <a:effectLst/>
                          <a:latin typeface="Arial"/>
                          <a:ea typeface="ＭＳ Ｐゴシック"/>
                          <a:cs typeface="Arial"/>
                        </a:rPr>
                        <a:t>Java </a:t>
                      </a:r>
                      <a:r>
                        <a:rPr lang="en-US" sz="1400" b="1" i="0" u="none" strike="noStrike" cap="none" baseline="0" dirty="0" err="1">
                          <a:solidFill>
                            <a:schemeClr val="bg1"/>
                          </a:solidFill>
                          <a:effectLst/>
                          <a:latin typeface="Arial"/>
                          <a:ea typeface="ＭＳ Ｐゴシック"/>
                          <a:cs typeface="Arial"/>
                        </a:rPr>
                        <a:t>嵌入式</a:t>
                      </a:r>
                      <a:endParaRPr lang="en-US" sz="1400" b="1" i="0" u="none" strike="noStrike" cap="none" baseline="0" dirty="0">
                        <a:solidFill>
                          <a:schemeClr val="bg1"/>
                        </a:solidFill>
                        <a:effectLst/>
                        <a:latin typeface="Arial"/>
                        <a:ea typeface="ＭＳ Ｐゴシック"/>
                        <a:cs typeface="Arial"/>
                      </a:endParaRPr>
                    </a:p>
                  </a:txBody>
                  <a:tcPr marL="91437" marR="91437" marT="34270" marB="34270"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tr>
              <a:tr h="571500">
                <a:tc>
                  <a:txBody>
                    <a:bodyPr/>
                    <a:lstStyle/>
                    <a:p>
                      <a:pPr marL="0" marR="0" indent="0" algn="l" defTabSz="914400">
                        <a:lnSpc>
                          <a:spcPct val="80000"/>
                        </a:lnSpc>
                        <a:spcBef>
                          <a:spcPts val="1200"/>
                        </a:spcBef>
                        <a:spcAft>
                          <a:spcPts val="0"/>
                        </a:spcAft>
                        <a:buNone/>
                      </a:pPr>
                      <a:r>
                        <a:rPr lang="en-US" sz="1600" b="1" i="0" u="none" strike="noStrike" cap="none" baseline="0" dirty="0">
                          <a:solidFill>
                            <a:srgbClr val="000000"/>
                          </a:solidFill>
                          <a:effectLst/>
                          <a:latin typeface="Calibri"/>
                          <a:ea typeface="ＭＳ Ｐゴシック"/>
                          <a:cs typeface="+mn-cs"/>
                        </a:rPr>
                        <a:t>            Twitter</a:t>
                      </a:r>
                      <a:r>
                        <a:rPr lang="en-US" sz="1600" b="0" i="0" u="none" strike="noStrike" cap="none" baseline="0" dirty="0">
                          <a:solidFill>
                            <a:srgbClr val="000000"/>
                          </a:solidFill>
                          <a:latin typeface="Calibri"/>
                          <a:ea typeface="ＭＳ Ｐゴシック"/>
                          <a:cs typeface="+mn-cs"/>
                        </a:rPr>
                        <a:t>                                                      </a:t>
                      </a:r>
                      <a:r>
                        <a:rPr lang="en-US" sz="1600" b="0" i="0" u="none" strike="noStrike" cap="none" baseline="0" dirty="0" smtClean="0">
                          <a:solidFill>
                            <a:srgbClr val="000000"/>
                          </a:solidFill>
                          <a:latin typeface="Calibri"/>
                          <a:ea typeface="ＭＳ Ｐゴシック"/>
                          <a:cs typeface="+mn-cs"/>
                        </a:rPr>
                        <a:t>      </a:t>
                      </a:r>
                      <a:r>
                        <a:rPr lang="en-US" sz="2000" b="0" i="0" u="none" strike="noStrike" cap="none" baseline="0" dirty="0">
                          <a:solidFill>
                            <a:srgbClr val="FF0000"/>
                          </a:solidFill>
                          <a:effectLst/>
                          <a:latin typeface="Calibri"/>
                          <a:ea typeface="ＭＳ Ｐゴシック"/>
                          <a:cs typeface="+mn-cs"/>
                        </a:rPr>
                        <a:t>twitter.com/@</a:t>
                      </a:r>
                      <a:r>
                        <a:rPr lang="en-US" sz="2000" b="0" i="0" u="none" strike="noStrike" cap="none" baseline="0" dirty="0" err="1">
                          <a:solidFill>
                            <a:srgbClr val="FF0000"/>
                          </a:solidFill>
                          <a:effectLst/>
                          <a:latin typeface="Calibri"/>
                          <a:ea typeface="ＭＳ Ｐゴシック"/>
                          <a:cs typeface="+mn-cs"/>
                        </a:rPr>
                        <a:t>JavaEmbedded</a:t>
                      </a:r>
                      <a:endParaRPr lang="en-US" sz="2000" b="0" i="0" u="none" strike="noStrike" cap="none" baseline="0" dirty="0">
                        <a:solidFill>
                          <a:srgbClr val="FF0000"/>
                        </a:solidFill>
                        <a:effectLst/>
                        <a:latin typeface="Calibri"/>
                        <a:ea typeface="ＭＳ Ｐゴシック"/>
                        <a:cs typeface="+mn-cs"/>
                      </a:endParaRPr>
                    </a:p>
                  </a:txBody>
                  <a:tcPr marL="91437" marR="91437" marT="34270" marB="34270"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8E8E8"/>
                    </a:solidFill>
                  </a:tcPr>
                </a:tc>
              </a:tr>
              <a:tr h="595313">
                <a:tc>
                  <a:txBody>
                    <a:bodyPr/>
                    <a:lstStyle/>
                    <a:p>
                      <a:pPr marL="0" marR="0" indent="0" algn="l" defTabSz="914400">
                        <a:lnSpc>
                          <a:spcPct val="80000"/>
                        </a:lnSpc>
                        <a:spcBef>
                          <a:spcPts val="1200"/>
                        </a:spcBef>
                        <a:spcAft>
                          <a:spcPts val="0"/>
                        </a:spcAft>
                        <a:buNone/>
                      </a:pPr>
                      <a:r>
                        <a:rPr lang="en-US" sz="1600" b="1" i="0" u="none" strike="noStrike" cap="none" baseline="0" dirty="0">
                          <a:solidFill>
                            <a:srgbClr val="000000"/>
                          </a:solidFill>
                          <a:effectLst/>
                          <a:latin typeface="Calibri"/>
                          <a:ea typeface="ＭＳ Ｐゴシック"/>
                          <a:cs typeface="+mn-cs"/>
                        </a:rPr>
                        <a:t>            </a:t>
                      </a:r>
                      <a:r>
                        <a:rPr lang="en-US" sz="1600" b="1" i="0" u="none" strike="noStrike" cap="none" baseline="0" dirty="0" err="1">
                          <a:solidFill>
                            <a:srgbClr val="000000"/>
                          </a:solidFill>
                          <a:effectLst/>
                          <a:latin typeface="Calibri"/>
                          <a:ea typeface="ＭＳ Ｐゴシック"/>
                          <a:cs typeface="+mn-cs"/>
                        </a:rPr>
                        <a:t>Facebook</a:t>
                      </a:r>
                      <a:r>
                        <a:rPr lang="en-US" sz="1600" b="1" i="0" u="none" strike="noStrike" cap="none" baseline="0" dirty="0">
                          <a:solidFill>
                            <a:srgbClr val="000000"/>
                          </a:solidFill>
                          <a:effectLst/>
                          <a:latin typeface="Calibri"/>
                          <a:ea typeface="ＭＳ Ｐゴシック"/>
                          <a:cs typeface="+mn-cs"/>
                        </a:rPr>
                        <a:t>                                                 </a:t>
                      </a:r>
                      <a:r>
                        <a:rPr lang="en-US" sz="1600" b="1" i="0" u="none" strike="noStrike" cap="none" baseline="0" dirty="0" smtClean="0">
                          <a:solidFill>
                            <a:srgbClr val="000000"/>
                          </a:solidFill>
                          <a:effectLst/>
                          <a:latin typeface="Calibri"/>
                          <a:ea typeface="ＭＳ Ｐゴシック"/>
                          <a:cs typeface="+mn-cs"/>
                        </a:rPr>
                        <a:t>       </a:t>
                      </a:r>
                      <a:r>
                        <a:rPr lang="en-US" sz="2000" b="0" i="0" u="none" strike="noStrike" cap="none" baseline="0" dirty="0">
                          <a:solidFill>
                            <a:srgbClr val="FF0000"/>
                          </a:solidFill>
                          <a:effectLst/>
                          <a:latin typeface="Calibri"/>
                          <a:ea typeface="ＭＳ Ｐゴシック"/>
                          <a:cs typeface="+mn-cs"/>
                        </a:rPr>
                        <a:t>facebook.com/</a:t>
                      </a:r>
                      <a:r>
                        <a:rPr lang="en-US" sz="2000" b="0" i="0" u="none" strike="noStrike" cap="none" baseline="0" dirty="0" err="1">
                          <a:solidFill>
                            <a:srgbClr val="FF0000"/>
                          </a:solidFill>
                          <a:effectLst/>
                          <a:latin typeface="Calibri"/>
                          <a:ea typeface="ＭＳ Ｐゴシック"/>
                          <a:cs typeface="+mn-cs"/>
                        </a:rPr>
                        <a:t>ILoveJava</a:t>
                      </a:r>
                      <a:endParaRPr lang="en-US" sz="2000" b="0" i="0" u="none" strike="noStrike" cap="none" baseline="0" dirty="0">
                        <a:solidFill>
                          <a:srgbClr val="FF0000"/>
                        </a:solidFill>
                        <a:effectLst/>
                        <a:latin typeface="Calibri"/>
                        <a:ea typeface="ＭＳ Ｐゴシック"/>
                        <a:cs typeface="+mn-cs"/>
                      </a:endParaRPr>
                    </a:p>
                  </a:txBody>
                  <a:tcPr marL="91437" marR="91437" marT="34270" marB="34270"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8E8E8"/>
                    </a:solidFill>
                  </a:tcPr>
                </a:tc>
              </a:tr>
              <a:tr h="544513">
                <a:tc>
                  <a:txBody>
                    <a:bodyPr/>
                    <a:lstStyle/>
                    <a:p>
                      <a:pPr marL="0" marR="0" indent="0" algn="l" defTabSz="914400">
                        <a:lnSpc>
                          <a:spcPct val="80000"/>
                        </a:lnSpc>
                        <a:spcBef>
                          <a:spcPts val="1200"/>
                        </a:spcBef>
                        <a:spcAft>
                          <a:spcPts val="0"/>
                        </a:spcAft>
                        <a:buNone/>
                      </a:pPr>
                      <a:r>
                        <a:rPr lang="en-US" sz="1600" b="1" i="0" u="none" strike="noStrike" cap="none" baseline="0" dirty="0">
                          <a:solidFill>
                            <a:srgbClr val="000000"/>
                          </a:solidFill>
                          <a:effectLst/>
                          <a:latin typeface="Calibri"/>
                          <a:ea typeface="ＭＳ Ｐゴシック"/>
                          <a:cs typeface="+mn-cs"/>
                        </a:rPr>
                        <a:t>            Oracle Java </a:t>
                      </a:r>
                      <a:r>
                        <a:rPr lang="en-US" sz="1600" b="1" i="0" u="none" strike="noStrike" cap="none" baseline="0" dirty="0" err="1">
                          <a:solidFill>
                            <a:srgbClr val="000000"/>
                          </a:solidFill>
                          <a:effectLst/>
                          <a:latin typeface="黑体" pitchFamily="49" charset="-122"/>
                          <a:ea typeface="黑体" pitchFamily="49" charset="-122"/>
                          <a:cs typeface="+mn-cs"/>
                        </a:rPr>
                        <a:t>博客</a:t>
                      </a:r>
                      <a:r>
                        <a:rPr lang="en-US" sz="1600" b="0" i="0" u="none" strike="noStrike" cap="none" baseline="0" dirty="0">
                          <a:solidFill>
                            <a:srgbClr val="000000"/>
                          </a:solidFill>
                          <a:latin typeface="黑体" pitchFamily="49" charset="-122"/>
                          <a:ea typeface="黑体" pitchFamily="49" charset="-122"/>
                          <a:cs typeface="+mn-cs"/>
                        </a:rPr>
                        <a:t>   </a:t>
                      </a:r>
                      <a:r>
                        <a:rPr lang="en-US" sz="1600" b="0" i="0" u="none" strike="noStrike" cap="none" baseline="0" dirty="0">
                          <a:solidFill>
                            <a:srgbClr val="000000"/>
                          </a:solidFill>
                          <a:latin typeface="Calibri"/>
                          <a:ea typeface="ＭＳ Ｐゴシック"/>
                          <a:cs typeface="+mn-cs"/>
                        </a:rPr>
                        <a:t>                                    </a:t>
                      </a:r>
                      <a:r>
                        <a:rPr lang="en-US" sz="2000" b="0" i="0" u="none" strike="noStrike" cap="none" baseline="0" dirty="0">
                          <a:solidFill>
                            <a:srgbClr val="FF0000"/>
                          </a:solidFill>
                          <a:effectLst/>
                          <a:latin typeface="Calibri"/>
                          <a:ea typeface="ＭＳ Ｐゴシック"/>
                          <a:cs typeface="+mn-cs"/>
                        </a:rPr>
                        <a:t>blogs.oracle.com/java</a:t>
                      </a:r>
                    </a:p>
                  </a:txBody>
                  <a:tcPr marL="91437" marR="91437" marT="34270" marB="34270"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8E8E8"/>
                    </a:solidFill>
                  </a:tcPr>
                </a:tc>
              </a:tr>
              <a:tr h="560388">
                <a:tc>
                  <a:txBody>
                    <a:bodyPr/>
                    <a:lstStyle/>
                    <a:p>
                      <a:pPr marL="0" marR="0" indent="0" algn="l" defTabSz="914400">
                        <a:lnSpc>
                          <a:spcPct val="80000"/>
                        </a:lnSpc>
                        <a:spcBef>
                          <a:spcPts val="1200"/>
                        </a:spcBef>
                        <a:spcAft>
                          <a:spcPts val="0"/>
                        </a:spcAft>
                        <a:buNone/>
                      </a:pPr>
                      <a:r>
                        <a:rPr lang="en-US" sz="1600" b="1" i="0" u="none" strike="noStrike" cap="none" baseline="0" dirty="0">
                          <a:solidFill>
                            <a:srgbClr val="000000"/>
                          </a:solidFill>
                          <a:effectLst/>
                          <a:latin typeface="Calibri"/>
                          <a:ea typeface="ＭＳ Ｐゴシック"/>
                          <a:cs typeface="+mn-cs"/>
                        </a:rPr>
                        <a:t>            Oracle Java </a:t>
                      </a:r>
                      <a:r>
                        <a:rPr lang="en-US" sz="1600" b="1" i="0" u="none" strike="noStrike" cap="none" baseline="0" dirty="0" err="1">
                          <a:solidFill>
                            <a:srgbClr val="000000"/>
                          </a:solidFill>
                          <a:effectLst/>
                          <a:latin typeface="黑体" pitchFamily="49" charset="-122"/>
                          <a:ea typeface="黑体" pitchFamily="49" charset="-122"/>
                          <a:cs typeface="+mn-cs"/>
                        </a:rPr>
                        <a:t>网站</a:t>
                      </a:r>
                      <a:r>
                        <a:rPr lang="en-US" sz="1600" b="0" i="0" u="none" strike="noStrike" cap="none" baseline="0" dirty="0">
                          <a:solidFill>
                            <a:srgbClr val="FF0000"/>
                          </a:solidFill>
                          <a:latin typeface="黑体" pitchFamily="49" charset="-122"/>
                          <a:ea typeface="黑体" pitchFamily="49" charset="-122"/>
                          <a:cs typeface="+mn-cs"/>
                        </a:rPr>
                        <a:t>   </a:t>
                      </a:r>
                      <a:r>
                        <a:rPr lang="en-US" sz="1600" b="0" i="0" u="none" strike="noStrike" cap="none" baseline="0" dirty="0">
                          <a:solidFill>
                            <a:srgbClr val="FF0000"/>
                          </a:solidFill>
                          <a:latin typeface="Calibri"/>
                          <a:ea typeface="ＭＳ Ｐゴシック"/>
                          <a:cs typeface="+mn-cs"/>
                        </a:rPr>
                        <a:t>                           </a:t>
                      </a:r>
                      <a:r>
                        <a:rPr lang="en-US" sz="1600" b="0" i="0" u="none" strike="noStrike" cap="none" baseline="0" dirty="0" smtClean="0">
                          <a:solidFill>
                            <a:srgbClr val="FF0000"/>
                          </a:solidFill>
                          <a:latin typeface="Calibri"/>
                          <a:ea typeface="ＭＳ Ｐゴシック"/>
                          <a:cs typeface="+mn-cs"/>
                        </a:rPr>
                        <a:t>         </a:t>
                      </a:r>
                      <a:r>
                        <a:rPr lang="en-US" sz="2000" b="0" i="0" u="none" strike="noStrike" cap="none" baseline="0" dirty="0">
                          <a:solidFill>
                            <a:srgbClr val="FF0000"/>
                          </a:solidFill>
                          <a:effectLst/>
                          <a:latin typeface="Calibri"/>
                          <a:ea typeface="ＭＳ Ｐゴシック"/>
                          <a:cs typeface="+mn-cs"/>
                        </a:rPr>
                        <a:t>oracle.com/</a:t>
                      </a:r>
                      <a:r>
                        <a:rPr lang="en-US" sz="2000" b="0" i="0" u="none" strike="noStrike" cap="none" baseline="0" dirty="0" err="1">
                          <a:solidFill>
                            <a:srgbClr val="FF0000"/>
                          </a:solidFill>
                          <a:effectLst/>
                          <a:latin typeface="Calibri"/>
                          <a:ea typeface="ＭＳ Ｐゴシック"/>
                          <a:cs typeface="+mn-cs"/>
                        </a:rPr>
                        <a:t>goto</a:t>
                      </a:r>
                      <a:r>
                        <a:rPr lang="en-US" sz="2000" b="0" i="0" u="none" strike="noStrike" cap="none" baseline="0" dirty="0">
                          <a:solidFill>
                            <a:srgbClr val="FF0000"/>
                          </a:solidFill>
                          <a:effectLst/>
                          <a:latin typeface="Calibri"/>
                          <a:ea typeface="ＭＳ Ｐゴシック"/>
                          <a:cs typeface="+mn-cs"/>
                        </a:rPr>
                        <a:t>/</a:t>
                      </a:r>
                      <a:r>
                        <a:rPr lang="en-US" sz="2000" b="0" i="0" u="none" strike="noStrike" cap="none" baseline="0" dirty="0" err="1">
                          <a:solidFill>
                            <a:srgbClr val="FF0000"/>
                          </a:solidFill>
                          <a:effectLst/>
                          <a:latin typeface="Calibri"/>
                          <a:ea typeface="ＭＳ Ｐゴシック"/>
                          <a:cs typeface="+mn-cs"/>
                        </a:rPr>
                        <a:t>javaembedded</a:t>
                      </a:r>
                      <a:endParaRPr lang="en-US" sz="2000" b="0" i="0" u="none" strike="noStrike" cap="none" baseline="0" dirty="0">
                        <a:solidFill>
                          <a:srgbClr val="FF0000"/>
                        </a:solidFill>
                        <a:effectLst/>
                        <a:latin typeface="Calibri"/>
                        <a:ea typeface="ＭＳ Ｐゴシック"/>
                        <a:cs typeface="+mn-cs"/>
                      </a:endParaRPr>
                    </a:p>
                  </a:txBody>
                  <a:tcPr marL="91437" marR="91437" marT="34270" marB="34270"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8E8E8"/>
                    </a:solidFill>
                  </a:tcPr>
                </a:tc>
              </a:tr>
              <a:tr h="560388">
                <a:tc>
                  <a:txBody>
                    <a:bodyPr/>
                    <a:lstStyle/>
                    <a:p>
                      <a:pPr marL="0" marR="0" indent="0" algn="l" defTabSz="914400">
                        <a:lnSpc>
                          <a:spcPct val="80000"/>
                        </a:lnSpc>
                        <a:spcBef>
                          <a:spcPts val="1200"/>
                        </a:spcBef>
                        <a:spcAft>
                          <a:spcPts val="0"/>
                        </a:spcAft>
                        <a:buNone/>
                      </a:pPr>
                      <a:r>
                        <a:rPr lang="en-US" sz="1600" b="1" i="0" u="none" strike="noStrike" cap="none" baseline="0" dirty="0">
                          <a:solidFill>
                            <a:srgbClr val="000000"/>
                          </a:solidFill>
                          <a:effectLst/>
                          <a:latin typeface="Calibri"/>
                          <a:ea typeface="ＭＳ Ｐゴシック"/>
                          <a:cs typeface="+mn-cs"/>
                        </a:rPr>
                        <a:t>            Oracle </a:t>
                      </a:r>
                      <a:r>
                        <a:rPr lang="en-US" sz="1600" b="1" i="0" u="none" strike="noStrike" cap="none" baseline="0" dirty="0" err="1">
                          <a:solidFill>
                            <a:srgbClr val="000000"/>
                          </a:solidFill>
                          <a:effectLst/>
                          <a:latin typeface="黑体" pitchFamily="49" charset="-122"/>
                          <a:ea typeface="黑体" pitchFamily="49" charset="-122"/>
                          <a:cs typeface="+mn-cs"/>
                        </a:rPr>
                        <a:t>设备到数据中心</a:t>
                      </a:r>
                      <a:r>
                        <a:rPr lang="en-US" sz="1600" b="0" i="0" u="none" strike="noStrike" cap="none" baseline="0" dirty="0">
                          <a:solidFill>
                            <a:srgbClr val="FF0000"/>
                          </a:solidFill>
                          <a:latin typeface="黑体" pitchFamily="49" charset="-122"/>
                          <a:ea typeface="黑体" pitchFamily="49" charset="-122"/>
                          <a:cs typeface="+mn-cs"/>
                        </a:rPr>
                        <a:t>    </a:t>
                      </a:r>
                      <a:r>
                        <a:rPr lang="en-US" sz="1600" b="0" i="0" u="none" strike="noStrike" cap="none" baseline="0" dirty="0">
                          <a:solidFill>
                            <a:srgbClr val="FF0000"/>
                          </a:solidFill>
                          <a:latin typeface="Calibri"/>
                          <a:ea typeface="ＭＳ Ｐゴシック"/>
                          <a:cs typeface="+mn-cs"/>
                        </a:rPr>
                        <a:t>           </a:t>
                      </a:r>
                      <a:r>
                        <a:rPr lang="en-US" sz="1600" b="0" i="0" u="none" strike="noStrike" cap="none" baseline="0" dirty="0" smtClean="0">
                          <a:solidFill>
                            <a:srgbClr val="FF0000"/>
                          </a:solidFill>
                          <a:latin typeface="Calibri"/>
                          <a:ea typeface="ＭＳ Ｐゴシック"/>
                          <a:cs typeface="+mn-cs"/>
                        </a:rPr>
                        <a:t>          </a:t>
                      </a:r>
                      <a:r>
                        <a:rPr lang="en-US" sz="2000" b="0" i="0" u="none" strike="noStrike" cap="none" baseline="0" dirty="0">
                          <a:solidFill>
                            <a:srgbClr val="FF0000"/>
                          </a:solidFill>
                          <a:effectLst/>
                          <a:latin typeface="Calibri"/>
                          <a:ea typeface="ＭＳ Ｐゴシック"/>
                          <a:cs typeface="+mn-cs"/>
                        </a:rPr>
                        <a:t>oracle.com/m2m</a:t>
                      </a:r>
                    </a:p>
                  </a:txBody>
                  <a:tcPr marL="91437" marR="91437" marT="34270" marB="34270"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E8E8E8"/>
                    </a:solidFill>
                  </a:tcPr>
                </a:tc>
              </a:tr>
            </a:tbl>
          </a:graphicData>
        </a:graphic>
      </p:graphicFrame>
      <p:pic>
        <p:nvPicPr>
          <p:cNvPr id="6" name="Picture 6"/>
          <p:cNvPicPr>
            <a:picLocks noChangeAspect="1"/>
          </p:cNvPicPr>
          <p:nvPr/>
        </p:nvPicPr>
        <p:blipFill>
          <a:blip r:embed="rId2" cstate="print"/>
          <a:srcRect/>
          <a:stretch>
            <a:fillRect/>
          </a:stretch>
        </p:blipFill>
        <p:spPr bwMode="auto">
          <a:xfrm>
            <a:off x="838200" y="1336675"/>
            <a:ext cx="511175" cy="511175"/>
          </a:xfrm>
          <a:prstGeom prst="rect">
            <a:avLst/>
          </a:prstGeom>
          <a:noFill/>
          <a:ln w="9525">
            <a:noFill/>
            <a:miter lim="800000"/>
            <a:headEnd/>
            <a:tailEnd/>
          </a:ln>
        </p:spPr>
      </p:pic>
      <p:pic>
        <p:nvPicPr>
          <p:cNvPr id="7" name="Picture 7"/>
          <p:cNvPicPr>
            <a:picLocks noChangeAspect="1"/>
          </p:cNvPicPr>
          <p:nvPr/>
        </p:nvPicPr>
        <p:blipFill>
          <a:blip r:embed="rId3" cstate="print"/>
          <a:srcRect/>
          <a:stretch>
            <a:fillRect/>
          </a:stretch>
        </p:blipFill>
        <p:spPr bwMode="auto">
          <a:xfrm>
            <a:off x="892175" y="1909763"/>
            <a:ext cx="473075" cy="473075"/>
          </a:xfrm>
          <a:prstGeom prst="rect">
            <a:avLst/>
          </a:prstGeom>
          <a:noFill/>
          <a:ln w="9525">
            <a:noFill/>
            <a:miter lim="800000"/>
            <a:headEnd/>
            <a:tailEnd/>
          </a:ln>
        </p:spPr>
      </p:pic>
      <p:pic>
        <p:nvPicPr>
          <p:cNvPr id="8" name="Picture 8"/>
          <p:cNvPicPr>
            <a:picLocks noChangeAspect="1"/>
          </p:cNvPicPr>
          <p:nvPr/>
        </p:nvPicPr>
        <p:blipFill>
          <a:blip r:embed="rId4" cstate="print"/>
          <a:srcRect/>
          <a:stretch>
            <a:fillRect/>
          </a:stretch>
        </p:blipFill>
        <p:spPr bwMode="auto">
          <a:xfrm>
            <a:off x="646113" y="2416175"/>
            <a:ext cx="936625" cy="688975"/>
          </a:xfrm>
          <a:prstGeom prst="rect">
            <a:avLst/>
          </a:prstGeom>
          <a:noFill/>
          <a:ln w="9525">
            <a:noFill/>
            <a:miter lim="800000"/>
            <a:headEnd/>
            <a:tailEnd/>
          </a:ln>
        </p:spPr>
      </p:pic>
      <p:pic>
        <p:nvPicPr>
          <p:cNvPr id="9" name="Picture 9" descr="Picture 38.png"/>
          <p:cNvPicPr>
            <a:picLocks noChangeAspect="1"/>
          </p:cNvPicPr>
          <p:nvPr/>
        </p:nvPicPr>
        <p:blipFill>
          <a:blip r:embed="rId5" cstate="print"/>
          <a:srcRect/>
          <a:stretch>
            <a:fillRect/>
          </a:stretch>
        </p:blipFill>
        <p:spPr bwMode="auto">
          <a:xfrm>
            <a:off x="841375" y="3076575"/>
            <a:ext cx="522288" cy="530225"/>
          </a:xfrm>
          <a:prstGeom prst="rect">
            <a:avLst/>
          </a:prstGeom>
          <a:noFill/>
          <a:ln w="9525">
            <a:noFill/>
            <a:miter lim="800000"/>
            <a:headEnd/>
            <a:tailEnd/>
          </a:ln>
        </p:spPr>
      </p:pic>
      <p:pic>
        <p:nvPicPr>
          <p:cNvPr id="10" name="Picture 10" descr="Picture 38.png"/>
          <p:cNvPicPr>
            <a:picLocks noChangeAspect="1"/>
          </p:cNvPicPr>
          <p:nvPr/>
        </p:nvPicPr>
        <p:blipFill>
          <a:blip r:embed="rId5" cstate="print"/>
          <a:srcRect/>
          <a:stretch>
            <a:fillRect/>
          </a:stretch>
        </p:blipFill>
        <p:spPr bwMode="auto">
          <a:xfrm>
            <a:off x="852488" y="3638550"/>
            <a:ext cx="522287" cy="530225"/>
          </a:xfrm>
          <a:prstGeom prst="rect">
            <a:avLst/>
          </a:prstGeom>
          <a:noFill/>
          <a:ln w="9525">
            <a:noFill/>
            <a:miter lim="800000"/>
            <a:headEnd/>
            <a:tailEnd/>
          </a:ln>
        </p:spPr>
      </p:pic>
      <p:sp>
        <p:nvSpPr>
          <p:cNvPr id="11" name="Title 1"/>
          <p:cNvSpPr txBox="1">
            <a:spLocks/>
          </p:cNvSpPr>
          <p:nvPr/>
        </p:nvSpPr>
        <p:spPr>
          <a:xfrm>
            <a:off x="457200" y="480486"/>
            <a:ext cx="8229600" cy="423784"/>
          </a:xfrm>
          <a:prstGeom prst="rect">
            <a:avLst/>
          </a:prstGeom>
        </p:spPr>
        <p:txBody>
          <a:bodyPr/>
          <a:lstStyle/>
          <a:p>
            <a:pPr marL="0" marR="0" indent="0" algn="l" defTabSz="914400">
              <a:lnSpc>
                <a:spcPct val="90000"/>
              </a:lnSpc>
              <a:spcBef>
                <a:spcPts val="0"/>
              </a:spcBef>
              <a:spcAft>
                <a:spcPts val="0"/>
              </a:spcAft>
              <a:buNone/>
            </a:pPr>
            <a:r>
              <a:rPr lang="en-US" sz="2800" b="1" i="0" u="none" strike="noStrike" cap="none" spc="0" baseline="0">
                <a:solidFill>
                  <a:srgbClr val="000000"/>
                </a:solidFill>
                <a:effectLst/>
                <a:latin typeface="黑体" pitchFamily="49" charset="-122"/>
                <a:ea typeface="黑体" pitchFamily="49" charset="-122"/>
                <a:cs typeface="Arial"/>
              </a:rPr>
              <a:t>后续内容</a:t>
            </a: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914400">
              <a:lnSpc>
                <a:spcPct val="90000"/>
              </a:lnSpc>
              <a:spcBef>
                <a:spcPts val="0"/>
              </a:spcBef>
              <a:buNone/>
            </a:pPr>
            <a:r>
              <a:rPr lang="en-US" sz="2800" b="1" i="0">
                <a:solidFill>
                  <a:srgbClr val="000000"/>
                </a:solidFill>
                <a:latin typeface="Arial" pitchFamily="34" charset="0"/>
                <a:ea typeface="黑体" pitchFamily="49" charset="-122"/>
                <a:cs typeface="Arial" pitchFamily="34" charset="0"/>
              </a:rPr>
              <a:t>Graphic Section Divider</a:t>
            </a:r>
          </a:p>
        </p:txBody>
      </p:sp>
      <p:grpSp>
        <p:nvGrpSpPr>
          <p:cNvPr id="7" name="Group 6"/>
          <p:cNvGrpSpPr/>
          <p:nvPr/>
        </p:nvGrpSpPr>
        <p:grpSpPr>
          <a:xfrm>
            <a:off x="0" y="0"/>
            <a:ext cx="9144000" cy="5143500"/>
            <a:chOff x="0" y="0"/>
            <a:chExt cx="9144000" cy="514350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5" name="Picture 4" descr="O_signature_wht_rgb.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85737" y="4144260"/>
              <a:ext cx="1139799" cy="351437"/>
            </a:xfrm>
            <a:prstGeom prst="rect">
              <a:avLst/>
            </a:prstGeom>
          </p:spPr>
        </p:pic>
      </p:grpSp>
    </p:spTree>
    <p:extLst>
      <p:ext uri="{BB962C8B-B14F-4D97-AF65-F5344CB8AC3E}">
        <p14:creationId xmlns:p14="http://schemas.microsoft.com/office/powerpoint/2010/main" xmlns="" val="27998812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04345" y="1201839"/>
            <a:ext cx="6400802" cy="2929889"/>
          </a:xfrm>
        </p:spPr>
        <p:txBody>
          <a:bodyPr/>
          <a:lstStyle/>
          <a:p>
            <a:pPr marL="0" indent="0" algn="l" defTabSz="228600">
              <a:spcBef>
                <a:spcPts val="0"/>
              </a:spcBef>
              <a:spcAft>
                <a:spcPts val="600"/>
              </a:spcAft>
              <a:buNone/>
            </a:pPr>
            <a:r>
              <a:rPr lang="en-US" sz="1400" b="0" i="0">
                <a:solidFill>
                  <a:srgbClr val="000000"/>
                </a:solidFill>
                <a:latin typeface="Arial" pitchFamily="34" charset="0"/>
                <a:ea typeface="黑体" pitchFamily="49" charset="-122"/>
                <a:cs typeface="Arial" pitchFamily="34" charset="0"/>
              </a:rPr>
              <a:t>以上内容旨在概述产品的总体发展方向。该内容仅供参考，不可纳入任何合同。</a:t>
            </a:r>
            <a:br>
              <a:rPr lang="en-US" sz="1400" b="0" i="0">
                <a:solidFill>
                  <a:srgbClr val="000000"/>
                </a:solidFill>
                <a:latin typeface="Arial" pitchFamily="34" charset="0"/>
                <a:ea typeface="黑体" pitchFamily="49" charset="-122"/>
                <a:cs typeface="Arial" pitchFamily="34" charset="0"/>
              </a:rPr>
            </a:br>
            <a:r>
              <a:rPr lang="en-US" sz="1400" b="0" i="0">
                <a:solidFill>
                  <a:srgbClr val="000000"/>
                </a:solidFill>
                <a:latin typeface="Arial" pitchFamily="34" charset="0"/>
                <a:ea typeface="黑体" pitchFamily="49" charset="-122"/>
                <a:cs typeface="Arial" pitchFamily="34" charset="0"/>
              </a:rPr>
              <a:t>其内容不构成提供任何材料、代码或功能的承诺，并且不应该作为制定购买决策的依据。此处所述有关 Oracle 产品的任何特性或功能的开发、发布以及相应的日程安排均由 Oracle 自行决定。</a:t>
            </a:r>
          </a:p>
          <a:p>
            <a:pPr marL="0" indent="0" algn="l" defTabSz="228600">
              <a:spcBef>
                <a:spcPts val="0"/>
              </a:spcBef>
              <a:spcAft>
                <a:spcPts val="600"/>
              </a:spcAft>
              <a:buNone/>
            </a:pPr>
            <a:endParaRPr lang="en-US" dirty="0" smtClean="0">
              <a:latin typeface="Arial" pitchFamily="34" charset="0"/>
              <a:ea typeface="黑体" pitchFamily="49" charset="-122"/>
              <a:cs typeface="Arial" pitchFamily="34" charset="0"/>
            </a:endParaRPr>
          </a:p>
          <a:p>
            <a:pPr marL="64008" indent="0" algn="l" defTabSz="228600">
              <a:spcBef>
                <a:spcPts val="0"/>
              </a:spcBef>
              <a:spcAft>
                <a:spcPts val="600"/>
              </a:spcAft>
              <a:buNone/>
            </a:pPr>
            <a:endParaRPr lang="en-US" dirty="0" smtClean="0">
              <a:latin typeface="Arial" pitchFamily="34" charset="0"/>
              <a:ea typeface="黑体" pitchFamily="49" charset="-122"/>
              <a:cs typeface="Arial" pitchFamily="34" charset="0"/>
            </a:endParaRPr>
          </a:p>
        </p:txBody>
      </p:sp>
    </p:spTree>
    <p:extLst>
      <p:ext uri="{BB962C8B-B14F-4D97-AF65-F5344CB8AC3E}">
        <p14:creationId xmlns:p14="http://schemas.microsoft.com/office/powerpoint/2010/main" xmlns="" val="37511171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29430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itchFamily="34" charset="0"/>
              <a:ea typeface="黑体" pitchFamily="49" charset="-122"/>
              <a:cs typeface="Arial" pitchFamily="34" charset="0"/>
            </a:endParaRPr>
          </a:p>
        </p:txBody>
      </p:sp>
      <p:pic>
        <p:nvPicPr>
          <p:cNvPr id="3" name="Picture 2" descr="laptop_withOPNWebsite.png"/>
          <p:cNvPicPr>
            <a:picLocks noChangeAspect="1"/>
          </p:cNvPicPr>
          <p:nvPr/>
        </p:nvPicPr>
        <p:blipFill>
          <a:blip r:embed="rId2" cstate="print"/>
          <a:srcRect r="7818"/>
          <a:stretch>
            <a:fillRect/>
          </a:stretch>
        </p:blipFill>
        <p:spPr>
          <a:xfrm>
            <a:off x="2200888" y="235527"/>
            <a:ext cx="6940054" cy="4540827"/>
          </a:xfrm>
          <a:prstGeom prst="rect">
            <a:avLst/>
          </a:prstGeom>
        </p:spPr>
      </p:pic>
      <p:sp>
        <p:nvSpPr>
          <p:cNvPr id="4" name="TextBox 3"/>
          <p:cNvSpPr txBox="1"/>
          <p:nvPr/>
        </p:nvSpPr>
        <p:spPr>
          <a:xfrm>
            <a:off x="228603" y="1413167"/>
            <a:ext cx="3075709" cy="2862322"/>
          </a:xfrm>
          <a:prstGeom prst="rect">
            <a:avLst/>
          </a:prstGeom>
          <a:noFill/>
        </p:spPr>
        <p:txBody>
          <a:bodyPr wrap="square" rtlCol="0">
            <a:spAutoFit/>
          </a:bodyPr>
          <a:lstStyle/>
          <a:p>
            <a:pPr algn="l" defTabSz="914400">
              <a:buNone/>
            </a:pPr>
            <a:r>
              <a:rPr lang="en-US" sz="5400" b="1" i="0">
                <a:solidFill>
                  <a:srgbClr val="5382A1"/>
                </a:solidFill>
                <a:latin typeface="Arial" pitchFamily="34" charset="0"/>
                <a:ea typeface="黑体" pitchFamily="49" charset="-122"/>
                <a:cs typeface="Arial" pitchFamily="34" charset="0"/>
              </a:rPr>
              <a:t>23 亿</a:t>
            </a:r>
          </a:p>
          <a:p>
            <a:pPr algn="l" defTabSz="914400">
              <a:buNone/>
            </a:pPr>
            <a:r>
              <a:rPr lang="en-US" sz="5400" b="1" i="0">
                <a:latin typeface="Arial" pitchFamily="34" charset="0"/>
                <a:ea typeface="黑体" pitchFamily="49" charset="-122"/>
                <a:cs typeface="Arial" pitchFamily="34" charset="0"/>
              </a:rPr>
              <a:t>互联网</a:t>
            </a:r>
          </a:p>
          <a:p>
            <a:pPr algn="l" defTabSz="914400">
              <a:buNone/>
            </a:pPr>
            <a:r>
              <a:rPr lang="en-US" sz="5400" b="1" i="0">
                <a:latin typeface="Arial" pitchFamily="34" charset="0"/>
                <a:ea typeface="黑体" pitchFamily="49" charset="-122"/>
                <a:cs typeface="Arial" pitchFamily="34" charset="0"/>
              </a:rPr>
              <a:t>用户</a:t>
            </a:r>
          </a:p>
          <a:p>
            <a:pPr algn="l" defTabSz="914400">
              <a:buNone/>
            </a:pPr>
            <a:r>
              <a:rPr lang="en-US" sz="1800" b="1" i="0">
                <a:latin typeface="Arial" pitchFamily="34" charset="0"/>
                <a:ea typeface="黑体" pitchFamily="49" charset="-122"/>
                <a:cs typeface="Arial" pitchFamily="34" charset="0"/>
              </a:rPr>
              <a:t>信息来源：IDC</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itchFamily="34" charset="0"/>
              <a:ea typeface="黑体" pitchFamily="49" charset="-122"/>
              <a:cs typeface="Arial" pitchFamily="34" charset="0"/>
            </a:endParaRPr>
          </a:p>
        </p:txBody>
      </p:sp>
      <p:sp>
        <p:nvSpPr>
          <p:cNvPr id="3" name="TextBox 2"/>
          <p:cNvSpPr txBox="1"/>
          <p:nvPr/>
        </p:nvSpPr>
        <p:spPr>
          <a:xfrm>
            <a:off x="284021" y="1496290"/>
            <a:ext cx="3997033" cy="1815882"/>
          </a:xfrm>
          <a:prstGeom prst="rect">
            <a:avLst/>
          </a:prstGeom>
          <a:noFill/>
        </p:spPr>
        <p:txBody>
          <a:bodyPr wrap="square" rtlCol="0">
            <a:spAutoFit/>
          </a:bodyPr>
          <a:lstStyle/>
          <a:p>
            <a:pPr algn="l" defTabSz="914400">
              <a:buNone/>
            </a:pPr>
            <a:r>
              <a:rPr lang="en-US" sz="5400" b="1" i="0" dirty="0" err="1">
                <a:solidFill>
                  <a:srgbClr val="5382A1"/>
                </a:solidFill>
                <a:latin typeface="Arial" pitchFamily="34" charset="0"/>
                <a:ea typeface="黑体" pitchFamily="49" charset="-122"/>
                <a:cs typeface="Arial" pitchFamily="34" charset="0"/>
              </a:rPr>
              <a:t>全球</a:t>
            </a:r>
            <a:r>
              <a:rPr lang="en-US" sz="5400" b="1" i="0" dirty="0">
                <a:solidFill>
                  <a:srgbClr val="5382A1"/>
                </a:solidFill>
                <a:latin typeface="Arial" pitchFamily="34" charset="0"/>
                <a:ea typeface="黑体" pitchFamily="49" charset="-122"/>
                <a:cs typeface="Arial" pitchFamily="34" charset="0"/>
              </a:rPr>
              <a:t> 11 亿</a:t>
            </a:r>
          </a:p>
          <a:p>
            <a:pPr algn="l" defTabSz="914400">
              <a:buNone/>
            </a:pPr>
            <a:r>
              <a:rPr lang="en-US" sz="4000" b="1" i="0" dirty="0">
                <a:latin typeface="Arial" pitchFamily="34" charset="0"/>
                <a:ea typeface="黑体" pitchFamily="49" charset="-122"/>
                <a:cs typeface="Arial" pitchFamily="34" charset="0"/>
              </a:rPr>
              <a:t>3G </a:t>
            </a:r>
            <a:r>
              <a:rPr lang="en-US" sz="4000" b="1" i="0" dirty="0" err="1">
                <a:latin typeface="Arial" pitchFamily="34" charset="0"/>
                <a:ea typeface="黑体" pitchFamily="49" charset="-122"/>
                <a:cs typeface="Arial" pitchFamily="34" charset="0"/>
              </a:rPr>
              <a:t>移动用户</a:t>
            </a:r>
            <a:endParaRPr lang="en-US" sz="4000" b="1" i="0" dirty="0">
              <a:latin typeface="Arial" pitchFamily="34" charset="0"/>
              <a:ea typeface="黑体" pitchFamily="49" charset="-122"/>
              <a:cs typeface="Arial" pitchFamily="34" charset="0"/>
            </a:endParaRPr>
          </a:p>
          <a:p>
            <a:pPr algn="l" defTabSz="914400">
              <a:buNone/>
            </a:pPr>
            <a:r>
              <a:rPr lang="en-US" sz="1800" b="1" i="0" dirty="0" err="1">
                <a:latin typeface="Arial" pitchFamily="34" charset="0"/>
                <a:ea typeface="黑体" pitchFamily="49" charset="-122"/>
                <a:cs typeface="Arial" pitchFamily="34" charset="0"/>
              </a:rPr>
              <a:t>信息来源：Mobithink</a:t>
            </a:r>
            <a:endParaRPr lang="en-US" sz="1800" b="1" i="0" dirty="0">
              <a:latin typeface="Arial" pitchFamily="34" charset="0"/>
              <a:ea typeface="黑体" pitchFamily="49" charset="-122"/>
              <a:cs typeface="Arial" pitchFamily="34" charset="0"/>
            </a:endParaRPr>
          </a:p>
        </p:txBody>
      </p:sp>
      <p:pic>
        <p:nvPicPr>
          <p:cNvPr id="4" name="Picture 3" descr="asia-globe.png"/>
          <p:cNvPicPr>
            <a:picLocks noChangeAspect="1"/>
          </p:cNvPicPr>
          <p:nvPr/>
        </p:nvPicPr>
        <p:blipFill>
          <a:blip r:embed="rId2" cstate="print"/>
          <a:stretch>
            <a:fillRect/>
          </a:stretch>
        </p:blipFill>
        <p:spPr>
          <a:xfrm>
            <a:off x="3895898" y="0"/>
            <a:ext cx="5532120" cy="4610100"/>
          </a:xfrm>
          <a:prstGeom prst="rect">
            <a:avLst/>
          </a:prstGeom>
          <a:effectLst>
            <a:outerShdw blurRad="152400" dir="5400000" sx="90000" sy="-19000" rotWithShape="0">
              <a:prstClr val="black">
                <a:alpha val="15000"/>
              </a:prstClr>
            </a:outerShdw>
          </a:effec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itchFamily="34" charset="0"/>
              <a:ea typeface="黑体" pitchFamily="49" charset="-122"/>
              <a:cs typeface="Arial" pitchFamily="34" charset="0"/>
            </a:endParaRPr>
          </a:p>
        </p:txBody>
      </p:sp>
      <p:pic>
        <p:nvPicPr>
          <p:cNvPr id="3" name="Picture 2" descr="Devices.png"/>
          <p:cNvPicPr>
            <a:picLocks noChangeAspect="1"/>
          </p:cNvPicPr>
          <p:nvPr/>
        </p:nvPicPr>
        <p:blipFill>
          <a:blip r:embed="rId2" cstate="print"/>
          <a:stretch>
            <a:fillRect/>
          </a:stretch>
        </p:blipFill>
        <p:spPr>
          <a:xfrm>
            <a:off x="-3" y="-646387"/>
            <a:ext cx="9143999" cy="5143500"/>
          </a:xfrm>
          <a:prstGeom prst="rect">
            <a:avLst/>
          </a:prstGeom>
          <a:effectLst>
            <a:reflection blurRad="6350" stA="52000" endA="300" endPos="35000" dir="5400000" sy="-100000" algn="bl" rotWithShape="0"/>
          </a:effectLst>
        </p:spPr>
      </p:pic>
      <p:sp>
        <p:nvSpPr>
          <p:cNvPr id="4" name="TextBox 3"/>
          <p:cNvSpPr txBox="1"/>
          <p:nvPr/>
        </p:nvSpPr>
        <p:spPr>
          <a:xfrm>
            <a:off x="810031" y="155963"/>
            <a:ext cx="6382281" cy="892552"/>
          </a:xfrm>
          <a:prstGeom prst="rect">
            <a:avLst/>
          </a:prstGeom>
          <a:noFill/>
        </p:spPr>
        <p:txBody>
          <a:bodyPr wrap="square" rtlCol="0">
            <a:spAutoFit/>
          </a:bodyPr>
          <a:lstStyle/>
          <a:p>
            <a:pPr algn="l" defTabSz="914400">
              <a:buNone/>
            </a:pPr>
            <a:r>
              <a:rPr lang="en-US" sz="3600" b="1" i="0" dirty="0" err="1">
                <a:latin typeface="Arial" pitchFamily="34" charset="0"/>
                <a:ea typeface="黑体" pitchFamily="49" charset="-122"/>
                <a:cs typeface="Arial" pitchFamily="34" charset="0"/>
              </a:rPr>
              <a:t>现在</a:t>
            </a:r>
            <a:r>
              <a:rPr lang="en-US" sz="3600" b="1" i="0" dirty="0">
                <a:latin typeface="Arial" pitchFamily="34" charset="0"/>
                <a:ea typeface="黑体" pitchFamily="49" charset="-122"/>
                <a:cs typeface="Arial" pitchFamily="34" charset="0"/>
              </a:rPr>
              <a:t> － </a:t>
            </a:r>
            <a:r>
              <a:rPr lang="en-US" sz="3600" b="1" i="0" dirty="0">
                <a:solidFill>
                  <a:srgbClr val="5382A1"/>
                </a:solidFill>
                <a:latin typeface="Arial" pitchFamily="34" charset="0"/>
                <a:ea typeface="黑体" pitchFamily="49" charset="-122"/>
                <a:cs typeface="Arial" pitchFamily="34" charset="0"/>
              </a:rPr>
              <a:t>30 </a:t>
            </a:r>
            <a:r>
              <a:rPr lang="en-US" sz="3600" b="1" i="0" dirty="0" err="1">
                <a:solidFill>
                  <a:srgbClr val="5382A1"/>
                </a:solidFill>
                <a:latin typeface="Arial" pitchFamily="34" charset="0"/>
                <a:ea typeface="黑体" pitchFamily="49" charset="-122"/>
                <a:cs typeface="Arial" pitchFamily="34" charset="0"/>
              </a:rPr>
              <a:t>亿</a:t>
            </a:r>
            <a:r>
              <a:rPr lang="en-US" sz="3600" b="1" i="0" dirty="0" err="1">
                <a:solidFill>
                  <a:srgbClr val="FF0000"/>
                </a:solidFill>
                <a:latin typeface="Arial" pitchFamily="34" charset="0"/>
                <a:ea typeface="黑体" pitchFamily="49" charset="-122"/>
                <a:cs typeface="Arial" pitchFamily="34" charset="0"/>
              </a:rPr>
              <a:t>台</a:t>
            </a:r>
            <a:r>
              <a:rPr lang="en-US" sz="3600" b="1" i="0" dirty="0" err="1">
                <a:latin typeface="Arial" pitchFamily="34" charset="0"/>
                <a:ea typeface="黑体" pitchFamily="49" charset="-122"/>
                <a:cs typeface="Arial" pitchFamily="34" charset="0"/>
              </a:rPr>
              <a:t>设备</a:t>
            </a:r>
            <a:endParaRPr lang="en-US" sz="3600" b="1" i="0" dirty="0">
              <a:latin typeface="Arial" pitchFamily="34" charset="0"/>
              <a:ea typeface="黑体" pitchFamily="49" charset="-122"/>
              <a:cs typeface="Arial" pitchFamily="34" charset="0"/>
            </a:endParaRPr>
          </a:p>
          <a:p>
            <a:pPr algn="l" defTabSz="914400">
              <a:buNone/>
            </a:pPr>
            <a:r>
              <a:rPr lang="en-US" sz="1600" b="1" i="0" dirty="0" err="1">
                <a:latin typeface="黑体" pitchFamily="49" charset="-122"/>
                <a:ea typeface="黑体" pitchFamily="49" charset="-122"/>
              </a:rPr>
              <a:t>信息来源</a:t>
            </a:r>
            <a:r>
              <a:rPr lang="en-US" sz="1600" b="1" i="0" dirty="0" err="1">
                <a:latin typeface="Arial"/>
                <a:ea typeface="+mn-ea"/>
                <a:cs typeface="+mn-cs"/>
              </a:rPr>
              <a:t>：Ericsson</a:t>
            </a:r>
            <a:endParaRPr lang="en-US" sz="1600" b="1" i="0" dirty="0">
              <a:latin typeface="Arial"/>
              <a:ea typeface="+mn-ea"/>
              <a:cs typeface="+mn-cs"/>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vices.png"/>
          <p:cNvPicPr>
            <a:picLocks noChangeAspect="1"/>
          </p:cNvPicPr>
          <p:nvPr/>
        </p:nvPicPr>
        <p:blipFill>
          <a:blip r:embed="rId2" cstate="print"/>
          <a:stretch>
            <a:fillRect/>
          </a:stretch>
        </p:blipFill>
        <p:spPr>
          <a:xfrm>
            <a:off x="1" y="-456784"/>
            <a:ext cx="9143999" cy="5143500"/>
          </a:xfrm>
          <a:prstGeom prst="rect">
            <a:avLst/>
          </a:prstGeom>
          <a:effectLst>
            <a:reflection blurRad="6350" stA="52000" endA="300" endPos="35000" dir="5400000" sy="-100000" algn="bl" rotWithShape="0"/>
          </a:effectLst>
        </p:spPr>
      </p:pic>
      <p:sp>
        <p:nvSpPr>
          <p:cNvPr id="4" name="TextBox 3"/>
          <p:cNvSpPr txBox="1"/>
          <p:nvPr/>
        </p:nvSpPr>
        <p:spPr>
          <a:xfrm>
            <a:off x="790971" y="164105"/>
            <a:ext cx="8810233" cy="861774"/>
          </a:xfrm>
          <a:prstGeom prst="rect">
            <a:avLst/>
          </a:prstGeom>
          <a:noFill/>
        </p:spPr>
        <p:txBody>
          <a:bodyPr wrap="square" rtlCol="0">
            <a:spAutoFit/>
          </a:bodyPr>
          <a:lstStyle/>
          <a:p>
            <a:pPr algn="l" defTabSz="914400">
              <a:buNone/>
            </a:pPr>
            <a:r>
              <a:rPr lang="en-US" sz="3200" b="1" i="0">
                <a:solidFill>
                  <a:srgbClr val="000000"/>
                </a:solidFill>
                <a:latin typeface="Arial" pitchFamily="34" charset="0"/>
                <a:ea typeface="黑体" pitchFamily="49" charset="-122"/>
                <a:cs typeface="Arial" pitchFamily="34" charset="0"/>
              </a:rPr>
              <a:t>未来 5 年 － </a:t>
            </a:r>
            <a:r>
              <a:rPr lang="en-US" sz="3200" b="1" i="0">
                <a:solidFill>
                  <a:srgbClr val="5382A1"/>
                </a:solidFill>
                <a:latin typeface="Arial" pitchFamily="34" charset="0"/>
                <a:ea typeface="黑体" pitchFamily="49" charset="-122"/>
                <a:cs typeface="Arial" pitchFamily="34" charset="0"/>
              </a:rPr>
              <a:t>500 亿</a:t>
            </a:r>
            <a:r>
              <a:rPr lang="en-US" sz="3200" b="1" i="0">
                <a:solidFill>
                  <a:srgbClr val="FF0000"/>
                </a:solidFill>
                <a:latin typeface="Arial" pitchFamily="34" charset="0"/>
                <a:ea typeface="黑体" pitchFamily="49" charset="-122"/>
                <a:cs typeface="Arial" pitchFamily="34" charset="0"/>
              </a:rPr>
              <a:t>台</a:t>
            </a:r>
            <a:r>
              <a:rPr lang="en-US" sz="3200" b="1" i="0">
                <a:latin typeface="Arial" pitchFamily="34" charset="0"/>
                <a:ea typeface="黑体" pitchFamily="49" charset="-122"/>
                <a:cs typeface="Arial" pitchFamily="34" charset="0"/>
              </a:rPr>
              <a:t>设备</a:t>
            </a:r>
          </a:p>
          <a:p>
            <a:pPr algn="l" defTabSz="914400">
              <a:buNone/>
            </a:pPr>
            <a:r>
              <a:rPr lang="en-US" sz="1800" b="1" i="0">
                <a:latin typeface="Arial" pitchFamily="34" charset="0"/>
                <a:ea typeface="黑体" pitchFamily="49" charset="-122"/>
                <a:cs typeface="Arial" pitchFamily="34" charset="0"/>
              </a:rPr>
              <a:t>信息来源：Ericsson</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9330" y="498030"/>
            <a:ext cx="2354527" cy="1100723"/>
          </a:xfrm>
        </p:spPr>
        <p:txBody>
          <a:bodyPr/>
          <a:lstStyle/>
          <a:p>
            <a:pPr algn="l" defTabSz="914400">
              <a:lnSpc>
                <a:spcPct val="90000"/>
              </a:lnSpc>
              <a:spcBef>
                <a:spcPts val="0"/>
              </a:spcBef>
              <a:buNone/>
            </a:pPr>
            <a:r>
              <a:rPr lang="es-ES_tradnl" sz="2800" b="1" i="0">
                <a:solidFill>
                  <a:schemeClr val="bg1"/>
                </a:solidFill>
                <a:ea typeface="黑体" pitchFamily="49" charset="-122"/>
              </a:rPr>
              <a:t>数据爆炸</a:t>
            </a:r>
            <a:br>
              <a:rPr lang="es-ES_tradnl" sz="2800" b="1" i="0">
                <a:solidFill>
                  <a:schemeClr val="bg1"/>
                </a:solidFill>
                <a:ea typeface="黑体" pitchFamily="49" charset="-122"/>
              </a:rPr>
            </a:br>
            <a:endParaRPr lang="es-ES_tradnl" sz="2800" b="1" i="0">
              <a:solidFill>
                <a:schemeClr val="bg1"/>
              </a:solidFill>
              <a:ea typeface="黑体" pitchFamily="49" charset="-122"/>
            </a:endParaRPr>
          </a:p>
        </p:txBody>
      </p:sp>
      <p:sp>
        <p:nvSpPr>
          <p:cNvPr id="9" name="Text Placeholder 8"/>
          <p:cNvSpPr>
            <a:spLocks noGrp="1"/>
          </p:cNvSpPr>
          <p:nvPr>
            <p:ph type="body" sz="quarter" idx="4294967295"/>
          </p:nvPr>
        </p:nvSpPr>
        <p:spPr>
          <a:xfrm>
            <a:off x="6913330" y="1590606"/>
            <a:ext cx="2012950" cy="2074223"/>
          </a:xfrm>
        </p:spPr>
        <p:txBody>
          <a:bodyPr/>
          <a:lstStyle/>
          <a:p>
            <a:pPr marL="0" indent="0" algn="l" defTabSz="228600">
              <a:spcBef>
                <a:spcPts val="0"/>
              </a:spcBef>
              <a:spcAft>
                <a:spcPts val="600"/>
              </a:spcAft>
              <a:buNone/>
            </a:pPr>
            <a:r>
              <a:rPr lang="en-US" sz="2000" b="0" i="0">
                <a:solidFill>
                  <a:schemeClr val="bg1"/>
                </a:solidFill>
                <a:ea typeface="黑体" pitchFamily="49" charset="-122"/>
              </a:rPr>
              <a:t>Web 和社交网络首先经历了数据爆炸……</a:t>
            </a:r>
          </a:p>
        </p:txBody>
      </p:sp>
      <p:pic>
        <p:nvPicPr>
          <p:cNvPr id="102402" name="Picture 2" descr="60 Seconds - Things That Happen On Internet Every Sixty Seconds"/>
          <p:cNvPicPr>
            <a:picLocks noChangeAspect="1" noChangeArrowheads="1"/>
          </p:cNvPicPr>
          <p:nvPr/>
        </p:nvPicPr>
        <p:blipFill>
          <a:blip r:embed="rId3" cstate="print"/>
          <a:srcRect/>
          <a:stretch>
            <a:fillRect/>
          </a:stretch>
        </p:blipFill>
        <p:spPr bwMode="auto">
          <a:xfrm>
            <a:off x="0" y="5"/>
            <a:ext cx="6568940" cy="4635795"/>
          </a:xfrm>
          <a:prstGeom prst="rect">
            <a:avLst/>
          </a:prstGeom>
          <a:noFill/>
        </p:spPr>
      </p:pic>
      <p:sp>
        <p:nvSpPr>
          <p:cNvPr id="6" name="Rectangle 5"/>
          <p:cNvSpPr/>
          <p:nvPr/>
        </p:nvSpPr>
        <p:spPr>
          <a:xfrm>
            <a:off x="6749337" y="4255415"/>
            <a:ext cx="1874231" cy="261610"/>
          </a:xfrm>
          <a:prstGeom prst="rect">
            <a:avLst/>
          </a:prstGeom>
        </p:spPr>
        <p:txBody>
          <a:bodyPr wrap="none">
            <a:spAutoFit/>
          </a:bodyPr>
          <a:lstStyle/>
          <a:p>
            <a:pPr algn="l" defTabSz="914400">
              <a:buNone/>
            </a:pPr>
            <a:r>
              <a:rPr lang="en-US" sz="1100" b="0" i="0">
                <a:solidFill>
                  <a:schemeClr val="bg1"/>
                </a:solidFill>
                <a:latin typeface="Arial" pitchFamily="34" charset="0"/>
                <a:ea typeface="黑体" pitchFamily="49" charset="-122"/>
                <a:cs typeface="Arial" pitchFamily="34" charset="0"/>
              </a:rPr>
              <a:t>信息图表来自 </a:t>
            </a:r>
            <a:r>
              <a:rPr lang="en-US" sz="1100" b="0" i="0">
                <a:solidFill>
                  <a:schemeClr val="bg1"/>
                </a:solidFill>
                <a:latin typeface="Arial" pitchFamily="34" charset="0"/>
                <a:ea typeface="黑体" pitchFamily="49" charset="-122"/>
                <a:cs typeface="Arial" pitchFamily="34" charset="0"/>
                <a:hlinkClick r:id="rId4"/>
              </a:rPr>
              <a:t>Go-gulf.com</a:t>
            </a: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JavaOne_Template_16x9_8-15-12">
  <a:themeElements>
    <a:clrScheme name="Custom 26">
      <a:dk1>
        <a:srgbClr val="000000"/>
      </a:dk1>
      <a:lt1>
        <a:sysClr val="window" lastClr="FFFFFF"/>
      </a:lt1>
      <a:dk2>
        <a:srgbClr val="424545"/>
      </a:dk2>
      <a:lt2>
        <a:srgbClr val="A3A3A3"/>
      </a:lt2>
      <a:accent1>
        <a:srgbClr val="5382A1"/>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err="1" smtClean="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racle 2012">
      <a:dk1>
        <a:sysClr val="windowText" lastClr="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JavaOne_Template_16x9_8-15-12</Template>
  <TotalTime>1171</TotalTime>
  <Words>2020</Words>
  <Application>Microsoft Office PowerPoint</Application>
  <PresentationFormat>全屏显示(16:9)</PresentationFormat>
  <Paragraphs>645</Paragraphs>
  <Slides>44</Slides>
  <Notes>30</Notes>
  <HiddenSlides>0</HiddenSlides>
  <MMClips>0</MMClips>
  <ScaleCrop>false</ScaleCrop>
  <HeadingPairs>
    <vt:vector size="4" baseType="variant">
      <vt:variant>
        <vt:lpstr>主题</vt:lpstr>
      </vt:variant>
      <vt:variant>
        <vt:i4>1</vt:i4>
      </vt:variant>
      <vt:variant>
        <vt:lpstr>幻灯片标题</vt:lpstr>
      </vt:variant>
      <vt:variant>
        <vt:i4>44</vt:i4>
      </vt:variant>
    </vt:vector>
  </HeadingPairs>
  <TitlesOfParts>
    <vt:vector size="45" baseType="lpstr">
      <vt:lpstr>JavaOne_Template_16x9_8-15-12</vt:lpstr>
      <vt:lpstr>幻灯片 1</vt:lpstr>
      <vt:lpstr>Java：设备到数据中心</vt:lpstr>
      <vt:lpstr>幻灯片 3</vt:lpstr>
      <vt:lpstr>幻灯片 4</vt:lpstr>
      <vt:lpstr>幻灯片 5</vt:lpstr>
      <vt:lpstr>幻灯片 6</vt:lpstr>
      <vt:lpstr>幻灯片 7</vt:lpstr>
      <vt:lpstr>幻灯片 8</vt:lpstr>
      <vt:lpstr>数据爆炸 </vt:lpstr>
      <vt:lpstr>……但是企业现在同样面临数据爆炸问题</vt:lpstr>
      <vt:lpstr>幻灯片 11</vt:lpstr>
      <vt:lpstr>M2M 时代面临的挑战</vt:lpstr>
      <vt:lpstr>加快数据处理面临的障碍</vt:lpstr>
      <vt:lpstr>Oracle 设备到数据中心平台</vt:lpstr>
      <vt:lpstr>Oracle 设备到数据中心平台</vt:lpstr>
      <vt:lpstr>Oracle 设备到数据中心平台</vt:lpstr>
      <vt:lpstr>Oracle 设备到数据中心平台</vt:lpstr>
      <vt:lpstr>Oracle 设备到数据中心平台</vt:lpstr>
      <vt:lpstr>Oracle 的设备到数据中心产品</vt:lpstr>
      <vt:lpstr>设备到数据中心</vt:lpstr>
      <vt:lpstr>目前的嵌入式生态系统</vt:lpstr>
      <vt:lpstr>常见软肋</vt:lpstr>
      <vt:lpstr>幻灯片 23</vt:lpstr>
      <vt:lpstr>Java Embedded 的关键价值主张</vt:lpstr>
      <vt:lpstr>Java VM － 简介</vt:lpstr>
      <vt:lpstr>幻灯片 26</vt:lpstr>
      <vt:lpstr>Java ME Embedded</vt:lpstr>
      <vt:lpstr>Java SE Embedded</vt:lpstr>
      <vt:lpstr>Java Embedded Suite</vt:lpstr>
      <vt:lpstr>Oracle Event Processing for Java Embedded</vt:lpstr>
      <vt:lpstr>Java Card</vt:lpstr>
      <vt:lpstr>平台选择</vt:lpstr>
      <vt:lpstr>Java Embedded Oracle Java Embedded 支持的设备历史回顾 </vt:lpstr>
      <vt:lpstr>幻灯片 34</vt:lpstr>
      <vt:lpstr>用例：家用自动化</vt:lpstr>
      <vt:lpstr>智能设备与业务应用程序通信的复杂网络 </vt:lpstr>
      <vt:lpstr>用例：运输与遥测</vt:lpstr>
      <vt:lpstr>用例：城市自动化与交通管理</vt:lpstr>
      <vt:lpstr>幻灯片 39</vt:lpstr>
      <vt:lpstr>深入剖析讲座（此幻灯片将按实际时间安排更新）</vt:lpstr>
      <vt:lpstr>幻灯片 41</vt:lpstr>
      <vt:lpstr>Graphic Section Divider</vt:lpstr>
      <vt:lpstr>幻灯片 43</vt:lpstr>
      <vt:lpstr>幻灯片 44</vt:lpstr>
    </vt:vector>
  </TitlesOfParts>
  <Company>Oracle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Java D2D Presentation J1 India 2013</dc:title>
  <dc:creator>Sajith Ainikkal</dc:creator>
  <cp:lastModifiedBy>wanggz</cp:lastModifiedBy>
  <cp:revision>73</cp:revision>
  <cp:lastPrinted>2012-08-08T17:55:43Z</cp:lastPrinted>
  <dcterms:created xsi:type="dcterms:W3CDTF">2013-04-03T23:10:31Z</dcterms:created>
  <dcterms:modified xsi:type="dcterms:W3CDTF">2013-07-18T08:52:47Z</dcterms:modified>
</cp:coreProperties>
</file>