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53"/>
  </p:notesMasterIdLst>
  <p:handoutMasterIdLst>
    <p:handoutMasterId r:id="rId54"/>
  </p:handoutMasterIdLst>
  <p:sldIdLst>
    <p:sldId id="1100" r:id="rId2"/>
    <p:sldId id="507" r:id="rId3"/>
    <p:sldId id="1099" r:id="rId4"/>
    <p:sldId id="1130" r:id="rId5"/>
    <p:sldId id="1129" r:id="rId6"/>
    <p:sldId id="1140" r:id="rId7"/>
    <p:sldId id="1133" r:id="rId8"/>
    <p:sldId id="1136" r:id="rId9"/>
    <p:sldId id="1139" r:id="rId10"/>
    <p:sldId id="1138" r:id="rId11"/>
    <p:sldId id="1141" r:id="rId12"/>
    <p:sldId id="1058" r:id="rId13"/>
    <p:sldId id="1132" r:id="rId14"/>
    <p:sldId id="1083" r:id="rId15"/>
    <p:sldId id="1085" r:id="rId16"/>
    <p:sldId id="1111" r:id="rId17"/>
    <p:sldId id="1128" r:id="rId18"/>
    <p:sldId id="1059" r:id="rId19"/>
    <p:sldId id="1060" r:id="rId20"/>
    <p:sldId id="1101" r:id="rId21"/>
    <p:sldId id="1062" r:id="rId22"/>
    <p:sldId id="1063" r:id="rId23"/>
    <p:sldId id="1112" r:id="rId24"/>
    <p:sldId id="1127" r:id="rId25"/>
    <p:sldId id="1090" r:id="rId26"/>
    <p:sldId id="1091" r:id="rId27"/>
    <p:sldId id="1092" r:id="rId28"/>
    <p:sldId id="1131" r:id="rId29"/>
    <p:sldId id="1094" r:id="rId30"/>
    <p:sldId id="1142" r:id="rId31"/>
    <p:sldId id="1102" r:id="rId32"/>
    <p:sldId id="1103" r:id="rId33"/>
    <p:sldId id="1104" r:id="rId34"/>
    <p:sldId id="1105" r:id="rId35"/>
    <p:sldId id="1106" r:id="rId36"/>
    <p:sldId id="1107" r:id="rId37"/>
    <p:sldId id="1110" r:id="rId38"/>
    <p:sldId id="1126" r:id="rId39"/>
    <p:sldId id="1045" r:id="rId40"/>
    <p:sldId id="1046" r:id="rId41"/>
    <p:sldId id="1113" r:id="rId42"/>
    <p:sldId id="1114" r:id="rId43"/>
    <p:sldId id="1115" r:id="rId44"/>
    <p:sldId id="1116" r:id="rId45"/>
    <p:sldId id="1117" r:id="rId46"/>
    <p:sldId id="1118" r:id="rId47"/>
    <p:sldId id="1119" r:id="rId48"/>
    <p:sldId id="1124" r:id="rId49"/>
    <p:sldId id="1121" r:id="rId50"/>
    <p:sldId id="1125" r:id="rId51"/>
    <p:sldId id="1123" r:id="rId52"/>
  </p:sldIdLst>
  <p:sldSz cx="9144000" cy="5143500" type="screen16x9"/>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90000"/>
    <a:srgbClr val="B90000"/>
    <a:srgbClr val="FFA200"/>
    <a:srgbClr val="F79403"/>
    <a:srgbClr val="FBA305"/>
    <a:srgbClr val="FFB500"/>
    <a:srgbClr val="F6B000"/>
    <a:srgbClr val="5EA3C2"/>
    <a:srgbClr val="F2E9E6"/>
    <a:srgbClr val="D6A1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723" autoAdjust="0"/>
    <p:restoredTop sz="76755" autoAdjust="0"/>
  </p:normalViewPr>
  <p:slideViewPr>
    <p:cSldViewPr snapToGrid="0" showGuides="1">
      <p:cViewPr>
        <p:scale>
          <a:sx n="79" d="100"/>
          <a:sy n="79" d="100"/>
        </p:scale>
        <p:origin x="-1728" y="-756"/>
      </p:cViewPr>
      <p:guideLst>
        <p:guide orient="horz" pos="3239"/>
        <p:guide/>
      </p:guideLst>
    </p:cSldViewPr>
  </p:slideViewPr>
  <p:outlineViewPr>
    <p:cViewPr>
      <p:scale>
        <a:sx n="33" d="100"/>
        <a:sy n="33" d="100"/>
      </p:scale>
      <p:origin x="0" y="7590"/>
    </p:cViewPr>
  </p:outlineViewPr>
  <p:notesTextViewPr>
    <p:cViewPr>
      <p:scale>
        <a:sx n="110" d="100"/>
        <a:sy n="110" d="100"/>
      </p:scale>
      <p:origin x="0" y="0"/>
    </p:cViewPr>
  </p:notesTextViewPr>
  <p:sorterViewPr>
    <p:cViewPr>
      <p:scale>
        <a:sx n="100" d="100"/>
        <a:sy n="100" d="100"/>
      </p:scale>
      <p:origin x="0" y="7278"/>
    </p:cViewPr>
  </p:sorterViewPr>
  <p:notesViewPr>
    <p:cSldViewPr snapToGrid="0" showGuides="1">
      <p:cViewPr varScale="1">
        <p:scale>
          <a:sx n="95" d="100"/>
          <a:sy n="95" d="100"/>
        </p:scale>
        <p:origin x="-2724" y="-90"/>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___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zh-CN"/>
  <c:style val="18"/>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effectLst/>
          </c:spPr>
          <c:dPt>
            <c:idx val="0"/>
            <c:spPr>
              <a:gradFill flip="none" rotWithShape="1">
                <a:gsLst>
                  <a:gs pos="0">
                    <a:schemeClr val="accent3">
                      <a:lumMod val="75000"/>
                    </a:schemeClr>
                  </a:gs>
                  <a:gs pos="100000">
                    <a:schemeClr val="accent1">
                      <a:lumMod val="50000"/>
                    </a:schemeClr>
                  </a:gs>
                </a:gsLst>
                <a:path path="circle">
                  <a:fillToRect l="100000" t="100000"/>
                </a:path>
                <a:tileRect r="-100000" b="-100000"/>
              </a:gradFill>
              <a:effectLst/>
            </c:spPr>
          </c:dPt>
          <c:dPt>
            <c:idx val="1"/>
            <c:spPr>
              <a:gradFill flip="none" rotWithShape="1">
                <a:gsLst>
                  <a:gs pos="0">
                    <a:srgbClr val="FF6600"/>
                  </a:gs>
                  <a:gs pos="100000">
                    <a:srgbClr val="F79403"/>
                  </a:gs>
                </a:gsLst>
                <a:path path="circle">
                  <a:fillToRect l="100000" t="100000"/>
                </a:path>
                <a:tileRect r="-100000" b="-100000"/>
              </a:gradFill>
              <a:effectLst/>
            </c:spPr>
          </c:dPt>
          <c:dPt>
            <c:idx val="2"/>
            <c:spPr>
              <a:gradFill flip="none" rotWithShape="1">
                <a:gsLst>
                  <a:gs pos="0">
                    <a:schemeClr val="tx2"/>
                  </a:gs>
                  <a:gs pos="100000">
                    <a:schemeClr val="bg2"/>
                  </a:gs>
                </a:gsLst>
                <a:path path="circle">
                  <a:fillToRect l="100000" t="100000"/>
                </a:path>
                <a:tileRect r="-100000" b="-100000"/>
              </a:gradFill>
              <a:effectLst/>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ser>
        <c:dLbls/>
        <c:firstSliceAng val="0"/>
      </c:pieChart>
    </c:plotArea>
    <c:plotVisOnly val="1"/>
    <c:dispBlanksAs val="zero"/>
  </c:chart>
  <c:txPr>
    <a:bodyPr/>
    <a:lstStyle/>
    <a:p>
      <a:pPr>
        <a:defRPr sz="1800"/>
      </a:pPr>
      <a:endParaRPr lang="zh-CN"/>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9D947C51-6376-4B7B-92D9-60551EAD1E86}" type="datetime1">
              <a:rPr lang="en-US"/>
              <a:pPr>
                <a:defRPr/>
              </a:pPr>
              <a:t>7/23/2013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013BB207-EEFB-4EF5-98AD-E6598872BD4B}" type="slidenum">
              <a:rPr lang="en-US"/>
              <a:pPr>
                <a:defRPr/>
              </a:pPr>
              <a:t>‹#›</a:t>
            </a:fld>
            <a:endParaRPr lang="en-US"/>
          </a:p>
        </p:txBody>
      </p:sp>
    </p:spTree>
    <p:extLst>
      <p:ext uri="{BB962C8B-B14F-4D97-AF65-F5344CB8AC3E}">
        <p14:creationId xmlns:p14="http://schemas.microsoft.com/office/powerpoint/2010/main" xmlns="" val="12011001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918D203-B179-41E3-9652-13EE18A56AE3}" type="datetime1">
              <a:rPr lang="en-US"/>
              <a:pPr>
                <a:defRPr/>
              </a:pPr>
              <a:t>7/23/2013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2AB20D5-2F44-4878-AC3F-E2DCBCFE4B50}" type="slidenum">
              <a:rPr lang="en-US"/>
              <a:pPr>
                <a:defRPr/>
              </a:pPr>
              <a:t>‹#›</a:t>
            </a:fld>
            <a:endParaRPr lang="en-US"/>
          </a:p>
        </p:txBody>
      </p:sp>
    </p:spTree>
    <p:extLst>
      <p:ext uri="{BB962C8B-B14F-4D97-AF65-F5344CB8AC3E}">
        <p14:creationId xmlns:p14="http://schemas.microsoft.com/office/powerpoint/2010/main" xmlns="" val="37024949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1</a:t>
            </a:fld>
            <a:endParaRPr lang="en-US"/>
          </a:p>
        </p:txBody>
      </p:sp>
    </p:spTree>
    <p:extLst>
      <p:ext uri="{BB962C8B-B14F-4D97-AF65-F5344CB8AC3E}">
        <p14:creationId xmlns:p14="http://schemas.microsoft.com/office/powerpoint/2010/main" xmlns="" val="201448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12</a:t>
            </a:fld>
            <a:endParaRPr lang="en-US"/>
          </a:p>
        </p:txBody>
      </p:sp>
    </p:spTree>
    <p:extLst>
      <p:ext uri="{BB962C8B-B14F-4D97-AF65-F5344CB8AC3E}">
        <p14:creationId xmlns:p14="http://schemas.microsoft.com/office/powerpoint/2010/main" xmlns="" val="109884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smtClean="0">
                <a:effectLst/>
              </a:rPr>
              <a:t>Just over a year ago we delivered Java SE 7 – the first major version of Java SE released</a:t>
            </a:r>
          </a:p>
          <a:p>
            <a:pPr rtl="0" fontAlgn="base"/>
            <a:r>
              <a:rPr lang="en-US" dirty="0" smtClean="0">
                <a:effectLst/>
              </a:rPr>
              <a:t>under Oracle’s stewardship.  Since then we have delivered regular updates every couple </a:t>
            </a:r>
          </a:p>
          <a:p>
            <a:pPr rtl="0" fontAlgn="base"/>
            <a:r>
              <a:rPr lang="en-US" dirty="0" smtClean="0">
                <a:effectLst/>
              </a:rPr>
              <a:t>of months, with hundreds of bug fixes, performance improvements, and new features.  </a:t>
            </a:r>
          </a:p>
          <a:p>
            <a:pPr rtl="0" fontAlgn="base"/>
            <a:r>
              <a:rPr lang="en-US" dirty="0" smtClean="0">
                <a:effectLst/>
              </a:rPr>
              <a:t>We are pleased with the speed of adoption of this new version.  We are seeing strong </a:t>
            </a:r>
          </a:p>
          <a:p>
            <a:pPr rtl="0" fontAlgn="base"/>
            <a:r>
              <a:rPr lang="en-US" dirty="0" smtClean="0">
                <a:effectLst/>
              </a:rPr>
              <a:t>uptake among developers, ISVs, and hosting companies.  Java SE 7 is rapidly making </a:t>
            </a:r>
          </a:p>
          <a:p>
            <a:pPr rtl="0" fontAlgn="base"/>
            <a:r>
              <a:rPr lang="en-US" dirty="0" smtClean="0">
                <a:effectLst/>
              </a:rPr>
              <a:t>its way into the enterprise as well.</a:t>
            </a:r>
          </a:p>
          <a:p>
            <a:pPr rtl="0" fontAlgn="base"/>
            <a:endParaRPr lang="en-US" dirty="0" smtClean="0">
              <a:effectLst/>
            </a:endParaRPr>
          </a:p>
          <a:p>
            <a:pPr rtl="0" fontAlgn="base"/>
            <a:r>
              <a:rPr lang="en-US" dirty="0" smtClean="0">
                <a:effectLst/>
              </a:rPr>
              <a:t> In fact, Oracle (traditionally careful about upgrades) supports its entire FMW stack on</a:t>
            </a:r>
          </a:p>
          <a:p>
            <a:pPr rtl="0" fontAlgn="base"/>
            <a:r>
              <a:rPr lang="en-US" dirty="0" smtClean="0">
                <a:effectLst/>
              </a:rPr>
              <a:t>Java 7 because we know it has great quality and performance. </a:t>
            </a:r>
          </a:p>
          <a:p>
            <a:pPr rtl="0" fontAlgn="base"/>
            <a:endParaRPr lang="en-US" dirty="0" smtClean="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Even as of last August we were seeing massive adoption of Java SE 7, and you can see how rapidly releases become standards.</a:t>
            </a:r>
          </a:p>
          <a:p>
            <a:pPr rtl="0" fontAlgn="base"/>
            <a:endParaRPr lang="en-US" dirty="0" smtClean="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65" charset="-128"/>
              <a:cs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13</a:t>
            </a:fld>
            <a:endParaRPr lang="en-US"/>
          </a:p>
        </p:txBody>
      </p:sp>
    </p:spTree>
    <p:extLst>
      <p:ext uri="{BB962C8B-B14F-4D97-AF65-F5344CB8AC3E}">
        <p14:creationId xmlns:p14="http://schemas.microsoft.com/office/powerpoint/2010/main" xmlns="" val="1247132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 In addition to the incremental improvements to Java 7, we have also increased the set of platforms supported by Oracle from Linux, Windows, and Solaris to now also include Mac OS X (“ten”) and Linux/ARM for ARM based PCs such as the Raspberry Pi and emerging ARM based </a:t>
            </a:r>
            <a:r>
              <a:rPr lang="en-US" sz="1200" dirty="0" err="1" smtClean="0"/>
              <a:t>microservers</a:t>
            </a:r>
            <a:r>
              <a:rPr lang="en-US" sz="1200" dirty="0" smtClean="0"/>
              <a:t>.</a:t>
            </a:r>
          </a:p>
          <a:p>
            <a:endParaRPr lang="en-US" sz="1200" dirty="0" smtClean="0"/>
          </a:p>
          <a:p>
            <a:r>
              <a:rPr lang="en-US" sz="1200" dirty="0" smtClean="0"/>
              <a:t>These are the first new ports of Java since 64 bit Windows in 2007 and 64 bit Linux in 2003.</a:t>
            </a:r>
          </a:p>
          <a:p>
            <a:endParaRPr lang="en-US" sz="1200" dirty="0" smtClean="0"/>
          </a:p>
          <a:p>
            <a:r>
              <a:rPr lang="en-US" sz="1200" dirty="0" smtClean="0"/>
              <a:t>So Oracle has released as many new ports In the last year for desktops and servers as were done in the preceding decade of Java SE’s history.</a:t>
            </a:r>
          </a:p>
          <a:p>
            <a:endParaRPr lang="en-US" sz="1200" dirty="0" smtClean="0">
              <a:effectLst/>
            </a:endParaRPr>
          </a:p>
          <a:p>
            <a:r>
              <a:rPr lang="en-US" sz="1200" dirty="0" smtClean="0">
                <a:effectLst/>
              </a:rPr>
              <a:t>And new for JavaOne </a:t>
            </a:r>
            <a:r>
              <a:rPr lang="en-US" sz="1200" dirty="0" err="1" smtClean="0">
                <a:effectLst/>
              </a:rPr>
              <a:t>Brasil</a:t>
            </a:r>
            <a:r>
              <a:rPr lang="en-US" sz="1200" dirty="0" smtClean="0">
                <a:effectLst/>
              </a:rPr>
              <a:t>, I am pleased</a:t>
            </a:r>
            <a:r>
              <a:rPr lang="en-US" sz="1200" baseline="0" dirty="0" smtClean="0">
                <a:effectLst/>
              </a:rPr>
              <a:t> to relate that we will be making EA builds of the Linux ARM binary which supports the Hard Float ABI</a:t>
            </a:r>
          </a:p>
          <a:p>
            <a:r>
              <a:rPr lang="en-US" sz="1200" baseline="0" dirty="0" smtClean="0">
                <a:effectLst/>
              </a:rPr>
              <a:t>for ARM v6/7 on platforms like the raspberry Pi available by the end of this calendar year.</a:t>
            </a:r>
            <a:endParaRPr lang="en-US" sz="1200" dirty="0">
              <a:effectLst/>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E04319-A5BF-DA42-8D40-1862661F557D}" type="slidenum">
              <a:rPr lang="en-US" sz="1200"/>
              <a:pPr eaLnBrk="1" hangingPunct="1"/>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While Java 7 updates and ports have been progressing, we have also been hard at work on Java 8. </a:t>
            </a:r>
          </a:p>
          <a:p>
            <a:endParaRPr lang="en-US" sz="1200" dirty="0" smtClean="0"/>
          </a:p>
          <a:p>
            <a:r>
              <a:rPr lang="en-US" sz="1200" dirty="0" smtClean="0"/>
              <a:t>Most people are aware that Project Lambda, adding closures to the Java language, is a key feature.</a:t>
            </a:r>
          </a:p>
          <a:p>
            <a:endParaRPr lang="en-US" sz="1200" dirty="0" smtClean="0"/>
          </a:p>
          <a:p>
            <a:r>
              <a:rPr lang="en-US" sz="1200" dirty="0" smtClean="0"/>
              <a:t>But there are lots of other features in the works.  Some of my favorites are Bulk data operations on core collections APIs, and JVM improvements like removing the </a:t>
            </a:r>
            <a:r>
              <a:rPr lang="en-US" sz="1200" dirty="0" err="1" smtClean="0"/>
              <a:t>PermGen</a:t>
            </a:r>
            <a:r>
              <a:rPr lang="en-US" sz="1200" dirty="0" smtClean="0"/>
              <a:t> and new date and time APIs.</a:t>
            </a:r>
          </a:p>
          <a:p>
            <a:endParaRPr lang="en-US" sz="1200" dirty="0" smtClean="0"/>
          </a:p>
          <a:p>
            <a:r>
              <a:rPr lang="en-US" sz="1200" dirty="0" smtClean="0"/>
              <a:t>And as always, there are general improvements and updates to standards support around security, internationalization and accessibility</a:t>
            </a:r>
          </a:p>
          <a:p>
            <a:endParaRPr lang="en-US" sz="1200" dirty="0" smtClean="0"/>
          </a:p>
          <a:p>
            <a:r>
              <a:rPr lang="en-US" sz="1200" dirty="0" smtClean="0"/>
              <a:t>Of course we'll have more detail in the technical keynote and many sessions throughout the conference. </a:t>
            </a:r>
          </a:p>
          <a:p>
            <a:endParaRPr lang="en-US" sz="1200" dirty="0" smtClean="0"/>
          </a:p>
          <a:p>
            <a:r>
              <a:rPr lang="en-US" sz="1200" dirty="0" smtClean="0"/>
              <a:t>And remember that you can go to </a:t>
            </a:r>
            <a:r>
              <a:rPr lang="en-US" sz="1200" dirty="0" err="1" smtClean="0"/>
              <a:t>OpenJDK</a:t>
            </a:r>
            <a:r>
              <a:rPr lang="en-US" sz="1200" dirty="0" smtClean="0"/>
              <a:t> to see this development being done in real-time</a:t>
            </a:r>
          </a:p>
          <a:p>
            <a:r>
              <a:rPr lang="en-US" sz="1200" dirty="0" smtClean="0"/>
              <a:t>change-set by change-set,</a:t>
            </a:r>
            <a:r>
              <a:rPr lang="en-US" sz="1200" baseline="0" dirty="0" smtClean="0"/>
              <a:t> and that there are weekly early access builds of </a:t>
            </a:r>
            <a:r>
              <a:rPr lang="en-US" sz="1200" baseline="0" dirty="0" err="1" smtClean="0"/>
              <a:t>OracleJDK</a:t>
            </a:r>
            <a:r>
              <a:rPr lang="en-US" sz="1200" baseline="0" dirty="0" smtClean="0"/>
              <a:t> 8 that you can download and try already today.</a:t>
            </a:r>
            <a:endParaRPr lang="en-US" sz="1200" dirty="0" smtClean="0">
              <a:effectLst/>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A998DB-2BC4-46AD-9971-03066B6AE66A}" type="slidenum">
              <a:rPr lang="en-US" smtClean="0"/>
              <a:pPr eaLnBrk="1" hangingPunct="1"/>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Just to summarize the releases we have been taking about, this is the roadmap, Not going to go through it in detail.</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CHANGED: JDK</a:t>
            </a:r>
            <a:r>
              <a:rPr lang="en-US" sz="1200" baseline="0" dirty="0" smtClean="0"/>
              <a:t> 8, from “Complete JVM convergence to just JVM Convergence”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Added the features for 7u10</a:t>
            </a: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17A0B4F-53C8-42B8-96C4-5E5E3DB701D9}" type="slidenum">
              <a:rPr lang="en-US" smtClean="0"/>
              <a:pPr eaLnBrk="1" hangingPunct="1"/>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18</a:t>
            </a:fld>
            <a:endParaRPr lang="en-US"/>
          </a:p>
        </p:txBody>
      </p:sp>
    </p:spTree>
    <p:extLst>
      <p:ext uri="{BB962C8B-B14F-4D97-AF65-F5344CB8AC3E}">
        <p14:creationId xmlns:p14="http://schemas.microsoft.com/office/powerpoint/2010/main" xmlns="" val="1098841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a:buNone/>
            </a:pPr>
            <a:endParaRPr lang="en-US" baseline="0" dirty="0" smtClean="0">
              <a:ea typeface="ＭＳ Ｐゴシック" pitchFamily="34" charset="-128"/>
            </a:endParaRPr>
          </a:p>
          <a:p>
            <a:r>
              <a:rPr lang="en-US" dirty="0" smtClean="0"/>
              <a:t>Over</a:t>
            </a:r>
            <a:r>
              <a:rPr lang="en-US" baseline="0" dirty="0" smtClean="0"/>
              <a:t> the last year, </a:t>
            </a:r>
            <a:r>
              <a:rPr lang="en-US" baseline="0" dirty="0" err="1" smtClean="0"/>
              <a:t>signficiant</a:t>
            </a:r>
            <a:r>
              <a:rPr lang="en-US" baseline="0" dirty="0" smtClean="0"/>
              <a:t> progress</a:t>
            </a:r>
          </a:p>
          <a:p>
            <a:r>
              <a:rPr lang="en-US" baseline="0" dirty="0" smtClean="0"/>
              <a:t>Ports to Linux, Mac, early access on Linux/ARM</a:t>
            </a:r>
          </a:p>
          <a:p>
            <a:r>
              <a:rPr lang="en-US" baseline="0" dirty="0" err="1" smtClean="0"/>
              <a:t>SceneBuilder</a:t>
            </a:r>
            <a:r>
              <a:rPr lang="en-US" baseline="0" dirty="0" smtClean="0"/>
              <a:t> tooling, with NB integration</a:t>
            </a:r>
          </a:p>
          <a:p>
            <a:r>
              <a:rPr lang="en-US" baseline="0" dirty="0" smtClean="0"/>
              <a:t>HTML 5, including canvas</a:t>
            </a:r>
          </a:p>
          <a:p>
            <a:r>
              <a:rPr lang="en-US" baseline="0" dirty="0" smtClean="0"/>
              <a:t>Media including H.264</a:t>
            </a:r>
          </a:p>
          <a:p>
            <a:r>
              <a:rPr lang="en-US" baseline="0" dirty="0" smtClean="0"/>
              <a:t>Lots of new controls</a:t>
            </a:r>
          </a:p>
          <a:p>
            <a:r>
              <a:rPr lang="en-US" baseline="0" dirty="0" err="1" smtClean="0"/>
              <a:t>Interop</a:t>
            </a:r>
            <a:r>
              <a:rPr lang="en-US" baseline="0" dirty="0" smtClean="0"/>
              <a:t> with Swing and SWT</a:t>
            </a:r>
          </a:p>
          <a:p>
            <a:endParaRPr lang="en-US" baseline="0" dirty="0" smtClean="0"/>
          </a:p>
          <a:p>
            <a:r>
              <a:rPr lang="en-US" baseline="0" dirty="0" smtClean="0"/>
              <a:t>Also numerous community projects like E(</a:t>
            </a:r>
            <a:r>
              <a:rPr lang="en-US" baseline="0" dirty="0" err="1" smtClean="0"/>
              <a:t>fx</a:t>
            </a:r>
            <a:r>
              <a:rPr lang="en-US" baseline="0" dirty="0" smtClean="0"/>
              <a:t>)</a:t>
            </a:r>
            <a:r>
              <a:rPr lang="en-US" baseline="0" dirty="0" err="1" smtClean="0"/>
              <a:t>clipse</a:t>
            </a:r>
            <a:r>
              <a:rPr lang="en-US" baseline="0" dirty="0" smtClean="0"/>
              <a:t>, </a:t>
            </a:r>
            <a:r>
              <a:rPr lang="en-US" baseline="0" dirty="0" err="1" smtClean="0"/>
              <a:t>DataFX</a:t>
            </a:r>
            <a:r>
              <a:rPr lang="en-US" baseline="0" dirty="0" smtClean="0"/>
              <a:t>, language additions such </a:t>
            </a:r>
            <a:r>
              <a:rPr lang="en-US" baseline="0" dirty="0" err="1" smtClean="0"/>
              <a:t>ScalaFX</a:t>
            </a:r>
            <a:r>
              <a:rPr lang="en-US" baseline="0" dirty="0" smtClean="0"/>
              <a:t>, Ruby FX and much more</a:t>
            </a:r>
            <a:endParaRPr lang="en-US" dirty="0" smtClean="0"/>
          </a:p>
          <a:p>
            <a:pPr marL="228600" indent="-228600" eaLnBrk="1" hangingPunct="1">
              <a:spcBef>
                <a:spcPct val="0"/>
              </a:spcBef>
              <a:buFont typeface="+mj-lt"/>
              <a:buAutoNum type="arabicPeriod"/>
            </a:pPr>
            <a:endParaRPr lang="en-US" dirty="0" smtClean="0">
              <a:ea typeface="ＭＳ Ｐゴシック"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D8F04A-D6FA-4B77-9839-339A73163A7C}" type="slidenum">
              <a:rPr lang="en-US" smtClean="0"/>
              <a:pPr eaLnBrk="1" hangingPunct="1"/>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itchFamily="-65" charset="-128"/>
                <a:cs typeface="ＭＳ Ｐゴシック" pitchFamily="-65" charset="-128"/>
              </a:rPr>
              <a:t>Intended as swing replacement in Rich interactive desktop applications</a:t>
            </a:r>
          </a:p>
          <a:p>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We’ve seen a lot of positive</a:t>
            </a:r>
            <a:r>
              <a:rPr lang="en-US" sz="1200" kern="1200" baseline="0" dirty="0" smtClean="0">
                <a:solidFill>
                  <a:schemeClr val="tx1"/>
                </a:solidFill>
                <a:effectLst/>
                <a:latin typeface="+mn-lt"/>
                <a:ea typeface="ＭＳ Ｐゴシック" pitchFamily="-65" charset="-128"/>
                <a:cs typeface="ＭＳ Ｐゴシック" pitchFamily="-65" charset="-128"/>
              </a:rPr>
              <a:t> adoption of JavaFX, both in the developer community as well as with established enterprises.</a:t>
            </a:r>
          </a:p>
          <a:p>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Here are some examples </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Quantcell</a:t>
            </a:r>
            <a:r>
              <a:rPr lang="en-US" sz="1200" kern="1200" dirty="0" smtClean="0">
                <a:solidFill>
                  <a:schemeClr val="tx1"/>
                </a:solidFill>
                <a:effectLst/>
                <a:latin typeface="+mn-lt"/>
                <a:ea typeface="ＭＳ Ｐゴシック" pitchFamily="-65" charset="-128"/>
                <a:cs typeface="ＭＳ Ｐゴシック" pitchFamily="-65" charset="-128"/>
              </a:rPr>
              <a:t> - data analytics</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Healthcon</a:t>
            </a:r>
            <a:r>
              <a:rPr lang="en-US" sz="1200" kern="1200" dirty="0" smtClean="0">
                <a:solidFill>
                  <a:schemeClr val="tx1"/>
                </a:solidFill>
                <a:effectLst/>
                <a:latin typeface="+mn-lt"/>
                <a:ea typeface="ＭＳ Ｐゴシック" pitchFamily="-65" charset="-128"/>
                <a:cs typeface="ＭＳ Ｐゴシック" pitchFamily="-65" charset="-128"/>
              </a:rPr>
              <a:t> - Healthcare</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Celer</a:t>
            </a:r>
            <a:r>
              <a:rPr lang="en-US" sz="1200" kern="1200" dirty="0" smtClean="0">
                <a:solidFill>
                  <a:schemeClr val="tx1"/>
                </a:solidFill>
                <a:effectLst/>
                <a:latin typeface="+mn-lt"/>
                <a:ea typeface="ＭＳ Ｐゴシック" pitchFamily="-65" charset="-128"/>
                <a:cs typeface="ＭＳ Ｐゴシック" pitchFamily="-65" charset="-128"/>
              </a:rPr>
              <a:t> - Trading app in just 6 months </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Navis</a:t>
            </a:r>
            <a:r>
              <a:rPr lang="en-US" sz="1200" kern="1200" dirty="0" smtClean="0">
                <a:solidFill>
                  <a:schemeClr val="tx1"/>
                </a:solidFill>
                <a:effectLst/>
                <a:latin typeface="+mn-lt"/>
                <a:ea typeface="ＭＳ Ｐゴシック" pitchFamily="-65" charset="-128"/>
                <a:cs typeface="ＭＳ Ｐゴシック" pitchFamily="-65" charset="-128"/>
              </a:rPr>
              <a:t> – Shipping container management</a:t>
            </a:r>
          </a:p>
          <a:p>
            <a:pPr marL="171450" indent="-171450">
              <a:buFont typeface="Arial"/>
              <a:buChar char="•"/>
            </a:pPr>
            <a:r>
              <a:rPr lang="en-US" dirty="0" smtClean="0"/>
              <a:t>Belgian Railways - Train management</a:t>
            </a:r>
          </a:p>
          <a:p>
            <a:pPr marL="171450" indent="-171450">
              <a:buFont typeface="Arial"/>
              <a:buChar char="•"/>
            </a:pPr>
            <a:r>
              <a:rPr lang="en-US" dirty="0" err="1" smtClean="0"/>
              <a:t>CaptainCasa</a:t>
            </a:r>
            <a:r>
              <a:rPr lang="en-US" dirty="0" smtClean="0"/>
              <a:t> - </a:t>
            </a:r>
            <a:r>
              <a:rPr lang="en-US" dirty="0" err="1" smtClean="0"/>
              <a:t>Enterpriise</a:t>
            </a:r>
            <a:r>
              <a:rPr lang="en-US" dirty="0" smtClean="0"/>
              <a:t> application framework</a:t>
            </a:r>
          </a:p>
          <a:p>
            <a:pPr marL="171450" indent="-171450">
              <a:buFont typeface="Arial"/>
              <a:buChar char="•"/>
            </a:pPr>
            <a:r>
              <a:rPr lang="en-US" dirty="0" smtClean="0"/>
              <a:t>Mint Software Systems-  Training Management System for air navigation</a:t>
            </a:r>
          </a:p>
          <a:p>
            <a:pPr marL="171450" indent="-171450">
              <a:buFont typeface="Arial"/>
              <a:buChar char="•"/>
            </a:pPr>
            <a:r>
              <a:rPr lang="en-US" sz="1200" kern="1200" dirty="0" err="1" smtClean="0">
                <a:solidFill>
                  <a:schemeClr val="tx1"/>
                </a:solidFill>
                <a:effectLst/>
                <a:latin typeface="+mn-lt"/>
                <a:ea typeface="ＭＳ Ｐゴシック" pitchFamily="-65" charset="-128"/>
                <a:cs typeface="ＭＳ Ｐゴシック" pitchFamily="-65" charset="-128"/>
              </a:rPr>
              <a:t>DooApp</a:t>
            </a:r>
            <a:r>
              <a:rPr lang="en-US" sz="1200" kern="1200" baseline="0" dirty="0" smtClean="0">
                <a:solidFill>
                  <a:schemeClr val="tx1"/>
                </a:solidFill>
                <a:effectLst/>
                <a:latin typeface="+mn-lt"/>
                <a:ea typeface="ＭＳ Ｐゴシック" pitchFamily="-65" charset="-128"/>
                <a:cs typeface="ＭＳ Ｐゴシック" pitchFamily="-65" charset="-128"/>
              </a:rPr>
              <a:t> – Visual diagnosis of building energy consumption</a:t>
            </a:r>
            <a:endParaRPr lang="en-US" sz="1200" kern="1200" dirty="0" smtClean="0">
              <a:solidFill>
                <a:schemeClr val="tx1"/>
              </a:solidFill>
              <a:effectLst/>
              <a:latin typeface="+mn-lt"/>
              <a:ea typeface="ＭＳ Ｐゴシック" pitchFamily="-65" charset="-128"/>
              <a:cs typeface="ＭＳ Ｐゴシック" pitchFamily="-65" charset="-128"/>
            </a:endParaRPr>
          </a:p>
          <a:p>
            <a:pPr eaLnBrk="1" hangingPunct="1">
              <a:spcBef>
                <a:spcPct val="0"/>
              </a:spcBef>
            </a:pPr>
            <a:endParaRPr lang="en-US" dirty="0" smtClean="0">
              <a:ea typeface="ＭＳ Ｐゴシック" pitchFamily="34" charset="-128"/>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970EB9F-EB71-4B10-9FE5-9D8B7B1C99F2}" type="slidenum">
              <a:rPr lang="en-US" smtClean="0"/>
              <a:pPr eaLnBrk="1" hangingPunct="1"/>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t>
            </a:r>
            <a:r>
              <a:rPr lang="en-US" baseline="0" dirty="0" smtClean="0"/>
              <a:t> Store</a:t>
            </a:r>
          </a:p>
          <a:p>
            <a:pPr marL="171450" indent="-171450">
              <a:buFontTx/>
              <a:buChar char="-"/>
            </a:pPr>
            <a:r>
              <a:rPr lang="en-US" baseline="0" dirty="0" smtClean="0"/>
              <a:t>Future for client deployment</a:t>
            </a:r>
          </a:p>
          <a:p>
            <a:pPr marL="171450" indent="-171450">
              <a:buFontTx/>
              <a:buChar char="-"/>
            </a:pPr>
            <a:r>
              <a:rPr lang="en-US" baseline="0" dirty="0" smtClean="0"/>
              <a:t>Already possible, Ensemble is in app store</a:t>
            </a:r>
          </a:p>
          <a:p>
            <a:pPr marL="171450" indent="-171450">
              <a:buFontTx/>
              <a:buChar char="-"/>
            </a:pPr>
            <a:r>
              <a:rPr lang="en-US" baseline="0" dirty="0" smtClean="0"/>
              <a:t>Download it, let’s get it to number #1!</a:t>
            </a:r>
          </a:p>
          <a:p>
            <a:pPr marL="171450" indent="-171450">
              <a:buFontTx/>
              <a:buChar char="-"/>
            </a:pPr>
            <a:r>
              <a:rPr lang="en-US" baseline="0" dirty="0" smtClean="0"/>
              <a:t>Will improve tools and docs to make this really easy</a:t>
            </a:r>
          </a:p>
          <a:p>
            <a:pPr marL="171450" indent="-171450">
              <a:buFontTx/>
              <a:buChar char="-"/>
            </a:pPr>
            <a:endParaRPr lang="en-US" baseline="0" dirty="0" smtClean="0"/>
          </a:p>
          <a:p>
            <a:pPr marL="0" indent="0">
              <a:buFontTx/>
              <a:buNone/>
            </a:pPr>
            <a:r>
              <a:rPr lang="en-US" baseline="0" dirty="0" err="1" smtClean="0"/>
              <a:t>OpenJFX</a:t>
            </a:r>
            <a:endParaRPr lang="en-US" baseline="0" dirty="0" smtClean="0"/>
          </a:p>
          <a:p>
            <a:pPr marL="171450" indent="-171450">
              <a:buFontTx/>
              <a:buChar char="-"/>
            </a:pPr>
            <a:r>
              <a:rPr lang="en-US" baseline="0" dirty="0" smtClean="0"/>
              <a:t>Continue to release more parts of JavaFX to </a:t>
            </a:r>
            <a:r>
              <a:rPr lang="en-US" baseline="0" dirty="0" err="1" smtClean="0"/>
              <a:t>OpenJFX</a:t>
            </a:r>
            <a:endParaRPr lang="en-US" baseline="0" dirty="0" smtClean="0"/>
          </a:p>
          <a:p>
            <a:pPr marL="171450" indent="-171450">
              <a:buFontTx/>
              <a:buChar char="-"/>
            </a:pPr>
            <a:r>
              <a:rPr lang="en-US" baseline="0" dirty="0" smtClean="0"/>
              <a:t>Start seeing 3</a:t>
            </a:r>
            <a:r>
              <a:rPr lang="en-US" baseline="30000" dirty="0" smtClean="0"/>
              <a:t>rd</a:t>
            </a:r>
            <a:r>
              <a:rPr lang="en-US" baseline="0" dirty="0" smtClean="0"/>
              <a:t> parties joining, including Red Hat who recently announced on the </a:t>
            </a:r>
            <a:r>
              <a:rPr lang="en-US" baseline="0" dirty="0" err="1" smtClean="0"/>
              <a:t>OpenJFX</a:t>
            </a:r>
            <a:r>
              <a:rPr lang="en-US" baseline="0" dirty="0" smtClean="0"/>
              <a:t> mailing lists</a:t>
            </a:r>
          </a:p>
          <a:p>
            <a:pPr marL="171450" indent="-171450">
              <a:buFontTx/>
              <a:buChar char="-"/>
            </a:pPr>
            <a:r>
              <a:rPr lang="en-US" baseline="0" dirty="0" smtClean="0"/>
              <a:t>Would like to see contributors from Shanghai, come talk to us during this conference!</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21</a:t>
            </a:fld>
            <a:endParaRPr lang="en-US"/>
          </a:p>
        </p:txBody>
      </p:sp>
    </p:spTree>
    <p:extLst>
      <p:ext uri="{BB962C8B-B14F-4D97-AF65-F5344CB8AC3E}">
        <p14:creationId xmlns:p14="http://schemas.microsoft.com/office/powerpoint/2010/main" xmlns="" val="148803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7A6B65F-AFEB-4099-ABDB-3E7E83B765BE}"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a:buNone/>
            </a:pPr>
            <a:endParaRPr lang="en-US" baseline="0" dirty="0" smtClean="0">
              <a:ea typeface="ＭＳ Ｐゴシック" pitchFamily="34" charset="-128"/>
            </a:endParaRPr>
          </a:p>
          <a:p>
            <a:r>
              <a:rPr lang="en-US" sz="1200" kern="1200" dirty="0" smtClean="0">
                <a:solidFill>
                  <a:schemeClr val="tx1"/>
                </a:solidFill>
                <a:effectLst/>
                <a:latin typeface="+mn-lt"/>
                <a:ea typeface="ＭＳ Ｐゴシック" pitchFamily="-65" charset="-128"/>
                <a:cs typeface="ＭＳ Ｐゴシック" pitchFamily="-65" charset="-128"/>
              </a:rPr>
              <a:t>Some key</a:t>
            </a:r>
            <a:r>
              <a:rPr lang="en-US" sz="1200" kern="1200" baseline="0" dirty="0" smtClean="0">
                <a:solidFill>
                  <a:schemeClr val="tx1"/>
                </a:solidFill>
                <a:effectLst/>
                <a:latin typeface="+mn-lt"/>
                <a:ea typeface="ＭＳ Ｐゴシック" pitchFamily="-65" charset="-128"/>
                <a:cs typeface="ＭＳ Ｐゴシック" pitchFamily="-65" charset="-128"/>
              </a:rPr>
              <a:t> future features</a:t>
            </a:r>
          </a:p>
          <a:p>
            <a:pPr marL="171450" indent="-171450">
              <a:buFontTx/>
              <a:buChar char="-"/>
            </a:pPr>
            <a:r>
              <a:rPr lang="en-US" sz="1200" kern="1200" baseline="0" dirty="0" smtClean="0">
                <a:solidFill>
                  <a:schemeClr val="tx1"/>
                </a:solidFill>
                <a:effectLst/>
                <a:latin typeface="+mn-lt"/>
                <a:ea typeface="ＭＳ Ｐゴシック" pitchFamily="-65" charset="-128"/>
                <a:cs typeface="ＭＳ Ｐゴシック" pitchFamily="-65" charset="-128"/>
              </a:rPr>
              <a:t>Multi Touch</a:t>
            </a:r>
          </a:p>
          <a:p>
            <a:pPr marL="171450" indent="-171450">
              <a:buFontTx/>
              <a:buChar char="-"/>
            </a:pPr>
            <a:r>
              <a:rPr lang="en-US" sz="1200" kern="1200" dirty="0" smtClean="0">
                <a:solidFill>
                  <a:schemeClr val="tx1"/>
                </a:solidFill>
                <a:effectLst/>
                <a:latin typeface="+mn-lt"/>
                <a:ea typeface="ＭＳ Ｐゴシック" pitchFamily="-65" charset="-128"/>
                <a:cs typeface="ＭＳ Ｐゴシック" pitchFamily="-65" charset="-128"/>
              </a:rPr>
              <a:t>Improved integration with Swing</a:t>
            </a:r>
          </a:p>
          <a:p>
            <a:pPr marL="171450" indent="-171450">
              <a:buFontTx/>
              <a:buChar char="-"/>
            </a:pPr>
            <a:r>
              <a:rPr lang="en-US" sz="1200" kern="1200" dirty="0" smtClean="0">
                <a:solidFill>
                  <a:schemeClr val="tx1"/>
                </a:solidFill>
                <a:effectLst/>
                <a:latin typeface="+mn-lt"/>
                <a:ea typeface="ＭＳ Ｐゴシック" pitchFamily="-65" charset="-128"/>
                <a:cs typeface="ＭＳ Ｐゴシック" pitchFamily="-65" charset="-128"/>
              </a:rPr>
              <a:t>Support for ARM and other embedded systems</a:t>
            </a:r>
          </a:p>
          <a:p>
            <a:pPr marL="228600" indent="-228600" eaLnBrk="1" hangingPunct="1">
              <a:spcBef>
                <a:spcPct val="0"/>
              </a:spcBef>
              <a:buFont typeface="+mj-lt"/>
              <a:buAutoNum type="arabicPeriod"/>
            </a:pPr>
            <a:endParaRPr lang="en-US" dirty="0" smtClean="0">
              <a:ea typeface="ＭＳ Ｐゴシック"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D8F04A-D6FA-4B77-9839-339A73163A7C}" type="slidenum">
              <a:rPr lang="en-US" smtClean="0"/>
              <a:pPr eaLnBrk="1" hangingPunct="1"/>
              <a:t>22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Just to summarize the releases we have been taking about, this is the roadmap, Not going to go through it in detail.</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t>CHANGED: JDK</a:t>
            </a:r>
            <a:r>
              <a:rPr lang="en-US" sz="1200" baseline="0" dirty="0" smtClean="0"/>
              <a:t> 8, from “Complete JVM convergence to just JVM Convergence”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t>Added the features for 7u10</a:t>
            </a:r>
            <a:endParaRPr 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dirty="0"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17A0B4F-53C8-42B8-96C4-5E5E3DB701D9}" type="slidenum">
              <a:rPr lang="en-US" smtClean="0"/>
              <a:pPr eaLnBrk="1" hangingPunct="1"/>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25</a:t>
            </a:fld>
            <a:endParaRPr lang="en-US"/>
          </a:p>
        </p:txBody>
      </p:sp>
    </p:spTree>
    <p:extLst>
      <p:ext uri="{BB962C8B-B14F-4D97-AF65-F5344CB8AC3E}">
        <p14:creationId xmlns:p14="http://schemas.microsoft.com/office/powerpoint/2010/main" xmlns="" val="1098841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pitchFamily="-65" charset="-128"/>
                <a:cs typeface="ＭＳ Ｐゴシック" pitchFamily="-65" charset="-128"/>
              </a:rPr>
              <a:t>For context,</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Given the trends in M2M and Internet of things, We believe the Java embedded space is exciting </a:t>
            </a:r>
          </a:p>
          <a:p>
            <a:r>
              <a:rPr lang="en-US" sz="1200" kern="1200" dirty="0" smtClean="0">
                <a:solidFill>
                  <a:schemeClr val="tx1"/>
                </a:solidFill>
                <a:effectLst/>
                <a:latin typeface="+mn-lt"/>
                <a:ea typeface="ＭＳ Ｐゴシック" pitchFamily="-65" charset="-128"/>
                <a:cs typeface="ＭＳ Ｐゴシック" pitchFamily="-65" charset="-128"/>
              </a:rPr>
              <a:t>1990s -  internet of computers, connected PCs, and the Web</a:t>
            </a:r>
          </a:p>
          <a:p>
            <a:r>
              <a:rPr lang="en-US" sz="1200" kern="1200" dirty="0" smtClean="0">
                <a:solidFill>
                  <a:schemeClr val="tx1"/>
                </a:solidFill>
                <a:effectLst/>
                <a:latin typeface="+mn-lt"/>
                <a:ea typeface="ＭＳ Ｐゴシック" pitchFamily="-65" charset="-128"/>
                <a:cs typeface="ＭＳ Ｐゴシック" pitchFamily="-65" charset="-128"/>
              </a:rPr>
              <a:t>2000s -  proliferation in people becoming connected. </a:t>
            </a:r>
          </a:p>
          <a:p>
            <a:r>
              <a:rPr lang="en-US" sz="1200" kern="1200" dirty="0" smtClean="0">
                <a:solidFill>
                  <a:schemeClr val="tx1"/>
                </a:solidFill>
                <a:effectLst/>
                <a:latin typeface="+mn-lt"/>
                <a:ea typeface="ＭＳ Ｐゴシック" pitchFamily="-65" charset="-128"/>
                <a:cs typeface="ＭＳ Ｐゴシック" pitchFamily="-65" charset="-128"/>
              </a:rPr>
              <a:t>3rd wave is the internet of things.</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Devices all around us - On 24x7, connected all the time</a:t>
            </a:r>
          </a:p>
          <a:p>
            <a:r>
              <a:rPr lang="en-US" sz="1200" kern="1200" dirty="0" smtClean="0">
                <a:solidFill>
                  <a:schemeClr val="tx1"/>
                </a:solidFill>
                <a:effectLst/>
                <a:latin typeface="+mn-lt"/>
                <a:ea typeface="ＭＳ Ｐゴシック" pitchFamily="-65" charset="-128"/>
                <a:cs typeface="ＭＳ Ｐゴシック" pitchFamily="-65" charset="-128"/>
              </a:rPr>
              <a:t>Explosion of devices is the next IT revolution</a:t>
            </a:r>
            <a:r>
              <a:rPr lang="en-US" sz="1200" kern="1200" baseline="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Java is the right solution for this space.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Java embedded solutions provide a framework to  </a:t>
            </a:r>
            <a:r>
              <a:rPr lang="en-US" sz="1400" b="1" kern="1200" dirty="0" smtClean="0">
                <a:solidFill>
                  <a:schemeClr val="tx1"/>
                </a:solidFill>
                <a:effectLst/>
                <a:latin typeface="+mn-lt"/>
                <a:ea typeface="ＭＳ Ｐゴシック" pitchFamily="-65" charset="-128"/>
                <a:cs typeface="ＭＳ Ｐゴシック" pitchFamily="-65" charset="-128"/>
              </a:rPr>
              <a:t>provision, manage, and secure devices </a:t>
            </a:r>
          </a:p>
          <a:p>
            <a:r>
              <a:rPr lang="en-US" sz="1200" kern="1200" dirty="0" smtClean="0">
                <a:solidFill>
                  <a:schemeClr val="tx1"/>
                </a:solidFill>
                <a:effectLst/>
                <a:latin typeface="+mn-lt"/>
                <a:ea typeface="ＭＳ Ｐゴシック" pitchFamily="-65" charset="-128"/>
                <a:cs typeface="ＭＳ Ｐゴシック" pitchFamily="-65" charset="-128"/>
              </a:rPr>
              <a:t>Also ability to </a:t>
            </a:r>
            <a:r>
              <a:rPr lang="en-US" sz="1400" b="1" kern="1200" dirty="0" smtClean="0">
                <a:solidFill>
                  <a:schemeClr val="tx1"/>
                </a:solidFill>
                <a:effectLst/>
                <a:latin typeface="+mn-lt"/>
                <a:ea typeface="ＭＳ Ｐゴシック" pitchFamily="-65" charset="-128"/>
                <a:cs typeface="ＭＳ Ｐゴシック" pitchFamily="-65" charset="-128"/>
              </a:rPr>
              <a:t>aggregate, process and analyze multitude of data</a:t>
            </a:r>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One platform to program them all.</a:t>
            </a:r>
            <a:endParaRPr lang="en-US" sz="1200" kern="1200" dirty="0">
              <a:solidFill>
                <a:schemeClr val="tx1"/>
              </a:solidFill>
              <a:effectLst/>
              <a:latin typeface="+mn-lt"/>
              <a:ea typeface="ＭＳ Ｐゴシック" pitchFamily="-65" charset="-128"/>
              <a:cs typeface="ＭＳ Ｐゴシック" pitchFamily="-65"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DF8904-0109-E145-83E1-C976B953D92E}" type="slidenum">
              <a:rPr lang="en-US" sz="1200"/>
              <a:pPr eaLnBrk="1" hangingPunct="1"/>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already reached a tipping point where</a:t>
            </a:r>
            <a:r>
              <a:rPr lang="en-US" baseline="0" dirty="0" smtClean="0"/>
              <a:t> the number of connected devices outnumber people on earth.</a:t>
            </a:r>
          </a:p>
          <a:p>
            <a:endParaRPr lang="en-US" baseline="0" dirty="0" smtClean="0"/>
          </a:p>
          <a:p>
            <a:r>
              <a:rPr lang="en-US" baseline="0" dirty="0" smtClean="0"/>
              <a:t>All of these devices, from remote sensors to autonomous machines offer newfound value to businesses and developers alike.</a:t>
            </a:r>
          </a:p>
          <a:p>
            <a:endParaRPr lang="en-US" baseline="0" dirty="0" smtClean="0"/>
          </a:p>
          <a:p>
            <a:r>
              <a:rPr lang="en-US" baseline="0" dirty="0" smtClean="0"/>
              <a:t>And Java can help driving greater value and provide an easier runway for you to be creative in creating the next set of applications that operate the embedded device world that surrounds us.</a:t>
            </a:r>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27</a:t>
            </a:fld>
            <a:endParaRPr lang="en-US"/>
          </a:p>
        </p:txBody>
      </p:sp>
    </p:spTree>
    <p:extLst>
      <p:ext uri="{BB962C8B-B14F-4D97-AF65-F5344CB8AC3E}">
        <p14:creationId xmlns:p14="http://schemas.microsoft.com/office/powerpoint/2010/main" xmlns="" val="2150418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Java Embedded: Driving "Device to Datacenter" strategy aimed at providing a standard development platform for the Internet of Things. Introduced a broad range of products spanning from Java ME for sensors and other microcontroller-based devices, through Java SE Embedded for gateways and concentrators to Java Embedded Suite which is a complete middleware stack for high-end </a:t>
            </a:r>
            <a:r>
              <a:rPr lang="en-US" sz="1200" kern="1200" dirty="0" err="1" smtClean="0">
                <a:solidFill>
                  <a:schemeClr val="tx1"/>
                </a:solidFill>
                <a:effectLst/>
                <a:latin typeface="+mn-lt"/>
                <a:ea typeface="ＭＳ Ｐゴシック" pitchFamily="-65" charset="-128"/>
                <a:cs typeface="ＭＳ Ｐゴシック" pitchFamily="-65" charset="-128"/>
              </a:rPr>
              <a:t>IoT</a:t>
            </a:r>
            <a:r>
              <a:rPr lang="en-US" sz="1200" kern="1200" dirty="0" smtClean="0">
                <a:solidFill>
                  <a:schemeClr val="tx1"/>
                </a:solidFill>
                <a:effectLst/>
                <a:latin typeface="+mn-lt"/>
                <a:ea typeface="ＭＳ Ｐゴシック" pitchFamily="-65" charset="-128"/>
                <a:cs typeface="ＭＳ Ｐゴシック" pitchFamily="-65" charset="-128"/>
              </a:rPr>
              <a:t> gateways. Formed key partnerships with companies like Qualcomm and </a:t>
            </a:r>
            <a:r>
              <a:rPr lang="en-US" sz="1200" kern="1200" dirty="0" err="1" smtClean="0">
                <a:solidFill>
                  <a:schemeClr val="tx1"/>
                </a:solidFill>
                <a:effectLst/>
                <a:latin typeface="+mn-lt"/>
                <a:ea typeface="ＭＳ Ｐゴシック" pitchFamily="-65" charset="-128"/>
                <a:cs typeface="ＭＳ Ｐゴシック" pitchFamily="-65" charset="-128"/>
              </a:rPr>
              <a:t>Freescale</a:t>
            </a:r>
            <a:r>
              <a:rPr lang="en-US" sz="1200" kern="1200" dirty="0" smtClean="0">
                <a:solidFill>
                  <a:schemeClr val="tx1"/>
                </a:solidFill>
                <a:effectLst/>
                <a:latin typeface="+mn-lt"/>
                <a:ea typeface="ＭＳ Ｐゴシック" pitchFamily="-65" charset="-128"/>
                <a:cs typeface="ＭＳ Ｐゴシック" pitchFamily="-65" charset="-128"/>
              </a:rPr>
              <a:t>, and with significant market interest.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r>
              <a:rPr lang="en-US" sz="1200" dirty="0" smtClean="0"/>
              <a:t>Java ME</a:t>
            </a:r>
            <a:r>
              <a:rPr lang="en-US" sz="1200" baseline="0" dirty="0" smtClean="0"/>
              <a:t> will move to a generic small footprint platform, with Oracle investing towards enabling edge devices in the Internet of Things.</a:t>
            </a:r>
          </a:p>
          <a:p>
            <a:endParaRPr lang="en-US" sz="1200" baseline="0" dirty="0" smtClean="0"/>
          </a:p>
          <a:p>
            <a:r>
              <a:rPr lang="en-US" sz="1200" baseline="0" dirty="0" smtClean="0"/>
              <a:t>Java Card will continue in its role as a secure OS for smart cards, but also expand to be a security layer for any type of client including embedded.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baseline="0" dirty="0"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ECE6FFF-21F7-4B5A-BE4C-6499FF10141F}" type="slidenum">
              <a:rPr lang="en-US" smtClean="0"/>
              <a:pPr eaLnBrk="1" hangingPunct="1"/>
              <a:t>28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charset="0"/>
                <a:ea typeface="ＭＳ Ｐゴシック" charset="0"/>
                <a:cs typeface="ＭＳ Ｐゴシック" charset="0"/>
              </a:rPr>
              <a:t>(2 </a:t>
            </a:r>
            <a:r>
              <a:rPr lang="en-US" dirty="0">
                <a:latin typeface="Arial" charset="0"/>
                <a:ea typeface="ＭＳ Ｐゴシック" charset="0"/>
                <a:cs typeface="ＭＳ Ｐゴシック" charset="0"/>
              </a:rPr>
              <a:t>new Java embedded products </a:t>
            </a:r>
            <a:r>
              <a:rPr lang="en-US" dirty="0" err="1">
                <a:latin typeface="Arial" charset="0"/>
                <a:ea typeface="ＭＳ Ｐゴシック" charset="0"/>
                <a:cs typeface="ＭＳ Ｐゴシック" charset="0"/>
              </a:rPr>
              <a:t>ito</a:t>
            </a:r>
            <a:r>
              <a:rPr lang="en-US" dirty="0">
                <a:latin typeface="Arial" charset="0"/>
                <a:ea typeface="ＭＳ Ｐゴシック" charset="0"/>
                <a:cs typeface="ＭＳ Ｐゴシック" charset="0"/>
              </a:rPr>
              <a:t> address the internet of </a:t>
            </a:r>
            <a:r>
              <a:rPr lang="en-US" dirty="0" smtClean="0">
                <a:latin typeface="Arial" charset="0"/>
                <a:ea typeface="ＭＳ Ｐゴシック" charset="0"/>
                <a:cs typeface="ＭＳ Ｐゴシック" charset="0"/>
              </a:rPr>
              <a:t>things)</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3 categories of compute devices:</a:t>
            </a:r>
          </a:p>
          <a:p>
            <a:pPr marL="228600" indent="-228600">
              <a:buFont typeface="+mj-lt"/>
              <a:buAutoNum type="arabicPeriod"/>
            </a:pPr>
            <a:r>
              <a:rPr lang="en-US" dirty="0" smtClean="0">
                <a:latin typeface="Arial" charset="0"/>
                <a:ea typeface="ＭＳ Ｐゴシック" charset="0"/>
                <a:cs typeface="ＭＳ Ｐゴシック" charset="0"/>
              </a:rPr>
              <a:t>1</a:t>
            </a:r>
            <a:r>
              <a:rPr lang="en-US" baseline="30000" dirty="0" smtClean="0">
                <a:latin typeface="Arial" charset="0"/>
                <a:ea typeface="ＭＳ Ｐゴシック" charset="0"/>
                <a:cs typeface="ＭＳ Ｐゴシック" charset="0"/>
              </a:rPr>
              <a:t>st</a:t>
            </a:r>
            <a:r>
              <a:rPr lang="en-US" baseline="0" dirty="0" smtClean="0">
                <a:latin typeface="Arial" charset="0"/>
                <a:ea typeface="ＭＳ Ｐゴシック" charset="0"/>
                <a:cs typeface="ＭＳ Ｐゴシック" charset="0"/>
              </a:rPr>
              <a:t> – </a:t>
            </a:r>
            <a:r>
              <a:rPr lang="en-US" dirty="0" smtClean="0">
                <a:latin typeface="Arial" charset="0"/>
                <a:ea typeface="ＭＳ Ｐゴシック" charset="0"/>
                <a:cs typeface="ＭＳ Ｐゴシック" charset="0"/>
              </a:rPr>
              <a:t>Small </a:t>
            </a:r>
            <a:r>
              <a:rPr lang="en-US" dirty="0">
                <a:latin typeface="Arial" charset="0"/>
                <a:ea typeface="ＭＳ Ｐゴシック" charset="0"/>
                <a:cs typeface="ＭＳ Ｐゴシック" charset="0"/>
              </a:rPr>
              <a:t>edge devices like thermostats and sensors, directly connected to the backend through an operator </a:t>
            </a:r>
            <a:r>
              <a:rPr lang="en-US" dirty="0" smtClean="0">
                <a:latin typeface="Arial" charset="0"/>
                <a:ea typeface="ＭＳ Ｐゴシック" charset="0"/>
                <a:cs typeface="ＭＳ Ｐゴシック" charset="0"/>
              </a:rPr>
              <a:t>network</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with </a:t>
            </a:r>
            <a:r>
              <a:rPr lang="en-US" dirty="0">
                <a:latin typeface="Arial" charset="0"/>
                <a:ea typeface="ＭＳ Ｐゴシック" charset="0"/>
                <a:cs typeface="ＭＳ Ｐゴシック" charset="0"/>
              </a:rPr>
              <a:t>a gateway as the hub. </a:t>
            </a:r>
            <a:endParaRPr lang="en-US" dirty="0" smtClean="0">
              <a:latin typeface="Arial" charset="0"/>
              <a:ea typeface="ＭＳ Ｐゴシック" charset="0"/>
              <a:cs typeface="ＭＳ Ｐゴシック" charset="0"/>
            </a:endParaRPr>
          </a:p>
          <a:p>
            <a:pPr marL="228600" indent="-228600">
              <a:buFont typeface="+mj-lt"/>
              <a:buAutoNum type="arabicPeriod"/>
            </a:pPr>
            <a:r>
              <a:rPr lang="en-US" dirty="0" smtClean="0">
                <a:latin typeface="Arial" charset="0"/>
                <a:ea typeface="ＭＳ Ｐゴシック" charset="0"/>
                <a:cs typeface="ＭＳ Ｐゴシック" charset="0"/>
              </a:rPr>
              <a:t>2</a:t>
            </a:r>
            <a:r>
              <a:rPr lang="en-US" baseline="30000" dirty="0" smtClean="0">
                <a:latin typeface="Arial" charset="0"/>
                <a:ea typeface="ＭＳ Ｐゴシック" charset="0"/>
                <a:cs typeface="ＭＳ Ｐゴシック" charset="0"/>
              </a:rPr>
              <a:t>nd</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Gateway </a:t>
            </a:r>
            <a:r>
              <a:rPr lang="en-US"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coordinates a local network  and as the name implies, acts as a gateway to the backend.</a:t>
            </a:r>
          </a:p>
          <a:p>
            <a:pPr marL="228600" indent="-228600">
              <a:buFont typeface="+mj-lt"/>
              <a:buAutoNum type="arabicPeriod"/>
            </a:pPr>
            <a:r>
              <a:rPr lang="en-US" dirty="0">
                <a:latin typeface="Arial" charset="0"/>
                <a:ea typeface="ＭＳ Ｐゴシック" charset="0"/>
                <a:cs typeface="ＭＳ Ｐゴシック" charset="0"/>
              </a:rPr>
              <a:t>3</a:t>
            </a:r>
            <a:r>
              <a:rPr lang="en-US" baseline="30000" dirty="0">
                <a:latin typeface="Arial" charset="0"/>
                <a:ea typeface="ＭＳ Ｐゴシック" charset="0"/>
                <a:cs typeface="ＭＳ Ｐゴシック" charset="0"/>
              </a:rPr>
              <a:t>rd</a:t>
            </a:r>
            <a:r>
              <a:rPr lang="en-US" dirty="0">
                <a:latin typeface="Arial" charset="0"/>
                <a:ea typeface="ＭＳ Ｐゴシック" charset="0"/>
                <a:cs typeface="ＭＳ Ｐゴシック" charset="0"/>
              </a:rPr>
              <a:t> -  </a:t>
            </a:r>
            <a:r>
              <a:rPr lang="en-US" dirty="0" smtClean="0">
                <a:latin typeface="Arial" charset="0"/>
                <a:ea typeface="ＭＳ Ｐゴシック" charset="0"/>
                <a:cs typeface="ＭＳ Ｐゴシック" charset="0"/>
              </a:rPr>
              <a:t>Backend</a:t>
            </a:r>
            <a:r>
              <a:rPr lang="en-US" dirty="0">
                <a:latin typeface="Arial" charset="0"/>
                <a:ea typeface="ＭＳ Ｐゴシック" charset="0"/>
                <a:cs typeface="ＭＳ Ｐゴシック" charset="0"/>
              </a:rPr>
              <a:t>, which could be the data center or cloud.</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Oracle enables Java everywhere in the internet of things.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Java ME compliant platform optimized for micro controller and other low powered devices. new  functionality to interact with peripherals  such as SD cards.</a:t>
            </a:r>
          </a:p>
          <a:p>
            <a:r>
              <a:rPr lang="en-US" dirty="0">
                <a:latin typeface="Arial" charset="0"/>
                <a:ea typeface="ＭＳ Ｐゴシック" charset="0"/>
                <a:cs typeface="ＭＳ Ｐゴシック" charset="0"/>
              </a:rPr>
              <a:t>JES, integrated middleware stack based on SE 7 embedded,  Java DB, and versions of </a:t>
            </a:r>
            <a:r>
              <a:rPr lang="en-US" dirty="0" err="1">
                <a:latin typeface="Arial" charset="0"/>
                <a:ea typeface="ＭＳ Ｐゴシック" charset="0"/>
                <a:cs typeface="ＭＳ Ｐゴシック" charset="0"/>
              </a:rPr>
              <a:t>GlassFish</a:t>
            </a:r>
            <a:r>
              <a:rPr lang="en-US" dirty="0">
                <a:latin typeface="Arial" charset="0"/>
                <a:ea typeface="ＭＳ Ｐゴシック" charset="0"/>
                <a:cs typeface="ＭＳ Ｐゴシック" charset="0"/>
              </a:rPr>
              <a:t> and the Jersey Web Services stack optimized for small footprint devices.   </a:t>
            </a:r>
          </a:p>
          <a:p>
            <a:r>
              <a:rPr lang="en-US" dirty="0">
                <a:latin typeface="Arial" charset="0"/>
                <a:ea typeface="ＭＳ Ｐゴシック" charset="0"/>
                <a:cs typeface="ＭＳ Ｐゴシック" charset="0"/>
              </a:rPr>
              <a:t> enables remote management and interoperability with a Java-based backend.</a:t>
            </a:r>
          </a:p>
          <a:p>
            <a:pPr eaLnBrk="1" hangingPunct="1">
              <a:spcBef>
                <a:spcPct val="0"/>
              </a:spcBef>
            </a:pPr>
            <a:endParaRPr lang="en-US" dirty="0">
              <a:latin typeface="Arial" charset="0"/>
              <a:ea typeface="ＭＳ Ｐゴシック" charset="0"/>
              <a:cs typeface="ＭＳ Ｐゴシック" charset="0"/>
            </a:endParaRPr>
          </a:p>
          <a:p>
            <a:pPr eaLnBrk="1" hangingPunct="1">
              <a:spcBef>
                <a:spcPct val="0"/>
              </a:spcBef>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903745-C346-164C-B887-6B5C5A9757F1}" type="slidenum">
              <a:rPr lang="en-US" sz="1200"/>
              <a:pPr eaLnBrk="1" hangingPunct="1"/>
              <a:t>29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 of overall vision for Oracle’s investment. (Bullets speak for themselves, but some</a:t>
            </a:r>
            <a:r>
              <a:rPr lang="en-US" baseline="0" dirty="0" smtClean="0"/>
              <a:t> color here):</a:t>
            </a:r>
          </a:p>
          <a:p>
            <a:pPr marL="0" indent="0">
              <a:buFont typeface="Arial"/>
              <a:buNone/>
            </a:pPr>
            <a:endParaRPr lang="en-US" baseline="0" dirty="0" smtClean="0"/>
          </a:p>
          <a:p>
            <a:pPr marL="0" indent="0">
              <a:buFont typeface="Arial"/>
              <a:buNone/>
            </a:pPr>
            <a:r>
              <a:rPr lang="en-US" baseline="0" dirty="0" smtClean="0"/>
              <a:t>Java can provide enormous value to developers and enterprises, and that value is greatly magnified the more Java there is. </a:t>
            </a:r>
          </a:p>
          <a:p>
            <a:pPr marL="0" indent="0">
              <a:buFont typeface="Arial"/>
              <a:buNone/>
            </a:pPr>
            <a:endParaRPr lang="en-US" baseline="0" dirty="0" smtClean="0"/>
          </a:p>
          <a:p>
            <a:pPr marL="171450" indent="-171450">
              <a:buFont typeface="Arial"/>
              <a:buChar char="•"/>
            </a:pPr>
            <a:r>
              <a:rPr lang="en-US" baseline="0" dirty="0" smtClean="0"/>
              <a:t>At Oracle, we intend to make Java #1.  A key aspect of this is enabling the same ease of development (as you have for web or mobile applications), for embedded devices and end-to-end applications including end-to-end devices.</a:t>
            </a:r>
          </a:p>
          <a:p>
            <a:pPr marL="171450" indent="-171450">
              <a:buFont typeface="Arial"/>
              <a:buChar char="•"/>
            </a:pPr>
            <a:r>
              <a:rPr lang="en-US" baseline="0" dirty="0" smtClean="0"/>
              <a:t>You should only need ONE unified development experience across all the application and devices you create and Java can be that technology for you</a:t>
            </a:r>
          </a:p>
          <a:p>
            <a:pPr marL="171450" indent="-171450">
              <a:buFont typeface="Arial"/>
              <a:buChar char="•"/>
            </a:pPr>
            <a:r>
              <a:rPr lang="en-US" baseline="0" dirty="0" smtClean="0"/>
              <a:t>Oracle will seed the market by providing a very competitive Java platform and products based on it, with a complete feature set. We do the plumbing, you the business logic.</a:t>
            </a:r>
          </a:p>
          <a:p>
            <a:pPr marL="171450" indent="-171450">
              <a:buFont typeface="Arial"/>
              <a:buChar char="•"/>
            </a:pPr>
            <a:r>
              <a:rPr lang="en-US" baseline="0" dirty="0" smtClean="0"/>
              <a:t>But as with Java elsewhere, we believe that the path to success is through a rich ecosystem of developers, partners, SIs, standards, </a:t>
            </a:r>
            <a:r>
              <a:rPr lang="en-US" baseline="0" dirty="0" err="1" smtClean="0"/>
              <a:t>etc</a:t>
            </a:r>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30</a:t>
            </a:fld>
            <a:endParaRPr lang="en-US"/>
          </a:p>
        </p:txBody>
      </p:sp>
    </p:spTree>
    <p:extLst>
      <p:ext uri="{BB962C8B-B14F-4D97-AF65-F5344CB8AC3E}">
        <p14:creationId xmlns:p14="http://schemas.microsoft.com/office/powerpoint/2010/main" xmlns="" val="379552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51380FAC-95FA-47B0-A6A6-2FBFA70FDE6F}"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say Make the Future Java, this really means the Platform</a:t>
            </a:r>
            <a:r>
              <a:rPr lang="en-US" baseline="0" dirty="0" smtClean="0"/>
              <a:t> and the Process</a:t>
            </a:r>
            <a:r>
              <a:rPr lang="en-US" dirty="0" smtClean="0"/>
              <a:t>. </a:t>
            </a:r>
          </a:p>
          <a:p>
            <a:endParaRPr lang="en-US" dirty="0" smtClean="0"/>
          </a:p>
          <a:p>
            <a:r>
              <a:rPr lang="en-US" dirty="0" smtClean="0"/>
              <a:t>In terms of creating the next generation Java platform,</a:t>
            </a:r>
            <a:r>
              <a:rPr lang="en-US" baseline="0" dirty="0" smtClean="0"/>
              <a:t> </a:t>
            </a:r>
            <a:endParaRPr lang="en-US" dirty="0" smtClean="0"/>
          </a:p>
          <a:p>
            <a:r>
              <a:rPr lang="en-US" dirty="0" smtClean="0"/>
              <a:t>From a high level, there are three areas we want to address here.</a:t>
            </a:r>
          </a:p>
          <a:p>
            <a:endParaRPr lang="en-US" dirty="0" smtClean="0"/>
          </a:p>
          <a:p>
            <a:pPr marL="228600" indent="-228600">
              <a:buAutoNum type="arabicPeriod"/>
            </a:pPr>
            <a:r>
              <a:rPr lang="en-US" dirty="0" smtClean="0"/>
              <a:t>We want to fill in any and all gaps to make the platform complete. This is really about making sure Java works everywhere and for everyone. This is a broad topic that incorporates everything from adherence to standards to accessibility technologies.</a:t>
            </a:r>
          </a:p>
          <a:p>
            <a:pPr marL="228600" indent="-228600">
              <a:buAutoNum type="arabicPeriod"/>
            </a:pPr>
            <a:r>
              <a:rPr lang="en-US" dirty="0" smtClean="0"/>
              <a:t>We are driving innovation into the platform. As the largest software platform, the industry depends on Java to extend important innovations to its</a:t>
            </a:r>
            <a:r>
              <a:rPr lang="en-US" baseline="0" dirty="0" smtClean="0"/>
              <a:t> broad </a:t>
            </a:r>
            <a:r>
              <a:rPr lang="en-US" dirty="0" smtClean="0"/>
              <a:t>development community.</a:t>
            </a:r>
          </a:p>
          <a:p>
            <a:pPr marL="228600" indent="-228600">
              <a:buAutoNum type="arabicPeriod"/>
            </a:pPr>
            <a:r>
              <a:rPr lang="en-US" dirty="0" smtClean="0"/>
              <a:t>At the same time, developer productivity is a constant theme that permeates everything. For employers and managers, this is about lowering the cost of developing and maintaining products and services. For developers, it’s about being able to express themselves with as little unnecessary overhead as possible. </a:t>
            </a:r>
          </a:p>
          <a:p>
            <a:pPr marL="228600" indent="-228600">
              <a:buAutoNum type="arabicPeriod"/>
            </a:pPr>
            <a:endParaRPr lang="en-US" dirty="0" smtClean="0"/>
          </a:p>
          <a:p>
            <a:r>
              <a:rPr lang="en-US" dirty="0" smtClean="0"/>
              <a:t>From a process perspective, it’s not only what to do with Java but how to get there. In many ways, Java pioneered the concept of open, collaborative evolution and this was a key to its initial success. Companies have bet their future on Java, and developers their careers. We owe all these constituents a transparent roadmap so that they can plan ahead, and a chance to help Java evolve in directions that are important to them, knowing</a:t>
            </a:r>
            <a:r>
              <a:rPr lang="en-US" baseline="0" dirty="0" smtClean="0"/>
              <a:t> that the Java skills they’re investing in are transferable across the platform so they can take advantage of the many different platforms without having to learn new skills. That means you can do more with Java than you ever thought possible.</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 quality and security are top priorities that permeates everything we do. Oracle takes these two very seriously because they are critical to our business, and because they are critical to the entire Java community. </a:t>
            </a:r>
          </a:p>
          <a:p>
            <a:r>
              <a:rPr lang="en-US" sz="1200" kern="1200" dirty="0" smtClean="0">
                <a:solidFill>
                  <a:schemeClr val="tx1"/>
                </a:solidFill>
                <a:latin typeface="+mn-lt"/>
                <a:ea typeface="ＭＳ Ｐゴシック" pitchFamily="-65" charset="-128"/>
                <a:cs typeface="ＭＳ Ｐゴシック" pitchFamily="-65" charset="-128"/>
              </a:rPr>
              <a:t>Recently, vulnerabilities affecting Java SE have received a lot of public attention.  A vast majority of these issues impact one specific Java use case – Java running in web browsers.</a:t>
            </a:r>
            <a:r>
              <a:rPr lang="en-US" dirty="0" smtClean="0"/>
              <a:t> A large number of Java programs run on the servers in data centers and as applications on the PC and desktop computers. These Java programs are not affected by most of the vulnerabilities identified recently.</a:t>
            </a:r>
          </a:p>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a:t>
            </a:fld>
            <a:endParaRPr lang="en-US"/>
          </a:p>
        </p:txBody>
      </p:sp>
    </p:spTree>
    <p:extLst>
      <p:ext uri="{BB962C8B-B14F-4D97-AF65-F5344CB8AC3E}">
        <p14:creationId xmlns:p14="http://schemas.microsoft.com/office/powerpoint/2010/main" xmlns="" val="1247132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3" lvl="2" indent="-176213">
              <a:spcBef>
                <a:spcPts val="400"/>
              </a:spcBef>
              <a:buClr>
                <a:schemeClr val="accent2"/>
              </a:buClr>
              <a:buFont typeface="Calibri" pitchFamily="34" charset="0"/>
              <a:buChar char="˃"/>
            </a:pPr>
            <a:r>
              <a:rPr lang="en-US" sz="1200" dirty="0" smtClean="0">
                <a:cs typeface="Helvetica" pitchFamily="34" charset="0"/>
              </a:rPr>
              <a:t>Gemalto helps people to trust one another in an increasingly connected digital World </a:t>
            </a:r>
          </a:p>
          <a:p>
            <a:pPr marL="176213" lvl="2" indent="-176213">
              <a:spcBef>
                <a:spcPts val="400"/>
              </a:spcBef>
              <a:buClr>
                <a:schemeClr val="accent2"/>
              </a:buClr>
              <a:buFont typeface="Calibri" pitchFamily="34" charset="0"/>
              <a:buChar char="˃"/>
            </a:pPr>
            <a:r>
              <a:rPr lang="de-DE" sz="1200" dirty="0" smtClean="0">
                <a:cs typeface="Helvetica" pitchFamily="34" charset="0"/>
              </a:rPr>
              <a:t>We develop secure software that runs on trusted devices </a:t>
            </a:r>
          </a:p>
          <a:p>
            <a:pPr marL="176213" lvl="2" indent="-176213">
              <a:spcBef>
                <a:spcPts val="400"/>
              </a:spcBef>
              <a:buClr>
                <a:schemeClr val="accent2"/>
              </a:buClr>
              <a:buFont typeface="Calibri" pitchFamily="34" charset="0"/>
              <a:buChar char="˃"/>
            </a:pPr>
            <a:r>
              <a:rPr lang="de-DE" sz="1200" dirty="0" smtClean="0">
                <a:cs typeface="Helvetica" pitchFamily="34" charset="0"/>
              </a:rPr>
              <a:t>We manage the devices and the confidential information that they contain</a:t>
            </a:r>
          </a:p>
          <a:p>
            <a:endParaRPr lang="en-US" dirty="0"/>
          </a:p>
        </p:txBody>
      </p:sp>
      <p:sp>
        <p:nvSpPr>
          <p:cNvPr id="4" name="Slide Number Placeholder 3"/>
          <p:cNvSpPr>
            <a:spLocks noGrp="1"/>
          </p:cNvSpPr>
          <p:nvPr>
            <p:ph type="sldNum" sz="quarter" idx="10"/>
          </p:nvPr>
        </p:nvSpPr>
        <p:spPr/>
        <p:txBody>
          <a:bodyPr/>
          <a:lstStyle/>
          <a:p>
            <a:fld id="{51380FAC-95FA-47B0-A6A6-2FBFA70FDE6F}" type="slidenum">
              <a:rPr lang="en-US" smtClean="0"/>
              <a:pPr/>
              <a:t>32</a:t>
            </a:fld>
            <a:endParaRPr lang="en-US"/>
          </a:p>
        </p:txBody>
      </p:sp>
    </p:spTree>
    <p:extLst>
      <p:ext uri="{BB962C8B-B14F-4D97-AF65-F5344CB8AC3E}">
        <p14:creationId xmlns:p14="http://schemas.microsoft.com/office/powerpoint/2010/main" xmlns="" val="2887599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Arial" charset="0"/>
              </a:rPr>
              <a:t>We </a:t>
            </a:r>
            <a:r>
              <a:rPr lang="en-US" dirty="0">
                <a:latin typeface="Arial" charset="0"/>
              </a:rPr>
              <a:t>are leading the charge in embedded </a:t>
            </a:r>
            <a:endParaRPr lang="en-US" dirty="0" smtClean="0">
              <a:latin typeface="Arial" charset="0"/>
            </a:endParaRPr>
          </a:p>
          <a:p>
            <a:pPr>
              <a:spcBef>
                <a:spcPct val="0"/>
              </a:spcBef>
            </a:pPr>
            <a:endParaRPr lang="en-US" dirty="0">
              <a:latin typeface="Arial" charset="0"/>
            </a:endParaRPr>
          </a:p>
          <a:p>
            <a:pPr>
              <a:spcBef>
                <a:spcPct val="0"/>
              </a:spcBef>
            </a:pPr>
            <a:r>
              <a:rPr lang="en-US" dirty="0">
                <a:latin typeface="Arial" charset="0"/>
              </a:rPr>
              <a:t>In parallel, bringing the specs forward to enable the ecosystem.  </a:t>
            </a:r>
          </a:p>
          <a:p>
            <a:pPr>
              <a:spcBef>
                <a:spcPct val="0"/>
              </a:spcBef>
            </a:pPr>
            <a:endParaRPr lang="en-US" dirty="0" smtClean="0">
              <a:latin typeface="Arial" charset="0"/>
            </a:endParaRPr>
          </a:p>
          <a:p>
            <a:pPr>
              <a:spcBef>
                <a:spcPct val="0"/>
              </a:spcBef>
            </a:pPr>
            <a:r>
              <a:rPr lang="en-US" dirty="0" smtClean="0">
                <a:latin typeface="Arial" charset="0"/>
              </a:rPr>
              <a:t>Next </a:t>
            </a:r>
            <a:r>
              <a:rPr lang="en-US" dirty="0">
                <a:latin typeface="Arial" charset="0"/>
              </a:rPr>
              <a:t>year, updating specs in SE8 &amp; ME8, </a:t>
            </a:r>
            <a:r>
              <a:rPr lang="en-US" dirty="0" smtClean="0">
                <a:latin typeface="Arial" charset="0"/>
              </a:rPr>
              <a:t>enables </a:t>
            </a:r>
            <a:r>
              <a:rPr lang="en-US" dirty="0">
                <a:latin typeface="Arial" charset="0"/>
              </a:rPr>
              <a:t>alignment between the 2 </a:t>
            </a:r>
            <a:r>
              <a:rPr lang="en-US" dirty="0" smtClean="0">
                <a:latin typeface="Arial" charset="0"/>
              </a:rPr>
              <a:t>platforms;</a:t>
            </a:r>
            <a:r>
              <a:rPr lang="en-US" baseline="0" dirty="0" smtClean="0">
                <a:latin typeface="Arial" charset="0"/>
              </a:rPr>
              <a:t> </a:t>
            </a:r>
            <a:r>
              <a:rPr lang="en-US" dirty="0" smtClean="0">
                <a:latin typeface="Arial" charset="0"/>
              </a:rPr>
              <a:t>ME </a:t>
            </a:r>
            <a:r>
              <a:rPr lang="en-US" dirty="0">
                <a:latin typeface="Arial" charset="0"/>
              </a:rPr>
              <a:t>will be a proper subset of SE.  </a:t>
            </a:r>
          </a:p>
          <a:p>
            <a:pPr>
              <a:spcBef>
                <a:spcPct val="0"/>
              </a:spcBef>
            </a:pPr>
            <a:endParaRPr lang="en-US" dirty="0" smtClean="0">
              <a:latin typeface="Arial" charset="0"/>
            </a:endParaRPr>
          </a:p>
          <a:p>
            <a:pPr>
              <a:spcBef>
                <a:spcPct val="0"/>
              </a:spcBef>
            </a:pPr>
            <a:r>
              <a:rPr lang="en-US" dirty="0" err="1" smtClean="0">
                <a:latin typeface="Arial" charset="0"/>
              </a:rPr>
              <a:t>JavaME</a:t>
            </a:r>
            <a:r>
              <a:rPr lang="en-US" dirty="0" smtClean="0">
                <a:latin typeface="Arial" charset="0"/>
              </a:rPr>
              <a:t> </a:t>
            </a:r>
            <a:r>
              <a:rPr lang="en-US" dirty="0">
                <a:latin typeface="Arial" charset="0"/>
              </a:rPr>
              <a:t>releases will be synchronized with SE release. </a:t>
            </a:r>
          </a:p>
          <a:p>
            <a:pPr>
              <a:spcBef>
                <a:spcPct val="0"/>
              </a:spcBef>
            </a:pPr>
            <a:endParaRPr lang="en-US" dirty="0" smtClean="0">
              <a:latin typeface="Arial" charset="0"/>
            </a:endParaRPr>
          </a:p>
          <a:p>
            <a:pPr>
              <a:spcBef>
                <a:spcPct val="0"/>
              </a:spcBef>
            </a:pPr>
            <a:r>
              <a:rPr lang="en-US" dirty="0" smtClean="0">
                <a:latin typeface="Arial" charset="0"/>
              </a:rPr>
              <a:t>Update </a:t>
            </a:r>
            <a:r>
              <a:rPr lang="en-US" dirty="0">
                <a:latin typeface="Arial" charset="0"/>
              </a:rPr>
              <a:t>release for JES and ME Embedded * ME SDK</a:t>
            </a:r>
          </a:p>
          <a:p>
            <a:pPr>
              <a:spcBef>
                <a:spcPct val="0"/>
              </a:spcBef>
            </a:pPr>
            <a:endParaRPr lang="en-US" dirty="0" smtClean="0">
              <a:latin typeface="Arial" charset="0"/>
            </a:endParaRPr>
          </a:p>
          <a:p>
            <a:pPr>
              <a:spcBef>
                <a:spcPct val="0"/>
              </a:spcBef>
            </a:pPr>
            <a:r>
              <a:rPr lang="en-US" dirty="0" smtClean="0">
                <a:latin typeface="Arial" charset="0"/>
              </a:rPr>
              <a:t>Integrating </a:t>
            </a:r>
            <a:r>
              <a:rPr lang="en-US" dirty="0">
                <a:latin typeface="Arial" charset="0"/>
              </a:rPr>
              <a:t>enterprise middleware technology such as identity management &amp; event processing capabilities  into Java embedded platforms. </a:t>
            </a:r>
          </a:p>
          <a:p>
            <a:pPr>
              <a:spcBef>
                <a:spcPct val="0"/>
              </a:spcBef>
            </a:pPr>
            <a:endParaRPr lang="en-US" dirty="0" smtClean="0">
              <a:latin typeface="Arial" charset="0"/>
            </a:endParaRPr>
          </a:p>
          <a:p>
            <a:pPr>
              <a:spcBef>
                <a:spcPct val="0"/>
              </a:spcBef>
            </a:pPr>
            <a:r>
              <a:rPr lang="en-US" dirty="0" smtClean="0">
                <a:latin typeface="Arial" charset="0"/>
              </a:rPr>
              <a:t>Java </a:t>
            </a:r>
            <a:r>
              <a:rPr lang="en-US" dirty="0">
                <a:latin typeface="Arial" charset="0"/>
              </a:rPr>
              <a:t>9., developers will have even more flexibility with modularity with Jigsaw.</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fld id="{2643EF69-C9AC-F640-841B-5C0B4435821F}" type="slidenum">
              <a:rPr lang="en-US"/>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82501-53DA-4152-84B0-51135B15EEA8}" type="slidenum">
              <a:rPr lang="en-US" smtClean="0"/>
              <a:pPr/>
              <a:t>39</a:t>
            </a:fld>
            <a:endParaRPr lang="en-US"/>
          </a:p>
        </p:txBody>
      </p:sp>
    </p:spTree>
    <p:extLst>
      <p:ext uri="{BB962C8B-B14F-4D97-AF65-F5344CB8AC3E}">
        <p14:creationId xmlns:p14="http://schemas.microsoft.com/office/powerpoint/2010/main" xmlns="" val="1098841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r>
              <a:rPr lang="en-US" dirty="0" smtClean="0"/>
              <a:t>Important to know where we came from</a:t>
            </a:r>
          </a:p>
          <a:p>
            <a:endParaRPr lang="en-US" dirty="0" smtClean="0"/>
          </a:p>
          <a:p>
            <a:r>
              <a:rPr lang="en-US" dirty="0" smtClean="0"/>
              <a:t>We heard from developers that we needed to focus more on them, and not just on new features. Beginning with Java EE 5, Java has focused on driving ease of use and consistency into the platform, and today we have a rich set of features designed to work together, which are expressed primarily as annotated Java Objects.</a:t>
            </a:r>
          </a:p>
          <a:p>
            <a:endParaRPr lang="en-US" dirty="0" smtClean="0"/>
          </a:p>
          <a:p>
            <a:r>
              <a:rPr lang="en-US" dirty="0" smtClean="0"/>
              <a:t>What’s beyond Java EE 7? Well, I’m not telling… You’ll have to stick around for the technical keynote for more details.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41</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Thanks to Infosys for their Java EE</a:t>
            </a:r>
            <a:r>
              <a:rPr lang="en-US" baseline="0" dirty="0" smtClean="0">
                <a:ea typeface="ＭＳ Ｐゴシック" pitchFamily="34" charset="-128"/>
              </a:rPr>
              <a:t> support, so what will Java EE 7 entail? </a:t>
            </a:r>
          </a:p>
          <a:p>
            <a:pPr eaLnBrk="1" hangingPunct="1">
              <a:spcBef>
                <a:spcPct val="0"/>
              </a:spcBef>
            </a:pPr>
            <a:endParaRPr lang="en-US" baseline="0" dirty="0" smtClean="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Need speaker notes here</a:t>
            </a:r>
          </a:p>
          <a:p>
            <a:pPr eaLnBrk="1" hangingPunct="1">
              <a:spcBef>
                <a:spcPct val="0"/>
              </a:spcBef>
            </a:pPr>
            <a:endParaRPr lang="en-US" baseline="0" dirty="0" smtClean="0">
              <a:ea typeface="ＭＳ Ｐゴシック" pitchFamily="34" charset="-128"/>
            </a:endParaRPr>
          </a:p>
          <a:p>
            <a:pPr eaLnBrk="1" hangingPunct="1">
              <a:spcBef>
                <a:spcPct val="0"/>
              </a:spcBef>
              <a:buFontTx/>
              <a:buChar char="-"/>
            </a:pPr>
            <a:r>
              <a:rPr lang="en-US" dirty="0" smtClean="0">
                <a:ea typeface="ＭＳ Ｐゴシック" pitchFamily="34" charset="-128"/>
              </a:rPr>
              <a:t>Productivity</a:t>
            </a:r>
          </a:p>
          <a:p>
            <a:pPr eaLnBrk="1" hangingPunct="1">
              <a:spcBef>
                <a:spcPct val="0"/>
              </a:spcBef>
              <a:buFontTx/>
              <a:buChar char="-"/>
            </a:pPr>
            <a:r>
              <a:rPr lang="en-US" dirty="0" smtClean="0">
                <a:ea typeface="ＭＳ Ｐゴシック" pitchFamily="34" charset="-128"/>
              </a:rPr>
              <a:t>Html 5</a:t>
            </a:r>
          </a:p>
          <a:p>
            <a:pPr eaLnBrk="1" hangingPunct="1">
              <a:spcBef>
                <a:spcPct val="0"/>
              </a:spcBef>
              <a:buFontTx/>
              <a:buChar char="-"/>
            </a:pPr>
            <a:r>
              <a:rPr lang="en-US" dirty="0" smtClean="0">
                <a:ea typeface="ＭＳ Ｐゴシック" pitchFamily="34" charset="-128"/>
              </a:rPr>
              <a:t>Enterprise</a:t>
            </a:r>
            <a:r>
              <a:rPr lang="en-US" baseline="0" dirty="0" smtClean="0">
                <a:ea typeface="ＭＳ Ｐゴシック" pitchFamily="34" charset="-128"/>
              </a:rPr>
              <a:t> demands</a:t>
            </a:r>
          </a:p>
          <a:p>
            <a:pPr eaLnBrk="1" hangingPunct="1">
              <a:spcBef>
                <a:spcPct val="0"/>
              </a:spcBef>
              <a:buFontTx/>
              <a:buChar char="-"/>
            </a:pPr>
            <a:endParaRPr lang="en-US" baseline="0" dirty="0" smtClean="0">
              <a:ea typeface="ＭＳ Ｐゴシック" pitchFamily="34" charset="-128"/>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43</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Need speaker notes here</a:t>
            </a:r>
          </a:p>
          <a:p>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pitchFamily="34" charset="-128"/>
              </a:rPr>
              <a:t>Need speaker notes here</a:t>
            </a:r>
          </a:p>
          <a:p>
            <a:endParaRPr lang="en-US" baseline="0" dirty="0" smtClean="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smtClean="0">
                <a:ea typeface="ＭＳ Ｐゴシック" pitchFamily="34" charset="-128"/>
              </a:rPr>
              <a:t>TRANS TO IBM VIDEO AFTER THIS SLIDE</a:t>
            </a:r>
          </a:p>
          <a:p>
            <a:pPr eaLnBrk="1" hangingPunct="1">
              <a:spcBef>
                <a:spcPct val="0"/>
              </a:spcBef>
            </a:pPr>
            <a:endParaRPr lang="en-US" baseline="0" dirty="0" smtClean="0">
              <a:ea typeface="ＭＳ Ｐゴシック" pitchFamily="34" charset="-128"/>
            </a:endParaRPr>
          </a:p>
          <a:p>
            <a:pPr eaLnBrk="1" hangingPunct="1">
              <a:spcBef>
                <a:spcPct val="0"/>
              </a:spcBef>
            </a:pPr>
            <a:r>
              <a:rPr lang="en-US" baseline="0" dirty="0" smtClean="0">
                <a:ea typeface="ＭＳ Ｐゴシック" pitchFamily="34" charset="-128"/>
              </a:rPr>
              <a:t>To hear more about the Batch JSR and their overall contribution to Java, let’s tune in for a message from IBM.</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46</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Java is the foundation for virtually every type of networked application and is the global standard for developing and delivering embedded and mobile applications, Web-based content and enterprise software. </a:t>
            </a:r>
            <a:r>
              <a:rPr lang="en-US" smtClean="0"/>
              <a:t>The breadth of the platform, its rich features, low cost, maturity, and application portability maximize developer opportunity.</a:t>
            </a:r>
            <a:endParaRPr lang="en-US" baseline="0" dirty="0" smtClean="0">
              <a:ea typeface="ＭＳ Ｐゴシック" pitchFamily="34" charset="-128"/>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368AF50-A13E-413B-8A6A-1CF7BEA196EF}" type="slidenum">
              <a:rPr lang="en-US" smtClean="0"/>
              <a:pPr eaLnBrk="1" hangingPunct="1"/>
              <a:t>5</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ARUN: Thanks to IBM and thanks Cameron, but we all know that with just Oracle and our partners,</a:t>
            </a:r>
            <a:r>
              <a:rPr lang="en-US" baseline="0" dirty="0" smtClean="0"/>
              <a:t> Java EE would not be the mega power that it is.</a:t>
            </a:r>
            <a:endParaRPr lang="en-US" dirty="0" smtClean="0"/>
          </a:p>
          <a:p>
            <a:endParaRPr lang="en-US" dirty="0" smtClean="0"/>
          </a:p>
          <a:p>
            <a:r>
              <a:rPr lang="en-US" dirty="0" smtClean="0"/>
              <a:t>You, our community, is what makes this all possible.</a:t>
            </a:r>
          </a:p>
          <a:p>
            <a:endParaRPr lang="en-US" dirty="0" smtClean="0"/>
          </a:p>
          <a:p>
            <a:pPr eaLnBrk="1" hangingPunct="1">
              <a:spcBef>
                <a:spcPct val="0"/>
              </a:spcBef>
            </a:pPr>
            <a:r>
              <a:rPr lang="en-US" dirty="0" smtClean="0">
                <a:ea typeface="ＭＳ Ｐゴシック" pitchFamily="34" charset="-128"/>
              </a:rPr>
              <a:t>Overview of huge community</a:t>
            </a:r>
          </a:p>
          <a:p>
            <a:pPr eaLnBrk="1" hangingPunct="1">
              <a:spcBef>
                <a:spcPct val="0"/>
              </a:spcBef>
            </a:pPr>
            <a:r>
              <a:rPr lang="en-US" dirty="0" smtClean="0">
                <a:ea typeface="ＭＳ Ｐゴシック" pitchFamily="34" charset="-128"/>
              </a:rPr>
              <a:t>Reiteration that community makes</a:t>
            </a:r>
            <a:r>
              <a:rPr lang="en-US" baseline="0" dirty="0" smtClean="0">
                <a:ea typeface="ＭＳ Ｐゴシック" pitchFamily="34" charset="-128"/>
              </a:rPr>
              <a:t> or breaks the JCP, EE and Java as a whole</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TRANS TO INFOSYS VIDEO AFTER THIS SLIDE</a:t>
            </a:r>
          </a:p>
          <a:p>
            <a:endParaRPr lang="en-US" dirty="0" smtClean="0"/>
          </a:p>
          <a:p>
            <a:r>
              <a:rPr lang="en-US" dirty="0" smtClean="0"/>
              <a:t>But why does this matter?</a:t>
            </a:r>
          </a:p>
          <a:p>
            <a:r>
              <a:rPr lang="en-US" dirty="0" smtClean="0"/>
              <a:t>18 EE 6-compliant app servers</a:t>
            </a:r>
          </a:p>
          <a:p>
            <a:r>
              <a:rPr lang="en-US" dirty="0" smtClean="0"/>
              <a:t>Strategic to almost every major technology vendor, including Oracle</a:t>
            </a:r>
          </a:p>
          <a:p>
            <a:r>
              <a:rPr lang="en-US" dirty="0" smtClean="0"/>
              <a:t>EE</a:t>
            </a:r>
            <a:r>
              <a:rPr lang="en-US" baseline="0" dirty="0" smtClean="0"/>
              <a:t> 6 adopted quickly, anticipate EE 7 standard to continue trend</a:t>
            </a:r>
          </a:p>
          <a:p>
            <a:r>
              <a:rPr lang="en-US" baseline="0" dirty="0" smtClean="0"/>
              <a:t>EE affects the way the world does business, and that’s why we’re so excited</a:t>
            </a:r>
          </a:p>
          <a:p>
            <a:r>
              <a:rPr lang="en-US" baseline="0" dirty="0" smtClean="0"/>
              <a:t>But it’s not just software vendors that bet their business on EE, there is an entire ecosystem around it.</a:t>
            </a:r>
          </a:p>
          <a:p>
            <a:r>
              <a:rPr lang="en-US" baseline="0" dirty="0" smtClean="0"/>
              <a:t>To hear more from one of our important Ecosystem members, let’s turn over to </a:t>
            </a:r>
            <a:r>
              <a:rPr lang="en-US" baseline="0" dirty="0" err="1" smtClean="0"/>
              <a:t>InfoSys</a:t>
            </a:r>
            <a:endParaRPr lang="en-US" baseline="0" dirty="0" smtClean="0"/>
          </a:p>
          <a:p>
            <a:endParaRPr lang="en-US" dirty="0" smtClean="0"/>
          </a:p>
          <a:p>
            <a:pPr eaLnBrk="1" hangingPunct="1">
              <a:spcBef>
                <a:spcPct val="0"/>
              </a:spcBef>
            </a:pPr>
            <a:endParaRPr lang="en-US" dirty="0" smtClean="0">
              <a:ea typeface="ＭＳ Ｐゴシック"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C591812-7CC3-4660-BDED-DCB5351CF9A8}" type="slidenum">
              <a:rPr lang="en-US" smtClean="0"/>
              <a:pPr eaLnBrk="1" hangingPunct="1"/>
              <a:t>49</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Plans for EE 8</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37C0F71-4B62-45C9-870C-F2C4BE069F2C}" type="slidenum">
              <a:rPr lang="en-US" smtClean="0"/>
              <a:pPr eaLnBrk="1" hangingPunct="1"/>
              <a:t>50</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a:p>
            <a:pPr>
              <a:spcBef>
                <a:spcPct val="0"/>
              </a:spcBef>
            </a:pPr>
            <a:r>
              <a:rPr lang="en-US" altLang="zh-CN" smtClean="0"/>
              <a:t>We are very excited to announce Java Enterprise Edition 7.</a:t>
            </a:r>
          </a:p>
          <a:p>
            <a:pPr>
              <a:spcBef>
                <a:spcPct val="0"/>
              </a:spcBef>
            </a:pPr>
            <a:r>
              <a:rPr lang="en-US" altLang="zh-CN" smtClean="0"/>
              <a:t>We're committed to Java EE, not just by leading Java EE 7, but also in the products that Oracle delivers.</a:t>
            </a:r>
          </a:p>
          <a:p>
            <a:pPr>
              <a:spcBef>
                <a:spcPct val="0"/>
              </a:spcBef>
            </a:pPr>
            <a:r>
              <a:rPr lang="en-US" altLang="zh-CN" smtClean="0"/>
              <a:t>This platform is a culmination of work by all of us, Oracle, our Java Partners and of course you, the Java community</a:t>
            </a:r>
          </a:p>
          <a:p>
            <a:pPr>
              <a:spcBef>
                <a:spcPct val="0"/>
              </a:spcBef>
            </a:pPr>
            <a:endParaRPr lang="en-US" altLang="zh-CN" smtClean="0"/>
          </a:p>
          <a:p>
            <a:pPr>
              <a:spcBef>
                <a:spcPct val="0"/>
              </a:spcBef>
            </a:pPr>
            <a:r>
              <a:rPr lang="en-US" altLang="zh-CN" smtClean="0"/>
              <a:t>So without further ado, I’d like to invite Cameron Purdy, VP of Development, to tell us more about the platform.</a:t>
            </a:r>
          </a:p>
          <a:p>
            <a:pPr>
              <a:spcBef>
                <a:spcPct val="0"/>
              </a:spcBef>
            </a:pPr>
            <a:endParaRPr lang="en-US" altLang="zh-CN" smtClean="0"/>
          </a:p>
          <a:p>
            <a:pPr>
              <a:spcBef>
                <a:spcPct val="0"/>
              </a:spcBef>
            </a:pPr>
            <a:r>
              <a:rPr lang="en-US" altLang="zh-CN" smtClean="0"/>
              <a:t>Congratulations Cameron (hand shake)</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025D81-A82A-4AF4-A31E-C3B3221E27C6}" type="slidenum">
              <a:rPr lang="en-US" altLang="zh-CN"/>
              <a:pPr fontAlgn="base">
                <a:spcBef>
                  <a:spcPct val="0"/>
                </a:spcBef>
                <a:spcAft>
                  <a:spcPct val="0"/>
                </a:spcAft>
              </a:pPr>
              <a:t>6</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less than a couple of years ago, this magazine has already won prestigious awards</a:t>
            </a:r>
          </a:p>
          <a:p>
            <a:r>
              <a:rPr lang="en-US" dirty="0" smtClean="0"/>
              <a:t>That’s because 60%...   85%...</a:t>
            </a:r>
          </a:p>
          <a:p>
            <a:r>
              <a:rPr lang="en-US" dirty="0" smtClean="0"/>
              <a:t>Subscribe</a:t>
            </a:r>
            <a:r>
              <a:rPr lang="en-US" baseline="0" dirty="0" smtClean="0"/>
              <a:t> today and add your contribution</a:t>
            </a:r>
            <a:endParaRPr lang="en-US" dirty="0" smtClean="0"/>
          </a:p>
          <a:p>
            <a:endParaRPr lang="en-US" dirty="0" smtClean="0"/>
          </a:p>
          <a:p>
            <a:r>
              <a:rPr lang="en-US" dirty="0" smtClean="0"/>
              <a:t>So hopefully</a:t>
            </a:r>
            <a:r>
              <a:rPr lang="en-US" baseline="0" dirty="0" smtClean="0"/>
              <a:t> you are excited as I am to be part of this community. Let me turn it back over to Cameron to share some more exciting news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8</a:t>
            </a:fld>
            <a:endParaRPr lang="en-US"/>
          </a:p>
        </p:txBody>
      </p:sp>
    </p:spTree>
    <p:extLst>
      <p:ext uri="{BB962C8B-B14F-4D97-AF65-F5344CB8AC3E}">
        <p14:creationId xmlns:p14="http://schemas.microsoft.com/office/powerpoint/2010/main" xmlns="" val="124713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less than a couple of years ago, this magazine has already won prestigious awards</a:t>
            </a:r>
          </a:p>
          <a:p>
            <a:r>
              <a:rPr lang="en-US" dirty="0" smtClean="0"/>
              <a:t>That’s because 60%...   85%...</a:t>
            </a:r>
          </a:p>
          <a:p>
            <a:r>
              <a:rPr lang="en-US" dirty="0" smtClean="0"/>
              <a:t>Subscribe</a:t>
            </a:r>
            <a:r>
              <a:rPr lang="en-US" baseline="0" dirty="0" smtClean="0"/>
              <a:t> today and add your contribution</a:t>
            </a:r>
            <a:endParaRPr lang="en-US" dirty="0" smtClean="0"/>
          </a:p>
          <a:p>
            <a:endParaRPr lang="en-US" dirty="0" smtClean="0"/>
          </a:p>
          <a:p>
            <a:r>
              <a:rPr lang="en-US" dirty="0" smtClean="0"/>
              <a:t>So hopefully</a:t>
            </a:r>
            <a:r>
              <a:rPr lang="en-US" baseline="0" dirty="0" smtClean="0"/>
              <a:t> you are excited as I am to be part of this community. Let me turn it back over to Cameron to share some more exciting news</a:t>
            </a:r>
            <a:endParaRPr lang="en-US" dirty="0"/>
          </a:p>
        </p:txBody>
      </p:sp>
      <p:sp>
        <p:nvSpPr>
          <p:cNvPr id="4" name="Slide Number Placeholder 3"/>
          <p:cNvSpPr>
            <a:spLocks noGrp="1"/>
          </p:cNvSpPr>
          <p:nvPr>
            <p:ph type="sldNum" sz="quarter" idx="10"/>
          </p:nvPr>
        </p:nvSpPr>
        <p:spPr/>
        <p:txBody>
          <a:bodyPr/>
          <a:lstStyle/>
          <a:p>
            <a:pPr>
              <a:defRPr/>
            </a:pPr>
            <a:fld id="{E2AB20D5-2F44-4878-AC3F-E2DCBCFE4B50}" type="slidenum">
              <a:rPr lang="en-US" smtClean="0"/>
              <a:pPr>
                <a:defRPr/>
              </a:pPr>
              <a:t>9</a:t>
            </a:fld>
            <a:endParaRPr lang="en-US"/>
          </a:p>
        </p:txBody>
      </p:sp>
    </p:spTree>
    <p:extLst>
      <p:ext uri="{BB962C8B-B14F-4D97-AF65-F5344CB8AC3E}">
        <p14:creationId xmlns:p14="http://schemas.microsoft.com/office/powerpoint/2010/main" xmlns="" val="124713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Need even more?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Get training and expert help to accelerate your adoption</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37C0F71-4B62-45C9-870C-F2C4BE069F2C}" type="slidenum">
              <a:rPr lang="en-US" smtClean="0"/>
              <a:pPr eaLnBrk="1" hangingPunct="1"/>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emplate_Content 2 Line Title">
    <p:spTree>
      <p:nvGrpSpPr>
        <p:cNvPr id="1" name=""/>
        <p:cNvGrpSpPr/>
        <p:nvPr/>
      </p:nvGrpSpPr>
      <p:grpSpPr>
        <a:xfrm>
          <a:off x="0" y="0"/>
          <a:ext cx="0" cy="0"/>
          <a:chOff x="0" y="0"/>
          <a:chExt cx="0" cy="0"/>
        </a:xfrm>
      </p:grpSpPr>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38"/>
            <a:ext cx="8229586" cy="768803"/>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1029231"/>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p14="http://schemas.microsoft.com/office/powerpoint/2010/main" xmlns="" val="34202988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1160463"/>
            <a:ext cx="9144000" cy="2971800"/>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 name="Rectangle 3"/>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2" descr="Java_blk_rgb.png"/>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5246688" y="2025650"/>
            <a:ext cx="3573462" cy="1831975"/>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9"/>
          <p:cNvSpPr>
            <a:spLocks noGrp="1"/>
          </p:cNvSpPr>
          <p:nvPr>
            <p:ph type="body" sz="quarter" idx="11"/>
          </p:nvPr>
        </p:nvSpPr>
        <p:spPr>
          <a:xfrm>
            <a:off x="804347" y="1459241"/>
            <a:ext cx="5029186" cy="2410019"/>
          </a:xfrm>
        </p:spPr>
        <p:txBody>
          <a:bodyPr>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xmlns="" val="40119038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emplate_Announcement Key Features">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990850" y="1160463"/>
            <a:ext cx="6153150" cy="2971800"/>
          </a:xfrm>
          <a:prstGeom prst="rect">
            <a:avLst/>
          </a:prstGeom>
          <a:gradFill rotWithShape="1">
            <a:gsLst>
              <a:gs pos="0">
                <a:srgbClr val="F3F3F3"/>
              </a:gs>
              <a:gs pos="100000">
                <a:srgbClr val="B3B3B3"/>
              </a:gs>
            </a:gsLst>
            <a:lin ang="5400000"/>
          </a:gradFill>
          <a:ln>
            <a:noFill/>
          </a:ln>
          <a:effectLst>
            <a:outerShdw blurRad="152400" dist="63500" dir="3600010"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 Placeholder 9"/>
          <p:cNvSpPr>
            <a:spLocks noGrp="1"/>
          </p:cNvSpPr>
          <p:nvPr>
            <p:ph type="body" sz="quarter" idx="11"/>
          </p:nvPr>
        </p:nvSpPr>
        <p:spPr>
          <a:xfrm>
            <a:off x="3443821" y="1430281"/>
            <a:ext cx="5369979" cy="2523657"/>
          </a:xfrm>
        </p:spPr>
        <p:txBody>
          <a:bodyPr/>
          <a:lstStyle>
            <a:lvl1pPr marL="0" indent="0">
              <a:buNone/>
              <a:defRPr sz="24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
        <p:nvSpPr>
          <p:cNvPr id="6" name="Picture Placeholder 11"/>
          <p:cNvSpPr>
            <a:spLocks noGrp="1"/>
          </p:cNvSpPr>
          <p:nvPr>
            <p:ph type="pic" sz="quarter" idx="13"/>
          </p:nvPr>
        </p:nvSpPr>
        <p:spPr>
          <a:xfrm>
            <a:off x="6351" y="1159936"/>
            <a:ext cx="2944368" cy="2971800"/>
          </a:xfrm>
          <a:ln>
            <a:noFill/>
          </a:ln>
          <a:effectLst>
            <a:reflection stA="30000" endPos="4000" dir="5400000" sy="-100000" algn="bl" rotWithShape="0"/>
          </a:effectLst>
        </p:spPr>
        <p:txBody>
          <a:bodyPr rtlCol="0" anchor="ctr">
            <a:noAutofit/>
          </a:bodyPr>
          <a:lstStyle>
            <a:lvl1pPr marL="0" indent="0" algn="ctr">
              <a:buNone/>
              <a:defRPr>
                <a:ln>
                  <a:noFill/>
                </a:ln>
                <a:solidFill>
                  <a:schemeClr val="tx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xmlns="" val="275539760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emplate_Case Study">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716088"/>
            <a:ext cx="4284663" cy="2420937"/>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userDrawn="1"/>
        </p:nvSpPr>
        <p:spPr bwMode="auto">
          <a:xfrm>
            <a:off x="1588" y="1157288"/>
            <a:ext cx="4291012" cy="550862"/>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92075" tIns="46038" rIns="92075" bIns="46038" anchor="ctr"/>
          <a:lstStyle/>
          <a:p>
            <a:pPr marL="119063" indent="-119063" algn="ctr" fontAlgn="auto">
              <a:spcBef>
                <a:spcPts val="0"/>
              </a:spcBef>
              <a:spcAft>
                <a:spcPts val="0"/>
              </a:spcAft>
              <a:defRPr/>
            </a:pPr>
            <a:endParaRPr lang="en-US" sz="4000" b="1" dirty="0">
              <a:solidFill>
                <a:srgbClr val="FFFFFF"/>
              </a:solidFill>
              <a:latin typeface="Arial" pitchFamily="-106" charset="0"/>
            </a:endParaRPr>
          </a:p>
        </p:txBody>
      </p:sp>
      <p:sp>
        <p:nvSpPr>
          <p:cNvPr id="8" name="Rectangle 7"/>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icture Placeholder 25"/>
          <p:cNvSpPr>
            <a:spLocks noGrp="1"/>
          </p:cNvSpPr>
          <p:nvPr>
            <p:ph type="pic" sz="quarter" idx="15"/>
          </p:nvPr>
        </p:nvSpPr>
        <p:spPr>
          <a:xfrm>
            <a:off x="4318000" y="1156648"/>
            <a:ext cx="4825998" cy="2971800"/>
          </a:xfrm>
          <a:effectLst>
            <a:reflection blurRad="63500" stA="50000" endPos="7000" dir="5400000" sy="-100000" algn="bl" rotWithShape="0"/>
          </a:effectLst>
        </p:spPr>
        <p:txBody>
          <a:bodyPr rtlCol="0" anchor="ctr" anchorCtr="1">
            <a:noAutofit/>
          </a:bodyPr>
          <a:lstStyle>
            <a:lvl1pPr marL="0" indent="0" algn="ctr">
              <a:buNone/>
              <a:defRPr/>
            </a:lvl1pPr>
          </a:lstStyle>
          <a:p>
            <a:pPr lvl="0"/>
            <a:r>
              <a:rPr lang="en-US" noProof="0" smtClean="0"/>
              <a:t>Drag picture to placeholder or click icon to add</a:t>
            </a:r>
            <a:endParaRPr lang="en-US" noProof="0" dirty="0"/>
          </a:p>
        </p:txBody>
      </p:sp>
      <p:sp>
        <p:nvSpPr>
          <p:cNvPr id="23" name="Text Placeholder 22"/>
          <p:cNvSpPr>
            <a:spLocks noGrp="1"/>
          </p:cNvSpPr>
          <p:nvPr>
            <p:ph type="body" sz="quarter" idx="13"/>
          </p:nvPr>
        </p:nvSpPr>
        <p:spPr>
          <a:xfrm>
            <a:off x="753544" y="1859644"/>
            <a:ext cx="3131820" cy="2137410"/>
          </a:xfrm>
        </p:spPr>
        <p:txBody>
          <a:bodyPr>
            <a:normAutofit/>
          </a:bodyPr>
          <a:lstStyle>
            <a:lvl1pPr>
              <a:defRPr sz="1600"/>
            </a:lvl1pPr>
          </a:lstStyle>
          <a:p>
            <a:pPr lvl="0"/>
            <a:r>
              <a:rPr lang="en-US" smtClean="0"/>
              <a:t>Click to edit Master text styles</a:t>
            </a:r>
          </a:p>
        </p:txBody>
      </p:sp>
      <p:sp>
        <p:nvSpPr>
          <p:cNvPr id="24" name="Text Placeholder 22"/>
          <p:cNvSpPr>
            <a:spLocks noGrp="1"/>
          </p:cNvSpPr>
          <p:nvPr>
            <p:ph type="body" sz="quarter" idx="14"/>
          </p:nvPr>
        </p:nvSpPr>
        <p:spPr bwMode="white">
          <a:xfrm>
            <a:off x="804346" y="1163620"/>
            <a:ext cx="3412068" cy="544351"/>
          </a:xfrm>
          <a:noFill/>
        </p:spPr>
        <p:txBody>
          <a:bodyPr anchor="ctr">
            <a:noAutofit/>
          </a:bodyPr>
          <a:lstStyle>
            <a:lvl1pPr marL="0" indent="0">
              <a:buNone/>
              <a:defRPr sz="2000" b="1" cap="none" baseline="0">
                <a:solidFill>
                  <a:schemeClr val="bg1"/>
                </a:solidFill>
              </a:defRPr>
            </a:lvl1pPr>
          </a:lstStyle>
          <a:p>
            <a:pPr lvl="0"/>
            <a:r>
              <a:rPr lang="en-US" smtClean="0"/>
              <a:t>Click to edit Master text styles</a:t>
            </a:r>
          </a:p>
        </p:txBody>
      </p:sp>
      <p:sp>
        <p:nvSpPr>
          <p:cNvPr id="11" name="Title 1"/>
          <p:cNvSpPr>
            <a:spLocks noGrp="1"/>
          </p:cNvSpPr>
          <p:nvPr>
            <p:ph type="title"/>
          </p:nvPr>
        </p:nvSpPr>
        <p:spPr>
          <a:xfrm>
            <a:off x="804346" y="245538"/>
            <a:ext cx="8221121" cy="770462"/>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xmlns="" val="4291783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1160463"/>
            <a:ext cx="9144000" cy="2971800"/>
          </a:xfrm>
          <a:prstGeom prst="rect">
            <a:avLst/>
          </a:prstGeom>
          <a:gradFill rotWithShape="1">
            <a:gsLst>
              <a:gs pos="0">
                <a:schemeClr val="accent1"/>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9"/>
          <p:cNvSpPr>
            <a:spLocks noGrp="1"/>
          </p:cNvSpPr>
          <p:nvPr>
            <p:ph type="body" sz="quarter" idx="11"/>
          </p:nvPr>
        </p:nvSpPr>
        <p:spPr bwMode="white">
          <a:xfrm>
            <a:off x="797999" y="1422404"/>
            <a:ext cx="7617881" cy="1354667"/>
          </a:xfrm>
        </p:spPr>
        <p:txBody>
          <a:bodyPr>
            <a:normAutofit/>
          </a:bodyPr>
          <a:lstStyle>
            <a:lvl1pPr marL="114300" indent="-114300">
              <a:lnSpc>
                <a:spcPct val="90000"/>
              </a:lnSpc>
              <a:spcBef>
                <a:spcPts val="0"/>
              </a:spcBef>
              <a:spcAft>
                <a:spcPts val="1800"/>
              </a:spcAft>
              <a:buNone/>
              <a:defRPr sz="2400" b="0" cap="none" baseline="0">
                <a:solidFill>
                  <a:schemeClr val="bg1"/>
                </a:solidFill>
              </a:defRPr>
            </a:lvl1pPr>
          </a:lstStyle>
          <a:p>
            <a:pPr lvl="0"/>
            <a:r>
              <a:rPr lang="en-US" dirty="0" smtClean="0"/>
              <a:t>Click to edit Master text styles</a:t>
            </a:r>
          </a:p>
        </p:txBody>
      </p:sp>
      <p:sp>
        <p:nvSpPr>
          <p:cNvPr id="17" name="Text Placeholder 22"/>
          <p:cNvSpPr>
            <a:spLocks noGrp="1"/>
          </p:cNvSpPr>
          <p:nvPr>
            <p:ph type="body" sz="quarter" idx="16"/>
          </p:nvPr>
        </p:nvSpPr>
        <p:spPr bwMode="white">
          <a:xfrm>
            <a:off x="899602" y="2844803"/>
            <a:ext cx="3994149" cy="443953"/>
          </a:xfrm>
          <a:noFill/>
        </p:spPr>
        <p:txBody>
          <a:bodyPr anchor="b">
            <a:normAutofit/>
          </a:bodyPr>
          <a:lstStyle>
            <a:lvl1pPr marL="0" indent="0">
              <a:lnSpc>
                <a:spcPct val="90000"/>
              </a:lnSpc>
              <a:spcBef>
                <a:spcPts val="0"/>
              </a:spcBef>
              <a:spcAft>
                <a:spcPts val="1800"/>
              </a:spcAft>
              <a:buFont typeface="Arial" pitchFamily="34" charset="0"/>
              <a:buNone/>
              <a:defRPr lang="en-US" sz="2000" b="1"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
        <p:nvSpPr>
          <p:cNvPr id="8" name="Text Placeholder 22"/>
          <p:cNvSpPr>
            <a:spLocks noGrp="1"/>
          </p:cNvSpPr>
          <p:nvPr>
            <p:ph type="body" sz="quarter" idx="17"/>
          </p:nvPr>
        </p:nvSpPr>
        <p:spPr bwMode="white">
          <a:xfrm>
            <a:off x="899602" y="3343623"/>
            <a:ext cx="3994149" cy="703448"/>
          </a:xfrm>
          <a:noFill/>
        </p:spPr>
        <p:txBody>
          <a:bodyPr>
            <a:normAutofit/>
          </a:bodyPr>
          <a:lstStyle>
            <a:lvl1pPr marL="0" indent="0">
              <a:lnSpc>
                <a:spcPct val="90000"/>
              </a:lnSpc>
              <a:spcBef>
                <a:spcPts val="0"/>
              </a:spcBef>
              <a:spcAft>
                <a:spcPts val="1800"/>
              </a:spcAft>
              <a:buFont typeface="Arial" pitchFamily="34" charset="0"/>
              <a:buNone/>
              <a:defRPr lang="en-US" sz="1600" b="0"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xmlns="" val="170062237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5" name="Rectangle 26"/>
          <p:cNvSpPr>
            <a:spLocks noChangeArrowheads="1"/>
          </p:cNvSpPr>
          <p:nvPr userDrawn="1"/>
        </p:nvSpPr>
        <p:spPr bwMode="auto">
          <a:xfrm flipH="1">
            <a:off x="3171825" y="1117600"/>
            <a:ext cx="26988" cy="3155950"/>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34281" tIns="17140" rIns="34281" bIns="17140" anchor="ctr"/>
          <a:lstStyle/>
          <a:p>
            <a:pPr fontAlgn="auto">
              <a:spcBef>
                <a:spcPts val="0"/>
              </a:spcBef>
              <a:spcAft>
                <a:spcPts val="0"/>
              </a:spcAft>
              <a:defRPr/>
            </a:pPr>
            <a:endParaRPr lang="en-US" dirty="0">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 Placeholder 22"/>
          <p:cNvSpPr>
            <a:spLocks noGrp="1"/>
          </p:cNvSpPr>
          <p:nvPr>
            <p:ph type="body" sz="quarter" idx="16"/>
          </p:nvPr>
        </p:nvSpPr>
        <p:spPr>
          <a:xfrm>
            <a:off x="457201" y="1517907"/>
            <a:ext cx="2607406" cy="2488686"/>
          </a:xfrm>
          <a:noFill/>
        </p:spPr>
        <p:txBody>
          <a:bodyPr anchor="ctr">
            <a:noAutofit/>
          </a:bodyPr>
          <a:lstStyle>
            <a:lvl1pPr marL="0" indent="0">
              <a:lnSpc>
                <a:spcPct val="90000"/>
              </a:lnSpc>
              <a:spcBef>
                <a:spcPts val="0"/>
              </a:spcBef>
              <a:spcAft>
                <a:spcPts val="1800"/>
              </a:spcAft>
              <a:buFont typeface="Arial" pitchFamily="34" charset="0"/>
              <a:buNone/>
              <a:defRPr sz="1800" b="0" cap="none" baseline="0">
                <a:solidFill>
                  <a:schemeClr val="tx1"/>
                </a:solidFill>
              </a:defRPr>
            </a:lvl1pPr>
          </a:lstStyle>
          <a:p>
            <a:pPr lvl="0"/>
            <a:r>
              <a:rPr lang="en-US" smtClean="0"/>
              <a:t>Click to edit Master text styles</a:t>
            </a:r>
          </a:p>
        </p:txBody>
      </p:sp>
      <p:sp>
        <p:nvSpPr>
          <p:cNvPr id="3" name="Chart Placeholder 2"/>
          <p:cNvSpPr>
            <a:spLocks noGrp="1"/>
          </p:cNvSpPr>
          <p:nvPr>
            <p:ph type="chart" sz="quarter" idx="17"/>
          </p:nvPr>
        </p:nvSpPr>
        <p:spPr>
          <a:xfrm>
            <a:off x="3482976" y="1123950"/>
            <a:ext cx="5236560" cy="3284538"/>
          </a:xfrm>
        </p:spPr>
        <p:txBody>
          <a:bodyPr rtlCol="0" anchor="ctr" anchorCtr="1">
            <a:noAutofit/>
          </a:bodyPr>
          <a:lstStyle>
            <a:lvl1pPr marL="60325" indent="0" algn="ctr">
              <a:buNone/>
              <a:defRPr/>
            </a:lvl1pPr>
          </a:lstStyle>
          <a:p>
            <a:pPr lvl="0"/>
            <a:r>
              <a:rPr lang="en-US" noProof="0" smtClean="0"/>
              <a:t>Click icon to add chart</a:t>
            </a:r>
            <a:endParaRPr lang="en-US" noProof="0" dirty="0"/>
          </a:p>
        </p:txBody>
      </p:sp>
      <p:sp>
        <p:nvSpPr>
          <p:cNvPr id="9"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xmlns="" val="6346130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ew Template_Closing Slide">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1" descr="JavaOne_clr_rgb.jpg"/>
          <p:cNvPicPr>
            <a:picLocks noChangeAspect="1"/>
          </p:cNvPicPr>
          <p:nvPr userDrawn="1"/>
        </p:nvPicPr>
        <p:blipFill>
          <a:blip r:embed="rId3">
            <a:extLst>
              <a:ext uri="{28A0092B-C50C-407E-A947-70E740481C1C}">
                <a14:useLocalDpi xmlns:a14="http://schemas.microsoft.com/office/drawing/2010/main" xmlns=""/>
              </a:ext>
            </a:extLst>
          </a:blip>
          <a:srcRect/>
          <a:stretch>
            <a:fillRect/>
          </a:stretch>
        </p:blipFill>
        <p:spPr bwMode="auto">
          <a:xfrm>
            <a:off x="1154113" y="863600"/>
            <a:ext cx="6846887"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664387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 NOT USE_Instructions 1">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802760" y="1571843"/>
            <a:ext cx="5030787" cy="1100723"/>
          </a:xfrm>
        </p:spPr>
        <p:txBody>
          <a:bodyPr/>
          <a:lstStyle>
            <a:lvl1pPr marL="0" algn="l" defTabSz="914400" rtl="0" eaLnBrk="1" latinLnBrk="0" hangingPunct="1">
              <a:lnSpc>
                <a:spcPct val="90000"/>
              </a:lnSpc>
              <a:spcBef>
                <a:spcPct val="0"/>
              </a:spcBef>
              <a:buNone/>
              <a:defRPr lang="en-US" sz="2800" b="1" kern="1200" dirty="0">
                <a:solidFill>
                  <a:schemeClr val="tx1"/>
                </a:solidFill>
                <a:latin typeface="Arial" pitchFamily="34" charset="0"/>
                <a:ea typeface="+mj-ea"/>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xmlns="" val="37393055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p:nvPr>
        </p:nvSpPr>
        <p:spPr>
          <a:xfrm>
            <a:off x="804347" y="245538"/>
            <a:ext cx="8229600" cy="770462"/>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8815620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6611938" y="4554538"/>
            <a:ext cx="2532062" cy="58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title"/>
          </p:nvPr>
        </p:nvSpPr>
        <p:spPr>
          <a:xfrm>
            <a:off x="804347" y="245538"/>
            <a:ext cx="8229600" cy="406396"/>
          </a:xfrm>
        </p:spPr>
        <p:txBody>
          <a:bodyPr/>
          <a:lstStyle>
            <a:lvl1pPr>
              <a:defRPr/>
            </a:lvl1pPr>
          </a:lstStyle>
          <a:p>
            <a:r>
              <a:rPr lang="en-US" smtClean="0"/>
              <a:t>Click to edit Master title style</a:t>
            </a:r>
            <a:endParaRPr lang="en-US" dirty="0"/>
          </a:p>
        </p:txBody>
      </p:sp>
      <p:sp>
        <p:nvSpPr>
          <p:cNvPr id="11"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buClr>
                <a:schemeClr val="accent1"/>
              </a:buCl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67827061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4"/>
          <p:cNvSpPr>
            <a:spLocks noGrp="1"/>
          </p:cNvSpPr>
          <p:nvPr>
            <p:ph type="ftr" sz="quarter" idx="10"/>
          </p:nvPr>
        </p:nvSpPr>
        <p:spPr>
          <a:xfrm>
            <a:off x="5010150" y="4767263"/>
            <a:ext cx="1220788"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xmlns="" val="6733619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emplate_Content 1 Line Title">
    <p:spTree>
      <p:nvGrpSpPr>
        <p:cNvPr id="1" name=""/>
        <p:cNvGrpSpPr/>
        <p:nvPr/>
      </p:nvGrpSpPr>
      <p:grpSpPr>
        <a:xfrm>
          <a:off x="0" y="0"/>
          <a:ext cx="0" cy="0"/>
          <a:chOff x="0" y="0"/>
          <a:chExt cx="0" cy="0"/>
        </a:xfrm>
      </p:grpSpPr>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38"/>
            <a:ext cx="8229586" cy="406395"/>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extLst>
      <p:ext uri="{BB962C8B-B14F-4D97-AF65-F5344CB8AC3E}">
        <p14:creationId xmlns:p14="http://schemas.microsoft.com/office/powerpoint/2010/main" xmlns="" val="3417826630"/>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without logo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gradFill flip="none" rotWithShape="1">
            <a:gsLst>
              <a:gs pos="20000">
                <a:srgbClr val="355469"/>
              </a:gs>
              <a:gs pos="90000">
                <a:schemeClr val="accent1"/>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943598" y="0"/>
            <a:ext cx="3200402" cy="5143500"/>
          </a:xfrm>
          <a:prstGeom prst="rect">
            <a:avLst/>
          </a:prstGeom>
          <a:gradFill flip="none" rotWithShape="1">
            <a:gsLst>
              <a:gs pos="20000">
                <a:srgbClr val="355469"/>
              </a:gs>
              <a:gs pos="90000">
                <a:schemeClr val="accent1"/>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Title 1"/>
          <p:cNvSpPr>
            <a:spLocks noGrp="1"/>
          </p:cNvSpPr>
          <p:nvPr>
            <p:ph type="title" hasCustomPrompt="1"/>
          </p:nvPr>
        </p:nvSpPr>
        <p:spPr>
          <a:xfrm>
            <a:off x="451485" y="2053590"/>
            <a:ext cx="4636982" cy="760334"/>
          </a:xfrm>
        </p:spPr>
        <p:txBody>
          <a:bodyPr/>
          <a:lstStyle>
            <a:lvl1pPr>
              <a:defRPr sz="2800">
                <a:solidFill>
                  <a:schemeClr val="bg1"/>
                </a:solidFill>
              </a:defRPr>
            </a:lvl1pPr>
          </a:lstStyle>
          <a:p>
            <a:r>
              <a:rPr lang="en-US" dirty="0" smtClean="0"/>
              <a:t>Click to edit title</a:t>
            </a:r>
            <a:endParaRPr lang="en-US" dirty="0"/>
          </a:p>
        </p:txBody>
      </p:sp>
      <p:sp>
        <p:nvSpPr>
          <p:cNvPr id="5" name="Text Placeholder 4"/>
          <p:cNvSpPr>
            <a:spLocks noGrp="1"/>
          </p:cNvSpPr>
          <p:nvPr>
            <p:ph type="body" sz="quarter" idx="13"/>
          </p:nvPr>
        </p:nvSpPr>
        <p:spPr>
          <a:xfrm>
            <a:off x="450850" y="2914276"/>
            <a:ext cx="4636982" cy="1048124"/>
          </a:xfrm>
        </p:spPr>
        <p:txBody>
          <a:bodyPr lIns="0" tIns="0"/>
          <a:lstStyle>
            <a:lvl1pPr marL="0" indent="0">
              <a:spcAft>
                <a:spcPts val="0"/>
              </a:spcAft>
              <a:buNone/>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hasCustomPrompt="1"/>
          </p:nvPr>
        </p:nvSpPr>
        <p:spPr>
          <a:xfrm>
            <a:off x="5943600" y="0"/>
            <a:ext cx="3200400" cy="5143500"/>
          </a:xfrm>
          <a:effectLst>
            <a:innerShdw blurRad="63500" dist="50800" dir="10800000">
              <a:prstClr val="black">
                <a:alpha val="50000"/>
              </a:prstClr>
            </a:innerShdw>
          </a:effectLst>
        </p:spPr>
        <p:txBody>
          <a:bodyPr anchor="ctr" anchorCtr="1"/>
          <a:lstStyle>
            <a:lvl1pPr marL="60325" indent="0">
              <a:buFontTx/>
              <a:buNone/>
              <a:defRPr baseline="0">
                <a:solidFill>
                  <a:schemeClr val="bg1"/>
                </a:solidFill>
              </a:defRPr>
            </a:lvl1pPr>
          </a:lstStyle>
          <a:p>
            <a:r>
              <a:rPr lang="en-US" dirty="0" smtClean="0"/>
              <a:t>Insert Picture Here</a:t>
            </a:r>
            <a:endParaRPr lang="en-US" dirty="0"/>
          </a:p>
        </p:txBody>
      </p:sp>
      <p:pic>
        <p:nvPicPr>
          <p:cNvPr id="8" name="Picture 7" descr="O_signature_wht_rgb.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50335" y="332179"/>
            <a:ext cx="1338765" cy="412785"/>
          </a:xfrm>
          <a:prstGeom prst="rect">
            <a:avLst/>
          </a:prstGeom>
        </p:spPr>
      </p:pic>
    </p:spTree>
    <p:extLst>
      <p:ext uri="{BB962C8B-B14F-4D97-AF65-F5344CB8AC3E}">
        <p14:creationId xmlns:p14="http://schemas.microsoft.com/office/powerpoint/2010/main" xmlns="" val="19142202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19745426"/>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Bildobjekt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6580" b="918"/>
          <a:stretch/>
        </p:blipFill>
        <p:spPr>
          <a:xfrm flipH="1">
            <a:off x="-2" y="0"/>
            <a:ext cx="9144002" cy="5143500"/>
          </a:xfrm>
          <a:prstGeom prst="rect">
            <a:avLst/>
          </a:prstGeom>
        </p:spPr>
      </p:pic>
      <p:sp>
        <p:nvSpPr>
          <p:cNvPr id="8" name="Rektangel med rundat hörn 7"/>
          <p:cNvSpPr/>
          <p:nvPr userDrawn="1"/>
        </p:nvSpPr>
        <p:spPr>
          <a:xfrm flipV="1">
            <a:off x="0" y="1258490"/>
            <a:ext cx="8244408" cy="2218134"/>
          </a:xfrm>
          <a:prstGeom prst="round1Rect">
            <a:avLst>
              <a:gd name="adj" fmla="val 1337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p:cNvSpPr>
            <a:spLocks noGrp="1"/>
          </p:cNvSpPr>
          <p:nvPr>
            <p:ph type="ctrTitle" hasCustomPrompt="1"/>
          </p:nvPr>
        </p:nvSpPr>
        <p:spPr>
          <a:xfrm>
            <a:off x="755650" y="1408654"/>
            <a:ext cx="4614018" cy="1779587"/>
          </a:xfrm>
        </p:spPr>
        <p:txBody>
          <a:bodyPr lIns="0" tIns="0" rIns="0" bIns="0" anchor="b" anchorCtr="0">
            <a:normAutofit/>
          </a:bodyPr>
          <a:lstStyle>
            <a:lvl1pPr algn="l">
              <a:defRPr sz="2800">
                <a:solidFill>
                  <a:schemeClr val="tx2"/>
                </a:solidFill>
              </a:defRPr>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text</a:t>
            </a:r>
            <a:endParaRPr lang="en-US" dirty="0"/>
          </a:p>
        </p:txBody>
      </p:sp>
      <p:sp>
        <p:nvSpPr>
          <p:cNvPr id="3" name="Underrubrik 2"/>
          <p:cNvSpPr>
            <a:spLocks noGrp="1"/>
          </p:cNvSpPr>
          <p:nvPr>
            <p:ph type="subTitle" idx="1" hasCustomPrompt="1"/>
          </p:nvPr>
        </p:nvSpPr>
        <p:spPr>
          <a:xfrm>
            <a:off x="914400" y="4399169"/>
            <a:ext cx="5963394" cy="327908"/>
          </a:xfrm>
        </p:spPr>
        <p:txBody>
          <a:bodyPr lIns="0" tIns="0" rIns="0" bIns="0" anchor="t" anchorCtr="0">
            <a:normAutofit/>
          </a:bodyPr>
          <a:lstStyle>
            <a:lvl1pPr marL="0" indent="0" algn="l">
              <a:lnSpc>
                <a:spcPts val="1080"/>
              </a:lnSpc>
              <a:spcBef>
                <a:spcPts val="1000"/>
              </a:spcBef>
              <a:spcAft>
                <a:spcPts val="0"/>
              </a:spcAft>
              <a:buNone/>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smtClean="0"/>
              <a:t>Name</a:t>
            </a:r>
            <a:r>
              <a:rPr lang="sv-SE" dirty="0" smtClean="0"/>
              <a:t>, </a:t>
            </a:r>
            <a:r>
              <a:rPr lang="sv-SE" dirty="0" err="1" smtClean="0"/>
              <a:t>Title</a:t>
            </a:r>
            <a:endParaRPr lang="sv-SE" dirty="0" smtClean="0"/>
          </a:p>
          <a:p>
            <a:r>
              <a:rPr lang="sv-SE" dirty="0" smtClean="0"/>
              <a:t>Date</a:t>
            </a:r>
            <a:endParaRPr lang="en-US" dirty="0"/>
          </a:p>
        </p:txBody>
      </p:sp>
      <p:cxnSp>
        <p:nvCxnSpPr>
          <p:cNvPr id="9" name="Rak 8"/>
          <p:cNvCxnSpPr/>
          <p:nvPr userDrawn="1"/>
        </p:nvCxnSpPr>
        <p:spPr>
          <a:xfrm>
            <a:off x="755650" y="4399169"/>
            <a:ext cx="0" cy="406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1791" t="25252" r="9116" b="30340"/>
          <a:stretch/>
        </p:blipFill>
        <p:spPr bwMode="auto">
          <a:xfrm>
            <a:off x="6064251" y="2583408"/>
            <a:ext cx="1780720" cy="62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134353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normAutofit/>
          </a:bodyPr>
          <a:lstStyle>
            <a:lvl1pPr>
              <a:defRPr sz="2800"/>
            </a:lvl1pPr>
          </a:lstStyle>
          <a:p>
            <a:r>
              <a:rPr lang="sv-SE" dirty="0" err="1" smtClean="0"/>
              <a:t>Click</a:t>
            </a:r>
            <a:r>
              <a:rPr lang="sv-SE" dirty="0" smtClean="0"/>
              <a:t> </a:t>
            </a:r>
            <a:r>
              <a:rPr lang="sv-SE" dirty="0" err="1" smtClean="0"/>
              <a:t>to</a:t>
            </a:r>
            <a:r>
              <a:rPr lang="sv-SE" dirty="0" smtClean="0"/>
              <a:t> </a:t>
            </a:r>
            <a:r>
              <a:rPr lang="sv-SE" dirty="0" err="1" smtClean="0"/>
              <a:t>add</a:t>
            </a:r>
            <a:r>
              <a:rPr lang="sv-SE" dirty="0" smtClean="0"/>
              <a:t> text</a:t>
            </a:r>
            <a:endParaRPr lang="en-US" dirty="0"/>
          </a:p>
        </p:txBody>
      </p:sp>
      <p:sp>
        <p:nvSpPr>
          <p:cNvPr id="9" name="Platshållare för text 8"/>
          <p:cNvSpPr>
            <a:spLocks noGrp="1"/>
          </p:cNvSpPr>
          <p:nvPr>
            <p:ph type="body" sz="quarter" idx="10" hasCustomPrompt="1"/>
          </p:nvPr>
        </p:nvSpPr>
        <p:spPr>
          <a:xfrm>
            <a:off x="755651" y="1190549"/>
            <a:ext cx="7635875" cy="3407645"/>
          </a:xfrm>
        </p:spPr>
        <p:txBody>
          <a:bodyPr/>
          <a:lstStyle/>
          <a:p>
            <a:pPr lvl="0"/>
            <a:r>
              <a:rPr lang="sv-SE" dirty="0" err="1" smtClean="0"/>
              <a:t>First</a:t>
            </a:r>
            <a:r>
              <a:rPr lang="sv-SE" dirty="0" smtClean="0"/>
              <a:t> </a:t>
            </a:r>
            <a:r>
              <a:rPr lang="sv-SE" dirty="0" err="1" smtClean="0"/>
              <a:t>level</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smtClean="0"/>
          </a:p>
          <a:p>
            <a:pPr lvl="5"/>
            <a:r>
              <a:rPr lang="sv-SE" dirty="0" err="1" smtClean="0"/>
              <a:t>Sixth</a:t>
            </a:r>
            <a:r>
              <a:rPr lang="sv-SE" dirty="0" smtClean="0"/>
              <a:t> </a:t>
            </a:r>
            <a:r>
              <a:rPr lang="sv-SE" dirty="0" err="1" smtClean="0"/>
              <a:t>level</a:t>
            </a:r>
            <a:endParaRPr lang="sv-SE" dirty="0" smtClean="0"/>
          </a:p>
          <a:p>
            <a:pPr lvl="6"/>
            <a:r>
              <a:rPr lang="sv-SE" dirty="0" err="1" smtClean="0"/>
              <a:t>Seventh</a:t>
            </a:r>
            <a:r>
              <a:rPr lang="sv-SE" dirty="0" smtClean="0"/>
              <a:t> </a:t>
            </a:r>
            <a:r>
              <a:rPr lang="sv-SE" dirty="0" err="1" smtClean="0"/>
              <a:t>level</a:t>
            </a:r>
            <a:endParaRPr lang="sv-SE" dirty="0" smtClean="0"/>
          </a:p>
          <a:p>
            <a:pPr lvl="7"/>
            <a:r>
              <a:rPr lang="sv-SE" dirty="0" err="1" smtClean="0"/>
              <a:t>Eigth</a:t>
            </a:r>
            <a:r>
              <a:rPr lang="sv-SE" dirty="0" smtClean="0"/>
              <a:t> </a:t>
            </a:r>
            <a:r>
              <a:rPr lang="sv-SE" dirty="0" err="1" smtClean="0"/>
              <a:t>level</a:t>
            </a:r>
            <a:endParaRPr lang="sv-SE" dirty="0" smtClean="0"/>
          </a:p>
        </p:txBody>
      </p:sp>
      <p:sp>
        <p:nvSpPr>
          <p:cNvPr id="6" name="Platshållare för sidfot 13"/>
          <p:cNvSpPr>
            <a:spLocks noGrp="1"/>
          </p:cNvSpPr>
          <p:nvPr>
            <p:ph type="ftr" sz="quarter" idx="3"/>
          </p:nvPr>
        </p:nvSpPr>
        <p:spPr>
          <a:xfrm>
            <a:off x="717550" y="4827240"/>
            <a:ext cx="2895600" cy="153888"/>
          </a:xfrm>
          <a:prstGeom prst="rect">
            <a:avLst/>
          </a:prstGeom>
        </p:spPr>
        <p:txBody>
          <a:bodyPr vert="horz" lIns="0" tIns="0" rIns="0" bIns="0" rtlCol="0" anchor="ctr">
            <a:spAutoFit/>
          </a:bodyPr>
          <a:lstStyle>
            <a:lvl1pPr algn="l">
              <a:defRPr sz="1000">
                <a:solidFill>
                  <a:schemeClr val="tx1">
                    <a:tint val="75000"/>
                  </a:schemeClr>
                </a:solidFill>
              </a:defRPr>
            </a:lvl1pPr>
          </a:lstStyle>
          <a:p>
            <a:r>
              <a:rPr lang="sv-SE" dirty="0" smtClean="0"/>
              <a:t>|  Gemalto M2M</a:t>
            </a:r>
            <a:endParaRPr lang="en-US" dirty="0"/>
          </a:p>
        </p:txBody>
      </p:sp>
      <p:sp>
        <p:nvSpPr>
          <p:cNvPr id="8" name="Platshållare för bildnummer 5"/>
          <p:cNvSpPr>
            <a:spLocks noGrp="1"/>
          </p:cNvSpPr>
          <p:nvPr>
            <p:ph type="sldNum" sz="quarter" idx="4"/>
          </p:nvPr>
        </p:nvSpPr>
        <p:spPr>
          <a:xfrm>
            <a:off x="393700" y="4828747"/>
            <a:ext cx="266700" cy="153888"/>
          </a:xfrm>
          <a:prstGeom prst="rect">
            <a:avLst/>
          </a:prstGeom>
        </p:spPr>
        <p:txBody>
          <a:bodyPr vert="horz" wrap="square" lIns="0" tIns="0" rIns="0" bIns="0" rtlCol="0" anchor="ctr">
            <a:spAutoFit/>
          </a:bodyPr>
          <a:lstStyle>
            <a:lvl1pPr algn="r">
              <a:defRPr lang="en-GB" sz="1000" smtClean="0">
                <a:solidFill>
                  <a:schemeClr val="tx1">
                    <a:tint val="75000"/>
                  </a:schemeClr>
                </a:solidFill>
              </a:defRPr>
            </a:lvl1pPr>
          </a:lstStyle>
          <a:p>
            <a:fld id="{21DD069B-AC54-4A5D-8190-A1CB62E1E50C}" type="slidenum">
              <a:rPr lang="en-GB" smtClean="0"/>
              <a:pPr/>
              <a:t>‹#›</a:t>
            </a:fld>
            <a:endParaRPr lang="en-GB" dirty="0"/>
          </a:p>
        </p:txBody>
      </p:sp>
    </p:spTree>
    <p:extLst>
      <p:ext uri="{BB962C8B-B14F-4D97-AF65-F5344CB8AC3E}">
        <p14:creationId xmlns:p14="http://schemas.microsoft.com/office/powerpoint/2010/main" xmlns="" val="2293652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ew Template_Content 1 Line Title">
    <p:spTree>
      <p:nvGrpSpPr>
        <p:cNvPr id="1" name=""/>
        <p:cNvGrpSpPr/>
        <p:nvPr/>
      </p:nvGrpSpPr>
      <p:grpSpPr>
        <a:xfrm>
          <a:off x="0" y="0"/>
          <a:ext cx="0" cy="0"/>
          <a:chOff x="0" y="0"/>
          <a:chExt cx="0" cy="0"/>
        </a:xfrm>
      </p:grpSpPr>
      <p:sp>
        <p:nvSpPr>
          <p:cNvPr id="3" name="Rectangle 2"/>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3"/>
          <p:cNvGrpSpPr>
            <a:grpSpLocks/>
          </p:cNvGrpSpPr>
          <p:nvPr userDrawn="1"/>
        </p:nvGrpSpPr>
        <p:grpSpPr bwMode="auto">
          <a:xfrm>
            <a:off x="0" y="636588"/>
            <a:ext cx="9144000" cy="4189412"/>
            <a:chOff x="0" y="1066800"/>
            <a:chExt cx="9144001" cy="4510071"/>
          </a:xfrm>
        </p:grpSpPr>
        <p:sp>
          <p:nvSpPr>
            <p:cNvPr id="5" name="Rectangle 4"/>
            <p:cNvSpPr/>
            <p:nvPr/>
          </p:nvSpPr>
          <p:spPr>
            <a:xfrm>
              <a:off x="0" y="1066800"/>
              <a:ext cx="9140826" cy="4310118"/>
            </a:xfrm>
            <a:prstGeom prst="rect">
              <a:avLst/>
            </a:prstGeom>
            <a:gradFill flip="none" rotWithShape="1">
              <a:gsLst>
                <a:gs pos="100000">
                  <a:schemeClr val="bg1">
                    <a:lumMod val="75000"/>
                  </a:schemeClr>
                </a:gs>
                <a:gs pos="1250">
                  <a:schemeClr val="bg1"/>
                </a:gs>
                <a:gs pos="66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498" y="5326698"/>
              <a:ext cx="9141503" cy="250173"/>
            </a:xfrm>
            <a:prstGeom prst="rect">
              <a:avLst/>
            </a:prstGeom>
            <a:gradFill flip="none" rotWithShape="1">
              <a:gsLst>
                <a:gs pos="100000">
                  <a:schemeClr val="bg1">
                    <a:lumMod val="85000"/>
                  </a:schemeClr>
                </a:gs>
                <a:gs pos="1250">
                  <a:schemeClr val="bg1">
                    <a:alpha val="0"/>
                  </a:schemeClr>
                </a:gs>
                <a:gs pos="42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a:xfrm>
            <a:off x="804347" y="245538"/>
            <a:ext cx="8229586" cy="40639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14747661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0"/>
            <a:ext cx="9144000" cy="5143500"/>
          </a:xfrm>
          <a:prstGeom prst="rect">
            <a:avLst/>
          </a:prstGeom>
          <a:gradFill rotWithShape="1">
            <a:gsLst>
              <a:gs pos="0">
                <a:srgbClr val="5382A1"/>
              </a:gs>
              <a:gs pos="80000">
                <a:srgbClr val="355469"/>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a:spLocks noChangeArrowheads="1"/>
          </p:cNvSpPr>
          <p:nvPr userDrawn="1"/>
        </p:nvSpPr>
        <p:spPr bwMode="auto">
          <a:xfrm>
            <a:off x="5943600" y="0"/>
            <a:ext cx="3200400" cy="5143500"/>
          </a:xfrm>
          <a:prstGeom prst="rect">
            <a:avLst/>
          </a:prstGeom>
          <a:gradFill rotWithShape="1">
            <a:gsLst>
              <a:gs pos="0">
                <a:srgbClr val="5382A1"/>
              </a:gs>
              <a:gs pos="80000">
                <a:srgbClr val="355469"/>
              </a:gs>
              <a:gs pos="100000">
                <a:srgbClr val="355469"/>
              </a:gs>
            </a:gsLst>
            <a:lin ang="5400000"/>
          </a:gradFill>
          <a:ln>
            <a:noFill/>
          </a:ln>
          <a:effectLst>
            <a:outerShdw blurRad="635000" algn="tl" rotWithShape="0">
              <a:srgbClr val="808080">
                <a:alpha val="54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8" name="Picture 22" descr="JavaOne_wht_rgb.png"/>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290513" y="0"/>
            <a:ext cx="2332037"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a:spLocks noGrp="1"/>
          </p:cNvSpPr>
          <p:nvPr>
            <p:ph type="title"/>
          </p:nvPr>
        </p:nvSpPr>
        <p:spPr bwMode="white">
          <a:xfrm>
            <a:off x="451484" y="1583267"/>
            <a:ext cx="5026449"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bwMode="white">
          <a:xfrm>
            <a:off x="450849" y="2914276"/>
            <a:ext cx="5027083" cy="1048124"/>
          </a:xfrm>
        </p:spPr>
        <p:txBody>
          <a:bodyPr/>
          <a:lstStyle>
            <a:lvl1pPr marL="0" indent="0">
              <a:spcAft>
                <a:spcPts val="0"/>
              </a:spcAft>
              <a:buNone/>
              <a:defRPr>
                <a:solidFill>
                  <a:schemeClr val="bg1"/>
                </a:solidFill>
              </a:defRPr>
            </a:lvl1pPr>
          </a:lstStyle>
          <a:p>
            <a:pPr lvl="0"/>
            <a:r>
              <a:rPr lang="en-US" dirty="0" smtClean="0"/>
              <a:t>Click to edit Master text styles</a:t>
            </a:r>
          </a:p>
        </p:txBody>
      </p:sp>
      <p:sp>
        <p:nvSpPr>
          <p:cNvPr id="3" name="Picture Placeholder 2"/>
          <p:cNvSpPr>
            <a:spLocks noGrp="1"/>
          </p:cNvSpPr>
          <p:nvPr>
            <p:ph type="pic" sz="quarter" idx="14"/>
          </p:nvPr>
        </p:nvSpPr>
        <p:spPr>
          <a:xfrm>
            <a:off x="5943600" y="0"/>
            <a:ext cx="3200400" cy="5143500"/>
          </a:xfrm>
          <a:effectLst>
            <a:innerShdw blurRad="63500" dist="50800" dir="10800000">
              <a:prstClr val="black">
                <a:alpha val="50000"/>
              </a:prstClr>
            </a:innerShdw>
          </a:effectLst>
        </p:spPr>
        <p:txBody>
          <a:bodyPr rtlCol="0" anchor="ctr" anchorCtr="1">
            <a:noAutofit/>
          </a:bodyPr>
          <a:lstStyle>
            <a:lvl1pPr marL="60325" indent="0">
              <a:buFontTx/>
              <a:buNone/>
              <a:defRPr baseline="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xmlns="" val="247050911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5400"/>
            <a:ext cx="9144000" cy="5168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a:spLocks noChangeArrowheads="1"/>
          </p:cNvSpPr>
          <p:nvPr userDrawn="1"/>
        </p:nvSpPr>
        <p:spPr bwMode="auto">
          <a:xfrm>
            <a:off x="0" y="-25400"/>
            <a:ext cx="9144000" cy="4157663"/>
          </a:xfrm>
          <a:prstGeom prst="rect">
            <a:avLst/>
          </a:prstGeom>
          <a:gradFill rotWithShape="1">
            <a:gsLst>
              <a:gs pos="0">
                <a:srgbClr val="5382A1"/>
              </a:gs>
              <a:gs pos="80000">
                <a:srgbClr val="355469"/>
              </a:gs>
              <a:gs pos="100000">
                <a:srgbClr val="355469"/>
              </a:gs>
            </a:gsLst>
            <a:lin ang="5400000"/>
          </a:gradFill>
          <a:ln>
            <a:noFill/>
          </a:ln>
          <a:effectLst>
            <a:outerShdw blurRad="152400" dist="63500" dir="2700000"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8" name="Rectangle 7"/>
          <p:cNvSpPr>
            <a:spLocks noChangeArrowheads="1"/>
          </p:cNvSpPr>
          <p:nvPr userDrawn="1"/>
        </p:nvSpPr>
        <p:spPr bwMode="auto">
          <a:xfrm>
            <a:off x="5943600" y="-25400"/>
            <a:ext cx="3200400" cy="4157663"/>
          </a:xfrm>
          <a:prstGeom prst="rect">
            <a:avLst/>
          </a:prstGeom>
          <a:gradFill rotWithShape="1">
            <a:gsLst>
              <a:gs pos="0">
                <a:srgbClr val="5382A1"/>
              </a:gs>
              <a:gs pos="80000">
                <a:srgbClr val="355469"/>
              </a:gs>
              <a:gs pos="100000">
                <a:srgbClr val="355469"/>
              </a:gs>
            </a:gsLst>
            <a:lin ang="5400000"/>
          </a:gradFill>
          <a:ln>
            <a:noFill/>
          </a:ln>
          <a:effectLst>
            <a:outerShdw blurRad="635000" algn="tl" rotWithShape="0">
              <a:srgbClr val="808080">
                <a:alpha val="54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9" name="Picture 25" descr="JavaOne_wht_rgb.png"/>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290513" y="0"/>
            <a:ext cx="2332037"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a:spLocks noGrp="1"/>
          </p:cNvSpPr>
          <p:nvPr>
            <p:ph type="title"/>
          </p:nvPr>
        </p:nvSpPr>
        <p:spPr bwMode="white">
          <a:xfrm>
            <a:off x="451485" y="1583267"/>
            <a:ext cx="5026448"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bwMode="white">
          <a:xfrm>
            <a:off x="450849" y="2914276"/>
            <a:ext cx="5027083" cy="1048124"/>
          </a:xfrm>
        </p:spPr>
        <p:txBody>
          <a:bodyPr/>
          <a:lstStyle>
            <a:lvl1pPr marL="0" marR="0" indent="0" algn="l" defTabSz="228600"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dirty="0" smtClean="0"/>
              <a:t>Click to edit Master text styles</a:t>
            </a:r>
          </a:p>
        </p:txBody>
      </p:sp>
      <p:sp>
        <p:nvSpPr>
          <p:cNvPr id="3" name="Picture Placeholder 2"/>
          <p:cNvSpPr>
            <a:spLocks noGrp="1"/>
          </p:cNvSpPr>
          <p:nvPr>
            <p:ph type="pic" sz="quarter" idx="14"/>
          </p:nvPr>
        </p:nvSpPr>
        <p:spPr>
          <a:xfrm>
            <a:off x="5943600" y="-25400"/>
            <a:ext cx="3200400" cy="4157663"/>
          </a:xfrm>
          <a:effectLst>
            <a:innerShdw blurRad="63500" dist="50800" dir="10800000">
              <a:prstClr val="black">
                <a:alpha val="50000"/>
              </a:prstClr>
            </a:innerShdw>
          </a:effectLst>
        </p:spPr>
        <p:txBody>
          <a:bodyPr rtlCol="0" anchor="ctr" anchorCtr="1">
            <a:noAutofit/>
          </a:bodyPr>
          <a:lstStyle>
            <a:lvl1pPr>
              <a:buFontTx/>
              <a:buNone/>
              <a:defRPr lang="en-US" baseline="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xmlns="" val="24575138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60463"/>
            <a:ext cx="9144000" cy="2979737"/>
          </a:xfrm>
          <a:prstGeom prst="rect">
            <a:avLst/>
          </a:prstGeom>
          <a:gradFill rotWithShape="1">
            <a:gsLst>
              <a:gs pos="0">
                <a:srgbClr val="F3F3F3"/>
              </a:gs>
              <a:gs pos="100000">
                <a:srgbClr val="B3B3B3"/>
              </a:gs>
            </a:gsLst>
            <a:lin ang="5400000"/>
          </a:gradFill>
          <a:ln>
            <a:noFill/>
          </a:ln>
          <a:effectLst>
            <a:outerShdw blurRad="152400" dist="63500" dir="7799993"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ectangle 5"/>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itle 1"/>
          <p:cNvSpPr>
            <a:spLocks noGrp="1"/>
          </p:cNvSpPr>
          <p:nvPr>
            <p:ph type="title"/>
          </p:nvPr>
        </p:nvSpPr>
        <p:spPr>
          <a:xfrm>
            <a:off x="804981" y="245538"/>
            <a:ext cx="7771752" cy="761995"/>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p:ph type="body" sz="quarter" idx="13"/>
          </p:nvPr>
        </p:nvSpPr>
        <p:spPr>
          <a:xfrm>
            <a:off x="804981" y="1363132"/>
            <a:ext cx="7771752" cy="2616201"/>
          </a:xfrm>
        </p:spPr>
        <p:txBody>
          <a:bodyPr/>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xmlns="" val="330411626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5715000" y="0"/>
            <a:ext cx="3429000" cy="5143500"/>
          </a:xfrm>
          <a:prstGeom prst="rect">
            <a:avLst/>
          </a:prstGeom>
          <a:gradFill rotWithShape="1">
            <a:gsLst>
              <a:gs pos="0">
                <a:schemeClr val="accent1"/>
              </a:gs>
              <a:gs pos="100000">
                <a:srgbClr val="355469"/>
              </a:gs>
            </a:gsLst>
            <a:lin ang="5400000"/>
          </a:gradFill>
          <a:ln>
            <a:noFill/>
          </a:ln>
          <a:effectLst>
            <a:outerShdw blurRad="152400" dist="63500" dir="10500019"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4" name="Rectangle 3"/>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22"/>
          <p:cNvGrpSpPr>
            <a:grpSpLocks/>
          </p:cNvGrpSpPr>
          <p:nvPr userDrawn="1"/>
        </p:nvGrpSpPr>
        <p:grpSpPr bwMode="auto">
          <a:xfrm>
            <a:off x="6765925" y="4646613"/>
            <a:ext cx="2038350" cy="457200"/>
            <a:chOff x="6765364" y="4646084"/>
            <a:chExt cx="2038432" cy="457200"/>
          </a:xfrm>
        </p:grpSpPr>
        <p:pic>
          <p:nvPicPr>
            <p:cNvPr id="6" name="Picture 25" descr="O_signature_wht_rgb.png"/>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7884452" y="4819820"/>
              <a:ext cx="919344" cy="283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6" descr="Java_clr_hori.bmp"/>
            <p:cNvPicPr>
              <a:picLocks noChangeAspect="1"/>
            </p:cNvPicPr>
            <p:nvPr userDrawn="1"/>
          </p:nvPicPr>
          <p:blipFill>
            <a:blip r:embed="rId3" cstate="screen">
              <a:clrChange>
                <a:clrFrom>
                  <a:srgbClr val="FFFFFF"/>
                </a:clrFrom>
                <a:clrTo>
                  <a:srgbClr val="FFFFFF">
                    <a:alpha val="0"/>
                  </a:srgbClr>
                </a:clrTo>
              </a:clrChange>
              <a:grayscl/>
              <a:biLevel thresh="50000"/>
              <a:extLst>
                <a:ext uri="{28A0092B-C50C-407E-A947-70E740481C1C}">
                  <a14:useLocalDpi xmlns:a14="http://schemas.microsoft.com/office/drawing/2010/main" xmlns=""/>
                </a:ext>
              </a:extLst>
            </a:blip>
            <a:srcRect t="14159" b="15044"/>
            <a:stretch>
              <a:fillRect/>
            </a:stretch>
          </p:blipFill>
          <p:spPr bwMode="auto">
            <a:xfrm>
              <a:off x="6765364" y="4646084"/>
              <a:ext cx="948422" cy="43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itle 1"/>
          <p:cNvSpPr>
            <a:spLocks noGrp="1"/>
          </p:cNvSpPr>
          <p:nvPr>
            <p:ph type="title"/>
          </p:nvPr>
        </p:nvSpPr>
        <p:spPr>
          <a:xfrm>
            <a:off x="802761" y="1571843"/>
            <a:ext cx="4709053" cy="1100723"/>
          </a:xfrm>
        </p:spPr>
        <p:txBody>
          <a:bodyPr/>
          <a:lstStyle>
            <a:lvl1pPr>
              <a:defRPr sz="2800" b="1">
                <a:ln w="0">
                  <a:noFill/>
                </a:ln>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xmlns="" val="339788314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715000" y="0"/>
            <a:ext cx="3429000" cy="4630738"/>
          </a:xfrm>
          <a:prstGeom prst="rect">
            <a:avLst/>
          </a:prstGeom>
          <a:gradFill rotWithShape="1">
            <a:gsLst>
              <a:gs pos="0">
                <a:srgbClr val="F3F3F3"/>
              </a:gs>
              <a:gs pos="100000">
                <a:srgbClr val="B3B3B3"/>
              </a:gs>
            </a:gsLst>
            <a:lin ang="5400000"/>
          </a:gradFill>
          <a:ln>
            <a:noFill/>
          </a:ln>
          <a:effectLst>
            <a:outerShdw blurRad="152400" dist="63500" dir="11700004"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title"/>
          </p:nvPr>
        </p:nvSpPr>
        <p:spPr>
          <a:xfrm>
            <a:off x="802761" y="1571843"/>
            <a:ext cx="4709040" cy="1100723"/>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10" name="Picture Placeholder 11"/>
          <p:cNvSpPr>
            <a:spLocks noGrp="1"/>
          </p:cNvSpPr>
          <p:nvPr>
            <p:ph type="pic" sz="quarter" idx="12"/>
          </p:nvPr>
        </p:nvSpPr>
        <p:spPr>
          <a:xfrm>
            <a:off x="5715000" y="-2117"/>
            <a:ext cx="3429000" cy="4629150"/>
          </a:xfrm>
          <a:ln>
            <a:noFill/>
          </a:ln>
          <a:effectLst/>
        </p:spPr>
        <p:txBody>
          <a:bodyPr rtlCol="0" anchor="ctr">
            <a:noAutofit/>
          </a:bodyPr>
          <a:lstStyle>
            <a:lvl1pPr marL="0" indent="0" algn="ctr">
              <a:buNone/>
              <a:defRPr>
                <a:ln>
                  <a:noFill/>
                </a:ln>
                <a:solidFill>
                  <a:schemeClr val="tx2"/>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xmlns="" val="3107255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ew Template_Image Section Divi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715000" y="0"/>
            <a:ext cx="3429000" cy="4630738"/>
          </a:xfrm>
          <a:prstGeom prst="rect">
            <a:avLst/>
          </a:prstGeom>
          <a:gradFill rotWithShape="1">
            <a:gsLst>
              <a:gs pos="0">
                <a:srgbClr val="F3F3F3"/>
              </a:gs>
              <a:gs pos="100000">
                <a:srgbClr val="B3B3B3"/>
              </a:gs>
            </a:gsLst>
            <a:lin ang="5400000"/>
          </a:gradFill>
          <a:ln>
            <a:noFill/>
          </a:ln>
          <a:effectLst>
            <a:outerShdw blurRad="152400" dist="63500" dir="11700004" algn="tl" rotWithShape="0">
              <a:srgbClr val="80808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Rectangle 4"/>
          <p:cNvSpPr/>
          <p:nvPr userDrawn="1"/>
        </p:nvSpPr>
        <p:spPr>
          <a:xfrm>
            <a:off x="0" y="0"/>
            <a:ext cx="576263" cy="557213"/>
          </a:xfrm>
          <a:prstGeom prst="rect">
            <a:avLst/>
          </a:prstGeom>
          <a:gradFill flip="none" rotWithShape="1">
            <a:gsLst>
              <a:gs pos="20000">
                <a:srgbClr val="355469"/>
              </a:gs>
              <a:gs pos="90000">
                <a:schemeClr val="accent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4"/>
          <p:cNvGrpSpPr>
            <a:grpSpLocks/>
          </p:cNvGrpSpPr>
          <p:nvPr userDrawn="1"/>
        </p:nvGrpSpPr>
        <p:grpSpPr bwMode="auto">
          <a:xfrm>
            <a:off x="6477000" y="1004888"/>
            <a:ext cx="2062163" cy="2828925"/>
            <a:chOff x="6229998" y="1330109"/>
            <a:chExt cx="2062556" cy="2829665"/>
          </a:xfrm>
        </p:grpSpPr>
        <p:pic>
          <p:nvPicPr>
            <p:cNvPr id="7" name="Picture 22" descr="Java_blk_rgb.pn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2" descr="Java_blk_rgb.pn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itle 1"/>
          <p:cNvSpPr>
            <a:spLocks noGrp="1"/>
          </p:cNvSpPr>
          <p:nvPr>
            <p:ph type="title"/>
          </p:nvPr>
        </p:nvSpPr>
        <p:spPr>
          <a:xfrm>
            <a:off x="802761" y="1293547"/>
            <a:ext cx="4709040" cy="646571"/>
          </a:xfrm>
        </p:spPr>
        <p:txBody>
          <a:bodyPr/>
          <a:lstStyle>
            <a:lvl1pPr algn="l" defTabSz="914400" rtl="0" eaLnBrk="1" latinLnBrk="0" hangingPunct="1">
              <a:lnSpc>
                <a:spcPct val="90000"/>
              </a:lnSpc>
              <a:spcBef>
                <a:spcPct val="0"/>
              </a:spcBef>
              <a:buNone/>
              <a:defRPr lang="en-US" sz="3200" b="1" kern="1200" dirty="0">
                <a:ln w="0">
                  <a:noFill/>
                </a:ln>
                <a:solidFill>
                  <a:schemeClr val="tx1"/>
                </a:solidFill>
                <a:effectLst/>
                <a:latin typeface="Arial" pitchFamily="34" charset="0"/>
                <a:ea typeface="+mj-ea"/>
                <a:cs typeface="Arial" pitchFamily="34" charset="0"/>
              </a:defRPr>
            </a:lvl1pPr>
          </a:lstStyle>
          <a:p>
            <a:r>
              <a:rPr lang="en-US" dirty="0" smtClean="0"/>
              <a:t>Click to edit Master title </a:t>
            </a:r>
            <a:endParaRPr lang="en-US" dirty="0"/>
          </a:p>
        </p:txBody>
      </p:sp>
      <p:sp>
        <p:nvSpPr>
          <p:cNvPr id="12" name="Text Placeholder 11"/>
          <p:cNvSpPr>
            <a:spLocks noGrp="1"/>
          </p:cNvSpPr>
          <p:nvPr>
            <p:ph type="body" sz="quarter" idx="10"/>
          </p:nvPr>
        </p:nvSpPr>
        <p:spPr>
          <a:xfrm>
            <a:off x="802760" y="1963738"/>
            <a:ext cx="3840801" cy="1876742"/>
          </a:xfrm>
        </p:spPr>
        <p:txBody>
          <a:bodyPr/>
          <a:lstStyle>
            <a:lvl1pPr marL="0" indent="0">
              <a:buNone/>
              <a:defRPr sz="2400"/>
            </a:lvl1pPr>
            <a:lvl2pPr marL="403225" indent="0">
              <a:buNone/>
              <a:defRPr/>
            </a:lvl2pPr>
          </a:lstStyle>
          <a:p>
            <a:pPr lvl="0"/>
            <a:r>
              <a:rPr lang="en-US" smtClean="0"/>
              <a:t>Click to edit Master text styles</a:t>
            </a:r>
          </a:p>
        </p:txBody>
      </p:sp>
      <p:pic>
        <p:nvPicPr>
          <p:cNvPr id="10" name="Picture 2" descr="http://us.f1423.mail.yahoo.com/ya/download?mid=2%5f0%5f0%5f1%5f182849%5fAIX0i2IAAVwYUFpQiAmLHxA08ro&amp;pid=1.2.4&amp;fid=Inbox&amp;inline=1&amp;appid=YahooMailNeoCL"/>
          <p:cNvPicPr>
            <a:picLocks noChangeAspect="1" noChangeArrowheads="1"/>
          </p:cNvPicPr>
          <p:nvPr userDrawn="1"/>
        </p:nvPicPr>
        <p:blipFill>
          <a:blip r:embed="rId4" cstate="screen">
            <a:extLst>
              <a:ext uri="{28A0092B-C50C-407E-A947-70E740481C1C}">
                <a14:useLocalDpi xmlns:a14="http://schemas.microsoft.com/office/drawing/2010/main" xmlns=""/>
              </a:ext>
            </a:extLst>
          </a:blip>
          <a:srcRect/>
          <a:stretch>
            <a:fillRect/>
          </a:stretch>
        </p:blipFill>
        <p:spPr bwMode="auto">
          <a:xfrm>
            <a:off x="4286249" y="3519185"/>
            <a:ext cx="1152525" cy="10718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22985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4863" y="246063"/>
            <a:ext cx="8229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04863" y="1524000"/>
            <a:ext cx="8229600"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grpSp>
        <p:nvGrpSpPr>
          <p:cNvPr id="1028" name="Group 13"/>
          <p:cNvGrpSpPr>
            <a:grpSpLocks/>
          </p:cNvGrpSpPr>
          <p:nvPr/>
        </p:nvGrpSpPr>
        <p:grpSpPr bwMode="auto">
          <a:xfrm>
            <a:off x="598488" y="4913313"/>
            <a:ext cx="2538413" cy="219075"/>
            <a:chOff x="597807" y="4913790"/>
            <a:chExt cx="2538530" cy="219168"/>
          </a:xfrm>
        </p:grpSpPr>
        <p:sp>
          <p:nvSpPr>
            <p:cNvPr id="1034" name="Text Box 14"/>
            <p:cNvSpPr txBox="1">
              <a:spLocks noChangeArrowheads="1"/>
            </p:cNvSpPr>
            <p:nvPr userDrawn="1"/>
          </p:nvSpPr>
          <p:spPr bwMode="auto">
            <a:xfrm>
              <a:off x="631146" y="4913790"/>
              <a:ext cx="2505191" cy="21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4523" tIns="17262" rIns="34523" bIns="17262"/>
            <a:lstStyle>
              <a:lvl1pPr defTabSz="341313" eaLnBrk="0" hangingPunct="0">
                <a:defRPr sz="2400">
                  <a:solidFill>
                    <a:schemeClr val="tx1"/>
                  </a:solidFill>
                  <a:latin typeface="Arial" pitchFamily="34" charset="0"/>
                  <a:ea typeface="ＭＳ Ｐゴシック" pitchFamily="34" charset="-128"/>
                </a:defRPr>
              </a:lvl1pPr>
              <a:lvl2pPr marL="742950" indent="-285750" defTabSz="341313" eaLnBrk="0" hangingPunct="0">
                <a:defRPr sz="2400">
                  <a:solidFill>
                    <a:schemeClr val="tx1"/>
                  </a:solidFill>
                  <a:latin typeface="Arial" pitchFamily="34" charset="0"/>
                  <a:ea typeface="ＭＳ Ｐゴシック" pitchFamily="34" charset="-128"/>
                </a:defRPr>
              </a:lvl2pPr>
              <a:lvl3pPr marL="1143000" indent="-228600" defTabSz="341313" eaLnBrk="0" hangingPunct="0">
                <a:defRPr sz="2400">
                  <a:solidFill>
                    <a:schemeClr val="tx1"/>
                  </a:solidFill>
                  <a:latin typeface="Arial" pitchFamily="34" charset="0"/>
                  <a:ea typeface="ＭＳ Ｐゴシック" pitchFamily="34" charset="-128"/>
                </a:defRPr>
              </a:lvl3pPr>
              <a:lvl4pPr marL="1600200" indent="-228600" defTabSz="341313" eaLnBrk="0" hangingPunct="0">
                <a:defRPr sz="2400">
                  <a:solidFill>
                    <a:schemeClr val="tx1"/>
                  </a:solidFill>
                  <a:latin typeface="Arial" pitchFamily="34" charset="0"/>
                  <a:ea typeface="ＭＳ Ｐゴシック" pitchFamily="34" charset="-128"/>
                </a:defRPr>
              </a:lvl4pPr>
              <a:lvl5pPr marL="2057400" indent="-228600" defTabSz="341313" eaLnBrk="0" hangingPunct="0">
                <a:defRPr sz="2400">
                  <a:solidFill>
                    <a:schemeClr val="tx1"/>
                  </a:solidFill>
                  <a:latin typeface="Arial" pitchFamily="34" charset="0"/>
                  <a:ea typeface="ＭＳ Ｐゴシック" pitchFamily="34" charset="-128"/>
                </a:defRPr>
              </a:lvl5pPr>
              <a:lvl6pPr marL="25146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3413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buNone/>
              </a:pPr>
              <a:r>
                <a:rPr lang="en-US" sz="600" b="0" i="0" dirty="0" err="1">
                  <a:latin typeface="Arial" pitchFamily="34" charset="0"/>
                  <a:ea typeface="黑体" pitchFamily="49" charset="-122"/>
                  <a:cs typeface="Arial" pitchFamily="34" charset="0"/>
                </a:rPr>
                <a:t>版权所有</a:t>
              </a:r>
              <a:r>
                <a:rPr lang="en-US" sz="600" b="0" i="0" dirty="0">
                  <a:latin typeface="Arial" pitchFamily="34" charset="0"/>
                  <a:ea typeface="黑体" pitchFamily="49" charset="-122"/>
                  <a:cs typeface="Arial" pitchFamily="34" charset="0"/>
                </a:rPr>
                <a:t> © 2013，Oracle 和/</a:t>
              </a:r>
              <a:r>
                <a:rPr lang="en-US" sz="600" b="0" i="0" dirty="0" err="1">
                  <a:latin typeface="Arial" pitchFamily="34" charset="0"/>
                  <a:ea typeface="黑体" pitchFamily="49" charset="-122"/>
                  <a:cs typeface="Arial" pitchFamily="34" charset="0"/>
                </a:rPr>
                <a:t>或其分支机构</a:t>
              </a:r>
              <a:r>
                <a:rPr lang="en-US" sz="600" b="0" i="0" dirty="0">
                  <a:latin typeface="Arial" pitchFamily="34" charset="0"/>
                  <a:ea typeface="黑体" pitchFamily="49" charset="-122"/>
                  <a:cs typeface="Arial" pitchFamily="34" charset="0"/>
                </a:rPr>
                <a:t>。</a:t>
              </a:r>
              <a:r>
                <a:rPr lang="en-US" sz="600" b="0" i="0" dirty="0" err="1">
                  <a:latin typeface="Arial" pitchFamily="34" charset="0"/>
                  <a:ea typeface="黑体" pitchFamily="49" charset="-122"/>
                  <a:cs typeface="Arial" pitchFamily="34" charset="0"/>
                </a:rPr>
                <a:t>保留所有权利</a:t>
              </a:r>
              <a:r>
                <a:rPr lang="en-US" sz="600" b="0" i="0" dirty="0">
                  <a:latin typeface="Arial" pitchFamily="34" charset="0"/>
                  <a:ea typeface="黑体" pitchFamily="49" charset="-122"/>
                  <a:cs typeface="Arial" pitchFamily="34" charset="0"/>
                </a:rPr>
                <a:t>。</a:t>
              </a:r>
            </a:p>
          </p:txBody>
        </p:sp>
        <p:cxnSp>
          <p:nvCxnSpPr>
            <p:cNvPr id="16" name="Straight Connector 15"/>
            <p:cNvCxnSpPr/>
            <p:nvPr userDrawn="1"/>
          </p:nvCxnSpPr>
          <p:spPr>
            <a:xfrm flipH="1">
              <a:off x="597807"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2893438"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grpSp>
      <p:sp>
        <p:nvSpPr>
          <p:cNvPr id="1029" name="Rectangle 19"/>
          <p:cNvSpPr>
            <a:spLocks noChangeArrowheads="1"/>
          </p:cNvSpPr>
          <p:nvPr/>
        </p:nvSpPr>
        <p:spPr bwMode="auto">
          <a:xfrm>
            <a:off x="355600" y="4883150"/>
            <a:ext cx="2794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buNone/>
            </a:pPr>
            <a:fld id="{F4B8C815-2E4A-4A09-936C-8CD045005A74}" type="slidenum">
              <a:rPr lang="en-US" sz="600" b="0" i="0">
                <a:latin typeface="Arial"/>
                <a:ea typeface="ＭＳ Ｐゴシック"/>
                <a:cs typeface="+mn-cs"/>
              </a:rPr>
              <a:pPr algn="r">
                <a:buNone/>
              </a:pPr>
              <a:t>‹#›</a:t>
            </a:fld>
            <a:endParaRPr lang="en-US" sz="600" b="0" i="0">
              <a:latin typeface="Arial"/>
              <a:ea typeface="ＭＳ Ｐゴシック"/>
              <a:cs typeface="+mn-cs"/>
            </a:endParaRPr>
          </a:p>
        </p:txBody>
      </p:sp>
      <p:grpSp>
        <p:nvGrpSpPr>
          <p:cNvPr id="1030" name="Group 17"/>
          <p:cNvGrpSpPr>
            <a:grpSpLocks/>
          </p:cNvGrpSpPr>
          <p:nvPr/>
        </p:nvGrpSpPr>
        <p:grpSpPr bwMode="auto">
          <a:xfrm>
            <a:off x="6686550" y="4641850"/>
            <a:ext cx="2117725" cy="515938"/>
            <a:chOff x="6687321" y="4628635"/>
            <a:chExt cx="2116475" cy="516126"/>
          </a:xfrm>
        </p:grpSpPr>
        <p:pic>
          <p:nvPicPr>
            <p:cNvPr id="1031" name="Picture 27" descr="O_signature_clr_rgb"/>
            <p:cNvPicPr>
              <a:picLocks noChangeAspect="1" noChangeArrowheads="1"/>
            </p:cNvPicPr>
            <p:nvPr userDrawn="1"/>
          </p:nvPicPr>
          <p:blipFill>
            <a:blip r:embed="rId25" cstate="screen">
              <a:extLst>
                <a:ext uri="{28A0092B-C50C-407E-A947-70E740481C1C}">
                  <a14:useLocalDpi xmlns:a14="http://schemas.microsoft.com/office/drawing/2010/main" xmlns=""/>
                </a:ext>
              </a:extLst>
            </a:blip>
            <a:srcRect/>
            <a:stretch>
              <a:fillRect/>
            </a:stretch>
          </p:blipFill>
          <p:spPr bwMode="auto">
            <a:xfrm>
              <a:off x="7882950" y="4820656"/>
              <a:ext cx="920846" cy="282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24" descr="JavaOne_clr.bmp"/>
            <p:cNvPicPr>
              <a:picLocks noChangeAspect="1"/>
            </p:cNvPicPr>
            <p:nvPr userDrawn="1"/>
          </p:nvPicPr>
          <p:blipFill>
            <a:blip r:embed="rId26" cstate="screen">
              <a:extLst>
                <a:ext uri="{28A0092B-C50C-407E-A947-70E740481C1C}">
                  <a14:useLocalDpi xmlns:a14="http://schemas.microsoft.com/office/drawing/2010/main" xmlns=""/>
                </a:ext>
              </a:extLst>
            </a:blip>
            <a:srcRect/>
            <a:stretch>
              <a:fillRect/>
            </a:stretch>
          </p:blipFill>
          <p:spPr bwMode="auto">
            <a:xfrm>
              <a:off x="6687321" y="4628635"/>
              <a:ext cx="1164708" cy="516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 id="2147484430" r:id="rId16"/>
    <p:sldLayoutId id="2147484431" r:id="rId17"/>
    <p:sldLayoutId id="2147484432" r:id="rId18"/>
    <p:sldLayoutId id="2147484433" r:id="rId19"/>
    <p:sldLayoutId id="2147484435" r:id="rId20"/>
    <p:sldLayoutId id="2147484436" r:id="rId21"/>
    <p:sldLayoutId id="2147484437" r:id="rId22"/>
    <p:sldLayoutId id="2147484438" r:id="rId23"/>
  </p:sldLayoutIdLst>
  <p:transition>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p:titleStyle>
    <p:body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4.xml"/><Relationship Id="rId16" Type="http://schemas.openxmlformats.org/officeDocument/2006/relationships/image" Target="../media/image69.png"/><Relationship Id="rId1" Type="http://schemas.openxmlformats.org/officeDocument/2006/relationships/slideLayout" Target="../slideLayouts/slideLayout2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notesSlide" Target="../notesSlides/notesSlide26.xml"/><Relationship Id="rId16"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oleObject" Target="../embeddings/oleObject2.bin"/><Relationship Id="rId7" Type="http://schemas.openxmlformats.org/officeDocument/2006/relationships/image" Target="../media/image111.png"/><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 Id="rId9"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oleObject" Target="../embeddings/oleObject3.bin"/><Relationship Id="rId7"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vmlDrawing" Target="../drawings/vmlDrawing3.vml"/><Relationship Id="rId6" Type="http://schemas.openxmlformats.org/officeDocument/2006/relationships/image" Target="../media/image98.png"/><Relationship Id="rId5" Type="http://schemas.openxmlformats.org/officeDocument/2006/relationships/image" Target="../media/image107.png"/><Relationship Id="rId4" Type="http://schemas.openxmlformats.org/officeDocument/2006/relationships/image" Target="../media/image113.pn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hyperlink" Target="http://www.gemalto.com/bubbleboard" TargetMode="External"/><Relationship Id="rId3" Type="http://schemas.openxmlformats.org/officeDocument/2006/relationships/oleObject" Target="../embeddings/oleObject4.bin"/><Relationship Id="rId7" Type="http://schemas.openxmlformats.org/officeDocument/2006/relationships/image" Target="../media/image107.png"/><Relationship Id="rId2" Type="http://schemas.openxmlformats.org/officeDocument/2006/relationships/slideLayout" Target="../slideLayouts/slideLayout23.xml"/><Relationship Id="rId1" Type="http://schemas.openxmlformats.org/officeDocument/2006/relationships/vmlDrawing" Target="../drawings/vmlDrawing4.vml"/><Relationship Id="rId6" Type="http://schemas.openxmlformats.org/officeDocument/2006/relationships/image" Target="../media/image101.png"/><Relationship Id="rId5" Type="http://schemas.openxmlformats.org/officeDocument/2006/relationships/image" Target="../media/image103.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29.jpeg"/><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97.png"/><Relationship Id="rId2" Type="http://schemas.openxmlformats.org/officeDocument/2006/relationships/notesSlide" Target="../notesSlides/notesSlide34.xml"/><Relationship Id="rId16" Type="http://schemas.openxmlformats.org/officeDocument/2006/relationships/image" Target="../media/image128.png"/><Relationship Id="rId1" Type="http://schemas.openxmlformats.org/officeDocument/2006/relationships/slideLayout" Target="../slideLayouts/slideLayout3.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95.png"/><Relationship Id="rId9" Type="http://schemas.openxmlformats.org/officeDocument/2006/relationships/image" Target="../media/image121.png"/><Relationship Id="rId1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1.png"/><Relationship Id="rId9"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29.jpeg"/><Relationship Id="rId4" Type="http://schemas.openxmlformats.org/officeDocument/2006/relationships/image" Target="../media/image142.png"/></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74.png"/><Relationship Id="rId7"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90.png"/><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18.png"/><Relationship Id="rId18" Type="http://schemas.openxmlformats.org/officeDocument/2006/relationships/image" Target="../media/image156.png"/><Relationship Id="rId3" Type="http://schemas.openxmlformats.org/officeDocument/2006/relationships/image" Target="../media/image149.png"/><Relationship Id="rId7" Type="http://schemas.openxmlformats.org/officeDocument/2006/relationships/image" Target="../media/image94.png"/><Relationship Id="rId12" Type="http://schemas.openxmlformats.org/officeDocument/2006/relationships/image" Target="../media/image124.png"/><Relationship Id="rId17" Type="http://schemas.openxmlformats.org/officeDocument/2006/relationships/image" Target="../media/image155.png"/><Relationship Id="rId2" Type="http://schemas.openxmlformats.org/officeDocument/2006/relationships/notesSlide" Target="../notesSlides/notesSlide41.xml"/><Relationship Id="rId16"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25.png"/><Relationship Id="rId11" Type="http://schemas.openxmlformats.org/officeDocument/2006/relationships/image" Target="../media/image152.png"/><Relationship Id="rId5" Type="http://schemas.openxmlformats.org/officeDocument/2006/relationships/image" Target="../media/image123.png"/><Relationship Id="rId15" Type="http://schemas.openxmlformats.org/officeDocument/2006/relationships/image" Target="../media/image154.png"/><Relationship Id="rId10" Type="http://schemas.openxmlformats.org/officeDocument/2006/relationships/image" Target="../media/image151.jpeg"/><Relationship Id="rId4" Type="http://schemas.openxmlformats.org/officeDocument/2006/relationships/image" Target="../media/image130.png"/><Relationship Id="rId9" Type="http://schemas.openxmlformats.org/officeDocument/2006/relationships/image" Target="../media/image122.png"/><Relationship Id="rId14" Type="http://schemas.openxmlformats.org/officeDocument/2006/relationships/image" Target="../media/image15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59.png"/><Relationship Id="rId4" Type="http://schemas.openxmlformats.org/officeDocument/2006/relationships/image" Target="../media/image158.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53810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p:cNvSpPr>
          <p:nvPr/>
        </p:nvSpPr>
        <p:spPr bwMode="auto">
          <a:xfrm>
            <a:off x="355600" y="4883150"/>
            <a:ext cx="2921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wrap="none" lIns="0" tIns="0" rIns="0" bIns="0">
            <a:spAutoFit/>
          </a:bodyPr>
          <a:lstStyle/>
          <a:p>
            <a:endParaRPr lang="en-US"/>
          </a:p>
        </p:txBody>
      </p:sp>
      <p:sp>
        <p:nvSpPr>
          <p:cNvPr id="78853" name="Rectangle 11"/>
          <p:cNvSpPr>
            <a:spLocks noGrp="1" noChangeArrowheads="1"/>
          </p:cNvSpPr>
          <p:nvPr>
            <p:ph type="title"/>
          </p:nvPr>
        </p:nvSpPr>
        <p:spPr/>
        <p:txBody>
          <a:bodyPr/>
          <a:lstStyle/>
          <a:p>
            <a:pPr algn="l" defTabSz="914400">
              <a:lnSpc>
                <a:spcPct val="90000"/>
              </a:lnSpc>
              <a:spcBef>
                <a:spcPts val="0"/>
              </a:spcBef>
              <a:spcAft>
                <a:spcPts val="0"/>
              </a:spcAft>
              <a:buNone/>
            </a:pPr>
            <a:r>
              <a:rPr lang="en-US" sz="2800" b="1" i="0">
                <a:solidFill>
                  <a:srgbClr val="5582A5"/>
                </a:solidFill>
                <a:latin typeface="Arial" pitchFamily="34" charset="0"/>
                <a:ea typeface="黑体" pitchFamily="49" charset="-122"/>
                <a:cs typeface="Arial" pitchFamily="34" charset="0"/>
              </a:rPr>
              <a:t>学习：</a:t>
            </a:r>
            <a:r>
              <a:rPr lang="en-US" sz="2800" b="1" i="0">
                <a:solidFill>
                  <a:srgbClr val="000000"/>
                </a:solidFill>
                <a:latin typeface="Arial" pitchFamily="34" charset="0"/>
                <a:ea typeface="黑体" pitchFamily="49" charset="-122"/>
                <a:cs typeface="Arial" pitchFamily="34" charset="0"/>
              </a:rPr>
              <a:t>继续旅程</a:t>
            </a:r>
          </a:p>
        </p:txBody>
      </p:sp>
      <p:sp>
        <p:nvSpPr>
          <p:cNvPr id="26" name="Content Placeholder 7"/>
          <p:cNvSpPr>
            <a:spLocks noGrp="1"/>
          </p:cNvSpPr>
          <p:nvPr>
            <p:ph type="body" sz="quarter" idx="13"/>
          </p:nvPr>
        </p:nvSpPr>
        <p:spPr>
          <a:xfrm>
            <a:off x="3556000" y="1204834"/>
            <a:ext cx="5588000" cy="2616201"/>
          </a:xfrm>
          <a:prstGeom prst="rect">
            <a:avLst/>
          </a:prstGeom>
        </p:spPr>
        <p:txBody>
          <a:bodyPr/>
          <a:lstStyle/>
          <a:p>
            <a:pPr marL="347472" indent="-347472" algn="l" defTabSz="228600">
              <a:lnSpc>
                <a:spcPct val="120000"/>
              </a:lnSpc>
              <a:spcBef>
                <a:spcPts val="0"/>
              </a:spcBef>
              <a:spcAft>
                <a:spcPts val="600"/>
              </a:spcAft>
              <a:buClr>
                <a:srgbClr val="5382A1"/>
              </a:buClr>
              <a:buSzPct val="90000"/>
              <a:buFont typeface="Wingdings"/>
              <a:buChar char="§"/>
            </a:pPr>
            <a:r>
              <a:rPr lang="en-US" sz="2000" b="0" i="0">
                <a:solidFill>
                  <a:srgbClr val="000000"/>
                </a:solidFill>
                <a:latin typeface="Arial" pitchFamily="34" charset="0"/>
                <a:ea typeface="黑体" pitchFamily="49" charset="-122"/>
                <a:cs typeface="Arial" pitchFamily="34" charset="0"/>
              </a:rPr>
              <a:t>向 21 世纪的</a:t>
            </a:r>
            <a:r>
              <a:rPr lang="en-US" sz="2000" b="0" i="0">
                <a:solidFill>
                  <a:srgbClr val="5582A5"/>
                </a:solidFill>
                <a:latin typeface="Arial" pitchFamily="34" charset="0"/>
                <a:ea typeface="黑体" pitchFamily="49" charset="-122"/>
                <a:cs typeface="Arial" pitchFamily="34" charset="0"/>
              </a:rPr>
              <a:t>计算机科学学生</a:t>
            </a:r>
            <a:r>
              <a:rPr lang="en-US" sz="2000" b="0" i="0">
                <a:solidFill>
                  <a:srgbClr val="000000"/>
                </a:solidFill>
                <a:latin typeface="Arial" pitchFamily="34" charset="0"/>
                <a:ea typeface="黑体" pitchFamily="49" charset="-122"/>
                <a:cs typeface="Arial" pitchFamily="34" charset="0"/>
              </a:rPr>
              <a:t>敞开大门</a:t>
            </a:r>
          </a:p>
          <a:p>
            <a:pPr marL="347472" indent="-347472" algn="l" defTabSz="228600">
              <a:lnSpc>
                <a:spcPct val="120000"/>
              </a:lnSpc>
              <a:spcBef>
                <a:spcPts val="0"/>
              </a:spcBef>
              <a:spcAft>
                <a:spcPts val="600"/>
              </a:spcAft>
              <a:buClr>
                <a:srgbClr val="5382A1"/>
              </a:buClr>
              <a:buSzPct val="90000"/>
              <a:buFont typeface="Wingdings"/>
              <a:buChar char="§"/>
            </a:pPr>
            <a:r>
              <a:rPr lang="en-US" sz="2000" b="0" i="0">
                <a:solidFill>
                  <a:srgbClr val="000000"/>
                </a:solidFill>
                <a:latin typeface="Arial" pitchFamily="34" charset="0"/>
                <a:ea typeface="黑体" pitchFamily="49" charset="-122"/>
                <a:cs typeface="Arial" pitchFamily="34" charset="0"/>
              </a:rPr>
              <a:t>帮助 </a:t>
            </a:r>
            <a:r>
              <a:rPr lang="en-US" sz="2000" b="0" i="0">
                <a:solidFill>
                  <a:srgbClr val="5582A5"/>
                </a:solidFill>
                <a:latin typeface="Arial" pitchFamily="34" charset="0"/>
                <a:ea typeface="黑体" pitchFamily="49" charset="-122"/>
                <a:cs typeface="Arial" pitchFamily="34" charset="0"/>
              </a:rPr>
              <a:t>97</a:t>
            </a:r>
            <a:r>
              <a:rPr lang="en-US" sz="2000" b="0" i="0">
                <a:solidFill>
                  <a:srgbClr val="000000"/>
                </a:solidFill>
                <a:latin typeface="Arial" pitchFamily="34" charset="0"/>
                <a:ea typeface="黑体" pitchFamily="49" charset="-122"/>
                <a:cs typeface="Arial" pitchFamily="34" charset="0"/>
              </a:rPr>
              <a:t> 个国家/地区的超过 </a:t>
            </a:r>
            <a:r>
              <a:rPr lang="en-US" sz="2000" b="0" i="0">
                <a:solidFill>
                  <a:srgbClr val="5582A5"/>
                </a:solidFill>
                <a:latin typeface="Arial" pitchFamily="34" charset="0"/>
                <a:ea typeface="黑体" pitchFamily="49" charset="-122"/>
                <a:cs typeface="Arial" pitchFamily="34" charset="0"/>
              </a:rPr>
              <a:t>190 万</a:t>
            </a:r>
            <a:r>
              <a:rPr lang="en-US" sz="2000" b="0" i="0">
                <a:solidFill>
                  <a:srgbClr val="000000"/>
                </a:solidFill>
                <a:latin typeface="Arial" pitchFamily="34" charset="0"/>
                <a:ea typeface="黑体" pitchFamily="49" charset="-122"/>
                <a:cs typeface="Arial" pitchFamily="34" charset="0"/>
              </a:rPr>
              <a:t>名学生</a:t>
            </a:r>
          </a:p>
          <a:p>
            <a:pPr marL="347472" indent="-347472" algn="l" defTabSz="228600">
              <a:lnSpc>
                <a:spcPct val="120000"/>
              </a:lnSpc>
              <a:spcBef>
                <a:spcPts val="0"/>
              </a:spcBef>
              <a:spcAft>
                <a:spcPts val="600"/>
              </a:spcAft>
              <a:buClr>
                <a:srgbClr val="5382A1"/>
              </a:buClr>
              <a:buSzPct val="90000"/>
              <a:buFont typeface="Wingdings"/>
              <a:buChar char="§"/>
            </a:pPr>
            <a:r>
              <a:rPr lang="en-US" sz="2000" b="0" i="0">
                <a:solidFill>
                  <a:srgbClr val="000000"/>
                </a:solidFill>
                <a:latin typeface="Arial" pitchFamily="34" charset="0"/>
                <a:ea typeface="黑体" pitchFamily="49" charset="-122"/>
                <a:cs typeface="Arial" pitchFamily="34" charset="0"/>
              </a:rPr>
              <a:t>师从</a:t>
            </a:r>
            <a:r>
              <a:rPr lang="en-US" sz="2000" b="0" i="0">
                <a:solidFill>
                  <a:srgbClr val="5382A1"/>
                </a:solidFill>
                <a:latin typeface="Arial" pitchFamily="34" charset="0"/>
                <a:ea typeface="黑体" pitchFamily="49" charset="-122"/>
                <a:cs typeface="Arial" pitchFamily="34" charset="0"/>
              </a:rPr>
              <a:t>经验丰富的 Java 讲师</a:t>
            </a:r>
          </a:p>
          <a:p>
            <a:pPr marL="347472" indent="-347472" algn="l" defTabSz="228600">
              <a:lnSpc>
                <a:spcPct val="120000"/>
              </a:lnSpc>
              <a:spcBef>
                <a:spcPts val="0"/>
              </a:spcBef>
              <a:spcAft>
                <a:spcPts val="600"/>
              </a:spcAft>
              <a:buClr>
                <a:srgbClr val="5382A1"/>
              </a:buClr>
              <a:buSzPct val="90000"/>
              <a:buFont typeface="Wingdings"/>
              <a:buChar char="§"/>
            </a:pPr>
            <a:r>
              <a:rPr lang="en-US" sz="2000" b="0" i="0">
                <a:solidFill>
                  <a:srgbClr val="000000"/>
                </a:solidFill>
                <a:latin typeface="Arial" pitchFamily="34" charset="0"/>
                <a:ea typeface="黑体" pitchFamily="49" charset="-122"/>
                <a:cs typeface="Arial" pitchFamily="34" charset="0"/>
              </a:rPr>
              <a:t>享受 Oracle 认证准备和考试的折扣</a:t>
            </a:r>
          </a:p>
          <a:p>
            <a:pPr marL="347472" indent="-347472" algn="l" defTabSz="228600">
              <a:lnSpc>
                <a:spcPct val="120000"/>
              </a:lnSpc>
              <a:spcBef>
                <a:spcPts val="0"/>
              </a:spcBef>
              <a:spcAft>
                <a:spcPts val="600"/>
              </a:spcAft>
              <a:buClr>
                <a:srgbClr val="5382A1"/>
              </a:buClr>
              <a:buSzPct val="90000"/>
              <a:buFont typeface="Arial"/>
              <a:buChar char="•"/>
            </a:pPr>
            <a:endParaRPr lang="en-US" sz="1400" dirty="0" smtClean="0">
              <a:solidFill>
                <a:schemeClr val="tx1"/>
              </a:solidFill>
              <a:latin typeface="Arial" pitchFamily="34" charset="0"/>
              <a:ea typeface="黑体" pitchFamily="49" charset="-122"/>
              <a:cs typeface="Arial" pitchFamily="34" charset="0"/>
            </a:endParaRPr>
          </a:p>
          <a:p>
            <a:pPr marL="347472" indent="-347472" algn="l" defTabSz="228600">
              <a:lnSpc>
                <a:spcPct val="120000"/>
              </a:lnSpc>
              <a:spcBef>
                <a:spcPts val="0"/>
              </a:spcBef>
              <a:spcAft>
                <a:spcPts val="600"/>
              </a:spcAft>
              <a:buNone/>
            </a:pPr>
            <a:endParaRPr lang="en-US" sz="1400" dirty="0" smtClean="0">
              <a:solidFill>
                <a:schemeClr val="tx1"/>
              </a:solidFill>
              <a:latin typeface="Arial" pitchFamily="34" charset="0"/>
              <a:ea typeface="黑体" pitchFamily="49" charset="-122"/>
              <a:cs typeface="Arial" pitchFamily="34" charset="0"/>
            </a:endParaRPr>
          </a:p>
        </p:txBody>
      </p:sp>
      <p:pic>
        <p:nvPicPr>
          <p:cNvPr id="78856" name="Picture 26"/>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15288" y="4668838"/>
            <a:ext cx="703262" cy="8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33"/>
          <p:cNvGrpSpPr/>
          <p:nvPr/>
        </p:nvGrpSpPr>
        <p:grpSpPr>
          <a:xfrm>
            <a:off x="436563" y="1479550"/>
            <a:ext cx="2811394" cy="2149475"/>
            <a:chOff x="350838" y="965200"/>
            <a:chExt cx="3162300" cy="2417763"/>
          </a:xfrm>
        </p:grpSpPr>
        <p:sp>
          <p:nvSpPr>
            <p:cNvPr id="29" name="Rectangle 28"/>
            <p:cNvSpPr/>
            <p:nvPr/>
          </p:nvSpPr>
          <p:spPr>
            <a:xfrm>
              <a:off x="901579" y="1058980"/>
              <a:ext cx="2009280" cy="167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0" name="Group 4"/>
            <p:cNvGrpSpPr>
              <a:grpSpLocks/>
            </p:cNvGrpSpPr>
            <p:nvPr/>
          </p:nvGrpSpPr>
          <p:grpSpPr bwMode="auto">
            <a:xfrm>
              <a:off x="350838" y="965200"/>
              <a:ext cx="3162300" cy="2417763"/>
              <a:chOff x="6481829" y="4478125"/>
              <a:chExt cx="2075664" cy="1217825"/>
            </a:xfrm>
          </p:grpSpPr>
          <p:sp>
            <p:nvSpPr>
              <p:cNvPr id="31" name="Freeform 30"/>
              <p:cNvSpPr>
                <a:spLocks noEditPoints="1"/>
              </p:cNvSpPr>
              <p:nvPr/>
            </p:nvSpPr>
            <p:spPr bwMode="auto">
              <a:xfrm>
                <a:off x="6838193" y="4478125"/>
                <a:ext cx="1355642" cy="892378"/>
              </a:xfrm>
              <a:custGeom>
                <a:avLst/>
                <a:gdLst>
                  <a:gd name="T0" fmla="*/ 1 w 150"/>
                  <a:gd name="T1" fmla="*/ 0 h 99"/>
                  <a:gd name="T2" fmla="*/ 0 w 150"/>
                  <a:gd name="T3" fmla="*/ 1 h 99"/>
                  <a:gd name="T4" fmla="*/ 0 w 150"/>
                  <a:gd name="T5" fmla="*/ 98 h 99"/>
                  <a:gd name="T6" fmla="*/ 1 w 150"/>
                  <a:gd name="T7" fmla="*/ 99 h 99"/>
                  <a:gd name="T8" fmla="*/ 149 w 150"/>
                  <a:gd name="T9" fmla="*/ 99 h 99"/>
                  <a:gd name="T10" fmla="*/ 150 w 150"/>
                  <a:gd name="T11" fmla="*/ 98 h 99"/>
                  <a:gd name="T12" fmla="*/ 150 w 150"/>
                  <a:gd name="T13" fmla="*/ 1 h 99"/>
                  <a:gd name="T14" fmla="*/ 149 w 150"/>
                  <a:gd name="T15" fmla="*/ 0 h 99"/>
                  <a:gd name="T16" fmla="*/ 1 w 150"/>
                  <a:gd name="T17" fmla="*/ 0 h 99"/>
                  <a:gd name="T18" fmla="*/ 1 w 150"/>
                  <a:gd name="T19" fmla="*/ 0 h 99"/>
                  <a:gd name="T20" fmla="*/ 146 w 150"/>
                  <a:gd name="T21" fmla="*/ 91 h 99"/>
                  <a:gd name="T22" fmla="*/ 145 w 150"/>
                  <a:gd name="T23" fmla="*/ 91 h 99"/>
                  <a:gd name="T24" fmla="*/ 5 w 150"/>
                  <a:gd name="T25" fmla="*/ 91 h 99"/>
                  <a:gd name="T26" fmla="*/ 5 w 150"/>
                  <a:gd name="T27" fmla="*/ 91 h 99"/>
                  <a:gd name="T28" fmla="*/ 5 w 150"/>
                  <a:gd name="T29" fmla="*/ 6 h 99"/>
                  <a:gd name="T30" fmla="*/ 5 w 150"/>
                  <a:gd name="T31" fmla="*/ 5 h 99"/>
                  <a:gd name="T32" fmla="*/ 145 w 150"/>
                  <a:gd name="T33" fmla="*/ 5 h 99"/>
                  <a:gd name="T34" fmla="*/ 146 w 150"/>
                  <a:gd name="T35" fmla="*/ 6 h 99"/>
                  <a:gd name="T36" fmla="*/ 146 w 150"/>
                  <a:gd name="T37" fmla="*/ 91 h 99"/>
                  <a:gd name="T38" fmla="*/ 146 w 150"/>
                  <a:gd name="T39"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99">
                    <a:moveTo>
                      <a:pt x="1" y="0"/>
                    </a:moveTo>
                    <a:cubicBezTo>
                      <a:pt x="1" y="0"/>
                      <a:pt x="0" y="0"/>
                      <a:pt x="0" y="1"/>
                    </a:cubicBezTo>
                    <a:cubicBezTo>
                      <a:pt x="0" y="98"/>
                      <a:pt x="0" y="98"/>
                      <a:pt x="0" y="98"/>
                    </a:cubicBezTo>
                    <a:cubicBezTo>
                      <a:pt x="0" y="99"/>
                      <a:pt x="1" y="99"/>
                      <a:pt x="1" y="99"/>
                    </a:cubicBezTo>
                    <a:cubicBezTo>
                      <a:pt x="149" y="99"/>
                      <a:pt x="149" y="99"/>
                      <a:pt x="149" y="99"/>
                    </a:cubicBezTo>
                    <a:cubicBezTo>
                      <a:pt x="150" y="99"/>
                      <a:pt x="150" y="99"/>
                      <a:pt x="150" y="98"/>
                    </a:cubicBezTo>
                    <a:cubicBezTo>
                      <a:pt x="150" y="1"/>
                      <a:pt x="150" y="1"/>
                      <a:pt x="150" y="1"/>
                    </a:cubicBezTo>
                    <a:cubicBezTo>
                      <a:pt x="150" y="0"/>
                      <a:pt x="150" y="0"/>
                      <a:pt x="149" y="0"/>
                    </a:cubicBezTo>
                    <a:cubicBezTo>
                      <a:pt x="1" y="0"/>
                      <a:pt x="1" y="0"/>
                      <a:pt x="1" y="0"/>
                    </a:cubicBezTo>
                    <a:cubicBezTo>
                      <a:pt x="1" y="0"/>
                      <a:pt x="1" y="0"/>
                      <a:pt x="1" y="0"/>
                    </a:cubicBezTo>
                    <a:close/>
                    <a:moveTo>
                      <a:pt x="146" y="91"/>
                    </a:moveTo>
                    <a:cubicBezTo>
                      <a:pt x="146" y="91"/>
                      <a:pt x="146" y="91"/>
                      <a:pt x="145" y="91"/>
                    </a:cubicBezTo>
                    <a:cubicBezTo>
                      <a:pt x="5" y="91"/>
                      <a:pt x="5" y="91"/>
                      <a:pt x="5" y="91"/>
                    </a:cubicBezTo>
                    <a:cubicBezTo>
                      <a:pt x="5" y="91"/>
                      <a:pt x="5" y="91"/>
                      <a:pt x="5" y="91"/>
                    </a:cubicBezTo>
                    <a:cubicBezTo>
                      <a:pt x="5" y="6"/>
                      <a:pt x="5" y="6"/>
                      <a:pt x="5" y="6"/>
                    </a:cubicBezTo>
                    <a:cubicBezTo>
                      <a:pt x="5" y="5"/>
                      <a:pt x="5" y="5"/>
                      <a:pt x="5" y="5"/>
                    </a:cubicBezTo>
                    <a:cubicBezTo>
                      <a:pt x="145" y="5"/>
                      <a:pt x="145" y="5"/>
                      <a:pt x="145" y="5"/>
                    </a:cubicBezTo>
                    <a:cubicBezTo>
                      <a:pt x="146" y="5"/>
                      <a:pt x="146" y="5"/>
                      <a:pt x="146" y="6"/>
                    </a:cubicBezTo>
                    <a:cubicBezTo>
                      <a:pt x="146" y="91"/>
                      <a:pt x="146" y="91"/>
                      <a:pt x="146" y="91"/>
                    </a:cubicBezTo>
                    <a:cubicBezTo>
                      <a:pt x="146" y="91"/>
                      <a:pt x="146" y="91"/>
                      <a:pt x="146" y="91"/>
                    </a:cubicBezTo>
                    <a:close/>
                  </a:path>
                </a:pathLst>
              </a:custGeom>
              <a:solidFill>
                <a:schemeClr val="tx1">
                  <a:lumMod val="50000"/>
                  <a:lumOff val="50000"/>
                </a:schemeClr>
              </a:solidFill>
              <a:ln>
                <a:noFill/>
              </a:ln>
            </p:spPr>
            <p:txBody>
              <a:bodyPr/>
              <a:lstStyle/>
              <a:p>
                <a:pPr>
                  <a:defRPr/>
                </a:pPr>
                <a:endParaRPr lang="en-US" dirty="0">
                  <a:latin typeface="Arial" pitchFamily="34" charset="0"/>
                  <a:cs typeface="Arial" pitchFamily="34" charset="0"/>
                </a:endParaRPr>
              </a:p>
            </p:txBody>
          </p:sp>
          <p:sp>
            <p:nvSpPr>
              <p:cNvPr id="32" name="Freeform 31"/>
              <p:cNvSpPr>
                <a:spLocks/>
              </p:cNvSpPr>
              <p:nvPr/>
            </p:nvSpPr>
            <p:spPr bwMode="auto">
              <a:xfrm>
                <a:off x="6481829" y="5396891"/>
                <a:ext cx="2075664" cy="299059"/>
              </a:xfrm>
              <a:custGeom>
                <a:avLst/>
                <a:gdLst/>
                <a:ahLst/>
                <a:cxnLst/>
                <a:rect l="l" t="t" r="r" b="b"/>
                <a:pathLst>
                  <a:path w="2075664" h="298712">
                    <a:moveTo>
                      <a:pt x="0" y="210630"/>
                    </a:moveTo>
                    <a:cubicBezTo>
                      <a:pt x="0" y="210630"/>
                      <a:pt x="0" y="210630"/>
                      <a:pt x="2075664" y="210630"/>
                    </a:cubicBezTo>
                    <a:cubicBezTo>
                      <a:pt x="2075664" y="210630"/>
                      <a:pt x="2075664" y="210630"/>
                      <a:pt x="2075664" y="237055"/>
                    </a:cubicBezTo>
                    <a:cubicBezTo>
                      <a:pt x="2075664" y="237055"/>
                      <a:pt x="2075664" y="237055"/>
                      <a:pt x="2075664" y="272288"/>
                    </a:cubicBezTo>
                    <a:cubicBezTo>
                      <a:pt x="2075664" y="289904"/>
                      <a:pt x="2066600" y="298712"/>
                      <a:pt x="2048472" y="298712"/>
                    </a:cubicBezTo>
                    <a:cubicBezTo>
                      <a:pt x="2048472" y="298712"/>
                      <a:pt x="2048472" y="298712"/>
                      <a:pt x="27192" y="298712"/>
                    </a:cubicBezTo>
                    <a:cubicBezTo>
                      <a:pt x="18128" y="298712"/>
                      <a:pt x="0" y="289904"/>
                      <a:pt x="0" y="272288"/>
                    </a:cubicBezTo>
                    <a:cubicBezTo>
                      <a:pt x="0" y="272288"/>
                      <a:pt x="0" y="272288"/>
                      <a:pt x="0" y="237055"/>
                    </a:cubicBezTo>
                    <a:cubicBezTo>
                      <a:pt x="0" y="237055"/>
                      <a:pt x="0" y="237055"/>
                      <a:pt x="0" y="210630"/>
                    </a:cubicBezTo>
                    <a:close/>
                    <a:moveTo>
                      <a:pt x="363816" y="0"/>
                    </a:moveTo>
                    <a:lnTo>
                      <a:pt x="1719508" y="0"/>
                    </a:lnTo>
                    <a:lnTo>
                      <a:pt x="2056516" y="183823"/>
                    </a:lnTo>
                    <a:lnTo>
                      <a:pt x="30637" y="183823"/>
                    </a:lnTo>
                    <a:close/>
                  </a:path>
                </a:pathLst>
              </a:custGeom>
              <a:solidFill>
                <a:schemeClr val="tx1">
                  <a:lumMod val="50000"/>
                  <a:lumOff val="50000"/>
                </a:schemeClr>
              </a:solidFill>
              <a:ln>
                <a:noFill/>
              </a:ln>
            </p:spPr>
            <p:txBody>
              <a:bodyPr/>
              <a:lstStyle/>
              <a:p>
                <a:pPr>
                  <a:defRPr/>
                </a:pPr>
                <a:endParaRPr lang="en-US" dirty="0">
                  <a:latin typeface="Arial" pitchFamily="34" charset="0"/>
                  <a:cs typeface="Arial" pitchFamily="34" charset="0"/>
                </a:endParaRPr>
              </a:p>
            </p:txBody>
          </p:sp>
        </p:grpSp>
        <p:pic>
          <p:nvPicPr>
            <p:cNvPr id="33" name="Picture 32"/>
            <p:cNvPicPr>
              <a:picLocks noChangeAspect="1" noChangeArrowheads="1"/>
            </p:cNvPicPr>
            <p:nvPr/>
          </p:nvPicPr>
          <p:blipFill>
            <a:blip r:embed="rId4"/>
            <a:srcRect b="11304"/>
            <a:stretch>
              <a:fillRect/>
            </a:stretch>
          </p:blipFill>
          <p:spPr bwMode="auto">
            <a:xfrm>
              <a:off x="1008549" y="982847"/>
              <a:ext cx="1831975" cy="1567049"/>
            </a:xfrm>
            <a:prstGeom prst="ellipse">
              <a:avLst/>
            </a:prstGeom>
            <a:ln>
              <a:noFill/>
            </a:ln>
            <a:effectLst>
              <a:softEdge rad="112500"/>
            </a:effectLst>
          </p:spPr>
        </p:pic>
      </p:grpSp>
      <p:sp>
        <p:nvSpPr>
          <p:cNvPr id="35" name="Rectangle 34"/>
          <p:cNvSpPr/>
          <p:nvPr/>
        </p:nvSpPr>
        <p:spPr>
          <a:xfrm>
            <a:off x="0" y="4019550"/>
            <a:ext cx="9144000" cy="428625"/>
          </a:xfrm>
          <a:prstGeom prst="rect">
            <a:avLst/>
          </a:prstGeom>
          <a:solidFill>
            <a:schemeClr val="accent3">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70"/>
          <p:cNvSpPr txBox="1">
            <a:spLocks noChangeArrowheads="1"/>
          </p:cNvSpPr>
          <p:nvPr/>
        </p:nvSpPr>
        <p:spPr bwMode="auto">
          <a:xfrm>
            <a:off x="139925" y="4098018"/>
            <a:ext cx="3398837" cy="457200"/>
          </a:xfrm>
          <a:prstGeom prst="rect">
            <a:avLst/>
          </a:prstGeom>
          <a:noFill/>
          <a:ln w="9525">
            <a:noFill/>
            <a:miter lim="800000"/>
            <a:headEnd/>
            <a:tailEnd/>
          </a:ln>
        </p:spPr>
        <p:txBody>
          <a:bodyPr lIns="0" tIns="0" rIns="0" bIns="0"/>
          <a:lstStyle/>
          <a:p>
            <a:pPr algn="ctr">
              <a:buNone/>
            </a:pPr>
            <a:r>
              <a:rPr lang="en-US" b="1" i="0">
                <a:solidFill>
                  <a:schemeClr val="bg1"/>
                </a:solidFill>
                <a:latin typeface="Arial"/>
                <a:ea typeface="SimSun"/>
                <a:cs typeface="+mn-cs"/>
              </a:rPr>
              <a:t>academy.oracle.com</a:t>
            </a:r>
          </a:p>
        </p:txBody>
      </p:sp>
      <p:pic>
        <p:nvPicPr>
          <p:cNvPr id="2" name="Picture 1" descr="academy-logo.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95571" y="244929"/>
            <a:ext cx="2848429" cy="367878"/>
          </a:xfrm>
          <a:prstGeom prst="rect">
            <a:avLst/>
          </a:prstGeom>
        </p:spPr>
      </p:pic>
    </p:spTree>
    <p:extLst>
      <p:ext uri="{BB962C8B-B14F-4D97-AF65-F5344CB8AC3E}">
        <p14:creationId xmlns:p14="http://schemas.microsoft.com/office/powerpoint/2010/main" xmlns="" val="308408273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4009"/>
            <a:ext cx="9144000" cy="3818462"/>
          </a:xfrm>
          <a:effectLst/>
        </p:spPr>
        <p:txBody>
          <a:bodyPr anchor="ctr"/>
          <a:lstStyle/>
          <a:p>
            <a:pPr algn="ctr"/>
            <a:r>
              <a:rPr lang="zh-TW" altLang="en-US" sz="6600" dirty="0">
                <a:solidFill>
                  <a:schemeClr val="accent1"/>
                </a:solidFill>
                <a:effectLst>
                  <a:reflection stA="50000" endPos="75000" dist="12700" dir="5400000" sy="-100000" algn="bl" rotWithShape="0"/>
                </a:effectLst>
              </a:rPr>
              <a:t>歡迎</a:t>
            </a:r>
            <a:r>
              <a:rPr lang="en-US" altLang="zh-TW" sz="6600" dirty="0" err="1">
                <a:solidFill>
                  <a:schemeClr val="accent1"/>
                </a:solidFill>
                <a:effectLst>
                  <a:reflection stA="50000" endPos="75000" dist="12700" dir="5400000" sy="-100000" algn="bl" rotWithShape="0"/>
                </a:effectLst>
              </a:rPr>
              <a:t>JavaOne</a:t>
            </a:r>
            <a:r>
              <a:rPr lang="zh-TW" altLang="en-US" sz="6600" dirty="0" smtClean="0">
                <a:solidFill>
                  <a:schemeClr val="accent1"/>
                </a:solidFill>
                <a:effectLst>
                  <a:reflection stA="50000" endPos="75000" dist="12700" dir="5400000" sy="-100000" algn="bl" rotWithShape="0"/>
                </a:effectLst>
              </a:rPr>
              <a:t>大會</a:t>
            </a:r>
            <a:endParaRPr lang="en-US" sz="6600" dirty="0">
              <a:solidFill>
                <a:schemeClr val="accent1"/>
              </a:solidFill>
              <a:effectLst>
                <a:reflection stA="50000" endPos="75000" dist="12700" dir="5400000" sy="-100000" algn="bl" rotWithShape="0"/>
              </a:effectLst>
            </a:endParaRPr>
          </a:p>
        </p:txBody>
      </p:sp>
      <p:sp>
        <p:nvSpPr>
          <p:cNvPr id="3" name="Title 1"/>
          <p:cNvSpPr txBox="1">
            <a:spLocks/>
          </p:cNvSpPr>
          <p:nvPr/>
        </p:nvSpPr>
        <p:spPr bwMode="auto">
          <a:xfrm>
            <a:off x="0" y="534009"/>
            <a:ext cx="9144000" cy="381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ctr"/>
            <a:r>
              <a:rPr lang="en-US" sz="6600" dirty="0" smtClean="0">
                <a:solidFill>
                  <a:schemeClr val="accent1"/>
                </a:solidFill>
                <a:effectLst>
                  <a:reflection stA="50000" endPos="75000" dist="12700" dir="5400000" sy="-100000" algn="bl" rotWithShape="0"/>
                </a:effectLst>
              </a:rPr>
              <a:t>Welcome to </a:t>
            </a:r>
            <a:r>
              <a:rPr lang="en-US" sz="6600" dirty="0" err="1" smtClean="0">
                <a:solidFill>
                  <a:schemeClr val="accent1"/>
                </a:solidFill>
                <a:effectLst>
                  <a:reflection stA="50000" endPos="75000" dist="12700" dir="5400000" sy="-100000" algn="bl" rotWithShape="0"/>
                </a:effectLst>
              </a:rPr>
              <a:t>JavaOne</a:t>
            </a:r>
            <a:r>
              <a:rPr lang="en-US" sz="6600" dirty="0" smtClean="0">
                <a:solidFill>
                  <a:schemeClr val="accent1"/>
                </a:solidFill>
                <a:effectLst>
                  <a:reflection stA="50000" endPos="75000" dist="12700" dir="5400000" sy="-100000" algn="bl" rotWithShape="0"/>
                </a:effectLst>
              </a:rPr>
              <a:t>!</a:t>
            </a:r>
            <a:endParaRPr lang="en-US" sz="6600" dirty="0">
              <a:solidFill>
                <a:schemeClr val="accent1"/>
              </a:solidFill>
              <a:effectLst>
                <a:reflection stA="50000" endPos="75000" dist="12700" dir="5400000" sy="-100000" algn="bl" rotWithShape="0"/>
              </a:effectLst>
            </a:endParaRPr>
          </a:p>
        </p:txBody>
      </p:sp>
      <p:sp>
        <p:nvSpPr>
          <p:cNvPr id="4" name="Title 1"/>
          <p:cNvSpPr txBox="1">
            <a:spLocks/>
          </p:cNvSpPr>
          <p:nvPr/>
        </p:nvSpPr>
        <p:spPr bwMode="auto">
          <a:xfrm>
            <a:off x="0" y="534009"/>
            <a:ext cx="9144000" cy="3818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Arial" pitchFamily="34" charset="0"/>
                <a:ea typeface="ＭＳ Ｐゴシック" pitchFamily="-65" charset="-128"/>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ctr"/>
            <a:r>
              <a:rPr lang="en-US" sz="6000" dirty="0" err="1">
                <a:solidFill>
                  <a:schemeClr val="accent1"/>
                </a:solidFill>
                <a:effectLst>
                  <a:reflection stA="50000" endPos="75000" dist="12700" dir="5400000" sy="-100000" algn="bl" rotWithShape="0"/>
                </a:effectLst>
              </a:rPr>
              <a:t>Huānyíng</a:t>
            </a:r>
            <a:r>
              <a:rPr lang="en-US" sz="6000" dirty="0">
                <a:solidFill>
                  <a:schemeClr val="accent1"/>
                </a:solidFill>
                <a:effectLst>
                  <a:reflection stA="50000" endPos="75000" dist="12700" dir="5400000" sy="-100000" algn="bl" rotWithShape="0"/>
                </a:effectLst>
              </a:rPr>
              <a:t> </a:t>
            </a:r>
            <a:r>
              <a:rPr lang="en-US" sz="6000" dirty="0" err="1">
                <a:solidFill>
                  <a:schemeClr val="accent1"/>
                </a:solidFill>
                <a:effectLst>
                  <a:reflection stA="50000" endPos="75000" dist="12700" dir="5400000" sy="-100000" algn="bl" rotWithShape="0"/>
                </a:effectLst>
              </a:rPr>
              <a:t>JavaOne</a:t>
            </a:r>
            <a:r>
              <a:rPr lang="en-US" sz="6000" dirty="0">
                <a:solidFill>
                  <a:schemeClr val="accent1"/>
                </a:solidFill>
                <a:effectLst>
                  <a:reflection stA="50000" endPos="75000" dist="12700" dir="5400000" sy="-100000" algn="bl" rotWithShape="0"/>
                </a:effectLst>
              </a:rPr>
              <a:t> </a:t>
            </a:r>
            <a:r>
              <a:rPr lang="en-US" sz="6000" dirty="0" err="1">
                <a:solidFill>
                  <a:schemeClr val="accent1"/>
                </a:solidFill>
                <a:effectLst>
                  <a:reflection stA="50000" endPos="75000" dist="12700" dir="5400000" sy="-100000" algn="bl" rotWithShape="0"/>
                </a:effectLst>
              </a:rPr>
              <a:t>dàhuì</a:t>
            </a:r>
            <a:endParaRPr lang="en-US" sz="6000" dirty="0">
              <a:solidFill>
                <a:schemeClr val="accent1"/>
              </a:solidFill>
              <a:effectLst>
                <a:reflection stA="50000" endPos="75000" dist="12700" dir="5400000" sy="-100000" algn="bl" rotWithShape="0"/>
              </a:effectLst>
            </a:endParaRPr>
          </a:p>
        </p:txBody>
      </p:sp>
    </p:spTree>
    <p:extLst>
      <p:ext uri="{BB962C8B-B14F-4D97-AF65-F5344CB8AC3E}">
        <p14:creationId xmlns:p14="http://schemas.microsoft.com/office/powerpoint/2010/main" xmlns="" val="4261015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8" fill="hold">
                            <p:stCondLst>
                              <p:cond delay="2000"/>
                            </p:stCondLst>
                            <p:childTnLst>
                              <p:par>
                                <p:cTn id="9" presetID="9" presetClass="entr" presetSubtype="0" fill="hold" grpId="0"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2" fill="hold">
                            <p:stCondLst>
                              <p:cond delay="9000"/>
                            </p:stCondLst>
                            <p:childTnLst>
                              <p:par>
                                <p:cTn id="13" presetID="9" presetClass="entr" presetSubtype="0" fill="hold" grpId="0" nodeType="afterEffect">
                                  <p:stCondLst>
                                    <p:cond delay="5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pPr algn="l">
              <a:lnSpc>
                <a:spcPct val="90000"/>
              </a:lnSpc>
              <a:spcBef>
                <a:spcPts val="0"/>
              </a:spcBef>
              <a:spcAft>
                <a:spcPts val="0"/>
              </a:spcAft>
              <a:buNone/>
            </a:pPr>
            <a:r>
              <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Java SE </a:t>
            </a:r>
            <a:r>
              <a:rPr lang="zh-CN" altLang="en-US" dirty="0" smtClean="0">
                <a:effectLst>
                  <a:outerShdw blurRad="50800" dist="38100" dir="2700000" algn="tl">
                    <a:srgbClr val="000000">
                      <a:alpha val="43000"/>
                    </a:srgbClr>
                  </a:outerShdw>
                </a:effectLst>
                <a:ea typeface="黑体" pitchFamily="49" charset="-122"/>
              </a:rPr>
              <a:t>最新进展</a:t>
            </a:r>
            <a:endPar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p:txBody>
      </p:sp>
      <p:sp>
        <p:nvSpPr>
          <p:cNvPr id="7" name="Text Placeholder 6"/>
          <p:cNvSpPr>
            <a:spLocks noGrp="1"/>
          </p:cNvSpPr>
          <p:nvPr>
            <p:ph type="body" sz="quarter" idx="13"/>
          </p:nvPr>
        </p:nvSpPr>
        <p:spPr>
          <a:xfrm>
            <a:off x="260350" y="2782196"/>
            <a:ext cx="5416550" cy="679824"/>
          </a:xfrm>
        </p:spPr>
        <p:txBody>
          <a:bodyPr/>
          <a:lstStyle/>
          <a:p>
            <a:pPr marL="0" indent="0" algn="l" defTabSz="228600">
              <a:spcBef>
                <a:spcPts val="0"/>
              </a:spcBef>
              <a:spcAft>
                <a:spcPts val="600"/>
              </a:spcAft>
              <a:buNone/>
            </a:pPr>
            <a:r>
              <a:rPr lang="en-US" sz="18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Nandini</a:t>
            </a:r>
            <a:r>
              <a:rPr lang="en-US" sz="18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 </a:t>
            </a:r>
            <a:r>
              <a:rPr lang="en-US" sz="18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Ramani</a:t>
            </a:r>
            <a:endParaRPr lang="en-US" sz="18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a:p>
            <a:pPr marL="0" indent="0" algn="l" defTabSz="228600">
              <a:spcBef>
                <a:spcPts val="0"/>
              </a:spcBef>
              <a:spcAft>
                <a:spcPts val="600"/>
              </a:spcAft>
              <a:buNone/>
            </a:pPr>
            <a:r>
              <a:rPr lang="en-US" sz="18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Java </a:t>
            </a:r>
            <a:r>
              <a:rPr lang="en-US" sz="18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客户端和嵌入式平台</a:t>
            </a:r>
            <a:endParaRPr lang="en-US" sz="18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a:p>
            <a:pPr marL="0" indent="0" algn="l" defTabSz="228600">
              <a:spcBef>
                <a:spcPts val="0"/>
              </a:spcBef>
              <a:spcAft>
                <a:spcPts val="600"/>
              </a:spcAft>
              <a:buNone/>
            </a:pPr>
            <a:r>
              <a:rPr lang="en-US" sz="18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副总裁</a:t>
            </a:r>
            <a:endParaRPr lang="en-US" sz="18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xmlns="" val="0"/>
              </a:ext>
            </a:extLst>
          </a:blip>
          <a:srcRect t="74" b="74"/>
          <a:stretch>
            <a:fillRect/>
          </a:stretch>
        </p:blipFill>
        <p:spPr/>
      </p:pic>
      <p:pic>
        <p:nvPicPr>
          <p:cNvPr id="2" name="Picture 1" descr="twitter-bird-blue-on-whit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0350" y="3848100"/>
            <a:ext cx="406400" cy="406400"/>
          </a:xfrm>
          <a:prstGeom prst="rect">
            <a:avLst/>
          </a:prstGeom>
        </p:spPr>
      </p:pic>
      <p:sp>
        <p:nvSpPr>
          <p:cNvPr id="8" name="Text Placeholder 6"/>
          <p:cNvSpPr txBox="1">
            <a:spLocks/>
          </p:cNvSpPr>
          <p:nvPr/>
        </p:nvSpPr>
        <p:spPr>
          <a:xfrm>
            <a:off x="755650" y="3879476"/>
            <a:ext cx="2165350" cy="362324"/>
          </a:xfrm>
          <a:prstGeom prst="rect">
            <a:avLst/>
          </a:prstGeom>
        </p:spPr>
        <p:txBody>
          <a:bodyPr vert="horz" lIns="0" tIns="0" rIns="0" bIns="0" rtlCol="0">
            <a:noAutofit/>
          </a:bodyPr>
          <a:lstStyle>
            <a:lvl1pPr marL="0" indent="0" algn="l" defTabSz="228600" rtl="0" eaLnBrk="1" latinLnBrk="0" hangingPunct="1">
              <a:spcBef>
                <a:spcPts val="0"/>
              </a:spcBef>
              <a:spcAft>
                <a:spcPts val="0"/>
              </a:spcAft>
              <a:buClr>
                <a:schemeClr val="accent1"/>
              </a:buClr>
              <a:buSzPct val="85000"/>
              <a:buFont typeface="Wingdings" pitchFamily="2" charset="2"/>
              <a:buNone/>
              <a:tabLst/>
              <a:defRPr sz="2000" kern="120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buNone/>
            </a:pPr>
            <a:r>
              <a:rPr lang="en-US" sz="1800" b="0" i="0">
                <a:effectLst>
                  <a:outerShdw blurRad="50800" dist="38100" dir="2700000" algn="tl">
                    <a:srgbClr val="000000">
                      <a:alpha val="43000"/>
                    </a:srgbClr>
                  </a:outerShdw>
                </a:effectLst>
                <a:latin typeface="Arial"/>
                <a:ea typeface="ＭＳ Ｐゴシック"/>
                <a:cs typeface="+mn-cs"/>
              </a:rPr>
              <a:t>@eyeseewaters</a:t>
            </a:r>
          </a:p>
        </p:txBody>
      </p:sp>
    </p:spTree>
    <p:extLst>
      <p:ext uri="{BB962C8B-B14F-4D97-AF65-F5344CB8AC3E}">
        <p14:creationId xmlns:p14="http://schemas.microsoft.com/office/powerpoint/2010/main" xmlns="" val="10637894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pPr algn="l">
              <a:lnSpc>
                <a:spcPct val="90000"/>
              </a:lnSpc>
              <a:spcBef>
                <a:spcPts val="0"/>
              </a:spcBef>
              <a:spcAft>
                <a:spcPts val="0"/>
              </a:spcAft>
              <a:buNone/>
            </a:pPr>
            <a:r>
              <a:rPr lang="en-US" sz="2800" b="1" i="0">
                <a:solidFill>
                  <a:srgbClr val="000000"/>
                </a:solidFill>
                <a:ea typeface="黑体" pitchFamily="49" charset="-122"/>
              </a:rPr>
              <a:t>Java SE 更新</a:t>
            </a:r>
          </a:p>
        </p:txBody>
      </p:sp>
      <p:sp>
        <p:nvSpPr>
          <p:cNvPr id="19" name="Rectangle 18"/>
          <p:cNvSpPr/>
          <p:nvPr/>
        </p:nvSpPr>
        <p:spPr>
          <a:xfrm>
            <a:off x="438150" y="1526396"/>
            <a:ext cx="3562350" cy="2046714"/>
          </a:xfrm>
          <a:prstGeom prst="rect">
            <a:avLst/>
          </a:prstGeom>
        </p:spPr>
        <p:txBody>
          <a:bodyPr wrap="square">
            <a:spAutoFit/>
          </a:bodyPr>
          <a:lstStyle/>
          <a:p>
            <a:pPr marL="173736" indent="-173736" algn="l">
              <a:spcBef>
                <a:spcPts val="600"/>
              </a:spcBef>
              <a:spcAft>
                <a:spcPts val="300"/>
              </a:spcAft>
              <a:buClr>
                <a:srgbClr val="8BAAC3">
                  <a:lumMod val="75000"/>
                </a:srgbClr>
              </a:buClr>
              <a:buSzPct val="95000"/>
              <a:buFont typeface="Arial"/>
              <a:buChar char="•"/>
            </a:pPr>
            <a:r>
              <a:rPr lang="en-US" sz="1600" b="1" i="0">
                <a:solidFill>
                  <a:srgbClr val="8BAAC3">
                    <a:lumMod val="75000"/>
                  </a:srgbClr>
                </a:solidFill>
                <a:ea typeface="黑体" pitchFamily="49" charset="-122"/>
                <a:cs typeface="Arial" pitchFamily="34" charset="0"/>
              </a:rPr>
              <a:t>JDK 7</a:t>
            </a:r>
            <a:r>
              <a:rPr lang="en-US" sz="1600" b="0" i="0">
                <a:solidFill>
                  <a:srgbClr val="000000">
                    <a:lumMod val="85000"/>
                    <a:lumOff val="15000"/>
                  </a:srgbClr>
                </a:solidFill>
                <a:ea typeface="黑体" pitchFamily="49" charset="-122"/>
                <a:cs typeface="Arial" pitchFamily="34" charset="0"/>
              </a:rPr>
              <a:t>：得到 ISV、托管提供商和开发人员的广泛采用</a:t>
            </a:r>
          </a:p>
          <a:p>
            <a:pPr marL="173736" indent="-173736" algn="l">
              <a:spcBef>
                <a:spcPts val="600"/>
              </a:spcBef>
              <a:spcAft>
                <a:spcPts val="300"/>
              </a:spcAft>
              <a:buClr>
                <a:srgbClr val="8BAAC3">
                  <a:lumMod val="75000"/>
                </a:srgbClr>
              </a:buClr>
              <a:buSzPct val="95000"/>
              <a:buFont typeface="Arial"/>
              <a:buChar char="•"/>
            </a:pPr>
            <a:r>
              <a:rPr lang="en-US" sz="1600" b="1" i="0">
                <a:solidFill>
                  <a:srgbClr val="8BAAC3">
                    <a:lumMod val="75000"/>
                  </a:srgbClr>
                </a:solidFill>
                <a:ea typeface="黑体" pitchFamily="49" charset="-122"/>
                <a:cs typeface="Arial" pitchFamily="34" charset="0"/>
              </a:rPr>
              <a:t>JDK 8/9</a:t>
            </a:r>
            <a:r>
              <a:rPr lang="en-US" sz="1600" b="0" i="0">
                <a:solidFill>
                  <a:srgbClr val="000000">
                    <a:lumMod val="85000"/>
                    <a:lumOff val="15000"/>
                  </a:srgbClr>
                </a:solidFill>
                <a:ea typeface="黑体" pitchFamily="49" charset="-122"/>
                <a:cs typeface="Arial" pitchFamily="34" charset="0"/>
              </a:rPr>
              <a:t>：JDK 8 支持 Lambda、JavaScript 互操作性和 JVM 整合；JDK 9 支持 Jigsaw</a:t>
            </a:r>
          </a:p>
          <a:p>
            <a:pPr marL="173736" indent="-173736" algn="l">
              <a:spcBef>
                <a:spcPts val="600"/>
              </a:spcBef>
              <a:spcAft>
                <a:spcPts val="300"/>
              </a:spcAft>
              <a:buClr>
                <a:srgbClr val="8BAAC3">
                  <a:lumMod val="75000"/>
                </a:srgbClr>
              </a:buClr>
              <a:buSzPct val="95000"/>
              <a:buFont typeface="Arial"/>
              <a:buChar char="•"/>
            </a:pPr>
            <a:r>
              <a:rPr lang="en-US" sz="1600" b="1" i="0">
                <a:solidFill>
                  <a:srgbClr val="8BAAC3">
                    <a:lumMod val="75000"/>
                  </a:srgbClr>
                </a:solidFill>
                <a:ea typeface="黑体" pitchFamily="49" charset="-122"/>
                <a:cs typeface="Arial" pitchFamily="34" charset="0"/>
              </a:rPr>
              <a:t>JDK 9 </a:t>
            </a:r>
            <a:r>
              <a:rPr lang="en-US" sz="1600" b="0" i="0">
                <a:solidFill>
                  <a:srgbClr val="000000">
                    <a:lumMod val="85000"/>
                    <a:lumOff val="15000"/>
                  </a:srgbClr>
                </a:solidFill>
                <a:ea typeface="黑体" pitchFamily="49" charset="-122"/>
                <a:cs typeface="Arial" pitchFamily="34" charset="0"/>
              </a:rPr>
              <a:t>及更高版本：通用语言互操作性、GPU 编程、云计算增强</a:t>
            </a:r>
          </a:p>
        </p:txBody>
      </p:sp>
      <p:sp>
        <p:nvSpPr>
          <p:cNvPr id="7" name="Rounded Rectangle 6"/>
          <p:cNvSpPr/>
          <p:nvPr/>
        </p:nvSpPr>
        <p:spPr>
          <a:xfrm>
            <a:off x="4267200" y="1200150"/>
            <a:ext cx="4610099" cy="3105150"/>
          </a:xfrm>
          <a:prstGeom prst="roundRect">
            <a:avLst>
              <a:gd name="adj" fmla="val 5529"/>
            </a:avLst>
          </a:prstGeom>
          <a:solidFill>
            <a:schemeClr val="bg1">
              <a:lumMod val="9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nvGrpSpPr>
          <p:cNvPr id="8" name="Group 7"/>
          <p:cNvGrpSpPr/>
          <p:nvPr/>
        </p:nvGrpSpPr>
        <p:grpSpPr>
          <a:xfrm>
            <a:off x="4711354" y="1652277"/>
            <a:ext cx="3284011" cy="1945337"/>
            <a:chOff x="4711354" y="1652277"/>
            <a:chExt cx="3284011" cy="1945337"/>
          </a:xfrm>
        </p:grpSpPr>
        <p:cxnSp>
          <p:nvCxnSpPr>
            <p:cNvPr id="9" name="Straight Connector 8"/>
            <p:cNvCxnSpPr/>
            <p:nvPr/>
          </p:nvCxnSpPr>
          <p:spPr>
            <a:xfrm flipH="1">
              <a:off x="4711354" y="1652277"/>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711354" y="1846810"/>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711354" y="2041344"/>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711354" y="2235878"/>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711354" y="2430411"/>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711354" y="2624945"/>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711354" y="2819478"/>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711354" y="3014012"/>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711354" y="3208546"/>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711354" y="3403079"/>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711354" y="3597614"/>
              <a:ext cx="3284011"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57069" y="1516905"/>
            <a:ext cx="510076" cy="246221"/>
          </a:xfrm>
          <a:prstGeom prst="rect">
            <a:avLst/>
          </a:prstGeom>
          <a:noFill/>
        </p:spPr>
        <p:txBody>
          <a:bodyPr wrap="none" rtlCol="0">
            <a:spAutoFit/>
          </a:bodyPr>
          <a:lstStyle/>
          <a:p>
            <a:pPr algn="r">
              <a:buNone/>
            </a:pPr>
            <a:r>
              <a:rPr lang="en-US" sz="1000" b="0" i="0">
                <a:ea typeface="黑体" pitchFamily="49" charset="-122"/>
                <a:cs typeface="Arial" pitchFamily="34" charset="0"/>
              </a:rPr>
              <a:t>100%</a:t>
            </a:r>
          </a:p>
        </p:txBody>
      </p:sp>
      <p:sp>
        <p:nvSpPr>
          <p:cNvPr id="24" name="TextBox 23"/>
          <p:cNvSpPr txBox="1"/>
          <p:nvPr/>
        </p:nvSpPr>
        <p:spPr>
          <a:xfrm>
            <a:off x="4327602" y="1717455"/>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90%</a:t>
            </a:r>
          </a:p>
        </p:txBody>
      </p:sp>
      <p:sp>
        <p:nvSpPr>
          <p:cNvPr id="25" name="TextBox 24"/>
          <p:cNvSpPr txBox="1"/>
          <p:nvPr/>
        </p:nvSpPr>
        <p:spPr>
          <a:xfrm>
            <a:off x="4327602" y="1907980"/>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80%</a:t>
            </a:r>
          </a:p>
        </p:txBody>
      </p:sp>
      <p:sp>
        <p:nvSpPr>
          <p:cNvPr id="26" name="TextBox 25"/>
          <p:cNvSpPr txBox="1"/>
          <p:nvPr/>
        </p:nvSpPr>
        <p:spPr>
          <a:xfrm>
            <a:off x="4327602" y="2108531"/>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70%</a:t>
            </a:r>
          </a:p>
        </p:txBody>
      </p:sp>
      <p:sp>
        <p:nvSpPr>
          <p:cNvPr id="27" name="TextBox 26"/>
          <p:cNvSpPr txBox="1"/>
          <p:nvPr/>
        </p:nvSpPr>
        <p:spPr>
          <a:xfrm>
            <a:off x="4327602" y="2300184"/>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60%</a:t>
            </a:r>
          </a:p>
        </p:txBody>
      </p:sp>
      <p:sp>
        <p:nvSpPr>
          <p:cNvPr id="28" name="TextBox 27"/>
          <p:cNvSpPr txBox="1"/>
          <p:nvPr/>
        </p:nvSpPr>
        <p:spPr>
          <a:xfrm>
            <a:off x="4327602" y="2500734"/>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50%</a:t>
            </a:r>
          </a:p>
        </p:txBody>
      </p:sp>
      <p:sp>
        <p:nvSpPr>
          <p:cNvPr id="29" name="TextBox 28"/>
          <p:cNvSpPr txBox="1"/>
          <p:nvPr/>
        </p:nvSpPr>
        <p:spPr>
          <a:xfrm>
            <a:off x="4327602" y="2691259"/>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40%</a:t>
            </a:r>
          </a:p>
        </p:txBody>
      </p:sp>
      <p:sp>
        <p:nvSpPr>
          <p:cNvPr id="30" name="TextBox 29"/>
          <p:cNvSpPr txBox="1"/>
          <p:nvPr/>
        </p:nvSpPr>
        <p:spPr>
          <a:xfrm>
            <a:off x="4327602" y="2891809"/>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30%</a:t>
            </a:r>
          </a:p>
        </p:txBody>
      </p:sp>
      <p:sp>
        <p:nvSpPr>
          <p:cNvPr id="31" name="TextBox 30"/>
          <p:cNvSpPr txBox="1"/>
          <p:nvPr/>
        </p:nvSpPr>
        <p:spPr>
          <a:xfrm>
            <a:off x="4327602" y="3077322"/>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20%</a:t>
            </a:r>
          </a:p>
        </p:txBody>
      </p:sp>
      <p:sp>
        <p:nvSpPr>
          <p:cNvPr id="32" name="TextBox 31"/>
          <p:cNvSpPr txBox="1"/>
          <p:nvPr/>
        </p:nvSpPr>
        <p:spPr>
          <a:xfrm>
            <a:off x="4327602" y="3277873"/>
            <a:ext cx="439544" cy="246221"/>
          </a:xfrm>
          <a:prstGeom prst="rect">
            <a:avLst/>
          </a:prstGeom>
          <a:noFill/>
        </p:spPr>
        <p:txBody>
          <a:bodyPr wrap="none" rtlCol="0">
            <a:spAutoFit/>
          </a:bodyPr>
          <a:lstStyle/>
          <a:p>
            <a:pPr algn="r">
              <a:buNone/>
            </a:pPr>
            <a:r>
              <a:rPr lang="en-US" sz="1000" b="0" i="0">
                <a:ea typeface="黑体" pitchFamily="49" charset="-122"/>
                <a:cs typeface="Arial" pitchFamily="34" charset="0"/>
              </a:rPr>
              <a:t>10%</a:t>
            </a:r>
          </a:p>
        </p:txBody>
      </p:sp>
      <p:sp>
        <p:nvSpPr>
          <p:cNvPr id="33" name="TextBox 32"/>
          <p:cNvSpPr txBox="1"/>
          <p:nvPr/>
        </p:nvSpPr>
        <p:spPr>
          <a:xfrm>
            <a:off x="4398133" y="3466379"/>
            <a:ext cx="369012" cy="246221"/>
          </a:xfrm>
          <a:prstGeom prst="rect">
            <a:avLst/>
          </a:prstGeom>
          <a:noFill/>
        </p:spPr>
        <p:txBody>
          <a:bodyPr wrap="none" rtlCol="0">
            <a:spAutoFit/>
          </a:bodyPr>
          <a:lstStyle/>
          <a:p>
            <a:pPr algn="r">
              <a:buNone/>
            </a:pPr>
            <a:r>
              <a:rPr lang="en-US" sz="1000" b="0" i="0">
                <a:ea typeface="黑体" pitchFamily="49" charset="-122"/>
                <a:cs typeface="Arial" pitchFamily="34" charset="0"/>
              </a:rPr>
              <a:t>0%</a:t>
            </a:r>
          </a:p>
        </p:txBody>
      </p:sp>
      <p:sp>
        <p:nvSpPr>
          <p:cNvPr id="34" name="TextBox 33"/>
          <p:cNvSpPr txBox="1"/>
          <p:nvPr/>
        </p:nvSpPr>
        <p:spPr>
          <a:xfrm>
            <a:off x="6083105" y="4072180"/>
            <a:ext cx="2745187" cy="215444"/>
          </a:xfrm>
          <a:prstGeom prst="rect">
            <a:avLst/>
          </a:prstGeom>
          <a:noFill/>
        </p:spPr>
        <p:txBody>
          <a:bodyPr wrap="square" rtlCol="0">
            <a:spAutoFit/>
          </a:bodyPr>
          <a:lstStyle/>
          <a:p>
            <a:pPr algn="r">
              <a:buNone/>
            </a:pPr>
            <a:r>
              <a:rPr lang="en-US" sz="800" b="0" i="0">
                <a:solidFill>
                  <a:srgbClr val="000000"/>
                </a:solidFill>
                <a:ea typeface="黑体" pitchFamily="49" charset="-122"/>
                <a:cs typeface="Arial" pitchFamily="34" charset="0"/>
              </a:rPr>
              <a:t>信息来源：来自 Jelastic.com 的托管统计信息</a:t>
            </a:r>
          </a:p>
        </p:txBody>
      </p:sp>
      <p:sp>
        <p:nvSpPr>
          <p:cNvPr id="35" name="TextBox 34"/>
          <p:cNvSpPr txBox="1"/>
          <p:nvPr/>
        </p:nvSpPr>
        <p:spPr>
          <a:xfrm>
            <a:off x="4976941" y="3599745"/>
            <a:ext cx="530916" cy="230832"/>
          </a:xfrm>
          <a:prstGeom prst="rect">
            <a:avLst/>
          </a:prstGeom>
          <a:noFill/>
        </p:spPr>
        <p:txBody>
          <a:bodyPr wrap="none" rtlCol="0">
            <a:spAutoFit/>
          </a:bodyPr>
          <a:lstStyle/>
          <a:p>
            <a:pPr algn="ctr">
              <a:buNone/>
            </a:pPr>
            <a:r>
              <a:rPr lang="en-US" sz="900" b="0" i="0">
                <a:ea typeface="黑体" pitchFamily="49" charset="-122"/>
                <a:cs typeface="Arial" pitchFamily="34" charset="0"/>
              </a:rPr>
              <a:t>十一月</a:t>
            </a:r>
          </a:p>
        </p:txBody>
      </p:sp>
      <p:sp>
        <p:nvSpPr>
          <p:cNvPr id="36" name="TextBox 35"/>
          <p:cNvSpPr txBox="1"/>
          <p:nvPr/>
        </p:nvSpPr>
        <p:spPr>
          <a:xfrm>
            <a:off x="5299193" y="3599745"/>
            <a:ext cx="530916" cy="230832"/>
          </a:xfrm>
          <a:prstGeom prst="rect">
            <a:avLst/>
          </a:prstGeom>
          <a:noFill/>
        </p:spPr>
        <p:txBody>
          <a:bodyPr wrap="none" rtlCol="0">
            <a:spAutoFit/>
          </a:bodyPr>
          <a:lstStyle/>
          <a:p>
            <a:pPr algn="ctr">
              <a:buNone/>
            </a:pPr>
            <a:r>
              <a:rPr lang="en-US" sz="900" b="0" i="0">
                <a:ea typeface="黑体" pitchFamily="49" charset="-122"/>
                <a:cs typeface="Arial" pitchFamily="34" charset="0"/>
              </a:rPr>
              <a:t>十二月</a:t>
            </a:r>
          </a:p>
        </p:txBody>
      </p:sp>
      <p:sp>
        <p:nvSpPr>
          <p:cNvPr id="37" name="TextBox 36"/>
          <p:cNvSpPr txBox="1"/>
          <p:nvPr/>
        </p:nvSpPr>
        <p:spPr>
          <a:xfrm>
            <a:off x="5589542"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一月</a:t>
            </a:r>
          </a:p>
        </p:txBody>
      </p:sp>
      <p:sp>
        <p:nvSpPr>
          <p:cNvPr id="38" name="TextBox 37"/>
          <p:cNvSpPr txBox="1"/>
          <p:nvPr/>
        </p:nvSpPr>
        <p:spPr>
          <a:xfrm>
            <a:off x="5895361"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二月</a:t>
            </a:r>
          </a:p>
        </p:txBody>
      </p:sp>
      <p:sp>
        <p:nvSpPr>
          <p:cNvPr id="39" name="TextBox 38"/>
          <p:cNvSpPr txBox="1"/>
          <p:nvPr/>
        </p:nvSpPr>
        <p:spPr>
          <a:xfrm>
            <a:off x="6172977"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三月</a:t>
            </a:r>
          </a:p>
        </p:txBody>
      </p:sp>
      <p:sp>
        <p:nvSpPr>
          <p:cNvPr id="40" name="TextBox 39"/>
          <p:cNvSpPr txBox="1"/>
          <p:nvPr/>
        </p:nvSpPr>
        <p:spPr>
          <a:xfrm>
            <a:off x="6491609"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四月</a:t>
            </a:r>
          </a:p>
        </p:txBody>
      </p:sp>
      <p:sp>
        <p:nvSpPr>
          <p:cNvPr id="41" name="TextBox 40"/>
          <p:cNvSpPr txBox="1"/>
          <p:nvPr/>
        </p:nvSpPr>
        <p:spPr>
          <a:xfrm>
            <a:off x="6746764" y="3599745"/>
            <a:ext cx="415498" cy="230832"/>
          </a:xfrm>
          <a:prstGeom prst="rect">
            <a:avLst/>
          </a:prstGeom>
          <a:noFill/>
        </p:spPr>
        <p:txBody>
          <a:bodyPr wrap="none" rtlCol="0">
            <a:spAutoFit/>
          </a:bodyPr>
          <a:lstStyle/>
          <a:p>
            <a:pPr algn="ctr">
              <a:buNone/>
            </a:pPr>
            <a:r>
              <a:rPr lang="en-US" sz="900" b="0" i="0">
                <a:ea typeface="黑体" pitchFamily="49" charset="-122"/>
                <a:cs typeface="Arial" pitchFamily="34" charset="0"/>
              </a:rPr>
              <a:t>五月</a:t>
            </a:r>
          </a:p>
        </p:txBody>
      </p:sp>
      <p:sp>
        <p:nvSpPr>
          <p:cNvPr id="42" name="TextBox 41"/>
          <p:cNvSpPr txBox="1"/>
          <p:nvPr/>
        </p:nvSpPr>
        <p:spPr>
          <a:xfrm>
            <a:off x="7057926" y="3599745"/>
            <a:ext cx="415498" cy="230832"/>
          </a:xfrm>
          <a:prstGeom prst="rect">
            <a:avLst/>
          </a:prstGeom>
          <a:noFill/>
        </p:spPr>
        <p:txBody>
          <a:bodyPr wrap="none" rtlCol="0">
            <a:spAutoFit/>
          </a:bodyPr>
          <a:lstStyle/>
          <a:p>
            <a:pPr algn="ctr">
              <a:buNone/>
            </a:pPr>
            <a:r>
              <a:rPr lang="en-US" sz="900" b="0" i="0">
                <a:ea typeface="黑体" pitchFamily="49" charset="-122"/>
                <a:cs typeface="Arial" pitchFamily="34" charset="0"/>
              </a:rPr>
              <a:t>六月</a:t>
            </a:r>
          </a:p>
        </p:txBody>
      </p:sp>
      <p:sp>
        <p:nvSpPr>
          <p:cNvPr id="43" name="TextBox 42"/>
          <p:cNvSpPr txBox="1"/>
          <p:nvPr/>
        </p:nvSpPr>
        <p:spPr>
          <a:xfrm>
            <a:off x="7354828"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七月</a:t>
            </a:r>
          </a:p>
        </p:txBody>
      </p:sp>
      <p:sp>
        <p:nvSpPr>
          <p:cNvPr id="44" name="TextBox 43"/>
          <p:cNvSpPr txBox="1"/>
          <p:nvPr/>
        </p:nvSpPr>
        <p:spPr>
          <a:xfrm>
            <a:off x="7636911"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八月</a:t>
            </a:r>
          </a:p>
        </p:txBody>
      </p:sp>
      <p:sp>
        <p:nvSpPr>
          <p:cNvPr id="45" name="TextBox 44"/>
          <p:cNvSpPr txBox="1"/>
          <p:nvPr/>
        </p:nvSpPr>
        <p:spPr>
          <a:xfrm>
            <a:off x="4734310" y="3599745"/>
            <a:ext cx="415499" cy="230832"/>
          </a:xfrm>
          <a:prstGeom prst="rect">
            <a:avLst/>
          </a:prstGeom>
          <a:noFill/>
        </p:spPr>
        <p:txBody>
          <a:bodyPr wrap="none" rtlCol="0">
            <a:spAutoFit/>
          </a:bodyPr>
          <a:lstStyle/>
          <a:p>
            <a:pPr algn="ctr">
              <a:buNone/>
            </a:pPr>
            <a:r>
              <a:rPr lang="en-US" sz="900" b="0" i="0">
                <a:ea typeface="黑体" pitchFamily="49" charset="-122"/>
                <a:cs typeface="Arial" pitchFamily="34" charset="0"/>
              </a:rPr>
              <a:t>十月</a:t>
            </a:r>
          </a:p>
        </p:txBody>
      </p:sp>
      <p:cxnSp>
        <p:nvCxnSpPr>
          <p:cNvPr id="46" name="Straight Connector 45"/>
          <p:cNvCxnSpPr/>
          <p:nvPr/>
        </p:nvCxnSpPr>
        <p:spPr>
          <a:xfrm>
            <a:off x="8082412" y="3525398"/>
            <a:ext cx="255702" cy="0"/>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082412" y="3385013"/>
            <a:ext cx="25570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15401" y="3266816"/>
            <a:ext cx="588976" cy="230832"/>
          </a:xfrm>
          <a:prstGeom prst="rect">
            <a:avLst/>
          </a:prstGeom>
          <a:noFill/>
        </p:spPr>
        <p:txBody>
          <a:bodyPr wrap="square" rtlCol="0">
            <a:spAutoFit/>
          </a:bodyPr>
          <a:lstStyle/>
          <a:p>
            <a:pPr algn="l">
              <a:buNone/>
            </a:pPr>
            <a:r>
              <a:rPr lang="en-US" sz="900" b="0" i="0">
                <a:solidFill>
                  <a:srgbClr val="000000"/>
                </a:solidFill>
                <a:ea typeface="黑体" pitchFamily="49" charset="-122"/>
                <a:cs typeface="Arial" pitchFamily="34" charset="0"/>
              </a:rPr>
              <a:t>Java 6</a:t>
            </a:r>
          </a:p>
        </p:txBody>
      </p:sp>
      <p:sp>
        <p:nvSpPr>
          <p:cNvPr id="49" name="TextBox 48"/>
          <p:cNvSpPr txBox="1"/>
          <p:nvPr/>
        </p:nvSpPr>
        <p:spPr>
          <a:xfrm>
            <a:off x="8315400" y="3397174"/>
            <a:ext cx="582793" cy="230832"/>
          </a:xfrm>
          <a:prstGeom prst="rect">
            <a:avLst/>
          </a:prstGeom>
          <a:noFill/>
        </p:spPr>
        <p:txBody>
          <a:bodyPr wrap="square" rtlCol="0">
            <a:spAutoFit/>
          </a:bodyPr>
          <a:lstStyle/>
          <a:p>
            <a:pPr algn="l">
              <a:buNone/>
            </a:pPr>
            <a:r>
              <a:rPr lang="en-US" sz="900" b="0" i="0">
                <a:solidFill>
                  <a:srgbClr val="000000"/>
                </a:solidFill>
                <a:ea typeface="黑体" pitchFamily="49" charset="-122"/>
                <a:cs typeface="Arial" pitchFamily="34" charset="0"/>
              </a:rPr>
              <a:t>Java 7</a:t>
            </a:r>
          </a:p>
        </p:txBody>
      </p:sp>
      <p:grpSp>
        <p:nvGrpSpPr>
          <p:cNvPr id="94" name="Group 93"/>
          <p:cNvGrpSpPr/>
          <p:nvPr/>
        </p:nvGrpSpPr>
        <p:grpSpPr>
          <a:xfrm>
            <a:off x="4841711" y="1787647"/>
            <a:ext cx="3034324" cy="1480059"/>
            <a:chOff x="4841711" y="1787647"/>
            <a:chExt cx="3034324" cy="1480059"/>
          </a:xfrm>
        </p:grpSpPr>
        <p:grpSp>
          <p:nvGrpSpPr>
            <p:cNvPr id="50" name="Group 49"/>
            <p:cNvGrpSpPr/>
            <p:nvPr/>
          </p:nvGrpSpPr>
          <p:grpSpPr>
            <a:xfrm>
              <a:off x="4906891" y="1857840"/>
              <a:ext cx="2912993" cy="1348701"/>
              <a:chOff x="5075208" y="1643811"/>
              <a:chExt cx="2784415" cy="1289170"/>
            </a:xfrm>
          </p:grpSpPr>
          <p:cxnSp>
            <p:nvCxnSpPr>
              <p:cNvPr id="51" name="Straight Connector 50"/>
              <p:cNvCxnSpPr/>
              <p:nvPr/>
            </p:nvCxnSpPr>
            <p:spPr>
              <a:xfrm>
                <a:off x="5075208" y="1643811"/>
                <a:ext cx="282754" cy="148566"/>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343585" y="1710906"/>
                <a:ext cx="263585" cy="71887"/>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607170" y="1706113"/>
                <a:ext cx="316302" cy="62302"/>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5904302" y="1768415"/>
                <a:ext cx="277962" cy="28755"/>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163093" y="1782792"/>
                <a:ext cx="301926" cy="14379"/>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6460226" y="1773208"/>
                <a:ext cx="297132" cy="809925"/>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738189" y="2563964"/>
                <a:ext cx="258792" cy="14856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7001775" y="2712528"/>
                <a:ext cx="297131" cy="10543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7289324" y="2808377"/>
                <a:ext cx="311506" cy="14377"/>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605622" y="2808377"/>
                <a:ext cx="254001" cy="124604"/>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72" name="Oval 71"/>
            <p:cNvSpPr/>
            <p:nvPr/>
          </p:nvSpPr>
          <p:spPr>
            <a:xfrm>
              <a:off x="4841711" y="1787647"/>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3" name="Oval 72"/>
            <p:cNvSpPr/>
            <p:nvPr/>
          </p:nvSpPr>
          <p:spPr>
            <a:xfrm>
              <a:off x="5141533" y="194708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4" name="Oval 73"/>
            <p:cNvSpPr/>
            <p:nvPr/>
          </p:nvSpPr>
          <p:spPr>
            <a:xfrm>
              <a:off x="5436342" y="1870876"/>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5" name="Oval 74"/>
            <p:cNvSpPr/>
            <p:nvPr/>
          </p:nvSpPr>
          <p:spPr>
            <a:xfrm>
              <a:off x="5731151" y="1930038"/>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6" name="Oval 75"/>
            <p:cNvSpPr/>
            <p:nvPr/>
          </p:nvSpPr>
          <p:spPr>
            <a:xfrm>
              <a:off x="6015932" y="195410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7" name="Oval 76"/>
            <p:cNvSpPr/>
            <p:nvPr/>
          </p:nvSpPr>
          <p:spPr>
            <a:xfrm>
              <a:off x="6312247" y="195410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8" name="Oval 77"/>
            <p:cNvSpPr/>
            <p:nvPr/>
          </p:nvSpPr>
          <p:spPr>
            <a:xfrm>
              <a:off x="6616581" y="2770344"/>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79" name="Oval 78"/>
            <p:cNvSpPr/>
            <p:nvPr/>
          </p:nvSpPr>
          <p:spPr>
            <a:xfrm>
              <a:off x="6891334" y="2924767"/>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0" name="Oval 79"/>
            <p:cNvSpPr/>
            <p:nvPr/>
          </p:nvSpPr>
          <p:spPr>
            <a:xfrm>
              <a:off x="7176115" y="3029052"/>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1" name="Oval 80"/>
            <p:cNvSpPr/>
            <p:nvPr/>
          </p:nvSpPr>
          <p:spPr>
            <a:xfrm>
              <a:off x="7501006" y="3033062"/>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2" name="Oval 81"/>
            <p:cNvSpPr/>
            <p:nvPr/>
          </p:nvSpPr>
          <p:spPr>
            <a:xfrm>
              <a:off x="7775759" y="3167430"/>
              <a:ext cx="100276" cy="100276"/>
            </a:xfrm>
            <a:prstGeom prst="ellipse">
              <a:avLst/>
            </a:prstGeom>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grpSp>
      <p:grpSp>
        <p:nvGrpSpPr>
          <p:cNvPr id="95" name="Group 94"/>
          <p:cNvGrpSpPr/>
          <p:nvPr/>
        </p:nvGrpSpPr>
        <p:grpSpPr>
          <a:xfrm>
            <a:off x="4836693" y="1998221"/>
            <a:ext cx="3038340" cy="1443939"/>
            <a:chOff x="4836693" y="1998221"/>
            <a:chExt cx="3038340" cy="1443939"/>
          </a:xfrm>
        </p:grpSpPr>
        <p:grpSp>
          <p:nvGrpSpPr>
            <p:cNvPr id="61" name="Group 60"/>
            <p:cNvGrpSpPr/>
            <p:nvPr/>
          </p:nvGrpSpPr>
          <p:grpSpPr>
            <a:xfrm>
              <a:off x="4881821" y="2048364"/>
              <a:ext cx="2953104" cy="1338672"/>
              <a:chOff x="5051245" y="1825925"/>
              <a:chExt cx="2822755" cy="1279584"/>
            </a:xfrm>
          </p:grpSpPr>
          <p:cxnSp>
            <p:nvCxnSpPr>
              <p:cNvPr id="62" name="Straight Connector 61"/>
              <p:cNvCxnSpPr/>
              <p:nvPr/>
            </p:nvCxnSpPr>
            <p:spPr>
              <a:xfrm flipV="1">
                <a:off x="7605623" y="1825925"/>
                <a:ext cx="268377" cy="115018"/>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303698" y="1931358"/>
                <a:ext cx="321096" cy="9585"/>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7030528" y="1931359"/>
                <a:ext cx="292340" cy="110226"/>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6757358" y="2041585"/>
                <a:ext cx="292342" cy="138981"/>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6474604" y="2180566"/>
                <a:ext cx="292340" cy="77637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6201434" y="2956944"/>
                <a:ext cx="282757" cy="4792"/>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5937849" y="2961736"/>
                <a:ext cx="282756" cy="3354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655095" y="2985698"/>
                <a:ext cx="282756" cy="33547"/>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362755" y="2956943"/>
                <a:ext cx="292339" cy="57511"/>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5051245" y="2956943"/>
                <a:ext cx="311510" cy="148566"/>
              </a:xfrm>
              <a:prstGeom prst="line">
                <a:avLst/>
              </a:prstGeom>
              <a:ln>
                <a:solidFill>
                  <a:srgbClr val="FBA305"/>
                </a:solidFill>
              </a:ln>
            </p:spPr>
            <p:style>
              <a:lnRef idx="2">
                <a:schemeClr val="accent1"/>
              </a:lnRef>
              <a:fillRef idx="0">
                <a:schemeClr val="accent1"/>
              </a:fillRef>
              <a:effectRef idx="1">
                <a:schemeClr val="accent1"/>
              </a:effectRef>
              <a:fontRef idx="minor">
                <a:schemeClr val="tx1"/>
              </a:fontRef>
            </p:style>
          </p:cxnSp>
        </p:grpSp>
        <p:sp>
          <p:nvSpPr>
            <p:cNvPr id="83" name="Oval 82"/>
            <p:cNvSpPr/>
            <p:nvPr/>
          </p:nvSpPr>
          <p:spPr>
            <a:xfrm>
              <a:off x="7774757" y="199822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4" name="Oval 83"/>
            <p:cNvSpPr/>
            <p:nvPr/>
          </p:nvSpPr>
          <p:spPr>
            <a:xfrm>
              <a:off x="7503011" y="2117548"/>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5" name="Oval 84"/>
            <p:cNvSpPr/>
            <p:nvPr/>
          </p:nvSpPr>
          <p:spPr>
            <a:xfrm>
              <a:off x="7191156" y="2111530"/>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6" name="Oval 85"/>
            <p:cNvSpPr/>
            <p:nvPr/>
          </p:nvSpPr>
          <p:spPr>
            <a:xfrm>
              <a:off x="6894342" y="2225842"/>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7" name="Oval 86"/>
            <p:cNvSpPr/>
            <p:nvPr/>
          </p:nvSpPr>
          <p:spPr>
            <a:xfrm>
              <a:off x="6622094" y="2379760"/>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8" name="Oval 87"/>
            <p:cNvSpPr/>
            <p:nvPr/>
          </p:nvSpPr>
          <p:spPr>
            <a:xfrm>
              <a:off x="6315754" y="318647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89" name="Oval 88"/>
            <p:cNvSpPr/>
            <p:nvPr/>
          </p:nvSpPr>
          <p:spPr>
            <a:xfrm>
              <a:off x="6013926" y="3180451"/>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90" name="Oval 89"/>
            <p:cNvSpPr/>
            <p:nvPr/>
          </p:nvSpPr>
          <p:spPr>
            <a:xfrm>
              <a:off x="5712097" y="3214542"/>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91" name="Oval 90"/>
            <p:cNvSpPr/>
            <p:nvPr/>
          </p:nvSpPr>
          <p:spPr>
            <a:xfrm>
              <a:off x="5410269" y="3248633"/>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92" name="Oval 91"/>
            <p:cNvSpPr/>
            <p:nvPr/>
          </p:nvSpPr>
          <p:spPr>
            <a:xfrm>
              <a:off x="5123481" y="3192476"/>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sp>
          <p:nvSpPr>
            <p:cNvPr id="93" name="Oval 92"/>
            <p:cNvSpPr/>
            <p:nvPr/>
          </p:nvSpPr>
          <p:spPr>
            <a:xfrm>
              <a:off x="4836693" y="3341884"/>
              <a:ext cx="100276" cy="100276"/>
            </a:xfrm>
            <a:prstGeom prst="ellipse">
              <a:avLst/>
            </a:prstGeom>
            <a:solidFill>
              <a:srgbClr val="FBA305"/>
            </a:solidFill>
            <a:ln w="635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itchFamily="34" charset="0"/>
                <a:ea typeface="黑体" pitchFamily="49" charset="-122"/>
                <a:cs typeface="Arial" pitchFamily="34" charset="0"/>
              </a:endParaRPr>
            </a:p>
          </p:txBody>
        </p:sp>
      </p:grpSp>
    </p:spTree>
    <p:extLst>
      <p:ext uri="{BB962C8B-B14F-4D97-AF65-F5344CB8AC3E}">
        <p14:creationId xmlns:p14="http://schemas.microsoft.com/office/powerpoint/2010/main" xmlns="" val="1169035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94"/>
                                        </p:tgtEl>
                                        <p:attrNameLst>
                                          <p:attrName>style.visibility</p:attrName>
                                        </p:attrNameLst>
                                      </p:cBhvr>
                                      <p:to>
                                        <p:strVal val="visible"/>
                                      </p:to>
                                    </p:set>
                                    <p:animEffect transition="in" filter="dissolve">
                                      <p:cBhvr>
                                        <p:cTn id="7" dur="500"/>
                                        <p:tgtEl>
                                          <p:spTgt spid="94"/>
                                        </p:tgtEl>
                                      </p:cBhvr>
                                    </p:animEffect>
                                  </p:childTnLst>
                                </p:cTn>
                              </p:par>
                            </p:childTnLst>
                          </p:cTn>
                        </p:par>
                        <p:par>
                          <p:cTn id="8" fill="hold">
                            <p:stCondLst>
                              <p:cond delay="1000"/>
                            </p:stCondLst>
                            <p:childTnLst>
                              <p:par>
                                <p:cTn id="9" presetID="9" presetClass="entr" presetSubtype="0" fill="hold" nodeType="afterEffect">
                                  <p:stCondLst>
                                    <p:cond delay="1500"/>
                                  </p:stCondLst>
                                  <p:childTnLst>
                                    <p:set>
                                      <p:cBhvr>
                                        <p:cTn id="10" dur="1" fill="hold">
                                          <p:stCondLst>
                                            <p:cond delay="0"/>
                                          </p:stCondLst>
                                        </p:cTn>
                                        <p:tgtEl>
                                          <p:spTgt spid="95"/>
                                        </p:tgtEl>
                                        <p:attrNameLst>
                                          <p:attrName>style.visibility</p:attrName>
                                        </p:attrNameLst>
                                      </p:cBhvr>
                                      <p:to>
                                        <p:strVal val="visible"/>
                                      </p:to>
                                    </p:set>
                                    <p:animEffect transition="in" filter="dissolve">
                                      <p:cBhvr>
                                        <p:cTn id="1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4"/>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69899" y="1047986"/>
            <a:ext cx="2473325" cy="153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itle 1"/>
          <p:cNvSpPr>
            <a:spLocks noGrp="1"/>
          </p:cNvSpPr>
          <p:nvPr>
            <p:ph type="title"/>
          </p:nvPr>
        </p:nvSpPr>
        <p:spPr/>
        <p:txBody>
          <a:bodyPr/>
          <a:lstStyle/>
          <a:p>
            <a:pPr algn="l">
              <a:lnSpc>
                <a:spcPct val="90000"/>
              </a:lnSpc>
              <a:spcBef>
                <a:spcPts val="0"/>
              </a:spcBef>
              <a:spcAft>
                <a:spcPts val="0"/>
              </a:spcAft>
              <a:buNone/>
            </a:pPr>
            <a:r>
              <a:rPr lang="sv-SE" sz="2800" b="1" i="0">
                <a:solidFill>
                  <a:srgbClr val="000000"/>
                </a:solidFill>
                <a:latin typeface="Arial" pitchFamily="34" charset="0"/>
                <a:ea typeface="黑体" pitchFamily="49" charset="-122"/>
                <a:cs typeface="Arial" pitchFamily="34" charset="0"/>
              </a:rPr>
              <a:t>Java 7 支持 OS X 和 Linux/ARM</a:t>
            </a:r>
          </a:p>
        </p:txBody>
      </p:sp>
      <p:pic>
        <p:nvPicPr>
          <p:cNvPr id="22535" name="Picture 9"/>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897212" y="2731742"/>
            <a:ext cx="2471737" cy="1835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6" name="Picture 10"/>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816249" y="983818"/>
            <a:ext cx="2564285"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8"/>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263550" y="2658213"/>
            <a:ext cx="258483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Picture 8"/>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354627" y="1758422"/>
            <a:ext cx="3212723" cy="2008188"/>
          </a:xfrm>
          <a:prstGeom prst="rect">
            <a:avLst/>
          </a:prstGeom>
          <a:noFill/>
          <a:ln>
            <a:noFill/>
          </a:ln>
          <a:effectLst>
            <a:outerShdw blurRad="50800" dist="2159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 name="Group 45"/>
          <p:cNvGrpSpPr/>
          <p:nvPr/>
        </p:nvGrpSpPr>
        <p:grpSpPr>
          <a:xfrm>
            <a:off x="5568904" y="914400"/>
            <a:ext cx="3396342" cy="2186310"/>
            <a:chOff x="5568904" y="914400"/>
            <a:chExt cx="3396342" cy="2186310"/>
          </a:xfrm>
          <a:effectLst>
            <a:outerShdw blurRad="50800" dist="38100" dir="2700000" algn="tl" rotWithShape="0">
              <a:prstClr val="black">
                <a:alpha val="40000"/>
              </a:prstClr>
            </a:outerShdw>
          </a:effectLst>
        </p:grpSpPr>
        <p:sp>
          <p:nvSpPr>
            <p:cNvPr id="43" name="Rectangle 42"/>
            <p:cNvSpPr/>
            <p:nvPr/>
          </p:nvSpPr>
          <p:spPr>
            <a:xfrm>
              <a:off x="5568904" y="914400"/>
              <a:ext cx="3396342" cy="2186310"/>
            </a:xfrm>
            <a:prstGeom prst="rect">
              <a:avLst/>
            </a:prstGeom>
            <a:gradFill rotWithShape="1">
              <a:gsLst>
                <a:gs pos="0">
                  <a:srgbClr val="F3F3F3"/>
                </a:gs>
                <a:gs pos="100000">
                  <a:srgbClr val="B3B3B3"/>
                </a:gs>
              </a:gsLst>
              <a:lin ang="5400000"/>
            </a:gradFill>
            <a:ln w="19050">
              <a:solidFill>
                <a:schemeClr val="bg1"/>
              </a:solidFill>
              <a:miter lim="800000"/>
              <a:headEnd/>
              <a:tailEnd/>
            </a:ln>
            <a:effectLst/>
          </p:spPr>
          <p:txBody>
            <a:bodyPr anchor="ctr"/>
            <a:lstStyle/>
            <a:p>
              <a:pPr algn="ctr" fontAlgn="auto">
                <a:spcBef>
                  <a:spcPts val="0"/>
                </a:spcBef>
                <a:spcAft>
                  <a:spcPts val="0"/>
                </a:spcAft>
              </a:pP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6055764" y="1314593"/>
              <a:ext cx="2308152" cy="1291104"/>
            </a:xfrm>
            <a:prstGeom prst="rect">
              <a:avLst/>
            </a:prstGeom>
          </p:spPr>
        </p:pic>
        <p:grpSp>
          <p:nvGrpSpPr>
            <p:cNvPr id="45" name="Group 44"/>
            <p:cNvGrpSpPr/>
            <p:nvPr/>
          </p:nvGrpSpPr>
          <p:grpSpPr>
            <a:xfrm>
              <a:off x="5644529" y="1039729"/>
              <a:ext cx="3272590" cy="1957856"/>
              <a:chOff x="5644529" y="1039729"/>
              <a:chExt cx="3272590" cy="1957856"/>
            </a:xfrm>
          </p:grpSpPr>
          <p:sp>
            <p:nvSpPr>
              <p:cNvPr id="7" name="TextBox 6"/>
              <p:cNvSpPr txBox="1"/>
              <p:nvPr/>
            </p:nvSpPr>
            <p:spPr>
              <a:xfrm>
                <a:off x="5658279" y="1051904"/>
                <a:ext cx="776903" cy="247507"/>
              </a:xfrm>
              <a:prstGeom prst="rect">
                <a:avLst/>
              </a:prstGeom>
              <a:noFill/>
            </p:spPr>
            <p:txBody>
              <a:bodyPr wrap="square" lIns="0" tIns="0" rIns="0" bIns="0" rtlCol="0" anchor="b" anchorCtr="0">
                <a:noAutofit/>
              </a:bodyPr>
              <a:lstStyle/>
              <a:p>
                <a:pPr algn="r">
                  <a:buNone/>
                </a:pPr>
                <a:r>
                  <a:rPr lang="en-US" sz="1400" b="1" i="0">
                    <a:latin typeface="Arial"/>
                    <a:ea typeface="ＭＳ Ｐゴシック"/>
                    <a:cs typeface="+mn-cs"/>
                  </a:rPr>
                  <a:t>以太网</a:t>
                </a:r>
              </a:p>
            </p:txBody>
          </p:sp>
          <p:sp>
            <p:nvSpPr>
              <p:cNvPr id="15" name="TextBox 14"/>
              <p:cNvSpPr txBox="1"/>
              <p:nvPr/>
            </p:nvSpPr>
            <p:spPr>
              <a:xfrm>
                <a:off x="5644529" y="1553792"/>
                <a:ext cx="419388" cy="227884"/>
              </a:xfrm>
              <a:prstGeom prst="rect">
                <a:avLst/>
              </a:prstGeom>
              <a:noFill/>
            </p:spPr>
            <p:txBody>
              <a:bodyPr wrap="square" lIns="0" tIns="0" rIns="0" bIns="0" rtlCol="0" anchor="b" anchorCtr="0">
                <a:noAutofit/>
              </a:bodyPr>
              <a:lstStyle/>
              <a:p>
                <a:pPr algn="r">
                  <a:buNone/>
                </a:pPr>
                <a:r>
                  <a:rPr lang="en-US" sz="1400" b="1" i="0">
                    <a:latin typeface="Arial"/>
                    <a:ea typeface="ＭＳ Ｐゴシック"/>
                    <a:cs typeface="+mn-cs"/>
                  </a:rPr>
                  <a:t>USB</a:t>
                </a:r>
              </a:p>
            </p:txBody>
          </p:sp>
          <p:sp>
            <p:nvSpPr>
              <p:cNvPr id="18" name="TextBox 17"/>
              <p:cNvSpPr txBox="1"/>
              <p:nvPr/>
            </p:nvSpPr>
            <p:spPr>
              <a:xfrm>
                <a:off x="8381427" y="1901992"/>
                <a:ext cx="487565" cy="469948"/>
              </a:xfrm>
              <a:prstGeom prst="rect">
                <a:avLst/>
              </a:prstGeom>
              <a:noFill/>
            </p:spPr>
            <p:txBody>
              <a:bodyPr wrap="square" lIns="0" tIns="0" rIns="0" bIns="0" rtlCol="0">
                <a:noAutofit/>
              </a:bodyPr>
              <a:lstStyle/>
              <a:p>
                <a:pPr algn="l">
                  <a:buNone/>
                </a:pPr>
                <a:r>
                  <a:rPr lang="en-US" sz="1400" b="1" i="0">
                    <a:latin typeface="Arial"/>
                    <a:ea typeface="ＭＳ Ｐゴシック"/>
                    <a:cs typeface="+mn-cs"/>
                  </a:rPr>
                  <a:t>SD 卡</a:t>
                </a:r>
              </a:p>
            </p:txBody>
          </p:sp>
          <p:sp>
            <p:nvSpPr>
              <p:cNvPr id="19" name="TextBox 18"/>
              <p:cNvSpPr txBox="1"/>
              <p:nvPr/>
            </p:nvSpPr>
            <p:spPr>
              <a:xfrm>
                <a:off x="6008915" y="2595243"/>
                <a:ext cx="598143" cy="247507"/>
              </a:xfrm>
              <a:prstGeom prst="rect">
                <a:avLst/>
              </a:prstGeom>
              <a:noFill/>
            </p:spPr>
            <p:txBody>
              <a:bodyPr wrap="square" lIns="0" tIns="0" rIns="0" bIns="0" rtlCol="0">
                <a:noAutofit/>
              </a:bodyPr>
              <a:lstStyle/>
              <a:p>
                <a:pPr algn="r">
                  <a:buNone/>
                </a:pPr>
                <a:r>
                  <a:rPr lang="en-US" sz="1400" b="1" i="0">
                    <a:latin typeface="Arial"/>
                    <a:ea typeface="ＭＳ Ｐゴシック"/>
                    <a:cs typeface="+mn-cs"/>
                  </a:rPr>
                  <a:t>音频</a:t>
                </a:r>
              </a:p>
            </p:txBody>
          </p:sp>
          <p:sp>
            <p:nvSpPr>
              <p:cNvPr id="20" name="TextBox 19"/>
              <p:cNvSpPr txBox="1"/>
              <p:nvPr/>
            </p:nvSpPr>
            <p:spPr>
              <a:xfrm>
                <a:off x="7119829" y="2551701"/>
                <a:ext cx="601008" cy="445884"/>
              </a:xfrm>
              <a:prstGeom prst="rect">
                <a:avLst/>
              </a:prstGeom>
              <a:noFill/>
            </p:spPr>
            <p:txBody>
              <a:bodyPr wrap="square" lIns="0" tIns="0" rIns="0" bIns="0" rtlCol="0">
                <a:noAutofit/>
              </a:bodyPr>
              <a:lstStyle/>
              <a:p>
                <a:pPr algn="l">
                  <a:buNone/>
                </a:pPr>
                <a:r>
                  <a:rPr lang="en-US" sz="1400" b="1" i="0">
                    <a:latin typeface="Arial"/>
                    <a:ea typeface="ＭＳ Ｐゴシック"/>
                    <a:cs typeface="+mn-cs"/>
                  </a:rPr>
                  <a:t>RCA 视频</a:t>
                </a:r>
              </a:p>
            </p:txBody>
          </p:sp>
          <p:sp>
            <p:nvSpPr>
              <p:cNvPr id="21" name="TextBox 20"/>
              <p:cNvSpPr txBox="1"/>
              <p:nvPr/>
            </p:nvSpPr>
            <p:spPr>
              <a:xfrm>
                <a:off x="7828545" y="2482947"/>
                <a:ext cx="1088574" cy="480260"/>
              </a:xfrm>
              <a:prstGeom prst="rect">
                <a:avLst/>
              </a:prstGeom>
              <a:noFill/>
            </p:spPr>
            <p:txBody>
              <a:bodyPr wrap="square" lIns="0" tIns="0" rIns="0" bIns="0" rtlCol="0">
                <a:noAutofit/>
              </a:bodyPr>
              <a:lstStyle/>
              <a:p>
                <a:pPr algn="l">
                  <a:buNone/>
                </a:pPr>
                <a:r>
                  <a:rPr lang="en-US" sz="1400" b="1" i="0">
                    <a:latin typeface="Arial"/>
                    <a:ea typeface="ＭＳ Ｐゴシック"/>
                    <a:cs typeface="+mn-cs"/>
                  </a:rPr>
                  <a:t>通用 I/O</a:t>
                </a:r>
              </a:p>
            </p:txBody>
          </p:sp>
          <p:sp>
            <p:nvSpPr>
              <p:cNvPr id="28" name="TextBox 27"/>
              <p:cNvSpPr txBox="1"/>
              <p:nvPr/>
            </p:nvSpPr>
            <p:spPr>
              <a:xfrm>
                <a:off x="8066886" y="1270046"/>
                <a:ext cx="637101" cy="214993"/>
              </a:xfrm>
              <a:prstGeom prst="rect">
                <a:avLst/>
              </a:prstGeom>
              <a:noFill/>
            </p:spPr>
            <p:txBody>
              <a:bodyPr wrap="square" lIns="0" tIns="0" rIns="0" bIns="0" rtlCol="0" anchor="b" anchorCtr="0">
                <a:noAutofit/>
              </a:bodyPr>
              <a:lstStyle/>
              <a:p>
                <a:pPr algn="l">
                  <a:buNone/>
                </a:pPr>
                <a:r>
                  <a:rPr lang="en-US" sz="1400" b="1" i="0">
                    <a:latin typeface="Arial"/>
                    <a:ea typeface="ＭＳ Ｐゴシック"/>
                    <a:cs typeface="+mn-cs"/>
                  </a:rPr>
                  <a:t>电源</a:t>
                </a:r>
              </a:p>
            </p:txBody>
          </p:sp>
          <p:sp>
            <p:nvSpPr>
              <p:cNvPr id="32" name="TextBox 31"/>
              <p:cNvSpPr txBox="1"/>
              <p:nvPr/>
            </p:nvSpPr>
            <p:spPr>
              <a:xfrm>
                <a:off x="7184570" y="1039729"/>
                <a:ext cx="609600" cy="247507"/>
              </a:xfrm>
              <a:prstGeom prst="rect">
                <a:avLst/>
              </a:prstGeom>
              <a:noFill/>
              <a:ln w="34925">
                <a:noFill/>
              </a:ln>
            </p:spPr>
            <p:txBody>
              <a:bodyPr wrap="square" lIns="0" tIns="0" rIns="0" bIns="0" rtlCol="0" anchor="b" anchorCtr="0">
                <a:noAutofit/>
              </a:bodyPr>
              <a:lstStyle/>
              <a:p>
                <a:pPr algn="l">
                  <a:buNone/>
                </a:pPr>
                <a:r>
                  <a:rPr lang="en-US" sz="1400" b="1" i="0">
                    <a:latin typeface="Arial"/>
                    <a:ea typeface="ＭＳ Ｐゴシック"/>
                    <a:cs typeface="+mn-cs"/>
                  </a:rPr>
                  <a:t>HDMI</a:t>
                </a:r>
              </a:p>
            </p:txBody>
          </p:sp>
        </p:grpSp>
        <p:grpSp>
          <p:nvGrpSpPr>
            <p:cNvPr id="44" name="Group 43"/>
            <p:cNvGrpSpPr/>
            <p:nvPr/>
          </p:nvGrpSpPr>
          <p:grpSpPr>
            <a:xfrm>
              <a:off x="5699531" y="1120656"/>
              <a:ext cx="2997582" cy="1824645"/>
              <a:chOff x="5699531" y="1120656"/>
              <a:chExt cx="2997582" cy="1824645"/>
            </a:xfrm>
          </p:grpSpPr>
          <p:cxnSp>
            <p:nvCxnSpPr>
              <p:cNvPr id="24" name="Straight Arrow Connector 23"/>
              <p:cNvCxnSpPr/>
              <p:nvPr/>
            </p:nvCxnSpPr>
            <p:spPr>
              <a:xfrm>
                <a:off x="5699531" y="1817202"/>
                <a:ext cx="371833" cy="0"/>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011886" y="1521565"/>
                <a:ext cx="616475" cy="0"/>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362521" y="1844699"/>
                <a:ext cx="334592" cy="0"/>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115818" y="1120656"/>
                <a:ext cx="0" cy="220006"/>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655181" y="2539667"/>
                <a:ext cx="0" cy="231034"/>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044775" y="2608417"/>
                <a:ext cx="0" cy="336884"/>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751200" y="2484665"/>
                <a:ext cx="0" cy="396039"/>
              </a:xfrm>
              <a:prstGeom prst="straightConnector1">
                <a:avLst/>
              </a:prstGeom>
              <a:ln w="3175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517675" y="1120656"/>
                <a:ext cx="0" cy="206256"/>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a:off x="5967663" y="3245880"/>
            <a:ext cx="2492066" cy="1336740"/>
            <a:chOff x="5967663" y="3245880"/>
            <a:chExt cx="2492066" cy="1336740"/>
          </a:xfrm>
        </p:grpSpPr>
        <p:sp>
          <p:nvSpPr>
            <p:cNvPr id="5" name="TextBox 4"/>
            <p:cNvSpPr txBox="1"/>
            <p:nvPr/>
          </p:nvSpPr>
          <p:spPr>
            <a:xfrm>
              <a:off x="6046729" y="4367176"/>
              <a:ext cx="2413000" cy="215444"/>
            </a:xfrm>
            <a:prstGeom prst="rect">
              <a:avLst/>
            </a:prstGeom>
            <a:noFill/>
          </p:spPr>
          <p:txBody>
            <a:bodyPr wrap="square" rtlCol="0">
              <a:spAutoFit/>
            </a:bodyPr>
            <a:lstStyle/>
            <a:p>
              <a:pPr algn="ctr">
                <a:buNone/>
              </a:pPr>
              <a:r>
                <a:rPr lang="en-US" sz="800" b="0" i="1">
                  <a:solidFill>
                    <a:srgbClr val="424545"/>
                  </a:solidFill>
                  <a:latin typeface="Arial"/>
                  <a:ea typeface="ＭＳ Ｐゴシック"/>
                  <a:cs typeface="+mn-cs"/>
                </a:rPr>
                <a:t>图片来源：Boston Ltd.，英国</a:t>
              </a:r>
            </a:p>
          </p:txBody>
        </p:sp>
        <p:pic>
          <p:nvPicPr>
            <p:cNvPr id="3" name="Picture 2"/>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5967663" y="3245880"/>
              <a:ext cx="2398295" cy="1127700"/>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3661933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1000" fill="hold"/>
                                        <p:tgtEl>
                                          <p:spTgt spid="22531"/>
                                        </p:tgtEl>
                                        <p:attrNameLst>
                                          <p:attrName>ppt_x</p:attrName>
                                        </p:attrNameLst>
                                      </p:cBhvr>
                                      <p:tavLst>
                                        <p:tav tm="0">
                                          <p:val>
                                            <p:strVal val="0-#ppt_w/2"/>
                                          </p:val>
                                        </p:tav>
                                        <p:tav tm="100000">
                                          <p:val>
                                            <p:strVal val="#ppt_x"/>
                                          </p:val>
                                        </p:tav>
                                      </p:tavLst>
                                    </p:anim>
                                    <p:anim calcmode="lin" valueType="num">
                                      <p:cBhvr additive="base">
                                        <p:cTn id="8" dur="1000" fill="hold"/>
                                        <p:tgtEl>
                                          <p:spTgt spid="2253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536"/>
                                        </p:tgtEl>
                                        <p:attrNameLst>
                                          <p:attrName>style.visibility</p:attrName>
                                        </p:attrNameLst>
                                      </p:cBhvr>
                                      <p:to>
                                        <p:strVal val="visible"/>
                                      </p:to>
                                    </p:set>
                                    <p:anim calcmode="lin" valueType="num">
                                      <p:cBhvr additive="base">
                                        <p:cTn id="11" dur="1000" fill="hold"/>
                                        <p:tgtEl>
                                          <p:spTgt spid="22536"/>
                                        </p:tgtEl>
                                        <p:attrNameLst>
                                          <p:attrName>ppt_x</p:attrName>
                                        </p:attrNameLst>
                                      </p:cBhvr>
                                      <p:tavLst>
                                        <p:tav tm="0">
                                          <p:val>
                                            <p:strVal val="0-#ppt_w/2"/>
                                          </p:val>
                                        </p:tav>
                                        <p:tav tm="100000">
                                          <p:val>
                                            <p:strVal val="#ppt_x"/>
                                          </p:val>
                                        </p:tav>
                                      </p:tavLst>
                                    </p:anim>
                                    <p:anim calcmode="lin" valueType="num">
                                      <p:cBhvr additive="base">
                                        <p:cTn id="12" dur="1000" fill="hold"/>
                                        <p:tgtEl>
                                          <p:spTgt spid="2253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additive="base">
                                        <p:cTn id="15" dur="1000" fill="hold"/>
                                        <p:tgtEl>
                                          <p:spTgt spid="22535"/>
                                        </p:tgtEl>
                                        <p:attrNameLst>
                                          <p:attrName>ppt_x</p:attrName>
                                        </p:attrNameLst>
                                      </p:cBhvr>
                                      <p:tavLst>
                                        <p:tav tm="0">
                                          <p:val>
                                            <p:strVal val="0-#ppt_w/2"/>
                                          </p:val>
                                        </p:tav>
                                        <p:tav tm="100000">
                                          <p:val>
                                            <p:strVal val="#ppt_x"/>
                                          </p:val>
                                        </p:tav>
                                      </p:tavLst>
                                    </p:anim>
                                    <p:anim calcmode="lin" valueType="num">
                                      <p:cBhvr additive="base">
                                        <p:cTn id="16" dur="1000" fill="hold"/>
                                        <p:tgtEl>
                                          <p:spTgt spid="2253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534"/>
                                        </p:tgtEl>
                                        <p:attrNameLst>
                                          <p:attrName>style.visibility</p:attrName>
                                        </p:attrNameLst>
                                      </p:cBhvr>
                                      <p:to>
                                        <p:strVal val="visible"/>
                                      </p:to>
                                    </p:set>
                                    <p:anim calcmode="lin" valueType="num">
                                      <p:cBhvr additive="base">
                                        <p:cTn id="19" dur="1000" fill="hold"/>
                                        <p:tgtEl>
                                          <p:spTgt spid="22534"/>
                                        </p:tgtEl>
                                        <p:attrNameLst>
                                          <p:attrName>ppt_x</p:attrName>
                                        </p:attrNameLst>
                                      </p:cBhvr>
                                      <p:tavLst>
                                        <p:tav tm="0">
                                          <p:val>
                                            <p:strVal val="0-#ppt_w/2"/>
                                          </p:val>
                                        </p:tav>
                                        <p:tav tm="100000">
                                          <p:val>
                                            <p:strVal val="#ppt_x"/>
                                          </p:val>
                                        </p:tav>
                                      </p:tavLst>
                                    </p:anim>
                                    <p:anim calcmode="lin" valueType="num">
                                      <p:cBhvr additive="base">
                                        <p:cTn id="20" dur="1000" fill="hold"/>
                                        <p:tgtEl>
                                          <p:spTgt spid="22534"/>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22530"/>
                                        </p:tgtEl>
                                        <p:attrNameLst>
                                          <p:attrName>style.visibility</p:attrName>
                                        </p:attrNameLst>
                                      </p:cBhvr>
                                      <p:to>
                                        <p:strVal val="visible"/>
                                      </p:to>
                                    </p:set>
                                    <p:anim calcmode="lin" valueType="num">
                                      <p:cBhvr additive="base">
                                        <p:cTn id="23" dur="1000" fill="hold"/>
                                        <p:tgtEl>
                                          <p:spTgt spid="22530"/>
                                        </p:tgtEl>
                                        <p:attrNameLst>
                                          <p:attrName>ppt_x</p:attrName>
                                        </p:attrNameLst>
                                      </p:cBhvr>
                                      <p:tavLst>
                                        <p:tav tm="0">
                                          <p:val>
                                            <p:strVal val="#ppt_x"/>
                                          </p:val>
                                        </p:tav>
                                        <p:tav tm="100000">
                                          <p:val>
                                            <p:strVal val="#ppt_x"/>
                                          </p:val>
                                        </p:tav>
                                      </p:tavLst>
                                    </p:anim>
                                    <p:anim calcmode="lin" valueType="num">
                                      <p:cBhvr additive="base">
                                        <p:cTn id="24" dur="1000" fill="hold"/>
                                        <p:tgtEl>
                                          <p:spTgt spid="22530"/>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1000" fill="hold"/>
                                        <p:tgtEl>
                                          <p:spTgt spid="46"/>
                                        </p:tgtEl>
                                        <p:attrNameLst>
                                          <p:attrName>ppt_x</p:attrName>
                                        </p:attrNameLst>
                                      </p:cBhvr>
                                      <p:tavLst>
                                        <p:tav tm="0">
                                          <p:val>
                                            <p:strVal val="1+#ppt_w/2"/>
                                          </p:val>
                                        </p:tav>
                                        <p:tav tm="100000">
                                          <p:val>
                                            <p:strVal val="#ppt_x"/>
                                          </p:val>
                                        </p:tav>
                                      </p:tavLst>
                                    </p:anim>
                                    <p:anim calcmode="lin" valueType="num">
                                      <p:cBhvr additive="base">
                                        <p:cTn id="28" dur="10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804863" y="246063"/>
            <a:ext cx="8229600" cy="406400"/>
          </a:xfrm>
        </p:spPr>
        <p:txBody>
          <a:bodyPr/>
          <a:lstStyle/>
          <a:p>
            <a:pPr algn="l">
              <a:lnSpc>
                <a:spcPct val="90000"/>
              </a:lnSpc>
              <a:spcBef>
                <a:spcPts val="0"/>
              </a:spcBef>
              <a:spcAft>
                <a:spcPts val="0"/>
              </a:spcAft>
              <a:buNone/>
            </a:pPr>
            <a:r>
              <a:rPr lang="en-US" sz="2800" b="1" i="0">
                <a:solidFill>
                  <a:srgbClr val="000000"/>
                </a:solidFill>
                <a:ea typeface="黑体" pitchFamily="49" charset="-122"/>
              </a:rPr>
              <a:t>JDK 8</a:t>
            </a:r>
          </a:p>
        </p:txBody>
      </p:sp>
      <p:grpSp>
        <p:nvGrpSpPr>
          <p:cNvPr id="7" name="Group 6"/>
          <p:cNvGrpSpPr/>
          <p:nvPr/>
        </p:nvGrpSpPr>
        <p:grpSpPr>
          <a:xfrm>
            <a:off x="3021186" y="774575"/>
            <a:ext cx="2999929" cy="1996004"/>
            <a:chOff x="3013165" y="783772"/>
            <a:chExt cx="2999929" cy="1996004"/>
          </a:xfrm>
        </p:grpSpPr>
        <p:sp>
          <p:nvSpPr>
            <p:cNvPr id="23" name="Rectangle 22"/>
            <p:cNvSpPr/>
            <p:nvPr/>
          </p:nvSpPr>
          <p:spPr>
            <a:xfrm>
              <a:off x="3013165" y="783772"/>
              <a:ext cx="2977983" cy="1996004"/>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10" name="TextBox 14"/>
            <p:cNvSpPr txBox="1">
              <a:spLocks noChangeArrowheads="1"/>
            </p:cNvSpPr>
            <p:nvPr/>
          </p:nvSpPr>
          <p:spPr bwMode="auto">
            <a:xfrm>
              <a:off x="3679825" y="905093"/>
              <a:ext cx="2333269" cy="181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115888" indent="-115888"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Java 普及</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针对资源受限设备的配置文件</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JSR 310 — 日期和时间 API</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非罗马日历</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Unicode 6.2</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ResourceBundle </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BCP47 区域匹配</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全球化和易访问性</a:t>
              </a:r>
            </a:p>
          </p:txBody>
        </p:sp>
        <p:pic>
          <p:nvPicPr>
            <p:cNvPr id="9" name="Picture 8"/>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60700" y="789205"/>
              <a:ext cx="639763" cy="639763"/>
            </a:xfrm>
            <a:prstGeom prst="rect">
              <a:avLst/>
            </a:prstGeom>
            <a:effectLst>
              <a:outerShdw blurRad="25400" sx="102000" sy="102000" algn="ctr" rotWithShape="0">
                <a:prstClr val="black">
                  <a:alpha val="18000"/>
                </a:prstClr>
              </a:outerShdw>
            </a:effectLst>
          </p:spPr>
        </p:pic>
      </p:grpSp>
      <p:grpSp>
        <p:nvGrpSpPr>
          <p:cNvPr id="4" name="Group 3"/>
          <p:cNvGrpSpPr/>
          <p:nvPr/>
        </p:nvGrpSpPr>
        <p:grpSpPr>
          <a:xfrm>
            <a:off x="87086" y="774575"/>
            <a:ext cx="2846309" cy="1302942"/>
            <a:chOff x="87086" y="774575"/>
            <a:chExt cx="2846309" cy="1302942"/>
          </a:xfrm>
        </p:grpSpPr>
        <p:sp>
          <p:nvSpPr>
            <p:cNvPr id="2" name="Rectangle 1"/>
            <p:cNvSpPr/>
            <p:nvPr/>
          </p:nvSpPr>
          <p:spPr>
            <a:xfrm>
              <a:off x="87086" y="783772"/>
              <a:ext cx="2846309" cy="1293745"/>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12" name="TextBox 6"/>
            <p:cNvSpPr txBox="1">
              <a:spLocks noChangeArrowheads="1"/>
            </p:cNvSpPr>
            <p:nvPr/>
          </p:nvSpPr>
          <p:spPr bwMode="auto">
            <a:xfrm>
              <a:off x="715963" y="890463"/>
              <a:ext cx="1939455" cy="1121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创新</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Lambda（即闭包）</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语言互操作性</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Nashorn</a:t>
              </a:r>
            </a:p>
          </p:txBody>
        </p:sp>
        <p:pic>
          <p:nvPicPr>
            <p:cNvPr id="10" name="Picture 9"/>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3663" y="774575"/>
              <a:ext cx="641350" cy="639763"/>
            </a:xfrm>
            <a:prstGeom prst="rect">
              <a:avLst/>
            </a:prstGeom>
            <a:effectLst>
              <a:outerShdw blurRad="25400" sx="102000" sy="102000" algn="ctr" rotWithShape="0">
                <a:prstClr val="black">
                  <a:alpha val="18000"/>
                </a:prstClr>
              </a:outerShdw>
            </a:effectLst>
          </p:spPr>
        </p:pic>
      </p:grpSp>
      <p:grpSp>
        <p:nvGrpSpPr>
          <p:cNvPr id="5" name="Group 4"/>
          <p:cNvGrpSpPr/>
          <p:nvPr/>
        </p:nvGrpSpPr>
        <p:grpSpPr>
          <a:xfrm>
            <a:off x="87086" y="2187244"/>
            <a:ext cx="2846309" cy="1324051"/>
            <a:chOff x="87086" y="2187244"/>
            <a:chExt cx="2846309" cy="1324051"/>
          </a:xfrm>
        </p:grpSpPr>
        <p:sp>
          <p:nvSpPr>
            <p:cNvPr id="20" name="Rectangle 19"/>
            <p:cNvSpPr/>
            <p:nvPr/>
          </p:nvSpPr>
          <p:spPr>
            <a:xfrm>
              <a:off x="87086" y="2187244"/>
              <a:ext cx="2846309" cy="132405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13" name="TextBox 11"/>
            <p:cNvSpPr txBox="1">
              <a:spLocks noChangeArrowheads="1"/>
            </p:cNvSpPr>
            <p:nvPr/>
          </p:nvSpPr>
          <p:spPr bwMode="auto">
            <a:xfrm>
              <a:off x="715963" y="2298700"/>
              <a:ext cx="2188171"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核心库</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核心集合 API 支持并行操作</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功能增强</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改进的类型推断</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93663" y="2190875"/>
              <a:ext cx="641350" cy="641350"/>
            </a:xfrm>
            <a:prstGeom prst="rect">
              <a:avLst/>
            </a:prstGeom>
            <a:effectLst>
              <a:outerShdw blurRad="25400" sx="102000" sy="102000" algn="ctr" rotWithShape="0">
                <a:prstClr val="black">
                  <a:alpha val="18000"/>
                </a:prstClr>
              </a:outerShdw>
            </a:effectLst>
          </p:spPr>
        </p:pic>
      </p:grpSp>
      <p:grpSp>
        <p:nvGrpSpPr>
          <p:cNvPr id="18" name="Group 17"/>
          <p:cNvGrpSpPr/>
          <p:nvPr/>
        </p:nvGrpSpPr>
        <p:grpSpPr>
          <a:xfrm>
            <a:off x="6067425" y="2902675"/>
            <a:ext cx="2945946" cy="1778181"/>
            <a:chOff x="6067425" y="2902675"/>
            <a:chExt cx="2945946" cy="1778181"/>
          </a:xfrm>
        </p:grpSpPr>
        <p:sp>
          <p:nvSpPr>
            <p:cNvPr id="24" name="Rectangle 23"/>
            <p:cNvSpPr/>
            <p:nvPr/>
          </p:nvSpPr>
          <p:spPr>
            <a:xfrm>
              <a:off x="6096000" y="2902675"/>
              <a:ext cx="2917371" cy="177818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15" name="TextBox 16"/>
            <p:cNvSpPr txBox="1">
              <a:spLocks noChangeArrowheads="1"/>
            </p:cNvSpPr>
            <p:nvPr/>
          </p:nvSpPr>
          <p:spPr bwMode="auto">
            <a:xfrm>
              <a:off x="6673850" y="3004188"/>
              <a:ext cx="2338476"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安全性</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受限的 doPrivilege</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NSA Suite B 算法支持</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SNI 服务器端支持</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DSA 更新至 FIPS186-3</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AEAD JSSE CipherSuites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067425" y="2910526"/>
              <a:ext cx="641350" cy="639762"/>
            </a:xfrm>
            <a:prstGeom prst="rect">
              <a:avLst/>
            </a:prstGeom>
            <a:effectLst>
              <a:outerShdw blurRad="25400" sx="102000" sy="102000" algn="ctr" rotWithShape="0">
                <a:prstClr val="black">
                  <a:alpha val="18000"/>
                </a:prstClr>
              </a:outerShdw>
            </a:effectLst>
          </p:spPr>
        </p:pic>
      </p:grpSp>
      <p:grpSp>
        <p:nvGrpSpPr>
          <p:cNvPr id="15" name="Group 14"/>
          <p:cNvGrpSpPr/>
          <p:nvPr/>
        </p:nvGrpSpPr>
        <p:grpSpPr>
          <a:xfrm>
            <a:off x="3021186" y="2889612"/>
            <a:ext cx="2977983" cy="1804307"/>
            <a:chOff x="3013165" y="2889612"/>
            <a:chExt cx="2977983" cy="1804307"/>
          </a:xfrm>
        </p:grpSpPr>
        <p:sp>
          <p:nvSpPr>
            <p:cNvPr id="22" name="Rectangle 21"/>
            <p:cNvSpPr/>
            <p:nvPr/>
          </p:nvSpPr>
          <p:spPr>
            <a:xfrm>
              <a:off x="3013165" y="2889612"/>
              <a:ext cx="2977983" cy="1804307"/>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18" name="TextBox 20"/>
            <p:cNvSpPr txBox="1">
              <a:spLocks noChangeArrowheads="1"/>
            </p:cNvSpPr>
            <p:nvPr/>
          </p:nvSpPr>
          <p:spPr bwMode="auto">
            <a:xfrm>
              <a:off x="3679825" y="3106106"/>
              <a:ext cx="2171700" cy="136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工具</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编译器控制和日志记录</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JSR 308 — Java 类型批注</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本机应用捆绑 </a:t>
              </a:r>
            </a:p>
            <a:p>
              <a:pPr marL="118872" indent="-118872" algn="l">
                <a:spcBef>
                  <a:spcPts val="200"/>
                </a:spcBef>
                <a:buClr>
                  <a:srgbClr val="424545"/>
                </a:buClr>
                <a:buFont typeface="Arial"/>
                <a:buChar char="•"/>
              </a:pPr>
              <a:r>
                <a:rPr lang="en-US" sz="1200" b="0" i="0">
                  <a:solidFill>
                    <a:srgbClr val="424545"/>
                  </a:solidFill>
                  <a:ea typeface="黑体" pitchFamily="49" charset="-122"/>
                  <a:cs typeface="Arial" pitchFamily="34" charset="0"/>
                </a:rPr>
                <a:t>应用商店捆绑工具 </a:t>
              </a:r>
            </a:p>
          </p:txBody>
        </p:sp>
        <p:pic>
          <p:nvPicPr>
            <p:cNvPr id="13" name="Picture 12"/>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060700" y="2955293"/>
              <a:ext cx="639763" cy="639763"/>
            </a:xfrm>
            <a:prstGeom prst="rect">
              <a:avLst/>
            </a:prstGeom>
            <a:effectLst>
              <a:outerShdw blurRad="25400" sx="102000" sy="102000" algn="ctr" rotWithShape="0">
                <a:prstClr val="black">
                  <a:alpha val="18000"/>
                </a:prstClr>
              </a:outerShdw>
            </a:effectLst>
          </p:spPr>
        </p:pic>
      </p:grpSp>
      <p:grpSp>
        <p:nvGrpSpPr>
          <p:cNvPr id="17" name="Group 16"/>
          <p:cNvGrpSpPr/>
          <p:nvPr/>
        </p:nvGrpSpPr>
        <p:grpSpPr>
          <a:xfrm>
            <a:off x="6067425" y="774575"/>
            <a:ext cx="2945946" cy="1989023"/>
            <a:chOff x="6067425" y="781890"/>
            <a:chExt cx="2945946" cy="1989023"/>
          </a:xfrm>
        </p:grpSpPr>
        <p:sp>
          <p:nvSpPr>
            <p:cNvPr id="25" name="Rectangle 24"/>
            <p:cNvSpPr/>
            <p:nvPr/>
          </p:nvSpPr>
          <p:spPr>
            <a:xfrm>
              <a:off x="6096000" y="783772"/>
              <a:ext cx="2917371" cy="198714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5063" name="TextBox 19"/>
            <p:cNvSpPr txBox="1">
              <a:spLocks noChangeArrowheads="1"/>
            </p:cNvSpPr>
            <p:nvPr/>
          </p:nvSpPr>
          <p:spPr bwMode="auto">
            <a:xfrm>
              <a:off x="6673850" y="875833"/>
              <a:ext cx="2228748" cy="181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115888" indent="-115888"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客户端</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部署增强</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JavaFX 8</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Java SE Embedded 支持</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增强的 HTML5 支持</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3D 形状和属性</a:t>
              </a:r>
            </a:p>
            <a:p>
              <a:pPr lvl="1" algn="l">
                <a:spcBef>
                  <a:spcPts val="200"/>
                </a:spcBef>
                <a:buClr>
                  <a:srgbClr val="424545"/>
                </a:buClr>
                <a:buFont typeface="Arial"/>
                <a:buChar char="•"/>
              </a:pPr>
              <a:r>
                <a:rPr lang="en-US" sz="1200" b="0" i="0">
                  <a:solidFill>
                    <a:srgbClr val="424545"/>
                  </a:solidFill>
                  <a:ea typeface="黑体" pitchFamily="49" charset="-122"/>
                  <a:cs typeface="Arial" pitchFamily="34" charset="0"/>
                </a:rPr>
                <a:t>显示</a:t>
              </a:r>
            </a:p>
          </p:txBody>
        </p:sp>
        <p:pic>
          <p:nvPicPr>
            <p:cNvPr id="14" name="Picture 13"/>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6067425" y="781890"/>
              <a:ext cx="641350" cy="639763"/>
            </a:xfrm>
            <a:prstGeom prst="rect">
              <a:avLst/>
            </a:prstGeom>
            <a:effectLst>
              <a:outerShdw blurRad="25400" sx="102000" sy="102000" algn="ctr" rotWithShape="0">
                <a:prstClr val="black">
                  <a:alpha val="18000"/>
                </a:prstClr>
              </a:outerShdw>
            </a:effectLst>
          </p:spPr>
        </p:pic>
      </p:grpSp>
      <p:grpSp>
        <p:nvGrpSpPr>
          <p:cNvPr id="6" name="Group 5"/>
          <p:cNvGrpSpPr/>
          <p:nvPr/>
        </p:nvGrpSpPr>
        <p:grpSpPr>
          <a:xfrm>
            <a:off x="87086" y="3632171"/>
            <a:ext cx="2846309" cy="1065341"/>
            <a:chOff x="87086" y="3632171"/>
            <a:chExt cx="2846309" cy="1065341"/>
          </a:xfrm>
        </p:grpSpPr>
        <p:sp>
          <p:nvSpPr>
            <p:cNvPr id="21" name="Rectangle 20"/>
            <p:cNvSpPr/>
            <p:nvPr/>
          </p:nvSpPr>
          <p:spPr>
            <a:xfrm>
              <a:off x="87086" y="3632171"/>
              <a:ext cx="2846309" cy="1065341"/>
            </a:xfrm>
            <a:prstGeom prst="rect">
              <a:avLst/>
            </a:prstGeom>
            <a:solidFill>
              <a:schemeClr val="bg1">
                <a:lumMod val="9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3022" name="TextBox 25"/>
            <p:cNvSpPr txBox="1">
              <a:spLocks noChangeArrowheads="1"/>
            </p:cNvSpPr>
            <p:nvPr/>
          </p:nvSpPr>
          <p:spPr bwMode="auto">
            <a:xfrm>
              <a:off x="715963" y="3732656"/>
              <a:ext cx="2122335" cy="905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spcBef>
                  <a:spcPts val="200"/>
                </a:spcBef>
                <a:buNone/>
              </a:pPr>
              <a:r>
                <a:rPr lang="en-US" b="1" i="0">
                  <a:solidFill>
                    <a:srgbClr val="424545"/>
                  </a:solidFill>
                  <a:ea typeface="黑体" pitchFamily="49" charset="-122"/>
                  <a:cs typeface="Arial" pitchFamily="34" charset="0"/>
                </a:rPr>
                <a:t>一般改进</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JVM 增强</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无 PermGen 限制</a:t>
              </a:r>
            </a:p>
            <a:p>
              <a:pPr marL="118872" indent="-118872" algn="l">
                <a:spcBef>
                  <a:spcPts val="100"/>
                </a:spcBef>
                <a:buClr>
                  <a:srgbClr val="424545"/>
                </a:buClr>
                <a:buFont typeface="Arial"/>
                <a:buChar char="•"/>
              </a:pPr>
              <a:r>
                <a:rPr lang="en-US" sz="1200" b="0" i="0">
                  <a:solidFill>
                    <a:srgbClr val="424545"/>
                  </a:solidFill>
                  <a:ea typeface="黑体" pitchFamily="49" charset="-122"/>
                  <a:cs typeface="Arial" pitchFamily="34" charset="0"/>
                </a:rPr>
                <a:t>性能增强</a:t>
              </a:r>
            </a:p>
          </p:txBody>
        </p:sp>
        <p:pic>
          <p:nvPicPr>
            <p:cNvPr id="16" name="Picture 15"/>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93663" y="3643476"/>
              <a:ext cx="641350" cy="639762"/>
            </a:xfrm>
            <a:prstGeom prst="rect">
              <a:avLst/>
            </a:prstGeom>
            <a:effectLst>
              <a:outerShdw blurRad="25400" sx="102000" sy="102000" algn="ctr" rotWithShape="0">
                <a:prstClr val="black">
                  <a:alpha val="18000"/>
                </a:prstClr>
              </a:outerShdw>
            </a:effectLst>
          </p:spPr>
        </p:pic>
      </p:grpSp>
    </p:spTree>
    <p:extLst>
      <p:ext uri="{BB962C8B-B14F-4D97-AF65-F5344CB8AC3E}">
        <p14:creationId xmlns:p14="http://schemas.microsoft.com/office/powerpoint/2010/main" xmlns="" val="3181155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flipH="1">
            <a:off x="2305859" y="2527846"/>
            <a:ext cx="812557"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53253" name="Title 1"/>
          <p:cNvSpPr>
            <a:spLocks noGrp="1"/>
          </p:cNvSpPr>
          <p:nvPr>
            <p:ph type="title"/>
          </p:nvPr>
        </p:nvSpPr>
        <p:spPr/>
        <p:txBody>
          <a:bodyPr/>
          <a:lstStyle/>
          <a:p>
            <a:pPr algn="l">
              <a:lnSpc>
                <a:spcPct val="90000"/>
              </a:lnSpc>
              <a:spcBef>
                <a:spcPts val="0"/>
              </a:spcBef>
              <a:spcAft>
                <a:spcPts val="0"/>
              </a:spcAft>
              <a:buNone/>
            </a:pPr>
            <a:r>
              <a:rPr lang="sv-SE" sz="2800" b="1" i="0">
                <a:solidFill>
                  <a:srgbClr val="000000"/>
                </a:solidFill>
                <a:ea typeface="黑体" pitchFamily="49" charset="-122"/>
              </a:rPr>
              <a:t>Java SE 规划</a:t>
            </a:r>
          </a:p>
        </p:txBody>
      </p:sp>
      <p:sp>
        <p:nvSpPr>
          <p:cNvPr id="4" name="Text Placeholder 3"/>
          <p:cNvSpPr>
            <a:spLocks noGrp="1"/>
          </p:cNvSpPr>
          <p:nvPr>
            <p:ph type="body" sz="quarter" idx="13"/>
          </p:nvPr>
        </p:nvSpPr>
        <p:spPr/>
        <p:txBody>
          <a:bodyPr/>
          <a:lstStyle/>
          <a:p>
            <a:endParaRPr lang="en-US">
              <a:ea typeface="黑体" pitchFamily="49" charset="-122"/>
            </a:endParaRPr>
          </a:p>
        </p:txBody>
      </p:sp>
      <p:cxnSp>
        <p:nvCxnSpPr>
          <p:cNvPr id="30" name="Straight Connector 29"/>
          <p:cNvCxnSpPr>
            <a:stCxn id="72" idx="2"/>
          </p:cNvCxnSpPr>
          <p:nvPr/>
        </p:nvCxnSpPr>
        <p:spPr>
          <a:xfrm flipH="1">
            <a:off x="6640814" y="2602503"/>
            <a:ext cx="1" cy="41732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flipH="1" flipV="1">
            <a:off x="4955661" y="3066451"/>
            <a:ext cx="1099741" cy="500445"/>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6" name="Freeform 5"/>
          <p:cNvSpPr/>
          <p:nvPr/>
        </p:nvSpPr>
        <p:spPr>
          <a:xfrm>
            <a:off x="1388594" y="3066452"/>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5" name="Freeform 4"/>
          <p:cNvSpPr/>
          <p:nvPr/>
        </p:nvSpPr>
        <p:spPr>
          <a:xfrm>
            <a:off x="953822" y="2410691"/>
            <a:ext cx="804640" cy="606970"/>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2" name="Freeform 31"/>
          <p:cNvSpPr/>
          <p:nvPr/>
        </p:nvSpPr>
        <p:spPr>
          <a:xfrm flipH="1">
            <a:off x="3987529" y="2487015"/>
            <a:ext cx="757120"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3" name="Freeform 32"/>
          <p:cNvSpPr/>
          <p:nvPr/>
        </p:nvSpPr>
        <p:spPr>
          <a:xfrm>
            <a:off x="3987529" y="3031501"/>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Freeform 34"/>
          <p:cNvSpPr/>
          <p:nvPr/>
        </p:nvSpPr>
        <p:spPr>
          <a:xfrm flipH="1">
            <a:off x="2258755" y="3061230"/>
            <a:ext cx="47104" cy="109311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cxnSp>
        <p:nvCxnSpPr>
          <p:cNvPr id="36" name="Straight Connector 35"/>
          <p:cNvCxnSpPr/>
          <p:nvPr/>
        </p:nvCxnSpPr>
        <p:spPr>
          <a:xfrm>
            <a:off x="8378513" y="2487015"/>
            <a:ext cx="0" cy="95679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15815" y="2890925"/>
            <a:ext cx="8312372" cy="266070"/>
            <a:chOff x="415815" y="2890925"/>
            <a:chExt cx="8312372" cy="266070"/>
          </a:xfrm>
        </p:grpSpPr>
        <p:sp>
          <p:nvSpPr>
            <p:cNvPr id="53255" name="Line 28"/>
            <p:cNvSpPr>
              <a:spLocks noChangeShapeType="1"/>
            </p:cNvSpPr>
            <p:nvPr/>
          </p:nvSpPr>
          <p:spPr bwMode="auto">
            <a:xfrm flipV="1">
              <a:off x="415815" y="3025231"/>
              <a:ext cx="8312372" cy="12541"/>
            </a:xfrm>
            <a:prstGeom prst="line">
              <a:avLst/>
            </a:prstGeom>
            <a:noFill/>
            <a:ln w="8890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dirty="0">
                <a:ea typeface="黑体" pitchFamily="49" charset="-122"/>
                <a:cs typeface="Arial" pitchFamily="34" charset="0"/>
              </a:endParaRPr>
            </a:p>
          </p:txBody>
        </p:sp>
        <p:sp>
          <p:nvSpPr>
            <p:cNvPr id="17" name="Rectangle 38"/>
            <p:cNvSpPr>
              <a:spLocks/>
            </p:cNvSpPr>
            <p:nvPr/>
          </p:nvSpPr>
          <p:spPr bwMode="auto">
            <a:xfrm>
              <a:off x="5311845" y="2896799"/>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2015</a:t>
              </a:r>
            </a:p>
          </p:txBody>
        </p:sp>
        <p:sp>
          <p:nvSpPr>
            <p:cNvPr id="19" name="Rectangle 40"/>
            <p:cNvSpPr>
              <a:spLocks/>
            </p:cNvSpPr>
            <p:nvPr/>
          </p:nvSpPr>
          <p:spPr bwMode="auto">
            <a:xfrm>
              <a:off x="482957" y="2890928"/>
              <a:ext cx="587375"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2013</a:t>
              </a:r>
            </a:p>
          </p:txBody>
        </p:sp>
        <p:sp>
          <p:nvSpPr>
            <p:cNvPr id="20" name="Rectangle 41"/>
            <p:cNvSpPr>
              <a:spLocks/>
            </p:cNvSpPr>
            <p:nvPr/>
          </p:nvSpPr>
          <p:spPr bwMode="auto">
            <a:xfrm>
              <a:off x="2896607" y="2893470"/>
              <a:ext cx="588963" cy="263525"/>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2014</a:t>
              </a:r>
            </a:p>
          </p:txBody>
        </p:sp>
        <p:sp>
          <p:nvSpPr>
            <p:cNvPr id="48" name="Rectangle 38"/>
            <p:cNvSpPr>
              <a:spLocks/>
            </p:cNvSpPr>
            <p:nvPr/>
          </p:nvSpPr>
          <p:spPr bwMode="auto">
            <a:xfrm>
              <a:off x="7672098" y="2890925"/>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2016</a:t>
              </a:r>
            </a:p>
          </p:txBody>
        </p:sp>
      </p:grpSp>
      <p:sp>
        <p:nvSpPr>
          <p:cNvPr id="23" name="Rectangle 44"/>
          <p:cNvSpPr>
            <a:spLocks/>
          </p:cNvSpPr>
          <p:nvPr/>
        </p:nvSpPr>
        <p:spPr bwMode="auto">
          <a:xfrm>
            <a:off x="4274630" y="1152930"/>
            <a:ext cx="2004250" cy="144957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dirty="0">
                <a:latin typeface="Arial" pitchFamily="34" charset="0"/>
                <a:ea typeface="黑体" pitchFamily="49" charset="-122"/>
                <a:cs typeface="Arial" pitchFamily="34" charset="0"/>
              </a:rPr>
              <a:t>JDK 8（2014 年 1 </a:t>
            </a:r>
            <a:r>
              <a:rPr lang="en-US" sz="1200" b="1" i="0" dirty="0" err="1">
                <a:latin typeface="Arial" pitchFamily="34" charset="0"/>
                <a:ea typeface="黑体" pitchFamily="49" charset="-122"/>
                <a:cs typeface="Arial" pitchFamily="34" charset="0"/>
              </a:rPr>
              <a:t>季度</a:t>
            </a:r>
            <a:r>
              <a:rPr lang="en-US" sz="1200" b="1" i="0" dirty="0">
                <a:latin typeface="Arial" pitchFamily="34" charset="0"/>
                <a:ea typeface="黑体" pitchFamily="49" charset="-122"/>
                <a:cs typeface="Arial" pitchFamily="34" charset="0"/>
              </a:rPr>
              <a:t>）</a:t>
            </a: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Lambda</a:t>
            </a: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JVM </a:t>
            </a:r>
            <a:r>
              <a:rPr lang="en-US" sz="900" b="0" i="0" dirty="0" err="1">
                <a:latin typeface="Arial" pitchFamily="34" charset="0"/>
                <a:ea typeface="黑体" pitchFamily="49" charset="-122"/>
                <a:cs typeface="Arial" pitchFamily="34" charset="0"/>
              </a:rPr>
              <a:t>整合</a:t>
            </a:r>
            <a:endParaRPr lang="en-US" sz="900" b="0" i="0" dirty="0">
              <a:latin typeface="Arial" pitchFamily="34" charset="0"/>
              <a:ea typeface="黑体" pitchFamily="49" charset="-122"/>
              <a:cs typeface="Arial" pitchFamily="34" charset="0"/>
            </a:endParaRP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JavaScript </a:t>
            </a:r>
            <a:r>
              <a:rPr lang="en-US" sz="900" b="0" i="0" dirty="0" err="1">
                <a:latin typeface="Arial" pitchFamily="34" charset="0"/>
                <a:ea typeface="黑体" pitchFamily="49" charset="-122"/>
                <a:cs typeface="Arial" pitchFamily="34" charset="0"/>
              </a:rPr>
              <a:t>互操作性</a:t>
            </a:r>
            <a:endParaRPr lang="en-US" sz="900" b="0" i="0" dirty="0">
              <a:latin typeface="Arial" pitchFamily="34" charset="0"/>
              <a:ea typeface="黑体" pitchFamily="49" charset="-122"/>
              <a:cs typeface="Arial" pitchFamily="34" charset="0"/>
            </a:endParaRPr>
          </a:p>
          <a:p>
            <a:pPr marL="54864" indent="-54864" algn="l">
              <a:spcBef>
                <a:spcPts val="200"/>
              </a:spcBef>
              <a:buClr>
                <a:srgbClr val="5382A1"/>
              </a:buClr>
              <a:buSzPct val="100000"/>
              <a:buFont typeface="Arial"/>
              <a:buChar char="•"/>
            </a:pPr>
            <a:r>
              <a:rPr lang="en-US" sz="900" b="0" i="0" dirty="0" err="1">
                <a:latin typeface="Arial" pitchFamily="34" charset="0"/>
                <a:ea typeface="黑体" pitchFamily="49" charset="-122"/>
                <a:cs typeface="Arial" pitchFamily="34" charset="0"/>
              </a:rPr>
              <a:t>JavaFX</a:t>
            </a:r>
            <a:r>
              <a:rPr lang="en-US" sz="900" b="0" i="0" dirty="0">
                <a:latin typeface="Arial" pitchFamily="34" charset="0"/>
                <a:ea typeface="黑体" pitchFamily="49" charset="-122"/>
                <a:cs typeface="Arial" pitchFamily="34" charset="0"/>
              </a:rPr>
              <a:t> 8</a:t>
            </a:r>
          </a:p>
          <a:p>
            <a:pPr marL="228600" lvl="2"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3D API</a:t>
            </a:r>
          </a:p>
          <a:p>
            <a:pPr marL="228600" lvl="2"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Java SE Embedded </a:t>
            </a:r>
            <a:r>
              <a:rPr lang="en-US" sz="900" b="0" i="0" dirty="0" err="1">
                <a:latin typeface="Arial" pitchFamily="34" charset="0"/>
                <a:ea typeface="黑体" pitchFamily="49" charset="-122"/>
                <a:cs typeface="Arial" pitchFamily="34" charset="0"/>
              </a:rPr>
              <a:t>支持</a:t>
            </a:r>
            <a:endParaRPr lang="en-US" sz="900" b="0" i="0" dirty="0">
              <a:latin typeface="Arial" pitchFamily="34" charset="0"/>
              <a:ea typeface="黑体" pitchFamily="49" charset="-122"/>
              <a:cs typeface="Arial" pitchFamily="34" charset="0"/>
            </a:endParaRPr>
          </a:p>
          <a:p>
            <a:pPr marL="228600" lvl="2" indent="-54864" algn="l">
              <a:spcBef>
                <a:spcPts val="200"/>
              </a:spcBef>
              <a:buClr>
                <a:srgbClr val="5382A1"/>
              </a:buClr>
              <a:buSzPct val="100000"/>
              <a:buFont typeface="Arial"/>
              <a:buChar char="•"/>
            </a:pPr>
            <a:r>
              <a:rPr lang="en-US" sz="900" b="0" i="0" dirty="0" err="1">
                <a:latin typeface="Arial" pitchFamily="34" charset="0"/>
                <a:ea typeface="黑体" pitchFamily="49" charset="-122"/>
                <a:cs typeface="Arial" pitchFamily="34" charset="0"/>
              </a:rPr>
              <a:t>增强的</a:t>
            </a:r>
            <a:r>
              <a:rPr lang="en-US" sz="900" b="0" i="0" dirty="0">
                <a:latin typeface="Arial" pitchFamily="34" charset="0"/>
                <a:ea typeface="黑体" pitchFamily="49" charset="-122"/>
                <a:cs typeface="Arial" pitchFamily="34" charset="0"/>
              </a:rPr>
              <a:t> HTML5 </a:t>
            </a:r>
            <a:r>
              <a:rPr lang="en-US" sz="900" b="0" i="0" dirty="0" err="1">
                <a:latin typeface="Arial" pitchFamily="34" charset="0"/>
                <a:ea typeface="黑体" pitchFamily="49" charset="-122"/>
                <a:cs typeface="Arial" pitchFamily="34" charset="0"/>
              </a:rPr>
              <a:t>支持</a:t>
            </a:r>
            <a:endParaRPr lang="en-US" sz="900" b="0" i="0" dirty="0">
              <a:latin typeface="Arial" pitchFamily="34" charset="0"/>
              <a:ea typeface="黑体" pitchFamily="49" charset="-122"/>
              <a:cs typeface="Arial" pitchFamily="34" charset="0"/>
            </a:endParaRPr>
          </a:p>
        </p:txBody>
      </p:sp>
      <p:sp>
        <p:nvSpPr>
          <p:cNvPr id="26" name="Rectangle 47"/>
          <p:cNvSpPr>
            <a:spLocks/>
          </p:cNvSpPr>
          <p:nvPr/>
        </p:nvSpPr>
        <p:spPr bwMode="auto">
          <a:xfrm>
            <a:off x="2581395" y="1515474"/>
            <a:ext cx="1535320" cy="108702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7u40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Flight Recorder</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Mission Control 5.2</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发现协议</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本机内存跟踪</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本地安全策略</a:t>
            </a:r>
          </a:p>
        </p:txBody>
      </p:sp>
      <p:sp>
        <p:nvSpPr>
          <p:cNvPr id="31" name="Rectangle 44"/>
          <p:cNvSpPr>
            <a:spLocks/>
          </p:cNvSpPr>
          <p:nvPr/>
        </p:nvSpPr>
        <p:spPr bwMode="auto">
          <a:xfrm>
            <a:off x="7155426" y="1304459"/>
            <a:ext cx="1474224" cy="1298043"/>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9</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模块化 — Jigsaw</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互操作性</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云</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易于使用</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JavaFX JSR</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优化 </a:t>
            </a:r>
          </a:p>
        </p:txBody>
      </p:sp>
      <p:sp>
        <p:nvSpPr>
          <p:cNvPr id="27" name="Rectangle 46"/>
          <p:cNvSpPr>
            <a:spLocks/>
          </p:cNvSpPr>
          <p:nvPr/>
        </p:nvSpPr>
        <p:spPr bwMode="auto">
          <a:xfrm>
            <a:off x="415814" y="3385503"/>
            <a:ext cx="1590454" cy="63372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NetBeans IDE 7.3</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新的提示和重构</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支持</a:t>
            </a:r>
          </a:p>
          <a:p>
            <a:pPr algn="l">
              <a:spcBef>
                <a:spcPts val="200"/>
              </a:spcBef>
              <a:buNone/>
            </a:pPr>
            <a:endParaRPr lang="en-US" sz="1000" dirty="0" smtClean="0">
              <a:latin typeface="Arial" pitchFamily="34" charset="0"/>
              <a:ea typeface="黑体" pitchFamily="49" charset="-122"/>
              <a:cs typeface="Arial" pitchFamily="34" charset="0"/>
            </a:endParaRPr>
          </a:p>
        </p:txBody>
      </p:sp>
      <p:sp>
        <p:nvSpPr>
          <p:cNvPr id="29" name="Rectangle 46"/>
          <p:cNvSpPr>
            <a:spLocks/>
          </p:cNvSpPr>
          <p:nvPr/>
        </p:nvSpPr>
        <p:spPr bwMode="auto">
          <a:xfrm>
            <a:off x="3205888" y="3385503"/>
            <a:ext cx="2006600" cy="117649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NetBeans IDE 8</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JDK 8 支持</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2.0 支持</a:t>
            </a:r>
          </a:p>
          <a:p>
            <a:pPr algn="l">
              <a:spcBef>
                <a:spcPts val="600"/>
              </a:spcBef>
              <a:buNone/>
            </a:pPr>
            <a:r>
              <a:rPr lang="en-US" sz="1200" b="1" i="0">
                <a:latin typeface="Arial" pitchFamily="34" charset="0"/>
                <a:ea typeface="黑体" pitchFamily="49" charset="-122"/>
                <a:cs typeface="Arial" pitchFamily="34" charset="0"/>
              </a:rPr>
              <a:t>Scene Builder 2.0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JavaFX 8 支持</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增强的 Java IDE 支持</a:t>
            </a:r>
          </a:p>
          <a:p>
            <a:pPr algn="l">
              <a:spcBef>
                <a:spcPts val="200"/>
              </a:spcBef>
              <a:buNone/>
            </a:pPr>
            <a:endParaRPr lang="en-US" sz="1000" dirty="0" smtClean="0">
              <a:latin typeface="Arial" pitchFamily="34" charset="0"/>
              <a:ea typeface="黑体" pitchFamily="49" charset="-122"/>
              <a:cs typeface="Arial" pitchFamily="34" charset="0"/>
            </a:endParaRPr>
          </a:p>
        </p:txBody>
      </p:sp>
      <p:sp>
        <p:nvSpPr>
          <p:cNvPr id="34" name="Rectangle 46"/>
          <p:cNvSpPr>
            <a:spLocks/>
          </p:cNvSpPr>
          <p:nvPr/>
        </p:nvSpPr>
        <p:spPr bwMode="auto">
          <a:xfrm>
            <a:off x="6970324" y="3385503"/>
            <a:ext cx="1659325"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0" bIns="38100"/>
          <a:lstStyle/>
          <a:p>
            <a:pPr algn="l">
              <a:spcBef>
                <a:spcPts val="200"/>
              </a:spcBef>
              <a:buNone/>
            </a:pPr>
            <a:r>
              <a:rPr lang="en-US" sz="1200" b="1" i="0">
                <a:latin typeface="Arial" pitchFamily="34" charset="0"/>
                <a:ea typeface="黑体" pitchFamily="49" charset="-122"/>
                <a:cs typeface="Arial" pitchFamily="34" charset="0"/>
              </a:rPr>
              <a:t>NetBeans IDE 9</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JDK 9 支持</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3.0 支持</a:t>
            </a:r>
          </a:p>
          <a:p>
            <a:pPr algn="l">
              <a:spcBef>
                <a:spcPts val="600"/>
              </a:spcBef>
              <a:buNone/>
            </a:pPr>
            <a:r>
              <a:rPr lang="en-US" sz="1200" b="1" i="0">
                <a:latin typeface="Arial" pitchFamily="34" charset="0"/>
                <a:ea typeface="黑体" pitchFamily="49" charset="-122"/>
                <a:cs typeface="Arial" pitchFamily="34" charset="0"/>
              </a:rPr>
              <a:t>Scene Builder 3.0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JavaFX 9 支持</a:t>
            </a:r>
          </a:p>
        </p:txBody>
      </p:sp>
      <p:sp>
        <p:nvSpPr>
          <p:cNvPr id="77" name="Rectangle 43"/>
          <p:cNvSpPr>
            <a:spLocks/>
          </p:cNvSpPr>
          <p:nvPr/>
        </p:nvSpPr>
        <p:spPr bwMode="auto">
          <a:xfrm>
            <a:off x="420983" y="1956370"/>
            <a:ext cx="2002497" cy="64613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Aft>
                <a:spcPts val="200"/>
              </a:spcAft>
              <a:buNone/>
            </a:pPr>
            <a:r>
              <a:rPr lang="en-US" sz="1200" b="1" i="0">
                <a:latin typeface="Arial" pitchFamily="34" charset="0"/>
                <a:ea typeface="黑体" pitchFamily="49" charset="-122"/>
                <a:cs typeface="Arial" pitchFamily="34" charset="0"/>
              </a:rPr>
              <a:t>7u21</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客户端安全增强</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应用商店打包工具</a:t>
            </a:r>
          </a:p>
        </p:txBody>
      </p:sp>
      <p:sp>
        <p:nvSpPr>
          <p:cNvPr id="68" name="Rectangle 44"/>
          <p:cNvSpPr>
            <a:spLocks/>
          </p:cNvSpPr>
          <p:nvPr/>
        </p:nvSpPr>
        <p:spPr bwMode="auto">
          <a:xfrm>
            <a:off x="5372747" y="3385503"/>
            <a:ext cx="1437318"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8u20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Deterministic G1</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Mission Control 6.0 </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改进的 JRE 安装程序 </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应用捆绑增强</a:t>
            </a:r>
          </a:p>
        </p:txBody>
      </p:sp>
      <p:sp>
        <p:nvSpPr>
          <p:cNvPr id="72" name="Rectangle 44"/>
          <p:cNvSpPr>
            <a:spLocks/>
          </p:cNvSpPr>
          <p:nvPr/>
        </p:nvSpPr>
        <p:spPr bwMode="auto">
          <a:xfrm>
            <a:off x="6206378" y="2279437"/>
            <a:ext cx="868873" cy="32306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8u40</a:t>
            </a:r>
          </a:p>
        </p:txBody>
      </p:sp>
      <p:sp>
        <p:nvSpPr>
          <p:cNvPr id="24" name="Rectangle 46"/>
          <p:cNvSpPr>
            <a:spLocks/>
          </p:cNvSpPr>
          <p:nvPr/>
        </p:nvSpPr>
        <p:spPr bwMode="auto">
          <a:xfrm>
            <a:off x="1645693" y="4106515"/>
            <a:ext cx="1431207" cy="44853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600"/>
              </a:spcBef>
              <a:buNone/>
            </a:pPr>
            <a:r>
              <a:rPr lang="en-US" sz="1200" b="1" i="0">
                <a:latin typeface="Arial" pitchFamily="34" charset="0"/>
                <a:ea typeface="黑体" pitchFamily="49" charset="-122"/>
                <a:cs typeface="Arial" pitchFamily="34" charset="0"/>
              </a:rPr>
              <a:t>Scene Builder 1.1</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Linux 支持</a:t>
            </a:r>
          </a:p>
          <a:p>
            <a:pPr algn="l">
              <a:spcBef>
                <a:spcPts val="200"/>
              </a:spcBef>
              <a:buNone/>
            </a:pPr>
            <a:endParaRPr lang="en-US" sz="1000" dirty="0" smtClean="0">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90102920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179808"/>
            <a:ext cx="4098151" cy="550566"/>
          </a:xfrm>
        </p:spPr>
        <p:txBody>
          <a:bodyPr/>
          <a:lstStyle/>
          <a:p>
            <a:pPr algn="l" defTabSz="914400">
              <a:lnSpc>
                <a:spcPct val="90000"/>
              </a:lnSpc>
              <a:spcBef>
                <a:spcPts val="0"/>
              </a:spcBef>
              <a:spcAft>
                <a:spcPts val="0"/>
              </a:spcAft>
              <a:buNone/>
            </a:pPr>
            <a:r>
              <a:rPr lang="en-US" sz="4000" b="1" i="0">
                <a:solidFill>
                  <a:srgbClr val="5382A1"/>
                </a:solidFill>
                <a:effectLst>
                  <a:outerShdw blurRad="50800" dist="38100" dir="2700000" algn="tl">
                    <a:srgbClr val="000000">
                      <a:alpha val="25000"/>
                    </a:srgbClr>
                  </a:outerShdw>
                </a:effectLst>
                <a:latin typeface="黑体" pitchFamily="49" charset="-122"/>
                <a:ea typeface="黑体" pitchFamily="49" charset="-122"/>
              </a:rPr>
              <a:t>下载</a:t>
            </a:r>
          </a:p>
        </p:txBody>
      </p:sp>
      <p:sp>
        <p:nvSpPr>
          <p:cNvPr id="9" name="Title 6"/>
          <p:cNvSpPr txBox="1">
            <a:spLocks/>
          </p:cNvSpPr>
          <p:nvPr/>
        </p:nvSpPr>
        <p:spPr bwMode="auto">
          <a:xfrm>
            <a:off x="5232400" y="1729846"/>
            <a:ext cx="5027612" cy="89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3200" b="0" i="0">
                <a:solidFill>
                  <a:srgbClr val="A3A3A3">
                    <a:lumMod val="50000"/>
                  </a:srgbClr>
                </a:solidFill>
                <a:effectLst>
                  <a:outerShdw blurRad="50800" dist="38100" dir="2700000" algn="tl">
                    <a:srgbClr val="000000">
                      <a:alpha val="25000"/>
                    </a:srgbClr>
                  </a:outerShdw>
                </a:effectLst>
                <a:latin typeface="Arial"/>
                <a:ea typeface="ＭＳ Ｐゴシック"/>
                <a:cs typeface="+mn-cs"/>
              </a:rPr>
              <a:t>Java SE 7</a:t>
            </a:r>
          </a:p>
          <a:p>
            <a:pPr algn="l">
              <a:buNone/>
            </a:pPr>
            <a:r>
              <a:rPr lang="en-US" sz="2600" b="0" i="0">
                <a:solidFill>
                  <a:srgbClr val="8BAAC3">
                    <a:lumMod val="75000"/>
                  </a:srgbClr>
                </a:solidFill>
                <a:effectLst>
                  <a:outerShdw blurRad="50800" dist="38100" dir="2700000" algn="tl">
                    <a:srgbClr val="000000">
                      <a:alpha val="25000"/>
                    </a:srgbClr>
                  </a:outerShdw>
                </a:effectLst>
                <a:latin typeface="Arial"/>
                <a:ea typeface="ＭＳ Ｐゴシック"/>
                <a:cs typeface="+mn-cs"/>
              </a:rPr>
              <a:t>oracle.com/java </a:t>
            </a:r>
          </a:p>
          <a:p>
            <a:pPr algn="l">
              <a:buNone/>
            </a:pPr>
            <a:endParaRPr lang="en-US" sz="3200" dirty="0" smtClean="0">
              <a:solidFill>
                <a:schemeClr val="bg2">
                  <a:lumMod val="50000"/>
                </a:schemeClr>
              </a:solidFill>
              <a:ea typeface="ＭＳ Ｐゴシック"/>
            </a:endParaRP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
        <p:nvSpPr>
          <p:cNvPr id="7" name="Title 3"/>
          <p:cNvSpPr txBox="1">
            <a:spLocks/>
          </p:cNvSpPr>
          <p:nvPr/>
        </p:nvSpPr>
        <p:spPr bwMode="auto">
          <a:xfrm>
            <a:off x="5232400" y="2729208"/>
            <a:ext cx="4098151" cy="550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4000" b="0" i="0">
                <a:solidFill>
                  <a:srgbClr val="5382A1"/>
                </a:solidFill>
                <a:effectLst>
                  <a:outerShdw blurRad="50800" dist="38100" dir="2700000" algn="tl">
                    <a:srgbClr val="000000">
                      <a:alpha val="25000"/>
                    </a:srgbClr>
                  </a:outerShdw>
                </a:effectLst>
                <a:latin typeface="黑体" pitchFamily="49" charset="-122"/>
                <a:ea typeface="黑体" pitchFamily="49" charset="-122"/>
                <a:cs typeface="+mn-cs"/>
              </a:rPr>
              <a:t>测试预览版</a:t>
            </a:r>
          </a:p>
        </p:txBody>
      </p:sp>
      <p:sp>
        <p:nvSpPr>
          <p:cNvPr id="8" name="Title 6"/>
          <p:cNvSpPr txBox="1">
            <a:spLocks/>
          </p:cNvSpPr>
          <p:nvPr/>
        </p:nvSpPr>
        <p:spPr bwMode="auto">
          <a:xfrm>
            <a:off x="5232400" y="3279246"/>
            <a:ext cx="5027612" cy="89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3200" b="0" i="0">
                <a:solidFill>
                  <a:srgbClr val="A3A3A3">
                    <a:lumMod val="50000"/>
                  </a:srgbClr>
                </a:solidFill>
                <a:effectLst>
                  <a:outerShdw blurRad="50800" dist="38100" dir="2700000" algn="tl">
                    <a:srgbClr val="000000">
                      <a:alpha val="25000"/>
                    </a:srgbClr>
                  </a:outerShdw>
                </a:effectLst>
                <a:latin typeface="Arial"/>
                <a:ea typeface="ＭＳ Ｐゴシック"/>
                <a:cs typeface="+mn-cs"/>
              </a:rPr>
              <a:t>Java SE 8</a:t>
            </a:r>
          </a:p>
          <a:p>
            <a:pPr algn="l">
              <a:buNone/>
            </a:pPr>
            <a:r>
              <a:rPr lang="en-US" sz="2600" b="0" i="0">
                <a:solidFill>
                  <a:srgbClr val="8BAAC3">
                    <a:lumMod val="75000"/>
                  </a:srgbClr>
                </a:solidFill>
                <a:effectLst>
                  <a:outerShdw blurRad="50800" dist="38100" dir="2700000" algn="tl">
                    <a:srgbClr val="000000">
                      <a:alpha val="25000"/>
                    </a:srgbClr>
                  </a:outerShdw>
                </a:effectLst>
                <a:latin typeface="Arial"/>
                <a:ea typeface="ＭＳ Ｐゴシック"/>
                <a:cs typeface="+mn-cs"/>
              </a:rPr>
              <a:t>openjdk.java.net</a:t>
            </a:r>
          </a:p>
          <a:p>
            <a:pPr algn="l">
              <a:buNone/>
            </a:pPr>
            <a:endParaRPr lang="en-US" sz="3200" dirty="0" smtClean="0">
              <a:solidFill>
                <a:schemeClr val="bg2">
                  <a:lumMod val="50000"/>
                </a:schemeClr>
              </a:solidFill>
              <a:ea typeface="ＭＳ Ｐゴシック"/>
            </a:endParaRPr>
          </a:p>
        </p:txBody>
      </p:sp>
    </p:spTree>
    <p:extLst>
      <p:ext uri="{BB962C8B-B14F-4D97-AF65-F5344CB8AC3E}">
        <p14:creationId xmlns:p14="http://schemas.microsoft.com/office/powerpoint/2010/main" xmlns="" val="635645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pPr algn="l">
              <a:lnSpc>
                <a:spcPct val="90000"/>
              </a:lnSpc>
              <a:spcBef>
                <a:spcPts val="0"/>
              </a:spcBef>
              <a:spcAft>
                <a:spcPts val="0"/>
              </a:spcAft>
              <a:buNone/>
            </a:pPr>
            <a:r>
              <a:rPr lang="en-US" sz="2800" b="1" i="0" dirty="0" err="1">
                <a:solidFill>
                  <a:schemeClr val="bg1"/>
                </a:solidFill>
                <a:effectLst>
                  <a:outerShdw blurRad="50800" dist="38100" dir="2700000" algn="tl">
                    <a:prstClr val="black">
                      <a:alpha val="40000"/>
                    </a:prstClr>
                  </a:outerShdw>
                </a:effectLst>
                <a:latin typeface="Arial" pitchFamily="34" charset="0"/>
                <a:ea typeface="黑体" pitchFamily="49" charset="-122"/>
                <a:cs typeface="Arial" pitchFamily="34" charset="0"/>
              </a:rPr>
              <a:t>JavaFX</a:t>
            </a:r>
            <a:r>
              <a:rPr lang="en-US" sz="2800" b="1" i="0" dirty="0">
                <a:solidFill>
                  <a:schemeClr val="bg1"/>
                </a:solidFill>
                <a:effectLst>
                  <a:outerShdw blurRad="50800" dist="38100" dir="2700000" algn="tl">
                    <a:prstClr val="black">
                      <a:alpha val="40000"/>
                    </a:prstClr>
                  </a:outerShdw>
                </a:effectLst>
                <a:latin typeface="Arial" pitchFamily="34" charset="0"/>
                <a:ea typeface="黑体" pitchFamily="49" charset="-122"/>
                <a:cs typeface="Arial" pitchFamily="34" charset="0"/>
              </a:rPr>
              <a:t> </a:t>
            </a:r>
            <a:r>
              <a:rPr lang="zh-CN" altLang="en-US" sz="2800" b="1" i="0" dirty="0" smtClean="0">
                <a:solidFill>
                  <a:schemeClr val="bg1"/>
                </a:solidFill>
                <a:effectLst>
                  <a:outerShdw blurRad="50800" dist="38100" dir="2700000" algn="tl">
                    <a:prstClr val="black">
                      <a:alpha val="40000"/>
                    </a:prstClr>
                  </a:outerShdw>
                </a:effectLst>
                <a:latin typeface="Arial" pitchFamily="34" charset="0"/>
                <a:ea typeface="黑体" pitchFamily="49" charset="-122"/>
                <a:cs typeface="Arial" pitchFamily="34" charset="0"/>
              </a:rPr>
              <a:t>最新进展</a:t>
            </a:r>
            <a:endParaRPr lang="en-US" sz="2800" b="1" i="0" dirty="0">
              <a:solidFill>
                <a:schemeClr val="bg1"/>
              </a:solidFill>
              <a:effectLst>
                <a:outerShdw blurRad="50800" dist="38100" dir="2700000" algn="tl">
                  <a:prstClr val="black">
                    <a:alpha val="40000"/>
                  </a:prstClr>
                </a:outerShdw>
              </a:effectLst>
              <a:latin typeface="Arial" pitchFamily="34" charset="0"/>
              <a:ea typeface="黑体" pitchFamily="49" charset="-122"/>
              <a:cs typeface="Arial" pitchFamily="34" charset="0"/>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xmlns="" val="0"/>
              </a:ext>
            </a:extLst>
          </a:blip>
          <a:srcRect t="74" b="74"/>
          <a:stretch>
            <a:fillRect/>
          </a:stretch>
        </p:blipFill>
        <p:spPr/>
      </p:pic>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xmlns="" val="16453999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14399"/>
            <a:ext cx="9144000" cy="3743662"/>
          </a:xfrm>
          <a:prstGeom prst="rect">
            <a:avLst/>
          </a:prstGeom>
          <a:gradFill flip="none" rotWithShape="1">
            <a:gsLst>
              <a:gs pos="100000">
                <a:srgbClr val="2D5068"/>
              </a:gs>
              <a:gs pos="0">
                <a:schemeClr val="accent1">
                  <a:shade val="30000"/>
                  <a:satMod val="115000"/>
                </a:schemeClr>
              </a:gs>
              <a:gs pos="64000">
                <a:srgbClr val="497D9F"/>
              </a:gs>
              <a:gs pos="43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1202" name="Title 1"/>
          <p:cNvSpPr>
            <a:spLocks noGrp="1"/>
          </p:cNvSpPr>
          <p:nvPr>
            <p:ph type="title"/>
          </p:nvPr>
        </p:nvSpPr>
        <p:spPr>
          <a:xfrm>
            <a:off x="804347" y="245538"/>
            <a:ext cx="8229586" cy="406395"/>
          </a:xfrm>
        </p:spPr>
        <p:txBody>
          <a:bodyPr>
            <a:normAutofit/>
          </a:bodyPr>
          <a:lstStyle/>
          <a:p>
            <a:pPr algn="l">
              <a:lnSpc>
                <a:spcPct val="90000"/>
              </a:lnSpc>
              <a:spcBef>
                <a:spcPts val="0"/>
              </a:spcBef>
              <a:spcAft>
                <a:spcPts val="0"/>
              </a:spcAft>
              <a:buNone/>
            </a:pPr>
            <a:r>
              <a:rPr lang="en-US" sz="2800" b="1" i="0">
                <a:solidFill>
                  <a:srgbClr val="000000"/>
                </a:solidFill>
                <a:ea typeface="黑体" pitchFamily="49" charset="-122"/>
              </a:rPr>
              <a:t>如今的 JavaFX</a:t>
            </a:r>
          </a:p>
        </p:txBody>
      </p:sp>
      <p:sp>
        <p:nvSpPr>
          <p:cNvPr id="6" name="Rectangle 5"/>
          <p:cNvSpPr>
            <a:spLocks noChangeArrowheads="1"/>
          </p:cNvSpPr>
          <p:nvPr/>
        </p:nvSpPr>
        <p:spPr bwMode="auto">
          <a:xfrm>
            <a:off x="4875327" y="1400920"/>
            <a:ext cx="308073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buNone/>
            </a:pPr>
            <a:r>
              <a:rPr lang="en-US" sz="3600" b="1" i="0">
                <a:solidFill>
                  <a:srgbClr val="8BAAC3">
                    <a:lumMod val="40000"/>
                    <a:lumOff val="60000"/>
                  </a:srgbClr>
                </a:solidFill>
                <a:ea typeface="黑体" pitchFamily="49" charset="-122"/>
                <a:cs typeface="Arial" pitchFamily="34" charset="0"/>
              </a:rPr>
              <a:t>多点触控</a:t>
            </a:r>
          </a:p>
        </p:txBody>
      </p:sp>
      <p:sp>
        <p:nvSpPr>
          <p:cNvPr id="7" name="Rectangle 6"/>
          <p:cNvSpPr>
            <a:spLocks noChangeArrowheads="1"/>
          </p:cNvSpPr>
          <p:nvPr/>
        </p:nvSpPr>
        <p:spPr bwMode="auto">
          <a:xfrm>
            <a:off x="2349204" y="1737826"/>
            <a:ext cx="9813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3200" b="1" i="0">
                <a:solidFill>
                  <a:srgbClr val="8BAAC3">
                    <a:lumMod val="40000"/>
                    <a:lumOff val="60000"/>
                  </a:srgbClr>
                </a:solidFill>
                <a:ea typeface="黑体" pitchFamily="49" charset="-122"/>
                <a:cs typeface="Arial" pitchFamily="34" charset="0"/>
              </a:rPr>
              <a:t>Mac</a:t>
            </a:r>
          </a:p>
        </p:txBody>
      </p:sp>
      <p:sp>
        <p:nvSpPr>
          <p:cNvPr id="8" name="Rectangle 7"/>
          <p:cNvSpPr>
            <a:spLocks noChangeArrowheads="1"/>
          </p:cNvSpPr>
          <p:nvPr/>
        </p:nvSpPr>
        <p:spPr bwMode="auto">
          <a:xfrm>
            <a:off x="0" y="2431365"/>
            <a:ext cx="292900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3200" b="1" i="0">
                <a:solidFill>
                  <a:srgbClr val="FFFFFF"/>
                </a:solidFill>
                <a:ea typeface="黑体" pitchFamily="49" charset="-122"/>
                <a:cs typeface="Arial" pitchFamily="34" charset="0"/>
              </a:rPr>
              <a:t>Scene Builder</a:t>
            </a:r>
          </a:p>
        </p:txBody>
      </p:sp>
      <p:sp>
        <p:nvSpPr>
          <p:cNvPr id="15" name="Rectangle 14"/>
          <p:cNvSpPr>
            <a:spLocks noChangeArrowheads="1"/>
          </p:cNvSpPr>
          <p:nvPr/>
        </p:nvSpPr>
        <p:spPr bwMode="auto">
          <a:xfrm>
            <a:off x="7760082" y="1361372"/>
            <a:ext cx="118654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2800" b="0" i="0">
                <a:solidFill>
                  <a:srgbClr val="8BAAC3">
                    <a:lumMod val="20000"/>
                    <a:lumOff val="80000"/>
                  </a:srgbClr>
                </a:solidFill>
                <a:ea typeface="黑体" pitchFamily="49" charset="-122"/>
                <a:cs typeface="Arial" pitchFamily="34" charset="0"/>
              </a:rPr>
              <a:t>1080p</a:t>
            </a:r>
          </a:p>
        </p:txBody>
      </p:sp>
      <p:sp>
        <p:nvSpPr>
          <p:cNvPr id="19" name="TextBox 18"/>
          <p:cNvSpPr txBox="1">
            <a:spLocks noChangeArrowheads="1"/>
          </p:cNvSpPr>
          <p:nvPr/>
        </p:nvSpPr>
        <p:spPr bwMode="auto">
          <a:xfrm>
            <a:off x="5836816" y="2349982"/>
            <a:ext cx="9541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0" i="0">
                <a:solidFill>
                  <a:srgbClr val="8BAAC3">
                    <a:lumMod val="40000"/>
                    <a:lumOff val="60000"/>
                  </a:srgbClr>
                </a:solidFill>
                <a:ea typeface="黑体" pitchFamily="49" charset="-122"/>
                <a:cs typeface="Arial" pitchFamily="34" charset="0"/>
              </a:rPr>
              <a:t>组合框</a:t>
            </a:r>
          </a:p>
        </p:txBody>
      </p:sp>
      <p:sp>
        <p:nvSpPr>
          <p:cNvPr id="20" name="TextBox 19"/>
          <p:cNvSpPr txBox="1">
            <a:spLocks noChangeArrowheads="1"/>
          </p:cNvSpPr>
          <p:nvPr/>
        </p:nvSpPr>
        <p:spPr bwMode="auto">
          <a:xfrm>
            <a:off x="6393811" y="3028479"/>
            <a:ext cx="22046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0" i="0">
                <a:solidFill>
                  <a:srgbClr val="8BAAC3">
                    <a:lumMod val="60000"/>
                    <a:lumOff val="40000"/>
                  </a:srgbClr>
                </a:solidFill>
                <a:ea typeface="黑体" pitchFamily="49" charset="-122"/>
                <a:cs typeface="Arial" pitchFamily="34" charset="0"/>
              </a:rPr>
              <a:t>HTTP 实时流媒体</a:t>
            </a:r>
          </a:p>
        </p:txBody>
      </p:sp>
      <p:sp>
        <p:nvSpPr>
          <p:cNvPr id="21" name="TextBox 20"/>
          <p:cNvSpPr txBox="1">
            <a:spLocks noChangeArrowheads="1"/>
          </p:cNvSpPr>
          <p:nvPr/>
        </p:nvSpPr>
        <p:spPr bwMode="auto">
          <a:xfrm>
            <a:off x="418647" y="1945281"/>
            <a:ext cx="80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分页</a:t>
            </a:r>
          </a:p>
        </p:txBody>
      </p:sp>
      <p:sp>
        <p:nvSpPr>
          <p:cNvPr id="23" name="TextBox 22"/>
          <p:cNvSpPr txBox="1">
            <a:spLocks noChangeArrowheads="1"/>
          </p:cNvSpPr>
          <p:nvPr/>
        </p:nvSpPr>
        <p:spPr bwMode="auto">
          <a:xfrm>
            <a:off x="2431049" y="918676"/>
            <a:ext cx="162736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800" b="1" i="0">
                <a:solidFill>
                  <a:srgbClr val="FFFFFF"/>
                </a:solidFill>
                <a:ea typeface="黑体" pitchFamily="49" charset="-122"/>
                <a:cs typeface="Arial" pitchFamily="34" charset="0"/>
              </a:rPr>
              <a:t>本机部署</a:t>
            </a:r>
          </a:p>
        </p:txBody>
      </p:sp>
      <p:sp>
        <p:nvSpPr>
          <p:cNvPr id="24" name="TextBox 23"/>
          <p:cNvSpPr txBox="1">
            <a:spLocks noChangeArrowheads="1"/>
          </p:cNvSpPr>
          <p:nvPr/>
        </p:nvSpPr>
        <p:spPr bwMode="auto">
          <a:xfrm>
            <a:off x="8022069" y="2643204"/>
            <a:ext cx="9548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h.264</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663524" y="1361789"/>
            <a:ext cx="1588495" cy="2715814"/>
          </a:xfrm>
          <a:prstGeom prst="rect">
            <a:avLst/>
          </a:prstGeom>
          <a:effectLst>
            <a:outerShdw blurRad="50800" dist="38100" dir="2700000" algn="tl" rotWithShape="0">
              <a:prstClr val="black">
                <a:alpha val="40000"/>
              </a:prstClr>
            </a:outerShdw>
          </a:effectLst>
        </p:spPr>
      </p:pic>
      <p:sp>
        <p:nvSpPr>
          <p:cNvPr id="26" name="TextBox 25"/>
          <p:cNvSpPr txBox="1">
            <a:spLocks noChangeArrowheads="1"/>
          </p:cNvSpPr>
          <p:nvPr/>
        </p:nvSpPr>
        <p:spPr bwMode="auto">
          <a:xfrm>
            <a:off x="208644" y="3507366"/>
            <a:ext cx="80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画布</a:t>
            </a:r>
          </a:p>
        </p:txBody>
      </p:sp>
      <p:sp>
        <p:nvSpPr>
          <p:cNvPr id="27" name="TextBox 26"/>
          <p:cNvSpPr txBox="1">
            <a:spLocks noChangeArrowheads="1"/>
          </p:cNvSpPr>
          <p:nvPr/>
        </p:nvSpPr>
        <p:spPr bwMode="auto">
          <a:xfrm>
            <a:off x="191492" y="1615991"/>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可写映像</a:t>
            </a:r>
          </a:p>
        </p:txBody>
      </p:sp>
      <p:sp>
        <p:nvSpPr>
          <p:cNvPr id="28" name="TextBox 27"/>
          <p:cNvSpPr txBox="1">
            <a:spLocks noChangeArrowheads="1"/>
          </p:cNvSpPr>
          <p:nvPr/>
        </p:nvSpPr>
        <p:spPr bwMode="auto">
          <a:xfrm>
            <a:off x="7427723" y="3984262"/>
            <a:ext cx="124264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ColorPicker</a:t>
            </a:r>
          </a:p>
        </p:txBody>
      </p:sp>
      <p:sp>
        <p:nvSpPr>
          <p:cNvPr id="29" name="TextBox 28"/>
          <p:cNvSpPr txBox="1">
            <a:spLocks noChangeArrowheads="1"/>
          </p:cNvSpPr>
          <p:nvPr/>
        </p:nvSpPr>
        <p:spPr bwMode="auto">
          <a:xfrm>
            <a:off x="4768448" y="4006717"/>
            <a:ext cx="6978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rgbClr val="FFFFFF"/>
                </a:solidFill>
                <a:ea typeface="黑体" pitchFamily="49" charset="-122"/>
                <a:cs typeface="Arial" pitchFamily="34" charset="0"/>
              </a:rPr>
              <a:t>i18n</a:t>
            </a:r>
          </a:p>
        </p:txBody>
      </p:sp>
      <p:sp>
        <p:nvSpPr>
          <p:cNvPr id="30" name="TextBox 29"/>
          <p:cNvSpPr txBox="1">
            <a:spLocks noChangeArrowheads="1"/>
          </p:cNvSpPr>
          <p:nvPr/>
        </p:nvSpPr>
        <p:spPr bwMode="auto">
          <a:xfrm>
            <a:off x="5918538" y="952875"/>
            <a:ext cx="127631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200" b="1" i="0">
                <a:solidFill>
                  <a:srgbClr val="8BAAC3">
                    <a:lumMod val="60000"/>
                    <a:lumOff val="40000"/>
                  </a:srgbClr>
                </a:solidFill>
                <a:ea typeface="黑体" pitchFamily="49" charset="-122"/>
                <a:cs typeface="Arial" pitchFamily="34" charset="0"/>
              </a:rPr>
              <a:t>Linux</a:t>
            </a:r>
          </a:p>
        </p:txBody>
      </p:sp>
      <p:sp>
        <p:nvSpPr>
          <p:cNvPr id="31" name="TextBox 30"/>
          <p:cNvSpPr txBox="1">
            <a:spLocks noChangeArrowheads="1"/>
          </p:cNvSpPr>
          <p:nvPr/>
        </p:nvSpPr>
        <p:spPr bwMode="auto">
          <a:xfrm>
            <a:off x="2816110" y="1463182"/>
            <a:ext cx="1311578"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rgbClr val="FFFFFF"/>
                </a:solidFill>
                <a:ea typeface="黑体" pitchFamily="49" charset="-122"/>
                <a:cs typeface="Arial" pitchFamily="34" charset="0"/>
              </a:rPr>
              <a:t>OpenJFX</a:t>
            </a:r>
          </a:p>
        </p:txBody>
      </p:sp>
      <p:sp>
        <p:nvSpPr>
          <p:cNvPr id="34" name="TextBox 33"/>
          <p:cNvSpPr txBox="1">
            <a:spLocks noChangeArrowheads="1"/>
          </p:cNvSpPr>
          <p:nvPr/>
        </p:nvSpPr>
        <p:spPr bwMode="auto">
          <a:xfrm>
            <a:off x="5342151" y="4269381"/>
            <a:ext cx="1342034"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rgbClr val="8BAAC3">
                    <a:lumMod val="60000"/>
                    <a:lumOff val="40000"/>
                  </a:srgbClr>
                </a:solidFill>
                <a:ea typeface="黑体" pitchFamily="49" charset="-122"/>
                <a:cs typeface="Arial" pitchFamily="34" charset="0"/>
              </a:rPr>
              <a:t>SWT 集成</a:t>
            </a:r>
          </a:p>
        </p:txBody>
      </p:sp>
      <p:sp>
        <p:nvSpPr>
          <p:cNvPr id="35" name="TextBox 34"/>
          <p:cNvSpPr txBox="1">
            <a:spLocks noChangeArrowheads="1"/>
          </p:cNvSpPr>
          <p:nvPr/>
        </p:nvSpPr>
        <p:spPr bwMode="auto">
          <a:xfrm>
            <a:off x="246024" y="2816074"/>
            <a:ext cx="27398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D1DDE7"/>
                </a:solidFill>
                <a:ea typeface="黑体" pitchFamily="49" charset="-122"/>
                <a:cs typeface="Arial" pitchFamily="34" charset="0"/>
              </a:rPr>
              <a:t>针对 Windows 和 Mac OS X</a:t>
            </a:r>
          </a:p>
        </p:txBody>
      </p:sp>
      <p:sp>
        <p:nvSpPr>
          <p:cNvPr id="42" name="Rectangle 41"/>
          <p:cNvSpPr/>
          <p:nvPr/>
        </p:nvSpPr>
        <p:spPr>
          <a:xfrm>
            <a:off x="356657" y="4038084"/>
            <a:ext cx="1523238" cy="461665"/>
          </a:xfrm>
          <a:prstGeom prst="rect">
            <a:avLst/>
          </a:prstGeom>
        </p:spPr>
        <p:txBody>
          <a:bodyPr wrap="none">
            <a:spAutoFit/>
          </a:bodyPr>
          <a:lstStyle/>
          <a:p>
            <a:pPr algn="l">
              <a:buNone/>
            </a:pPr>
            <a:r>
              <a:rPr lang="en-US" sz="2400" b="1" i="0">
                <a:solidFill>
                  <a:srgbClr val="FFFFFF"/>
                </a:solidFill>
                <a:ea typeface="黑体" pitchFamily="49" charset="-122"/>
                <a:cs typeface="Arial" pitchFamily="34" charset="0"/>
              </a:rPr>
              <a:t>WebView</a:t>
            </a:r>
          </a:p>
        </p:txBody>
      </p:sp>
      <p:sp>
        <p:nvSpPr>
          <p:cNvPr id="43" name="TextBox 42"/>
          <p:cNvSpPr txBox="1">
            <a:spLocks noChangeArrowheads="1"/>
          </p:cNvSpPr>
          <p:nvPr/>
        </p:nvSpPr>
        <p:spPr bwMode="auto">
          <a:xfrm>
            <a:off x="2304144" y="4193166"/>
            <a:ext cx="232146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0" i="0">
                <a:solidFill>
                  <a:srgbClr val="8BAAC3">
                    <a:lumMod val="60000"/>
                    <a:lumOff val="40000"/>
                  </a:srgbClr>
                </a:solidFill>
                <a:ea typeface="黑体" pitchFamily="49" charset="-122"/>
                <a:cs typeface="Arial" pitchFamily="34" charset="0"/>
              </a:rPr>
              <a:t>JavaScript 到 Java</a:t>
            </a:r>
          </a:p>
        </p:txBody>
      </p:sp>
      <p:sp>
        <p:nvSpPr>
          <p:cNvPr id="44" name="Rectangle 43"/>
          <p:cNvSpPr/>
          <p:nvPr/>
        </p:nvSpPr>
        <p:spPr>
          <a:xfrm>
            <a:off x="661457" y="1142484"/>
            <a:ext cx="1021433" cy="461665"/>
          </a:xfrm>
          <a:prstGeom prst="rect">
            <a:avLst/>
          </a:prstGeom>
        </p:spPr>
        <p:txBody>
          <a:bodyPr wrap="none">
            <a:spAutoFit/>
          </a:bodyPr>
          <a:lstStyle/>
          <a:p>
            <a:pPr algn="l">
              <a:buNone/>
            </a:pPr>
            <a:r>
              <a:rPr lang="en-US" sz="2400" b="1" i="0">
                <a:solidFill>
                  <a:srgbClr val="8BAAC3">
                    <a:lumMod val="40000"/>
                    <a:lumOff val="60000"/>
                  </a:srgbClr>
                </a:solidFill>
                <a:ea typeface="黑体" pitchFamily="49" charset="-122"/>
                <a:cs typeface="Arial" pitchFamily="34" charset="0"/>
              </a:rPr>
              <a:t>FXML</a:t>
            </a:r>
          </a:p>
        </p:txBody>
      </p:sp>
      <p:sp>
        <p:nvSpPr>
          <p:cNvPr id="45" name="TextBox 44"/>
          <p:cNvSpPr txBox="1">
            <a:spLocks noChangeArrowheads="1"/>
          </p:cNvSpPr>
          <p:nvPr/>
        </p:nvSpPr>
        <p:spPr bwMode="auto">
          <a:xfrm>
            <a:off x="6678423" y="2079262"/>
            <a:ext cx="14809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Web 历史记录</a:t>
            </a:r>
          </a:p>
        </p:txBody>
      </p:sp>
      <p:sp>
        <p:nvSpPr>
          <p:cNvPr id="46" name="TextBox 45"/>
          <p:cNvSpPr txBox="1">
            <a:spLocks noChangeArrowheads="1"/>
          </p:cNvSpPr>
          <p:nvPr/>
        </p:nvSpPr>
        <p:spPr bwMode="auto">
          <a:xfrm>
            <a:off x="7532092" y="2416091"/>
            <a:ext cx="11716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PixelWriter</a:t>
            </a:r>
          </a:p>
        </p:txBody>
      </p:sp>
      <p:sp>
        <p:nvSpPr>
          <p:cNvPr id="47" name="Rectangle 46"/>
          <p:cNvSpPr/>
          <p:nvPr/>
        </p:nvSpPr>
        <p:spPr>
          <a:xfrm>
            <a:off x="1662814" y="3136384"/>
            <a:ext cx="1979644" cy="584775"/>
          </a:xfrm>
          <a:prstGeom prst="rect">
            <a:avLst/>
          </a:prstGeom>
        </p:spPr>
        <p:txBody>
          <a:bodyPr wrap="none">
            <a:spAutoFit/>
          </a:bodyPr>
          <a:lstStyle/>
          <a:p>
            <a:pPr algn="l">
              <a:buNone/>
            </a:pPr>
            <a:r>
              <a:rPr lang="en-US" sz="3200" b="1" i="0">
                <a:solidFill>
                  <a:srgbClr val="8BAAC3">
                    <a:lumMod val="60000"/>
                    <a:lumOff val="40000"/>
                  </a:srgbClr>
                </a:solidFill>
                <a:ea typeface="黑体" pitchFamily="49" charset="-122"/>
                <a:cs typeface="Arial" pitchFamily="34" charset="0"/>
              </a:rPr>
              <a:t>Windows</a:t>
            </a:r>
          </a:p>
        </p:txBody>
      </p:sp>
      <p:sp>
        <p:nvSpPr>
          <p:cNvPr id="48" name="TextBox 47"/>
          <p:cNvSpPr txBox="1">
            <a:spLocks noChangeArrowheads="1"/>
          </p:cNvSpPr>
          <p:nvPr/>
        </p:nvSpPr>
        <p:spPr bwMode="auto">
          <a:xfrm>
            <a:off x="5100213" y="2719981"/>
            <a:ext cx="152638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rgbClr val="FFFFFF"/>
                </a:solidFill>
                <a:ea typeface="黑体" pitchFamily="49" charset="-122"/>
                <a:cs typeface="Arial" pitchFamily="34" charset="0"/>
              </a:rPr>
              <a:t>Swing 集成</a:t>
            </a:r>
          </a:p>
        </p:txBody>
      </p:sp>
      <p:sp>
        <p:nvSpPr>
          <p:cNvPr id="49" name="TextBox 48"/>
          <p:cNvSpPr txBox="1">
            <a:spLocks noChangeArrowheads="1"/>
          </p:cNvSpPr>
          <p:nvPr/>
        </p:nvSpPr>
        <p:spPr bwMode="auto">
          <a:xfrm>
            <a:off x="5189113" y="3507381"/>
            <a:ext cx="1991251"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chemeClr val="bg1"/>
                </a:solidFill>
                <a:ea typeface="黑体" pitchFamily="49" charset="-122"/>
                <a:cs typeface="Arial" pitchFamily="34" charset="0"/>
              </a:rPr>
              <a:t>硬件加速的图形</a:t>
            </a:r>
          </a:p>
        </p:txBody>
      </p:sp>
      <p:sp>
        <p:nvSpPr>
          <p:cNvPr id="50" name="Rectangle 49"/>
          <p:cNvSpPr/>
          <p:nvPr/>
        </p:nvSpPr>
        <p:spPr>
          <a:xfrm>
            <a:off x="1893357" y="3758684"/>
            <a:ext cx="1196161" cy="461665"/>
          </a:xfrm>
          <a:prstGeom prst="rect">
            <a:avLst/>
          </a:prstGeom>
        </p:spPr>
        <p:txBody>
          <a:bodyPr wrap="none">
            <a:spAutoFit/>
          </a:bodyPr>
          <a:lstStyle/>
          <a:p>
            <a:pPr algn="l">
              <a:buNone/>
            </a:pPr>
            <a:r>
              <a:rPr lang="en-US" sz="2400" b="1" i="0">
                <a:solidFill>
                  <a:srgbClr val="8BAAC3">
                    <a:lumMod val="40000"/>
                    <a:lumOff val="60000"/>
                  </a:srgbClr>
                </a:solidFill>
                <a:ea typeface="黑体" pitchFamily="49" charset="-122"/>
                <a:cs typeface="Arial" pitchFamily="34" charset="0"/>
              </a:rPr>
              <a:t>UI 控件</a:t>
            </a:r>
          </a:p>
        </p:txBody>
      </p:sp>
      <p:sp>
        <p:nvSpPr>
          <p:cNvPr id="51" name="TextBox 50"/>
          <p:cNvSpPr txBox="1">
            <a:spLocks noChangeArrowheads="1"/>
          </p:cNvSpPr>
          <p:nvPr/>
        </p:nvSpPr>
        <p:spPr bwMode="auto">
          <a:xfrm>
            <a:off x="2845792" y="2352591"/>
            <a:ext cx="59503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图表</a:t>
            </a:r>
          </a:p>
        </p:txBody>
      </p:sp>
      <p:sp>
        <p:nvSpPr>
          <p:cNvPr id="52" name="TextBox 51"/>
          <p:cNvSpPr txBox="1">
            <a:spLocks noChangeArrowheads="1"/>
          </p:cNvSpPr>
          <p:nvPr/>
        </p:nvSpPr>
        <p:spPr bwMode="auto">
          <a:xfrm>
            <a:off x="7646392" y="1019091"/>
            <a:ext cx="59503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8BAAC3">
                    <a:lumMod val="60000"/>
                    <a:lumOff val="40000"/>
                  </a:srgbClr>
                </a:solidFill>
                <a:ea typeface="黑体" pitchFamily="49" charset="-122"/>
                <a:cs typeface="Arial" pitchFamily="34" charset="0"/>
              </a:rPr>
              <a:t>图表</a:t>
            </a:r>
          </a:p>
        </p:txBody>
      </p:sp>
      <p:sp>
        <p:nvSpPr>
          <p:cNvPr id="53" name="TextBox 52"/>
          <p:cNvSpPr txBox="1">
            <a:spLocks noChangeArrowheads="1"/>
          </p:cNvSpPr>
          <p:nvPr/>
        </p:nvSpPr>
        <p:spPr bwMode="auto">
          <a:xfrm>
            <a:off x="5191010" y="2021982"/>
            <a:ext cx="104067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000" b="1" i="0">
                <a:solidFill>
                  <a:srgbClr val="FFFFFF"/>
                </a:solidFill>
                <a:ea typeface="黑体" pitchFamily="49" charset="-122"/>
                <a:cs typeface="Arial" pitchFamily="34" charset="0"/>
              </a:rPr>
              <a:t>HTML5</a:t>
            </a:r>
          </a:p>
        </p:txBody>
      </p:sp>
      <p:sp>
        <p:nvSpPr>
          <p:cNvPr id="54" name="TextBox 53"/>
          <p:cNvSpPr txBox="1">
            <a:spLocks noChangeArrowheads="1"/>
          </p:cNvSpPr>
          <p:nvPr/>
        </p:nvSpPr>
        <p:spPr bwMode="auto">
          <a:xfrm>
            <a:off x="5673983" y="3877323"/>
            <a:ext cx="17411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1" i="1">
                <a:solidFill>
                  <a:srgbClr val="FBA305"/>
                </a:solidFill>
                <a:ea typeface="黑体" pitchFamily="49" charset="-122"/>
                <a:cs typeface="Arial" pitchFamily="34" charset="0"/>
              </a:rPr>
              <a:t>E(fx)clipse</a:t>
            </a:r>
          </a:p>
        </p:txBody>
      </p:sp>
      <p:sp>
        <p:nvSpPr>
          <p:cNvPr id="55" name="TextBox 54"/>
          <p:cNvSpPr txBox="1">
            <a:spLocks noChangeArrowheads="1"/>
          </p:cNvSpPr>
          <p:nvPr/>
        </p:nvSpPr>
        <p:spPr bwMode="auto">
          <a:xfrm>
            <a:off x="0" y="3140723"/>
            <a:ext cx="16546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1" i="1">
                <a:solidFill>
                  <a:srgbClr val="FBA305"/>
                </a:solidFill>
                <a:ea typeface="黑体" pitchFamily="49" charset="-122"/>
                <a:cs typeface="Arial" pitchFamily="34" charset="0"/>
              </a:rPr>
              <a:t>GroovyFX</a:t>
            </a:r>
          </a:p>
        </p:txBody>
      </p:sp>
      <p:sp>
        <p:nvSpPr>
          <p:cNvPr id="57" name="TextBox 56"/>
          <p:cNvSpPr txBox="1">
            <a:spLocks noChangeArrowheads="1"/>
          </p:cNvSpPr>
          <p:nvPr/>
        </p:nvSpPr>
        <p:spPr bwMode="auto">
          <a:xfrm>
            <a:off x="5078902" y="3140723"/>
            <a:ext cx="13821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1" i="1">
                <a:solidFill>
                  <a:srgbClr val="FBA305"/>
                </a:solidFill>
                <a:ea typeface="黑体" pitchFamily="49" charset="-122"/>
                <a:cs typeface="Arial" pitchFamily="34" charset="0"/>
              </a:rPr>
              <a:t>ScalaFX</a:t>
            </a:r>
          </a:p>
        </p:txBody>
      </p:sp>
    </p:spTree>
    <p:extLst>
      <p:ext uri="{BB962C8B-B14F-4D97-AF65-F5344CB8AC3E}">
        <p14:creationId xmlns:p14="http://schemas.microsoft.com/office/powerpoint/2010/main" xmlns="" val="229306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400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grpId="0" nodeType="withEffect">
                                  <p:stCondLst>
                                    <p:cond delay="4000"/>
                                  </p:stCondLst>
                                  <p:childTnLst>
                                    <p:set>
                                      <p:cBhvr>
                                        <p:cTn id="9" dur="1" fill="hold">
                                          <p:stCondLst>
                                            <p:cond delay="0"/>
                                          </p:stCondLst>
                                        </p:cTn>
                                        <p:tgtEl>
                                          <p:spTgt spid="54"/>
                                        </p:tgtEl>
                                        <p:attrNameLst>
                                          <p:attrName>style.visibility</p:attrName>
                                        </p:attrNameLst>
                                      </p:cBhvr>
                                      <p:to>
                                        <p:strVal val="visible"/>
                                      </p:to>
                                    </p:set>
                                    <p:animEffect transition="in" filter="dissolve">
                                      <p:cBhvr>
                                        <p:cTn id="10" dur="500"/>
                                        <p:tgtEl>
                                          <p:spTgt spid="54"/>
                                        </p:tgtEl>
                                      </p:cBhvr>
                                    </p:animEffect>
                                  </p:childTnLst>
                                </p:cTn>
                              </p:par>
                              <p:par>
                                <p:cTn id="11" presetID="9" presetClass="entr" presetSubtype="0" fill="hold" grpId="0" nodeType="withEffect">
                                  <p:stCondLst>
                                    <p:cond delay="4000"/>
                                  </p:stCondLst>
                                  <p:childTnLst>
                                    <p:set>
                                      <p:cBhvr>
                                        <p:cTn id="12" dur="1" fill="hold">
                                          <p:stCondLst>
                                            <p:cond delay="0"/>
                                          </p:stCondLst>
                                        </p:cTn>
                                        <p:tgtEl>
                                          <p:spTgt spid="55"/>
                                        </p:tgtEl>
                                        <p:attrNameLst>
                                          <p:attrName>style.visibility</p:attrName>
                                        </p:attrNameLst>
                                      </p:cBhvr>
                                      <p:to>
                                        <p:strVal val="visible"/>
                                      </p:to>
                                    </p:set>
                                    <p:animEffect transition="in" filter="dissolve">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p:cNvSpPr>
            <a:spLocks noGrp="1"/>
          </p:cNvSpPr>
          <p:nvPr>
            <p:ph type="title"/>
          </p:nvPr>
        </p:nvSpPr>
        <p:spPr>
          <a:xfrm>
            <a:off x="450850" y="1582738"/>
            <a:ext cx="5027613" cy="1231900"/>
          </a:xfrm>
        </p:spPr>
        <p:txBody>
          <a:bodyPr/>
          <a:lstStyle/>
          <a:p>
            <a:pPr algn="l">
              <a:lnSpc>
                <a:spcPct val="90000"/>
              </a:lnSpc>
              <a:spcBef>
                <a:spcPts val="0"/>
              </a:spcBef>
              <a:spcAft>
                <a:spcPts val="0"/>
              </a:spcAft>
              <a:buNone/>
            </a:pPr>
            <a:r>
              <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Java </a:t>
            </a:r>
            <a:r>
              <a:rPr lang="en-US" sz="2800" b="1"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战略主题演讲</a:t>
            </a:r>
            <a:endPar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p:txBody>
      </p:sp>
      <p:sp>
        <p:nvSpPr>
          <p:cNvPr id="25603" name="Text Placeholder 7"/>
          <p:cNvSpPr>
            <a:spLocks noGrp="1"/>
          </p:cNvSpPr>
          <p:nvPr>
            <p:ph type="body" sz="quarter" idx="13"/>
          </p:nvPr>
        </p:nvSpPr>
        <p:spPr>
          <a:xfrm>
            <a:off x="450850" y="3259364"/>
            <a:ext cx="5027613" cy="1047750"/>
          </a:xfrm>
        </p:spPr>
        <p:txBody>
          <a:bodyPr/>
          <a:lstStyle/>
          <a:p>
            <a:pPr marL="0" indent="0" algn="l" defTabSz="228600">
              <a:spcBef>
                <a:spcPts val="0"/>
              </a:spcBef>
              <a:spcAft>
                <a:spcPts val="600"/>
              </a:spcAft>
              <a:buNone/>
            </a:pPr>
            <a:r>
              <a:rPr lang="en-US" sz="20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Peter </a:t>
            </a:r>
            <a:r>
              <a:rPr lang="en-US" sz="2000" b="1"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Utzschneider</a:t>
            </a:r>
            <a:endParaRPr lang="en-US" sz="20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a:p>
            <a:pPr marL="0" indent="0" algn="l" defTabSz="228600">
              <a:spcBef>
                <a:spcPts val="0"/>
              </a:spcBef>
              <a:spcAft>
                <a:spcPts val="600"/>
              </a:spcAft>
              <a:buNone/>
            </a:pPr>
            <a:r>
              <a:rPr lang="en-US" sz="20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Java </a:t>
            </a:r>
            <a:r>
              <a:rPr lang="en-US" sz="20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产品管理</a:t>
            </a:r>
            <a:r>
              <a:rPr lang="en-US" sz="20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 </a:t>
            </a:r>
          </a:p>
          <a:p>
            <a:pPr marL="0" indent="0" algn="l" defTabSz="228600">
              <a:spcBef>
                <a:spcPts val="0"/>
              </a:spcBef>
              <a:spcAft>
                <a:spcPts val="600"/>
              </a:spcAft>
              <a:buNone/>
            </a:pPr>
            <a:r>
              <a:rPr lang="en-US" sz="2000" b="0" i="0" dirty="0" err="1">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副总裁</a:t>
            </a:r>
            <a:endParaRPr lang="en-US" sz="2000" b="0"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a:p>
            <a:pPr marL="0" indent="0" algn="l" defTabSz="228600">
              <a:spcBef>
                <a:spcPts val="0"/>
              </a:spcBef>
              <a:spcAft>
                <a:spcPts val="0"/>
              </a:spcAft>
              <a:buNone/>
            </a:pPr>
            <a:endParaRPr lang="en-US" dirty="0" smtClean="0">
              <a:latin typeface="Arial" pitchFamily="34" charset="0"/>
              <a:ea typeface="黑体" pitchFamily="49" charset="-122"/>
              <a:cs typeface="Arial" pitchFamily="34" charset="0"/>
            </a:endParaRPr>
          </a:p>
        </p:txBody>
      </p:sp>
      <p:pic>
        <p:nvPicPr>
          <p:cNvPr id="3" name="Picture Placeholder 2" descr="JavaOne PPT Title v3.jpg"/>
          <p:cNvPicPr>
            <a:picLocks noGrp="1" noChangeAspect="1"/>
          </p:cNvPicPr>
          <p:nvPr>
            <p:ph type="pic" sz="quarter" idx="14"/>
          </p:nvPr>
        </p:nvPicPr>
        <p:blipFill>
          <a:blip r:embed="rId3" cstate="screen">
            <a:extLst>
              <a:ext uri="{28A0092B-C50C-407E-A947-70E740481C1C}">
                <a14:useLocalDpi xmlns:a14="http://schemas.microsoft.com/office/drawing/2010/main" xmlns=""/>
              </a:ext>
            </a:extLst>
          </a:blip>
          <a:srcRect/>
          <a:stretch>
            <a:fillRect/>
          </a:stretch>
        </p:blipFill>
        <p:spPr/>
      </p:pic>
      <p:pic>
        <p:nvPicPr>
          <p:cNvPr id="25605" name="Picture 8" descr="O_signature_wht_rgb.pn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103938" y="4056063"/>
            <a:ext cx="105092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l">
              <a:lnSpc>
                <a:spcPct val="90000"/>
              </a:lnSpc>
              <a:spcBef>
                <a:spcPts val="0"/>
              </a:spcBef>
              <a:spcAft>
                <a:spcPts val="0"/>
              </a:spcAft>
              <a:buNone/>
            </a:pPr>
            <a:r>
              <a:rPr lang="sv-SE" sz="2800" b="1" i="0">
                <a:solidFill>
                  <a:srgbClr val="000000"/>
                </a:solidFill>
                <a:effectLst>
                  <a:outerShdw blurRad="50800" dist="38100" dir="2700000" algn="tl">
                    <a:srgbClr val="000000">
                      <a:alpha val="25000"/>
                    </a:srgbClr>
                  </a:outerShdw>
                </a:effectLst>
                <a:latin typeface="Arial" pitchFamily="34" charset="0"/>
                <a:ea typeface="黑体" pitchFamily="49" charset="-122"/>
                <a:cs typeface="Arial" pitchFamily="34" charset="0"/>
              </a:rPr>
              <a:t>JavaFX 部署</a:t>
            </a:r>
          </a:p>
        </p:txBody>
      </p:sp>
      <p:pic>
        <p:nvPicPr>
          <p:cNvPr id="12" name="Picture 11" descr="celer_logo_with_shadow.png"/>
          <p:cNvPicPr>
            <a:picLocks noChangeAspect="1"/>
          </p:cNvPicPr>
          <p:nvPr/>
        </p:nvPicPr>
        <p:blipFill>
          <a:blip r:embed="rId3"/>
          <a:stretch>
            <a:fillRect/>
          </a:stretch>
        </p:blipFill>
        <p:spPr>
          <a:xfrm>
            <a:off x="258209" y="3050591"/>
            <a:ext cx="1928837" cy="705872"/>
          </a:xfrm>
          <a:prstGeom prst="rect">
            <a:avLst/>
          </a:prstGeom>
        </p:spPr>
      </p:pic>
      <p:pic>
        <p:nvPicPr>
          <p:cNvPr id="13" name="Picture 12" descr="healthconnect logo.png"/>
          <p:cNvPicPr>
            <a:picLocks noChangeAspect="1"/>
          </p:cNvPicPr>
          <p:nvPr/>
        </p:nvPicPr>
        <p:blipFill>
          <a:blip r:embed="rId4"/>
          <a:stretch>
            <a:fillRect/>
          </a:stretch>
        </p:blipFill>
        <p:spPr>
          <a:xfrm>
            <a:off x="144981" y="1416315"/>
            <a:ext cx="2245561" cy="872561"/>
          </a:xfrm>
          <a:prstGeom prst="rect">
            <a:avLst/>
          </a:prstGeom>
        </p:spPr>
      </p:pic>
      <p:pic>
        <p:nvPicPr>
          <p:cNvPr id="14" name="Picture 13" descr="QuantCell logo.png"/>
          <p:cNvPicPr>
            <a:picLocks noChangeAspect="1"/>
          </p:cNvPicPr>
          <p:nvPr/>
        </p:nvPicPr>
        <p:blipFill>
          <a:blip r:embed="rId5"/>
          <a:stretch>
            <a:fillRect/>
          </a:stretch>
        </p:blipFill>
        <p:spPr>
          <a:xfrm>
            <a:off x="2532376" y="1599113"/>
            <a:ext cx="1844009" cy="507102"/>
          </a:xfrm>
          <a:prstGeom prst="rect">
            <a:avLst/>
          </a:prstGeom>
        </p:spPr>
      </p:pic>
      <p:pic>
        <p:nvPicPr>
          <p:cNvPr id="2" name="Picture 1" descr="Belgorail_logo.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79849" y="1436250"/>
            <a:ext cx="1881387" cy="930564"/>
          </a:xfrm>
          <a:prstGeom prst="rect">
            <a:avLst/>
          </a:prstGeom>
        </p:spPr>
      </p:pic>
      <p:pic>
        <p:nvPicPr>
          <p:cNvPr id="5" name="Picture 4" descr="captaincasa.jpe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783886" y="1647532"/>
            <a:ext cx="2221574" cy="407555"/>
          </a:xfrm>
          <a:prstGeom prst="rect">
            <a:avLst/>
          </a:prstGeom>
        </p:spPr>
      </p:pic>
      <p:pic>
        <p:nvPicPr>
          <p:cNvPr id="3" name="Picture 2" descr="Navis.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692400" y="2997200"/>
            <a:ext cx="1859156" cy="816810"/>
          </a:xfrm>
          <a:prstGeom prst="rect">
            <a:avLst/>
          </a:prstGeom>
        </p:spPr>
      </p:pic>
      <p:pic>
        <p:nvPicPr>
          <p:cNvPr id="4" name="Picture 3" descr="Mint.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78400" y="3048000"/>
            <a:ext cx="1627524" cy="865574"/>
          </a:xfrm>
          <a:prstGeom prst="rect">
            <a:avLst/>
          </a:prstGeom>
        </p:spPr>
      </p:pic>
      <p:pic>
        <p:nvPicPr>
          <p:cNvPr id="7" name="Picture 6" descr="DooApp.pn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289800" y="2806700"/>
            <a:ext cx="1194736" cy="1206928"/>
          </a:xfrm>
          <a:prstGeom prst="rect">
            <a:avLst/>
          </a:prstGeom>
        </p:spPr>
      </p:pic>
    </p:spTree>
    <p:extLst>
      <p:ext uri="{BB962C8B-B14F-4D97-AF65-F5344CB8AC3E}">
        <p14:creationId xmlns:p14="http://schemas.microsoft.com/office/powerpoint/2010/main" xmlns="" val="28809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spcBef>
                <a:spcPts val="0"/>
              </a:spcBef>
              <a:spcAft>
                <a:spcPts val="0"/>
              </a:spcAft>
              <a:buNone/>
            </a:pPr>
            <a:r>
              <a:rPr lang="en-US" sz="2800" b="1" i="0">
                <a:solidFill>
                  <a:srgbClr val="000000"/>
                </a:solidFill>
                <a:latin typeface="Arial" pitchFamily="34" charset="0"/>
                <a:ea typeface="黑体" pitchFamily="49" charset="-122"/>
                <a:cs typeface="Arial" pitchFamily="34" charset="0"/>
              </a:rPr>
              <a:t>享受 Mac App Store 和 OpenJFX 的乐趣！</a:t>
            </a:r>
          </a:p>
        </p:txBody>
      </p:sp>
      <p:pic>
        <p:nvPicPr>
          <p:cNvPr id="5" name="Picture 4" descr="Screen Shot 2012-12-03 at 3.37.40 PM.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71477" y="867108"/>
            <a:ext cx="4099945" cy="3336592"/>
          </a:xfrm>
          <a:prstGeom prst="rect">
            <a:avLst/>
          </a:prstGeom>
          <a:effectLst>
            <a:outerShdw blurRad="50800" dist="38100" dir="2700000" algn="tl" rotWithShape="0">
              <a:srgbClr val="000000">
                <a:alpha val="43000"/>
              </a:srgbClr>
            </a:outerShdw>
          </a:effectLst>
        </p:spPr>
      </p:pic>
      <p:sp>
        <p:nvSpPr>
          <p:cNvPr id="7" name="Rectangle 6"/>
          <p:cNvSpPr/>
          <p:nvPr/>
        </p:nvSpPr>
        <p:spPr>
          <a:xfrm>
            <a:off x="4386627" y="1320284"/>
            <a:ext cx="4732416" cy="338554"/>
          </a:xfrm>
          <a:prstGeom prst="rect">
            <a:avLst/>
          </a:prstGeom>
        </p:spPr>
        <p:txBody>
          <a:bodyPr wrap="square">
            <a:spAutoFit/>
          </a:bodyPr>
          <a:lstStyle/>
          <a:p>
            <a:pPr algn="l">
              <a:buNone/>
            </a:pPr>
            <a:r>
              <a:rPr lang="en-US" sz="1600" b="0" i="0">
                <a:solidFill>
                  <a:srgbClr val="5382A1"/>
                </a:solidFill>
                <a:ea typeface="黑体" pitchFamily="49" charset="-122"/>
                <a:cs typeface="Arial" pitchFamily="34" charset="0"/>
              </a:rPr>
              <a:t>http://openjdk.java.net/projects/openjfx</a:t>
            </a:r>
          </a:p>
        </p:txBody>
      </p:sp>
      <p:sp>
        <p:nvSpPr>
          <p:cNvPr id="8" name="Rectangle 7"/>
          <p:cNvSpPr/>
          <p:nvPr/>
        </p:nvSpPr>
        <p:spPr>
          <a:xfrm>
            <a:off x="4386627" y="1637784"/>
            <a:ext cx="6196707" cy="338554"/>
          </a:xfrm>
          <a:prstGeom prst="rect">
            <a:avLst/>
          </a:prstGeom>
        </p:spPr>
        <p:txBody>
          <a:bodyPr wrap="square">
            <a:spAutoFit/>
          </a:bodyPr>
          <a:lstStyle/>
          <a:p>
            <a:pPr algn="l">
              <a:buNone/>
            </a:pPr>
            <a:r>
              <a:rPr lang="en-US" sz="1600" b="0" i="0">
                <a:solidFill>
                  <a:srgbClr val="5382A1"/>
                </a:solidFill>
                <a:latin typeface="Arial"/>
                <a:ea typeface="ＭＳ Ｐゴシック"/>
                <a:cs typeface="+mn-cs"/>
              </a:rPr>
              <a:t>http://javafx-jira.kenai.com/secure/Dashboard.jspa</a:t>
            </a:r>
          </a:p>
        </p:txBody>
      </p:sp>
      <p:sp>
        <p:nvSpPr>
          <p:cNvPr id="10" name="Rectangle 9"/>
          <p:cNvSpPr/>
          <p:nvPr/>
        </p:nvSpPr>
        <p:spPr>
          <a:xfrm>
            <a:off x="4386627" y="2379186"/>
            <a:ext cx="4643073" cy="1569660"/>
          </a:xfrm>
          <a:prstGeom prst="rect">
            <a:avLst/>
          </a:prstGeom>
          <a:solidFill>
            <a:schemeClr val="accent1"/>
          </a:solidFill>
          <a:ln>
            <a:solidFill>
              <a:schemeClr val="accent1"/>
            </a:solidFill>
          </a:ln>
          <a:effectLst>
            <a:outerShdw blurRad="50800" dist="38100" dir="2700000" algn="tl" rotWithShape="0">
              <a:srgbClr val="000000">
                <a:alpha val="43000"/>
              </a:srgbClr>
            </a:outerShdw>
          </a:effectLst>
        </p:spPr>
        <p:txBody>
          <a:bodyPr wrap="square">
            <a:spAutoFit/>
          </a:bodyPr>
          <a:lstStyle/>
          <a:p>
            <a:pPr algn="l">
              <a:buNone/>
            </a:pPr>
            <a:r>
              <a:rPr lang="en-US" sz="1600" b="0" i="1">
                <a:solidFill>
                  <a:schemeClr val="bg1"/>
                </a:solidFill>
                <a:ea typeface="黑体" pitchFamily="49" charset="-122"/>
                <a:cs typeface="Arial" pitchFamily="34" charset="0"/>
              </a:rPr>
              <a:t>JavaFX 技术拥有光明的前景，而开源的开发方式更是为其锦上添花。我们希望为这个项目做出自己的贡献，就如同我们为 OpenJDK 做的那样。</a:t>
            </a:r>
          </a:p>
          <a:p>
            <a:pPr algn="l">
              <a:buNone/>
            </a:pPr>
            <a:endParaRPr lang="en-US" sz="1600" dirty="0" smtClean="0">
              <a:solidFill>
                <a:schemeClr val="bg1"/>
              </a:solidFill>
              <a:ea typeface="黑体" pitchFamily="49" charset="-122"/>
              <a:cs typeface="Arial" pitchFamily="34" charset="0"/>
            </a:endParaRPr>
          </a:p>
          <a:p>
            <a:pPr algn="l">
              <a:buNone/>
            </a:pPr>
            <a:r>
              <a:rPr lang="en-US" sz="1600" b="0" i="0">
                <a:solidFill>
                  <a:schemeClr val="bg1"/>
                </a:solidFill>
                <a:ea typeface="黑体" pitchFamily="49" charset="-122"/>
                <a:cs typeface="Arial" pitchFamily="34" charset="0"/>
              </a:rPr>
              <a:t>— Deepak Bhole，Red Hat</a:t>
            </a:r>
          </a:p>
          <a:p>
            <a:pPr algn="l">
              <a:buNone/>
            </a:pPr>
            <a:endParaRPr lang="en-US" sz="1600" dirty="0" smtClean="0">
              <a:ea typeface="黑体" pitchFamily="49" charset="-122"/>
              <a:cs typeface="Arial" pitchFamily="34" charset="0"/>
            </a:endParaRPr>
          </a:p>
        </p:txBody>
      </p:sp>
      <p:pic>
        <p:nvPicPr>
          <p:cNvPr id="3" name="Picture 2" descr="OpenJDK.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86627" y="863600"/>
            <a:ext cx="1170354" cy="323066"/>
          </a:xfrm>
          <a:prstGeom prst="rect">
            <a:avLst/>
          </a:prstGeom>
          <a:effectLst/>
        </p:spPr>
      </p:pic>
    </p:spTree>
    <p:extLst>
      <p:ext uri="{BB962C8B-B14F-4D97-AF65-F5344CB8AC3E}">
        <p14:creationId xmlns:p14="http://schemas.microsoft.com/office/powerpoint/2010/main" xmlns="" val="141542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14399"/>
            <a:ext cx="9144000" cy="3743662"/>
          </a:xfrm>
          <a:prstGeom prst="rect">
            <a:avLst/>
          </a:prstGeom>
          <a:gradFill flip="none" rotWithShape="1">
            <a:gsLst>
              <a:gs pos="100000">
                <a:srgbClr val="2D5068"/>
              </a:gs>
              <a:gs pos="0">
                <a:schemeClr val="accent1">
                  <a:shade val="30000"/>
                  <a:satMod val="115000"/>
                </a:schemeClr>
              </a:gs>
              <a:gs pos="64000">
                <a:srgbClr val="497D9F"/>
              </a:gs>
              <a:gs pos="43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1202" name="Title 1"/>
          <p:cNvSpPr>
            <a:spLocks noGrp="1"/>
          </p:cNvSpPr>
          <p:nvPr>
            <p:ph type="title"/>
          </p:nvPr>
        </p:nvSpPr>
        <p:spPr>
          <a:xfrm>
            <a:off x="804347" y="245538"/>
            <a:ext cx="8229586" cy="406395"/>
          </a:xfrm>
        </p:spPr>
        <p:txBody>
          <a:bodyPr>
            <a:normAutofit/>
          </a:bodyPr>
          <a:lstStyle/>
          <a:p>
            <a:pPr algn="l">
              <a:lnSpc>
                <a:spcPct val="90000"/>
              </a:lnSpc>
              <a:spcBef>
                <a:spcPts val="0"/>
              </a:spcBef>
              <a:spcAft>
                <a:spcPts val="0"/>
              </a:spcAft>
              <a:buNone/>
            </a:pPr>
            <a:r>
              <a:rPr lang="en-US" sz="2800" b="1" i="0">
                <a:solidFill>
                  <a:srgbClr val="000000"/>
                </a:solidFill>
                <a:latin typeface="Arial" pitchFamily="34" charset="0"/>
                <a:ea typeface="黑体" pitchFamily="49" charset="-122"/>
                <a:cs typeface="Arial" pitchFamily="34" charset="0"/>
              </a:rPr>
              <a:t>JavaFX 8 和更高版本</a:t>
            </a:r>
          </a:p>
        </p:txBody>
      </p:sp>
      <p:sp>
        <p:nvSpPr>
          <p:cNvPr id="6" name="Rectangle 5"/>
          <p:cNvSpPr>
            <a:spLocks noChangeArrowheads="1"/>
          </p:cNvSpPr>
          <p:nvPr/>
        </p:nvSpPr>
        <p:spPr bwMode="auto">
          <a:xfrm>
            <a:off x="4875327" y="1400920"/>
            <a:ext cx="22493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buNone/>
            </a:pPr>
            <a:r>
              <a:rPr lang="en-US" sz="2800" b="1" i="0">
                <a:solidFill>
                  <a:srgbClr val="8BAAC3">
                    <a:lumMod val="40000"/>
                    <a:lumOff val="60000"/>
                  </a:srgbClr>
                </a:solidFill>
                <a:ea typeface="黑体" pitchFamily="49" charset="-122"/>
                <a:cs typeface="Arial" pitchFamily="34" charset="0"/>
              </a:rPr>
              <a:t>多点触控</a:t>
            </a:r>
          </a:p>
        </p:txBody>
      </p:sp>
      <p:sp>
        <p:nvSpPr>
          <p:cNvPr id="8" name="Rectangle 7"/>
          <p:cNvSpPr>
            <a:spLocks noChangeArrowheads="1"/>
          </p:cNvSpPr>
          <p:nvPr/>
        </p:nvSpPr>
        <p:spPr bwMode="auto">
          <a:xfrm>
            <a:off x="0" y="2431365"/>
            <a:ext cx="292900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3200" b="1" i="0">
                <a:solidFill>
                  <a:srgbClr val="8BAAC3">
                    <a:lumMod val="40000"/>
                    <a:lumOff val="60000"/>
                  </a:srgbClr>
                </a:solidFill>
                <a:ea typeface="黑体" pitchFamily="49" charset="-122"/>
                <a:cs typeface="Arial" pitchFamily="34" charset="0"/>
              </a:rPr>
              <a:t>Scene Builder</a:t>
            </a:r>
          </a:p>
        </p:txBody>
      </p:sp>
      <p:sp>
        <p:nvSpPr>
          <p:cNvPr id="11" name="TextBox 10"/>
          <p:cNvSpPr txBox="1">
            <a:spLocks noChangeArrowheads="1"/>
          </p:cNvSpPr>
          <p:nvPr/>
        </p:nvSpPr>
        <p:spPr bwMode="auto">
          <a:xfrm>
            <a:off x="5205902" y="2607323"/>
            <a:ext cx="14157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高级单元</a:t>
            </a:r>
          </a:p>
        </p:txBody>
      </p:sp>
      <p:sp>
        <p:nvSpPr>
          <p:cNvPr id="16" name="TextBox 15"/>
          <p:cNvSpPr txBox="1">
            <a:spLocks noChangeArrowheads="1"/>
          </p:cNvSpPr>
          <p:nvPr/>
        </p:nvSpPr>
        <p:spPr bwMode="auto">
          <a:xfrm>
            <a:off x="121752" y="977705"/>
            <a:ext cx="142058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200" b="1" i="0">
                <a:solidFill>
                  <a:srgbClr val="FFFFFF"/>
                </a:solidFill>
                <a:ea typeface="黑体" pitchFamily="49" charset="-122"/>
                <a:cs typeface="Arial" pitchFamily="34" charset="0"/>
              </a:rPr>
              <a:t>嵌入式</a:t>
            </a:r>
          </a:p>
        </p:txBody>
      </p:sp>
      <p:sp>
        <p:nvSpPr>
          <p:cNvPr id="17" name="TextBox 16"/>
          <p:cNvSpPr txBox="1">
            <a:spLocks noChangeArrowheads="1"/>
          </p:cNvSpPr>
          <p:nvPr/>
        </p:nvSpPr>
        <p:spPr bwMode="auto">
          <a:xfrm>
            <a:off x="102193" y="4070843"/>
            <a:ext cx="9060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800" b="1" i="0">
                <a:solidFill>
                  <a:schemeClr val="bg1"/>
                </a:solidFill>
                <a:ea typeface="黑体" pitchFamily="49" charset="-122"/>
                <a:cs typeface="Arial" pitchFamily="34" charset="0"/>
              </a:rPr>
              <a:t>性能</a:t>
            </a:r>
          </a:p>
        </p:txBody>
      </p:sp>
      <p:sp>
        <p:nvSpPr>
          <p:cNvPr id="18" name="TextBox 17"/>
          <p:cNvSpPr txBox="1">
            <a:spLocks noChangeArrowheads="1"/>
          </p:cNvSpPr>
          <p:nvPr/>
        </p:nvSpPr>
        <p:spPr bwMode="auto">
          <a:xfrm>
            <a:off x="1439533" y="3110992"/>
            <a:ext cx="142058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200" b="1" i="0">
                <a:solidFill>
                  <a:srgbClr val="FFFFFF"/>
                </a:solidFill>
                <a:ea typeface="黑体" pitchFamily="49" charset="-122"/>
                <a:cs typeface="Arial" pitchFamily="34" charset="0"/>
              </a:rPr>
              <a:t>富文本</a:t>
            </a:r>
          </a:p>
        </p:txBody>
      </p:sp>
      <p:sp>
        <p:nvSpPr>
          <p:cNvPr id="22" name="TextBox 21"/>
          <p:cNvSpPr txBox="1">
            <a:spLocks noChangeArrowheads="1"/>
          </p:cNvSpPr>
          <p:nvPr/>
        </p:nvSpPr>
        <p:spPr bwMode="auto">
          <a:xfrm>
            <a:off x="307434" y="3245559"/>
            <a:ext cx="97174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4800" b="1" i="0">
                <a:solidFill>
                  <a:schemeClr val="bg1"/>
                </a:solidFill>
                <a:ea typeface="黑体" pitchFamily="49" charset="-122"/>
                <a:cs typeface="Arial" pitchFamily="34" charset="0"/>
              </a:rPr>
              <a:t>3D</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663524" y="1234789"/>
            <a:ext cx="1588495" cy="2715814"/>
          </a:xfrm>
          <a:prstGeom prst="rect">
            <a:avLst/>
          </a:prstGeom>
          <a:effectLst>
            <a:outerShdw blurRad="50800" dist="38100" dir="2700000" algn="tl" rotWithShape="0">
              <a:prstClr val="black">
                <a:alpha val="40000"/>
              </a:prstClr>
            </a:outerShdw>
          </a:effectLst>
        </p:spPr>
      </p:pic>
      <p:sp>
        <p:nvSpPr>
          <p:cNvPr id="25" name="TextBox 24"/>
          <p:cNvSpPr txBox="1">
            <a:spLocks noChangeArrowheads="1"/>
          </p:cNvSpPr>
          <p:nvPr/>
        </p:nvSpPr>
        <p:spPr bwMode="auto">
          <a:xfrm>
            <a:off x="5286767" y="3736054"/>
            <a:ext cx="80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快照</a:t>
            </a:r>
          </a:p>
        </p:txBody>
      </p:sp>
      <p:sp>
        <p:nvSpPr>
          <p:cNvPr id="31" name="TextBox 30"/>
          <p:cNvSpPr txBox="1">
            <a:spLocks noChangeArrowheads="1"/>
          </p:cNvSpPr>
          <p:nvPr/>
        </p:nvSpPr>
        <p:spPr bwMode="auto">
          <a:xfrm>
            <a:off x="7032510" y="1018682"/>
            <a:ext cx="1111202"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600" b="1" i="0">
                <a:solidFill>
                  <a:srgbClr val="FFFFFF"/>
                </a:solidFill>
                <a:ea typeface="黑体" pitchFamily="49" charset="-122"/>
                <a:cs typeface="Arial" pitchFamily="34" charset="0"/>
              </a:rPr>
              <a:t>显示</a:t>
            </a:r>
          </a:p>
        </p:txBody>
      </p:sp>
      <p:sp>
        <p:nvSpPr>
          <p:cNvPr id="32" name="TextBox 31"/>
          <p:cNvSpPr txBox="1">
            <a:spLocks noChangeArrowheads="1"/>
          </p:cNvSpPr>
          <p:nvPr/>
        </p:nvSpPr>
        <p:spPr bwMode="auto">
          <a:xfrm>
            <a:off x="3181430" y="4033966"/>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FFFFFF"/>
                </a:solidFill>
                <a:ea typeface="黑体" pitchFamily="49" charset="-122"/>
                <a:cs typeface="Arial" pitchFamily="34" charset="0"/>
              </a:rPr>
              <a:t>易访问性</a:t>
            </a:r>
          </a:p>
        </p:txBody>
      </p:sp>
      <p:sp>
        <p:nvSpPr>
          <p:cNvPr id="33" name="TextBox 32"/>
          <p:cNvSpPr txBox="1">
            <a:spLocks noChangeArrowheads="1"/>
          </p:cNvSpPr>
          <p:nvPr/>
        </p:nvSpPr>
        <p:spPr bwMode="auto">
          <a:xfrm>
            <a:off x="453320" y="1906758"/>
            <a:ext cx="23718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FFFFFF"/>
                </a:solidFill>
                <a:ea typeface="黑体" pitchFamily="49" charset="-122"/>
                <a:cs typeface="Arial" pitchFamily="34" charset="0"/>
              </a:rPr>
              <a:t>UI 控件公共 API</a:t>
            </a:r>
          </a:p>
        </p:txBody>
      </p:sp>
      <p:sp>
        <p:nvSpPr>
          <p:cNvPr id="35" name="TextBox 34"/>
          <p:cNvSpPr txBox="1">
            <a:spLocks noChangeArrowheads="1"/>
          </p:cNvSpPr>
          <p:nvPr/>
        </p:nvSpPr>
        <p:spPr bwMode="auto">
          <a:xfrm>
            <a:off x="246024" y="2816074"/>
            <a:ext cx="114165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0" i="0">
                <a:solidFill>
                  <a:srgbClr val="D1DDE7"/>
                </a:solidFill>
                <a:ea typeface="黑体" pitchFamily="49" charset="-122"/>
                <a:cs typeface="Arial" pitchFamily="34" charset="0"/>
              </a:rPr>
              <a:t>针对 Linux</a:t>
            </a:r>
          </a:p>
        </p:txBody>
      </p:sp>
      <p:sp>
        <p:nvSpPr>
          <p:cNvPr id="36" name="Rectangle 35"/>
          <p:cNvSpPr>
            <a:spLocks noChangeArrowheads="1"/>
          </p:cNvSpPr>
          <p:nvPr/>
        </p:nvSpPr>
        <p:spPr bwMode="auto">
          <a:xfrm>
            <a:off x="7661064" y="3904739"/>
            <a:ext cx="13532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buNone/>
            </a:pPr>
            <a:r>
              <a:rPr lang="en-US" sz="4000" b="1" i="0">
                <a:solidFill>
                  <a:srgbClr val="8BAAC3">
                    <a:lumMod val="20000"/>
                    <a:lumOff val="80000"/>
                  </a:srgbClr>
                </a:solidFill>
                <a:ea typeface="黑体" pitchFamily="49" charset="-122"/>
                <a:cs typeface="Arial" pitchFamily="34" charset="0"/>
              </a:rPr>
              <a:t>ARM</a:t>
            </a:r>
          </a:p>
        </p:txBody>
      </p:sp>
      <p:sp>
        <p:nvSpPr>
          <p:cNvPr id="39" name="TextBox 38"/>
          <p:cNvSpPr txBox="1">
            <a:spLocks noChangeArrowheads="1"/>
          </p:cNvSpPr>
          <p:nvPr/>
        </p:nvSpPr>
        <p:spPr bwMode="auto">
          <a:xfrm>
            <a:off x="1419085" y="3717929"/>
            <a:ext cx="111440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b="1" i="0">
                <a:solidFill>
                  <a:srgbClr val="FFFFFF"/>
                </a:solidFill>
                <a:ea typeface="黑体" pitchFamily="49" charset="-122"/>
                <a:cs typeface="Arial" pitchFamily="34" charset="0"/>
              </a:rPr>
              <a:t>复杂字符</a:t>
            </a:r>
          </a:p>
        </p:txBody>
      </p:sp>
      <p:sp>
        <p:nvSpPr>
          <p:cNvPr id="40" name="TextBox 39"/>
          <p:cNvSpPr txBox="1">
            <a:spLocks noChangeArrowheads="1"/>
          </p:cNvSpPr>
          <p:nvPr/>
        </p:nvSpPr>
        <p:spPr bwMode="auto">
          <a:xfrm>
            <a:off x="6319972" y="2029153"/>
            <a:ext cx="241604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200" b="1" i="0">
                <a:solidFill>
                  <a:schemeClr val="bg1"/>
                </a:solidFill>
                <a:ea typeface="黑体" pitchFamily="49" charset="-122"/>
                <a:cs typeface="Arial" pitchFamily="34" charset="0"/>
              </a:rPr>
              <a:t>SwingNode</a:t>
            </a:r>
          </a:p>
        </p:txBody>
      </p:sp>
      <p:sp>
        <p:nvSpPr>
          <p:cNvPr id="37" name="TextBox 36"/>
          <p:cNvSpPr txBox="1">
            <a:spLocks noChangeArrowheads="1"/>
          </p:cNvSpPr>
          <p:nvPr/>
        </p:nvSpPr>
        <p:spPr bwMode="auto">
          <a:xfrm>
            <a:off x="5668633" y="3047492"/>
            <a:ext cx="29935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3200" b="1" i="0">
                <a:solidFill>
                  <a:srgbClr val="FFFFFF"/>
                </a:solidFill>
                <a:ea typeface="黑体" pitchFamily="49" charset="-122"/>
                <a:cs typeface="Arial" pitchFamily="34" charset="0"/>
              </a:rPr>
              <a:t>TreeTableView</a:t>
            </a:r>
          </a:p>
        </p:txBody>
      </p:sp>
      <p:sp>
        <p:nvSpPr>
          <p:cNvPr id="38" name="TextBox 37"/>
          <p:cNvSpPr txBox="1">
            <a:spLocks noChangeArrowheads="1"/>
          </p:cNvSpPr>
          <p:nvPr/>
        </p:nvSpPr>
        <p:spPr bwMode="auto">
          <a:xfrm>
            <a:off x="2708667" y="1450054"/>
            <a:ext cx="11095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0">
                <a:solidFill>
                  <a:srgbClr val="8BAAC3">
                    <a:lumMod val="60000"/>
                    <a:lumOff val="40000"/>
                  </a:srgbClr>
                </a:solidFill>
                <a:ea typeface="黑体" pitchFamily="49" charset="-122"/>
                <a:cs typeface="Arial" pitchFamily="34" charset="0"/>
              </a:rPr>
              <a:t>Maven</a:t>
            </a:r>
          </a:p>
        </p:txBody>
      </p:sp>
      <p:sp>
        <p:nvSpPr>
          <p:cNvPr id="41" name="TextBox 40"/>
          <p:cNvSpPr txBox="1">
            <a:spLocks noChangeArrowheads="1"/>
          </p:cNvSpPr>
          <p:nvPr/>
        </p:nvSpPr>
        <p:spPr bwMode="auto">
          <a:xfrm>
            <a:off x="4926502" y="4194823"/>
            <a:ext cx="10583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2400" b="0" i="1">
                <a:solidFill>
                  <a:srgbClr val="FBA305"/>
                </a:solidFill>
                <a:ea typeface="黑体" pitchFamily="49" charset="-122"/>
                <a:cs typeface="Arial" pitchFamily="34" charset="0"/>
              </a:rPr>
              <a:t>IntelliJ</a:t>
            </a:r>
          </a:p>
        </p:txBody>
      </p:sp>
    </p:spTree>
    <p:extLst>
      <p:ext uri="{BB962C8B-B14F-4D97-AF65-F5344CB8AC3E}">
        <p14:creationId xmlns:p14="http://schemas.microsoft.com/office/powerpoint/2010/main" xmlns="" val="3828810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flipH="1">
            <a:off x="2305859" y="2527846"/>
            <a:ext cx="812557"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53253" name="Title 1"/>
          <p:cNvSpPr>
            <a:spLocks noGrp="1"/>
          </p:cNvSpPr>
          <p:nvPr>
            <p:ph type="title"/>
          </p:nvPr>
        </p:nvSpPr>
        <p:spPr/>
        <p:txBody>
          <a:bodyPr/>
          <a:lstStyle/>
          <a:p>
            <a:pPr algn="l">
              <a:lnSpc>
                <a:spcPct val="90000"/>
              </a:lnSpc>
              <a:spcBef>
                <a:spcPts val="0"/>
              </a:spcBef>
              <a:spcAft>
                <a:spcPts val="0"/>
              </a:spcAft>
              <a:buNone/>
            </a:pPr>
            <a:r>
              <a:rPr lang="sv-SE" sz="2800" b="1" i="0">
                <a:solidFill>
                  <a:srgbClr val="000000"/>
                </a:solidFill>
                <a:ea typeface="黑体" pitchFamily="49" charset="-122"/>
              </a:rPr>
              <a:t>JavaFX 规划</a:t>
            </a:r>
          </a:p>
        </p:txBody>
      </p:sp>
      <p:sp>
        <p:nvSpPr>
          <p:cNvPr id="4" name="Text Placeholder 3"/>
          <p:cNvSpPr>
            <a:spLocks noGrp="1"/>
          </p:cNvSpPr>
          <p:nvPr>
            <p:ph type="body" sz="quarter" idx="13"/>
          </p:nvPr>
        </p:nvSpPr>
        <p:spPr/>
        <p:txBody>
          <a:bodyPr/>
          <a:lstStyle/>
          <a:p>
            <a:endParaRPr lang="en-US">
              <a:ea typeface="黑体" pitchFamily="49" charset="-122"/>
            </a:endParaRPr>
          </a:p>
        </p:txBody>
      </p:sp>
      <p:cxnSp>
        <p:nvCxnSpPr>
          <p:cNvPr id="30" name="Straight Connector 29"/>
          <p:cNvCxnSpPr>
            <a:stCxn id="72" idx="2"/>
          </p:cNvCxnSpPr>
          <p:nvPr/>
        </p:nvCxnSpPr>
        <p:spPr>
          <a:xfrm flipH="1">
            <a:off x="6640814" y="2602503"/>
            <a:ext cx="1" cy="41732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flipH="1" flipV="1">
            <a:off x="4955661" y="3066451"/>
            <a:ext cx="1099741" cy="500445"/>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6" name="Freeform 5"/>
          <p:cNvSpPr/>
          <p:nvPr/>
        </p:nvSpPr>
        <p:spPr>
          <a:xfrm>
            <a:off x="1388594" y="3066452"/>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5" name="Freeform 4"/>
          <p:cNvSpPr/>
          <p:nvPr/>
        </p:nvSpPr>
        <p:spPr>
          <a:xfrm>
            <a:off x="953822" y="2410691"/>
            <a:ext cx="804640" cy="606970"/>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2" name="Freeform 31"/>
          <p:cNvSpPr/>
          <p:nvPr/>
        </p:nvSpPr>
        <p:spPr>
          <a:xfrm flipH="1">
            <a:off x="3987529" y="2487015"/>
            <a:ext cx="757120" cy="526942"/>
          </a:xfrm>
          <a:custGeom>
            <a:avLst/>
            <a:gdLst>
              <a:gd name="connsiteX0" fmla="*/ 7016 w 1052446"/>
              <a:gd name="connsiteY0" fmla="*/ 0 h 484177"/>
              <a:gd name="connsiteX1" fmla="*/ 0 w 1052446"/>
              <a:gd name="connsiteY1" fmla="*/ 287699 h 484177"/>
              <a:gd name="connsiteX2" fmla="*/ 1052446 w 1052446"/>
              <a:gd name="connsiteY2" fmla="*/ 287699 h 484177"/>
              <a:gd name="connsiteX3" fmla="*/ 1052446 w 1052446"/>
              <a:gd name="connsiteY3" fmla="*/ 484177 h 484177"/>
              <a:gd name="connsiteX4" fmla="*/ 1052446 w 1052446"/>
              <a:gd name="connsiteY4" fmla="*/ 484177 h 48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46" h="484177">
                <a:moveTo>
                  <a:pt x="7016" y="0"/>
                </a:moveTo>
                <a:lnTo>
                  <a:pt x="0" y="287699"/>
                </a:lnTo>
                <a:lnTo>
                  <a:pt x="1052446" y="287699"/>
                </a:lnTo>
                <a:lnTo>
                  <a:pt x="1052446" y="484177"/>
                </a:lnTo>
                <a:lnTo>
                  <a:pt x="1052446" y="484177"/>
                </a:lnTo>
              </a:path>
            </a:pathLst>
          </a:cu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3" name="Freeform 32"/>
          <p:cNvSpPr/>
          <p:nvPr/>
        </p:nvSpPr>
        <p:spPr>
          <a:xfrm>
            <a:off x="3987529" y="3031501"/>
            <a:ext cx="0" cy="42102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sp>
        <p:nvSpPr>
          <p:cNvPr id="35" name="Freeform 34"/>
          <p:cNvSpPr/>
          <p:nvPr/>
        </p:nvSpPr>
        <p:spPr>
          <a:xfrm flipH="1">
            <a:off x="2258755" y="3061230"/>
            <a:ext cx="47104" cy="1093113"/>
          </a:xfrm>
          <a:custGeom>
            <a:avLst/>
            <a:gdLst>
              <a:gd name="connsiteX0" fmla="*/ 0 w 0"/>
              <a:gd name="connsiteY0" fmla="*/ 0 h 421023"/>
              <a:gd name="connsiteX1" fmla="*/ 0 w 0"/>
              <a:gd name="connsiteY1" fmla="*/ 421023 h 421023"/>
            </a:gdLst>
            <a:ahLst/>
            <a:cxnLst>
              <a:cxn ang="0">
                <a:pos x="connsiteX0" y="connsiteY0"/>
              </a:cxn>
              <a:cxn ang="0">
                <a:pos x="connsiteX1" y="connsiteY1"/>
              </a:cxn>
            </a:cxnLst>
            <a:rect l="l" t="t" r="r" b="b"/>
            <a:pathLst>
              <a:path h="421023">
                <a:moveTo>
                  <a:pt x="0" y="0"/>
                </a:moveTo>
                <a:lnTo>
                  <a:pt x="0" y="421023"/>
                </a:lnTo>
              </a:path>
            </a:pathLst>
          </a:custGeom>
          <a:ln>
            <a:solidFill>
              <a:srgbClr val="7F7F7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itchFamily="34" charset="0"/>
              <a:ea typeface="黑体" pitchFamily="49" charset="-122"/>
              <a:cs typeface="Arial" pitchFamily="34" charset="0"/>
            </a:endParaRPr>
          </a:p>
        </p:txBody>
      </p:sp>
      <p:cxnSp>
        <p:nvCxnSpPr>
          <p:cNvPr id="36" name="Straight Connector 35"/>
          <p:cNvCxnSpPr/>
          <p:nvPr/>
        </p:nvCxnSpPr>
        <p:spPr>
          <a:xfrm>
            <a:off x="8378513" y="2487015"/>
            <a:ext cx="0" cy="956798"/>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15815" y="2890925"/>
            <a:ext cx="8312372" cy="266070"/>
            <a:chOff x="415815" y="2890925"/>
            <a:chExt cx="8312372" cy="266070"/>
          </a:xfrm>
        </p:grpSpPr>
        <p:sp>
          <p:nvSpPr>
            <p:cNvPr id="53255" name="Line 28"/>
            <p:cNvSpPr>
              <a:spLocks noChangeShapeType="1"/>
            </p:cNvSpPr>
            <p:nvPr/>
          </p:nvSpPr>
          <p:spPr bwMode="auto">
            <a:xfrm flipV="1">
              <a:off x="415815" y="3025231"/>
              <a:ext cx="8312372" cy="12541"/>
            </a:xfrm>
            <a:prstGeom prst="line">
              <a:avLst/>
            </a:prstGeom>
            <a:noFill/>
            <a:ln w="8890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dirty="0">
                <a:ea typeface="黑体" pitchFamily="49" charset="-122"/>
                <a:cs typeface="Arial" pitchFamily="34" charset="0"/>
              </a:endParaRPr>
            </a:p>
          </p:txBody>
        </p:sp>
        <p:sp>
          <p:nvSpPr>
            <p:cNvPr id="17" name="Rectangle 38"/>
            <p:cNvSpPr>
              <a:spLocks/>
            </p:cNvSpPr>
            <p:nvPr/>
          </p:nvSpPr>
          <p:spPr bwMode="auto">
            <a:xfrm>
              <a:off x="5311845" y="2896799"/>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2015</a:t>
              </a:r>
            </a:p>
          </p:txBody>
        </p:sp>
        <p:sp>
          <p:nvSpPr>
            <p:cNvPr id="19" name="Rectangle 40"/>
            <p:cNvSpPr>
              <a:spLocks/>
            </p:cNvSpPr>
            <p:nvPr/>
          </p:nvSpPr>
          <p:spPr bwMode="auto">
            <a:xfrm>
              <a:off x="482957" y="2890928"/>
              <a:ext cx="587375"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2013</a:t>
              </a:r>
            </a:p>
          </p:txBody>
        </p:sp>
        <p:sp>
          <p:nvSpPr>
            <p:cNvPr id="20" name="Rectangle 41"/>
            <p:cNvSpPr>
              <a:spLocks/>
            </p:cNvSpPr>
            <p:nvPr/>
          </p:nvSpPr>
          <p:spPr bwMode="auto">
            <a:xfrm>
              <a:off x="2896607" y="2893470"/>
              <a:ext cx="588963" cy="263525"/>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2014</a:t>
              </a:r>
            </a:p>
          </p:txBody>
        </p:sp>
        <p:sp>
          <p:nvSpPr>
            <p:cNvPr id="48" name="Rectangle 38"/>
            <p:cNvSpPr>
              <a:spLocks/>
            </p:cNvSpPr>
            <p:nvPr/>
          </p:nvSpPr>
          <p:spPr bwMode="auto">
            <a:xfrm>
              <a:off x="7672098" y="2890925"/>
              <a:ext cx="533977" cy="246063"/>
            </a:xfrm>
            <a:prstGeom prst="rect">
              <a:avLst/>
            </a:prstGeom>
            <a:ln/>
            <a:extLst/>
          </p:spPr>
          <p:style>
            <a:lnRef idx="1">
              <a:schemeClr val="accent1"/>
            </a:lnRef>
            <a:fillRef idx="3">
              <a:schemeClr val="accent1"/>
            </a:fillRef>
            <a:effectRef idx="2">
              <a:schemeClr val="accent1"/>
            </a:effectRef>
            <a:fontRef idx="minor">
              <a:schemeClr val="lt1"/>
            </a:fontRef>
          </p:style>
          <p:txBody>
            <a:bodyPr lIns="38100" tIns="38100" rIns="38100" bIns="38100" anchor="ctr"/>
            <a:lstStyle/>
            <a:p>
              <a:pPr algn="ctr">
                <a:buNone/>
              </a:pPr>
              <a:r>
                <a:rPr lang="en-US" sz="1200" b="0" i="0">
                  <a:solidFill>
                    <a:srgbClr val="FFFFFF"/>
                  </a:solidFill>
                  <a:latin typeface="Arial" pitchFamily="34" charset="0"/>
                  <a:ea typeface="黑体" pitchFamily="49" charset="-122"/>
                  <a:cs typeface="Arial" pitchFamily="34" charset="0"/>
                </a:rPr>
                <a:t>2016</a:t>
              </a:r>
            </a:p>
          </p:txBody>
        </p:sp>
      </p:grpSp>
      <p:sp>
        <p:nvSpPr>
          <p:cNvPr id="23" name="Rectangle 44"/>
          <p:cNvSpPr>
            <a:spLocks/>
          </p:cNvSpPr>
          <p:nvPr/>
        </p:nvSpPr>
        <p:spPr bwMode="auto">
          <a:xfrm>
            <a:off x="4274630" y="1152930"/>
            <a:ext cx="1933130" cy="144957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dirty="0">
                <a:latin typeface="Arial" pitchFamily="34" charset="0"/>
                <a:ea typeface="黑体" pitchFamily="49" charset="-122"/>
                <a:cs typeface="Arial" pitchFamily="34" charset="0"/>
              </a:rPr>
              <a:t>JDK 8（2014 年 1 </a:t>
            </a:r>
            <a:r>
              <a:rPr lang="en-US" sz="1200" b="1" i="0" dirty="0" err="1">
                <a:latin typeface="Arial" pitchFamily="34" charset="0"/>
                <a:ea typeface="黑体" pitchFamily="49" charset="-122"/>
                <a:cs typeface="Arial" pitchFamily="34" charset="0"/>
              </a:rPr>
              <a:t>季度</a:t>
            </a:r>
            <a:r>
              <a:rPr lang="en-US" sz="1200" b="1" i="0" dirty="0">
                <a:latin typeface="Arial" pitchFamily="34" charset="0"/>
                <a:ea typeface="黑体" pitchFamily="49" charset="-122"/>
                <a:cs typeface="Arial" pitchFamily="34" charset="0"/>
              </a:rPr>
              <a:t>）</a:t>
            </a: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Lambda</a:t>
            </a: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JVM </a:t>
            </a:r>
            <a:r>
              <a:rPr lang="en-US" sz="900" b="0" i="0" dirty="0" err="1">
                <a:latin typeface="Arial" pitchFamily="34" charset="0"/>
                <a:ea typeface="黑体" pitchFamily="49" charset="-122"/>
                <a:cs typeface="Arial" pitchFamily="34" charset="0"/>
              </a:rPr>
              <a:t>整合</a:t>
            </a:r>
            <a:endParaRPr lang="en-US" sz="900" b="0" i="0" dirty="0">
              <a:latin typeface="Arial" pitchFamily="34" charset="0"/>
              <a:ea typeface="黑体" pitchFamily="49" charset="-122"/>
              <a:cs typeface="Arial" pitchFamily="34" charset="0"/>
            </a:endParaRPr>
          </a:p>
          <a:p>
            <a:pPr marL="54864" indent="-54864" algn="l">
              <a:spcBef>
                <a:spcPts val="200"/>
              </a:spcBef>
              <a:buClr>
                <a:srgbClr val="5382A1"/>
              </a:buClr>
              <a:buSzPct val="100000"/>
              <a:buFont typeface="Arial"/>
              <a:buChar char="•"/>
            </a:pPr>
            <a:r>
              <a:rPr lang="en-US" sz="900" b="0" i="0" dirty="0">
                <a:latin typeface="Arial" pitchFamily="34" charset="0"/>
                <a:ea typeface="黑体" pitchFamily="49" charset="-122"/>
                <a:cs typeface="Arial" pitchFamily="34" charset="0"/>
              </a:rPr>
              <a:t>JavaScript </a:t>
            </a:r>
            <a:r>
              <a:rPr lang="en-US" sz="900" b="0" i="0" dirty="0" err="1">
                <a:latin typeface="Arial" pitchFamily="34" charset="0"/>
                <a:ea typeface="黑体" pitchFamily="49" charset="-122"/>
                <a:cs typeface="Arial" pitchFamily="34" charset="0"/>
              </a:rPr>
              <a:t>互操作性</a:t>
            </a:r>
            <a:endParaRPr lang="en-US" sz="900" b="0" i="0" dirty="0">
              <a:latin typeface="Arial" pitchFamily="34" charset="0"/>
              <a:ea typeface="黑体" pitchFamily="49" charset="-122"/>
              <a:cs typeface="Arial" pitchFamily="34" charset="0"/>
            </a:endParaRPr>
          </a:p>
          <a:p>
            <a:pPr marL="54864" indent="-54864" algn="l">
              <a:spcBef>
                <a:spcPts val="200"/>
              </a:spcBef>
              <a:buClr>
                <a:srgbClr val="5382A1"/>
              </a:buClr>
              <a:buSzPct val="100000"/>
              <a:buFont typeface="Arial"/>
              <a:buChar char="•"/>
            </a:pPr>
            <a:r>
              <a:rPr lang="en-US" sz="900" b="0" i="0" dirty="0" err="1">
                <a:solidFill>
                  <a:srgbClr val="FF0000"/>
                </a:solidFill>
                <a:latin typeface="Arial" pitchFamily="34" charset="0"/>
                <a:ea typeface="黑体" pitchFamily="49" charset="-122"/>
                <a:cs typeface="Arial" pitchFamily="34" charset="0"/>
              </a:rPr>
              <a:t>JavaFX</a:t>
            </a:r>
            <a:r>
              <a:rPr lang="en-US" sz="900" b="0" i="0" dirty="0">
                <a:solidFill>
                  <a:srgbClr val="FF0000"/>
                </a:solidFill>
                <a:latin typeface="Arial" pitchFamily="34" charset="0"/>
                <a:ea typeface="黑体" pitchFamily="49" charset="-122"/>
                <a:cs typeface="Arial" pitchFamily="34" charset="0"/>
              </a:rPr>
              <a:t> 8</a:t>
            </a:r>
          </a:p>
          <a:p>
            <a:pPr marL="228600" lvl="2" indent="-54864" algn="l">
              <a:spcBef>
                <a:spcPts val="200"/>
              </a:spcBef>
              <a:buClr>
                <a:srgbClr val="5382A1"/>
              </a:buClr>
              <a:buSzPct val="100000"/>
              <a:buFont typeface="Arial"/>
              <a:buChar char="•"/>
            </a:pPr>
            <a:r>
              <a:rPr lang="en-US" sz="900" b="0" i="0" dirty="0">
                <a:solidFill>
                  <a:srgbClr val="FF0000"/>
                </a:solidFill>
                <a:latin typeface="Arial" pitchFamily="34" charset="0"/>
                <a:ea typeface="黑体" pitchFamily="49" charset="-122"/>
                <a:cs typeface="Arial" pitchFamily="34" charset="0"/>
              </a:rPr>
              <a:t>3D API</a:t>
            </a:r>
          </a:p>
          <a:p>
            <a:pPr marL="228600" lvl="2" indent="-54864" algn="l">
              <a:spcBef>
                <a:spcPts val="200"/>
              </a:spcBef>
              <a:buClr>
                <a:srgbClr val="5382A1"/>
              </a:buClr>
              <a:buSzPct val="100000"/>
              <a:buFont typeface="Arial"/>
              <a:buChar char="•"/>
            </a:pPr>
            <a:r>
              <a:rPr lang="en-US" sz="900" b="0" i="0" dirty="0">
                <a:solidFill>
                  <a:srgbClr val="FF0000"/>
                </a:solidFill>
                <a:latin typeface="Arial" pitchFamily="34" charset="0"/>
                <a:ea typeface="黑体" pitchFamily="49" charset="-122"/>
                <a:cs typeface="Arial" pitchFamily="34" charset="0"/>
              </a:rPr>
              <a:t>Java SE Embedded </a:t>
            </a:r>
            <a:r>
              <a:rPr lang="en-US" sz="900" b="0" i="0" dirty="0" err="1">
                <a:solidFill>
                  <a:srgbClr val="FF0000"/>
                </a:solidFill>
                <a:latin typeface="Arial" pitchFamily="34" charset="0"/>
                <a:ea typeface="黑体" pitchFamily="49" charset="-122"/>
                <a:cs typeface="Arial" pitchFamily="34" charset="0"/>
              </a:rPr>
              <a:t>支持</a:t>
            </a:r>
            <a:endParaRPr lang="en-US" sz="900" b="0" i="0" dirty="0">
              <a:solidFill>
                <a:srgbClr val="FF0000"/>
              </a:solidFill>
              <a:latin typeface="Arial" pitchFamily="34" charset="0"/>
              <a:ea typeface="黑体" pitchFamily="49" charset="-122"/>
              <a:cs typeface="Arial" pitchFamily="34" charset="0"/>
            </a:endParaRPr>
          </a:p>
          <a:p>
            <a:pPr marL="228600" lvl="2" indent="-54864" algn="l">
              <a:spcBef>
                <a:spcPts val="200"/>
              </a:spcBef>
              <a:buClr>
                <a:srgbClr val="5382A1"/>
              </a:buClr>
              <a:buSzPct val="100000"/>
              <a:buFont typeface="Arial"/>
              <a:buChar char="•"/>
            </a:pPr>
            <a:r>
              <a:rPr lang="en-US" sz="900" b="0" i="0" dirty="0" err="1">
                <a:solidFill>
                  <a:srgbClr val="FF0000"/>
                </a:solidFill>
                <a:latin typeface="Arial" pitchFamily="34" charset="0"/>
                <a:ea typeface="黑体" pitchFamily="49" charset="-122"/>
                <a:cs typeface="Arial" pitchFamily="34" charset="0"/>
              </a:rPr>
              <a:t>增强的</a:t>
            </a:r>
            <a:r>
              <a:rPr lang="en-US" sz="900" b="0" i="0" dirty="0">
                <a:solidFill>
                  <a:srgbClr val="FF0000"/>
                </a:solidFill>
                <a:latin typeface="Arial" pitchFamily="34" charset="0"/>
                <a:ea typeface="黑体" pitchFamily="49" charset="-122"/>
                <a:cs typeface="Arial" pitchFamily="34" charset="0"/>
              </a:rPr>
              <a:t> HTML5 </a:t>
            </a:r>
            <a:r>
              <a:rPr lang="en-US" sz="900" b="0" i="0" dirty="0" err="1">
                <a:solidFill>
                  <a:srgbClr val="FF0000"/>
                </a:solidFill>
                <a:latin typeface="Arial" pitchFamily="34" charset="0"/>
                <a:ea typeface="黑体" pitchFamily="49" charset="-122"/>
                <a:cs typeface="Arial" pitchFamily="34" charset="0"/>
              </a:rPr>
              <a:t>支持</a:t>
            </a:r>
            <a:endParaRPr lang="en-US" sz="900" b="0" i="0" dirty="0">
              <a:solidFill>
                <a:srgbClr val="FF0000"/>
              </a:solidFill>
              <a:latin typeface="Arial" pitchFamily="34" charset="0"/>
              <a:ea typeface="黑体" pitchFamily="49" charset="-122"/>
              <a:cs typeface="Arial" pitchFamily="34" charset="0"/>
            </a:endParaRPr>
          </a:p>
        </p:txBody>
      </p:sp>
      <p:sp>
        <p:nvSpPr>
          <p:cNvPr id="26" name="Rectangle 47"/>
          <p:cNvSpPr>
            <a:spLocks/>
          </p:cNvSpPr>
          <p:nvPr/>
        </p:nvSpPr>
        <p:spPr bwMode="auto">
          <a:xfrm>
            <a:off x="2581395" y="1515474"/>
            <a:ext cx="1535320" cy="108702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7u40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Flight Recorder</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Mission Control 5.2</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发现协议</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本机内存跟踪</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本地安全策略</a:t>
            </a:r>
          </a:p>
        </p:txBody>
      </p:sp>
      <p:sp>
        <p:nvSpPr>
          <p:cNvPr id="31" name="Rectangle 44"/>
          <p:cNvSpPr>
            <a:spLocks/>
          </p:cNvSpPr>
          <p:nvPr/>
        </p:nvSpPr>
        <p:spPr bwMode="auto">
          <a:xfrm>
            <a:off x="7155426" y="1304459"/>
            <a:ext cx="1474224" cy="1298043"/>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9</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模块化 — Jigsaw</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互操作性</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云</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易于使用</a:t>
            </a:r>
          </a:p>
          <a:p>
            <a:pPr marL="54864" indent="-54864" algn="l">
              <a:spcBef>
                <a:spcPts val="200"/>
              </a:spcBef>
              <a:buClr>
                <a:srgbClr val="5382A1"/>
              </a:buClr>
              <a:buSzPct val="100000"/>
              <a:buFont typeface="Arial"/>
              <a:buChar char="•"/>
            </a:pPr>
            <a:r>
              <a:rPr lang="en-US" sz="900" b="0" i="0">
                <a:solidFill>
                  <a:srgbClr val="FF0000"/>
                </a:solidFill>
                <a:latin typeface="Arial" pitchFamily="34" charset="0"/>
                <a:ea typeface="黑体" pitchFamily="49" charset="-122"/>
                <a:cs typeface="Arial" pitchFamily="34" charset="0"/>
              </a:rPr>
              <a:t>JavaFX JSR</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优化 </a:t>
            </a:r>
          </a:p>
        </p:txBody>
      </p:sp>
      <p:sp>
        <p:nvSpPr>
          <p:cNvPr id="27" name="Rectangle 46"/>
          <p:cNvSpPr>
            <a:spLocks/>
          </p:cNvSpPr>
          <p:nvPr/>
        </p:nvSpPr>
        <p:spPr bwMode="auto">
          <a:xfrm>
            <a:off x="415814" y="3385503"/>
            <a:ext cx="1590454" cy="63372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NetBeans IDE 7.3</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新的提示和重构</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支持</a:t>
            </a:r>
          </a:p>
          <a:p>
            <a:pPr algn="l">
              <a:spcBef>
                <a:spcPts val="200"/>
              </a:spcBef>
              <a:buNone/>
            </a:pPr>
            <a:endParaRPr lang="en-US" sz="1000" dirty="0" smtClean="0">
              <a:latin typeface="Arial" pitchFamily="34" charset="0"/>
              <a:ea typeface="黑体" pitchFamily="49" charset="-122"/>
              <a:cs typeface="Arial" pitchFamily="34" charset="0"/>
            </a:endParaRPr>
          </a:p>
        </p:txBody>
      </p:sp>
      <p:sp>
        <p:nvSpPr>
          <p:cNvPr id="29" name="Rectangle 46"/>
          <p:cNvSpPr>
            <a:spLocks/>
          </p:cNvSpPr>
          <p:nvPr/>
        </p:nvSpPr>
        <p:spPr bwMode="auto">
          <a:xfrm>
            <a:off x="3205888" y="3385503"/>
            <a:ext cx="2006600" cy="117649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NetBeans IDE 8</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JDK 8 支持</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2.0 支持</a:t>
            </a:r>
          </a:p>
          <a:p>
            <a:pPr algn="l">
              <a:spcBef>
                <a:spcPts val="600"/>
              </a:spcBef>
              <a:buNone/>
            </a:pPr>
            <a:r>
              <a:rPr lang="en-US" sz="1200" b="1" i="0">
                <a:solidFill>
                  <a:srgbClr val="FF0000"/>
                </a:solidFill>
                <a:latin typeface="Arial" pitchFamily="34" charset="0"/>
                <a:ea typeface="黑体" pitchFamily="49" charset="-122"/>
                <a:cs typeface="Arial" pitchFamily="34" charset="0"/>
              </a:rPr>
              <a:t>Scene Builder 2.0</a:t>
            </a:r>
          </a:p>
          <a:p>
            <a:pPr marL="54864" indent="-54864" algn="l">
              <a:spcBef>
                <a:spcPts val="200"/>
              </a:spcBef>
              <a:buClr>
                <a:srgbClr val="5382A1"/>
              </a:buClr>
              <a:buSzPct val="100000"/>
              <a:buFont typeface="Arial"/>
              <a:buChar char="•"/>
            </a:pPr>
            <a:r>
              <a:rPr lang="en-US" sz="900" b="0" i="0">
                <a:solidFill>
                  <a:srgbClr val="FF0000"/>
                </a:solidFill>
                <a:latin typeface="Arial" pitchFamily="34" charset="0"/>
                <a:ea typeface="黑体" pitchFamily="49" charset="-122"/>
                <a:cs typeface="Arial" pitchFamily="34" charset="0"/>
              </a:rPr>
              <a:t>JavaFX 8 支持</a:t>
            </a:r>
          </a:p>
          <a:p>
            <a:pPr marL="54864" indent="-54864" algn="l">
              <a:spcBef>
                <a:spcPts val="200"/>
              </a:spcBef>
              <a:buClr>
                <a:srgbClr val="5382A1"/>
              </a:buClr>
              <a:buSzPct val="100000"/>
              <a:buFont typeface="Arial"/>
              <a:buChar char="•"/>
            </a:pPr>
            <a:r>
              <a:rPr lang="en-US" sz="900" b="0" i="0">
                <a:solidFill>
                  <a:srgbClr val="FF0000"/>
                </a:solidFill>
                <a:latin typeface="Arial" pitchFamily="34" charset="0"/>
                <a:ea typeface="黑体" pitchFamily="49" charset="-122"/>
                <a:cs typeface="Arial" pitchFamily="34" charset="0"/>
              </a:rPr>
              <a:t>增强的 Java IDE 支持</a:t>
            </a:r>
          </a:p>
          <a:p>
            <a:pPr algn="l">
              <a:spcBef>
                <a:spcPts val="200"/>
              </a:spcBef>
              <a:buNone/>
            </a:pPr>
            <a:endParaRPr lang="en-US" sz="1000" dirty="0" smtClean="0">
              <a:latin typeface="Arial" pitchFamily="34" charset="0"/>
              <a:ea typeface="黑体" pitchFamily="49" charset="-122"/>
              <a:cs typeface="Arial" pitchFamily="34" charset="0"/>
            </a:endParaRPr>
          </a:p>
        </p:txBody>
      </p:sp>
      <p:sp>
        <p:nvSpPr>
          <p:cNvPr id="34" name="Rectangle 46"/>
          <p:cNvSpPr>
            <a:spLocks/>
          </p:cNvSpPr>
          <p:nvPr/>
        </p:nvSpPr>
        <p:spPr bwMode="auto">
          <a:xfrm>
            <a:off x="6970324" y="3385503"/>
            <a:ext cx="1659325"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0" bIns="38100"/>
          <a:lstStyle/>
          <a:p>
            <a:pPr algn="l">
              <a:spcBef>
                <a:spcPts val="200"/>
              </a:spcBef>
              <a:buNone/>
            </a:pPr>
            <a:r>
              <a:rPr lang="en-US" sz="1200" b="1" i="0">
                <a:latin typeface="Arial" pitchFamily="34" charset="0"/>
                <a:ea typeface="黑体" pitchFamily="49" charset="-122"/>
                <a:cs typeface="Arial" pitchFamily="34" charset="0"/>
              </a:rPr>
              <a:t>NetBeans IDE 9</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JDK 9 支持</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Scene Builder 3.0 支持</a:t>
            </a:r>
          </a:p>
          <a:p>
            <a:pPr algn="l">
              <a:spcBef>
                <a:spcPts val="600"/>
              </a:spcBef>
              <a:buNone/>
            </a:pPr>
            <a:r>
              <a:rPr lang="en-US" sz="1200" b="1" i="0">
                <a:latin typeface="Arial" pitchFamily="34" charset="0"/>
                <a:ea typeface="黑体" pitchFamily="49" charset="-122"/>
                <a:cs typeface="Arial" pitchFamily="34" charset="0"/>
              </a:rPr>
              <a:t>Scene Builder 3.0</a:t>
            </a:r>
          </a:p>
          <a:p>
            <a:pPr marL="54864" indent="-54864" algn="l">
              <a:spcBef>
                <a:spcPts val="200"/>
              </a:spcBef>
              <a:buClr>
                <a:srgbClr val="5382A1"/>
              </a:buClr>
              <a:buSzPct val="100000"/>
              <a:buFont typeface="Arial"/>
              <a:buChar char="•"/>
            </a:pPr>
            <a:r>
              <a:rPr lang="en-US" sz="900" b="0" i="0">
                <a:solidFill>
                  <a:srgbClr val="FF0000"/>
                </a:solidFill>
                <a:latin typeface="Arial" pitchFamily="34" charset="0"/>
                <a:ea typeface="黑体" pitchFamily="49" charset="-122"/>
                <a:cs typeface="Arial" pitchFamily="34" charset="0"/>
              </a:rPr>
              <a:t>JavaFX 9 支持</a:t>
            </a:r>
          </a:p>
        </p:txBody>
      </p:sp>
      <p:sp>
        <p:nvSpPr>
          <p:cNvPr id="77" name="Rectangle 43"/>
          <p:cNvSpPr>
            <a:spLocks/>
          </p:cNvSpPr>
          <p:nvPr/>
        </p:nvSpPr>
        <p:spPr bwMode="auto">
          <a:xfrm>
            <a:off x="420983" y="1956370"/>
            <a:ext cx="2002497" cy="646132"/>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Aft>
                <a:spcPts val="200"/>
              </a:spcAft>
              <a:buNone/>
            </a:pPr>
            <a:r>
              <a:rPr lang="en-US" sz="1200" b="1" i="0">
                <a:latin typeface="Arial" pitchFamily="34" charset="0"/>
                <a:ea typeface="黑体" pitchFamily="49" charset="-122"/>
                <a:cs typeface="Arial" pitchFamily="34" charset="0"/>
              </a:rPr>
              <a:t>7u21</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客户端安全增强</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应用商店打包工具</a:t>
            </a:r>
          </a:p>
        </p:txBody>
      </p:sp>
      <p:sp>
        <p:nvSpPr>
          <p:cNvPr id="68" name="Rectangle 44"/>
          <p:cNvSpPr>
            <a:spLocks/>
          </p:cNvSpPr>
          <p:nvPr/>
        </p:nvSpPr>
        <p:spPr bwMode="auto">
          <a:xfrm>
            <a:off x="5372747" y="3385503"/>
            <a:ext cx="1437318" cy="1045820"/>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8u20</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Deterministic G1</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Java Mission Control 6.0 </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改进的 JRE 安装程序 </a:t>
            </a:r>
          </a:p>
          <a:p>
            <a:pPr marL="54864" indent="-54864" algn="l">
              <a:spcBef>
                <a:spcPts val="200"/>
              </a:spcBef>
              <a:buClr>
                <a:srgbClr val="5382A1"/>
              </a:buClr>
              <a:buSzPct val="100000"/>
              <a:buFont typeface="Arial"/>
              <a:buChar char="•"/>
            </a:pPr>
            <a:r>
              <a:rPr lang="en-US" sz="900" b="0" i="0">
                <a:latin typeface="Arial" pitchFamily="34" charset="0"/>
                <a:ea typeface="黑体" pitchFamily="49" charset="-122"/>
                <a:cs typeface="Arial" pitchFamily="34" charset="0"/>
              </a:rPr>
              <a:t>应用捆绑增强</a:t>
            </a:r>
          </a:p>
        </p:txBody>
      </p:sp>
      <p:sp>
        <p:nvSpPr>
          <p:cNvPr id="72" name="Rectangle 44"/>
          <p:cNvSpPr>
            <a:spLocks/>
          </p:cNvSpPr>
          <p:nvPr/>
        </p:nvSpPr>
        <p:spPr bwMode="auto">
          <a:xfrm>
            <a:off x="6206378" y="2279437"/>
            <a:ext cx="868873" cy="323066"/>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200"/>
              </a:spcBef>
              <a:buNone/>
            </a:pPr>
            <a:r>
              <a:rPr lang="en-US" sz="1200" b="1" i="0">
                <a:latin typeface="Arial" pitchFamily="34" charset="0"/>
                <a:ea typeface="黑体" pitchFamily="49" charset="-122"/>
                <a:cs typeface="Arial" pitchFamily="34" charset="0"/>
              </a:rPr>
              <a:t>JDK 8u40</a:t>
            </a:r>
          </a:p>
        </p:txBody>
      </p:sp>
      <p:sp>
        <p:nvSpPr>
          <p:cNvPr id="24" name="Rectangle 46"/>
          <p:cNvSpPr>
            <a:spLocks/>
          </p:cNvSpPr>
          <p:nvPr/>
        </p:nvSpPr>
        <p:spPr bwMode="auto">
          <a:xfrm>
            <a:off x="1645693" y="4106515"/>
            <a:ext cx="1431207" cy="448538"/>
          </a:xfrm>
          <a:prstGeom prst="rect">
            <a:avLst/>
          </a:prstGeom>
          <a:solidFill>
            <a:schemeClr val="accent2"/>
          </a:solidFill>
          <a:ln>
            <a:noFill/>
            <a:headEnd type="none" w="med" len="med"/>
            <a:tailEnd type="none" w="med" len="med"/>
          </a:ln>
          <a:effectLst>
            <a:outerShdw blurRad="40000" dist="20000" dir="5400000" rotWithShape="0">
              <a:srgbClr val="000000">
                <a:alpha val="25000"/>
              </a:srgbClr>
            </a:outerShdw>
          </a:effectLst>
        </p:spPr>
        <p:style>
          <a:lnRef idx="1">
            <a:schemeClr val="dk1"/>
          </a:lnRef>
          <a:fillRef idx="2">
            <a:schemeClr val="dk1"/>
          </a:fillRef>
          <a:effectRef idx="1">
            <a:schemeClr val="dk1"/>
          </a:effectRef>
          <a:fontRef idx="minor">
            <a:schemeClr val="dk1"/>
          </a:fontRef>
        </p:style>
        <p:txBody>
          <a:bodyPr lIns="73152" tIns="38100" rIns="38100" bIns="38100"/>
          <a:lstStyle/>
          <a:p>
            <a:pPr algn="l">
              <a:spcBef>
                <a:spcPts val="600"/>
              </a:spcBef>
              <a:buNone/>
            </a:pPr>
            <a:r>
              <a:rPr lang="en-US" sz="1200" b="1" i="0">
                <a:solidFill>
                  <a:srgbClr val="FF0000"/>
                </a:solidFill>
                <a:latin typeface="Arial" pitchFamily="34" charset="0"/>
                <a:ea typeface="黑体" pitchFamily="49" charset="-122"/>
                <a:cs typeface="Arial" pitchFamily="34" charset="0"/>
              </a:rPr>
              <a:t>Scene Builder 1.1</a:t>
            </a:r>
          </a:p>
          <a:p>
            <a:pPr marL="54864" indent="-54864" algn="l">
              <a:spcBef>
                <a:spcPts val="200"/>
              </a:spcBef>
              <a:buClr>
                <a:srgbClr val="5382A1"/>
              </a:buClr>
              <a:buSzPct val="100000"/>
              <a:buFont typeface="Arial"/>
              <a:buChar char="•"/>
            </a:pPr>
            <a:r>
              <a:rPr lang="en-US" sz="900" b="0" i="0">
                <a:solidFill>
                  <a:srgbClr val="FF0000"/>
                </a:solidFill>
                <a:latin typeface="Arial" pitchFamily="34" charset="0"/>
                <a:ea typeface="黑体" pitchFamily="49" charset="-122"/>
                <a:cs typeface="Arial" pitchFamily="34" charset="0"/>
              </a:rPr>
              <a:t>Linux 支持</a:t>
            </a:r>
          </a:p>
          <a:p>
            <a:pPr algn="l">
              <a:spcBef>
                <a:spcPts val="200"/>
              </a:spcBef>
              <a:buNone/>
            </a:pPr>
            <a:endParaRPr lang="en-US" sz="1000" dirty="0" smtClean="0">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3098955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dissolve">
                                      <p:cBhvr>
                                        <p:cTn id="7" dur="500"/>
                                        <p:tgtEl>
                                          <p:spTgt spid="2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dissolve">
                                      <p:cBhvr>
                                        <p:cTn id="10" dur="500"/>
                                        <p:tgtEl>
                                          <p:spTgt spid="24">
                                            <p:txEl>
                                              <p:pRg st="1" end="1"/>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3">
                                            <p:txEl>
                                              <p:pRg st="4" end="4"/>
                                            </p:txEl>
                                          </p:spTgt>
                                        </p:tgtEl>
                                        <p:attrNameLst>
                                          <p:attrName>style.visibility</p:attrName>
                                        </p:attrNameLst>
                                      </p:cBhvr>
                                      <p:to>
                                        <p:strVal val="visible"/>
                                      </p:to>
                                    </p:set>
                                    <p:animEffect transition="in" filter="dissolve">
                                      <p:cBhvr>
                                        <p:cTn id="14" dur="500"/>
                                        <p:tgtEl>
                                          <p:spTgt spid="23">
                                            <p:txEl>
                                              <p:pRg st="4" end="4"/>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23">
                                            <p:txEl>
                                              <p:pRg st="5" end="5"/>
                                            </p:txEl>
                                          </p:spTgt>
                                        </p:tgtEl>
                                        <p:attrNameLst>
                                          <p:attrName>style.visibility</p:attrName>
                                        </p:attrNameLst>
                                      </p:cBhvr>
                                      <p:to>
                                        <p:strVal val="visible"/>
                                      </p:to>
                                    </p:set>
                                    <p:animEffect transition="in" filter="dissolve">
                                      <p:cBhvr>
                                        <p:cTn id="17" dur="500"/>
                                        <p:tgtEl>
                                          <p:spTgt spid="23">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
                                            <p:txEl>
                                              <p:pRg st="6" end="6"/>
                                            </p:txEl>
                                          </p:spTgt>
                                        </p:tgtEl>
                                        <p:attrNameLst>
                                          <p:attrName>style.visibility</p:attrName>
                                        </p:attrNameLst>
                                      </p:cBhvr>
                                      <p:to>
                                        <p:strVal val="visible"/>
                                      </p:to>
                                    </p:set>
                                    <p:animEffect transition="in" filter="dissolve">
                                      <p:cBhvr>
                                        <p:cTn id="20" dur="500"/>
                                        <p:tgtEl>
                                          <p:spTgt spid="2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3">
                                            <p:txEl>
                                              <p:pRg st="7" end="7"/>
                                            </p:txEl>
                                          </p:spTgt>
                                        </p:tgtEl>
                                        <p:attrNameLst>
                                          <p:attrName>style.visibility</p:attrName>
                                        </p:attrNameLst>
                                      </p:cBhvr>
                                      <p:to>
                                        <p:strVal val="visible"/>
                                      </p:to>
                                    </p:set>
                                    <p:animEffect transition="in" filter="dissolve">
                                      <p:cBhvr>
                                        <p:cTn id="23" dur="500"/>
                                        <p:tgtEl>
                                          <p:spTgt spid="23">
                                            <p:txEl>
                                              <p:pRg st="7" end="7"/>
                                            </p:txEl>
                                          </p:spTgt>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animEffect transition="in" filter="dissolve">
                                      <p:cBhvr>
                                        <p:cTn id="27" dur="500"/>
                                        <p:tgtEl>
                                          <p:spTgt spid="29">
                                            <p:txEl>
                                              <p:pRg st="3" end="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9">
                                            <p:txEl>
                                              <p:pRg st="4" end="4"/>
                                            </p:txEl>
                                          </p:spTgt>
                                        </p:tgtEl>
                                        <p:attrNameLst>
                                          <p:attrName>style.visibility</p:attrName>
                                        </p:attrNameLst>
                                      </p:cBhvr>
                                      <p:to>
                                        <p:strVal val="visible"/>
                                      </p:to>
                                    </p:set>
                                    <p:animEffect transition="in" filter="dissolve">
                                      <p:cBhvr>
                                        <p:cTn id="30" dur="500"/>
                                        <p:tgtEl>
                                          <p:spTgt spid="29">
                                            <p:txEl>
                                              <p:pRg st="4" end="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9">
                                            <p:txEl>
                                              <p:pRg st="5" end="5"/>
                                            </p:txEl>
                                          </p:spTgt>
                                        </p:tgtEl>
                                        <p:attrNameLst>
                                          <p:attrName>style.visibility</p:attrName>
                                        </p:attrNameLst>
                                      </p:cBhvr>
                                      <p:to>
                                        <p:strVal val="visible"/>
                                      </p:to>
                                    </p:set>
                                    <p:animEffect transition="in" filter="dissolve">
                                      <p:cBhvr>
                                        <p:cTn id="33" dur="500"/>
                                        <p:tgtEl>
                                          <p:spTgt spid="29">
                                            <p:txEl>
                                              <p:pRg st="5" end="5"/>
                                            </p:txEl>
                                          </p:spTgt>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31">
                                            <p:txEl>
                                              <p:pRg st="5" end="5"/>
                                            </p:txEl>
                                          </p:spTgt>
                                        </p:tgtEl>
                                        <p:attrNameLst>
                                          <p:attrName>style.visibility</p:attrName>
                                        </p:attrNameLst>
                                      </p:cBhvr>
                                      <p:to>
                                        <p:strVal val="visible"/>
                                      </p:to>
                                    </p:set>
                                    <p:animEffect transition="in" filter="dissolve">
                                      <p:cBhvr>
                                        <p:cTn id="37" dur="500"/>
                                        <p:tgtEl>
                                          <p:spTgt spid="31">
                                            <p:txEl>
                                              <p:pRg st="5" end="5"/>
                                            </p:txEl>
                                          </p:spTgt>
                                        </p:tgtEl>
                                      </p:cBhvr>
                                    </p:animEffect>
                                  </p:childTnLst>
                                </p:cTn>
                              </p:par>
                            </p:childTnLst>
                          </p:cTn>
                        </p:par>
                        <p:par>
                          <p:cTn id="38" fill="hold">
                            <p:stCondLst>
                              <p:cond delay="2000"/>
                            </p:stCondLst>
                            <p:childTnLst>
                              <p:par>
                                <p:cTn id="39" presetID="9" presetClass="entr" presetSubtype="0" fill="hold" nodeType="afterEffect">
                                  <p:stCondLst>
                                    <p:cond delay="0"/>
                                  </p:stCondLst>
                                  <p:childTnLst>
                                    <p:set>
                                      <p:cBhvr>
                                        <p:cTn id="40" dur="1" fill="hold">
                                          <p:stCondLst>
                                            <p:cond delay="0"/>
                                          </p:stCondLst>
                                        </p:cTn>
                                        <p:tgtEl>
                                          <p:spTgt spid="34">
                                            <p:txEl>
                                              <p:pRg st="4" end="4"/>
                                            </p:txEl>
                                          </p:spTgt>
                                        </p:tgtEl>
                                        <p:attrNameLst>
                                          <p:attrName>style.visibility</p:attrName>
                                        </p:attrNameLst>
                                      </p:cBhvr>
                                      <p:to>
                                        <p:strVal val="visible"/>
                                      </p:to>
                                    </p:set>
                                    <p:animEffect transition="in" filter="dissolve">
                                      <p:cBhvr>
                                        <p:cTn id="41"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268708"/>
            <a:ext cx="4098151" cy="550566"/>
          </a:xfrm>
        </p:spPr>
        <p:txBody>
          <a:bodyPr/>
          <a:lstStyle/>
          <a:p>
            <a:pPr algn="l" defTabSz="914400">
              <a:lnSpc>
                <a:spcPct val="90000"/>
              </a:lnSpc>
              <a:spcBef>
                <a:spcPts val="0"/>
              </a:spcBef>
              <a:spcAft>
                <a:spcPts val="0"/>
              </a:spcAft>
              <a:buNone/>
            </a:pPr>
            <a:r>
              <a:rPr lang="en-US" sz="4400" b="1" i="0">
                <a:solidFill>
                  <a:srgbClr val="5382A1"/>
                </a:solidFill>
                <a:effectLst>
                  <a:outerShdw blurRad="50800" dist="38100" dir="2700000" algn="tl">
                    <a:srgbClr val="000000">
                      <a:alpha val="25000"/>
                    </a:srgbClr>
                  </a:outerShdw>
                </a:effectLst>
                <a:latin typeface="Arial" pitchFamily="34" charset="0"/>
                <a:ea typeface="黑体" pitchFamily="49" charset="-122"/>
                <a:cs typeface="Arial" pitchFamily="34" charset="0"/>
              </a:rPr>
              <a:t>下载</a:t>
            </a:r>
          </a:p>
        </p:txBody>
      </p:sp>
      <p:sp>
        <p:nvSpPr>
          <p:cNvPr id="9" name="Title 6"/>
          <p:cNvSpPr txBox="1">
            <a:spLocks/>
          </p:cNvSpPr>
          <p:nvPr/>
        </p:nvSpPr>
        <p:spPr bwMode="auto">
          <a:xfrm>
            <a:off x="5232400" y="1869546"/>
            <a:ext cx="5027612" cy="65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3200" b="0" i="0">
                <a:solidFill>
                  <a:srgbClr val="A3A3A3">
                    <a:lumMod val="50000"/>
                  </a:srgbClr>
                </a:solidFill>
                <a:effectLst>
                  <a:outerShdw blurRad="50800" dist="38100" dir="2700000" algn="tl">
                    <a:srgbClr val="000000">
                      <a:alpha val="25000"/>
                    </a:srgbClr>
                  </a:outerShdw>
                </a:effectLst>
                <a:latin typeface="Arial"/>
                <a:ea typeface="ＭＳ Ｐゴシック"/>
                <a:cs typeface="+mn-cs"/>
              </a:rPr>
              <a:t>JavaFX</a:t>
            </a:r>
          </a:p>
        </p:txBody>
      </p:sp>
      <p:sp>
        <p:nvSpPr>
          <p:cNvPr id="10" name="Text Placeholder 7"/>
          <p:cNvSpPr>
            <a:spLocks noGrp="1"/>
          </p:cNvSpPr>
          <p:nvPr>
            <p:ph type="body" sz="quarter" idx="13"/>
          </p:nvPr>
        </p:nvSpPr>
        <p:spPr>
          <a:xfrm>
            <a:off x="5232400" y="2368550"/>
            <a:ext cx="3810000" cy="1755775"/>
          </a:xfrm>
        </p:spPr>
        <p:txBody>
          <a:bodyPr/>
          <a:lstStyle/>
          <a:p>
            <a:pPr marL="0" indent="0" algn="l" defTabSz="228600">
              <a:lnSpc>
                <a:spcPct val="120000"/>
              </a:lnSpc>
              <a:spcBef>
                <a:spcPts val="0"/>
              </a:spcBef>
              <a:spcAft>
                <a:spcPts val="0"/>
              </a:spcAft>
              <a:buNone/>
            </a:pPr>
            <a:r>
              <a:rPr lang="en-US" sz="2600" b="0" i="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oracle.com/javafx</a:t>
            </a:r>
            <a:r>
              <a:rPr lang="en-US" sz="1200" b="0" i="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 </a:t>
            </a:r>
          </a:p>
          <a:p>
            <a:pPr marL="0" indent="0" algn="l" defTabSz="228600">
              <a:lnSpc>
                <a:spcPct val="120000"/>
              </a:lnSpc>
              <a:spcBef>
                <a:spcPts val="0"/>
              </a:spcBef>
              <a:spcAft>
                <a:spcPts val="0"/>
              </a:spcAft>
              <a:buNone/>
            </a:pPr>
            <a:endParaRPr lang="en-US" sz="1000" dirty="0" smtClean="0">
              <a:solidFill>
                <a:schemeClr val="bg1">
                  <a:lumMod val="95000"/>
                </a:schemeClr>
              </a:solidFill>
              <a:latin typeface="Arial" pitchFamily="34" charset="0"/>
              <a:ea typeface="黑体" pitchFamily="49" charset="-122"/>
              <a:cs typeface="Arial" pitchFamily="34" charset="0"/>
            </a:endParaRPr>
          </a:p>
          <a:p>
            <a:pPr marL="0" indent="0" algn="l" defTabSz="228600">
              <a:lnSpc>
                <a:spcPct val="120000"/>
              </a:lnSpc>
              <a:spcBef>
                <a:spcPts val="0"/>
              </a:spcBef>
              <a:spcAft>
                <a:spcPts val="0"/>
              </a:spcAft>
              <a:buNone/>
            </a:pPr>
            <a:r>
              <a:rPr lang="en-US" sz="2000" b="1" i="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JavaFX 2</a:t>
            </a:r>
          </a:p>
          <a:p>
            <a:pPr marL="0" indent="0" algn="l" defTabSz="228600">
              <a:lnSpc>
                <a:spcPct val="120000"/>
              </a:lnSpc>
              <a:spcBef>
                <a:spcPts val="0"/>
              </a:spcBef>
              <a:spcAft>
                <a:spcPts val="0"/>
              </a:spcAft>
              <a:buNone/>
            </a:pPr>
            <a:r>
              <a:rPr lang="en-US" sz="1800" b="0" i="0">
                <a:solidFill>
                  <a:srgbClr val="525252"/>
                </a:solidFill>
                <a:effectLst>
                  <a:outerShdw blurRad="50800" dist="38100" dir="2700000" algn="tl">
                    <a:srgbClr val="000000">
                      <a:alpha val="25000"/>
                    </a:srgbClr>
                  </a:outerShdw>
                </a:effectLst>
                <a:latin typeface="Arial" pitchFamily="34" charset="0"/>
                <a:ea typeface="黑体" pitchFamily="49" charset="-122"/>
                <a:cs typeface="Arial" pitchFamily="34" charset="0"/>
              </a:rPr>
              <a:t>针对</a:t>
            </a:r>
            <a:r>
              <a:rPr lang="en-US" sz="1800" b="0" i="0">
                <a:solidFill>
                  <a:srgbClr val="525252"/>
                </a:solidFill>
                <a:latin typeface="Arial" pitchFamily="34" charset="0"/>
                <a:ea typeface="黑体" pitchFamily="49" charset="-122"/>
                <a:cs typeface="Arial" pitchFamily="34" charset="0"/>
              </a:rPr>
              <a:t>富企业客户端应用程序的</a:t>
            </a:r>
          </a:p>
          <a:p>
            <a:pPr marL="0" indent="0" algn="l" defTabSz="228600">
              <a:lnSpc>
                <a:spcPct val="120000"/>
              </a:lnSpc>
              <a:spcBef>
                <a:spcPts val="0"/>
              </a:spcBef>
              <a:spcAft>
                <a:spcPts val="0"/>
              </a:spcAft>
              <a:buNone/>
            </a:pPr>
            <a:r>
              <a:rPr lang="en-US" sz="1800" b="0" i="0">
                <a:solidFill>
                  <a:srgbClr val="525252"/>
                </a:solidFill>
                <a:latin typeface="Arial" pitchFamily="34" charset="0"/>
                <a:ea typeface="黑体" pitchFamily="49" charset="-122"/>
                <a:cs typeface="Arial" pitchFamily="34" charset="0"/>
              </a:rPr>
              <a:t>完整首选平台</a:t>
            </a: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xmlns="" val="112804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pPr algn="l">
              <a:lnSpc>
                <a:spcPct val="90000"/>
              </a:lnSpc>
              <a:spcBef>
                <a:spcPts val="0"/>
              </a:spcBef>
              <a:spcAft>
                <a:spcPts val="0"/>
              </a:spcAft>
              <a:buNone/>
            </a:pPr>
            <a:r>
              <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Java Embedded </a:t>
            </a:r>
            <a:r>
              <a:rPr lang="zh-CN" altLang="en-US" dirty="0" smtClean="0">
                <a:effectLst>
                  <a:outerShdw blurRad="50800" dist="38100" dir="2700000" algn="tl">
                    <a:srgbClr val="000000">
                      <a:alpha val="43000"/>
                    </a:srgbClr>
                  </a:outerShdw>
                </a:effectLst>
                <a:ea typeface="黑体" pitchFamily="49" charset="-122"/>
              </a:rPr>
              <a:t>最新进展</a:t>
            </a:r>
            <a:endParaRPr lang="en-US" sz="2800" b="1" i="0" dirty="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xmlns="" val="0"/>
              </a:ext>
            </a:extLst>
          </a:blip>
          <a:srcRect t="74" b="74"/>
          <a:stretch>
            <a:fillRect/>
          </a:stretch>
        </p:blipFill>
        <p:spPr/>
      </p:pic>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xmlns="" val="37627327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2"/>
          <p:cNvGrpSpPr>
            <a:grpSpLocks/>
          </p:cNvGrpSpPr>
          <p:nvPr/>
        </p:nvGrpSpPr>
        <p:grpSpPr bwMode="auto">
          <a:xfrm>
            <a:off x="7938" y="1196975"/>
            <a:ext cx="9136062" cy="4022725"/>
            <a:chOff x="12142" y="438150"/>
            <a:chExt cx="14618258" cy="6436400"/>
          </a:xfrm>
        </p:grpSpPr>
        <p:sp>
          <p:nvSpPr>
            <p:cNvPr id="21" name="Rectangle 20"/>
            <p:cNvSpPr/>
            <p:nvPr/>
          </p:nvSpPr>
          <p:spPr>
            <a:xfrm>
              <a:off x="12142" y="438150"/>
              <a:ext cx="14618258" cy="3218201"/>
            </a:xfrm>
            <a:prstGeom prst="rect">
              <a:avLst/>
            </a:prstGeom>
            <a:gradFill flip="none" rotWithShape="1">
              <a:gsLst>
                <a:gs pos="0">
                  <a:schemeClr val="accent6"/>
                </a:gs>
                <a:gs pos="50000">
                  <a:schemeClr val="accent1">
                    <a:shade val="67500"/>
                    <a:satMod val="115000"/>
                    <a:alpha val="25000"/>
                  </a:schemeClr>
                </a:gs>
                <a:gs pos="100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sp>
          <p:nvSpPr>
            <p:cNvPr id="22" name="Rectangle 21"/>
            <p:cNvSpPr/>
            <p:nvPr/>
          </p:nvSpPr>
          <p:spPr>
            <a:xfrm flipV="1">
              <a:off x="12142" y="3656351"/>
              <a:ext cx="14618258" cy="3218199"/>
            </a:xfrm>
            <a:prstGeom prst="rect">
              <a:avLst/>
            </a:prstGeom>
            <a:gradFill flip="none" rotWithShape="1">
              <a:gsLst>
                <a:gs pos="0">
                  <a:schemeClr val="accent6"/>
                </a:gs>
                <a:gs pos="50000">
                  <a:schemeClr val="accent1">
                    <a:shade val="67500"/>
                    <a:satMod val="115000"/>
                    <a:alpha val="73000"/>
                  </a:schemeClr>
                </a:gs>
                <a:gs pos="77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grpSp>
      <p:pic>
        <p:nvPicPr>
          <p:cNvPr id="30723" name="Picture 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938" y="0"/>
            <a:ext cx="9150350" cy="515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reeform 9"/>
          <p:cNvSpPr/>
          <p:nvPr/>
        </p:nvSpPr>
        <p:spPr>
          <a:xfrm>
            <a:off x="403225" y="3260725"/>
            <a:ext cx="2060575" cy="1016000"/>
          </a:xfrm>
          <a:custGeom>
            <a:avLst/>
            <a:gdLst>
              <a:gd name="connsiteX0" fmla="*/ 63062 w 3294993"/>
              <a:gd name="connsiteY0" fmla="*/ 78828 h 1623848"/>
              <a:gd name="connsiteX1" fmla="*/ 1150883 w 3294993"/>
              <a:gd name="connsiteY1" fmla="*/ 47297 h 1623848"/>
              <a:gd name="connsiteX2" fmla="*/ 2695904 w 3294993"/>
              <a:gd name="connsiteY2" fmla="*/ 0 h 1623848"/>
              <a:gd name="connsiteX3" fmla="*/ 3294993 w 3294993"/>
              <a:gd name="connsiteY3" fmla="*/ 0 h 1623848"/>
              <a:gd name="connsiteX4" fmla="*/ 3294993 w 3294993"/>
              <a:gd name="connsiteY4" fmla="*/ 1623848 h 1623848"/>
              <a:gd name="connsiteX5" fmla="*/ 0 w 3294993"/>
              <a:gd name="connsiteY5" fmla="*/ 1623848 h 1623848"/>
              <a:gd name="connsiteX6" fmla="*/ 63062 w 3294993"/>
              <a:gd name="connsiteY6" fmla="*/ 78828 h 162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993" h="1623848">
                <a:moveTo>
                  <a:pt x="63062" y="78828"/>
                </a:moveTo>
                <a:lnTo>
                  <a:pt x="1150883" y="47297"/>
                </a:lnTo>
                <a:lnTo>
                  <a:pt x="2695904" y="0"/>
                </a:lnTo>
                <a:lnTo>
                  <a:pt x="3294993" y="0"/>
                </a:lnTo>
                <a:lnTo>
                  <a:pt x="3294993" y="1623848"/>
                </a:lnTo>
                <a:lnTo>
                  <a:pt x="0" y="1623848"/>
                </a:lnTo>
                <a:lnTo>
                  <a:pt x="63062" y="788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latin typeface="Arial" pitchFamily="34" charset="0"/>
              <a:ea typeface="黑体" pitchFamily="49" charset="-122"/>
              <a:cs typeface="Arial" pitchFamily="34" charset="0"/>
            </a:endParaRPr>
          </a:p>
        </p:txBody>
      </p:sp>
      <p:sp>
        <p:nvSpPr>
          <p:cNvPr id="14" name="Freeform 13"/>
          <p:cNvSpPr/>
          <p:nvPr/>
        </p:nvSpPr>
        <p:spPr>
          <a:xfrm>
            <a:off x="2424113" y="2936875"/>
            <a:ext cx="2128837" cy="1349375"/>
          </a:xfrm>
          <a:custGeom>
            <a:avLst/>
            <a:gdLst>
              <a:gd name="connsiteX0" fmla="*/ 0 w 3484180"/>
              <a:gd name="connsiteY0" fmla="*/ 283779 h 1986455"/>
              <a:gd name="connsiteX1" fmla="*/ 1150883 w 3484180"/>
              <a:gd name="connsiteY1" fmla="*/ 189186 h 1986455"/>
              <a:gd name="connsiteX2" fmla="*/ 2569780 w 3484180"/>
              <a:gd name="connsiteY2" fmla="*/ 0 h 1986455"/>
              <a:gd name="connsiteX3" fmla="*/ 3484180 w 3484180"/>
              <a:gd name="connsiteY3" fmla="*/ 0 h 1986455"/>
              <a:gd name="connsiteX4" fmla="*/ 3484180 w 3484180"/>
              <a:gd name="connsiteY4" fmla="*/ 1986455 h 1986455"/>
              <a:gd name="connsiteX5" fmla="*/ 47297 w 3484180"/>
              <a:gd name="connsiteY5" fmla="*/ 1986455 h 1986455"/>
              <a:gd name="connsiteX6" fmla="*/ 63062 w 3484180"/>
              <a:gd name="connsiteY6" fmla="*/ 283779 h 1986455"/>
              <a:gd name="connsiteX7" fmla="*/ 63062 w 3484180"/>
              <a:gd name="connsiteY7" fmla="*/ 283779 h 1986455"/>
              <a:gd name="connsiteX8" fmla="*/ 63062 w 3484180"/>
              <a:gd name="connsiteY8" fmla="*/ 283779 h 1986455"/>
              <a:gd name="connsiteX9" fmla="*/ 63062 w 3484180"/>
              <a:gd name="connsiteY9" fmla="*/ 268014 h 1986455"/>
              <a:gd name="connsiteX0" fmla="*/ 0 w 3484180"/>
              <a:gd name="connsiteY0" fmla="*/ 457199 h 2159875"/>
              <a:gd name="connsiteX1" fmla="*/ 1150883 w 3484180"/>
              <a:gd name="connsiteY1" fmla="*/ 362606 h 2159875"/>
              <a:gd name="connsiteX2" fmla="*/ 2569780 w 3484180"/>
              <a:gd name="connsiteY2" fmla="*/ 173420 h 2159875"/>
              <a:gd name="connsiteX3" fmla="*/ 3263462 w 3484180"/>
              <a:gd name="connsiteY3" fmla="*/ 0 h 2159875"/>
              <a:gd name="connsiteX4" fmla="*/ 3484180 w 3484180"/>
              <a:gd name="connsiteY4" fmla="*/ 2159875 h 2159875"/>
              <a:gd name="connsiteX5" fmla="*/ 47297 w 3484180"/>
              <a:gd name="connsiteY5" fmla="*/ 2159875 h 2159875"/>
              <a:gd name="connsiteX6" fmla="*/ 63062 w 3484180"/>
              <a:gd name="connsiteY6" fmla="*/ 457199 h 2159875"/>
              <a:gd name="connsiteX7" fmla="*/ 63062 w 3484180"/>
              <a:gd name="connsiteY7" fmla="*/ 457199 h 2159875"/>
              <a:gd name="connsiteX8" fmla="*/ 63062 w 3484180"/>
              <a:gd name="connsiteY8" fmla="*/ 457199 h 2159875"/>
              <a:gd name="connsiteX9" fmla="*/ 63062 w 3484180"/>
              <a:gd name="connsiteY9" fmla="*/ 441434 h 2159875"/>
              <a:gd name="connsiteX0" fmla="*/ 0 w 3263463"/>
              <a:gd name="connsiteY0" fmla="*/ 457199 h 2159875"/>
              <a:gd name="connsiteX1" fmla="*/ 1150883 w 3263463"/>
              <a:gd name="connsiteY1" fmla="*/ 362606 h 2159875"/>
              <a:gd name="connsiteX2" fmla="*/ 2569780 w 3263463"/>
              <a:gd name="connsiteY2" fmla="*/ 173420 h 2159875"/>
              <a:gd name="connsiteX3" fmla="*/ 3263462 w 3263463"/>
              <a:gd name="connsiteY3" fmla="*/ 0 h 2159875"/>
              <a:gd name="connsiteX4" fmla="*/ 3263463 w 3263463"/>
              <a:gd name="connsiteY4" fmla="*/ 2128344 h 2159875"/>
              <a:gd name="connsiteX5" fmla="*/ 47297 w 3263463"/>
              <a:gd name="connsiteY5" fmla="*/ 2159875 h 2159875"/>
              <a:gd name="connsiteX6" fmla="*/ 63062 w 3263463"/>
              <a:gd name="connsiteY6" fmla="*/ 457199 h 2159875"/>
              <a:gd name="connsiteX7" fmla="*/ 63062 w 3263463"/>
              <a:gd name="connsiteY7" fmla="*/ 457199 h 2159875"/>
              <a:gd name="connsiteX8" fmla="*/ 63062 w 3263463"/>
              <a:gd name="connsiteY8" fmla="*/ 457199 h 2159875"/>
              <a:gd name="connsiteX9" fmla="*/ 63062 w 3263463"/>
              <a:gd name="connsiteY9" fmla="*/ 441434 h 2159875"/>
              <a:gd name="connsiteX0" fmla="*/ 0 w 3405352"/>
              <a:gd name="connsiteY0" fmla="*/ 457199 h 2159875"/>
              <a:gd name="connsiteX1" fmla="*/ 1150883 w 3405352"/>
              <a:gd name="connsiteY1" fmla="*/ 362606 h 2159875"/>
              <a:gd name="connsiteX2" fmla="*/ 2569780 w 3405352"/>
              <a:gd name="connsiteY2" fmla="*/ 173420 h 2159875"/>
              <a:gd name="connsiteX3" fmla="*/ 3263462 w 3405352"/>
              <a:gd name="connsiteY3" fmla="*/ 0 h 2159875"/>
              <a:gd name="connsiteX4" fmla="*/ 3405352 w 3405352"/>
              <a:gd name="connsiteY4" fmla="*/ 2128344 h 2159875"/>
              <a:gd name="connsiteX5" fmla="*/ 47297 w 3405352"/>
              <a:gd name="connsiteY5" fmla="*/ 2159875 h 2159875"/>
              <a:gd name="connsiteX6" fmla="*/ 63062 w 3405352"/>
              <a:gd name="connsiteY6" fmla="*/ 457199 h 2159875"/>
              <a:gd name="connsiteX7" fmla="*/ 63062 w 3405352"/>
              <a:gd name="connsiteY7" fmla="*/ 457199 h 2159875"/>
              <a:gd name="connsiteX8" fmla="*/ 63062 w 3405352"/>
              <a:gd name="connsiteY8" fmla="*/ 457199 h 2159875"/>
              <a:gd name="connsiteX9" fmla="*/ 63062 w 3405352"/>
              <a:gd name="connsiteY9" fmla="*/ 441434 h 2159875"/>
              <a:gd name="connsiteX0" fmla="*/ 0 w 3405352"/>
              <a:gd name="connsiteY0" fmla="*/ 457199 h 2159875"/>
              <a:gd name="connsiteX1" fmla="*/ 1150883 w 3405352"/>
              <a:gd name="connsiteY1" fmla="*/ 362606 h 2159875"/>
              <a:gd name="connsiteX2" fmla="*/ 2569780 w 3405352"/>
              <a:gd name="connsiteY2" fmla="*/ 173420 h 2159875"/>
              <a:gd name="connsiteX3" fmla="*/ 3405351 w 3405352"/>
              <a:gd name="connsiteY3" fmla="*/ 0 h 2159875"/>
              <a:gd name="connsiteX4" fmla="*/ 3405352 w 3405352"/>
              <a:gd name="connsiteY4" fmla="*/ 2128344 h 2159875"/>
              <a:gd name="connsiteX5" fmla="*/ 47297 w 3405352"/>
              <a:gd name="connsiteY5" fmla="*/ 2159875 h 2159875"/>
              <a:gd name="connsiteX6" fmla="*/ 63062 w 3405352"/>
              <a:gd name="connsiteY6" fmla="*/ 457199 h 2159875"/>
              <a:gd name="connsiteX7" fmla="*/ 63062 w 3405352"/>
              <a:gd name="connsiteY7" fmla="*/ 457199 h 2159875"/>
              <a:gd name="connsiteX8" fmla="*/ 63062 w 3405352"/>
              <a:gd name="connsiteY8" fmla="*/ 457199 h 2159875"/>
              <a:gd name="connsiteX9" fmla="*/ 63062 w 3405352"/>
              <a:gd name="connsiteY9" fmla="*/ 441434 h 215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352" h="2159875">
                <a:moveTo>
                  <a:pt x="0" y="457199"/>
                </a:moveTo>
                <a:lnTo>
                  <a:pt x="1150883" y="362606"/>
                </a:lnTo>
                <a:lnTo>
                  <a:pt x="2569780" y="173420"/>
                </a:lnTo>
                <a:lnTo>
                  <a:pt x="3405351" y="0"/>
                </a:lnTo>
                <a:cubicBezTo>
                  <a:pt x="3405351" y="709448"/>
                  <a:pt x="3405352" y="1418896"/>
                  <a:pt x="3405352" y="2128344"/>
                </a:cubicBezTo>
                <a:lnTo>
                  <a:pt x="47297" y="2159875"/>
                </a:lnTo>
                <a:lnTo>
                  <a:pt x="63062" y="457199"/>
                </a:lnTo>
                <a:lnTo>
                  <a:pt x="63062" y="457199"/>
                </a:lnTo>
                <a:lnTo>
                  <a:pt x="63062" y="457199"/>
                </a:lnTo>
                <a:lnTo>
                  <a:pt x="63062" y="441434"/>
                </a:ln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latin typeface="Arial" pitchFamily="34" charset="0"/>
              <a:ea typeface="黑体" pitchFamily="49" charset="-122"/>
              <a:cs typeface="Arial" pitchFamily="34" charset="0"/>
            </a:endParaRPr>
          </a:p>
        </p:txBody>
      </p:sp>
      <p:sp>
        <p:nvSpPr>
          <p:cNvPr id="15" name="Freeform 14"/>
          <p:cNvSpPr/>
          <p:nvPr/>
        </p:nvSpPr>
        <p:spPr>
          <a:xfrm>
            <a:off x="4532313" y="669925"/>
            <a:ext cx="4108450" cy="3597275"/>
          </a:xfrm>
          <a:custGeom>
            <a:avLst/>
            <a:gdLst>
              <a:gd name="connsiteX0" fmla="*/ 0 w 6574221"/>
              <a:gd name="connsiteY0" fmla="*/ 3610304 h 5754414"/>
              <a:gd name="connsiteX1" fmla="*/ 1592317 w 6574221"/>
              <a:gd name="connsiteY1" fmla="*/ 3121573 h 5754414"/>
              <a:gd name="connsiteX2" fmla="*/ 2822028 w 6574221"/>
              <a:gd name="connsiteY2" fmla="*/ 2522483 h 5754414"/>
              <a:gd name="connsiteX3" fmla="*/ 3862552 w 6574221"/>
              <a:gd name="connsiteY3" fmla="*/ 1907628 h 5754414"/>
              <a:gd name="connsiteX4" fmla="*/ 6053959 w 6574221"/>
              <a:gd name="connsiteY4" fmla="*/ 378373 h 5754414"/>
              <a:gd name="connsiteX5" fmla="*/ 6574221 w 6574221"/>
              <a:gd name="connsiteY5" fmla="*/ 0 h 5754414"/>
              <a:gd name="connsiteX6" fmla="*/ 6574221 w 6574221"/>
              <a:gd name="connsiteY6" fmla="*/ 5754414 h 5754414"/>
              <a:gd name="connsiteX7" fmla="*/ 31531 w 6574221"/>
              <a:gd name="connsiteY7" fmla="*/ 5754414 h 5754414"/>
              <a:gd name="connsiteX8" fmla="*/ 0 w 6574221"/>
              <a:gd name="connsiteY8" fmla="*/ 3610304 h 575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221" h="5754414">
                <a:moveTo>
                  <a:pt x="0" y="3610304"/>
                </a:moveTo>
                <a:lnTo>
                  <a:pt x="1592317" y="3121573"/>
                </a:lnTo>
                <a:lnTo>
                  <a:pt x="2822028" y="2522483"/>
                </a:lnTo>
                <a:lnTo>
                  <a:pt x="3862552" y="1907628"/>
                </a:lnTo>
                <a:lnTo>
                  <a:pt x="6053959" y="378373"/>
                </a:lnTo>
                <a:lnTo>
                  <a:pt x="6574221" y="0"/>
                </a:lnTo>
                <a:lnTo>
                  <a:pt x="6574221" y="5754414"/>
                </a:lnTo>
                <a:lnTo>
                  <a:pt x="31531" y="5754414"/>
                </a:lnTo>
                <a:lnTo>
                  <a:pt x="0" y="36103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latin typeface="Arial" pitchFamily="34" charset="0"/>
              <a:ea typeface="黑体" pitchFamily="49" charset="-122"/>
              <a:cs typeface="Arial" pitchFamily="34" charset="0"/>
            </a:endParaRPr>
          </a:p>
        </p:txBody>
      </p:sp>
      <p:pic>
        <p:nvPicPr>
          <p:cNvPr id="81" name="Picture 2" descr="http://farm4.static.flickr.com/3029/2627291590_b513e12ac3.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956586" y="2424959"/>
            <a:ext cx="929585" cy="682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3" name="Rectangle 122"/>
          <p:cNvSpPr/>
          <p:nvPr/>
        </p:nvSpPr>
        <p:spPr>
          <a:xfrm>
            <a:off x="0" y="12700"/>
            <a:ext cx="9144000" cy="5130800"/>
          </a:xfrm>
          <a:prstGeom prst="rect">
            <a:avLst/>
          </a:prstGeom>
          <a:gradFill flip="none" rotWithShape="1">
            <a:gsLst>
              <a:gs pos="0">
                <a:schemeClr val="tx1">
                  <a:alpha val="72000"/>
                </a:schemeClr>
              </a:gs>
              <a:gs pos="50000">
                <a:schemeClr val="accent1">
                  <a:shade val="67500"/>
                  <a:satMod val="115000"/>
                  <a:alpha val="22000"/>
                </a:schemeClr>
              </a:gs>
              <a:gs pos="100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p>
        </p:txBody>
      </p:sp>
      <p:grpSp>
        <p:nvGrpSpPr>
          <p:cNvPr id="16" name="Group 18"/>
          <p:cNvGrpSpPr>
            <a:grpSpLocks/>
          </p:cNvGrpSpPr>
          <p:nvPr/>
        </p:nvGrpSpPr>
        <p:grpSpPr bwMode="auto">
          <a:xfrm>
            <a:off x="2708275" y="2106613"/>
            <a:ext cx="1590675" cy="919162"/>
            <a:chOff x="4332979" y="3370863"/>
            <a:chExt cx="2545640" cy="1469557"/>
          </a:xfrm>
        </p:grpSpPr>
        <p:pic>
          <p:nvPicPr>
            <p:cNvPr id="82" name="Picture 2" descr="http://farm4.static.flickr.com/3489/3298540791_5aa75efa74.jpg"/>
            <p:cNvPicPr>
              <a:picLocks noChangeAspect="1" noChangeArrowheads="1"/>
            </p:cNvPicPr>
            <p:nvPr/>
          </p:nvPicPr>
          <p:blipFill rotWithShape="1">
            <a:blip r:embed="rId5" cstate="screen">
              <a:extLst>
                <a:ext uri="{28A0092B-C50C-407E-A947-70E740481C1C}">
                  <a14:useLocalDpi xmlns:a14="http://schemas.microsoft.com/office/drawing/2010/main" xmlns=""/>
                </a:ext>
              </a:extLst>
            </a:blip>
            <a:srcRect/>
            <a:stretch/>
          </p:blipFill>
          <p:spPr bwMode="auto">
            <a:xfrm>
              <a:off x="4703408" y="3370863"/>
              <a:ext cx="1407064" cy="990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8" name="Picture 3" descr="C:\Users\rls02c\Desktop\Current week\Amanda\imac.png"/>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5290665" y="3984381"/>
              <a:ext cx="1587954" cy="754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9" name="Picture 4" descr="C:\Users\rls02c\Desktop\Current week\Amanda\crt.pn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332979" y="4156834"/>
              <a:ext cx="961444" cy="68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 name="TextBox 37"/>
          <p:cNvSpPr txBox="1">
            <a:spLocks noChangeArrowheads="1"/>
          </p:cNvSpPr>
          <p:nvPr/>
        </p:nvSpPr>
        <p:spPr bwMode="auto">
          <a:xfrm>
            <a:off x="2479675" y="3425825"/>
            <a:ext cx="2243138" cy="488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400" b="1" i="0">
                <a:solidFill>
                  <a:srgbClr val="FFEEB7"/>
                </a:solidFill>
                <a:latin typeface="Arial" pitchFamily="34" charset="0"/>
                <a:ea typeface="黑体" pitchFamily="49" charset="-122"/>
                <a:cs typeface="Arial" pitchFamily="34" charset="0"/>
              </a:rPr>
              <a:t>x86 架构/</a:t>
            </a:r>
            <a:br>
              <a:rPr lang="en-US" sz="1400" b="1" i="0">
                <a:solidFill>
                  <a:srgbClr val="FFEEB7"/>
                </a:solidFill>
                <a:latin typeface="Arial" pitchFamily="34" charset="0"/>
                <a:ea typeface="黑体" pitchFamily="49" charset="-122"/>
                <a:cs typeface="Arial" pitchFamily="34" charset="0"/>
              </a:rPr>
            </a:br>
            <a:r>
              <a:rPr lang="en-US" sz="1400" b="1" i="0">
                <a:solidFill>
                  <a:srgbClr val="FFEEB7"/>
                </a:solidFill>
                <a:latin typeface="Arial" pitchFamily="34" charset="0"/>
                <a:ea typeface="黑体" pitchFamily="49" charset="-122"/>
                <a:cs typeface="Arial" pitchFamily="34" charset="0"/>
              </a:rPr>
              <a:t>Windows 操作系统</a:t>
            </a:r>
          </a:p>
        </p:txBody>
      </p:sp>
      <p:sp>
        <p:nvSpPr>
          <p:cNvPr id="88" name="TextBox 38"/>
          <p:cNvSpPr txBox="1">
            <a:spLocks noChangeArrowheads="1"/>
          </p:cNvSpPr>
          <p:nvPr/>
        </p:nvSpPr>
        <p:spPr bwMode="auto">
          <a:xfrm>
            <a:off x="5172075" y="3300413"/>
            <a:ext cx="3076575" cy="334707"/>
          </a:xfrm>
          <a:prstGeom prst="rect">
            <a:avLst/>
          </a:prstGeom>
          <a:noFill/>
          <a:ln w="9525">
            <a:noFill/>
            <a:miter lim="800000"/>
            <a:headEnd/>
            <a:tailEnd/>
          </a:ln>
          <a:effectLst>
            <a:outerShdw blurRad="50800" dist="38100" dir="5400000" algn="t" rotWithShape="0">
              <a:prstClr val="black">
                <a:alpha val="40000"/>
              </a:prstClr>
            </a:outerShdw>
          </a:effec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800" b="1" i="0">
                <a:solidFill>
                  <a:schemeClr val="bg1"/>
                </a:solidFill>
                <a:latin typeface="Arial" pitchFamily="34" charset="0"/>
                <a:ea typeface="黑体" pitchFamily="49" charset="-122"/>
                <a:cs typeface="Arial" pitchFamily="34" charset="0"/>
              </a:rPr>
              <a:t>基于标准的硬件和软件</a:t>
            </a:r>
          </a:p>
        </p:txBody>
      </p:sp>
      <p:sp>
        <p:nvSpPr>
          <p:cNvPr id="80" name="Freeform 79"/>
          <p:cNvSpPr/>
          <p:nvPr/>
        </p:nvSpPr>
        <p:spPr>
          <a:xfrm>
            <a:off x="427151" y="633442"/>
            <a:ext cx="8240761" cy="2678728"/>
          </a:xfrm>
          <a:custGeom>
            <a:avLst/>
            <a:gdLst>
              <a:gd name="connsiteX0" fmla="*/ 0 w 13125450"/>
              <a:gd name="connsiteY0" fmla="*/ 4629150 h 4629150"/>
              <a:gd name="connsiteX1" fmla="*/ 7334250 w 13125450"/>
              <a:gd name="connsiteY1" fmla="*/ 3695700 h 4629150"/>
              <a:gd name="connsiteX2" fmla="*/ 13125450 w 13125450"/>
              <a:gd name="connsiteY2" fmla="*/ 0 h 4629150"/>
            </a:gdLst>
            <a:ahLst/>
            <a:cxnLst>
              <a:cxn ang="0">
                <a:pos x="connsiteX0" y="connsiteY0"/>
              </a:cxn>
              <a:cxn ang="0">
                <a:pos x="connsiteX1" y="connsiteY1"/>
              </a:cxn>
              <a:cxn ang="0">
                <a:pos x="connsiteX2" y="connsiteY2"/>
              </a:cxn>
            </a:cxnLst>
            <a:rect l="l" t="t" r="r" b="b"/>
            <a:pathLst>
              <a:path w="13125450" h="4629150">
                <a:moveTo>
                  <a:pt x="0" y="4629150"/>
                </a:moveTo>
                <a:cubicBezTo>
                  <a:pt x="2573337" y="4548187"/>
                  <a:pt x="5146675" y="4467225"/>
                  <a:pt x="7334250" y="3695700"/>
                </a:cubicBezTo>
                <a:cubicBezTo>
                  <a:pt x="9521825" y="2924175"/>
                  <a:pt x="11323637" y="1462087"/>
                  <a:pt x="13125450" y="0"/>
                </a:cubicBezTo>
              </a:path>
            </a:pathLst>
          </a:custGeom>
          <a:noFill/>
          <a:ln w="76200">
            <a:solidFill>
              <a:schemeClr val="bg1">
                <a:lumMod val="95000"/>
              </a:schemeClr>
            </a:solidFill>
            <a:tailEnd type="triangle"/>
          </a:ln>
          <a:effectLst>
            <a:glow rad="1397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a:defRPr/>
            </a:pPr>
            <a:endParaRPr lang="en-US">
              <a:latin typeface="Arial" pitchFamily="34" charset="0"/>
              <a:ea typeface="黑体" pitchFamily="49" charset="-122"/>
              <a:cs typeface="Arial" pitchFamily="34" charset="0"/>
            </a:endParaRPr>
          </a:p>
        </p:txBody>
      </p:sp>
      <p:sp>
        <p:nvSpPr>
          <p:cNvPr id="124" name="TextBox 36"/>
          <p:cNvSpPr txBox="1">
            <a:spLocks noChangeArrowheads="1"/>
          </p:cNvSpPr>
          <p:nvPr/>
        </p:nvSpPr>
        <p:spPr bwMode="auto">
          <a:xfrm>
            <a:off x="339725" y="3425825"/>
            <a:ext cx="2243138" cy="488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50" tIns="28575" rIns="57150" bIns="285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400" b="1" i="0">
                <a:solidFill>
                  <a:srgbClr val="FFEEB7"/>
                </a:solidFill>
                <a:latin typeface="Arial" pitchFamily="34" charset="0"/>
                <a:ea typeface="黑体" pitchFamily="49" charset="-122"/>
                <a:cs typeface="Arial" pitchFamily="34" charset="0"/>
              </a:rPr>
              <a:t>专用的硬件</a:t>
            </a:r>
            <a:br>
              <a:rPr lang="en-US" sz="1400" b="1" i="0">
                <a:solidFill>
                  <a:srgbClr val="FFEEB7"/>
                </a:solidFill>
                <a:latin typeface="Arial" pitchFamily="34" charset="0"/>
                <a:ea typeface="黑体" pitchFamily="49" charset="-122"/>
                <a:cs typeface="Arial" pitchFamily="34" charset="0"/>
              </a:rPr>
            </a:br>
            <a:r>
              <a:rPr lang="en-US" sz="1400" b="1" i="0">
                <a:solidFill>
                  <a:srgbClr val="FFEEB7"/>
                </a:solidFill>
                <a:latin typeface="Arial" pitchFamily="34" charset="0"/>
                <a:ea typeface="黑体" pitchFamily="49" charset="-122"/>
                <a:cs typeface="Arial" pitchFamily="34" charset="0"/>
              </a:rPr>
              <a:t>和软件</a:t>
            </a:r>
          </a:p>
        </p:txBody>
      </p:sp>
      <p:grpSp>
        <p:nvGrpSpPr>
          <p:cNvPr id="17" name="Group 19"/>
          <p:cNvGrpSpPr>
            <a:grpSpLocks/>
          </p:cNvGrpSpPr>
          <p:nvPr/>
        </p:nvGrpSpPr>
        <p:grpSpPr bwMode="auto">
          <a:xfrm>
            <a:off x="4552950" y="104775"/>
            <a:ext cx="4559300" cy="3198813"/>
            <a:chOff x="7283669" y="167652"/>
            <a:chExt cx="7295452" cy="5118186"/>
          </a:xfrm>
        </p:grpSpPr>
        <p:pic>
          <p:nvPicPr>
            <p:cNvPr id="30755" name="Picture 99"/>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1263669" y="167652"/>
              <a:ext cx="2348305" cy="1784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 name="Picture 93"/>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2333585" y="2334309"/>
              <a:ext cx="2118526" cy="1719608"/>
            </a:xfrm>
            <a:prstGeom prst="rect">
              <a:avLst/>
            </a:prstGeom>
            <a:effectLst>
              <a:outerShdw blurRad="50800" dist="38100" dir="5400000" algn="t" rotWithShape="0">
                <a:prstClr val="black">
                  <a:alpha val="40000"/>
                </a:prstClr>
              </a:outerShdw>
            </a:effectLst>
          </p:spPr>
        </p:pic>
        <p:pic>
          <p:nvPicPr>
            <p:cNvPr id="95" name="Picture 94"/>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9999143" y="3220783"/>
              <a:ext cx="2263317" cy="1719609"/>
            </a:xfrm>
            <a:prstGeom prst="rect">
              <a:avLst/>
            </a:prstGeom>
            <a:effectLst>
              <a:outerShdw blurRad="50800" dist="38100" dir="5400000" algn="t" rotWithShape="0">
                <a:prstClr val="black">
                  <a:alpha val="40000"/>
                </a:prstClr>
              </a:outerShdw>
            </a:effectLst>
          </p:spPr>
        </p:pic>
        <p:pic>
          <p:nvPicPr>
            <p:cNvPr id="97" name="Picture 96"/>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12460595" y="1508794"/>
              <a:ext cx="2118526" cy="1719609"/>
            </a:xfrm>
            <a:prstGeom prst="rect">
              <a:avLst/>
            </a:prstGeom>
            <a:effectLst>
              <a:outerShdw blurRad="50800" dist="38100" dir="5400000" algn="t" rotWithShape="0">
                <a:prstClr val="black">
                  <a:alpha val="40000"/>
                </a:prstClr>
              </a:outerShdw>
            </a:effectLst>
          </p:spPr>
        </p:pic>
        <p:pic>
          <p:nvPicPr>
            <p:cNvPr id="96" name="Picture 95"/>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7283669" y="3566229"/>
              <a:ext cx="2118526" cy="1719609"/>
            </a:xfrm>
            <a:prstGeom prst="rect">
              <a:avLst/>
            </a:prstGeom>
            <a:effectLst>
              <a:outerShdw blurRad="50800" dist="38100" dir="5400000" algn="t" rotWithShape="0">
                <a:prstClr val="black">
                  <a:alpha val="40000"/>
                </a:prstClr>
              </a:outerShdw>
            </a:effectLst>
          </p:spPr>
        </p:pic>
        <p:pic>
          <p:nvPicPr>
            <p:cNvPr id="30760" name="Picture 10" descr="C:\Users\rls02c\Desktop\Current week\Amanda\book.png"/>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11202089" y="2698585"/>
              <a:ext cx="1568650" cy="1224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1" name="Picture 91"/>
            <p:cNvPicPr>
              <a:picLocks noChangeAspect="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11392080" y="1282758"/>
              <a:ext cx="1359761" cy="1138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2" name="Picture 8" descr="C:\Users\rls02c\Desktop\Current week\Amanda\remote.png"/>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9031623" y="2727676"/>
              <a:ext cx="1641199" cy="11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97"/>
            <p:cNvPicPr>
              <a:picLocks noChangeAspect="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8967127" y="3813591"/>
              <a:ext cx="1848784" cy="1404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4" name="Picture 98"/>
            <p:cNvPicPr>
              <a:picLocks noChangeAspect="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7872832" y="1149620"/>
              <a:ext cx="2501494" cy="190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5" name="Picture 90"/>
            <p:cNvPicPr>
              <a:picLocks noChangeAspect="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9386907" y="1424477"/>
              <a:ext cx="1974838" cy="1653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6" name="Picture 7" descr="C:\Users\rls02c\Desktop\Current week\Amanda\phone.png"/>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12666545" y="344711"/>
              <a:ext cx="1202114" cy="999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5"/>
          <p:cNvGrpSpPr>
            <a:grpSpLocks/>
          </p:cNvGrpSpPr>
          <p:nvPr/>
        </p:nvGrpSpPr>
        <p:grpSpPr bwMode="auto">
          <a:xfrm>
            <a:off x="282575" y="3995738"/>
            <a:ext cx="2355850" cy="706437"/>
            <a:chOff x="452668" y="6393398"/>
            <a:chExt cx="3770018" cy="1130840"/>
          </a:xfrm>
        </p:grpSpPr>
        <p:sp>
          <p:nvSpPr>
            <p:cNvPr id="30750" name="TextBox 36"/>
            <p:cNvSpPr txBox="1">
              <a:spLocks noChangeArrowheads="1"/>
            </p:cNvSpPr>
            <p:nvPr/>
          </p:nvSpPr>
          <p:spPr bwMode="auto">
            <a:xfrm>
              <a:off x="452668" y="6908685"/>
              <a:ext cx="377001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900" b="0" i="0">
                  <a:solidFill>
                    <a:srgbClr val="FFEEB7"/>
                  </a:solidFill>
                  <a:latin typeface="Arial" pitchFamily="34" charset="0"/>
                  <a:ea typeface="黑体" pitchFamily="49" charset="-122"/>
                  <a:cs typeface="Arial" pitchFamily="34" charset="0"/>
                </a:rPr>
                <a:t>1960 - 1985</a:t>
              </a:r>
            </a:p>
          </p:txBody>
        </p:sp>
        <p:sp>
          <p:nvSpPr>
            <p:cNvPr id="4" name="Rectangle 3"/>
            <p:cNvSpPr/>
            <p:nvPr/>
          </p:nvSpPr>
          <p:spPr>
            <a:xfrm rot="5400000">
              <a:off x="2066814" y="4973458"/>
              <a:ext cx="434141" cy="3289118"/>
            </a:xfrm>
            <a:prstGeom prst="rect">
              <a:avLst/>
            </a:pr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a typeface="黑体" pitchFamily="49" charset="-122"/>
                <a:cs typeface="Arial" pitchFamily="34" charset="0"/>
              </a:endParaRPr>
            </a:p>
          </p:txBody>
        </p:sp>
        <p:sp>
          <p:nvSpPr>
            <p:cNvPr id="30754" name="TextBox 6"/>
            <p:cNvSpPr txBox="1">
              <a:spLocks noChangeArrowheads="1"/>
            </p:cNvSpPr>
            <p:nvPr/>
          </p:nvSpPr>
          <p:spPr bwMode="auto">
            <a:xfrm>
              <a:off x="1515401" y="6393398"/>
              <a:ext cx="1644554" cy="541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600" b="1" i="0">
                  <a:solidFill>
                    <a:schemeClr val="bg1"/>
                  </a:solidFill>
                  <a:latin typeface="Arial" pitchFamily="34" charset="0"/>
                  <a:ea typeface="黑体" pitchFamily="49" charset="-122"/>
                  <a:cs typeface="Arial" pitchFamily="34" charset="0"/>
                </a:rPr>
                <a:t>主机时代</a:t>
              </a:r>
            </a:p>
          </p:txBody>
        </p:sp>
      </p:grpSp>
      <p:grpSp>
        <p:nvGrpSpPr>
          <p:cNvPr id="19" name="Group 17"/>
          <p:cNvGrpSpPr>
            <a:grpSpLocks/>
          </p:cNvGrpSpPr>
          <p:nvPr/>
        </p:nvGrpSpPr>
        <p:grpSpPr bwMode="auto">
          <a:xfrm>
            <a:off x="4564063" y="3995738"/>
            <a:ext cx="4070350" cy="706437"/>
            <a:chOff x="7301834" y="6393398"/>
            <a:chExt cx="6514375" cy="1130840"/>
          </a:xfrm>
        </p:grpSpPr>
        <p:sp>
          <p:nvSpPr>
            <p:cNvPr id="30745" name="TextBox 38"/>
            <p:cNvSpPr txBox="1">
              <a:spLocks noChangeArrowheads="1"/>
            </p:cNvSpPr>
            <p:nvPr/>
          </p:nvSpPr>
          <p:spPr bwMode="auto">
            <a:xfrm>
              <a:off x="8851460" y="6908685"/>
              <a:ext cx="377001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900" b="0" i="0">
                  <a:solidFill>
                    <a:srgbClr val="FFEEB7"/>
                  </a:solidFill>
                  <a:latin typeface="Arial" pitchFamily="34" charset="0"/>
                  <a:ea typeface="黑体" pitchFamily="49" charset="-122"/>
                  <a:cs typeface="Arial" pitchFamily="34" charset="0"/>
                </a:rPr>
                <a:t>2006 - 2025</a:t>
              </a:r>
            </a:p>
          </p:txBody>
        </p:sp>
        <p:sp>
          <p:nvSpPr>
            <p:cNvPr id="6" name="Rectangle 5"/>
            <p:cNvSpPr/>
            <p:nvPr/>
          </p:nvSpPr>
          <p:spPr>
            <a:xfrm rot="5400000">
              <a:off x="10341951" y="3360833"/>
              <a:ext cx="434141" cy="6514375"/>
            </a:xfrm>
            <a:prstGeom prst="rect">
              <a:avLst/>
            </a:pr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sp>
          <p:nvSpPr>
            <p:cNvPr id="9" name="TextBox 8"/>
            <p:cNvSpPr txBox="1"/>
            <p:nvPr/>
          </p:nvSpPr>
          <p:spPr>
            <a:xfrm>
              <a:off x="9202283" y="6393398"/>
              <a:ext cx="1288405" cy="541946"/>
            </a:xfrm>
            <a:prstGeom prst="rect">
              <a:avLst/>
            </a:prstGeom>
            <a:noFill/>
          </p:spPr>
          <p:txBody>
            <a:bodyPr wrap="none">
              <a:spAutoFit/>
            </a:bodyPr>
            <a:lstStyle/>
            <a:p>
              <a:pPr algn="ctr">
                <a:buNone/>
              </a:pPr>
              <a:r>
                <a:rPr lang="en-US" sz="1600" b="1" i="0">
                  <a:solidFill>
                    <a:schemeClr val="bg1">
                      <a:lumMod val="50000"/>
                    </a:schemeClr>
                  </a:solidFill>
                  <a:ea typeface="黑体" pitchFamily="49" charset="-122"/>
                  <a:cs typeface="Arial" pitchFamily="34" charset="0"/>
                </a:rPr>
                <a:t>物联网</a:t>
              </a:r>
            </a:p>
          </p:txBody>
        </p:sp>
      </p:grpSp>
      <p:grpSp>
        <p:nvGrpSpPr>
          <p:cNvPr id="20" name="Group 16"/>
          <p:cNvGrpSpPr>
            <a:grpSpLocks/>
          </p:cNvGrpSpPr>
          <p:nvPr/>
        </p:nvGrpSpPr>
        <p:grpSpPr bwMode="auto">
          <a:xfrm>
            <a:off x="2422525" y="3995738"/>
            <a:ext cx="2355850" cy="706437"/>
            <a:chOff x="3876523" y="6393398"/>
            <a:chExt cx="3770018" cy="1130840"/>
          </a:xfrm>
        </p:grpSpPr>
        <p:sp>
          <p:nvSpPr>
            <p:cNvPr id="30740" name="TextBox 37"/>
            <p:cNvSpPr txBox="1">
              <a:spLocks noChangeArrowheads="1"/>
            </p:cNvSpPr>
            <p:nvPr/>
          </p:nvSpPr>
          <p:spPr bwMode="auto">
            <a:xfrm>
              <a:off x="3876523" y="6908685"/>
              <a:ext cx="377001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900" b="0" i="0">
                  <a:solidFill>
                    <a:srgbClr val="FFEEB7"/>
                  </a:solidFill>
                  <a:latin typeface="Arial" pitchFamily="34" charset="0"/>
                  <a:ea typeface="黑体" pitchFamily="49" charset="-122"/>
                  <a:cs typeface="Arial" pitchFamily="34" charset="0"/>
                </a:rPr>
                <a:t>1985-2006</a:t>
              </a:r>
            </a:p>
          </p:txBody>
        </p:sp>
        <p:sp>
          <p:nvSpPr>
            <p:cNvPr id="5" name="Rectangle 4"/>
            <p:cNvSpPr/>
            <p:nvPr/>
          </p:nvSpPr>
          <p:spPr>
            <a:xfrm rot="5400000">
              <a:off x="5400540" y="4973459"/>
              <a:ext cx="434141" cy="3289118"/>
            </a:xfrm>
            <a:prstGeom prst="rect">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sp>
          <p:nvSpPr>
            <p:cNvPr id="30744" name="TextBox 7"/>
            <p:cNvSpPr txBox="1">
              <a:spLocks noChangeArrowheads="1"/>
            </p:cNvSpPr>
            <p:nvPr/>
          </p:nvSpPr>
          <p:spPr bwMode="auto">
            <a:xfrm>
              <a:off x="5076472" y="6393398"/>
              <a:ext cx="1503752" cy="541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600" b="1" i="0">
                  <a:solidFill>
                    <a:schemeClr val="bg1"/>
                  </a:solidFill>
                  <a:latin typeface="Arial" pitchFamily="34" charset="0"/>
                  <a:ea typeface="黑体" pitchFamily="49" charset="-122"/>
                  <a:cs typeface="Arial" pitchFamily="34" charset="0"/>
                </a:rPr>
                <a:t>PC 时代</a:t>
              </a:r>
            </a:p>
          </p:txBody>
        </p:sp>
      </p:grpSp>
      <p:sp>
        <p:nvSpPr>
          <p:cNvPr id="44" name="Title 1"/>
          <p:cNvSpPr txBox="1">
            <a:spLocks/>
          </p:cNvSpPr>
          <p:nvPr/>
        </p:nvSpPr>
        <p:spPr>
          <a:xfrm>
            <a:off x="804347" y="245538"/>
            <a:ext cx="8229586" cy="406395"/>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tx1"/>
                </a:solidFill>
                <a:latin typeface="Arial" pitchFamily="34" charset="0"/>
                <a:ea typeface="+mj-ea"/>
                <a:cs typeface="Arial" pitchFamily="34" charset="0"/>
              </a:defRPr>
            </a:lvl1pPr>
          </a:lstStyle>
          <a:p>
            <a:pPr algn="l">
              <a:buNone/>
            </a:pPr>
            <a:r>
              <a:rPr lang="en-US" i="0" dirty="0">
                <a:solidFill>
                  <a:schemeClr val="bg1"/>
                </a:solidFill>
                <a:ea typeface="黑体" pitchFamily="49" charset="-122"/>
              </a:rPr>
              <a:t>第 3次 IT </a:t>
            </a:r>
            <a:r>
              <a:rPr lang="en-US" i="0" dirty="0" err="1">
                <a:solidFill>
                  <a:schemeClr val="bg1"/>
                </a:solidFill>
                <a:ea typeface="黑体" pitchFamily="49" charset="-122"/>
              </a:rPr>
              <a:t>革命</a:t>
            </a:r>
            <a:r>
              <a:rPr lang="en-US" b="0" i="0" dirty="0">
                <a:solidFill>
                  <a:schemeClr val="bg1"/>
                </a:solidFill>
                <a:ea typeface="黑体" pitchFamily="49" charset="-122"/>
              </a:rPr>
              <a:t/>
            </a:r>
            <a:br>
              <a:rPr lang="en-US" b="0" i="0" dirty="0">
                <a:solidFill>
                  <a:schemeClr val="bg1"/>
                </a:solidFill>
                <a:ea typeface="黑体" pitchFamily="49" charset="-122"/>
              </a:rPr>
            </a:br>
            <a:endParaRPr lang="en-US" b="0" i="0" dirty="0">
              <a:solidFill>
                <a:schemeClr val="bg1"/>
              </a:solidFill>
              <a:ea typeface="黑体" pitchFamily="49" charset="-122"/>
            </a:endParaRPr>
          </a:p>
        </p:txBody>
      </p:sp>
    </p:spTree>
    <p:extLst>
      <p:ext uri="{BB962C8B-B14F-4D97-AF65-F5344CB8AC3E}">
        <p14:creationId xmlns:p14="http://schemas.microsoft.com/office/powerpoint/2010/main" xmlns="" val="18882150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par>
                          <p:cTn id="20" fill="hold" nodeType="afterGroup">
                            <p:stCondLst>
                              <p:cond delay="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nodeType="afterGroup">
                            <p:stCondLst>
                              <p:cond delay="10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86" grpId="0"/>
      <p:bldP spid="88" grpId="0"/>
      <p:bldP spid="1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59899686_man_person_mens_roo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83263" y="1354662"/>
            <a:ext cx="1684867" cy="1684867"/>
          </a:xfrm>
          <a:prstGeom prst="rect">
            <a:avLst/>
          </a:prstGeom>
          <a:effectLst>
            <a:outerShdw blurRad="50800" dist="38100" dir="2700000" algn="tl" rotWithShape="0">
              <a:srgbClr val="000000">
                <a:alpha val="43000"/>
              </a:srgbClr>
            </a:outerShdw>
          </a:effectLst>
        </p:spPr>
      </p:pic>
      <p:sp>
        <p:nvSpPr>
          <p:cNvPr id="4" name="Rectangle 3"/>
          <p:cNvSpPr/>
          <p:nvPr/>
        </p:nvSpPr>
        <p:spPr>
          <a:xfrm>
            <a:off x="1803399" y="110067"/>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 name="Rectangle 4"/>
          <p:cNvSpPr/>
          <p:nvPr/>
        </p:nvSpPr>
        <p:spPr>
          <a:xfrm>
            <a:off x="1803399" y="702736"/>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 name="Rectangle 5"/>
          <p:cNvSpPr/>
          <p:nvPr/>
        </p:nvSpPr>
        <p:spPr>
          <a:xfrm>
            <a:off x="1769533" y="3259667"/>
            <a:ext cx="7281334" cy="457200"/>
          </a:xfrm>
          <a:prstGeom prst="rect">
            <a:avLst/>
          </a:prstGeom>
          <a:solidFill>
            <a:schemeClr val="accent1"/>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pic>
        <p:nvPicPr>
          <p:cNvPr id="7" name="Picture 6" descr="1359899686_man_person_mens_roo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0534" y="1354662"/>
            <a:ext cx="1684867" cy="1684867"/>
          </a:xfrm>
          <a:prstGeom prst="rect">
            <a:avLst/>
          </a:prstGeom>
          <a:effectLst>
            <a:outerShdw blurRad="50800" dist="38100" dir="2700000" algn="tl" rotWithShape="0">
              <a:srgbClr val="000000">
                <a:alpha val="43000"/>
              </a:srgbClr>
            </a:outerShdw>
          </a:effectLst>
        </p:spPr>
      </p:pic>
      <p:pic>
        <p:nvPicPr>
          <p:cNvPr id="8" name="Picture 7" descr="1359899686_man_person_mens_roo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25537" y="1354662"/>
            <a:ext cx="1684867" cy="1684867"/>
          </a:xfrm>
          <a:prstGeom prst="rect">
            <a:avLst/>
          </a:prstGeom>
          <a:effectLst>
            <a:outerShdw blurRad="50800" dist="38100" dir="2700000" algn="tl" rotWithShape="0">
              <a:srgbClr val="000000">
                <a:alpha val="43000"/>
              </a:srgbClr>
            </a:outerShdw>
          </a:effectLst>
        </p:spPr>
      </p:pic>
      <p:pic>
        <p:nvPicPr>
          <p:cNvPr id="9" name="Picture 8" descr="1359899686_man_person_mens_roo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30540" y="1354662"/>
            <a:ext cx="1684867" cy="1684867"/>
          </a:xfrm>
          <a:prstGeom prst="rect">
            <a:avLst/>
          </a:prstGeom>
          <a:effectLst>
            <a:outerShdw blurRad="50800" dist="38100" dir="2700000" algn="tl" rotWithShape="0">
              <a:srgbClr val="000000">
                <a:alpha val="43000"/>
              </a:srgbClr>
            </a:outerShdw>
          </a:effectLst>
        </p:spPr>
      </p:pic>
      <p:sp>
        <p:nvSpPr>
          <p:cNvPr id="10" name="TextBox 9"/>
          <p:cNvSpPr txBox="1"/>
          <p:nvPr/>
        </p:nvSpPr>
        <p:spPr>
          <a:xfrm>
            <a:off x="270936" y="163407"/>
            <a:ext cx="1540934" cy="307777"/>
          </a:xfrm>
          <a:prstGeom prst="rect">
            <a:avLst/>
          </a:prstGeom>
          <a:noFill/>
          <a:effectLst/>
        </p:spPr>
        <p:txBody>
          <a:bodyPr wrap="square" rtlCol="0">
            <a:spAutoFit/>
          </a:bodyPr>
          <a:lstStyle/>
          <a:p>
            <a:pPr algn="r">
              <a:buNone/>
            </a:pPr>
            <a:r>
              <a:rPr lang="en-US" sz="1400" b="1" i="0" dirty="0" err="1">
                <a:ea typeface="黑体" pitchFamily="49" charset="-122"/>
                <a:cs typeface="Arial" pitchFamily="34" charset="0"/>
              </a:rPr>
              <a:t>世界人口</a:t>
            </a:r>
            <a:endParaRPr lang="en-US" sz="1400" b="1" i="0" dirty="0">
              <a:ea typeface="黑体" pitchFamily="49" charset="-122"/>
              <a:cs typeface="Arial" pitchFamily="34" charset="0"/>
            </a:endParaRPr>
          </a:p>
        </p:txBody>
      </p:sp>
      <p:sp>
        <p:nvSpPr>
          <p:cNvPr id="11" name="TextBox 10"/>
          <p:cNvSpPr txBox="1"/>
          <p:nvPr/>
        </p:nvSpPr>
        <p:spPr>
          <a:xfrm>
            <a:off x="270936" y="762848"/>
            <a:ext cx="1540934" cy="307777"/>
          </a:xfrm>
          <a:prstGeom prst="rect">
            <a:avLst/>
          </a:prstGeom>
          <a:noFill/>
          <a:effectLst/>
        </p:spPr>
        <p:txBody>
          <a:bodyPr wrap="square" rtlCol="0">
            <a:spAutoFit/>
          </a:bodyPr>
          <a:lstStyle/>
          <a:p>
            <a:pPr algn="r">
              <a:buNone/>
            </a:pPr>
            <a:r>
              <a:rPr lang="en-US" sz="1400" b="1" i="0" dirty="0" err="1">
                <a:ea typeface="黑体" pitchFamily="49" charset="-122"/>
                <a:cs typeface="Arial" pitchFamily="34" charset="0"/>
              </a:rPr>
              <a:t>连接的设备</a:t>
            </a:r>
            <a:endParaRPr lang="en-US" sz="1400" b="1" i="0" dirty="0">
              <a:ea typeface="黑体" pitchFamily="49" charset="-122"/>
              <a:cs typeface="Arial" pitchFamily="34" charset="0"/>
            </a:endParaRPr>
          </a:p>
        </p:txBody>
      </p:sp>
      <p:sp>
        <p:nvSpPr>
          <p:cNvPr id="12" name="TextBox 11"/>
          <p:cNvSpPr txBox="1"/>
          <p:nvPr/>
        </p:nvSpPr>
        <p:spPr>
          <a:xfrm>
            <a:off x="-165100" y="3225803"/>
            <a:ext cx="1943104" cy="523220"/>
          </a:xfrm>
          <a:prstGeom prst="rect">
            <a:avLst/>
          </a:prstGeom>
          <a:noFill/>
          <a:effectLst/>
        </p:spPr>
        <p:txBody>
          <a:bodyPr wrap="square" rtlCol="0">
            <a:spAutoFit/>
          </a:bodyPr>
          <a:lstStyle/>
          <a:p>
            <a:pPr algn="r">
              <a:buNone/>
            </a:pPr>
            <a:r>
              <a:rPr lang="en-US" sz="1400" b="1" i="0">
                <a:ea typeface="黑体" pitchFamily="49" charset="-122"/>
                <a:cs typeface="Arial" pitchFamily="34" charset="0"/>
              </a:rPr>
              <a:t>平均每人拥有的 </a:t>
            </a:r>
          </a:p>
          <a:p>
            <a:pPr algn="r">
              <a:buNone/>
            </a:pPr>
            <a:r>
              <a:rPr lang="en-US" sz="1400" b="1" i="0">
                <a:ea typeface="黑体" pitchFamily="49" charset="-122"/>
                <a:cs typeface="Arial" pitchFamily="34" charset="0"/>
              </a:rPr>
              <a:t>连接的设备</a:t>
            </a:r>
          </a:p>
        </p:txBody>
      </p:sp>
      <p:sp>
        <p:nvSpPr>
          <p:cNvPr id="13" name="TextBox 12"/>
          <p:cNvSpPr txBox="1"/>
          <p:nvPr/>
        </p:nvSpPr>
        <p:spPr>
          <a:xfrm>
            <a:off x="1879605" y="143934"/>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63 亿</a:t>
            </a:r>
          </a:p>
        </p:txBody>
      </p:sp>
      <p:sp>
        <p:nvSpPr>
          <p:cNvPr id="14" name="TextBox 13"/>
          <p:cNvSpPr txBox="1"/>
          <p:nvPr/>
        </p:nvSpPr>
        <p:spPr>
          <a:xfrm>
            <a:off x="3742272" y="143934"/>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68 亿</a:t>
            </a:r>
          </a:p>
        </p:txBody>
      </p:sp>
      <p:sp>
        <p:nvSpPr>
          <p:cNvPr id="15" name="TextBox 14"/>
          <p:cNvSpPr txBox="1"/>
          <p:nvPr/>
        </p:nvSpPr>
        <p:spPr>
          <a:xfrm>
            <a:off x="5604939" y="132646"/>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72 亿</a:t>
            </a:r>
          </a:p>
        </p:txBody>
      </p:sp>
      <p:sp>
        <p:nvSpPr>
          <p:cNvPr id="16" name="TextBox 15"/>
          <p:cNvSpPr txBox="1"/>
          <p:nvPr/>
        </p:nvSpPr>
        <p:spPr>
          <a:xfrm>
            <a:off x="7391405" y="155223"/>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76 亿</a:t>
            </a:r>
          </a:p>
        </p:txBody>
      </p:sp>
      <p:sp>
        <p:nvSpPr>
          <p:cNvPr id="17" name="TextBox 16"/>
          <p:cNvSpPr txBox="1"/>
          <p:nvPr/>
        </p:nvSpPr>
        <p:spPr>
          <a:xfrm>
            <a:off x="1820341" y="753525"/>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5 亿</a:t>
            </a:r>
          </a:p>
        </p:txBody>
      </p:sp>
      <p:sp>
        <p:nvSpPr>
          <p:cNvPr id="18" name="TextBox 17"/>
          <p:cNvSpPr txBox="1"/>
          <p:nvPr/>
        </p:nvSpPr>
        <p:spPr>
          <a:xfrm>
            <a:off x="3683008" y="753525"/>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125 亿</a:t>
            </a:r>
          </a:p>
        </p:txBody>
      </p:sp>
      <p:sp>
        <p:nvSpPr>
          <p:cNvPr id="19" name="TextBox 18"/>
          <p:cNvSpPr txBox="1"/>
          <p:nvPr/>
        </p:nvSpPr>
        <p:spPr>
          <a:xfrm>
            <a:off x="5545675" y="742237"/>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250 亿</a:t>
            </a:r>
          </a:p>
        </p:txBody>
      </p:sp>
      <p:sp>
        <p:nvSpPr>
          <p:cNvPr id="20" name="TextBox 19"/>
          <p:cNvSpPr txBox="1"/>
          <p:nvPr/>
        </p:nvSpPr>
        <p:spPr>
          <a:xfrm>
            <a:off x="7408341" y="764814"/>
            <a:ext cx="1540934" cy="369332"/>
          </a:xfrm>
          <a:prstGeom prst="rect">
            <a:avLst/>
          </a:prstGeom>
          <a:noFill/>
          <a:effectLst/>
        </p:spPr>
        <p:txBody>
          <a:bodyPr wrap="square" rtlCol="0">
            <a:spAutoFit/>
          </a:bodyPr>
          <a:lstStyle/>
          <a:p>
            <a:pPr algn="l">
              <a:buNone/>
            </a:pPr>
            <a:r>
              <a:rPr lang="en-US" b="1" i="0">
                <a:solidFill>
                  <a:srgbClr val="FFFFFF"/>
                </a:solidFill>
                <a:ea typeface="黑体" pitchFamily="49" charset="-122"/>
                <a:cs typeface="Arial" pitchFamily="34" charset="0"/>
              </a:rPr>
              <a:t>500 亿</a:t>
            </a:r>
          </a:p>
        </p:txBody>
      </p:sp>
      <p:sp>
        <p:nvSpPr>
          <p:cNvPr id="21" name="TextBox 20"/>
          <p:cNvSpPr txBox="1"/>
          <p:nvPr/>
        </p:nvSpPr>
        <p:spPr>
          <a:xfrm>
            <a:off x="1955798" y="3293535"/>
            <a:ext cx="948265" cy="372532"/>
          </a:xfrm>
          <a:prstGeom prst="rect">
            <a:avLst/>
          </a:prstGeom>
          <a:noFill/>
          <a:effectLst/>
        </p:spPr>
        <p:txBody>
          <a:bodyPr wrap="square" rtlCol="0">
            <a:spAutoFit/>
          </a:bodyPr>
          <a:lstStyle/>
          <a:p>
            <a:pPr algn="ctr">
              <a:buNone/>
            </a:pPr>
            <a:r>
              <a:rPr lang="en-US" b="1" i="0">
                <a:solidFill>
                  <a:schemeClr val="bg1"/>
                </a:solidFill>
                <a:ea typeface="黑体" pitchFamily="49" charset="-122"/>
                <a:cs typeface="Arial" pitchFamily="34" charset="0"/>
              </a:rPr>
              <a:t>0.08</a:t>
            </a:r>
          </a:p>
        </p:txBody>
      </p:sp>
      <p:sp>
        <p:nvSpPr>
          <p:cNvPr id="25" name="TextBox 24"/>
          <p:cNvSpPr txBox="1"/>
          <p:nvPr/>
        </p:nvSpPr>
        <p:spPr>
          <a:xfrm>
            <a:off x="3784575" y="3293535"/>
            <a:ext cx="948265" cy="372532"/>
          </a:xfrm>
          <a:prstGeom prst="rect">
            <a:avLst/>
          </a:prstGeom>
          <a:noFill/>
          <a:effectLst/>
        </p:spPr>
        <p:txBody>
          <a:bodyPr wrap="square" rtlCol="0">
            <a:spAutoFit/>
          </a:bodyPr>
          <a:lstStyle/>
          <a:p>
            <a:pPr algn="ctr">
              <a:buNone/>
            </a:pPr>
            <a:r>
              <a:rPr lang="en-US" b="1" i="0">
                <a:solidFill>
                  <a:srgbClr val="FFFFFF"/>
                </a:solidFill>
                <a:ea typeface="黑体" pitchFamily="49" charset="-122"/>
                <a:cs typeface="Arial" pitchFamily="34" charset="0"/>
              </a:rPr>
              <a:t>1.84</a:t>
            </a:r>
          </a:p>
        </p:txBody>
      </p:sp>
      <p:sp>
        <p:nvSpPr>
          <p:cNvPr id="26" name="TextBox 25"/>
          <p:cNvSpPr txBox="1"/>
          <p:nvPr/>
        </p:nvSpPr>
        <p:spPr>
          <a:xfrm>
            <a:off x="7594599" y="3293536"/>
            <a:ext cx="948265" cy="372532"/>
          </a:xfrm>
          <a:prstGeom prst="rect">
            <a:avLst/>
          </a:prstGeom>
          <a:noFill/>
          <a:effectLst/>
        </p:spPr>
        <p:txBody>
          <a:bodyPr wrap="square" rtlCol="0">
            <a:spAutoFit/>
          </a:bodyPr>
          <a:lstStyle/>
          <a:p>
            <a:pPr algn="ctr">
              <a:buNone/>
            </a:pPr>
            <a:r>
              <a:rPr lang="en-US" b="1" i="0">
                <a:solidFill>
                  <a:srgbClr val="FFFFFF"/>
                </a:solidFill>
                <a:ea typeface="黑体" pitchFamily="49" charset="-122"/>
                <a:cs typeface="Arial" pitchFamily="34" charset="0"/>
              </a:rPr>
              <a:t>6.58</a:t>
            </a:r>
          </a:p>
        </p:txBody>
      </p:sp>
      <p:sp>
        <p:nvSpPr>
          <p:cNvPr id="27" name="TextBox 26"/>
          <p:cNvSpPr txBox="1"/>
          <p:nvPr/>
        </p:nvSpPr>
        <p:spPr>
          <a:xfrm>
            <a:off x="5698065" y="3293535"/>
            <a:ext cx="948265" cy="372532"/>
          </a:xfrm>
          <a:prstGeom prst="rect">
            <a:avLst/>
          </a:prstGeom>
          <a:noFill/>
          <a:effectLst/>
        </p:spPr>
        <p:txBody>
          <a:bodyPr wrap="square" rtlCol="0">
            <a:spAutoFit/>
          </a:bodyPr>
          <a:lstStyle/>
          <a:p>
            <a:pPr algn="ctr">
              <a:buNone/>
            </a:pPr>
            <a:r>
              <a:rPr lang="en-US" b="1" i="0">
                <a:solidFill>
                  <a:srgbClr val="FFFFFF"/>
                </a:solidFill>
                <a:ea typeface="黑体" pitchFamily="49" charset="-122"/>
                <a:cs typeface="Arial" pitchFamily="34" charset="0"/>
              </a:rPr>
              <a:t>3.47</a:t>
            </a:r>
          </a:p>
        </p:txBody>
      </p:sp>
      <p:sp>
        <p:nvSpPr>
          <p:cNvPr id="28" name="TextBox 27"/>
          <p:cNvSpPr txBox="1"/>
          <p:nvPr/>
        </p:nvSpPr>
        <p:spPr>
          <a:xfrm>
            <a:off x="1955800" y="3716860"/>
            <a:ext cx="948265" cy="372532"/>
          </a:xfrm>
          <a:prstGeom prst="rect">
            <a:avLst/>
          </a:prstGeom>
          <a:noFill/>
          <a:effectLst/>
        </p:spPr>
        <p:txBody>
          <a:bodyPr wrap="square" rtlCol="0">
            <a:spAutoFit/>
          </a:bodyPr>
          <a:lstStyle/>
          <a:p>
            <a:pPr algn="ctr">
              <a:buNone/>
            </a:pPr>
            <a:r>
              <a:rPr lang="en-US" b="1" i="0">
                <a:ea typeface="黑体" pitchFamily="49" charset="-122"/>
                <a:cs typeface="Arial" pitchFamily="34" charset="0"/>
              </a:rPr>
              <a:t>2003</a:t>
            </a:r>
          </a:p>
        </p:txBody>
      </p:sp>
      <p:sp>
        <p:nvSpPr>
          <p:cNvPr id="29" name="TextBox 28"/>
          <p:cNvSpPr txBox="1"/>
          <p:nvPr/>
        </p:nvSpPr>
        <p:spPr>
          <a:xfrm>
            <a:off x="3784577" y="3716860"/>
            <a:ext cx="948265" cy="372532"/>
          </a:xfrm>
          <a:prstGeom prst="rect">
            <a:avLst/>
          </a:prstGeom>
          <a:noFill/>
          <a:effectLst/>
        </p:spPr>
        <p:txBody>
          <a:bodyPr wrap="square" rtlCol="0">
            <a:spAutoFit/>
          </a:bodyPr>
          <a:lstStyle/>
          <a:p>
            <a:pPr algn="ctr">
              <a:buNone/>
            </a:pPr>
            <a:r>
              <a:rPr lang="en-US" b="1" i="0">
                <a:ea typeface="黑体" pitchFamily="49" charset="-122"/>
                <a:cs typeface="Arial" pitchFamily="34" charset="0"/>
              </a:rPr>
              <a:t>2010</a:t>
            </a:r>
          </a:p>
        </p:txBody>
      </p:sp>
      <p:sp>
        <p:nvSpPr>
          <p:cNvPr id="30" name="TextBox 29"/>
          <p:cNvSpPr txBox="1"/>
          <p:nvPr/>
        </p:nvSpPr>
        <p:spPr>
          <a:xfrm>
            <a:off x="7594601" y="3716861"/>
            <a:ext cx="948265" cy="372532"/>
          </a:xfrm>
          <a:prstGeom prst="rect">
            <a:avLst/>
          </a:prstGeom>
          <a:noFill/>
          <a:effectLst/>
        </p:spPr>
        <p:txBody>
          <a:bodyPr wrap="square" rtlCol="0">
            <a:spAutoFit/>
          </a:bodyPr>
          <a:lstStyle/>
          <a:p>
            <a:pPr algn="ctr">
              <a:buNone/>
            </a:pPr>
            <a:r>
              <a:rPr lang="en-US" b="1" i="0">
                <a:ea typeface="黑体" pitchFamily="49" charset="-122"/>
                <a:cs typeface="Arial" pitchFamily="34" charset="0"/>
              </a:rPr>
              <a:t>2020</a:t>
            </a:r>
          </a:p>
        </p:txBody>
      </p:sp>
      <p:sp>
        <p:nvSpPr>
          <p:cNvPr id="31" name="TextBox 30"/>
          <p:cNvSpPr txBox="1"/>
          <p:nvPr/>
        </p:nvSpPr>
        <p:spPr>
          <a:xfrm>
            <a:off x="5698067" y="3716860"/>
            <a:ext cx="948265" cy="372532"/>
          </a:xfrm>
          <a:prstGeom prst="rect">
            <a:avLst/>
          </a:prstGeom>
          <a:noFill/>
          <a:effectLst/>
        </p:spPr>
        <p:txBody>
          <a:bodyPr wrap="square" rtlCol="0">
            <a:spAutoFit/>
          </a:bodyPr>
          <a:lstStyle/>
          <a:p>
            <a:pPr algn="ctr">
              <a:buNone/>
            </a:pPr>
            <a:r>
              <a:rPr lang="en-US" b="1" i="0">
                <a:ea typeface="黑体" pitchFamily="49" charset="-122"/>
                <a:cs typeface="Arial" pitchFamily="34" charset="0"/>
              </a:rPr>
              <a:t>2015</a:t>
            </a:r>
          </a:p>
        </p:txBody>
      </p:sp>
      <p:sp>
        <p:nvSpPr>
          <p:cNvPr id="32" name="TextBox 31"/>
          <p:cNvSpPr txBox="1"/>
          <p:nvPr/>
        </p:nvSpPr>
        <p:spPr>
          <a:xfrm>
            <a:off x="228602" y="4318003"/>
            <a:ext cx="3606797" cy="246221"/>
          </a:xfrm>
          <a:prstGeom prst="rect">
            <a:avLst/>
          </a:prstGeom>
          <a:noFill/>
        </p:spPr>
        <p:txBody>
          <a:bodyPr wrap="square" rtlCol="0">
            <a:spAutoFit/>
          </a:bodyPr>
          <a:lstStyle/>
          <a:p>
            <a:pPr algn="l">
              <a:buNone/>
            </a:pPr>
            <a:r>
              <a:rPr lang="en-US" sz="1000" b="0" i="1">
                <a:solidFill>
                  <a:srgbClr val="424545"/>
                </a:solidFill>
                <a:ea typeface="黑体" pitchFamily="49" charset="-122"/>
                <a:cs typeface="Arial" pitchFamily="34" charset="0"/>
              </a:rPr>
              <a:t>来源：Cisco，2013 年 4 月</a:t>
            </a:r>
          </a:p>
        </p:txBody>
      </p:sp>
      <p:sp>
        <p:nvSpPr>
          <p:cNvPr id="33" name="Rectangle 32"/>
          <p:cNvSpPr/>
          <p:nvPr/>
        </p:nvSpPr>
        <p:spPr>
          <a:xfrm>
            <a:off x="2133600" y="4135967"/>
            <a:ext cx="2362200" cy="423333"/>
          </a:xfrm>
          <a:prstGeom prst="rect">
            <a:avLst/>
          </a:prstGeom>
          <a:solidFill>
            <a:srgbClr val="FBA305"/>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i="0">
                <a:solidFill>
                  <a:srgbClr val="FFFFFF"/>
                </a:solidFill>
                <a:latin typeface="Arial" pitchFamily="34" charset="0"/>
                <a:ea typeface="黑体" pitchFamily="49" charset="-122"/>
                <a:cs typeface="Arial" pitchFamily="34" charset="0"/>
              </a:rPr>
              <a:t>连接的设备超过人口</a:t>
            </a:r>
          </a:p>
        </p:txBody>
      </p:sp>
      <p:cxnSp>
        <p:nvCxnSpPr>
          <p:cNvPr id="35" name="Straight Arrow Connector 34"/>
          <p:cNvCxnSpPr/>
          <p:nvPr/>
        </p:nvCxnSpPr>
        <p:spPr>
          <a:xfrm flipV="1">
            <a:off x="3327400" y="3708400"/>
            <a:ext cx="0" cy="42333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128439" y="3299888"/>
            <a:ext cx="406400" cy="372531"/>
          </a:xfrm>
          <a:prstGeom prst="ellipse">
            <a:avLst/>
          </a:prstGeom>
          <a:solidFill>
            <a:srgbClr val="FBA30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6" name="Oval 35"/>
          <p:cNvSpPr/>
          <p:nvPr/>
        </p:nvSpPr>
        <p:spPr>
          <a:xfrm>
            <a:off x="6908805" y="3299888"/>
            <a:ext cx="406400" cy="372531"/>
          </a:xfrm>
          <a:prstGeom prst="ellipse">
            <a:avLst/>
          </a:prstGeom>
          <a:solidFill>
            <a:srgbClr val="FBA305"/>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itchFamily="34" charset="0"/>
              <a:ea typeface="黑体" pitchFamily="49" charset="-122"/>
              <a:cs typeface="Arial" pitchFamily="34" charset="0"/>
            </a:endParaRPr>
          </a:p>
        </p:txBody>
      </p:sp>
      <p:sp>
        <p:nvSpPr>
          <p:cNvPr id="38" name="Oval 37"/>
          <p:cNvSpPr/>
          <p:nvPr/>
        </p:nvSpPr>
        <p:spPr>
          <a:xfrm>
            <a:off x="4965705" y="3299888"/>
            <a:ext cx="406400" cy="372531"/>
          </a:xfrm>
          <a:prstGeom prst="ellipse">
            <a:avLst/>
          </a:prstGeom>
          <a:solidFill>
            <a:srgbClr val="FBA305"/>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itchFamily="34" charset="0"/>
              <a:ea typeface="黑体" pitchFamily="49" charset="-122"/>
              <a:cs typeface="Arial" pitchFamily="34" charset="0"/>
            </a:endParaRPr>
          </a:p>
        </p:txBody>
      </p:sp>
      <p:sp>
        <p:nvSpPr>
          <p:cNvPr id="37" name="TextBox 36"/>
          <p:cNvSpPr txBox="1"/>
          <p:nvPr/>
        </p:nvSpPr>
        <p:spPr>
          <a:xfrm>
            <a:off x="4921308" y="3325568"/>
            <a:ext cx="524452" cy="307777"/>
          </a:xfrm>
          <a:prstGeom prst="rect">
            <a:avLst/>
          </a:prstGeom>
          <a:noFill/>
        </p:spPr>
        <p:txBody>
          <a:bodyPr wrap="square" rtlCol="0" anchor="ctr">
            <a:spAutoFit/>
          </a:bodyPr>
          <a:lstStyle/>
          <a:p>
            <a:pPr algn="ctr">
              <a:buNone/>
            </a:pPr>
            <a:r>
              <a:rPr lang="en-US" sz="1400" b="1" i="0" dirty="0">
                <a:solidFill>
                  <a:schemeClr val="bg1"/>
                </a:solidFill>
                <a:ea typeface="黑体" pitchFamily="49" charset="-122"/>
                <a:cs typeface="Arial" pitchFamily="34" charset="0"/>
              </a:rPr>
              <a:t>3 倍</a:t>
            </a:r>
          </a:p>
        </p:txBody>
      </p:sp>
      <p:sp>
        <p:nvSpPr>
          <p:cNvPr id="39" name="TextBox 38"/>
          <p:cNvSpPr txBox="1"/>
          <p:nvPr/>
        </p:nvSpPr>
        <p:spPr>
          <a:xfrm>
            <a:off x="6839008" y="3325568"/>
            <a:ext cx="526991" cy="307777"/>
          </a:xfrm>
          <a:prstGeom prst="rect">
            <a:avLst/>
          </a:prstGeom>
          <a:noFill/>
        </p:spPr>
        <p:txBody>
          <a:bodyPr wrap="square" rtlCol="0" anchor="ctr">
            <a:spAutoFit/>
          </a:bodyPr>
          <a:lstStyle/>
          <a:p>
            <a:pPr algn="ctr">
              <a:buNone/>
            </a:pPr>
            <a:r>
              <a:rPr lang="en-US" sz="1400" b="1" i="0">
                <a:solidFill>
                  <a:srgbClr val="FFFFFF"/>
                </a:solidFill>
                <a:ea typeface="黑体" pitchFamily="49" charset="-122"/>
                <a:cs typeface="Arial" pitchFamily="34" charset="0"/>
              </a:rPr>
              <a:t>5 倍</a:t>
            </a:r>
          </a:p>
        </p:txBody>
      </p:sp>
    </p:spTree>
    <p:extLst>
      <p:ext uri="{BB962C8B-B14F-4D97-AF65-F5344CB8AC3E}">
        <p14:creationId xmlns:p14="http://schemas.microsoft.com/office/powerpoint/2010/main" xmlns="" val="689222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xmlns="" val="0"/>
              </a:ext>
            </a:extLst>
          </a:blip>
          <a:srcRect l="16375" t="51690" r="6777" b="8375"/>
          <a:stretch/>
        </p:blipFill>
        <p:spPr bwMode="auto">
          <a:xfrm rot="10800000" flipH="1">
            <a:off x="709332" y="396240"/>
            <a:ext cx="8434668" cy="4512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80" name="Title 1"/>
          <p:cNvSpPr>
            <a:spLocks noGrp="1"/>
          </p:cNvSpPr>
          <p:nvPr>
            <p:ph type="title"/>
          </p:nvPr>
        </p:nvSpPr>
        <p:spPr/>
        <p:txBody>
          <a:bodyPr/>
          <a:lstStyle/>
          <a:p>
            <a:pPr algn="l">
              <a:lnSpc>
                <a:spcPct val="90000"/>
              </a:lnSpc>
              <a:spcBef>
                <a:spcPts val="0"/>
              </a:spcBef>
              <a:spcAft>
                <a:spcPts val="0"/>
              </a:spcAft>
              <a:buNone/>
            </a:pPr>
            <a:r>
              <a:rPr lang="en-US" sz="2800" b="1" i="0">
                <a:solidFill>
                  <a:srgbClr val="000000"/>
                </a:solidFill>
                <a:ea typeface="黑体" pitchFamily="49" charset="-122"/>
              </a:rPr>
              <a:t>Java Embedded — 连接的设备</a:t>
            </a:r>
          </a:p>
        </p:txBody>
      </p:sp>
      <p:sp>
        <p:nvSpPr>
          <p:cNvPr id="51" name="TextBox 50"/>
          <p:cNvSpPr txBox="1"/>
          <p:nvPr/>
        </p:nvSpPr>
        <p:spPr>
          <a:xfrm>
            <a:off x="445769" y="567690"/>
            <a:ext cx="4942659" cy="1046440"/>
          </a:xfrm>
          <a:prstGeom prst="rect">
            <a:avLst/>
          </a:prstGeom>
          <a:noFill/>
        </p:spPr>
        <p:txBody>
          <a:bodyPr wrap="square" rtlCol="0">
            <a:spAutoFit/>
          </a:bodyPr>
          <a:lstStyle/>
          <a:p>
            <a:pPr marL="173736" indent="-173736" algn="l">
              <a:spcBef>
                <a:spcPts val="600"/>
              </a:spcBef>
              <a:spcAft>
                <a:spcPts val="0"/>
              </a:spcAft>
              <a:buNone/>
            </a:pPr>
            <a:endParaRPr lang="en-US" sz="1600" dirty="0" smtClean="0">
              <a:solidFill>
                <a:schemeClr val="tx1">
                  <a:lumMod val="85000"/>
                </a:schemeClr>
              </a:solidFill>
              <a:ea typeface="黑体" pitchFamily="49" charset="-122"/>
              <a:cs typeface="Arial" pitchFamily="34" charset="0"/>
            </a:endParaRPr>
          </a:p>
          <a:p>
            <a:pPr marL="283464" indent="-283464" algn="l">
              <a:spcBef>
                <a:spcPts val="600"/>
              </a:spcBef>
              <a:spcAft>
                <a:spcPts val="0"/>
              </a:spcAft>
              <a:buClr>
                <a:srgbClr val="5382A1"/>
              </a:buClr>
              <a:buSzPct val="95000"/>
              <a:buFont typeface="Wingdings"/>
              <a:buChar char="§"/>
            </a:pPr>
            <a:r>
              <a:rPr lang="en-US" b="0" i="0">
                <a:solidFill>
                  <a:srgbClr val="000000">
                    <a:lumMod val="85000"/>
                    <a:lumOff val="15000"/>
                  </a:srgbClr>
                </a:solidFill>
                <a:ea typeface="黑体" pitchFamily="49" charset="-122"/>
                <a:cs typeface="Arial" pitchFamily="34" charset="0"/>
              </a:rPr>
              <a:t>“物联网”的基础</a:t>
            </a:r>
          </a:p>
          <a:p>
            <a:pPr marL="283464" indent="-283464" algn="l">
              <a:spcBef>
                <a:spcPts val="600"/>
              </a:spcBef>
              <a:spcAft>
                <a:spcPts val="0"/>
              </a:spcAft>
              <a:buClr>
                <a:srgbClr val="5382A1"/>
              </a:buClr>
              <a:buSzPct val="95000"/>
              <a:buFont typeface="Wingdings"/>
              <a:buChar char="§"/>
            </a:pPr>
            <a:r>
              <a:rPr lang="en-US" b="0" i="0">
                <a:solidFill>
                  <a:srgbClr val="000000">
                    <a:lumMod val="85000"/>
                    <a:lumOff val="15000"/>
                  </a:srgbClr>
                </a:solidFill>
                <a:ea typeface="黑体" pitchFamily="49" charset="-122"/>
                <a:cs typeface="Arial" pitchFamily="34" charset="0"/>
              </a:rPr>
              <a:t>针对 M2M 的设备到数据中心平台</a:t>
            </a:r>
          </a:p>
        </p:txBody>
      </p:sp>
      <p:grpSp>
        <p:nvGrpSpPr>
          <p:cNvPr id="36" name="Group 35"/>
          <p:cNvGrpSpPr/>
          <p:nvPr/>
        </p:nvGrpSpPr>
        <p:grpSpPr>
          <a:xfrm>
            <a:off x="920598" y="2220530"/>
            <a:ext cx="1699267" cy="1617749"/>
            <a:chOff x="920598" y="2220530"/>
            <a:chExt cx="1699267" cy="1617749"/>
          </a:xfrm>
        </p:grpSpPr>
        <p:grpSp>
          <p:nvGrpSpPr>
            <p:cNvPr id="2" name="Group 42"/>
            <p:cNvGrpSpPr/>
            <p:nvPr/>
          </p:nvGrpSpPr>
          <p:grpSpPr>
            <a:xfrm>
              <a:off x="2257286" y="3097925"/>
              <a:ext cx="333773" cy="615849"/>
              <a:chOff x="2875825" y="2007630"/>
              <a:chExt cx="376926" cy="695472"/>
            </a:xfrm>
            <a:effectLst>
              <a:reflection blurRad="6350" stA="52000" endA="300" endPos="35000" dir="5400000" sy="-100000" algn="bl" rotWithShape="0"/>
            </a:effectLst>
          </p:grpSpPr>
          <p:pic>
            <p:nvPicPr>
              <p:cNvPr id="84" name="Picture 2" descr="Samsung i5500 Galaxy S Android Unlocked Smartphone for GSM Network - Black "/>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p:blipFill>
            <p:spPr bwMode="auto">
              <a:xfrm>
                <a:off x="2875825" y="2007630"/>
                <a:ext cx="376926" cy="695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85" name="Rectangle 84"/>
              <p:cNvSpPr/>
              <p:nvPr/>
            </p:nvSpPr>
            <p:spPr>
              <a:xfrm>
                <a:off x="2985608" y="2488826"/>
                <a:ext cx="18103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pic>
          <p:nvPicPr>
            <p:cNvPr id="91" name="Picture 2" descr="https://encrypted-tbn0.gstatic.com/images?q=tbn:ANd9GcTsEy1m1XZ4Yarwes01fSWBN-6zqeSc_mcJtxMD_kF8yTIw1mEL"/>
            <p:cNvPicPr>
              <a:picLocks noChangeAspect="1" noChangeArrowheads="1"/>
            </p:cNvPicPr>
            <p:nvPr/>
          </p:nvPicPr>
          <p:blipFill>
            <a:blip r:embed="rId5" cstate="print"/>
            <a:srcRect/>
            <a:stretch>
              <a:fillRect/>
            </a:stretch>
          </p:blipFill>
          <p:spPr bwMode="auto">
            <a:xfrm>
              <a:off x="930175" y="2837405"/>
              <a:ext cx="426040" cy="412961"/>
            </a:xfrm>
            <a:prstGeom prst="rect">
              <a:avLst/>
            </a:prstGeom>
            <a:noFill/>
          </p:spPr>
        </p:pic>
        <p:pic>
          <p:nvPicPr>
            <p:cNvPr id="92" name="Picture 2"/>
            <p:cNvPicPr>
              <a:picLocks noChangeAspect="1" noChangeArrowheads="1"/>
            </p:cNvPicPr>
            <p:nvPr/>
          </p:nvPicPr>
          <p:blipFill>
            <a:blip r:embed="rId6" cstate="print"/>
            <a:srcRect/>
            <a:stretch>
              <a:fillRect/>
            </a:stretch>
          </p:blipFill>
          <p:spPr bwMode="auto">
            <a:xfrm>
              <a:off x="975215" y="2232225"/>
              <a:ext cx="543314" cy="405900"/>
            </a:xfrm>
            <a:prstGeom prst="rect">
              <a:avLst/>
            </a:prstGeom>
            <a:noFill/>
            <a:ln w="9525">
              <a:noFill/>
              <a:miter lim="800000"/>
              <a:headEnd/>
              <a:tailEnd/>
            </a:ln>
          </p:spPr>
        </p:pic>
        <p:pic>
          <p:nvPicPr>
            <p:cNvPr id="98" name="Picture 97" descr="ph_ind_congood_002_cropped.jpg"/>
            <p:cNvPicPr>
              <a:picLocks noChangeAspect="1"/>
            </p:cNvPicPr>
            <p:nvPr/>
          </p:nvPicPr>
          <p:blipFill>
            <a:blip r:embed="rId7" cstate="print"/>
            <a:stretch>
              <a:fillRect/>
            </a:stretch>
          </p:blipFill>
          <p:spPr>
            <a:xfrm>
              <a:off x="2081539" y="2220530"/>
              <a:ext cx="538326" cy="545612"/>
            </a:xfrm>
            <a:prstGeom prst="rect">
              <a:avLst/>
            </a:prstGeom>
          </p:spPr>
        </p:pic>
        <p:pic>
          <p:nvPicPr>
            <p:cNvPr id="99" name="Picture 98" descr="ph-ind-sec-011-cropped.jpg"/>
            <p:cNvPicPr>
              <a:picLocks noChangeAspect="1"/>
            </p:cNvPicPr>
            <p:nvPr/>
          </p:nvPicPr>
          <p:blipFill>
            <a:blip r:embed="rId8" cstate="print"/>
            <a:stretch>
              <a:fillRect/>
            </a:stretch>
          </p:blipFill>
          <p:spPr>
            <a:xfrm>
              <a:off x="1504694" y="3189686"/>
              <a:ext cx="570095" cy="457200"/>
            </a:xfrm>
            <a:prstGeom prst="rect">
              <a:avLst/>
            </a:prstGeom>
          </p:spPr>
        </p:pic>
        <p:pic>
          <p:nvPicPr>
            <p:cNvPr id="100" name="Picture 99" descr="ph-ind-sec-016-cropped.jpg"/>
            <p:cNvPicPr>
              <a:picLocks noChangeAspect="1"/>
            </p:cNvPicPr>
            <p:nvPr/>
          </p:nvPicPr>
          <p:blipFill>
            <a:blip r:embed="rId9" cstate="print"/>
            <a:stretch>
              <a:fillRect/>
            </a:stretch>
          </p:blipFill>
          <p:spPr>
            <a:xfrm>
              <a:off x="920598" y="3370766"/>
              <a:ext cx="457199" cy="467513"/>
            </a:xfrm>
            <a:prstGeom prst="rect">
              <a:avLst/>
            </a:prstGeom>
          </p:spPr>
        </p:pic>
        <p:pic>
          <p:nvPicPr>
            <p:cNvPr id="103" name="Picture 102"/>
            <p:cNvPicPr>
              <a:picLocks noChangeAspect="1"/>
            </p:cNvPicPr>
            <p:nvPr/>
          </p:nvPicPr>
          <p:blipFill>
            <a:blip r:embed="rId10"/>
            <a:stretch>
              <a:fillRect/>
            </a:stretch>
          </p:blipFill>
          <p:spPr>
            <a:xfrm>
              <a:off x="1577760" y="2388145"/>
              <a:ext cx="432016" cy="724993"/>
            </a:xfrm>
            <a:prstGeom prst="rect">
              <a:avLst/>
            </a:prstGeom>
          </p:spPr>
        </p:pic>
      </p:grpSp>
      <p:grpSp>
        <p:nvGrpSpPr>
          <p:cNvPr id="39" name="Group 38"/>
          <p:cNvGrpSpPr/>
          <p:nvPr/>
        </p:nvGrpSpPr>
        <p:grpSpPr>
          <a:xfrm>
            <a:off x="6755818" y="1508275"/>
            <a:ext cx="2087653" cy="1756730"/>
            <a:chOff x="6755818" y="1508275"/>
            <a:chExt cx="2087653" cy="1756730"/>
          </a:xfrm>
        </p:grpSpPr>
        <p:pic>
          <p:nvPicPr>
            <p:cNvPr id="1026" name="Picture 2"/>
            <p:cNvPicPr>
              <a:picLocks noChangeAspect="1" noChangeArrowheads="1"/>
            </p:cNvPicPr>
            <p:nvPr/>
          </p:nvPicPr>
          <p:blipFill>
            <a:blip r:embed="rId11"/>
            <a:srcRect/>
            <a:stretch>
              <a:fillRect/>
            </a:stretch>
          </p:blipFill>
          <p:spPr bwMode="auto">
            <a:xfrm>
              <a:off x="7325147" y="1508275"/>
              <a:ext cx="1277339" cy="958004"/>
            </a:xfrm>
            <a:prstGeom prst="rect">
              <a:avLst/>
            </a:prstGeom>
            <a:noFill/>
            <a:ln w="9525">
              <a:noFill/>
              <a:miter lim="800000"/>
              <a:headEnd/>
              <a:tailEnd/>
            </a:ln>
          </p:spPr>
        </p:pic>
        <p:sp>
          <p:nvSpPr>
            <p:cNvPr id="43" name="Text Box 12"/>
            <p:cNvSpPr txBox="1">
              <a:spLocks noChangeArrowheads="1"/>
            </p:cNvSpPr>
            <p:nvPr/>
          </p:nvSpPr>
          <p:spPr bwMode="auto">
            <a:xfrm>
              <a:off x="7660149" y="2617614"/>
              <a:ext cx="1183322" cy="373697"/>
            </a:xfrm>
            <a:prstGeom prst="rect">
              <a:avLst/>
            </a:prstGeom>
            <a:noFill/>
            <a:ln w="76200">
              <a:noFill/>
              <a:miter lim="800000"/>
              <a:headEnd type="none" w="sm" len="sm"/>
              <a:tailEnd type="none" w="lg" len="lg"/>
            </a:ln>
          </p:spPr>
          <p:txBody>
            <a:bodyPr lIns="0" tIns="0" rIns="0" bIns="0"/>
            <a:lstStyle/>
            <a:p>
              <a:pPr algn="l">
                <a:lnSpc>
                  <a:spcPct val="90000"/>
                </a:lnSpc>
                <a:spcBef>
                  <a:spcPts val="600"/>
                </a:spcBef>
                <a:buNone/>
              </a:pPr>
              <a:r>
                <a:rPr lang="en-US" sz="1000" b="1" i="0">
                  <a:solidFill>
                    <a:srgbClr val="000000"/>
                  </a:solidFill>
                  <a:ea typeface="黑体" pitchFamily="49" charset="-122"/>
                  <a:cs typeface="Arial" pitchFamily="34" charset="0"/>
                </a:rPr>
                <a:t>中间件</a:t>
              </a:r>
            </a:p>
            <a:p>
              <a:pPr algn="ctr">
                <a:lnSpc>
                  <a:spcPct val="90000"/>
                </a:lnSpc>
                <a:spcBef>
                  <a:spcPts val="600"/>
                </a:spcBef>
                <a:buNone/>
              </a:pPr>
              <a:r>
                <a:rPr lang="en-US" sz="1000" b="1" i="0">
                  <a:solidFill>
                    <a:srgbClr val="000000"/>
                  </a:solidFill>
                  <a:ea typeface="黑体" pitchFamily="49" charset="-122"/>
                  <a:cs typeface="Arial" pitchFamily="34" charset="0"/>
                </a:rPr>
                <a:t>企业数据和应用程序</a:t>
              </a:r>
            </a:p>
          </p:txBody>
        </p:sp>
        <p:pic>
          <p:nvPicPr>
            <p:cNvPr id="45" name="Picture 44" descr="Server.Revised.png"/>
            <p:cNvPicPr>
              <a:picLocks noChangeAspect="1"/>
            </p:cNvPicPr>
            <p:nvPr/>
          </p:nvPicPr>
          <p:blipFill>
            <a:blip r:embed="rId12">
              <a:grayscl/>
              <a:extLst>
                <a:ext uri="{28A0092B-C50C-407E-A947-70E740481C1C}">
                  <a14:useLocalDpi xmlns:a14="http://schemas.microsoft.com/office/drawing/2010/main" xmlns="" val="0"/>
                </a:ext>
              </a:extLst>
            </a:blip>
            <a:stretch>
              <a:fillRect/>
            </a:stretch>
          </p:blipFill>
          <p:spPr>
            <a:xfrm flipH="1">
              <a:off x="6755818" y="2238306"/>
              <a:ext cx="794082" cy="1026699"/>
            </a:xfrm>
            <a:prstGeom prst="rect">
              <a:avLst/>
            </a:prstGeom>
            <a:noFill/>
            <a:ln>
              <a:noFill/>
            </a:ln>
          </p:spPr>
        </p:pic>
      </p:grpSp>
      <p:grpSp>
        <p:nvGrpSpPr>
          <p:cNvPr id="35" name="Group 34"/>
          <p:cNvGrpSpPr/>
          <p:nvPr/>
        </p:nvGrpSpPr>
        <p:grpSpPr>
          <a:xfrm>
            <a:off x="5942013" y="4055344"/>
            <a:ext cx="3014822" cy="496453"/>
            <a:chOff x="5942013" y="4055344"/>
            <a:chExt cx="3014822" cy="496453"/>
          </a:xfrm>
        </p:grpSpPr>
        <p:sp>
          <p:nvSpPr>
            <p:cNvPr id="62" name="Pentagon 61"/>
            <p:cNvSpPr/>
            <p:nvPr/>
          </p:nvSpPr>
          <p:spPr>
            <a:xfrm>
              <a:off x="5942013"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itchFamily="34" charset="0"/>
                <a:ea typeface="黑体" pitchFamily="49" charset="-122"/>
                <a:cs typeface="Arial" pitchFamily="34" charset="0"/>
              </a:endParaRPr>
            </a:p>
          </p:txBody>
        </p:sp>
        <p:sp>
          <p:nvSpPr>
            <p:cNvPr id="70" name="Text Box 19"/>
            <p:cNvSpPr txBox="1">
              <a:spLocks noChangeArrowheads="1"/>
            </p:cNvSpPr>
            <p:nvPr/>
          </p:nvSpPr>
          <p:spPr bwMode="auto">
            <a:xfrm>
              <a:off x="6633706" y="4156395"/>
              <a:ext cx="1641949" cy="3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a:buNone/>
              </a:pPr>
              <a:r>
                <a:rPr lang="en-US" sz="1400" b="1" i="0">
                  <a:solidFill>
                    <a:srgbClr val="FFFFFF"/>
                  </a:solidFill>
                  <a:latin typeface="Arial" pitchFamily="34" charset="0"/>
                  <a:ea typeface="黑体" pitchFamily="49" charset="-122"/>
                  <a:cs typeface="Arial" pitchFamily="34" charset="0"/>
                </a:rPr>
                <a:t>数据中心</a:t>
              </a:r>
            </a:p>
          </p:txBody>
        </p:sp>
      </p:grpSp>
      <p:grpSp>
        <p:nvGrpSpPr>
          <p:cNvPr id="34" name="Group 33"/>
          <p:cNvGrpSpPr/>
          <p:nvPr/>
        </p:nvGrpSpPr>
        <p:grpSpPr>
          <a:xfrm>
            <a:off x="3235334" y="4055344"/>
            <a:ext cx="3014822" cy="496453"/>
            <a:chOff x="3235334" y="4055344"/>
            <a:chExt cx="3014822" cy="496453"/>
          </a:xfrm>
        </p:grpSpPr>
        <p:sp>
          <p:nvSpPr>
            <p:cNvPr id="61" name="Pentagon 60"/>
            <p:cNvSpPr/>
            <p:nvPr/>
          </p:nvSpPr>
          <p:spPr>
            <a:xfrm>
              <a:off x="3235334"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itchFamily="34" charset="0"/>
                <a:ea typeface="黑体" pitchFamily="49" charset="-122"/>
                <a:cs typeface="Arial" pitchFamily="34" charset="0"/>
              </a:endParaRPr>
            </a:p>
          </p:txBody>
        </p:sp>
        <p:sp>
          <p:nvSpPr>
            <p:cNvPr id="48" name="Text Box 19"/>
            <p:cNvSpPr txBox="1">
              <a:spLocks noChangeArrowheads="1"/>
            </p:cNvSpPr>
            <p:nvPr/>
          </p:nvSpPr>
          <p:spPr bwMode="auto">
            <a:xfrm>
              <a:off x="3943616" y="4156395"/>
              <a:ext cx="1641949" cy="3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a:buNone/>
              </a:pPr>
              <a:r>
                <a:rPr lang="en-US" sz="1400" b="1" i="0">
                  <a:solidFill>
                    <a:srgbClr val="FFFFFF"/>
                  </a:solidFill>
                  <a:latin typeface="Arial" pitchFamily="34" charset="0"/>
                  <a:ea typeface="黑体" pitchFamily="49" charset="-122"/>
                  <a:cs typeface="Arial" pitchFamily="34" charset="0"/>
                </a:rPr>
                <a:t>网关</a:t>
              </a:r>
            </a:p>
          </p:txBody>
        </p:sp>
      </p:grpSp>
      <p:grpSp>
        <p:nvGrpSpPr>
          <p:cNvPr id="33" name="Group 32"/>
          <p:cNvGrpSpPr/>
          <p:nvPr/>
        </p:nvGrpSpPr>
        <p:grpSpPr>
          <a:xfrm>
            <a:off x="528657" y="4055344"/>
            <a:ext cx="3014822" cy="496453"/>
            <a:chOff x="528657" y="4055344"/>
            <a:chExt cx="3014822" cy="496453"/>
          </a:xfrm>
        </p:grpSpPr>
        <p:sp>
          <p:nvSpPr>
            <p:cNvPr id="9" name="Pentagon 8"/>
            <p:cNvSpPr/>
            <p:nvPr/>
          </p:nvSpPr>
          <p:spPr>
            <a:xfrm>
              <a:off x="528657" y="4055344"/>
              <a:ext cx="3014822" cy="410096"/>
            </a:xfrm>
            <a:prstGeom prst="homePlate">
              <a:avLst/>
            </a:prstGeom>
            <a:gradFill flip="none" rotWithShape="1">
              <a:gsLst>
                <a:gs pos="0">
                  <a:schemeClr val="accent1"/>
                </a:gs>
                <a:gs pos="100000">
                  <a:schemeClr val="accent1">
                    <a:lumMod val="75000"/>
                  </a:schemeClr>
                </a:gs>
              </a:gsLst>
              <a:lin ang="0" scaled="1"/>
              <a:tileRect/>
            </a:gradFill>
            <a:ln w="12700" cmpd="sng">
              <a:solidFill>
                <a:schemeClr val="bg1"/>
              </a:solidFill>
            </a:ln>
            <a:effectLst>
              <a:outerShdw blurRad="50800" dist="63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itchFamily="34" charset="0"/>
                <a:ea typeface="黑体" pitchFamily="49" charset="-122"/>
                <a:cs typeface="Arial" pitchFamily="34" charset="0"/>
              </a:endParaRPr>
            </a:p>
          </p:txBody>
        </p:sp>
        <p:sp>
          <p:nvSpPr>
            <p:cNvPr id="66" name="Text Box 19"/>
            <p:cNvSpPr txBox="1">
              <a:spLocks noChangeArrowheads="1"/>
            </p:cNvSpPr>
            <p:nvPr/>
          </p:nvSpPr>
          <p:spPr bwMode="auto">
            <a:xfrm>
              <a:off x="1218888" y="4156395"/>
              <a:ext cx="1641949" cy="3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ctr">
                <a:buNone/>
              </a:pPr>
              <a:r>
                <a:rPr lang="en-US" sz="1400" b="1" i="0">
                  <a:solidFill>
                    <a:srgbClr val="FFFFFF"/>
                  </a:solidFill>
                  <a:latin typeface="Arial" pitchFamily="34" charset="0"/>
                  <a:ea typeface="黑体" pitchFamily="49" charset="-122"/>
                  <a:cs typeface="Arial" pitchFamily="34" charset="0"/>
                </a:rPr>
                <a:t>设备</a:t>
              </a:r>
            </a:p>
          </p:txBody>
        </p:sp>
      </p:grpSp>
      <p:cxnSp>
        <p:nvCxnSpPr>
          <p:cNvPr id="49" name="Straight Connector 48"/>
          <p:cNvCxnSpPr/>
          <p:nvPr/>
        </p:nvCxnSpPr>
        <p:spPr>
          <a:xfrm flipV="1">
            <a:off x="6045922" y="2573008"/>
            <a:ext cx="0" cy="1470745"/>
          </a:xfrm>
          <a:prstGeom prst="line">
            <a:avLst/>
          </a:prstGeom>
          <a:ln w="19050" cmpd="sng">
            <a:gradFill flip="none" rotWithShape="1">
              <a:gsLst>
                <a:gs pos="100000">
                  <a:schemeClr val="bg1"/>
                </a:gs>
                <a:gs pos="26000">
                  <a:prstClr val="white">
                    <a:alpha val="0"/>
                  </a:prstClr>
                </a:gs>
              </a:gsLst>
              <a:lin ang="16200000" scaled="0"/>
              <a:tileRect/>
            </a:gra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3355831" y="3344593"/>
            <a:ext cx="0" cy="699161"/>
          </a:xfrm>
          <a:prstGeom prst="line">
            <a:avLst/>
          </a:prstGeom>
          <a:ln w="19050" cmpd="sng">
            <a:gradFill flip="none" rotWithShape="1">
              <a:gsLst>
                <a:gs pos="100000">
                  <a:schemeClr val="bg1"/>
                </a:gs>
                <a:gs pos="26000">
                  <a:prstClr val="white">
                    <a:alpha val="0"/>
                  </a:prstClr>
                </a:gs>
              </a:gsLst>
              <a:lin ang="16200000" scaled="0"/>
              <a:tileRect/>
            </a:gra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780645" y="2200189"/>
            <a:ext cx="2103080" cy="1653342"/>
            <a:chOff x="3780645" y="2200189"/>
            <a:chExt cx="2103080" cy="1653342"/>
          </a:xfrm>
        </p:grpSpPr>
        <p:pic>
          <p:nvPicPr>
            <p:cNvPr id="96" name="Picture 32"/>
            <p:cNvPicPr>
              <a:picLocks noChangeAspect="1" noChangeArrowheads="1"/>
            </p:cNvPicPr>
            <p:nvPr/>
          </p:nvPicPr>
          <p:blipFill>
            <a:blip r:embed="rId13" cstate="print"/>
            <a:srcRect/>
            <a:stretch>
              <a:fillRect/>
            </a:stretch>
          </p:blipFill>
          <p:spPr bwMode="auto">
            <a:xfrm>
              <a:off x="4918266" y="2481107"/>
              <a:ext cx="965459" cy="485231"/>
            </a:xfrm>
            <a:prstGeom prst="rect">
              <a:avLst/>
            </a:prstGeom>
            <a:noFill/>
            <a:ln w="9525">
              <a:noFill/>
              <a:round/>
              <a:headEnd/>
              <a:tailEnd/>
            </a:ln>
          </p:spPr>
        </p:pic>
        <p:pic>
          <p:nvPicPr>
            <p:cNvPr id="101" name="Picture 107"/>
            <p:cNvPicPr>
              <a:picLocks noChangeAspect="1"/>
            </p:cNvPicPr>
            <p:nvPr/>
          </p:nvPicPr>
          <p:blipFill>
            <a:blip r:embed="rId14" cstate="print">
              <a:clrChange>
                <a:clrFrom>
                  <a:srgbClr val="FFFFFF"/>
                </a:clrFrom>
                <a:clrTo>
                  <a:srgbClr val="FFFFFF">
                    <a:alpha val="0"/>
                  </a:srgbClr>
                </a:clrTo>
              </a:clrChange>
            </a:blip>
            <a:srcRect/>
            <a:stretch>
              <a:fillRect/>
            </a:stretch>
          </p:blipFill>
          <p:spPr bwMode="auto">
            <a:xfrm>
              <a:off x="3957477" y="2200189"/>
              <a:ext cx="727236" cy="707914"/>
            </a:xfrm>
            <a:prstGeom prst="rect">
              <a:avLst/>
            </a:prstGeom>
            <a:noFill/>
            <a:ln w="9525">
              <a:noFill/>
              <a:miter lim="800000"/>
              <a:headEnd/>
              <a:tailEnd/>
            </a:ln>
          </p:spPr>
        </p:pic>
        <p:pic>
          <p:nvPicPr>
            <p:cNvPr id="102" name="Picture 93"/>
            <p:cNvPicPr>
              <a:picLocks noChangeAspect="1"/>
            </p:cNvPicPr>
            <p:nvPr/>
          </p:nvPicPr>
          <p:blipFill rotWithShape="1">
            <a:blip r:embed="rId15" cstate="print"/>
            <a:srcRect l="3455" t="5948" r="3455" b="5948"/>
            <a:stretch/>
          </p:blipFill>
          <p:spPr bwMode="auto">
            <a:xfrm>
              <a:off x="3780645" y="3105813"/>
              <a:ext cx="718216" cy="427990"/>
            </a:xfrm>
            <a:prstGeom prst="rect">
              <a:avLst/>
            </a:prstGeom>
            <a:noFill/>
            <a:ln w="9525">
              <a:noFill/>
              <a:miter lim="800000"/>
              <a:headEnd/>
              <a:tailEnd/>
            </a:ln>
          </p:spPr>
        </p:pic>
        <p:pic>
          <p:nvPicPr>
            <p:cNvPr id="5" name="Picture 4" descr="Blue_Device.png"/>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4635620" y="3162241"/>
              <a:ext cx="1017264" cy="691290"/>
            </a:xfrm>
            <a:prstGeom prst="rect">
              <a:avLst/>
            </a:prstGeom>
          </p:spPr>
        </p:pic>
      </p:grpSp>
    </p:spTree>
    <p:extLst>
      <p:ext uri="{BB962C8B-B14F-4D97-AF65-F5344CB8AC3E}">
        <p14:creationId xmlns:p14="http://schemas.microsoft.com/office/powerpoint/2010/main" xmlns="" val="42675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slide(fromLeft)">
                                      <p:cBhvr>
                                        <p:cTn id="7" dur="500"/>
                                        <p:tgtEl>
                                          <p:spTgt spid="33"/>
                                        </p:tgtEl>
                                      </p:cBhvr>
                                    </p:animEffect>
                                  </p:childTnLst>
                                </p:cTn>
                              </p:par>
                              <p:par>
                                <p:cTn id="8" presetID="9" presetClass="entr" presetSubtype="0" fill="hold"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par>
                          <p:cTn id="11" fill="hold">
                            <p:stCondLst>
                              <p:cond delay="1000"/>
                            </p:stCondLst>
                            <p:childTnLst>
                              <p:par>
                                <p:cTn id="12" presetID="12" presetClass="entr" presetSubtype="8" fill="hold" nodeType="afterEffect">
                                  <p:stCondLst>
                                    <p:cond delay="500"/>
                                  </p:stCondLst>
                                  <p:childTnLst>
                                    <p:set>
                                      <p:cBhvr>
                                        <p:cTn id="13" dur="1" fill="hold">
                                          <p:stCondLst>
                                            <p:cond delay="0"/>
                                          </p:stCondLst>
                                        </p:cTn>
                                        <p:tgtEl>
                                          <p:spTgt spid="34"/>
                                        </p:tgtEl>
                                        <p:attrNameLst>
                                          <p:attrName>style.visibility</p:attrName>
                                        </p:attrNameLst>
                                      </p:cBhvr>
                                      <p:to>
                                        <p:strVal val="visible"/>
                                      </p:to>
                                    </p:set>
                                    <p:animEffect transition="in" filter="slide(fromLeft)">
                                      <p:cBhvr>
                                        <p:cTn id="14" dur="500"/>
                                        <p:tgtEl>
                                          <p:spTgt spid="34"/>
                                        </p:tgtEl>
                                      </p:cBhvr>
                                    </p:animEffect>
                                  </p:childTnLst>
                                </p:cTn>
                              </p:par>
                              <p:par>
                                <p:cTn id="15" presetID="9" presetClass="entr" presetSubtype="0" fill="hold"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par>
                          <p:cTn id="18" fill="hold">
                            <p:stCondLst>
                              <p:cond delay="2000"/>
                            </p:stCondLst>
                            <p:childTnLst>
                              <p:par>
                                <p:cTn id="19" presetID="12" presetClass="entr" presetSubtype="8" fill="hold" nodeType="after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slide(fromLeft)">
                                      <p:cBhvr>
                                        <p:cTn id="21" dur="500"/>
                                        <p:tgtEl>
                                          <p:spTgt spid="35"/>
                                        </p:tgtEl>
                                      </p:cBhvr>
                                    </p:animEffect>
                                  </p:childTnLst>
                                </p:cTn>
                              </p:par>
                              <p:par>
                                <p:cTn id="22" presetID="9" presetClass="entr" presetSubtype="0" fill="hold" nodeType="withEffect">
                                  <p:stCondLst>
                                    <p:cond delay="50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8"/>
          <p:cNvGrpSpPr>
            <a:grpSpLocks/>
          </p:cNvGrpSpPr>
          <p:nvPr/>
        </p:nvGrpSpPr>
        <p:grpSpPr bwMode="auto">
          <a:xfrm>
            <a:off x="390525" y="849313"/>
            <a:ext cx="2933700" cy="3614737"/>
            <a:chOff x="266939" y="1045029"/>
            <a:chExt cx="3840481" cy="3837785"/>
          </a:xfrm>
          <a:effectLst>
            <a:outerShdw blurRad="50800" dist="38100" dir="2700000" algn="tl" rotWithShape="0">
              <a:srgbClr val="000000">
                <a:alpha val="43000"/>
              </a:srgbClr>
            </a:outerShdw>
          </a:effectLst>
        </p:grpSpPr>
        <p:sp>
          <p:nvSpPr>
            <p:cNvPr id="6" name="Rectangle 5"/>
            <p:cNvSpPr>
              <a:spLocks noChangeArrowheads="1"/>
            </p:cNvSpPr>
            <p:nvPr/>
          </p:nvSpPr>
          <p:spPr bwMode="auto">
            <a:xfrm>
              <a:off x="266939" y="1050085"/>
              <a:ext cx="3840481" cy="3832729"/>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ea typeface="黑体" pitchFamily="49" charset="-122"/>
                <a:cs typeface="Arial" pitchFamily="34" charset="0"/>
              </a:endParaRPr>
            </a:p>
          </p:txBody>
        </p:sp>
        <p:sp>
          <p:nvSpPr>
            <p:cNvPr id="56355" name="Rectangle 11"/>
            <p:cNvSpPr>
              <a:spLocks noChangeArrowheads="1"/>
            </p:cNvSpPr>
            <p:nvPr/>
          </p:nvSpPr>
          <p:spPr bwMode="auto">
            <a:xfrm>
              <a:off x="266939" y="1045029"/>
              <a:ext cx="3840481" cy="417993"/>
            </a:xfrm>
            <a:prstGeom prst="rect">
              <a:avLst/>
            </a:prstGeom>
            <a:gradFill rotWithShape="1">
              <a:gsLst>
                <a:gs pos="0">
                  <a:srgbClr val="FC9E4E"/>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a typeface="黑体" pitchFamily="49" charset="-122"/>
                <a:cs typeface="Arial" pitchFamily="34" charset="0"/>
              </a:endParaRPr>
            </a:p>
          </p:txBody>
        </p:sp>
      </p:grpSp>
      <p:sp>
        <p:nvSpPr>
          <p:cNvPr id="39" name="Oval 38"/>
          <p:cNvSpPr/>
          <p:nvPr/>
        </p:nvSpPr>
        <p:spPr>
          <a:xfrm>
            <a:off x="858838" y="2619375"/>
            <a:ext cx="1733550" cy="1108075"/>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pitchFamily="34" charset="0"/>
              <a:ea typeface="黑体" pitchFamily="49" charset="-122"/>
              <a:cs typeface="Arial" pitchFamily="34" charset="0"/>
            </a:endParaRPr>
          </a:p>
        </p:txBody>
      </p:sp>
      <p:grpSp>
        <p:nvGrpSpPr>
          <p:cNvPr id="15363" name="Group 9"/>
          <p:cNvGrpSpPr>
            <a:grpSpLocks/>
          </p:cNvGrpSpPr>
          <p:nvPr/>
        </p:nvGrpSpPr>
        <p:grpSpPr bwMode="auto">
          <a:xfrm>
            <a:off x="3579813" y="849313"/>
            <a:ext cx="3200400" cy="3630612"/>
            <a:chOff x="4490514" y="1045029"/>
            <a:chExt cx="4389120" cy="3875896"/>
          </a:xfrm>
          <a:effectLst>
            <a:outerShdw blurRad="50800" dist="38100" dir="2700000" algn="tl" rotWithShape="0">
              <a:srgbClr val="000000">
                <a:alpha val="43000"/>
              </a:srgbClr>
            </a:outerShdw>
          </a:effectLst>
        </p:grpSpPr>
        <p:sp>
          <p:nvSpPr>
            <p:cNvPr id="8" name="Rectangle 7"/>
            <p:cNvSpPr>
              <a:spLocks noChangeArrowheads="1"/>
            </p:cNvSpPr>
            <p:nvPr/>
          </p:nvSpPr>
          <p:spPr bwMode="auto">
            <a:xfrm>
              <a:off x="4490514" y="1050113"/>
              <a:ext cx="4389120" cy="3870812"/>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ea typeface="黑体" pitchFamily="49" charset="-122"/>
                <a:cs typeface="Arial" pitchFamily="34" charset="0"/>
              </a:endParaRPr>
            </a:p>
          </p:txBody>
        </p:sp>
        <p:sp>
          <p:nvSpPr>
            <p:cNvPr id="56353" name="Rectangle 11"/>
            <p:cNvSpPr>
              <a:spLocks noChangeArrowheads="1"/>
            </p:cNvSpPr>
            <p:nvPr/>
          </p:nvSpPr>
          <p:spPr bwMode="auto">
            <a:xfrm>
              <a:off x="4490514" y="1045029"/>
              <a:ext cx="4389120" cy="418603"/>
            </a:xfrm>
            <a:prstGeom prst="rect">
              <a:avLst/>
            </a:prstGeom>
            <a:gradFill rotWithShape="1">
              <a:gsLst>
                <a:gs pos="0">
                  <a:srgbClr val="F8981D"/>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a typeface="黑体" pitchFamily="49" charset="-122"/>
                <a:cs typeface="Arial" pitchFamily="34" charset="0"/>
              </a:endParaRPr>
            </a:p>
          </p:txBody>
        </p:sp>
      </p:grpSp>
      <p:sp>
        <p:nvSpPr>
          <p:cNvPr id="15364" name="Title 1"/>
          <p:cNvSpPr>
            <a:spLocks noGrp="1"/>
          </p:cNvSpPr>
          <p:nvPr>
            <p:ph type="title"/>
          </p:nvPr>
        </p:nvSpPr>
        <p:spPr>
          <a:effectLst/>
        </p:spPr>
        <p:txBody>
          <a:bodyPr/>
          <a:lstStyle/>
          <a:p>
            <a:pPr algn="l">
              <a:lnSpc>
                <a:spcPct val="90000"/>
              </a:lnSpc>
              <a:spcBef>
                <a:spcPts val="0"/>
              </a:spcBef>
              <a:spcAft>
                <a:spcPts val="0"/>
              </a:spcAft>
              <a:buNone/>
            </a:pPr>
            <a:r>
              <a:rPr lang="en-US" sz="2800" b="1" i="0">
                <a:solidFill>
                  <a:srgbClr val="000000"/>
                </a:solidFill>
                <a:ea typeface="黑体" pitchFamily="49" charset="-122"/>
              </a:rPr>
              <a:t>最新的 Java Embedded 版本</a:t>
            </a:r>
          </a:p>
        </p:txBody>
      </p:sp>
      <p:sp>
        <p:nvSpPr>
          <p:cNvPr id="3" name="Content Placeholder 2"/>
          <p:cNvSpPr>
            <a:spLocks noGrp="1"/>
          </p:cNvSpPr>
          <p:nvPr>
            <p:ph sz="half" idx="4294967295"/>
          </p:nvPr>
        </p:nvSpPr>
        <p:spPr>
          <a:xfrm>
            <a:off x="457200" y="931863"/>
            <a:ext cx="2806700" cy="1117600"/>
          </a:xfrm>
          <a:effectLst/>
        </p:spPr>
        <p:txBody>
          <a:bodyPr/>
          <a:lstStyle/>
          <a:p>
            <a:pPr marL="0" indent="0" algn="l" defTabSz="228600">
              <a:spcBef>
                <a:spcPts val="0"/>
              </a:spcBef>
              <a:spcAft>
                <a:spcPts val="600"/>
              </a:spcAft>
              <a:buNone/>
            </a:pPr>
            <a:r>
              <a:rPr lang="en-US" sz="1800" b="1" i="0">
                <a:solidFill>
                  <a:schemeClr val="bg1"/>
                </a:solidFill>
                <a:ea typeface="黑体" pitchFamily="49" charset="-122"/>
              </a:rPr>
              <a:t>Java ME Embedded 3.3</a:t>
            </a:r>
          </a:p>
          <a:p>
            <a:pPr marL="0" indent="0" algn="l" defTabSz="228600">
              <a:spcBef>
                <a:spcPts val="600"/>
              </a:spcBef>
              <a:spcAft>
                <a:spcPts val="600"/>
              </a:spcAft>
              <a:buNone/>
            </a:pPr>
            <a:r>
              <a:rPr lang="en-US" sz="1600" b="1" i="0">
                <a:solidFill>
                  <a:srgbClr val="294151"/>
                </a:solidFill>
                <a:ea typeface="黑体" pitchFamily="49" charset="-122"/>
              </a:rPr>
              <a:t>适用于小型嵌入式设备的运行时：微控制器级平台</a:t>
            </a:r>
          </a:p>
        </p:txBody>
      </p:sp>
      <p:sp>
        <p:nvSpPr>
          <p:cNvPr id="56329" name="Content Placeholder 3"/>
          <p:cNvSpPr>
            <a:spLocks noGrp="1"/>
          </p:cNvSpPr>
          <p:nvPr>
            <p:ph sz="half" idx="4294967295"/>
          </p:nvPr>
        </p:nvSpPr>
        <p:spPr>
          <a:xfrm>
            <a:off x="3733800" y="931863"/>
            <a:ext cx="2971800" cy="912812"/>
          </a:xfrm>
          <a:effectLst/>
        </p:spPr>
        <p:txBody>
          <a:bodyPr/>
          <a:lstStyle/>
          <a:p>
            <a:pPr marL="0" indent="0" algn="l" defTabSz="228600">
              <a:spcBef>
                <a:spcPts val="0"/>
              </a:spcBef>
              <a:spcAft>
                <a:spcPts val="600"/>
              </a:spcAft>
              <a:buNone/>
            </a:pPr>
            <a:r>
              <a:rPr lang="en-US" sz="1800" b="1" i="0">
                <a:solidFill>
                  <a:schemeClr val="bg1"/>
                </a:solidFill>
                <a:ea typeface="黑体" pitchFamily="49" charset="-122"/>
              </a:rPr>
              <a:t>Java Embedded Suite 7.0</a:t>
            </a:r>
          </a:p>
          <a:p>
            <a:pPr marL="0" indent="0" algn="l" defTabSz="228600">
              <a:spcBef>
                <a:spcPts val="600"/>
              </a:spcBef>
              <a:spcAft>
                <a:spcPts val="600"/>
              </a:spcAft>
              <a:buNone/>
            </a:pPr>
            <a:r>
              <a:rPr lang="en-US" sz="1600" b="1" i="0">
                <a:solidFill>
                  <a:srgbClr val="294151"/>
                </a:solidFill>
                <a:ea typeface="黑体" pitchFamily="49" charset="-122"/>
              </a:rPr>
              <a:t>预先集成的功能完备的 Java 嵌入式平台</a:t>
            </a:r>
          </a:p>
        </p:txBody>
      </p:sp>
      <p:pic>
        <p:nvPicPr>
          <p:cNvPr id="15367" name="Picture 11"/>
          <p:cNvPicPr>
            <a:picLocks noChangeAspect="1"/>
          </p:cNvPicPr>
          <p:nvPr/>
        </p:nvPicPr>
        <p:blipFill>
          <a:blip r:embed="rId3">
            <a:extLst>
              <a:ext uri="{28A0092B-C50C-407E-A947-70E740481C1C}">
                <a14:useLocalDpi xmlns:a14="http://schemas.microsoft.com/office/drawing/2010/main" xmlns="" val="0"/>
              </a:ext>
            </a:extLst>
          </a:blip>
          <a:srcRect l="14931" t="9380" r="15294" b="4431"/>
          <a:stretch>
            <a:fillRect/>
          </a:stretch>
        </p:blipFill>
        <p:spPr bwMode="auto">
          <a:xfrm>
            <a:off x="4316413" y="2836863"/>
            <a:ext cx="1651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b="10606"/>
          <a:stretch>
            <a:fillRect/>
          </a:stretch>
        </p:blipFill>
        <p:spPr bwMode="auto">
          <a:xfrm>
            <a:off x="1208088" y="3365500"/>
            <a:ext cx="876300"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cxnSp>
        <p:nvCxnSpPr>
          <p:cNvPr id="31" name="Straight Arrow Connector 30"/>
          <p:cNvCxnSpPr>
            <a:cxnSpLocks noChangeShapeType="1"/>
          </p:cNvCxnSpPr>
          <p:nvPr/>
        </p:nvCxnSpPr>
        <p:spPr bwMode="auto">
          <a:xfrm>
            <a:off x="3068638" y="3509963"/>
            <a:ext cx="1092200" cy="0"/>
          </a:xfrm>
          <a:prstGeom prst="straightConnector1">
            <a:avLst/>
          </a:prstGeom>
          <a:noFill/>
          <a:ln w="34925">
            <a:solidFill>
              <a:srgbClr val="4F7F9F"/>
            </a:solidFill>
            <a:round/>
            <a:headEnd type="arrow" w="med" len="med"/>
            <a:tailEnd type="arrow" w="med" len="med"/>
          </a:ln>
          <a:effectLst>
            <a:outerShdw blurRad="12700" dist="12700" dir="5400000" algn="t" rotWithShape="0">
              <a:srgbClr val="808080">
                <a:alpha val="39998"/>
              </a:srgbClr>
            </a:outerShdw>
          </a:effectLst>
          <a:extLst/>
        </p:spPr>
      </p:cxnSp>
      <p:sp>
        <p:nvSpPr>
          <p:cNvPr id="15370" name="TextBox 34"/>
          <p:cNvSpPr txBox="1">
            <a:spLocks noChangeArrowheads="1"/>
          </p:cNvSpPr>
          <p:nvPr/>
        </p:nvSpPr>
        <p:spPr bwMode="auto">
          <a:xfrm>
            <a:off x="936625" y="4164013"/>
            <a:ext cx="1841500" cy="307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600" b="1" i="0">
                <a:solidFill>
                  <a:srgbClr val="424545"/>
                </a:solidFill>
                <a:latin typeface="Arial" pitchFamily="34" charset="0"/>
                <a:ea typeface="黑体" pitchFamily="49" charset="-122"/>
                <a:cs typeface="Arial" pitchFamily="34" charset="0"/>
              </a:rPr>
              <a:t>边缘设备</a:t>
            </a:r>
          </a:p>
        </p:txBody>
      </p:sp>
      <p:sp>
        <p:nvSpPr>
          <p:cNvPr id="15371" name="TextBox 39"/>
          <p:cNvSpPr txBox="1">
            <a:spLocks noChangeArrowheads="1"/>
          </p:cNvSpPr>
          <p:nvPr/>
        </p:nvSpPr>
        <p:spPr bwMode="auto">
          <a:xfrm>
            <a:off x="3611563" y="4164013"/>
            <a:ext cx="3138487" cy="307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600" b="1" i="0">
                <a:solidFill>
                  <a:srgbClr val="424545"/>
                </a:solidFill>
                <a:latin typeface="Arial" pitchFamily="34" charset="0"/>
                <a:ea typeface="黑体" pitchFamily="49" charset="-122"/>
                <a:cs typeface="Arial" pitchFamily="34" charset="0"/>
              </a:rPr>
              <a:t>网关/集线器</a:t>
            </a:r>
          </a:p>
        </p:txBody>
      </p:sp>
      <p:cxnSp>
        <p:nvCxnSpPr>
          <p:cNvPr id="52" name="Straight Arrow Connector 51"/>
          <p:cNvCxnSpPr>
            <a:cxnSpLocks noChangeShapeType="1"/>
          </p:cNvCxnSpPr>
          <p:nvPr/>
        </p:nvCxnSpPr>
        <p:spPr bwMode="auto">
          <a:xfrm>
            <a:off x="6059488" y="3509963"/>
            <a:ext cx="996950" cy="0"/>
          </a:xfrm>
          <a:prstGeom prst="straightConnector1">
            <a:avLst/>
          </a:prstGeom>
          <a:noFill/>
          <a:ln w="34925">
            <a:solidFill>
              <a:srgbClr val="4F7F9F"/>
            </a:solidFill>
            <a:round/>
            <a:headEnd type="arrow" w="med" len="med"/>
            <a:tailEnd type="arrow" w="med" len="med"/>
          </a:ln>
          <a:effectLst>
            <a:outerShdw blurRad="12700" dist="12700" dir="5400000" algn="t" rotWithShape="0">
              <a:srgbClr val="808080">
                <a:alpha val="39998"/>
              </a:srgbClr>
            </a:outerShdw>
          </a:effectLst>
          <a:extLst/>
        </p:spPr>
      </p:cxnSp>
      <p:sp>
        <p:nvSpPr>
          <p:cNvPr id="15373" name="TextBox 57"/>
          <p:cNvSpPr txBox="1">
            <a:spLocks noChangeArrowheads="1"/>
          </p:cNvSpPr>
          <p:nvPr/>
        </p:nvSpPr>
        <p:spPr bwMode="auto">
          <a:xfrm>
            <a:off x="3611563" y="2389188"/>
            <a:ext cx="11541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None/>
            </a:pPr>
            <a:r>
              <a:rPr lang="en-US" sz="1600" b="1" i="0">
                <a:solidFill>
                  <a:srgbClr val="FF0000"/>
                </a:solidFill>
                <a:latin typeface="Arial" pitchFamily="34" charset="0"/>
                <a:ea typeface="黑体" pitchFamily="49" charset="-122"/>
                <a:cs typeface="Arial" pitchFamily="34" charset="0"/>
              </a:rPr>
              <a:t>Embedded</a:t>
            </a:r>
          </a:p>
        </p:txBody>
      </p:sp>
      <p:sp>
        <p:nvSpPr>
          <p:cNvPr id="15374" name="Text Box 12"/>
          <p:cNvSpPr txBox="1">
            <a:spLocks noChangeArrowheads="1"/>
          </p:cNvSpPr>
          <p:nvPr/>
        </p:nvSpPr>
        <p:spPr bwMode="auto">
          <a:xfrm>
            <a:off x="7249478" y="868363"/>
            <a:ext cx="1345882" cy="503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type="none" w="sm" len="sm"/>
                <a:tailEnd type="none" w="lg" len="lg"/>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ts val="1080"/>
              </a:spcBef>
              <a:buNone/>
            </a:pPr>
            <a:r>
              <a:rPr lang="en-US" sz="1800" b="1" i="0" dirty="0" err="1">
                <a:solidFill>
                  <a:srgbClr val="000000"/>
                </a:solidFill>
                <a:latin typeface="Arial" pitchFamily="34" charset="0"/>
                <a:ea typeface="黑体" pitchFamily="49" charset="-122"/>
                <a:cs typeface="Arial" pitchFamily="34" charset="0"/>
              </a:rPr>
              <a:t>企业数据和应用程序</a:t>
            </a:r>
            <a:endParaRPr lang="en-US" sz="1800" b="1" i="0" dirty="0">
              <a:solidFill>
                <a:srgbClr val="000000"/>
              </a:solidFill>
              <a:latin typeface="Arial" pitchFamily="34" charset="0"/>
              <a:ea typeface="黑体" pitchFamily="49" charset="-122"/>
              <a:cs typeface="Arial" pitchFamily="34" charset="0"/>
            </a:endParaRPr>
          </a:p>
        </p:txBody>
      </p:sp>
      <p:sp>
        <p:nvSpPr>
          <p:cNvPr id="66" name="Striped Right Arrow 65"/>
          <p:cNvSpPr/>
          <p:nvPr/>
        </p:nvSpPr>
        <p:spPr>
          <a:xfrm rot="16200000">
            <a:off x="7330282" y="2442369"/>
            <a:ext cx="588962" cy="463550"/>
          </a:xfrm>
          <a:prstGeom prst="stripedRightArrow">
            <a:avLst/>
          </a:prstGeom>
          <a:solidFill>
            <a:srgbClr val="646464">
              <a:alpha val="62000"/>
            </a:srgb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endParaRPr lang="en-US" sz="1600" dirty="0" err="1">
              <a:solidFill>
                <a:schemeClr val="tx1"/>
              </a:solidFill>
              <a:latin typeface="Arial" pitchFamily="34" charset="0"/>
              <a:ea typeface="黑体" pitchFamily="49" charset="-122"/>
              <a:cs typeface="Arial" pitchFamily="34" charset="0"/>
            </a:endParaRPr>
          </a:p>
        </p:txBody>
      </p:sp>
      <p:sp>
        <p:nvSpPr>
          <p:cNvPr id="67" name="Striped Right Arrow 66"/>
          <p:cNvSpPr/>
          <p:nvPr/>
        </p:nvSpPr>
        <p:spPr>
          <a:xfrm rot="5400000">
            <a:off x="7803356" y="2488407"/>
            <a:ext cx="588963" cy="463550"/>
          </a:xfrm>
          <a:prstGeom prst="stripedRightArrow">
            <a:avLst/>
          </a:prstGeom>
          <a:solidFill>
            <a:srgbClr val="646464">
              <a:alpha val="62000"/>
            </a:srgbClr>
          </a:solidFill>
          <a:ln>
            <a:no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endParaRPr lang="en-US" sz="1600" dirty="0" err="1">
              <a:solidFill>
                <a:schemeClr val="tx1"/>
              </a:solidFill>
              <a:latin typeface="Arial" pitchFamily="34" charset="0"/>
              <a:ea typeface="黑体" pitchFamily="49" charset="-122"/>
              <a:cs typeface="Arial" pitchFamily="34" charset="0"/>
            </a:endParaRPr>
          </a:p>
        </p:txBody>
      </p:sp>
      <p:grpSp>
        <p:nvGrpSpPr>
          <p:cNvPr id="15377" name="Group 44"/>
          <p:cNvGrpSpPr>
            <a:grpSpLocks/>
          </p:cNvGrpSpPr>
          <p:nvPr/>
        </p:nvGrpSpPr>
        <p:grpSpPr bwMode="auto">
          <a:xfrm>
            <a:off x="3689350" y="1882775"/>
            <a:ext cx="912813" cy="522288"/>
            <a:chOff x="6947115" y="271220"/>
            <a:chExt cx="1119753" cy="641241"/>
          </a:xfrm>
        </p:grpSpPr>
        <p:pic>
          <p:nvPicPr>
            <p:cNvPr id="15407" name="Picture 45"/>
            <p:cNvPicPr>
              <a:picLocks noChangeAspect="1"/>
            </p:cNvPicPr>
            <p:nvPr/>
          </p:nvPicPr>
          <p:blipFill>
            <a:blip r:embed="rId5">
              <a:extLst>
                <a:ext uri="{28A0092B-C50C-407E-A947-70E740481C1C}">
                  <a14:useLocalDpi xmlns:a14="http://schemas.microsoft.com/office/drawing/2010/main" xmlns="" val="0"/>
                </a:ext>
              </a:extLst>
            </a:blip>
            <a:srcRect t="71262" r="8591"/>
            <a:stretch>
              <a:fillRect/>
            </a:stretch>
          </p:blipFill>
          <p:spPr bwMode="auto">
            <a:xfrm>
              <a:off x="7407295" y="557939"/>
              <a:ext cx="659573" cy="354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46"/>
            <p:cNvPicPr>
              <a:picLocks noChangeAspect="1"/>
            </p:cNvPicPr>
            <p:nvPr/>
          </p:nvPicPr>
          <p:blipFill>
            <a:blip r:embed="rId5">
              <a:extLst>
                <a:ext uri="{28A0092B-C50C-407E-A947-70E740481C1C}">
                  <a14:useLocalDpi xmlns:a14="http://schemas.microsoft.com/office/drawing/2010/main" xmlns="" val="0"/>
                </a:ext>
              </a:extLst>
            </a:blip>
            <a:srcRect b="28836"/>
            <a:stretch>
              <a:fillRect/>
            </a:stretch>
          </p:blipFill>
          <p:spPr bwMode="auto">
            <a:xfrm>
              <a:off x="6947115" y="271220"/>
              <a:ext cx="515898" cy="627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78" name="Group 6"/>
          <p:cNvGrpSpPr>
            <a:grpSpLocks/>
          </p:cNvGrpSpPr>
          <p:nvPr/>
        </p:nvGrpSpPr>
        <p:grpSpPr bwMode="auto">
          <a:xfrm>
            <a:off x="5767388" y="1882775"/>
            <a:ext cx="1004887" cy="704850"/>
            <a:chOff x="5791199" y="2014780"/>
            <a:chExt cx="1004805" cy="705172"/>
          </a:xfrm>
        </p:grpSpPr>
        <p:sp>
          <p:nvSpPr>
            <p:cNvPr id="15403" name="TextBox 54"/>
            <p:cNvSpPr txBox="1">
              <a:spLocks noChangeArrowheads="1"/>
            </p:cNvSpPr>
            <p:nvPr/>
          </p:nvSpPr>
          <p:spPr bwMode="auto">
            <a:xfrm>
              <a:off x="6451545" y="2465836"/>
              <a:ext cx="344459" cy="254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buNone/>
              </a:pPr>
              <a:r>
                <a:rPr lang="en-US" sz="1200" b="1" i="0">
                  <a:solidFill>
                    <a:srgbClr val="3E6279"/>
                  </a:solidFill>
                  <a:latin typeface="Arial" pitchFamily="34" charset="0"/>
                  <a:ea typeface="黑体" pitchFamily="49" charset="-122"/>
                  <a:cs typeface="Arial" pitchFamily="34" charset="0"/>
                </a:rPr>
                <a:t>DB</a:t>
              </a:r>
            </a:p>
          </p:txBody>
        </p:sp>
        <p:grpSp>
          <p:nvGrpSpPr>
            <p:cNvPr id="15404" name="Group 41"/>
            <p:cNvGrpSpPr>
              <a:grpSpLocks/>
            </p:cNvGrpSpPr>
            <p:nvPr/>
          </p:nvGrpSpPr>
          <p:grpSpPr bwMode="auto">
            <a:xfrm>
              <a:off x="5791199" y="2014780"/>
              <a:ext cx="912829" cy="522743"/>
              <a:chOff x="6947115" y="271220"/>
              <a:chExt cx="1119753" cy="641241"/>
            </a:xfrm>
          </p:grpSpPr>
          <p:pic>
            <p:nvPicPr>
              <p:cNvPr id="15405" name="Picture 43"/>
              <p:cNvPicPr>
                <a:picLocks noChangeAspect="1"/>
              </p:cNvPicPr>
              <p:nvPr/>
            </p:nvPicPr>
            <p:blipFill>
              <a:blip r:embed="rId5">
                <a:extLst>
                  <a:ext uri="{28A0092B-C50C-407E-A947-70E740481C1C}">
                    <a14:useLocalDpi xmlns:a14="http://schemas.microsoft.com/office/drawing/2010/main" xmlns="" val="0"/>
                  </a:ext>
                </a:extLst>
              </a:blip>
              <a:srcRect t="71262" r="8591"/>
              <a:stretch>
                <a:fillRect/>
              </a:stretch>
            </p:blipFill>
            <p:spPr bwMode="auto">
              <a:xfrm>
                <a:off x="7407295" y="557939"/>
                <a:ext cx="659573" cy="354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47"/>
              <p:cNvPicPr>
                <a:picLocks noChangeAspect="1"/>
              </p:cNvPicPr>
              <p:nvPr/>
            </p:nvPicPr>
            <p:blipFill>
              <a:blip r:embed="rId5">
                <a:extLst>
                  <a:ext uri="{28A0092B-C50C-407E-A947-70E740481C1C}">
                    <a14:useLocalDpi xmlns:a14="http://schemas.microsoft.com/office/drawing/2010/main" xmlns="" val="0"/>
                  </a:ext>
                </a:extLst>
              </a:blip>
              <a:srcRect b="28836"/>
              <a:stretch>
                <a:fillRect/>
              </a:stretch>
            </p:blipFill>
            <p:spPr bwMode="auto">
              <a:xfrm>
                <a:off x="6947115" y="271220"/>
                <a:ext cx="515898" cy="627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15379"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l="30330" r="28705"/>
          <a:stretch>
            <a:fillRect/>
          </a:stretch>
        </p:blipFill>
        <p:spPr bwMode="auto">
          <a:xfrm>
            <a:off x="1390650" y="2206625"/>
            <a:ext cx="555625"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0"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rcRect l="8603" t="17998" r="11537" b="10796"/>
          <a:stretch>
            <a:fillRect/>
          </a:stretch>
        </p:blipFill>
        <p:spPr bwMode="auto">
          <a:xfrm>
            <a:off x="555625" y="2814638"/>
            <a:ext cx="5064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4" descr="http://atmequipment.com/core/media/media.nl?id=49765&amp;c=719970&amp;h=9f6f01ebf7ee3bb1fec6"/>
          <p:cNvPicPr>
            <a:picLocks noChangeAspect="1" noChangeArrowheads="1"/>
          </p:cNvPicPr>
          <p:nvPr/>
        </p:nvPicPr>
        <p:blipFill rotWithShape="1">
          <a:blip r:embed="rId8"/>
          <a:srcRect l="33372" t="5504" r="37654" b="29239"/>
          <a:stretch/>
        </p:blipFill>
        <p:spPr bwMode="auto">
          <a:xfrm>
            <a:off x="2330450" y="2386013"/>
            <a:ext cx="639763" cy="1371600"/>
          </a:xfrm>
          <a:prstGeom prst="rect">
            <a:avLst/>
          </a:prstGeom>
          <a:noFill/>
          <a:effectLst>
            <a:outerShdw blurRad="38100" dist="25400" dir="5400000" algn="t" rotWithShape="0">
              <a:prstClr val="black">
                <a:alpha val="40000"/>
              </a:prstClr>
            </a:outerShdw>
          </a:effectLst>
          <a:extLst/>
        </p:spPr>
      </p:pic>
      <p:grpSp>
        <p:nvGrpSpPr>
          <p:cNvPr id="15382" name="Group 9"/>
          <p:cNvGrpSpPr>
            <a:grpSpLocks/>
          </p:cNvGrpSpPr>
          <p:nvPr/>
        </p:nvGrpSpPr>
        <p:grpSpPr bwMode="auto">
          <a:xfrm>
            <a:off x="4781550" y="2016125"/>
            <a:ext cx="850900" cy="447675"/>
            <a:chOff x="5044698" y="1644219"/>
            <a:chExt cx="850783" cy="448054"/>
          </a:xfrm>
        </p:grpSpPr>
        <p:pic>
          <p:nvPicPr>
            <p:cNvPr id="15399" name="Picture 5"/>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5044698" y="1644219"/>
              <a:ext cx="850783" cy="42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a:xfrm>
              <a:off x="5563892" y="1860395"/>
              <a:ext cx="226081" cy="231878"/>
            </a:xfrm>
            <a:prstGeom prst="ellipse">
              <a:avLst/>
            </a:prstGeom>
            <a:ln/>
            <a:effectLst>
              <a:outerShdw dir="13500000" algn="br" rotWithShape="0">
                <a:prstClr val="black">
                  <a:alpha val="40000"/>
                </a:prstClr>
              </a:outerShdw>
            </a:effectLst>
            <a:scene3d>
              <a:camera prst="orthographicFront">
                <a:rot lat="0" lon="0" rev="0"/>
              </a:camera>
              <a:lightRig rig="threePt" dir="t">
                <a:rot lat="0" lon="0" rev="1200000"/>
              </a:lightRig>
            </a:scene3d>
            <a:sp3d>
              <a:bevelT w="31750" h="12700"/>
            </a:sp3d>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buNone/>
              </a:pPr>
              <a:r>
                <a:rPr lang="en-US" sz="800" b="0" i="0">
                  <a:latin typeface="Arial" pitchFamily="34" charset="0"/>
                  <a:ea typeface="黑体" pitchFamily="49" charset="-122"/>
                  <a:cs typeface="Arial" pitchFamily="34" charset="0"/>
                </a:rPr>
                <a:t>3.1.1</a:t>
              </a:r>
            </a:p>
          </p:txBody>
        </p:sp>
      </p:grpSp>
      <p:pic>
        <p:nvPicPr>
          <p:cNvPr id="15383" name="Picture 58"/>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7043738" y="3030538"/>
            <a:ext cx="1827212" cy="116681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4" name="Picture 1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xmlns="" val="0"/>
              </a:ext>
            </a:extLst>
          </a:blip>
          <a:srcRect l="22021" t="9525" r="21423"/>
          <a:stretch>
            <a:fillRect/>
          </a:stretch>
        </p:blipFill>
        <p:spPr bwMode="auto">
          <a:xfrm>
            <a:off x="7640638" y="3190875"/>
            <a:ext cx="615950"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Oval 60"/>
          <p:cNvSpPr/>
          <p:nvPr/>
        </p:nvSpPr>
        <p:spPr>
          <a:xfrm>
            <a:off x="7067227" y="10461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grpSp>
        <p:nvGrpSpPr>
          <p:cNvPr id="15386" name="Group 1"/>
          <p:cNvGrpSpPr>
            <a:grpSpLocks/>
          </p:cNvGrpSpPr>
          <p:nvPr/>
        </p:nvGrpSpPr>
        <p:grpSpPr bwMode="auto">
          <a:xfrm>
            <a:off x="4859338" y="2500313"/>
            <a:ext cx="2160587" cy="1439862"/>
            <a:chOff x="7308304" y="1059582"/>
            <a:chExt cx="2160240" cy="1440160"/>
          </a:xfrm>
          <a:effectLst/>
        </p:grpSpPr>
        <p:grpSp>
          <p:nvGrpSpPr>
            <p:cNvPr id="15393" name="Group 61"/>
            <p:cNvGrpSpPr>
              <a:grpSpLocks/>
            </p:cNvGrpSpPr>
            <p:nvPr/>
          </p:nvGrpSpPr>
          <p:grpSpPr bwMode="auto">
            <a:xfrm>
              <a:off x="7337425" y="1495425"/>
              <a:ext cx="1233488" cy="623888"/>
              <a:chOff x="5291583" y="3833166"/>
              <a:chExt cx="1084062" cy="548638"/>
            </a:xfrm>
          </p:grpSpPr>
          <p:grpSp>
            <p:nvGrpSpPr>
              <p:cNvPr id="13" name="Group 62"/>
              <p:cNvGrpSpPr/>
              <p:nvPr/>
            </p:nvGrpSpPr>
            <p:grpSpPr>
              <a:xfrm>
                <a:off x="5291583" y="3833166"/>
                <a:ext cx="806086" cy="482801"/>
                <a:chOff x="3657600" y="3928263"/>
                <a:chExt cx="806086" cy="482801"/>
              </a:xfrm>
              <a:effectLst>
                <a:outerShdw blurRad="12700" dist="12700" dir="5400000" algn="t" rotWithShape="0">
                  <a:prstClr val="black">
                    <a:alpha val="40000"/>
                  </a:prstClr>
                </a:outerShdw>
              </a:effectLst>
            </p:grpSpPr>
            <p:pic>
              <p:nvPicPr>
                <p:cNvPr id="71"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4089197" y="3928263"/>
                  <a:ext cx="374489" cy="387706"/>
                </a:xfrm>
                <a:prstGeom prst="rect">
                  <a:avLst/>
                </a:prstGeom>
                <a:noFill/>
                <a:ln>
                  <a:noFill/>
                </a:ln>
                <a:extLst/>
              </p:spPr>
            </p:pic>
            <p:pic>
              <p:nvPicPr>
                <p:cNvPr id="72"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p:spPr>
            </p:pic>
            <p:pic>
              <p:nvPicPr>
                <p:cNvPr id="73"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657600" y="4023358"/>
                  <a:ext cx="374489" cy="387706"/>
                </a:xfrm>
                <a:prstGeom prst="rect">
                  <a:avLst/>
                </a:prstGeom>
                <a:noFill/>
                <a:ln>
                  <a:noFill/>
                </a:ln>
                <a:effectLst>
                  <a:outerShdw blurRad="50800" dist="38100" algn="l" rotWithShape="0">
                    <a:prstClr val="black">
                      <a:alpha val="40000"/>
                    </a:prstClr>
                  </a:outerShdw>
                </a:effectLst>
                <a:extLst/>
              </p:spPr>
            </p:pic>
          </p:grpSp>
          <p:grpSp>
            <p:nvGrpSpPr>
              <p:cNvPr id="14" name="Group 63"/>
              <p:cNvGrpSpPr/>
              <p:nvPr/>
            </p:nvGrpSpPr>
            <p:grpSpPr>
              <a:xfrm>
                <a:off x="5569559" y="3899003"/>
                <a:ext cx="806086" cy="482801"/>
                <a:chOff x="3657600" y="3928263"/>
                <a:chExt cx="806086" cy="482801"/>
              </a:xfrm>
              <a:effectLst>
                <a:outerShdw blurRad="12700" dist="12700" dir="5400000" algn="t" rotWithShape="0">
                  <a:prstClr val="black">
                    <a:alpha val="40000"/>
                  </a:prstClr>
                </a:outerShdw>
              </a:effectLst>
            </p:grpSpPr>
            <p:pic>
              <p:nvPicPr>
                <p:cNvPr id="68"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4089197" y="3928263"/>
                  <a:ext cx="374489" cy="387706"/>
                </a:xfrm>
                <a:prstGeom prst="rect">
                  <a:avLst/>
                </a:prstGeom>
                <a:noFill/>
                <a:ln>
                  <a:noFill/>
                </a:ln>
                <a:extLst/>
              </p:spPr>
            </p:pic>
            <p:pic>
              <p:nvPicPr>
                <p:cNvPr id="69"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p:spPr>
            </p:pic>
            <p:pic>
              <p:nvPicPr>
                <p:cNvPr id="70" name="Picture 3" descr="MCj04315640000[1]"/>
                <p:cNvPicPr>
                  <a:picLocks noChangeAspect="1" noChangeArrowheads="1"/>
                </p:cNvPicPr>
                <p:nvPr/>
              </p:nvPicPr>
              <p:blipFill rotWithShape="1">
                <a:blip r:embed="rId12">
                  <a:clrChange>
                    <a:clrFrom>
                      <a:srgbClr val="000000"/>
                    </a:clrFrom>
                    <a:clrTo>
                      <a:srgbClr val="000000">
                        <a:alpha val="0"/>
                      </a:srgbClr>
                    </a:clrTo>
                  </a:clrChange>
                  <a:extLst/>
                </a:blip>
                <a:srcRect l="12951" t="9558" r="9975" b="11220"/>
                <a:stretch/>
              </p:blipFill>
              <p:spPr bwMode="auto">
                <a:xfrm>
                  <a:off x="3657600" y="4023358"/>
                  <a:ext cx="374489" cy="387706"/>
                </a:xfrm>
                <a:prstGeom prst="rect">
                  <a:avLst/>
                </a:prstGeom>
                <a:noFill/>
                <a:ln>
                  <a:noFill/>
                </a:ln>
                <a:effectLst>
                  <a:outerShdw blurRad="50800" dist="38100" algn="l" rotWithShape="0">
                    <a:prstClr val="black">
                      <a:alpha val="40000"/>
                    </a:prstClr>
                  </a:outerShdw>
                </a:effectLst>
                <a:extLst/>
              </p:spPr>
            </p:pic>
          </p:grpSp>
        </p:grpSp>
        <p:sp>
          <p:nvSpPr>
            <p:cNvPr id="50" name="Rectangle 49"/>
            <p:cNvSpPr>
              <a:spLocks noChangeArrowheads="1"/>
            </p:cNvSpPr>
            <p:nvPr/>
          </p:nvSpPr>
          <p:spPr bwMode="auto">
            <a:xfrm>
              <a:off x="7308304" y="1064345"/>
              <a:ext cx="2160240" cy="1435397"/>
            </a:xfrm>
            <a:prstGeom prst="rect">
              <a:avLst/>
            </a:prstGeom>
            <a:gradFill rotWithShape="1">
              <a:gsLst>
                <a:gs pos="0">
                  <a:srgbClr val="B9BCC7"/>
                </a:gs>
                <a:gs pos="52000">
                  <a:srgbClr val="EAEBEE"/>
                </a:gs>
                <a:gs pos="100000">
                  <a:srgbClr val="FFFFFF"/>
                </a:gs>
              </a:gsLst>
              <a:lin ang="5400000" scaled="1"/>
            </a:gradFill>
            <a:ln>
              <a:noFill/>
            </a:ln>
            <a:effectLst>
              <a:outerShdw blurRad="50800" dist="38100" dir="2700000" algn="tl" rotWithShape="0">
                <a:srgbClr val="808080">
                  <a:alpha val="39998"/>
                </a:srgbClr>
              </a:outerShdw>
            </a:effectLst>
            <a:extLst/>
          </p:spPr>
          <p:txBody>
            <a:bodyPr lIns="0" tIns="0" rIns="0" bIns="0"/>
            <a:lstStyle/>
            <a:p>
              <a:pPr>
                <a:defRPr/>
              </a:pPr>
              <a:endParaRPr lang="fr-FR" altLang="zh-CN" sz="1200">
                <a:ea typeface="黑体" pitchFamily="49" charset="-122"/>
                <a:cs typeface="Arial" pitchFamily="34" charset="0"/>
              </a:endParaRPr>
            </a:p>
          </p:txBody>
        </p:sp>
        <p:sp>
          <p:nvSpPr>
            <p:cNvPr id="53" name="Rectangle 11"/>
            <p:cNvSpPr>
              <a:spLocks noChangeArrowheads="1"/>
            </p:cNvSpPr>
            <p:nvPr/>
          </p:nvSpPr>
          <p:spPr bwMode="auto">
            <a:xfrm>
              <a:off x="7308304" y="1059582"/>
              <a:ext cx="2160240" cy="389017"/>
            </a:xfrm>
            <a:prstGeom prst="rect">
              <a:avLst/>
            </a:prstGeom>
            <a:gradFill rotWithShape="1">
              <a:gsLst>
                <a:gs pos="0">
                  <a:srgbClr val="F8981D"/>
                </a:gs>
                <a:gs pos="84000">
                  <a:srgbClr val="EB7703"/>
                </a:gs>
                <a:gs pos="100000">
                  <a:srgbClr val="EB7703"/>
                </a:gs>
              </a:gsLst>
              <a:lin ang="16200000" scaled="1"/>
            </a:gradFill>
            <a:ln>
              <a:noFill/>
            </a:ln>
            <a:effectLst>
              <a:outerShdw blurRad="63500" dist="12700" dir="5400000" algn="t" rotWithShape="0">
                <a:schemeClr val="bg1">
                  <a:alpha val="74998"/>
                </a:schemeClr>
              </a:outerShdw>
            </a:effectLst>
            <a:extLst/>
          </p:spPr>
          <p:txBody>
            <a:bodyPr wrap="none" anchor="ctr"/>
            <a:lstStyle/>
            <a:p>
              <a:pPr algn="ctr">
                <a:defRPr/>
              </a:pPr>
              <a:endParaRPr lang="fr-FR" altLang="zh-CN" sz="1600" b="1">
                <a:solidFill>
                  <a:schemeClr val="bg1"/>
                </a:solidFill>
                <a:ea typeface="黑体" pitchFamily="49" charset="-122"/>
                <a:cs typeface="Arial" pitchFamily="34" charset="0"/>
              </a:endParaRPr>
            </a:p>
          </p:txBody>
        </p:sp>
        <p:sp>
          <p:nvSpPr>
            <p:cNvPr id="54" name="Content Placeholder 3"/>
            <p:cNvSpPr txBox="1">
              <a:spLocks/>
            </p:cNvSpPr>
            <p:nvPr/>
          </p:nvSpPr>
          <p:spPr bwMode="auto">
            <a:xfrm>
              <a:off x="7465441" y="1121507"/>
              <a:ext cx="1871362" cy="913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lIns="0" tIns="0" rIns="0" bIns="0"/>
            <a:lstStyle>
              <a:lvl1pPr marL="228600" indent="-168275" algn="l" defTabSz="228600" rtl="0" eaLnBrk="0" fontAlgn="base" hangingPunct="0">
                <a:spcBef>
                  <a:spcPct val="0"/>
                </a:spcBef>
                <a:spcAft>
                  <a:spcPts val="600"/>
                </a:spcAft>
                <a:buClr>
                  <a:schemeClr val="accent1"/>
                </a:buClr>
                <a:buSzPct val="85000"/>
                <a:buFont typeface="Wingdings" charset="0"/>
                <a:buChar char="§"/>
                <a:defRPr sz="2000" kern="1200">
                  <a:solidFill>
                    <a:schemeClr val="tx2"/>
                  </a:solidFill>
                  <a:latin typeface="Arial" pitchFamily="34" charset="0"/>
                  <a:ea typeface="ＭＳ Ｐゴシック" pitchFamily="-84" charset="-128"/>
                  <a:cs typeface="Arial" pitchFamily="34" charset="0"/>
                </a:defRPr>
              </a:lvl1pPr>
              <a:lvl2pPr marL="631825" indent="-228600" algn="l" defTabSz="228600" rtl="0" eaLnBrk="0" fontAlgn="base" hangingPunct="0">
                <a:spcBef>
                  <a:spcPct val="0"/>
                </a:spcBef>
                <a:spcAft>
                  <a:spcPts val="600"/>
                </a:spcAft>
                <a:buClr>
                  <a:schemeClr val="accent1"/>
                </a:buClr>
                <a:buSzPct val="85000"/>
                <a:buFont typeface="Arial" charset="0"/>
                <a:buChar char="–"/>
                <a:defRPr kern="1200">
                  <a:solidFill>
                    <a:schemeClr val="tx2"/>
                  </a:solidFill>
                  <a:latin typeface="Arial" pitchFamily="34" charset="0"/>
                  <a:ea typeface="ＭＳ Ｐゴシック" pitchFamily="-84"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charset="0"/>
                <a:buChar char="§"/>
                <a:defRPr kern="1200">
                  <a:solidFill>
                    <a:schemeClr val="tx2"/>
                  </a:solidFill>
                  <a:latin typeface="Arial" pitchFamily="34" charset="0"/>
                  <a:ea typeface="ＭＳ Ｐゴシック" pitchFamily="-84" charset="-128"/>
                  <a:cs typeface="Arial" pitchFamily="34" charset="0"/>
                </a:defRPr>
              </a:lvl3pPr>
              <a:lvl4pPr marL="1431925" indent="-228600" algn="l" defTabSz="228600" rtl="0" eaLnBrk="0" fontAlgn="base" hangingPunct="0">
                <a:spcBef>
                  <a:spcPct val="0"/>
                </a:spcBef>
                <a:spcAft>
                  <a:spcPts val="600"/>
                </a:spcAft>
                <a:buClr>
                  <a:schemeClr val="accent1"/>
                </a:buClr>
                <a:buSzPct val="85000"/>
                <a:buFont typeface="Arial" charset="0"/>
                <a:buChar char="–"/>
                <a:defRPr kern="1200">
                  <a:solidFill>
                    <a:schemeClr val="tx2"/>
                  </a:solidFill>
                  <a:latin typeface="Arial" pitchFamily="34" charset="0"/>
                  <a:ea typeface="ＭＳ Ｐゴシック" pitchFamily="-84" charset="-128"/>
                  <a:cs typeface="Arial" pitchFamily="34" charset="0"/>
                </a:defRPr>
              </a:lvl4pPr>
              <a:lvl5pPr marL="1828800" indent="-168275" algn="l" rtl="0" eaLnBrk="0" fontAlgn="base" hangingPunct="0">
                <a:spcBef>
                  <a:spcPct val="0"/>
                </a:spcBef>
                <a:spcAft>
                  <a:spcPts val="600"/>
                </a:spcAft>
                <a:buClr>
                  <a:srgbClr val="FF0000"/>
                </a:buClr>
                <a:buFont typeface="Arial" charset="0"/>
                <a:buChar char="»"/>
                <a:defRPr sz="1400" kern="1200">
                  <a:solidFill>
                    <a:schemeClr val="tx2"/>
                  </a:solidFill>
                  <a:latin typeface="Arial" pitchFamily="34" charset="0"/>
                  <a:ea typeface="ＭＳ Ｐゴシック" pitchFamily="-8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800" b="1" i="0">
                  <a:solidFill>
                    <a:schemeClr val="bg1"/>
                  </a:solidFill>
                  <a:ea typeface="黑体" pitchFamily="49" charset="-122"/>
                </a:rPr>
                <a:t>OEP Embedded</a:t>
              </a:r>
            </a:p>
            <a:p>
              <a:pPr marL="0" indent="0" algn="l">
                <a:spcBef>
                  <a:spcPts val="600"/>
                </a:spcBef>
                <a:buNone/>
              </a:pPr>
              <a:r>
                <a:rPr lang="en-US" sz="1600" b="1" i="0">
                  <a:solidFill>
                    <a:srgbClr val="294151"/>
                  </a:solidFill>
                  <a:ea typeface="黑体" pitchFamily="49" charset="-122"/>
                </a:rPr>
                <a:t>实时过滤、关联和处理流事件 </a:t>
              </a:r>
            </a:p>
          </p:txBody>
        </p:sp>
      </p:grpSp>
      <p:sp>
        <p:nvSpPr>
          <p:cNvPr id="58" name="Oval 57"/>
          <p:cNvSpPr/>
          <p:nvPr/>
        </p:nvSpPr>
        <p:spPr>
          <a:xfrm>
            <a:off x="7067227" y="8556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sp>
        <p:nvSpPr>
          <p:cNvPr id="59" name="Oval 58"/>
          <p:cNvSpPr/>
          <p:nvPr/>
        </p:nvSpPr>
        <p:spPr>
          <a:xfrm>
            <a:off x="7067227" y="677835"/>
            <a:ext cx="1691978" cy="1832823"/>
          </a:xfrm>
          <a:prstGeom prst="ellipse">
            <a:avLst/>
          </a:prstGeom>
          <a:solidFill>
            <a:schemeClr val="accent1"/>
          </a:solidFill>
          <a:ln>
            <a:noFill/>
          </a:ln>
          <a:effectLst>
            <a:outerShdw blurRad="469900" dist="228600" dir="20940000" sx="112000" sy="112000" kx="1200000" algn="br" rotWithShape="0">
              <a:prstClr val="black">
                <a:alpha val="10000"/>
              </a:prstClr>
            </a:outerShdw>
          </a:effectLst>
          <a:scene3d>
            <a:camera prst="isometricOffAxis1Top">
              <a:rot lat="17931909" lon="17866411" rev="3914401"/>
            </a:camera>
            <a:lightRig rig="threePt" dir="t"/>
          </a:scene3d>
          <a:sp3d extrusionH="88900" prstMaterial="plastic">
            <a:bevelT w="50800" h="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38643967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86"/>
                                        </p:tgtEl>
                                        <p:attrNameLst>
                                          <p:attrName>style.visibility</p:attrName>
                                        </p:attrNameLst>
                                      </p:cBhvr>
                                      <p:to>
                                        <p:strVal val="visible"/>
                                      </p:to>
                                    </p:set>
                                    <p:anim calcmode="lin" valueType="num">
                                      <p:cBhvr additive="base">
                                        <p:cTn id="7" dur="500" fill="hold"/>
                                        <p:tgtEl>
                                          <p:spTgt spid="15386"/>
                                        </p:tgtEl>
                                        <p:attrNameLst>
                                          <p:attrName>ppt_x</p:attrName>
                                        </p:attrNameLst>
                                      </p:cBhvr>
                                      <p:tavLst>
                                        <p:tav tm="0">
                                          <p:val>
                                            <p:strVal val="#ppt_x"/>
                                          </p:val>
                                        </p:tav>
                                        <p:tav tm="100000">
                                          <p:val>
                                            <p:strVal val="#ppt_x"/>
                                          </p:val>
                                        </p:tav>
                                      </p:tavLst>
                                    </p:anim>
                                    <p:anim calcmode="lin" valueType="num">
                                      <p:cBhvr additive="base">
                                        <p:cTn id="8" dur="500" fill="hold"/>
                                        <p:tgtEl>
                                          <p:spTgt spid="15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4344" y="1201839"/>
            <a:ext cx="7641155" cy="2929889"/>
          </a:xfrm>
        </p:spPr>
        <p:txBody>
          <a:bodyPr/>
          <a:lstStyle/>
          <a:p>
            <a:pPr marL="0" indent="0" algn="just" defTabSz="228600">
              <a:spcBef>
                <a:spcPts val="0"/>
              </a:spcBef>
              <a:spcAft>
                <a:spcPts val="600"/>
              </a:spcAft>
              <a:buNone/>
            </a:pPr>
            <a:r>
              <a:rPr lang="en-US" sz="2000" b="0" i="0">
                <a:solidFill>
                  <a:srgbClr val="000000"/>
                </a:solidFill>
                <a:effectLst>
                  <a:outerShdw blurRad="50800" dist="38100" dir="2700000" algn="tl">
                    <a:prstClr val="black">
                      <a:alpha val="40000"/>
                    </a:prstClr>
                  </a:outerShdw>
                </a:effectLst>
                <a:latin typeface="Arial" pitchFamily="34" charset="0"/>
                <a:ea typeface="黑体" pitchFamily="49" charset="-122"/>
                <a:cs typeface="Arial" pitchFamily="34" charset="0"/>
              </a:rPr>
              <a:t>以下内容旨在概述产品的总体发展方向。该内容仅供参考，不可纳入任何合同。该内容不构成提供任何材料、代码或功能的承诺，并且不应该作为制定购买决策的依据。此处所述有关 Oracle 产品的任何特性或功能的开发、发布以及相应的日程安排均由 Oracle 自行决定。</a:t>
            </a:r>
          </a:p>
          <a:p>
            <a:pPr marL="0"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a:p>
            <a:pPr marL="64008" indent="0" algn="l" defTabSz="228600">
              <a:spcBef>
                <a:spcPts val="0"/>
              </a:spcBef>
              <a:spcAft>
                <a:spcPts val="600"/>
              </a:spcAft>
              <a:buNone/>
            </a:pPr>
            <a:endParaRPr lang="en-US" dirty="0" smtClean="0">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xmlns="" val="30512213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spcBef>
                <a:spcPts val="0"/>
              </a:spcBef>
              <a:spcAft>
                <a:spcPts val="0"/>
              </a:spcAft>
              <a:buNone/>
            </a:pPr>
            <a:r>
              <a:rPr lang="en-US" sz="2800" b="1" i="0">
                <a:solidFill>
                  <a:srgbClr val="000000"/>
                </a:solidFill>
                <a:latin typeface="Arial" pitchFamily="34" charset="0"/>
                <a:ea typeface="黑体" pitchFamily="49" charset="-122"/>
                <a:cs typeface="Arial" pitchFamily="34" charset="0"/>
              </a:rPr>
              <a:t>Oracle 的 </a:t>
            </a:r>
            <a:r>
              <a:rPr lang="en-US" sz="2800" b="1" i="0">
                <a:solidFill>
                  <a:srgbClr val="5582A5"/>
                </a:solidFill>
                <a:latin typeface="Arial" pitchFamily="34" charset="0"/>
                <a:ea typeface="黑体" pitchFamily="49" charset="-122"/>
                <a:cs typeface="Arial" pitchFamily="34" charset="0"/>
              </a:rPr>
              <a:t>Java Embedded </a:t>
            </a:r>
            <a:r>
              <a:rPr lang="en-US" sz="2800" b="1" i="0">
                <a:solidFill>
                  <a:srgbClr val="000000"/>
                </a:solidFill>
                <a:latin typeface="Arial" pitchFamily="34" charset="0"/>
                <a:ea typeface="黑体" pitchFamily="49" charset="-122"/>
                <a:cs typeface="Arial" pitchFamily="34" charset="0"/>
              </a:rPr>
              <a:t>战略和展望</a:t>
            </a:r>
          </a:p>
        </p:txBody>
      </p:sp>
      <p:sp>
        <p:nvSpPr>
          <p:cNvPr id="3" name="Content Placeholder 2"/>
          <p:cNvSpPr>
            <a:spLocks noGrp="1"/>
          </p:cNvSpPr>
          <p:nvPr>
            <p:ph sz="quarter" idx="4294967295"/>
          </p:nvPr>
        </p:nvSpPr>
        <p:spPr>
          <a:xfrm>
            <a:off x="2913064" y="1438275"/>
            <a:ext cx="6053137" cy="2270125"/>
          </a:xfrm>
        </p:spPr>
        <p:txBody>
          <a:bodyPr/>
          <a:lstStyle/>
          <a:p>
            <a:pPr marL="347472" indent="-283464" algn="l" defTabSz="228600">
              <a:spcBef>
                <a:spcPts val="0"/>
              </a:spcBef>
              <a:spcAft>
                <a:spcPts val="1800"/>
              </a:spcAft>
              <a:buClr>
                <a:srgbClr val="5382A1"/>
              </a:buClr>
              <a:buSzPct val="85000"/>
              <a:buFont typeface="Wingdings"/>
              <a:buChar char="§"/>
            </a:pPr>
            <a:r>
              <a:rPr lang="en-US" sz="2400" b="0" i="0">
                <a:solidFill>
                  <a:srgbClr val="8BAAC3">
                    <a:lumMod val="75000"/>
                  </a:srgbClr>
                </a:solidFill>
                <a:latin typeface="Arial" pitchFamily="34" charset="0"/>
                <a:ea typeface="黑体" pitchFamily="49" charset="-122"/>
                <a:cs typeface="Arial" pitchFamily="34" charset="0"/>
              </a:rPr>
              <a:t>推动</a:t>
            </a:r>
            <a:r>
              <a:rPr lang="en-US" sz="2400" b="0" i="0">
                <a:solidFill>
                  <a:srgbClr val="000000"/>
                </a:solidFill>
                <a:latin typeface="Arial" pitchFamily="34" charset="0"/>
                <a:ea typeface="黑体" pitchFamily="49" charset="-122"/>
                <a:cs typeface="Arial" pitchFamily="34" charset="0"/>
              </a:rPr>
              <a:t> Java 成为首屈一指的嵌入式平台</a:t>
            </a:r>
          </a:p>
          <a:p>
            <a:pPr marL="347472" indent="-283464" algn="l" defTabSz="228600">
              <a:spcBef>
                <a:spcPts val="0"/>
              </a:spcBef>
              <a:spcAft>
                <a:spcPts val="1800"/>
              </a:spcAft>
              <a:buClr>
                <a:srgbClr val="5382A1"/>
              </a:buClr>
              <a:buSzPct val="85000"/>
              <a:buFont typeface="Wingdings"/>
              <a:buChar char="§"/>
            </a:pPr>
            <a:r>
              <a:rPr lang="en-US" sz="2400" b="0" i="0">
                <a:solidFill>
                  <a:srgbClr val="5582A5"/>
                </a:solidFill>
                <a:latin typeface="Arial" pitchFamily="34" charset="0"/>
                <a:ea typeface="黑体" pitchFamily="49" charset="-122"/>
                <a:cs typeface="Arial" pitchFamily="34" charset="0"/>
              </a:rPr>
              <a:t>打造</a:t>
            </a:r>
            <a:r>
              <a:rPr lang="en-US" sz="2400" b="0" i="0">
                <a:solidFill>
                  <a:srgbClr val="000000"/>
                </a:solidFill>
                <a:latin typeface="Arial" pitchFamily="34" charset="0"/>
                <a:ea typeface="黑体" pitchFamily="49" charset="-122"/>
                <a:cs typeface="Arial" pitchFamily="34" charset="0"/>
              </a:rPr>
              <a:t>统一的开发体验</a:t>
            </a:r>
          </a:p>
          <a:p>
            <a:pPr marL="347472" indent="-283464" algn="l" defTabSz="228600">
              <a:spcBef>
                <a:spcPts val="0"/>
              </a:spcBef>
              <a:spcAft>
                <a:spcPts val="1800"/>
              </a:spcAft>
              <a:buClr>
                <a:srgbClr val="5382A1"/>
              </a:buClr>
              <a:buSzPct val="85000"/>
              <a:buFont typeface="Wingdings"/>
              <a:buChar char="§"/>
            </a:pPr>
            <a:r>
              <a:rPr lang="en-US" sz="2400" b="0" i="0">
                <a:solidFill>
                  <a:srgbClr val="5582A5"/>
                </a:solidFill>
                <a:latin typeface="Arial" pitchFamily="34" charset="0"/>
                <a:ea typeface="黑体" pitchFamily="49" charset="-122"/>
                <a:cs typeface="Arial" pitchFamily="34" charset="0"/>
              </a:rPr>
              <a:t>提供</a:t>
            </a:r>
            <a:r>
              <a:rPr lang="en-US" sz="2400" b="0" i="0">
                <a:solidFill>
                  <a:srgbClr val="000000"/>
                </a:solidFill>
                <a:latin typeface="Arial" pitchFamily="34" charset="0"/>
                <a:ea typeface="黑体" pitchFamily="49" charset="-122"/>
                <a:cs typeface="Arial" pitchFamily="34" charset="0"/>
              </a:rPr>
              <a:t>完整的嵌入式解决方案</a:t>
            </a:r>
          </a:p>
          <a:p>
            <a:pPr marL="347472" indent="-283464" algn="l" defTabSz="228600">
              <a:spcBef>
                <a:spcPts val="0"/>
              </a:spcBef>
              <a:spcAft>
                <a:spcPts val="1800"/>
              </a:spcAft>
              <a:buClr>
                <a:srgbClr val="5382A1"/>
              </a:buClr>
              <a:buSzPct val="85000"/>
              <a:buFont typeface="Wingdings"/>
              <a:buChar char="§"/>
            </a:pPr>
            <a:r>
              <a:rPr lang="en-US" sz="2400" b="0" i="0">
                <a:solidFill>
                  <a:srgbClr val="5582A5"/>
                </a:solidFill>
                <a:latin typeface="Arial" pitchFamily="34" charset="0"/>
                <a:ea typeface="黑体" pitchFamily="49" charset="-122"/>
                <a:cs typeface="Arial" pitchFamily="34" charset="0"/>
              </a:rPr>
              <a:t>发展</a:t>
            </a:r>
            <a:r>
              <a:rPr lang="en-US" sz="2400" b="0" i="0">
                <a:solidFill>
                  <a:srgbClr val="000000"/>
                </a:solidFill>
                <a:latin typeface="Arial" pitchFamily="34" charset="0"/>
                <a:ea typeface="黑体" pitchFamily="49" charset="-122"/>
                <a:cs typeface="Arial" pitchFamily="34" charset="0"/>
              </a:rPr>
              <a:t> Java Embedded 生态系统</a:t>
            </a:r>
          </a:p>
        </p:txBody>
      </p:sp>
      <p:grpSp>
        <p:nvGrpSpPr>
          <p:cNvPr id="4" name="Group 14"/>
          <p:cNvGrpSpPr>
            <a:grpSpLocks/>
          </p:cNvGrpSpPr>
          <p:nvPr/>
        </p:nvGrpSpPr>
        <p:grpSpPr bwMode="auto">
          <a:xfrm>
            <a:off x="677333" y="1179215"/>
            <a:ext cx="2071907" cy="3048071"/>
            <a:chOff x="6229998" y="1330109"/>
            <a:chExt cx="2062556" cy="2829665"/>
          </a:xfrm>
          <a:effectLst>
            <a:reflection stA="50000" endPos="75000" dist="12700" dir="5400000" sy="-100000" algn="bl" rotWithShape="0"/>
          </a:effectLst>
        </p:grpSpPr>
        <p:pic>
          <p:nvPicPr>
            <p:cNvPr id="33" name="Picture 22" descr="Java_blk_rgb.pn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22" descr="Java_blk_rgb.pn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42928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914400" y="4405520"/>
            <a:ext cx="5963394" cy="585580"/>
          </a:xfrm>
        </p:spPr>
        <p:txBody>
          <a:bodyPr>
            <a:noAutofit/>
          </a:bodyPr>
          <a:lstStyle/>
          <a:p>
            <a:pPr marL="0" indent="0" algn="l">
              <a:spcBef>
                <a:spcPts val="10"/>
              </a:spcBef>
              <a:spcAft>
                <a:spcPts val="0"/>
              </a:spcAft>
              <a:buNone/>
            </a:pPr>
            <a:r>
              <a:rPr lang="en-US" sz="1400" b="0" i="0" baseline="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Axel HANSMANN</a:t>
            </a:r>
          </a:p>
          <a:p>
            <a:pPr marL="0" indent="0" algn="l">
              <a:spcBef>
                <a:spcPts val="10"/>
              </a:spcBef>
              <a:spcAft>
                <a:spcPts val="0"/>
              </a:spcAft>
              <a:buNone/>
            </a:pPr>
            <a:r>
              <a:rPr lang="en-US" sz="1400" b="0" i="0" baseline="0">
                <a:solidFill>
                  <a:schemeClr val="bg1"/>
                </a:solidFill>
                <a:effectLst>
                  <a:outerShdw blurRad="50800" dist="38100" dir="2700000" algn="tl">
                    <a:srgbClr val="000000">
                      <a:alpha val="43000"/>
                    </a:srgbClr>
                  </a:outerShdw>
                </a:effectLst>
                <a:latin typeface="Arial" pitchFamily="34" charset="0"/>
                <a:ea typeface="黑体" pitchFamily="49" charset="-122"/>
                <a:cs typeface="Arial" pitchFamily="34" charset="0"/>
              </a:rPr>
              <a:t>2013-07-23</a:t>
            </a:r>
          </a:p>
        </p:txBody>
      </p:sp>
      <p:sp>
        <p:nvSpPr>
          <p:cNvPr id="6" name="Rubrik 4"/>
          <p:cNvSpPr>
            <a:spLocks noGrp="1"/>
          </p:cNvSpPr>
          <p:nvPr>
            <p:ph type="ctrTitle"/>
          </p:nvPr>
        </p:nvSpPr>
        <p:spPr>
          <a:xfrm>
            <a:off x="755650" y="1408654"/>
            <a:ext cx="4614018" cy="1779587"/>
          </a:xfrm>
        </p:spPr>
        <p:txBody>
          <a:bodyPr/>
          <a:lstStyle/>
          <a:p>
            <a:pPr algn="l">
              <a:lnSpc>
                <a:spcPct val="90000"/>
              </a:lnSpc>
              <a:spcBef>
                <a:spcPts val="0"/>
              </a:spcBef>
              <a:spcAft>
                <a:spcPts val="0"/>
              </a:spcAft>
              <a:buNone/>
            </a:pPr>
            <a:r>
              <a:rPr lang="en-US" sz="2800" b="1" i="0">
                <a:solidFill>
                  <a:srgbClr val="FA821E"/>
                </a:solidFill>
                <a:effectLst>
                  <a:outerShdw blurRad="50800" dist="38100" dir="2700000" algn="tl">
                    <a:srgbClr val="000000">
                      <a:alpha val="43000"/>
                    </a:srgbClr>
                  </a:outerShdw>
                </a:effectLst>
                <a:latin typeface="Arial" pitchFamily="34" charset="0"/>
                <a:ea typeface="黑体" pitchFamily="49" charset="-122"/>
                <a:cs typeface="Arial" pitchFamily="34" charset="0"/>
              </a:rPr>
              <a:t>实现更加智能、时刻连通的世界 </a:t>
            </a:r>
          </a:p>
        </p:txBody>
      </p:sp>
      <p:sp>
        <p:nvSpPr>
          <p:cNvPr id="7" name="textruta 5"/>
          <p:cNvSpPr txBox="1"/>
          <p:nvPr/>
        </p:nvSpPr>
        <p:spPr>
          <a:xfrm>
            <a:off x="694258" y="1498608"/>
            <a:ext cx="3090333" cy="307777"/>
          </a:xfrm>
          <a:prstGeom prst="rect">
            <a:avLst/>
          </a:prstGeom>
          <a:noFill/>
        </p:spPr>
        <p:txBody>
          <a:bodyPr wrap="square" rtlCol="0">
            <a:spAutoFit/>
          </a:bodyPr>
          <a:lstStyle/>
          <a:p>
            <a:pPr algn="l">
              <a:buNone/>
            </a:pPr>
            <a:r>
              <a:rPr lang="en-US" sz="1400" b="0" i="0">
                <a:solidFill>
                  <a:srgbClr val="424545"/>
                </a:solidFill>
                <a:effectLst>
                  <a:outerShdw blurRad="50800" dist="38100" dir="2700000" algn="tl">
                    <a:srgbClr val="000000">
                      <a:alpha val="43000"/>
                    </a:srgbClr>
                  </a:outerShdw>
                </a:effectLst>
                <a:latin typeface="Arial"/>
                <a:ea typeface="ＭＳ Ｐゴシック"/>
                <a:cs typeface="Arial"/>
              </a:rPr>
              <a:t>GEMALTO M2M</a:t>
            </a:r>
          </a:p>
        </p:txBody>
      </p:sp>
    </p:spTree>
    <p:extLst>
      <p:ext uri="{BB962C8B-B14F-4D97-AF65-F5344CB8AC3E}">
        <p14:creationId xmlns:p14="http://schemas.microsoft.com/office/powerpoint/2010/main" xmlns="" val="1191142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hort-facts-bg.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pic>
        <p:nvPicPr>
          <p:cNvPr id="37" name="Bildobjekt 36" descr="short-facts-3.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68532" y="1045291"/>
            <a:ext cx="3372268" cy="3492059"/>
          </a:xfrm>
          <a:prstGeom prst="rect">
            <a:avLst/>
          </a:prstGeom>
          <a:effectLst>
            <a:outerShdw blurRad="50800" dist="38100" dir="2700000" algn="tl" rotWithShape="0">
              <a:srgbClr val="000000">
                <a:alpha val="43000"/>
              </a:srgbClr>
            </a:outerShdw>
          </a:effectLst>
        </p:spPr>
      </p:pic>
      <p:sp>
        <p:nvSpPr>
          <p:cNvPr id="5" name="Title 1"/>
          <p:cNvSpPr>
            <a:spLocks noGrp="1"/>
          </p:cNvSpPr>
          <p:nvPr>
            <p:ph type="title"/>
          </p:nvPr>
        </p:nvSpPr>
        <p:spPr>
          <a:xfrm>
            <a:off x="524813" y="-9931"/>
            <a:ext cx="8068854" cy="969207"/>
          </a:xfrm>
        </p:spPr>
        <p:txBody>
          <a:bodyPr anchor="ctr">
            <a:normAutofit/>
          </a:bodyPr>
          <a:lstStyle/>
          <a:p>
            <a:pPr algn="l">
              <a:lnSpc>
                <a:spcPct val="90000"/>
              </a:lnSpc>
              <a:spcBef>
                <a:spcPts val="0"/>
              </a:spcBef>
              <a:spcAft>
                <a:spcPts val="0"/>
              </a:spcAft>
              <a:buNone/>
            </a:pPr>
            <a:r>
              <a:rPr lang="en-US" sz="2800" b="1" i="0">
                <a:solidFill>
                  <a:srgbClr val="FA821E"/>
                </a:solidFill>
                <a:latin typeface="Arial" pitchFamily="34" charset="0"/>
                <a:ea typeface="黑体" pitchFamily="49" charset="-122"/>
                <a:cs typeface="Arial" pitchFamily="34" charset="0"/>
              </a:rPr>
              <a:t>Gemalto：公司概览</a:t>
            </a:r>
          </a:p>
        </p:txBody>
      </p:sp>
      <p:sp>
        <p:nvSpPr>
          <p:cNvPr id="93" name="Rektangel 92"/>
          <p:cNvSpPr/>
          <p:nvPr/>
        </p:nvSpPr>
        <p:spPr>
          <a:xfrm>
            <a:off x="5990493" y="1361790"/>
            <a:ext cx="1828083" cy="246221"/>
          </a:xfrm>
          <a:prstGeom prst="rect">
            <a:avLst/>
          </a:prstGeom>
        </p:spPr>
        <p:txBody>
          <a:bodyPr wrap="square">
            <a:spAutoFit/>
          </a:bodyPr>
          <a:lstStyle/>
          <a:p>
            <a:pPr algn="l">
              <a:buNone/>
            </a:pPr>
            <a:r>
              <a:rPr lang="en-US" sz="1000" b="1" i="0">
                <a:solidFill>
                  <a:srgbClr val="786464"/>
                </a:solidFill>
                <a:ea typeface="黑体" pitchFamily="49" charset="-122"/>
                <a:cs typeface="Arial" pitchFamily="34" charset="0"/>
              </a:rPr>
              <a:t>我们的客户</a:t>
            </a:r>
          </a:p>
        </p:txBody>
      </p:sp>
      <p:sp>
        <p:nvSpPr>
          <p:cNvPr id="95" name="Rektangel 94"/>
          <p:cNvSpPr/>
          <p:nvPr/>
        </p:nvSpPr>
        <p:spPr>
          <a:xfrm>
            <a:off x="5990487" y="1996807"/>
            <a:ext cx="2587536" cy="230832"/>
          </a:xfrm>
          <a:prstGeom prst="rect">
            <a:avLst/>
          </a:prstGeom>
        </p:spPr>
        <p:txBody>
          <a:bodyPr wrap="square">
            <a:spAutoFit/>
          </a:bodyPr>
          <a:lstStyle/>
          <a:p>
            <a:pPr algn="l">
              <a:buNone/>
            </a:pPr>
            <a:r>
              <a:rPr lang="en-US" sz="900" b="1" i="0">
                <a:solidFill>
                  <a:srgbClr val="786464"/>
                </a:solidFill>
                <a:ea typeface="黑体" pitchFamily="49" charset="-122"/>
                <a:cs typeface="Arial" pitchFamily="34" charset="0"/>
              </a:rPr>
              <a:t>个国家/地区，我们的客户遍布全球</a:t>
            </a:r>
          </a:p>
        </p:txBody>
      </p:sp>
      <p:sp>
        <p:nvSpPr>
          <p:cNvPr id="96" name="Rektangel 95"/>
          <p:cNvSpPr/>
          <p:nvPr/>
        </p:nvSpPr>
        <p:spPr>
          <a:xfrm>
            <a:off x="5990487" y="1634846"/>
            <a:ext cx="1828083" cy="477054"/>
          </a:xfrm>
          <a:prstGeom prst="rect">
            <a:avLst/>
          </a:prstGeom>
        </p:spPr>
        <p:txBody>
          <a:bodyPr wrap="square">
            <a:spAutoFit/>
          </a:bodyPr>
          <a:lstStyle/>
          <a:p>
            <a:pPr algn="l">
              <a:buNone/>
            </a:pPr>
            <a:r>
              <a:rPr lang="en-US" sz="2500" b="0" i="0">
                <a:solidFill>
                  <a:srgbClr val="5382A1"/>
                </a:solidFill>
                <a:ea typeface="黑体" pitchFamily="49" charset="-122"/>
                <a:cs typeface="Arial" pitchFamily="34" charset="0"/>
              </a:rPr>
              <a:t>190</a:t>
            </a:r>
          </a:p>
        </p:txBody>
      </p:sp>
      <p:sp>
        <p:nvSpPr>
          <p:cNvPr id="97" name="Rektangel 96"/>
          <p:cNvSpPr/>
          <p:nvPr/>
        </p:nvSpPr>
        <p:spPr>
          <a:xfrm>
            <a:off x="5990475" y="2568753"/>
            <a:ext cx="1828083" cy="230832"/>
          </a:xfrm>
          <a:prstGeom prst="rect">
            <a:avLst/>
          </a:prstGeom>
        </p:spPr>
        <p:txBody>
          <a:bodyPr wrap="square">
            <a:spAutoFit/>
          </a:bodyPr>
          <a:lstStyle/>
          <a:p>
            <a:pPr algn="l">
              <a:buNone/>
            </a:pPr>
            <a:r>
              <a:rPr lang="en-US" sz="900" b="1" i="0">
                <a:solidFill>
                  <a:srgbClr val="786464"/>
                </a:solidFill>
                <a:ea typeface="黑体" pitchFamily="49" charset="-122"/>
                <a:cs typeface="Arial" pitchFamily="34" charset="0"/>
              </a:rPr>
              <a:t>家金融机构</a:t>
            </a:r>
          </a:p>
        </p:txBody>
      </p:sp>
      <p:sp>
        <p:nvSpPr>
          <p:cNvPr id="98" name="Rektangel 97"/>
          <p:cNvSpPr/>
          <p:nvPr/>
        </p:nvSpPr>
        <p:spPr>
          <a:xfrm>
            <a:off x="5990475" y="2232192"/>
            <a:ext cx="1828083" cy="477054"/>
          </a:xfrm>
          <a:prstGeom prst="rect">
            <a:avLst/>
          </a:prstGeom>
        </p:spPr>
        <p:txBody>
          <a:bodyPr wrap="square">
            <a:spAutoFit/>
          </a:bodyPr>
          <a:lstStyle/>
          <a:p>
            <a:pPr algn="l">
              <a:buNone/>
            </a:pPr>
            <a:r>
              <a:rPr lang="en-US" sz="2500" b="0" i="0">
                <a:solidFill>
                  <a:srgbClr val="5382A1"/>
                </a:solidFill>
                <a:ea typeface="黑体" pitchFamily="49" charset="-122"/>
                <a:cs typeface="Arial" pitchFamily="34" charset="0"/>
              </a:rPr>
              <a:t>3000+</a:t>
            </a:r>
          </a:p>
        </p:txBody>
      </p:sp>
      <p:cxnSp>
        <p:nvCxnSpPr>
          <p:cNvPr id="42" name="Rak 41"/>
          <p:cNvCxnSpPr/>
          <p:nvPr/>
        </p:nvCxnSpPr>
        <p:spPr>
          <a:xfrm>
            <a:off x="6097210" y="1590841"/>
            <a:ext cx="2390090"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Rektangel 96"/>
          <p:cNvSpPr/>
          <p:nvPr/>
        </p:nvSpPr>
        <p:spPr>
          <a:xfrm>
            <a:off x="6001357" y="3145704"/>
            <a:ext cx="1828083" cy="230832"/>
          </a:xfrm>
          <a:prstGeom prst="rect">
            <a:avLst/>
          </a:prstGeom>
        </p:spPr>
        <p:txBody>
          <a:bodyPr wrap="square">
            <a:spAutoFit/>
          </a:bodyPr>
          <a:lstStyle/>
          <a:p>
            <a:pPr algn="l">
              <a:buNone/>
            </a:pPr>
            <a:r>
              <a:rPr lang="en-US" sz="900" b="1" i="0">
                <a:solidFill>
                  <a:srgbClr val="786464"/>
                </a:solidFill>
                <a:ea typeface="黑体" pitchFamily="49" charset="-122"/>
                <a:cs typeface="Arial" pitchFamily="34" charset="0"/>
              </a:rPr>
              <a:t>家移动运营商</a:t>
            </a:r>
          </a:p>
        </p:txBody>
      </p:sp>
      <p:sp>
        <p:nvSpPr>
          <p:cNvPr id="38" name="Rektangel 97"/>
          <p:cNvSpPr/>
          <p:nvPr/>
        </p:nvSpPr>
        <p:spPr>
          <a:xfrm>
            <a:off x="6001357" y="2821843"/>
            <a:ext cx="1828083" cy="477054"/>
          </a:xfrm>
          <a:prstGeom prst="rect">
            <a:avLst/>
          </a:prstGeom>
        </p:spPr>
        <p:txBody>
          <a:bodyPr wrap="square">
            <a:spAutoFit/>
          </a:bodyPr>
          <a:lstStyle/>
          <a:p>
            <a:pPr algn="l">
              <a:buNone/>
            </a:pPr>
            <a:r>
              <a:rPr lang="en-US" sz="2500" b="0" i="0">
                <a:solidFill>
                  <a:srgbClr val="5382A1"/>
                </a:solidFill>
                <a:ea typeface="黑体" pitchFamily="49" charset="-122"/>
                <a:cs typeface="Arial" pitchFamily="34" charset="0"/>
              </a:rPr>
              <a:t>450+</a:t>
            </a:r>
          </a:p>
        </p:txBody>
      </p:sp>
      <p:sp>
        <p:nvSpPr>
          <p:cNvPr id="39" name="Rektangel 96"/>
          <p:cNvSpPr/>
          <p:nvPr/>
        </p:nvSpPr>
        <p:spPr>
          <a:xfrm>
            <a:off x="6023125" y="3739890"/>
            <a:ext cx="1828083" cy="230832"/>
          </a:xfrm>
          <a:prstGeom prst="rect">
            <a:avLst/>
          </a:prstGeom>
        </p:spPr>
        <p:txBody>
          <a:bodyPr wrap="square">
            <a:spAutoFit/>
          </a:bodyPr>
          <a:lstStyle/>
          <a:p>
            <a:pPr algn="l">
              <a:buNone/>
            </a:pPr>
            <a:r>
              <a:rPr lang="en-US" sz="900" b="1" i="0">
                <a:solidFill>
                  <a:srgbClr val="786464"/>
                </a:solidFill>
                <a:ea typeface="黑体" pitchFamily="49" charset="-122"/>
                <a:cs typeface="Arial" pitchFamily="34" charset="0"/>
              </a:rPr>
              <a:t>个电子政务计划</a:t>
            </a:r>
          </a:p>
        </p:txBody>
      </p:sp>
      <p:sp>
        <p:nvSpPr>
          <p:cNvPr id="40" name="Rektangel 97"/>
          <p:cNvSpPr/>
          <p:nvPr/>
        </p:nvSpPr>
        <p:spPr>
          <a:xfrm>
            <a:off x="6023125" y="3416030"/>
            <a:ext cx="1828083" cy="477054"/>
          </a:xfrm>
          <a:prstGeom prst="rect">
            <a:avLst/>
          </a:prstGeom>
        </p:spPr>
        <p:txBody>
          <a:bodyPr wrap="square">
            <a:spAutoFit/>
          </a:bodyPr>
          <a:lstStyle/>
          <a:p>
            <a:pPr algn="l">
              <a:buNone/>
            </a:pPr>
            <a:r>
              <a:rPr lang="en-US" sz="2500" b="0" i="0">
                <a:solidFill>
                  <a:srgbClr val="5382A1"/>
                </a:solidFill>
                <a:ea typeface="黑体" pitchFamily="49" charset="-122"/>
                <a:cs typeface="Arial" pitchFamily="34" charset="0"/>
              </a:rPr>
              <a:t>80</a:t>
            </a:r>
          </a:p>
        </p:txBody>
      </p:sp>
      <p:pic>
        <p:nvPicPr>
          <p:cNvPr id="45" name="Picture Placeholder 8" descr="Hands_cube_Lores_RGB.psd"/>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549211" y="1254362"/>
            <a:ext cx="5178664" cy="2940524"/>
          </a:xfrm>
          <a:prstGeom prst="rect">
            <a:avLst/>
          </a:prstGeom>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133911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extLst>
              <p:ext uri="{D42A27DB-BD31-4B8C-83A1-F6EECF244321}">
                <p14:modId xmlns:p14="http://schemas.microsoft.com/office/powerpoint/2010/main" xmlns="" val="996307918"/>
              </p:ext>
            </p:extLst>
          </p:nvPr>
        </p:nvGraphicFramePr>
        <p:xfrm>
          <a:off x="1589" y="1192"/>
          <a:ext cx="1587" cy="1190"/>
        </p:xfrm>
        <a:graphic>
          <a:graphicData uri="http://schemas.openxmlformats.org/presentationml/2006/ole">
            <p:oleObj spid="_x0000_s1072" name="think-cell Slide" r:id="rId3" imgW="360" imgH="360" progId="">
              <p:embed/>
            </p:oleObj>
          </a:graphicData>
        </a:graphic>
      </p:graphicFrame>
      <p:pic>
        <p:nvPicPr>
          <p:cNvPr id="64" name="Bildobjekt 5" descr="global-footprint-bg.jpg"/>
          <p:cNvPicPr>
            <a:picLocks noChangeAspect="1"/>
          </p:cNvPicPr>
          <p:nvPr/>
        </p:nvPicPr>
        <p:blipFill rotWithShape="1">
          <a:blip r:embed="rId4">
            <a:extLst>
              <a:ext uri="{28A0092B-C50C-407E-A947-70E740481C1C}">
                <a14:useLocalDpi xmlns:a14="http://schemas.microsoft.com/office/drawing/2010/main" xmlns="" val="0"/>
              </a:ext>
            </a:extLst>
          </a:blip>
          <a:srcRect t="9396" r="744"/>
          <a:stretch/>
        </p:blipFill>
        <p:spPr>
          <a:xfrm>
            <a:off x="0" y="0"/>
            <a:ext cx="9144000" cy="5143499"/>
          </a:xfrm>
          <a:prstGeom prst="rect">
            <a:avLst/>
          </a:prstGeom>
        </p:spPr>
      </p:pic>
      <p:sp>
        <p:nvSpPr>
          <p:cNvPr id="2" name="Title 1"/>
          <p:cNvSpPr>
            <a:spLocks noGrp="1"/>
          </p:cNvSpPr>
          <p:nvPr>
            <p:ph type="title"/>
          </p:nvPr>
        </p:nvSpPr>
        <p:spPr>
          <a:xfrm>
            <a:off x="457200" y="251886"/>
            <a:ext cx="8229600" cy="423784"/>
          </a:xfrm>
        </p:spPr>
        <p:txBody>
          <a:bodyPr>
            <a:noAutofit/>
          </a:bodyPr>
          <a:lstStyle/>
          <a:p>
            <a:pPr algn="l">
              <a:lnSpc>
                <a:spcPct val="90000"/>
              </a:lnSpc>
              <a:spcBef>
                <a:spcPts val="0"/>
              </a:spcBef>
              <a:spcAft>
                <a:spcPts val="0"/>
              </a:spcAft>
              <a:buNone/>
            </a:pPr>
            <a:r>
              <a:rPr lang="en-US" sz="2400" b="1" i="0">
                <a:solidFill>
                  <a:srgbClr val="FA821E"/>
                </a:solidFill>
                <a:ea typeface="黑体" pitchFamily="49" charset="-122"/>
              </a:rPr>
              <a:t>Gemalto M2M 解决方案帮助实现连通的世界</a:t>
            </a:r>
          </a:p>
        </p:txBody>
      </p:sp>
      <p:sp>
        <p:nvSpPr>
          <p:cNvPr id="3" name="Footer Placeholder 2"/>
          <p:cNvSpPr>
            <a:spLocks noGrp="1"/>
          </p:cNvSpPr>
          <p:nvPr>
            <p:ph type="ftr" sz="quarter" idx="3"/>
          </p:nvPr>
        </p:nvSpPr>
        <p:spPr>
          <a:xfrm>
            <a:off x="247650" y="4763740"/>
            <a:ext cx="2895600" cy="153888"/>
          </a:xfrm>
        </p:spPr>
        <p:txBody>
          <a:bodyPr/>
          <a:lstStyle/>
          <a:p>
            <a:r>
              <a:rPr lang="sv-SE" sz="1800" b="0" i="0">
                <a:latin typeface="Arial"/>
              </a:rPr>
              <a:t>|  Gemalto M2M</a:t>
            </a:r>
          </a:p>
        </p:txBody>
      </p:sp>
      <p:sp>
        <p:nvSpPr>
          <p:cNvPr id="5" name="Slide Number Placeholder 4"/>
          <p:cNvSpPr>
            <a:spLocks noGrp="1"/>
          </p:cNvSpPr>
          <p:nvPr>
            <p:ph type="sldNum" sz="quarter" idx="4"/>
          </p:nvPr>
        </p:nvSpPr>
        <p:spPr>
          <a:xfrm>
            <a:off x="-76200" y="4765247"/>
            <a:ext cx="266700" cy="153888"/>
          </a:xfrm>
        </p:spPr>
        <p:txBody>
          <a:bodyPr/>
          <a:lstStyle/>
          <a:p>
            <a:fld id="{21DD069B-AC54-4A5D-8190-A1CB62E1E50C}" type="slidenum">
              <a:rPr lang="en-GB" sz="1800" b="0" i="0">
                <a:latin typeface="Arial"/>
              </a:rPr>
              <a:pPr/>
              <a:t>33</a:t>
            </a:fld>
            <a:endParaRPr lang="en-GB" sz="1800" b="0" i="0">
              <a:latin typeface="Arial"/>
            </a:endParaRPr>
          </a:p>
        </p:txBody>
      </p:sp>
      <p:pic>
        <p:nvPicPr>
          <p:cNvPr id="51" name="Bildobjekt 34" descr="short-facts-1.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8000" y="670559"/>
            <a:ext cx="7320280" cy="3680461"/>
          </a:xfrm>
          <a:prstGeom prst="rect">
            <a:avLst/>
          </a:prstGeom>
          <a:effectLst>
            <a:outerShdw blurRad="50800" dist="38100" dir="2700000" algn="tl" rotWithShape="0">
              <a:srgbClr val="000000">
                <a:alpha val="43000"/>
              </a:srgbClr>
            </a:outerShdw>
          </a:effectLst>
        </p:spPr>
      </p:pic>
      <p:sp>
        <p:nvSpPr>
          <p:cNvPr id="52" name="Rektangel 64"/>
          <p:cNvSpPr/>
          <p:nvPr/>
        </p:nvSpPr>
        <p:spPr>
          <a:xfrm>
            <a:off x="1263548" y="947993"/>
            <a:ext cx="3593475" cy="369332"/>
          </a:xfrm>
          <a:prstGeom prst="rect">
            <a:avLst/>
          </a:prstGeom>
        </p:spPr>
        <p:txBody>
          <a:bodyPr wrap="square">
            <a:spAutoFit/>
          </a:bodyPr>
          <a:lstStyle/>
          <a:p>
            <a:pPr algn="ctr">
              <a:buNone/>
            </a:pPr>
            <a:r>
              <a:rPr lang="sv-SE" b="1" i="0">
                <a:ea typeface="黑体" pitchFamily="49" charset="-122"/>
                <a:cs typeface="Arial" pitchFamily="34" charset="0"/>
              </a:rPr>
              <a:t>GEMALTO M2M</a:t>
            </a:r>
          </a:p>
        </p:txBody>
      </p:sp>
      <p:cxnSp>
        <p:nvCxnSpPr>
          <p:cNvPr id="53" name="Rak 66"/>
          <p:cNvCxnSpPr/>
          <p:nvPr/>
        </p:nvCxnSpPr>
        <p:spPr>
          <a:xfrm>
            <a:off x="127000" y="1302652"/>
            <a:ext cx="57785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104140" y="1364974"/>
            <a:ext cx="6108700" cy="1631216"/>
          </a:xfrm>
          <a:prstGeom prst="rect">
            <a:avLst/>
          </a:prstGeom>
        </p:spPr>
        <p:txBody>
          <a:bodyPr wrap="square">
            <a:spAutoFit/>
          </a:bodyPr>
          <a:lstStyle/>
          <a:p>
            <a:pPr marL="237744" lvl="2" indent="-237744" algn="l">
              <a:spcBef>
                <a:spcPts val="600"/>
              </a:spcBef>
              <a:buClr>
                <a:srgbClr val="FF8200"/>
              </a:buClr>
              <a:buSzPct val="100000"/>
              <a:buBlip>
                <a:blip r:embed="rId6"/>
              </a:buBlip>
            </a:pPr>
            <a:r>
              <a:rPr lang="de-DE" sz="1600" b="0" i="0">
                <a:ea typeface="黑体" pitchFamily="49" charset="-122"/>
                <a:cs typeface="Arial" pitchFamily="34" charset="0"/>
              </a:rPr>
              <a:t>我们帮助全球各地的客户连接其设备</a:t>
            </a:r>
          </a:p>
          <a:p>
            <a:pPr marL="237744" lvl="2" indent="-237744" algn="l">
              <a:spcBef>
                <a:spcPts val="600"/>
              </a:spcBef>
              <a:buClr>
                <a:srgbClr val="FF8200"/>
              </a:buClr>
              <a:buSzPct val="100000"/>
              <a:buBlip>
                <a:blip r:embed="rId6"/>
              </a:buBlip>
            </a:pPr>
            <a:r>
              <a:rPr lang="de-DE" sz="1600" b="0" i="0">
                <a:ea typeface="黑体" pitchFamily="49" charset="-122"/>
                <a:cs typeface="Arial" pitchFamily="34" charset="0"/>
              </a:rPr>
              <a:t>于 1994 年发明蜂窝 M2M</a:t>
            </a:r>
          </a:p>
          <a:p>
            <a:pPr marL="237744" lvl="2" indent="-237744" algn="l">
              <a:spcBef>
                <a:spcPts val="600"/>
              </a:spcBef>
              <a:buClr>
                <a:srgbClr val="FF8200"/>
              </a:buClr>
              <a:buSzPct val="100000"/>
              <a:buBlip>
                <a:blip r:embed="rId6"/>
              </a:buBlip>
            </a:pPr>
            <a:r>
              <a:rPr lang="de-DE" sz="1600" b="0" i="0">
                <a:ea typeface="黑体" pitchFamily="49" charset="-122"/>
                <a:cs typeface="Arial" pitchFamily="34" charset="0"/>
              </a:rPr>
              <a:t>我们将 Java 带入 M2M</a:t>
            </a:r>
          </a:p>
          <a:p>
            <a:pPr marL="237744" lvl="2" indent="-237744" algn="l">
              <a:spcBef>
                <a:spcPts val="600"/>
              </a:spcBef>
              <a:buClr>
                <a:srgbClr val="FF8200"/>
              </a:buClr>
              <a:buSzPct val="100000"/>
              <a:buBlip>
                <a:blip r:embed="rId6"/>
              </a:buBlip>
            </a:pPr>
            <a:r>
              <a:rPr lang="de-DE" sz="1600" b="0" i="0">
                <a:ea typeface="黑体" pitchFamily="49" charset="-122"/>
                <a:cs typeface="Arial" pitchFamily="34" charset="0"/>
              </a:rPr>
              <a:t>现场支持超过 5000 万台设备</a:t>
            </a:r>
          </a:p>
          <a:p>
            <a:pPr marL="237744" lvl="2" indent="-237744" algn="l">
              <a:spcBef>
                <a:spcPts val="600"/>
              </a:spcBef>
              <a:buClr>
                <a:srgbClr val="FF8200"/>
              </a:buClr>
              <a:buSzPct val="100000"/>
              <a:buBlip>
                <a:blip r:embed="rId6"/>
              </a:buBlip>
            </a:pPr>
            <a:r>
              <a:rPr lang="en-US" sz="1600" b="0" i="0">
                <a:ea typeface="黑体" pitchFamily="49" charset="-122"/>
                <a:cs typeface="Arial" pitchFamily="34" charset="0"/>
              </a:rPr>
              <a:t>我们的解决方案：</a:t>
            </a:r>
          </a:p>
        </p:txBody>
      </p:sp>
      <p:sp>
        <p:nvSpPr>
          <p:cNvPr id="8" name="TextBox 7"/>
          <p:cNvSpPr txBox="1"/>
          <p:nvPr/>
        </p:nvSpPr>
        <p:spPr>
          <a:xfrm>
            <a:off x="7620" y="2987040"/>
            <a:ext cx="3162300" cy="892552"/>
          </a:xfrm>
          <a:prstGeom prst="rect">
            <a:avLst/>
          </a:prstGeom>
          <a:noFill/>
        </p:spPr>
        <p:txBody>
          <a:bodyPr wrap="square" rtlCol="0">
            <a:spAutoFit/>
          </a:bodyPr>
          <a:lstStyle/>
          <a:p>
            <a:pPr marL="539496" lvl="3" indent="-182880" algn="l">
              <a:spcBef>
                <a:spcPts val="600"/>
              </a:spcBef>
              <a:buClr>
                <a:srgbClr val="000000"/>
              </a:buClr>
              <a:buFont typeface="Arial"/>
              <a:buChar char="•"/>
            </a:pPr>
            <a:r>
              <a:rPr lang="en-US" sz="1400" b="0" i="0">
                <a:ea typeface="黑体" pitchFamily="49" charset="-122"/>
                <a:cs typeface="Arial" pitchFamily="34" charset="0"/>
              </a:rPr>
              <a:t>开辟新的业务模式</a:t>
            </a:r>
          </a:p>
          <a:p>
            <a:pPr marL="539496" lvl="3" indent="-182880" algn="l">
              <a:spcBef>
                <a:spcPts val="600"/>
              </a:spcBef>
              <a:buClr>
                <a:srgbClr val="000000"/>
              </a:buClr>
              <a:buFont typeface="Arial"/>
              <a:buChar char="•"/>
            </a:pPr>
            <a:r>
              <a:rPr lang="en-US" sz="1400" b="0" i="0">
                <a:ea typeface="黑体" pitchFamily="49" charset="-122"/>
                <a:cs typeface="Arial" pitchFamily="34" charset="0"/>
              </a:rPr>
              <a:t>自动化工业流程</a:t>
            </a:r>
          </a:p>
          <a:p>
            <a:pPr marL="539496" lvl="3" indent="-182880" algn="l">
              <a:spcBef>
                <a:spcPts val="600"/>
              </a:spcBef>
              <a:buClr>
                <a:srgbClr val="000000"/>
              </a:buClr>
              <a:buFont typeface="Arial"/>
              <a:buChar char="•"/>
            </a:pPr>
            <a:r>
              <a:rPr lang="en-US" sz="1400" b="0" i="0">
                <a:ea typeface="黑体" pitchFamily="49" charset="-122"/>
                <a:cs typeface="Arial" pitchFamily="34" charset="0"/>
              </a:rPr>
              <a:t>降低支持成本</a:t>
            </a:r>
          </a:p>
        </p:txBody>
      </p:sp>
      <p:sp>
        <p:nvSpPr>
          <p:cNvPr id="15" name="TextBox 14"/>
          <p:cNvSpPr txBox="1"/>
          <p:nvPr/>
        </p:nvSpPr>
        <p:spPr>
          <a:xfrm>
            <a:off x="2827020" y="2987040"/>
            <a:ext cx="3136900" cy="984885"/>
          </a:xfrm>
          <a:prstGeom prst="rect">
            <a:avLst/>
          </a:prstGeom>
          <a:noFill/>
        </p:spPr>
        <p:txBody>
          <a:bodyPr wrap="square" rtlCol="0">
            <a:spAutoFit/>
          </a:bodyPr>
          <a:lstStyle/>
          <a:p>
            <a:pPr marL="539496" lvl="3" indent="-182880" algn="l">
              <a:spcBef>
                <a:spcPts val="600"/>
              </a:spcBef>
              <a:buClr>
                <a:srgbClr val="000000"/>
              </a:buClr>
              <a:buFont typeface="Arial"/>
              <a:buChar char="•"/>
            </a:pPr>
            <a:r>
              <a:rPr lang="en-US" sz="1400" b="0" i="0">
                <a:ea typeface="黑体" pitchFamily="49" charset="-122"/>
                <a:cs typeface="Arial" pitchFamily="34" charset="0"/>
              </a:rPr>
              <a:t>资源的优化使用</a:t>
            </a:r>
          </a:p>
          <a:p>
            <a:pPr marL="539496" lvl="3" indent="-182880" algn="l">
              <a:spcBef>
                <a:spcPts val="600"/>
              </a:spcBef>
              <a:buClr>
                <a:srgbClr val="000000"/>
              </a:buClr>
              <a:buFont typeface="Arial"/>
              <a:buChar char="•"/>
            </a:pPr>
            <a:r>
              <a:rPr lang="en-US" sz="1400" b="0" i="0">
                <a:ea typeface="黑体" pitchFamily="49" charset="-122"/>
                <a:cs typeface="Arial" pitchFamily="34" charset="0"/>
              </a:rPr>
              <a:t>长期可靠地工作</a:t>
            </a:r>
          </a:p>
          <a:p>
            <a:pPr algn="l">
              <a:spcBef>
                <a:spcPts val="600"/>
              </a:spcBef>
              <a:buNone/>
            </a:pPr>
            <a:endParaRPr lang="en-US" sz="2000" dirty="0" smtClean="0">
              <a:solidFill>
                <a:schemeClr val="tx2"/>
              </a:solidFill>
              <a:ea typeface="黑体" pitchFamily="49" charset="-122"/>
              <a:cs typeface="Arial" pitchFamily="34" charset="0"/>
            </a:endParaRPr>
          </a:p>
        </p:txBody>
      </p:sp>
    </p:spTree>
    <p:extLst>
      <p:ext uri="{BB962C8B-B14F-4D97-AF65-F5344CB8AC3E}">
        <p14:creationId xmlns:p14="http://schemas.microsoft.com/office/powerpoint/2010/main" xmlns="" val="888214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extLst>
              <p:ext uri="{D42A27DB-BD31-4B8C-83A1-F6EECF244321}">
                <p14:modId xmlns:p14="http://schemas.microsoft.com/office/powerpoint/2010/main" xmlns="" val="2181700481"/>
              </p:ext>
            </p:extLst>
          </p:nvPr>
        </p:nvGraphicFramePr>
        <p:xfrm>
          <a:off x="1589" y="1192"/>
          <a:ext cx="1587" cy="1190"/>
        </p:xfrm>
        <a:graphic>
          <a:graphicData uri="http://schemas.openxmlformats.org/presentationml/2006/ole">
            <p:oleObj spid="_x0000_s2096" name="think-cell Slide" r:id="rId3" imgW="360" imgH="360" progId="">
              <p:embed/>
            </p:oleObj>
          </a:graphicData>
        </a:graphic>
      </p:graphicFrame>
      <p:pic>
        <p:nvPicPr>
          <p:cNvPr id="55" name="Picture 2" descr="C:\Data\Marketing\Company presentation\Wimmelbild\wimmelbild_output\overview (00000)_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1229" b="9889"/>
          <a:stretch/>
        </p:blipFill>
        <p:spPr bwMode="auto">
          <a:xfrm>
            <a:off x="756620" y="1061387"/>
            <a:ext cx="7990258" cy="30744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429686"/>
            <a:ext cx="8229600" cy="423784"/>
          </a:xfrm>
        </p:spPr>
        <p:txBody>
          <a:bodyPr>
            <a:normAutofit/>
          </a:bodyPr>
          <a:lstStyle/>
          <a:p>
            <a:pPr algn="l">
              <a:lnSpc>
                <a:spcPct val="90000"/>
              </a:lnSpc>
              <a:spcBef>
                <a:spcPts val="0"/>
              </a:spcBef>
              <a:spcAft>
                <a:spcPts val="0"/>
              </a:spcAft>
              <a:buNone/>
            </a:pPr>
            <a:r>
              <a:rPr lang="de-DE" sz="2800" b="1" i="0">
                <a:solidFill>
                  <a:srgbClr val="FA821E"/>
                </a:solidFill>
                <a:ea typeface="黑体" pitchFamily="49" charset="-122"/>
              </a:rPr>
              <a:t>Gemalto M2M 连通您身边的世界……</a:t>
            </a:r>
          </a:p>
        </p:txBody>
      </p:sp>
      <p:sp>
        <p:nvSpPr>
          <p:cNvPr id="3" name="Footer Placeholder 2"/>
          <p:cNvSpPr>
            <a:spLocks noGrp="1"/>
          </p:cNvSpPr>
          <p:nvPr>
            <p:ph type="ftr" sz="quarter" idx="3"/>
          </p:nvPr>
        </p:nvSpPr>
        <p:spPr>
          <a:xfrm>
            <a:off x="717550" y="4484340"/>
            <a:ext cx="2895600" cy="276999"/>
          </a:xfrm>
        </p:spPr>
        <p:txBody>
          <a:bodyPr/>
          <a:lstStyle/>
          <a:p>
            <a:r>
              <a:rPr lang="sv-SE" sz="1800" b="0" i="0">
                <a:ea typeface="黑体" pitchFamily="49" charset="-122"/>
                <a:cs typeface="Arial" pitchFamily="34" charset="0"/>
              </a:rPr>
              <a:t>|  Gemalto M2M</a:t>
            </a:r>
          </a:p>
        </p:txBody>
      </p:sp>
      <p:sp>
        <p:nvSpPr>
          <p:cNvPr id="5" name="Slide Number Placeholder 4"/>
          <p:cNvSpPr>
            <a:spLocks noGrp="1"/>
          </p:cNvSpPr>
          <p:nvPr>
            <p:ph type="sldNum" sz="quarter" idx="4"/>
          </p:nvPr>
        </p:nvSpPr>
        <p:spPr>
          <a:xfrm>
            <a:off x="393700" y="4485847"/>
            <a:ext cx="266700" cy="276999"/>
          </a:xfrm>
        </p:spPr>
        <p:txBody>
          <a:bodyPr/>
          <a:lstStyle/>
          <a:p>
            <a:fld id="{21DD069B-AC54-4A5D-8190-A1CB62E1E50C}" type="slidenum">
              <a:rPr lang="en-GB" sz="1800" b="0" i="0">
                <a:ea typeface="黑体" pitchFamily="49" charset="-122"/>
                <a:cs typeface="Arial" pitchFamily="34" charset="0"/>
              </a:rPr>
              <a:pPr/>
              <a:t>34</a:t>
            </a:fld>
            <a:endParaRPr lang="en-GB" sz="1800" b="0" i="0">
              <a:ea typeface="黑体" pitchFamily="49" charset="-122"/>
              <a:cs typeface="Arial" pitchFamily="34" charset="0"/>
            </a:endParaRPr>
          </a:p>
        </p:txBody>
      </p:sp>
      <p:grpSp>
        <p:nvGrpSpPr>
          <p:cNvPr id="90" name="Group 89"/>
          <p:cNvGrpSpPr/>
          <p:nvPr/>
        </p:nvGrpSpPr>
        <p:grpSpPr>
          <a:xfrm>
            <a:off x="4924507" y="3111559"/>
            <a:ext cx="879343" cy="693376"/>
            <a:chOff x="9646918" y="2758440"/>
            <a:chExt cx="1242849" cy="883920"/>
          </a:xfrm>
          <a:effectLst>
            <a:glow rad="63500">
              <a:schemeClr val="accent5">
                <a:satMod val="175000"/>
                <a:alpha val="40000"/>
              </a:schemeClr>
            </a:glow>
          </a:effectLst>
        </p:grpSpPr>
        <p:cxnSp>
          <p:nvCxnSpPr>
            <p:cNvPr id="91" name="Straight Connector 90"/>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2" name="Rectangle 91"/>
            <p:cNvSpPr/>
            <p:nvPr/>
          </p:nvSpPr>
          <p:spPr>
            <a:xfrm>
              <a:off x="9646918" y="2758440"/>
              <a:ext cx="1242849"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电动汽车</a:t>
              </a:r>
            </a:p>
          </p:txBody>
        </p:sp>
      </p:grpSp>
      <p:grpSp>
        <p:nvGrpSpPr>
          <p:cNvPr id="93" name="Group 92"/>
          <p:cNvGrpSpPr/>
          <p:nvPr/>
        </p:nvGrpSpPr>
        <p:grpSpPr>
          <a:xfrm>
            <a:off x="5935674" y="1643023"/>
            <a:ext cx="985466" cy="983784"/>
            <a:chOff x="9646920" y="2758440"/>
            <a:chExt cx="1127760" cy="1254138"/>
          </a:xfrm>
          <a:effectLst>
            <a:glow rad="63500">
              <a:schemeClr val="accent5">
                <a:satMod val="175000"/>
                <a:alpha val="40000"/>
              </a:schemeClr>
            </a:glow>
          </a:effectLst>
        </p:grpSpPr>
        <p:cxnSp>
          <p:nvCxnSpPr>
            <p:cNvPr id="94" name="Straight Connector 93"/>
            <p:cNvCxnSpPr/>
            <p:nvPr/>
          </p:nvCxnSpPr>
          <p:spPr>
            <a:xfrm>
              <a:off x="9646920" y="2758440"/>
              <a:ext cx="0" cy="1254138"/>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5" name="Rectangle 94"/>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运输</a:t>
              </a:r>
            </a:p>
          </p:txBody>
        </p:sp>
      </p:grpSp>
      <p:grpSp>
        <p:nvGrpSpPr>
          <p:cNvPr id="96" name="Group 95"/>
          <p:cNvGrpSpPr/>
          <p:nvPr/>
        </p:nvGrpSpPr>
        <p:grpSpPr>
          <a:xfrm>
            <a:off x="4390269" y="2552409"/>
            <a:ext cx="994245" cy="661465"/>
            <a:chOff x="9576584" y="2758440"/>
            <a:chExt cx="1137808" cy="843241"/>
          </a:xfrm>
          <a:effectLst>
            <a:glow rad="63500">
              <a:schemeClr val="accent5">
                <a:satMod val="175000"/>
                <a:alpha val="40000"/>
              </a:schemeClr>
            </a:glow>
          </a:effectLst>
        </p:grpSpPr>
        <p:cxnSp>
          <p:nvCxnSpPr>
            <p:cNvPr id="97" name="Straight Connector 96"/>
            <p:cNvCxnSpPr/>
            <p:nvPr/>
          </p:nvCxnSpPr>
          <p:spPr>
            <a:xfrm>
              <a:off x="9576584" y="2758440"/>
              <a:ext cx="0" cy="843241"/>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98" name="Rectangle 97"/>
            <p:cNvSpPr/>
            <p:nvPr/>
          </p:nvSpPr>
          <p:spPr>
            <a:xfrm>
              <a:off x="9586632"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汽车</a:t>
              </a:r>
            </a:p>
          </p:txBody>
        </p:sp>
      </p:grpSp>
      <p:grpSp>
        <p:nvGrpSpPr>
          <p:cNvPr id="99" name="Group 98"/>
          <p:cNvGrpSpPr/>
          <p:nvPr/>
        </p:nvGrpSpPr>
        <p:grpSpPr>
          <a:xfrm>
            <a:off x="4184735" y="1245134"/>
            <a:ext cx="682028" cy="821413"/>
            <a:chOff x="9646920" y="2758440"/>
            <a:chExt cx="1127760" cy="1047144"/>
          </a:xfrm>
          <a:effectLst>
            <a:glow rad="63500">
              <a:schemeClr val="accent5">
                <a:satMod val="175000"/>
                <a:alpha val="40000"/>
              </a:schemeClr>
            </a:glow>
          </a:effectLst>
        </p:grpSpPr>
        <p:cxnSp>
          <p:nvCxnSpPr>
            <p:cNvPr id="100" name="Straight Connector 99"/>
            <p:cNvCxnSpPr/>
            <p:nvPr/>
          </p:nvCxnSpPr>
          <p:spPr>
            <a:xfrm>
              <a:off x="9646920" y="2758440"/>
              <a:ext cx="0" cy="1047144"/>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1" name="Rectangle 100"/>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dirty="0" smtClean="0">
                  <a:solidFill>
                    <a:schemeClr val="bg1"/>
                  </a:solidFill>
                  <a:ea typeface="黑体" pitchFamily="49" charset="-122"/>
                  <a:cs typeface="Arial" pitchFamily="34" charset="0"/>
                </a:rPr>
                <a:t>智能</a:t>
              </a:r>
            </a:p>
            <a:p>
              <a:pPr indent="-182880" algn="ctr">
                <a:spcAft>
                  <a:spcPts val="0"/>
                </a:spcAft>
                <a:buNone/>
              </a:pPr>
              <a:r>
                <a:rPr lang="de-DE" sz="1400" b="1" i="0" dirty="0" smtClean="0">
                  <a:solidFill>
                    <a:schemeClr val="bg1"/>
                  </a:solidFill>
                  <a:ea typeface="黑体" pitchFamily="49" charset="-122"/>
                  <a:cs typeface="Arial" pitchFamily="34" charset="0"/>
                </a:rPr>
                <a:t>能源</a:t>
              </a:r>
              <a:endParaRPr lang="de-DE" sz="1400" b="1" i="0" dirty="0">
                <a:solidFill>
                  <a:schemeClr val="bg1"/>
                </a:solidFill>
                <a:ea typeface="黑体" pitchFamily="49" charset="-122"/>
                <a:cs typeface="Arial" pitchFamily="34" charset="0"/>
              </a:endParaRPr>
            </a:p>
          </p:txBody>
        </p:sp>
      </p:grpSp>
      <p:grpSp>
        <p:nvGrpSpPr>
          <p:cNvPr id="102" name="Group 101"/>
          <p:cNvGrpSpPr/>
          <p:nvPr/>
        </p:nvGrpSpPr>
        <p:grpSpPr>
          <a:xfrm>
            <a:off x="1210158" y="2089252"/>
            <a:ext cx="811232" cy="568038"/>
            <a:chOff x="9646920" y="2758440"/>
            <a:chExt cx="1127760" cy="883920"/>
          </a:xfrm>
          <a:effectLst>
            <a:glow rad="63500">
              <a:schemeClr val="accent5">
                <a:satMod val="175000"/>
                <a:alpha val="40000"/>
              </a:schemeClr>
            </a:glow>
          </a:effectLst>
        </p:grpSpPr>
        <p:cxnSp>
          <p:nvCxnSpPr>
            <p:cNvPr id="103" name="Straight Connector 102"/>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4" name="Rectangle 103"/>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安全</a:t>
              </a:r>
            </a:p>
          </p:txBody>
        </p:sp>
      </p:grpSp>
      <p:grpSp>
        <p:nvGrpSpPr>
          <p:cNvPr id="105" name="Group 104"/>
          <p:cNvGrpSpPr/>
          <p:nvPr/>
        </p:nvGrpSpPr>
        <p:grpSpPr>
          <a:xfrm>
            <a:off x="4829195" y="1819091"/>
            <a:ext cx="842470" cy="693376"/>
            <a:chOff x="9646920" y="2758440"/>
            <a:chExt cx="1127760" cy="883920"/>
          </a:xfrm>
          <a:effectLst>
            <a:glow rad="63500">
              <a:schemeClr val="accent5">
                <a:satMod val="175000"/>
                <a:alpha val="40000"/>
              </a:schemeClr>
            </a:glow>
          </a:effectLst>
        </p:grpSpPr>
        <p:cxnSp>
          <p:nvCxnSpPr>
            <p:cNvPr id="106" name="Straight Connector 105"/>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07" name="Rectangle 106"/>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跟踪</a:t>
              </a:r>
            </a:p>
          </p:txBody>
        </p:sp>
      </p:grpSp>
      <p:grpSp>
        <p:nvGrpSpPr>
          <p:cNvPr id="108" name="Group 107"/>
          <p:cNvGrpSpPr/>
          <p:nvPr/>
        </p:nvGrpSpPr>
        <p:grpSpPr>
          <a:xfrm flipH="1">
            <a:off x="2931257" y="1270426"/>
            <a:ext cx="707553" cy="906714"/>
            <a:chOff x="9646920" y="2758440"/>
            <a:chExt cx="1127760" cy="1155887"/>
          </a:xfrm>
          <a:effectLst>
            <a:glow rad="63500">
              <a:schemeClr val="accent5">
                <a:satMod val="175000"/>
                <a:alpha val="40000"/>
              </a:schemeClr>
            </a:glow>
          </a:effectLst>
        </p:grpSpPr>
        <p:cxnSp>
          <p:nvCxnSpPr>
            <p:cNvPr id="109" name="Straight Connector 108"/>
            <p:cNvCxnSpPr/>
            <p:nvPr/>
          </p:nvCxnSpPr>
          <p:spPr>
            <a:xfrm flipH="1">
              <a:off x="9646920" y="2758440"/>
              <a:ext cx="0" cy="1155887"/>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0" name="Rectangle 109"/>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dirty="0" smtClean="0">
                  <a:solidFill>
                    <a:schemeClr val="bg1"/>
                  </a:solidFill>
                  <a:ea typeface="黑体" pitchFamily="49" charset="-122"/>
                  <a:cs typeface="Arial" pitchFamily="34" charset="0"/>
                </a:rPr>
                <a:t>智能</a:t>
              </a:r>
            </a:p>
            <a:p>
              <a:pPr indent="-182880" algn="ctr">
                <a:spcAft>
                  <a:spcPts val="0"/>
                </a:spcAft>
                <a:buNone/>
              </a:pPr>
              <a:r>
                <a:rPr lang="de-DE" sz="1400" b="1" i="0" dirty="0" smtClean="0">
                  <a:solidFill>
                    <a:schemeClr val="bg1"/>
                  </a:solidFill>
                  <a:ea typeface="黑体" pitchFamily="49" charset="-122"/>
                  <a:cs typeface="Arial" pitchFamily="34" charset="0"/>
                </a:rPr>
                <a:t>量表</a:t>
              </a:r>
              <a:endParaRPr lang="de-DE" sz="1400" b="1" i="0" dirty="0">
                <a:solidFill>
                  <a:schemeClr val="bg1"/>
                </a:solidFill>
                <a:ea typeface="黑体" pitchFamily="49" charset="-122"/>
                <a:cs typeface="Arial" pitchFamily="34" charset="0"/>
              </a:endParaRPr>
            </a:p>
          </p:txBody>
        </p:sp>
      </p:grpSp>
      <p:grpSp>
        <p:nvGrpSpPr>
          <p:cNvPr id="111" name="Group 110"/>
          <p:cNvGrpSpPr/>
          <p:nvPr/>
        </p:nvGrpSpPr>
        <p:grpSpPr>
          <a:xfrm flipH="1">
            <a:off x="2799718" y="2258208"/>
            <a:ext cx="985466" cy="693376"/>
            <a:chOff x="9646920" y="2758440"/>
            <a:chExt cx="1127760" cy="883920"/>
          </a:xfrm>
          <a:effectLst>
            <a:glow rad="63500">
              <a:schemeClr val="accent5">
                <a:satMod val="175000"/>
                <a:alpha val="40000"/>
              </a:schemeClr>
            </a:glow>
          </a:effectLst>
        </p:grpSpPr>
        <p:cxnSp>
          <p:nvCxnSpPr>
            <p:cNvPr id="112" name="Straight Connector 111"/>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3" name="Rectangle 112"/>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连接的路灯</a:t>
              </a:r>
            </a:p>
          </p:txBody>
        </p:sp>
      </p:grpSp>
      <p:grpSp>
        <p:nvGrpSpPr>
          <p:cNvPr id="114" name="Group 113"/>
          <p:cNvGrpSpPr/>
          <p:nvPr/>
        </p:nvGrpSpPr>
        <p:grpSpPr>
          <a:xfrm>
            <a:off x="7600085" y="2448913"/>
            <a:ext cx="753256" cy="693376"/>
            <a:chOff x="9646920" y="2758440"/>
            <a:chExt cx="1127760" cy="883920"/>
          </a:xfrm>
          <a:effectLst>
            <a:glow rad="63500">
              <a:schemeClr val="accent5">
                <a:satMod val="175000"/>
                <a:alpha val="40000"/>
              </a:schemeClr>
            </a:glow>
          </a:effectLst>
        </p:grpSpPr>
        <p:cxnSp>
          <p:nvCxnSpPr>
            <p:cNvPr id="115" name="Straight Connector 114"/>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6" name="Rectangle 115"/>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物流</a:t>
              </a:r>
            </a:p>
          </p:txBody>
        </p:sp>
      </p:grpSp>
      <p:grpSp>
        <p:nvGrpSpPr>
          <p:cNvPr id="117" name="Group 116"/>
          <p:cNvGrpSpPr/>
          <p:nvPr/>
        </p:nvGrpSpPr>
        <p:grpSpPr>
          <a:xfrm>
            <a:off x="6822281" y="2246871"/>
            <a:ext cx="454527" cy="693376"/>
            <a:chOff x="9646920" y="2758440"/>
            <a:chExt cx="1127760" cy="883920"/>
          </a:xfrm>
          <a:effectLst>
            <a:glow rad="63500">
              <a:schemeClr val="accent5">
                <a:satMod val="175000"/>
                <a:alpha val="40000"/>
              </a:schemeClr>
            </a:glow>
          </a:effectLst>
        </p:grpSpPr>
        <p:cxnSp>
          <p:nvCxnSpPr>
            <p:cNvPr id="118" name="Straight Connector 117"/>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19" name="Rectangle 118"/>
            <p:cNvSpPr/>
            <p:nvPr/>
          </p:nvSpPr>
          <p:spPr>
            <a:xfrm>
              <a:off x="9646920" y="2758440"/>
              <a:ext cx="1127760"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ITS</a:t>
              </a:r>
            </a:p>
          </p:txBody>
        </p:sp>
      </p:grpSp>
      <p:grpSp>
        <p:nvGrpSpPr>
          <p:cNvPr id="120" name="Group 119"/>
          <p:cNvGrpSpPr/>
          <p:nvPr/>
        </p:nvGrpSpPr>
        <p:grpSpPr>
          <a:xfrm flipH="1">
            <a:off x="1598016" y="1582544"/>
            <a:ext cx="687986" cy="667165"/>
            <a:chOff x="9619327" y="2758440"/>
            <a:chExt cx="787327" cy="850506"/>
          </a:xfrm>
          <a:effectLst>
            <a:glow rad="63500">
              <a:schemeClr val="accent5">
                <a:satMod val="175000"/>
                <a:alpha val="40000"/>
              </a:schemeClr>
            </a:glow>
          </a:effectLst>
        </p:grpSpPr>
        <p:cxnSp>
          <p:nvCxnSpPr>
            <p:cNvPr id="121" name="Straight Connector 120"/>
            <p:cNvCxnSpPr/>
            <p:nvPr/>
          </p:nvCxnSpPr>
          <p:spPr>
            <a:xfrm>
              <a:off x="9646920" y="2758440"/>
              <a:ext cx="0" cy="850506"/>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2" name="Rectangle 121"/>
            <p:cNvSpPr/>
            <p:nvPr/>
          </p:nvSpPr>
          <p:spPr>
            <a:xfrm>
              <a:off x="9619327" y="2758440"/>
              <a:ext cx="787327"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dirty="0" smtClean="0">
                  <a:solidFill>
                    <a:schemeClr val="bg1"/>
                  </a:solidFill>
                  <a:ea typeface="黑体" pitchFamily="49" charset="-122"/>
                  <a:cs typeface="Arial" pitchFamily="34" charset="0"/>
                </a:rPr>
                <a:t>家用</a:t>
              </a:r>
            </a:p>
            <a:p>
              <a:pPr indent="-182880" algn="ctr">
                <a:spcAft>
                  <a:spcPts val="0"/>
                </a:spcAft>
                <a:buNone/>
              </a:pPr>
              <a:r>
                <a:rPr lang="de-DE" sz="1400" b="1" i="0" dirty="0" smtClean="0">
                  <a:solidFill>
                    <a:schemeClr val="bg1"/>
                  </a:solidFill>
                  <a:ea typeface="黑体" pitchFamily="49" charset="-122"/>
                  <a:cs typeface="Arial" pitchFamily="34" charset="0"/>
                </a:rPr>
                <a:t>警报</a:t>
              </a:r>
              <a:endParaRPr lang="de-DE" sz="1400" b="1" i="0" dirty="0">
                <a:solidFill>
                  <a:schemeClr val="bg1"/>
                </a:solidFill>
                <a:ea typeface="黑体" pitchFamily="49" charset="-122"/>
                <a:cs typeface="Arial" pitchFamily="34" charset="0"/>
              </a:endParaRPr>
            </a:p>
          </p:txBody>
        </p:sp>
      </p:grpSp>
      <p:grpSp>
        <p:nvGrpSpPr>
          <p:cNvPr id="50" name="Group 49"/>
          <p:cNvGrpSpPr/>
          <p:nvPr/>
        </p:nvGrpSpPr>
        <p:grpSpPr>
          <a:xfrm>
            <a:off x="1994380" y="1131570"/>
            <a:ext cx="682028" cy="1019740"/>
            <a:chOff x="1416485" y="2129028"/>
            <a:chExt cx="780508" cy="1299972"/>
          </a:xfrm>
          <a:effectLst>
            <a:glow rad="63500">
              <a:schemeClr val="accent5">
                <a:satMod val="175000"/>
                <a:alpha val="40000"/>
              </a:schemeClr>
            </a:glow>
          </a:effectLst>
        </p:grpSpPr>
        <p:cxnSp>
          <p:nvCxnSpPr>
            <p:cNvPr id="124" name="Straight Connector 123"/>
            <p:cNvCxnSpPr/>
            <p:nvPr/>
          </p:nvCxnSpPr>
          <p:spPr>
            <a:xfrm>
              <a:off x="2196993" y="2129028"/>
              <a:ext cx="0" cy="1299972"/>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5" name="Rectangle 124"/>
            <p:cNvSpPr/>
            <p:nvPr/>
          </p:nvSpPr>
          <p:spPr>
            <a:xfrm flipH="1">
              <a:off x="1416485" y="2129028"/>
              <a:ext cx="780508"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RMC</a:t>
              </a:r>
            </a:p>
          </p:txBody>
        </p:sp>
      </p:grpSp>
      <p:grpSp>
        <p:nvGrpSpPr>
          <p:cNvPr id="126" name="Group 125"/>
          <p:cNvGrpSpPr/>
          <p:nvPr/>
        </p:nvGrpSpPr>
        <p:grpSpPr>
          <a:xfrm flipH="1">
            <a:off x="2457076" y="2756722"/>
            <a:ext cx="733262" cy="693376"/>
            <a:chOff x="9646920" y="2758440"/>
            <a:chExt cx="810644" cy="883920"/>
          </a:xfrm>
          <a:effectLst>
            <a:glow rad="63500">
              <a:schemeClr val="accent5">
                <a:satMod val="175000"/>
                <a:alpha val="40000"/>
              </a:schemeClr>
            </a:glow>
          </a:effectLst>
        </p:grpSpPr>
        <p:cxnSp>
          <p:nvCxnSpPr>
            <p:cNvPr id="127" name="Straight Connector 126"/>
            <p:cNvCxnSpPr/>
            <p:nvPr/>
          </p:nvCxnSpPr>
          <p:spPr>
            <a:xfrm>
              <a:off x="9646920"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128" name="Rectangle 127"/>
            <p:cNvSpPr/>
            <p:nvPr/>
          </p:nvSpPr>
          <p:spPr>
            <a:xfrm>
              <a:off x="9646920" y="2758440"/>
              <a:ext cx="810644"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a:solidFill>
                    <a:schemeClr val="bg1"/>
                  </a:solidFill>
                  <a:ea typeface="黑体" pitchFamily="49" charset="-122"/>
                  <a:cs typeface="Arial" pitchFamily="34" charset="0"/>
                </a:rPr>
                <a:t>数字广告牌</a:t>
              </a:r>
            </a:p>
          </p:txBody>
        </p:sp>
      </p:grpSp>
      <p:sp>
        <p:nvSpPr>
          <p:cNvPr id="4" name="TextBox 3"/>
          <p:cNvSpPr txBox="1"/>
          <p:nvPr/>
        </p:nvSpPr>
        <p:spPr>
          <a:xfrm>
            <a:off x="304800" y="4737100"/>
            <a:ext cx="8661400" cy="406400"/>
          </a:xfrm>
          <a:prstGeom prst="rect">
            <a:avLst/>
          </a:prstGeom>
          <a:solidFill>
            <a:schemeClr val="bg1"/>
          </a:solidFill>
        </p:spPr>
        <p:txBody>
          <a:bodyPr wrap="square" rtlCol="0">
            <a:spAutoFit/>
          </a:bodyPr>
          <a:lstStyle/>
          <a:p>
            <a:endParaRPr lang="en-US" sz="2000" dirty="0" err="1" smtClean="0">
              <a:solidFill>
                <a:schemeClr val="tx2"/>
              </a:solidFill>
            </a:endParaRPr>
          </a:p>
        </p:txBody>
      </p:sp>
      <p:grpSp>
        <p:nvGrpSpPr>
          <p:cNvPr id="68" name="Group 67"/>
          <p:cNvGrpSpPr/>
          <p:nvPr/>
        </p:nvGrpSpPr>
        <p:grpSpPr>
          <a:xfrm>
            <a:off x="1503306" y="2956259"/>
            <a:ext cx="754389" cy="693376"/>
            <a:chOff x="9152218" y="2758440"/>
            <a:chExt cx="1871769" cy="883920"/>
          </a:xfrm>
          <a:effectLst>
            <a:glow rad="63500">
              <a:schemeClr val="accent5">
                <a:satMod val="175000"/>
                <a:alpha val="40000"/>
              </a:schemeClr>
            </a:glow>
          </a:effectLst>
        </p:grpSpPr>
        <p:cxnSp>
          <p:nvCxnSpPr>
            <p:cNvPr id="69" name="Straight Connector 68"/>
            <p:cNvCxnSpPr/>
            <p:nvPr/>
          </p:nvCxnSpPr>
          <p:spPr>
            <a:xfrm>
              <a:off x="9152218" y="2758440"/>
              <a:ext cx="0" cy="883920"/>
            </a:xfrm>
            <a:prstGeom prst="line">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cxnSp>
        <p:sp>
          <p:nvSpPr>
            <p:cNvPr id="70" name="Rectangle 69"/>
            <p:cNvSpPr/>
            <p:nvPr/>
          </p:nvSpPr>
          <p:spPr>
            <a:xfrm>
              <a:off x="9152218" y="2758440"/>
              <a:ext cx="1871769" cy="441960"/>
            </a:xfrm>
            <a:prstGeom prst="rect">
              <a:avLst/>
            </a:prstGeom>
            <a:solidFill>
              <a:srgbClr val="E15A00">
                <a:alpha val="58000"/>
              </a:srgbClr>
            </a:solidFill>
            <a:ln w="28575" cap="flat" cmpd="sng" algn="ctr">
              <a:solidFill>
                <a:srgbClr val="E15A00">
                  <a:alpha val="74000"/>
                </a:srgbClr>
              </a:solidFill>
              <a:prstDash val="solid"/>
              <a:headEnd type="none" w="med" len="med"/>
              <a:tailEnd type="none" w="med" len="med"/>
            </a:ln>
            <a:effectLst/>
          </p:spPr>
          <p:txBody>
            <a:bodyPr lIns="36000" tIns="0" rIns="36000" bIns="0" anchor="ctr"/>
            <a:lstStyle/>
            <a:p>
              <a:pPr indent="-182880" algn="ctr">
                <a:spcAft>
                  <a:spcPts val="0"/>
                </a:spcAft>
                <a:buNone/>
              </a:pPr>
              <a:r>
                <a:rPr lang="de-DE" sz="1400" b="1" i="0" dirty="0" smtClean="0">
                  <a:solidFill>
                    <a:schemeClr val="bg1"/>
                  </a:solidFill>
                  <a:ea typeface="黑体" pitchFamily="49" charset="-122"/>
                  <a:cs typeface="Arial" pitchFamily="34" charset="0"/>
                </a:rPr>
                <a:t>移动</a:t>
              </a:r>
            </a:p>
            <a:p>
              <a:pPr indent="-182880" algn="ctr">
                <a:spcAft>
                  <a:spcPts val="0"/>
                </a:spcAft>
                <a:buNone/>
              </a:pPr>
              <a:r>
                <a:rPr lang="de-DE" sz="1400" b="1" i="0" dirty="0" smtClean="0">
                  <a:solidFill>
                    <a:schemeClr val="bg1"/>
                  </a:solidFill>
                  <a:ea typeface="黑体" pitchFamily="49" charset="-122"/>
                  <a:cs typeface="Arial" pitchFamily="34" charset="0"/>
                </a:rPr>
                <a:t>医疗</a:t>
              </a:r>
              <a:endParaRPr lang="de-DE" sz="1400" b="1" i="0" dirty="0">
                <a:solidFill>
                  <a:schemeClr val="bg1"/>
                </a:solidFill>
                <a:ea typeface="黑体" pitchFamily="49" charset="-122"/>
                <a:cs typeface="Arial" pitchFamily="34" charset="0"/>
              </a:endParaRPr>
            </a:p>
          </p:txBody>
        </p:sp>
      </p:grpSp>
      <p:sp>
        <p:nvSpPr>
          <p:cNvPr id="6" name="Rectangle 5"/>
          <p:cNvSpPr/>
          <p:nvPr/>
        </p:nvSpPr>
        <p:spPr>
          <a:xfrm>
            <a:off x="1506969" y="1871945"/>
            <a:ext cx="6465955" cy="20020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8" name="Rectangle 57"/>
          <p:cNvSpPr/>
          <p:nvPr/>
        </p:nvSpPr>
        <p:spPr>
          <a:xfrm>
            <a:off x="4240583" y="1883325"/>
            <a:ext cx="3726318" cy="1583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9" name="TextBox 58"/>
          <p:cNvSpPr txBox="1"/>
          <p:nvPr/>
        </p:nvSpPr>
        <p:spPr>
          <a:xfrm>
            <a:off x="4661392" y="1833946"/>
            <a:ext cx="3235776" cy="523220"/>
          </a:xfrm>
          <a:prstGeom prst="rect">
            <a:avLst/>
          </a:prstGeom>
          <a:noFill/>
        </p:spPr>
        <p:txBody>
          <a:bodyPr wrap="square" lIns="0" rIns="0" rtlCol="0">
            <a:spAutoFit/>
          </a:bodyPr>
          <a:lstStyle/>
          <a:p>
            <a:pPr algn="r">
              <a:spcBef>
                <a:spcPts val="0"/>
              </a:spcBef>
              <a:buNone/>
            </a:pPr>
            <a:r>
              <a:rPr lang="de-DE" sz="2800" b="1" i="0">
                <a:solidFill>
                  <a:srgbClr val="FA821E"/>
                </a:solidFill>
                <a:ea typeface="黑体" pitchFamily="49" charset="-122"/>
                <a:cs typeface="Arial" pitchFamily="34" charset="0"/>
              </a:rPr>
              <a:t>……无处不在</a:t>
            </a:r>
          </a:p>
        </p:txBody>
      </p:sp>
      <p:pic>
        <p:nvPicPr>
          <p:cNvPr id="60"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68565" y="2371927"/>
            <a:ext cx="2978399" cy="13269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146076" y="2511592"/>
            <a:ext cx="2607732" cy="11911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385734" y="2686986"/>
            <a:ext cx="2058588" cy="101188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04651" y="2784772"/>
            <a:ext cx="1407712" cy="9140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797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9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93"/>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700"/>
                                  </p:stCondLst>
                                  <p:childTnLst>
                                    <p:set>
                                      <p:cBhvr>
                                        <p:cTn id="23" dur="1" fill="hold">
                                          <p:stCondLst>
                                            <p:cond delay="0"/>
                                          </p:stCondLst>
                                        </p:cTn>
                                        <p:tgtEl>
                                          <p:spTgt spid="96"/>
                                        </p:tgtEl>
                                        <p:attrNameLst>
                                          <p:attrName>style.visibility</p:attrName>
                                        </p:attrNameLst>
                                      </p:cBhvr>
                                      <p:to>
                                        <p:strVal val="visible"/>
                                      </p:to>
                                    </p:set>
                                  </p:childTnLst>
                                </p:cTn>
                              </p:par>
                            </p:childTnLst>
                          </p:cTn>
                        </p:par>
                        <p:par>
                          <p:cTn id="24" fill="hold">
                            <p:stCondLst>
                              <p:cond delay="2200"/>
                            </p:stCondLst>
                            <p:childTnLst>
                              <p:par>
                                <p:cTn id="25" presetID="1" presetClass="entr" presetSubtype="0" fill="hold" nodeType="afterEffect">
                                  <p:stCondLst>
                                    <p:cond delay="500"/>
                                  </p:stCondLst>
                                  <p:childTnLst>
                                    <p:set>
                                      <p:cBhvr>
                                        <p:cTn id="26" dur="1" fill="hold">
                                          <p:stCondLst>
                                            <p:cond delay="0"/>
                                          </p:stCondLst>
                                        </p:cTn>
                                        <p:tgtEl>
                                          <p:spTgt spid="99"/>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nodeType="afterEffect">
                                  <p:stCondLst>
                                    <p:cond delay="300"/>
                                  </p:stCondLst>
                                  <p:childTnLst>
                                    <p:set>
                                      <p:cBhvr>
                                        <p:cTn id="29" dur="1" fill="hold">
                                          <p:stCondLst>
                                            <p:cond delay="0"/>
                                          </p:stCondLst>
                                        </p:cTn>
                                        <p:tgtEl>
                                          <p:spTgt spid="102"/>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200"/>
                                  </p:stCondLst>
                                  <p:childTnLst>
                                    <p:set>
                                      <p:cBhvr>
                                        <p:cTn id="32" dur="1" fill="hold">
                                          <p:stCondLst>
                                            <p:cond delay="0"/>
                                          </p:stCondLst>
                                        </p:cTn>
                                        <p:tgtEl>
                                          <p:spTgt spid="111"/>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nodeType="afterEffect">
                                  <p:stCondLst>
                                    <p:cond delay="200"/>
                                  </p:stCondLst>
                                  <p:childTnLst>
                                    <p:set>
                                      <p:cBhvr>
                                        <p:cTn id="35" dur="1" fill="hold">
                                          <p:stCondLst>
                                            <p:cond delay="0"/>
                                          </p:stCondLst>
                                        </p:cTn>
                                        <p:tgtEl>
                                          <p:spTgt spid="114"/>
                                        </p:tgtEl>
                                        <p:attrNameLst>
                                          <p:attrName>style.visibility</p:attrName>
                                        </p:attrNameLst>
                                      </p:cBhvr>
                                      <p:to>
                                        <p:strVal val="visible"/>
                                      </p:to>
                                    </p:set>
                                  </p:childTnLst>
                                </p:cTn>
                              </p:par>
                            </p:childTnLst>
                          </p:cTn>
                        </p:par>
                        <p:par>
                          <p:cTn id="36" fill="hold">
                            <p:stCondLst>
                              <p:cond delay="3400"/>
                            </p:stCondLst>
                            <p:childTnLst>
                              <p:par>
                                <p:cTn id="37" presetID="1" presetClass="entr" presetSubtype="0" fill="hold" nodeType="afterEffect">
                                  <p:stCondLst>
                                    <p:cond delay="200"/>
                                  </p:stCondLst>
                                  <p:childTnLst>
                                    <p:set>
                                      <p:cBhvr>
                                        <p:cTn id="38" dur="1" fill="hold">
                                          <p:stCondLst>
                                            <p:cond delay="0"/>
                                          </p:stCondLst>
                                        </p:cTn>
                                        <p:tgtEl>
                                          <p:spTgt spid="117"/>
                                        </p:tgtEl>
                                        <p:attrNameLst>
                                          <p:attrName>style.visibility</p:attrName>
                                        </p:attrNameLst>
                                      </p:cBhvr>
                                      <p:to>
                                        <p:strVal val="visible"/>
                                      </p:to>
                                    </p:set>
                                  </p:childTnLst>
                                </p:cTn>
                              </p:par>
                            </p:childTnLst>
                          </p:cTn>
                        </p:par>
                        <p:par>
                          <p:cTn id="39" fill="hold">
                            <p:stCondLst>
                              <p:cond delay="3600"/>
                            </p:stCondLst>
                            <p:childTnLst>
                              <p:par>
                                <p:cTn id="40" presetID="1" presetClass="entr" presetSubtype="0" fill="hold" nodeType="afterEffect">
                                  <p:stCondLst>
                                    <p:cond delay="200"/>
                                  </p:stCondLst>
                                  <p:childTnLst>
                                    <p:set>
                                      <p:cBhvr>
                                        <p:cTn id="41" dur="1" fill="hold">
                                          <p:stCondLst>
                                            <p:cond delay="0"/>
                                          </p:stCondLst>
                                        </p:cTn>
                                        <p:tgtEl>
                                          <p:spTgt spid="120"/>
                                        </p:tgtEl>
                                        <p:attrNameLst>
                                          <p:attrName>style.visibility</p:attrName>
                                        </p:attrNameLst>
                                      </p:cBhvr>
                                      <p:to>
                                        <p:strVal val="visible"/>
                                      </p:to>
                                    </p:set>
                                  </p:childTnLst>
                                </p:cTn>
                              </p:par>
                            </p:childTnLst>
                          </p:cTn>
                        </p:par>
                        <p:par>
                          <p:cTn id="42" fill="hold">
                            <p:stCondLst>
                              <p:cond delay="3800"/>
                            </p:stCondLst>
                            <p:childTnLst>
                              <p:par>
                                <p:cTn id="43" presetID="1" presetClass="entr" presetSubtype="0" fill="hold" nodeType="afterEffect">
                                  <p:stCondLst>
                                    <p:cond delay="200"/>
                                  </p:stCondLst>
                                  <p:childTnLst>
                                    <p:set>
                                      <p:cBhvr>
                                        <p:cTn id="44" dur="1" fill="hold">
                                          <p:stCondLst>
                                            <p:cond delay="0"/>
                                          </p:stCondLst>
                                        </p:cTn>
                                        <p:tgtEl>
                                          <p:spTgt spid="50"/>
                                        </p:tgtEl>
                                        <p:attrNameLst>
                                          <p:attrName>style.visibility</p:attrName>
                                        </p:attrNameLst>
                                      </p:cBhvr>
                                      <p:to>
                                        <p:strVal val="visible"/>
                                      </p:to>
                                    </p:set>
                                  </p:childTnLst>
                                </p:cTn>
                              </p:par>
                            </p:childTnLst>
                          </p:cTn>
                        </p:par>
                        <p:par>
                          <p:cTn id="45" fill="hold">
                            <p:stCondLst>
                              <p:cond delay="4000"/>
                            </p:stCondLst>
                            <p:childTnLst>
                              <p:par>
                                <p:cTn id="46" presetID="1" presetClass="entr" presetSubtype="0" fill="hold" nodeType="afterEffect">
                                  <p:stCondLst>
                                    <p:cond delay="200"/>
                                  </p:stCondLst>
                                  <p:childTnLst>
                                    <p:set>
                                      <p:cBhvr>
                                        <p:cTn id="47" dur="1" fill="hold">
                                          <p:stCondLst>
                                            <p:cond delay="0"/>
                                          </p:stCondLst>
                                        </p:cTn>
                                        <p:tgtEl>
                                          <p:spTgt spid="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 grpId="0" animBg="1"/>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extLst>
              <p:ext uri="{D42A27DB-BD31-4B8C-83A1-F6EECF244321}">
                <p14:modId xmlns:p14="http://schemas.microsoft.com/office/powerpoint/2010/main" xmlns="" val="1706702129"/>
              </p:ext>
            </p:extLst>
          </p:nvPr>
        </p:nvGraphicFramePr>
        <p:xfrm>
          <a:off x="1589" y="1192"/>
          <a:ext cx="1587" cy="1190"/>
        </p:xfrm>
        <a:graphic>
          <a:graphicData uri="http://schemas.openxmlformats.org/presentationml/2006/ole">
            <p:oleObj spid="_x0000_s3120" name="think-cell Slide" r:id="rId3" imgW="360" imgH="360" progId="">
              <p:embed/>
            </p:oleObj>
          </a:graphicData>
        </a:graphic>
      </p:graphicFrame>
      <p:pic>
        <p:nvPicPr>
          <p:cNvPr id="58" name="Picture 57" descr="775px-2005_Dime_Rev_Unc_P.png"/>
          <p:cNvPicPr>
            <a:picLocks noChangeAspect="1"/>
          </p:cNvPicPr>
          <p:nvPr/>
        </p:nvPicPr>
        <p:blipFill>
          <a:blip r:embed="rId4" cstate="print"/>
          <a:stretch>
            <a:fillRect/>
          </a:stretch>
        </p:blipFill>
        <p:spPr>
          <a:xfrm>
            <a:off x="1948065" y="1556125"/>
            <a:ext cx="755327" cy="748505"/>
          </a:xfrm>
          <a:prstGeom prst="rect">
            <a:avLst/>
          </a:prstGeom>
        </p:spPr>
      </p:pic>
      <p:pic>
        <p:nvPicPr>
          <p:cNvPr id="59" name="Picture 58" descr="775px-2005_Dime_Rev_Unc_P.png"/>
          <p:cNvPicPr>
            <a:picLocks noChangeAspect="1"/>
          </p:cNvPicPr>
          <p:nvPr/>
        </p:nvPicPr>
        <p:blipFill>
          <a:blip r:embed="rId4" cstate="print"/>
          <a:stretch>
            <a:fillRect/>
          </a:stretch>
        </p:blipFill>
        <p:spPr>
          <a:xfrm>
            <a:off x="1948065" y="2043549"/>
            <a:ext cx="755327" cy="748505"/>
          </a:xfrm>
          <a:prstGeom prst="rect">
            <a:avLst/>
          </a:prstGeom>
        </p:spPr>
      </p:pic>
      <p:sp>
        <p:nvSpPr>
          <p:cNvPr id="2" name="Title 1"/>
          <p:cNvSpPr>
            <a:spLocks noGrp="1"/>
          </p:cNvSpPr>
          <p:nvPr>
            <p:ph type="title"/>
          </p:nvPr>
        </p:nvSpPr>
        <p:spPr>
          <a:xfrm>
            <a:off x="457200" y="429686"/>
            <a:ext cx="8229600" cy="423784"/>
          </a:xfrm>
        </p:spPr>
        <p:txBody>
          <a:bodyPr>
            <a:noAutofit/>
          </a:bodyPr>
          <a:lstStyle/>
          <a:p>
            <a:pPr algn="l">
              <a:lnSpc>
                <a:spcPct val="90000"/>
              </a:lnSpc>
              <a:spcBef>
                <a:spcPts val="0"/>
              </a:spcBef>
              <a:spcAft>
                <a:spcPts val="0"/>
              </a:spcAft>
              <a:buNone/>
            </a:pPr>
            <a:r>
              <a:rPr lang="de-DE" sz="2800" b="1" i="0">
                <a:solidFill>
                  <a:srgbClr val="FA821E"/>
                </a:solidFill>
                <a:ea typeface="黑体" pitchFamily="49" charset="-122"/>
              </a:rPr>
              <a:t>Gemalto 将 Java 的优势带给 M2M</a:t>
            </a:r>
          </a:p>
        </p:txBody>
      </p:sp>
      <p:grpSp>
        <p:nvGrpSpPr>
          <p:cNvPr id="4" name="Group 3"/>
          <p:cNvGrpSpPr/>
          <p:nvPr/>
        </p:nvGrpSpPr>
        <p:grpSpPr>
          <a:xfrm>
            <a:off x="4460879" y="1059806"/>
            <a:ext cx="4434044" cy="2037864"/>
            <a:chOff x="4460879" y="1059806"/>
            <a:chExt cx="4434044" cy="2037864"/>
          </a:xfrm>
        </p:grpSpPr>
        <p:sp>
          <p:nvSpPr>
            <p:cNvPr id="22" name="Round Diagonal Corner Rectangle 21"/>
            <p:cNvSpPr/>
            <p:nvPr/>
          </p:nvSpPr>
          <p:spPr>
            <a:xfrm flipH="1">
              <a:off x="4460879" y="1059806"/>
              <a:ext cx="4434038" cy="2037864"/>
            </a:xfrm>
            <a:prstGeom prst="round2DiagRect">
              <a:avLst>
                <a:gd name="adj1" fmla="val 8158"/>
                <a:gd name="adj2" fmla="val 0"/>
              </a:avLst>
            </a:prstGeom>
            <a:noFill/>
            <a:ln w="25400" cap="flat" cmpd="sng" algn="ctr">
              <a:solidFill>
                <a:srgbClr val="FF8200"/>
              </a:solidFill>
              <a:prstDash val="solid"/>
            </a:ln>
            <a:effectLst>
              <a:outerShdw blurRad="50800" dist="38100" dir="2700000" algn="tl" rotWithShape="0">
                <a:srgbClr val="000000">
                  <a:alpha val="43000"/>
                </a:srgbClr>
              </a:outerShdw>
            </a:effectLst>
          </p:spPr>
          <p:txBody>
            <a:bodyPr rtlCol="0" anchor="ctr"/>
            <a:lstStyle/>
            <a:p>
              <a:pPr algn="ctr"/>
              <a:endParaRPr lang="en-US" kern="0">
                <a:solidFill>
                  <a:prstClr val="white"/>
                </a:solidFill>
                <a:ea typeface="黑体" pitchFamily="49" charset="-122"/>
                <a:cs typeface="Arial" pitchFamily="34" charset="0"/>
              </a:endParaRPr>
            </a:p>
          </p:txBody>
        </p:sp>
        <p:sp>
          <p:nvSpPr>
            <p:cNvPr id="36" name="Round Single Corner Rectangle 35"/>
            <p:cNvSpPr/>
            <p:nvPr/>
          </p:nvSpPr>
          <p:spPr>
            <a:xfrm>
              <a:off x="4460885" y="1059807"/>
              <a:ext cx="4434038" cy="353117"/>
            </a:xfrm>
            <a:prstGeom prst="round1Rect">
              <a:avLst>
                <a:gd name="adj" fmla="val 41727"/>
              </a:avLst>
            </a:prstGeom>
            <a:solidFill>
              <a:srgbClr val="FF8200"/>
            </a:solidFill>
            <a:ln w="19050" algn="ctr">
              <a:solidFill>
                <a:srgbClr val="FF8200"/>
              </a:solidFill>
              <a:miter lim="800000"/>
              <a:headEnd/>
              <a:tailEnd/>
            </a:ln>
          </p:spPr>
          <p:txBody>
            <a:bodyPr wrap="none" lIns="36000" tIns="0" rIns="36000" bIns="0" anchor="ctr"/>
            <a:lstStyle/>
            <a:p>
              <a:pPr marL="182880" indent="-182880" algn="ctr">
                <a:buNone/>
              </a:pPr>
              <a:r>
                <a:rPr lang="de-DE" b="1" i="0" dirty="0">
                  <a:solidFill>
                    <a:schemeClr val="bg1"/>
                  </a:solidFill>
                  <a:ea typeface="黑体" pitchFamily="49" charset="-122"/>
                  <a:cs typeface="Arial" pitchFamily="34" charset="0"/>
                </a:rPr>
                <a:t>Java 在 M2M 中的优势</a:t>
              </a:r>
            </a:p>
          </p:txBody>
        </p:sp>
        <p:sp>
          <p:nvSpPr>
            <p:cNvPr id="21" name="Rectangle 20"/>
            <p:cNvSpPr/>
            <p:nvPr/>
          </p:nvSpPr>
          <p:spPr>
            <a:xfrm>
              <a:off x="4528820" y="1466454"/>
              <a:ext cx="4330700" cy="1631216"/>
            </a:xfrm>
            <a:prstGeom prst="rect">
              <a:avLst/>
            </a:prstGeom>
          </p:spPr>
          <p:txBody>
            <a:bodyPr wrap="square">
              <a:spAutoFit/>
            </a:bodyPr>
            <a:lstStyle/>
            <a:p>
              <a:pPr marL="237744" lvl="2" indent="-237744" algn="l">
                <a:spcBef>
                  <a:spcPts val="300"/>
                </a:spcBef>
                <a:spcAft>
                  <a:spcPts val="300"/>
                </a:spcAft>
                <a:buClr>
                  <a:srgbClr val="FF8200"/>
                </a:buClr>
                <a:buSzPct val="100000"/>
                <a:buBlip>
                  <a:blip r:embed="rId5"/>
                </a:buBlip>
              </a:pPr>
              <a:r>
                <a:rPr lang="en-US" sz="1600" b="0" i="0">
                  <a:solidFill>
                    <a:srgbClr val="2E2E2E"/>
                  </a:solidFill>
                  <a:ea typeface="黑体" pitchFamily="49" charset="-122"/>
                  <a:cs typeface="Arial" pitchFamily="34" charset="0"/>
                </a:rPr>
                <a:t>缩减物料清单 (BOM)</a:t>
              </a:r>
            </a:p>
            <a:p>
              <a:pPr marL="237744" lvl="2" indent="-237744" algn="l">
                <a:spcBef>
                  <a:spcPts val="300"/>
                </a:spcBef>
                <a:spcAft>
                  <a:spcPts val="300"/>
                </a:spcAft>
                <a:buClr>
                  <a:srgbClr val="FF8200"/>
                </a:buClr>
                <a:buSzPct val="100000"/>
                <a:buBlip>
                  <a:blip r:embed="rId5"/>
                </a:buBlip>
              </a:pPr>
              <a:r>
                <a:rPr lang="en-US" sz="1600" b="0" i="0">
                  <a:solidFill>
                    <a:srgbClr val="2E2E2E"/>
                  </a:solidFill>
                  <a:ea typeface="黑体" pitchFamily="49" charset="-122"/>
                  <a:cs typeface="Arial" pitchFamily="34" charset="0"/>
                </a:rPr>
                <a:t>提高开发效率</a:t>
              </a:r>
            </a:p>
            <a:p>
              <a:pPr marL="237744" lvl="2" indent="-237744" algn="l">
                <a:spcBef>
                  <a:spcPts val="300"/>
                </a:spcBef>
                <a:spcAft>
                  <a:spcPts val="300"/>
                </a:spcAft>
                <a:buClr>
                  <a:srgbClr val="FF8200"/>
                </a:buClr>
                <a:buSzPct val="100000"/>
                <a:buBlip>
                  <a:blip r:embed="rId5"/>
                </a:buBlip>
              </a:pPr>
              <a:r>
                <a:rPr lang="de-DE" sz="1600" b="0" i="0">
                  <a:solidFill>
                    <a:srgbClr val="2E2E2E"/>
                  </a:solidFill>
                  <a:ea typeface="黑体" pitchFamily="49" charset="-122"/>
                  <a:cs typeface="Arial" pitchFamily="34" charset="0"/>
                </a:rPr>
                <a:t>支持下一代架构</a:t>
              </a:r>
            </a:p>
            <a:p>
              <a:pPr marL="237744" lvl="2" indent="-237744" algn="l">
                <a:spcBef>
                  <a:spcPts val="300"/>
                </a:spcBef>
                <a:spcAft>
                  <a:spcPts val="300"/>
                </a:spcAft>
                <a:buClr>
                  <a:srgbClr val="FF8200"/>
                </a:buClr>
                <a:buSzPct val="100000"/>
                <a:buBlip>
                  <a:blip r:embed="rId5"/>
                </a:buBlip>
              </a:pPr>
              <a:r>
                <a:rPr lang="en-US" sz="1600" b="0" i="0">
                  <a:solidFill>
                    <a:srgbClr val="2E2E2E"/>
                  </a:solidFill>
                  <a:ea typeface="黑体" pitchFamily="49" charset="-122"/>
                  <a:cs typeface="Arial" pitchFamily="34" charset="0"/>
                </a:rPr>
                <a:t>提高设计和开发的灵活性</a:t>
              </a:r>
            </a:p>
            <a:p>
              <a:pPr marL="237744" lvl="2" indent="-237744" algn="l">
                <a:spcBef>
                  <a:spcPts val="300"/>
                </a:spcBef>
                <a:spcAft>
                  <a:spcPts val="300"/>
                </a:spcAft>
                <a:buClr>
                  <a:srgbClr val="FF8200"/>
                </a:buClr>
                <a:buSzPct val="100000"/>
                <a:buBlip>
                  <a:blip r:embed="rId5"/>
                </a:buBlip>
              </a:pPr>
              <a:r>
                <a:rPr lang="en-US" sz="1600" b="0" i="0">
                  <a:solidFill>
                    <a:srgbClr val="2E2E2E"/>
                  </a:solidFill>
                  <a:ea typeface="黑体" pitchFamily="49" charset="-122"/>
                  <a:cs typeface="Arial" pitchFamily="34" charset="0"/>
                </a:rPr>
                <a:t>改进应用程序的管理</a:t>
              </a:r>
            </a:p>
          </p:txBody>
        </p:sp>
      </p:grpSp>
      <p:sp>
        <p:nvSpPr>
          <p:cNvPr id="35" name="TextBox 34"/>
          <p:cNvSpPr txBox="1"/>
          <p:nvPr/>
        </p:nvSpPr>
        <p:spPr>
          <a:xfrm>
            <a:off x="308887" y="2964517"/>
            <a:ext cx="3904973" cy="1631216"/>
          </a:xfrm>
          <a:prstGeom prst="rect">
            <a:avLst/>
          </a:prstGeom>
          <a:noFill/>
        </p:spPr>
        <p:txBody>
          <a:bodyPr wrap="square" rtlCol="0">
            <a:spAutoFit/>
          </a:bodyPr>
          <a:lstStyle/>
          <a:p>
            <a:pPr marL="237744" indent="-237744" algn="l">
              <a:spcBef>
                <a:spcPts val="500"/>
              </a:spcBef>
              <a:buClr>
                <a:srgbClr val="FF8200"/>
              </a:buClr>
              <a:buSzPct val="100000"/>
              <a:buBlip>
                <a:blip r:embed="rId5"/>
              </a:buBlip>
            </a:pPr>
            <a:r>
              <a:rPr lang="de-DE" sz="1600" b="0" i="0">
                <a:solidFill>
                  <a:srgbClr val="2E2E2E"/>
                </a:solidFill>
                <a:ea typeface="黑体" pitchFamily="49" charset="-122"/>
                <a:cs typeface="Arial" pitchFamily="34" charset="0"/>
              </a:rPr>
              <a:t>Java ME Embedded 3.2</a:t>
            </a:r>
          </a:p>
          <a:p>
            <a:pPr marL="237744" indent="-237744" algn="l">
              <a:spcBef>
                <a:spcPts val="500"/>
              </a:spcBef>
              <a:buClr>
                <a:srgbClr val="FF8200"/>
              </a:buClr>
              <a:buSzPct val="100000"/>
              <a:buBlip>
                <a:blip r:embed="rId5"/>
              </a:buBlip>
            </a:pPr>
            <a:r>
              <a:rPr lang="de-DE" sz="1600" b="0" i="0">
                <a:solidFill>
                  <a:srgbClr val="2E2E2E"/>
                </a:solidFill>
                <a:ea typeface="黑体" pitchFamily="49" charset="-122"/>
                <a:cs typeface="Arial" pitchFamily="34" charset="0"/>
              </a:rPr>
              <a:t>HSPA 7.2M/5.7M 连接</a:t>
            </a:r>
          </a:p>
          <a:p>
            <a:pPr marL="237744" indent="-237744" algn="l">
              <a:spcBef>
                <a:spcPts val="500"/>
              </a:spcBef>
              <a:buClr>
                <a:srgbClr val="FF8200"/>
              </a:buClr>
              <a:buSzPct val="100000"/>
              <a:buBlip>
                <a:blip r:embed="rId5"/>
              </a:buBlip>
            </a:pPr>
            <a:r>
              <a:rPr lang="de-DE" sz="1600" b="0" i="0">
                <a:solidFill>
                  <a:srgbClr val="2E2E2E"/>
                </a:solidFill>
                <a:ea typeface="黑体" pitchFamily="49" charset="-122"/>
                <a:cs typeface="Arial" pitchFamily="34" charset="0"/>
              </a:rPr>
              <a:t>针对工业应用而强化</a:t>
            </a:r>
          </a:p>
          <a:p>
            <a:pPr marL="237744" indent="-237744" algn="l">
              <a:spcBef>
                <a:spcPts val="500"/>
              </a:spcBef>
              <a:buClr>
                <a:srgbClr val="FF8200"/>
              </a:buClr>
              <a:buSzPct val="100000"/>
              <a:buBlip>
                <a:blip r:embed="rId5"/>
              </a:buBlip>
            </a:pPr>
            <a:r>
              <a:rPr lang="de-DE" sz="1600" b="0" i="0">
                <a:solidFill>
                  <a:srgbClr val="2E2E2E"/>
                </a:solidFill>
                <a:ea typeface="黑体" pitchFamily="49" charset="-122"/>
                <a:cs typeface="Arial" pitchFamily="34" charset="0"/>
              </a:rPr>
              <a:t>广泛的接口</a:t>
            </a:r>
          </a:p>
          <a:p>
            <a:pPr marL="237744" indent="-237744" algn="l">
              <a:spcBef>
                <a:spcPts val="500"/>
              </a:spcBef>
              <a:buClr>
                <a:srgbClr val="FF8200"/>
              </a:buClr>
              <a:buSzPct val="100000"/>
              <a:buBlip>
                <a:blip r:embed="rId5"/>
              </a:buBlip>
            </a:pPr>
            <a:r>
              <a:rPr lang="de-DE" sz="1600" b="0" i="0">
                <a:solidFill>
                  <a:srgbClr val="2E2E2E"/>
                </a:solidFill>
                <a:ea typeface="黑体" pitchFamily="49" charset="-122"/>
                <a:cs typeface="Arial" pitchFamily="34" charset="0"/>
              </a:rPr>
              <a:t>全球覆盖</a:t>
            </a:r>
          </a:p>
        </p:txBody>
      </p:sp>
      <p:sp>
        <p:nvSpPr>
          <p:cNvPr id="6" name="Round Single Corner Rectangle 5"/>
          <p:cNvSpPr/>
          <p:nvPr/>
        </p:nvSpPr>
        <p:spPr>
          <a:xfrm>
            <a:off x="280254" y="1059807"/>
            <a:ext cx="3888003" cy="353117"/>
          </a:xfrm>
          <a:prstGeom prst="round1Rect">
            <a:avLst>
              <a:gd name="adj" fmla="val 41727"/>
            </a:avLst>
          </a:prstGeom>
          <a:solidFill>
            <a:srgbClr val="FF8200"/>
          </a:solidFill>
          <a:ln w="19050" algn="ctr">
            <a:solidFill>
              <a:srgbClr val="FF8200"/>
            </a:solidFill>
            <a:miter lim="800000"/>
            <a:headEnd/>
            <a:tailEnd/>
          </a:ln>
        </p:spPr>
        <p:txBody>
          <a:bodyPr wrap="none" lIns="36000" tIns="0" rIns="36000" bIns="0" anchor="ctr"/>
          <a:lstStyle/>
          <a:p>
            <a:pPr marL="182880" indent="-182880" algn="ctr">
              <a:buNone/>
            </a:pPr>
            <a:r>
              <a:rPr lang="de-DE" b="1" i="0" dirty="0">
                <a:solidFill>
                  <a:schemeClr val="bg1"/>
                </a:solidFill>
                <a:ea typeface="黑体" pitchFamily="49" charset="-122"/>
                <a:cs typeface="Arial" pitchFamily="34" charset="0"/>
              </a:rPr>
              <a:t>Cinterion EHS5 Java 模块</a:t>
            </a:r>
          </a:p>
        </p:txBody>
      </p:sp>
      <p:sp>
        <p:nvSpPr>
          <p:cNvPr id="24" name="TextBox 23"/>
          <p:cNvSpPr txBox="1"/>
          <p:nvPr/>
        </p:nvSpPr>
        <p:spPr>
          <a:xfrm>
            <a:off x="304800" y="4673600"/>
            <a:ext cx="8661400" cy="406400"/>
          </a:xfrm>
          <a:prstGeom prst="rect">
            <a:avLst/>
          </a:prstGeom>
          <a:solidFill>
            <a:schemeClr val="bg1"/>
          </a:solidFill>
        </p:spPr>
        <p:txBody>
          <a:bodyPr wrap="square" rtlCol="0">
            <a:spAutoFit/>
          </a:bodyPr>
          <a:lstStyle/>
          <a:p>
            <a:endParaRPr lang="en-US" sz="2000" dirty="0" err="1" smtClean="0">
              <a:solidFill>
                <a:schemeClr val="tx2"/>
              </a:solidFill>
              <a:ea typeface="黑体" pitchFamily="49" charset="-122"/>
              <a:cs typeface="Arial" pitchFamily="34" charset="0"/>
            </a:endParaRPr>
          </a:p>
        </p:txBody>
      </p:sp>
      <p:sp>
        <p:nvSpPr>
          <p:cNvPr id="3" name="Footer Placeholder 2"/>
          <p:cNvSpPr>
            <a:spLocks noGrp="1"/>
          </p:cNvSpPr>
          <p:nvPr>
            <p:ph type="ftr" sz="quarter" idx="3"/>
          </p:nvPr>
        </p:nvSpPr>
        <p:spPr>
          <a:xfrm>
            <a:off x="717550" y="4751040"/>
            <a:ext cx="2895600" cy="276999"/>
          </a:xfrm>
        </p:spPr>
        <p:txBody>
          <a:bodyPr/>
          <a:lstStyle/>
          <a:p>
            <a:r>
              <a:rPr lang="sv-SE" sz="1800" b="0" i="0">
                <a:ea typeface="黑体" pitchFamily="49" charset="-122"/>
                <a:cs typeface="Arial" pitchFamily="34" charset="0"/>
              </a:rPr>
              <a:t>|  Gemalto M2M</a:t>
            </a:r>
          </a:p>
        </p:txBody>
      </p:sp>
      <p:sp>
        <p:nvSpPr>
          <p:cNvPr id="5" name="Slide Number Placeholder 4"/>
          <p:cNvSpPr>
            <a:spLocks noGrp="1"/>
          </p:cNvSpPr>
          <p:nvPr>
            <p:ph type="sldNum" sz="quarter" idx="4"/>
          </p:nvPr>
        </p:nvSpPr>
        <p:spPr>
          <a:xfrm>
            <a:off x="393700" y="4752547"/>
            <a:ext cx="266700" cy="276999"/>
          </a:xfrm>
        </p:spPr>
        <p:txBody>
          <a:bodyPr/>
          <a:lstStyle/>
          <a:p>
            <a:fld id="{21DD069B-AC54-4A5D-8190-A1CB62E1E50C}" type="slidenum">
              <a:rPr lang="en-GB" sz="1800" b="0" i="0">
                <a:ea typeface="黑体" pitchFamily="49" charset="-122"/>
                <a:cs typeface="Arial" pitchFamily="34" charset="0"/>
              </a:rPr>
              <a:pPr/>
              <a:t>35</a:t>
            </a:fld>
            <a:endParaRPr lang="en-GB" sz="1800" b="0" i="0">
              <a:ea typeface="黑体" pitchFamily="49" charset="-122"/>
              <a:cs typeface="Arial" pitchFamily="34" charset="0"/>
            </a:endParaRPr>
          </a:p>
        </p:txBody>
      </p:sp>
      <p:grpSp>
        <p:nvGrpSpPr>
          <p:cNvPr id="25" name="Group 14"/>
          <p:cNvGrpSpPr>
            <a:grpSpLocks/>
          </p:cNvGrpSpPr>
          <p:nvPr/>
        </p:nvGrpSpPr>
        <p:grpSpPr bwMode="auto">
          <a:xfrm>
            <a:off x="3070386" y="1538202"/>
            <a:ext cx="889191" cy="1308126"/>
            <a:chOff x="6229998" y="1330109"/>
            <a:chExt cx="2062556" cy="2829665"/>
          </a:xfrm>
        </p:grpSpPr>
        <p:pic>
          <p:nvPicPr>
            <p:cNvPr id="26" name="Picture 22" descr="Java_blk_rgb.png"/>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229998" y="3012082"/>
              <a:ext cx="2062556" cy="1147692"/>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2" descr="Java_blk_rgb.png"/>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361045" y="1330109"/>
              <a:ext cx="1534600" cy="1847126"/>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2" name="Group 52"/>
          <p:cNvGrpSpPr/>
          <p:nvPr/>
        </p:nvGrpSpPr>
        <p:grpSpPr>
          <a:xfrm>
            <a:off x="1518102" y="1558854"/>
            <a:ext cx="1228265" cy="1234071"/>
            <a:chOff x="1519902" y="4941168"/>
            <a:chExt cx="1143886" cy="1209388"/>
          </a:xfrm>
        </p:grpSpPr>
        <p:cxnSp>
          <p:nvCxnSpPr>
            <p:cNvPr id="53" name="Straight Connector 52"/>
            <p:cNvCxnSpPr/>
            <p:nvPr/>
          </p:nvCxnSpPr>
          <p:spPr bwMode="auto">
            <a:xfrm flipH="1">
              <a:off x="1519902" y="4941168"/>
              <a:ext cx="1143886" cy="0"/>
            </a:xfrm>
            <a:prstGeom prst="line">
              <a:avLst/>
            </a:prstGeom>
            <a:noFill/>
            <a:ln w="12700" cap="flat" cmpd="sng" algn="ctr">
              <a:solidFill>
                <a:srgbClr val="C00000"/>
              </a:solidFill>
              <a:prstDash val="dash"/>
              <a:round/>
              <a:headEnd type="none" w="med" len="med"/>
              <a:tailEnd type="none" w="med" len="med"/>
            </a:ln>
            <a:effectLst/>
          </p:spPr>
        </p:cxnSp>
        <p:cxnSp>
          <p:nvCxnSpPr>
            <p:cNvPr id="54" name="Straight Connector 53"/>
            <p:cNvCxnSpPr/>
            <p:nvPr/>
          </p:nvCxnSpPr>
          <p:spPr bwMode="auto">
            <a:xfrm flipH="1">
              <a:off x="1519902" y="5141896"/>
              <a:ext cx="1143886" cy="0"/>
            </a:xfrm>
            <a:prstGeom prst="line">
              <a:avLst/>
            </a:prstGeom>
            <a:noFill/>
            <a:ln w="12700" cap="flat" cmpd="sng" algn="ctr">
              <a:solidFill>
                <a:srgbClr val="C00000"/>
              </a:solidFill>
              <a:prstDash val="dash"/>
              <a:round/>
              <a:headEnd type="none" w="med" len="med"/>
              <a:tailEnd type="none" w="med" len="med"/>
            </a:ln>
            <a:effectLst/>
          </p:spPr>
        </p:cxnSp>
        <p:cxnSp>
          <p:nvCxnSpPr>
            <p:cNvPr id="55" name="Straight Connector 54"/>
            <p:cNvCxnSpPr/>
            <p:nvPr/>
          </p:nvCxnSpPr>
          <p:spPr bwMode="auto">
            <a:xfrm flipH="1">
              <a:off x="1519902" y="6150556"/>
              <a:ext cx="1143886" cy="0"/>
            </a:xfrm>
            <a:prstGeom prst="line">
              <a:avLst/>
            </a:prstGeom>
            <a:noFill/>
            <a:ln w="12700" cap="flat" cmpd="sng" algn="ctr">
              <a:solidFill>
                <a:srgbClr val="C00000"/>
              </a:solidFill>
              <a:prstDash val="dash"/>
              <a:round/>
              <a:headEnd type="none" w="med" len="med"/>
              <a:tailEnd type="none" w="med" len="med"/>
            </a:ln>
            <a:effectLst/>
          </p:spPr>
        </p:cxnSp>
      </p:grpSp>
      <p:pic>
        <p:nvPicPr>
          <p:cNvPr id="56" name="Picture 5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6200000">
            <a:off x="480318" y="1752500"/>
            <a:ext cx="1235929" cy="843178"/>
          </a:xfrm>
          <a:prstGeom prst="rect">
            <a:avLst/>
          </a:prstGeom>
        </p:spPr>
      </p:pic>
      <p:sp>
        <p:nvSpPr>
          <p:cNvPr id="32" name="Round Diagonal Corner Rectangle 31"/>
          <p:cNvSpPr/>
          <p:nvPr/>
        </p:nvSpPr>
        <p:spPr>
          <a:xfrm flipH="1">
            <a:off x="280252" y="1059806"/>
            <a:ext cx="3888001" cy="3535927"/>
          </a:xfrm>
          <a:prstGeom prst="round2DiagRect">
            <a:avLst>
              <a:gd name="adj1" fmla="val 4262"/>
              <a:gd name="adj2" fmla="val 0"/>
            </a:avLst>
          </a:prstGeom>
          <a:noFill/>
          <a:ln w="25400" cap="flat" cmpd="sng" algn="ctr">
            <a:solidFill>
              <a:srgbClr val="FF8200"/>
            </a:solidFill>
            <a:prstDash val="solid"/>
          </a:ln>
          <a:effectLst>
            <a:outerShdw blurRad="50800" dist="38100" dir="2700000" algn="tl" rotWithShape="0">
              <a:srgbClr val="000000">
                <a:alpha val="43000"/>
              </a:srgbClr>
            </a:outerShdw>
          </a:effectLst>
        </p:spPr>
        <p:txBody>
          <a:bodyPr rtlCol="0" anchor="ctr"/>
          <a:lstStyle/>
          <a:p>
            <a:pPr algn="ctr"/>
            <a:endParaRPr lang="en-US" kern="0">
              <a:solidFill>
                <a:prstClr val="white"/>
              </a:solidFill>
              <a:ea typeface="黑体" pitchFamily="49" charset="-122"/>
              <a:cs typeface="Arial" pitchFamily="34" charset="0"/>
            </a:endParaRPr>
          </a:p>
        </p:txBody>
      </p:sp>
      <p:pic>
        <p:nvPicPr>
          <p:cNvPr id="33"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Rounded Rectangle 41"/>
          <p:cNvSpPr/>
          <p:nvPr/>
        </p:nvSpPr>
        <p:spPr>
          <a:xfrm>
            <a:off x="5120640" y="3525766"/>
            <a:ext cx="3023088" cy="808974"/>
          </a:xfrm>
          <a:prstGeom prst="roundRect">
            <a:avLst>
              <a:gd name="adj" fmla="val 8797"/>
            </a:avLst>
          </a:prstGeom>
          <a:gradFill>
            <a:gsLst>
              <a:gs pos="0">
                <a:schemeClr val="bg1">
                  <a:lumMod val="85000"/>
                </a:schemeClr>
              </a:gs>
              <a:gs pos="92000">
                <a:schemeClr val="bg1">
                  <a:lumMod val="95000"/>
                </a:schemeClr>
              </a:gs>
              <a:gs pos="100000">
                <a:schemeClr val="bg1">
                  <a:lumMod val="85000"/>
                </a:schemeClr>
              </a:gs>
            </a:gsLst>
            <a:lin ang="16200000" scaled="0"/>
          </a:gradFill>
          <a:ln w="12700">
            <a:solidFill>
              <a:schemeClr val="bg1">
                <a:lumMod val="95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zh-CN" altLang="en-US" sz="1600" b="0" i="0" dirty="0" smtClean="0">
                <a:solidFill>
                  <a:srgbClr val="000000"/>
                </a:solidFill>
                <a:latin typeface="Arial" pitchFamily="34" charset="0"/>
                <a:ea typeface="黑体" pitchFamily="49" charset="-122"/>
                <a:cs typeface="Arial" pitchFamily="34" charset="0"/>
              </a:rPr>
              <a:t>你将</a:t>
            </a:r>
            <a:r>
              <a:rPr lang="de-DE" sz="1600" b="0" i="0" dirty="0" smtClean="0">
                <a:solidFill>
                  <a:srgbClr val="000000"/>
                </a:solidFill>
                <a:latin typeface="Arial" pitchFamily="34" charset="0"/>
                <a:ea typeface="黑体" pitchFamily="49" charset="-122"/>
                <a:cs typeface="Arial" pitchFamily="34" charset="0"/>
              </a:rPr>
              <a:t>如何开始</a:t>
            </a:r>
            <a:r>
              <a:rPr lang="de-DE" sz="1600" b="0" i="0" dirty="0">
                <a:solidFill>
                  <a:srgbClr val="000000"/>
                </a:solidFill>
                <a:latin typeface="Arial" pitchFamily="34" charset="0"/>
                <a:ea typeface="黑体" pitchFamily="49" charset="-122"/>
                <a:cs typeface="Arial" pitchFamily="34" charset="0"/>
              </a:rPr>
              <a:t>？</a:t>
            </a:r>
          </a:p>
        </p:txBody>
      </p:sp>
    </p:spTree>
    <p:extLst>
      <p:ext uri="{BB962C8B-B14F-4D97-AF65-F5344CB8AC3E}">
        <p14:creationId xmlns:p14="http://schemas.microsoft.com/office/powerpoint/2010/main" xmlns="" val="19359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extLst>
              <p:ext uri="{D42A27DB-BD31-4B8C-83A1-F6EECF244321}">
                <p14:modId xmlns:p14="http://schemas.microsoft.com/office/powerpoint/2010/main" xmlns="" val="3631149255"/>
              </p:ext>
            </p:extLst>
          </p:nvPr>
        </p:nvGraphicFramePr>
        <p:xfrm>
          <a:off x="1589" y="1192"/>
          <a:ext cx="1587" cy="1190"/>
        </p:xfrm>
        <a:graphic>
          <a:graphicData uri="http://schemas.openxmlformats.org/presentationml/2006/ole">
            <p:oleObj spid="_x0000_s4145" name="think-cell Slide" r:id="rId3" imgW="360" imgH="360" progId="">
              <p:embed/>
            </p:oleObj>
          </a:graphicData>
        </a:graphic>
      </p:graphicFrame>
      <p:sp>
        <p:nvSpPr>
          <p:cNvPr id="2" name="Title 1"/>
          <p:cNvSpPr>
            <a:spLocks noGrp="1"/>
          </p:cNvSpPr>
          <p:nvPr>
            <p:ph type="title"/>
          </p:nvPr>
        </p:nvSpPr>
        <p:spPr>
          <a:xfrm>
            <a:off x="457200" y="429686"/>
            <a:ext cx="8229600" cy="423784"/>
          </a:xfrm>
        </p:spPr>
        <p:txBody>
          <a:bodyPr>
            <a:normAutofit/>
          </a:bodyPr>
          <a:lstStyle/>
          <a:p>
            <a:pPr>
              <a:spcBef>
                <a:spcPts val="0"/>
              </a:spcBef>
              <a:spcAft>
                <a:spcPts val="0"/>
              </a:spcAft>
            </a:pPr>
            <a:r>
              <a:rPr lang="zh-CN" altLang="en-US" dirty="0" smtClean="0">
                <a:solidFill>
                  <a:srgbClr val="FA821E"/>
                </a:solidFill>
              </a:rPr>
              <a:t>抢先体验 </a:t>
            </a:r>
            <a:r>
              <a:rPr lang="de-DE" altLang="zh-CN" dirty="0" smtClean="0">
                <a:solidFill>
                  <a:srgbClr val="FA821E"/>
                </a:solidFill>
              </a:rPr>
              <a:t>BubbleBoard</a:t>
            </a:r>
            <a:r>
              <a:rPr lang="de-DE" altLang="zh-CN" dirty="0" smtClean="0">
                <a:solidFill>
                  <a:srgbClr val="FA821E"/>
                </a:solidFill>
              </a:rPr>
              <a:t>!</a:t>
            </a:r>
            <a:endParaRPr lang="de-DE" sz="2800" b="1" i="0" dirty="0">
              <a:solidFill>
                <a:srgbClr val="FA821E"/>
              </a:solidFill>
              <a:ea typeface="黑体" pitchFamily="49" charset="-122"/>
            </a:endParaRPr>
          </a:p>
        </p:txBody>
      </p:sp>
      <p:sp>
        <p:nvSpPr>
          <p:cNvPr id="24" name="TextBox 23"/>
          <p:cNvSpPr txBox="1"/>
          <p:nvPr/>
        </p:nvSpPr>
        <p:spPr>
          <a:xfrm>
            <a:off x="304800" y="4673600"/>
            <a:ext cx="8661400" cy="406400"/>
          </a:xfrm>
          <a:prstGeom prst="rect">
            <a:avLst/>
          </a:prstGeom>
          <a:solidFill>
            <a:schemeClr val="bg1"/>
          </a:solidFill>
        </p:spPr>
        <p:txBody>
          <a:bodyPr wrap="square" rtlCol="0">
            <a:spAutoFit/>
          </a:bodyPr>
          <a:lstStyle/>
          <a:p>
            <a:endParaRPr lang="en-US" sz="2000" dirty="0" err="1" smtClean="0">
              <a:solidFill>
                <a:schemeClr val="tx2"/>
              </a:solidFill>
              <a:ea typeface="黑体" pitchFamily="49" charset="-122"/>
              <a:cs typeface="Arial" pitchFamily="34" charset="0"/>
            </a:endParaRPr>
          </a:p>
        </p:txBody>
      </p:sp>
      <p:grpSp>
        <p:nvGrpSpPr>
          <p:cNvPr id="12" name="Group 11"/>
          <p:cNvGrpSpPr/>
          <p:nvPr/>
        </p:nvGrpSpPr>
        <p:grpSpPr>
          <a:xfrm>
            <a:off x="5829294" y="997145"/>
            <a:ext cx="2921055" cy="3490149"/>
            <a:chOff x="304800" y="997145"/>
            <a:chExt cx="2921055" cy="3490149"/>
          </a:xfrm>
          <a:effectLst>
            <a:outerShdw blurRad="50800" dist="38100" dir="2700000" algn="tl" rotWithShape="0">
              <a:srgbClr val="000000">
                <a:alpha val="43000"/>
              </a:srgbClr>
            </a:outerShdw>
          </a:effectLst>
        </p:grpSpPr>
        <p:pic>
          <p:nvPicPr>
            <p:cNvPr id="28" name="Picture 2" descr="H:\aets_conference_presentation\bilder\3d\render_11_1680x1050_crop.png"/>
            <p:cNvPicPr>
              <a:picLocks noChangeAspect="1" noChangeArrowheads="1"/>
            </p:cNvPicPr>
            <p:nvPr/>
          </p:nvPicPr>
          <p:blipFill>
            <a:blip r:embed="rId4" cstate="print"/>
            <a:srcRect/>
            <a:stretch>
              <a:fillRect/>
            </a:stretch>
          </p:blipFill>
          <p:spPr bwMode="auto">
            <a:xfrm>
              <a:off x="304800" y="2255046"/>
              <a:ext cx="2921055" cy="2232248"/>
            </a:xfrm>
            <a:prstGeom prst="rect">
              <a:avLst/>
            </a:prstGeom>
            <a:noFill/>
          </p:spPr>
        </p:pic>
        <p:cxnSp>
          <p:nvCxnSpPr>
            <p:cNvPr id="29" name="Straight Connector 28"/>
            <p:cNvCxnSpPr/>
            <p:nvPr/>
          </p:nvCxnSpPr>
          <p:spPr>
            <a:xfrm flipV="1">
              <a:off x="2764270" y="1822998"/>
              <a:ext cx="0" cy="93610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684150" y="1462958"/>
              <a:ext cx="0" cy="129614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32222" y="1462958"/>
              <a:ext cx="0" cy="936104"/>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72182" y="1967014"/>
              <a:ext cx="0" cy="1224136"/>
            </a:xfrm>
            <a:prstGeom prst="line">
              <a:avLst/>
            </a:prstGeom>
            <a:ln w="38100">
              <a:solidFill>
                <a:schemeClr val="accent1">
                  <a:lumMod val="40000"/>
                  <a:lumOff val="60000"/>
                </a:schemeClr>
              </a:solidFill>
              <a:prstDash val="sysDot"/>
            </a:ln>
            <a:scene3d>
              <a:camera prst="orthographicFront">
                <a:rot lat="20995535" lon="20111476" rev="21547137"/>
              </a:camera>
              <a:lightRig rig="threePt" dir="t"/>
            </a:scene3d>
          </p:spPr>
          <p:style>
            <a:lnRef idx="1">
              <a:schemeClr val="accent1"/>
            </a:lnRef>
            <a:fillRef idx="0">
              <a:schemeClr val="accent1"/>
            </a:fillRef>
            <a:effectRef idx="0">
              <a:schemeClr val="accent1"/>
            </a:effectRef>
            <a:fontRef idx="minor">
              <a:schemeClr val="tx1"/>
            </a:fontRef>
          </p:style>
        </p:cxnSp>
        <p:grpSp>
          <p:nvGrpSpPr>
            <p:cNvPr id="34" name="Group 60"/>
            <p:cNvGrpSpPr/>
            <p:nvPr/>
          </p:nvGrpSpPr>
          <p:grpSpPr>
            <a:xfrm>
              <a:off x="1566369" y="997145"/>
              <a:ext cx="1186924" cy="1362768"/>
              <a:chOff x="6900962" y="1992923"/>
              <a:chExt cx="1477109" cy="1695944"/>
            </a:xfrm>
            <a:scene3d>
              <a:camera prst="isometricOffAxis1Top">
                <a:rot lat="19086567" lon="19526545" rev="2494459"/>
              </a:camera>
              <a:lightRig rig="threePt" dir="t"/>
            </a:scene3d>
          </p:grpSpPr>
          <p:grpSp>
            <p:nvGrpSpPr>
              <p:cNvPr id="37" name="Group 58"/>
              <p:cNvGrpSpPr/>
              <p:nvPr/>
            </p:nvGrpSpPr>
            <p:grpSpPr>
              <a:xfrm>
                <a:off x="6941245" y="2243177"/>
                <a:ext cx="1386394" cy="1147412"/>
                <a:chOff x="3990311" y="2219323"/>
                <a:chExt cx="1386394" cy="1147412"/>
              </a:xfrm>
            </p:grpSpPr>
            <p:grpSp>
              <p:nvGrpSpPr>
                <p:cNvPr id="40" name="Group 32"/>
                <p:cNvGrpSpPr/>
                <p:nvPr/>
              </p:nvGrpSpPr>
              <p:grpSpPr>
                <a:xfrm>
                  <a:off x="5311905" y="2219323"/>
                  <a:ext cx="64800" cy="547337"/>
                  <a:chOff x="6009611" y="2214561"/>
                  <a:chExt cx="64800" cy="547337"/>
                </a:xfrm>
              </p:grpSpPr>
              <p:sp>
                <p:nvSpPr>
                  <p:cNvPr id="71" name="Rounded Rectangle 70"/>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2" name="Rounded Rectangle 71"/>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3" name="Rounded Rectangle 72"/>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4" name="Rounded Rectangle 73"/>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5" name="Rounded Rectangle 74"/>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6" name="Rounded Rectangle 75"/>
                  <p:cNvSpPr/>
                  <p:nvPr/>
                </p:nvSpPr>
                <p:spPr>
                  <a:xfrm>
                    <a:off x="6009611" y="262889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7" name="Rounded Rectangle 76"/>
                  <p:cNvSpPr/>
                  <p:nvPr/>
                </p:nvSpPr>
                <p:spPr>
                  <a:xfrm>
                    <a:off x="6009611" y="269795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8" name="Rounded Rectangle 77"/>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grpSp>
              <p:nvGrpSpPr>
                <p:cNvPr id="41" name="Group 33"/>
                <p:cNvGrpSpPr/>
                <p:nvPr/>
              </p:nvGrpSpPr>
              <p:grpSpPr>
                <a:xfrm>
                  <a:off x="5309523" y="2819398"/>
                  <a:ext cx="64800" cy="547337"/>
                  <a:chOff x="6009611" y="2214561"/>
                  <a:chExt cx="64800" cy="547337"/>
                </a:xfrm>
              </p:grpSpPr>
              <p:sp>
                <p:nvSpPr>
                  <p:cNvPr id="63" name="Rounded Rectangle 62"/>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4" name="Rounded Rectangle 63"/>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5" name="Rounded Rectangle 64"/>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6" name="Rounded Rectangle 65"/>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7" name="Rounded Rectangle 66"/>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8" name="Rounded Rectangle 67"/>
                  <p:cNvSpPr/>
                  <p:nvPr/>
                </p:nvSpPr>
                <p:spPr>
                  <a:xfrm>
                    <a:off x="6009611" y="262889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9" name="Rounded Rectangle 68"/>
                  <p:cNvSpPr/>
                  <p:nvPr/>
                </p:nvSpPr>
                <p:spPr>
                  <a:xfrm>
                    <a:off x="6009611" y="269795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70" name="Rounded Rectangle 69"/>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grpSp>
              <p:nvGrpSpPr>
                <p:cNvPr id="42" name="Group 42"/>
                <p:cNvGrpSpPr/>
                <p:nvPr/>
              </p:nvGrpSpPr>
              <p:grpSpPr>
                <a:xfrm>
                  <a:off x="3990311" y="2466973"/>
                  <a:ext cx="64800" cy="409223"/>
                  <a:chOff x="6009611" y="2214561"/>
                  <a:chExt cx="64800" cy="409223"/>
                </a:xfrm>
              </p:grpSpPr>
              <p:sp>
                <p:nvSpPr>
                  <p:cNvPr id="50" name="Rounded Rectangle 49"/>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1" name="Rounded Rectangle 50"/>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7" name="Rounded Rectangle 56"/>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0" name="Rounded Rectangle 59"/>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1" name="Rounded Rectangle 60"/>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62" name="Rounded Rectangle 61"/>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grpSp>
              <p:nvGrpSpPr>
                <p:cNvPr id="43" name="Group 51"/>
                <p:cNvGrpSpPr/>
                <p:nvPr/>
              </p:nvGrpSpPr>
              <p:grpSpPr>
                <a:xfrm>
                  <a:off x="3990311" y="2952748"/>
                  <a:ext cx="64800" cy="409223"/>
                  <a:chOff x="6009611" y="2214561"/>
                  <a:chExt cx="64800" cy="409223"/>
                </a:xfrm>
              </p:grpSpPr>
              <p:sp>
                <p:nvSpPr>
                  <p:cNvPr id="44" name="Rounded Rectangle 43"/>
                  <p:cNvSpPr/>
                  <p:nvPr/>
                </p:nvSpPr>
                <p:spPr>
                  <a:xfrm>
                    <a:off x="6009611" y="221456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5" name="Rounded Rectangle 44"/>
                  <p:cNvSpPr/>
                  <p:nvPr/>
                </p:nvSpPr>
                <p:spPr>
                  <a:xfrm>
                    <a:off x="6009611" y="2352673"/>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6" name="Rounded Rectangle 45"/>
                  <p:cNvSpPr/>
                  <p:nvPr/>
                </p:nvSpPr>
                <p:spPr>
                  <a:xfrm>
                    <a:off x="6009611" y="2421729"/>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7" name="Rounded Rectangle 46"/>
                  <p:cNvSpPr/>
                  <p:nvPr/>
                </p:nvSpPr>
                <p:spPr>
                  <a:xfrm>
                    <a:off x="6009611" y="2490785"/>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8" name="Rounded Rectangle 47"/>
                  <p:cNvSpPr/>
                  <p:nvPr/>
                </p:nvSpPr>
                <p:spPr>
                  <a:xfrm>
                    <a:off x="6009611" y="2559841"/>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9" name="Rounded Rectangle 48"/>
                  <p:cNvSpPr/>
                  <p:nvPr/>
                </p:nvSpPr>
                <p:spPr>
                  <a:xfrm>
                    <a:off x="6009611" y="2283617"/>
                    <a:ext cx="64800" cy="63943"/>
                  </a:xfrm>
                  <a:prstGeom prst="roundRect">
                    <a:avLst>
                      <a:gd name="adj" fmla="val 36137"/>
                    </a:avLst>
                  </a:prstGeom>
                  <a:solidFill>
                    <a:schemeClr val="bg1">
                      <a:lumMod val="50000"/>
                    </a:schemeClr>
                  </a:solidFill>
                  <a:ln>
                    <a:solidFill>
                      <a:schemeClr val="accent1"/>
                    </a:solidFill>
                  </a:ln>
                  <a:effectLst/>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grpSp>
          <p:sp>
            <p:nvSpPr>
              <p:cNvPr id="38" name="Snip Single Corner Rectangle 37"/>
              <p:cNvSpPr/>
              <p:nvPr/>
            </p:nvSpPr>
            <p:spPr>
              <a:xfrm flipH="1" flipV="1">
                <a:off x="6900962" y="1992923"/>
                <a:ext cx="1477109" cy="1695944"/>
              </a:xfrm>
              <a:prstGeom prst="snip1Rect">
                <a:avLst>
                  <a:gd name="adj" fmla="val 19792"/>
                </a:avLst>
              </a:prstGeom>
              <a:solidFill>
                <a:srgbClr val="FE6700"/>
              </a:solidFill>
              <a:ln w="12700">
                <a:solidFill>
                  <a:schemeClr val="accent1"/>
                </a:solid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sp>
          <p:nvSpPr>
            <p:cNvPr id="79" name="TextBox 78"/>
            <p:cNvSpPr txBox="1"/>
            <p:nvPr/>
          </p:nvSpPr>
          <p:spPr>
            <a:xfrm>
              <a:off x="1603328" y="1425217"/>
              <a:ext cx="1160942" cy="369332"/>
            </a:xfrm>
            <a:prstGeom prst="rect">
              <a:avLst/>
            </a:prstGeom>
            <a:noFill/>
          </p:spPr>
          <p:txBody>
            <a:bodyPr wrap="square" rtlCol="0">
              <a:spAutoFit/>
            </a:bodyPr>
            <a:lstStyle/>
            <a:p>
              <a:pPr algn="l">
                <a:buNone/>
              </a:pPr>
              <a:r>
                <a:rPr lang="de-DE" sz="900" b="1" i="0">
                  <a:solidFill>
                    <a:schemeClr val="bg1"/>
                  </a:solidFill>
                  <a:ea typeface="黑体" pitchFamily="49" charset="-122"/>
                  <a:cs typeface="Arial" pitchFamily="34" charset="0"/>
                </a:rPr>
                <a:t>扩展板</a:t>
              </a:r>
            </a:p>
            <a:p>
              <a:pPr algn="l">
                <a:buNone/>
              </a:pPr>
              <a:r>
                <a:rPr lang="de-DE" sz="900" b="0" i="1">
                  <a:solidFill>
                    <a:schemeClr val="bg1"/>
                  </a:solidFill>
                  <a:ea typeface="黑体" pitchFamily="49" charset="-122"/>
                  <a:cs typeface="Arial" pitchFamily="34" charset="0"/>
                </a:rPr>
                <a:t>适用于传感器等</a:t>
              </a:r>
            </a:p>
          </p:txBody>
        </p:sp>
      </p:grpSp>
      <p:pic>
        <p:nvPicPr>
          <p:cNvPr id="8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7868190" y="4728072"/>
            <a:ext cx="954531" cy="292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3" name="Footer Placeholder 2"/>
          <p:cNvSpPr>
            <a:spLocks noGrp="1"/>
          </p:cNvSpPr>
          <p:nvPr>
            <p:ph type="ftr" sz="quarter" idx="3"/>
          </p:nvPr>
        </p:nvSpPr>
        <p:spPr>
          <a:xfrm>
            <a:off x="717550" y="4751040"/>
            <a:ext cx="2895600" cy="276999"/>
          </a:xfrm>
        </p:spPr>
        <p:txBody>
          <a:bodyPr/>
          <a:lstStyle/>
          <a:p>
            <a:r>
              <a:rPr lang="sv-SE" sz="1800" b="0" i="0">
                <a:ea typeface="黑体" pitchFamily="49" charset="-122"/>
                <a:cs typeface="Arial" pitchFamily="34" charset="0"/>
              </a:rPr>
              <a:t>|  Gemalto M2M</a:t>
            </a:r>
          </a:p>
        </p:txBody>
      </p:sp>
      <p:sp>
        <p:nvSpPr>
          <p:cNvPr id="84" name="Slide Number Placeholder 4"/>
          <p:cNvSpPr>
            <a:spLocks noGrp="1"/>
          </p:cNvSpPr>
          <p:nvPr>
            <p:ph type="sldNum" sz="quarter" idx="4"/>
          </p:nvPr>
        </p:nvSpPr>
        <p:spPr>
          <a:xfrm>
            <a:off x="393700" y="4752547"/>
            <a:ext cx="266700" cy="276999"/>
          </a:xfrm>
        </p:spPr>
        <p:txBody>
          <a:bodyPr/>
          <a:lstStyle/>
          <a:p>
            <a:fld id="{21DD069B-AC54-4A5D-8190-A1CB62E1E50C}" type="slidenum">
              <a:rPr lang="en-GB" sz="1800" b="0" i="0">
                <a:ea typeface="黑体" pitchFamily="49" charset="-122"/>
                <a:cs typeface="Arial" pitchFamily="34" charset="0"/>
              </a:rPr>
              <a:pPr/>
              <a:t>36</a:t>
            </a:fld>
            <a:endParaRPr lang="en-GB" sz="1800" b="0" i="0">
              <a:ea typeface="黑体" pitchFamily="49" charset="-122"/>
              <a:cs typeface="Arial" pitchFamily="34" charset="0"/>
            </a:endParaRPr>
          </a:p>
        </p:txBody>
      </p:sp>
      <p:grpSp>
        <p:nvGrpSpPr>
          <p:cNvPr id="13" name="Group 12"/>
          <p:cNvGrpSpPr/>
          <p:nvPr/>
        </p:nvGrpSpPr>
        <p:grpSpPr>
          <a:xfrm>
            <a:off x="0" y="844144"/>
            <a:ext cx="6336330" cy="3095395"/>
            <a:chOff x="3110327" y="844144"/>
            <a:chExt cx="6336330" cy="3095395"/>
          </a:xfrm>
          <a:effectLst>
            <a:outerShdw blurRad="50800" dist="38100" dir="2700000" algn="tl" rotWithShape="0">
              <a:srgbClr val="000000">
                <a:alpha val="43000"/>
              </a:srgbClr>
            </a:outerShdw>
          </a:effectLst>
        </p:grpSpPr>
        <p:pic>
          <p:nvPicPr>
            <p:cNvPr id="86" name="Bildobjekt 36" descr="short-facts-3.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10327" y="844144"/>
              <a:ext cx="6011515" cy="3095395"/>
            </a:xfrm>
            <a:prstGeom prst="rect">
              <a:avLst/>
            </a:prstGeom>
          </p:spPr>
        </p:pic>
        <p:cxnSp>
          <p:nvCxnSpPr>
            <p:cNvPr id="87" name="Rak 41"/>
            <p:cNvCxnSpPr/>
            <p:nvPr/>
          </p:nvCxnSpPr>
          <p:spPr>
            <a:xfrm>
              <a:off x="3687620" y="1416440"/>
              <a:ext cx="470355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2" name="Text Box 4"/>
            <p:cNvSpPr txBox="1">
              <a:spLocks noChangeArrowheads="1"/>
            </p:cNvSpPr>
            <p:nvPr/>
          </p:nvSpPr>
          <p:spPr bwMode="auto">
            <a:xfrm>
              <a:off x="3728986" y="1120159"/>
              <a:ext cx="5717671" cy="2441694"/>
            </a:xfrm>
            <a:prstGeom prst="rect">
              <a:avLst/>
            </a:prstGeom>
            <a:noFill/>
            <a:ln w="19050" algn="ctr">
              <a:noFill/>
              <a:miter lim="800000"/>
              <a:headEnd/>
              <a:tailEnd/>
            </a:ln>
          </p:spPr>
          <p:txBody>
            <a:bodyPr wrap="square" lIns="36000" tIns="0" rIns="36000" bIns="0">
              <a:spAutoFit/>
            </a:bodyPr>
            <a:lstStyle/>
            <a:p>
              <a:pPr algn="l">
                <a:spcBef>
                  <a:spcPts val="300"/>
                </a:spcBef>
                <a:spcAft>
                  <a:spcPts val="600"/>
                </a:spcAft>
                <a:buNone/>
              </a:pPr>
              <a:r>
                <a:rPr lang="en-US" b="1" i="0" dirty="0" err="1">
                  <a:solidFill>
                    <a:srgbClr val="2E2E2E"/>
                  </a:solidFill>
                  <a:ea typeface="黑体" pitchFamily="49" charset="-122"/>
                  <a:cs typeface="Arial" pitchFamily="34" charset="0"/>
                </a:rPr>
                <a:t>可扩展的</a:t>
              </a:r>
              <a:r>
                <a:rPr lang="en-US" b="1" i="0" dirty="0">
                  <a:solidFill>
                    <a:srgbClr val="2E2E2E"/>
                  </a:solidFill>
                  <a:ea typeface="黑体" pitchFamily="49" charset="-122"/>
                  <a:cs typeface="Arial" pitchFamily="34" charset="0"/>
                </a:rPr>
                <a:t> Java </a:t>
              </a:r>
              <a:r>
                <a:rPr lang="en-US" b="1" i="0" dirty="0" err="1">
                  <a:solidFill>
                    <a:srgbClr val="2E2E2E"/>
                  </a:solidFill>
                  <a:ea typeface="黑体" pitchFamily="49" charset="-122"/>
                  <a:cs typeface="Arial" pitchFamily="34" charset="0"/>
                </a:rPr>
                <a:t>开发工具包</a:t>
              </a:r>
              <a:r>
                <a:rPr lang="en-US" b="1" i="0" dirty="0">
                  <a:solidFill>
                    <a:srgbClr val="2E2E2E"/>
                  </a:solidFill>
                  <a:ea typeface="黑体" pitchFamily="49" charset="-122"/>
                  <a:cs typeface="Arial" pitchFamily="34" charset="0"/>
                </a:rPr>
                <a:t> </a:t>
              </a:r>
            </a:p>
            <a:p>
              <a:pPr marL="237744" indent="-237744" algn="l">
                <a:spcBef>
                  <a:spcPts val="300"/>
                </a:spcBef>
                <a:buClr>
                  <a:srgbClr val="FF8200"/>
                </a:buClr>
                <a:buSzPct val="100000"/>
                <a:buFontTx/>
                <a:buBlip>
                  <a:blip r:embed="rId7"/>
                </a:buBlip>
              </a:pPr>
              <a:r>
                <a:rPr lang="de-DE" sz="1600" b="0" i="0" dirty="0">
                  <a:solidFill>
                    <a:srgbClr val="2E2E2E"/>
                  </a:solidFill>
                  <a:ea typeface="黑体" pitchFamily="49" charset="-122"/>
                  <a:cs typeface="Arial" pitchFamily="34" charset="0"/>
                </a:rPr>
                <a:t>具有 Arduino 风格连接器的 HW 扩展</a:t>
              </a:r>
            </a:p>
            <a:p>
              <a:pPr marL="237744" indent="-237744" algn="l">
                <a:spcBef>
                  <a:spcPts val="300"/>
                </a:spcBef>
                <a:buClr>
                  <a:srgbClr val="FF8200"/>
                </a:buClr>
                <a:buSzPct val="100000"/>
                <a:buFontTx/>
                <a:buBlip>
                  <a:blip r:embed="rId7"/>
                </a:buBlip>
              </a:pPr>
              <a:r>
                <a:rPr lang="en-US" sz="1600" b="0" i="0" dirty="0">
                  <a:solidFill>
                    <a:srgbClr val="2E2E2E"/>
                  </a:solidFill>
                  <a:ea typeface="黑体" pitchFamily="49" charset="-122"/>
                  <a:cs typeface="Arial" pitchFamily="34" charset="0"/>
                </a:rPr>
                <a:t>RS232 / USB </a:t>
              </a:r>
              <a:r>
                <a:rPr lang="en-US" sz="1600" b="0" i="0" dirty="0" err="1">
                  <a:solidFill>
                    <a:srgbClr val="2E2E2E"/>
                  </a:solidFill>
                  <a:ea typeface="黑体" pitchFamily="49" charset="-122"/>
                  <a:cs typeface="Arial" pitchFamily="34" charset="0"/>
                </a:rPr>
                <a:t>接口</a:t>
              </a:r>
              <a:endParaRPr lang="en-US" sz="1600" b="0" i="0" dirty="0">
                <a:solidFill>
                  <a:srgbClr val="2E2E2E"/>
                </a:solidFill>
                <a:ea typeface="黑体" pitchFamily="49" charset="-122"/>
                <a:cs typeface="Arial" pitchFamily="34" charset="0"/>
              </a:endParaRPr>
            </a:p>
            <a:p>
              <a:pPr marL="237744" indent="-237744" algn="l">
                <a:spcBef>
                  <a:spcPts val="300"/>
                </a:spcBef>
                <a:buClr>
                  <a:srgbClr val="FF8200"/>
                </a:buClr>
                <a:buSzPct val="100000"/>
                <a:buFontTx/>
                <a:buBlip>
                  <a:blip r:embed="rId7"/>
                </a:buBlip>
              </a:pPr>
              <a:r>
                <a:rPr lang="de-DE" sz="1600" b="0" i="0" dirty="0">
                  <a:solidFill>
                    <a:srgbClr val="2E2E2E"/>
                  </a:solidFill>
                  <a:ea typeface="黑体" pitchFamily="49" charset="-122"/>
                  <a:cs typeface="Arial" pitchFamily="34" charset="0"/>
                </a:rPr>
                <a:t>通过 USB 或电池供电</a:t>
              </a:r>
            </a:p>
            <a:p>
              <a:pPr marL="237744" indent="-237744" algn="l">
                <a:spcBef>
                  <a:spcPts val="300"/>
                </a:spcBef>
                <a:buClr>
                  <a:srgbClr val="FF8200"/>
                </a:buClr>
                <a:buSzPct val="100000"/>
                <a:buFontTx/>
                <a:buBlip>
                  <a:blip r:embed="rId7"/>
                </a:buBlip>
              </a:pPr>
              <a:r>
                <a:rPr lang="en-US" sz="1600" b="0" i="0" dirty="0" err="1">
                  <a:solidFill>
                    <a:srgbClr val="2E2E2E"/>
                  </a:solidFill>
                  <a:ea typeface="黑体" pitchFamily="49" charset="-122"/>
                  <a:cs typeface="Arial" pitchFamily="34" charset="0"/>
                </a:rPr>
                <a:t>用户按钮和</a:t>
              </a:r>
              <a:r>
                <a:rPr lang="en-US" sz="1600" b="0" i="0" dirty="0">
                  <a:solidFill>
                    <a:srgbClr val="2E2E2E"/>
                  </a:solidFill>
                  <a:ea typeface="黑体" pitchFamily="49" charset="-122"/>
                  <a:cs typeface="Arial" pitchFamily="34" charset="0"/>
                </a:rPr>
                <a:t> LED</a:t>
              </a:r>
            </a:p>
            <a:p>
              <a:pPr marL="237744" indent="-237744" algn="l">
                <a:spcBef>
                  <a:spcPts val="300"/>
                </a:spcBef>
                <a:buClr>
                  <a:srgbClr val="FF8200"/>
                </a:buClr>
                <a:buSzPct val="100000"/>
                <a:buFontTx/>
                <a:buBlip>
                  <a:blip r:embed="rId7"/>
                </a:buBlip>
              </a:pPr>
              <a:r>
                <a:rPr lang="en-US" sz="1600" b="0" i="0" dirty="0" err="1">
                  <a:solidFill>
                    <a:srgbClr val="2E2E2E"/>
                  </a:solidFill>
                  <a:ea typeface="黑体" pitchFamily="49" charset="-122"/>
                  <a:cs typeface="Arial" pitchFamily="34" charset="0"/>
                </a:rPr>
                <a:t>板载</a:t>
              </a:r>
              <a:r>
                <a:rPr lang="en-US" sz="1600" b="0" i="0" dirty="0">
                  <a:solidFill>
                    <a:srgbClr val="2E2E2E"/>
                  </a:solidFill>
                  <a:ea typeface="黑体" pitchFamily="49" charset="-122"/>
                  <a:cs typeface="Arial" pitchFamily="34" charset="0"/>
                </a:rPr>
                <a:t> SIM </a:t>
              </a:r>
              <a:r>
                <a:rPr lang="en-US" sz="1600" b="0" i="0" dirty="0" err="1">
                  <a:solidFill>
                    <a:srgbClr val="2E2E2E"/>
                  </a:solidFill>
                  <a:ea typeface="黑体" pitchFamily="49" charset="-122"/>
                  <a:cs typeface="Arial" pitchFamily="34" charset="0"/>
                </a:rPr>
                <a:t>支架和集成式天线</a:t>
              </a:r>
              <a:endParaRPr lang="en-US" sz="1600" b="0" i="0" dirty="0">
                <a:solidFill>
                  <a:srgbClr val="2E2E2E"/>
                </a:solidFill>
                <a:ea typeface="黑体" pitchFamily="49" charset="-122"/>
                <a:cs typeface="Arial" pitchFamily="34" charset="0"/>
              </a:endParaRPr>
            </a:p>
            <a:p>
              <a:pPr marL="237744" indent="-237744" algn="l">
                <a:spcBef>
                  <a:spcPts val="300"/>
                </a:spcBef>
                <a:buClr>
                  <a:srgbClr val="FF8200"/>
                </a:buClr>
                <a:buSzPct val="100000"/>
                <a:buFontTx/>
                <a:buBlip>
                  <a:blip r:embed="rId7"/>
                </a:buBlip>
              </a:pPr>
              <a:r>
                <a:rPr lang="en-US" sz="1600" b="0" i="0" dirty="0" err="1">
                  <a:solidFill>
                    <a:srgbClr val="2E2E2E"/>
                  </a:solidFill>
                  <a:ea typeface="黑体" pitchFamily="49" charset="-122"/>
                  <a:cs typeface="Arial" pitchFamily="34" charset="0"/>
                </a:rPr>
                <a:t>所有接口均可访问</a:t>
              </a:r>
              <a:endParaRPr lang="en-US" sz="1600" b="0" i="0" dirty="0">
                <a:solidFill>
                  <a:srgbClr val="2E2E2E"/>
                </a:solidFill>
                <a:ea typeface="黑体" pitchFamily="49" charset="-122"/>
                <a:cs typeface="Arial" pitchFamily="34" charset="0"/>
              </a:endParaRPr>
            </a:p>
            <a:p>
              <a:pPr>
                <a:spcBef>
                  <a:spcPts val="800"/>
                </a:spcBef>
              </a:pPr>
              <a:r>
                <a:rPr lang="de-DE" b="1" i="0" dirty="0">
                  <a:solidFill>
                    <a:srgbClr val="2E2E2E"/>
                  </a:solidFill>
                  <a:ea typeface="黑体" pitchFamily="49" charset="-122"/>
                  <a:cs typeface="Arial" pitchFamily="34" charset="0"/>
                </a:rPr>
                <a:t>立即预订</a:t>
              </a:r>
              <a:r>
                <a:rPr lang="de-DE" b="1" i="0" dirty="0" smtClean="0">
                  <a:solidFill>
                    <a:srgbClr val="2E2E2E"/>
                  </a:solidFill>
                  <a:ea typeface="黑体" pitchFamily="49" charset="-122"/>
                  <a:cs typeface="Arial" pitchFamily="34" charset="0"/>
                </a:rPr>
                <a:t>：</a:t>
              </a:r>
              <a:r>
                <a:rPr lang="de-DE" altLang="zh-CN" b="1" dirty="0" smtClean="0">
                  <a:solidFill>
                    <a:srgbClr val="2E2E2E"/>
                  </a:solidFill>
                  <a:cs typeface="Helvetica" pitchFamily="34" charset="0"/>
                </a:rPr>
                <a:t> </a:t>
              </a:r>
              <a:r>
                <a:rPr lang="de-DE" altLang="zh-CN" b="1" dirty="0" smtClean="0">
                  <a:solidFill>
                    <a:srgbClr val="2E2E2E"/>
                  </a:solidFill>
                  <a:cs typeface="Helvetica" pitchFamily="34" charset="0"/>
                </a:rPr>
                <a:t> </a:t>
              </a:r>
              <a:r>
                <a:rPr lang="de-DE" altLang="zh-CN" dirty="0" smtClean="0">
                  <a:solidFill>
                    <a:srgbClr val="8BAAC3"/>
                  </a:solidFill>
                  <a:hlinkClick r:id="rId8"/>
                </a:rPr>
                <a:t>www.</a:t>
              </a:r>
              <a:r>
                <a:rPr lang="en-US" altLang="zh-CN" dirty="0" smtClean="0">
                  <a:solidFill>
                    <a:srgbClr val="8BAAC3"/>
                  </a:solidFill>
                  <a:hlinkClick r:id="rId8"/>
                </a:rPr>
                <a:t>gemalto.com/</a:t>
              </a:r>
              <a:r>
                <a:rPr lang="en-US" altLang="zh-CN" dirty="0" err="1" smtClean="0">
                  <a:solidFill>
                    <a:srgbClr val="8BAAC3"/>
                  </a:solidFill>
                  <a:hlinkClick r:id="rId8"/>
                </a:rPr>
                <a:t>bubbleboard</a:t>
              </a:r>
              <a:r>
                <a:rPr lang="en-US" altLang="zh-CN" dirty="0" smtClean="0">
                  <a:solidFill>
                    <a:srgbClr val="8BAAC3"/>
                  </a:solidFill>
                  <a:hlinkClick r:id="rId8"/>
                </a:rPr>
                <a:t> </a:t>
              </a:r>
              <a:endParaRPr lang="de-DE" b="1" i="0" dirty="0">
                <a:ea typeface="黑体" pitchFamily="49" charset="-122"/>
                <a:cs typeface="Arial" pitchFamily="34" charset="0"/>
              </a:endParaRPr>
            </a:p>
          </p:txBody>
        </p:sp>
      </p:grpSp>
      <p:sp>
        <p:nvSpPr>
          <p:cNvPr id="39" name="Rounded Rectangle 38"/>
          <p:cNvSpPr/>
          <p:nvPr/>
        </p:nvSpPr>
        <p:spPr>
          <a:xfrm>
            <a:off x="1066090" y="3632619"/>
            <a:ext cx="3483650" cy="1030821"/>
          </a:xfrm>
          <a:prstGeom prst="roundRect">
            <a:avLst>
              <a:gd name="adj" fmla="val 8797"/>
            </a:avLst>
          </a:prstGeom>
          <a:solidFill>
            <a:srgbClr val="FF8200"/>
          </a:solidFill>
          <a:ln w="19050" algn="ctr">
            <a:solidFill>
              <a:srgbClr val="FF8200"/>
            </a:solidFill>
            <a:miter lim="800000"/>
            <a:headEnd/>
            <a:tailEnd/>
          </a:ln>
          <a:effectLst>
            <a:outerShdw blurRad="50800" dist="38100" dir="2700000" algn="tl" rotWithShape="0">
              <a:srgbClr val="000000">
                <a:alpha val="43000"/>
              </a:srgbClr>
            </a:outerShdw>
          </a:effectLst>
        </p:spPr>
        <p:txBody>
          <a:bodyPr wrap="none" lIns="36000" tIns="0" rIns="36000" bIns="0" anchor="ctr"/>
          <a:lstStyle/>
          <a:p>
            <a:pPr marL="182880" indent="-182880" algn="ctr">
              <a:buNone/>
            </a:pPr>
            <a:r>
              <a:rPr lang="de-DE" sz="1600" b="0" i="0" dirty="0">
                <a:solidFill>
                  <a:schemeClr val="bg1"/>
                </a:solidFill>
                <a:ea typeface="黑体" pitchFamily="49" charset="-122"/>
                <a:cs typeface="Arial" pitchFamily="34" charset="0"/>
              </a:rPr>
              <a:t>如需了解更多详情，请于 </a:t>
            </a:r>
            <a:r>
              <a:rPr lang="en-US" altLang="zh-CN" sz="1600" b="0" i="0" dirty="0" smtClean="0">
                <a:solidFill>
                  <a:schemeClr val="bg1"/>
                </a:solidFill>
                <a:ea typeface="黑体" pitchFamily="49" charset="-122"/>
                <a:cs typeface="Arial" pitchFamily="34" charset="0"/>
              </a:rPr>
              <a:t>24</a:t>
            </a:r>
            <a:r>
              <a:rPr lang="de-DE" sz="1600" b="0" i="0" dirty="0" smtClean="0">
                <a:solidFill>
                  <a:schemeClr val="bg1"/>
                </a:solidFill>
                <a:ea typeface="黑体" pitchFamily="49" charset="-122"/>
                <a:cs typeface="Arial" pitchFamily="34" charset="0"/>
              </a:rPr>
              <a:t> 日</a:t>
            </a:r>
            <a:r>
              <a:rPr lang="zh-CN" altLang="en-US" sz="1600" b="0" i="0" dirty="0" smtClean="0">
                <a:solidFill>
                  <a:schemeClr val="bg1"/>
                </a:solidFill>
                <a:ea typeface="黑体" pitchFamily="49" charset="-122"/>
                <a:cs typeface="Arial" pitchFamily="34" charset="0"/>
              </a:rPr>
              <a:t>周三</a:t>
            </a:r>
            <a:r>
              <a:rPr lang="de-DE" sz="1600" b="0" i="0" dirty="0" smtClean="0">
                <a:solidFill>
                  <a:schemeClr val="bg1"/>
                </a:solidFill>
                <a:ea typeface="黑体" pitchFamily="49" charset="-122"/>
                <a:cs typeface="Arial" pitchFamily="34" charset="0"/>
              </a:rPr>
              <a:t> </a:t>
            </a:r>
            <a:endParaRPr lang="de-DE" sz="1600" b="0" i="0" dirty="0" smtClean="0">
              <a:solidFill>
                <a:schemeClr val="bg1"/>
              </a:solidFill>
              <a:ea typeface="黑体" pitchFamily="49" charset="-122"/>
              <a:cs typeface="Arial" pitchFamily="34" charset="0"/>
            </a:endParaRPr>
          </a:p>
          <a:p>
            <a:pPr marL="182880" indent="-182880" algn="ctr">
              <a:buNone/>
            </a:pPr>
            <a:r>
              <a:rPr lang="en-US" altLang="zh-CN" sz="1600" b="0" i="0" dirty="0" smtClean="0">
                <a:solidFill>
                  <a:schemeClr val="bg1"/>
                </a:solidFill>
                <a:ea typeface="黑体" pitchFamily="49" charset="-122"/>
                <a:cs typeface="Arial" pitchFamily="34" charset="0"/>
              </a:rPr>
              <a:t>10</a:t>
            </a:r>
            <a:r>
              <a:rPr lang="en-US" altLang="zh-CN" sz="1600" dirty="0" smtClean="0">
                <a:solidFill>
                  <a:schemeClr val="bg1"/>
                </a:solidFill>
                <a:ea typeface="黑体" pitchFamily="49" charset="-122"/>
                <a:cs typeface="Arial" pitchFamily="34" charset="0"/>
              </a:rPr>
              <a:t>:15</a:t>
            </a:r>
            <a:r>
              <a:rPr lang="de-DE" sz="1600" b="0" i="0" dirty="0" smtClean="0">
                <a:solidFill>
                  <a:schemeClr val="bg1"/>
                </a:solidFill>
                <a:ea typeface="黑体" pitchFamily="49" charset="-122"/>
                <a:cs typeface="Arial" pitchFamily="34" charset="0"/>
              </a:rPr>
              <a:t> 点前往</a:t>
            </a:r>
            <a:r>
              <a:rPr lang="en-US" altLang="zh-CN" sz="1600" b="0" i="0" dirty="0" smtClean="0">
                <a:solidFill>
                  <a:schemeClr val="bg1"/>
                </a:solidFill>
                <a:ea typeface="黑体" pitchFamily="49" charset="-122"/>
                <a:cs typeface="Arial" pitchFamily="34" charset="0"/>
              </a:rPr>
              <a:t>430 </a:t>
            </a:r>
            <a:r>
              <a:rPr lang="de-DE" sz="1600" b="0" i="0" dirty="0" smtClean="0">
                <a:solidFill>
                  <a:schemeClr val="bg1"/>
                </a:solidFill>
                <a:ea typeface="黑体" pitchFamily="49" charset="-122"/>
                <a:cs typeface="Arial" pitchFamily="34" charset="0"/>
              </a:rPr>
              <a:t>室</a:t>
            </a:r>
            <a:endParaRPr lang="de-DE" sz="1600" b="0" i="0" dirty="0">
              <a:solidFill>
                <a:schemeClr val="bg1"/>
              </a:solidFill>
              <a:ea typeface="黑体" pitchFamily="49" charset="-122"/>
              <a:cs typeface="Arial" pitchFamily="34" charset="0"/>
            </a:endParaRPr>
          </a:p>
          <a:p>
            <a:pPr marL="182880" indent="-182880" algn="ctr">
              <a:buNone/>
            </a:pPr>
            <a:endParaRPr lang="en-US" sz="300" dirty="0" smtClean="0">
              <a:solidFill>
                <a:schemeClr val="bg1"/>
              </a:solidFill>
              <a:ea typeface="黑体" pitchFamily="49" charset="-122"/>
              <a:cs typeface="Arial" pitchFamily="34" charset="0"/>
            </a:endParaRPr>
          </a:p>
          <a:p>
            <a:pPr marL="182880" indent="-182880" algn="ctr">
              <a:buNone/>
            </a:pPr>
            <a:r>
              <a:rPr lang="de-DE" sz="1600" b="1" i="0" dirty="0">
                <a:solidFill>
                  <a:schemeClr val="bg1"/>
                </a:solidFill>
                <a:ea typeface="黑体" pitchFamily="49" charset="-122"/>
                <a:cs typeface="Arial" pitchFamily="34" charset="0"/>
              </a:rPr>
              <a:t>M2M </a:t>
            </a:r>
            <a:r>
              <a:rPr lang="de-DE" sz="1600" b="1" i="0" dirty="0" smtClean="0">
                <a:solidFill>
                  <a:schemeClr val="bg1"/>
                </a:solidFill>
                <a:ea typeface="黑体" pitchFamily="49" charset="-122"/>
                <a:cs typeface="Arial" pitchFamily="34" charset="0"/>
              </a:rPr>
              <a:t>和物联网入门</a:t>
            </a:r>
            <a:endParaRPr lang="de-DE" sz="1600" b="1" i="0" dirty="0">
              <a:solidFill>
                <a:schemeClr val="bg1"/>
              </a:solidFill>
              <a:ea typeface="黑体" pitchFamily="49" charset="-122"/>
              <a:cs typeface="Arial" pitchFamily="34" charset="0"/>
            </a:endParaRPr>
          </a:p>
        </p:txBody>
      </p:sp>
    </p:spTree>
    <p:extLst>
      <p:ext uri="{BB962C8B-B14F-4D97-AF65-F5344CB8AC3E}">
        <p14:creationId xmlns:p14="http://schemas.microsoft.com/office/powerpoint/2010/main" xmlns="" val="4975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35"/>
          <p:cNvSpPr>
            <a:spLocks noChangeShapeType="1"/>
          </p:cNvSpPr>
          <p:nvPr/>
        </p:nvSpPr>
        <p:spPr bwMode="auto">
          <a:xfrm>
            <a:off x="2316163" y="2352675"/>
            <a:ext cx="0" cy="61912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68611" name="Title 1"/>
          <p:cNvSpPr>
            <a:spLocks noGrp="1"/>
          </p:cNvSpPr>
          <p:nvPr>
            <p:ph type="title"/>
          </p:nvPr>
        </p:nvSpPr>
        <p:spPr>
          <a:xfrm>
            <a:off x="804863" y="196850"/>
            <a:ext cx="8229600" cy="490538"/>
          </a:xfrm>
        </p:spPr>
        <p:txBody>
          <a:bodyPr/>
          <a:lstStyle/>
          <a:p>
            <a:pPr algn="l">
              <a:lnSpc>
                <a:spcPct val="90000"/>
              </a:lnSpc>
              <a:spcBef>
                <a:spcPts val="0"/>
              </a:spcBef>
              <a:spcAft>
                <a:spcPts val="0"/>
              </a:spcAft>
              <a:buNone/>
            </a:pPr>
            <a:r>
              <a:rPr lang="sv-SE" sz="2800" b="1" i="0">
                <a:solidFill>
                  <a:srgbClr val="000000"/>
                </a:solidFill>
                <a:ea typeface="黑体" pitchFamily="49" charset="-122"/>
              </a:rPr>
              <a:t>Java Embedded 规划</a:t>
            </a:r>
          </a:p>
        </p:txBody>
      </p:sp>
      <p:sp>
        <p:nvSpPr>
          <p:cNvPr id="68613" name="Line 28"/>
          <p:cNvSpPr>
            <a:spLocks noChangeShapeType="1"/>
          </p:cNvSpPr>
          <p:nvPr/>
        </p:nvSpPr>
        <p:spPr bwMode="auto">
          <a:xfrm>
            <a:off x="650875" y="2486025"/>
            <a:ext cx="8010525" cy="0"/>
          </a:xfrm>
          <a:prstGeom prst="line">
            <a:avLst/>
          </a:prstGeom>
          <a:noFill/>
          <a:ln w="8890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68614" name="Line 31"/>
          <p:cNvSpPr>
            <a:spLocks noChangeShapeType="1"/>
          </p:cNvSpPr>
          <p:nvPr/>
        </p:nvSpPr>
        <p:spPr bwMode="auto">
          <a:xfrm>
            <a:off x="2319338" y="1743075"/>
            <a:ext cx="0" cy="61912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68615" name="Line 32"/>
          <p:cNvSpPr>
            <a:spLocks noChangeShapeType="1"/>
          </p:cNvSpPr>
          <p:nvPr/>
        </p:nvSpPr>
        <p:spPr bwMode="auto">
          <a:xfrm>
            <a:off x="6188075" y="2082800"/>
            <a:ext cx="0" cy="61912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17" name="Rectangle 38"/>
          <p:cNvSpPr>
            <a:spLocks/>
          </p:cNvSpPr>
          <p:nvPr/>
        </p:nvSpPr>
        <p:spPr bwMode="auto">
          <a:xfrm>
            <a:off x="7920038" y="234473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a:spcBef>
                <a:spcPts val="0"/>
              </a:spcBef>
              <a:spcAft>
                <a:spcPts val="0"/>
              </a:spcAft>
              <a:buNone/>
            </a:pPr>
            <a:r>
              <a:rPr lang="en-US" sz="1200" b="0" i="0">
                <a:solidFill>
                  <a:srgbClr val="FFFFFF"/>
                </a:solidFill>
                <a:ea typeface="黑体" pitchFamily="49" charset="-122"/>
                <a:cs typeface="Arial" pitchFamily="34" charset="0"/>
              </a:rPr>
              <a:t>2016</a:t>
            </a:r>
          </a:p>
        </p:txBody>
      </p:sp>
      <p:sp>
        <p:nvSpPr>
          <p:cNvPr id="18" name="Rectangle 39"/>
          <p:cNvSpPr>
            <a:spLocks/>
          </p:cNvSpPr>
          <p:nvPr/>
        </p:nvSpPr>
        <p:spPr bwMode="auto">
          <a:xfrm>
            <a:off x="1016000" y="2332038"/>
            <a:ext cx="588963"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a:spcBef>
                <a:spcPts val="0"/>
              </a:spcBef>
              <a:spcAft>
                <a:spcPts val="0"/>
              </a:spcAft>
              <a:buNone/>
            </a:pPr>
            <a:r>
              <a:rPr lang="en-US" sz="1200" b="0" i="0">
                <a:solidFill>
                  <a:srgbClr val="FFFFFF"/>
                </a:solidFill>
                <a:ea typeface="黑体" pitchFamily="49" charset="-122"/>
                <a:cs typeface="Arial" pitchFamily="34" charset="0"/>
              </a:rPr>
              <a:t>2012</a:t>
            </a:r>
          </a:p>
        </p:txBody>
      </p:sp>
      <p:sp>
        <p:nvSpPr>
          <p:cNvPr id="19" name="Rectangle 40"/>
          <p:cNvSpPr>
            <a:spLocks/>
          </p:cNvSpPr>
          <p:nvPr/>
        </p:nvSpPr>
        <p:spPr bwMode="auto">
          <a:xfrm>
            <a:off x="3194050" y="233838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a:spcBef>
                <a:spcPts val="0"/>
              </a:spcBef>
              <a:spcAft>
                <a:spcPts val="0"/>
              </a:spcAft>
              <a:buNone/>
            </a:pPr>
            <a:r>
              <a:rPr lang="en-US" sz="1200" b="0" i="0">
                <a:solidFill>
                  <a:srgbClr val="FFFFFF"/>
                </a:solidFill>
                <a:ea typeface="黑体" pitchFamily="49" charset="-122"/>
                <a:cs typeface="Arial" pitchFamily="34" charset="0"/>
              </a:rPr>
              <a:t>2013</a:t>
            </a:r>
          </a:p>
        </p:txBody>
      </p:sp>
      <p:sp>
        <p:nvSpPr>
          <p:cNvPr id="20" name="Rectangle 41"/>
          <p:cNvSpPr>
            <a:spLocks/>
          </p:cNvSpPr>
          <p:nvPr/>
        </p:nvSpPr>
        <p:spPr bwMode="auto">
          <a:xfrm>
            <a:off x="5378450" y="2332038"/>
            <a:ext cx="588963" cy="263525"/>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a:spcBef>
                <a:spcPts val="0"/>
              </a:spcBef>
              <a:spcAft>
                <a:spcPts val="0"/>
              </a:spcAft>
              <a:buNone/>
            </a:pPr>
            <a:r>
              <a:rPr lang="en-US" sz="1200" b="0" i="0">
                <a:solidFill>
                  <a:srgbClr val="FFFFFF"/>
                </a:solidFill>
                <a:ea typeface="黑体" pitchFamily="49" charset="-122"/>
                <a:cs typeface="Arial" pitchFamily="34" charset="0"/>
              </a:rPr>
              <a:t>2014</a:t>
            </a:r>
          </a:p>
        </p:txBody>
      </p:sp>
      <p:sp>
        <p:nvSpPr>
          <p:cNvPr id="22" name="Rectangle 43"/>
          <p:cNvSpPr>
            <a:spLocks/>
          </p:cNvSpPr>
          <p:nvPr/>
        </p:nvSpPr>
        <p:spPr bwMode="auto">
          <a:xfrm>
            <a:off x="695325" y="1385888"/>
            <a:ext cx="1744663" cy="8731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Aft>
                <a:spcPts val="200"/>
              </a:spcAft>
              <a:buNone/>
            </a:pPr>
            <a:r>
              <a:rPr lang="en-US" sz="1100" b="1" i="0">
                <a:ea typeface="黑体" pitchFamily="49" charset="-122"/>
                <a:cs typeface="Arial" pitchFamily="34" charset="0"/>
              </a:rPr>
              <a:t>Java Embedded Suite 7</a:t>
            </a:r>
          </a:p>
          <a:p>
            <a:pPr algn="l">
              <a:spcAft>
                <a:spcPts val="200"/>
              </a:spcAft>
              <a:buClr>
                <a:srgbClr val="5382A1"/>
              </a:buClr>
              <a:buSzPct val="100000"/>
              <a:buFont typeface="Arial"/>
              <a:buChar char="•"/>
            </a:pPr>
            <a:r>
              <a:rPr lang="en-US" sz="1000" b="0" i="0">
                <a:ea typeface="黑体" pitchFamily="49" charset="-122"/>
                <a:cs typeface="Arial" pitchFamily="34" charset="0"/>
              </a:rPr>
              <a:t>SE Embedded 7</a:t>
            </a:r>
          </a:p>
          <a:p>
            <a:pPr algn="l">
              <a:spcAft>
                <a:spcPts val="200"/>
              </a:spcAft>
              <a:buClr>
                <a:srgbClr val="5382A1"/>
              </a:buClr>
              <a:buSzPct val="100000"/>
              <a:buFont typeface="Arial"/>
              <a:buChar char="•"/>
            </a:pPr>
            <a:r>
              <a:rPr lang="en-US" sz="1000" b="0" i="0">
                <a:ea typeface="黑体" pitchFamily="49" charset="-122"/>
                <a:cs typeface="Arial" pitchFamily="34" charset="0"/>
              </a:rPr>
              <a:t>Web 容器</a:t>
            </a:r>
          </a:p>
          <a:p>
            <a:pPr algn="l">
              <a:spcAft>
                <a:spcPts val="200"/>
              </a:spcAft>
              <a:buClr>
                <a:srgbClr val="5382A1"/>
              </a:buClr>
              <a:buSzPct val="100000"/>
              <a:buFont typeface="Arial"/>
              <a:buChar char="•"/>
            </a:pPr>
            <a:r>
              <a:rPr lang="en-US" sz="1000" b="0" i="0">
                <a:ea typeface="黑体" pitchFamily="49" charset="-122"/>
                <a:cs typeface="Arial" pitchFamily="34" charset="0"/>
              </a:rPr>
              <a:t>嵌入式 SQL 数据库</a:t>
            </a:r>
          </a:p>
          <a:p>
            <a:pPr algn="l">
              <a:spcAft>
                <a:spcPts val="200"/>
              </a:spcAft>
              <a:buNone/>
            </a:pPr>
            <a:endParaRPr lang="en-US" sz="1000" dirty="0" smtClean="0">
              <a:ea typeface="黑体" pitchFamily="49" charset="-122"/>
              <a:cs typeface="Arial" pitchFamily="34" charset="0"/>
            </a:endParaRPr>
          </a:p>
        </p:txBody>
      </p:sp>
      <p:sp>
        <p:nvSpPr>
          <p:cNvPr id="23" name="Rectangle 44"/>
          <p:cNvSpPr>
            <a:spLocks/>
          </p:cNvSpPr>
          <p:nvPr/>
        </p:nvSpPr>
        <p:spPr bwMode="auto">
          <a:xfrm>
            <a:off x="5988050" y="125413"/>
            <a:ext cx="2036763" cy="20415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Bef>
                <a:spcPts val="200"/>
              </a:spcBef>
              <a:buNone/>
            </a:pPr>
            <a:r>
              <a:rPr lang="en-US" sz="1100" b="1" i="0">
                <a:ea typeface="黑体" pitchFamily="49" charset="-122"/>
                <a:cs typeface="Arial" pitchFamily="34" charset="0"/>
              </a:rPr>
              <a:t>Java SE Embedded 8 </a:t>
            </a:r>
          </a:p>
          <a:p>
            <a:pPr algn="l">
              <a:buClr>
                <a:srgbClr val="5382A1"/>
              </a:buClr>
              <a:buSzPct val="100000"/>
              <a:buFont typeface="Arial"/>
              <a:buChar char="•"/>
            </a:pPr>
            <a:r>
              <a:rPr lang="en-US" sz="1000" b="0" i="0">
                <a:ea typeface="黑体" pitchFamily="49" charset="-122"/>
                <a:cs typeface="Arial" pitchFamily="34" charset="0"/>
              </a:rPr>
              <a:t> 全面的 JVM 整合</a:t>
            </a:r>
          </a:p>
          <a:p>
            <a:pPr algn="l">
              <a:buClr>
                <a:srgbClr val="5382A1"/>
              </a:buClr>
              <a:buSzPct val="100000"/>
              <a:buFont typeface="Arial"/>
              <a:buChar char="•"/>
            </a:pPr>
            <a:r>
              <a:rPr lang="en-US" sz="1000" b="0" i="0">
                <a:ea typeface="黑体" pitchFamily="49" charset="-122"/>
                <a:cs typeface="Arial" pitchFamily="34" charset="0"/>
              </a:rPr>
              <a:t> 新增更多小型设备配置文件</a:t>
            </a:r>
          </a:p>
          <a:p>
            <a:pPr algn="l">
              <a:spcAft>
                <a:spcPts val="600"/>
              </a:spcAft>
              <a:buClr>
                <a:srgbClr val="5382A1"/>
              </a:buClr>
              <a:buSzPct val="100000"/>
              <a:buFont typeface="Arial"/>
              <a:buChar char="•"/>
            </a:pPr>
            <a:r>
              <a:rPr lang="en-US" sz="1000" b="0" i="0">
                <a:ea typeface="黑体" pitchFamily="49" charset="-122"/>
                <a:cs typeface="Arial" pitchFamily="34" charset="0"/>
              </a:rPr>
              <a:t> JavaFX for Embedded</a:t>
            </a:r>
          </a:p>
          <a:p>
            <a:pPr algn="l">
              <a:buNone/>
            </a:pPr>
            <a:r>
              <a:rPr lang="en-US" sz="1100" b="1" i="0">
                <a:ea typeface="黑体" pitchFamily="49" charset="-122"/>
                <a:cs typeface="Arial" pitchFamily="34" charset="0"/>
              </a:rPr>
              <a:t>Java Embedded Suite 8</a:t>
            </a:r>
          </a:p>
          <a:p>
            <a:pPr algn="l">
              <a:buClr>
                <a:srgbClr val="5382A1"/>
              </a:buClr>
              <a:buSzPct val="100000"/>
              <a:buFont typeface="Arial"/>
              <a:buChar char="•"/>
            </a:pPr>
            <a:r>
              <a:rPr lang="en-US" sz="1000" b="0" i="0">
                <a:ea typeface="黑体" pitchFamily="49" charset="-122"/>
                <a:cs typeface="Arial" pitchFamily="34" charset="0"/>
              </a:rPr>
              <a:t> 集成更多企业中间件</a:t>
            </a:r>
          </a:p>
          <a:p>
            <a:pPr algn="l">
              <a:buClr>
                <a:srgbClr val="5382A1"/>
              </a:buClr>
              <a:buSzPct val="100000"/>
              <a:buFont typeface="Arial"/>
              <a:buChar char="•"/>
            </a:pPr>
            <a:r>
              <a:rPr lang="en-US" sz="1000" b="0" i="0">
                <a:ea typeface="黑体" pitchFamily="49" charset="-122"/>
                <a:cs typeface="Arial" pitchFamily="34" charset="0"/>
              </a:rPr>
              <a:t> Flight Recorder/Mission Control</a:t>
            </a:r>
          </a:p>
          <a:p>
            <a:pPr algn="l">
              <a:spcBef>
                <a:spcPts val="200"/>
              </a:spcBef>
              <a:buNone/>
            </a:pPr>
            <a:r>
              <a:rPr lang="en-US" sz="1100" b="1" i="0">
                <a:ea typeface="黑体" pitchFamily="49" charset="-122"/>
                <a:cs typeface="Arial" pitchFamily="34" charset="0"/>
              </a:rPr>
              <a:t>NetBeans IDE 8</a:t>
            </a:r>
          </a:p>
          <a:p>
            <a:pPr algn="l">
              <a:buClr>
                <a:srgbClr val="5382A1"/>
              </a:buClr>
              <a:buFont typeface="Arial"/>
              <a:buChar char="•"/>
            </a:pPr>
            <a:r>
              <a:rPr lang="en-US" sz="1000" b="0" i="0">
                <a:solidFill>
                  <a:srgbClr val="000000"/>
                </a:solidFill>
                <a:ea typeface="黑体" pitchFamily="49" charset="-122"/>
                <a:cs typeface="Arial" pitchFamily="34" charset="0"/>
              </a:rPr>
              <a:t>Java ME/SE 8 Embedded 支持</a:t>
            </a:r>
          </a:p>
          <a:p>
            <a:pPr algn="l">
              <a:buNone/>
            </a:pPr>
            <a:r>
              <a:rPr lang="en-US" sz="1000" b="0" i="0">
                <a:ea typeface="黑体" pitchFamily="49" charset="-122"/>
                <a:cs typeface="Arial" pitchFamily="34" charset="0"/>
              </a:rPr>
              <a:t> </a:t>
            </a:r>
          </a:p>
          <a:p>
            <a:pPr algn="l">
              <a:buClr>
                <a:srgbClr val="5382A1"/>
              </a:buClr>
              <a:buSzPct val="100000"/>
              <a:buFont typeface="Arial"/>
              <a:buChar char="•"/>
            </a:pPr>
            <a:endParaRPr lang="en-US" sz="1100" dirty="0" smtClean="0">
              <a:ea typeface="黑体" pitchFamily="49" charset="-122"/>
              <a:cs typeface="Arial" pitchFamily="34" charset="0"/>
            </a:endParaRPr>
          </a:p>
        </p:txBody>
      </p:sp>
      <p:sp>
        <p:nvSpPr>
          <p:cNvPr id="25" name="Rectangle 46"/>
          <p:cNvSpPr>
            <a:spLocks/>
          </p:cNvSpPr>
          <p:nvPr/>
        </p:nvSpPr>
        <p:spPr bwMode="auto">
          <a:xfrm>
            <a:off x="736600" y="2847975"/>
            <a:ext cx="1704975" cy="1398588"/>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Bef>
                <a:spcPts val="200"/>
              </a:spcBef>
              <a:buNone/>
            </a:pPr>
            <a:r>
              <a:rPr lang="en-US" sz="1100" b="1" i="0">
                <a:ea typeface="黑体" pitchFamily="49" charset="-122"/>
                <a:cs typeface="Arial" pitchFamily="34" charset="0"/>
              </a:rPr>
              <a:t>Java ME Embedded 3.2</a:t>
            </a:r>
          </a:p>
          <a:p>
            <a:pPr algn="l">
              <a:spcBef>
                <a:spcPts val="200"/>
              </a:spcBef>
              <a:buClr>
                <a:srgbClr val="5382A1"/>
              </a:buClr>
              <a:buSzPct val="100000"/>
              <a:buFont typeface="Arial"/>
              <a:buChar char="•"/>
            </a:pPr>
            <a:r>
              <a:rPr lang="en-US" sz="1000" b="0" i="0">
                <a:ea typeface="黑体" pitchFamily="49" charset="-122"/>
                <a:cs typeface="Arial" pitchFamily="34" charset="0"/>
              </a:rPr>
              <a:t>Java for MCUs</a:t>
            </a:r>
          </a:p>
          <a:p>
            <a:pPr algn="l">
              <a:spcBef>
                <a:spcPts val="200"/>
              </a:spcBef>
              <a:buClr>
                <a:srgbClr val="5382A1"/>
              </a:buClr>
              <a:buSzPct val="100000"/>
              <a:buFont typeface="Arial"/>
              <a:buChar char="•"/>
            </a:pPr>
            <a:r>
              <a:rPr lang="en-US" sz="1000" b="0" i="0">
                <a:ea typeface="黑体" pitchFamily="49" charset="-122"/>
                <a:cs typeface="Arial" pitchFamily="34" charset="0"/>
              </a:rPr>
              <a:t>STMF32 平台</a:t>
            </a:r>
          </a:p>
          <a:p>
            <a:pPr algn="l">
              <a:spcBef>
                <a:spcPts val="200"/>
              </a:spcBef>
              <a:buClr>
                <a:srgbClr val="5382A1"/>
              </a:buClr>
              <a:buSzPct val="100000"/>
              <a:buFont typeface="Arial"/>
              <a:buChar char="•"/>
            </a:pPr>
            <a:r>
              <a:rPr lang="en-US" sz="1000" b="0" i="0">
                <a:ea typeface="黑体" pitchFamily="49" charset="-122"/>
                <a:cs typeface="Arial" pitchFamily="34" charset="0"/>
              </a:rPr>
              <a:t>设备 I/O 版本 A</a:t>
            </a:r>
          </a:p>
          <a:p>
            <a:pPr algn="l">
              <a:spcBef>
                <a:spcPts val="600"/>
              </a:spcBef>
              <a:buNone/>
            </a:pPr>
            <a:r>
              <a:rPr lang="en-US" sz="1100" b="1" i="0">
                <a:ea typeface="黑体" pitchFamily="49" charset="-122"/>
                <a:cs typeface="Arial" pitchFamily="34" charset="0"/>
              </a:rPr>
              <a:t>Java ME SDK 3.2</a:t>
            </a:r>
          </a:p>
          <a:p>
            <a:pPr algn="l">
              <a:spcBef>
                <a:spcPts val="200"/>
              </a:spcBef>
              <a:buClr>
                <a:srgbClr val="5382A1"/>
              </a:buClr>
              <a:buSzPct val="100000"/>
              <a:buFont typeface="Arial"/>
              <a:buChar char="•"/>
            </a:pPr>
            <a:r>
              <a:rPr lang="en-US" sz="1000" b="0" i="0">
                <a:ea typeface="黑体" pitchFamily="49" charset="-122"/>
                <a:cs typeface="Arial" pitchFamily="34" charset="0"/>
              </a:rPr>
              <a:t>嵌入式模拟器</a:t>
            </a:r>
          </a:p>
          <a:p>
            <a:pPr algn="l">
              <a:spcBef>
                <a:spcPts val="200"/>
              </a:spcBef>
              <a:buClr>
                <a:srgbClr val="5382A1"/>
              </a:buClr>
              <a:buSzPct val="100000"/>
              <a:buFont typeface="Arial"/>
              <a:buChar char="•"/>
            </a:pPr>
            <a:r>
              <a:rPr lang="en-US" sz="1000" b="0" i="0">
                <a:ea typeface="黑体" pitchFamily="49" charset="-122"/>
                <a:cs typeface="Arial" pitchFamily="34" charset="0"/>
              </a:rPr>
              <a:t>Eclipse 集成</a:t>
            </a:r>
          </a:p>
        </p:txBody>
      </p:sp>
      <p:sp>
        <p:nvSpPr>
          <p:cNvPr id="31" name="Rectangle 44"/>
          <p:cNvSpPr>
            <a:spLocks/>
          </p:cNvSpPr>
          <p:nvPr/>
        </p:nvSpPr>
        <p:spPr bwMode="auto">
          <a:xfrm>
            <a:off x="7197725" y="2849563"/>
            <a:ext cx="1800225" cy="1433512"/>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Bef>
                <a:spcPts val="200"/>
              </a:spcBef>
              <a:buNone/>
            </a:pPr>
            <a:r>
              <a:rPr lang="en-US" sz="1100" b="1" i="0">
                <a:ea typeface="黑体" pitchFamily="49" charset="-122"/>
                <a:cs typeface="Arial" pitchFamily="34" charset="0"/>
              </a:rPr>
              <a:t>Java Embedded 9</a:t>
            </a:r>
          </a:p>
          <a:p>
            <a:pPr algn="l">
              <a:spcBef>
                <a:spcPts val="200"/>
              </a:spcBef>
              <a:buClr>
                <a:srgbClr val="5382A1"/>
              </a:buClr>
              <a:buSzPct val="100000"/>
              <a:buFont typeface="Arial"/>
              <a:buChar char="•"/>
            </a:pPr>
            <a:r>
              <a:rPr lang="en-US" sz="1000" b="0" i="0">
                <a:ea typeface="黑体" pitchFamily="49" charset="-122"/>
                <a:cs typeface="Arial" pitchFamily="34" charset="0"/>
              </a:rPr>
              <a:t>Java ME 和 SE 9</a:t>
            </a:r>
          </a:p>
          <a:p>
            <a:pPr algn="l">
              <a:spcBef>
                <a:spcPts val="200"/>
              </a:spcBef>
              <a:buClr>
                <a:srgbClr val="5382A1"/>
              </a:buClr>
              <a:buSzPct val="100000"/>
              <a:buFont typeface="Arial"/>
              <a:buChar char="•"/>
            </a:pPr>
            <a:r>
              <a:rPr lang="en-US" sz="1000" b="0" i="0">
                <a:ea typeface="黑体" pitchFamily="49" charset="-122"/>
                <a:cs typeface="Arial" pitchFamily="34" charset="0"/>
              </a:rPr>
              <a:t>基于 Jigsaw 的模块化</a:t>
            </a:r>
          </a:p>
          <a:p>
            <a:pPr algn="l">
              <a:spcBef>
                <a:spcPts val="200"/>
              </a:spcBef>
              <a:buNone/>
            </a:pPr>
            <a:endParaRPr lang="en-US" sz="1000" dirty="0" smtClean="0">
              <a:ea typeface="黑体" pitchFamily="49" charset="-122"/>
              <a:cs typeface="Arial" pitchFamily="34" charset="0"/>
            </a:endParaRPr>
          </a:p>
          <a:p>
            <a:pPr algn="l">
              <a:spcBef>
                <a:spcPts val="200"/>
              </a:spcBef>
              <a:buClr>
                <a:srgbClr val="5382A1"/>
              </a:buClr>
              <a:buSzPct val="100000"/>
              <a:buFont typeface="Arial"/>
              <a:buChar char="•"/>
            </a:pPr>
            <a:endParaRPr lang="en-US" sz="1000" dirty="0" smtClean="0">
              <a:ea typeface="黑体" pitchFamily="49" charset="-122"/>
              <a:cs typeface="Arial" pitchFamily="34" charset="0"/>
            </a:endParaRPr>
          </a:p>
        </p:txBody>
      </p:sp>
      <p:sp>
        <p:nvSpPr>
          <p:cNvPr id="68624" name="Line 35"/>
          <p:cNvSpPr>
            <a:spLocks noChangeShapeType="1"/>
          </p:cNvSpPr>
          <p:nvPr/>
        </p:nvSpPr>
        <p:spPr bwMode="auto">
          <a:xfrm>
            <a:off x="3981450" y="2439988"/>
            <a:ext cx="0" cy="61912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27" name="Rectangle 46"/>
          <p:cNvSpPr>
            <a:spLocks/>
          </p:cNvSpPr>
          <p:nvPr/>
        </p:nvSpPr>
        <p:spPr bwMode="auto">
          <a:xfrm>
            <a:off x="2667000" y="2724150"/>
            <a:ext cx="1981200" cy="2133600"/>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Bef>
                <a:spcPts val="200"/>
              </a:spcBef>
              <a:buNone/>
            </a:pPr>
            <a:r>
              <a:rPr lang="en-US" sz="1100" b="1" i="0">
                <a:ea typeface="黑体" pitchFamily="49" charset="-122"/>
                <a:cs typeface="Arial" pitchFamily="34" charset="0"/>
              </a:rPr>
              <a:t>Java ME Embedded 3.3</a:t>
            </a:r>
          </a:p>
          <a:p>
            <a:pPr algn="l">
              <a:spcBef>
                <a:spcPts val="200"/>
              </a:spcBef>
              <a:buClr>
                <a:srgbClr val="5382A1"/>
              </a:buClr>
              <a:buSzPct val="100000"/>
              <a:buFont typeface="Arial"/>
              <a:buChar char="•"/>
            </a:pPr>
            <a:r>
              <a:rPr lang="en-US" sz="1000" b="0" i="0">
                <a:ea typeface="黑体" pitchFamily="49" charset="-122"/>
                <a:cs typeface="Arial" pitchFamily="34" charset="0"/>
              </a:rPr>
              <a:t>设备 I/O 版本 B</a:t>
            </a:r>
          </a:p>
          <a:p>
            <a:pPr algn="l">
              <a:spcBef>
                <a:spcPts val="200"/>
              </a:spcBef>
              <a:buClr>
                <a:srgbClr val="5382A1"/>
              </a:buClr>
              <a:buSzPct val="100000"/>
              <a:buFont typeface="Arial"/>
              <a:buChar char="•"/>
            </a:pPr>
            <a:r>
              <a:rPr lang="en-US" sz="1000" b="0" i="0">
                <a:ea typeface="黑体" pitchFamily="49" charset="-122"/>
                <a:cs typeface="Arial" pitchFamily="34" charset="0"/>
              </a:rPr>
              <a:t>增加 QSC、RPI 平台</a:t>
            </a:r>
          </a:p>
          <a:p>
            <a:pPr algn="l">
              <a:spcBef>
                <a:spcPts val="200"/>
              </a:spcBef>
              <a:buClr>
                <a:srgbClr val="5382A1"/>
              </a:buClr>
              <a:buSzPct val="100000"/>
              <a:buFont typeface="Arial"/>
              <a:buChar char="•"/>
            </a:pPr>
            <a:r>
              <a:rPr lang="en-US" sz="1000" b="0" i="0">
                <a:ea typeface="黑体" pitchFamily="49" charset="-122"/>
                <a:cs typeface="Arial" pitchFamily="34" charset="0"/>
              </a:rPr>
              <a:t>空间占用优化和配置工具</a:t>
            </a:r>
          </a:p>
          <a:p>
            <a:pPr algn="l">
              <a:spcBef>
                <a:spcPts val="200"/>
              </a:spcBef>
              <a:buNone/>
            </a:pPr>
            <a:r>
              <a:rPr lang="en-US" sz="1100" b="1" i="0">
                <a:ea typeface="黑体" pitchFamily="49" charset="-122"/>
                <a:cs typeface="Arial" pitchFamily="34" charset="0"/>
              </a:rPr>
              <a:t>Java ME SDK 3.3</a:t>
            </a:r>
          </a:p>
          <a:p>
            <a:pPr algn="l">
              <a:spcBef>
                <a:spcPts val="200"/>
              </a:spcBef>
              <a:buClr>
                <a:srgbClr val="5382A1"/>
              </a:buClr>
              <a:buSzPct val="100000"/>
              <a:buFont typeface="Arial"/>
              <a:buChar char="•"/>
            </a:pPr>
            <a:r>
              <a:rPr lang="en-US" sz="1000" b="0" i="0">
                <a:ea typeface="黑体" pitchFamily="49" charset="-122"/>
                <a:cs typeface="Arial" pitchFamily="34" charset="0"/>
              </a:rPr>
              <a:t>改进开发人员工具和体验 </a:t>
            </a:r>
          </a:p>
          <a:p>
            <a:pPr algn="l">
              <a:spcBef>
                <a:spcPts val="200"/>
              </a:spcBef>
              <a:buNone/>
            </a:pPr>
            <a:r>
              <a:rPr lang="en-US" sz="1000" b="1" i="0">
                <a:ea typeface="黑体" pitchFamily="49" charset="-122"/>
                <a:cs typeface="Arial" pitchFamily="34" charset="0"/>
              </a:rPr>
              <a:t>针对 Java Embedded 11.1.1.7.1 的 Oracle Event Processing</a:t>
            </a:r>
          </a:p>
          <a:p>
            <a:pPr algn="l">
              <a:spcBef>
                <a:spcPts val="200"/>
              </a:spcBef>
              <a:buClr>
                <a:srgbClr val="5382A1"/>
              </a:buClr>
              <a:buSzPct val="100000"/>
              <a:buFont typeface="Arial"/>
              <a:buChar char="•"/>
            </a:pPr>
            <a:r>
              <a:rPr lang="en-US" sz="1000" b="0" i="0">
                <a:ea typeface="黑体" pitchFamily="49" charset="-122"/>
                <a:cs typeface="Arial" pitchFamily="34" charset="0"/>
              </a:rPr>
              <a:t>针对嵌入式设备的实时数据捕获和分析 </a:t>
            </a:r>
          </a:p>
        </p:txBody>
      </p:sp>
      <p:sp>
        <p:nvSpPr>
          <p:cNvPr id="68626" name="Line 35"/>
          <p:cNvSpPr>
            <a:spLocks noChangeShapeType="1"/>
          </p:cNvSpPr>
          <p:nvPr/>
        </p:nvSpPr>
        <p:spPr bwMode="auto">
          <a:xfrm>
            <a:off x="6188075" y="2387600"/>
            <a:ext cx="0" cy="61912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29" name="Rectangle 46"/>
          <p:cNvSpPr>
            <a:spLocks/>
          </p:cNvSpPr>
          <p:nvPr/>
        </p:nvSpPr>
        <p:spPr bwMode="auto">
          <a:xfrm>
            <a:off x="5086350" y="2847975"/>
            <a:ext cx="2006600" cy="1673225"/>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Bef>
                <a:spcPts val="200"/>
              </a:spcBef>
              <a:buNone/>
            </a:pPr>
            <a:r>
              <a:rPr lang="en-US" sz="1100" b="1" i="0">
                <a:ea typeface="黑体" pitchFamily="49" charset="-122"/>
                <a:cs typeface="Arial" pitchFamily="34" charset="0"/>
              </a:rPr>
              <a:t>Java ME Embedded 8</a:t>
            </a:r>
          </a:p>
          <a:p>
            <a:pPr algn="l">
              <a:buClr>
                <a:srgbClr val="5382A1"/>
              </a:buClr>
              <a:buFont typeface="Arial"/>
              <a:buChar char="•"/>
            </a:pPr>
            <a:r>
              <a:rPr lang="en-US" sz="1000" b="0" i="0">
                <a:solidFill>
                  <a:srgbClr val="000000"/>
                </a:solidFill>
                <a:ea typeface="黑体" pitchFamily="49" charset="-122"/>
                <a:cs typeface="Arial" pitchFamily="34" charset="0"/>
              </a:rPr>
              <a:t>Java ME 8</a:t>
            </a:r>
          </a:p>
          <a:p>
            <a:pPr algn="l">
              <a:buClr>
                <a:srgbClr val="5382A1"/>
              </a:buClr>
              <a:buFont typeface="Arial"/>
              <a:buChar char="•"/>
            </a:pPr>
            <a:r>
              <a:rPr lang="en-US" sz="1000" b="0" i="0">
                <a:solidFill>
                  <a:srgbClr val="000000"/>
                </a:solidFill>
                <a:ea typeface="黑体" pitchFamily="49" charset="-122"/>
                <a:cs typeface="Arial" pitchFamily="34" charset="0"/>
              </a:rPr>
              <a:t>标准化的嵌入式 API</a:t>
            </a:r>
          </a:p>
          <a:p>
            <a:pPr algn="l">
              <a:buClr>
                <a:srgbClr val="5382A1"/>
              </a:buClr>
              <a:buFont typeface="Arial"/>
              <a:buChar char="•"/>
            </a:pPr>
            <a:r>
              <a:rPr lang="en-US" sz="1000" b="0" i="0">
                <a:solidFill>
                  <a:srgbClr val="000000"/>
                </a:solidFill>
                <a:ea typeface="黑体" pitchFamily="49" charset="-122"/>
                <a:cs typeface="Arial" pitchFamily="34" charset="0"/>
              </a:rPr>
              <a:t>新的可移植架构</a:t>
            </a:r>
          </a:p>
          <a:p>
            <a:pPr algn="l">
              <a:buClr>
                <a:srgbClr val="5382A1"/>
              </a:buClr>
              <a:buFont typeface="Arial"/>
              <a:buChar char="•"/>
            </a:pPr>
            <a:r>
              <a:rPr lang="en-US" sz="1000" b="0" i="0">
                <a:solidFill>
                  <a:srgbClr val="000000"/>
                </a:solidFill>
                <a:ea typeface="黑体" pitchFamily="49" charset="-122"/>
                <a:cs typeface="Arial" pitchFamily="34" charset="0"/>
              </a:rPr>
              <a:t>小型和完整配置文件</a:t>
            </a:r>
          </a:p>
          <a:p>
            <a:pPr algn="l">
              <a:buClr>
                <a:srgbClr val="5382A1"/>
              </a:buClr>
              <a:buFont typeface="Arial"/>
              <a:buChar char="•"/>
            </a:pPr>
            <a:r>
              <a:rPr lang="en-US" sz="1000" b="0" i="0">
                <a:solidFill>
                  <a:srgbClr val="000000"/>
                </a:solidFill>
                <a:ea typeface="黑体" pitchFamily="49" charset="-122"/>
                <a:cs typeface="Arial" pitchFamily="34" charset="0"/>
              </a:rPr>
              <a:t>增加 FSC 平台</a:t>
            </a:r>
          </a:p>
          <a:p>
            <a:pPr algn="l">
              <a:spcBef>
                <a:spcPts val="200"/>
              </a:spcBef>
              <a:buNone/>
            </a:pPr>
            <a:r>
              <a:rPr lang="en-US" sz="1100" b="1" i="0">
                <a:ea typeface="黑体" pitchFamily="49" charset="-122"/>
                <a:cs typeface="Arial" pitchFamily="34" charset="0"/>
              </a:rPr>
              <a:t>Java ME SDK 8</a:t>
            </a:r>
          </a:p>
          <a:p>
            <a:pPr algn="l">
              <a:spcBef>
                <a:spcPts val="200"/>
              </a:spcBef>
              <a:buClr>
                <a:srgbClr val="5382A1"/>
              </a:buClr>
              <a:buSzPct val="100000"/>
              <a:buFont typeface="Arial"/>
              <a:buChar char="•"/>
            </a:pPr>
            <a:r>
              <a:rPr lang="en-US" sz="1000" b="0" i="0">
                <a:ea typeface="黑体" pitchFamily="49" charset="-122"/>
                <a:cs typeface="Arial" pitchFamily="34" charset="0"/>
              </a:rPr>
              <a:t>改进开发人员工具和体验 </a:t>
            </a:r>
          </a:p>
        </p:txBody>
      </p:sp>
      <p:sp>
        <p:nvSpPr>
          <p:cNvPr id="68628" name="Line 35"/>
          <p:cNvSpPr>
            <a:spLocks noChangeShapeType="1"/>
          </p:cNvSpPr>
          <p:nvPr/>
        </p:nvSpPr>
        <p:spPr bwMode="auto">
          <a:xfrm flipV="1">
            <a:off x="4356100" y="2032000"/>
            <a:ext cx="0" cy="406400"/>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24" name="Rectangle 43"/>
          <p:cNvSpPr>
            <a:spLocks/>
          </p:cNvSpPr>
          <p:nvPr/>
        </p:nvSpPr>
        <p:spPr bwMode="auto">
          <a:xfrm>
            <a:off x="3065463" y="1162050"/>
            <a:ext cx="1719262" cy="1092200"/>
          </a:xfrm>
          <a:prstGeom prst="rect">
            <a:avLst/>
          </a:prstGeom>
          <a:gradFill rotWithShape="0">
            <a:gsLst>
              <a:gs pos="0">
                <a:srgbClr val="F2F2F2"/>
              </a:gs>
              <a:gs pos="100000">
                <a:srgbClr val="E5E5E5"/>
              </a:gs>
            </a:gsLst>
            <a:lin ang="5400000" scaled="1"/>
          </a:gradFill>
          <a:ln w="9525">
            <a:solidFill>
              <a:srgbClr val="BFBFBF"/>
            </a:solidFill>
            <a:miter lim="800000"/>
            <a:headEnd/>
            <a:tailEnd/>
          </a:ln>
          <a:effectLst>
            <a:outerShdw dist="38100" dir="2700000" algn="tl" rotWithShape="0">
              <a:srgbClr val="808080">
                <a:alpha val="39999"/>
              </a:srgbClr>
            </a:outerShdw>
          </a:effectLst>
        </p:spPr>
        <p:txBody>
          <a:bodyPr lIns="73152" tIns="38100" rIns="38100" bIns="38100"/>
          <a:lstStyle/>
          <a:p>
            <a:pPr algn="l">
              <a:spcAft>
                <a:spcPts val="200"/>
              </a:spcAft>
              <a:buNone/>
            </a:pPr>
            <a:r>
              <a:rPr lang="en-US" sz="1100" b="1" i="0">
                <a:ea typeface="黑体" pitchFamily="49" charset="-122"/>
                <a:cs typeface="Arial" pitchFamily="34" charset="0"/>
              </a:rPr>
              <a:t>Java ME Embedded 3.4</a:t>
            </a:r>
          </a:p>
          <a:p>
            <a:pPr algn="l">
              <a:spcAft>
                <a:spcPts val="200"/>
              </a:spcAft>
              <a:buClr>
                <a:srgbClr val="5382A1"/>
              </a:buClr>
              <a:buSzPct val="100000"/>
              <a:buFont typeface="Arial"/>
              <a:buChar char="•"/>
            </a:pPr>
            <a:r>
              <a:rPr lang="en-US" sz="1000" b="0" i="0">
                <a:ea typeface="黑体" pitchFamily="49" charset="-122"/>
                <a:cs typeface="Arial" pitchFamily="34" charset="0"/>
              </a:rPr>
              <a:t>快速跟进</a:t>
            </a:r>
          </a:p>
          <a:p>
            <a:pPr algn="l">
              <a:spcAft>
                <a:spcPts val="200"/>
              </a:spcAft>
              <a:buClr>
                <a:srgbClr val="5382A1"/>
              </a:buClr>
              <a:buSzPct val="100000"/>
              <a:buFont typeface="Arial"/>
              <a:buChar char="•"/>
            </a:pPr>
            <a:r>
              <a:rPr lang="en-US" sz="1000" b="0" i="0">
                <a:ea typeface="黑体" pitchFamily="49" charset="-122"/>
                <a:cs typeface="Arial" pitchFamily="34" charset="0"/>
              </a:rPr>
              <a:t>仅 QSC 平台</a:t>
            </a:r>
          </a:p>
          <a:p>
            <a:pPr algn="l">
              <a:spcAft>
                <a:spcPts val="200"/>
              </a:spcAft>
              <a:buClr>
                <a:srgbClr val="5382A1"/>
              </a:buClr>
              <a:buSzPct val="100000"/>
              <a:buFont typeface="Arial"/>
              <a:buChar char="•"/>
            </a:pPr>
            <a:r>
              <a:rPr lang="en-US" sz="1000" b="0" i="0">
                <a:ea typeface="黑体" pitchFamily="49" charset="-122"/>
                <a:cs typeface="Arial" pitchFamily="34" charset="0"/>
              </a:rPr>
              <a:t>增强的设备上调试、监视</a:t>
            </a:r>
          </a:p>
          <a:p>
            <a:pPr algn="l">
              <a:spcAft>
                <a:spcPts val="200"/>
              </a:spcAft>
              <a:buClr>
                <a:srgbClr val="5382A1"/>
              </a:buClr>
              <a:buSzPct val="100000"/>
              <a:buFont typeface="Arial"/>
              <a:buChar char="•"/>
            </a:pPr>
            <a:endParaRPr lang="en-US" sz="1000" dirty="0" smtClean="0">
              <a:ea typeface="黑体" pitchFamily="49" charset="-122"/>
              <a:cs typeface="Arial" pitchFamily="34" charset="0"/>
            </a:endParaRPr>
          </a:p>
          <a:p>
            <a:pPr algn="l">
              <a:spcAft>
                <a:spcPts val="200"/>
              </a:spcAft>
              <a:buNone/>
            </a:pPr>
            <a:endParaRPr lang="en-US" sz="1000" dirty="0" smtClean="0">
              <a:ea typeface="黑体" pitchFamily="49" charset="-122"/>
              <a:cs typeface="Arial" pitchFamily="34" charset="0"/>
            </a:endParaRPr>
          </a:p>
        </p:txBody>
      </p:sp>
      <p:sp>
        <p:nvSpPr>
          <p:cNvPr id="68630" name="Line 32"/>
          <p:cNvSpPr>
            <a:spLocks noChangeShapeType="1"/>
          </p:cNvSpPr>
          <p:nvPr/>
        </p:nvSpPr>
        <p:spPr bwMode="auto">
          <a:xfrm>
            <a:off x="8623300" y="2463800"/>
            <a:ext cx="22225" cy="396875"/>
          </a:xfrm>
          <a:prstGeom prst="line">
            <a:avLst/>
          </a:prstGeom>
          <a:noFill/>
          <a:ln w="19050">
            <a:solidFill>
              <a:srgbClr val="BFBFB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ea typeface="黑体" pitchFamily="49" charset="-122"/>
              <a:cs typeface="Arial" pitchFamily="34" charset="0"/>
            </a:endParaRPr>
          </a:p>
        </p:txBody>
      </p:sp>
      <p:sp>
        <p:nvSpPr>
          <p:cNvPr id="32" name="Rectangle 38"/>
          <p:cNvSpPr>
            <a:spLocks/>
          </p:cNvSpPr>
          <p:nvPr/>
        </p:nvSpPr>
        <p:spPr bwMode="auto">
          <a:xfrm>
            <a:off x="6929438" y="2344738"/>
            <a:ext cx="587375" cy="246062"/>
          </a:xfrm>
          <a:prstGeom prst="rect">
            <a:avLst/>
          </a:prstGeom>
          <a:solidFill>
            <a:schemeClr val="accent1"/>
          </a:solidFill>
          <a:ln w="9525">
            <a:noFill/>
            <a:miter lim="800000"/>
            <a:headEnd/>
            <a:tailEnd/>
          </a:ln>
          <a:effectLst>
            <a:outerShdw dist="25401" dir="2700000" algn="ctr" rotWithShape="0">
              <a:schemeClr val="bg2">
                <a:alpha val="39998"/>
              </a:schemeClr>
            </a:outerShdw>
          </a:effectLst>
        </p:spPr>
        <p:txBody>
          <a:bodyPr lIns="38100" tIns="38100" rIns="38100" bIns="38100" anchor="ctr"/>
          <a:lstStyle/>
          <a:p>
            <a:pPr algn="ctr">
              <a:spcBef>
                <a:spcPts val="0"/>
              </a:spcBef>
              <a:spcAft>
                <a:spcPts val="0"/>
              </a:spcAft>
              <a:buNone/>
            </a:pPr>
            <a:r>
              <a:rPr lang="en-US" sz="1200" b="0" i="0">
                <a:solidFill>
                  <a:srgbClr val="FFFFFF"/>
                </a:solidFill>
                <a:ea typeface="黑体" pitchFamily="49" charset="-122"/>
                <a:cs typeface="Arial" pitchFamily="34" charset="0"/>
              </a:rPr>
              <a:t>2015</a:t>
            </a:r>
          </a:p>
        </p:txBody>
      </p:sp>
      <p:sp>
        <p:nvSpPr>
          <p:cNvPr id="2" name="Text Placeholder 1"/>
          <p:cNvSpPr>
            <a:spLocks noGrp="1"/>
          </p:cNvSpPr>
          <p:nvPr>
            <p:ph type="body" sz="quarter" idx="13"/>
          </p:nvPr>
        </p:nvSpPr>
        <p:spPr/>
        <p:txBody>
          <a:bodyPr/>
          <a:lstStyle/>
          <a:p>
            <a:endParaRPr lang="en-US">
              <a:ea typeface="黑体" pitchFamily="49" charset="-122"/>
            </a:endParaRPr>
          </a:p>
        </p:txBody>
      </p:sp>
    </p:spTree>
    <p:extLst>
      <p:ext uri="{BB962C8B-B14F-4D97-AF65-F5344CB8AC3E}">
        <p14:creationId xmlns:p14="http://schemas.microsoft.com/office/powerpoint/2010/main" xmlns="" val="11444765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724400" y="1268708"/>
            <a:ext cx="4098151" cy="550566"/>
          </a:xfrm>
        </p:spPr>
        <p:txBody>
          <a:bodyPr/>
          <a:lstStyle/>
          <a:p>
            <a:pPr algn="l" defTabSz="914400">
              <a:lnSpc>
                <a:spcPct val="90000"/>
              </a:lnSpc>
              <a:spcBef>
                <a:spcPts val="0"/>
              </a:spcBef>
              <a:spcAft>
                <a:spcPts val="0"/>
              </a:spcAft>
              <a:buNone/>
            </a:pPr>
            <a:r>
              <a:rPr lang="en-US" sz="4400" b="1" i="0">
                <a:solidFill>
                  <a:srgbClr val="5382A1"/>
                </a:solidFill>
                <a:effectLst>
                  <a:outerShdw blurRad="50800" dist="38100" dir="2700000" algn="tl">
                    <a:srgbClr val="000000">
                      <a:alpha val="25000"/>
                    </a:srgbClr>
                  </a:outerShdw>
                </a:effectLst>
                <a:latin typeface="Arial" pitchFamily="34" charset="0"/>
                <a:ea typeface="黑体" pitchFamily="49" charset="-122"/>
                <a:cs typeface="Arial" pitchFamily="34" charset="0"/>
              </a:rPr>
              <a:t>下载</a:t>
            </a:r>
          </a:p>
        </p:txBody>
      </p:sp>
      <p:sp>
        <p:nvSpPr>
          <p:cNvPr id="9" name="Title 6"/>
          <p:cNvSpPr txBox="1">
            <a:spLocks/>
          </p:cNvSpPr>
          <p:nvPr/>
        </p:nvSpPr>
        <p:spPr bwMode="auto">
          <a:xfrm>
            <a:off x="4724400" y="1869546"/>
            <a:ext cx="5027612" cy="65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3200" b="0" i="0">
                <a:solidFill>
                  <a:srgbClr val="A3A3A3">
                    <a:lumMod val="50000"/>
                  </a:srgbClr>
                </a:solidFill>
                <a:effectLst>
                  <a:outerShdw blurRad="50800" dist="38100" dir="2700000" algn="tl">
                    <a:srgbClr val="000000">
                      <a:alpha val="25000"/>
                    </a:srgbClr>
                  </a:outerShdw>
                </a:effectLst>
                <a:latin typeface="Arial"/>
                <a:ea typeface="ＭＳ Ｐゴシック"/>
                <a:cs typeface="+mn-cs"/>
              </a:rPr>
              <a:t>Java Embedded</a:t>
            </a:r>
          </a:p>
        </p:txBody>
      </p:sp>
      <p:sp>
        <p:nvSpPr>
          <p:cNvPr id="10" name="Text Placeholder 7"/>
          <p:cNvSpPr>
            <a:spLocks noGrp="1"/>
          </p:cNvSpPr>
          <p:nvPr>
            <p:ph type="body" sz="quarter" idx="13"/>
          </p:nvPr>
        </p:nvSpPr>
        <p:spPr>
          <a:xfrm>
            <a:off x="4724400" y="2368550"/>
            <a:ext cx="4419600" cy="1755775"/>
          </a:xfrm>
        </p:spPr>
        <p:txBody>
          <a:bodyPr/>
          <a:lstStyle/>
          <a:p>
            <a:pPr marL="0" indent="0" algn="l" defTabSz="228600">
              <a:lnSpc>
                <a:spcPct val="120000"/>
              </a:lnSpc>
              <a:spcBef>
                <a:spcPts val="0"/>
              </a:spcBef>
              <a:spcAft>
                <a:spcPts val="0"/>
              </a:spcAft>
              <a:buNone/>
            </a:pPr>
            <a:r>
              <a:rPr lang="en-US" sz="2600" b="0" i="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oracle.com/java</a:t>
            </a:r>
            <a:r>
              <a:rPr lang="en-US" sz="1200" b="0" i="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 </a:t>
            </a:r>
          </a:p>
          <a:p>
            <a:pPr marL="0" indent="0" algn="r" defTabSz="228600">
              <a:lnSpc>
                <a:spcPct val="120000"/>
              </a:lnSpc>
              <a:spcBef>
                <a:spcPts val="0"/>
              </a:spcBef>
              <a:spcAft>
                <a:spcPts val="0"/>
              </a:spcAft>
              <a:buNone/>
            </a:pPr>
            <a:endParaRPr lang="en-US" sz="1000" dirty="0" smtClean="0">
              <a:solidFill>
                <a:schemeClr val="bg1">
                  <a:lumMod val="95000"/>
                </a:schemeClr>
              </a:solidFill>
              <a:latin typeface="Arial" pitchFamily="34" charset="0"/>
              <a:ea typeface="黑体" pitchFamily="49" charset="-122"/>
              <a:cs typeface="Arial" pitchFamily="34" charset="0"/>
            </a:endParaRPr>
          </a:p>
          <a:p>
            <a:pPr marL="0" indent="0" algn="l" defTabSz="228600">
              <a:lnSpc>
                <a:spcPct val="120000"/>
              </a:lnSpc>
              <a:spcBef>
                <a:spcPts val="0"/>
              </a:spcBef>
              <a:spcAft>
                <a:spcPts val="0"/>
              </a:spcAft>
              <a:buNone/>
            </a:pPr>
            <a:r>
              <a:rPr lang="en-US" sz="1400" b="1" i="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 Java SE Embedded</a:t>
            </a:r>
          </a:p>
          <a:p>
            <a:pPr marL="0" indent="0" algn="l" defTabSz="228600">
              <a:lnSpc>
                <a:spcPct val="120000"/>
              </a:lnSpc>
              <a:spcBef>
                <a:spcPts val="0"/>
              </a:spcBef>
              <a:spcAft>
                <a:spcPts val="0"/>
              </a:spcAft>
              <a:buNone/>
            </a:pPr>
            <a:r>
              <a:rPr lang="en-US" sz="1400" b="1" i="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 Java ME Embedded</a:t>
            </a:r>
          </a:p>
          <a:p>
            <a:pPr marL="0" indent="0" algn="l" defTabSz="228600">
              <a:lnSpc>
                <a:spcPct val="120000"/>
              </a:lnSpc>
              <a:spcBef>
                <a:spcPts val="0"/>
              </a:spcBef>
              <a:spcAft>
                <a:spcPts val="0"/>
              </a:spcAft>
              <a:buNone/>
            </a:pPr>
            <a:r>
              <a:rPr lang="en-US" sz="1400" b="1" i="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 Java Embedded Suite</a:t>
            </a:r>
          </a:p>
          <a:p>
            <a:pPr marL="0" indent="0" algn="l" defTabSz="228600">
              <a:lnSpc>
                <a:spcPct val="120000"/>
              </a:lnSpc>
              <a:spcBef>
                <a:spcPts val="0"/>
              </a:spcBef>
              <a:spcAft>
                <a:spcPts val="0"/>
              </a:spcAft>
              <a:buNone/>
            </a:pPr>
            <a:r>
              <a:rPr lang="en-US" sz="1400" b="1" i="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针对 Oracle Java Embedded 的 Oracle Event Processing</a:t>
            </a:r>
          </a:p>
          <a:p>
            <a:pPr marL="0" indent="0" algn="r" defTabSz="228600">
              <a:lnSpc>
                <a:spcPct val="120000"/>
              </a:lnSpc>
              <a:spcBef>
                <a:spcPts val="0"/>
              </a:spcBef>
              <a:spcAft>
                <a:spcPts val="0"/>
              </a:spcAft>
              <a:buNone/>
            </a:pPr>
            <a:endParaRPr lang="en-US" sz="2000" dirty="0" smtClean="0">
              <a:solidFill>
                <a:schemeClr val="bg2">
                  <a:lumMod val="50000"/>
                </a:schemeClr>
              </a:solidFill>
              <a:latin typeface="Arial" pitchFamily="34" charset="0"/>
              <a:ea typeface="黑体" pitchFamily="49" charset="-122"/>
              <a:cs typeface="Arial" pitchFamily="34" charset="0"/>
            </a:endParaRP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xmlns="" val="1637103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dissolve">
                                      <p:cBhvr>
                                        <p:cTn id="2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0350" y="2053590"/>
            <a:ext cx="5136515" cy="760334"/>
          </a:xfrm>
        </p:spPr>
        <p:txBody>
          <a:bodyPr/>
          <a:lstStyle/>
          <a:p>
            <a:pPr algn="l">
              <a:lnSpc>
                <a:spcPct val="90000"/>
              </a:lnSpc>
              <a:spcBef>
                <a:spcPts val="0"/>
              </a:spcBef>
              <a:spcAft>
                <a:spcPts val="0"/>
              </a:spcAft>
              <a:buNone/>
            </a:pPr>
            <a:r>
              <a:rPr lang="en-US" sz="2800" b="1" i="0">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rPr>
              <a:t>Java EE 战略</a:t>
            </a:r>
          </a:p>
        </p:txBody>
      </p:sp>
      <p:sp>
        <p:nvSpPr>
          <p:cNvPr id="7" name="Text Placeholder 6"/>
          <p:cNvSpPr>
            <a:spLocks noGrp="1"/>
          </p:cNvSpPr>
          <p:nvPr>
            <p:ph type="body" sz="quarter" idx="13"/>
          </p:nvPr>
        </p:nvSpPr>
        <p:spPr>
          <a:xfrm>
            <a:off x="260350" y="2751716"/>
            <a:ext cx="5416550" cy="959224"/>
          </a:xfrm>
        </p:spPr>
        <p:txBody>
          <a:bodyPr/>
          <a:lstStyle/>
          <a:p>
            <a:pPr marL="0" indent="0" algn="l" defTabSz="228600">
              <a:spcBef>
                <a:spcPts val="0"/>
              </a:spcBef>
              <a:spcAft>
                <a:spcPts val="600"/>
              </a:spcAft>
              <a:buNone/>
            </a:pPr>
            <a:r>
              <a:rPr lang="en-US" sz="1800" b="0" i="0" dirty="0">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rPr>
              <a:t>Cameron Purdy</a:t>
            </a:r>
          </a:p>
          <a:p>
            <a:pPr marL="0" indent="0" algn="l" defTabSz="228600">
              <a:spcBef>
                <a:spcPts val="0"/>
              </a:spcBef>
              <a:spcAft>
                <a:spcPts val="600"/>
              </a:spcAft>
              <a:buNone/>
            </a:pPr>
            <a:r>
              <a:rPr lang="en-US" sz="1800" b="0" i="0" dirty="0" err="1">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rPr>
              <a:t>云应用程序基础和</a:t>
            </a:r>
            <a:r>
              <a:rPr lang="en-US" sz="1800" b="0" i="0" dirty="0">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rPr>
              <a:t> Java EE</a:t>
            </a:r>
          </a:p>
          <a:p>
            <a:pPr marL="0" indent="0" algn="l" defTabSz="228600">
              <a:spcBef>
                <a:spcPts val="0"/>
              </a:spcBef>
              <a:spcAft>
                <a:spcPts val="600"/>
              </a:spcAft>
              <a:buNone/>
            </a:pPr>
            <a:r>
              <a:rPr lang="en-US" sz="1800" b="0" i="0" dirty="0" err="1">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rPr>
              <a:t>副总裁</a:t>
            </a:r>
            <a:endParaRPr lang="en-US" sz="1800" b="0" i="0" dirty="0">
              <a:solidFill>
                <a:schemeClr val="bg1"/>
              </a:solidFill>
              <a:effectLst>
                <a:outerShdw blurRad="50800" dist="38100" dir="2700000" algn="tl">
                  <a:srgbClr val="000000">
                    <a:alpha val="25000"/>
                  </a:srgbClr>
                </a:outerShdw>
              </a:effectLst>
              <a:latin typeface="Arial" pitchFamily="34" charset="0"/>
              <a:ea typeface="黑体" pitchFamily="49" charset="-122"/>
              <a:cs typeface="Arial" pitchFamily="34" charset="0"/>
            </a:endParaRPr>
          </a:p>
        </p:txBody>
      </p:sp>
      <p:cxnSp>
        <p:nvCxnSpPr>
          <p:cNvPr id="10" name="Straight Connector 9"/>
          <p:cNvCxnSpPr/>
          <p:nvPr/>
        </p:nvCxnSpPr>
        <p:spPr>
          <a:xfrm flipH="1">
            <a:off x="8972550" y="2567355"/>
            <a:ext cx="273054" cy="0"/>
          </a:xfrm>
          <a:prstGeom prst="line">
            <a:avLst/>
          </a:prstGeom>
          <a:grpFill/>
          <a:ln w="19050">
            <a:solidFill>
              <a:srgbClr val="00B050"/>
            </a:solidFill>
            <a:round/>
            <a:headEnd/>
            <a:tailEnd type="triangle" w="med" len="med"/>
          </a:ln>
        </p:spPr>
      </p:cxnSp>
      <p:pic>
        <p:nvPicPr>
          <p:cNvPr id="6" name="Picture Placeholder 5" descr="Java PPT Title v3.jpg"/>
          <p:cNvPicPr>
            <a:picLocks noGrp="1" noChangeAspect="1"/>
          </p:cNvPicPr>
          <p:nvPr>
            <p:ph type="pic" sz="quarter" idx="14"/>
          </p:nvPr>
        </p:nvPicPr>
        <p:blipFill>
          <a:blip r:embed="rId3">
            <a:extLst>
              <a:ext uri="{28A0092B-C50C-407E-A947-70E740481C1C}">
                <a14:useLocalDpi xmlns:a14="http://schemas.microsoft.com/office/drawing/2010/main" xmlns="" val="0"/>
              </a:ext>
            </a:extLst>
          </a:blip>
          <a:srcRect t="74" b="74"/>
          <a:stretch>
            <a:fillRect/>
          </a:stretch>
        </p:blipFill>
        <p:spPr/>
      </p:pic>
      <p:pic>
        <p:nvPicPr>
          <p:cNvPr id="2" name="Picture 1" descr="twitter-bird-blue-on-whit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0350" y="3822700"/>
            <a:ext cx="406400" cy="406400"/>
          </a:xfrm>
          <a:prstGeom prst="rect">
            <a:avLst/>
          </a:prstGeom>
        </p:spPr>
      </p:pic>
      <p:sp>
        <p:nvSpPr>
          <p:cNvPr id="8" name="Text Placeholder 6"/>
          <p:cNvSpPr txBox="1">
            <a:spLocks/>
          </p:cNvSpPr>
          <p:nvPr/>
        </p:nvSpPr>
        <p:spPr>
          <a:xfrm>
            <a:off x="755650" y="3854076"/>
            <a:ext cx="2165350" cy="362324"/>
          </a:xfrm>
          <a:prstGeom prst="rect">
            <a:avLst/>
          </a:prstGeom>
        </p:spPr>
        <p:txBody>
          <a:bodyPr vert="horz" lIns="0" tIns="0" rIns="0" bIns="0" rtlCol="0">
            <a:noAutofit/>
          </a:bodyPr>
          <a:lstStyle>
            <a:lvl1pPr marL="0" indent="0" algn="l" defTabSz="228600" rtl="0" eaLnBrk="1" latinLnBrk="0" hangingPunct="1">
              <a:spcBef>
                <a:spcPts val="0"/>
              </a:spcBef>
              <a:spcAft>
                <a:spcPts val="0"/>
              </a:spcAft>
              <a:buClr>
                <a:schemeClr val="accent1"/>
              </a:buClr>
              <a:buSzPct val="85000"/>
              <a:buFont typeface="Wingdings" pitchFamily="2" charset="2"/>
              <a:buNone/>
              <a:tabLst/>
              <a:defRPr sz="2000" kern="1200">
                <a:solidFill>
                  <a:schemeClr val="bg1"/>
                </a:solidFill>
                <a:latin typeface="Arial" pitchFamily="34" charset="0"/>
                <a:ea typeface="+mn-ea"/>
                <a:cs typeface="Arial" pitchFamily="34" charset="0"/>
              </a:defRPr>
            </a:lvl1pPr>
            <a:lvl2pPr marL="6318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2pPr>
            <a:lvl3pPr marL="974725" indent="-174625" algn="l" defTabSz="228600" rtl="0" eaLnBrk="1" latinLnBrk="0" hangingPunct="1">
              <a:spcBef>
                <a:spcPts val="0"/>
              </a:spcBef>
              <a:spcAft>
                <a:spcPts val="600"/>
              </a:spcAft>
              <a:buClr>
                <a:schemeClr val="accent1"/>
              </a:buClr>
              <a:buSzPct val="85000"/>
              <a:buFont typeface="Wingdings" pitchFamily="2" charset="2"/>
              <a:buChar char="§"/>
              <a:defRPr sz="1800" kern="1200">
                <a:solidFill>
                  <a:schemeClr val="tx2"/>
                </a:solidFill>
                <a:latin typeface="Arial" pitchFamily="34" charset="0"/>
                <a:ea typeface="+mn-ea"/>
                <a:cs typeface="Arial" pitchFamily="34" charset="0"/>
              </a:defRPr>
            </a:lvl3pPr>
            <a:lvl4pPr marL="1431925" indent="-228600" algn="l" defTabSz="228600" rtl="0" eaLnBrk="1" latinLnBrk="0" hangingPunct="1">
              <a:spcBef>
                <a:spcPts val="0"/>
              </a:spcBef>
              <a:spcAft>
                <a:spcPts val="600"/>
              </a:spcAft>
              <a:buClr>
                <a:schemeClr val="accent1"/>
              </a:buClr>
              <a:buSzPct val="85000"/>
              <a:buFont typeface="Arial" pitchFamily="34" charset="0"/>
              <a:buChar char="–"/>
              <a:defRPr sz="1800" kern="1200">
                <a:solidFill>
                  <a:schemeClr val="tx2"/>
                </a:solidFill>
                <a:latin typeface="Arial" pitchFamily="34" charset="0"/>
                <a:ea typeface="+mn-ea"/>
                <a:cs typeface="Arial" pitchFamily="34" charset="0"/>
              </a:defRPr>
            </a:lvl4pPr>
            <a:lvl5pPr marL="1828800" indent="-168275" algn="l" defTabSz="914400" rtl="0" eaLnBrk="1" latinLnBrk="0" hangingPunct="1">
              <a:spcBef>
                <a:spcPts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buNone/>
            </a:pPr>
            <a:r>
              <a:rPr lang="en-US" sz="1800" b="0" i="0">
                <a:effectLst>
                  <a:outerShdw blurRad="50800" dist="38100" dir="2700000" algn="tl">
                    <a:srgbClr val="000000">
                      <a:alpha val="25000"/>
                    </a:srgbClr>
                  </a:outerShdw>
                </a:effectLst>
                <a:latin typeface="Arial"/>
                <a:ea typeface="ＭＳ Ｐゴシック"/>
                <a:cs typeface="+mn-cs"/>
              </a:rPr>
              <a:t>@cpurdy</a:t>
            </a:r>
          </a:p>
        </p:txBody>
      </p:sp>
    </p:spTree>
    <p:extLst>
      <p:ext uri="{BB962C8B-B14F-4D97-AF65-F5344CB8AC3E}">
        <p14:creationId xmlns:p14="http://schemas.microsoft.com/office/powerpoint/2010/main" xmlns="" val="2078471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395047" y="378888"/>
            <a:ext cx="6432089" cy="406395"/>
          </a:xfrm>
        </p:spPr>
        <p:txBody>
          <a:bodyPr/>
          <a:lstStyle/>
          <a:p>
            <a:pPr algn="ctr">
              <a:lnSpc>
                <a:spcPct val="90000"/>
              </a:lnSpc>
              <a:spcBef>
                <a:spcPts val="0"/>
              </a:spcBef>
              <a:spcAft>
                <a:spcPts val="0"/>
              </a:spcAft>
              <a:buNone/>
            </a:pPr>
            <a:r>
              <a:rPr lang="en-US" sz="4000" b="0" i="0">
                <a:solidFill>
                  <a:srgbClr val="000000"/>
                </a:solidFill>
                <a:ea typeface="黑体" pitchFamily="49" charset="-122"/>
              </a:rPr>
              <a:t>打造</a:t>
            </a:r>
            <a:r>
              <a:rPr lang="en-US" sz="4000" b="0" i="0">
                <a:solidFill>
                  <a:srgbClr val="8BAAC3">
                    <a:lumMod val="75000"/>
                  </a:srgbClr>
                </a:solidFill>
                <a:ea typeface="黑体" pitchFamily="49" charset="-122"/>
              </a:rPr>
              <a:t>未来的 Java</a:t>
            </a:r>
          </a:p>
        </p:txBody>
      </p:sp>
      <p:sp>
        <p:nvSpPr>
          <p:cNvPr id="4" name="TextBox 3"/>
          <p:cNvSpPr txBox="1"/>
          <p:nvPr/>
        </p:nvSpPr>
        <p:spPr>
          <a:xfrm>
            <a:off x="4022328" y="1387758"/>
            <a:ext cx="5121672" cy="2693045"/>
          </a:xfrm>
          <a:prstGeom prst="rect">
            <a:avLst/>
          </a:prstGeom>
          <a:noFill/>
        </p:spPr>
        <p:txBody>
          <a:bodyPr wrap="square" rtlCol="0">
            <a:spAutoFit/>
          </a:bodyPr>
          <a:lstStyle/>
          <a:p>
            <a:pPr marL="347472" indent="-347472" algn="l">
              <a:spcAft>
                <a:spcPts val="600"/>
              </a:spcAft>
              <a:buClr>
                <a:srgbClr val="5382A1"/>
              </a:buClr>
              <a:buFont typeface="Wingdings"/>
              <a:buChar char="§"/>
            </a:pPr>
            <a:r>
              <a:rPr lang="en-US" sz="2400" b="0" i="0">
                <a:ea typeface="黑体" pitchFamily="49" charset="-122"/>
                <a:cs typeface="Arial" pitchFamily="34" charset="0"/>
              </a:rPr>
              <a:t>平台完整性</a:t>
            </a:r>
          </a:p>
          <a:p>
            <a:pPr marL="347472" indent="-347472" algn="l">
              <a:spcAft>
                <a:spcPts val="600"/>
              </a:spcAft>
              <a:buClr>
                <a:srgbClr val="5382A1"/>
              </a:buClr>
              <a:buFont typeface="Wingdings"/>
              <a:buChar char="§"/>
            </a:pPr>
            <a:r>
              <a:rPr lang="en-US" sz="2400" b="0" i="0">
                <a:ea typeface="黑体" pitchFamily="49" charset="-122"/>
                <a:cs typeface="Arial" pitchFamily="34" charset="0"/>
              </a:rPr>
              <a:t>现代化与创新</a:t>
            </a:r>
          </a:p>
          <a:p>
            <a:pPr marL="347472" indent="-347472" algn="l">
              <a:spcAft>
                <a:spcPts val="600"/>
              </a:spcAft>
              <a:buClr>
                <a:srgbClr val="5382A1"/>
              </a:buClr>
              <a:buFont typeface="Wingdings"/>
              <a:buChar char="§"/>
            </a:pPr>
            <a:r>
              <a:rPr lang="en-US" sz="2400" b="0" i="0">
                <a:ea typeface="黑体" pitchFamily="49" charset="-122"/>
                <a:cs typeface="Arial" pitchFamily="34" charset="0"/>
              </a:rPr>
              <a:t>开发人员工作效率</a:t>
            </a:r>
          </a:p>
          <a:p>
            <a:pPr marL="347472" indent="-347472" algn="l">
              <a:spcAft>
                <a:spcPts val="600"/>
              </a:spcAft>
              <a:buClr>
                <a:srgbClr val="5382A1"/>
              </a:buClr>
              <a:buFont typeface="Wingdings"/>
              <a:buChar char="§"/>
            </a:pPr>
            <a:r>
              <a:rPr lang="en-US" sz="2400" b="0" i="0">
                <a:ea typeface="黑体" pitchFamily="49" charset="-122"/>
                <a:cs typeface="Arial" pitchFamily="34" charset="0"/>
              </a:rPr>
              <a:t>开放和透明的发展</a:t>
            </a:r>
          </a:p>
          <a:p>
            <a:pPr marL="347472" indent="-347472" algn="l">
              <a:spcAft>
                <a:spcPts val="600"/>
              </a:spcAft>
              <a:buClr>
                <a:srgbClr val="5382A1"/>
              </a:buClr>
              <a:buFont typeface="Wingdings"/>
              <a:buChar char="§"/>
            </a:pPr>
            <a:r>
              <a:rPr lang="en-US" sz="2400" b="0" i="0">
                <a:ea typeface="黑体" pitchFamily="49" charset="-122"/>
                <a:cs typeface="Arial" pitchFamily="34" charset="0"/>
              </a:rPr>
              <a:t>积极参与社区活动</a:t>
            </a:r>
          </a:p>
          <a:p>
            <a:pPr marL="347472" indent="-347472" algn="l">
              <a:spcAft>
                <a:spcPts val="600"/>
              </a:spcAft>
              <a:buClr>
                <a:srgbClr val="5382A1"/>
              </a:buClr>
              <a:buFont typeface="Wingdings"/>
              <a:buChar char="§"/>
            </a:pPr>
            <a:r>
              <a:rPr lang="en-US" sz="2400" b="0" i="0">
                <a:ea typeface="黑体" pitchFamily="49" charset="-122"/>
                <a:cs typeface="Arial" pitchFamily="34" charset="0"/>
              </a:rPr>
              <a:t>质量和安全性</a:t>
            </a:r>
          </a:p>
        </p:txBody>
      </p:sp>
      <p:grpSp>
        <p:nvGrpSpPr>
          <p:cNvPr id="11" name="Group 10"/>
          <p:cNvGrpSpPr/>
          <p:nvPr/>
        </p:nvGrpSpPr>
        <p:grpSpPr>
          <a:xfrm>
            <a:off x="476249" y="1625351"/>
            <a:ext cx="3282951" cy="2335738"/>
            <a:chOff x="0" y="1558677"/>
            <a:chExt cx="1533524" cy="1091064"/>
          </a:xfrm>
        </p:grpSpPr>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558677"/>
              <a:ext cx="1533524" cy="1091064"/>
            </a:xfrm>
            <a:prstGeom prst="rect">
              <a:avLst/>
            </a:prstGeom>
            <a:effectLst>
              <a:outerShdw blurRad="114300" dist="139700" dir="8940000" algn="tl" rotWithShape="0">
                <a:prstClr val="black">
                  <a:alpha val="28000"/>
                </a:prstClr>
              </a:outerShdw>
            </a:effectLst>
          </p:spPr>
        </p:pic>
        <p:grpSp>
          <p:nvGrpSpPr>
            <p:cNvPr id="8" name="Group 14"/>
            <p:cNvGrpSpPr>
              <a:grpSpLocks/>
            </p:cNvGrpSpPr>
            <p:nvPr/>
          </p:nvGrpSpPr>
          <p:grpSpPr bwMode="auto">
            <a:xfrm>
              <a:off x="604283" y="1674513"/>
              <a:ext cx="335936" cy="497189"/>
              <a:chOff x="6340950" y="1656326"/>
              <a:chExt cx="1813840" cy="2503448"/>
            </a:xfrm>
          </p:grpSpPr>
          <p:pic>
            <p:nvPicPr>
              <p:cNvPr id="9" name="Picture 22" descr="Java_blk_rgb.png"/>
              <p:cNvPicPr>
                <a:picLocks noChangeAspect="1"/>
              </p:cNvPicPr>
              <p:nvPr/>
            </p:nvPicPr>
            <p:blipFill>
              <a:blip r:embed="rId4">
                <a:extLst>
                  <a:ext uri="{28A0092B-C50C-407E-A947-70E740481C1C}">
                    <a14:useLocalDpi xmlns:a14="http://schemas.microsoft.com/office/drawing/2010/main" xmlns="" val="0"/>
                  </a:ext>
                </a:extLst>
              </a:blip>
              <a:srcRect l="42754" t="37866"/>
              <a:stretch>
                <a:fillRect/>
              </a:stretch>
            </p:blipFill>
            <p:spPr bwMode="auto">
              <a:xfrm>
                <a:off x="6340950" y="3150478"/>
                <a:ext cx="1813840" cy="1009296"/>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2" descr="Java_blk_rgb.png"/>
              <p:cNvPicPr>
                <a:picLocks noChangeAspect="1"/>
              </p:cNvPicPr>
              <p:nvPr/>
            </p:nvPicPr>
            <p:blipFill>
              <a:blip r:embed="rId4">
                <a:extLst>
                  <a:ext uri="{28A0092B-C50C-407E-A947-70E740481C1C}">
                    <a14:useLocalDpi xmlns:a14="http://schemas.microsoft.com/office/drawing/2010/main" xmlns="" val="0"/>
                  </a:ext>
                </a:extLst>
              </a:blip>
              <a:srcRect r="57408"/>
              <a:stretch>
                <a:fillRect/>
              </a:stretch>
            </p:blipFill>
            <p:spPr bwMode="auto">
              <a:xfrm>
                <a:off x="6472010" y="1656326"/>
                <a:ext cx="1349551" cy="1624390"/>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xmlns="" val="74271327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effectLst/>
        </p:spPr>
        <p:txBody>
          <a:bodyPr/>
          <a:lstStyle/>
          <a:p>
            <a:pPr algn="l">
              <a:lnSpc>
                <a:spcPct val="90000"/>
              </a:lnSpc>
              <a:spcBef>
                <a:spcPts val="0"/>
              </a:spcBef>
              <a:spcAft>
                <a:spcPts val="0"/>
              </a:spcAft>
              <a:buNone/>
            </a:pPr>
            <a:r>
              <a:rPr lang="en-US" sz="2800" b="1" i="0">
                <a:solidFill>
                  <a:srgbClr val="000000"/>
                </a:solidFill>
                <a:ea typeface="黑体" pitchFamily="49" charset="-122"/>
              </a:rPr>
              <a:t>Java EE 的重点和方向</a:t>
            </a:r>
          </a:p>
        </p:txBody>
      </p:sp>
      <p:sp>
        <p:nvSpPr>
          <p:cNvPr id="8" name="Content Placeholder 7"/>
          <p:cNvSpPr>
            <a:spLocks noGrp="1"/>
          </p:cNvSpPr>
          <p:nvPr>
            <p:ph sz="quarter" idx="4294967295"/>
          </p:nvPr>
        </p:nvSpPr>
        <p:spPr>
          <a:xfrm>
            <a:off x="1270000" y="935038"/>
            <a:ext cx="6186488" cy="407987"/>
          </a:xfrm>
          <a:effectLst/>
        </p:spPr>
        <p:txBody>
          <a:bodyPr anchor="ctr"/>
          <a:lstStyle/>
          <a:p>
            <a:pPr marL="228600" indent="-164592" algn="l" defTabSz="228600">
              <a:spcBef>
                <a:spcPts val="0"/>
              </a:spcBef>
              <a:spcAft>
                <a:spcPts val="600"/>
              </a:spcAft>
              <a:buNone/>
            </a:pPr>
            <a:r>
              <a:rPr lang="en-US" sz="2000" b="1" i="0">
                <a:solidFill>
                  <a:srgbClr val="5382A1"/>
                </a:solidFill>
                <a:ea typeface="黑体" pitchFamily="49" charset="-122"/>
              </a:rPr>
              <a:t>标准：</a:t>
            </a:r>
            <a:r>
              <a:rPr lang="en-US" sz="2000" b="0" i="0">
                <a:solidFill>
                  <a:srgbClr val="000000"/>
                </a:solidFill>
                <a:ea typeface="黑体" pitchFamily="49" charset="-122"/>
              </a:rPr>
              <a:t>专注于企业应用程序开发</a:t>
            </a:r>
          </a:p>
        </p:txBody>
      </p:sp>
      <p:pic>
        <p:nvPicPr>
          <p:cNvPr id="28675" name="Picture 3"/>
          <p:cNvPicPr>
            <a:picLocks noChangeAspect="1" noChangeArrowheads="1"/>
          </p:cNvPicPr>
          <p:nvPr/>
        </p:nvPicPr>
        <p:blipFill>
          <a:blip r:embed="rId3"/>
          <a:srcRect/>
          <a:stretch>
            <a:fillRect/>
          </a:stretch>
        </p:blipFill>
        <p:spPr bwMode="auto">
          <a:xfrm>
            <a:off x="66788" y="773894"/>
            <a:ext cx="1245322" cy="642747"/>
          </a:xfrm>
          <a:prstGeom prst="rect">
            <a:avLst/>
          </a:prstGeom>
          <a:noFill/>
          <a:ln w="9525">
            <a:noFill/>
            <a:miter lim="800000"/>
            <a:headEnd/>
            <a:tailEnd/>
          </a:ln>
        </p:spPr>
      </p:pic>
      <p:grpSp>
        <p:nvGrpSpPr>
          <p:cNvPr id="5" name="Group 4"/>
          <p:cNvGrpSpPr/>
          <p:nvPr/>
        </p:nvGrpSpPr>
        <p:grpSpPr>
          <a:xfrm>
            <a:off x="66788" y="2073588"/>
            <a:ext cx="6660375" cy="1050612"/>
            <a:chOff x="66788" y="2073588"/>
            <a:chExt cx="6660375" cy="1050612"/>
          </a:xfrm>
          <a:effectLst/>
        </p:grpSpPr>
        <p:grpSp>
          <p:nvGrpSpPr>
            <p:cNvPr id="37" name="Group 36"/>
            <p:cNvGrpSpPr/>
            <p:nvPr/>
          </p:nvGrpSpPr>
          <p:grpSpPr>
            <a:xfrm>
              <a:off x="66788" y="2073588"/>
              <a:ext cx="1511330" cy="1050612"/>
              <a:chOff x="7316642" y="2402637"/>
              <a:chExt cx="1827358" cy="1166707"/>
            </a:xfrm>
          </p:grpSpPr>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16642" y="2402637"/>
                <a:ext cx="1827358" cy="1166707"/>
              </a:xfrm>
              <a:prstGeom prst="rect">
                <a:avLst/>
              </a:prstGeom>
            </p:spPr>
          </p:pic>
          <p:pic>
            <p:nvPicPr>
              <p:cNvPr id="26" name="Picture 2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498892" y="2854037"/>
                <a:ext cx="327557" cy="186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 name="Picture 3"/>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610764" y="2634774"/>
                <a:ext cx="432954" cy="130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63344" y="2697973"/>
                <a:ext cx="347673" cy="12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667046" y="3229938"/>
                <a:ext cx="676949" cy="8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8674" name="Picture 2" descr="http://www.maventeqsystems.com/web/images/logos/oracleTransparent.png"/>
              <p:cNvPicPr>
                <a:picLocks noChangeAspect="1" noChangeArrowheads="1"/>
              </p:cNvPicPr>
              <p:nvPr/>
            </p:nvPicPr>
            <p:blipFill>
              <a:blip r:embed="rId9"/>
              <a:srcRect/>
              <a:stretch>
                <a:fillRect/>
              </a:stretch>
            </p:blipFill>
            <p:spPr bwMode="auto">
              <a:xfrm>
                <a:off x="7841673" y="2799990"/>
                <a:ext cx="478271" cy="358704"/>
              </a:xfrm>
              <a:prstGeom prst="rect">
                <a:avLst/>
              </a:prstGeom>
              <a:noFill/>
            </p:spPr>
          </p:pic>
          <p:pic>
            <p:nvPicPr>
              <p:cNvPr id="33" name="Picture 1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571344" y="3022817"/>
                <a:ext cx="424874" cy="21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4" name="Picture 1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442713" y="2623127"/>
                <a:ext cx="469941" cy="230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 name="Picture 2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86618" y="2873581"/>
                <a:ext cx="555378" cy="80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6" name="Picture 19"/>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66544" y="3023807"/>
                <a:ext cx="196795" cy="196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 name="Rectangle 42"/>
            <p:cNvSpPr/>
            <p:nvPr/>
          </p:nvSpPr>
          <p:spPr>
            <a:xfrm>
              <a:off x="1587126" y="2424074"/>
              <a:ext cx="5140037" cy="400110"/>
            </a:xfrm>
            <a:prstGeom prst="rect">
              <a:avLst/>
            </a:prstGeom>
          </p:spPr>
          <p:txBody>
            <a:bodyPr wrap="square" anchor="ctr">
              <a:spAutoFit/>
            </a:bodyPr>
            <a:lstStyle/>
            <a:p>
              <a:pPr algn="l">
                <a:buNone/>
              </a:pPr>
              <a:r>
                <a:rPr lang="en-US" sz="2000" b="1" i="0">
                  <a:solidFill>
                    <a:srgbClr val="5382A1"/>
                  </a:solidFill>
                  <a:ea typeface="黑体" pitchFamily="49" charset="-122"/>
                  <a:cs typeface="Arial" pitchFamily="34" charset="0"/>
                </a:rPr>
                <a:t>可移植性：</a:t>
              </a:r>
              <a:r>
                <a:rPr lang="en-US" sz="2000" b="0" i="0">
                  <a:solidFill>
                    <a:srgbClr val="5382A1"/>
                  </a:solidFill>
                  <a:ea typeface="黑体" pitchFamily="49" charset="-122"/>
                  <a:cs typeface="Arial" pitchFamily="34" charset="0"/>
                </a:rPr>
                <a:t> </a:t>
              </a:r>
              <a:r>
                <a:rPr lang="en-US" sz="2000" b="0" i="0">
                  <a:ea typeface="黑体" pitchFamily="49" charset="-122"/>
                  <a:cs typeface="Arial" pitchFamily="34" charset="0"/>
                </a:rPr>
                <a:t>跨供应商、跨云</a:t>
              </a:r>
            </a:p>
          </p:txBody>
        </p:sp>
      </p:grpSp>
      <p:grpSp>
        <p:nvGrpSpPr>
          <p:cNvPr id="6" name="Group 5"/>
          <p:cNvGrpSpPr/>
          <p:nvPr/>
        </p:nvGrpSpPr>
        <p:grpSpPr>
          <a:xfrm>
            <a:off x="5485914" y="2821711"/>
            <a:ext cx="3613045" cy="988290"/>
            <a:chOff x="5485914" y="2821711"/>
            <a:chExt cx="3613045" cy="988290"/>
          </a:xfrm>
          <a:effectLst/>
        </p:grpSpPr>
        <p:sp>
          <p:nvSpPr>
            <p:cNvPr id="40" name="Rectangle 39"/>
            <p:cNvSpPr/>
            <p:nvPr/>
          </p:nvSpPr>
          <p:spPr>
            <a:xfrm>
              <a:off x="5485914" y="3145617"/>
              <a:ext cx="2499402" cy="400110"/>
            </a:xfrm>
            <a:prstGeom prst="rect">
              <a:avLst/>
            </a:prstGeom>
          </p:spPr>
          <p:txBody>
            <a:bodyPr wrap="none" anchor="ctr">
              <a:spAutoFit/>
            </a:bodyPr>
            <a:lstStyle/>
            <a:p>
              <a:pPr algn="r">
                <a:buNone/>
              </a:pPr>
              <a:r>
                <a:rPr lang="en-US" sz="2000" b="1" i="0">
                  <a:solidFill>
                    <a:srgbClr val="5382A1"/>
                  </a:solidFill>
                  <a:ea typeface="黑体" pitchFamily="49" charset="-122"/>
                  <a:cs typeface="Arial" pitchFamily="34" charset="0"/>
                </a:rPr>
                <a:t>可扩展性</a:t>
              </a:r>
              <a:r>
                <a:rPr lang="en-US" sz="2000" b="0" i="0">
                  <a:solidFill>
                    <a:srgbClr val="5382A1"/>
                  </a:solidFill>
                  <a:ea typeface="黑体" pitchFamily="49" charset="-122"/>
                  <a:cs typeface="Arial" pitchFamily="34" charset="0"/>
                </a:rPr>
                <a:t>：</a:t>
              </a:r>
              <a:r>
                <a:rPr lang="en-US" sz="2000" b="0" i="0">
                  <a:ea typeface="黑体" pitchFamily="49" charset="-122"/>
                  <a:cs typeface="Arial" pitchFamily="34" charset="0"/>
                </a:rPr>
                <a:t>采纳创新</a:t>
              </a:r>
            </a:p>
          </p:txBody>
        </p:sp>
        <p:grpSp>
          <p:nvGrpSpPr>
            <p:cNvPr id="44" name="Group 43"/>
            <p:cNvGrpSpPr/>
            <p:nvPr/>
          </p:nvGrpSpPr>
          <p:grpSpPr>
            <a:xfrm>
              <a:off x="7873383" y="2821711"/>
              <a:ext cx="1225576" cy="988290"/>
              <a:chOff x="7230109" y="2890982"/>
              <a:chExt cx="1722126" cy="1352743"/>
            </a:xfrm>
          </p:grpSpPr>
          <p:pic>
            <p:nvPicPr>
              <p:cNvPr id="42" name="Picture 41"/>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7230109" y="2890982"/>
                <a:ext cx="1722126" cy="1352743"/>
              </a:xfrm>
              <a:prstGeom prst="rect">
                <a:avLst/>
              </a:prstGeom>
            </p:spPr>
          </p:pic>
          <p:pic>
            <p:nvPicPr>
              <p:cNvPr id="41" name="Picture 40"/>
              <p:cNvPicPr>
                <a:picLocks noChangeAspect="1"/>
              </p:cNvPicPr>
              <p:nvPr/>
            </p:nvPicPr>
            <p:blipFill>
              <a:blip r:embed="rId15"/>
              <a:stretch>
                <a:fillRect/>
              </a:stretch>
            </p:blipFill>
            <p:spPr>
              <a:xfrm>
                <a:off x="7859697" y="3343563"/>
                <a:ext cx="452661" cy="451540"/>
              </a:xfrm>
              <a:prstGeom prst="rect">
                <a:avLst/>
              </a:prstGeom>
              <a:effectLst>
                <a:outerShdw blurRad="25400" sx="102000" sy="102000" algn="ctr" rotWithShape="0">
                  <a:prstClr val="black">
                    <a:alpha val="18000"/>
                  </a:prstClr>
                </a:outerShdw>
              </a:effectLst>
            </p:spPr>
          </p:pic>
        </p:grpSp>
      </p:grpSp>
      <p:grpSp>
        <p:nvGrpSpPr>
          <p:cNvPr id="4" name="Group 3"/>
          <p:cNvGrpSpPr/>
          <p:nvPr/>
        </p:nvGrpSpPr>
        <p:grpSpPr>
          <a:xfrm>
            <a:off x="2482267" y="1397003"/>
            <a:ext cx="6616692" cy="901697"/>
            <a:chOff x="2482267" y="1397003"/>
            <a:chExt cx="6616692" cy="901697"/>
          </a:xfrm>
          <a:effectLst/>
        </p:grpSpPr>
        <p:pic>
          <p:nvPicPr>
            <p:cNvPr id="28676" name="Picture 4"/>
            <p:cNvPicPr>
              <a:picLocks noChangeAspect="1" noChangeArrowheads="1"/>
            </p:cNvPicPr>
            <p:nvPr/>
          </p:nvPicPr>
          <p:blipFill>
            <a:blip r:embed="rId16"/>
            <a:srcRect/>
            <a:stretch>
              <a:fillRect/>
            </a:stretch>
          </p:blipFill>
          <p:spPr bwMode="auto">
            <a:xfrm>
              <a:off x="8119570" y="1397003"/>
              <a:ext cx="979389" cy="901697"/>
            </a:xfrm>
            <a:prstGeom prst="rect">
              <a:avLst/>
            </a:prstGeom>
            <a:noFill/>
            <a:ln w="9525">
              <a:noFill/>
              <a:miter lim="800000"/>
              <a:headEnd/>
              <a:tailEnd/>
            </a:ln>
          </p:spPr>
        </p:pic>
        <p:sp>
          <p:nvSpPr>
            <p:cNvPr id="45" name="Rectangle 44"/>
            <p:cNvSpPr/>
            <p:nvPr/>
          </p:nvSpPr>
          <p:spPr>
            <a:xfrm>
              <a:off x="2482267" y="1605503"/>
              <a:ext cx="5684982" cy="400110"/>
            </a:xfrm>
            <a:prstGeom prst="rect">
              <a:avLst/>
            </a:prstGeom>
          </p:spPr>
          <p:txBody>
            <a:bodyPr wrap="square">
              <a:spAutoFit/>
            </a:bodyPr>
            <a:lstStyle/>
            <a:p>
              <a:pPr algn="r">
                <a:buNone/>
              </a:pPr>
              <a:r>
                <a:rPr lang="en-US" sz="2000" b="1" i="0">
                  <a:solidFill>
                    <a:srgbClr val="5382A1"/>
                  </a:solidFill>
                  <a:ea typeface="黑体" pitchFamily="49" charset="-122"/>
                  <a:cs typeface="Arial" pitchFamily="34" charset="0"/>
                </a:rPr>
                <a:t>工作效率：</a:t>
              </a:r>
              <a:r>
                <a:rPr lang="en-US" sz="2000" b="0" i="0">
                  <a:ea typeface="黑体" pitchFamily="49" charset="-122"/>
                  <a:cs typeface="Arial" pitchFamily="34" charset="0"/>
                </a:rPr>
                <a:t>针对企业 Java 开发人员</a:t>
              </a:r>
            </a:p>
          </p:txBody>
        </p:sp>
      </p:grpSp>
      <p:grpSp>
        <p:nvGrpSpPr>
          <p:cNvPr id="9" name="Group 8"/>
          <p:cNvGrpSpPr/>
          <p:nvPr/>
        </p:nvGrpSpPr>
        <p:grpSpPr>
          <a:xfrm>
            <a:off x="66788" y="3771900"/>
            <a:ext cx="6416188" cy="606159"/>
            <a:chOff x="66788" y="3771900"/>
            <a:chExt cx="6416188" cy="606159"/>
          </a:xfrm>
          <a:effectLst/>
        </p:grpSpPr>
        <p:sp>
          <p:nvSpPr>
            <p:cNvPr id="38" name="Rectangle 37"/>
            <p:cNvSpPr/>
            <p:nvPr/>
          </p:nvSpPr>
          <p:spPr>
            <a:xfrm>
              <a:off x="1637926" y="3897564"/>
              <a:ext cx="4845050" cy="400110"/>
            </a:xfrm>
            <a:prstGeom prst="rect">
              <a:avLst/>
            </a:prstGeom>
          </p:spPr>
          <p:txBody>
            <a:bodyPr wrap="square" anchor="ctr">
              <a:spAutoFit/>
            </a:bodyPr>
            <a:lstStyle/>
            <a:p>
              <a:pPr algn="l">
                <a:buNone/>
              </a:pPr>
              <a:r>
                <a:rPr lang="en-US" sz="2000" b="1" i="0">
                  <a:solidFill>
                    <a:srgbClr val="5382A1"/>
                  </a:solidFill>
                  <a:ea typeface="黑体" pitchFamily="49" charset="-122"/>
                  <a:cs typeface="Arial" pitchFamily="34" charset="0"/>
                </a:rPr>
                <a:t>模块化</a:t>
              </a:r>
              <a:r>
                <a:rPr lang="en-US" sz="2000" b="0" i="0">
                  <a:solidFill>
                    <a:srgbClr val="5382A1"/>
                  </a:solidFill>
                  <a:ea typeface="黑体" pitchFamily="49" charset="-122"/>
                  <a:cs typeface="Arial" pitchFamily="34" charset="0"/>
                </a:rPr>
                <a:t>：</a:t>
              </a:r>
              <a:r>
                <a:rPr lang="en-US" sz="2000" b="0" i="0">
                  <a:ea typeface="黑体" pitchFamily="49" charset="-122"/>
                  <a:cs typeface="Arial" pitchFamily="34" charset="0"/>
                </a:rPr>
                <a:t>支持模块化设计</a:t>
              </a:r>
            </a:p>
          </p:txBody>
        </p:sp>
        <p:grpSp>
          <p:nvGrpSpPr>
            <p:cNvPr id="7" name="Group 6"/>
            <p:cNvGrpSpPr/>
            <p:nvPr/>
          </p:nvGrpSpPr>
          <p:grpSpPr>
            <a:xfrm>
              <a:off x="66788" y="3771900"/>
              <a:ext cx="1651723" cy="606159"/>
              <a:chOff x="66788" y="3771900"/>
              <a:chExt cx="1651723" cy="606159"/>
            </a:xfrm>
          </p:grpSpPr>
          <p:grpSp>
            <p:nvGrpSpPr>
              <p:cNvPr id="3" name="Group 2"/>
              <p:cNvGrpSpPr/>
              <p:nvPr/>
            </p:nvGrpSpPr>
            <p:grpSpPr>
              <a:xfrm>
                <a:off x="960724" y="3797392"/>
                <a:ext cx="757787" cy="580667"/>
                <a:chOff x="-550576" y="3276692"/>
                <a:chExt cx="757787" cy="580667"/>
              </a:xfrm>
            </p:grpSpPr>
            <p:grpSp>
              <p:nvGrpSpPr>
                <p:cNvPr id="13" name="Group 18"/>
                <p:cNvGrpSpPr/>
                <p:nvPr/>
              </p:nvGrpSpPr>
              <p:grpSpPr>
                <a:xfrm>
                  <a:off x="-550576" y="3276692"/>
                  <a:ext cx="684154" cy="456792"/>
                  <a:chOff x="3874620" y="3928263"/>
                  <a:chExt cx="589066" cy="431596"/>
                </a:xfrm>
                <a:effectLst>
                  <a:outerShdw blurRad="12700" dist="12700" dir="5400000" algn="t" rotWithShape="0">
                    <a:prstClr val="black">
                      <a:alpha val="40000"/>
                    </a:prstClr>
                  </a:outerShdw>
                </a:effectLst>
              </p:grpSpPr>
              <p:pic>
                <p:nvPicPr>
                  <p:cNvPr id="18"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xmlns="" val="0"/>
                      </a:ext>
                    </a:extLst>
                  </a:blip>
                  <a:srcRect l="12951" t="9558" r="9975" b="11220"/>
                  <a:stretch/>
                </p:blipFill>
                <p:spPr bwMode="auto">
                  <a:xfrm>
                    <a:off x="4089197" y="3928263"/>
                    <a:ext cx="374489" cy="38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xmlns="" val="0"/>
                      </a:ext>
                    </a:extLst>
                  </a:blip>
                  <a:srcRect l="12951" t="9558" r="9975" b="11220"/>
                  <a:stretch/>
                </p:blipFill>
                <p:spPr bwMode="auto">
                  <a:xfrm>
                    <a:off x="3874620" y="3972153"/>
                    <a:ext cx="374489" cy="387706"/>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xmlns="" val="0"/>
                    </a:ext>
                  </a:extLst>
                </a:blip>
                <a:srcRect l="12951" t="9558" r="9975" b="11220"/>
                <a:stretch/>
              </p:blipFill>
              <p:spPr bwMode="auto">
                <a:xfrm>
                  <a:off x="-227728" y="3392825"/>
                  <a:ext cx="434939" cy="41034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 descr="MCj04315640000[1]"/>
                <p:cNvPicPr>
                  <a:picLocks noChangeAspect="1" noChangeArrowheads="1"/>
                </p:cNvPicPr>
                <p:nvPr/>
              </p:nvPicPr>
              <p:blipFill rotWithShape="1">
                <a:blip r:embed="rId17">
                  <a:clrChange>
                    <a:clrFrom>
                      <a:srgbClr val="000000"/>
                    </a:clrFrom>
                    <a:clrTo>
                      <a:srgbClr val="000000">
                        <a:alpha val="0"/>
                      </a:srgbClr>
                    </a:clrTo>
                  </a:clrChange>
                  <a:extLst>
                    <a:ext uri="{28A0092B-C50C-407E-A947-70E740481C1C}">
                      <a14:useLocalDpi xmlns:a14="http://schemas.microsoft.com/office/drawing/2010/main" xmlns="" val="0"/>
                    </a:ext>
                  </a:extLst>
                </a:blip>
                <a:srcRect l="12951" t="9558" r="9975" b="11220"/>
                <a:stretch/>
              </p:blipFill>
              <p:spPr bwMode="auto">
                <a:xfrm>
                  <a:off x="-479780" y="3447019"/>
                  <a:ext cx="434939" cy="41034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 name="Left-Right Arrow 24"/>
              <p:cNvSpPr/>
              <p:nvPr/>
            </p:nvSpPr>
            <p:spPr>
              <a:xfrm>
                <a:off x="386304" y="3903562"/>
                <a:ext cx="566196" cy="376003"/>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rial" pitchFamily="34" charset="0"/>
                  <a:ea typeface="黑体" pitchFamily="49" charset="-122"/>
                  <a:cs typeface="Arial" pitchFamily="34" charset="0"/>
                </a:endParaRPr>
              </a:p>
            </p:txBody>
          </p:sp>
          <p:grpSp>
            <p:nvGrpSpPr>
              <p:cNvPr id="47" name="Group 46"/>
              <p:cNvGrpSpPr/>
              <p:nvPr/>
            </p:nvGrpSpPr>
            <p:grpSpPr>
              <a:xfrm>
                <a:off x="66788" y="3771900"/>
                <a:ext cx="302854" cy="558800"/>
                <a:chOff x="2875825" y="2007630"/>
                <a:chExt cx="376926" cy="695472"/>
              </a:xfrm>
              <a:effectLst>
                <a:reflection blurRad="6350" stA="52000" endA="300" endPos="35000" dir="5400000" sy="-100000" algn="bl" rotWithShape="0"/>
              </a:effectLst>
            </p:grpSpPr>
            <p:pic>
              <p:nvPicPr>
                <p:cNvPr id="48" name="Picture 2" descr="Samsung i5500 Galaxy S Android Unlocked Smartphone for GSM Network - Black "/>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xmlns="" val="0"/>
                    </a:ext>
                  </a:extLst>
                </a:blip>
                <a:srcRect l="25087" t="2744" r="25223" b="2346"/>
                <a:stretch/>
              </p:blipFill>
              <p:spPr bwMode="auto">
                <a:xfrm>
                  <a:off x="2875825" y="2007630"/>
                  <a:ext cx="376926" cy="695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49" name="Rectangle 48"/>
                <p:cNvSpPr/>
                <p:nvPr/>
              </p:nvSpPr>
              <p:spPr>
                <a:xfrm>
                  <a:off x="2985608" y="2488826"/>
                  <a:ext cx="18103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grpSp>
        </p:grpSp>
      </p:grpSp>
    </p:spTree>
    <p:extLst>
      <p:ext uri="{BB962C8B-B14F-4D97-AF65-F5344CB8AC3E}">
        <p14:creationId xmlns:p14="http://schemas.microsoft.com/office/powerpoint/2010/main" xmlns="" val="1824481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1000" fill="hold"/>
                                        <p:tgtEl>
                                          <p:spTgt spid="28675"/>
                                        </p:tgtEl>
                                        <p:attrNameLst>
                                          <p:attrName>ppt_x</p:attrName>
                                        </p:attrNameLst>
                                      </p:cBhvr>
                                      <p:tavLst>
                                        <p:tav tm="0">
                                          <p:val>
                                            <p:strVal val="1+#ppt_w/2"/>
                                          </p:val>
                                        </p:tav>
                                        <p:tav tm="100000">
                                          <p:val>
                                            <p:strVal val="#ppt_x"/>
                                          </p:val>
                                        </p:tav>
                                      </p:tavLst>
                                    </p:anim>
                                    <p:anim calcmode="lin" valueType="num">
                                      <p:cBhvr additive="base">
                                        <p:cTn id="8" dur="1000" fill="hold"/>
                                        <p:tgtEl>
                                          <p:spTgt spid="2867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50000" decel="5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accel="50000" decel="5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accel="50000" decel="5000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2" accel="50000" decel="5000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xmlns="" val="0"/>
              </a:ext>
            </a:extLst>
          </a:blip>
          <a:srcRect l="16375" t="51690" r="6777" b="8375"/>
          <a:stretch/>
        </p:blipFill>
        <p:spPr bwMode="auto">
          <a:xfrm rot="10800000" flipH="1">
            <a:off x="393700" y="0"/>
            <a:ext cx="8434668" cy="4512235"/>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effectLst/>
        </p:spPr>
        <p:txBody>
          <a:bodyPr/>
          <a:lstStyle/>
          <a:p>
            <a:pPr algn="l">
              <a:lnSpc>
                <a:spcPct val="90000"/>
              </a:lnSpc>
              <a:spcBef>
                <a:spcPts val="0"/>
              </a:spcBef>
              <a:spcAft>
                <a:spcPts val="0"/>
              </a:spcAft>
              <a:buNone/>
            </a:pPr>
            <a:r>
              <a:rPr lang="en-US" sz="2800" b="1" i="0">
                <a:solidFill>
                  <a:srgbClr val="000000"/>
                </a:solidFill>
                <a:ea typeface="黑体" pitchFamily="49" charset="-122"/>
              </a:rPr>
              <a:t>Java EE 发展历程</a:t>
            </a:r>
          </a:p>
        </p:txBody>
      </p:sp>
      <p:grpSp>
        <p:nvGrpSpPr>
          <p:cNvPr id="7" name="Group 6"/>
          <p:cNvGrpSpPr/>
          <p:nvPr/>
        </p:nvGrpSpPr>
        <p:grpSpPr>
          <a:xfrm>
            <a:off x="5601184" y="1209675"/>
            <a:ext cx="3380891" cy="3499045"/>
            <a:chOff x="5601184" y="1209675"/>
            <a:chExt cx="3380891" cy="3499045"/>
          </a:xfrm>
        </p:grpSpPr>
        <p:sp>
          <p:nvSpPr>
            <p:cNvPr id="59" name="Rounded Rectangle 58"/>
            <p:cNvSpPr/>
            <p:nvPr/>
          </p:nvSpPr>
          <p:spPr>
            <a:xfrm>
              <a:off x="5601184" y="1209675"/>
              <a:ext cx="3028466" cy="2817025"/>
            </a:xfrm>
            <a:prstGeom prst="roundRect">
              <a:avLst>
                <a:gd name="adj" fmla="val 12271"/>
              </a:avLst>
            </a:prstGeom>
            <a:solidFill>
              <a:srgbClr val="FBA30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itchFamily="34" charset="0"/>
                <a:ea typeface="黑体" pitchFamily="49" charset="-122"/>
                <a:cs typeface="Arial" pitchFamily="34" charset="0"/>
              </a:endParaRPr>
            </a:p>
          </p:txBody>
        </p:sp>
        <p:sp>
          <p:nvSpPr>
            <p:cNvPr id="68" name="Text Box 16"/>
            <p:cNvSpPr txBox="1">
              <a:spLocks noChangeArrowheads="1"/>
            </p:cNvSpPr>
            <p:nvPr/>
          </p:nvSpPr>
          <p:spPr bwMode="auto">
            <a:xfrm>
              <a:off x="6155955" y="1337147"/>
              <a:ext cx="1940295" cy="418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3100" b="1" i="0">
                  <a:solidFill>
                    <a:schemeClr val="bg1">
                      <a:lumMod val="95000"/>
                    </a:schemeClr>
                  </a:solidFill>
                  <a:latin typeface="Arial" pitchFamily="34" charset="0"/>
                  <a:ea typeface="黑体" pitchFamily="49" charset="-122"/>
                  <a:cs typeface="Arial" pitchFamily="34" charset="0"/>
                </a:rPr>
                <a:t>Java EE 7</a:t>
              </a:r>
            </a:p>
          </p:txBody>
        </p:sp>
        <p:sp>
          <p:nvSpPr>
            <p:cNvPr id="473" name="Text Box 16"/>
            <p:cNvSpPr txBox="1">
              <a:spLocks noChangeArrowheads="1"/>
            </p:cNvSpPr>
            <p:nvPr/>
          </p:nvSpPr>
          <p:spPr bwMode="auto">
            <a:xfrm>
              <a:off x="5848349" y="1781175"/>
              <a:ext cx="2809875" cy="258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300" b="1" i="0">
                  <a:solidFill>
                    <a:schemeClr val="bg1"/>
                  </a:solidFill>
                  <a:latin typeface="Arial" pitchFamily="34" charset="0"/>
                  <a:ea typeface="黑体" pitchFamily="49" charset="-122"/>
                  <a:cs typeface="Arial" pitchFamily="34" charset="0"/>
                </a:rPr>
                <a:t>开发人员工作效率和 HTML5</a:t>
              </a:r>
            </a:p>
          </p:txBody>
        </p:sp>
        <p:sp>
          <p:nvSpPr>
            <p:cNvPr id="481" name="Text Box 16"/>
            <p:cNvSpPr txBox="1">
              <a:spLocks noChangeArrowheads="1"/>
            </p:cNvSpPr>
            <p:nvPr/>
          </p:nvSpPr>
          <p:spPr bwMode="auto">
            <a:xfrm rot="19513430">
              <a:off x="7807990" y="3479230"/>
              <a:ext cx="859760" cy="283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lnSpc>
                  <a:spcPct val="80000"/>
                </a:lnSpc>
                <a:buNone/>
              </a:pPr>
              <a:r>
                <a:rPr lang="en-US" b="1" i="0">
                  <a:solidFill>
                    <a:schemeClr val="bg1"/>
                  </a:solidFill>
                  <a:latin typeface="Arial" pitchFamily="34" charset="0"/>
                  <a:ea typeface="黑体" pitchFamily="49" charset="-122"/>
                  <a:cs typeface="Arial" pitchFamily="34" charset="0"/>
                </a:rPr>
                <a:t>32 个</a:t>
              </a:r>
              <a:r>
                <a:rPr lang="en-US" sz="1200" b="1" i="0">
                  <a:solidFill>
                    <a:schemeClr val="bg1"/>
                  </a:solidFill>
                  <a:latin typeface="Arial" pitchFamily="34" charset="0"/>
                  <a:ea typeface="黑体" pitchFamily="49" charset="-122"/>
                  <a:cs typeface="Arial" pitchFamily="34" charset="0"/>
                </a:rPr>
                <a:t>规范</a:t>
              </a:r>
            </a:p>
          </p:txBody>
        </p:sp>
        <p:cxnSp>
          <p:nvCxnSpPr>
            <p:cNvPr id="178" name="Straight Arrow Connector 177"/>
            <p:cNvCxnSpPr/>
            <p:nvPr/>
          </p:nvCxnSpPr>
          <p:spPr>
            <a:xfrm>
              <a:off x="5605089" y="4210946"/>
              <a:ext cx="3376986" cy="0"/>
            </a:xfrm>
            <a:prstGeom prst="straightConnector1">
              <a:avLst/>
            </a:prstGeom>
            <a:ln w="76200" cap="rnd" cmpd="sng">
              <a:solidFill>
                <a:srgbClr val="E48905"/>
              </a:solidFill>
              <a:tailEnd type="arrow" w="sm" len="sm"/>
            </a:ln>
            <a:effectLst>
              <a:outerShdw blurRad="50800" dist="38100" dir="2700000" algn="tl"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
          <p:nvSpPr>
            <p:cNvPr id="179" name="Text Box 19"/>
            <p:cNvSpPr txBox="1">
              <a:spLocks noChangeArrowheads="1"/>
            </p:cNvSpPr>
            <p:nvPr/>
          </p:nvSpPr>
          <p:spPr bwMode="auto">
            <a:xfrm>
              <a:off x="5699091" y="4274580"/>
              <a:ext cx="987459" cy="434140"/>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200" b="1" i="0">
                  <a:solidFill>
                    <a:srgbClr val="F79403"/>
                  </a:solidFill>
                  <a:latin typeface="Arial" pitchFamily="34" charset="0"/>
                  <a:ea typeface="黑体" pitchFamily="49" charset="-122"/>
                  <a:cs typeface="Arial" pitchFamily="34" charset="0"/>
                </a:rPr>
                <a:t>2013 － 未来</a:t>
              </a:r>
            </a:p>
          </p:txBody>
        </p:sp>
        <p:grpSp>
          <p:nvGrpSpPr>
            <p:cNvPr id="64" name="Group 63"/>
            <p:cNvGrpSpPr/>
            <p:nvPr/>
          </p:nvGrpSpPr>
          <p:grpSpPr>
            <a:xfrm>
              <a:off x="6198486" y="2162026"/>
              <a:ext cx="1779495" cy="1657499"/>
              <a:chOff x="6274686" y="2219176"/>
              <a:chExt cx="1564749" cy="1457475"/>
            </a:xfrm>
            <a:effectLst>
              <a:outerShdw blurRad="50800" dist="38100" dir="2700000" algn="tl" rotWithShape="0">
                <a:srgbClr val="000000">
                  <a:alpha val="25000"/>
                </a:srgbClr>
              </a:outerShdw>
            </a:effectLst>
          </p:grpSpPr>
          <p:pic>
            <p:nvPicPr>
              <p:cNvPr id="182" name="Picture 181" descr="TransLatGlobe.png"/>
              <p:cNvPicPr>
                <a:picLocks noChangeAspect="1"/>
              </p:cNvPicPr>
              <p:nvPr/>
            </p:nvPicPr>
            <p:blipFill>
              <a:blip r:embed="rId4" cstate="screen">
                <a:lum bright="10000" contrast="-3000"/>
                <a:extLst>
                  <a:ext uri="{28A0092B-C50C-407E-A947-70E740481C1C}">
                    <a14:useLocalDpi xmlns:a14="http://schemas.microsoft.com/office/drawing/2010/main" xmlns=""/>
                  </a:ext>
                </a:extLst>
              </a:blip>
              <a:srcRect/>
              <a:stretch>
                <a:fillRect/>
              </a:stretch>
            </p:blipFill>
            <p:spPr>
              <a:xfrm>
                <a:off x="6487301" y="2346473"/>
                <a:ext cx="1284541" cy="1330178"/>
              </a:xfrm>
              <a:prstGeom prst="rect">
                <a:avLst/>
              </a:prstGeom>
              <a:effectLst>
                <a:outerShdw blurRad="193675" dir="5400000" sx="90000" sy="-19000">
                  <a:srgbClr val="000000">
                    <a:alpha val="18000"/>
                  </a:srgbClr>
                </a:outerShdw>
              </a:effectLst>
            </p:spPr>
          </p:pic>
          <p:pic>
            <p:nvPicPr>
              <p:cNvPr id="176" name="Picture 1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74686" y="2219176"/>
                <a:ext cx="752625" cy="752624"/>
              </a:xfrm>
              <a:prstGeom prst="rect">
                <a:avLst/>
              </a:prstGeom>
              <a:noFill/>
              <a:ln>
                <a:noFill/>
              </a:ln>
              <a:effectLst>
                <a:outerShdw blurRad="228600" dist="114300" dir="9300000" algn="ctr" rotWithShape="0">
                  <a:srgbClr val="000000">
                    <a:alpha val="17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4" name="Picture 4" descr="Administration.pn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339528" y="2257425"/>
                <a:ext cx="499907" cy="729222"/>
              </a:xfrm>
              <a:prstGeom prst="rect">
                <a:avLst/>
              </a:prstGeom>
              <a:noFill/>
              <a:ln>
                <a:noFill/>
              </a:ln>
              <a:effectLst>
                <a:outerShdw blurRad="190500" dist="139700" dir="8160000" algn="ctr" rotWithShape="0">
                  <a:srgbClr val="000000">
                    <a:alpha val="4313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 name="Picture 22" descr="Java_blk_rgb.png"/>
              <p:cNvPicPr>
                <a:picLocks noChangeAspect="1"/>
              </p:cNvPicPr>
              <p:nvPr/>
            </p:nvPicPr>
            <p:blipFill>
              <a:blip r:embed="rId7">
                <a:extLst>
                  <a:ext uri="{28A0092B-C50C-407E-A947-70E740481C1C}">
                    <a14:useLocalDpi xmlns:a14="http://schemas.microsoft.com/office/drawing/2010/main" xmlns="" val="0"/>
                  </a:ext>
                </a:extLst>
              </a:blip>
              <a:srcRect l="42754" t="37866"/>
              <a:stretch>
                <a:fillRect/>
              </a:stretch>
            </p:blipFill>
            <p:spPr bwMode="auto">
              <a:xfrm>
                <a:off x="6855186" y="3110026"/>
                <a:ext cx="685746" cy="409174"/>
              </a:xfrm>
              <a:prstGeom prst="rect">
                <a:avLst/>
              </a:prstGeom>
              <a:noFill/>
              <a:ln>
                <a:noFill/>
              </a:ln>
              <a:effectLst>
                <a:outerShdw blurRad="50800" dist="12700" dir="7320000" algn="ctr" rotWithShape="0">
                  <a:schemeClr val="bg1">
                    <a:alpha val="86000"/>
                  </a:schemeClr>
                </a:outerShdw>
              </a:effectLst>
              <a:extLst>
                <a:ext uri="{91240B29-F687-4F45-9708-019B960494DF}">
                  <a14:hiddenLine xmlns:a14="http://schemas.microsoft.com/office/drawing/2010/main" xmlns="" w="9525">
                    <a:solidFill>
                      <a:srgbClr val="000000"/>
                    </a:solidFill>
                    <a:miter lim="800000"/>
                    <a:headEnd/>
                    <a:tailEnd/>
                  </a14:hiddenLine>
                </a:ext>
              </a:extLst>
            </p:spPr>
          </p:pic>
        </p:grpSp>
      </p:grpSp>
      <p:grpSp>
        <p:nvGrpSpPr>
          <p:cNvPr id="4" name="Group 3"/>
          <p:cNvGrpSpPr/>
          <p:nvPr/>
        </p:nvGrpSpPr>
        <p:grpSpPr>
          <a:xfrm>
            <a:off x="560039" y="2334425"/>
            <a:ext cx="1941860" cy="2374295"/>
            <a:chOff x="560039" y="2334425"/>
            <a:chExt cx="1941860" cy="2374295"/>
          </a:xfrm>
        </p:grpSpPr>
        <p:grpSp>
          <p:nvGrpSpPr>
            <p:cNvPr id="5" name="Group 8"/>
            <p:cNvGrpSpPr/>
            <p:nvPr/>
          </p:nvGrpSpPr>
          <p:grpSpPr>
            <a:xfrm>
              <a:off x="560039" y="2334425"/>
              <a:ext cx="1897411" cy="2374295"/>
              <a:chOff x="560039" y="2334425"/>
              <a:chExt cx="1897411" cy="2374295"/>
            </a:xfrm>
            <a:effectLst>
              <a:outerShdw blurRad="50800" dist="38100" dir="2700000" algn="tl" rotWithShape="0">
                <a:srgbClr val="000000">
                  <a:alpha val="25000"/>
                </a:srgbClr>
              </a:outerShdw>
            </a:effectLst>
          </p:grpSpPr>
          <p:sp>
            <p:nvSpPr>
              <p:cNvPr id="56" name="Rounded Rectangle 55"/>
              <p:cNvSpPr/>
              <p:nvPr/>
            </p:nvSpPr>
            <p:spPr>
              <a:xfrm>
                <a:off x="560039" y="2334425"/>
                <a:ext cx="1706911" cy="1701800"/>
              </a:xfrm>
              <a:prstGeom prst="roundRect">
                <a:avLst>
                  <a:gd name="adj" fmla="val 12271"/>
                </a:avLst>
              </a:prstGeom>
              <a:solidFill>
                <a:schemeClr val="bg1">
                  <a:lumMod val="5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itchFamily="34" charset="0"/>
                  <a:ea typeface="黑体" pitchFamily="49" charset="-122"/>
                  <a:cs typeface="Arial" pitchFamily="34" charset="0"/>
                </a:endParaRPr>
              </a:p>
            </p:txBody>
          </p:sp>
          <p:cxnSp>
            <p:nvCxnSpPr>
              <p:cNvPr id="436" name="Straight Arrow Connector 435"/>
              <p:cNvCxnSpPr/>
              <p:nvPr/>
            </p:nvCxnSpPr>
            <p:spPr>
              <a:xfrm flipV="1">
                <a:off x="609600" y="4201423"/>
                <a:ext cx="1847850" cy="1"/>
              </a:xfrm>
              <a:prstGeom prst="straightConnector1">
                <a:avLst/>
              </a:prstGeom>
              <a:ln w="76200" cap="rnd" cmpd="sng">
                <a:solidFill>
                  <a:schemeClr val="bg2">
                    <a:lumMod val="75000"/>
                  </a:schemeClr>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70" name="Text Box 19"/>
              <p:cNvSpPr txBox="1">
                <a:spLocks noChangeArrowheads="1"/>
              </p:cNvSpPr>
              <p:nvPr/>
            </p:nvSpPr>
            <p:spPr bwMode="auto">
              <a:xfrm>
                <a:off x="712697" y="4274580"/>
                <a:ext cx="1122738" cy="434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200" b="1" i="0">
                    <a:solidFill>
                      <a:srgbClr val="7A7A7A"/>
                    </a:solidFill>
                    <a:latin typeface="Arial" pitchFamily="34" charset="0"/>
                    <a:ea typeface="黑体" pitchFamily="49" charset="-122"/>
                    <a:cs typeface="Arial" pitchFamily="34" charset="0"/>
                  </a:rPr>
                  <a:t>1998-2004</a:t>
                </a:r>
              </a:p>
            </p:txBody>
          </p:sp>
          <p:sp>
            <p:nvSpPr>
              <p:cNvPr id="468" name="Text Box 10"/>
              <p:cNvSpPr txBox="1">
                <a:spLocks noChangeArrowheads="1"/>
              </p:cNvSpPr>
              <p:nvPr/>
            </p:nvSpPr>
            <p:spPr bwMode="auto">
              <a:xfrm>
                <a:off x="731520" y="2353565"/>
                <a:ext cx="1038518" cy="492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100" b="1" i="0">
                    <a:solidFill>
                      <a:schemeClr val="bg1"/>
                    </a:solidFill>
                    <a:latin typeface="Arial" pitchFamily="34" charset="0"/>
                    <a:ea typeface="黑体" pitchFamily="49" charset="-122"/>
                    <a:cs typeface="Arial" pitchFamily="34" charset="0"/>
                  </a:rPr>
                  <a:t>企业 </a:t>
                </a:r>
                <a:br>
                  <a:rPr lang="en-US" sz="1100" b="1" i="0">
                    <a:solidFill>
                      <a:schemeClr val="bg1"/>
                    </a:solidFill>
                    <a:latin typeface="Arial" pitchFamily="34" charset="0"/>
                    <a:ea typeface="黑体" pitchFamily="49" charset="-122"/>
                    <a:cs typeface="Arial" pitchFamily="34" charset="0"/>
                  </a:rPr>
                </a:br>
                <a:r>
                  <a:rPr lang="en-US" sz="1100" b="1" i="0">
                    <a:solidFill>
                      <a:schemeClr val="bg1"/>
                    </a:solidFill>
                    <a:latin typeface="Arial" pitchFamily="34" charset="0"/>
                    <a:ea typeface="黑体" pitchFamily="49" charset="-122"/>
                    <a:cs typeface="Arial" pitchFamily="34" charset="0"/>
                  </a:rPr>
                  <a:t>Java 平台</a:t>
                </a:r>
              </a:p>
            </p:txBody>
          </p:sp>
          <p:sp>
            <p:nvSpPr>
              <p:cNvPr id="469" name="Text Box 8"/>
              <p:cNvSpPr txBox="1">
                <a:spLocks noChangeArrowheads="1"/>
              </p:cNvSpPr>
              <p:nvPr/>
            </p:nvSpPr>
            <p:spPr bwMode="auto">
              <a:xfrm>
                <a:off x="731520" y="2946940"/>
                <a:ext cx="98965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defPPr>
                  <a:defRPr lang="en-US"/>
                </a:defPPr>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50" b="1">
                    <a:solidFill>
                      <a:schemeClr val="bg2">
                        <a:lumMod val="75000"/>
                      </a:schemeClr>
                    </a:solidFill>
                    <a:latin typeface="+mn-lt"/>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9pPr>
              </a:lstStyle>
              <a:p>
                <a:pPr algn="l">
                  <a:buNone/>
                </a:pPr>
                <a:r>
                  <a:rPr lang="en-US" sz="1100" b="0" i="0">
                    <a:solidFill>
                      <a:schemeClr val="bg1"/>
                    </a:solidFill>
                    <a:latin typeface="Arial" pitchFamily="34" charset="0"/>
                    <a:ea typeface="黑体" pitchFamily="49" charset="-122"/>
                    <a:cs typeface="Arial" pitchFamily="34" charset="0"/>
                  </a:rPr>
                  <a:t>强健性 </a:t>
                </a:r>
              </a:p>
            </p:txBody>
          </p:sp>
          <p:sp>
            <p:nvSpPr>
              <p:cNvPr id="470" name="Text Box 9"/>
              <p:cNvSpPr txBox="1">
                <a:spLocks noChangeArrowheads="1"/>
              </p:cNvSpPr>
              <p:nvPr/>
            </p:nvSpPr>
            <p:spPr bwMode="auto">
              <a:xfrm>
                <a:off x="731520" y="3465045"/>
                <a:ext cx="871044" cy="3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defPPr>
                  <a:defRPr lang="en-US"/>
                </a:defPPr>
                <a:lvl1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50" b="1">
                    <a:solidFill>
                      <a:schemeClr val="bg2">
                        <a:lumMod val="75000"/>
                      </a:schemeClr>
                    </a:solidFill>
                    <a:latin typeface="+mn-lt"/>
                    <a:ea typeface="ＭＳ Ｐゴシック"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ea typeface="ＭＳ Ｐゴシック" charset="0"/>
                  </a:defRPr>
                </a:lvl9pPr>
              </a:lstStyle>
              <a:p>
                <a:pPr algn="l">
                  <a:buNone/>
                </a:pPr>
                <a:r>
                  <a:rPr lang="en-US" sz="1100" b="0" i="0">
                    <a:solidFill>
                      <a:schemeClr val="bg1"/>
                    </a:solidFill>
                    <a:latin typeface="Arial" pitchFamily="34" charset="0"/>
                    <a:ea typeface="黑体" pitchFamily="49" charset="-122"/>
                    <a:cs typeface="Arial" pitchFamily="34" charset="0"/>
                  </a:rPr>
                  <a:t>Web </a:t>
                </a:r>
                <a:br>
                  <a:rPr lang="en-US" sz="1100" b="0" i="0">
                    <a:solidFill>
                      <a:schemeClr val="bg1"/>
                    </a:solidFill>
                    <a:latin typeface="Arial" pitchFamily="34" charset="0"/>
                    <a:ea typeface="黑体" pitchFamily="49" charset="-122"/>
                    <a:cs typeface="Arial" pitchFamily="34" charset="0"/>
                  </a:rPr>
                </a:br>
                <a:r>
                  <a:rPr lang="en-US" sz="1100" b="0" i="0">
                    <a:solidFill>
                      <a:schemeClr val="bg1"/>
                    </a:solidFill>
                    <a:latin typeface="Arial" pitchFamily="34" charset="0"/>
                    <a:ea typeface="黑体" pitchFamily="49" charset="-122"/>
                    <a:cs typeface="Arial" pitchFamily="34" charset="0"/>
                  </a:rPr>
                  <a:t>服务</a:t>
                </a:r>
              </a:p>
            </p:txBody>
          </p:sp>
        </p:grpSp>
        <p:sp>
          <p:nvSpPr>
            <p:cNvPr id="174" name="TextBox 173"/>
            <p:cNvSpPr txBox="1"/>
            <p:nvPr/>
          </p:nvSpPr>
          <p:spPr>
            <a:xfrm rot="19811703">
              <a:off x="1511299" y="3277202"/>
              <a:ext cx="990600" cy="538609"/>
            </a:xfrm>
            <a:prstGeom prst="rect">
              <a:avLst/>
            </a:prstGeom>
            <a:noFill/>
            <a:effectLst>
              <a:outerShdw blurRad="50800" dist="38100" dir="2700000" algn="tl" rotWithShape="0">
                <a:srgbClr val="000000">
                  <a:alpha val="25000"/>
                </a:srgbClr>
              </a:outerShdw>
            </a:effectLst>
          </p:spPr>
          <p:txBody>
            <a:bodyPr wrap="square" rtlCol="0">
              <a:spAutoFit/>
            </a:bodyPr>
            <a:lstStyle/>
            <a:p>
              <a:pPr algn="l">
                <a:buNone/>
              </a:pPr>
              <a:r>
                <a:rPr lang="en-US" sz="2000" b="1" i="0">
                  <a:solidFill>
                    <a:schemeClr val="bg1"/>
                  </a:solidFill>
                  <a:ea typeface="黑体" pitchFamily="49" charset="-122"/>
                  <a:cs typeface="Arial" pitchFamily="34" charset="0"/>
                </a:rPr>
                <a:t>J2EE</a:t>
              </a:r>
            </a:p>
            <a:p>
              <a:pPr algn="l">
                <a:buNone/>
              </a:pPr>
              <a:r>
                <a:rPr lang="en-US" sz="900" b="1" i="0">
                  <a:solidFill>
                    <a:schemeClr val="bg1"/>
                  </a:solidFill>
                  <a:ea typeface="黑体" pitchFamily="49" charset="-122"/>
                  <a:cs typeface="Arial" pitchFamily="34" charset="0"/>
                </a:rPr>
                <a:t>20 个规范</a:t>
              </a:r>
            </a:p>
          </p:txBody>
        </p:sp>
      </p:grpSp>
      <p:grpSp>
        <p:nvGrpSpPr>
          <p:cNvPr id="6" name="Group 5"/>
          <p:cNvGrpSpPr/>
          <p:nvPr/>
        </p:nvGrpSpPr>
        <p:grpSpPr>
          <a:xfrm>
            <a:off x="2767109" y="1838325"/>
            <a:ext cx="2676619" cy="2860870"/>
            <a:chOff x="2767109" y="1838325"/>
            <a:chExt cx="2676619" cy="2860870"/>
          </a:xfrm>
        </p:grpSpPr>
        <p:sp>
          <p:nvSpPr>
            <p:cNvPr id="169" name="Rounded Rectangle 168"/>
            <p:cNvSpPr/>
            <p:nvPr/>
          </p:nvSpPr>
          <p:spPr>
            <a:xfrm>
              <a:off x="2767109" y="1838325"/>
              <a:ext cx="2290666" cy="2197900"/>
            </a:xfrm>
            <a:prstGeom prst="roundRect">
              <a:avLst>
                <a:gd name="adj" fmla="val 12271"/>
              </a:avLst>
            </a:prstGeom>
            <a:solidFill>
              <a:schemeClr val="accent1"/>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itchFamily="34" charset="0"/>
                <a:ea typeface="黑体" pitchFamily="49" charset="-122"/>
                <a:cs typeface="Arial" pitchFamily="34" charset="0"/>
              </a:endParaRPr>
            </a:p>
          </p:txBody>
        </p:sp>
        <p:cxnSp>
          <p:nvCxnSpPr>
            <p:cNvPr id="441" name="Straight Arrow Connector 440"/>
            <p:cNvCxnSpPr/>
            <p:nvPr/>
          </p:nvCxnSpPr>
          <p:spPr>
            <a:xfrm>
              <a:off x="2842839" y="4201421"/>
              <a:ext cx="2453061" cy="0"/>
            </a:xfrm>
            <a:prstGeom prst="straightConnector1">
              <a:avLst/>
            </a:prstGeom>
            <a:ln w="76200" cap="rnd" cmpd="sng">
              <a:solidFill>
                <a:schemeClr val="accent1"/>
              </a:solidFill>
              <a:tailEnd type="arrow" w="sm" len="sm"/>
            </a:ln>
            <a:effectLst>
              <a:outerShdw blurRad="50800" dist="38100" dir="2700000" algn="tl"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
          <p:nvSpPr>
            <p:cNvPr id="71" name="Text Box 19"/>
            <p:cNvSpPr txBox="1">
              <a:spLocks noChangeArrowheads="1"/>
            </p:cNvSpPr>
            <p:nvPr/>
          </p:nvSpPr>
          <p:spPr bwMode="auto">
            <a:xfrm>
              <a:off x="2936841" y="4265055"/>
              <a:ext cx="987459" cy="434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0" tIns="0" rIns="0" bIns="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200" b="1" i="0">
                  <a:solidFill>
                    <a:srgbClr val="5382A1"/>
                  </a:solidFill>
                  <a:latin typeface="Arial" pitchFamily="34" charset="0"/>
                  <a:ea typeface="黑体" pitchFamily="49" charset="-122"/>
                  <a:cs typeface="Arial" pitchFamily="34" charset="0"/>
                </a:rPr>
                <a:t>2005-2012</a:t>
              </a:r>
            </a:p>
          </p:txBody>
        </p:sp>
        <p:sp>
          <p:nvSpPr>
            <p:cNvPr id="471" name="Text Box 15"/>
            <p:cNvSpPr txBox="1">
              <a:spLocks noChangeArrowheads="1"/>
            </p:cNvSpPr>
            <p:nvPr/>
          </p:nvSpPr>
          <p:spPr bwMode="auto">
            <a:xfrm>
              <a:off x="3017520" y="2126940"/>
              <a:ext cx="1411605" cy="50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400" b="1" i="0" dirty="0" err="1" smtClean="0">
                  <a:solidFill>
                    <a:schemeClr val="bg1"/>
                  </a:solidFill>
                  <a:latin typeface="Arial" pitchFamily="34" charset="0"/>
                  <a:ea typeface="黑体" pitchFamily="49" charset="-122"/>
                  <a:cs typeface="Arial" pitchFamily="34" charset="0"/>
                </a:rPr>
                <a:t>易于</a:t>
              </a:r>
              <a:r>
                <a:rPr lang="en-US" sz="1400" b="1" i="0" spc="-30" dirty="0" err="1" smtClean="0">
                  <a:solidFill>
                    <a:schemeClr val="bg1"/>
                  </a:solidFill>
                  <a:latin typeface="Arial" pitchFamily="34" charset="0"/>
                  <a:ea typeface="黑体" pitchFamily="49" charset="-122"/>
                  <a:cs typeface="Arial" pitchFamily="34" charset="0"/>
                </a:rPr>
                <a:t>开发</a:t>
              </a:r>
              <a:endParaRPr lang="en-US" sz="1400" b="1" i="0" spc="-30" dirty="0">
                <a:solidFill>
                  <a:schemeClr val="bg1"/>
                </a:solidFill>
                <a:latin typeface="Arial" pitchFamily="34" charset="0"/>
                <a:ea typeface="黑体" pitchFamily="49" charset="-122"/>
                <a:cs typeface="Arial" pitchFamily="34" charset="0"/>
              </a:endParaRPr>
            </a:p>
          </p:txBody>
        </p:sp>
        <p:sp>
          <p:nvSpPr>
            <p:cNvPr id="472" name="Text Box 16"/>
            <p:cNvSpPr txBox="1">
              <a:spLocks noChangeArrowheads="1"/>
            </p:cNvSpPr>
            <p:nvPr/>
          </p:nvSpPr>
          <p:spPr bwMode="auto">
            <a:xfrm>
              <a:off x="3017520" y="2818165"/>
              <a:ext cx="1611630" cy="32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algn="l">
                <a:buNone/>
              </a:pPr>
              <a:r>
                <a:rPr lang="en-US" sz="1400" b="1" i="0">
                  <a:solidFill>
                    <a:schemeClr val="bg1"/>
                  </a:solidFill>
                  <a:latin typeface="Arial" pitchFamily="34" charset="0"/>
                  <a:ea typeface="黑体" pitchFamily="49" charset="-122"/>
                  <a:cs typeface="Arial" pitchFamily="34" charset="0"/>
                </a:rPr>
                <a:t>轻型</a:t>
              </a:r>
            </a:p>
          </p:txBody>
        </p:sp>
        <p:sp>
          <p:nvSpPr>
            <p:cNvPr id="175" name="TextBox 174"/>
            <p:cNvSpPr txBox="1"/>
            <p:nvPr/>
          </p:nvSpPr>
          <p:spPr>
            <a:xfrm rot="19811703">
              <a:off x="3761049" y="3107521"/>
              <a:ext cx="1682679" cy="584775"/>
            </a:xfrm>
            <a:prstGeom prst="rect">
              <a:avLst/>
            </a:prstGeom>
            <a:noFill/>
            <a:effectLst>
              <a:outerShdw blurRad="50800" dist="38100" dir="2700000" algn="tl" rotWithShape="0">
                <a:srgbClr val="000000">
                  <a:alpha val="25000"/>
                </a:srgbClr>
              </a:outerShdw>
            </a:effectLst>
          </p:spPr>
          <p:txBody>
            <a:bodyPr wrap="square" rtlCol="0">
              <a:spAutoFit/>
            </a:bodyPr>
            <a:lstStyle/>
            <a:p>
              <a:pPr algn="l">
                <a:buNone/>
              </a:pPr>
              <a:r>
                <a:rPr lang="en-US" sz="2000" b="1" i="0">
                  <a:solidFill>
                    <a:schemeClr val="bg1"/>
                  </a:solidFill>
                  <a:ea typeface="黑体" pitchFamily="49" charset="-122"/>
                  <a:cs typeface="Arial" pitchFamily="34" charset="0"/>
                </a:rPr>
                <a:t>EE 5、EE 6</a:t>
              </a:r>
            </a:p>
            <a:p>
              <a:pPr algn="l">
                <a:buNone/>
              </a:pPr>
              <a:r>
                <a:rPr lang="en-US" sz="1200" b="1" i="0">
                  <a:solidFill>
                    <a:schemeClr val="bg1"/>
                  </a:solidFill>
                  <a:ea typeface="黑体" pitchFamily="49" charset="-122"/>
                  <a:cs typeface="Arial" pitchFamily="34" charset="0"/>
                </a:rPr>
                <a:t>28 个规范</a:t>
              </a:r>
            </a:p>
          </p:txBody>
        </p:sp>
      </p:grpSp>
    </p:spTree>
    <p:extLst>
      <p:ext uri="{BB962C8B-B14F-4D97-AF65-F5344CB8AC3E}">
        <p14:creationId xmlns:p14="http://schemas.microsoft.com/office/powerpoint/2010/main" xmlns="" val="29829457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avaDukeFY13_Adventurer_full_clr.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2301" y="-152398"/>
            <a:ext cx="5185834" cy="5185834"/>
          </a:xfrm>
          <a:prstGeom prst="rect">
            <a:avLst/>
          </a:prstGeom>
        </p:spPr>
      </p:pic>
      <p:sp>
        <p:nvSpPr>
          <p:cNvPr id="6" name="Title 3"/>
          <p:cNvSpPr txBox="1">
            <a:spLocks/>
          </p:cNvSpPr>
          <p:nvPr/>
        </p:nvSpPr>
        <p:spPr bwMode="auto">
          <a:xfrm>
            <a:off x="3505512" y="2116433"/>
            <a:ext cx="4098151" cy="550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0" hangingPunct="0">
              <a:lnSpc>
                <a:spcPct val="90000"/>
              </a:lnSpc>
            </a:pPr>
            <a:r>
              <a:rPr lang="zh-CN" altLang="en-US" sz="4400" b="1" dirty="0" smtClean="0">
                <a:solidFill>
                  <a:schemeClr val="accent1"/>
                </a:solidFill>
                <a:effectLst>
                  <a:outerShdw blurRad="50800" dist="38100" dir="2700000" algn="tl" rotWithShape="0">
                    <a:srgbClr val="000000">
                      <a:alpha val="25000"/>
                    </a:srgbClr>
                  </a:outerShdw>
                </a:effectLst>
                <a:latin typeface="黑体" pitchFamily="49" charset="-122"/>
                <a:ea typeface="黑体" pitchFamily="49" charset="-122"/>
                <a:cs typeface="Arial" pitchFamily="34" charset="0"/>
              </a:rPr>
              <a:t>现已推出！</a:t>
            </a:r>
            <a:endParaRPr kumimoji="0" lang="en-US" sz="4000" b="1" i="0" u="none" strike="noStrike" kern="1200" cap="none" spc="0" normalizeH="0" baseline="0" noProof="0" dirty="0">
              <a:ln>
                <a:noFill/>
              </a:ln>
              <a:solidFill>
                <a:schemeClr val="accent1"/>
              </a:solidFill>
              <a:effectLst>
                <a:outerShdw blurRad="50800" dist="38100" dir="2700000" algn="tl" rotWithShape="0">
                  <a:srgbClr val="000000">
                    <a:alpha val="25000"/>
                  </a:srgbClr>
                </a:outerShdw>
              </a:effectLst>
              <a:uLnTx/>
              <a:uFillTx/>
              <a:latin typeface="Arial" pitchFamily="34" charset="0"/>
              <a:ea typeface="ＭＳ Ｐゴシック" pitchFamily="-65" charset="-128"/>
              <a:cs typeface="Arial" pitchFamily="34" charset="0"/>
            </a:endParaRPr>
          </a:p>
        </p:txBody>
      </p:sp>
      <p:sp>
        <p:nvSpPr>
          <p:cNvPr id="7" name="Title 6"/>
          <p:cNvSpPr txBox="1">
            <a:spLocks/>
          </p:cNvSpPr>
          <p:nvPr/>
        </p:nvSpPr>
        <p:spPr bwMode="auto">
          <a:xfrm>
            <a:off x="3541184" y="2717271"/>
            <a:ext cx="5164665" cy="65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r>
              <a:rPr lang="en-US" sz="2400" dirty="0" smtClean="0">
                <a:solidFill>
                  <a:schemeClr val="bg2">
                    <a:lumMod val="50000"/>
                  </a:schemeClr>
                </a:solidFill>
                <a:effectLst>
                  <a:outerShdw blurRad="50800" dist="38100" dir="2700000" algn="tl" rotWithShape="0">
                    <a:srgbClr val="000000">
                      <a:alpha val="25000"/>
                    </a:srgbClr>
                  </a:outerShdw>
                </a:effectLst>
                <a:ea typeface="ＭＳ Ｐゴシック" pitchFamily="34" charset="-128"/>
              </a:rPr>
              <a:t>Java Platform, Enterprise Edition 7</a:t>
            </a:r>
          </a:p>
        </p:txBody>
      </p:sp>
      <p:sp>
        <p:nvSpPr>
          <p:cNvPr id="8" name="Text Placeholder 7"/>
          <p:cNvSpPr txBox="1">
            <a:spLocks/>
          </p:cNvSpPr>
          <p:nvPr/>
        </p:nvSpPr>
        <p:spPr bwMode="auto">
          <a:xfrm>
            <a:off x="3381375" y="3168650"/>
            <a:ext cx="5166784" cy="624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lgn="r" defTabSz="228600">
              <a:buClr>
                <a:schemeClr val="accent1"/>
              </a:buClr>
              <a:buSzPct val="85000"/>
            </a:pPr>
            <a:r>
              <a:rPr lang="zh-CN" altLang="en-US" sz="1200" i="1" dirty="0" smtClean="0">
                <a:solidFill>
                  <a:schemeClr val="accent1"/>
                </a:solidFill>
                <a:effectLst>
                  <a:outerShdw blurRad="50800" dist="38100" dir="2700000" algn="tl" rotWithShape="0">
                    <a:schemeClr val="bg1">
                      <a:alpha val="25000"/>
                    </a:schemeClr>
                  </a:outerShdw>
                </a:effectLst>
                <a:latin typeface="黑体" pitchFamily="49" charset="-122"/>
                <a:ea typeface="黑体" pitchFamily="49" charset="-122"/>
                <a:cs typeface="Arial" pitchFamily="34" charset="0"/>
              </a:rPr>
              <a:t>社区驱动企业软件的标准</a:t>
            </a:r>
            <a:endParaRPr lang="en-US" sz="1200" i="1" dirty="0" smtClean="0">
              <a:solidFill>
                <a:schemeClr val="accent1"/>
              </a:solidFill>
              <a:effectLst>
                <a:outerShdw blurRad="50800" dist="38100" dir="2700000" algn="tl" rotWithShape="0">
                  <a:schemeClr val="bg1">
                    <a:alpha val="25000"/>
                  </a:schemeClr>
                </a:outerShdw>
              </a:effectLst>
              <a:latin typeface="黑体" pitchFamily="49" charset="-122"/>
              <a:ea typeface="黑体" pitchFamily="49" charset="-122"/>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42864 -0.23725 C -0.41753 -0.22428 -0.40816 -0.20049 -0.39531 -0.19493 C -0.38802 -0.18227 -0.38559 -0.17362 -0.37621 -0.1696 C -0.37465 -0.16775 -0.37326 -0.16558 -0.37152 -0.16404 C -0.36996 -0.1628 -0.36805 -0.1628 -0.36666 -0.16126 C -0.36545 -0.15971 -0.36493 -0.15662 -0.36354 -0.15539 C -0.36059 -0.15261 -0.35399 -0.14983 -0.35399 -0.14983 C -0.34809 -0.14303 -0.3467 -0.13871 -0.33975 -0.13562 C -0.32239 -0.11492 -0.34965 -0.14581 -0.32864 -0.12728 C -0.32517 -0.12419 -0.32256 -0.11893 -0.31909 -0.11585 C -0.31701 -0.11399 -0.31475 -0.11183 -0.31284 -0.11028 C -0.30972 -0.10812 -0.30329 -0.10472 -0.30329 -0.10472 C -0.30156 -0.10287 -0.3 -0.1004 -0.29843 -0.09885 C -0.29513 -0.09638 -0.28871 -0.09329 -0.28871 -0.09329 C -0.27708 -0.07939 -0.28281 -0.08403 -0.26996 -0.0763 C -0.2684 -0.07538 -0.2651 -0.07352 -0.2651 -0.07352 C -0.26354 -0.07167 -0.26215 -0.0692 -0.26041 -0.06796 C -0.25833 -0.06642 -0.2559 -0.06703 -0.25399 -0.06518 C -0.2526 -0.06395 -0.25225 -0.06024 -0.25086 -0.05931 C -0.24843 -0.05746 -0.24548 -0.05746 -0.24288 -0.05653 C -0.22343 -0.03923 -0.20086 -0.02996 -0.17951 -0.02286 C -0.1184 -0.00216 -0.06336 -1.54464E-8 -3.33333E-6 -1.54464E-8 " pathEditMode="relative" ptsTypes="fffffffffffffffffffff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38572" y="1060704"/>
            <a:ext cx="7551551" cy="2222602"/>
            <a:chOff x="838572" y="1060704"/>
            <a:chExt cx="7551551" cy="2222602"/>
          </a:xfrm>
          <a:effectLst>
            <a:outerShdw blurRad="50800" dist="38100" dir="2700000" algn="tl" rotWithShape="0">
              <a:srgbClr val="000000">
                <a:alpha val="25000"/>
              </a:srgbClr>
            </a:outerShdw>
          </a:effectLst>
        </p:grpSpPr>
        <p:sp>
          <p:nvSpPr>
            <p:cNvPr id="47" name="Freeform 15"/>
            <p:cNvSpPr>
              <a:spLocks/>
            </p:cNvSpPr>
            <p:nvPr/>
          </p:nvSpPr>
          <p:spPr bwMode="gray">
            <a:xfrm>
              <a:off x="838572" y="1060704"/>
              <a:ext cx="3405172" cy="2222602"/>
            </a:xfrm>
            <a:custGeom>
              <a:avLst/>
              <a:gdLst>
                <a:gd name="T0" fmla="*/ 1557 w 1557"/>
                <a:gd name="T1" fmla="*/ 54 h 1385"/>
                <a:gd name="T2" fmla="*/ 1023 w 1557"/>
                <a:gd name="T3" fmla="*/ 1234 h 1385"/>
                <a:gd name="T4" fmla="*/ 66 w 1557"/>
                <a:gd name="T5" fmla="*/ 1385 h 1385"/>
                <a:gd name="T6" fmla="*/ 0 w 1557"/>
                <a:gd name="T7" fmla="*/ 938 h 1385"/>
                <a:gd name="T8" fmla="*/ 1041 w 1557"/>
                <a:gd name="T9" fmla="*/ 0 h 1385"/>
                <a:gd name="T10" fmla="*/ 1557 w 1557"/>
                <a:gd name="T11" fmla="*/ 54 h 1385"/>
                <a:gd name="T12" fmla="*/ 0 60000 65536"/>
                <a:gd name="T13" fmla="*/ 0 60000 65536"/>
                <a:gd name="T14" fmla="*/ 0 60000 65536"/>
                <a:gd name="T15" fmla="*/ 0 60000 65536"/>
                <a:gd name="T16" fmla="*/ 0 60000 65536"/>
                <a:gd name="T17" fmla="*/ 0 60000 65536"/>
                <a:gd name="T18" fmla="*/ 0 w 1557"/>
                <a:gd name="T19" fmla="*/ 0 h 1385"/>
                <a:gd name="T20" fmla="*/ 1557 w 1557"/>
                <a:gd name="T21" fmla="*/ 1385 h 1385"/>
                <a:gd name="connsiteX0" fmla="*/ 10000 w 10000"/>
                <a:gd name="connsiteY0" fmla="*/ 390 h 10000"/>
                <a:gd name="connsiteX1" fmla="*/ 6645 w 10000"/>
                <a:gd name="connsiteY1" fmla="*/ 9315 h 10000"/>
                <a:gd name="connsiteX2" fmla="*/ 424 w 10000"/>
                <a:gd name="connsiteY2" fmla="*/ 10000 h 10000"/>
                <a:gd name="connsiteX3" fmla="*/ 0 w 10000"/>
                <a:gd name="connsiteY3" fmla="*/ 6773 h 10000"/>
                <a:gd name="connsiteX4" fmla="*/ 6686 w 10000"/>
                <a:gd name="connsiteY4" fmla="*/ 0 h 10000"/>
                <a:gd name="connsiteX5" fmla="*/ 10000 w 10000"/>
                <a:gd name="connsiteY5" fmla="*/ 390 h 10000"/>
                <a:gd name="connsiteX0" fmla="*/ 9699 w 9699"/>
                <a:gd name="connsiteY0" fmla="*/ 187 h 10000"/>
                <a:gd name="connsiteX1" fmla="*/ 6645 w 9699"/>
                <a:gd name="connsiteY1" fmla="*/ 9315 h 10000"/>
                <a:gd name="connsiteX2" fmla="*/ 424 w 9699"/>
                <a:gd name="connsiteY2" fmla="*/ 10000 h 10000"/>
                <a:gd name="connsiteX3" fmla="*/ 0 w 9699"/>
                <a:gd name="connsiteY3" fmla="*/ 6773 h 10000"/>
                <a:gd name="connsiteX4" fmla="*/ 6686 w 9699"/>
                <a:gd name="connsiteY4" fmla="*/ 0 h 10000"/>
                <a:gd name="connsiteX5" fmla="*/ 9699 w 9699"/>
                <a:gd name="connsiteY5" fmla="*/ 187 h 10000"/>
                <a:gd name="connsiteX0" fmla="*/ 10000 w 10000"/>
                <a:gd name="connsiteY0" fmla="*/ 187 h 10541"/>
                <a:gd name="connsiteX1" fmla="*/ 6851 w 10000"/>
                <a:gd name="connsiteY1" fmla="*/ 9315 h 10541"/>
                <a:gd name="connsiteX2" fmla="*/ 824 w 10000"/>
                <a:gd name="connsiteY2" fmla="*/ 10541 h 10541"/>
                <a:gd name="connsiteX3" fmla="*/ 0 w 10000"/>
                <a:gd name="connsiteY3" fmla="*/ 6773 h 10541"/>
                <a:gd name="connsiteX4" fmla="*/ 6893 w 10000"/>
                <a:gd name="connsiteY4" fmla="*/ 0 h 10541"/>
                <a:gd name="connsiteX5" fmla="*/ 10000 w 10000"/>
                <a:gd name="connsiteY5" fmla="*/ 187 h 10541"/>
                <a:gd name="connsiteX0" fmla="*/ 10000 w 10000"/>
                <a:gd name="connsiteY0" fmla="*/ 1736 h 12090"/>
                <a:gd name="connsiteX1" fmla="*/ 6851 w 10000"/>
                <a:gd name="connsiteY1" fmla="*/ 10864 h 12090"/>
                <a:gd name="connsiteX2" fmla="*/ 824 w 10000"/>
                <a:gd name="connsiteY2" fmla="*/ 12090 h 12090"/>
                <a:gd name="connsiteX3" fmla="*/ 0 w 10000"/>
                <a:gd name="connsiteY3" fmla="*/ 8322 h 12090"/>
                <a:gd name="connsiteX4" fmla="*/ 8514 w 10000"/>
                <a:gd name="connsiteY4" fmla="*/ 0 h 12090"/>
                <a:gd name="connsiteX5" fmla="*/ 10000 w 10000"/>
                <a:gd name="connsiteY5" fmla="*/ 1736 h 1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2090">
                  <a:moveTo>
                    <a:pt x="10000" y="1736"/>
                  </a:moveTo>
                  <a:lnTo>
                    <a:pt x="6851" y="10864"/>
                  </a:lnTo>
                  <a:lnTo>
                    <a:pt x="824" y="12090"/>
                  </a:lnTo>
                  <a:cubicBezTo>
                    <a:pt x="679" y="11014"/>
                    <a:pt x="145" y="9398"/>
                    <a:pt x="0" y="8322"/>
                  </a:cubicBezTo>
                  <a:lnTo>
                    <a:pt x="8514" y="0"/>
                  </a:lnTo>
                  <a:lnTo>
                    <a:pt x="10000" y="1736"/>
                  </a:lnTo>
                  <a:close/>
                </a:path>
              </a:pathLst>
            </a:custGeom>
            <a:gradFill flip="none" rotWithShape="1">
              <a:gsLst>
                <a:gs pos="0">
                  <a:schemeClr val="accent1"/>
                </a:gs>
                <a:gs pos="100000">
                  <a:srgbClr val="FFFFFF"/>
                </a:gs>
              </a:gsLst>
              <a:lin ang="2220000" scaled="0"/>
              <a:tileRect/>
            </a:gradFill>
            <a:ln w="19050">
              <a:noFill/>
              <a:miter lim="800000"/>
              <a:headEnd/>
              <a:tailEnd/>
            </a:ln>
          </p:spPr>
          <p:txBody>
            <a:bodyPr wrap="none" anchor="ctr"/>
            <a:lstStyle/>
            <a:p>
              <a:endParaRPr lang="en-US" dirty="0" smtClean="0">
                <a:ea typeface="黑体" pitchFamily="49" charset="-122"/>
                <a:cs typeface="Arial" pitchFamily="34" charset="0"/>
              </a:endParaRPr>
            </a:p>
            <a:p>
              <a:endParaRPr lang="en-US" dirty="0">
                <a:ea typeface="黑体" pitchFamily="49" charset="-122"/>
                <a:cs typeface="Arial" pitchFamily="34" charset="0"/>
              </a:endParaRPr>
            </a:p>
            <a:p>
              <a:endParaRPr lang="en-US" dirty="0" smtClean="0">
                <a:ea typeface="黑体" pitchFamily="49" charset="-122"/>
                <a:cs typeface="Arial" pitchFamily="34" charset="0"/>
              </a:endParaRPr>
            </a:p>
            <a:p>
              <a:endParaRPr lang="en-US" dirty="0">
                <a:ea typeface="黑体" pitchFamily="49" charset="-122"/>
                <a:cs typeface="Arial" pitchFamily="34" charset="0"/>
              </a:endParaRPr>
            </a:p>
            <a:p>
              <a:endParaRPr lang="en-US" dirty="0">
                <a:ea typeface="黑体" pitchFamily="49" charset="-122"/>
                <a:cs typeface="Arial" pitchFamily="34" charset="0"/>
              </a:endParaRPr>
            </a:p>
          </p:txBody>
        </p:sp>
        <p:sp>
          <p:nvSpPr>
            <p:cNvPr id="51" name="Freeform 15"/>
            <p:cNvSpPr>
              <a:spLocks/>
            </p:cNvSpPr>
            <p:nvPr/>
          </p:nvSpPr>
          <p:spPr bwMode="gray">
            <a:xfrm flipH="1">
              <a:off x="4984951" y="1060704"/>
              <a:ext cx="3405172" cy="2222602"/>
            </a:xfrm>
            <a:custGeom>
              <a:avLst/>
              <a:gdLst>
                <a:gd name="T0" fmla="*/ 1557 w 1557"/>
                <a:gd name="T1" fmla="*/ 54 h 1385"/>
                <a:gd name="T2" fmla="*/ 1023 w 1557"/>
                <a:gd name="T3" fmla="*/ 1234 h 1385"/>
                <a:gd name="T4" fmla="*/ 66 w 1557"/>
                <a:gd name="T5" fmla="*/ 1385 h 1385"/>
                <a:gd name="T6" fmla="*/ 0 w 1557"/>
                <a:gd name="T7" fmla="*/ 938 h 1385"/>
                <a:gd name="T8" fmla="*/ 1041 w 1557"/>
                <a:gd name="T9" fmla="*/ 0 h 1385"/>
                <a:gd name="T10" fmla="*/ 1557 w 1557"/>
                <a:gd name="T11" fmla="*/ 54 h 1385"/>
                <a:gd name="T12" fmla="*/ 0 60000 65536"/>
                <a:gd name="T13" fmla="*/ 0 60000 65536"/>
                <a:gd name="T14" fmla="*/ 0 60000 65536"/>
                <a:gd name="T15" fmla="*/ 0 60000 65536"/>
                <a:gd name="T16" fmla="*/ 0 60000 65536"/>
                <a:gd name="T17" fmla="*/ 0 60000 65536"/>
                <a:gd name="T18" fmla="*/ 0 w 1557"/>
                <a:gd name="T19" fmla="*/ 0 h 1385"/>
                <a:gd name="T20" fmla="*/ 1557 w 1557"/>
                <a:gd name="T21" fmla="*/ 1385 h 1385"/>
                <a:gd name="connsiteX0" fmla="*/ 10000 w 10000"/>
                <a:gd name="connsiteY0" fmla="*/ 390 h 10000"/>
                <a:gd name="connsiteX1" fmla="*/ 6645 w 10000"/>
                <a:gd name="connsiteY1" fmla="*/ 9315 h 10000"/>
                <a:gd name="connsiteX2" fmla="*/ 424 w 10000"/>
                <a:gd name="connsiteY2" fmla="*/ 10000 h 10000"/>
                <a:gd name="connsiteX3" fmla="*/ 0 w 10000"/>
                <a:gd name="connsiteY3" fmla="*/ 6773 h 10000"/>
                <a:gd name="connsiteX4" fmla="*/ 6686 w 10000"/>
                <a:gd name="connsiteY4" fmla="*/ 0 h 10000"/>
                <a:gd name="connsiteX5" fmla="*/ 10000 w 10000"/>
                <a:gd name="connsiteY5" fmla="*/ 390 h 10000"/>
                <a:gd name="connsiteX0" fmla="*/ 9699 w 9699"/>
                <a:gd name="connsiteY0" fmla="*/ 187 h 10000"/>
                <a:gd name="connsiteX1" fmla="*/ 6645 w 9699"/>
                <a:gd name="connsiteY1" fmla="*/ 9315 h 10000"/>
                <a:gd name="connsiteX2" fmla="*/ 424 w 9699"/>
                <a:gd name="connsiteY2" fmla="*/ 10000 h 10000"/>
                <a:gd name="connsiteX3" fmla="*/ 0 w 9699"/>
                <a:gd name="connsiteY3" fmla="*/ 6773 h 10000"/>
                <a:gd name="connsiteX4" fmla="*/ 6686 w 9699"/>
                <a:gd name="connsiteY4" fmla="*/ 0 h 10000"/>
                <a:gd name="connsiteX5" fmla="*/ 9699 w 9699"/>
                <a:gd name="connsiteY5" fmla="*/ 187 h 10000"/>
                <a:gd name="connsiteX0" fmla="*/ 10000 w 10000"/>
                <a:gd name="connsiteY0" fmla="*/ 187 h 10541"/>
                <a:gd name="connsiteX1" fmla="*/ 6851 w 10000"/>
                <a:gd name="connsiteY1" fmla="*/ 9315 h 10541"/>
                <a:gd name="connsiteX2" fmla="*/ 824 w 10000"/>
                <a:gd name="connsiteY2" fmla="*/ 10541 h 10541"/>
                <a:gd name="connsiteX3" fmla="*/ 0 w 10000"/>
                <a:gd name="connsiteY3" fmla="*/ 6773 h 10541"/>
                <a:gd name="connsiteX4" fmla="*/ 6893 w 10000"/>
                <a:gd name="connsiteY4" fmla="*/ 0 h 10541"/>
                <a:gd name="connsiteX5" fmla="*/ 10000 w 10000"/>
                <a:gd name="connsiteY5" fmla="*/ 187 h 10541"/>
                <a:gd name="connsiteX0" fmla="*/ 10000 w 10000"/>
                <a:gd name="connsiteY0" fmla="*/ 1736 h 12090"/>
                <a:gd name="connsiteX1" fmla="*/ 6851 w 10000"/>
                <a:gd name="connsiteY1" fmla="*/ 10864 h 12090"/>
                <a:gd name="connsiteX2" fmla="*/ 824 w 10000"/>
                <a:gd name="connsiteY2" fmla="*/ 12090 h 12090"/>
                <a:gd name="connsiteX3" fmla="*/ 0 w 10000"/>
                <a:gd name="connsiteY3" fmla="*/ 8322 h 12090"/>
                <a:gd name="connsiteX4" fmla="*/ 8514 w 10000"/>
                <a:gd name="connsiteY4" fmla="*/ 0 h 12090"/>
                <a:gd name="connsiteX5" fmla="*/ 10000 w 10000"/>
                <a:gd name="connsiteY5" fmla="*/ 1736 h 1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2090">
                  <a:moveTo>
                    <a:pt x="10000" y="1736"/>
                  </a:moveTo>
                  <a:lnTo>
                    <a:pt x="6851" y="10864"/>
                  </a:lnTo>
                  <a:lnTo>
                    <a:pt x="824" y="12090"/>
                  </a:lnTo>
                  <a:cubicBezTo>
                    <a:pt x="679" y="11014"/>
                    <a:pt x="145" y="9398"/>
                    <a:pt x="0" y="8322"/>
                  </a:cubicBezTo>
                  <a:lnTo>
                    <a:pt x="8514" y="0"/>
                  </a:lnTo>
                  <a:lnTo>
                    <a:pt x="10000" y="1736"/>
                  </a:lnTo>
                  <a:close/>
                </a:path>
              </a:pathLst>
            </a:custGeom>
            <a:gradFill flip="none" rotWithShape="1">
              <a:gsLst>
                <a:gs pos="0">
                  <a:schemeClr val="accent1"/>
                </a:gs>
                <a:gs pos="100000">
                  <a:srgbClr val="FFFFFF"/>
                </a:gs>
              </a:gsLst>
              <a:lin ang="2220000" scaled="0"/>
              <a:tileRect/>
            </a:gradFill>
            <a:ln w="19050">
              <a:noFill/>
              <a:miter lim="800000"/>
              <a:headEnd/>
              <a:tailEnd/>
            </a:ln>
          </p:spPr>
          <p:txBody>
            <a:bodyPr wrap="none" anchor="ctr"/>
            <a:lstStyle/>
            <a:p>
              <a:endParaRPr lang="en-US" dirty="0" smtClean="0">
                <a:ea typeface="黑体" pitchFamily="49" charset="-122"/>
                <a:cs typeface="Arial" pitchFamily="34" charset="0"/>
              </a:endParaRPr>
            </a:p>
            <a:p>
              <a:endParaRPr lang="en-US" dirty="0">
                <a:ea typeface="黑体" pitchFamily="49" charset="-122"/>
                <a:cs typeface="Arial" pitchFamily="34" charset="0"/>
              </a:endParaRPr>
            </a:p>
            <a:p>
              <a:endParaRPr lang="en-US" dirty="0" smtClean="0">
                <a:ea typeface="黑体" pitchFamily="49" charset="-122"/>
                <a:cs typeface="Arial" pitchFamily="34" charset="0"/>
              </a:endParaRPr>
            </a:p>
            <a:p>
              <a:endParaRPr lang="en-US" dirty="0">
                <a:ea typeface="黑体" pitchFamily="49" charset="-122"/>
                <a:cs typeface="Arial" pitchFamily="34" charset="0"/>
              </a:endParaRPr>
            </a:p>
            <a:p>
              <a:endParaRPr lang="en-US" dirty="0">
                <a:ea typeface="黑体" pitchFamily="49" charset="-122"/>
                <a:cs typeface="Arial" pitchFamily="34" charset="0"/>
              </a:endParaRPr>
            </a:p>
          </p:txBody>
        </p:sp>
      </p:grpSp>
      <p:sp>
        <p:nvSpPr>
          <p:cNvPr id="4" name="Pentagon 3"/>
          <p:cNvSpPr/>
          <p:nvPr/>
        </p:nvSpPr>
        <p:spPr>
          <a:xfrm rot="5400000">
            <a:off x="3486532" y="1298492"/>
            <a:ext cx="2270107" cy="2549710"/>
          </a:xfrm>
          <a:custGeom>
            <a:avLst/>
            <a:gdLst>
              <a:gd name="connsiteX0" fmla="*/ 0 w 1857375"/>
              <a:gd name="connsiteY0" fmla="*/ 0 h 1841498"/>
              <a:gd name="connsiteX1" fmla="*/ 1295147 w 1857375"/>
              <a:gd name="connsiteY1" fmla="*/ 0 h 1841498"/>
              <a:gd name="connsiteX2" fmla="*/ 1857375 w 1857375"/>
              <a:gd name="connsiteY2" fmla="*/ 920749 h 1841498"/>
              <a:gd name="connsiteX3" fmla="*/ 1295147 w 1857375"/>
              <a:gd name="connsiteY3" fmla="*/ 1841498 h 1841498"/>
              <a:gd name="connsiteX4" fmla="*/ 0 w 1857375"/>
              <a:gd name="connsiteY4" fmla="*/ 1841498 h 1841498"/>
              <a:gd name="connsiteX5" fmla="*/ 0 w 1857375"/>
              <a:gd name="connsiteY5" fmla="*/ 0 h 1841498"/>
              <a:gd name="connsiteX0" fmla="*/ 0 w 1857375"/>
              <a:gd name="connsiteY0" fmla="*/ 0 h 1841498"/>
              <a:gd name="connsiteX1" fmla="*/ 1295147 w 1857375"/>
              <a:gd name="connsiteY1" fmla="*/ 0 h 1841498"/>
              <a:gd name="connsiteX2" fmla="*/ 1857375 w 1857375"/>
              <a:gd name="connsiteY2" fmla="*/ 920749 h 1841498"/>
              <a:gd name="connsiteX3" fmla="*/ 1295147 w 1857375"/>
              <a:gd name="connsiteY3" fmla="*/ 1841498 h 1841498"/>
              <a:gd name="connsiteX4" fmla="*/ 3 w 1857375"/>
              <a:gd name="connsiteY4" fmla="*/ 1354665 h 1841498"/>
              <a:gd name="connsiteX5" fmla="*/ 0 w 1857375"/>
              <a:gd name="connsiteY5" fmla="*/ 0 h 1841498"/>
              <a:gd name="connsiteX0" fmla="*/ 31750 w 1857372"/>
              <a:gd name="connsiteY0" fmla="*/ 391584 h 1841498"/>
              <a:gd name="connsiteX1" fmla="*/ 1295144 w 1857372"/>
              <a:gd name="connsiteY1" fmla="*/ 0 h 1841498"/>
              <a:gd name="connsiteX2" fmla="*/ 1857372 w 1857372"/>
              <a:gd name="connsiteY2" fmla="*/ 920749 h 1841498"/>
              <a:gd name="connsiteX3" fmla="*/ 1295144 w 1857372"/>
              <a:gd name="connsiteY3" fmla="*/ 1841498 h 1841498"/>
              <a:gd name="connsiteX4" fmla="*/ 0 w 1857372"/>
              <a:gd name="connsiteY4" fmla="*/ 1354665 h 1841498"/>
              <a:gd name="connsiteX5" fmla="*/ 31750 w 1857372"/>
              <a:gd name="connsiteY5" fmla="*/ 391584 h 1841498"/>
              <a:gd name="connsiteX0" fmla="*/ 0 w 1825622"/>
              <a:gd name="connsiteY0" fmla="*/ 391584 h 1841498"/>
              <a:gd name="connsiteX1" fmla="*/ 1263394 w 1825622"/>
              <a:gd name="connsiteY1" fmla="*/ 0 h 1841498"/>
              <a:gd name="connsiteX2" fmla="*/ 1825622 w 1825622"/>
              <a:gd name="connsiteY2" fmla="*/ 920749 h 1841498"/>
              <a:gd name="connsiteX3" fmla="*/ 1263394 w 1825622"/>
              <a:gd name="connsiteY3" fmla="*/ 1841498 h 1841498"/>
              <a:gd name="connsiteX4" fmla="*/ 63500 w 1825622"/>
              <a:gd name="connsiteY4" fmla="*/ 1144208 h 1841498"/>
              <a:gd name="connsiteX5" fmla="*/ 0 w 1825622"/>
              <a:gd name="connsiteY5" fmla="*/ 391584 h 1841498"/>
              <a:gd name="connsiteX0" fmla="*/ 0 w 1783288"/>
              <a:gd name="connsiteY0" fmla="*/ 540658 h 1841498"/>
              <a:gd name="connsiteX1" fmla="*/ 1221060 w 1783288"/>
              <a:gd name="connsiteY1" fmla="*/ 0 h 1841498"/>
              <a:gd name="connsiteX2" fmla="*/ 1783288 w 1783288"/>
              <a:gd name="connsiteY2" fmla="*/ 920749 h 1841498"/>
              <a:gd name="connsiteX3" fmla="*/ 1221060 w 1783288"/>
              <a:gd name="connsiteY3" fmla="*/ 1841498 h 1841498"/>
              <a:gd name="connsiteX4" fmla="*/ 21166 w 1783288"/>
              <a:gd name="connsiteY4" fmla="*/ 1144208 h 1841498"/>
              <a:gd name="connsiteX5" fmla="*/ 0 w 1783288"/>
              <a:gd name="connsiteY5" fmla="*/ 540658 h 1841498"/>
              <a:gd name="connsiteX0" fmla="*/ 0 w 1762122"/>
              <a:gd name="connsiteY0" fmla="*/ 672194 h 1841498"/>
              <a:gd name="connsiteX1" fmla="*/ 1199894 w 1762122"/>
              <a:gd name="connsiteY1" fmla="*/ 0 h 1841498"/>
              <a:gd name="connsiteX2" fmla="*/ 1762122 w 1762122"/>
              <a:gd name="connsiteY2" fmla="*/ 920749 h 1841498"/>
              <a:gd name="connsiteX3" fmla="*/ 1199894 w 1762122"/>
              <a:gd name="connsiteY3" fmla="*/ 1841498 h 1841498"/>
              <a:gd name="connsiteX4" fmla="*/ 0 w 1762122"/>
              <a:gd name="connsiteY4" fmla="*/ 1144208 h 1841498"/>
              <a:gd name="connsiteX5" fmla="*/ 0 w 1762122"/>
              <a:gd name="connsiteY5" fmla="*/ 672194 h 1841498"/>
              <a:gd name="connsiteX0" fmla="*/ 0 w 1619693"/>
              <a:gd name="connsiteY0" fmla="*/ 672194 h 1841498"/>
              <a:gd name="connsiteX1" fmla="*/ 1199894 w 1619693"/>
              <a:gd name="connsiteY1" fmla="*/ 0 h 1841498"/>
              <a:gd name="connsiteX2" fmla="*/ 1619693 w 1619693"/>
              <a:gd name="connsiteY2" fmla="*/ 928087 h 1841498"/>
              <a:gd name="connsiteX3" fmla="*/ 1199894 w 1619693"/>
              <a:gd name="connsiteY3" fmla="*/ 1841498 h 1841498"/>
              <a:gd name="connsiteX4" fmla="*/ 0 w 1619693"/>
              <a:gd name="connsiteY4" fmla="*/ 1144208 h 1841498"/>
              <a:gd name="connsiteX5" fmla="*/ 0 w 1619693"/>
              <a:gd name="connsiteY5" fmla="*/ 672194 h 184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693" h="1841498">
                <a:moveTo>
                  <a:pt x="0" y="672194"/>
                </a:moveTo>
                <a:lnTo>
                  <a:pt x="1199894" y="0"/>
                </a:lnTo>
                <a:lnTo>
                  <a:pt x="1619693" y="928087"/>
                </a:lnTo>
                <a:lnTo>
                  <a:pt x="1199894" y="1841498"/>
                </a:lnTo>
                <a:lnTo>
                  <a:pt x="0" y="1144208"/>
                </a:lnTo>
                <a:lnTo>
                  <a:pt x="0" y="672194"/>
                </a:lnTo>
                <a:close/>
              </a:path>
            </a:pathLst>
          </a:custGeom>
          <a:gradFill flip="none" rotWithShape="1">
            <a:gsLst>
              <a:gs pos="0">
                <a:schemeClr val="accent1"/>
              </a:gs>
              <a:gs pos="100000">
                <a:srgbClr val="FFFFFF"/>
              </a:gs>
            </a:gsLst>
            <a:lin ang="8340000" scaled="0"/>
            <a:tileRect/>
          </a:gradFill>
          <a:ln w="19050">
            <a:noFill/>
            <a:miter lim="800000"/>
            <a:headEnd/>
            <a:tailEnd/>
          </a:ln>
          <a:effectLst>
            <a:outerShdw blurRad="50800" dist="38100" dir="2700000" algn="tl" rotWithShape="0">
              <a:srgbClr val="000000">
                <a:alpha val="25000"/>
              </a:srgbClr>
            </a:outerShdw>
          </a:effectLst>
        </p:spPr>
        <p:txBody>
          <a:bodyPr wrap="none" anchor="ctr"/>
          <a:lstStyle/>
          <a:p>
            <a:endParaRPr lang="en-US" dirty="0">
              <a:solidFill>
                <a:schemeClr val="tx1"/>
              </a:solidFill>
              <a:ea typeface="黑体" pitchFamily="49" charset="-122"/>
              <a:cs typeface="Arial" pitchFamily="34" charset="0"/>
            </a:endParaRPr>
          </a:p>
        </p:txBody>
      </p:sp>
      <p:sp>
        <p:nvSpPr>
          <p:cNvPr id="72709" name="Rectangle 11"/>
          <p:cNvSpPr>
            <a:spLocks noGrp="1" noChangeArrowheads="1"/>
          </p:cNvSpPr>
          <p:nvPr>
            <p:ph type="title"/>
          </p:nvPr>
        </p:nvSpPr>
        <p:spPr>
          <a:effectLst/>
        </p:spPr>
        <p:txBody>
          <a:bodyPr/>
          <a:lstStyle/>
          <a:p>
            <a:pPr algn="l">
              <a:lnSpc>
                <a:spcPct val="90000"/>
              </a:lnSpc>
              <a:spcBef>
                <a:spcPts val="0"/>
              </a:spcBef>
              <a:spcAft>
                <a:spcPts val="0"/>
              </a:spcAft>
              <a:buNone/>
            </a:pPr>
            <a:r>
              <a:rPr lang="en-US" sz="2800" b="1" i="0">
                <a:solidFill>
                  <a:srgbClr val="000000"/>
                </a:solidFill>
                <a:ea typeface="黑体" pitchFamily="49" charset="-122"/>
              </a:rPr>
              <a:t>Java EE 7 主题</a:t>
            </a:r>
          </a:p>
        </p:txBody>
      </p:sp>
      <p:grpSp>
        <p:nvGrpSpPr>
          <p:cNvPr id="6" name="Group 4"/>
          <p:cNvGrpSpPr/>
          <p:nvPr/>
        </p:nvGrpSpPr>
        <p:grpSpPr>
          <a:xfrm>
            <a:off x="3560875" y="769703"/>
            <a:ext cx="2121420" cy="1063498"/>
            <a:chOff x="880533" y="1599607"/>
            <a:chExt cx="3674535" cy="1842096"/>
          </a:xfrm>
          <a:effectLst>
            <a:outerShdw blurRad="50800" dist="38100" dir="2700000" algn="tl" rotWithShape="0">
              <a:srgbClr val="000000">
                <a:alpha val="25000"/>
              </a:srgbClr>
            </a:outerShdw>
          </a:effectLst>
        </p:grpSpPr>
        <p:sp>
          <p:nvSpPr>
            <p:cNvPr id="2" name="Oval 1"/>
            <p:cNvSpPr/>
            <p:nvPr/>
          </p:nvSpPr>
          <p:spPr>
            <a:xfrm>
              <a:off x="880533" y="1599607"/>
              <a:ext cx="3674535" cy="1842096"/>
            </a:xfrm>
            <a:prstGeom prst="ellipse">
              <a:avLst/>
            </a:prstGeom>
            <a:gradFill flip="none" rotWithShape="1">
              <a:gsLst>
                <a:gs pos="0">
                  <a:schemeClr val="bg1">
                    <a:lumMod val="65000"/>
                  </a:schemeClr>
                </a:gs>
                <a:gs pos="74000">
                  <a:schemeClr val="bg2">
                    <a:lumMod val="20000"/>
                    <a:lumOff val="80000"/>
                  </a:schemeClr>
                </a:gs>
              </a:gsLst>
              <a:lin ang="7200000" scaled="0"/>
              <a:tileRect/>
            </a:gradFill>
            <a:ln>
              <a:solidFill>
                <a:schemeClr val="bg1"/>
              </a:solidFill>
            </a:ln>
            <a:effectLst>
              <a:outerShdw blurRad="206375" dist="1143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Arial" pitchFamily="34" charset="0"/>
                <a:ea typeface="黑体" pitchFamily="49" charset="-122"/>
                <a:cs typeface="Arial" pitchFamily="34" charset="0"/>
              </a:endParaRPr>
            </a:p>
          </p:txBody>
        </p:sp>
        <p:pic>
          <p:nvPicPr>
            <p:cNvPr id="74" name="Picture 73" descr="Java_CMYK.png"/>
            <p:cNvPicPr>
              <a:picLocks noChangeAspect="1"/>
            </p:cNvPicPr>
            <p:nvPr/>
          </p:nvPicPr>
          <p:blipFill>
            <a:blip r:embed="rId3"/>
            <a:stretch>
              <a:fillRect/>
            </a:stretch>
          </p:blipFill>
          <p:spPr>
            <a:xfrm>
              <a:off x="1473727" y="1696939"/>
              <a:ext cx="2488146" cy="1338362"/>
            </a:xfrm>
            <a:prstGeom prst="rect">
              <a:avLst/>
            </a:prstGeom>
            <a:effectLst>
              <a:outerShdw blurRad="63500" dist="254000" dir="17100000" sy="23000" kx="1200000" algn="br" rotWithShape="0">
                <a:prstClr val="black">
                  <a:alpha val="22000"/>
                </a:prstClr>
              </a:outerShdw>
            </a:effectLst>
          </p:spPr>
        </p:pic>
        <p:sp>
          <p:nvSpPr>
            <p:cNvPr id="3" name="TextBox 2"/>
            <p:cNvSpPr txBox="1"/>
            <p:nvPr/>
          </p:nvSpPr>
          <p:spPr>
            <a:xfrm>
              <a:off x="1481834" y="2681753"/>
              <a:ext cx="2471934" cy="561024"/>
            </a:xfrm>
            <a:prstGeom prst="rect">
              <a:avLst/>
            </a:prstGeom>
            <a:noFill/>
          </p:spPr>
          <p:txBody>
            <a:bodyPr wrap="none" rtlCol="0">
              <a:prstTxWarp prst="textArchDown">
                <a:avLst/>
              </a:prstTxWarp>
              <a:spAutoFit/>
            </a:bodyPr>
            <a:lstStyle/>
            <a:p>
              <a:pPr algn="ctr">
                <a:buNone/>
              </a:pPr>
              <a:r>
                <a:rPr lang="en-US" sz="900" b="1" i="0">
                  <a:solidFill>
                    <a:srgbClr val="000000">
                      <a:lumMod val="65000"/>
                      <a:lumOff val="35000"/>
                    </a:srgbClr>
                  </a:solidFill>
                  <a:ea typeface="黑体" pitchFamily="49" charset="-122"/>
                  <a:cs typeface="Arial" pitchFamily="34" charset="0"/>
                </a:rPr>
                <a:t>ENTERPRISE EDITION</a:t>
              </a:r>
            </a:p>
          </p:txBody>
        </p:sp>
      </p:grpSp>
      <p:sp>
        <p:nvSpPr>
          <p:cNvPr id="111" name="TextBox 110"/>
          <p:cNvSpPr txBox="1"/>
          <p:nvPr/>
        </p:nvSpPr>
        <p:spPr>
          <a:xfrm>
            <a:off x="2637078" y="1562939"/>
            <a:ext cx="1359118" cy="430887"/>
          </a:xfrm>
          <a:prstGeom prst="rect">
            <a:avLst/>
          </a:prstGeom>
          <a:noFill/>
          <a:effectLst/>
        </p:spPr>
        <p:txBody>
          <a:bodyPr wrap="square" rtlCol="0">
            <a:spAutoFit/>
          </a:bodyPr>
          <a:lstStyle>
            <a:defPPr>
              <a:defRPr lang="en-US"/>
            </a:defPPr>
            <a:lvl1pPr>
              <a:defRPr sz="1300" b="1">
                <a:solidFill>
                  <a:schemeClr val="tx1">
                    <a:lumMod val="65000"/>
                    <a:lumOff val="35000"/>
                  </a:schemeClr>
                </a:solidFill>
              </a:defRPr>
            </a:lvl1pPr>
          </a:lstStyle>
          <a:p>
            <a:pPr algn="l">
              <a:buNone/>
            </a:pPr>
            <a:r>
              <a:rPr lang="en-US" sz="1100" b="0" i="0">
                <a:ea typeface="黑体" pitchFamily="49" charset="-122"/>
                <a:cs typeface="Arial" pitchFamily="34" charset="0"/>
              </a:rPr>
              <a:t>开发人员 </a:t>
            </a:r>
          </a:p>
          <a:p>
            <a:pPr algn="l">
              <a:buNone/>
            </a:pPr>
            <a:r>
              <a:rPr lang="en-US" sz="1100" b="0" i="0">
                <a:ea typeface="黑体" pitchFamily="49" charset="-122"/>
                <a:cs typeface="Arial" pitchFamily="34" charset="0"/>
              </a:rPr>
              <a:t>工作效率</a:t>
            </a:r>
          </a:p>
        </p:txBody>
      </p:sp>
      <p:sp>
        <p:nvSpPr>
          <p:cNvPr id="113" name="TextBox 112"/>
          <p:cNvSpPr txBox="1"/>
          <p:nvPr/>
        </p:nvSpPr>
        <p:spPr>
          <a:xfrm>
            <a:off x="5525288" y="1613570"/>
            <a:ext cx="1468965" cy="430887"/>
          </a:xfrm>
          <a:prstGeom prst="rect">
            <a:avLst/>
          </a:prstGeom>
          <a:noFill/>
          <a:effectLst/>
        </p:spPr>
        <p:txBody>
          <a:bodyPr wrap="square" rtlCol="0">
            <a:spAutoFit/>
          </a:bodyPr>
          <a:lstStyle/>
          <a:p>
            <a:pPr algn="l">
              <a:buNone/>
            </a:pPr>
            <a:r>
              <a:rPr lang="en-US" sz="1100" b="1" i="0">
                <a:solidFill>
                  <a:srgbClr val="000000">
                    <a:lumMod val="65000"/>
                    <a:lumOff val="35000"/>
                  </a:srgbClr>
                </a:solidFill>
                <a:ea typeface="黑体" pitchFamily="49" charset="-122"/>
                <a:cs typeface="Arial" pitchFamily="34" charset="0"/>
              </a:rPr>
              <a:t>满足</a:t>
            </a:r>
            <a:br>
              <a:rPr lang="en-US" sz="1100" b="1" i="0">
                <a:solidFill>
                  <a:srgbClr val="000000">
                    <a:lumMod val="65000"/>
                    <a:lumOff val="35000"/>
                  </a:srgbClr>
                </a:solidFill>
                <a:ea typeface="黑体" pitchFamily="49" charset="-122"/>
                <a:cs typeface="Arial" pitchFamily="34" charset="0"/>
              </a:rPr>
            </a:br>
            <a:r>
              <a:rPr lang="en-US" sz="1100" b="1" i="0">
                <a:solidFill>
                  <a:srgbClr val="000000">
                    <a:lumMod val="65000"/>
                    <a:lumOff val="35000"/>
                  </a:srgbClr>
                </a:solidFill>
                <a:ea typeface="黑体" pitchFamily="49" charset="-122"/>
                <a:cs typeface="Arial" pitchFamily="34" charset="0"/>
              </a:rPr>
              <a:t>企业需求</a:t>
            </a:r>
          </a:p>
        </p:txBody>
      </p:sp>
      <p:pic>
        <p:nvPicPr>
          <p:cNvPr id="114" name="Picture 1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93096" y="2206869"/>
            <a:ext cx="1029470" cy="1029468"/>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5" name="Picture 114" descr="Building.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374309" y="1840902"/>
            <a:ext cx="961916" cy="1203674"/>
          </a:xfrm>
          <a:prstGeom prst="rect">
            <a:avLst/>
          </a:prstGeom>
          <a:effectLst>
            <a:outerShdw blurRad="50800" dist="38100" dir="2700000" algn="tl" rotWithShape="0">
              <a:srgbClr val="000000">
                <a:alpha val="25000"/>
              </a:srgbClr>
            </a:outerShdw>
          </a:effectLst>
        </p:spPr>
      </p:pic>
      <p:grpSp>
        <p:nvGrpSpPr>
          <p:cNvPr id="8" name="Group 7"/>
          <p:cNvGrpSpPr/>
          <p:nvPr/>
        </p:nvGrpSpPr>
        <p:grpSpPr>
          <a:xfrm>
            <a:off x="2093202" y="1991033"/>
            <a:ext cx="760717" cy="1048774"/>
            <a:chOff x="988688" y="1186545"/>
            <a:chExt cx="1949743" cy="2688044"/>
          </a:xfrm>
          <a:effectLst>
            <a:outerShdw blurRad="50800" dist="38100" dir="2700000" algn="tl" rotWithShape="0">
              <a:srgbClr val="000000">
                <a:alpha val="25000"/>
              </a:srgbClr>
            </a:outerShdw>
          </a:effectLst>
        </p:grpSpPr>
        <p:sp>
          <p:nvSpPr>
            <p:cNvPr id="54" name="Rectangle 53"/>
            <p:cNvSpPr/>
            <p:nvPr/>
          </p:nvSpPr>
          <p:spPr>
            <a:xfrm>
              <a:off x="988688" y="2257958"/>
              <a:ext cx="1949743" cy="4499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900" b="1" i="0">
                  <a:solidFill>
                    <a:schemeClr val="bg1"/>
                  </a:solidFill>
                  <a:latin typeface="Arial" pitchFamily="34" charset="0"/>
                  <a:ea typeface="黑体" pitchFamily="49" charset="-122"/>
                  <a:cs typeface="Arial" pitchFamily="34" charset="0"/>
                </a:rPr>
                <a:t>Java EE 7</a:t>
              </a:r>
            </a:p>
          </p:txBody>
        </p:sp>
        <p:grpSp>
          <p:nvGrpSpPr>
            <p:cNvPr id="9" name="Group 55"/>
            <p:cNvGrpSpPr/>
            <p:nvPr/>
          </p:nvGrpSpPr>
          <p:grpSpPr>
            <a:xfrm>
              <a:off x="1125709" y="1186545"/>
              <a:ext cx="1675700" cy="799510"/>
              <a:chOff x="1125709" y="1186545"/>
              <a:chExt cx="1675700" cy="799510"/>
            </a:xfrm>
          </p:grpSpPr>
          <p:sp>
            <p:nvSpPr>
              <p:cNvPr id="57" name="Snip Single Corner Rectangle 56"/>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58" name="Right Triangle 57"/>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pic>
            <p:nvPicPr>
              <p:cNvPr id="59" name="Picture 58" descr="Screen Shot 2013-05-14 at 10.58.18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170489" y="1378449"/>
                <a:ext cx="595407" cy="432269"/>
              </a:xfrm>
              <a:prstGeom prst="rect">
                <a:avLst/>
              </a:prstGeom>
            </p:spPr>
          </p:pic>
          <p:sp>
            <p:nvSpPr>
              <p:cNvPr id="60" name="Snip Single Corner Rectangle 59"/>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69" name="Right Triangle 68"/>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pic>
            <p:nvPicPr>
              <p:cNvPr id="71" name="Picture 70" descr="Screen Shot 2013-05-14 at 10.57.09 AM.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667053" y="1378449"/>
                <a:ext cx="543269" cy="432269"/>
              </a:xfrm>
              <a:prstGeom prst="rect">
                <a:avLst/>
              </a:prstGeom>
            </p:spPr>
          </p:pic>
          <p:sp>
            <p:nvSpPr>
              <p:cNvPr id="94" name="Snip Single Corner Rectangle 93"/>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95" name="Right Triangle 94"/>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pic>
            <p:nvPicPr>
              <p:cNvPr id="96" name="Picture 95" descr="Screen Shot 2013-05-14 at 10.58.35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70484" y="1378449"/>
                <a:ext cx="597521" cy="432269"/>
              </a:xfrm>
              <a:prstGeom prst="rect">
                <a:avLst/>
              </a:prstGeom>
            </p:spPr>
          </p:pic>
        </p:grpSp>
        <p:grpSp>
          <p:nvGrpSpPr>
            <p:cNvPr id="10" name="Group 96"/>
            <p:cNvGrpSpPr/>
            <p:nvPr/>
          </p:nvGrpSpPr>
          <p:grpSpPr>
            <a:xfrm>
              <a:off x="1351232" y="2016619"/>
              <a:ext cx="1224654" cy="1079775"/>
              <a:chOff x="1351232" y="2006619"/>
              <a:chExt cx="1224654" cy="1079775"/>
            </a:xfrm>
          </p:grpSpPr>
          <p:grpSp>
            <p:nvGrpSpPr>
              <p:cNvPr id="11" name="Group 97"/>
              <p:cNvGrpSpPr/>
              <p:nvPr/>
            </p:nvGrpSpPr>
            <p:grpSpPr>
              <a:xfrm>
                <a:off x="1351232" y="2006619"/>
                <a:ext cx="1224654" cy="217436"/>
                <a:chOff x="1351232" y="2006619"/>
                <a:chExt cx="1224654" cy="217436"/>
              </a:xfrm>
            </p:grpSpPr>
            <p:sp>
              <p:nvSpPr>
                <p:cNvPr id="102" name="Down Arrow 101"/>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103" name="Down Arrow 102"/>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104" name="Down Arrow 103"/>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grpSp>
          <p:grpSp>
            <p:nvGrpSpPr>
              <p:cNvPr id="12" name="Group 98"/>
              <p:cNvGrpSpPr/>
              <p:nvPr/>
            </p:nvGrpSpPr>
            <p:grpSpPr>
              <a:xfrm>
                <a:off x="1367491" y="2664739"/>
                <a:ext cx="1192136" cy="421655"/>
                <a:chOff x="1367491" y="2664739"/>
                <a:chExt cx="1192136" cy="421655"/>
              </a:xfrm>
            </p:grpSpPr>
            <p:pic>
              <p:nvPicPr>
                <p:cNvPr id="100" name="Picture 80" descr="gn curve zoom"/>
                <p:cNvPicPr>
                  <a:picLocks noChangeAspect="1" noChangeArrowheads="1"/>
                </p:cNvPicPr>
                <p:nvPr/>
              </p:nvPicPr>
              <p:blipFill>
                <a:blip r:embed="rId9" cstate="print">
                  <a:grayscl/>
                  <a:extLst>
                    <a:ext uri="{28A0092B-C50C-407E-A947-70E740481C1C}">
                      <a14:useLocalDpi xmlns:a14="http://schemas.microsoft.com/office/drawing/2010/main" xmlns="" val="0"/>
                    </a:ext>
                  </a:extLst>
                </a:blip>
                <a:srcRect/>
                <a:stretch>
                  <a:fillRect/>
                </a:stretch>
              </p:blipFill>
              <p:spPr bwMode="gray">
                <a:xfrm rot="16200000">
                  <a:off x="1342651" y="2689579"/>
                  <a:ext cx="421655" cy="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 name="Picture 80" descr="gn curve zoom"/>
                <p:cNvPicPr>
                  <a:picLocks noChangeAspect="1" noChangeArrowheads="1"/>
                </p:cNvPicPr>
                <p:nvPr/>
              </p:nvPicPr>
              <p:blipFill>
                <a:blip r:embed="rId9" cstate="print">
                  <a:grayscl/>
                  <a:extLst>
                    <a:ext uri="{28A0092B-C50C-407E-A947-70E740481C1C}">
                      <a14:useLocalDpi xmlns:a14="http://schemas.microsoft.com/office/drawing/2010/main" xmlns="" val="0"/>
                    </a:ext>
                  </a:extLst>
                </a:blip>
                <a:srcRect/>
                <a:stretch>
                  <a:fillRect/>
                </a:stretch>
              </p:blipFill>
              <p:spPr bwMode="gray">
                <a:xfrm rot="5400000" flipH="1">
                  <a:off x="2162812" y="2689579"/>
                  <a:ext cx="421655" cy="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3" name="Group 104"/>
            <p:cNvGrpSpPr/>
            <p:nvPr/>
          </p:nvGrpSpPr>
          <p:grpSpPr>
            <a:xfrm>
              <a:off x="1631789" y="3075079"/>
              <a:ext cx="663540" cy="799510"/>
              <a:chOff x="1631789" y="3075079"/>
              <a:chExt cx="663540" cy="799510"/>
            </a:xfrm>
          </p:grpSpPr>
          <p:grpSp>
            <p:nvGrpSpPr>
              <p:cNvPr id="14" name="Group 105"/>
              <p:cNvGrpSpPr/>
              <p:nvPr/>
            </p:nvGrpSpPr>
            <p:grpSpPr>
              <a:xfrm>
                <a:off x="1631789" y="3075079"/>
                <a:ext cx="663540" cy="799510"/>
                <a:chOff x="1631789" y="2995083"/>
                <a:chExt cx="663540" cy="799510"/>
              </a:xfrm>
            </p:grpSpPr>
            <p:sp>
              <p:nvSpPr>
                <p:cNvPr id="108" name="Snip Single Corner Rectangle 107"/>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sp>
              <p:nvSpPr>
                <p:cNvPr id="109" name="Right Triangle 108"/>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rial" pitchFamily="34" charset="0"/>
                    <a:ea typeface="黑体" pitchFamily="49" charset="-122"/>
                    <a:cs typeface="Arial" pitchFamily="34" charset="0"/>
                  </a:endParaRPr>
                </a:p>
              </p:txBody>
            </p:sp>
          </p:grpSp>
          <p:pic>
            <p:nvPicPr>
              <p:cNvPr id="107" name="Picture 106" descr="Screen Shot 2013-05-15 at 11.07.38 AM.png"/>
              <p:cNvPicPr>
                <a:picLocks noChangeAspect="1"/>
              </p:cNvPicPr>
              <p:nvPr/>
            </p:nvPicPr>
            <p:blipFill rotWithShape="1">
              <a:blip r:embed="rId10">
                <a:extLst>
                  <a:ext uri="{28A0092B-C50C-407E-A947-70E740481C1C}">
                    <a14:useLocalDpi xmlns:a14="http://schemas.microsoft.com/office/drawing/2010/main" xmlns="" val="0"/>
                  </a:ext>
                </a:extLst>
              </a:blip>
              <a:srcRect l="5766" t="6137" r="7005" b="9339"/>
              <a:stretch/>
            </p:blipFill>
            <p:spPr>
              <a:xfrm>
                <a:off x="1823259" y="3401712"/>
                <a:ext cx="157941" cy="91882"/>
              </a:xfrm>
              <a:prstGeom prst="rect">
                <a:avLst/>
              </a:prstGeom>
            </p:spPr>
          </p:pic>
        </p:grpSp>
      </p:grpSp>
      <p:sp>
        <p:nvSpPr>
          <p:cNvPr id="45" name="Content Placeholder 1"/>
          <p:cNvSpPr txBox="1">
            <a:spLocks/>
          </p:cNvSpPr>
          <p:nvPr/>
        </p:nvSpPr>
        <p:spPr bwMode="auto">
          <a:xfrm>
            <a:off x="6471373" y="3430789"/>
            <a:ext cx="1834126" cy="9960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lvl="1" indent="-173736" algn="l">
              <a:spcAft>
                <a:spcPts val="0"/>
              </a:spcAft>
              <a:buClr>
                <a:srgbClr val="5382A1"/>
              </a:buClr>
              <a:buSzPct val="120000"/>
              <a:buFont typeface="Wingdings"/>
              <a:buChar char="§"/>
            </a:pPr>
            <a:r>
              <a:rPr lang="en-US" sz="1200" b="0" i="0">
                <a:ea typeface="黑体" pitchFamily="49" charset="-122"/>
              </a:rPr>
              <a:t>批处理</a:t>
            </a:r>
          </a:p>
          <a:p>
            <a:pPr marL="173736" lvl="1" indent="-173736" algn="l">
              <a:spcAft>
                <a:spcPts val="0"/>
              </a:spcAft>
              <a:buClr>
                <a:srgbClr val="5382A1"/>
              </a:buClr>
              <a:buSzPct val="120000"/>
              <a:buFont typeface="Wingdings"/>
              <a:buChar char="§"/>
            </a:pPr>
            <a:r>
              <a:rPr lang="en-US" sz="1200" b="0" i="0">
                <a:ea typeface="黑体" pitchFamily="49" charset="-122"/>
              </a:rPr>
              <a:t>并发性</a:t>
            </a:r>
          </a:p>
          <a:p>
            <a:pPr marL="173736" lvl="1" indent="-173736" algn="l">
              <a:spcAft>
                <a:spcPts val="0"/>
              </a:spcAft>
              <a:buClr>
                <a:srgbClr val="5382A1"/>
              </a:buClr>
              <a:buSzPct val="120000"/>
              <a:buFont typeface="Wingdings"/>
              <a:buChar char="§"/>
            </a:pPr>
            <a:r>
              <a:rPr lang="en-US" sz="1200" b="0" i="0">
                <a:ea typeface="黑体" pitchFamily="49" charset="-122"/>
              </a:rPr>
              <a:t>简化的 JMS</a:t>
            </a:r>
          </a:p>
          <a:p>
            <a:pPr marL="173736" lvl="1" indent="-173736" algn="l">
              <a:spcAft>
                <a:spcPts val="0"/>
              </a:spcAft>
              <a:buClr>
                <a:srgbClr val="000000">
                  <a:lumMod val="65000"/>
                </a:srgbClr>
              </a:buClr>
              <a:buSzPct val="120000"/>
              <a:buFont typeface="Wingdings"/>
              <a:buChar char="§"/>
            </a:pPr>
            <a:endParaRPr lang="en-US" sz="1200" dirty="0" smtClean="0">
              <a:ea typeface="黑体" pitchFamily="49" charset="-122"/>
            </a:endParaRPr>
          </a:p>
        </p:txBody>
      </p:sp>
      <p:sp>
        <p:nvSpPr>
          <p:cNvPr id="46" name="Content Placeholder 1"/>
          <p:cNvSpPr txBox="1">
            <a:spLocks/>
          </p:cNvSpPr>
          <p:nvPr/>
        </p:nvSpPr>
        <p:spPr bwMode="auto">
          <a:xfrm>
            <a:off x="1114575" y="3430789"/>
            <a:ext cx="2386997" cy="10867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lvl="1" indent="-173736" algn="l">
              <a:spcAft>
                <a:spcPts val="0"/>
              </a:spcAft>
              <a:buClr>
                <a:srgbClr val="5382A1"/>
              </a:buClr>
              <a:buSzPct val="120000"/>
              <a:buFont typeface="Wingdings"/>
              <a:buChar char="§"/>
            </a:pPr>
            <a:r>
              <a:rPr lang="en-US" sz="1200" b="0" i="0">
                <a:ea typeface="黑体" pitchFamily="49" charset="-122"/>
              </a:rPr>
              <a:t>更多带批注的 POJO</a:t>
            </a:r>
          </a:p>
          <a:p>
            <a:pPr marL="173736" lvl="1" indent="-173736" algn="l">
              <a:spcAft>
                <a:spcPts val="0"/>
              </a:spcAft>
              <a:buClr>
                <a:srgbClr val="5382A1"/>
              </a:buClr>
              <a:buSzPct val="120000"/>
              <a:buFont typeface="Wingdings"/>
              <a:buChar char="§"/>
            </a:pPr>
            <a:r>
              <a:rPr lang="en-US" sz="1200" b="0" i="0">
                <a:ea typeface="黑体" pitchFamily="49" charset="-122"/>
              </a:rPr>
              <a:t>更少的样板代码</a:t>
            </a:r>
          </a:p>
          <a:p>
            <a:pPr marL="173736" lvl="1" indent="-173736" algn="l">
              <a:spcAft>
                <a:spcPts val="0"/>
              </a:spcAft>
              <a:buClr>
                <a:srgbClr val="5382A1"/>
              </a:buClr>
              <a:buSzPct val="120000"/>
              <a:buFont typeface="Wingdings"/>
              <a:buChar char="§"/>
            </a:pPr>
            <a:r>
              <a:rPr lang="en-US" sz="1200" b="0" i="0">
                <a:ea typeface="黑体" pitchFamily="49" charset="-122"/>
              </a:rPr>
              <a:t>内聚式集成平台</a:t>
            </a:r>
          </a:p>
        </p:txBody>
      </p:sp>
      <p:sp>
        <p:nvSpPr>
          <p:cNvPr id="48" name="Content Placeholder 1"/>
          <p:cNvSpPr txBox="1">
            <a:spLocks/>
          </p:cNvSpPr>
          <p:nvPr/>
        </p:nvSpPr>
        <p:spPr bwMode="auto">
          <a:xfrm>
            <a:off x="4047314" y="3831043"/>
            <a:ext cx="1449971" cy="8679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lvl="1" indent="-173736" algn="l">
              <a:spcAft>
                <a:spcPts val="0"/>
              </a:spcAft>
              <a:buClr>
                <a:srgbClr val="5382A1"/>
              </a:buClr>
              <a:buSzPct val="120000"/>
              <a:buFont typeface="Wingdings"/>
              <a:buChar char="§"/>
            </a:pPr>
            <a:r>
              <a:rPr lang="en-US" sz="1200" b="0" i="0">
                <a:ea typeface="黑体" pitchFamily="49" charset="-122"/>
              </a:rPr>
              <a:t>WebSocket</a:t>
            </a:r>
          </a:p>
          <a:p>
            <a:pPr marL="173736" lvl="1" indent="-173736" algn="l">
              <a:spcAft>
                <a:spcPts val="0"/>
              </a:spcAft>
              <a:buClr>
                <a:srgbClr val="5382A1"/>
              </a:buClr>
              <a:buSzPct val="120000"/>
              <a:buFont typeface="Wingdings"/>
              <a:buChar char="§"/>
            </a:pPr>
            <a:r>
              <a:rPr lang="en-US" sz="1200" b="0" i="0">
                <a:ea typeface="黑体" pitchFamily="49" charset="-122"/>
              </a:rPr>
              <a:t>JSON </a:t>
            </a:r>
          </a:p>
          <a:p>
            <a:pPr marL="173736" lvl="1" indent="-173736" algn="l">
              <a:spcAft>
                <a:spcPts val="0"/>
              </a:spcAft>
              <a:buClr>
                <a:srgbClr val="5382A1"/>
              </a:buClr>
              <a:buSzPct val="120000"/>
              <a:buFont typeface="Wingdings"/>
              <a:buChar char="§"/>
            </a:pPr>
            <a:r>
              <a:rPr lang="en-US" sz="1200" b="0" i="0">
                <a:ea typeface="黑体" pitchFamily="49" charset="-122"/>
              </a:rPr>
              <a:t>Servlet 3.1 NIO</a:t>
            </a:r>
          </a:p>
          <a:p>
            <a:pPr marL="173736" lvl="1" indent="-173736" algn="l">
              <a:spcAft>
                <a:spcPts val="0"/>
              </a:spcAft>
              <a:buClr>
                <a:srgbClr val="5382A1"/>
              </a:buClr>
              <a:buSzPct val="120000"/>
              <a:buFont typeface="Wingdings"/>
              <a:buChar char="§"/>
            </a:pPr>
            <a:r>
              <a:rPr lang="en-US" sz="1200" b="0" i="0">
                <a:ea typeface="黑体" pitchFamily="49" charset="-122"/>
              </a:rPr>
              <a:t>REST</a:t>
            </a:r>
          </a:p>
        </p:txBody>
      </p:sp>
    </p:spTree>
    <p:extLst>
      <p:ext uri="{BB962C8B-B14F-4D97-AF65-F5344CB8AC3E}">
        <p14:creationId xmlns:p14="http://schemas.microsoft.com/office/powerpoint/2010/main" xmlns="" val="3707096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238500" y="1162050"/>
            <a:ext cx="4838700" cy="1857375"/>
          </a:xfrm>
          <a:prstGeom prst="roundRect">
            <a:avLst/>
          </a:prstGeom>
          <a:solidFill>
            <a:schemeClr val="bg1"/>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5" name="Rounded Rectangle 24"/>
          <p:cNvSpPr/>
          <p:nvPr/>
        </p:nvSpPr>
        <p:spPr>
          <a:xfrm>
            <a:off x="5568738" y="1389591"/>
            <a:ext cx="523875" cy="1333500"/>
          </a:xfrm>
          <a:prstGeom prst="roundRect">
            <a:avLst/>
          </a:prstGeom>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2" name="Title 1"/>
          <p:cNvSpPr>
            <a:spLocks noGrp="1"/>
          </p:cNvSpPr>
          <p:nvPr>
            <p:ph type="title"/>
          </p:nvPr>
        </p:nvSpPr>
        <p:spPr>
          <a:effectLst/>
        </p:spPr>
        <p:txBody>
          <a:bodyPr/>
          <a:lstStyle/>
          <a:p>
            <a:pPr algn="l">
              <a:lnSpc>
                <a:spcPct val="90000"/>
              </a:lnSpc>
              <a:spcBef>
                <a:spcPts val="0"/>
              </a:spcBef>
              <a:spcAft>
                <a:spcPts val="0"/>
              </a:spcAft>
              <a:buNone/>
            </a:pPr>
            <a:r>
              <a:rPr lang="en-US" sz="2800" b="1" i="0">
                <a:solidFill>
                  <a:srgbClr val="000000">
                    <a:lumMod val="85000"/>
                    <a:lumOff val="15000"/>
                  </a:srgbClr>
                </a:solidFill>
                <a:ea typeface="黑体" pitchFamily="49" charset="-122"/>
              </a:rPr>
              <a:t>Java EE 7 之于下一代应用程序</a:t>
            </a:r>
          </a:p>
        </p:txBody>
      </p:sp>
      <p:sp>
        <p:nvSpPr>
          <p:cNvPr id="4" name="Rectangle 3"/>
          <p:cNvSpPr/>
          <p:nvPr/>
        </p:nvSpPr>
        <p:spPr>
          <a:xfrm>
            <a:off x="1104899" y="3290639"/>
            <a:ext cx="8230055" cy="1336263"/>
          </a:xfrm>
          <a:prstGeom prst="rect">
            <a:avLst/>
          </a:prstGeom>
          <a:effectLst/>
        </p:spPr>
        <p:txBody>
          <a:bodyPr wrap="square">
            <a:spAutoFit/>
          </a:bodyPr>
          <a:lstStyle/>
          <a:p>
            <a:pPr marL="228600" indent="-228600" algn="l" defTabSz="914400">
              <a:spcBef>
                <a:spcPts val="0"/>
              </a:spcBef>
              <a:spcAft>
                <a:spcPts val="0"/>
              </a:spcAft>
              <a:buNone/>
            </a:pPr>
            <a:r>
              <a:rPr lang="en-US" b="1" i="0">
                <a:solidFill>
                  <a:srgbClr val="000000">
                    <a:lumMod val="85000"/>
                    <a:lumOff val="15000"/>
                  </a:srgbClr>
                </a:solidFill>
                <a:ea typeface="黑体" pitchFamily="49" charset="-122"/>
                <a:cs typeface="Arial" pitchFamily="34" charset="0"/>
              </a:rPr>
              <a:t>提供 HTML5 动态可伸缩应用</a:t>
            </a:r>
          </a:p>
          <a:p>
            <a:pPr marL="228600" indent="-228600" algn="l">
              <a:spcBef>
                <a:spcPts val="100"/>
              </a:spcBef>
              <a:spcAft>
                <a:spcPts val="100"/>
              </a:spcAft>
              <a:buClr>
                <a:srgbClr val="000000">
                  <a:lumMod val="50000"/>
                </a:srgbClr>
              </a:buClr>
              <a:buSzPct val="120000"/>
              <a:buFont typeface="Wingdings"/>
              <a:buChar char="§"/>
            </a:pPr>
            <a:r>
              <a:rPr lang="en-US" sz="1600" b="0" i="0">
                <a:ea typeface="黑体" pitchFamily="49" charset="-122"/>
                <a:cs typeface="Arial" pitchFamily="34" charset="0"/>
              </a:rPr>
              <a:t>借助 WebSockets 通过低延迟数据交换缩短响应时间</a:t>
            </a:r>
          </a:p>
          <a:p>
            <a:pPr marL="228600" indent="-228600" algn="l">
              <a:spcBef>
                <a:spcPts val="100"/>
              </a:spcBef>
              <a:spcAft>
                <a:spcPts val="100"/>
              </a:spcAft>
              <a:buClr>
                <a:srgbClr val="000000">
                  <a:lumMod val="50000"/>
                </a:srgbClr>
              </a:buClr>
              <a:buSzPct val="120000"/>
              <a:buFont typeface="Wingdings"/>
              <a:buChar char="§"/>
            </a:pPr>
            <a:r>
              <a:rPr lang="en-US" sz="1600" b="0" i="0">
                <a:ea typeface="黑体" pitchFamily="49" charset="-122"/>
                <a:cs typeface="Arial" pitchFamily="34" charset="0"/>
              </a:rPr>
              <a:t>借助标准 JSON 支持简化可移植应用程序的数据解析</a:t>
            </a:r>
          </a:p>
          <a:p>
            <a:pPr marL="228600" indent="-228600" algn="l">
              <a:spcBef>
                <a:spcPts val="100"/>
              </a:spcBef>
              <a:spcAft>
                <a:spcPts val="100"/>
              </a:spcAft>
              <a:buClr>
                <a:srgbClr val="000000">
                  <a:lumMod val="50000"/>
                </a:srgbClr>
              </a:buClr>
              <a:buSzPct val="120000"/>
              <a:buFont typeface="Wingdings"/>
              <a:buChar char="§"/>
            </a:pPr>
            <a:r>
              <a:rPr lang="en-US" sz="1600" b="0" i="0">
                <a:ea typeface="黑体" pitchFamily="49" charset="-122"/>
                <a:cs typeface="Arial" pitchFamily="34" charset="0"/>
              </a:rPr>
              <a:t>提供异步、可伸缩、高性能的 REST 式服务 </a:t>
            </a:r>
          </a:p>
          <a:p>
            <a:pPr marL="228600" indent="-228600" algn="l">
              <a:spcBef>
                <a:spcPts val="100"/>
              </a:spcBef>
              <a:spcAft>
                <a:spcPts val="100"/>
              </a:spcAft>
              <a:buClr>
                <a:srgbClr val="000000">
                  <a:lumMod val="50000"/>
                </a:srgbClr>
              </a:buClr>
              <a:buSzPct val="120000"/>
              <a:buFont typeface="Wingdings"/>
              <a:buChar char="§"/>
            </a:pPr>
            <a:endParaRPr lang="en-US" sz="900" dirty="0" smtClean="0">
              <a:solidFill>
                <a:srgbClr val="00B050"/>
              </a:solidFill>
              <a:ea typeface="黑体" pitchFamily="49" charset="-122"/>
              <a:cs typeface="Arial" pitchFamily="34" charset="0"/>
            </a:endParaRPr>
          </a:p>
        </p:txBody>
      </p:sp>
      <p:sp>
        <p:nvSpPr>
          <p:cNvPr id="56" name="TextBox 55"/>
          <p:cNvSpPr txBox="1"/>
          <p:nvPr/>
        </p:nvSpPr>
        <p:spPr>
          <a:xfrm rot="16200000">
            <a:off x="5155779" y="1918241"/>
            <a:ext cx="1319004" cy="307777"/>
          </a:xfrm>
          <a:prstGeom prst="rect">
            <a:avLst/>
          </a:prstGeom>
          <a:noFill/>
          <a:effectLst>
            <a:outerShdw blurRad="50800" dist="38100" dir="2700000" algn="tl" rotWithShape="0">
              <a:srgbClr val="000000">
                <a:alpha val="25000"/>
              </a:srgbClr>
            </a:outerShdw>
          </a:effectLst>
        </p:spPr>
        <p:txBody>
          <a:bodyPr wrap="square" rtlCol="0">
            <a:spAutoFit/>
          </a:bodyPr>
          <a:lstStyle/>
          <a:p>
            <a:pPr algn="ctr">
              <a:buNone/>
            </a:pPr>
            <a:r>
              <a:rPr lang="en-US" sz="1400" b="1" i="0">
                <a:solidFill>
                  <a:schemeClr val="bg1">
                    <a:lumMod val="95000"/>
                  </a:schemeClr>
                </a:solidFill>
                <a:ea typeface="黑体" pitchFamily="49" charset="-122"/>
                <a:cs typeface="Arial" pitchFamily="34" charset="0"/>
              </a:rPr>
              <a:t>WebSocket</a:t>
            </a:r>
          </a:p>
        </p:txBody>
      </p:sp>
      <p:pic>
        <p:nvPicPr>
          <p:cNvPr id="34"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94606" y="1333333"/>
            <a:ext cx="1039053" cy="1419122"/>
          </a:xfrm>
          <a:prstGeom prst="rect">
            <a:avLst/>
          </a:prstGeom>
          <a:effectLst>
            <a:outerShdw blurRad="50800" dist="38100" dir="2700000" algn="tl" rotWithShape="0">
              <a:srgbClr val="000000">
                <a:alpha val="25000"/>
              </a:srgbClr>
            </a:outerShdw>
          </a:effectLst>
        </p:spPr>
      </p:pic>
      <p:pic>
        <p:nvPicPr>
          <p:cNvPr id="3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07174" y="1750299"/>
            <a:ext cx="991482" cy="991482"/>
          </a:xfrm>
          <a:prstGeom prst="rect">
            <a:avLst/>
          </a:prstGeom>
          <a:effectLst>
            <a:outerShdw blurRad="50800" dist="38100" dir="2700000" algn="tl" rotWithShape="0">
              <a:srgbClr val="000000">
                <a:alpha val="25000"/>
              </a:srgbClr>
            </a:outerShdw>
          </a:effectLst>
        </p:spPr>
      </p:pic>
      <p:pic>
        <p:nvPicPr>
          <p:cNvPr id="37" name="Picture 2" descr="Samsung i5500 Galaxy S 无锁版 GSM 网络 Android 智能手机 — 黑色 "/>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l="25087" t="2744" r="25223" b="2346"/>
          <a:stretch/>
        </p:blipFill>
        <p:spPr bwMode="auto">
          <a:xfrm>
            <a:off x="3801124" y="1733485"/>
            <a:ext cx="484978" cy="926344"/>
          </a:xfrm>
          <a:prstGeom prst="rect">
            <a:avLst/>
          </a:prstGeom>
          <a:noFill/>
          <a:effectLst>
            <a:outerShdw blurRad="50800" dist="38100" dir="2700000" algn="tl" rotWithShape="0">
              <a:srgbClr val="000000">
                <a:alpha val="25000"/>
              </a:srgbClr>
            </a:outerShdw>
          </a:effectLst>
          <a:extLst>
            <a:ext uri="{909E8E84-426E-40DD-AFC4-6F175D3DCCD1}">
              <a14:hiddenFill xmlns:a14="http://schemas.microsoft.com/office/drawing/2010/main" xmlns="">
                <a:solidFill>
                  <a:srgbClr val="FFFFFF"/>
                </a:solidFill>
              </a14:hiddenFill>
            </a:ext>
          </a:extLst>
        </p:spPr>
      </p:pic>
      <p:pic>
        <p:nvPicPr>
          <p:cNvPr id="32" name="Picture 1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41400" y="1317764"/>
            <a:ext cx="1392938" cy="1392936"/>
          </a:xfrm>
          <a:prstGeom prst="rect">
            <a:avLst/>
          </a:prstGeom>
          <a:noFill/>
          <a:ln>
            <a:noFill/>
          </a:ln>
          <a:effectLst>
            <a:outerShdw blurRad="50800" dist="38100" dir="2700000" algn="tl" rotWithShape="0">
              <a:srgbClr val="000000">
                <a:alpha val="2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 name="Picture 28" descr="Server.Revised.png"/>
          <p:cNvPicPr>
            <a:picLocks noChangeAspect="1"/>
          </p:cNvPicPr>
          <p:nvPr/>
        </p:nvPicPr>
        <p:blipFill>
          <a:blip r:embed="rId7">
            <a:grayscl/>
            <a:extLst>
              <a:ext uri="{28A0092B-C50C-407E-A947-70E740481C1C}">
                <a14:useLocalDpi xmlns:a14="http://schemas.microsoft.com/office/drawing/2010/main" xmlns="" val="0"/>
              </a:ext>
            </a:extLst>
          </a:blip>
          <a:stretch>
            <a:fillRect/>
          </a:stretch>
        </p:blipFill>
        <p:spPr>
          <a:xfrm flipH="1">
            <a:off x="7030833" y="1551712"/>
            <a:ext cx="842001" cy="1088655"/>
          </a:xfrm>
          <a:prstGeom prst="rect">
            <a:avLst/>
          </a:prstGeom>
          <a:noFill/>
          <a:ln>
            <a:noFill/>
          </a:ln>
          <a:effectLst>
            <a:outerShdw blurRad="50800" dist="38100" dir="2700000" algn="tl" rotWithShape="0">
              <a:srgbClr val="000000">
                <a:alpha val="25000"/>
              </a:srgbClr>
            </a:outerShdw>
          </a:effectLst>
        </p:spPr>
      </p:pic>
      <p:grpSp>
        <p:nvGrpSpPr>
          <p:cNvPr id="5" name="Group 4"/>
          <p:cNvGrpSpPr/>
          <p:nvPr/>
        </p:nvGrpSpPr>
        <p:grpSpPr>
          <a:xfrm>
            <a:off x="5448010" y="1694838"/>
            <a:ext cx="855500" cy="506494"/>
            <a:chOff x="5763891" y="1489708"/>
            <a:chExt cx="836217" cy="445160"/>
          </a:xfrm>
          <a:effectLst>
            <a:outerShdw blurRad="50800" dist="38100" dir="2700000" algn="tl" rotWithShape="0">
              <a:srgbClr val="000000">
                <a:alpha val="25000"/>
              </a:srgbClr>
            </a:outerShdw>
          </a:effectLst>
        </p:grpSpPr>
        <p:sp>
          <p:nvSpPr>
            <p:cNvPr id="3" name="Arc 2"/>
            <p:cNvSpPr/>
            <p:nvPr/>
          </p:nvSpPr>
          <p:spPr>
            <a:xfrm rot="20018955">
              <a:off x="6002014" y="1489708"/>
              <a:ext cx="598094" cy="376368"/>
            </a:xfrm>
            <a:prstGeom prst="arc">
              <a:avLst>
                <a:gd name="adj1" fmla="val 18847562"/>
                <a:gd name="adj2" fmla="val 7822533"/>
              </a:avLst>
            </a:prstGeom>
            <a:ln w="38100" cmpd="sng">
              <a:solidFill>
                <a:srgbClr val="FBA305"/>
              </a:solidFill>
              <a:headEnd type="none"/>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30" name="Arc 29"/>
            <p:cNvSpPr/>
            <p:nvPr/>
          </p:nvSpPr>
          <p:spPr>
            <a:xfrm rot="20018955">
              <a:off x="5763891" y="1558500"/>
              <a:ext cx="598094" cy="376368"/>
            </a:xfrm>
            <a:prstGeom prst="arc">
              <a:avLst>
                <a:gd name="adj1" fmla="val 8032264"/>
                <a:gd name="adj2" fmla="val 15831243"/>
              </a:avLst>
            </a:prstGeom>
            <a:ln w="38100" cmpd="sng">
              <a:solidFill>
                <a:srgbClr val="FBA305"/>
              </a:solidFill>
              <a:headEnd type="none"/>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itchFamily="34" charset="0"/>
                <a:ea typeface="黑体" pitchFamily="49" charset="-122"/>
                <a:cs typeface="Arial" pitchFamily="34" charset="0"/>
              </a:endParaRPr>
            </a:p>
          </p:txBody>
        </p:sp>
      </p:grpSp>
      <p:grpSp>
        <p:nvGrpSpPr>
          <p:cNvPr id="6" name="Group 9"/>
          <p:cNvGrpSpPr/>
          <p:nvPr/>
        </p:nvGrpSpPr>
        <p:grpSpPr>
          <a:xfrm>
            <a:off x="4891473" y="1976910"/>
            <a:ext cx="456258" cy="161925"/>
            <a:chOff x="4891473" y="1976910"/>
            <a:chExt cx="456258" cy="161925"/>
          </a:xfrm>
          <a:effectLst>
            <a:outerShdw blurRad="50800" dist="38100" dir="2700000" algn="tl" rotWithShape="0">
              <a:srgbClr val="000000">
                <a:alpha val="25000"/>
              </a:srgbClr>
            </a:outerShdw>
          </a:effectLst>
        </p:grpSpPr>
        <p:cxnSp>
          <p:nvCxnSpPr>
            <p:cNvPr id="7" name="Straight Arrow Connector 6"/>
            <p:cNvCxnSpPr/>
            <p:nvPr/>
          </p:nvCxnSpPr>
          <p:spPr>
            <a:xfrm>
              <a:off x="4891473" y="1976910"/>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891473" y="2138835"/>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grpSp>
      <p:grpSp>
        <p:nvGrpSpPr>
          <p:cNvPr id="8" name="Group 30"/>
          <p:cNvGrpSpPr/>
          <p:nvPr/>
        </p:nvGrpSpPr>
        <p:grpSpPr>
          <a:xfrm>
            <a:off x="6405888" y="1976910"/>
            <a:ext cx="456258" cy="161925"/>
            <a:chOff x="4891473" y="1976910"/>
            <a:chExt cx="456258" cy="161925"/>
          </a:xfrm>
          <a:effectLst>
            <a:outerShdw blurRad="50800" dist="38100" dir="2700000" algn="tl" rotWithShape="0">
              <a:srgbClr val="000000">
                <a:alpha val="25000"/>
              </a:srgbClr>
            </a:outerShdw>
          </a:effectLst>
        </p:grpSpPr>
        <p:cxnSp>
          <p:nvCxnSpPr>
            <p:cNvPr id="33" name="Straight Arrow Connector 32"/>
            <p:cNvCxnSpPr/>
            <p:nvPr/>
          </p:nvCxnSpPr>
          <p:spPr>
            <a:xfrm>
              <a:off x="4891473" y="1976910"/>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4891473" y="2138835"/>
              <a:ext cx="456258" cy="0"/>
            </a:xfrm>
            <a:prstGeom prst="straightConnector1">
              <a:avLst/>
            </a:prstGeom>
            <a:ln cap="rnd">
              <a:solidFill>
                <a:schemeClr val="accent1"/>
              </a:solidFill>
              <a:tailEnd type="arrow"/>
            </a:ln>
            <a:effectLst>
              <a:outerShdw blurRad="40000" dist="20000" dir="5400000" rotWithShape="0">
                <a:srgbClr val="000000">
                  <a:alpha val="20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426106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outVertical)">
                                      <p:cBhvr>
                                        <p:cTn id="7" dur="500"/>
                                        <p:tgtEl>
                                          <p:spTgt spid="5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ppt_w</p:attrName>
                                        </p:attrNameLst>
                                      </p:cBhvr>
                                      <p:tavLst>
                                        <p:tav tm="0">
                                          <p:val>
                                            <p:strVal val="#ppt_w*0.70"/>
                                          </p:val>
                                        </p:tav>
                                        <p:tav tm="100000">
                                          <p:val>
                                            <p:strVal val="#ppt_w"/>
                                          </p:val>
                                        </p:tav>
                                      </p:tavLst>
                                    </p:anim>
                                    <p:anim calcmode="lin" valueType="num">
                                      <p:cBhvr>
                                        <p:cTn id="12" dur="300" fill="hold"/>
                                        <p:tgtEl>
                                          <p:spTgt spid="6"/>
                                        </p:tgtEl>
                                        <p:attrNameLst>
                                          <p:attrName>ppt_h</p:attrName>
                                        </p:attrNameLst>
                                      </p:cBhvr>
                                      <p:tavLst>
                                        <p:tav tm="0">
                                          <p:val>
                                            <p:strVal val="#ppt_h"/>
                                          </p:val>
                                        </p:tav>
                                        <p:tav tm="100000">
                                          <p:val>
                                            <p:strVal val="#ppt_h"/>
                                          </p:val>
                                        </p:tav>
                                      </p:tavLst>
                                    </p:anim>
                                    <p:animEffect transition="in" filter="fade">
                                      <p:cBhvr>
                                        <p:cTn id="13" dur="3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300" fill="hold"/>
                                        <p:tgtEl>
                                          <p:spTgt spid="8"/>
                                        </p:tgtEl>
                                        <p:attrNameLst>
                                          <p:attrName>ppt_w</p:attrName>
                                        </p:attrNameLst>
                                      </p:cBhvr>
                                      <p:tavLst>
                                        <p:tav tm="0">
                                          <p:val>
                                            <p:strVal val="#ppt_w*0.70"/>
                                          </p:val>
                                        </p:tav>
                                        <p:tav tm="100000">
                                          <p:val>
                                            <p:strVal val="#ppt_w"/>
                                          </p:val>
                                        </p:tav>
                                      </p:tavLst>
                                    </p:anim>
                                    <p:anim calcmode="lin" valueType="num">
                                      <p:cBhvr>
                                        <p:cTn id="17" dur="300" fill="hold"/>
                                        <p:tgtEl>
                                          <p:spTgt spid="8"/>
                                        </p:tgtEl>
                                        <p:attrNameLst>
                                          <p:attrName>ppt_h</p:attrName>
                                        </p:attrNameLst>
                                      </p:cBhvr>
                                      <p:tavLst>
                                        <p:tav tm="0">
                                          <p:val>
                                            <p:strVal val="#ppt_h"/>
                                          </p:val>
                                        </p:tav>
                                        <p:tav tm="100000">
                                          <p:val>
                                            <p:strVal val="#ppt_h"/>
                                          </p:val>
                                        </p:tav>
                                      </p:tavLst>
                                    </p:anim>
                                    <p:animEffect transition="in" filter="fade">
                                      <p:cBhvr>
                                        <p:cTn id="18"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srgbClr val="000000">
                <a:alpha val="25000"/>
              </a:srgbClr>
            </a:outerShdw>
          </a:effectLst>
        </p:spPr>
        <p:txBody>
          <a:bodyPr/>
          <a:lstStyle/>
          <a:p>
            <a:pPr algn="l">
              <a:lnSpc>
                <a:spcPct val="90000"/>
              </a:lnSpc>
              <a:spcBef>
                <a:spcPts val="0"/>
              </a:spcBef>
              <a:spcAft>
                <a:spcPts val="0"/>
              </a:spcAft>
              <a:buNone/>
            </a:pPr>
            <a:r>
              <a:rPr lang="en-US" sz="2800" b="1" i="0">
                <a:solidFill>
                  <a:srgbClr val="000000">
                    <a:lumMod val="85000"/>
                    <a:lumOff val="15000"/>
                  </a:srgbClr>
                </a:solidFill>
                <a:ea typeface="黑体" pitchFamily="49" charset="-122"/>
              </a:rPr>
              <a:t>Java EE 7 之于开发人员</a:t>
            </a:r>
          </a:p>
        </p:txBody>
      </p:sp>
      <p:sp>
        <p:nvSpPr>
          <p:cNvPr id="4" name="Rectangle 3"/>
          <p:cNvSpPr/>
          <p:nvPr/>
        </p:nvSpPr>
        <p:spPr>
          <a:xfrm>
            <a:off x="3419475" y="1394888"/>
            <a:ext cx="5057775" cy="1697901"/>
          </a:xfrm>
          <a:prstGeom prst="rect">
            <a:avLst/>
          </a:prstGeom>
          <a:effectLst>
            <a:outerShdw blurRad="50800" dist="38100" dir="2700000" algn="tl" rotWithShape="0">
              <a:srgbClr val="000000">
                <a:alpha val="25000"/>
              </a:srgbClr>
            </a:outerShdw>
          </a:effectLst>
        </p:spPr>
        <p:txBody>
          <a:bodyPr wrap="square">
            <a:spAutoFit/>
          </a:bodyPr>
          <a:lstStyle/>
          <a:p>
            <a:pPr marL="210312" indent="-210312" algn="l" defTabSz="914400">
              <a:spcBef>
                <a:spcPts val="500"/>
              </a:spcBef>
              <a:spcAft>
                <a:spcPts val="200"/>
              </a:spcAft>
              <a:buNone/>
            </a:pPr>
            <a:r>
              <a:rPr lang="en-US" b="1" i="0">
                <a:solidFill>
                  <a:srgbClr val="000000">
                    <a:lumMod val="85000"/>
                    <a:lumOff val="15000"/>
                  </a:srgbClr>
                </a:solidFill>
                <a:ea typeface="黑体" pitchFamily="49" charset="-122"/>
                <a:cs typeface="Arial" pitchFamily="34" charset="0"/>
              </a:rPr>
              <a:t>提高开发人员工作效率</a:t>
            </a:r>
          </a:p>
          <a:p>
            <a:pPr marL="292608" lvl="1" indent="-292608" algn="l" defTabSz="914400">
              <a:spcBef>
                <a:spcPts val="200"/>
              </a:spcBef>
              <a:spcAft>
                <a:spcPts val="200"/>
              </a:spcAft>
              <a:buClr>
                <a:srgbClr val="8BAAC3">
                  <a:lumMod val="50000"/>
                </a:srgb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借助内聚式集成平台，简化应用程序架构</a:t>
            </a:r>
          </a:p>
          <a:p>
            <a:pPr marL="292608" lvl="1" indent="-292608" algn="l" defTabSz="914400">
              <a:spcBef>
                <a:spcPts val="200"/>
              </a:spcBef>
              <a:spcAft>
                <a:spcPts val="200"/>
              </a:spcAft>
              <a:buClr>
                <a:srgbClr val="8BAAC3">
                  <a:lumMod val="50000"/>
                </a:srgb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通过减少样板代码和拓宽批注用途提高效率</a:t>
            </a:r>
          </a:p>
          <a:p>
            <a:pPr marL="292608" lvl="1" indent="-292608" algn="l" defTabSz="914400">
              <a:spcBef>
                <a:spcPts val="200"/>
              </a:spcBef>
              <a:spcAft>
                <a:spcPts val="200"/>
              </a:spcAft>
              <a:buClr>
                <a:srgbClr val="8BAAC3">
                  <a:lumMod val="50000"/>
                </a:srgb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通过标准 REST 式 Web 服务客户端支持增强应用程序可移植性</a:t>
            </a:r>
          </a:p>
          <a:p>
            <a:pPr marL="292608" lvl="1" indent="-292608" algn="l" defTabSz="914400">
              <a:spcBef>
                <a:spcPts val="200"/>
              </a:spcBef>
              <a:spcAft>
                <a:spcPts val="200"/>
              </a:spcAft>
              <a:buClr>
                <a:srgbClr val="F79403"/>
              </a:buClr>
              <a:buSzPct val="120000"/>
              <a:buFont typeface="Wingdings"/>
              <a:buChar char="§"/>
            </a:pPr>
            <a:endParaRPr lang="en-US" sz="900" dirty="0" smtClean="0">
              <a:solidFill>
                <a:schemeClr val="tx1">
                  <a:lumMod val="85000"/>
                </a:schemeClr>
              </a:solidFill>
              <a:ea typeface="黑体" pitchFamily="49" charset="-122"/>
              <a:cs typeface="Arial" pitchFamily="34" charset="0"/>
            </a:endParaRPr>
          </a:p>
        </p:txBody>
      </p:sp>
      <p:sp>
        <p:nvSpPr>
          <p:cNvPr id="14" name="Rectangle 13"/>
          <p:cNvSpPr/>
          <p:nvPr/>
        </p:nvSpPr>
        <p:spPr>
          <a:xfrm>
            <a:off x="4558617" y="3953146"/>
            <a:ext cx="2032139" cy="184681"/>
          </a:xfrm>
          <a:prstGeom prst="rect">
            <a:avLst/>
          </a:prstGeom>
          <a:no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30" name="Rectangle 29"/>
          <p:cNvSpPr/>
          <p:nvPr/>
        </p:nvSpPr>
        <p:spPr>
          <a:xfrm>
            <a:off x="988688" y="2257958"/>
            <a:ext cx="1949743" cy="449980"/>
          </a:xfrm>
          <a:prstGeom prst="rect">
            <a:avLst/>
          </a:prstGeom>
          <a:solidFill>
            <a:schemeClr val="accent3">
              <a:lumMod val="75000"/>
            </a:schemeClr>
          </a:solidFill>
          <a:ln>
            <a:noFill/>
          </a:ln>
          <a:effectLst>
            <a:outerShdw blurRad="50800" dist="38100" dir="2700000" algn="tl"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400" b="1" i="0">
                <a:solidFill>
                  <a:schemeClr val="bg1"/>
                </a:solidFill>
                <a:latin typeface="Arial" pitchFamily="34" charset="0"/>
                <a:ea typeface="黑体" pitchFamily="49" charset="-122"/>
                <a:cs typeface="Arial" pitchFamily="34" charset="0"/>
              </a:rPr>
              <a:t>Java EE 7</a:t>
            </a:r>
          </a:p>
        </p:txBody>
      </p:sp>
      <p:grpSp>
        <p:nvGrpSpPr>
          <p:cNvPr id="3" name="Group 37"/>
          <p:cNvGrpSpPr/>
          <p:nvPr/>
        </p:nvGrpSpPr>
        <p:grpSpPr>
          <a:xfrm>
            <a:off x="1125709" y="1186545"/>
            <a:ext cx="1675700" cy="799510"/>
            <a:chOff x="1125709" y="1186545"/>
            <a:chExt cx="1675700" cy="799510"/>
          </a:xfrm>
          <a:effectLst>
            <a:outerShdw blurRad="50800" dist="38100" dir="2700000" algn="tl" rotWithShape="0">
              <a:srgbClr val="000000">
                <a:alpha val="25000"/>
              </a:srgbClr>
            </a:outerShdw>
          </a:effectLst>
        </p:grpSpPr>
        <p:grpSp>
          <p:nvGrpSpPr>
            <p:cNvPr id="5" name="Group 36"/>
            <p:cNvGrpSpPr/>
            <p:nvPr/>
          </p:nvGrpSpPr>
          <p:grpSpPr>
            <a:xfrm>
              <a:off x="1125709" y="1186545"/>
              <a:ext cx="1675700" cy="799510"/>
              <a:chOff x="1125709" y="1186545"/>
              <a:chExt cx="1675700" cy="799510"/>
            </a:xfrm>
          </p:grpSpPr>
          <p:sp>
            <p:nvSpPr>
              <p:cNvPr id="58" name="Snip Single Corner Rectangle 57"/>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57" name="Picture 56" descr="Screen Shot 2013-05-14 at 10.58.1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70489" y="1378449"/>
                <a:ext cx="595407" cy="432269"/>
              </a:xfrm>
              <a:prstGeom prst="rect">
                <a:avLst/>
              </a:prstGeom>
            </p:spPr>
          </p:pic>
          <p:sp>
            <p:nvSpPr>
              <p:cNvPr id="53" name="Snip Single Corner Rectangle 52"/>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52" name="Picture 51" descr="Screen Shot 2013-05-14 at 10.57.09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67053" y="1378449"/>
                <a:ext cx="543269" cy="432269"/>
              </a:xfrm>
              <a:prstGeom prst="rect">
                <a:avLst/>
              </a:prstGeom>
            </p:spPr>
          </p:pic>
          <p:sp>
            <p:nvSpPr>
              <p:cNvPr id="48" name="Snip Single Corner Rectangle 47"/>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47" name="Picture 46" descr="Screen Shot 2013-05-14 at 10.58.35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70484" y="1378449"/>
                <a:ext cx="597521" cy="432269"/>
              </a:xfrm>
              <a:prstGeom prst="rect">
                <a:avLst/>
              </a:prstGeom>
            </p:spPr>
          </p:pic>
        </p:grpSp>
        <p:sp>
          <p:nvSpPr>
            <p:cNvPr id="59" name="Right Triangle 58"/>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54" name="Right Triangle 53"/>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49" name="Right Triangle 48"/>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grpSp>
      <p:grpSp>
        <p:nvGrpSpPr>
          <p:cNvPr id="6" name="Group 35"/>
          <p:cNvGrpSpPr/>
          <p:nvPr/>
        </p:nvGrpSpPr>
        <p:grpSpPr>
          <a:xfrm>
            <a:off x="1351232" y="2006619"/>
            <a:ext cx="1224654" cy="217436"/>
            <a:chOff x="1351232" y="2006619"/>
            <a:chExt cx="1224654" cy="217436"/>
          </a:xfrm>
          <a:effectLst>
            <a:outerShdw blurRad="50800" dist="38100" dir="2700000" algn="tl" rotWithShape="0">
              <a:srgbClr val="000000">
                <a:alpha val="25000"/>
              </a:srgbClr>
            </a:outerShdw>
          </a:effectLst>
        </p:grpSpPr>
        <p:sp>
          <p:nvSpPr>
            <p:cNvPr id="60" name="Down Arrow 59"/>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55" name="Down Arrow 54"/>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50" name="Down Arrow 49"/>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grpSp>
      <p:grpSp>
        <p:nvGrpSpPr>
          <p:cNvPr id="7" name="Group 29"/>
          <p:cNvGrpSpPr>
            <a:grpSpLocks/>
          </p:cNvGrpSpPr>
          <p:nvPr/>
        </p:nvGrpSpPr>
        <p:grpSpPr bwMode="auto">
          <a:xfrm>
            <a:off x="1367491" y="2664739"/>
            <a:ext cx="1192136" cy="421655"/>
            <a:chOff x="752231" y="3661213"/>
            <a:chExt cx="8391764" cy="957481"/>
          </a:xfrm>
          <a:effectLst>
            <a:outerShdw blurRad="50800" dist="38100" dir="2700000" algn="tl" rotWithShape="0">
              <a:srgbClr val="000000">
                <a:alpha val="25000"/>
              </a:srgbClr>
            </a:outerShdw>
          </a:effectLst>
        </p:grpSpPr>
        <p:pic>
          <p:nvPicPr>
            <p:cNvPr id="68" name="Picture 80" descr="gn curve zoom"/>
            <p:cNvPicPr>
              <a:picLocks noChangeAspect="1" noChangeArrowheads="1"/>
            </p:cNvPicPr>
            <p:nvPr/>
          </p:nvPicPr>
          <p:blipFill>
            <a:blip r:embed="rId6" cstate="print">
              <a:grayscl/>
              <a:extLst>
                <a:ext uri="{28A0092B-C50C-407E-A947-70E740481C1C}">
                  <a14:useLocalDpi xmlns:a14="http://schemas.microsoft.com/office/drawing/2010/main" xmlns="" val="0"/>
                </a:ext>
              </a:extLst>
            </a:blip>
            <a:srcRect/>
            <a:stretch>
              <a:fillRect/>
            </a:stretch>
          </p:blipFill>
          <p:spPr bwMode="gray">
            <a:xfrm rot="16200000">
              <a:off x="1582707" y="2830737"/>
              <a:ext cx="957481" cy="2618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80" descr="gn curve zoom"/>
            <p:cNvPicPr>
              <a:picLocks noChangeAspect="1" noChangeArrowheads="1"/>
            </p:cNvPicPr>
            <p:nvPr/>
          </p:nvPicPr>
          <p:blipFill>
            <a:blip r:embed="rId6" cstate="print">
              <a:grayscl/>
              <a:extLst>
                <a:ext uri="{28A0092B-C50C-407E-A947-70E740481C1C}">
                  <a14:useLocalDpi xmlns:a14="http://schemas.microsoft.com/office/drawing/2010/main" xmlns="" val="0"/>
                </a:ext>
              </a:extLst>
            </a:blip>
            <a:srcRect/>
            <a:stretch>
              <a:fillRect/>
            </a:stretch>
          </p:blipFill>
          <p:spPr bwMode="gray">
            <a:xfrm rot="5400000" flipH="1">
              <a:off x="7356039" y="2830737"/>
              <a:ext cx="957480" cy="261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38"/>
          <p:cNvGrpSpPr/>
          <p:nvPr/>
        </p:nvGrpSpPr>
        <p:grpSpPr>
          <a:xfrm>
            <a:off x="1631789" y="2995083"/>
            <a:ext cx="663540" cy="799510"/>
            <a:chOff x="1631789" y="2995083"/>
            <a:chExt cx="663540" cy="799510"/>
          </a:xfrm>
          <a:effectLst>
            <a:outerShdw blurRad="50800" dist="38100" dir="2700000" algn="tl" rotWithShape="0">
              <a:srgbClr val="000000">
                <a:alpha val="25000"/>
              </a:srgbClr>
            </a:outerShdw>
          </a:effectLst>
        </p:grpSpPr>
        <p:sp>
          <p:nvSpPr>
            <p:cNvPr id="66" name="Snip Single Corner Rectangle 65"/>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67" name="Right Triangle 66"/>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65" name="Picture 64" descr="Screen Shot 2013-05-14 at 10.59.06 AM.png"/>
            <p:cNvPicPr>
              <a:picLocks noChangeAspect="1"/>
            </p:cNvPicPr>
            <p:nvPr/>
          </p:nvPicPr>
          <p:blipFill rotWithShape="1">
            <a:blip r:embed="rId7">
              <a:extLst>
                <a:ext uri="{28A0092B-C50C-407E-A947-70E740481C1C}">
                  <a14:useLocalDpi xmlns:a14="http://schemas.microsoft.com/office/drawing/2010/main" xmlns="" val="0"/>
                </a:ext>
              </a:extLst>
            </a:blip>
            <a:srcRect t="1" b="42373"/>
            <a:stretch/>
          </p:blipFill>
          <p:spPr>
            <a:xfrm>
              <a:off x="1675240" y="3274608"/>
              <a:ext cx="564618" cy="127934"/>
            </a:xfrm>
            <a:prstGeom prst="rect">
              <a:avLst/>
            </a:prstGeom>
          </p:spPr>
        </p:pic>
      </p:grpSp>
      <p:grpSp>
        <p:nvGrpSpPr>
          <p:cNvPr id="28" name="Group 37"/>
          <p:cNvGrpSpPr/>
          <p:nvPr/>
        </p:nvGrpSpPr>
        <p:grpSpPr>
          <a:xfrm>
            <a:off x="1125709" y="1186545"/>
            <a:ext cx="1675700" cy="799510"/>
            <a:chOff x="1125709" y="1186545"/>
            <a:chExt cx="1675700" cy="799510"/>
          </a:xfrm>
          <a:effectLst>
            <a:outerShdw blurRad="50800" dist="38100" dir="2700000" algn="tl" rotWithShape="0">
              <a:srgbClr val="000000">
                <a:alpha val="25000"/>
              </a:srgbClr>
            </a:outerShdw>
          </a:effectLst>
        </p:grpSpPr>
        <p:grpSp>
          <p:nvGrpSpPr>
            <p:cNvPr id="29" name="Group 36"/>
            <p:cNvGrpSpPr/>
            <p:nvPr/>
          </p:nvGrpSpPr>
          <p:grpSpPr>
            <a:xfrm>
              <a:off x="1125709" y="1186545"/>
              <a:ext cx="1675700" cy="799510"/>
              <a:chOff x="1125709" y="1186545"/>
              <a:chExt cx="1675700" cy="799510"/>
            </a:xfrm>
          </p:grpSpPr>
          <p:sp>
            <p:nvSpPr>
              <p:cNvPr id="34" name="Snip Single Corner Rectangle 33"/>
              <p:cNvSpPr/>
              <p:nvPr/>
            </p:nvSpPr>
            <p:spPr>
              <a:xfrm>
                <a:off x="213786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35" name="Picture 34" descr="Screen Shot 2013-05-14 at 10.58.1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70489" y="1378449"/>
                <a:ext cx="595407" cy="432269"/>
              </a:xfrm>
              <a:prstGeom prst="rect">
                <a:avLst/>
              </a:prstGeom>
            </p:spPr>
          </p:pic>
          <p:sp>
            <p:nvSpPr>
              <p:cNvPr id="36" name="Snip Single Corner Rectangle 35"/>
              <p:cNvSpPr/>
              <p:nvPr/>
            </p:nvSpPr>
            <p:spPr>
              <a:xfrm>
                <a:off x="163178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37" name="Picture 36" descr="Screen Shot 2013-05-14 at 10.57.09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67053" y="1378449"/>
                <a:ext cx="543269" cy="432269"/>
              </a:xfrm>
              <a:prstGeom prst="rect">
                <a:avLst/>
              </a:prstGeom>
            </p:spPr>
          </p:pic>
          <p:sp>
            <p:nvSpPr>
              <p:cNvPr id="38" name="Snip Single Corner Rectangle 37"/>
              <p:cNvSpPr/>
              <p:nvPr/>
            </p:nvSpPr>
            <p:spPr>
              <a:xfrm>
                <a:off x="1125709" y="1186545"/>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39" name="Picture 38" descr="Screen Shot 2013-05-14 at 10.58.35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70484" y="1378449"/>
                <a:ext cx="597521" cy="432269"/>
              </a:xfrm>
              <a:prstGeom prst="rect">
                <a:avLst/>
              </a:prstGeom>
            </p:spPr>
          </p:pic>
        </p:grpSp>
        <p:sp>
          <p:nvSpPr>
            <p:cNvPr id="31" name="Right Triangle 30"/>
            <p:cNvSpPr/>
            <p:nvPr/>
          </p:nvSpPr>
          <p:spPr>
            <a:xfrm>
              <a:off x="267994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32" name="Right Triangle 31"/>
            <p:cNvSpPr/>
            <p:nvPr/>
          </p:nvSpPr>
          <p:spPr>
            <a:xfrm>
              <a:off x="217386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33" name="Right Triangle 32"/>
            <p:cNvSpPr/>
            <p:nvPr/>
          </p:nvSpPr>
          <p:spPr>
            <a:xfrm>
              <a:off x="1667786" y="1186545"/>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grpSp>
      <p:grpSp>
        <p:nvGrpSpPr>
          <p:cNvPr id="40" name="Group 35"/>
          <p:cNvGrpSpPr/>
          <p:nvPr/>
        </p:nvGrpSpPr>
        <p:grpSpPr>
          <a:xfrm>
            <a:off x="1351232" y="2006619"/>
            <a:ext cx="1224654" cy="217436"/>
            <a:chOff x="1351232" y="2006619"/>
            <a:chExt cx="1224654" cy="217436"/>
          </a:xfrm>
          <a:effectLst>
            <a:outerShdw blurRad="50800" dist="38100" dir="2700000" algn="tl" rotWithShape="0">
              <a:srgbClr val="000000">
                <a:alpha val="25000"/>
              </a:srgbClr>
            </a:outerShdw>
          </a:effectLst>
        </p:grpSpPr>
        <p:sp>
          <p:nvSpPr>
            <p:cNvPr id="41" name="Down Arrow 40"/>
            <p:cNvSpPr/>
            <p:nvPr/>
          </p:nvSpPr>
          <p:spPr>
            <a:xfrm>
              <a:off x="236339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42" name="Down Arrow 41"/>
            <p:cNvSpPr/>
            <p:nvPr/>
          </p:nvSpPr>
          <p:spPr>
            <a:xfrm>
              <a:off x="185731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43" name="Down Arrow 42"/>
            <p:cNvSpPr/>
            <p:nvPr/>
          </p:nvSpPr>
          <p:spPr>
            <a:xfrm>
              <a:off x="1351232" y="2006619"/>
              <a:ext cx="212494" cy="217436"/>
            </a:xfrm>
            <a:prstGeom prst="downArrow">
              <a:avLst>
                <a:gd name="adj1" fmla="val 28260"/>
                <a:gd name="adj2" fmla="val 630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grpSp>
      <p:grpSp>
        <p:nvGrpSpPr>
          <p:cNvPr id="45" name="Group 38"/>
          <p:cNvGrpSpPr/>
          <p:nvPr/>
        </p:nvGrpSpPr>
        <p:grpSpPr>
          <a:xfrm>
            <a:off x="1631789" y="2995083"/>
            <a:ext cx="663540" cy="799510"/>
            <a:chOff x="1631789" y="2995083"/>
            <a:chExt cx="663540" cy="799510"/>
          </a:xfrm>
          <a:effectLst>
            <a:outerShdw blurRad="50800" dist="38100" dir="2700000" algn="tl" rotWithShape="0">
              <a:srgbClr val="000000">
                <a:alpha val="25000"/>
              </a:srgbClr>
            </a:outerShdw>
          </a:effectLst>
        </p:grpSpPr>
        <p:sp>
          <p:nvSpPr>
            <p:cNvPr id="46" name="Snip Single Corner Rectangle 45"/>
            <p:cNvSpPr/>
            <p:nvPr/>
          </p:nvSpPr>
          <p:spPr>
            <a:xfrm>
              <a:off x="1631789" y="2995083"/>
              <a:ext cx="663540" cy="799510"/>
            </a:xfrm>
            <a:prstGeom prst="snip1Rect">
              <a:avLst>
                <a:gd name="adj" fmla="val 19853"/>
              </a:avLst>
            </a:prstGeom>
            <a:gradFill flip="none" rotWithShape="1">
              <a:gsLst>
                <a:gs pos="63000">
                  <a:schemeClr val="bg1"/>
                </a:gs>
                <a:gs pos="100000">
                  <a:schemeClr val="bg1">
                    <a:lumMod val="75000"/>
                    <a:alpha val="61000"/>
                  </a:schemeClr>
                </a:gs>
              </a:gsLst>
              <a:path path="circle">
                <a:fillToRect l="50000" t="50000" r="50000" b="50000"/>
              </a:path>
              <a:tileRect/>
            </a:gradFill>
            <a:ln w="12700"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51" name="Right Triangle 50"/>
            <p:cNvSpPr/>
            <p:nvPr/>
          </p:nvSpPr>
          <p:spPr>
            <a:xfrm>
              <a:off x="2173866" y="2995083"/>
              <a:ext cx="121463" cy="131874"/>
            </a:xfrm>
            <a:prstGeom prst="rtTriangle">
              <a:avLst/>
            </a:prstGeom>
            <a:solidFill>
              <a:srgbClr val="FFFFFF"/>
            </a:solidFill>
            <a:ln w="952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pic>
          <p:nvPicPr>
            <p:cNvPr id="56" name="Picture 55" descr="Screen Shot 2013-05-14 at 10.59.06 AM.png"/>
            <p:cNvPicPr>
              <a:picLocks noChangeAspect="1"/>
            </p:cNvPicPr>
            <p:nvPr/>
          </p:nvPicPr>
          <p:blipFill rotWithShape="1">
            <a:blip r:embed="rId7">
              <a:extLst>
                <a:ext uri="{28A0092B-C50C-407E-A947-70E740481C1C}">
                  <a14:useLocalDpi xmlns:a14="http://schemas.microsoft.com/office/drawing/2010/main" xmlns="" val="0"/>
                </a:ext>
              </a:extLst>
            </a:blip>
            <a:srcRect t="1" b="42373"/>
            <a:stretch/>
          </p:blipFill>
          <p:spPr>
            <a:xfrm>
              <a:off x="1675240" y="3274608"/>
              <a:ext cx="564618" cy="127934"/>
            </a:xfrm>
            <a:prstGeom prst="rect">
              <a:avLst/>
            </a:prstGeom>
          </p:spPr>
        </p:pic>
      </p:grpSp>
    </p:spTree>
    <p:extLst>
      <p:ext uri="{BB962C8B-B14F-4D97-AF65-F5344CB8AC3E}">
        <p14:creationId xmlns:p14="http://schemas.microsoft.com/office/powerpoint/2010/main" xmlns="" val="3719561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2500"/>
                            </p:stCondLst>
                            <p:childTnLst>
                              <p:par>
                                <p:cTn id="13" presetID="12" presetClass="exit" presetSubtype="4" fill="hold" nodeType="afterEffect">
                                  <p:stCondLst>
                                    <p:cond delay="1000"/>
                                  </p:stCondLst>
                                  <p:childTnLst>
                                    <p:animEffect transition="out" filter="slide(fromBottom)">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2" presetClass="exit" presetSubtype="4" fill="hold" nodeType="withEffect">
                                  <p:stCondLst>
                                    <p:cond delay="1000"/>
                                  </p:stCondLst>
                                  <p:childTnLst>
                                    <p:animEffect transition="out" filter="slide(fromBottom)">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4000"/>
                            </p:stCondLst>
                            <p:childTnLst>
                              <p:par>
                                <p:cTn id="20" presetID="12" presetClass="entr" presetSubtype="1"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childTnLst>
                          </p:cTn>
                        </p:par>
                        <p:par>
                          <p:cTn id="23" fill="hold">
                            <p:stCondLst>
                              <p:cond delay="5000"/>
                            </p:stCondLst>
                            <p:childTnLst>
                              <p:par>
                                <p:cTn id="24" presetID="9" presetClass="exit" presetSubtype="0" fill="hold" nodeType="afterEffect">
                                  <p:stCondLst>
                                    <p:cond delay="200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7500"/>
                            </p:stCondLst>
                            <p:childTnLst>
                              <p:par>
                                <p:cTn id="28" presetID="9" presetClass="entr" presetSubtype="0" fill="hold" nodeType="afterEffect">
                                  <p:stCondLst>
                                    <p:cond delay="150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par>
                          <p:cTn id="31" fill="hold">
                            <p:stCondLst>
                              <p:cond delay="9500"/>
                            </p:stCondLst>
                            <p:childTnLst>
                              <p:par>
                                <p:cTn id="32" presetID="9"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par>
                          <p:cTn id="35" fill="hold">
                            <p:stCondLst>
                              <p:cond delay="10000"/>
                            </p:stCondLst>
                            <p:childTnLst>
                              <p:par>
                                <p:cTn id="36" presetID="12" presetClass="exit" presetSubtype="4" fill="hold" nodeType="afterEffect">
                                  <p:stCondLst>
                                    <p:cond delay="1000"/>
                                  </p:stCondLst>
                                  <p:childTnLst>
                                    <p:animEffect transition="out" filter="slide(fromBottom)">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12" presetClass="exit" presetSubtype="4" fill="hold" nodeType="withEffect">
                                  <p:stCondLst>
                                    <p:cond delay="1000"/>
                                  </p:stCondLst>
                                  <p:childTnLst>
                                    <p:animEffect transition="out" filter="slide(fromBottom)">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par>
                          <p:cTn id="42" fill="hold">
                            <p:stCondLst>
                              <p:cond delay="11500"/>
                            </p:stCondLst>
                            <p:childTnLst>
                              <p:par>
                                <p:cTn id="43" presetID="12" presetClass="entr" presetSubtype="1" fill="hold" nodeType="afterEffect">
                                  <p:stCondLst>
                                    <p:cond delay="500"/>
                                  </p:stCondLst>
                                  <p:childTnLst>
                                    <p:set>
                                      <p:cBhvr>
                                        <p:cTn id="44" dur="1" fill="hold">
                                          <p:stCondLst>
                                            <p:cond delay="0"/>
                                          </p:stCondLst>
                                        </p:cTn>
                                        <p:tgtEl>
                                          <p:spTgt spid="45"/>
                                        </p:tgtEl>
                                        <p:attrNameLst>
                                          <p:attrName>style.visibility</p:attrName>
                                        </p:attrNameLst>
                                      </p:cBhvr>
                                      <p:to>
                                        <p:strVal val="visible"/>
                                      </p:to>
                                    </p:set>
                                    <p:animEffect transition="in" filter="slide(fromTop)">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11"/>
          <p:cNvSpPr>
            <a:spLocks noGrp="1" noChangeArrowheads="1"/>
          </p:cNvSpPr>
          <p:nvPr>
            <p:ph type="title"/>
          </p:nvPr>
        </p:nvSpPr>
        <p:spPr>
          <a:effectLst/>
        </p:spPr>
        <p:txBody>
          <a:bodyPr/>
          <a:lstStyle/>
          <a:p>
            <a:pPr algn="l">
              <a:lnSpc>
                <a:spcPct val="90000"/>
              </a:lnSpc>
              <a:spcBef>
                <a:spcPts val="0"/>
              </a:spcBef>
              <a:spcAft>
                <a:spcPts val="0"/>
              </a:spcAft>
              <a:buNone/>
            </a:pPr>
            <a:r>
              <a:rPr lang="en-US" sz="2800" b="1" i="0">
                <a:solidFill>
                  <a:srgbClr val="000000">
                    <a:lumMod val="85000"/>
                    <a:lumOff val="15000"/>
                  </a:srgbClr>
                </a:solidFill>
                <a:ea typeface="黑体" pitchFamily="49" charset="-122"/>
              </a:rPr>
              <a:t>Java EE 7 之于企业</a:t>
            </a:r>
          </a:p>
        </p:txBody>
      </p:sp>
      <p:sp>
        <p:nvSpPr>
          <p:cNvPr id="78" name="Rectangle 77"/>
          <p:cNvSpPr/>
          <p:nvPr/>
        </p:nvSpPr>
        <p:spPr>
          <a:xfrm>
            <a:off x="2727777" y="1493838"/>
            <a:ext cx="6124576" cy="1697901"/>
          </a:xfrm>
          <a:prstGeom prst="rect">
            <a:avLst/>
          </a:prstGeom>
          <a:effectLst/>
        </p:spPr>
        <p:txBody>
          <a:bodyPr wrap="square">
            <a:spAutoFit/>
          </a:bodyPr>
          <a:lstStyle/>
          <a:p>
            <a:pPr marL="210312" indent="-210312" algn="l">
              <a:spcBef>
                <a:spcPts val="500"/>
              </a:spcBef>
              <a:spcAft>
                <a:spcPts val="200"/>
              </a:spcAft>
              <a:buNone/>
            </a:pPr>
            <a:r>
              <a:rPr lang="en-US" b="1" i="0">
                <a:solidFill>
                  <a:srgbClr val="000000">
                    <a:lumMod val="85000"/>
                    <a:lumOff val="15000"/>
                  </a:srgbClr>
                </a:solidFill>
                <a:ea typeface="黑体" pitchFamily="49" charset="-122"/>
                <a:cs typeface="Arial" pitchFamily="34" charset="0"/>
              </a:rPr>
              <a:t>可伸缩以满足最严苛的要求</a:t>
            </a:r>
          </a:p>
          <a:p>
            <a:pPr marL="292608" lvl="1" indent="-292608" algn="l">
              <a:spcBef>
                <a:spcPts val="200"/>
              </a:spcBef>
              <a:spcAft>
                <a:spcPts val="200"/>
              </a:spcAft>
              <a:buClr>
                <a:schemeClr val="bg1">
                  <a:lumMod val="50000"/>
                </a:scheme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将批量作业细分为可管理的块，以实现不中断的 OLTP 性能</a:t>
            </a:r>
          </a:p>
          <a:p>
            <a:pPr marL="292608" lvl="1" indent="-292608" algn="l">
              <a:spcBef>
                <a:spcPts val="200"/>
              </a:spcBef>
              <a:spcAft>
                <a:spcPts val="200"/>
              </a:spcAft>
              <a:buClr>
                <a:schemeClr val="bg1">
                  <a:lumMod val="50000"/>
                </a:scheme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轻松定义多线程并发任务以改进可伸缩性</a:t>
            </a:r>
          </a:p>
          <a:p>
            <a:pPr marL="292608" lvl="1" indent="-292608" algn="l">
              <a:spcBef>
                <a:spcPts val="200"/>
              </a:spcBef>
              <a:spcAft>
                <a:spcPts val="200"/>
              </a:spcAft>
              <a:buClr>
                <a:schemeClr val="bg1">
                  <a:lumMod val="50000"/>
                </a:schemeClr>
              </a:buClr>
              <a:buSzPct val="120000"/>
              <a:buFont typeface="Wingdings"/>
              <a:buChar char="§"/>
            </a:pPr>
            <a:r>
              <a:rPr lang="en-US" sz="1600" b="0" i="0">
                <a:solidFill>
                  <a:srgbClr val="000000">
                    <a:lumMod val="85000"/>
                    <a:lumOff val="15000"/>
                  </a:srgbClr>
                </a:solidFill>
                <a:ea typeface="黑体" pitchFamily="49" charset="-122"/>
                <a:cs typeface="Arial" pitchFamily="34" charset="0"/>
              </a:rPr>
              <a:t>简化通通过通过标准 Java 消息传递服务互操作性简化应用程序集成</a:t>
            </a:r>
          </a:p>
          <a:p>
            <a:pPr marL="292608" lvl="1" indent="-292608" algn="l">
              <a:spcBef>
                <a:spcPts val="200"/>
              </a:spcBef>
              <a:spcAft>
                <a:spcPts val="200"/>
              </a:spcAft>
              <a:buClr>
                <a:schemeClr val="bg1">
                  <a:lumMod val="50000"/>
                </a:schemeClr>
              </a:buClr>
              <a:buSzPct val="120000"/>
              <a:buFont typeface="Wingdings"/>
              <a:buChar char="§"/>
            </a:pPr>
            <a:endParaRPr lang="en-US" sz="900" dirty="0" smtClean="0">
              <a:solidFill>
                <a:schemeClr val="tx1">
                  <a:lumMod val="85000"/>
                </a:schemeClr>
              </a:solidFill>
              <a:ea typeface="黑体" pitchFamily="49" charset="-122"/>
              <a:cs typeface="Arial" pitchFamily="34" charset="0"/>
            </a:endParaRPr>
          </a:p>
        </p:txBody>
      </p:sp>
      <p:pic>
        <p:nvPicPr>
          <p:cNvPr id="6" name="Picture 5" descr="Buildin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5350" y="1258234"/>
            <a:ext cx="1792825" cy="2243415"/>
          </a:xfrm>
          <a:prstGeom prst="rect">
            <a:avLst/>
          </a:prstGeom>
          <a:effectLst>
            <a:outerShdw blurRad="50800" dist="38100" dir="2700000" algn="tl" rotWithShape="0">
              <a:srgbClr val="000000">
                <a:alpha val="25000"/>
              </a:srgbClr>
            </a:outerShdw>
          </a:effectLst>
        </p:spPr>
      </p:pic>
    </p:spTree>
    <p:extLst>
      <p:ext uri="{BB962C8B-B14F-4D97-AF65-F5344CB8AC3E}">
        <p14:creationId xmlns:p14="http://schemas.microsoft.com/office/powerpoint/2010/main" xmlns="" val="1455553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gold curve zoom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xmlns="" val="0"/>
              </a:ext>
            </a:extLst>
          </a:blip>
          <a:srcRect l="16375" t="51690" r="6777" b="8375"/>
          <a:stretch/>
        </p:blipFill>
        <p:spPr bwMode="auto">
          <a:xfrm rot="10800000" flipH="1">
            <a:off x="441325" y="247650"/>
            <a:ext cx="8434668" cy="4512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1"/>
          <p:cNvSpPr>
            <a:spLocks noGrp="1" noChangeArrowheads="1"/>
          </p:cNvSpPr>
          <p:nvPr>
            <p:ph type="title"/>
          </p:nvPr>
        </p:nvSpPr>
        <p:spPr/>
        <p:txBody>
          <a:bodyPr/>
          <a:lstStyle/>
          <a:p>
            <a:pPr algn="l">
              <a:lnSpc>
                <a:spcPct val="90000"/>
              </a:lnSpc>
              <a:spcBef>
                <a:spcPts val="0"/>
              </a:spcBef>
              <a:spcAft>
                <a:spcPts val="0"/>
              </a:spcAft>
              <a:buNone/>
            </a:pPr>
            <a:r>
              <a:rPr lang="en-US" sz="2800" b="1" i="0">
                <a:solidFill>
                  <a:srgbClr val="000000"/>
                </a:solidFill>
                <a:ea typeface="黑体" pitchFamily="49" charset="-122"/>
              </a:rPr>
              <a:t>Java EE 7 社区发展势头</a:t>
            </a:r>
          </a:p>
        </p:txBody>
      </p:sp>
      <p:grpSp>
        <p:nvGrpSpPr>
          <p:cNvPr id="2" name="Group 88"/>
          <p:cNvGrpSpPr/>
          <p:nvPr/>
        </p:nvGrpSpPr>
        <p:grpSpPr>
          <a:xfrm>
            <a:off x="2612461" y="1676399"/>
            <a:ext cx="1262823" cy="2876551"/>
            <a:chOff x="2553062" y="909927"/>
            <a:chExt cx="1494770" cy="3404898"/>
          </a:xfrm>
        </p:grpSpPr>
        <p:grpSp>
          <p:nvGrpSpPr>
            <p:cNvPr id="3" name="Group 7"/>
            <p:cNvGrpSpPr/>
            <p:nvPr/>
          </p:nvGrpSpPr>
          <p:grpSpPr>
            <a:xfrm>
              <a:off x="2553062" y="909927"/>
              <a:ext cx="1494770" cy="575966"/>
              <a:chOff x="499589" y="2738368"/>
              <a:chExt cx="2114533" cy="814775"/>
            </a:xfrm>
          </p:grpSpPr>
          <p:pic>
            <p:nvPicPr>
              <p:cNvPr id="30" name="Picture 1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l="27283"/>
              <a:stretch/>
            </p:blipFill>
            <p:spPr bwMode="auto">
              <a:xfrm>
                <a:off x="1091885" y="2738368"/>
                <a:ext cx="1522237" cy="81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Picture 30"/>
              <p:cNvPicPr>
                <a:picLocks noChangeAspect="1"/>
              </p:cNvPicPr>
              <p:nvPr/>
            </p:nvPicPr>
            <p:blipFill rotWithShape="1">
              <a:blip r:embed="rId5">
                <a:extLst>
                  <a:ext uri="{28A0092B-C50C-407E-A947-70E740481C1C}">
                    <a14:useLocalDpi xmlns:a14="http://schemas.microsoft.com/office/drawing/2010/main" xmlns="" val="0"/>
                  </a:ext>
                </a:extLst>
              </a:blip>
              <a:srcRect b="30433"/>
              <a:stretch/>
            </p:blipFill>
            <p:spPr>
              <a:xfrm>
                <a:off x="499589" y="2761484"/>
                <a:ext cx="628491" cy="747507"/>
              </a:xfrm>
              <a:prstGeom prst="rect">
                <a:avLst/>
              </a:prstGeom>
            </p:spPr>
          </p:pic>
        </p:grpSp>
        <p:sp>
          <p:nvSpPr>
            <p:cNvPr id="40" name="Rectangle 39"/>
            <p:cNvSpPr/>
            <p:nvPr/>
          </p:nvSpPr>
          <p:spPr>
            <a:xfrm>
              <a:off x="2628900" y="1762125"/>
              <a:ext cx="1352549" cy="2552700"/>
            </a:xfrm>
            <a:prstGeom prst="rect">
              <a:avLst/>
            </a:prstGeom>
            <a:solidFill>
              <a:srgbClr val="FBA305"/>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1" name="TextBox 40"/>
            <p:cNvSpPr txBox="1"/>
            <p:nvPr/>
          </p:nvSpPr>
          <p:spPr>
            <a:xfrm rot="5400000">
              <a:off x="2865224" y="2667643"/>
              <a:ext cx="1898019" cy="291445"/>
            </a:xfrm>
            <a:prstGeom prst="rect">
              <a:avLst/>
            </a:prstGeom>
            <a:noFill/>
          </p:spPr>
          <p:txBody>
            <a:bodyPr wrap="square" rtlCol="0">
              <a:spAutoFit/>
            </a:bodyPr>
            <a:lstStyle/>
            <a:p>
              <a:pPr algn="l">
                <a:buNone/>
              </a:pPr>
              <a:r>
                <a:rPr lang="en-US" sz="1000" b="1" i="0">
                  <a:solidFill>
                    <a:srgbClr val="8BAAC3">
                      <a:lumMod val="75000"/>
                    </a:srgbClr>
                  </a:solidFill>
                  <a:ea typeface="黑体" pitchFamily="49" charset="-122"/>
                  <a:cs typeface="Arial" pitchFamily="34" charset="0"/>
                </a:rPr>
                <a:t>个活跃项目         </a:t>
              </a:r>
            </a:p>
          </p:txBody>
        </p:sp>
        <p:sp>
          <p:nvSpPr>
            <p:cNvPr id="42" name="TextBox 41"/>
            <p:cNvSpPr txBox="1"/>
            <p:nvPr/>
          </p:nvSpPr>
          <p:spPr>
            <a:xfrm>
              <a:off x="2952750" y="1771650"/>
              <a:ext cx="800100" cy="455384"/>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26</a:t>
              </a:r>
            </a:p>
          </p:txBody>
        </p:sp>
        <p:sp>
          <p:nvSpPr>
            <p:cNvPr id="43" name="TextBox 42"/>
            <p:cNvSpPr txBox="1"/>
            <p:nvPr/>
          </p:nvSpPr>
          <p:spPr>
            <a:xfrm>
              <a:off x="2646201" y="3314700"/>
              <a:ext cx="1266825" cy="510030"/>
            </a:xfrm>
            <a:prstGeom prst="rect">
              <a:avLst/>
            </a:prstGeom>
            <a:noFill/>
          </p:spPr>
          <p:txBody>
            <a:bodyPr wrap="square" rtlCol="0">
              <a:spAutoFit/>
            </a:bodyPr>
            <a:lstStyle/>
            <a:p>
              <a:pPr algn="ctr">
                <a:buNone/>
              </a:pPr>
              <a:r>
                <a:rPr lang="en-US" sz="1100" b="0" i="0">
                  <a:solidFill>
                    <a:srgbClr val="8BAAC3">
                      <a:lumMod val="75000"/>
                    </a:srgbClr>
                  </a:solidFill>
                  <a:ea typeface="黑体" pitchFamily="49" charset="-122"/>
                  <a:cs typeface="Arial" pitchFamily="34" charset="0"/>
                </a:rPr>
                <a:t>活跃和透明的邮件列表</a:t>
              </a:r>
            </a:p>
          </p:txBody>
        </p:sp>
      </p:grpSp>
      <p:grpSp>
        <p:nvGrpSpPr>
          <p:cNvPr id="4" name="Group 89"/>
          <p:cNvGrpSpPr/>
          <p:nvPr/>
        </p:nvGrpSpPr>
        <p:grpSpPr>
          <a:xfrm>
            <a:off x="4229105" y="1347450"/>
            <a:ext cx="1886707" cy="3183907"/>
            <a:chOff x="4181475" y="735058"/>
            <a:chExt cx="2187503" cy="3691523"/>
          </a:xfrm>
        </p:grpSpPr>
        <p:sp>
          <p:nvSpPr>
            <p:cNvPr id="45" name="Rectangle 44"/>
            <p:cNvSpPr/>
            <p:nvPr/>
          </p:nvSpPr>
          <p:spPr>
            <a:xfrm>
              <a:off x="4714876" y="2019300"/>
              <a:ext cx="742950" cy="2152650"/>
            </a:xfrm>
            <a:prstGeom prst="rect">
              <a:avLst/>
            </a:prstGeom>
            <a:solidFill>
              <a:schemeClr val="accent4">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6" name="Rectangle 45"/>
            <p:cNvSpPr/>
            <p:nvPr/>
          </p:nvSpPr>
          <p:spPr>
            <a:xfrm>
              <a:off x="4419601" y="2733675"/>
              <a:ext cx="742950" cy="1685924"/>
            </a:xfrm>
            <a:prstGeom prst="rect">
              <a:avLst/>
            </a:prstGeom>
            <a:solidFill>
              <a:schemeClr val="accent4">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47" name="TextBox 46"/>
            <p:cNvSpPr txBox="1"/>
            <p:nvPr/>
          </p:nvSpPr>
          <p:spPr>
            <a:xfrm rot="5400000">
              <a:off x="4404784" y="2661106"/>
              <a:ext cx="1638300" cy="463899"/>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JUG</a:t>
              </a:r>
            </a:p>
            <a:p>
              <a:pPr algn="l">
                <a:buNone/>
              </a:pPr>
              <a:endParaRPr lang="en-US" sz="1000" dirty="0" smtClean="0">
                <a:solidFill>
                  <a:schemeClr val="bg1"/>
                </a:solidFill>
                <a:ea typeface="黑体" pitchFamily="49" charset="-122"/>
                <a:cs typeface="Arial" pitchFamily="34" charset="0"/>
              </a:endParaRPr>
            </a:p>
          </p:txBody>
        </p:sp>
        <p:sp>
          <p:nvSpPr>
            <p:cNvPr id="48" name="TextBox 47"/>
            <p:cNvSpPr txBox="1"/>
            <p:nvPr/>
          </p:nvSpPr>
          <p:spPr>
            <a:xfrm>
              <a:off x="4467224" y="2000250"/>
              <a:ext cx="800100" cy="446058"/>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19</a:t>
              </a:r>
            </a:p>
          </p:txBody>
        </p:sp>
        <p:sp>
          <p:nvSpPr>
            <p:cNvPr id="49" name="TextBox 48"/>
            <p:cNvSpPr txBox="1"/>
            <p:nvPr/>
          </p:nvSpPr>
          <p:spPr>
            <a:xfrm rot="5400000">
              <a:off x="4109509" y="3375481"/>
              <a:ext cx="1638300" cy="463899"/>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个采用的 JSR</a:t>
              </a:r>
            </a:p>
            <a:p>
              <a:pPr algn="l">
                <a:buNone/>
              </a:pPr>
              <a:endParaRPr lang="en-US" sz="1000" dirty="0" smtClean="0">
                <a:solidFill>
                  <a:schemeClr val="bg1"/>
                </a:solidFill>
                <a:ea typeface="黑体" pitchFamily="49" charset="-122"/>
                <a:cs typeface="Arial" pitchFamily="34" charset="0"/>
              </a:endParaRPr>
            </a:p>
          </p:txBody>
        </p:sp>
        <p:sp>
          <p:nvSpPr>
            <p:cNvPr id="50" name="TextBox 49"/>
            <p:cNvSpPr txBox="1"/>
            <p:nvPr/>
          </p:nvSpPr>
          <p:spPr>
            <a:xfrm>
              <a:off x="4181475" y="2705099"/>
              <a:ext cx="800100" cy="446058"/>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14</a:t>
              </a:r>
            </a:p>
          </p:txBody>
        </p:sp>
        <p:sp>
          <p:nvSpPr>
            <p:cNvPr id="51" name="TextBox 1"/>
            <p:cNvSpPr txBox="1">
              <a:spLocks noChangeArrowheads="1"/>
            </p:cNvSpPr>
            <p:nvPr/>
          </p:nvSpPr>
          <p:spPr bwMode="auto">
            <a:xfrm>
              <a:off x="4443715" y="1101728"/>
              <a:ext cx="1925263" cy="9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000" b="0" i="0">
                  <a:solidFill>
                    <a:srgbClr val="000000">
                      <a:lumMod val="85000"/>
                      <a:lumOff val="15000"/>
                    </a:srgbClr>
                  </a:solidFill>
                  <a:ea typeface="黑体" pitchFamily="49" charset="-122"/>
                  <a:cs typeface="Arial" pitchFamily="34" charset="0"/>
                </a:rPr>
                <a:t>Adopt a JSR</a:t>
              </a:r>
            </a:p>
          </p:txBody>
        </p:sp>
        <p:grpSp>
          <p:nvGrpSpPr>
            <p:cNvPr id="5" name="Group 14"/>
            <p:cNvGrpSpPr>
              <a:grpSpLocks/>
            </p:cNvGrpSpPr>
            <p:nvPr/>
          </p:nvGrpSpPr>
          <p:grpSpPr bwMode="auto">
            <a:xfrm>
              <a:off x="4717051" y="735058"/>
              <a:ext cx="456530" cy="770305"/>
              <a:chOff x="8181852" y="-380053"/>
              <a:chExt cx="2656651" cy="4180244"/>
            </a:xfrm>
          </p:grpSpPr>
          <p:pic>
            <p:nvPicPr>
              <p:cNvPr id="53" name="Picture 22" descr="Java_blk_rgb.png"/>
              <p:cNvPicPr>
                <a:picLocks noChangeAspect="1"/>
              </p:cNvPicPr>
              <p:nvPr/>
            </p:nvPicPr>
            <p:blipFill>
              <a:blip r:embed="rId6">
                <a:extLst>
                  <a:ext uri="{28A0092B-C50C-407E-A947-70E740481C1C}">
                    <a14:useLocalDpi xmlns:a14="http://schemas.microsoft.com/office/drawing/2010/main" xmlns="" val="0"/>
                  </a:ext>
                </a:extLst>
              </a:blip>
              <a:srcRect l="42754" t="37866"/>
              <a:stretch>
                <a:fillRect/>
              </a:stretch>
            </p:blipFill>
            <p:spPr bwMode="auto">
              <a:xfrm>
                <a:off x="8479246" y="2504832"/>
                <a:ext cx="2327930" cy="1295359"/>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22" descr="Java_blk_rgb.png"/>
              <p:cNvPicPr>
                <a:picLocks noChangeAspect="1"/>
              </p:cNvPicPr>
              <p:nvPr/>
            </p:nvPicPr>
            <p:blipFill>
              <a:blip r:embed="rId6">
                <a:extLst>
                  <a:ext uri="{28A0092B-C50C-407E-A947-70E740481C1C}">
                    <a14:useLocalDpi xmlns:a14="http://schemas.microsoft.com/office/drawing/2010/main" xmlns="" val="0"/>
                  </a:ext>
                </a:extLst>
              </a:blip>
              <a:srcRect r="57408"/>
              <a:stretch>
                <a:fillRect/>
              </a:stretch>
            </p:blipFill>
            <p:spPr bwMode="auto">
              <a:xfrm>
                <a:off x="8181852" y="-380053"/>
                <a:ext cx="2656651" cy="3197695"/>
              </a:xfrm>
              <a:prstGeom prst="rect">
                <a:avLst/>
              </a:prstGeom>
              <a:noFill/>
              <a:ln>
                <a:noFill/>
              </a:ln>
              <a:extLst>
                <a:ext uri="{909E8E84-426E-40DD-AFC4-6F175D3DCCD1}">
                  <a14:hiddenFill xmlns:a14="http://schemas.microsoft.com/office/drawing/2010/main" xmlns="">
                    <a:solidFill>
                      <a:srgbClr val="FFFFFF">
                        <a:alpha val="10196"/>
                      </a:srgbClr>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7" name="Group 6"/>
          <p:cNvGrpSpPr/>
          <p:nvPr/>
        </p:nvGrpSpPr>
        <p:grpSpPr>
          <a:xfrm>
            <a:off x="5794870" y="1699951"/>
            <a:ext cx="1139331" cy="2834730"/>
            <a:chOff x="5794870" y="1699951"/>
            <a:chExt cx="1139331" cy="2834730"/>
          </a:xfrm>
        </p:grpSpPr>
        <p:sp>
          <p:nvSpPr>
            <p:cNvPr id="56" name="Rectangle 55"/>
            <p:cNvSpPr/>
            <p:nvPr/>
          </p:nvSpPr>
          <p:spPr>
            <a:xfrm>
              <a:off x="6070876" y="2457451"/>
              <a:ext cx="654881" cy="2077230"/>
            </a:xfrm>
            <a:prstGeom prst="rect">
              <a:avLst/>
            </a:prstGeom>
            <a:solidFill>
              <a:schemeClr val="accent1">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58" name="TextBox 57"/>
            <p:cNvSpPr txBox="1"/>
            <p:nvPr/>
          </p:nvSpPr>
          <p:spPr>
            <a:xfrm rot="5400000">
              <a:off x="5797542" y="3035882"/>
              <a:ext cx="1444096" cy="400110"/>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个发布的 Build 版本</a:t>
              </a:r>
            </a:p>
            <a:p>
              <a:pPr algn="l">
                <a:buNone/>
              </a:pPr>
              <a:endParaRPr lang="en-US" sz="1000" dirty="0" smtClean="0">
                <a:solidFill>
                  <a:schemeClr val="bg1"/>
                </a:solidFill>
                <a:ea typeface="黑体" pitchFamily="49" charset="-122"/>
                <a:cs typeface="Arial" pitchFamily="34" charset="0"/>
              </a:endParaRPr>
            </a:p>
          </p:txBody>
        </p:sp>
        <p:sp>
          <p:nvSpPr>
            <p:cNvPr id="59" name="TextBox 58"/>
            <p:cNvSpPr txBox="1"/>
            <p:nvPr/>
          </p:nvSpPr>
          <p:spPr>
            <a:xfrm>
              <a:off x="5843056" y="2448963"/>
              <a:ext cx="705257" cy="384721"/>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89</a:t>
              </a:r>
            </a:p>
          </p:txBody>
        </p:sp>
        <p:pic>
          <p:nvPicPr>
            <p:cNvPr id="62" name="Picture 2" descr="http://www.randombugs.com/wp-content/uploads/2009/04/glassfish_logo.jpg"/>
            <p:cNvPicPr>
              <a:picLocks noChangeAspect="1" noChangeArrowheads="1"/>
            </p:cNvPicPr>
            <p:nvPr/>
          </p:nvPicPr>
          <p:blipFill>
            <a:blip r:embed="rId7"/>
            <a:srcRect/>
            <a:stretch>
              <a:fillRect/>
            </a:stretch>
          </p:blipFill>
          <p:spPr bwMode="auto">
            <a:xfrm>
              <a:off x="6087533" y="1699951"/>
              <a:ext cx="562950" cy="285228"/>
            </a:xfrm>
            <a:prstGeom prst="rect">
              <a:avLst/>
            </a:prstGeom>
            <a:noFill/>
          </p:spPr>
        </p:pic>
        <p:sp>
          <p:nvSpPr>
            <p:cNvPr id="63" name="TextBox 1"/>
            <p:cNvSpPr txBox="1">
              <a:spLocks noChangeArrowheads="1"/>
            </p:cNvSpPr>
            <p:nvPr/>
          </p:nvSpPr>
          <p:spPr bwMode="auto">
            <a:xfrm>
              <a:off x="5794870" y="1811865"/>
              <a:ext cx="1139331" cy="53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000" b="0" i="0">
                  <a:solidFill>
                    <a:srgbClr val="000000">
                      <a:lumMod val="85000"/>
                      <a:lumOff val="15000"/>
                    </a:srgbClr>
                  </a:solidFill>
                  <a:ea typeface="黑体" pitchFamily="49" charset="-122"/>
                  <a:cs typeface="Arial" pitchFamily="34" charset="0"/>
                </a:rPr>
                <a:t>GlassFish</a:t>
              </a:r>
            </a:p>
          </p:txBody>
        </p:sp>
      </p:grpSp>
      <p:grpSp>
        <p:nvGrpSpPr>
          <p:cNvPr id="52" name="Group 51"/>
          <p:cNvGrpSpPr/>
          <p:nvPr/>
        </p:nvGrpSpPr>
        <p:grpSpPr>
          <a:xfrm>
            <a:off x="7187233" y="434975"/>
            <a:ext cx="1642442" cy="4105275"/>
            <a:chOff x="7187233" y="304800"/>
            <a:chExt cx="1642442" cy="4105275"/>
          </a:xfrm>
        </p:grpSpPr>
        <p:sp>
          <p:nvSpPr>
            <p:cNvPr id="77" name="Up Arrow 76"/>
            <p:cNvSpPr/>
            <p:nvPr/>
          </p:nvSpPr>
          <p:spPr>
            <a:xfrm>
              <a:off x="7187233" y="304800"/>
              <a:ext cx="1642442" cy="4105275"/>
            </a:xfrm>
            <a:prstGeom prst="upArrow">
              <a:avLst/>
            </a:prstGeom>
            <a:solidFill>
              <a:srgbClr val="FBA305"/>
            </a:solidFill>
            <a:ln>
              <a:solidFill>
                <a:schemeClr val="bg1">
                  <a:lumMod val="85000"/>
                </a:schemeClr>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sp>
          <p:nvSpPr>
            <p:cNvPr id="79" name="TextBox 78"/>
            <p:cNvSpPr txBox="1"/>
            <p:nvPr/>
          </p:nvSpPr>
          <p:spPr>
            <a:xfrm>
              <a:off x="7627199" y="795442"/>
              <a:ext cx="739029" cy="400110"/>
            </a:xfrm>
            <a:prstGeom prst="rect">
              <a:avLst/>
            </a:prstGeom>
            <a:noFill/>
          </p:spPr>
          <p:txBody>
            <a:bodyPr wrap="square" rtlCol="0">
              <a:spAutoFit/>
            </a:bodyPr>
            <a:lstStyle/>
            <a:p>
              <a:pPr algn="ctr">
                <a:buNone/>
              </a:pPr>
              <a:r>
                <a:rPr lang="en-US" sz="2000" b="1" i="0">
                  <a:solidFill>
                    <a:schemeClr val="bg1"/>
                  </a:solidFill>
                  <a:ea typeface="黑体" pitchFamily="49" charset="-122"/>
                  <a:cs typeface="Arial" pitchFamily="34" charset="0"/>
                </a:rPr>
                <a:t>您</a:t>
              </a:r>
            </a:p>
          </p:txBody>
        </p:sp>
      </p:grpSp>
      <p:grpSp>
        <p:nvGrpSpPr>
          <p:cNvPr id="64" name="Group 63"/>
          <p:cNvGrpSpPr/>
          <p:nvPr/>
        </p:nvGrpSpPr>
        <p:grpSpPr>
          <a:xfrm>
            <a:off x="180062" y="1489074"/>
            <a:ext cx="1840692" cy="3445506"/>
            <a:chOff x="180062" y="1666874"/>
            <a:chExt cx="1840692" cy="3445506"/>
          </a:xfrm>
        </p:grpSpPr>
        <p:pic>
          <p:nvPicPr>
            <p:cNvPr id="28" name="Picture 1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80062" y="1666874"/>
              <a:ext cx="1089937" cy="58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8" name="Rectangle 17"/>
            <p:cNvSpPr/>
            <p:nvPr/>
          </p:nvSpPr>
          <p:spPr>
            <a:xfrm>
              <a:off x="1363534" y="1820103"/>
              <a:ext cx="657220" cy="2258141"/>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20" name="Rectangle 19"/>
            <p:cNvSpPr/>
            <p:nvPr/>
          </p:nvSpPr>
          <p:spPr>
            <a:xfrm>
              <a:off x="1102331" y="2384639"/>
              <a:ext cx="657220" cy="1904254"/>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3" name="TextBox 32"/>
            <p:cNvSpPr txBox="1"/>
            <p:nvPr/>
          </p:nvSpPr>
          <p:spPr>
            <a:xfrm>
              <a:off x="1291729" y="1803251"/>
              <a:ext cx="707776" cy="384721"/>
            </a:xfrm>
            <a:prstGeom prst="rect">
              <a:avLst/>
            </a:prstGeom>
            <a:noFill/>
          </p:spPr>
          <p:txBody>
            <a:bodyPr wrap="square" rtlCol="0">
              <a:spAutoFit/>
            </a:bodyPr>
            <a:lstStyle/>
            <a:p>
              <a:pPr algn="l">
                <a:buNone/>
              </a:pPr>
              <a:r>
                <a:rPr lang="en-US" sz="1900" b="1" i="0">
                  <a:solidFill>
                    <a:schemeClr val="bg1">
                      <a:lumMod val="95000"/>
                    </a:schemeClr>
                  </a:solidFill>
                  <a:ea typeface="黑体" pitchFamily="49" charset="-122"/>
                  <a:cs typeface="Arial" pitchFamily="34" charset="0"/>
                </a:rPr>
                <a:t>187</a:t>
              </a:r>
            </a:p>
          </p:txBody>
        </p:sp>
        <p:sp>
          <p:nvSpPr>
            <p:cNvPr id="34" name="TextBox 33"/>
            <p:cNvSpPr txBox="1"/>
            <p:nvPr/>
          </p:nvSpPr>
          <p:spPr>
            <a:xfrm rot="5400000">
              <a:off x="828021" y="2957517"/>
              <a:ext cx="1449255" cy="400110"/>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家公司</a:t>
              </a:r>
            </a:p>
            <a:p>
              <a:pPr algn="l">
                <a:buNone/>
              </a:pPr>
              <a:endParaRPr lang="en-US" sz="1000" dirty="0" smtClean="0">
                <a:solidFill>
                  <a:schemeClr val="bg1"/>
                </a:solidFill>
                <a:ea typeface="黑体" pitchFamily="49" charset="-122"/>
                <a:cs typeface="Arial" pitchFamily="34" charset="0"/>
              </a:endParaRPr>
            </a:p>
          </p:txBody>
        </p:sp>
        <p:sp>
          <p:nvSpPr>
            <p:cNvPr id="35" name="TextBox 34"/>
            <p:cNvSpPr txBox="1"/>
            <p:nvPr/>
          </p:nvSpPr>
          <p:spPr>
            <a:xfrm>
              <a:off x="883257" y="2367787"/>
              <a:ext cx="707776" cy="384721"/>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32</a:t>
              </a:r>
            </a:p>
          </p:txBody>
        </p:sp>
        <p:sp>
          <p:nvSpPr>
            <p:cNvPr id="32" name="TextBox 31"/>
            <p:cNvSpPr txBox="1"/>
            <p:nvPr/>
          </p:nvSpPr>
          <p:spPr>
            <a:xfrm rot="5400000">
              <a:off x="1089224" y="2392981"/>
              <a:ext cx="1449255" cy="400110"/>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位专家</a:t>
              </a:r>
            </a:p>
            <a:p>
              <a:pPr algn="l">
                <a:buNone/>
              </a:pPr>
              <a:endParaRPr lang="en-US" sz="1000" dirty="0" smtClean="0">
                <a:solidFill>
                  <a:schemeClr val="bg1"/>
                </a:solidFill>
                <a:ea typeface="黑体" pitchFamily="49" charset="-122"/>
                <a:cs typeface="Arial" pitchFamily="34" charset="0"/>
              </a:endParaRPr>
            </a:p>
          </p:txBody>
        </p:sp>
        <p:sp>
          <p:nvSpPr>
            <p:cNvPr id="60" name="Rectangle 59"/>
            <p:cNvSpPr/>
            <p:nvPr/>
          </p:nvSpPr>
          <p:spPr>
            <a:xfrm>
              <a:off x="835631" y="2981325"/>
              <a:ext cx="657220" cy="1517118"/>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6" name="TextBox 35"/>
            <p:cNvSpPr txBox="1"/>
            <p:nvPr/>
          </p:nvSpPr>
          <p:spPr>
            <a:xfrm rot="5400000">
              <a:off x="566818" y="3589459"/>
              <a:ext cx="1449255" cy="400110"/>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位规范领导者</a:t>
              </a:r>
            </a:p>
            <a:p>
              <a:pPr algn="l">
                <a:buNone/>
              </a:pPr>
              <a:endParaRPr lang="en-US" sz="1000" dirty="0" smtClean="0">
                <a:solidFill>
                  <a:schemeClr val="bg1"/>
                </a:solidFill>
                <a:ea typeface="黑体" pitchFamily="49" charset="-122"/>
                <a:cs typeface="Arial" pitchFamily="34" charset="0"/>
              </a:endParaRPr>
            </a:p>
          </p:txBody>
        </p:sp>
        <p:sp>
          <p:nvSpPr>
            <p:cNvPr id="37" name="TextBox 36"/>
            <p:cNvSpPr txBox="1"/>
            <p:nvPr/>
          </p:nvSpPr>
          <p:spPr>
            <a:xfrm>
              <a:off x="630480" y="2991303"/>
              <a:ext cx="707776" cy="384721"/>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16</a:t>
              </a:r>
            </a:p>
          </p:txBody>
        </p:sp>
        <p:sp>
          <p:nvSpPr>
            <p:cNvPr id="16" name="Rectangle 15"/>
            <p:cNvSpPr/>
            <p:nvPr/>
          </p:nvSpPr>
          <p:spPr>
            <a:xfrm>
              <a:off x="579925" y="3614821"/>
              <a:ext cx="657220" cy="1103792"/>
            </a:xfrm>
            <a:prstGeom prst="rect">
              <a:avLst/>
            </a:prstGeom>
            <a:solidFill>
              <a:schemeClr val="accent3">
                <a:lumMod val="75000"/>
              </a:schemeClr>
            </a:solidFill>
            <a:ln>
              <a:noFill/>
            </a:ln>
            <a:effectLst>
              <a:outerShdw blurRad="76200" dir="18900000" sy="23000" kx="-1200000" algn="bl" rotWithShape="0">
                <a:prstClr val="black">
                  <a:alpha val="20000"/>
                </a:prstClr>
              </a:outerShdw>
            </a:effectLst>
            <a:scene3d>
              <a:camera prst="orthographicFront"/>
              <a:lightRig rig="threePt" dir="t"/>
            </a:scene3d>
            <a:sp3d>
              <a:bevelT w="57150" h="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ea typeface="黑体" pitchFamily="49" charset="-122"/>
                <a:cs typeface="Arial" pitchFamily="34" charset="0"/>
              </a:endParaRPr>
            </a:p>
          </p:txBody>
        </p:sp>
        <p:sp>
          <p:nvSpPr>
            <p:cNvPr id="38" name="TextBox 37"/>
            <p:cNvSpPr txBox="1"/>
            <p:nvPr/>
          </p:nvSpPr>
          <p:spPr>
            <a:xfrm rot="5400000">
              <a:off x="314041" y="4187698"/>
              <a:ext cx="1449255" cy="400110"/>
            </a:xfrm>
            <a:prstGeom prst="rect">
              <a:avLst/>
            </a:prstGeom>
            <a:noFill/>
          </p:spPr>
          <p:txBody>
            <a:bodyPr wrap="square" rtlCol="0">
              <a:spAutoFit/>
            </a:bodyPr>
            <a:lstStyle/>
            <a:p>
              <a:pPr algn="l">
                <a:buNone/>
              </a:pPr>
              <a:r>
                <a:rPr lang="en-US" sz="1000" b="1" i="0">
                  <a:solidFill>
                    <a:srgbClr val="FFC000"/>
                  </a:solidFill>
                  <a:ea typeface="黑体" pitchFamily="49" charset="-122"/>
                  <a:cs typeface="Arial" pitchFamily="34" charset="0"/>
                </a:rPr>
                <a:t>个活跃 JSR</a:t>
              </a:r>
            </a:p>
            <a:p>
              <a:pPr algn="l">
                <a:buNone/>
              </a:pPr>
              <a:endParaRPr lang="en-US" sz="1000" dirty="0" smtClean="0">
                <a:solidFill>
                  <a:schemeClr val="bg1"/>
                </a:solidFill>
                <a:ea typeface="黑体" pitchFamily="49" charset="-122"/>
                <a:cs typeface="Arial" pitchFamily="34" charset="0"/>
              </a:endParaRPr>
            </a:p>
          </p:txBody>
        </p:sp>
        <p:sp>
          <p:nvSpPr>
            <p:cNvPr id="39" name="TextBox 38"/>
            <p:cNvSpPr txBox="1"/>
            <p:nvPr/>
          </p:nvSpPr>
          <p:spPr>
            <a:xfrm>
              <a:off x="381000" y="3589542"/>
              <a:ext cx="707776" cy="384721"/>
            </a:xfrm>
            <a:prstGeom prst="rect">
              <a:avLst/>
            </a:prstGeom>
            <a:noFill/>
          </p:spPr>
          <p:txBody>
            <a:bodyPr wrap="square" rtlCol="0">
              <a:spAutoFit/>
            </a:bodyPr>
            <a:lstStyle/>
            <a:p>
              <a:pPr algn="r">
                <a:buNone/>
              </a:pPr>
              <a:r>
                <a:rPr lang="en-US" sz="1900" b="1" i="0">
                  <a:solidFill>
                    <a:schemeClr val="bg1">
                      <a:lumMod val="95000"/>
                    </a:schemeClr>
                  </a:solidFill>
                  <a:ea typeface="黑体" pitchFamily="49" charset="-122"/>
                  <a:cs typeface="Arial" pitchFamily="34" charset="0"/>
                </a:rPr>
                <a:t>14</a:t>
              </a:r>
            </a:p>
          </p:txBody>
        </p:sp>
      </p:grpSp>
    </p:spTree>
    <p:extLst>
      <p:ext uri="{BB962C8B-B14F-4D97-AF65-F5344CB8AC3E}">
        <p14:creationId xmlns:p14="http://schemas.microsoft.com/office/powerpoint/2010/main" xmlns="" val="1489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slide(fromBottom)">
                                      <p:cBhvr>
                                        <p:cTn id="28"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766247" y="177800"/>
            <a:ext cx="6561653" cy="1468962"/>
          </a:xfrm>
        </p:spPr>
        <p:txBody>
          <a:bodyPr/>
          <a:lstStyle/>
          <a:p>
            <a:pPr algn="l">
              <a:lnSpc>
                <a:spcPct val="90000"/>
              </a:lnSpc>
              <a:spcBef>
                <a:spcPts val="0"/>
              </a:spcBef>
              <a:spcAft>
                <a:spcPts val="0"/>
              </a:spcAft>
              <a:buNone/>
            </a:pPr>
            <a:r>
              <a:rPr lang="en-US" sz="2400" b="1" i="0">
                <a:solidFill>
                  <a:srgbClr val="000000"/>
                </a:solidFill>
                <a:ea typeface="黑体" pitchFamily="49" charset="-122"/>
              </a:rPr>
              <a:t>令人惊叹的 JSR 采用者</a:t>
            </a:r>
          </a:p>
        </p:txBody>
      </p:sp>
      <p:pic>
        <p:nvPicPr>
          <p:cNvPr id="3" name="Picture 2" descr="JU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26636" y="431800"/>
            <a:ext cx="4680864" cy="3797300"/>
          </a:xfrm>
          <a:prstGeom prst="rect">
            <a:avLst/>
          </a:prstGeom>
        </p:spPr>
      </p:pic>
      <p:sp>
        <p:nvSpPr>
          <p:cNvPr id="5" name="Title 1"/>
          <p:cNvSpPr txBox="1">
            <a:spLocks/>
          </p:cNvSpPr>
          <p:nvPr/>
        </p:nvSpPr>
        <p:spPr bwMode="auto">
          <a:xfrm>
            <a:off x="114300" y="1068388"/>
            <a:ext cx="4957764" cy="154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indent="0" algn="l" defTabSz="914400">
              <a:lnSpc>
                <a:spcPct val="90000"/>
              </a:lnSpc>
              <a:spcBef>
                <a:spcPts val="0"/>
              </a:spcBef>
              <a:spcAft>
                <a:spcPts val="0"/>
              </a:spcAft>
              <a:buNone/>
            </a:pPr>
            <a:r>
              <a:rPr lang="en-US" sz="5400" b="1" i="0" u="none" strike="noStrike" cap="none" spc="0" baseline="0">
                <a:solidFill>
                  <a:srgbClr val="000000"/>
                </a:solidFill>
                <a:ea typeface="黑体" pitchFamily="49" charset="-122"/>
                <a:cs typeface="Arial" pitchFamily="34" charset="0"/>
              </a:rPr>
              <a:t>共同努力</a:t>
            </a:r>
            <a:r>
              <a:rPr lang="en-US" sz="3200" b="1" i="0" u="none" strike="noStrike" cap="none" spc="0" baseline="0">
                <a:solidFill>
                  <a:srgbClr val="000000"/>
                </a:solidFill>
                <a:ea typeface="黑体" pitchFamily="49" charset="-122"/>
                <a:cs typeface="Arial" pitchFamily="34" charset="0"/>
              </a:rPr>
              <a:t/>
            </a:r>
            <a:br>
              <a:rPr lang="en-US" sz="3200" b="1" i="0" u="none" strike="noStrike" cap="none" spc="0" baseline="0">
                <a:solidFill>
                  <a:srgbClr val="000000"/>
                </a:solidFill>
                <a:ea typeface="黑体" pitchFamily="49" charset="-122"/>
                <a:cs typeface="Arial" pitchFamily="34" charset="0"/>
              </a:rPr>
            </a:br>
            <a:r>
              <a:rPr lang="en-US" sz="200" b="1" i="0" u="none" strike="noStrike" cap="none" spc="0" baseline="0">
                <a:solidFill>
                  <a:srgbClr val="000000"/>
                </a:solidFill>
                <a:ea typeface="黑体" pitchFamily="49" charset="-122"/>
                <a:cs typeface="Arial" pitchFamily="34" charset="0"/>
              </a:rPr>
              <a:t> </a:t>
            </a:r>
            <a:r>
              <a:rPr lang="en-US" sz="2000" b="1" i="0" u="none" strike="noStrike" cap="none" spc="0" baseline="0">
                <a:solidFill>
                  <a:srgbClr val="000000"/>
                </a:solidFill>
                <a:ea typeface="黑体" pitchFamily="49" charset="-122"/>
                <a:cs typeface="Arial" pitchFamily="34" charset="0"/>
              </a:rPr>
              <a:t>我们将推动 </a:t>
            </a:r>
            <a:r>
              <a:rPr lang="en-US" sz="2000" b="1" i="0" u="none" strike="noStrike" cap="none" spc="0" baseline="0">
                <a:solidFill>
                  <a:srgbClr val="8BAAC3">
                    <a:lumMod val="75000"/>
                  </a:srgbClr>
                </a:solidFill>
                <a:ea typeface="黑体" pitchFamily="49" charset="-122"/>
                <a:cs typeface="Arial" pitchFamily="34" charset="0"/>
              </a:rPr>
              <a:t>JAVA EE</a:t>
            </a:r>
          </a:p>
          <a:p>
            <a:pPr marL="0" marR="0" indent="0" algn="l" defTabSz="914400">
              <a:lnSpc>
                <a:spcPct val="90000"/>
              </a:lnSpc>
              <a:spcBef>
                <a:spcPts val="0"/>
              </a:spcBef>
              <a:spcAft>
                <a:spcPts val="0"/>
              </a:spcAft>
              <a:buNone/>
            </a:pPr>
            <a:r>
              <a:rPr lang="en-US" sz="200" b="1" i="0">
                <a:ea typeface="黑体" pitchFamily="49" charset="-122"/>
                <a:cs typeface="Arial" pitchFamily="34" charset="0"/>
              </a:rPr>
              <a:t> </a:t>
            </a:r>
            <a:r>
              <a:rPr lang="en-US" sz="2000" b="1" i="0">
                <a:ea typeface="黑体" pitchFamily="49" charset="-122"/>
                <a:cs typeface="Arial" pitchFamily="34" charset="0"/>
              </a:rPr>
              <a:t>向前发展</a:t>
            </a:r>
          </a:p>
        </p:txBody>
      </p:sp>
      <p:pic>
        <p:nvPicPr>
          <p:cNvPr id="6" name="Picture 2" descr="http://duke.kenai.com/Oracle/OracleStratSmall.png"/>
          <p:cNvPicPr>
            <a:picLocks noChangeAspect="1" noChangeArrowheads="1"/>
          </p:cNvPicPr>
          <p:nvPr/>
        </p:nvPicPr>
        <p:blipFill>
          <a:blip r:embed="rId3"/>
          <a:srcRect/>
          <a:stretch>
            <a:fillRect/>
          </a:stretch>
        </p:blipFill>
        <p:spPr bwMode="auto">
          <a:xfrm>
            <a:off x="1463674" y="3049588"/>
            <a:ext cx="1673225" cy="1422241"/>
          </a:xfrm>
          <a:prstGeom prst="rect">
            <a:avLst/>
          </a:prstGeom>
          <a:noFill/>
        </p:spPr>
      </p:pic>
      <p:sp>
        <p:nvSpPr>
          <p:cNvPr id="7" name="TextBox 6"/>
          <p:cNvSpPr txBox="1"/>
          <p:nvPr/>
        </p:nvSpPr>
        <p:spPr>
          <a:xfrm rot="20159674">
            <a:off x="1146175" y="2853093"/>
            <a:ext cx="1352550" cy="523220"/>
          </a:xfrm>
          <a:prstGeom prst="rect">
            <a:avLst/>
          </a:prstGeom>
          <a:noFill/>
        </p:spPr>
        <p:txBody>
          <a:bodyPr wrap="square" rtlCol="0">
            <a:spAutoFit/>
          </a:bodyPr>
          <a:lstStyle/>
          <a:p>
            <a:pPr algn="l">
              <a:buNone/>
            </a:pPr>
            <a:r>
              <a:rPr lang="en-US" sz="1400" b="0" i="0">
                <a:ea typeface="黑体" pitchFamily="49" charset="-122"/>
                <a:cs typeface="Arial" pitchFamily="34" charset="0"/>
              </a:rPr>
              <a:t>这里是您的</a:t>
            </a:r>
          </a:p>
          <a:p>
            <a:pPr algn="l">
              <a:buNone/>
            </a:pPr>
            <a:r>
              <a:rPr lang="en-US" sz="1400" b="0" i="0">
                <a:ea typeface="黑体" pitchFamily="49" charset="-122"/>
                <a:cs typeface="Arial" pitchFamily="34" charset="0"/>
              </a:rPr>
              <a:t> JUG</a:t>
            </a:r>
          </a:p>
        </p:txBody>
      </p:sp>
    </p:spTree>
    <p:extLst>
      <p:ext uri="{BB962C8B-B14F-4D97-AF65-F5344CB8AC3E}">
        <p14:creationId xmlns:p14="http://schemas.microsoft.com/office/powerpoint/2010/main" xmlns="" val="1273152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1481" y="1552575"/>
            <a:ext cx="8080963" cy="2922999"/>
          </a:xfrm>
          <a:prstGeom prst="roundRect">
            <a:avLst>
              <a:gd name="adj" fmla="val 555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latin typeface="Arial" pitchFamily="34" charset="0"/>
              <a:ea typeface="黑体" pitchFamily="49" charset="-122"/>
              <a:cs typeface="Arial" pitchFamily="34" charset="0"/>
            </a:endParaRPr>
          </a:p>
        </p:txBody>
      </p:sp>
      <p:sp>
        <p:nvSpPr>
          <p:cNvPr id="4" name="Rectangle 3"/>
          <p:cNvSpPr/>
          <p:nvPr/>
        </p:nvSpPr>
        <p:spPr>
          <a:xfrm>
            <a:off x="3475182" y="1391228"/>
            <a:ext cx="2470727" cy="35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srgbClr val="000000">
                    <a:alpha val="25000"/>
                  </a:srgbClr>
                </a:outerShdw>
              </a:effectLst>
              <a:latin typeface="Arial" pitchFamily="34" charset="0"/>
              <a:ea typeface="黑体" pitchFamily="49" charset="-122"/>
              <a:cs typeface="Arial" pitchFamily="34" charset="0"/>
            </a:endParaRPr>
          </a:p>
        </p:txBody>
      </p:sp>
      <p:pic>
        <p:nvPicPr>
          <p:cNvPr id="22" name="Picture 21" descr="4417544_intl map.png"/>
          <p:cNvPicPr>
            <a:picLocks noChangeAspect="1"/>
          </p:cNvPicPr>
          <p:nvPr/>
        </p:nvPicPr>
        <p:blipFill rotWithShape="1">
          <a:blip r:embed="rId3" cstate="print">
            <a:duotone>
              <a:schemeClr val="accent2">
                <a:shade val="45000"/>
                <a:satMod val="135000"/>
              </a:schemeClr>
              <a:prstClr val="white"/>
            </a:duotone>
            <a:lum contrast="-8000"/>
            <a:alphaModFix amt="80000"/>
            <a:extLst>
              <a:ext uri="{28A0092B-C50C-407E-A947-70E740481C1C}">
                <a14:useLocalDpi xmlns:a14="http://schemas.microsoft.com/office/drawing/2010/main" xmlns=""/>
              </a:ext>
            </a:extLst>
          </a:blip>
          <a:srcRect/>
          <a:stretch/>
        </p:blipFill>
        <p:spPr>
          <a:xfrm>
            <a:off x="904675" y="279912"/>
            <a:ext cx="7428938" cy="3710652"/>
          </a:xfrm>
          <a:prstGeom prst="rect">
            <a:avLst/>
          </a:prstGeom>
        </p:spPr>
      </p:pic>
      <p:sp>
        <p:nvSpPr>
          <p:cNvPr id="3" name="Title 2"/>
          <p:cNvSpPr>
            <a:spLocks noGrp="1"/>
          </p:cNvSpPr>
          <p:nvPr>
            <p:ph type="title"/>
          </p:nvPr>
        </p:nvSpPr>
        <p:spPr/>
        <p:txBody>
          <a:bodyPr/>
          <a:lstStyle/>
          <a:p>
            <a:pPr algn="l">
              <a:lnSpc>
                <a:spcPct val="90000"/>
              </a:lnSpc>
              <a:spcBef>
                <a:spcPts val="0"/>
              </a:spcBef>
              <a:spcAft>
                <a:spcPts val="0"/>
              </a:spcAft>
              <a:buNone/>
            </a:pPr>
            <a:r>
              <a:rPr lang="en-US" sz="2800" b="1" i="0">
                <a:solidFill>
                  <a:srgbClr val="000000"/>
                </a:solidFill>
                <a:effectLst>
                  <a:outerShdw blurRad="50800" dist="38100" dir="2700000" algn="tl">
                    <a:srgbClr val="000000">
                      <a:alpha val="25000"/>
                    </a:srgbClr>
                  </a:outerShdw>
                </a:effectLst>
                <a:ea typeface="黑体" pitchFamily="49" charset="-122"/>
              </a:rPr>
              <a:t>Java：</a:t>
            </a:r>
            <a:r>
              <a:rPr lang="en-US" sz="2800" b="1" i="0">
                <a:solidFill>
                  <a:srgbClr val="000000"/>
                </a:solidFill>
                <a:ea typeface="黑体" pitchFamily="49" charset="-122"/>
              </a:rPr>
              <a:t>行业采用</a:t>
            </a:r>
            <a:r>
              <a:rPr lang="en-US" sz="2800" b="1" i="0">
                <a:solidFill>
                  <a:srgbClr val="000000"/>
                </a:solidFill>
                <a:effectLst>
                  <a:outerShdw blurRad="50800" dist="38100" dir="2700000" algn="tl">
                    <a:srgbClr val="000000">
                      <a:alpha val="25000"/>
                    </a:srgbClr>
                  </a:outerShdw>
                </a:effectLst>
                <a:ea typeface="黑体" pitchFamily="49" charset="-122"/>
              </a:rPr>
              <a:t>最为广泛</a:t>
            </a:r>
          </a:p>
        </p:txBody>
      </p:sp>
      <p:sp>
        <p:nvSpPr>
          <p:cNvPr id="2" name="Rounded Rectangle 1"/>
          <p:cNvSpPr/>
          <p:nvPr/>
        </p:nvSpPr>
        <p:spPr>
          <a:xfrm>
            <a:off x="611481" y="825500"/>
            <a:ext cx="8080963" cy="3651250"/>
          </a:xfrm>
          <a:prstGeom prst="roundRect">
            <a:avLst>
              <a:gd name="adj" fmla="val 5556"/>
            </a:avLst>
          </a:prstGeom>
          <a:gradFill flip="none" rotWithShape="1">
            <a:gsLst>
              <a:gs pos="0">
                <a:schemeClr val="bg1">
                  <a:alpha val="0"/>
                </a:schemeClr>
              </a:gs>
              <a:gs pos="51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latin typeface="Arial" pitchFamily="34" charset="0"/>
              <a:ea typeface="黑体" pitchFamily="49" charset="-122"/>
              <a:cs typeface="Arial" pitchFamily="34" charset="0"/>
            </a:endParaRPr>
          </a:p>
        </p:txBody>
      </p:sp>
      <p:cxnSp>
        <p:nvCxnSpPr>
          <p:cNvPr id="16" name="Straight Connector 15"/>
          <p:cNvCxnSpPr/>
          <p:nvPr/>
        </p:nvCxnSpPr>
        <p:spPr>
          <a:xfrm>
            <a:off x="1141172" y="4048861"/>
            <a:ext cx="1498832" cy="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descr="TransLatGlobe.pn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a:xfrm>
            <a:off x="3755214" y="629607"/>
            <a:ext cx="1773520" cy="1836530"/>
          </a:xfrm>
          <a:prstGeom prst="rect">
            <a:avLst/>
          </a:prstGeom>
          <a:effectLst>
            <a:outerShdw blurRad="193675" dir="5400000" sx="90000" sy="-19000">
              <a:srgbClr val="000000">
                <a:alpha val="16000"/>
              </a:srgbClr>
            </a:outerShdw>
          </a:effectLst>
        </p:spPr>
      </p:pic>
      <p:sp>
        <p:nvSpPr>
          <p:cNvPr id="5" name="Oval 4"/>
          <p:cNvSpPr/>
          <p:nvPr/>
        </p:nvSpPr>
        <p:spPr>
          <a:xfrm>
            <a:off x="3808941" y="516468"/>
            <a:ext cx="1702242" cy="1876090"/>
          </a:xfrm>
          <a:prstGeom prst="ellipse">
            <a:avLst/>
          </a:prstGeom>
          <a:gradFill flip="none" rotWithShape="1">
            <a:gsLst>
              <a:gs pos="6000">
                <a:srgbClr val="FFFFFF"/>
              </a:gs>
              <a:gs pos="10000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50800" dist="38100" dir="2700000" algn="tl" rotWithShape="0">
                  <a:srgbClr val="000000">
                    <a:alpha val="25000"/>
                  </a:srgbClr>
                </a:outerShdw>
              </a:effectLst>
              <a:latin typeface="Arial" pitchFamily="34" charset="0"/>
              <a:ea typeface="黑体" pitchFamily="49" charset="-122"/>
              <a:cs typeface="Arial" pitchFamily="34" charset="0"/>
            </a:endParaRPr>
          </a:p>
        </p:txBody>
      </p:sp>
      <p:sp>
        <p:nvSpPr>
          <p:cNvPr id="13" name="TextBox 12"/>
          <p:cNvSpPr txBox="1"/>
          <p:nvPr/>
        </p:nvSpPr>
        <p:spPr>
          <a:xfrm>
            <a:off x="2782085" y="1130121"/>
            <a:ext cx="3753520" cy="885713"/>
          </a:xfrm>
          <a:prstGeom prst="rect">
            <a:avLst/>
          </a:prstGeom>
          <a:noFill/>
        </p:spPr>
        <p:txBody>
          <a:bodyPr wrap="square" rtlCol="0">
            <a:spAutoFit/>
          </a:bodyPr>
          <a:lstStyle/>
          <a:p>
            <a:pPr algn="ctr">
              <a:spcBef>
                <a:spcPts val="0"/>
              </a:spcBef>
              <a:buNone/>
            </a:pPr>
            <a:r>
              <a:rPr lang="en-US" sz="3600" b="1" i="0">
                <a:solidFill>
                  <a:srgbClr val="E98211"/>
                </a:solidFill>
                <a:effectLst>
                  <a:outerShdw blurRad="50800" dist="38100" dir="2700000" algn="tl">
                    <a:srgbClr val="000000">
                      <a:alpha val="25000"/>
                    </a:srgbClr>
                  </a:outerShdw>
                </a:effectLst>
                <a:ea typeface="黑体" pitchFamily="49" charset="-122"/>
                <a:cs typeface="Arial" pitchFamily="34" charset="0"/>
              </a:rPr>
              <a:t>9,000,000 名</a:t>
            </a:r>
            <a:r>
              <a:rPr lang="en-US" b="1" i="0">
                <a:solidFill>
                  <a:srgbClr val="E98211"/>
                </a:solidFill>
                <a:effectLst>
                  <a:outerShdw blurRad="50800" dist="38100" dir="2700000" algn="tl">
                    <a:srgbClr val="000000">
                      <a:alpha val="25000"/>
                    </a:srgbClr>
                  </a:outerShdw>
                </a:effectLst>
                <a:ea typeface="黑体" pitchFamily="49" charset="-122"/>
                <a:cs typeface="Arial" pitchFamily="34" charset="0"/>
              </a:rPr>
              <a:t/>
            </a:r>
            <a:br>
              <a:rPr lang="en-US" b="1" i="0">
                <a:solidFill>
                  <a:srgbClr val="E98211"/>
                </a:solidFill>
                <a:effectLst>
                  <a:outerShdw blurRad="50800" dist="38100" dir="2700000" algn="tl">
                    <a:srgbClr val="000000">
                      <a:alpha val="25000"/>
                    </a:srgbClr>
                  </a:outerShdw>
                </a:effectLst>
                <a:ea typeface="黑体" pitchFamily="49" charset="-122"/>
                <a:cs typeface="Arial" pitchFamily="34" charset="0"/>
              </a:rPr>
            </a:br>
            <a:r>
              <a:rPr lang="en-US" sz="1600" b="1" i="0">
                <a:solidFill>
                  <a:srgbClr val="000000">
                    <a:lumMod val="50000"/>
                    <a:lumOff val="50000"/>
                  </a:srgbClr>
                </a:solidFill>
                <a:effectLst>
                  <a:outerShdw blurRad="50800" dist="38100" dir="2700000" algn="tl">
                    <a:srgbClr val="000000">
                      <a:alpha val="25000"/>
                    </a:srgbClr>
                  </a:outerShdw>
                </a:effectLst>
                <a:ea typeface="黑体" pitchFamily="49" charset="-122"/>
                <a:cs typeface="Arial" pitchFamily="34" charset="0"/>
              </a:rPr>
              <a:t>JAVA 开发人员</a:t>
            </a:r>
          </a:p>
        </p:txBody>
      </p:sp>
      <p:pic>
        <p:nvPicPr>
          <p:cNvPr id="7"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095733" y="3064061"/>
            <a:ext cx="1250840" cy="612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 name="Picture 1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981279" y="3069669"/>
            <a:ext cx="601281" cy="601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5" name="Picture 5"/>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699458" y="2346754"/>
            <a:ext cx="1011773" cy="51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sap-logo-1873802.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843692" y="3790275"/>
            <a:ext cx="892496" cy="440050"/>
          </a:xfrm>
          <a:prstGeom prst="rect">
            <a:avLst/>
          </a:prstGeom>
        </p:spPr>
      </p:pic>
      <p:pic>
        <p:nvPicPr>
          <p:cNvPr id="6" name="Picture 1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84474" y="3055760"/>
            <a:ext cx="1102073" cy="55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8" name="Picture 17" descr="hitachi.jpg"/>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110720" y="2533448"/>
            <a:ext cx="1203086" cy="206814"/>
          </a:xfrm>
          <a:prstGeom prst="rect">
            <a:avLst/>
          </a:prstGeom>
        </p:spPr>
      </p:pic>
      <p:pic>
        <p:nvPicPr>
          <p:cNvPr id="21" name="Picture 3"/>
          <p:cNvPicPr>
            <a:picLocks noChangeAspect="1" noChangeArrowheads="1"/>
          </p:cNvPicPr>
          <p:nvPr/>
        </p:nvPicPr>
        <p:blipFill>
          <a:blip r:embed="rId11"/>
          <a:srcRect/>
          <a:stretch>
            <a:fillRect/>
          </a:stretch>
        </p:blipFill>
        <p:spPr bwMode="auto">
          <a:xfrm>
            <a:off x="7104510" y="3743754"/>
            <a:ext cx="1245806" cy="533094"/>
          </a:xfrm>
          <a:prstGeom prst="rect">
            <a:avLst/>
          </a:prstGeom>
          <a:noFill/>
          <a:ln w="9525">
            <a:noFill/>
            <a:miter lim="800000"/>
            <a:headEnd/>
            <a:tailEnd/>
          </a:ln>
        </p:spPr>
      </p:pic>
      <p:pic>
        <p:nvPicPr>
          <p:cNvPr id="11" name="Picture 2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06398" y="3267703"/>
            <a:ext cx="1286807" cy="186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3"/>
          <p:cNvPicPr>
            <a:picLocks noChangeAspect="1"/>
          </p:cNvPicPr>
          <p:nvPr/>
        </p:nvPicPr>
        <p:blipFill>
          <a:blip r:embed="rId13">
            <a:extLst>
              <a:ext uri="{28A0092B-C50C-407E-A947-70E740481C1C}">
                <a14:useLocalDpi xmlns:a14="http://schemas.microsoft.com/office/drawing/2010/main" xmlns="" val="0"/>
              </a:ext>
            </a:extLst>
          </a:blip>
          <a:srcRect/>
          <a:stretch>
            <a:fillRect/>
          </a:stretch>
        </p:blipFill>
        <p:spPr bwMode="auto">
          <a:xfrm>
            <a:off x="855823" y="2516294"/>
            <a:ext cx="999706" cy="301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IBM.jpg"/>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816108" y="3726983"/>
            <a:ext cx="1075041" cy="566634"/>
          </a:xfrm>
          <a:prstGeom prst="rect">
            <a:avLst/>
          </a:prstGeom>
        </p:spPr>
      </p:pic>
      <p:pic>
        <p:nvPicPr>
          <p:cNvPr id="8" name="Picture 18"/>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35265" y="3049965"/>
            <a:ext cx="965843" cy="671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20"/>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184766" y="3907883"/>
            <a:ext cx="1638675" cy="204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4"/>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bwMode="auto">
          <a:xfrm>
            <a:off x="2419256" y="2397369"/>
            <a:ext cx="1209338" cy="55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0" name="Picture 2" descr="https://si0.twimg.com/profile_images/1929378807/ow2-twitter-logo.png"/>
          <p:cNvPicPr>
            <a:picLocks noChangeAspect="1" noChangeArrowheads="1"/>
          </p:cNvPicPr>
          <p:nvPr/>
        </p:nvPicPr>
        <p:blipFill>
          <a:blip r:embed="rId18"/>
          <a:srcRect/>
          <a:stretch>
            <a:fillRect/>
          </a:stretch>
        </p:blipFill>
        <p:spPr bwMode="auto">
          <a:xfrm>
            <a:off x="4131835" y="3352899"/>
            <a:ext cx="1296863" cy="1296863"/>
          </a:xfrm>
          <a:prstGeom prst="rect">
            <a:avLst/>
          </a:prstGeom>
          <a:noFill/>
        </p:spPr>
      </p:pic>
      <p:sp>
        <p:nvSpPr>
          <p:cNvPr id="37" name="Rectangle 36"/>
          <p:cNvSpPr/>
          <p:nvPr/>
        </p:nvSpPr>
        <p:spPr>
          <a:xfrm>
            <a:off x="1833094" y="1942665"/>
            <a:ext cx="5672605" cy="292388"/>
          </a:xfrm>
          <a:prstGeom prst="rect">
            <a:avLst/>
          </a:prstGeom>
        </p:spPr>
        <p:txBody>
          <a:bodyPr wrap="square">
            <a:spAutoFit/>
          </a:bodyPr>
          <a:lstStyle/>
          <a:p>
            <a:pPr algn="ctr">
              <a:buNone/>
            </a:pPr>
            <a:r>
              <a:rPr lang="en-US" sz="1300" b="1" i="0">
                <a:solidFill>
                  <a:srgbClr val="000000">
                    <a:lumMod val="50000"/>
                    <a:lumOff val="50000"/>
                  </a:srgbClr>
                </a:solidFill>
                <a:effectLst>
                  <a:outerShdw blurRad="50800" dist="38100" dir="2700000" algn="tl">
                    <a:srgbClr val="000000">
                      <a:alpha val="25000"/>
                    </a:srgbClr>
                  </a:outerShdw>
                </a:effectLst>
                <a:ea typeface="黑体" pitchFamily="49" charset="-122"/>
                <a:cs typeface="Arial" pitchFamily="34" charset="0"/>
              </a:rPr>
              <a:t>部署到 18 种符合 JAVA 标准的应用服务器</a:t>
            </a:r>
          </a:p>
        </p:txBody>
      </p:sp>
    </p:spTree>
    <p:extLst>
      <p:ext uri="{BB962C8B-B14F-4D97-AF65-F5344CB8AC3E}">
        <p14:creationId xmlns:p14="http://schemas.microsoft.com/office/powerpoint/2010/main" xmlns="" val="326178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3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727927" y="893174"/>
            <a:ext cx="5756366" cy="3837576"/>
            <a:chOff x="1727927" y="750299"/>
            <a:chExt cx="5756366" cy="3837576"/>
          </a:xfrm>
        </p:grpSpPr>
        <p:grpSp>
          <p:nvGrpSpPr>
            <p:cNvPr id="5" name="Group 13"/>
            <p:cNvGrpSpPr/>
            <p:nvPr/>
          </p:nvGrpSpPr>
          <p:grpSpPr>
            <a:xfrm>
              <a:off x="1727927" y="750299"/>
              <a:ext cx="5756366" cy="3837576"/>
              <a:chOff x="1727927" y="750299"/>
              <a:chExt cx="5756366" cy="3837576"/>
            </a:xfrm>
          </p:grpSpPr>
          <p:graphicFrame>
            <p:nvGraphicFramePr>
              <p:cNvPr id="3" name="Chart 2"/>
              <p:cNvGraphicFramePr/>
              <p:nvPr>
                <p:extLst>
                  <p:ext uri="{D42A27DB-BD31-4B8C-83A1-F6EECF244321}">
                    <p14:modId xmlns:p14="http://schemas.microsoft.com/office/powerpoint/2010/main" xmlns="" val="1712732097"/>
                  </p:ext>
                </p:extLst>
              </p:nvPr>
            </p:nvGraphicFramePr>
            <p:xfrm>
              <a:off x="1727927" y="750299"/>
              <a:ext cx="5756366" cy="3837576"/>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2985213" y="1048189"/>
                <a:ext cx="3241796" cy="3241795"/>
              </a:xfrm>
              <a:prstGeom prst="ellipse">
                <a:avLst/>
              </a:prstGeom>
              <a:solidFill>
                <a:srgbClr val="FFFFFF">
                  <a:alpha val="29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50" dirty="0">
                  <a:latin typeface="Arial" pitchFamily="34" charset="0"/>
                  <a:ea typeface="黑体" pitchFamily="49" charset="-122"/>
                  <a:cs typeface="Arial" pitchFamily="34" charset="0"/>
                </a:endParaRPr>
              </a:p>
            </p:txBody>
          </p:sp>
        </p:grpSp>
        <p:sp>
          <p:nvSpPr>
            <p:cNvPr id="66" name="Oval 65"/>
            <p:cNvSpPr/>
            <p:nvPr/>
          </p:nvSpPr>
          <p:spPr>
            <a:xfrm>
              <a:off x="3905161" y="1968138"/>
              <a:ext cx="1401898" cy="14018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50" dirty="0">
                <a:latin typeface="Arial" pitchFamily="34" charset="0"/>
                <a:ea typeface="黑体" pitchFamily="49" charset="-122"/>
                <a:cs typeface="Arial" pitchFamily="34" charset="0"/>
              </a:endParaRPr>
            </a:p>
          </p:txBody>
        </p:sp>
      </p:grpSp>
      <p:sp>
        <p:nvSpPr>
          <p:cNvPr id="72709" name="Rectangle 11"/>
          <p:cNvSpPr>
            <a:spLocks noGrp="1" noChangeArrowheads="1"/>
          </p:cNvSpPr>
          <p:nvPr>
            <p:ph type="title"/>
          </p:nvPr>
        </p:nvSpPr>
        <p:spPr>
          <a:xfrm>
            <a:off x="804862" y="246063"/>
            <a:ext cx="8229600" cy="406400"/>
          </a:xfrm>
        </p:spPr>
        <p:txBody>
          <a:bodyPr/>
          <a:lstStyle/>
          <a:p>
            <a:pPr algn="l">
              <a:lnSpc>
                <a:spcPct val="90000"/>
              </a:lnSpc>
              <a:spcBef>
                <a:spcPts val="0"/>
              </a:spcBef>
              <a:spcAft>
                <a:spcPts val="0"/>
              </a:spcAft>
              <a:buNone/>
            </a:pPr>
            <a:r>
              <a:rPr lang="en-US" sz="2800" b="1" i="0">
                <a:solidFill>
                  <a:srgbClr val="5582A5"/>
                </a:solidFill>
                <a:ea typeface="黑体" pitchFamily="49" charset="-122"/>
              </a:rPr>
              <a:t>Java</a:t>
            </a:r>
            <a:r>
              <a:rPr lang="en-US" sz="2800" b="1" i="0">
                <a:solidFill>
                  <a:srgbClr val="000000"/>
                </a:solidFill>
                <a:ea typeface="黑体" pitchFamily="49" charset="-122"/>
              </a:rPr>
              <a:t> 系列</a:t>
            </a:r>
            <a:r>
              <a:rPr lang="en-US" sz="1800" b="1" i="0">
                <a:solidFill>
                  <a:srgbClr val="000000"/>
                </a:solidFill>
                <a:ea typeface="黑体" pitchFamily="49" charset="-122"/>
              </a:rPr>
              <a:t/>
            </a:r>
            <a:br>
              <a:rPr lang="en-US" sz="1800" b="1" i="0">
                <a:solidFill>
                  <a:srgbClr val="000000"/>
                </a:solidFill>
                <a:ea typeface="黑体" pitchFamily="49" charset="-122"/>
              </a:rPr>
            </a:br>
            <a:r>
              <a:rPr lang="en-US" sz="1800" b="0" i="0">
                <a:solidFill>
                  <a:srgbClr val="5B6981"/>
                </a:solidFill>
                <a:ea typeface="黑体" pitchFamily="49" charset="-122"/>
              </a:rPr>
              <a:t>Java 社区设立的标准</a:t>
            </a:r>
          </a:p>
        </p:txBody>
      </p:sp>
      <p:grpSp>
        <p:nvGrpSpPr>
          <p:cNvPr id="6" name="Group 7"/>
          <p:cNvGrpSpPr/>
          <p:nvPr/>
        </p:nvGrpSpPr>
        <p:grpSpPr>
          <a:xfrm>
            <a:off x="182880" y="1176596"/>
            <a:ext cx="8305205" cy="3463888"/>
            <a:chOff x="182880" y="1033721"/>
            <a:chExt cx="8305205" cy="3463888"/>
          </a:xfrm>
        </p:grpSpPr>
        <p:grpSp>
          <p:nvGrpSpPr>
            <p:cNvPr id="7" name="Group 4"/>
            <p:cNvGrpSpPr/>
            <p:nvPr/>
          </p:nvGrpSpPr>
          <p:grpSpPr>
            <a:xfrm>
              <a:off x="5569098" y="3291840"/>
              <a:ext cx="2776112" cy="956310"/>
              <a:chOff x="5569098" y="3291840"/>
              <a:chExt cx="2776112" cy="956310"/>
            </a:xfrm>
          </p:grpSpPr>
          <p:grpSp>
            <p:nvGrpSpPr>
              <p:cNvPr id="8" name="Group 17"/>
              <p:cNvGrpSpPr/>
              <p:nvPr/>
            </p:nvGrpSpPr>
            <p:grpSpPr>
              <a:xfrm>
                <a:off x="5569098" y="3496547"/>
                <a:ext cx="903805" cy="100418"/>
                <a:chOff x="5569098" y="3496547"/>
                <a:chExt cx="903805" cy="100418"/>
              </a:xfrm>
            </p:grpSpPr>
            <p:sp>
              <p:nvSpPr>
                <p:cNvPr id="61" name="Oval 60"/>
                <p:cNvSpPr/>
                <p:nvPr/>
              </p:nvSpPr>
              <p:spPr>
                <a:xfrm>
                  <a:off x="5569098" y="3496547"/>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cxnSp>
              <p:nvCxnSpPr>
                <p:cNvPr id="62" name="Straight Connector 61"/>
                <p:cNvCxnSpPr/>
                <p:nvPr/>
              </p:nvCxnSpPr>
              <p:spPr>
                <a:xfrm flipH="1">
                  <a:off x="5667745" y="3547139"/>
                  <a:ext cx="451883"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6133253" y="3547139"/>
                  <a:ext cx="339650" cy="0"/>
                </a:xfrm>
                <a:prstGeom prst="line">
                  <a:avLst/>
                </a:prstGeom>
                <a:ln w="12700" cmpd="sng">
                  <a:solidFill>
                    <a:srgbClr val="F79403"/>
                  </a:solidFill>
                </a:ln>
                <a:effectLst/>
              </p:spPr>
              <p:style>
                <a:lnRef idx="2">
                  <a:schemeClr val="accent1"/>
                </a:lnRef>
                <a:fillRef idx="0">
                  <a:schemeClr val="accent1"/>
                </a:fillRef>
                <a:effectRef idx="1">
                  <a:schemeClr val="accent1"/>
                </a:effectRef>
                <a:fontRef idx="minor">
                  <a:schemeClr val="tx1"/>
                </a:fontRef>
              </p:style>
            </p:cxnSp>
          </p:grpSp>
          <p:sp>
            <p:nvSpPr>
              <p:cNvPr id="64" name="Content Placeholder 1"/>
              <p:cNvSpPr txBox="1">
                <a:spLocks/>
              </p:cNvSpPr>
              <p:nvPr/>
            </p:nvSpPr>
            <p:spPr bwMode="auto">
              <a:xfrm>
                <a:off x="6263953" y="3291840"/>
                <a:ext cx="2081257" cy="956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072" lvl="1" indent="-173736" algn="l">
                  <a:spcAft>
                    <a:spcPts val="100"/>
                  </a:spcAft>
                  <a:buClr>
                    <a:srgbClr val="F79403"/>
                  </a:buClr>
                  <a:buSzPct val="120000"/>
                  <a:buFont typeface="Wingdings"/>
                  <a:buChar char="§"/>
                </a:pPr>
                <a:r>
                  <a:rPr lang="en-US" sz="1300" b="0" i="0">
                    <a:ea typeface="黑体" pitchFamily="49" charset="-122"/>
                  </a:rPr>
                  <a:t>用于创建富企业客户端应用程序的首选平台。</a:t>
                </a:r>
              </a:p>
            </p:txBody>
          </p:sp>
        </p:grpSp>
        <p:sp>
          <p:nvSpPr>
            <p:cNvPr id="59" name="Content Placeholder 1"/>
            <p:cNvSpPr txBox="1">
              <a:spLocks/>
            </p:cNvSpPr>
            <p:nvPr/>
          </p:nvSpPr>
          <p:spPr bwMode="auto">
            <a:xfrm>
              <a:off x="182880" y="3291840"/>
              <a:ext cx="2397708" cy="120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072" lvl="1" indent="-173736" algn="l">
                <a:spcAft>
                  <a:spcPts val="100"/>
                </a:spcAft>
                <a:buClr>
                  <a:srgbClr val="000000">
                    <a:lumMod val="50000"/>
                  </a:srgbClr>
                </a:buClr>
                <a:buSzPct val="120000"/>
                <a:buFont typeface="Wingdings"/>
                <a:buChar char="§"/>
              </a:pPr>
              <a:r>
                <a:rPr lang="en-US" sz="1300" b="0" i="0">
                  <a:ea typeface="黑体" pitchFamily="49" charset="-122"/>
                </a:rPr>
                <a:t>支持针对智能 M2M 系统和设备至数据中心解决方案的跨平台产品。</a:t>
              </a:r>
            </a:p>
            <a:p>
              <a:pPr marL="576072" lvl="1" indent="-173736" algn="l">
                <a:spcAft>
                  <a:spcPts val="100"/>
                </a:spcAft>
                <a:buClr>
                  <a:srgbClr val="000000">
                    <a:lumMod val="50000"/>
                  </a:srgbClr>
                </a:buClr>
                <a:buSzPct val="120000"/>
                <a:buFont typeface="Wingdings"/>
                <a:buChar char="§"/>
              </a:pPr>
              <a:endParaRPr lang="en-US" sz="1300" dirty="0" smtClean="0">
                <a:ea typeface="黑体" pitchFamily="49" charset="-122"/>
              </a:endParaRPr>
            </a:p>
            <a:p>
              <a:pPr marL="576072" lvl="1" indent="-173736" algn="l">
                <a:spcAft>
                  <a:spcPts val="100"/>
                </a:spcAft>
                <a:buClr>
                  <a:srgbClr val="000000">
                    <a:lumMod val="50000"/>
                  </a:srgbClr>
                </a:buClr>
                <a:buSzPct val="120000"/>
                <a:buFont typeface="Wingdings"/>
                <a:buChar char="§"/>
              </a:pPr>
              <a:endParaRPr lang="en-US" sz="1300" dirty="0" smtClean="0">
                <a:ea typeface="黑体" pitchFamily="49" charset="-122"/>
              </a:endParaRPr>
            </a:p>
          </p:txBody>
        </p:sp>
        <p:grpSp>
          <p:nvGrpSpPr>
            <p:cNvPr id="9" name="Group 1"/>
            <p:cNvGrpSpPr/>
            <p:nvPr/>
          </p:nvGrpSpPr>
          <p:grpSpPr>
            <a:xfrm>
              <a:off x="5186326" y="1033721"/>
              <a:ext cx="3301759" cy="1166554"/>
              <a:chOff x="5186326" y="1033721"/>
              <a:chExt cx="3301759" cy="1166554"/>
            </a:xfrm>
          </p:grpSpPr>
          <p:grpSp>
            <p:nvGrpSpPr>
              <p:cNvPr id="10" name="Group 15"/>
              <p:cNvGrpSpPr/>
              <p:nvPr/>
            </p:nvGrpSpPr>
            <p:grpSpPr>
              <a:xfrm>
                <a:off x="5186326" y="1033721"/>
                <a:ext cx="100418" cy="467449"/>
                <a:chOff x="5186326" y="1033721"/>
                <a:chExt cx="100418" cy="467449"/>
              </a:xfrm>
            </p:grpSpPr>
            <p:sp>
              <p:nvSpPr>
                <p:cNvPr id="52" name="Oval 51"/>
                <p:cNvSpPr/>
                <p:nvPr/>
              </p:nvSpPr>
              <p:spPr>
                <a:xfrm>
                  <a:off x="5186326" y="1400752"/>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cxnSp>
              <p:nvCxnSpPr>
                <p:cNvPr id="53" name="Straight Connector 52"/>
                <p:cNvCxnSpPr/>
                <p:nvPr/>
              </p:nvCxnSpPr>
              <p:spPr>
                <a:xfrm flipV="1">
                  <a:off x="5239488" y="1033721"/>
                  <a:ext cx="0" cy="383953"/>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55" name="Content Placeholder 1"/>
              <p:cNvSpPr txBox="1">
                <a:spLocks/>
              </p:cNvSpPr>
              <p:nvPr/>
            </p:nvSpPr>
            <p:spPr bwMode="auto">
              <a:xfrm>
                <a:off x="6289819" y="1280160"/>
                <a:ext cx="2198266" cy="920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072" lvl="1" indent="-173736" algn="l">
                  <a:spcAft>
                    <a:spcPts val="100"/>
                  </a:spcAft>
                  <a:buClr>
                    <a:srgbClr val="5382A1"/>
                  </a:buClr>
                  <a:buSzPct val="120000"/>
                  <a:buFont typeface="Wingdings"/>
                  <a:buChar char="§"/>
                </a:pPr>
                <a:r>
                  <a:rPr lang="en-US" sz="1300" b="0" i="0">
                    <a:ea typeface="黑体" pitchFamily="49" charset="-122"/>
                  </a:rPr>
                  <a:t>行业标准，针对服务器端 Java 计算的集成平台。</a:t>
                </a:r>
              </a:p>
              <a:p>
                <a:pPr marL="402336" lvl="1" indent="0" algn="l">
                  <a:spcAft>
                    <a:spcPts val="100"/>
                  </a:spcAft>
                  <a:buNone/>
                </a:pPr>
                <a:r>
                  <a:rPr lang="en-US" sz="1300" b="0" i="0">
                    <a:ea typeface="黑体" pitchFamily="49" charset="-122"/>
                  </a:rPr>
                  <a:t/>
                </a:r>
                <a:br>
                  <a:rPr lang="en-US" sz="1300" b="0" i="0">
                    <a:ea typeface="黑体" pitchFamily="49" charset="-122"/>
                  </a:rPr>
                </a:br>
                <a:endParaRPr lang="en-US" sz="1300" b="0" i="0">
                  <a:ea typeface="黑体" pitchFamily="49" charset="-122"/>
                </a:endParaRPr>
              </a:p>
            </p:txBody>
          </p:sp>
        </p:grpSp>
      </p:grpSp>
      <p:pic>
        <p:nvPicPr>
          <p:cNvPr id="33" name="Picture 32" descr="Java.logo.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81745" y="2188411"/>
            <a:ext cx="662542" cy="1164968"/>
          </a:xfrm>
          <a:prstGeom prst="rect">
            <a:avLst/>
          </a:prstGeom>
        </p:spPr>
      </p:pic>
      <p:sp>
        <p:nvSpPr>
          <p:cNvPr id="48" name="Oval 47"/>
          <p:cNvSpPr/>
          <p:nvPr/>
        </p:nvSpPr>
        <p:spPr>
          <a:xfrm>
            <a:off x="3876485" y="1543611"/>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cxnSp>
        <p:nvCxnSpPr>
          <p:cNvPr id="49" name="Straight Connector 48"/>
          <p:cNvCxnSpPr/>
          <p:nvPr/>
        </p:nvCxnSpPr>
        <p:spPr>
          <a:xfrm flipV="1">
            <a:off x="3929647" y="1176580"/>
            <a:ext cx="0" cy="383953"/>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833563" y="1176338"/>
            <a:ext cx="20907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833563" y="1176337"/>
            <a:ext cx="0" cy="1952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3521221" y="3639422"/>
            <a:ext cx="100418" cy="1004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a typeface="黑体" pitchFamily="49" charset="-122"/>
              <a:cs typeface="Arial" pitchFamily="34" charset="0"/>
            </a:endParaRPr>
          </a:p>
        </p:txBody>
      </p:sp>
      <p:cxnSp>
        <p:nvCxnSpPr>
          <p:cNvPr id="71" name="Straight Connector 70"/>
          <p:cNvCxnSpPr/>
          <p:nvPr/>
        </p:nvCxnSpPr>
        <p:spPr>
          <a:xfrm flipH="1">
            <a:off x="3062655" y="3690014"/>
            <a:ext cx="451883"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2732827" y="3690014"/>
            <a:ext cx="339650" cy="0"/>
          </a:xfrm>
          <a:prstGeom prst="line">
            <a:avLst/>
          </a:prstGeom>
          <a:ln w="12700"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5239092" y="1176322"/>
            <a:ext cx="20907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330049" y="1176321"/>
            <a:ext cx="0" cy="1952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Oval 35"/>
          <p:cNvSpPr/>
          <p:nvPr/>
        </p:nvSpPr>
        <p:spPr bwMode="auto">
          <a:xfrm rot="18774601">
            <a:off x="2937035" y="1211919"/>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Down">
              <a:avLst/>
            </a:prstTxWarp>
            <a:flatTx/>
          </a:bodyPr>
          <a:lstStyle/>
          <a:p>
            <a:pPr algn="ctr">
              <a:lnSpc>
                <a:spcPct val="90000"/>
              </a:lnSpc>
              <a:buNone/>
            </a:pPr>
            <a:r>
              <a:rPr lang="en-US" sz="1400" b="1" i="0" spc="50">
                <a:solidFill>
                  <a:schemeClr val="bg1"/>
                </a:solidFill>
                <a:ea typeface="黑体" pitchFamily="49" charset="-122"/>
                <a:cs typeface="Arial" pitchFamily="34" charset="0"/>
              </a:rPr>
              <a:t>Java FX</a:t>
            </a:r>
          </a:p>
        </p:txBody>
      </p:sp>
      <p:sp>
        <p:nvSpPr>
          <p:cNvPr id="38" name="Oval 37"/>
          <p:cNvSpPr/>
          <p:nvPr/>
        </p:nvSpPr>
        <p:spPr bwMode="auto">
          <a:xfrm rot="18719499">
            <a:off x="2932863" y="1139438"/>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Up">
              <a:avLst>
                <a:gd name="adj" fmla="val 9969233"/>
              </a:avLst>
            </a:prstTxWarp>
            <a:flatTx/>
          </a:bodyPr>
          <a:lstStyle/>
          <a:p>
            <a:pPr algn="ctr">
              <a:lnSpc>
                <a:spcPct val="90000"/>
              </a:lnSpc>
              <a:buNone/>
            </a:pPr>
            <a:r>
              <a:rPr lang="en-US" sz="1400" b="1" i="0" spc="50">
                <a:solidFill>
                  <a:schemeClr val="bg1"/>
                </a:solidFill>
                <a:ea typeface="黑体" pitchFamily="49" charset="-122"/>
                <a:cs typeface="Arial" pitchFamily="34" charset="0"/>
              </a:rPr>
              <a:t>Java SE</a:t>
            </a:r>
          </a:p>
        </p:txBody>
      </p:sp>
      <p:sp>
        <p:nvSpPr>
          <p:cNvPr id="39" name="Oval 38"/>
          <p:cNvSpPr/>
          <p:nvPr/>
        </p:nvSpPr>
        <p:spPr bwMode="auto">
          <a:xfrm rot="2805594">
            <a:off x="2958268" y="1179655"/>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Up">
              <a:avLst>
                <a:gd name="adj" fmla="val 9969233"/>
              </a:avLst>
            </a:prstTxWarp>
            <a:flatTx/>
          </a:bodyPr>
          <a:lstStyle/>
          <a:p>
            <a:pPr algn="ctr">
              <a:lnSpc>
                <a:spcPct val="90000"/>
              </a:lnSpc>
              <a:buNone/>
            </a:pPr>
            <a:r>
              <a:rPr lang="en-US" sz="1400" b="1" i="0" spc="50">
                <a:solidFill>
                  <a:schemeClr val="bg1"/>
                </a:solidFill>
                <a:ea typeface="黑体" pitchFamily="49" charset="-122"/>
                <a:cs typeface="Arial" pitchFamily="34" charset="0"/>
              </a:rPr>
              <a:t>Java EE</a:t>
            </a:r>
          </a:p>
        </p:txBody>
      </p:sp>
      <p:sp>
        <p:nvSpPr>
          <p:cNvPr id="45" name="Oval 44"/>
          <p:cNvSpPr/>
          <p:nvPr/>
        </p:nvSpPr>
        <p:spPr bwMode="auto">
          <a:xfrm rot="2653437">
            <a:off x="2876711" y="1164294"/>
            <a:ext cx="3294600" cy="3294958"/>
          </a:xfrm>
          <a:prstGeom prst="ellipse">
            <a:avLst/>
          </a:prstGeom>
          <a:noFill/>
          <a:ln w="19050" cap="flat" cmpd="sng" algn="ctr">
            <a:noFill/>
            <a:prstDash val="solid"/>
            <a:round/>
            <a:headEnd type="none" w="med" len="med"/>
            <a:tailEnd type="none" w="med" len="med"/>
          </a:ln>
          <a:effectLst/>
          <a:scene3d>
            <a:camera prst="orthographicFront"/>
            <a:lightRig rig="threePt" dir="t"/>
          </a:scene3d>
          <a:sp3d>
            <a:bevelT/>
          </a:sp3d>
        </p:spPr>
        <p:txBody>
          <a:bodyPr spcFirstLastPara="1" wrap="none" anchor="ctr">
            <a:prstTxWarp prst="textArchDown">
              <a:avLst/>
            </a:prstTxWarp>
            <a:flatTx/>
          </a:bodyPr>
          <a:lstStyle/>
          <a:p>
            <a:pPr algn="ctr">
              <a:lnSpc>
                <a:spcPct val="90000"/>
              </a:lnSpc>
              <a:buNone/>
            </a:pPr>
            <a:r>
              <a:rPr lang="en-US" sz="1400" b="1" i="0" spc="50">
                <a:solidFill>
                  <a:schemeClr val="bg1"/>
                </a:solidFill>
                <a:ea typeface="黑体" pitchFamily="49" charset="-122"/>
                <a:cs typeface="Arial" pitchFamily="34" charset="0"/>
              </a:rPr>
              <a:t>Java Embedded</a:t>
            </a:r>
          </a:p>
        </p:txBody>
      </p:sp>
      <p:sp>
        <p:nvSpPr>
          <p:cNvPr id="46" name="Content Placeholder 1"/>
          <p:cNvSpPr txBox="1">
            <a:spLocks/>
          </p:cNvSpPr>
          <p:nvPr/>
        </p:nvSpPr>
        <p:spPr bwMode="auto">
          <a:xfrm>
            <a:off x="182880" y="1672590"/>
            <a:ext cx="2397708" cy="120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168275" algn="l" defTabSz="228600" rtl="0" eaLnBrk="0" fontAlgn="base" hangingPunct="0">
              <a:spcBef>
                <a:spcPct val="0"/>
              </a:spcBef>
              <a:spcAft>
                <a:spcPts val="600"/>
              </a:spcAft>
              <a:buClr>
                <a:schemeClr val="accent1"/>
              </a:buClr>
              <a:buSzPct val="85000"/>
              <a:buFont typeface="Wingdings" pitchFamily="2" charset="2"/>
              <a:buChar char="§"/>
              <a:defRPr sz="2000" kern="1200">
                <a:solidFill>
                  <a:schemeClr val="tx1"/>
                </a:solidFill>
                <a:latin typeface="Arial" pitchFamily="34" charset="0"/>
                <a:ea typeface="ＭＳ Ｐゴシック" pitchFamily="-65" charset="-128"/>
                <a:cs typeface="Arial" pitchFamily="34" charset="0"/>
              </a:defRPr>
            </a:lvl1pPr>
            <a:lvl2pPr marL="6318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2pPr>
            <a:lvl3pPr marL="974725" indent="-174625" algn="l" defTabSz="228600" rtl="0" eaLnBrk="0" fontAlgn="base" hangingPunct="0">
              <a:spcBef>
                <a:spcPct val="0"/>
              </a:spcBef>
              <a:spcAft>
                <a:spcPts val="600"/>
              </a:spcAft>
              <a:buClr>
                <a:schemeClr val="accent1"/>
              </a:buClr>
              <a:buSzPct val="85000"/>
              <a:buFont typeface="Wingdings" pitchFamily="2" charset="2"/>
              <a:buChar char="§"/>
              <a:defRPr kern="1200">
                <a:solidFill>
                  <a:schemeClr val="tx1"/>
                </a:solidFill>
                <a:latin typeface="Arial" pitchFamily="34" charset="0"/>
                <a:ea typeface="ＭＳ Ｐゴシック" pitchFamily="-65" charset="-128"/>
                <a:cs typeface="Arial" pitchFamily="34" charset="0"/>
              </a:defRPr>
            </a:lvl3pPr>
            <a:lvl4pPr marL="1431925" indent="-228600" algn="l" defTabSz="228600" rtl="0" eaLnBrk="0" fontAlgn="base" hangingPunct="0">
              <a:spcBef>
                <a:spcPct val="0"/>
              </a:spcBef>
              <a:spcAft>
                <a:spcPts val="600"/>
              </a:spcAft>
              <a:buSzPct val="85000"/>
              <a:buFont typeface="Arial" pitchFamily="34" charset="0"/>
              <a:buChar char="–"/>
              <a:defRPr kern="1200">
                <a:solidFill>
                  <a:schemeClr val="tx1"/>
                </a:solidFill>
                <a:latin typeface="Arial" pitchFamily="34" charset="0"/>
                <a:ea typeface="ＭＳ Ｐゴシック" pitchFamily="-65" charset="-128"/>
                <a:cs typeface="Arial" pitchFamily="34" charset="0"/>
              </a:defRPr>
            </a:lvl4pPr>
            <a:lvl5pPr marL="1828800" indent="-168275" algn="l" rtl="0" eaLnBrk="0" fontAlgn="base" hangingPunct="0">
              <a:spcBef>
                <a:spcPct val="0"/>
              </a:spcBef>
              <a:spcAft>
                <a:spcPts val="600"/>
              </a:spcAft>
              <a:buClr>
                <a:srgbClr val="FF0000"/>
              </a:buClr>
              <a:buFont typeface="Arial" pitchFamily="34" charset="0"/>
              <a:buChar char="»"/>
              <a:defRPr sz="1400" kern="1200">
                <a:solidFill>
                  <a:schemeClr val="tx2"/>
                </a:solidFill>
                <a:latin typeface="Arial" pitchFamily="34" charset="0"/>
                <a:ea typeface="ＭＳ Ｐゴシック" pitchFamily="-65"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072" lvl="1" indent="-173736" algn="l">
              <a:spcAft>
                <a:spcPts val="100"/>
              </a:spcAft>
              <a:buClr>
                <a:srgbClr val="5382A1">
                  <a:lumMod val="50000"/>
                </a:srgbClr>
              </a:buClr>
              <a:buSzPct val="120000"/>
              <a:buFont typeface="Wingdings"/>
              <a:buChar char="§"/>
            </a:pPr>
            <a:r>
              <a:rPr lang="en-US" sz="1300" b="0" i="0">
                <a:ea typeface="黑体" pitchFamily="49" charset="-122"/>
              </a:rPr>
              <a:t>用于跨异构服务器环境开发和部署高性能和安全的应用程序。</a:t>
            </a:r>
          </a:p>
          <a:p>
            <a:pPr marL="576072" lvl="1" indent="-173736" algn="l">
              <a:spcAft>
                <a:spcPts val="100"/>
              </a:spcAft>
              <a:buClr>
                <a:srgbClr val="5382A1">
                  <a:lumMod val="50000"/>
                </a:srgbClr>
              </a:buClr>
              <a:buSzPct val="120000"/>
              <a:buFont typeface="Wingdings"/>
              <a:buChar char="§"/>
            </a:pPr>
            <a:endParaRPr lang="en-US" sz="1300" dirty="0" smtClean="0">
              <a:ea typeface="黑体" pitchFamily="49" charset="-122"/>
            </a:endParaRPr>
          </a:p>
        </p:txBody>
      </p:sp>
    </p:spTree>
    <p:extLst>
      <p:ext uri="{BB962C8B-B14F-4D97-AF65-F5344CB8AC3E}">
        <p14:creationId xmlns:p14="http://schemas.microsoft.com/office/powerpoint/2010/main" xmlns="" val="2843779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zzl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1371600"/>
            <a:ext cx="8637456" cy="2913694"/>
          </a:xfrm>
          <a:prstGeom prst="rect">
            <a:avLst/>
          </a:prstGeom>
          <a:effectLst/>
        </p:spPr>
      </p:pic>
      <p:grpSp>
        <p:nvGrpSpPr>
          <p:cNvPr id="78852" name="Group 10"/>
          <p:cNvGrpSpPr>
            <a:grpSpLocks/>
          </p:cNvGrpSpPr>
          <p:nvPr/>
        </p:nvGrpSpPr>
        <p:grpSpPr bwMode="auto">
          <a:xfrm>
            <a:off x="6764338" y="4645025"/>
            <a:ext cx="2038350" cy="457200"/>
            <a:chOff x="0" y="0"/>
            <a:chExt cx="1284" cy="288"/>
          </a:xfrm>
        </p:grpSpPr>
        <p:pic>
          <p:nvPicPr>
            <p:cNvPr id="78868"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3" y="109"/>
              <a:ext cx="581"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78869" name="Picture 9"/>
            <p:cNvPicPr>
              <a:picLocks noChangeAspect="1" noChangeArrowheads="1"/>
            </p:cNvPicPr>
            <p:nvPr/>
          </p:nvPicPr>
          <p:blipFill>
            <a:blip r:embed="rId5">
              <a:extLst>
                <a:ext uri="{28A0092B-C50C-407E-A947-70E740481C1C}">
                  <a14:useLocalDpi xmlns:a14="http://schemas.microsoft.com/office/drawing/2010/main" xmlns="" val="0"/>
                </a:ext>
              </a:extLst>
            </a:blip>
            <a:srcRect t="14159" b="15044"/>
            <a:stretch>
              <a:fillRect/>
            </a:stretch>
          </p:blipFill>
          <p:spPr bwMode="auto">
            <a:xfrm>
              <a:off x="0" y="0"/>
              <a:ext cx="597"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grpSp>
      <p:sp>
        <p:nvSpPr>
          <p:cNvPr id="78853" name="Rectangle 11"/>
          <p:cNvSpPr>
            <a:spLocks noGrp="1" noChangeArrowheads="1"/>
          </p:cNvSpPr>
          <p:nvPr>
            <p:ph type="title"/>
          </p:nvPr>
        </p:nvSpPr>
        <p:spPr>
          <a:effectLst/>
        </p:spPr>
        <p:txBody>
          <a:bodyPr/>
          <a:lstStyle/>
          <a:p>
            <a:pPr algn="l">
              <a:lnSpc>
                <a:spcPct val="90000"/>
              </a:lnSpc>
              <a:spcBef>
                <a:spcPts val="0"/>
              </a:spcBef>
              <a:spcAft>
                <a:spcPts val="0"/>
              </a:spcAft>
              <a:buNone/>
            </a:pPr>
            <a:r>
              <a:rPr lang="en-US" sz="2800" b="1" i="0">
                <a:solidFill>
                  <a:srgbClr val="000000"/>
                </a:solidFill>
                <a:ea typeface="黑体" pitchFamily="49" charset="-122"/>
              </a:rPr>
              <a:t>还有更多 — Java EE 的后续发展</a:t>
            </a:r>
          </a:p>
        </p:txBody>
      </p:sp>
      <p:sp>
        <p:nvSpPr>
          <p:cNvPr id="78855" name="Rectangle 12"/>
          <p:cNvSpPr>
            <a:spLocks noGrp="1" noChangeArrowheads="1"/>
          </p:cNvSpPr>
          <p:nvPr>
            <p:ph type="body" sz="quarter" idx="4294967295"/>
          </p:nvPr>
        </p:nvSpPr>
        <p:spPr>
          <a:xfrm>
            <a:off x="749300" y="698500"/>
            <a:ext cx="8229600" cy="304800"/>
          </a:xfrm>
          <a:effectLst/>
        </p:spPr>
        <p:txBody>
          <a:bodyPr/>
          <a:lstStyle/>
          <a:p>
            <a:pPr marL="64008" indent="0" algn="l" defTabSz="228600">
              <a:spcBef>
                <a:spcPts val="0"/>
              </a:spcBef>
              <a:spcAft>
                <a:spcPts val="0"/>
              </a:spcAft>
              <a:buNone/>
            </a:pPr>
            <a:r>
              <a:rPr lang="en-US" sz="2000" b="1" i="0">
                <a:solidFill>
                  <a:srgbClr val="5382A1"/>
                </a:solidFill>
                <a:ea typeface="黑体" pitchFamily="49" charset="-122"/>
              </a:rPr>
              <a:t>云、瘦服务器架构、NoSQL 等等！</a:t>
            </a:r>
          </a:p>
          <a:p>
            <a:pPr marL="228600" indent="-164592" algn="l" defTabSz="228600">
              <a:spcBef>
                <a:spcPts val="0"/>
              </a:spcBef>
              <a:spcAft>
                <a:spcPts val="0"/>
              </a:spcAft>
              <a:buClr>
                <a:srgbClr val="5382A1"/>
              </a:buClr>
              <a:buSzPct val="85000"/>
              <a:buFont typeface="Wingdings"/>
              <a:buChar char="§"/>
            </a:pPr>
            <a:endParaRPr lang="en-US" dirty="0" smtClean="0">
              <a:solidFill>
                <a:srgbClr val="5382A1"/>
              </a:solidFill>
              <a:ea typeface="黑体" pitchFamily="49" charset="-122"/>
            </a:endParaRPr>
          </a:p>
        </p:txBody>
      </p:sp>
      <p:pic>
        <p:nvPicPr>
          <p:cNvPr id="78856" name="Picture 26"/>
          <p:cNvPicPr>
            <a:picLocks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015288" y="4668838"/>
            <a:ext cx="703262" cy="87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a:spLocks noChangeArrowheads="1"/>
          </p:cNvSpPr>
          <p:nvPr/>
        </p:nvSpPr>
        <p:spPr bwMode="auto">
          <a:xfrm>
            <a:off x="3717363" y="2280102"/>
            <a:ext cx="2062823" cy="6946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b="1" i="0">
                <a:solidFill>
                  <a:schemeClr val="bg1"/>
                </a:solidFill>
                <a:ea typeface="黑体" pitchFamily="49" charset="-122"/>
                <a:cs typeface="Arial" pitchFamily="34" charset="0"/>
              </a:rPr>
              <a:t>Java EE </a:t>
            </a:r>
            <a:br>
              <a:rPr lang="en-US" b="1" i="0">
                <a:solidFill>
                  <a:schemeClr val="bg1"/>
                </a:solidFill>
                <a:ea typeface="黑体" pitchFamily="49" charset="-122"/>
                <a:cs typeface="Arial" pitchFamily="34" charset="0"/>
              </a:rPr>
            </a:br>
            <a:r>
              <a:rPr lang="en-US" b="1" i="0">
                <a:solidFill>
                  <a:schemeClr val="bg1"/>
                </a:solidFill>
                <a:ea typeface="黑体" pitchFamily="49" charset="-122"/>
                <a:cs typeface="Arial" pitchFamily="34" charset="0"/>
              </a:rPr>
              <a:t>的后续发展</a:t>
            </a:r>
          </a:p>
        </p:txBody>
      </p:sp>
      <p:sp>
        <p:nvSpPr>
          <p:cNvPr id="25" name="TextBox 24"/>
          <p:cNvSpPr txBox="1">
            <a:spLocks noChangeArrowheads="1"/>
          </p:cNvSpPr>
          <p:nvPr/>
        </p:nvSpPr>
        <p:spPr bwMode="auto">
          <a:xfrm>
            <a:off x="2785472" y="3076976"/>
            <a:ext cx="1919417" cy="477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PaaS</a:t>
            </a:r>
          </a:p>
          <a:p>
            <a:pPr algn="ctr">
              <a:buNone/>
            </a:pPr>
            <a:r>
              <a:rPr lang="en-US" sz="1600" b="1" i="0">
                <a:ea typeface="黑体" pitchFamily="49" charset="-122"/>
                <a:cs typeface="Arial" pitchFamily="34" charset="0"/>
              </a:rPr>
              <a:t>支持</a:t>
            </a:r>
          </a:p>
        </p:txBody>
      </p:sp>
      <p:sp>
        <p:nvSpPr>
          <p:cNvPr id="26" name="TextBox 25"/>
          <p:cNvSpPr txBox="1">
            <a:spLocks noChangeArrowheads="1"/>
          </p:cNvSpPr>
          <p:nvPr/>
        </p:nvSpPr>
        <p:spPr bwMode="auto">
          <a:xfrm>
            <a:off x="3338928" y="1783708"/>
            <a:ext cx="1435908" cy="4112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dirty="0" err="1" smtClean="0">
                <a:ea typeface="黑体" pitchFamily="49" charset="-122"/>
                <a:cs typeface="Arial" pitchFamily="34" charset="0"/>
              </a:rPr>
              <a:t>多租户</a:t>
            </a:r>
            <a:endParaRPr lang="en-US" sz="1600" b="1" i="0" dirty="0">
              <a:ea typeface="黑体" pitchFamily="49" charset="-122"/>
              <a:cs typeface="Arial" pitchFamily="34" charset="0"/>
            </a:endParaRPr>
          </a:p>
        </p:txBody>
      </p:sp>
      <p:sp>
        <p:nvSpPr>
          <p:cNvPr id="27" name="TextBox 26"/>
          <p:cNvSpPr txBox="1">
            <a:spLocks noChangeArrowheads="1"/>
          </p:cNvSpPr>
          <p:nvPr/>
        </p:nvSpPr>
        <p:spPr bwMode="auto">
          <a:xfrm>
            <a:off x="5289648" y="1713048"/>
            <a:ext cx="1523753" cy="2702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NoSQL</a:t>
            </a:r>
          </a:p>
        </p:txBody>
      </p:sp>
      <p:sp>
        <p:nvSpPr>
          <p:cNvPr id="28" name="TextBox 27"/>
          <p:cNvSpPr txBox="1">
            <a:spLocks noChangeArrowheads="1"/>
          </p:cNvSpPr>
          <p:nvPr/>
        </p:nvSpPr>
        <p:spPr bwMode="auto">
          <a:xfrm>
            <a:off x="1445426" y="1999103"/>
            <a:ext cx="1315229" cy="2702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JSON-B</a:t>
            </a:r>
          </a:p>
        </p:txBody>
      </p:sp>
      <p:sp>
        <p:nvSpPr>
          <p:cNvPr id="29" name="TextBox 28"/>
          <p:cNvSpPr txBox="1">
            <a:spLocks noChangeArrowheads="1"/>
          </p:cNvSpPr>
          <p:nvPr/>
        </p:nvSpPr>
        <p:spPr bwMode="auto">
          <a:xfrm>
            <a:off x="923795" y="2561359"/>
            <a:ext cx="1919417" cy="386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状态</a:t>
            </a:r>
            <a:br>
              <a:rPr lang="en-US" sz="1600" b="1" i="0">
                <a:ea typeface="黑体" pitchFamily="49" charset="-122"/>
                <a:cs typeface="Arial" pitchFamily="34" charset="0"/>
              </a:rPr>
            </a:br>
            <a:r>
              <a:rPr lang="en-US" sz="1600" b="1" i="0">
                <a:ea typeface="黑体" pitchFamily="49" charset="-122"/>
                <a:cs typeface="Arial" pitchFamily="34" charset="0"/>
              </a:rPr>
              <a:t>管理</a:t>
            </a:r>
          </a:p>
        </p:txBody>
      </p:sp>
      <p:sp>
        <p:nvSpPr>
          <p:cNvPr id="30" name="TextBox 29"/>
          <p:cNvSpPr txBox="1">
            <a:spLocks noChangeArrowheads="1"/>
          </p:cNvSpPr>
          <p:nvPr/>
        </p:nvSpPr>
        <p:spPr bwMode="auto">
          <a:xfrm>
            <a:off x="5792844" y="3109085"/>
            <a:ext cx="1435908" cy="2523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瘦服务器</a:t>
            </a:r>
            <a:br>
              <a:rPr lang="en-US" sz="1600" b="1" i="0">
                <a:ea typeface="黑体" pitchFamily="49" charset="-122"/>
                <a:cs typeface="Arial" pitchFamily="34" charset="0"/>
              </a:rPr>
            </a:br>
            <a:r>
              <a:rPr lang="en-US" sz="1600" b="1" i="0">
                <a:ea typeface="黑体" pitchFamily="49" charset="-122"/>
                <a:cs typeface="Arial" pitchFamily="34" charset="0"/>
              </a:rPr>
              <a:t>架构</a:t>
            </a:r>
          </a:p>
        </p:txBody>
      </p:sp>
      <p:sp>
        <p:nvSpPr>
          <p:cNvPr id="31" name="TextBox 30"/>
          <p:cNvSpPr txBox="1">
            <a:spLocks noChangeArrowheads="1"/>
          </p:cNvSpPr>
          <p:nvPr/>
        </p:nvSpPr>
        <p:spPr bwMode="auto">
          <a:xfrm>
            <a:off x="6430843" y="2141893"/>
            <a:ext cx="2277565" cy="2702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l">
              <a:buNone/>
            </a:pPr>
            <a:r>
              <a:rPr lang="en-US" sz="1600" b="1" i="0">
                <a:ea typeface="黑体" pitchFamily="49" charset="-122"/>
                <a:cs typeface="Arial" pitchFamily="34" charset="0"/>
              </a:rPr>
              <a:t>并发</a:t>
            </a:r>
          </a:p>
        </p:txBody>
      </p:sp>
      <p:sp>
        <p:nvSpPr>
          <p:cNvPr id="32" name="TextBox 31"/>
          <p:cNvSpPr txBox="1">
            <a:spLocks noChangeArrowheads="1"/>
          </p:cNvSpPr>
          <p:nvPr/>
        </p:nvSpPr>
        <p:spPr bwMode="auto">
          <a:xfrm>
            <a:off x="6911436" y="2717050"/>
            <a:ext cx="1606517" cy="2702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buNone/>
            </a:pPr>
            <a:r>
              <a:rPr lang="en-US" sz="1600" b="1" i="0">
                <a:ea typeface="黑体" pitchFamily="49" charset="-122"/>
                <a:cs typeface="Arial" pitchFamily="34" charset="0"/>
              </a:rPr>
              <a:t>存储</a:t>
            </a:r>
          </a:p>
        </p:txBody>
      </p:sp>
    </p:spTree>
    <p:extLst>
      <p:ext uri="{BB962C8B-B14F-4D97-AF65-F5344CB8AC3E}">
        <p14:creationId xmlns:p14="http://schemas.microsoft.com/office/powerpoint/2010/main" xmlns="" val="42278607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232400" y="1268708"/>
            <a:ext cx="4098151" cy="550566"/>
          </a:xfrm>
        </p:spPr>
        <p:txBody>
          <a:bodyPr/>
          <a:lstStyle/>
          <a:p>
            <a:pPr algn="l" defTabSz="914400">
              <a:lnSpc>
                <a:spcPct val="90000"/>
              </a:lnSpc>
              <a:spcBef>
                <a:spcPts val="0"/>
              </a:spcBef>
              <a:spcAft>
                <a:spcPts val="0"/>
              </a:spcAft>
              <a:buNone/>
            </a:pPr>
            <a:r>
              <a:rPr lang="en-US" sz="4400" b="1" i="0">
                <a:solidFill>
                  <a:srgbClr val="5382A1"/>
                </a:solidFill>
                <a:effectLst>
                  <a:outerShdw blurRad="50800" dist="38100" dir="2700000" algn="tl">
                    <a:srgbClr val="000000">
                      <a:alpha val="25000"/>
                    </a:srgbClr>
                  </a:outerShdw>
                </a:effectLst>
                <a:latin typeface="Arial" pitchFamily="34" charset="0"/>
                <a:ea typeface="黑体" pitchFamily="49" charset="-122"/>
                <a:cs typeface="Arial" pitchFamily="34" charset="0"/>
              </a:rPr>
              <a:t>下载</a:t>
            </a:r>
          </a:p>
        </p:txBody>
      </p:sp>
      <p:sp>
        <p:nvSpPr>
          <p:cNvPr id="9" name="Title 6"/>
          <p:cNvSpPr txBox="1">
            <a:spLocks/>
          </p:cNvSpPr>
          <p:nvPr/>
        </p:nvSpPr>
        <p:spPr bwMode="auto">
          <a:xfrm>
            <a:off x="5232400" y="1869546"/>
            <a:ext cx="5027612" cy="65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4400" rtl="0" eaLnBrk="1" fontAlgn="base" latinLnBrk="0" hangingPunct="1">
              <a:lnSpc>
                <a:spcPct val="90000"/>
              </a:lnSpc>
              <a:spcBef>
                <a:spcPct val="0"/>
              </a:spcBef>
              <a:spcAft>
                <a:spcPct val="0"/>
              </a:spcAft>
              <a:buNone/>
              <a:defRPr lang="en-US" sz="2800" b="1" kern="1200" dirty="0">
                <a:ln w="0">
                  <a:noFill/>
                </a:ln>
                <a:solidFill>
                  <a:schemeClr val="tx1"/>
                </a:solidFill>
                <a:effectLst/>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2pPr>
            <a:lvl3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3pPr>
            <a:lvl4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4pPr>
            <a:lvl5pPr algn="l" rtl="0" eaLnBrk="0" fontAlgn="base" hangingPunct="0">
              <a:lnSpc>
                <a:spcPct val="90000"/>
              </a:lnSpc>
              <a:spcBef>
                <a:spcPct val="0"/>
              </a:spcBef>
              <a:spcAft>
                <a:spcPct val="0"/>
              </a:spcAft>
              <a:defRPr sz="2800" b="1">
                <a:solidFill>
                  <a:schemeClr val="tx1"/>
                </a:solidFill>
                <a:latin typeface="Arial" pitchFamily="-65" charset="0"/>
                <a:ea typeface="ＭＳ Ｐゴシック" pitchFamily="-65" charset="-128"/>
                <a:cs typeface="Arial" pitchFamily="-65" charset="0"/>
              </a:defRPr>
            </a:lvl5pPr>
            <a:lvl6pPr marL="4572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6pPr>
            <a:lvl7pPr marL="9144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7pPr>
            <a:lvl8pPr marL="13716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8pPr>
            <a:lvl9pPr marL="1828800" algn="l" rtl="0" fontAlgn="base">
              <a:lnSpc>
                <a:spcPct val="90000"/>
              </a:lnSpc>
              <a:spcBef>
                <a:spcPct val="0"/>
              </a:spcBef>
              <a:spcAft>
                <a:spcPct val="0"/>
              </a:spcAft>
              <a:defRPr sz="2800" b="1">
                <a:solidFill>
                  <a:schemeClr val="tx1"/>
                </a:solidFill>
                <a:latin typeface="Arial" pitchFamily="-65" charset="0"/>
                <a:ea typeface="ＭＳ Ｐゴシック" pitchFamily="-65" charset="-128"/>
              </a:defRPr>
            </a:lvl9pPr>
          </a:lstStyle>
          <a:p>
            <a:pPr algn="l">
              <a:buNone/>
            </a:pPr>
            <a:r>
              <a:rPr lang="en-US" sz="3200" b="0" i="0">
                <a:solidFill>
                  <a:srgbClr val="A3A3A3">
                    <a:lumMod val="50000"/>
                  </a:srgbClr>
                </a:solidFill>
                <a:effectLst>
                  <a:outerShdw blurRad="50800" dist="38100" dir="2700000" algn="tl">
                    <a:srgbClr val="000000">
                      <a:alpha val="25000"/>
                    </a:srgbClr>
                  </a:outerShdw>
                </a:effectLst>
                <a:latin typeface="Arial"/>
                <a:ea typeface="ＭＳ Ｐゴシック"/>
                <a:cs typeface="+mn-cs"/>
              </a:rPr>
              <a:t>Java EE 7 SDK</a:t>
            </a:r>
          </a:p>
        </p:txBody>
      </p:sp>
      <p:sp>
        <p:nvSpPr>
          <p:cNvPr id="10" name="Text Placeholder 7"/>
          <p:cNvSpPr>
            <a:spLocks noGrp="1"/>
          </p:cNvSpPr>
          <p:nvPr>
            <p:ph type="body" sz="quarter" idx="13"/>
          </p:nvPr>
        </p:nvSpPr>
        <p:spPr>
          <a:xfrm>
            <a:off x="5232400" y="2368550"/>
            <a:ext cx="5166784" cy="1755775"/>
          </a:xfrm>
        </p:spPr>
        <p:txBody>
          <a:bodyPr/>
          <a:lstStyle/>
          <a:p>
            <a:pPr marL="0" indent="0" algn="l" defTabSz="228600">
              <a:lnSpc>
                <a:spcPct val="120000"/>
              </a:lnSpc>
              <a:spcBef>
                <a:spcPts val="0"/>
              </a:spcBef>
              <a:spcAft>
                <a:spcPts val="0"/>
              </a:spcAft>
              <a:buNone/>
            </a:pPr>
            <a:r>
              <a:rPr lang="en-US" sz="2600" b="0" i="0" dirty="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oracle.com/</a:t>
            </a:r>
            <a:r>
              <a:rPr lang="en-US" sz="2600" b="0" i="0" dirty="0" err="1">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javaee</a:t>
            </a:r>
            <a:r>
              <a:rPr lang="en-US" sz="1200" b="0" i="0" dirty="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 </a:t>
            </a:r>
          </a:p>
          <a:p>
            <a:pPr marL="0" indent="0" algn="l" defTabSz="228600">
              <a:lnSpc>
                <a:spcPct val="120000"/>
              </a:lnSpc>
              <a:spcBef>
                <a:spcPts val="0"/>
              </a:spcBef>
              <a:spcAft>
                <a:spcPts val="0"/>
              </a:spcAft>
              <a:buNone/>
            </a:pPr>
            <a:endParaRPr lang="en-US" sz="1000" dirty="0" smtClean="0">
              <a:solidFill>
                <a:schemeClr val="bg1">
                  <a:lumMod val="95000"/>
                </a:schemeClr>
              </a:solidFill>
              <a:latin typeface="Arial" pitchFamily="34" charset="0"/>
              <a:ea typeface="黑体" pitchFamily="49" charset="-122"/>
              <a:cs typeface="Arial" pitchFamily="34" charset="0"/>
            </a:endParaRPr>
          </a:p>
          <a:p>
            <a:pPr marL="0" indent="0" algn="l" defTabSz="228600">
              <a:lnSpc>
                <a:spcPct val="120000"/>
              </a:lnSpc>
              <a:spcBef>
                <a:spcPts val="0"/>
              </a:spcBef>
              <a:spcAft>
                <a:spcPts val="0"/>
              </a:spcAft>
              <a:buNone/>
            </a:pPr>
            <a:r>
              <a:rPr lang="en-US" sz="2000" b="1" i="0" dirty="0" err="1">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GlassFish</a:t>
            </a:r>
            <a:r>
              <a:rPr lang="en-US" sz="2000" b="1" i="0" dirty="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 4.0</a:t>
            </a:r>
          </a:p>
          <a:p>
            <a:pPr marL="0" indent="0" algn="l" defTabSz="228600">
              <a:lnSpc>
                <a:spcPct val="120000"/>
              </a:lnSpc>
              <a:spcBef>
                <a:spcPts val="0"/>
              </a:spcBef>
              <a:spcAft>
                <a:spcPts val="0"/>
              </a:spcAft>
              <a:buNone/>
            </a:pPr>
            <a:r>
              <a:rPr lang="en-US" sz="1800" b="0" i="0" dirty="0" err="1">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完整平台或</a:t>
            </a:r>
            <a:r>
              <a:rPr lang="en-US" sz="1800" b="0" i="0" dirty="0">
                <a:solidFill>
                  <a:srgbClr val="A3A3A3">
                    <a:lumMod val="50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 Web Profile</a:t>
            </a:r>
          </a:p>
          <a:p>
            <a:pPr marL="0" indent="0" algn="l" defTabSz="228600">
              <a:lnSpc>
                <a:spcPct val="120000"/>
              </a:lnSpc>
              <a:spcBef>
                <a:spcPts val="0"/>
              </a:spcBef>
              <a:spcAft>
                <a:spcPts val="0"/>
              </a:spcAft>
              <a:buNone/>
            </a:pPr>
            <a:r>
              <a:rPr lang="en-US" sz="2000" b="0" i="0" dirty="0">
                <a:solidFill>
                  <a:srgbClr val="8BAAC3">
                    <a:lumMod val="75000"/>
                  </a:srgbClr>
                </a:solidFill>
                <a:effectLst>
                  <a:outerShdw blurRad="50800" dist="38100" dir="2700000" algn="tl">
                    <a:srgbClr val="000000">
                      <a:alpha val="25000"/>
                    </a:srgbClr>
                  </a:outerShdw>
                </a:effectLst>
                <a:latin typeface="Arial" pitchFamily="34" charset="0"/>
                <a:ea typeface="黑体" pitchFamily="49" charset="-122"/>
                <a:cs typeface="Arial" pitchFamily="34" charset="0"/>
              </a:rPr>
              <a:t>glassfish.org</a:t>
            </a:r>
          </a:p>
        </p:txBody>
      </p:sp>
      <p:pic>
        <p:nvPicPr>
          <p:cNvPr id="19458" name="Picture 2" descr="http://duke.kenai.com/motorcycle/EasyRidinDuke4.png"/>
          <p:cNvPicPr>
            <a:picLocks noChangeAspect="1" noChangeArrowheads="1"/>
          </p:cNvPicPr>
          <p:nvPr/>
        </p:nvPicPr>
        <p:blipFill>
          <a:blip r:embed="rId3"/>
          <a:srcRect/>
          <a:stretch>
            <a:fillRect/>
          </a:stretch>
        </p:blipFill>
        <p:spPr bwMode="auto">
          <a:xfrm>
            <a:off x="712952" y="637357"/>
            <a:ext cx="3497098" cy="3659201"/>
          </a:xfrm>
          <a:prstGeom prst="rect">
            <a:avLst/>
          </a:prstGeom>
          <a:noFill/>
        </p:spPr>
      </p:pic>
    </p:spTree>
    <p:extLst>
      <p:ext uri="{BB962C8B-B14F-4D97-AF65-F5344CB8AC3E}">
        <p14:creationId xmlns:p14="http://schemas.microsoft.com/office/powerpoint/2010/main" xmlns="" val="3873786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dissolve">
                                      <p:cBhvr>
                                        <p:cTn id="11" dur="500"/>
                                        <p:tgtEl>
                                          <p:spTgt spid="10">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dissolve">
                                      <p:cBhvr>
                                        <p:cTn id="14" dur="500"/>
                                        <p:tgtEl>
                                          <p:spTgt spid="10">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vaDukeFY13_Adventurer_full_clr.png"/>
          <p:cNvPicPr>
            <a:picLocks noChangeAspect="1"/>
          </p:cNvPicPr>
          <p:nvPr/>
        </p:nvPicPr>
        <p:blipFill>
          <a:blip r:embed="rId3"/>
          <a:srcRect/>
          <a:stretch>
            <a:fillRect/>
          </a:stretch>
        </p:blipFill>
        <p:spPr bwMode="auto">
          <a:xfrm>
            <a:off x="-622300" y="-152400"/>
            <a:ext cx="5186363" cy="5186363"/>
          </a:xfrm>
          <a:prstGeom prst="rect">
            <a:avLst/>
          </a:prstGeom>
          <a:noFill/>
          <a:ln w="9525">
            <a:noFill/>
            <a:miter lim="800000"/>
            <a:headEnd/>
            <a:tailEnd/>
          </a:ln>
        </p:spPr>
      </p:pic>
      <p:sp>
        <p:nvSpPr>
          <p:cNvPr id="15362" name="Title 3"/>
          <p:cNvSpPr>
            <a:spLocks noGrp="1"/>
          </p:cNvSpPr>
          <p:nvPr>
            <p:ph type="title"/>
          </p:nvPr>
        </p:nvSpPr>
        <p:spPr>
          <a:xfrm>
            <a:off x="4125914" y="320279"/>
            <a:ext cx="4097337" cy="550069"/>
          </a:xfrm>
        </p:spPr>
        <p:txBody>
          <a:bodyPr/>
          <a:lstStyle/>
          <a:p>
            <a:r>
              <a:rPr lang="zh-CN" altLang="en-US" sz="4400" dirty="0" smtClean="0">
                <a:ln>
                  <a:noFill/>
                </a:ln>
                <a:solidFill>
                  <a:schemeClr val="accent1"/>
                </a:solidFill>
                <a:ea typeface="黑体" pitchFamily="49" charset="-122"/>
              </a:rPr>
              <a:t>最新发布</a:t>
            </a:r>
            <a:endParaRPr lang="zh-CN" altLang="en-US" sz="4400" dirty="0" smtClean="0">
              <a:ln>
                <a:noFill/>
              </a:ln>
              <a:solidFill>
                <a:schemeClr val="accent1"/>
              </a:solidFill>
              <a:ea typeface="黑体" pitchFamily="49" charset="-122"/>
            </a:endParaRPr>
          </a:p>
        </p:txBody>
      </p:sp>
      <p:sp>
        <p:nvSpPr>
          <p:cNvPr id="9" name="Title 6"/>
          <p:cNvSpPr txBox="1">
            <a:spLocks/>
          </p:cNvSpPr>
          <p:nvPr/>
        </p:nvSpPr>
        <p:spPr bwMode="auto">
          <a:xfrm>
            <a:off x="3881439" y="1247775"/>
            <a:ext cx="5165725" cy="652463"/>
          </a:xfrm>
          <a:prstGeom prst="rect">
            <a:avLst/>
          </a:prstGeom>
          <a:noFill/>
          <a:ln>
            <a:noFill/>
          </a:ln>
          <a:extLst/>
        </p:spPr>
        <p:txBody>
          <a:bodyPr lIns="0" tIns="0" rIns="0" bIns="0"/>
          <a:lstStyle/>
          <a:p>
            <a:pPr>
              <a:lnSpc>
                <a:spcPct val="90000"/>
              </a:lnSpc>
            </a:pPr>
            <a:r>
              <a:rPr lang="en-US" altLang="zh-CN" sz="2000" b="1">
                <a:solidFill>
                  <a:srgbClr val="321212"/>
                </a:solidFill>
                <a:ea typeface="黑体" pitchFamily="49" charset="-122"/>
                <a:cs typeface="Arial" pitchFamily="34" charset="0"/>
              </a:rPr>
              <a:t>Oracle Java Platform Integrator </a:t>
            </a:r>
            <a:r>
              <a:rPr lang="zh-CN" altLang="en-US" sz="2000" b="1">
                <a:solidFill>
                  <a:srgbClr val="321212"/>
                </a:solidFill>
                <a:ea typeface="黑体" pitchFamily="49" charset="-122"/>
                <a:cs typeface="Arial" pitchFamily="34" charset="0"/>
              </a:rPr>
              <a:t>程序</a:t>
            </a:r>
          </a:p>
          <a:p>
            <a:pPr>
              <a:lnSpc>
                <a:spcPct val="90000"/>
              </a:lnSpc>
            </a:pPr>
            <a:endParaRPr lang="en-US" altLang="zh-CN" sz="2400" b="1">
              <a:solidFill>
                <a:srgbClr val="948A54"/>
              </a:solidFill>
              <a:ea typeface="黑体" pitchFamily="49" charset="-122"/>
              <a:cs typeface="Arial" pitchFamily="34" charset="0"/>
            </a:endParaRPr>
          </a:p>
        </p:txBody>
      </p:sp>
      <p:sp>
        <p:nvSpPr>
          <p:cNvPr id="15364" name="Text Placeholder 7"/>
          <p:cNvSpPr>
            <a:spLocks noGrp="1"/>
          </p:cNvSpPr>
          <p:nvPr>
            <p:ph type="body" sz="quarter" idx="13"/>
          </p:nvPr>
        </p:nvSpPr>
        <p:spPr>
          <a:xfrm>
            <a:off x="3881438" y="1553767"/>
            <a:ext cx="5167312" cy="459581"/>
          </a:xfrm>
        </p:spPr>
        <p:txBody>
          <a:bodyPr/>
          <a:lstStyle/>
          <a:p>
            <a:pPr marL="0" indent="0">
              <a:buFont typeface="Wingdings" pitchFamily="2" charset="2"/>
              <a:buNone/>
            </a:pPr>
            <a:r>
              <a:rPr lang="zh-CN" altLang="en-US" sz="2000" b="1" smtClean="0">
                <a:solidFill>
                  <a:schemeClr val="accent1"/>
                </a:solidFill>
                <a:latin typeface="Arial" pitchFamily="34" charset="0"/>
                <a:ea typeface="黑体" pitchFamily="49" charset="-122"/>
                <a:cs typeface="Arial" pitchFamily="34" charset="0"/>
              </a:rPr>
              <a:t>扩大 </a:t>
            </a:r>
            <a:r>
              <a:rPr lang="en-US" altLang="zh-CN" sz="2000" b="1" smtClean="0">
                <a:solidFill>
                  <a:schemeClr val="accent1"/>
                </a:solidFill>
                <a:latin typeface="Arial" pitchFamily="34" charset="0"/>
                <a:ea typeface="黑体" pitchFamily="49" charset="-122"/>
                <a:cs typeface="Arial" pitchFamily="34" charset="0"/>
              </a:rPr>
              <a:t>Java </a:t>
            </a:r>
            <a:r>
              <a:rPr lang="zh-CN" altLang="en-US" sz="2000" b="1" smtClean="0">
                <a:solidFill>
                  <a:schemeClr val="accent1"/>
                </a:solidFill>
                <a:latin typeface="Arial" pitchFamily="34" charset="0"/>
                <a:ea typeface="黑体" pitchFamily="49" charset="-122"/>
                <a:cs typeface="Arial" pitchFamily="34" charset="0"/>
              </a:rPr>
              <a:t>在物联网 </a:t>
            </a:r>
            <a:r>
              <a:rPr lang="en-US" altLang="zh-CN" sz="2000" b="1" smtClean="0">
                <a:solidFill>
                  <a:schemeClr val="accent1"/>
                </a:solidFill>
                <a:latin typeface="Arial" pitchFamily="34" charset="0"/>
                <a:ea typeface="黑体" pitchFamily="49" charset="-122"/>
                <a:cs typeface="Arial" pitchFamily="34" charset="0"/>
              </a:rPr>
              <a:t>(IoT) </a:t>
            </a:r>
            <a:r>
              <a:rPr lang="zh-CN" altLang="en-US" sz="2000" b="1" smtClean="0">
                <a:solidFill>
                  <a:schemeClr val="accent1"/>
                </a:solidFill>
                <a:latin typeface="Arial" pitchFamily="34" charset="0"/>
                <a:ea typeface="黑体" pitchFamily="49" charset="-122"/>
                <a:cs typeface="Arial" pitchFamily="34" charset="0"/>
              </a:rPr>
              <a:t>中的应用范围</a:t>
            </a:r>
            <a:endParaRPr lang="en-US" altLang="zh-CN" sz="2000" b="1" smtClean="0">
              <a:solidFill>
                <a:schemeClr val="accent1"/>
              </a:solidFill>
              <a:latin typeface="Arial" pitchFamily="34" charset="0"/>
              <a:ea typeface="黑体" pitchFamily="49" charset="-122"/>
              <a:cs typeface="Arial" pitchFamily="34" charset="0"/>
            </a:endParaRPr>
          </a:p>
        </p:txBody>
      </p:sp>
      <p:sp>
        <p:nvSpPr>
          <p:cNvPr id="15365" name="TextBox 1"/>
          <p:cNvSpPr txBox="1">
            <a:spLocks noChangeArrowheads="1"/>
          </p:cNvSpPr>
          <p:nvPr/>
        </p:nvSpPr>
        <p:spPr bwMode="auto">
          <a:xfrm>
            <a:off x="3810000" y="1977629"/>
            <a:ext cx="5334000" cy="1415772"/>
          </a:xfrm>
          <a:prstGeom prst="rect">
            <a:avLst/>
          </a:prstGeom>
          <a:noFill/>
          <a:ln w="9525">
            <a:noFill/>
            <a:miter lim="800000"/>
            <a:headEnd/>
            <a:tailEnd/>
          </a:ln>
        </p:spPr>
        <p:txBody>
          <a:bodyPr>
            <a:spAutoFit/>
          </a:bodyPr>
          <a:lstStyle/>
          <a:p>
            <a:pPr marL="109538" indent="-109538">
              <a:spcAft>
                <a:spcPts val="1200"/>
              </a:spcAft>
              <a:buFont typeface="Arial" pitchFamily="34" charset="0"/>
              <a:buChar char="•"/>
            </a:pPr>
            <a:r>
              <a:rPr lang="zh-CN" altLang="en-US" sz="1400">
                <a:ea typeface="黑体" pitchFamily="49" charset="-122"/>
                <a:cs typeface="Arial" pitchFamily="34" charset="0"/>
              </a:rPr>
              <a:t>轻松定制 </a:t>
            </a:r>
            <a:r>
              <a:rPr lang="en-US" altLang="zh-CN" sz="1400">
                <a:ea typeface="黑体" pitchFamily="49" charset="-122"/>
                <a:cs typeface="Arial" pitchFamily="34" charset="0"/>
              </a:rPr>
              <a:t>Java Embedded </a:t>
            </a:r>
            <a:r>
              <a:rPr lang="zh-CN" altLang="en-US" sz="1400">
                <a:ea typeface="黑体" pitchFamily="49" charset="-122"/>
                <a:cs typeface="Arial" pitchFamily="34" charset="0"/>
              </a:rPr>
              <a:t>以应用于广泛的设备</a:t>
            </a:r>
            <a:endParaRPr lang="en-US" altLang="zh-CN" sz="1400">
              <a:ea typeface="黑体" pitchFamily="49" charset="-122"/>
              <a:cs typeface="Arial" pitchFamily="34" charset="0"/>
            </a:endParaRPr>
          </a:p>
          <a:p>
            <a:pPr marL="109538" indent="-109538">
              <a:spcAft>
                <a:spcPts val="1200"/>
              </a:spcAft>
              <a:buFont typeface="Arial" pitchFamily="34" charset="0"/>
              <a:buChar char="•"/>
            </a:pPr>
            <a:r>
              <a:rPr lang="zh-CN" altLang="en-US" sz="1400">
                <a:ea typeface="黑体" pitchFamily="49" charset="-122"/>
                <a:cs typeface="Arial" pitchFamily="34" charset="0"/>
              </a:rPr>
              <a:t>提高开发和部署的灵活性</a:t>
            </a:r>
            <a:endParaRPr lang="en-US" altLang="zh-CN" sz="1400">
              <a:ea typeface="黑体" pitchFamily="49" charset="-122"/>
              <a:cs typeface="Arial" pitchFamily="34" charset="0"/>
            </a:endParaRPr>
          </a:p>
          <a:p>
            <a:pPr marL="109538" indent="-109538">
              <a:spcAft>
                <a:spcPts val="1200"/>
              </a:spcAft>
              <a:buFont typeface="Arial" pitchFamily="34" charset="0"/>
              <a:buChar char="•"/>
            </a:pPr>
            <a:r>
              <a:rPr lang="zh-CN" altLang="en-US" sz="1400">
                <a:ea typeface="黑体" pitchFamily="49" charset="-122"/>
                <a:cs typeface="Arial" pitchFamily="34" charset="0"/>
              </a:rPr>
              <a:t>跨可选硬件和操作系统实现一致的平台可移植性</a:t>
            </a:r>
            <a:endParaRPr lang="en-US" altLang="zh-CN" sz="1400">
              <a:ea typeface="黑体" pitchFamily="49" charset="-122"/>
              <a:cs typeface="Arial" pitchFamily="34" charset="0"/>
            </a:endParaRPr>
          </a:p>
          <a:p>
            <a:pPr marL="109538" indent="-109538">
              <a:spcAft>
                <a:spcPts val="1200"/>
              </a:spcAft>
              <a:buFont typeface="Arial" pitchFamily="34" charset="0"/>
              <a:buChar char="•"/>
            </a:pPr>
            <a:r>
              <a:rPr lang="zh-CN" altLang="en-US" sz="1400">
                <a:ea typeface="黑体" pitchFamily="49" charset="-122"/>
                <a:cs typeface="Arial" pitchFamily="34" charset="0"/>
              </a:rPr>
              <a:t>降低工程复杂性，缩短上市时间，减少成本</a:t>
            </a:r>
            <a:endParaRPr lang="en-US" altLang="zh-CN" sz="1400">
              <a:ea typeface="黑体" pitchFamily="49" charset="-122"/>
              <a:cs typeface="Arial" pitchFamily="34" charset="0"/>
            </a:endParaRPr>
          </a:p>
        </p:txBody>
      </p:sp>
      <p:sp>
        <p:nvSpPr>
          <p:cNvPr id="7" name="TextBox 6"/>
          <p:cNvSpPr txBox="1"/>
          <p:nvPr/>
        </p:nvSpPr>
        <p:spPr>
          <a:xfrm>
            <a:off x="4860926" y="3425429"/>
            <a:ext cx="4265613" cy="1015663"/>
          </a:xfrm>
          <a:prstGeom prst="rect">
            <a:avLst/>
          </a:prstGeom>
          <a:noFill/>
        </p:spPr>
        <p:txBody>
          <a:bodyPr>
            <a:spAutoFit/>
          </a:bodyPr>
          <a:lstStyle/>
          <a:p>
            <a:pPr algn="r"/>
            <a:r>
              <a:rPr lang="zh-CN" altLang="en-US" sz="2000" b="1" dirty="0">
                <a:solidFill>
                  <a:srgbClr val="E98211"/>
                </a:solidFill>
                <a:ea typeface="黑体" pitchFamily="49" charset="-122"/>
                <a:cs typeface="Arial" pitchFamily="34" charset="0"/>
              </a:rPr>
              <a:t>了解更多信息</a:t>
            </a:r>
            <a:endParaRPr lang="en-US" altLang="zh-CN" sz="2000" b="1" dirty="0">
              <a:solidFill>
                <a:srgbClr val="E98211"/>
              </a:solidFill>
              <a:ea typeface="黑体" pitchFamily="49" charset="-122"/>
              <a:cs typeface="Arial" pitchFamily="34" charset="0"/>
            </a:endParaRPr>
          </a:p>
          <a:p>
            <a:pPr algn="r"/>
            <a:r>
              <a:rPr lang="en-US" altLang="zh-CN" sz="2000" dirty="0" smtClean="0">
                <a:solidFill>
                  <a:schemeClr val="accent3">
                    <a:lumMod val="75000"/>
                  </a:schemeClr>
                </a:solidFill>
              </a:rPr>
              <a:t>oracle.com/</a:t>
            </a:r>
            <a:r>
              <a:rPr lang="en-US" altLang="zh-CN" sz="2000" dirty="0" err="1" smtClean="0">
                <a:solidFill>
                  <a:schemeClr val="accent3">
                    <a:lumMod val="75000"/>
                  </a:schemeClr>
                </a:solidFill>
              </a:rPr>
              <a:t>technetwork</a:t>
            </a:r>
            <a:r>
              <a:rPr lang="en-US" altLang="zh-CN" sz="2000" dirty="0" smtClean="0">
                <a:solidFill>
                  <a:schemeClr val="accent3">
                    <a:lumMod val="75000"/>
                  </a:schemeClr>
                </a:solidFill>
              </a:rPr>
              <a:t>/java/embedded</a:t>
            </a:r>
            <a:endParaRPr lang="en-US" altLang="zh-CN" sz="2000" dirty="0">
              <a:solidFill>
                <a:schemeClr val="accent3">
                  <a:lumMod val="75000"/>
                </a:schemeClr>
              </a:solidFill>
            </a:endParaRPr>
          </a:p>
        </p:txBody>
      </p:sp>
    </p:spTree>
    <p:extLst>
      <p:ext uri="{BB962C8B-B14F-4D97-AF65-F5344CB8AC3E}">
        <p14:creationId xmlns:p14="http://schemas.microsoft.com/office/powerpoint/2010/main" xmlns="" val="495573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42864 -0.23725 C -0.41753 -0.22428 -0.40816 -0.20049 -0.39531 -0.19493 C -0.38802 -0.18227 -0.38559 -0.17362 -0.37621 -0.1696 C -0.37465 -0.16775 -0.37326 -0.16558 -0.37152 -0.16404 C -0.36996 -0.1628 -0.36805 -0.1628 -0.36666 -0.16126 C -0.36545 -0.15971 -0.36493 -0.15662 -0.36354 -0.15539 C -0.36059 -0.15261 -0.35399 -0.14983 -0.35399 -0.14983 C -0.34809 -0.14303 -0.3467 -0.13871 -0.33975 -0.13562 C -0.32239 -0.11492 -0.34965 -0.14581 -0.32864 -0.12728 C -0.32517 -0.12419 -0.32256 -0.11893 -0.31909 -0.11585 C -0.31701 -0.11399 -0.31475 -0.11183 -0.31284 -0.11028 C -0.30972 -0.10812 -0.30329 -0.10472 -0.30329 -0.10472 C -0.30156 -0.10287 -0.3 -0.1004 -0.29843 -0.09885 C -0.29513 -0.09638 -0.28871 -0.09329 -0.28871 -0.09329 C -0.27708 -0.07939 -0.28281 -0.08403 -0.26996 -0.0763 C -0.2684 -0.07538 -0.2651 -0.07352 -0.2651 -0.07352 C -0.26354 -0.07167 -0.26215 -0.0692 -0.26041 -0.06796 C -0.25833 -0.06642 -0.2559 -0.06703 -0.25399 -0.06518 C -0.2526 -0.06395 -0.25225 -0.06024 -0.25086 -0.05931 C -0.24843 -0.05746 -0.24548 -0.05746 -0.24288 -0.05653 C -0.22343 -0.03923 -0.20086 -0.02996 -0.17951 -0.02286 C -0.1184 -0.00216 -0.06336 -1.54464E-8 -3.33333E-6 -1.54464E-8 " pathEditMode="relative" ptsTypes="fffffffffffffffffffff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12" presetClass="entr" presetSubtype="2"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slide(from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5967764" y="743857"/>
            <a:ext cx="3049233" cy="1963038"/>
            <a:chOff x="4967941" y="606706"/>
            <a:chExt cx="3316941" cy="2114177"/>
          </a:xfrm>
          <a:effectLst>
            <a:outerShdw blurRad="50800" dist="38100" dir="2700000" algn="tl" rotWithShape="0">
              <a:srgbClr val="000000">
                <a:alpha val="43000"/>
              </a:srgbClr>
            </a:outerShdw>
          </a:effectLst>
        </p:grpSpPr>
        <p:sp>
          <p:nvSpPr>
            <p:cNvPr id="3" name="Oval Callout 2"/>
            <p:cNvSpPr/>
            <p:nvPr/>
          </p:nvSpPr>
          <p:spPr>
            <a:xfrm>
              <a:off x="4967941" y="606706"/>
              <a:ext cx="3316941" cy="2114177"/>
            </a:xfrm>
            <a:prstGeom prst="wedgeEllipseCallout">
              <a:avLst>
                <a:gd name="adj1" fmla="val -47860"/>
                <a:gd name="adj2" fmla="val 543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itchFamily="34" charset="0"/>
                <a:ea typeface="黑体" pitchFamily="49" charset="-122"/>
                <a:cs typeface="Arial" pitchFamily="34" charset="0"/>
              </a:endParaRPr>
            </a:p>
          </p:txBody>
        </p:sp>
        <p:sp>
          <p:nvSpPr>
            <p:cNvPr id="7" name="TextBox 6"/>
            <p:cNvSpPr txBox="1"/>
            <p:nvPr/>
          </p:nvSpPr>
          <p:spPr>
            <a:xfrm>
              <a:off x="5528207" y="985828"/>
              <a:ext cx="2441584" cy="1160156"/>
            </a:xfrm>
            <a:prstGeom prst="rect">
              <a:avLst/>
            </a:prstGeom>
            <a:noFill/>
          </p:spPr>
          <p:txBody>
            <a:bodyPr wrap="none" rtlCol="0">
              <a:spAutoFit/>
            </a:bodyPr>
            <a:lstStyle/>
            <a:p>
              <a:pPr algn="ctr">
                <a:buNone/>
              </a:pPr>
              <a:r>
                <a:rPr lang="en-US" sz="3200" b="1" i="0" dirty="0" err="1" smtClean="0">
                  <a:solidFill>
                    <a:schemeClr val="bg1"/>
                  </a:solidFill>
                  <a:ea typeface="黑体" pitchFamily="49" charset="-122"/>
                  <a:cs typeface="Arial" pitchFamily="34" charset="0"/>
                </a:rPr>
                <a:t>机会正在</a:t>
              </a:r>
              <a:endParaRPr lang="en-US" sz="3200" b="1" i="0" dirty="0">
                <a:solidFill>
                  <a:schemeClr val="bg1"/>
                </a:solidFill>
                <a:ea typeface="黑体" pitchFamily="49" charset="-122"/>
                <a:cs typeface="Arial" pitchFamily="34" charset="0"/>
              </a:endParaRPr>
            </a:p>
            <a:p>
              <a:pPr algn="ctr">
                <a:buNone/>
              </a:pPr>
              <a:r>
                <a:rPr lang="en-US" sz="3200" b="1" i="0" dirty="0" err="1">
                  <a:solidFill>
                    <a:schemeClr val="bg1"/>
                  </a:solidFill>
                  <a:ea typeface="黑体" pitchFamily="49" charset="-122"/>
                  <a:cs typeface="Arial" pitchFamily="34" charset="0"/>
                </a:rPr>
                <a:t>向您招手</a:t>
              </a:r>
              <a:r>
                <a:rPr lang="en-US" sz="3200" b="1" i="0" dirty="0">
                  <a:solidFill>
                    <a:schemeClr val="bg1"/>
                  </a:solidFill>
                  <a:ea typeface="黑体" pitchFamily="49" charset="-122"/>
                  <a:cs typeface="Arial" pitchFamily="34" charset="0"/>
                </a:rPr>
                <a:t>。</a:t>
              </a:r>
            </a:p>
          </p:txBody>
        </p:sp>
      </p:grpSp>
      <p:sp>
        <p:nvSpPr>
          <p:cNvPr id="10" name="Rounded Rectangle 9"/>
          <p:cNvSpPr/>
          <p:nvPr/>
        </p:nvSpPr>
        <p:spPr>
          <a:xfrm>
            <a:off x="254000" y="1651989"/>
            <a:ext cx="4826000" cy="2165395"/>
          </a:xfrm>
          <a:prstGeom prst="roundRect">
            <a:avLst>
              <a:gd name="adj" fmla="val 0"/>
            </a:avLst>
          </a:prstGeom>
          <a:noFill/>
          <a:ln w="190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spcAft>
                <a:spcPts val="1200"/>
              </a:spcAft>
              <a:buNone/>
            </a:pPr>
            <a:r>
              <a:rPr lang="en-US" sz="4000" b="1" i="0">
                <a:solidFill>
                  <a:srgbClr val="5382A1"/>
                </a:solidFill>
                <a:latin typeface="Arial" pitchFamily="34" charset="0"/>
                <a:ea typeface="黑体" pitchFamily="49" charset="-122"/>
                <a:cs typeface="Arial" pitchFamily="34" charset="0"/>
              </a:rPr>
              <a:t>您的参与</a:t>
            </a:r>
          </a:p>
          <a:p>
            <a:pPr algn="l">
              <a:lnSpc>
                <a:spcPct val="80000"/>
              </a:lnSpc>
              <a:spcAft>
                <a:spcPts val="1200"/>
              </a:spcAft>
              <a:buNone/>
            </a:pPr>
            <a:r>
              <a:rPr lang="en-US" sz="3200" b="0" i="0">
                <a:solidFill>
                  <a:srgbClr val="000000">
                    <a:lumMod val="50000"/>
                    <a:lumOff val="50000"/>
                  </a:srgbClr>
                </a:solidFill>
                <a:latin typeface="Arial" pitchFamily="34" charset="0"/>
                <a:ea typeface="黑体" pitchFamily="49" charset="-122"/>
                <a:cs typeface="Arial" pitchFamily="34" charset="0"/>
              </a:rPr>
              <a:t>就是 Java 的未来</a:t>
            </a:r>
          </a:p>
        </p:txBody>
      </p:sp>
      <p:pic>
        <p:nvPicPr>
          <p:cNvPr id="12" name="Picture 2" descr="http://us.f1423.mail.yahoo.com/ya/download?mid=2%5f0%5f0%5f1%5f182849%5fAIX0i2IAAVwYUFpQiAmLHxA08ro&amp;pid=1.2.4&amp;fid=Inbox&amp;inline=1&amp;appid=YahooMailNeoCL"/>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776106" y="2747211"/>
            <a:ext cx="1846036" cy="171683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8"/>
          <p:cNvGrpSpPr/>
          <p:nvPr/>
        </p:nvGrpSpPr>
        <p:grpSpPr>
          <a:xfrm>
            <a:off x="3717702" y="182568"/>
            <a:ext cx="2770242" cy="1820354"/>
            <a:chOff x="1314861" y="854823"/>
            <a:chExt cx="2913458" cy="1857002"/>
          </a:xfrm>
          <a:solidFill>
            <a:srgbClr val="DD8504"/>
          </a:solidFill>
          <a:effectLst>
            <a:outerShdw blurRad="50800" dist="38100" dir="2700000" algn="tl" rotWithShape="0">
              <a:srgbClr val="000000">
                <a:alpha val="43000"/>
              </a:srgbClr>
            </a:outerShdw>
          </a:effectLst>
        </p:grpSpPr>
        <p:sp>
          <p:nvSpPr>
            <p:cNvPr id="4" name="Oval Callout 3"/>
            <p:cNvSpPr/>
            <p:nvPr/>
          </p:nvSpPr>
          <p:spPr>
            <a:xfrm>
              <a:off x="1314861" y="854823"/>
              <a:ext cx="2913458" cy="1857002"/>
            </a:xfrm>
            <a:prstGeom prst="wedgeEllipseCallout">
              <a:avLst>
                <a:gd name="adj1" fmla="val 25563"/>
                <a:gd name="adj2" fmla="val 73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itchFamily="34" charset="0"/>
                <a:ea typeface="黑体" pitchFamily="49" charset="-122"/>
                <a:cs typeface="Arial" pitchFamily="34" charset="0"/>
              </a:endParaRPr>
            </a:p>
          </p:txBody>
        </p:sp>
        <p:sp>
          <p:nvSpPr>
            <p:cNvPr id="6" name="TextBox 5"/>
            <p:cNvSpPr txBox="1"/>
            <p:nvPr/>
          </p:nvSpPr>
          <p:spPr>
            <a:xfrm>
              <a:off x="1403336" y="1494117"/>
              <a:ext cx="2360561" cy="596548"/>
            </a:xfrm>
            <a:prstGeom prst="rect">
              <a:avLst/>
            </a:prstGeom>
            <a:noFill/>
          </p:spPr>
          <p:txBody>
            <a:bodyPr wrap="none" rtlCol="0">
              <a:spAutoFit/>
            </a:bodyPr>
            <a:lstStyle/>
            <a:p>
              <a:pPr algn="ctr">
                <a:buNone/>
              </a:pPr>
              <a:r>
                <a:rPr lang="en-US" sz="3200" b="1" i="0">
                  <a:solidFill>
                    <a:schemeClr val="bg1"/>
                  </a:solidFill>
                  <a:ea typeface="黑体" pitchFamily="49" charset="-122"/>
                  <a:cs typeface="Arial" pitchFamily="34" charset="0"/>
                </a:rPr>
                <a:t>积极参与。</a:t>
              </a:r>
            </a:p>
          </p:txBody>
        </p:sp>
      </p:grpSp>
    </p:spTree>
    <p:extLst>
      <p:ext uri="{BB962C8B-B14F-4D97-AF65-F5344CB8AC3E}">
        <p14:creationId xmlns:p14="http://schemas.microsoft.com/office/powerpoint/2010/main" xmlns="" val="238275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50"/>
                            </p:stCondLst>
                            <p:childTnLst>
                              <p:par>
                                <p:cTn id="11" presetID="42"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
                                        <p:tgtEl>
                                          <p:spTgt spid="5"/>
                                        </p:tgtEl>
                                      </p:cBhvr>
                                    </p:animEffect>
                                    <p:anim calcmode="lin" valueType="num">
                                      <p:cBhvr>
                                        <p:cTn id="14" dur="300" fill="hold"/>
                                        <p:tgtEl>
                                          <p:spTgt spid="5"/>
                                        </p:tgtEl>
                                        <p:attrNameLst>
                                          <p:attrName>ppt_x</p:attrName>
                                        </p:attrNameLst>
                                      </p:cBhvr>
                                      <p:tavLst>
                                        <p:tav tm="0">
                                          <p:val>
                                            <p:strVal val="#ppt_x"/>
                                          </p:val>
                                        </p:tav>
                                        <p:tav tm="100000">
                                          <p:val>
                                            <p:strVal val="#ppt_x"/>
                                          </p:val>
                                        </p:tav>
                                      </p:tavLst>
                                    </p:anim>
                                    <p:anim calcmode="lin" valueType="num">
                                      <p:cBhvr>
                                        <p:cTn id="15" dur="300" fill="hold"/>
                                        <p:tgtEl>
                                          <p:spTgt spid="5"/>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pPr algn="l">
              <a:lnSpc>
                <a:spcPct val="90000"/>
              </a:lnSpc>
              <a:spcBef>
                <a:spcPts val="0"/>
              </a:spcBef>
              <a:spcAft>
                <a:spcPts val="0"/>
              </a:spcAft>
              <a:buNone/>
            </a:pPr>
            <a:r>
              <a:rPr lang="en-US" sz="2800" b="1" i="0">
                <a:solidFill>
                  <a:srgbClr val="5582A5"/>
                </a:solidFill>
                <a:ea typeface="黑体" pitchFamily="49" charset="-122"/>
              </a:rPr>
              <a:t>阅读：</a:t>
            </a:r>
            <a:r>
              <a:rPr lang="en-US" sz="2800" b="1" i="0">
                <a:solidFill>
                  <a:srgbClr val="000000"/>
                </a:solidFill>
                <a:ea typeface="黑体" pitchFamily="49" charset="-122"/>
              </a:rPr>
              <a:t>Java Magazine</a:t>
            </a:r>
          </a:p>
        </p:txBody>
      </p:sp>
      <p:pic>
        <p:nvPicPr>
          <p:cNvPr id="163842" name="Picture 2" descr="https://si0.twimg.com/profile_images/2623901755/JMag_logo_cmyk.jpg"/>
          <p:cNvPicPr>
            <a:picLocks noChangeAspect="1" noChangeArrowheads="1"/>
          </p:cNvPicPr>
          <p:nvPr/>
        </p:nvPicPr>
        <p:blipFill>
          <a:blip r:embed="rId3"/>
          <a:stretch>
            <a:fillRect/>
          </a:stretch>
        </p:blipFill>
        <p:spPr bwMode="auto">
          <a:xfrm>
            <a:off x="333376" y="1181100"/>
            <a:ext cx="2431275" cy="2382843"/>
          </a:xfrm>
          <a:prstGeom prst="rect">
            <a:avLst/>
          </a:prstGeom>
          <a:noFill/>
        </p:spPr>
      </p:pic>
      <p:sp>
        <p:nvSpPr>
          <p:cNvPr id="27650" name="AutoShape 2" descr="imap://jens%2Eeckels%40oracle%2Ecom@stbeehive.oracle.com:993/fetch%3EUID%3E/INBOX%3E3294?part=1.2.2&amp;filename=maggie-60x98.jpg"/>
          <p:cNvSpPr>
            <a:spLocks noChangeAspect="1" noChangeArrowheads="1"/>
          </p:cNvSpPr>
          <p:nvPr/>
        </p:nvSpPr>
        <p:spPr bwMode="auto">
          <a:xfrm>
            <a:off x="155575" y="-441325"/>
            <a:ext cx="571500" cy="93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723900" y="3793781"/>
            <a:ext cx="4543425" cy="729949"/>
            <a:chOff x="371475" y="3908081"/>
            <a:chExt cx="4543425" cy="729949"/>
          </a:xfrm>
        </p:grpSpPr>
        <p:pic>
          <p:nvPicPr>
            <p:cNvPr id="7" name="Picture 6" descr="maggie-60x98.jpg"/>
            <p:cNvPicPr>
              <a:picLocks noChangeAspect="1"/>
            </p:cNvPicPr>
            <p:nvPr/>
          </p:nvPicPr>
          <p:blipFill>
            <a:blip r:embed="rId4"/>
            <a:stretch>
              <a:fillRect/>
            </a:stretch>
          </p:blipFill>
          <p:spPr>
            <a:xfrm>
              <a:off x="371475" y="3908081"/>
              <a:ext cx="504825" cy="729949"/>
            </a:xfrm>
            <a:prstGeom prst="rect">
              <a:avLst/>
            </a:prstGeom>
            <a:effectLst>
              <a:outerShdw blurRad="76200" dist="50800" dir="13500000" sy="23000" kx="1200000" algn="br" rotWithShape="0">
                <a:prstClr val="black">
                  <a:alpha val="20000"/>
                </a:prstClr>
              </a:outerShdw>
            </a:effectLst>
          </p:spPr>
        </p:pic>
        <p:sp>
          <p:nvSpPr>
            <p:cNvPr id="8" name="TextBox 7"/>
            <p:cNvSpPr txBox="1"/>
            <p:nvPr/>
          </p:nvSpPr>
          <p:spPr>
            <a:xfrm>
              <a:off x="838200" y="4000500"/>
              <a:ext cx="4076700" cy="446276"/>
            </a:xfrm>
            <a:prstGeom prst="rect">
              <a:avLst/>
            </a:prstGeom>
            <a:noFill/>
          </p:spPr>
          <p:txBody>
            <a:bodyPr wrap="square" rtlCol="0">
              <a:spAutoFit/>
            </a:bodyPr>
            <a:lstStyle/>
            <a:p>
              <a:pPr algn="l">
                <a:buNone/>
              </a:pPr>
              <a:r>
                <a:rPr lang="en-US" sz="1200" b="0" i="0">
                  <a:solidFill>
                    <a:srgbClr val="424545">
                      <a:lumMod val="75000"/>
                    </a:srgbClr>
                  </a:solidFill>
                  <a:effectLst>
                    <a:outerShdw blurRad="38100" dist="38100" dir="2700000" algn="tl">
                      <a:srgbClr val="000000">
                        <a:alpha val="11000"/>
                      </a:srgbClr>
                    </a:outerShdw>
                  </a:effectLst>
                  <a:ea typeface="黑体" pitchFamily="49" charset="-122"/>
                  <a:cs typeface="Arial" pitchFamily="34" charset="0"/>
                </a:rPr>
                <a:t>2013 Maggie 奖得主</a:t>
              </a:r>
            </a:p>
            <a:p>
              <a:pPr algn="l">
                <a:buNone/>
              </a:pPr>
              <a:r>
                <a:rPr lang="en-US" sz="1100" b="0" i="0">
                  <a:solidFill>
                    <a:srgbClr val="8BAAC3">
                      <a:lumMod val="50000"/>
                    </a:srgbClr>
                  </a:solidFill>
                  <a:ea typeface="黑体" pitchFamily="49" charset="-122"/>
                  <a:cs typeface="Arial" pitchFamily="34" charset="0"/>
                </a:rPr>
                <a:t>最佳纯数字行业出版物</a:t>
              </a:r>
            </a:p>
          </p:txBody>
        </p:sp>
      </p:grpSp>
      <p:sp>
        <p:nvSpPr>
          <p:cNvPr id="12" name="TextBox 11"/>
          <p:cNvSpPr txBox="1"/>
          <p:nvPr/>
        </p:nvSpPr>
        <p:spPr>
          <a:xfrm>
            <a:off x="2902857" y="1547132"/>
            <a:ext cx="6241143" cy="1646605"/>
          </a:xfrm>
          <a:prstGeom prst="rect">
            <a:avLst/>
          </a:prstGeom>
          <a:noFill/>
        </p:spPr>
        <p:txBody>
          <a:bodyPr wrap="square" rtlCol="0">
            <a:spAutoFit/>
          </a:bodyPr>
          <a:lstStyle/>
          <a:p>
            <a:pPr algn="l">
              <a:buNone/>
            </a:pP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60</a:t>
            </a:r>
            <a:r>
              <a:rPr lang="en-US" sz="4800" b="0" i="0" baseline="30000">
                <a:solidFill>
                  <a:srgbClr val="E98211"/>
                </a:solidFill>
                <a:effectLst>
                  <a:outerShdw blurRad="38100" dist="38100" dir="2700000" algn="tl">
                    <a:srgbClr val="000000">
                      <a:alpha val="12000"/>
                    </a:srgbClr>
                  </a:outerShdw>
                </a:effectLst>
                <a:ea typeface="黑体" pitchFamily="49" charset="-122"/>
                <a:cs typeface="Arial" pitchFamily="34" charset="0"/>
              </a:rPr>
              <a:t>%</a:t>
            </a: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 </a:t>
            </a:r>
            <a:r>
              <a:rPr lang="en-US" sz="2400" b="0" i="0">
                <a:solidFill>
                  <a:srgbClr val="424545"/>
                </a:solidFill>
                <a:ea typeface="黑体" pitchFamily="49" charset="-122"/>
                <a:cs typeface="Arial" pitchFamily="34" charset="0"/>
              </a:rPr>
              <a:t>的内容产生自社区</a:t>
            </a:r>
          </a:p>
          <a:p>
            <a:pPr algn="l">
              <a:buNone/>
            </a:pPr>
            <a:endParaRPr lang="en-US" sz="500" dirty="0" smtClean="0">
              <a:solidFill>
                <a:schemeClr val="tx2"/>
              </a:solidFill>
              <a:ea typeface="黑体" pitchFamily="49" charset="-122"/>
              <a:cs typeface="Arial" pitchFamily="34" charset="0"/>
            </a:endParaRPr>
          </a:p>
          <a:p>
            <a:pPr algn="l">
              <a:buNone/>
            </a:pP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80</a:t>
            </a:r>
            <a:r>
              <a:rPr lang="en-US" sz="4800" b="0" i="0" baseline="30000">
                <a:solidFill>
                  <a:srgbClr val="E98211"/>
                </a:solidFill>
                <a:effectLst>
                  <a:outerShdw blurRad="38100" dist="38100" dir="2700000" algn="tl">
                    <a:srgbClr val="000000">
                      <a:alpha val="12000"/>
                    </a:srgbClr>
                  </a:outerShdw>
                </a:effectLst>
                <a:ea typeface="黑体" pitchFamily="49" charset="-122"/>
                <a:cs typeface="Arial" pitchFamily="34" charset="0"/>
              </a:rPr>
              <a:t>%</a:t>
            </a: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 </a:t>
            </a:r>
            <a:r>
              <a:rPr lang="en-US" sz="2400" b="0" i="0">
                <a:solidFill>
                  <a:srgbClr val="424545"/>
                </a:solidFill>
                <a:ea typeface="黑体" pitchFamily="49" charset="-122"/>
                <a:cs typeface="Arial" pitchFamily="34" charset="0"/>
              </a:rPr>
              <a:t>的读者认为该杂志</a:t>
            </a:r>
            <a:r>
              <a:rPr lang="en-US" sz="2400" b="1" i="0">
                <a:solidFill>
                  <a:srgbClr val="8BAAC3">
                    <a:lumMod val="75000"/>
                  </a:srgbClr>
                </a:solidFill>
                <a:ea typeface="黑体" pitchFamily="49" charset="-122"/>
                <a:cs typeface="Arial" pitchFamily="34" charset="0"/>
              </a:rPr>
              <a:t>不可不读</a:t>
            </a:r>
          </a:p>
        </p:txBody>
      </p:sp>
      <p:pic>
        <p:nvPicPr>
          <p:cNvPr id="10" name="Picture 9" descr="couch-duke.png"/>
          <p:cNvPicPr>
            <a:picLocks noChangeAspect="1"/>
          </p:cNvPicPr>
          <p:nvPr/>
        </p:nvPicPr>
        <p:blipFill>
          <a:blip r:embed="rId5"/>
          <a:stretch>
            <a:fillRect/>
          </a:stretch>
        </p:blipFill>
        <p:spPr>
          <a:xfrm>
            <a:off x="7794626" y="0"/>
            <a:ext cx="1362075" cy="1362075"/>
          </a:xfrm>
          <a:prstGeom prst="rect">
            <a:avLst/>
          </a:prstGeom>
          <a:effectLst>
            <a:outerShdw blurRad="76200" dist="177800" dir="13500000" sy="23000" kx="1200000" algn="br" rotWithShape="0">
              <a:prstClr val="black">
                <a:alpha val="14000"/>
              </a:prstClr>
            </a:outerShdw>
          </a:effectLst>
        </p:spPr>
      </p:pic>
      <p:sp>
        <p:nvSpPr>
          <p:cNvPr id="11" name="TextBox 10"/>
          <p:cNvSpPr txBox="1"/>
          <p:nvPr/>
        </p:nvSpPr>
        <p:spPr>
          <a:xfrm>
            <a:off x="4860925" y="3715657"/>
            <a:ext cx="4264932" cy="830997"/>
          </a:xfrm>
          <a:prstGeom prst="rect">
            <a:avLst/>
          </a:prstGeom>
          <a:noFill/>
        </p:spPr>
        <p:txBody>
          <a:bodyPr wrap="square" rtlCol="0">
            <a:spAutoFit/>
          </a:bodyPr>
          <a:lstStyle/>
          <a:p>
            <a:pPr algn="r">
              <a:buNone/>
            </a:pPr>
            <a:r>
              <a:rPr lang="en-US" sz="2400" b="1" i="0">
                <a:solidFill>
                  <a:srgbClr val="E98211"/>
                </a:solidFill>
                <a:ea typeface="黑体" pitchFamily="49" charset="-122"/>
                <a:cs typeface="Arial" pitchFamily="34" charset="0"/>
              </a:rPr>
              <a:t>立即订阅！</a:t>
            </a:r>
          </a:p>
          <a:p>
            <a:pPr algn="r">
              <a:buNone/>
            </a:pPr>
            <a:r>
              <a:rPr lang="en-US" sz="2400" b="0" i="0">
                <a:solidFill>
                  <a:srgbClr val="8BAAC3">
                    <a:lumMod val="75000"/>
                  </a:srgbClr>
                </a:solidFill>
                <a:ea typeface="黑体" pitchFamily="49" charset="-122"/>
                <a:cs typeface="Arial" pitchFamily="34" charset="0"/>
              </a:rPr>
              <a:t>oracle.com/javamagazine</a:t>
            </a:r>
          </a:p>
        </p:txBody>
      </p:sp>
    </p:spTree>
    <p:extLst>
      <p:ext uri="{BB962C8B-B14F-4D97-AF65-F5344CB8AC3E}">
        <p14:creationId xmlns:p14="http://schemas.microsoft.com/office/powerpoint/2010/main" xmlns="" val="92546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slide(from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804347" y="245538"/>
            <a:ext cx="8229586" cy="406395"/>
          </a:xfrm>
        </p:spPr>
        <p:txBody>
          <a:bodyPr/>
          <a:lstStyle/>
          <a:p>
            <a:pPr algn="l">
              <a:lnSpc>
                <a:spcPct val="90000"/>
              </a:lnSpc>
              <a:spcBef>
                <a:spcPts val="0"/>
              </a:spcBef>
              <a:spcAft>
                <a:spcPts val="0"/>
              </a:spcAft>
              <a:buNone/>
            </a:pPr>
            <a:r>
              <a:rPr lang="en-US" sz="2800" b="1" i="0">
                <a:solidFill>
                  <a:srgbClr val="5582A5"/>
                </a:solidFill>
                <a:ea typeface="黑体" pitchFamily="49" charset="-122"/>
              </a:rPr>
              <a:t>加入：</a:t>
            </a:r>
            <a:r>
              <a:rPr lang="en-US" sz="2800" b="1" i="0">
                <a:solidFill>
                  <a:srgbClr val="000000"/>
                </a:solidFill>
                <a:ea typeface="黑体" pitchFamily="49" charset="-122"/>
              </a:rPr>
              <a:t>Java 用户群</a:t>
            </a:r>
          </a:p>
        </p:txBody>
      </p:sp>
      <p:sp>
        <p:nvSpPr>
          <p:cNvPr id="27650" name="AutoShape 2" descr="imap://jens%2Eeckels%40oracle%2Ecom@stbeehive.oracle.com:993/fetch%3EUID%3E/INBOX%3E3294?part=1.2.2&amp;filename=maggie-60x98.jpg"/>
          <p:cNvSpPr>
            <a:spLocks noChangeAspect="1" noChangeArrowheads="1"/>
          </p:cNvSpPr>
          <p:nvPr/>
        </p:nvSpPr>
        <p:spPr bwMode="auto">
          <a:xfrm>
            <a:off x="155575" y="-441325"/>
            <a:ext cx="571500" cy="93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902856" y="1565278"/>
            <a:ext cx="6241143" cy="1646605"/>
          </a:xfrm>
          <a:prstGeom prst="rect">
            <a:avLst/>
          </a:prstGeom>
          <a:noFill/>
        </p:spPr>
        <p:txBody>
          <a:bodyPr wrap="square" rtlCol="0">
            <a:spAutoFit/>
          </a:bodyPr>
          <a:lstStyle/>
          <a:p>
            <a:pPr algn="l">
              <a:buNone/>
            </a:pP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200 多</a:t>
            </a:r>
            <a:r>
              <a:rPr lang="en-US" sz="2400" b="0" i="0">
                <a:solidFill>
                  <a:srgbClr val="424545"/>
                </a:solidFill>
                <a:ea typeface="黑体" pitchFamily="49" charset="-122"/>
                <a:cs typeface="Arial" pitchFamily="34" charset="0"/>
              </a:rPr>
              <a:t>个遍布全球的 Java 用户群</a:t>
            </a:r>
          </a:p>
          <a:p>
            <a:pPr algn="l">
              <a:buNone/>
            </a:pPr>
            <a:endParaRPr lang="en-US" sz="500" dirty="0" smtClean="0">
              <a:solidFill>
                <a:schemeClr val="tx2"/>
              </a:solidFill>
              <a:ea typeface="黑体" pitchFamily="49" charset="-122"/>
              <a:cs typeface="Arial" pitchFamily="34" charset="0"/>
            </a:endParaRPr>
          </a:p>
          <a:p>
            <a:pPr algn="l">
              <a:buNone/>
            </a:pPr>
            <a:r>
              <a:rPr lang="en-US" sz="4800" b="0" i="0">
                <a:solidFill>
                  <a:srgbClr val="E98211"/>
                </a:solidFill>
                <a:effectLst>
                  <a:outerShdw blurRad="38100" dist="38100" dir="2700000" algn="tl">
                    <a:srgbClr val="000000">
                      <a:alpha val="12000"/>
                    </a:srgbClr>
                  </a:outerShdw>
                </a:effectLst>
                <a:ea typeface="黑体" pitchFamily="49" charset="-122"/>
                <a:cs typeface="Arial" pitchFamily="34" charset="0"/>
              </a:rPr>
              <a:t>10 多万</a:t>
            </a:r>
            <a:r>
              <a:rPr lang="en-US" sz="2400" b="0" i="0">
                <a:solidFill>
                  <a:srgbClr val="424545"/>
                </a:solidFill>
                <a:ea typeface="黑体" pitchFamily="49" charset="-122"/>
                <a:cs typeface="Arial" pitchFamily="34" charset="0"/>
              </a:rPr>
              <a:t>名成员</a:t>
            </a:r>
          </a:p>
        </p:txBody>
      </p:sp>
      <p:sp>
        <p:nvSpPr>
          <p:cNvPr id="11" name="TextBox 10"/>
          <p:cNvSpPr txBox="1"/>
          <p:nvPr/>
        </p:nvSpPr>
        <p:spPr>
          <a:xfrm>
            <a:off x="4860925" y="3715657"/>
            <a:ext cx="4264932" cy="830997"/>
          </a:xfrm>
          <a:prstGeom prst="rect">
            <a:avLst/>
          </a:prstGeom>
          <a:noFill/>
        </p:spPr>
        <p:txBody>
          <a:bodyPr wrap="square" rtlCol="0">
            <a:spAutoFit/>
          </a:bodyPr>
          <a:lstStyle/>
          <a:p>
            <a:pPr algn="r">
              <a:buNone/>
            </a:pPr>
            <a:r>
              <a:rPr lang="en-US" sz="2400" b="1" i="0">
                <a:solidFill>
                  <a:srgbClr val="E98211"/>
                </a:solidFill>
                <a:latin typeface="Arial"/>
                <a:ea typeface="ＭＳ Ｐゴシック"/>
                <a:cs typeface="+mn-cs"/>
              </a:rPr>
              <a:t>立即加入！</a:t>
            </a:r>
          </a:p>
          <a:p>
            <a:pPr algn="r">
              <a:buNone/>
            </a:pPr>
            <a:r>
              <a:rPr lang="en-US" sz="2400" b="0" i="0">
                <a:solidFill>
                  <a:srgbClr val="8BAAC3">
                    <a:lumMod val="75000"/>
                  </a:srgbClr>
                </a:solidFill>
                <a:latin typeface="Arial"/>
                <a:ea typeface="ＭＳ Ｐゴシック"/>
                <a:cs typeface="+mn-cs"/>
              </a:rPr>
              <a:t>java.net/jugs</a:t>
            </a:r>
          </a:p>
        </p:txBody>
      </p:sp>
      <p:pic>
        <p:nvPicPr>
          <p:cNvPr id="3" name="Picture 2" descr="JU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6356" y="1280802"/>
            <a:ext cx="2331357" cy="2313285"/>
          </a:xfrm>
          <a:prstGeom prst="rect">
            <a:avLst/>
          </a:prstGeom>
        </p:spPr>
      </p:pic>
    </p:spTree>
    <p:extLst>
      <p:ext uri="{BB962C8B-B14F-4D97-AF65-F5344CB8AC3E}">
        <p14:creationId xmlns:p14="http://schemas.microsoft.com/office/powerpoint/2010/main" xmlns="" val="869507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slide(from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JavaOne_Template_16x9">
  <a:themeElements>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6">
    <a:dk1>
      <a:srgbClr val="000000"/>
    </a:dk1>
    <a:lt1>
      <a:sysClr val="window" lastClr="FFFFFF"/>
    </a:lt1>
    <a:dk2>
      <a:srgbClr val="424545"/>
    </a:dk2>
    <a:lt2>
      <a:srgbClr val="A3A3A3"/>
    </a:lt2>
    <a:accent1>
      <a:srgbClr val="5382A1"/>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32368</TotalTime>
  <Words>3241</Words>
  <Application>Microsoft Office PowerPoint</Application>
  <PresentationFormat>全屏显示(16:9)</PresentationFormat>
  <Paragraphs>887</Paragraphs>
  <Slides>51</Slides>
  <Notes>43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51</vt:i4>
      </vt:variant>
    </vt:vector>
  </HeadingPairs>
  <TitlesOfParts>
    <vt:vector size="53" baseType="lpstr">
      <vt:lpstr>JavaOne_Template_16x9</vt:lpstr>
      <vt:lpstr>think-cell Slide</vt:lpstr>
      <vt:lpstr>幻灯片 1</vt:lpstr>
      <vt:lpstr>Java 战略主题演讲</vt:lpstr>
      <vt:lpstr>幻灯片 3</vt:lpstr>
      <vt:lpstr>打造未来的 Java</vt:lpstr>
      <vt:lpstr>Java 系列 Java 社区设立的标准</vt:lpstr>
      <vt:lpstr>最新发布</vt:lpstr>
      <vt:lpstr>幻灯片 7</vt:lpstr>
      <vt:lpstr>阅读：Java Magazine</vt:lpstr>
      <vt:lpstr>加入：Java 用户群</vt:lpstr>
      <vt:lpstr>学习：继续旅程</vt:lpstr>
      <vt:lpstr>歡迎JavaOne大會</vt:lpstr>
      <vt:lpstr>Java SE 最新进展</vt:lpstr>
      <vt:lpstr>Java SE 更新</vt:lpstr>
      <vt:lpstr>Java 7 支持 OS X 和 Linux/ARM</vt:lpstr>
      <vt:lpstr>JDK 8</vt:lpstr>
      <vt:lpstr>Java SE 规划</vt:lpstr>
      <vt:lpstr>下载</vt:lpstr>
      <vt:lpstr>JavaFX 最新进展</vt:lpstr>
      <vt:lpstr>如今的 JavaFX</vt:lpstr>
      <vt:lpstr>JavaFX 部署</vt:lpstr>
      <vt:lpstr>享受 Mac App Store 和 OpenJFX 的乐趣！</vt:lpstr>
      <vt:lpstr>JavaFX 8 和更高版本</vt:lpstr>
      <vt:lpstr>JavaFX 规划</vt:lpstr>
      <vt:lpstr>下载</vt:lpstr>
      <vt:lpstr>Java Embedded 最新进展</vt:lpstr>
      <vt:lpstr>幻灯片 26</vt:lpstr>
      <vt:lpstr>幻灯片 27</vt:lpstr>
      <vt:lpstr>Java Embedded — 连接的设备</vt:lpstr>
      <vt:lpstr>最新的 Java Embedded 版本</vt:lpstr>
      <vt:lpstr>Oracle 的 Java Embedded 战略和展望</vt:lpstr>
      <vt:lpstr>实现更加智能、时刻连通的世界 </vt:lpstr>
      <vt:lpstr>Gemalto：公司概览</vt:lpstr>
      <vt:lpstr>Gemalto M2M 解决方案帮助实现连通的世界</vt:lpstr>
      <vt:lpstr>Gemalto M2M 连通您身边的世界……</vt:lpstr>
      <vt:lpstr>Gemalto 将 Java 的优势带给 M2M</vt:lpstr>
      <vt:lpstr>抢先体验 BubbleBoard!</vt:lpstr>
      <vt:lpstr>Java Embedded 规划</vt:lpstr>
      <vt:lpstr>下载</vt:lpstr>
      <vt:lpstr>Java EE 战略</vt:lpstr>
      <vt:lpstr>Java EE 的重点和方向</vt:lpstr>
      <vt:lpstr>Java EE 发展历程</vt:lpstr>
      <vt:lpstr>幻灯片 42</vt:lpstr>
      <vt:lpstr>Java EE 7 主题</vt:lpstr>
      <vt:lpstr>Java EE 7 之于下一代应用程序</vt:lpstr>
      <vt:lpstr>Java EE 7 之于开发人员</vt:lpstr>
      <vt:lpstr>Java EE 7 之于企业</vt:lpstr>
      <vt:lpstr>Java EE 7 社区发展势头</vt:lpstr>
      <vt:lpstr>令人惊叹的 JSR 采用者</vt:lpstr>
      <vt:lpstr>Java：行业采用最为广泛</vt:lpstr>
      <vt:lpstr>还有更多 — Java EE 的后续发展</vt:lpstr>
      <vt:lpstr>下载</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Duarte, Inc.</dc:creator>
  <cp:lastModifiedBy>MINGMING WANG</cp:lastModifiedBy>
  <cp:revision>1680</cp:revision>
  <cp:lastPrinted>2012-08-08T17:55:43Z</cp:lastPrinted>
  <dcterms:created xsi:type="dcterms:W3CDTF">2012-09-28T23:02:32Z</dcterms:created>
  <dcterms:modified xsi:type="dcterms:W3CDTF">2013-07-23T01:19:44Z</dcterms:modified>
</cp:coreProperties>
</file>