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xlsx" ContentType="application/vnd.openxmlformats-officedocument.spreadsheetml.sheet"/>
  <Default Extension="rels" ContentType="application/vnd.openxmlformats-package.relationships+xml"/>
  <Default Extension="vml" ContentType="application/vnd.openxmlformats-officedocument.vmlDrawing"/>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tags/tag1.xml" ContentType="application/vnd.openxmlformats-officedocument.presentationml.tags+xml"/>
  <Override PartName="/ppt/embeddings/oleObject1.bin" ContentType="application/vnd.openxmlformats-officedocument.oleObject"/>
  <Override PartName="/ppt/tags/tag2.xml" ContentType="application/vnd.openxmlformats-officedocument.presentationml.tags+xml"/>
  <Override PartName="/ppt/embeddings/oleObject2.bin" ContentType="application/vnd.openxmlformats-officedocument.oleObject"/>
  <Override PartName="/ppt/tags/tag3.xml" ContentType="application/vnd.openxmlformats-officedocument.presentationml.tags+xml"/>
  <Override PartName="/ppt/embeddings/oleObject3.bin" ContentType="application/vnd.openxmlformats-officedocument.oleObject"/>
  <Override PartName="/ppt/tags/tag4.xml" ContentType="application/vnd.openxmlformats-officedocument.presentationml.tags+xml"/>
  <Override PartName="/ppt/embeddings/oleObject4.bin" ContentType="application/vnd.openxmlformats-officedocument.oleObject"/>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3" r:id="rId1"/>
  </p:sldMasterIdLst>
  <p:notesMasterIdLst>
    <p:notesMasterId r:id="rId53"/>
  </p:notesMasterIdLst>
  <p:handoutMasterIdLst>
    <p:handoutMasterId r:id="rId54"/>
  </p:handoutMasterIdLst>
  <p:sldIdLst>
    <p:sldId id="1100" r:id="rId2"/>
    <p:sldId id="507" r:id="rId3"/>
    <p:sldId id="1099" r:id="rId4"/>
    <p:sldId id="1130" r:id="rId5"/>
    <p:sldId id="1129" r:id="rId6"/>
    <p:sldId id="1141" r:id="rId7"/>
    <p:sldId id="1133" r:id="rId8"/>
    <p:sldId id="1136" r:id="rId9"/>
    <p:sldId id="1139" r:id="rId10"/>
    <p:sldId id="1138" r:id="rId11"/>
    <p:sldId id="1142" r:id="rId12"/>
    <p:sldId id="1058" r:id="rId13"/>
    <p:sldId id="1132" r:id="rId14"/>
    <p:sldId id="1083" r:id="rId15"/>
    <p:sldId id="1085" r:id="rId16"/>
    <p:sldId id="1111" r:id="rId17"/>
    <p:sldId id="1128" r:id="rId18"/>
    <p:sldId id="1059" r:id="rId19"/>
    <p:sldId id="1060" r:id="rId20"/>
    <p:sldId id="1101" r:id="rId21"/>
    <p:sldId id="1062" r:id="rId22"/>
    <p:sldId id="1063" r:id="rId23"/>
    <p:sldId id="1112" r:id="rId24"/>
    <p:sldId id="1127" r:id="rId25"/>
    <p:sldId id="1090" r:id="rId26"/>
    <p:sldId id="1091" r:id="rId27"/>
    <p:sldId id="1092" r:id="rId28"/>
    <p:sldId id="1131" r:id="rId29"/>
    <p:sldId id="1094" r:id="rId30"/>
    <p:sldId id="1075" r:id="rId31"/>
    <p:sldId id="1102" r:id="rId32"/>
    <p:sldId id="1103" r:id="rId33"/>
    <p:sldId id="1104" r:id="rId34"/>
    <p:sldId id="1105" r:id="rId35"/>
    <p:sldId id="1106" r:id="rId36"/>
    <p:sldId id="1144" r:id="rId37"/>
    <p:sldId id="1110" r:id="rId38"/>
    <p:sldId id="1126" r:id="rId39"/>
    <p:sldId id="1045" r:id="rId40"/>
    <p:sldId id="1046" r:id="rId41"/>
    <p:sldId id="1113" r:id="rId42"/>
    <p:sldId id="1114" r:id="rId43"/>
    <p:sldId id="1115" r:id="rId44"/>
    <p:sldId id="1116" r:id="rId45"/>
    <p:sldId id="1117" r:id="rId46"/>
    <p:sldId id="1118" r:id="rId47"/>
    <p:sldId id="1119" r:id="rId48"/>
    <p:sldId id="1124" r:id="rId49"/>
    <p:sldId id="1121" r:id="rId50"/>
    <p:sldId id="1125" r:id="rId51"/>
    <p:sldId id="1123" r:id="rId52"/>
  </p:sldIdLst>
  <p:sldSz cx="9144000" cy="5143500" type="screen16x9"/>
  <p:notesSz cx="9144000" cy="6858000"/>
  <p:defaultTextStyle>
    <a:defPPr>
      <a:defRPr lang="en-US"/>
    </a:defPPr>
    <a:lvl1pPr algn="l" rtl="0" fontAlgn="base">
      <a:spcBef>
        <a:spcPct val="0"/>
      </a:spcBef>
      <a:spcAft>
        <a:spcPct val="0"/>
      </a:spcAft>
      <a:defRPr kern="1200">
        <a:solidFill>
          <a:schemeClr val="tx1"/>
        </a:solidFill>
        <a:latin typeface="Arial" pitchFamily="34" charset="0"/>
        <a:ea typeface="ＭＳ Ｐゴシック" pitchFamily="34" charset="-128"/>
        <a:cs typeface="+mn-cs"/>
      </a:defRPr>
    </a:lvl1pPr>
    <a:lvl2pPr marL="457200" algn="l" rtl="0" fontAlgn="base">
      <a:spcBef>
        <a:spcPct val="0"/>
      </a:spcBef>
      <a:spcAft>
        <a:spcPct val="0"/>
      </a:spcAft>
      <a:defRPr kern="1200">
        <a:solidFill>
          <a:schemeClr val="tx1"/>
        </a:solidFill>
        <a:latin typeface="Arial" pitchFamily="34" charset="0"/>
        <a:ea typeface="ＭＳ Ｐゴシック" pitchFamily="34" charset="-128"/>
        <a:cs typeface="+mn-cs"/>
      </a:defRPr>
    </a:lvl2pPr>
    <a:lvl3pPr marL="914400" algn="l" rtl="0" fontAlgn="base">
      <a:spcBef>
        <a:spcPct val="0"/>
      </a:spcBef>
      <a:spcAft>
        <a:spcPct val="0"/>
      </a:spcAft>
      <a:defRPr kern="1200">
        <a:solidFill>
          <a:schemeClr val="tx1"/>
        </a:solidFill>
        <a:latin typeface="Arial" pitchFamily="34" charset="0"/>
        <a:ea typeface="ＭＳ Ｐゴシック" pitchFamily="34" charset="-128"/>
        <a:cs typeface="+mn-cs"/>
      </a:defRPr>
    </a:lvl3pPr>
    <a:lvl4pPr marL="1371600" algn="l" rtl="0" fontAlgn="base">
      <a:spcBef>
        <a:spcPct val="0"/>
      </a:spcBef>
      <a:spcAft>
        <a:spcPct val="0"/>
      </a:spcAft>
      <a:defRPr kern="1200">
        <a:solidFill>
          <a:schemeClr val="tx1"/>
        </a:solidFill>
        <a:latin typeface="Arial" pitchFamily="34" charset="0"/>
        <a:ea typeface="ＭＳ Ｐゴシック" pitchFamily="34" charset="-128"/>
        <a:cs typeface="+mn-cs"/>
      </a:defRPr>
    </a:lvl4pPr>
    <a:lvl5pPr marL="1828800" algn="l" rtl="0" fontAlgn="base">
      <a:spcBef>
        <a:spcPct val="0"/>
      </a:spcBef>
      <a:spcAft>
        <a:spcPct val="0"/>
      </a:spcAft>
      <a:defRPr kern="1200">
        <a:solidFill>
          <a:schemeClr val="tx1"/>
        </a:solidFill>
        <a:latin typeface="Arial" pitchFamily="34" charset="0"/>
        <a:ea typeface="ＭＳ Ｐゴシック" pitchFamily="34" charset="-128"/>
        <a:cs typeface="+mn-cs"/>
      </a:defRPr>
    </a:lvl5pPr>
    <a:lvl6pPr marL="2286000" algn="l" defTabSz="914400" rtl="0" eaLnBrk="1" latinLnBrk="0" hangingPunct="1">
      <a:defRPr kern="1200">
        <a:solidFill>
          <a:schemeClr val="tx1"/>
        </a:solidFill>
        <a:latin typeface="Arial" pitchFamily="34" charset="0"/>
        <a:ea typeface="ＭＳ Ｐゴシック" pitchFamily="34" charset="-128"/>
        <a:cs typeface="+mn-cs"/>
      </a:defRPr>
    </a:lvl6pPr>
    <a:lvl7pPr marL="2743200" algn="l" defTabSz="914400" rtl="0" eaLnBrk="1" latinLnBrk="0" hangingPunct="1">
      <a:defRPr kern="1200">
        <a:solidFill>
          <a:schemeClr val="tx1"/>
        </a:solidFill>
        <a:latin typeface="Arial" pitchFamily="34" charset="0"/>
        <a:ea typeface="ＭＳ Ｐゴシック" pitchFamily="34" charset="-128"/>
        <a:cs typeface="+mn-cs"/>
      </a:defRPr>
    </a:lvl7pPr>
    <a:lvl8pPr marL="3200400" algn="l" defTabSz="914400" rtl="0" eaLnBrk="1" latinLnBrk="0" hangingPunct="1">
      <a:defRPr kern="1200">
        <a:solidFill>
          <a:schemeClr val="tx1"/>
        </a:solidFill>
        <a:latin typeface="Arial" pitchFamily="34" charset="0"/>
        <a:ea typeface="ＭＳ Ｐゴシック" pitchFamily="34" charset="-128"/>
        <a:cs typeface="+mn-cs"/>
      </a:defRPr>
    </a:lvl8pPr>
    <a:lvl9pPr marL="3657600" algn="l" defTabSz="914400" rtl="0" eaLnBrk="1" latinLnBrk="0" hangingPunct="1">
      <a:defRPr kern="1200">
        <a:solidFill>
          <a:schemeClr val="tx1"/>
        </a:solidFill>
        <a:latin typeface="Arial" pitchFamily="34" charset="0"/>
        <a:ea typeface="ＭＳ Ｐゴシック" pitchFamily="34" charset="-128"/>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clrMode="gray" scaleToFitPaper="1"/>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90000"/>
    <a:srgbClr val="B90000"/>
    <a:srgbClr val="FFA200"/>
    <a:srgbClr val="F79403"/>
    <a:srgbClr val="FBA305"/>
    <a:srgbClr val="FFB500"/>
    <a:srgbClr val="F6B000"/>
    <a:srgbClr val="5EA3C2"/>
    <a:srgbClr val="F2E9E6"/>
    <a:srgbClr val="D6A1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510" autoAdjust="0"/>
    <p:restoredTop sz="76755" autoAdjust="0"/>
  </p:normalViewPr>
  <p:slideViewPr>
    <p:cSldViewPr snapToGrid="0" showGuides="1">
      <p:cViewPr>
        <p:scale>
          <a:sx n="70" d="100"/>
          <a:sy n="70" d="100"/>
        </p:scale>
        <p:origin x="-2424" y="-728"/>
      </p:cViewPr>
      <p:guideLst>
        <p:guide orient="horz" pos="3239"/>
        <p:guide/>
      </p:guideLst>
    </p:cSldViewPr>
  </p:slideViewPr>
  <p:notesTextViewPr>
    <p:cViewPr>
      <p:scale>
        <a:sx n="110" d="100"/>
        <a:sy n="110" d="100"/>
      </p:scale>
      <p:origin x="0" y="0"/>
    </p:cViewPr>
  </p:notesTextViewPr>
  <p:sorterViewPr>
    <p:cViewPr>
      <p:scale>
        <a:sx n="100" d="100"/>
        <a:sy n="100" d="100"/>
      </p:scale>
      <p:origin x="0" y="0"/>
    </p:cViewPr>
  </p:sorterViewPr>
  <p:notesViewPr>
    <p:cSldViewPr snapToGrid="0" showGuides="1">
      <p:cViewPr varScale="1">
        <p:scale>
          <a:sx n="95" d="100"/>
          <a:sy n="95" d="100"/>
        </p:scale>
        <p:origin x="-2724" y="-90"/>
      </p:cViewPr>
      <p:guideLst>
        <p:guide orient="horz" pos="2160"/>
        <p:guide pos="288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notesMaster" Target="notesMasters/notesMaster1.xml"/><Relationship Id="rId54" Type="http://schemas.openxmlformats.org/officeDocument/2006/relationships/handoutMaster" Target="handoutMasters/handoutMaster1.xml"/><Relationship Id="rId55" Type="http://schemas.openxmlformats.org/officeDocument/2006/relationships/printerSettings" Target="printerSettings/printerSettings1.bin"/><Relationship Id="rId56" Type="http://schemas.openxmlformats.org/officeDocument/2006/relationships/presProps" Target="presProps.xml"/><Relationship Id="rId57" Type="http://schemas.openxmlformats.org/officeDocument/2006/relationships/viewProps" Target="viewProps.xml"/><Relationship Id="rId58" Type="http://schemas.openxmlformats.org/officeDocument/2006/relationships/theme" Target="theme/theme1.xml"/><Relationship Id="rId59" Type="http://schemas.openxmlformats.org/officeDocument/2006/relationships/tableStyles" Target="tableStyles.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charts/_rels/chart1.xml.rels><?xml version="1.0" encoding="UTF-8" standalone="yes"?>
<Relationships xmlns="http://schemas.openxmlformats.org/package/2006/relationships"><Relationship Id="rId1" Type="http://schemas.openxmlformats.org/officeDocument/2006/relationships/themeOverride" Target="../theme/themeOverride1.xml"/><Relationship Id="rId2" Type="http://schemas.openxmlformats.org/officeDocument/2006/relationships/package" Target="../embeddings/Microsoft_Excel_Sheet1.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autoTitleDeleted val="1"/>
    <c:plotArea>
      <c:layout/>
      <c:pieChart>
        <c:varyColors val="1"/>
        <c:ser>
          <c:idx val="0"/>
          <c:order val="0"/>
          <c:tx>
            <c:strRef>
              <c:f>Sheet1!$B$1</c:f>
              <c:strCache>
                <c:ptCount val="1"/>
                <c:pt idx="0">
                  <c:v>Sales</c:v>
                </c:pt>
              </c:strCache>
            </c:strRef>
          </c:tx>
          <c:spPr>
            <a:effectLst/>
          </c:spPr>
          <c:dPt>
            <c:idx val="0"/>
            <c:bubble3D val="0"/>
            <c:spPr>
              <a:gradFill flip="none" rotWithShape="1">
                <a:gsLst>
                  <a:gs pos="0">
                    <a:schemeClr val="accent3">
                      <a:lumMod val="75000"/>
                    </a:schemeClr>
                  </a:gs>
                  <a:gs pos="100000">
                    <a:schemeClr val="accent1">
                      <a:lumMod val="50000"/>
                    </a:schemeClr>
                  </a:gs>
                </a:gsLst>
                <a:path path="circle">
                  <a:fillToRect l="100000" t="100000"/>
                </a:path>
                <a:tileRect r="-100000" b="-100000"/>
              </a:gradFill>
              <a:effectLst/>
            </c:spPr>
          </c:dPt>
          <c:dPt>
            <c:idx val="1"/>
            <c:bubble3D val="0"/>
            <c:spPr>
              <a:gradFill flip="none" rotWithShape="1">
                <a:gsLst>
                  <a:gs pos="0">
                    <a:srgbClr val="FF6600"/>
                  </a:gs>
                  <a:gs pos="100000">
                    <a:srgbClr val="F79403"/>
                  </a:gs>
                </a:gsLst>
                <a:path path="circle">
                  <a:fillToRect l="100000" t="100000"/>
                </a:path>
                <a:tileRect r="-100000" b="-100000"/>
              </a:gradFill>
              <a:effectLst/>
            </c:spPr>
          </c:dPt>
          <c:dPt>
            <c:idx val="2"/>
            <c:bubble3D val="0"/>
            <c:spPr>
              <a:gradFill flip="none" rotWithShape="1">
                <a:gsLst>
                  <a:gs pos="0">
                    <a:schemeClr val="tx2"/>
                  </a:gs>
                  <a:gs pos="100000">
                    <a:schemeClr val="bg2"/>
                  </a:gs>
                </a:gsLst>
                <a:path path="circle">
                  <a:fillToRect l="100000" t="100000"/>
                </a:path>
                <a:tileRect r="-100000" b="-100000"/>
              </a:gradFill>
              <a:effectLst/>
            </c:spPr>
          </c:dPt>
          <c:cat>
            <c:strRef>
              <c:f>Sheet1!$A$2:$A$5</c:f>
              <c:strCache>
                <c:ptCount val="4"/>
                <c:pt idx="0">
                  <c:v>1st Qtr</c:v>
                </c:pt>
                <c:pt idx="1">
                  <c:v>2nd Qtr</c:v>
                </c:pt>
                <c:pt idx="2">
                  <c:v>3rd Qtr</c:v>
                </c:pt>
                <c:pt idx="3">
                  <c:v>4th qtr</c:v>
                </c:pt>
              </c:strCache>
            </c:strRef>
          </c:cat>
          <c:val>
            <c:numRef>
              <c:f>Sheet1!$B$2:$B$5</c:f>
              <c:numCache>
                <c:formatCode>General</c:formatCode>
                <c:ptCount val="4"/>
                <c:pt idx="0">
                  <c:v>25.0</c:v>
                </c:pt>
                <c:pt idx="1">
                  <c:v>25.0</c:v>
                </c:pt>
                <c:pt idx="2">
                  <c:v>25.0</c:v>
                </c:pt>
                <c:pt idx="3">
                  <c:v>25.0</c:v>
                </c:pt>
              </c:numCache>
            </c:numRef>
          </c:val>
        </c:ser>
        <c:dLbls>
          <c:showLegendKey val="0"/>
          <c:showVal val="0"/>
          <c:showCatName val="0"/>
          <c:showSerName val="0"/>
          <c:showPercent val="0"/>
          <c:showBubbleSize val="0"/>
          <c:showLeaderLines val="1"/>
        </c:dLbls>
        <c:firstSliceAng val="0"/>
      </c:pieChart>
    </c:plotArea>
    <c:plotVisOnly val="1"/>
    <c:dispBlanksAs val="zero"/>
    <c:showDLblsOverMax val="0"/>
  </c:chart>
  <c:txPr>
    <a:bodyPr/>
    <a:lstStyle/>
    <a:p>
      <a:pPr>
        <a:defRPr sz="1800"/>
      </a:pPr>
      <a:endParaRPr lang="en-US"/>
    </a:p>
  </c:txPr>
  <c:externalData r:id="rId2">
    <c:autoUpdate val="0"/>
  </c:externalData>
</c:chartSpace>
</file>

<file path=ppt/drawings/_rels/vmlDrawing1.vml.rels><?xml version="1.0" encoding="UTF-8" standalone="yes"?>
<Relationships xmlns="http://schemas.openxmlformats.org/package/2006/relationships"><Relationship Id="rId1" Type="http://schemas.openxmlformats.org/officeDocument/2006/relationships/image" Target="../media/image104.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04.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04.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04.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fontAlgn="auto">
              <a:spcBef>
                <a:spcPts val="0"/>
              </a:spcBef>
              <a:spcAft>
                <a:spcPts val="0"/>
              </a:spcAft>
              <a:defRPr sz="1200">
                <a:latin typeface="+mn-lt"/>
                <a:ea typeface="+mn-ea"/>
                <a:cs typeface="+mn-cs"/>
              </a:defRPr>
            </a:lvl1pPr>
          </a:lstStyle>
          <a:p>
            <a:pPr>
              <a:defRPr/>
            </a:pPr>
            <a:endParaRPr lang="en-US"/>
          </a:p>
        </p:txBody>
      </p:sp>
      <p:sp>
        <p:nvSpPr>
          <p:cNvPr id="3" name="Date Placeholder 2"/>
          <p:cNvSpPr>
            <a:spLocks noGrp="1"/>
          </p:cNvSpPr>
          <p:nvPr>
            <p:ph type="dt" sz="quarter" idx="1"/>
          </p:nvPr>
        </p:nvSpPr>
        <p:spPr>
          <a:xfrm>
            <a:off x="5180013" y="0"/>
            <a:ext cx="3962400" cy="342900"/>
          </a:xfrm>
          <a:prstGeom prst="rect">
            <a:avLst/>
          </a:prstGeom>
        </p:spPr>
        <p:txBody>
          <a:bodyPr vert="horz" wrap="square" lIns="91440" tIns="45720" rIns="91440" bIns="45720" numCol="1" anchor="t" anchorCtr="0" compatLnSpc="1">
            <a:prstTxWarp prst="textNoShape">
              <a:avLst/>
            </a:prstTxWarp>
          </a:bodyPr>
          <a:lstStyle>
            <a:lvl1pPr algn="r">
              <a:defRPr sz="1200">
                <a:latin typeface="Calibri" pitchFamily="34" charset="0"/>
              </a:defRPr>
            </a:lvl1pPr>
          </a:lstStyle>
          <a:p>
            <a:pPr>
              <a:defRPr/>
            </a:pPr>
            <a:fld id="{9D947C51-6376-4B7B-92D9-60551EAD1E86}" type="datetime1">
              <a:rPr lang="en-US"/>
              <a:pPr>
                <a:defRPr/>
              </a:pPr>
              <a:t>7/23/13</a:t>
            </a:fld>
            <a:endParaRPr lang="en-US"/>
          </a:p>
        </p:txBody>
      </p:sp>
      <p:sp>
        <p:nvSpPr>
          <p:cNvPr id="4" name="Footer Placeholder 3"/>
          <p:cNvSpPr>
            <a:spLocks noGrp="1"/>
          </p:cNvSpPr>
          <p:nvPr>
            <p:ph type="ftr" sz="quarter" idx="2"/>
          </p:nvPr>
        </p:nvSpPr>
        <p:spPr>
          <a:xfrm>
            <a:off x="0" y="6513513"/>
            <a:ext cx="3962400" cy="342900"/>
          </a:xfrm>
          <a:prstGeom prst="rect">
            <a:avLst/>
          </a:prstGeom>
        </p:spPr>
        <p:txBody>
          <a:bodyPr vert="horz" lIns="91440" tIns="45720" rIns="91440" bIns="45720" rtlCol="0" anchor="b"/>
          <a:lstStyle>
            <a:lvl1pPr algn="l" fontAlgn="auto">
              <a:spcBef>
                <a:spcPts val="0"/>
              </a:spcBef>
              <a:spcAft>
                <a:spcPts val="0"/>
              </a:spcAft>
              <a:defRPr sz="1200">
                <a:latin typeface="+mn-lt"/>
                <a:ea typeface="+mn-ea"/>
                <a:cs typeface="+mn-cs"/>
              </a:defRPr>
            </a:lvl1pPr>
          </a:lstStyle>
          <a:p>
            <a:pPr>
              <a:defRPr/>
            </a:pPr>
            <a:endParaRPr lang="en-US"/>
          </a:p>
        </p:txBody>
      </p:sp>
      <p:sp>
        <p:nvSpPr>
          <p:cNvPr id="5" name="Slide Number Placeholder 4"/>
          <p:cNvSpPr>
            <a:spLocks noGrp="1"/>
          </p:cNvSpPr>
          <p:nvPr>
            <p:ph type="sldNum" sz="quarter" idx="3"/>
          </p:nvPr>
        </p:nvSpPr>
        <p:spPr>
          <a:xfrm>
            <a:off x="5180013" y="6513513"/>
            <a:ext cx="3962400" cy="342900"/>
          </a:xfrm>
          <a:prstGeom prst="rect">
            <a:avLst/>
          </a:prstGeom>
        </p:spPr>
        <p:txBody>
          <a:bodyPr vert="horz" wrap="square" lIns="91440" tIns="45720" rIns="91440" bIns="45720" numCol="1" anchor="b" anchorCtr="0" compatLnSpc="1">
            <a:prstTxWarp prst="textNoShape">
              <a:avLst/>
            </a:prstTxWarp>
          </a:bodyPr>
          <a:lstStyle>
            <a:lvl1pPr algn="r">
              <a:defRPr sz="1200">
                <a:latin typeface="Calibri" pitchFamily="34" charset="0"/>
              </a:defRPr>
            </a:lvl1pPr>
          </a:lstStyle>
          <a:p>
            <a:pPr>
              <a:defRPr/>
            </a:pPr>
            <a:fld id="{013BB207-EEFB-4EF5-98AD-E6598872BD4B}" type="slidenum">
              <a:rPr lang="en-US"/>
              <a:pPr>
                <a:defRPr/>
              </a:pPr>
              <a:t>‹#›</a:t>
            </a:fld>
            <a:endParaRPr lang="en-US"/>
          </a:p>
        </p:txBody>
      </p:sp>
    </p:spTree>
    <p:extLst>
      <p:ext uri="{BB962C8B-B14F-4D97-AF65-F5344CB8AC3E}">
        <p14:creationId xmlns:p14="http://schemas.microsoft.com/office/powerpoint/2010/main" val="1201100117"/>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fontAlgn="auto">
              <a:spcBef>
                <a:spcPts val="0"/>
              </a:spcBef>
              <a:spcAft>
                <a:spcPts val="0"/>
              </a:spcAft>
              <a:defRPr sz="1200">
                <a:latin typeface="+mn-lt"/>
                <a:ea typeface="+mn-ea"/>
                <a:cs typeface="+mn-cs"/>
              </a:defRPr>
            </a:lvl1pPr>
          </a:lstStyle>
          <a:p>
            <a:pPr>
              <a:defRPr/>
            </a:pPr>
            <a:endParaRPr lang="en-US"/>
          </a:p>
        </p:txBody>
      </p:sp>
      <p:sp>
        <p:nvSpPr>
          <p:cNvPr id="3" name="Date Placeholder 2"/>
          <p:cNvSpPr>
            <a:spLocks noGrp="1"/>
          </p:cNvSpPr>
          <p:nvPr>
            <p:ph type="dt" idx="1"/>
          </p:nvPr>
        </p:nvSpPr>
        <p:spPr>
          <a:xfrm>
            <a:off x="5180013" y="0"/>
            <a:ext cx="3962400" cy="342900"/>
          </a:xfrm>
          <a:prstGeom prst="rect">
            <a:avLst/>
          </a:prstGeom>
        </p:spPr>
        <p:txBody>
          <a:bodyPr vert="horz" wrap="square" lIns="91440" tIns="45720" rIns="91440" bIns="45720" numCol="1" anchor="t" anchorCtr="0" compatLnSpc="1">
            <a:prstTxWarp prst="textNoShape">
              <a:avLst/>
            </a:prstTxWarp>
          </a:bodyPr>
          <a:lstStyle>
            <a:lvl1pPr algn="r">
              <a:defRPr sz="1200"/>
            </a:lvl1pPr>
          </a:lstStyle>
          <a:p>
            <a:pPr>
              <a:defRPr/>
            </a:pPr>
            <a:fld id="{F918D203-B179-41E3-9652-13EE18A56AE3}" type="datetime1">
              <a:rPr lang="en-US"/>
              <a:pPr>
                <a:defRPr/>
              </a:pPr>
              <a:t>7/23/13</a:t>
            </a:fld>
            <a:endParaRPr lang="en-US"/>
          </a:p>
        </p:txBody>
      </p:sp>
      <p:sp>
        <p:nvSpPr>
          <p:cNvPr id="4" name="Slide Image Placeholder 3"/>
          <p:cNvSpPr>
            <a:spLocks noGrp="1" noRot="1" noChangeAspect="1"/>
          </p:cNvSpPr>
          <p:nvPr>
            <p:ph type="sldImg" idx="2"/>
          </p:nvPr>
        </p:nvSpPr>
        <p:spPr>
          <a:xfrm>
            <a:off x="2286000" y="514350"/>
            <a:ext cx="4572000" cy="257175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914400" y="3257550"/>
            <a:ext cx="7315200" cy="3086100"/>
          </a:xfrm>
          <a:prstGeom prst="rect">
            <a:avLst/>
          </a:prstGeom>
        </p:spPr>
        <p:txBody>
          <a:bodyPr vert="horz" lIns="91440" tIns="45720" rIns="91440" bIns="45720" rtlCol="0"/>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6" name="Footer Placeholder 5"/>
          <p:cNvSpPr>
            <a:spLocks noGrp="1"/>
          </p:cNvSpPr>
          <p:nvPr>
            <p:ph type="ftr" sz="quarter" idx="4"/>
          </p:nvPr>
        </p:nvSpPr>
        <p:spPr>
          <a:xfrm>
            <a:off x="0" y="6513513"/>
            <a:ext cx="3962400" cy="342900"/>
          </a:xfrm>
          <a:prstGeom prst="rect">
            <a:avLst/>
          </a:prstGeom>
        </p:spPr>
        <p:txBody>
          <a:bodyPr vert="horz" lIns="91440" tIns="45720" rIns="91440" bIns="45720" rtlCol="0" anchor="b"/>
          <a:lstStyle>
            <a:lvl1pPr algn="l" fontAlgn="auto">
              <a:spcBef>
                <a:spcPts val="0"/>
              </a:spcBef>
              <a:spcAft>
                <a:spcPts val="0"/>
              </a:spcAft>
              <a:defRPr sz="1200">
                <a:latin typeface="+mn-lt"/>
                <a:ea typeface="+mn-ea"/>
                <a:cs typeface="+mn-cs"/>
              </a:defRPr>
            </a:lvl1pPr>
          </a:lstStyle>
          <a:p>
            <a:pPr>
              <a:defRPr/>
            </a:pPr>
            <a:endParaRPr lang="en-US"/>
          </a:p>
        </p:txBody>
      </p:sp>
      <p:sp>
        <p:nvSpPr>
          <p:cNvPr id="7" name="Slide Number Placeholder 6"/>
          <p:cNvSpPr>
            <a:spLocks noGrp="1"/>
          </p:cNvSpPr>
          <p:nvPr>
            <p:ph type="sldNum" sz="quarter" idx="5"/>
          </p:nvPr>
        </p:nvSpPr>
        <p:spPr>
          <a:xfrm>
            <a:off x="5180013" y="6513513"/>
            <a:ext cx="3962400" cy="342900"/>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pPr>
              <a:defRPr/>
            </a:pPr>
            <a:fld id="{E2AB20D5-2F44-4878-AC3F-E2DCBCFE4B50}" type="slidenum">
              <a:rPr lang="en-US"/>
              <a:pPr>
                <a:defRPr/>
              </a:pPr>
              <a:t>‹#›</a:t>
            </a:fld>
            <a:endParaRPr lang="en-US"/>
          </a:p>
        </p:txBody>
      </p:sp>
    </p:spTree>
    <p:extLst>
      <p:ext uri="{BB962C8B-B14F-4D97-AF65-F5344CB8AC3E}">
        <p14:creationId xmlns:p14="http://schemas.microsoft.com/office/powerpoint/2010/main" val="3702494988"/>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mn-lt"/>
        <a:ea typeface="ＭＳ Ｐゴシック" pitchFamily="-65" charset="-128"/>
        <a:cs typeface="ＭＳ Ｐゴシック" pitchFamily="-65" charset="-128"/>
      </a:defRPr>
    </a:lvl1pPr>
    <a:lvl2pPr marL="457200" algn="l" rtl="0" eaLnBrk="0" fontAlgn="base" hangingPunct="0">
      <a:spcBef>
        <a:spcPct val="30000"/>
      </a:spcBef>
      <a:spcAft>
        <a:spcPct val="0"/>
      </a:spcAft>
      <a:defRPr sz="1200" kern="1200">
        <a:solidFill>
          <a:schemeClr val="tx1"/>
        </a:solidFill>
        <a:latin typeface="+mn-lt"/>
        <a:ea typeface="ＭＳ Ｐゴシック" pitchFamily="-65" charset="-128"/>
        <a:cs typeface="+mn-cs"/>
      </a:defRPr>
    </a:lvl2pPr>
    <a:lvl3pPr marL="914400" algn="l" rtl="0" eaLnBrk="0" fontAlgn="base" hangingPunct="0">
      <a:spcBef>
        <a:spcPct val="30000"/>
      </a:spcBef>
      <a:spcAft>
        <a:spcPct val="0"/>
      </a:spcAft>
      <a:defRPr sz="1200" kern="1200">
        <a:solidFill>
          <a:schemeClr val="tx1"/>
        </a:solidFill>
        <a:latin typeface="+mn-lt"/>
        <a:ea typeface="ＭＳ Ｐゴシック" pitchFamily="-65" charset="-128"/>
        <a:cs typeface="+mn-cs"/>
      </a:defRPr>
    </a:lvl3pPr>
    <a:lvl4pPr marL="1371600" algn="l" rtl="0" eaLnBrk="0" fontAlgn="base" hangingPunct="0">
      <a:spcBef>
        <a:spcPct val="30000"/>
      </a:spcBef>
      <a:spcAft>
        <a:spcPct val="0"/>
      </a:spcAft>
      <a:defRPr sz="1200" kern="1200">
        <a:solidFill>
          <a:schemeClr val="tx1"/>
        </a:solidFill>
        <a:latin typeface="+mn-lt"/>
        <a:ea typeface="ＭＳ Ｐゴシック" pitchFamily="-65" charset="-128"/>
        <a:cs typeface="+mn-cs"/>
      </a:defRPr>
    </a:lvl4pPr>
    <a:lvl5pPr marL="1828800" algn="l" rtl="0" eaLnBrk="0" fontAlgn="base" hangingPunct="0">
      <a:spcBef>
        <a:spcPct val="30000"/>
      </a:spcBef>
      <a:spcAft>
        <a:spcPct val="0"/>
      </a:spcAft>
      <a:defRPr sz="1200" kern="1200">
        <a:solidFill>
          <a:schemeClr val="tx1"/>
        </a:solidFill>
        <a:latin typeface="+mn-lt"/>
        <a:ea typeface="ＭＳ Ｐゴシック" pitchFamily="-65"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6E82501-53DA-4152-84B0-51135B15EEA8}" type="slidenum">
              <a:rPr lang="en-US" smtClean="0"/>
              <a:t>1</a:t>
            </a:fld>
            <a:endParaRPr lang="en-US"/>
          </a:p>
        </p:txBody>
      </p:sp>
    </p:spTree>
    <p:extLst>
      <p:ext uri="{BB962C8B-B14F-4D97-AF65-F5344CB8AC3E}">
        <p14:creationId xmlns:p14="http://schemas.microsoft.com/office/powerpoint/2010/main" val="201448955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6E82501-53DA-4152-84B0-51135B15EEA8}" type="slidenum">
              <a:rPr lang="en-US" smtClean="0"/>
              <a:t>12</a:t>
            </a:fld>
            <a:endParaRPr lang="en-US"/>
          </a:p>
        </p:txBody>
      </p:sp>
    </p:spTree>
    <p:extLst>
      <p:ext uri="{BB962C8B-B14F-4D97-AF65-F5344CB8AC3E}">
        <p14:creationId xmlns:p14="http://schemas.microsoft.com/office/powerpoint/2010/main" val="109884117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US" dirty="0" smtClean="0">
                <a:effectLst/>
              </a:rPr>
              <a:t>Just over a year ago we delivered Java SE 7 – the first major version of Java SE released</a:t>
            </a:r>
          </a:p>
          <a:p>
            <a:pPr rtl="0" fontAlgn="base"/>
            <a:r>
              <a:rPr lang="en-US" dirty="0" smtClean="0">
                <a:effectLst/>
              </a:rPr>
              <a:t>under Oracle’s stewardship.  Since then we have delivered regular updates every couple </a:t>
            </a:r>
          </a:p>
          <a:p>
            <a:pPr rtl="0" fontAlgn="base"/>
            <a:r>
              <a:rPr lang="en-US" dirty="0" smtClean="0">
                <a:effectLst/>
              </a:rPr>
              <a:t>of months, with hundreds of bug fixes, performance improvements, and new features.  </a:t>
            </a:r>
          </a:p>
          <a:p>
            <a:pPr rtl="0" fontAlgn="base"/>
            <a:r>
              <a:rPr lang="en-US" dirty="0" smtClean="0">
                <a:effectLst/>
              </a:rPr>
              <a:t>We are pleased with the speed of adoption of this new version.  We are seeing strong </a:t>
            </a:r>
          </a:p>
          <a:p>
            <a:pPr rtl="0" fontAlgn="base"/>
            <a:r>
              <a:rPr lang="en-US" dirty="0" smtClean="0">
                <a:effectLst/>
              </a:rPr>
              <a:t>uptake among developers, ISVs, and hosting companies.  Java SE 7 is rapidly making </a:t>
            </a:r>
          </a:p>
          <a:p>
            <a:pPr rtl="0" fontAlgn="base"/>
            <a:r>
              <a:rPr lang="en-US" dirty="0" smtClean="0">
                <a:effectLst/>
              </a:rPr>
              <a:t>its way into the enterprise as well.</a:t>
            </a:r>
          </a:p>
          <a:p>
            <a:pPr rtl="0" fontAlgn="base"/>
            <a:endParaRPr lang="en-US" dirty="0" smtClean="0">
              <a:effectLst/>
            </a:endParaRPr>
          </a:p>
          <a:p>
            <a:pPr rtl="0" fontAlgn="base"/>
            <a:r>
              <a:rPr lang="en-US" dirty="0" smtClean="0">
                <a:effectLst/>
              </a:rPr>
              <a:t> In fact, Oracle (traditionally careful about upgrades) supports its entire FMW stack on</a:t>
            </a:r>
          </a:p>
          <a:p>
            <a:pPr rtl="0" fontAlgn="base"/>
            <a:r>
              <a:rPr lang="en-US" dirty="0" smtClean="0">
                <a:effectLst/>
              </a:rPr>
              <a:t>Java 7 because we know it has great quality and performance. </a:t>
            </a:r>
          </a:p>
          <a:p>
            <a:pPr rtl="0" fontAlgn="base"/>
            <a:endParaRPr lang="en-US" dirty="0" smtClean="0">
              <a:effectLst/>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effectLst/>
                <a:latin typeface="+mn-lt"/>
                <a:ea typeface="ＭＳ Ｐゴシック" pitchFamily="-65" charset="-128"/>
                <a:cs typeface="ＭＳ Ｐゴシック" pitchFamily="-65" charset="-128"/>
              </a:rPr>
              <a:t>Even as of last August we were seeing massive adoption of Java SE 7, and you can see how rapidly releases become standards.</a:t>
            </a:r>
          </a:p>
          <a:p>
            <a:pPr rtl="0" fontAlgn="base"/>
            <a:endParaRPr lang="en-US" dirty="0" smtClean="0">
              <a:effectLst/>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kern="1200" dirty="0" smtClean="0">
              <a:solidFill>
                <a:schemeClr val="tx1"/>
              </a:solidFill>
              <a:effectLst/>
              <a:latin typeface="+mn-lt"/>
              <a:ea typeface="ＭＳ Ｐゴシック" pitchFamily="-65" charset="-128"/>
              <a:cs typeface="ＭＳ Ｐゴシック" pitchFamily="-65"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kern="1200" dirty="0" smtClean="0">
              <a:solidFill>
                <a:schemeClr val="tx1"/>
              </a:solidFill>
              <a:effectLst/>
              <a:latin typeface="+mn-lt"/>
              <a:ea typeface="ＭＳ Ｐゴシック" pitchFamily="-65" charset="-128"/>
              <a:cs typeface="ＭＳ Ｐゴシック" pitchFamily="-65" charset="-128"/>
            </a:endParaRPr>
          </a:p>
        </p:txBody>
      </p:sp>
      <p:sp>
        <p:nvSpPr>
          <p:cNvPr id="4" name="Slide Number Placeholder 3"/>
          <p:cNvSpPr>
            <a:spLocks noGrp="1"/>
          </p:cNvSpPr>
          <p:nvPr>
            <p:ph type="sldNum" sz="quarter" idx="10"/>
          </p:nvPr>
        </p:nvSpPr>
        <p:spPr/>
        <p:txBody>
          <a:bodyPr/>
          <a:lstStyle/>
          <a:p>
            <a:pPr>
              <a:defRPr/>
            </a:pPr>
            <a:fld id="{E2AB20D5-2F44-4878-AC3F-E2DCBCFE4B50}" type="slidenum">
              <a:rPr lang="en-US" smtClean="0"/>
              <a:pPr>
                <a:defRPr/>
              </a:pPr>
              <a:t>13</a:t>
            </a:fld>
            <a:endParaRPr lang="en-US"/>
          </a:p>
        </p:txBody>
      </p:sp>
    </p:spTree>
    <p:extLst>
      <p:ext uri="{BB962C8B-B14F-4D97-AF65-F5344CB8AC3E}">
        <p14:creationId xmlns:p14="http://schemas.microsoft.com/office/powerpoint/2010/main" val="124713280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35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z="1200" dirty="0" smtClean="0"/>
              <a:t> In addition to the incremental improvements to Java 7, we have also increased the set of platforms supported by Oracle from Linux, Windows, and Solaris to now also include Mac OS X (“ten”) and Linux/ARM for ARM based PCs such as the Raspberry Pi and emerging ARM based </a:t>
            </a:r>
            <a:r>
              <a:rPr lang="en-US" sz="1200" dirty="0" err="1" smtClean="0"/>
              <a:t>microservers</a:t>
            </a:r>
            <a:r>
              <a:rPr lang="en-US" sz="1200" dirty="0" smtClean="0"/>
              <a:t>.</a:t>
            </a:r>
          </a:p>
          <a:p>
            <a:endParaRPr lang="en-US" sz="1200" dirty="0" smtClean="0"/>
          </a:p>
          <a:p>
            <a:r>
              <a:rPr lang="en-US" sz="1200" dirty="0" smtClean="0"/>
              <a:t>These are the first new ports of Java since 64 bit Windows in 2007 and 64 bit Linux in 2003.</a:t>
            </a:r>
          </a:p>
          <a:p>
            <a:endParaRPr lang="en-US" sz="1200" dirty="0" smtClean="0"/>
          </a:p>
          <a:p>
            <a:r>
              <a:rPr lang="en-US" sz="1200" dirty="0" smtClean="0"/>
              <a:t>So Oracle has released as many new ports In the last year for desktops and servers as were done in the preceding decade of Java SE’s history.</a:t>
            </a:r>
          </a:p>
          <a:p>
            <a:endParaRPr lang="en-US" sz="1200" dirty="0" smtClean="0">
              <a:effectLst/>
            </a:endParaRPr>
          </a:p>
          <a:p>
            <a:r>
              <a:rPr lang="en-US" sz="1200" dirty="0" smtClean="0">
                <a:effectLst/>
              </a:rPr>
              <a:t>And new for JavaOne </a:t>
            </a:r>
            <a:r>
              <a:rPr lang="en-US" sz="1200" dirty="0" err="1" smtClean="0">
                <a:effectLst/>
              </a:rPr>
              <a:t>Brasil</a:t>
            </a:r>
            <a:r>
              <a:rPr lang="en-US" sz="1200" dirty="0" smtClean="0">
                <a:effectLst/>
              </a:rPr>
              <a:t>, I am pleased</a:t>
            </a:r>
            <a:r>
              <a:rPr lang="en-US" sz="1200" baseline="0" dirty="0" smtClean="0">
                <a:effectLst/>
              </a:rPr>
              <a:t> to relate that we will be making EA builds of the Linux ARM binary which supports the Hard Float ABI</a:t>
            </a:r>
          </a:p>
          <a:p>
            <a:r>
              <a:rPr lang="en-US" sz="1200" baseline="0" dirty="0" smtClean="0">
                <a:effectLst/>
              </a:rPr>
              <a:t>for ARM v6/7 on platforms like the raspberry Pi available by the end of this calendar year.</a:t>
            </a:r>
            <a:endParaRPr lang="en-US" sz="1200" dirty="0">
              <a:effectLst/>
            </a:endParaRPr>
          </a:p>
        </p:txBody>
      </p:sp>
      <p:sp>
        <p:nvSpPr>
          <p:cNvPr id="2355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3DE04319-A5BF-DA42-8D40-1862661F557D}" type="slidenum">
              <a:rPr lang="en-US" sz="1200"/>
              <a:pPr eaLnBrk="1" hangingPunct="1"/>
              <a:t>14</a:t>
            </a:fld>
            <a:endParaRPr lang="en-US" sz="120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42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z="1200" dirty="0" smtClean="0"/>
              <a:t>While Java 7 updates and ports have been progressing, we have also been hard at work on Java 8. </a:t>
            </a:r>
          </a:p>
          <a:p>
            <a:endParaRPr lang="en-US" sz="1200" dirty="0" smtClean="0"/>
          </a:p>
          <a:p>
            <a:r>
              <a:rPr lang="en-US" sz="1200" dirty="0" smtClean="0"/>
              <a:t>Most people are aware that Project Lambda, adding closures to the Java language, is a key feature.</a:t>
            </a:r>
          </a:p>
          <a:p>
            <a:endParaRPr lang="en-US" sz="1200" dirty="0" smtClean="0"/>
          </a:p>
          <a:p>
            <a:r>
              <a:rPr lang="en-US" sz="1200" dirty="0" smtClean="0"/>
              <a:t>But there are lots of other features in the works.  Some of my favorites are Bulk data operations on core collections APIs, and JVM improvements like removing the </a:t>
            </a:r>
            <a:r>
              <a:rPr lang="en-US" sz="1200" dirty="0" err="1" smtClean="0"/>
              <a:t>PermGen</a:t>
            </a:r>
            <a:r>
              <a:rPr lang="en-US" sz="1200" dirty="0" smtClean="0"/>
              <a:t> and new date and time APIs.</a:t>
            </a:r>
          </a:p>
          <a:p>
            <a:endParaRPr lang="en-US" sz="1200" dirty="0" smtClean="0"/>
          </a:p>
          <a:p>
            <a:r>
              <a:rPr lang="en-US" sz="1200" dirty="0" smtClean="0"/>
              <a:t>And as always, there are general improvements and updates to standards support around security, internationalization and accessibility</a:t>
            </a:r>
          </a:p>
          <a:p>
            <a:endParaRPr lang="en-US" sz="1200" dirty="0" smtClean="0"/>
          </a:p>
          <a:p>
            <a:r>
              <a:rPr lang="en-US" sz="1200" dirty="0" smtClean="0"/>
              <a:t>Of course we'll have more detail in the technical keynote and many sessions throughout the conference. </a:t>
            </a:r>
          </a:p>
          <a:p>
            <a:endParaRPr lang="en-US" sz="1200" dirty="0" smtClean="0"/>
          </a:p>
          <a:p>
            <a:r>
              <a:rPr lang="en-US" sz="1200" dirty="0" smtClean="0"/>
              <a:t>And remember that you can go to </a:t>
            </a:r>
            <a:r>
              <a:rPr lang="en-US" sz="1200" dirty="0" err="1" smtClean="0"/>
              <a:t>OpenJDK</a:t>
            </a:r>
            <a:r>
              <a:rPr lang="en-US" sz="1200" dirty="0" smtClean="0"/>
              <a:t> to see this development being done in real-time</a:t>
            </a:r>
          </a:p>
          <a:p>
            <a:r>
              <a:rPr lang="en-US" sz="1200" dirty="0" smtClean="0"/>
              <a:t>change-set by change-set,</a:t>
            </a:r>
            <a:r>
              <a:rPr lang="en-US" sz="1200" baseline="0" dirty="0" smtClean="0"/>
              <a:t> and that there are weekly early access builds of </a:t>
            </a:r>
            <a:r>
              <a:rPr lang="en-US" sz="1200" baseline="0" dirty="0" err="1" smtClean="0"/>
              <a:t>OracleJDK</a:t>
            </a:r>
            <a:r>
              <a:rPr lang="en-US" sz="1200" baseline="0" dirty="0" smtClean="0"/>
              <a:t> 8 that you can download and try already today.</a:t>
            </a:r>
            <a:endParaRPr lang="en-US" sz="1200" dirty="0" smtClean="0">
              <a:effectLst/>
            </a:endParaRPr>
          </a:p>
          <a:p>
            <a:endParaRPr lang="en-US" dirty="0" smtClean="0">
              <a:ea typeface="ＭＳ Ｐゴシック" pitchFamily="34" charset="-128"/>
            </a:endParaRPr>
          </a:p>
          <a:p>
            <a:endParaRPr lang="en-US" dirty="0" smtClean="0">
              <a:ea typeface="ＭＳ Ｐゴシック" pitchFamily="34" charset="-128"/>
            </a:endParaRPr>
          </a:p>
          <a:p>
            <a:endParaRPr lang="en-US" dirty="0" smtClean="0">
              <a:ea typeface="ＭＳ Ｐゴシック" pitchFamily="34" charset="-128"/>
            </a:endParaRPr>
          </a:p>
          <a:p>
            <a:endParaRPr lang="en-US" dirty="0" smtClean="0">
              <a:ea typeface="ＭＳ Ｐゴシック" pitchFamily="34" charset="-128"/>
            </a:endParaRPr>
          </a:p>
          <a:p>
            <a:endParaRPr lang="en-US" dirty="0" smtClean="0">
              <a:ea typeface="ＭＳ Ｐゴシック" pitchFamily="34" charset="-128"/>
            </a:endParaRPr>
          </a:p>
        </p:txBody>
      </p:sp>
      <p:sp>
        <p:nvSpPr>
          <p:cNvPr id="9421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fld id="{38A998DB-2BC4-46AD-9971-03066B6AE66A}" type="slidenum">
              <a:rPr lang="en-US" smtClean="0"/>
              <a:pPr eaLnBrk="1" hangingPunct="1"/>
              <a:t>15</a:t>
            </a:fld>
            <a:endParaRPr lang="en-US"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24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defRPr/>
            </a:pPr>
            <a:r>
              <a:rPr lang="en-US" sz="1200" dirty="0" smtClean="0"/>
              <a:t>Just to summarize the releases we have been taking about, this is the roadmap, Not going to go through it in detail.</a:t>
            </a:r>
          </a:p>
          <a:p>
            <a:pPr marL="0" marR="0" indent="0" algn="l" defTabSz="914400" rtl="0" eaLnBrk="1" fontAlgn="base" latinLnBrk="0" hangingPunct="1">
              <a:lnSpc>
                <a:spcPct val="100000"/>
              </a:lnSpc>
              <a:spcBef>
                <a:spcPct val="0"/>
              </a:spcBef>
              <a:spcAft>
                <a:spcPct val="0"/>
              </a:spcAft>
              <a:buClrTx/>
              <a:buSzTx/>
              <a:buFontTx/>
              <a:buNone/>
              <a:tabLst/>
              <a:defRPr/>
            </a:pPr>
            <a:endParaRPr lang="en-US" sz="1200" dirty="0" smtClean="0"/>
          </a:p>
          <a:p>
            <a:pPr marL="0" marR="0" indent="0" algn="l" defTabSz="914400" rtl="0" eaLnBrk="1" fontAlgn="base" latinLnBrk="0" hangingPunct="1">
              <a:lnSpc>
                <a:spcPct val="100000"/>
              </a:lnSpc>
              <a:spcBef>
                <a:spcPct val="0"/>
              </a:spcBef>
              <a:spcAft>
                <a:spcPct val="0"/>
              </a:spcAft>
              <a:buClrTx/>
              <a:buSzTx/>
              <a:buFontTx/>
              <a:buNone/>
              <a:tabLst/>
              <a:defRPr/>
            </a:pPr>
            <a:r>
              <a:rPr lang="en-US" sz="1200" dirty="0" smtClean="0"/>
              <a:t>CHANGED: JDK</a:t>
            </a:r>
            <a:r>
              <a:rPr lang="en-US" sz="1200" baseline="0" dirty="0" smtClean="0"/>
              <a:t> 8, from “Complete JVM convergence to just JVM Convergence”</a:t>
            </a:r>
          </a:p>
          <a:p>
            <a:pPr marL="0" marR="0" indent="0" algn="l" defTabSz="914400" rtl="0" eaLnBrk="1" fontAlgn="base" latinLnBrk="0" hangingPunct="1">
              <a:lnSpc>
                <a:spcPct val="100000"/>
              </a:lnSpc>
              <a:spcBef>
                <a:spcPct val="0"/>
              </a:spcBef>
              <a:spcAft>
                <a:spcPct val="0"/>
              </a:spcAft>
              <a:buClrTx/>
              <a:buSzTx/>
              <a:buFontTx/>
              <a:buNone/>
              <a:tabLst/>
              <a:defRPr/>
            </a:pPr>
            <a:endParaRPr lang="en-US" sz="1200" baseline="0" dirty="0" smtClean="0"/>
          </a:p>
          <a:p>
            <a:pPr marL="0" marR="0" indent="0" algn="l" defTabSz="914400" rtl="0" eaLnBrk="1" fontAlgn="base" latinLnBrk="0" hangingPunct="1">
              <a:lnSpc>
                <a:spcPct val="100000"/>
              </a:lnSpc>
              <a:spcBef>
                <a:spcPct val="0"/>
              </a:spcBef>
              <a:spcAft>
                <a:spcPct val="0"/>
              </a:spcAft>
              <a:buClrTx/>
              <a:buSzTx/>
              <a:buFontTx/>
              <a:buNone/>
              <a:tabLst/>
              <a:defRPr/>
            </a:pPr>
            <a:r>
              <a:rPr lang="en-US" sz="1200" baseline="0" dirty="0" smtClean="0"/>
              <a:t>Added the features for 7u10</a:t>
            </a:r>
            <a:endParaRPr lang="en-US" sz="1200" dirty="0" smtClean="0"/>
          </a:p>
          <a:p>
            <a:pPr marL="0" marR="0" indent="0" algn="l" defTabSz="914400" rtl="0" eaLnBrk="1" fontAlgn="base" latinLnBrk="0" hangingPunct="1">
              <a:lnSpc>
                <a:spcPct val="100000"/>
              </a:lnSpc>
              <a:spcBef>
                <a:spcPct val="0"/>
              </a:spcBef>
              <a:spcAft>
                <a:spcPct val="0"/>
              </a:spcAft>
              <a:buClrTx/>
              <a:buSzTx/>
              <a:buFontTx/>
              <a:buNone/>
              <a:tabLst/>
              <a:defRPr/>
            </a:pPr>
            <a:endParaRPr lang="en-US" sz="1200" dirty="0" smtClean="0"/>
          </a:p>
        </p:txBody>
      </p:sp>
      <p:sp>
        <p:nvSpPr>
          <p:cNvPr id="10240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fld id="{C17A0B4F-53C8-42B8-96C4-5E5E3DB701D9}" type="slidenum">
              <a:rPr lang="en-US" smtClean="0"/>
              <a:pPr eaLnBrk="1" hangingPunct="1"/>
              <a:t>16</a:t>
            </a:fld>
            <a:endParaRPr lang="en-US"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E2AB20D5-2F44-4878-AC3F-E2DCBCFE4B50}" type="slidenum">
              <a:rPr lang="en-US" smtClean="0"/>
              <a:pPr>
                <a:defRPr/>
              </a:pPr>
              <a:t>17</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6E82501-53DA-4152-84B0-51135B15EEA8}" type="slidenum">
              <a:rPr lang="en-US" smtClean="0"/>
              <a:t>18</a:t>
            </a:fld>
            <a:endParaRPr lang="en-US"/>
          </a:p>
        </p:txBody>
      </p:sp>
    </p:spTree>
    <p:extLst>
      <p:ext uri="{BB962C8B-B14F-4D97-AF65-F5344CB8AC3E}">
        <p14:creationId xmlns:p14="http://schemas.microsoft.com/office/powerpoint/2010/main" val="109884117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03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indent="0" eaLnBrk="1" hangingPunct="1">
              <a:spcBef>
                <a:spcPct val="0"/>
              </a:spcBef>
              <a:buFont typeface="Arial"/>
              <a:buNone/>
            </a:pPr>
            <a:endParaRPr lang="en-US" baseline="0" dirty="0" smtClean="0">
              <a:ea typeface="ＭＳ Ｐゴシック" pitchFamily="34" charset="-128"/>
            </a:endParaRPr>
          </a:p>
          <a:p>
            <a:r>
              <a:rPr lang="en-US" dirty="0" smtClean="0"/>
              <a:t>Over</a:t>
            </a:r>
            <a:r>
              <a:rPr lang="en-US" baseline="0" dirty="0" smtClean="0"/>
              <a:t> the last year, </a:t>
            </a:r>
            <a:r>
              <a:rPr lang="en-US" baseline="0" dirty="0" err="1" smtClean="0"/>
              <a:t>signficiant</a:t>
            </a:r>
            <a:r>
              <a:rPr lang="en-US" baseline="0" dirty="0" smtClean="0"/>
              <a:t> progress</a:t>
            </a:r>
          </a:p>
          <a:p>
            <a:r>
              <a:rPr lang="en-US" baseline="0" dirty="0" smtClean="0"/>
              <a:t>Ports to Linux, Mac, early access on Linux/ARM</a:t>
            </a:r>
          </a:p>
          <a:p>
            <a:r>
              <a:rPr lang="en-US" baseline="0" dirty="0" err="1" smtClean="0"/>
              <a:t>SceneBuilder</a:t>
            </a:r>
            <a:r>
              <a:rPr lang="en-US" baseline="0" dirty="0" smtClean="0"/>
              <a:t> tooling, with NB integration</a:t>
            </a:r>
          </a:p>
          <a:p>
            <a:r>
              <a:rPr lang="en-US" baseline="0" dirty="0" smtClean="0"/>
              <a:t>HTML 5, including canvas</a:t>
            </a:r>
          </a:p>
          <a:p>
            <a:r>
              <a:rPr lang="en-US" baseline="0" dirty="0" smtClean="0"/>
              <a:t>Media including H.264</a:t>
            </a:r>
          </a:p>
          <a:p>
            <a:r>
              <a:rPr lang="en-US" baseline="0" dirty="0" smtClean="0"/>
              <a:t>Lots of new controls</a:t>
            </a:r>
          </a:p>
          <a:p>
            <a:r>
              <a:rPr lang="en-US" baseline="0" dirty="0" err="1" smtClean="0"/>
              <a:t>Interop</a:t>
            </a:r>
            <a:r>
              <a:rPr lang="en-US" baseline="0" dirty="0" smtClean="0"/>
              <a:t> with Swing and SWT</a:t>
            </a:r>
          </a:p>
          <a:p>
            <a:endParaRPr lang="en-US" baseline="0" dirty="0" smtClean="0"/>
          </a:p>
          <a:p>
            <a:r>
              <a:rPr lang="en-US" baseline="0" dirty="0" smtClean="0"/>
              <a:t>Also numerous community projects like E(</a:t>
            </a:r>
            <a:r>
              <a:rPr lang="en-US" baseline="0" dirty="0" err="1" smtClean="0"/>
              <a:t>fx</a:t>
            </a:r>
            <a:r>
              <a:rPr lang="en-US" baseline="0" dirty="0" smtClean="0"/>
              <a:t>)</a:t>
            </a:r>
            <a:r>
              <a:rPr lang="en-US" baseline="0" dirty="0" err="1" smtClean="0"/>
              <a:t>clipse</a:t>
            </a:r>
            <a:r>
              <a:rPr lang="en-US" baseline="0" dirty="0" smtClean="0"/>
              <a:t>, </a:t>
            </a:r>
            <a:r>
              <a:rPr lang="en-US" baseline="0" dirty="0" err="1" smtClean="0"/>
              <a:t>DataFX</a:t>
            </a:r>
            <a:r>
              <a:rPr lang="en-US" baseline="0" dirty="0" smtClean="0"/>
              <a:t>, language additions such </a:t>
            </a:r>
            <a:r>
              <a:rPr lang="en-US" baseline="0" dirty="0" err="1" smtClean="0"/>
              <a:t>ScalaFX</a:t>
            </a:r>
            <a:r>
              <a:rPr lang="en-US" baseline="0" dirty="0" smtClean="0"/>
              <a:t>, Ruby FX and much more</a:t>
            </a:r>
            <a:endParaRPr lang="en-US" dirty="0" smtClean="0"/>
          </a:p>
          <a:p>
            <a:pPr marL="228600" indent="-228600" eaLnBrk="1" hangingPunct="1">
              <a:spcBef>
                <a:spcPct val="0"/>
              </a:spcBef>
              <a:buFont typeface="+mj-lt"/>
              <a:buAutoNum type="arabicPeriod"/>
            </a:pPr>
            <a:endParaRPr lang="en-US" dirty="0" smtClean="0">
              <a:ea typeface="ＭＳ Ｐゴシック" pitchFamily="34" charset="-128"/>
            </a:endParaRPr>
          </a:p>
        </p:txBody>
      </p:sp>
      <p:sp>
        <p:nvSpPr>
          <p:cNvPr id="10035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fld id="{E1D8F04A-D6FA-4B77-9839-339A73163A7C}" type="slidenum">
              <a:rPr lang="en-US" smtClean="0"/>
              <a:pPr eaLnBrk="1" hangingPunct="1"/>
              <a:t>19</a:t>
            </a:fld>
            <a:endParaRPr lang="en-US"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83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z="1200" kern="1200" dirty="0" smtClean="0">
                <a:solidFill>
                  <a:schemeClr val="tx1"/>
                </a:solidFill>
                <a:effectLst/>
                <a:latin typeface="+mn-lt"/>
                <a:ea typeface="ＭＳ Ｐゴシック" pitchFamily="-65" charset="-128"/>
                <a:cs typeface="ＭＳ Ｐゴシック" pitchFamily="-65" charset="-128"/>
              </a:rPr>
              <a:t>Intended as swing replacement in Rich interactive desktop applications</a:t>
            </a:r>
          </a:p>
          <a:p>
            <a:endParaRPr lang="en-US" sz="1200" kern="1200" dirty="0" smtClean="0">
              <a:solidFill>
                <a:schemeClr val="tx1"/>
              </a:solidFill>
              <a:effectLst/>
              <a:latin typeface="+mn-lt"/>
              <a:ea typeface="ＭＳ Ｐゴシック" pitchFamily="-65" charset="-128"/>
              <a:cs typeface="ＭＳ Ｐゴシック" pitchFamily="-65" charset="-128"/>
            </a:endParaRPr>
          </a:p>
          <a:p>
            <a:r>
              <a:rPr lang="en-US" sz="1200" kern="1200" dirty="0" smtClean="0">
                <a:solidFill>
                  <a:schemeClr val="tx1"/>
                </a:solidFill>
                <a:effectLst/>
                <a:latin typeface="+mn-lt"/>
                <a:ea typeface="ＭＳ Ｐゴシック" pitchFamily="-65" charset="-128"/>
                <a:cs typeface="ＭＳ Ｐゴシック" pitchFamily="-65" charset="-128"/>
              </a:rPr>
              <a:t>We’ve seen a lot of positive</a:t>
            </a:r>
            <a:r>
              <a:rPr lang="en-US" sz="1200" kern="1200" baseline="0" dirty="0" smtClean="0">
                <a:solidFill>
                  <a:schemeClr val="tx1"/>
                </a:solidFill>
                <a:effectLst/>
                <a:latin typeface="+mn-lt"/>
                <a:ea typeface="ＭＳ Ｐゴシック" pitchFamily="-65" charset="-128"/>
                <a:cs typeface="ＭＳ Ｐゴシック" pitchFamily="-65" charset="-128"/>
              </a:rPr>
              <a:t> adoption of JavaFX, both in the developer community as well as with established enterprises.</a:t>
            </a:r>
          </a:p>
          <a:p>
            <a:endParaRPr lang="en-US" sz="1200" kern="1200" dirty="0" smtClean="0">
              <a:solidFill>
                <a:schemeClr val="tx1"/>
              </a:solidFill>
              <a:effectLst/>
              <a:latin typeface="+mn-lt"/>
              <a:ea typeface="ＭＳ Ｐゴシック" pitchFamily="-65" charset="-128"/>
              <a:cs typeface="ＭＳ Ｐゴシック" pitchFamily="-65" charset="-128"/>
            </a:endParaRPr>
          </a:p>
          <a:p>
            <a:r>
              <a:rPr lang="en-US" sz="1200" kern="1200" dirty="0" smtClean="0">
                <a:solidFill>
                  <a:schemeClr val="tx1"/>
                </a:solidFill>
                <a:effectLst/>
                <a:latin typeface="+mn-lt"/>
                <a:ea typeface="ＭＳ Ｐゴシック" pitchFamily="-65" charset="-128"/>
                <a:cs typeface="ＭＳ Ｐゴシック" pitchFamily="-65" charset="-128"/>
              </a:rPr>
              <a:t>Here are some examples </a:t>
            </a:r>
          </a:p>
          <a:p>
            <a:pPr marL="171450" indent="-171450">
              <a:buFont typeface="Arial"/>
              <a:buChar char="•"/>
            </a:pPr>
            <a:r>
              <a:rPr lang="en-US" sz="1200" kern="1200" dirty="0" err="1" smtClean="0">
                <a:solidFill>
                  <a:schemeClr val="tx1"/>
                </a:solidFill>
                <a:effectLst/>
                <a:latin typeface="+mn-lt"/>
                <a:ea typeface="ＭＳ Ｐゴシック" pitchFamily="-65" charset="-128"/>
                <a:cs typeface="ＭＳ Ｐゴシック" pitchFamily="-65" charset="-128"/>
              </a:rPr>
              <a:t>Quantcell</a:t>
            </a:r>
            <a:r>
              <a:rPr lang="en-US" sz="1200" kern="1200" dirty="0" smtClean="0">
                <a:solidFill>
                  <a:schemeClr val="tx1"/>
                </a:solidFill>
                <a:effectLst/>
                <a:latin typeface="+mn-lt"/>
                <a:ea typeface="ＭＳ Ｐゴシック" pitchFamily="-65" charset="-128"/>
                <a:cs typeface="ＭＳ Ｐゴシック" pitchFamily="-65" charset="-128"/>
              </a:rPr>
              <a:t> - data analytics</a:t>
            </a:r>
          </a:p>
          <a:p>
            <a:pPr marL="171450" indent="-171450">
              <a:buFont typeface="Arial"/>
              <a:buChar char="•"/>
            </a:pPr>
            <a:r>
              <a:rPr lang="en-US" sz="1200" kern="1200" dirty="0" err="1" smtClean="0">
                <a:solidFill>
                  <a:schemeClr val="tx1"/>
                </a:solidFill>
                <a:effectLst/>
                <a:latin typeface="+mn-lt"/>
                <a:ea typeface="ＭＳ Ｐゴシック" pitchFamily="-65" charset="-128"/>
                <a:cs typeface="ＭＳ Ｐゴシック" pitchFamily="-65" charset="-128"/>
              </a:rPr>
              <a:t>Healthcon</a:t>
            </a:r>
            <a:r>
              <a:rPr lang="en-US" sz="1200" kern="1200" dirty="0" smtClean="0">
                <a:solidFill>
                  <a:schemeClr val="tx1"/>
                </a:solidFill>
                <a:effectLst/>
                <a:latin typeface="+mn-lt"/>
                <a:ea typeface="ＭＳ Ｐゴシック" pitchFamily="-65" charset="-128"/>
                <a:cs typeface="ＭＳ Ｐゴシック" pitchFamily="-65" charset="-128"/>
              </a:rPr>
              <a:t> - Healthcare</a:t>
            </a:r>
          </a:p>
          <a:p>
            <a:pPr marL="171450" indent="-171450">
              <a:buFont typeface="Arial"/>
              <a:buChar char="•"/>
            </a:pPr>
            <a:r>
              <a:rPr lang="en-US" sz="1200" kern="1200" dirty="0" err="1" smtClean="0">
                <a:solidFill>
                  <a:schemeClr val="tx1"/>
                </a:solidFill>
                <a:effectLst/>
                <a:latin typeface="+mn-lt"/>
                <a:ea typeface="ＭＳ Ｐゴシック" pitchFamily="-65" charset="-128"/>
                <a:cs typeface="ＭＳ Ｐゴシック" pitchFamily="-65" charset="-128"/>
              </a:rPr>
              <a:t>Celer</a:t>
            </a:r>
            <a:r>
              <a:rPr lang="en-US" sz="1200" kern="1200" dirty="0" smtClean="0">
                <a:solidFill>
                  <a:schemeClr val="tx1"/>
                </a:solidFill>
                <a:effectLst/>
                <a:latin typeface="+mn-lt"/>
                <a:ea typeface="ＭＳ Ｐゴシック" pitchFamily="-65" charset="-128"/>
                <a:cs typeface="ＭＳ Ｐゴシック" pitchFamily="-65" charset="-128"/>
              </a:rPr>
              <a:t> - Trading app in just 6 months </a:t>
            </a:r>
          </a:p>
          <a:p>
            <a:pPr marL="171450" indent="-171450">
              <a:buFont typeface="Arial"/>
              <a:buChar char="•"/>
            </a:pPr>
            <a:r>
              <a:rPr lang="en-US" sz="1200" kern="1200" dirty="0" err="1" smtClean="0">
                <a:solidFill>
                  <a:schemeClr val="tx1"/>
                </a:solidFill>
                <a:effectLst/>
                <a:latin typeface="+mn-lt"/>
                <a:ea typeface="ＭＳ Ｐゴシック" pitchFamily="-65" charset="-128"/>
                <a:cs typeface="ＭＳ Ｐゴシック" pitchFamily="-65" charset="-128"/>
              </a:rPr>
              <a:t>Navis</a:t>
            </a:r>
            <a:r>
              <a:rPr lang="en-US" sz="1200" kern="1200" dirty="0" smtClean="0">
                <a:solidFill>
                  <a:schemeClr val="tx1"/>
                </a:solidFill>
                <a:effectLst/>
                <a:latin typeface="+mn-lt"/>
                <a:ea typeface="ＭＳ Ｐゴシック" pitchFamily="-65" charset="-128"/>
                <a:cs typeface="ＭＳ Ｐゴシック" pitchFamily="-65" charset="-128"/>
              </a:rPr>
              <a:t> – Shipping container management</a:t>
            </a:r>
          </a:p>
          <a:p>
            <a:pPr marL="171450" indent="-171450">
              <a:buFont typeface="Arial"/>
              <a:buChar char="•"/>
            </a:pPr>
            <a:r>
              <a:rPr lang="en-US" dirty="0" smtClean="0"/>
              <a:t>Belgian Railways - Train management</a:t>
            </a:r>
          </a:p>
          <a:p>
            <a:pPr marL="171450" indent="-171450">
              <a:buFont typeface="Arial"/>
              <a:buChar char="•"/>
            </a:pPr>
            <a:r>
              <a:rPr lang="en-US" dirty="0" err="1" smtClean="0"/>
              <a:t>CaptainCasa</a:t>
            </a:r>
            <a:r>
              <a:rPr lang="en-US" dirty="0" smtClean="0"/>
              <a:t> - </a:t>
            </a:r>
            <a:r>
              <a:rPr lang="en-US" dirty="0" err="1" smtClean="0"/>
              <a:t>Enterpriise</a:t>
            </a:r>
            <a:r>
              <a:rPr lang="en-US" dirty="0" smtClean="0"/>
              <a:t> application framework</a:t>
            </a:r>
          </a:p>
          <a:p>
            <a:pPr marL="171450" indent="-171450">
              <a:buFont typeface="Arial"/>
              <a:buChar char="•"/>
            </a:pPr>
            <a:r>
              <a:rPr lang="en-US" dirty="0" smtClean="0"/>
              <a:t>Mint Software Systems-  Training Management System for air navigation</a:t>
            </a:r>
          </a:p>
          <a:p>
            <a:pPr marL="171450" indent="-171450">
              <a:buFont typeface="Arial"/>
              <a:buChar char="•"/>
            </a:pPr>
            <a:r>
              <a:rPr lang="en-US" sz="1200" kern="1200" dirty="0" err="1" smtClean="0">
                <a:solidFill>
                  <a:schemeClr val="tx1"/>
                </a:solidFill>
                <a:effectLst/>
                <a:latin typeface="+mn-lt"/>
                <a:ea typeface="ＭＳ Ｐゴシック" pitchFamily="-65" charset="-128"/>
                <a:cs typeface="ＭＳ Ｐゴシック" pitchFamily="-65" charset="-128"/>
              </a:rPr>
              <a:t>DooApp</a:t>
            </a:r>
            <a:r>
              <a:rPr lang="en-US" sz="1200" kern="1200" baseline="0" dirty="0" smtClean="0">
                <a:solidFill>
                  <a:schemeClr val="tx1"/>
                </a:solidFill>
                <a:effectLst/>
                <a:latin typeface="+mn-lt"/>
                <a:ea typeface="ＭＳ Ｐゴシック" pitchFamily="-65" charset="-128"/>
                <a:cs typeface="ＭＳ Ｐゴシック" pitchFamily="-65" charset="-128"/>
              </a:rPr>
              <a:t> – Visual diagnosis of building energy consumption</a:t>
            </a:r>
            <a:endParaRPr lang="en-US" sz="1200" kern="1200" dirty="0" smtClean="0">
              <a:solidFill>
                <a:schemeClr val="tx1"/>
              </a:solidFill>
              <a:effectLst/>
              <a:latin typeface="+mn-lt"/>
              <a:ea typeface="ＭＳ Ｐゴシック" pitchFamily="-65" charset="-128"/>
              <a:cs typeface="ＭＳ Ｐゴシック" pitchFamily="-65" charset="-128"/>
            </a:endParaRPr>
          </a:p>
          <a:p>
            <a:pPr eaLnBrk="1" hangingPunct="1">
              <a:spcBef>
                <a:spcPct val="0"/>
              </a:spcBef>
            </a:pPr>
            <a:endParaRPr lang="en-US" dirty="0" smtClean="0">
              <a:ea typeface="ＭＳ Ｐゴシック" pitchFamily="34" charset="-128"/>
            </a:endParaRPr>
          </a:p>
        </p:txBody>
      </p:sp>
      <p:sp>
        <p:nvSpPr>
          <p:cNvPr id="9830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fld id="{5970EB9F-EB71-4B10-9FE5-9D8B7B1C99F2}" type="slidenum">
              <a:rPr lang="en-US" smtClean="0"/>
              <a:pPr eaLnBrk="1" hangingPunct="1"/>
              <a:t>20</a:t>
            </a:fld>
            <a:endParaRPr lang="en-US"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App</a:t>
            </a:r>
            <a:r>
              <a:rPr lang="en-US" baseline="0" dirty="0" smtClean="0"/>
              <a:t> Store</a:t>
            </a:r>
          </a:p>
          <a:p>
            <a:pPr marL="171450" indent="-171450">
              <a:buFontTx/>
              <a:buChar char="-"/>
            </a:pPr>
            <a:r>
              <a:rPr lang="en-US" baseline="0" dirty="0" smtClean="0"/>
              <a:t>Future for client deployment</a:t>
            </a:r>
          </a:p>
          <a:p>
            <a:pPr marL="171450" indent="-171450">
              <a:buFontTx/>
              <a:buChar char="-"/>
            </a:pPr>
            <a:r>
              <a:rPr lang="en-US" baseline="0" dirty="0" smtClean="0"/>
              <a:t>Already possible, Ensemble is in app store</a:t>
            </a:r>
          </a:p>
          <a:p>
            <a:pPr marL="171450" indent="-171450">
              <a:buFontTx/>
              <a:buChar char="-"/>
            </a:pPr>
            <a:r>
              <a:rPr lang="en-US" baseline="0" dirty="0" smtClean="0"/>
              <a:t>Download it, let’s get it to number #1!</a:t>
            </a:r>
          </a:p>
          <a:p>
            <a:pPr marL="171450" indent="-171450">
              <a:buFontTx/>
              <a:buChar char="-"/>
            </a:pPr>
            <a:r>
              <a:rPr lang="en-US" baseline="0" dirty="0" smtClean="0"/>
              <a:t>Will improve tools and docs to make this really easy</a:t>
            </a:r>
          </a:p>
          <a:p>
            <a:pPr marL="171450" indent="-171450">
              <a:buFontTx/>
              <a:buChar char="-"/>
            </a:pPr>
            <a:r>
              <a:rPr lang="en-US" baseline="0" dirty="0" smtClean="0"/>
              <a:t>And we have now fully open-sourced </a:t>
            </a:r>
            <a:r>
              <a:rPr lang="en-US" baseline="0" dirty="0" err="1" smtClean="0"/>
              <a:t>JavaFX</a:t>
            </a:r>
            <a:r>
              <a:rPr lang="en-US" baseline="0" dirty="0" smtClean="0"/>
              <a:t> as we committed to</a:t>
            </a:r>
          </a:p>
          <a:p>
            <a:pPr marL="171450" indent="-171450">
              <a:buFontTx/>
              <a:buChar char="-"/>
            </a:pPr>
            <a:endParaRPr lang="en-US" baseline="0" dirty="0" smtClean="0"/>
          </a:p>
          <a:p>
            <a:pPr marL="0" indent="0">
              <a:buFontTx/>
              <a:buNone/>
            </a:pPr>
            <a:r>
              <a:rPr lang="en-US" baseline="0" dirty="0" err="1" smtClean="0"/>
              <a:t>OpenJFX</a:t>
            </a:r>
            <a:endParaRPr lang="en-US" baseline="0" dirty="0" smtClean="0"/>
          </a:p>
          <a:p>
            <a:pPr marL="171450" indent="-171450">
              <a:buFontTx/>
              <a:buChar char="-"/>
            </a:pPr>
            <a:r>
              <a:rPr lang="en-US" baseline="0" dirty="0" smtClean="0"/>
              <a:t>Continue to release more parts of JavaFX to </a:t>
            </a:r>
            <a:r>
              <a:rPr lang="en-US" baseline="0" dirty="0" err="1" smtClean="0"/>
              <a:t>OpenJFX</a:t>
            </a:r>
            <a:endParaRPr lang="en-US" baseline="0" dirty="0" smtClean="0"/>
          </a:p>
          <a:p>
            <a:pPr marL="171450" indent="-171450">
              <a:buFontTx/>
              <a:buChar char="-"/>
            </a:pPr>
            <a:r>
              <a:rPr lang="en-US" baseline="0" dirty="0" smtClean="0"/>
              <a:t>Start seeing 3</a:t>
            </a:r>
            <a:r>
              <a:rPr lang="en-US" baseline="30000" dirty="0" smtClean="0"/>
              <a:t>rd</a:t>
            </a:r>
            <a:r>
              <a:rPr lang="en-US" baseline="0" dirty="0" smtClean="0"/>
              <a:t> parties joining, including Red Hat who recently announced on the </a:t>
            </a:r>
            <a:r>
              <a:rPr lang="en-US" baseline="0" dirty="0" err="1" smtClean="0"/>
              <a:t>OpenJFX</a:t>
            </a:r>
            <a:r>
              <a:rPr lang="en-US" baseline="0" dirty="0" smtClean="0"/>
              <a:t> mailing lists</a:t>
            </a:r>
          </a:p>
          <a:p>
            <a:pPr marL="171450" indent="-171450">
              <a:buFontTx/>
              <a:buChar char="-"/>
            </a:pPr>
            <a:r>
              <a:rPr lang="en-US" baseline="0" dirty="0" smtClean="0"/>
              <a:t>Would like to see contributors from Shanghai, come talk to us during this conference!</a:t>
            </a:r>
            <a:endParaRPr lang="en-US" dirty="0"/>
          </a:p>
        </p:txBody>
      </p:sp>
      <p:sp>
        <p:nvSpPr>
          <p:cNvPr id="4" name="Slide Number Placeholder 3"/>
          <p:cNvSpPr>
            <a:spLocks noGrp="1"/>
          </p:cNvSpPr>
          <p:nvPr>
            <p:ph type="sldNum" sz="quarter" idx="10"/>
          </p:nvPr>
        </p:nvSpPr>
        <p:spPr/>
        <p:txBody>
          <a:bodyPr/>
          <a:lstStyle/>
          <a:p>
            <a:pPr>
              <a:defRPr/>
            </a:pPr>
            <a:fld id="{E2AB20D5-2F44-4878-AC3F-E2DCBCFE4B50}" type="slidenum">
              <a:rPr lang="en-US" smtClean="0"/>
              <a:pPr>
                <a:defRPr/>
              </a:pPr>
              <a:t>21</a:t>
            </a:fld>
            <a:endParaRPr lang="en-US"/>
          </a:p>
        </p:txBody>
      </p:sp>
    </p:spTree>
    <p:extLst>
      <p:ext uri="{BB962C8B-B14F-4D97-AF65-F5344CB8AC3E}">
        <p14:creationId xmlns:p14="http://schemas.microsoft.com/office/powerpoint/2010/main" val="14880379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29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ea typeface="ＭＳ Ｐゴシック" pitchFamily="34" charset="-128"/>
            </a:endParaRPr>
          </a:p>
        </p:txBody>
      </p:sp>
      <p:sp>
        <p:nvSpPr>
          <p:cNvPr id="8294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fld id="{57A6B65F-AFEB-4099-ABDB-3E7E83B765BE}" type="slidenum">
              <a:rPr lang="en-US" smtClean="0"/>
              <a:pPr eaLnBrk="1" hangingPunct="1"/>
              <a:t>2</a:t>
            </a:fld>
            <a:endParaRPr lang="en-US"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03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indent="0" eaLnBrk="1" hangingPunct="1">
              <a:spcBef>
                <a:spcPct val="0"/>
              </a:spcBef>
              <a:buFont typeface="Arial"/>
              <a:buNone/>
            </a:pPr>
            <a:endParaRPr lang="en-US" baseline="0" dirty="0" smtClean="0">
              <a:ea typeface="ＭＳ Ｐゴシック" pitchFamily="34" charset="-128"/>
            </a:endParaRPr>
          </a:p>
          <a:p>
            <a:r>
              <a:rPr lang="en-US" sz="1200" kern="1200" dirty="0" smtClean="0">
                <a:solidFill>
                  <a:schemeClr val="tx1"/>
                </a:solidFill>
                <a:effectLst/>
                <a:latin typeface="+mn-lt"/>
                <a:ea typeface="ＭＳ Ｐゴシック" pitchFamily="-65" charset="-128"/>
                <a:cs typeface="ＭＳ Ｐゴシック" pitchFamily="-65" charset="-128"/>
              </a:rPr>
              <a:t>Some key</a:t>
            </a:r>
            <a:r>
              <a:rPr lang="en-US" sz="1200" kern="1200" baseline="0" dirty="0" smtClean="0">
                <a:solidFill>
                  <a:schemeClr val="tx1"/>
                </a:solidFill>
                <a:effectLst/>
                <a:latin typeface="+mn-lt"/>
                <a:ea typeface="ＭＳ Ｐゴシック" pitchFamily="-65" charset="-128"/>
                <a:cs typeface="ＭＳ Ｐゴシック" pitchFamily="-65" charset="-128"/>
              </a:rPr>
              <a:t> future features</a:t>
            </a:r>
          </a:p>
          <a:p>
            <a:pPr marL="171450" indent="-171450">
              <a:buFontTx/>
              <a:buChar char="-"/>
            </a:pPr>
            <a:r>
              <a:rPr lang="en-US" sz="1200" kern="1200" baseline="0" dirty="0" smtClean="0">
                <a:solidFill>
                  <a:schemeClr val="tx1"/>
                </a:solidFill>
                <a:effectLst/>
                <a:latin typeface="+mn-lt"/>
                <a:ea typeface="ＭＳ Ｐゴシック" pitchFamily="-65" charset="-128"/>
                <a:cs typeface="ＭＳ Ｐゴシック" pitchFamily="-65" charset="-128"/>
              </a:rPr>
              <a:t>Multi Touch</a:t>
            </a:r>
          </a:p>
          <a:p>
            <a:pPr marL="171450" indent="-171450">
              <a:buFontTx/>
              <a:buChar char="-"/>
            </a:pPr>
            <a:r>
              <a:rPr lang="en-US" sz="1200" kern="1200" dirty="0" smtClean="0">
                <a:solidFill>
                  <a:schemeClr val="tx1"/>
                </a:solidFill>
                <a:effectLst/>
                <a:latin typeface="+mn-lt"/>
                <a:ea typeface="ＭＳ Ｐゴシック" pitchFamily="-65" charset="-128"/>
                <a:cs typeface="ＭＳ Ｐゴシック" pitchFamily="-65" charset="-128"/>
              </a:rPr>
              <a:t>Improved integration with Swing</a:t>
            </a:r>
          </a:p>
          <a:p>
            <a:pPr marL="171450" indent="-171450">
              <a:buFontTx/>
              <a:buChar char="-"/>
            </a:pPr>
            <a:r>
              <a:rPr lang="en-US" sz="1200" kern="1200" dirty="0" smtClean="0">
                <a:solidFill>
                  <a:schemeClr val="tx1"/>
                </a:solidFill>
                <a:effectLst/>
                <a:latin typeface="+mn-lt"/>
                <a:ea typeface="ＭＳ Ｐゴシック" pitchFamily="-65" charset="-128"/>
                <a:cs typeface="ＭＳ Ｐゴシック" pitchFamily="-65" charset="-128"/>
              </a:rPr>
              <a:t>Support for ARM and other embedded systems</a:t>
            </a:r>
          </a:p>
          <a:p>
            <a:pPr marL="228600" indent="-228600" eaLnBrk="1" hangingPunct="1">
              <a:spcBef>
                <a:spcPct val="0"/>
              </a:spcBef>
              <a:buFont typeface="+mj-lt"/>
              <a:buAutoNum type="arabicPeriod"/>
            </a:pPr>
            <a:endParaRPr lang="en-US" dirty="0" smtClean="0">
              <a:ea typeface="ＭＳ Ｐゴシック" pitchFamily="34" charset="-128"/>
            </a:endParaRPr>
          </a:p>
        </p:txBody>
      </p:sp>
      <p:sp>
        <p:nvSpPr>
          <p:cNvPr id="10035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fld id="{E1D8F04A-D6FA-4B77-9839-339A73163A7C}" type="slidenum">
              <a:rPr lang="en-US" smtClean="0"/>
              <a:pPr eaLnBrk="1" hangingPunct="1"/>
              <a:t>22</a:t>
            </a:fld>
            <a:endParaRPr lang="en-US" smtClean="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24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defRPr/>
            </a:pPr>
            <a:r>
              <a:rPr lang="en-US" sz="1200" dirty="0" smtClean="0"/>
              <a:t>Just to summarize the releases we have been taking about, this is the roadmap, Not going to go through it in detail.</a:t>
            </a:r>
          </a:p>
          <a:p>
            <a:pPr marL="0" marR="0" indent="0" algn="l" defTabSz="914400" rtl="0" eaLnBrk="1" fontAlgn="base" latinLnBrk="0" hangingPunct="1">
              <a:lnSpc>
                <a:spcPct val="100000"/>
              </a:lnSpc>
              <a:spcBef>
                <a:spcPct val="0"/>
              </a:spcBef>
              <a:spcAft>
                <a:spcPct val="0"/>
              </a:spcAft>
              <a:buClrTx/>
              <a:buSzTx/>
              <a:buFontTx/>
              <a:buNone/>
              <a:tabLst/>
              <a:defRPr/>
            </a:pPr>
            <a:endParaRPr lang="en-US" sz="1200" dirty="0" smtClean="0"/>
          </a:p>
          <a:p>
            <a:pPr marL="0" marR="0" indent="0" algn="l" defTabSz="914400" rtl="0" eaLnBrk="1" fontAlgn="base" latinLnBrk="0" hangingPunct="1">
              <a:lnSpc>
                <a:spcPct val="100000"/>
              </a:lnSpc>
              <a:spcBef>
                <a:spcPct val="0"/>
              </a:spcBef>
              <a:spcAft>
                <a:spcPct val="0"/>
              </a:spcAft>
              <a:buClrTx/>
              <a:buSzTx/>
              <a:buFontTx/>
              <a:buNone/>
              <a:tabLst/>
              <a:defRPr/>
            </a:pPr>
            <a:r>
              <a:rPr lang="en-US" sz="1200" dirty="0" smtClean="0"/>
              <a:t>CHANGED: JDK</a:t>
            </a:r>
            <a:r>
              <a:rPr lang="en-US" sz="1200" baseline="0" dirty="0" smtClean="0"/>
              <a:t> 8, from “Complete JVM convergence to just JVM Convergence”</a:t>
            </a:r>
          </a:p>
          <a:p>
            <a:pPr marL="0" marR="0" indent="0" algn="l" defTabSz="914400" rtl="0" eaLnBrk="1" fontAlgn="base" latinLnBrk="0" hangingPunct="1">
              <a:lnSpc>
                <a:spcPct val="100000"/>
              </a:lnSpc>
              <a:spcBef>
                <a:spcPct val="0"/>
              </a:spcBef>
              <a:spcAft>
                <a:spcPct val="0"/>
              </a:spcAft>
              <a:buClrTx/>
              <a:buSzTx/>
              <a:buFontTx/>
              <a:buNone/>
              <a:tabLst/>
              <a:defRPr/>
            </a:pPr>
            <a:endParaRPr lang="en-US" sz="1200" baseline="0" dirty="0" smtClean="0"/>
          </a:p>
          <a:p>
            <a:pPr marL="0" marR="0" indent="0" algn="l" defTabSz="914400" rtl="0" eaLnBrk="1" fontAlgn="base" latinLnBrk="0" hangingPunct="1">
              <a:lnSpc>
                <a:spcPct val="100000"/>
              </a:lnSpc>
              <a:spcBef>
                <a:spcPct val="0"/>
              </a:spcBef>
              <a:spcAft>
                <a:spcPct val="0"/>
              </a:spcAft>
              <a:buClrTx/>
              <a:buSzTx/>
              <a:buFontTx/>
              <a:buNone/>
              <a:tabLst/>
              <a:defRPr/>
            </a:pPr>
            <a:r>
              <a:rPr lang="en-US" sz="1200" baseline="0" dirty="0" smtClean="0"/>
              <a:t>Added the features for 7u10</a:t>
            </a:r>
            <a:endParaRPr lang="en-US" sz="1200" dirty="0" smtClean="0"/>
          </a:p>
          <a:p>
            <a:pPr marL="0" marR="0" indent="0" algn="l" defTabSz="914400" rtl="0" eaLnBrk="1" fontAlgn="base" latinLnBrk="0" hangingPunct="1">
              <a:lnSpc>
                <a:spcPct val="100000"/>
              </a:lnSpc>
              <a:spcBef>
                <a:spcPct val="0"/>
              </a:spcBef>
              <a:spcAft>
                <a:spcPct val="0"/>
              </a:spcAft>
              <a:buClrTx/>
              <a:buSzTx/>
              <a:buFontTx/>
              <a:buNone/>
              <a:tabLst/>
              <a:defRPr/>
            </a:pPr>
            <a:endParaRPr lang="en-US" sz="1200" dirty="0" smtClean="0"/>
          </a:p>
        </p:txBody>
      </p:sp>
      <p:sp>
        <p:nvSpPr>
          <p:cNvPr id="10240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fld id="{C17A0B4F-53C8-42B8-96C4-5E5E3DB701D9}" type="slidenum">
              <a:rPr lang="en-US" smtClean="0"/>
              <a:pPr eaLnBrk="1" hangingPunct="1"/>
              <a:t>23</a:t>
            </a:fld>
            <a:endParaRPr lang="en-US" smtClean="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 Be sure to download</a:t>
            </a:r>
            <a:r>
              <a:rPr lang="en-US" baseline="0" dirty="0" smtClean="0"/>
              <a:t> JDK 8 EA (now offering </a:t>
            </a:r>
            <a:r>
              <a:rPr lang="en-US" baseline="0" dirty="0" err="1" smtClean="0"/>
              <a:t>JavaFX</a:t>
            </a:r>
            <a:r>
              <a:rPr lang="en-US" baseline="0" dirty="0" smtClean="0"/>
              <a:t> integration)</a:t>
            </a:r>
            <a:endParaRPr lang="en-US" dirty="0"/>
          </a:p>
        </p:txBody>
      </p:sp>
      <p:sp>
        <p:nvSpPr>
          <p:cNvPr id="4" name="Slide Number Placeholder 3"/>
          <p:cNvSpPr>
            <a:spLocks noGrp="1"/>
          </p:cNvSpPr>
          <p:nvPr>
            <p:ph type="sldNum" sz="quarter" idx="10"/>
          </p:nvPr>
        </p:nvSpPr>
        <p:spPr/>
        <p:txBody>
          <a:bodyPr/>
          <a:lstStyle/>
          <a:p>
            <a:pPr>
              <a:defRPr/>
            </a:pPr>
            <a:fld id="{E2AB20D5-2F44-4878-AC3F-E2DCBCFE4B50}" type="slidenum">
              <a:rPr lang="en-US" smtClean="0"/>
              <a:pPr>
                <a:defRPr/>
              </a:pPr>
              <a:t>24</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6E82501-53DA-4152-84B0-51135B15EEA8}" type="slidenum">
              <a:rPr lang="en-US" smtClean="0"/>
              <a:t>25</a:t>
            </a:fld>
            <a:endParaRPr lang="en-US"/>
          </a:p>
        </p:txBody>
      </p:sp>
    </p:spTree>
    <p:extLst>
      <p:ext uri="{BB962C8B-B14F-4D97-AF65-F5344CB8AC3E}">
        <p14:creationId xmlns:p14="http://schemas.microsoft.com/office/powerpoint/2010/main" val="109884117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17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r>
              <a:rPr lang="en-US" sz="1200" kern="1200" dirty="0" smtClean="0">
                <a:solidFill>
                  <a:schemeClr val="tx1"/>
                </a:solidFill>
                <a:effectLst/>
                <a:latin typeface="+mn-lt"/>
                <a:ea typeface="ＭＳ Ｐゴシック" pitchFamily="-65" charset="-128"/>
                <a:cs typeface="ＭＳ Ｐゴシック" pitchFamily="-65" charset="-128"/>
              </a:rPr>
              <a:t>For context,</a:t>
            </a:r>
            <a:r>
              <a:rPr lang="en-US" sz="1200" kern="1200" baseline="0" dirty="0" smtClean="0">
                <a:solidFill>
                  <a:schemeClr val="tx1"/>
                </a:solidFill>
                <a:effectLst/>
                <a:latin typeface="+mn-lt"/>
                <a:ea typeface="ＭＳ Ｐゴシック" pitchFamily="-65" charset="-128"/>
                <a:cs typeface="ＭＳ Ｐゴシック" pitchFamily="-65" charset="-128"/>
              </a:rPr>
              <a:t> </a:t>
            </a:r>
            <a:r>
              <a:rPr lang="en-US" sz="1200" kern="1200" dirty="0" smtClean="0">
                <a:solidFill>
                  <a:schemeClr val="tx1"/>
                </a:solidFill>
                <a:effectLst/>
                <a:latin typeface="+mn-lt"/>
                <a:ea typeface="ＭＳ Ｐゴシック" pitchFamily="-65" charset="-128"/>
                <a:cs typeface="ＭＳ Ｐゴシック" pitchFamily="-65" charset="-128"/>
              </a:rPr>
              <a:t>Given the trends in M2M and Internet of things, We believe the Java embedded space is exciting </a:t>
            </a:r>
          </a:p>
          <a:p>
            <a:r>
              <a:rPr lang="en-US" sz="1200" kern="1200" dirty="0" smtClean="0">
                <a:solidFill>
                  <a:schemeClr val="tx1"/>
                </a:solidFill>
                <a:effectLst/>
                <a:latin typeface="+mn-lt"/>
                <a:ea typeface="ＭＳ Ｐゴシック" pitchFamily="-65" charset="-128"/>
                <a:cs typeface="ＭＳ Ｐゴシック" pitchFamily="-65" charset="-128"/>
              </a:rPr>
              <a:t>1990s -  internet of computers, connected PCs, and the Web</a:t>
            </a:r>
          </a:p>
          <a:p>
            <a:r>
              <a:rPr lang="en-US" sz="1200" kern="1200" dirty="0" smtClean="0">
                <a:solidFill>
                  <a:schemeClr val="tx1"/>
                </a:solidFill>
                <a:effectLst/>
                <a:latin typeface="+mn-lt"/>
                <a:ea typeface="ＭＳ Ｐゴシック" pitchFamily="-65" charset="-128"/>
                <a:cs typeface="ＭＳ Ｐゴシック" pitchFamily="-65" charset="-128"/>
              </a:rPr>
              <a:t>2000s -  proliferation in people becoming connected. </a:t>
            </a:r>
          </a:p>
          <a:p>
            <a:r>
              <a:rPr lang="en-US" sz="1200" kern="1200" dirty="0" smtClean="0">
                <a:solidFill>
                  <a:schemeClr val="tx1"/>
                </a:solidFill>
                <a:effectLst/>
                <a:latin typeface="+mn-lt"/>
                <a:ea typeface="ＭＳ Ｐゴシック" pitchFamily="-65" charset="-128"/>
                <a:cs typeface="ＭＳ Ｐゴシック" pitchFamily="-65" charset="-128"/>
              </a:rPr>
              <a:t>3rd wave is the internet of things.</a:t>
            </a:r>
            <a:r>
              <a:rPr lang="en-US" sz="1200" kern="1200" baseline="0" dirty="0" smtClean="0">
                <a:solidFill>
                  <a:schemeClr val="tx1"/>
                </a:solidFill>
                <a:effectLst/>
                <a:latin typeface="+mn-lt"/>
                <a:ea typeface="ＭＳ Ｐゴシック" pitchFamily="-65" charset="-128"/>
                <a:cs typeface="ＭＳ Ｐゴシック" pitchFamily="-65" charset="-128"/>
              </a:rPr>
              <a:t> </a:t>
            </a:r>
            <a:r>
              <a:rPr lang="en-US" sz="1200" kern="1200" dirty="0" smtClean="0">
                <a:solidFill>
                  <a:schemeClr val="tx1"/>
                </a:solidFill>
                <a:effectLst/>
                <a:latin typeface="+mn-lt"/>
                <a:ea typeface="ＭＳ Ｐゴシック" pitchFamily="-65" charset="-128"/>
                <a:cs typeface="ＭＳ Ｐゴシック" pitchFamily="-65" charset="-128"/>
              </a:rPr>
              <a:t>Devices all around us - On 24x7, connected all the time</a:t>
            </a:r>
          </a:p>
          <a:p>
            <a:r>
              <a:rPr lang="en-US" sz="1200" kern="1200" dirty="0" smtClean="0">
                <a:solidFill>
                  <a:schemeClr val="tx1"/>
                </a:solidFill>
                <a:effectLst/>
                <a:latin typeface="+mn-lt"/>
                <a:ea typeface="ＭＳ Ｐゴシック" pitchFamily="-65" charset="-128"/>
                <a:cs typeface="ＭＳ Ｐゴシック" pitchFamily="-65" charset="-128"/>
              </a:rPr>
              <a:t>Explosion of devices is the next IT revolution</a:t>
            </a:r>
            <a:r>
              <a:rPr lang="en-US" sz="1200" kern="1200" baseline="0" dirty="0" smtClean="0">
                <a:solidFill>
                  <a:schemeClr val="tx1"/>
                </a:solidFill>
                <a:effectLst/>
                <a:latin typeface="+mn-lt"/>
                <a:ea typeface="ＭＳ Ｐゴシック" pitchFamily="-65" charset="-128"/>
                <a:cs typeface="ＭＳ Ｐゴシック" pitchFamily="-65" charset="-128"/>
              </a:rPr>
              <a:t> </a:t>
            </a:r>
            <a:r>
              <a:rPr lang="en-US" sz="1200" kern="1200" dirty="0" smtClean="0">
                <a:solidFill>
                  <a:schemeClr val="tx1"/>
                </a:solidFill>
                <a:effectLst/>
                <a:latin typeface="+mn-lt"/>
                <a:ea typeface="ＭＳ Ｐゴシック" pitchFamily="-65" charset="-128"/>
                <a:cs typeface="ＭＳ Ｐゴシック" pitchFamily="-65" charset="-128"/>
              </a:rPr>
              <a:t>Java is the right solution for this space.</a:t>
            </a: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effectLst/>
                <a:latin typeface="+mn-lt"/>
                <a:ea typeface="ＭＳ Ｐゴシック" pitchFamily="-65" charset="-128"/>
                <a:cs typeface="ＭＳ Ｐゴシック" pitchFamily="-65" charset="-128"/>
              </a:rPr>
              <a:t>Java embedded solutions provide a framework to  </a:t>
            </a:r>
            <a:r>
              <a:rPr lang="en-US" sz="1400" b="1" kern="1200" dirty="0" smtClean="0">
                <a:solidFill>
                  <a:schemeClr val="tx1"/>
                </a:solidFill>
                <a:effectLst/>
                <a:latin typeface="+mn-lt"/>
                <a:ea typeface="ＭＳ Ｐゴシック" pitchFamily="-65" charset="-128"/>
                <a:cs typeface="ＭＳ Ｐゴシック" pitchFamily="-65" charset="-128"/>
              </a:rPr>
              <a:t>provision, manage, and secure devices </a:t>
            </a:r>
          </a:p>
          <a:p>
            <a:r>
              <a:rPr lang="en-US" sz="1200" kern="1200" dirty="0" smtClean="0">
                <a:solidFill>
                  <a:schemeClr val="tx1"/>
                </a:solidFill>
                <a:effectLst/>
                <a:latin typeface="+mn-lt"/>
                <a:ea typeface="ＭＳ Ｐゴシック" pitchFamily="-65" charset="-128"/>
                <a:cs typeface="ＭＳ Ｐゴシック" pitchFamily="-65" charset="-128"/>
              </a:rPr>
              <a:t>Also ability to </a:t>
            </a:r>
            <a:r>
              <a:rPr lang="en-US" sz="1400" b="1" kern="1200" dirty="0" smtClean="0">
                <a:solidFill>
                  <a:schemeClr val="tx1"/>
                </a:solidFill>
                <a:effectLst/>
                <a:latin typeface="+mn-lt"/>
                <a:ea typeface="ＭＳ Ｐゴシック" pitchFamily="-65" charset="-128"/>
                <a:cs typeface="ＭＳ Ｐゴシック" pitchFamily="-65" charset="-128"/>
              </a:rPr>
              <a:t>aggregate, process and analyze multitude of data</a:t>
            </a:r>
            <a:r>
              <a:rPr lang="en-US" sz="1200" kern="1200" dirty="0" smtClean="0">
                <a:solidFill>
                  <a:schemeClr val="tx1"/>
                </a:solidFill>
                <a:effectLst/>
                <a:latin typeface="+mn-lt"/>
                <a:ea typeface="ＭＳ Ｐゴシック" pitchFamily="-65" charset="-128"/>
                <a:cs typeface="ＭＳ Ｐゴシック" pitchFamily="-65" charset="-128"/>
              </a:rPr>
              <a:t>. </a:t>
            </a:r>
          </a:p>
          <a:p>
            <a:r>
              <a:rPr lang="en-US" sz="1200" kern="1200" dirty="0" smtClean="0">
                <a:solidFill>
                  <a:schemeClr val="tx1"/>
                </a:solidFill>
                <a:effectLst/>
                <a:latin typeface="+mn-lt"/>
                <a:ea typeface="ＭＳ Ｐゴシック" pitchFamily="-65" charset="-128"/>
                <a:cs typeface="ＭＳ Ｐゴシック" pitchFamily="-65" charset="-128"/>
              </a:rPr>
              <a:t>One platform to program them all.</a:t>
            </a:r>
            <a:endParaRPr lang="en-US" sz="1200" kern="1200" dirty="0">
              <a:solidFill>
                <a:schemeClr val="tx1"/>
              </a:solidFill>
              <a:effectLst/>
              <a:latin typeface="+mn-lt"/>
              <a:ea typeface="ＭＳ Ｐゴシック" pitchFamily="-65" charset="-128"/>
              <a:cs typeface="ＭＳ Ｐゴシック" pitchFamily="-65" charset="-128"/>
            </a:endParaRPr>
          </a:p>
        </p:txBody>
      </p:sp>
      <p:sp>
        <p:nvSpPr>
          <p:cNvPr id="3174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E3DF8904-0109-E145-83E1-C976B953D92E}" type="slidenum">
              <a:rPr lang="en-US" sz="1200"/>
              <a:pPr eaLnBrk="1" hangingPunct="1"/>
              <a:t>26</a:t>
            </a:fld>
            <a:endParaRPr lang="en-US" sz="120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We’ve already reached a tipping point where</a:t>
            </a:r>
            <a:r>
              <a:rPr lang="en-US" baseline="0" dirty="0" smtClean="0"/>
              <a:t> the number of connected devices outnumber people on earth.</a:t>
            </a:r>
          </a:p>
          <a:p>
            <a:endParaRPr lang="en-US" baseline="0" dirty="0" smtClean="0"/>
          </a:p>
          <a:p>
            <a:r>
              <a:rPr lang="en-US" baseline="0" dirty="0" smtClean="0"/>
              <a:t>All of these devices, from remote sensors to autonomous machines offer newfound value to businesses and developers alike.</a:t>
            </a:r>
          </a:p>
          <a:p>
            <a:endParaRPr lang="en-US" baseline="0" dirty="0" smtClean="0"/>
          </a:p>
          <a:p>
            <a:r>
              <a:rPr lang="en-US" baseline="0" dirty="0" smtClean="0"/>
              <a:t>And Java can help driving greater value and provide an easier runway for you to be creative in creating the next set of applications that operate the embedded device world that surrounds us.</a:t>
            </a:r>
            <a:endParaRPr lang="en-US" dirty="0"/>
          </a:p>
        </p:txBody>
      </p:sp>
      <p:sp>
        <p:nvSpPr>
          <p:cNvPr id="4" name="Slide Number Placeholder 3"/>
          <p:cNvSpPr>
            <a:spLocks noGrp="1"/>
          </p:cNvSpPr>
          <p:nvPr>
            <p:ph type="sldNum" sz="quarter" idx="10"/>
          </p:nvPr>
        </p:nvSpPr>
        <p:spPr/>
        <p:txBody>
          <a:bodyPr/>
          <a:lstStyle/>
          <a:p>
            <a:fld id="{36E82501-53DA-4152-84B0-51135B15EEA8}" type="slidenum">
              <a:rPr lang="en-US" smtClean="0"/>
              <a:t>27</a:t>
            </a:fld>
            <a:endParaRPr lang="en-US"/>
          </a:p>
        </p:txBody>
      </p:sp>
    </p:spTree>
    <p:extLst>
      <p:ext uri="{BB962C8B-B14F-4D97-AF65-F5344CB8AC3E}">
        <p14:creationId xmlns:p14="http://schemas.microsoft.com/office/powerpoint/2010/main" val="215041879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75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effectLst/>
                <a:latin typeface="+mn-lt"/>
                <a:ea typeface="ＭＳ Ｐゴシック" pitchFamily="-65" charset="-128"/>
                <a:cs typeface="ＭＳ Ｐゴシック" pitchFamily="-65" charset="-128"/>
              </a:rPr>
              <a:t>Java Embedded: Driving "Device to Datacenter" strategy aimed at providing a standard development platform for the Internet of Things. Introduced a broad range of products spanning from Java ME for sensors and other microcontroller-based devices, through Java SE Embedded for gateways and concentrators to Java Embedded Suite which is a complete middleware stack for high-end </a:t>
            </a:r>
            <a:r>
              <a:rPr lang="en-US" sz="1200" kern="1200" dirty="0" err="1" smtClean="0">
                <a:solidFill>
                  <a:schemeClr val="tx1"/>
                </a:solidFill>
                <a:effectLst/>
                <a:latin typeface="+mn-lt"/>
                <a:ea typeface="ＭＳ Ｐゴシック" pitchFamily="-65" charset="-128"/>
                <a:cs typeface="ＭＳ Ｐゴシック" pitchFamily="-65" charset="-128"/>
              </a:rPr>
              <a:t>IoT</a:t>
            </a:r>
            <a:r>
              <a:rPr lang="en-US" sz="1200" kern="1200" dirty="0" smtClean="0">
                <a:solidFill>
                  <a:schemeClr val="tx1"/>
                </a:solidFill>
                <a:effectLst/>
                <a:latin typeface="+mn-lt"/>
                <a:ea typeface="ＭＳ Ｐゴシック" pitchFamily="-65" charset="-128"/>
                <a:cs typeface="ＭＳ Ｐゴシック" pitchFamily="-65" charset="-128"/>
              </a:rPr>
              <a:t> gateways. Formed key partnerships with companies like Qualcomm and </a:t>
            </a:r>
            <a:r>
              <a:rPr lang="en-US" sz="1200" kern="1200" dirty="0" err="1" smtClean="0">
                <a:solidFill>
                  <a:schemeClr val="tx1"/>
                </a:solidFill>
                <a:effectLst/>
                <a:latin typeface="+mn-lt"/>
                <a:ea typeface="ＭＳ Ｐゴシック" pitchFamily="-65" charset="-128"/>
                <a:cs typeface="ＭＳ Ｐゴシック" pitchFamily="-65" charset="-128"/>
              </a:rPr>
              <a:t>Freescale</a:t>
            </a:r>
            <a:r>
              <a:rPr lang="en-US" sz="1200" kern="1200" dirty="0" smtClean="0">
                <a:solidFill>
                  <a:schemeClr val="tx1"/>
                </a:solidFill>
                <a:effectLst/>
                <a:latin typeface="+mn-lt"/>
                <a:ea typeface="ＭＳ Ｐゴシック" pitchFamily="-65" charset="-128"/>
                <a:cs typeface="ＭＳ Ｐゴシック" pitchFamily="-65" charset="-128"/>
              </a:rPr>
              <a:t>, and with significant market interest.</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sz="1200" dirty="0" smtClean="0"/>
          </a:p>
          <a:p>
            <a:pPr marL="0" marR="0" indent="0" algn="l" defTabSz="914400" rtl="0" eaLnBrk="0" fontAlgn="base" latinLnBrk="0" hangingPunct="0">
              <a:lnSpc>
                <a:spcPct val="100000"/>
              </a:lnSpc>
              <a:spcBef>
                <a:spcPct val="30000"/>
              </a:spcBef>
              <a:spcAft>
                <a:spcPct val="0"/>
              </a:spcAft>
              <a:buClrTx/>
              <a:buSzTx/>
              <a:buFontTx/>
              <a:buNone/>
              <a:tabLst/>
              <a:defRPr/>
            </a:pPr>
            <a:endParaRPr lang="en-US" sz="1200" dirty="0" smtClean="0"/>
          </a:p>
          <a:p>
            <a:r>
              <a:rPr lang="en-US" sz="1200" dirty="0" smtClean="0"/>
              <a:t>Java ME</a:t>
            </a:r>
            <a:r>
              <a:rPr lang="en-US" sz="1200" baseline="0" dirty="0" smtClean="0"/>
              <a:t> will move to a generic small footprint platform, with Oracle investing towards enabling edge devices in the Internet of Things.</a:t>
            </a:r>
          </a:p>
          <a:p>
            <a:endParaRPr lang="en-US" sz="1200" baseline="0" dirty="0" smtClean="0"/>
          </a:p>
          <a:p>
            <a:r>
              <a:rPr lang="en-US" sz="1200" baseline="0" dirty="0" smtClean="0"/>
              <a:t>Java Card will continue in its role as a secure OS for smart cards, but also expand to be a security layer for any type of client including embedded.</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dirty="0" smtClean="0"/>
          </a:p>
          <a:p>
            <a:endParaRPr lang="en-US" baseline="0" dirty="0" smtClean="0"/>
          </a:p>
        </p:txBody>
      </p:sp>
      <p:sp>
        <p:nvSpPr>
          <p:cNvPr id="10752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fld id="{4ECE6FFF-21F7-4B5A-BE4C-6499FF10141F}" type="slidenum">
              <a:rPr lang="en-US" smtClean="0"/>
              <a:pPr eaLnBrk="1" hangingPunct="1"/>
              <a:t>28</a:t>
            </a:fld>
            <a:endParaRPr lang="en-US" smtClean="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638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smtClean="0">
                <a:latin typeface="Arial" charset="0"/>
                <a:ea typeface="ＭＳ Ｐゴシック" charset="0"/>
                <a:cs typeface="ＭＳ Ｐゴシック" charset="0"/>
              </a:rPr>
              <a:t>(2 </a:t>
            </a:r>
            <a:r>
              <a:rPr lang="en-US" dirty="0">
                <a:latin typeface="Arial" charset="0"/>
                <a:ea typeface="ＭＳ Ｐゴシック" charset="0"/>
                <a:cs typeface="ＭＳ Ｐゴシック" charset="0"/>
              </a:rPr>
              <a:t>new Java embedded products </a:t>
            </a:r>
            <a:r>
              <a:rPr lang="en-US" dirty="0" err="1">
                <a:latin typeface="Arial" charset="0"/>
                <a:ea typeface="ＭＳ Ｐゴシック" charset="0"/>
                <a:cs typeface="ＭＳ Ｐゴシック" charset="0"/>
              </a:rPr>
              <a:t>ito</a:t>
            </a:r>
            <a:r>
              <a:rPr lang="en-US" dirty="0">
                <a:latin typeface="Arial" charset="0"/>
                <a:ea typeface="ＭＳ Ｐゴシック" charset="0"/>
                <a:cs typeface="ＭＳ Ｐゴシック" charset="0"/>
              </a:rPr>
              <a:t> address the internet of </a:t>
            </a:r>
            <a:r>
              <a:rPr lang="en-US" dirty="0" smtClean="0">
                <a:latin typeface="Arial" charset="0"/>
                <a:ea typeface="ＭＳ Ｐゴシック" charset="0"/>
                <a:cs typeface="ＭＳ Ｐゴシック" charset="0"/>
              </a:rPr>
              <a:t>things)</a:t>
            </a:r>
            <a:endParaRPr lang="en-US" dirty="0">
              <a:latin typeface="Arial" charset="0"/>
              <a:ea typeface="ＭＳ Ｐゴシック" charset="0"/>
              <a:cs typeface="ＭＳ Ｐゴシック" charset="0"/>
            </a:endParaRPr>
          </a:p>
          <a:p>
            <a:r>
              <a:rPr lang="en-US" dirty="0">
                <a:latin typeface="Arial" charset="0"/>
                <a:ea typeface="ＭＳ Ｐゴシック" charset="0"/>
                <a:cs typeface="ＭＳ Ｐゴシック" charset="0"/>
              </a:rPr>
              <a:t>3 categories of compute devices:</a:t>
            </a:r>
          </a:p>
          <a:p>
            <a:pPr marL="228600" indent="-228600">
              <a:buFont typeface="+mj-lt"/>
              <a:buAutoNum type="arabicPeriod"/>
            </a:pPr>
            <a:r>
              <a:rPr lang="en-US" dirty="0" smtClean="0">
                <a:latin typeface="Arial" charset="0"/>
                <a:ea typeface="ＭＳ Ｐゴシック" charset="0"/>
                <a:cs typeface="ＭＳ Ｐゴシック" charset="0"/>
              </a:rPr>
              <a:t>1</a:t>
            </a:r>
            <a:r>
              <a:rPr lang="en-US" baseline="30000" dirty="0" smtClean="0">
                <a:latin typeface="Arial" charset="0"/>
                <a:ea typeface="ＭＳ Ｐゴシック" charset="0"/>
                <a:cs typeface="ＭＳ Ｐゴシック" charset="0"/>
              </a:rPr>
              <a:t>st</a:t>
            </a:r>
            <a:r>
              <a:rPr lang="en-US" baseline="0" dirty="0" smtClean="0">
                <a:latin typeface="Arial" charset="0"/>
                <a:ea typeface="ＭＳ Ｐゴシック" charset="0"/>
                <a:cs typeface="ＭＳ Ｐゴシック" charset="0"/>
              </a:rPr>
              <a:t> – </a:t>
            </a:r>
            <a:r>
              <a:rPr lang="en-US" dirty="0" smtClean="0">
                <a:latin typeface="Arial" charset="0"/>
                <a:ea typeface="ＭＳ Ｐゴシック" charset="0"/>
                <a:cs typeface="ＭＳ Ｐゴシック" charset="0"/>
              </a:rPr>
              <a:t>Small </a:t>
            </a:r>
            <a:r>
              <a:rPr lang="en-US" dirty="0">
                <a:latin typeface="Arial" charset="0"/>
                <a:ea typeface="ＭＳ Ｐゴシック" charset="0"/>
                <a:cs typeface="ＭＳ Ｐゴシック" charset="0"/>
              </a:rPr>
              <a:t>edge devices like thermostats and sensors, directly connected to the backend through an operator </a:t>
            </a:r>
            <a:r>
              <a:rPr lang="en-US" dirty="0" smtClean="0">
                <a:latin typeface="Arial" charset="0"/>
                <a:ea typeface="ＭＳ Ｐゴシック" charset="0"/>
                <a:cs typeface="ＭＳ Ｐゴシック" charset="0"/>
              </a:rPr>
              <a:t>network</a:t>
            </a:r>
            <a:r>
              <a:rPr lang="en-US" baseline="0" dirty="0" smtClean="0">
                <a:latin typeface="Arial" charset="0"/>
                <a:ea typeface="ＭＳ Ｐゴシック" charset="0"/>
                <a:cs typeface="ＭＳ Ｐゴシック" charset="0"/>
              </a:rPr>
              <a:t> </a:t>
            </a:r>
            <a:r>
              <a:rPr lang="en-US" dirty="0" smtClean="0">
                <a:latin typeface="Arial" charset="0"/>
                <a:ea typeface="ＭＳ Ｐゴシック" charset="0"/>
                <a:cs typeface="ＭＳ Ｐゴシック" charset="0"/>
              </a:rPr>
              <a:t>with </a:t>
            </a:r>
            <a:r>
              <a:rPr lang="en-US" dirty="0">
                <a:latin typeface="Arial" charset="0"/>
                <a:ea typeface="ＭＳ Ｐゴシック" charset="0"/>
                <a:cs typeface="ＭＳ Ｐゴシック" charset="0"/>
              </a:rPr>
              <a:t>a gateway as the hub. </a:t>
            </a:r>
            <a:endParaRPr lang="en-US" dirty="0" smtClean="0">
              <a:latin typeface="Arial" charset="0"/>
              <a:ea typeface="ＭＳ Ｐゴシック" charset="0"/>
              <a:cs typeface="ＭＳ Ｐゴシック" charset="0"/>
            </a:endParaRPr>
          </a:p>
          <a:p>
            <a:pPr marL="228600" indent="-228600">
              <a:buFont typeface="+mj-lt"/>
              <a:buAutoNum type="arabicPeriod"/>
            </a:pPr>
            <a:r>
              <a:rPr lang="en-US" dirty="0" smtClean="0">
                <a:latin typeface="Arial" charset="0"/>
                <a:ea typeface="ＭＳ Ｐゴシック" charset="0"/>
                <a:cs typeface="ＭＳ Ｐゴシック" charset="0"/>
              </a:rPr>
              <a:t>2</a:t>
            </a:r>
            <a:r>
              <a:rPr lang="en-US" baseline="30000" dirty="0" smtClean="0">
                <a:latin typeface="Arial" charset="0"/>
                <a:ea typeface="ＭＳ Ｐゴシック" charset="0"/>
                <a:cs typeface="ＭＳ Ｐゴシック" charset="0"/>
              </a:rPr>
              <a:t>nd</a:t>
            </a:r>
            <a:r>
              <a:rPr lang="en-US" dirty="0" smtClean="0">
                <a:latin typeface="Arial" charset="0"/>
                <a:ea typeface="ＭＳ Ｐゴシック" charset="0"/>
                <a:cs typeface="ＭＳ Ｐゴシック" charset="0"/>
              </a:rPr>
              <a:t> </a:t>
            </a:r>
            <a:r>
              <a:rPr lang="en-US" dirty="0">
                <a:latin typeface="Arial" charset="0"/>
                <a:ea typeface="ＭＳ Ｐゴシック" charset="0"/>
                <a:cs typeface="ＭＳ Ｐゴシック" charset="0"/>
              </a:rPr>
              <a:t>- </a:t>
            </a:r>
            <a:r>
              <a:rPr lang="en-US" dirty="0" smtClean="0">
                <a:latin typeface="Arial" charset="0"/>
                <a:ea typeface="ＭＳ Ｐゴシック" charset="0"/>
                <a:cs typeface="ＭＳ Ｐゴシック" charset="0"/>
              </a:rPr>
              <a:t>Gateway </a:t>
            </a:r>
            <a:r>
              <a:rPr lang="en-US" dirty="0" err="1">
                <a:latin typeface="Arial" charset="0"/>
                <a:ea typeface="ＭＳ Ｐゴシック" charset="0"/>
                <a:cs typeface="ＭＳ Ｐゴシック" charset="0"/>
              </a:rPr>
              <a:t>i</a:t>
            </a:r>
            <a:r>
              <a:rPr lang="en-US" dirty="0">
                <a:latin typeface="Arial" charset="0"/>
                <a:ea typeface="ＭＳ Ｐゴシック" charset="0"/>
                <a:cs typeface="ＭＳ Ｐゴシック" charset="0"/>
              </a:rPr>
              <a:t>- coordinates a local network  and as the name implies, acts as a gateway to the backend.</a:t>
            </a:r>
          </a:p>
          <a:p>
            <a:pPr marL="228600" indent="-228600">
              <a:buFont typeface="+mj-lt"/>
              <a:buAutoNum type="arabicPeriod"/>
            </a:pPr>
            <a:r>
              <a:rPr lang="en-US" dirty="0">
                <a:latin typeface="Arial" charset="0"/>
                <a:ea typeface="ＭＳ Ｐゴシック" charset="0"/>
                <a:cs typeface="ＭＳ Ｐゴシック" charset="0"/>
              </a:rPr>
              <a:t>3</a:t>
            </a:r>
            <a:r>
              <a:rPr lang="en-US" baseline="30000" dirty="0">
                <a:latin typeface="Arial" charset="0"/>
                <a:ea typeface="ＭＳ Ｐゴシック" charset="0"/>
                <a:cs typeface="ＭＳ Ｐゴシック" charset="0"/>
              </a:rPr>
              <a:t>rd</a:t>
            </a:r>
            <a:r>
              <a:rPr lang="en-US" dirty="0">
                <a:latin typeface="Arial" charset="0"/>
                <a:ea typeface="ＭＳ Ｐゴシック" charset="0"/>
                <a:cs typeface="ＭＳ Ｐゴシック" charset="0"/>
              </a:rPr>
              <a:t> -  </a:t>
            </a:r>
            <a:r>
              <a:rPr lang="en-US" dirty="0" smtClean="0">
                <a:latin typeface="Arial" charset="0"/>
                <a:ea typeface="ＭＳ Ｐゴシック" charset="0"/>
                <a:cs typeface="ＭＳ Ｐゴシック" charset="0"/>
              </a:rPr>
              <a:t>Backend</a:t>
            </a:r>
            <a:r>
              <a:rPr lang="en-US" dirty="0">
                <a:latin typeface="Arial" charset="0"/>
                <a:ea typeface="ＭＳ Ｐゴシック" charset="0"/>
                <a:cs typeface="ＭＳ Ｐゴシック" charset="0"/>
              </a:rPr>
              <a:t>, which could be the data center or cloud.</a:t>
            </a:r>
          </a:p>
          <a:p>
            <a:endParaRPr lang="en-US" dirty="0">
              <a:latin typeface="Arial" charset="0"/>
              <a:ea typeface="ＭＳ Ｐゴシック" charset="0"/>
              <a:cs typeface="ＭＳ Ｐゴシック" charset="0"/>
            </a:endParaRPr>
          </a:p>
          <a:p>
            <a:r>
              <a:rPr lang="en-US" dirty="0">
                <a:latin typeface="Arial" charset="0"/>
                <a:ea typeface="ＭＳ Ｐゴシック" charset="0"/>
                <a:cs typeface="ＭＳ Ｐゴシック" charset="0"/>
              </a:rPr>
              <a:t>Oracle enables Java everywhere in the internet of things.</a:t>
            </a:r>
          </a:p>
          <a:p>
            <a:endParaRPr lang="en-US" dirty="0">
              <a:latin typeface="Arial" charset="0"/>
              <a:ea typeface="ＭＳ Ｐゴシック" charset="0"/>
              <a:cs typeface="ＭＳ Ｐゴシック" charset="0"/>
            </a:endParaRPr>
          </a:p>
          <a:p>
            <a:r>
              <a:rPr lang="en-US" dirty="0">
                <a:latin typeface="Arial" charset="0"/>
                <a:ea typeface="ＭＳ Ｐゴシック" charset="0"/>
                <a:cs typeface="ＭＳ Ｐゴシック" charset="0"/>
              </a:rPr>
              <a:t>Java ME compliant platform optimized for micro controller and other low powered devices. new  functionality to interact with peripherals  such as SD cards.</a:t>
            </a:r>
          </a:p>
          <a:p>
            <a:r>
              <a:rPr lang="en-US" dirty="0">
                <a:latin typeface="Arial" charset="0"/>
                <a:ea typeface="ＭＳ Ｐゴシック" charset="0"/>
                <a:cs typeface="ＭＳ Ｐゴシック" charset="0"/>
              </a:rPr>
              <a:t>JES, integrated middleware stack based on SE 7 embedded,  Java DB, and versions of </a:t>
            </a:r>
            <a:r>
              <a:rPr lang="en-US" dirty="0" err="1">
                <a:latin typeface="Arial" charset="0"/>
                <a:ea typeface="ＭＳ Ｐゴシック" charset="0"/>
                <a:cs typeface="ＭＳ Ｐゴシック" charset="0"/>
              </a:rPr>
              <a:t>GlassFish</a:t>
            </a:r>
            <a:r>
              <a:rPr lang="en-US" dirty="0">
                <a:latin typeface="Arial" charset="0"/>
                <a:ea typeface="ＭＳ Ｐゴシック" charset="0"/>
                <a:cs typeface="ＭＳ Ｐゴシック" charset="0"/>
              </a:rPr>
              <a:t> and the Jersey Web Services stack optimized for small footprint devices.   </a:t>
            </a:r>
          </a:p>
          <a:p>
            <a:r>
              <a:rPr lang="en-US" dirty="0">
                <a:latin typeface="Arial" charset="0"/>
                <a:ea typeface="ＭＳ Ｐゴシック" charset="0"/>
                <a:cs typeface="ＭＳ Ｐゴシック" charset="0"/>
              </a:rPr>
              <a:t> enables remote management and interoperability with a Java-based backend</a:t>
            </a:r>
            <a:r>
              <a:rPr lang="en-US" dirty="0" smtClean="0">
                <a:latin typeface="Arial" charset="0"/>
                <a:ea typeface="ＭＳ Ｐゴシック" charset="0"/>
                <a:cs typeface="ＭＳ Ｐゴシック" charset="0"/>
              </a:rPr>
              <a:t>.</a:t>
            </a:r>
          </a:p>
          <a:p>
            <a:endParaRPr lang="en-US" dirty="0" smtClean="0">
              <a:solidFill>
                <a:srgbClr val="FF0000"/>
              </a:solidFill>
              <a:latin typeface="Arial" charset="0"/>
              <a:ea typeface="ＭＳ Ｐゴシック" charset="0"/>
              <a:cs typeface="ＭＳ Ｐゴシック" charset="0"/>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smtClean="0">
                <a:solidFill>
                  <a:srgbClr val="FF0000"/>
                </a:solidFill>
                <a:effectLst/>
                <a:latin typeface="+mn-lt"/>
                <a:ea typeface="ＭＳ Ｐゴシック" pitchFamily="-65" charset="-128"/>
                <a:cs typeface="ＭＳ Ｐゴシック" pitchFamily="-65" charset="-128"/>
              </a:rPr>
              <a:t>“To demonstrate how Oracle’s Java Embedded technology investments are making a real-world difference, I’d like to invite Chris Baker (enter title here at Oracle) and Axel </a:t>
            </a:r>
            <a:r>
              <a:rPr lang="en-US" sz="1200" kern="1200" dirty="0" err="1" smtClean="0">
                <a:solidFill>
                  <a:srgbClr val="FF0000"/>
                </a:solidFill>
                <a:effectLst/>
                <a:latin typeface="+mn-lt"/>
                <a:ea typeface="ＭＳ Ｐゴシック" pitchFamily="-65" charset="-128"/>
                <a:cs typeface="ＭＳ Ｐゴシック" pitchFamily="-65" charset="-128"/>
              </a:rPr>
              <a:t>Hansmann</a:t>
            </a:r>
            <a:r>
              <a:rPr lang="en-US" sz="1200" kern="1200" dirty="0" smtClean="0">
                <a:solidFill>
                  <a:srgbClr val="FF0000"/>
                </a:solidFill>
                <a:effectLst/>
                <a:latin typeface="+mn-lt"/>
                <a:ea typeface="ＭＳ Ｐゴシック" pitchFamily="-65" charset="-128"/>
                <a:cs typeface="ＭＳ Ｐゴシック" pitchFamily="-65" charset="-128"/>
              </a:rPr>
              <a:t> (VP Strategy &amp; </a:t>
            </a:r>
            <a:r>
              <a:rPr lang="en-US" sz="1200" kern="1200" dirty="0" err="1" smtClean="0">
                <a:solidFill>
                  <a:srgbClr val="FF0000"/>
                </a:solidFill>
                <a:effectLst/>
                <a:latin typeface="+mn-lt"/>
                <a:ea typeface="ＭＳ Ｐゴシック" pitchFamily="-65" charset="-128"/>
                <a:cs typeface="ＭＳ Ｐゴシック" pitchFamily="-65" charset="-128"/>
              </a:rPr>
              <a:t>MarCom</a:t>
            </a:r>
            <a:r>
              <a:rPr lang="en-US" sz="1200" kern="1200" dirty="0" smtClean="0">
                <a:solidFill>
                  <a:srgbClr val="FF0000"/>
                </a:solidFill>
                <a:effectLst/>
                <a:latin typeface="+mn-lt"/>
                <a:ea typeface="ＭＳ Ｐゴシック" pitchFamily="-65" charset="-128"/>
                <a:cs typeface="ＭＳ Ｐゴシック" pitchFamily="-65" charset="-128"/>
              </a:rPr>
              <a:t> M2M at </a:t>
            </a:r>
            <a:r>
              <a:rPr lang="en-US" sz="1200" kern="1200" dirty="0" err="1" smtClean="0">
                <a:solidFill>
                  <a:srgbClr val="FF0000"/>
                </a:solidFill>
                <a:effectLst/>
                <a:latin typeface="+mn-lt"/>
                <a:ea typeface="ＭＳ Ｐゴシック" pitchFamily="-65" charset="-128"/>
                <a:cs typeface="ＭＳ Ｐゴシック" pitchFamily="-65" charset="-128"/>
              </a:rPr>
              <a:t>Gemalto</a:t>
            </a:r>
            <a:r>
              <a:rPr lang="en-US" sz="1200" kern="1200" dirty="0" smtClean="0">
                <a:solidFill>
                  <a:srgbClr val="FF0000"/>
                </a:solidFill>
                <a:effectLst/>
                <a:latin typeface="+mn-lt"/>
                <a:ea typeface="ＭＳ Ｐゴシック" pitchFamily="-65" charset="-128"/>
                <a:cs typeface="ＭＳ Ｐゴシック" pitchFamily="-65" charset="-128"/>
              </a:rPr>
              <a:t>) to the stage.”</a:t>
            </a:r>
          </a:p>
          <a:p>
            <a:endParaRPr lang="en-US" dirty="0">
              <a:latin typeface="Arial" charset="0"/>
              <a:ea typeface="ＭＳ Ｐゴシック" charset="0"/>
              <a:cs typeface="ＭＳ Ｐゴシック" charset="0"/>
            </a:endParaRPr>
          </a:p>
          <a:p>
            <a:pPr eaLnBrk="1" hangingPunct="1">
              <a:spcBef>
                <a:spcPct val="0"/>
              </a:spcBef>
            </a:pPr>
            <a:endParaRPr lang="en-US" dirty="0">
              <a:latin typeface="Arial" charset="0"/>
              <a:ea typeface="ＭＳ Ｐゴシック" charset="0"/>
              <a:cs typeface="ＭＳ Ｐゴシック" charset="0"/>
            </a:endParaRPr>
          </a:p>
          <a:p>
            <a:pPr eaLnBrk="1" hangingPunct="1">
              <a:spcBef>
                <a:spcPct val="0"/>
              </a:spcBef>
            </a:pPr>
            <a:endParaRPr lang="en-US" dirty="0">
              <a:latin typeface="Arial" charset="0"/>
              <a:ea typeface="ＭＳ Ｐゴシック" charset="0"/>
              <a:cs typeface="ＭＳ Ｐゴシック" charset="0"/>
            </a:endParaRPr>
          </a:p>
          <a:p>
            <a:endParaRPr lang="en-US" dirty="0">
              <a:latin typeface="Arial" charset="0"/>
              <a:ea typeface="ＭＳ Ｐゴシック" charset="0"/>
              <a:cs typeface="ＭＳ Ｐゴシック" charset="0"/>
            </a:endParaRPr>
          </a:p>
          <a:p>
            <a:endParaRPr lang="en-US" b="1" dirty="0">
              <a:latin typeface="Arial" charset="0"/>
              <a:ea typeface="ＭＳ Ｐゴシック" charset="0"/>
              <a:cs typeface="ＭＳ Ｐゴシック" charset="0"/>
            </a:endParaRPr>
          </a:p>
        </p:txBody>
      </p:sp>
      <p:sp>
        <p:nvSpPr>
          <p:cNvPr id="1638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19903745-C346-164C-B887-6B5C5A9757F1}" type="slidenum">
              <a:rPr lang="en-US" sz="1200"/>
              <a:pPr eaLnBrk="1" hangingPunct="1"/>
              <a:t>29</a:t>
            </a:fld>
            <a:endParaRPr lang="en-US" sz="120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Outline of overall vision for Oracle’s investment. (Bullets speak for themselves, but some</a:t>
            </a:r>
            <a:r>
              <a:rPr lang="en-US" baseline="0" dirty="0" smtClean="0"/>
              <a:t> color here):</a:t>
            </a:r>
          </a:p>
          <a:p>
            <a:pPr marL="0" indent="0">
              <a:buFont typeface="Arial"/>
              <a:buNone/>
            </a:pPr>
            <a:endParaRPr lang="en-US" baseline="0" dirty="0" smtClean="0"/>
          </a:p>
          <a:p>
            <a:pPr marL="0" indent="0">
              <a:buFont typeface="Arial"/>
              <a:buNone/>
            </a:pPr>
            <a:r>
              <a:rPr lang="en-US" baseline="0" dirty="0" smtClean="0"/>
              <a:t>Java can provide enormous value to developers and enterprises, and that value is greatly magnified the more Java there is. </a:t>
            </a:r>
          </a:p>
          <a:p>
            <a:pPr marL="0" indent="0">
              <a:buFont typeface="Arial"/>
              <a:buNone/>
            </a:pPr>
            <a:endParaRPr lang="en-US" baseline="0" dirty="0" smtClean="0"/>
          </a:p>
          <a:p>
            <a:pPr marL="171450" indent="-171450">
              <a:buFont typeface="Arial"/>
              <a:buChar char="•"/>
            </a:pPr>
            <a:r>
              <a:rPr lang="en-US" baseline="0" dirty="0" smtClean="0"/>
              <a:t>At Oracle, we intend to make Java #1.  A key aspect of this is enabling the same ease of development (as you have for web or mobile applications), for embedded devices and end-to-end applications including end-to-end devices.</a:t>
            </a:r>
          </a:p>
          <a:p>
            <a:pPr marL="171450" indent="-171450">
              <a:buFont typeface="Arial"/>
              <a:buChar char="•"/>
            </a:pPr>
            <a:r>
              <a:rPr lang="en-US" baseline="0" dirty="0" smtClean="0"/>
              <a:t>You should only need ONE unified development experience across all the application and devices you create and Java can be that technology for you</a:t>
            </a:r>
          </a:p>
          <a:p>
            <a:pPr marL="171450" indent="-171450">
              <a:buFont typeface="Arial"/>
              <a:buChar char="•"/>
            </a:pPr>
            <a:r>
              <a:rPr lang="en-US" baseline="0" dirty="0" smtClean="0"/>
              <a:t>Oracle will seed the market by providing a very competitive Java platform and products based on it, with a complete feature set. We do the plumbing, you the business logic.</a:t>
            </a:r>
          </a:p>
          <a:p>
            <a:pPr marL="171450" indent="-171450">
              <a:buFont typeface="Arial"/>
              <a:buChar char="•"/>
            </a:pPr>
            <a:r>
              <a:rPr lang="en-US" baseline="0" dirty="0" smtClean="0"/>
              <a:t>But as with Java elsewhere, we believe that the path to success is through a rich ecosystem of developers, partners, SIs, standards, </a:t>
            </a:r>
            <a:r>
              <a:rPr lang="en-US" baseline="0" dirty="0" err="1" smtClean="0"/>
              <a:t>etc</a:t>
            </a:r>
            <a:endParaRPr lang="en-US" baseline="0" dirty="0" smtClean="0"/>
          </a:p>
        </p:txBody>
      </p:sp>
      <p:sp>
        <p:nvSpPr>
          <p:cNvPr id="4" name="Slide Number Placeholder 3"/>
          <p:cNvSpPr>
            <a:spLocks noGrp="1"/>
          </p:cNvSpPr>
          <p:nvPr>
            <p:ph type="sldNum" sz="quarter" idx="10"/>
          </p:nvPr>
        </p:nvSpPr>
        <p:spPr/>
        <p:txBody>
          <a:bodyPr/>
          <a:lstStyle/>
          <a:p>
            <a:pPr>
              <a:defRPr/>
            </a:pPr>
            <a:fld id="{E2AB20D5-2F44-4878-AC3F-E2DCBCFE4B50}" type="slidenum">
              <a:rPr lang="en-US" smtClean="0"/>
              <a:pPr>
                <a:defRPr/>
              </a:pPr>
              <a:t>30</a:t>
            </a:fld>
            <a:endParaRPr lang="en-US"/>
          </a:p>
        </p:txBody>
      </p:sp>
    </p:spTree>
    <p:extLst>
      <p:ext uri="{BB962C8B-B14F-4D97-AF65-F5344CB8AC3E}">
        <p14:creationId xmlns:p14="http://schemas.microsoft.com/office/powerpoint/2010/main" val="379552936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a:bodyPr>
          <a:lstStyle/>
          <a:p>
            <a:endParaRPr lang="sv-SE"/>
          </a:p>
        </p:txBody>
      </p:sp>
      <p:sp>
        <p:nvSpPr>
          <p:cNvPr id="4" name="Platshållare för bildnummer 3"/>
          <p:cNvSpPr>
            <a:spLocks noGrp="1"/>
          </p:cNvSpPr>
          <p:nvPr>
            <p:ph type="sldNum" sz="quarter" idx="10"/>
          </p:nvPr>
        </p:nvSpPr>
        <p:spPr/>
        <p:txBody>
          <a:bodyPr/>
          <a:lstStyle/>
          <a:p>
            <a:fld id="{51380FAC-95FA-47B0-A6A6-2FBFA70FDE6F}" type="slidenum">
              <a:rPr lang="en-US" smtClean="0"/>
              <a:pPr/>
              <a:t>31</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When we say Make the Future Java, this really means the Platform</a:t>
            </a:r>
            <a:r>
              <a:rPr lang="en-US" baseline="0" dirty="0" smtClean="0"/>
              <a:t> and the Process</a:t>
            </a:r>
            <a:r>
              <a:rPr lang="en-US" dirty="0" smtClean="0"/>
              <a:t>. </a:t>
            </a:r>
          </a:p>
          <a:p>
            <a:endParaRPr lang="en-US" dirty="0" smtClean="0"/>
          </a:p>
          <a:p>
            <a:r>
              <a:rPr lang="en-US" dirty="0" smtClean="0"/>
              <a:t>In terms of creating the next generation Java platform,</a:t>
            </a:r>
            <a:r>
              <a:rPr lang="en-US" baseline="0" dirty="0" smtClean="0"/>
              <a:t> </a:t>
            </a:r>
            <a:endParaRPr lang="en-US" dirty="0" smtClean="0"/>
          </a:p>
          <a:p>
            <a:r>
              <a:rPr lang="en-US" dirty="0" smtClean="0"/>
              <a:t>From a high level, there are three areas we want to address here.</a:t>
            </a:r>
          </a:p>
          <a:p>
            <a:endParaRPr lang="en-US" dirty="0" smtClean="0"/>
          </a:p>
          <a:p>
            <a:pPr marL="228600" indent="-228600">
              <a:buAutoNum type="arabicPeriod"/>
            </a:pPr>
            <a:r>
              <a:rPr lang="en-US" dirty="0" smtClean="0"/>
              <a:t>We want to fill in any and all gaps to make the platform complete. This is really about making sure Java works everywhere and for everyone. This is a broad topic that incorporates everything from adherence to standards to accessibility technologies.</a:t>
            </a:r>
          </a:p>
          <a:p>
            <a:pPr marL="228600" indent="-228600">
              <a:buAutoNum type="arabicPeriod"/>
            </a:pPr>
            <a:r>
              <a:rPr lang="en-US" dirty="0" smtClean="0"/>
              <a:t>We are driving innovation into the platform. As the largest software platform, the industry depends on Java to extend important innovations to its</a:t>
            </a:r>
            <a:r>
              <a:rPr lang="en-US" baseline="0" dirty="0" smtClean="0"/>
              <a:t> broad </a:t>
            </a:r>
            <a:r>
              <a:rPr lang="en-US" dirty="0" smtClean="0"/>
              <a:t>development community.</a:t>
            </a:r>
          </a:p>
          <a:p>
            <a:pPr marL="228600" indent="-228600">
              <a:buAutoNum type="arabicPeriod"/>
            </a:pPr>
            <a:r>
              <a:rPr lang="en-US" dirty="0" smtClean="0"/>
              <a:t>At the same time, developer productivity is a constant theme that permeates everything. For employers and managers, this is about lowering the cost of developing and maintaining products and services. For developers, it’s about being able to express themselves with as little unnecessary overhead as possible. </a:t>
            </a:r>
          </a:p>
          <a:p>
            <a:pPr marL="228600" indent="-228600">
              <a:buAutoNum type="arabicPeriod"/>
            </a:pPr>
            <a:endParaRPr lang="en-US" dirty="0" smtClean="0"/>
          </a:p>
          <a:p>
            <a:r>
              <a:rPr lang="en-US" dirty="0" smtClean="0"/>
              <a:t>From a process perspective, it’s not only what to do with Java but how to get there. In many ways, Java pioneered the concept of open, collaborative evolution and this was a key to its initial success. Companies have bet their future on Java, and developers their careers. We owe all these constituents a transparent roadmap so that they can plan ahead, and a chance to help Java evolve in directions that are important to them, knowing</a:t>
            </a:r>
            <a:r>
              <a:rPr lang="en-US" baseline="0" dirty="0" smtClean="0"/>
              <a:t> that the Java skills they’re investing in are transferable across the platform so they can take advantage of the many different platforms without having to learn new skills. That means you can do more with Java than you ever thought possible.</a:t>
            </a:r>
            <a:endParaRPr lang="en-US" dirty="0" smtClean="0"/>
          </a:p>
          <a:p>
            <a:endParaRPr lang="en-US"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Finally, quality and security are top priorities that permeates everything we do. Oracle takes these two very seriously because they are critical to our business, and because they are critical to the entire Java community. </a:t>
            </a:r>
          </a:p>
          <a:p>
            <a:r>
              <a:rPr lang="en-US" sz="1200" kern="1200" dirty="0" smtClean="0">
                <a:solidFill>
                  <a:schemeClr val="tx1"/>
                </a:solidFill>
                <a:latin typeface="+mn-lt"/>
                <a:ea typeface="ＭＳ Ｐゴシック" pitchFamily="-65" charset="-128"/>
                <a:cs typeface="ＭＳ Ｐゴシック" pitchFamily="-65" charset="-128"/>
              </a:rPr>
              <a:t>Recently, vulnerabilities affecting Java SE have received a lot of public attention.  A vast majority of these issues impact one specific Java use case – Java running in web browsers.</a:t>
            </a:r>
            <a:r>
              <a:rPr lang="en-US" dirty="0" smtClean="0"/>
              <a:t> A large number of Java programs run on the servers in data centers and as applications on the PC and desktop computers. These Java programs are not affected by most of the vulnerabilities identified recently.</a:t>
            </a:r>
          </a:p>
          <a:p>
            <a:endParaRPr lang="en-US" dirty="0"/>
          </a:p>
        </p:txBody>
      </p:sp>
      <p:sp>
        <p:nvSpPr>
          <p:cNvPr id="4" name="Slide Number Placeholder 3"/>
          <p:cNvSpPr>
            <a:spLocks noGrp="1"/>
          </p:cNvSpPr>
          <p:nvPr>
            <p:ph type="sldNum" sz="quarter" idx="10"/>
          </p:nvPr>
        </p:nvSpPr>
        <p:spPr/>
        <p:txBody>
          <a:bodyPr/>
          <a:lstStyle/>
          <a:p>
            <a:pPr>
              <a:defRPr/>
            </a:pPr>
            <a:fld id="{E2AB20D5-2F44-4878-AC3F-E2DCBCFE4B50}" type="slidenum">
              <a:rPr lang="en-US" smtClean="0"/>
              <a:pPr>
                <a:defRPr/>
              </a:pPr>
              <a:t>4</a:t>
            </a:fld>
            <a:endParaRPr lang="en-US"/>
          </a:p>
        </p:txBody>
      </p:sp>
    </p:spTree>
    <p:extLst>
      <p:ext uri="{BB962C8B-B14F-4D97-AF65-F5344CB8AC3E}">
        <p14:creationId xmlns:p14="http://schemas.microsoft.com/office/powerpoint/2010/main" val="124713280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6213" lvl="2" indent="-176213">
              <a:spcBef>
                <a:spcPts val="400"/>
              </a:spcBef>
              <a:buClr>
                <a:schemeClr val="accent2"/>
              </a:buClr>
              <a:buFont typeface="Calibri" pitchFamily="34" charset="0"/>
              <a:buChar char="˃"/>
            </a:pPr>
            <a:r>
              <a:rPr lang="en-US" sz="1200" dirty="0" smtClean="0">
                <a:cs typeface="Helvetica" pitchFamily="34" charset="0"/>
              </a:rPr>
              <a:t>Gemalto helps people to trust one another in an increasingly connected digital World </a:t>
            </a:r>
          </a:p>
          <a:p>
            <a:pPr marL="176213" lvl="2" indent="-176213">
              <a:spcBef>
                <a:spcPts val="400"/>
              </a:spcBef>
              <a:buClr>
                <a:schemeClr val="accent2"/>
              </a:buClr>
              <a:buFont typeface="Calibri" pitchFamily="34" charset="0"/>
              <a:buChar char="˃"/>
            </a:pPr>
            <a:r>
              <a:rPr lang="de-DE" sz="1200" dirty="0" smtClean="0">
                <a:cs typeface="Helvetica" pitchFamily="34" charset="0"/>
              </a:rPr>
              <a:t>We develop secure software that runs on trusted devices </a:t>
            </a:r>
          </a:p>
          <a:p>
            <a:pPr marL="176213" lvl="2" indent="-176213">
              <a:spcBef>
                <a:spcPts val="400"/>
              </a:spcBef>
              <a:buClr>
                <a:schemeClr val="accent2"/>
              </a:buClr>
              <a:buFont typeface="Calibri" pitchFamily="34" charset="0"/>
              <a:buChar char="˃"/>
            </a:pPr>
            <a:r>
              <a:rPr lang="de-DE" sz="1200" dirty="0" smtClean="0">
                <a:cs typeface="Helvetica" pitchFamily="34" charset="0"/>
              </a:rPr>
              <a:t>We manage the devices and the confidential information that they contain</a:t>
            </a:r>
          </a:p>
          <a:p>
            <a:endParaRPr lang="en-US" dirty="0"/>
          </a:p>
        </p:txBody>
      </p:sp>
      <p:sp>
        <p:nvSpPr>
          <p:cNvPr id="4" name="Slide Number Placeholder 3"/>
          <p:cNvSpPr>
            <a:spLocks noGrp="1"/>
          </p:cNvSpPr>
          <p:nvPr>
            <p:ph type="sldNum" sz="quarter" idx="10"/>
          </p:nvPr>
        </p:nvSpPr>
        <p:spPr/>
        <p:txBody>
          <a:bodyPr/>
          <a:lstStyle/>
          <a:p>
            <a:fld id="{51380FAC-95FA-47B0-A6A6-2FBFA70FDE6F}" type="slidenum">
              <a:rPr lang="en-US" smtClean="0"/>
              <a:pPr/>
              <a:t>32</a:t>
            </a:fld>
            <a:endParaRPr lang="en-US"/>
          </a:p>
        </p:txBody>
      </p:sp>
    </p:spTree>
    <p:extLst>
      <p:ext uri="{BB962C8B-B14F-4D97-AF65-F5344CB8AC3E}">
        <p14:creationId xmlns:p14="http://schemas.microsoft.com/office/powerpoint/2010/main" val="288759912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696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dirty="0" smtClean="0">
                <a:latin typeface="Arial" charset="0"/>
              </a:rPr>
              <a:t>We </a:t>
            </a:r>
            <a:r>
              <a:rPr lang="en-US" dirty="0">
                <a:latin typeface="Arial" charset="0"/>
              </a:rPr>
              <a:t>are leading the charge in embedded </a:t>
            </a:r>
            <a:endParaRPr lang="en-US" dirty="0" smtClean="0">
              <a:latin typeface="Arial" charset="0"/>
            </a:endParaRPr>
          </a:p>
          <a:p>
            <a:pPr>
              <a:spcBef>
                <a:spcPct val="0"/>
              </a:spcBef>
            </a:pPr>
            <a:endParaRPr lang="en-US" dirty="0">
              <a:latin typeface="Arial" charset="0"/>
            </a:endParaRPr>
          </a:p>
          <a:p>
            <a:pPr>
              <a:spcBef>
                <a:spcPct val="0"/>
              </a:spcBef>
            </a:pPr>
            <a:r>
              <a:rPr lang="en-US" dirty="0">
                <a:latin typeface="Arial" charset="0"/>
              </a:rPr>
              <a:t>In parallel, bringing the specs forward to enable the ecosystem.  </a:t>
            </a:r>
          </a:p>
          <a:p>
            <a:pPr>
              <a:spcBef>
                <a:spcPct val="0"/>
              </a:spcBef>
            </a:pPr>
            <a:endParaRPr lang="en-US" dirty="0" smtClean="0">
              <a:latin typeface="Arial" charset="0"/>
            </a:endParaRPr>
          </a:p>
          <a:p>
            <a:pPr>
              <a:spcBef>
                <a:spcPct val="0"/>
              </a:spcBef>
            </a:pPr>
            <a:r>
              <a:rPr lang="en-US" dirty="0" smtClean="0">
                <a:latin typeface="Arial" charset="0"/>
              </a:rPr>
              <a:t>Next </a:t>
            </a:r>
            <a:r>
              <a:rPr lang="en-US" dirty="0">
                <a:latin typeface="Arial" charset="0"/>
              </a:rPr>
              <a:t>year, updating specs in SE8 &amp; ME8, </a:t>
            </a:r>
            <a:r>
              <a:rPr lang="en-US" dirty="0" smtClean="0">
                <a:latin typeface="Arial" charset="0"/>
              </a:rPr>
              <a:t>enables </a:t>
            </a:r>
            <a:r>
              <a:rPr lang="en-US" dirty="0">
                <a:latin typeface="Arial" charset="0"/>
              </a:rPr>
              <a:t>alignment between the 2 </a:t>
            </a:r>
            <a:r>
              <a:rPr lang="en-US" dirty="0" smtClean="0">
                <a:latin typeface="Arial" charset="0"/>
              </a:rPr>
              <a:t>platforms;</a:t>
            </a:r>
            <a:r>
              <a:rPr lang="en-US" baseline="0" dirty="0" smtClean="0">
                <a:latin typeface="Arial" charset="0"/>
              </a:rPr>
              <a:t> </a:t>
            </a:r>
            <a:r>
              <a:rPr lang="en-US" dirty="0" smtClean="0">
                <a:latin typeface="Arial" charset="0"/>
              </a:rPr>
              <a:t>ME </a:t>
            </a:r>
            <a:r>
              <a:rPr lang="en-US" dirty="0">
                <a:latin typeface="Arial" charset="0"/>
              </a:rPr>
              <a:t>will be a proper subset of SE.  </a:t>
            </a:r>
          </a:p>
          <a:p>
            <a:pPr>
              <a:spcBef>
                <a:spcPct val="0"/>
              </a:spcBef>
            </a:pPr>
            <a:endParaRPr lang="en-US" dirty="0" smtClean="0">
              <a:latin typeface="Arial" charset="0"/>
            </a:endParaRPr>
          </a:p>
          <a:p>
            <a:pPr>
              <a:spcBef>
                <a:spcPct val="0"/>
              </a:spcBef>
            </a:pPr>
            <a:r>
              <a:rPr lang="en-US" dirty="0" err="1" smtClean="0">
                <a:latin typeface="Arial" charset="0"/>
              </a:rPr>
              <a:t>JavaME</a:t>
            </a:r>
            <a:r>
              <a:rPr lang="en-US" dirty="0" smtClean="0">
                <a:latin typeface="Arial" charset="0"/>
              </a:rPr>
              <a:t> </a:t>
            </a:r>
            <a:r>
              <a:rPr lang="en-US" dirty="0">
                <a:latin typeface="Arial" charset="0"/>
              </a:rPr>
              <a:t>releases will be synchronized with SE release. </a:t>
            </a:r>
          </a:p>
          <a:p>
            <a:pPr>
              <a:spcBef>
                <a:spcPct val="0"/>
              </a:spcBef>
            </a:pPr>
            <a:endParaRPr lang="en-US" dirty="0" smtClean="0">
              <a:latin typeface="Arial" charset="0"/>
            </a:endParaRPr>
          </a:p>
          <a:p>
            <a:pPr>
              <a:spcBef>
                <a:spcPct val="0"/>
              </a:spcBef>
            </a:pPr>
            <a:r>
              <a:rPr lang="en-US" dirty="0" smtClean="0">
                <a:latin typeface="Arial" charset="0"/>
              </a:rPr>
              <a:t>Update </a:t>
            </a:r>
            <a:r>
              <a:rPr lang="en-US" dirty="0">
                <a:latin typeface="Arial" charset="0"/>
              </a:rPr>
              <a:t>release for JES and ME Embedded * ME SDK</a:t>
            </a:r>
          </a:p>
          <a:p>
            <a:pPr>
              <a:spcBef>
                <a:spcPct val="0"/>
              </a:spcBef>
            </a:pPr>
            <a:endParaRPr lang="en-US" dirty="0" smtClean="0">
              <a:latin typeface="Arial" charset="0"/>
            </a:endParaRPr>
          </a:p>
          <a:p>
            <a:pPr>
              <a:spcBef>
                <a:spcPct val="0"/>
              </a:spcBef>
            </a:pPr>
            <a:r>
              <a:rPr lang="en-US" dirty="0" smtClean="0">
                <a:latin typeface="Arial" charset="0"/>
              </a:rPr>
              <a:t>Integrating </a:t>
            </a:r>
            <a:r>
              <a:rPr lang="en-US" dirty="0">
                <a:latin typeface="Arial" charset="0"/>
              </a:rPr>
              <a:t>enterprise middleware technology such as identity management &amp; event processing capabilities  into Java embedded platforms. </a:t>
            </a:r>
          </a:p>
          <a:p>
            <a:pPr>
              <a:spcBef>
                <a:spcPct val="0"/>
              </a:spcBef>
            </a:pPr>
            <a:endParaRPr lang="en-US" dirty="0" smtClean="0">
              <a:latin typeface="Arial" charset="0"/>
            </a:endParaRPr>
          </a:p>
          <a:p>
            <a:pPr>
              <a:spcBef>
                <a:spcPct val="0"/>
              </a:spcBef>
            </a:pPr>
            <a:r>
              <a:rPr lang="en-US" dirty="0" smtClean="0">
                <a:latin typeface="Arial" charset="0"/>
              </a:rPr>
              <a:t>Java </a:t>
            </a:r>
            <a:r>
              <a:rPr lang="en-US" dirty="0">
                <a:latin typeface="Arial" charset="0"/>
              </a:rPr>
              <a:t>9., developers will have even more flexibility with modularity with Jigsaw.</a:t>
            </a:r>
          </a:p>
        </p:txBody>
      </p:sp>
      <p:sp>
        <p:nvSpPr>
          <p:cNvPr id="6963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ea typeface="ＭＳ Ｐゴシック" charset="0"/>
                <a:cs typeface="ＭＳ Ｐゴシック" charset="0"/>
              </a:defRPr>
            </a:lvl1pPr>
            <a:lvl2pPr marL="37931725" indent="-37474525">
              <a:defRPr>
                <a:solidFill>
                  <a:schemeClr val="tx1"/>
                </a:solidFill>
                <a:latin typeface="Arial" charset="0"/>
                <a:ea typeface="ＭＳ Ｐゴシック" charset="0"/>
              </a:defRPr>
            </a:lvl2pPr>
            <a:lvl3pPr>
              <a:defRPr>
                <a:solidFill>
                  <a:schemeClr val="tx1"/>
                </a:solidFill>
                <a:latin typeface="Arial" charset="0"/>
                <a:ea typeface="ＭＳ Ｐゴシック" charset="0"/>
              </a:defRPr>
            </a:lvl3pPr>
            <a:lvl4pPr>
              <a:defRPr>
                <a:solidFill>
                  <a:schemeClr val="tx1"/>
                </a:solidFill>
                <a:latin typeface="Arial" charset="0"/>
                <a:ea typeface="ＭＳ Ｐゴシック" charset="0"/>
              </a:defRPr>
            </a:lvl4pPr>
            <a:lvl5pPr>
              <a:defRPr>
                <a:solidFill>
                  <a:schemeClr val="tx1"/>
                </a:solidFill>
                <a:latin typeface="Arial" charset="0"/>
                <a:ea typeface="ＭＳ Ｐゴシック" charset="0"/>
              </a:defRPr>
            </a:lvl5pPr>
            <a:lvl6pPr marL="457200" fontAlgn="base">
              <a:spcBef>
                <a:spcPct val="0"/>
              </a:spcBef>
              <a:spcAft>
                <a:spcPct val="0"/>
              </a:spcAft>
              <a:defRPr>
                <a:solidFill>
                  <a:schemeClr val="tx1"/>
                </a:solidFill>
                <a:latin typeface="Arial" charset="0"/>
                <a:ea typeface="ＭＳ Ｐゴシック" charset="0"/>
              </a:defRPr>
            </a:lvl6pPr>
            <a:lvl7pPr marL="914400" fontAlgn="base">
              <a:spcBef>
                <a:spcPct val="0"/>
              </a:spcBef>
              <a:spcAft>
                <a:spcPct val="0"/>
              </a:spcAft>
              <a:defRPr>
                <a:solidFill>
                  <a:schemeClr val="tx1"/>
                </a:solidFill>
                <a:latin typeface="Arial" charset="0"/>
                <a:ea typeface="ＭＳ Ｐゴシック" charset="0"/>
              </a:defRPr>
            </a:lvl7pPr>
            <a:lvl8pPr marL="1371600" fontAlgn="base">
              <a:spcBef>
                <a:spcPct val="0"/>
              </a:spcBef>
              <a:spcAft>
                <a:spcPct val="0"/>
              </a:spcAft>
              <a:defRPr>
                <a:solidFill>
                  <a:schemeClr val="tx1"/>
                </a:solidFill>
                <a:latin typeface="Arial" charset="0"/>
                <a:ea typeface="ＭＳ Ｐゴシック" charset="0"/>
              </a:defRPr>
            </a:lvl8pPr>
            <a:lvl9pPr marL="1828800" fontAlgn="base">
              <a:spcBef>
                <a:spcPct val="0"/>
              </a:spcBef>
              <a:spcAft>
                <a:spcPct val="0"/>
              </a:spcAft>
              <a:defRPr>
                <a:solidFill>
                  <a:schemeClr val="tx1"/>
                </a:solidFill>
                <a:latin typeface="Arial" charset="0"/>
                <a:ea typeface="ＭＳ Ｐゴシック" charset="0"/>
              </a:defRPr>
            </a:lvl9pPr>
          </a:lstStyle>
          <a:p>
            <a:fld id="{2643EF69-C9AC-F640-841B-5C0B4435821F}" type="slidenum">
              <a:rPr lang="en-US"/>
              <a:pPr/>
              <a:t>37</a:t>
            </a:fld>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E2AB20D5-2F44-4878-AC3F-E2DCBCFE4B50}" type="slidenum">
              <a:rPr lang="en-US" smtClean="0"/>
              <a:pPr>
                <a:defRPr/>
              </a:pPr>
              <a:t>38</a:t>
            </a:fld>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6E82501-53DA-4152-84B0-51135B15EEA8}" type="slidenum">
              <a:rPr lang="en-US" smtClean="0"/>
              <a:t>39</a:t>
            </a:fld>
            <a:endParaRPr lang="en-US"/>
          </a:p>
        </p:txBody>
      </p:sp>
    </p:spTree>
    <p:extLst>
      <p:ext uri="{BB962C8B-B14F-4D97-AF65-F5344CB8AC3E}">
        <p14:creationId xmlns:p14="http://schemas.microsoft.com/office/powerpoint/2010/main" val="109884117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E2AB20D5-2F44-4878-AC3F-E2DCBCFE4B50}" type="slidenum">
              <a:rPr lang="en-US" smtClean="0"/>
              <a:pPr>
                <a:defRPr/>
              </a:pPr>
              <a:t>40</a:t>
            </a:fld>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normAutofit/>
          </a:bodyPr>
          <a:lstStyle/>
          <a:p>
            <a:r>
              <a:rPr lang="en-US" dirty="0" smtClean="0"/>
              <a:t>Important to know where we came from</a:t>
            </a:r>
          </a:p>
          <a:p>
            <a:endParaRPr lang="en-US" dirty="0" smtClean="0"/>
          </a:p>
          <a:p>
            <a:r>
              <a:rPr lang="en-US" dirty="0" smtClean="0"/>
              <a:t>We heard from developers that we needed to focus more on them, and not just on new features. Beginning with Java EE 5, Java has focused on driving ease of use and consistency into the platform, and today we have a rich set of features designed to work together, which are expressed primarily as annotated Java Objects.</a:t>
            </a:r>
          </a:p>
          <a:p>
            <a:endParaRPr lang="en-US" dirty="0" smtClean="0"/>
          </a:p>
          <a:p>
            <a:r>
              <a:rPr lang="en-US" dirty="0" smtClean="0"/>
              <a:t>What’s beyond Java EE 7? Well, I’m not telling… You’ll have to stick around for the technical keynote for more details.</a:t>
            </a:r>
            <a:endParaRPr lang="en-US" dirty="0"/>
          </a:p>
        </p:txBody>
      </p:sp>
      <p:sp>
        <p:nvSpPr>
          <p:cNvPr id="4" name="Slide Number Placeholder 3"/>
          <p:cNvSpPr>
            <a:spLocks noGrp="1"/>
          </p:cNvSpPr>
          <p:nvPr>
            <p:ph type="sldNum" sz="quarter" idx="10"/>
          </p:nvPr>
        </p:nvSpPr>
        <p:spPr/>
        <p:txBody>
          <a:bodyPr/>
          <a:lstStyle/>
          <a:p>
            <a:pPr>
              <a:defRPr/>
            </a:pPr>
            <a:fld id="{E2AB20D5-2F44-4878-AC3F-E2DCBCFE4B50}" type="slidenum">
              <a:rPr lang="en-US" smtClean="0"/>
              <a:pPr>
                <a:defRPr/>
              </a:pPr>
              <a:t>41</a:t>
            </a:fld>
            <a:endParaRPr lang="en-US" dirty="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smtClean="0"/>
          </a:p>
          <a:p>
            <a:r>
              <a:rPr lang="en-US" dirty="0" smtClean="0"/>
              <a:t>We are very excited to announce Java Enterprise Edition 7.</a:t>
            </a:r>
          </a:p>
          <a:p>
            <a:r>
              <a:rPr lang="en-US" dirty="0" smtClean="0"/>
              <a:t>We're committed to Java EE, not just by leading Java EE 7, but also in the products that Oracle</a:t>
            </a:r>
            <a:r>
              <a:rPr lang="en-US" baseline="0" dirty="0" smtClean="0"/>
              <a:t> </a:t>
            </a:r>
            <a:r>
              <a:rPr lang="en-US" dirty="0" smtClean="0"/>
              <a:t>delivers.</a:t>
            </a:r>
          </a:p>
          <a:p>
            <a:r>
              <a:rPr lang="en-US" dirty="0" smtClean="0"/>
              <a:t>This platform is a culmination of work by all of us, Oracle, our Java Partners and of course you, the Java community</a:t>
            </a:r>
          </a:p>
          <a:p>
            <a:endParaRPr lang="en-US" dirty="0" smtClean="0"/>
          </a:p>
          <a:p>
            <a:r>
              <a:rPr lang="en-US" smtClean="0"/>
              <a:t>So without further</a:t>
            </a:r>
            <a:r>
              <a:rPr lang="en-US" baseline="0" smtClean="0"/>
              <a:t> ado,</a:t>
            </a:r>
            <a:r>
              <a:rPr lang="en-US" smtClean="0"/>
              <a:t> I’d like to invite Cameron Purdy, VP of Development,</a:t>
            </a:r>
            <a:r>
              <a:rPr lang="en-US" baseline="0" smtClean="0"/>
              <a:t> to tell us more about the platform.</a:t>
            </a:r>
          </a:p>
          <a:p>
            <a:endParaRPr lang="en-US" baseline="0" smtClean="0"/>
          </a:p>
          <a:p>
            <a:r>
              <a:rPr lang="en-US" baseline="0" smtClean="0"/>
              <a:t>Congratulations Cameron (hand shake)</a:t>
            </a:r>
            <a:endParaRPr lang="en-US" dirty="0"/>
          </a:p>
        </p:txBody>
      </p:sp>
      <p:sp>
        <p:nvSpPr>
          <p:cNvPr id="4" name="Slide Number Placeholder 3"/>
          <p:cNvSpPr>
            <a:spLocks noGrp="1"/>
          </p:cNvSpPr>
          <p:nvPr>
            <p:ph type="sldNum" sz="quarter" idx="10"/>
          </p:nvPr>
        </p:nvSpPr>
        <p:spPr/>
        <p:txBody>
          <a:bodyPr/>
          <a:lstStyle/>
          <a:p>
            <a:pPr>
              <a:defRPr/>
            </a:pPr>
            <a:fld id="{E2AB20D5-2F44-4878-AC3F-E2DCBCFE4B50}" type="slidenum">
              <a:rPr lang="en-US" smtClean="0"/>
              <a:pPr>
                <a:defRPr/>
              </a:pPr>
              <a:t>42</a:t>
            </a:fld>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Slide Image Placeholder 1"/>
          <p:cNvSpPr>
            <a:spLocks noGrp="1" noRot="1" noChangeAspect="1" noTextEdit="1"/>
          </p:cNvSpPr>
          <p:nvPr>
            <p:ph type="sldImg"/>
          </p:nvPr>
        </p:nvSpPr>
        <p:spPr bwMode="auto">
          <a:xfrm>
            <a:off x="2286000" y="514350"/>
            <a:ext cx="4572000" cy="25717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87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dirty="0" smtClean="0">
                <a:ea typeface="ＭＳ Ｐゴシック" pitchFamily="34" charset="-128"/>
              </a:rPr>
              <a:t>Thanks to Infosys for their Java EE</a:t>
            </a:r>
            <a:r>
              <a:rPr lang="en-US" baseline="0" dirty="0" smtClean="0">
                <a:ea typeface="ＭＳ Ｐゴシック" pitchFamily="34" charset="-128"/>
              </a:rPr>
              <a:t> support, so what will Java EE 7 entail? </a:t>
            </a:r>
          </a:p>
          <a:p>
            <a:pPr eaLnBrk="1" hangingPunct="1">
              <a:spcBef>
                <a:spcPct val="0"/>
              </a:spcBef>
            </a:pPr>
            <a:endParaRPr lang="en-US" baseline="0" dirty="0" smtClean="0">
              <a:ea typeface="ＭＳ Ｐゴシック" pitchFamily="34" charset="-128"/>
            </a:endParaRPr>
          </a:p>
          <a:p>
            <a:pPr marL="0" marR="0" indent="0" algn="l" defTabSz="914400" rtl="0" eaLnBrk="1" fontAlgn="base" latinLnBrk="0" hangingPunct="1">
              <a:lnSpc>
                <a:spcPct val="100000"/>
              </a:lnSpc>
              <a:spcBef>
                <a:spcPct val="0"/>
              </a:spcBef>
              <a:spcAft>
                <a:spcPct val="0"/>
              </a:spcAft>
              <a:buClrTx/>
              <a:buSzTx/>
              <a:buFontTx/>
              <a:buNone/>
              <a:tabLst/>
              <a:defRPr/>
            </a:pPr>
            <a:r>
              <a:rPr lang="en-US" baseline="0" dirty="0" smtClean="0">
                <a:ea typeface="ＭＳ Ｐゴシック" pitchFamily="34" charset="-128"/>
              </a:rPr>
              <a:t>Need speaker notes here</a:t>
            </a:r>
          </a:p>
          <a:p>
            <a:pPr eaLnBrk="1" hangingPunct="1">
              <a:spcBef>
                <a:spcPct val="0"/>
              </a:spcBef>
            </a:pPr>
            <a:endParaRPr lang="en-US" baseline="0" dirty="0" smtClean="0">
              <a:ea typeface="ＭＳ Ｐゴシック" pitchFamily="34" charset="-128"/>
            </a:endParaRPr>
          </a:p>
          <a:p>
            <a:pPr eaLnBrk="1" hangingPunct="1">
              <a:spcBef>
                <a:spcPct val="0"/>
              </a:spcBef>
              <a:buFontTx/>
              <a:buChar char="-"/>
            </a:pPr>
            <a:r>
              <a:rPr lang="en-US" dirty="0" smtClean="0">
                <a:ea typeface="ＭＳ Ｐゴシック" pitchFamily="34" charset="-128"/>
              </a:rPr>
              <a:t>Productivity</a:t>
            </a:r>
          </a:p>
          <a:p>
            <a:pPr eaLnBrk="1" hangingPunct="1">
              <a:spcBef>
                <a:spcPct val="0"/>
              </a:spcBef>
              <a:buFontTx/>
              <a:buChar char="-"/>
            </a:pPr>
            <a:r>
              <a:rPr lang="en-US" dirty="0" smtClean="0">
                <a:ea typeface="ＭＳ Ｐゴシック" pitchFamily="34" charset="-128"/>
              </a:rPr>
              <a:t>Html 5</a:t>
            </a:r>
          </a:p>
          <a:p>
            <a:pPr eaLnBrk="1" hangingPunct="1">
              <a:spcBef>
                <a:spcPct val="0"/>
              </a:spcBef>
              <a:buFontTx/>
              <a:buChar char="-"/>
            </a:pPr>
            <a:r>
              <a:rPr lang="en-US" dirty="0" smtClean="0">
                <a:ea typeface="ＭＳ Ｐゴシック" pitchFamily="34" charset="-128"/>
              </a:rPr>
              <a:t>Enterprise</a:t>
            </a:r>
            <a:r>
              <a:rPr lang="en-US" baseline="0" dirty="0" smtClean="0">
                <a:ea typeface="ＭＳ Ｐゴシック" pitchFamily="34" charset="-128"/>
              </a:rPr>
              <a:t> demands</a:t>
            </a:r>
          </a:p>
          <a:p>
            <a:pPr eaLnBrk="1" hangingPunct="1">
              <a:spcBef>
                <a:spcPct val="0"/>
              </a:spcBef>
              <a:buFontTx/>
              <a:buChar char="-"/>
            </a:pPr>
            <a:endParaRPr lang="en-US" baseline="0" dirty="0" smtClean="0">
              <a:ea typeface="ＭＳ Ｐゴシック" pitchFamily="34" charset="-128"/>
            </a:endParaRPr>
          </a:p>
        </p:txBody>
      </p:sp>
      <p:sp>
        <p:nvSpPr>
          <p:cNvPr id="11878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fld id="{9368AF50-A13E-413B-8A6A-1CF7BEA196EF}" type="slidenum">
              <a:rPr lang="en-US" smtClean="0"/>
              <a:pPr eaLnBrk="1" hangingPunct="1"/>
              <a:t>43</a:t>
            </a:fld>
            <a:endParaRPr lang="en-US" dirty="0" smtClean="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smtClean="0">
                <a:ea typeface="ＭＳ Ｐゴシック" pitchFamily="34" charset="-128"/>
              </a:rPr>
              <a:t>Need speaker notes here</a:t>
            </a:r>
          </a:p>
          <a:p>
            <a:endParaRPr lang="en-US" baseline="0" dirty="0" smtClean="0"/>
          </a:p>
        </p:txBody>
      </p:sp>
      <p:sp>
        <p:nvSpPr>
          <p:cNvPr id="4" name="Slide Number Placeholder 3"/>
          <p:cNvSpPr>
            <a:spLocks noGrp="1"/>
          </p:cNvSpPr>
          <p:nvPr>
            <p:ph type="sldNum" sz="quarter" idx="10"/>
          </p:nvPr>
        </p:nvSpPr>
        <p:spPr/>
        <p:txBody>
          <a:bodyPr/>
          <a:lstStyle/>
          <a:p>
            <a:pPr>
              <a:defRPr/>
            </a:pPr>
            <a:fld id="{E2AB20D5-2F44-4878-AC3F-E2DCBCFE4B50}" type="slidenum">
              <a:rPr lang="en-US" smtClean="0"/>
              <a:pPr>
                <a:defRPr/>
              </a:pPr>
              <a:t>44</a:t>
            </a:fld>
            <a:endParaRPr lang="en-US" dirty="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smtClean="0">
                <a:ea typeface="ＭＳ Ｐゴシック" pitchFamily="34" charset="-128"/>
              </a:rPr>
              <a:t>Need speaker notes here</a:t>
            </a:r>
          </a:p>
          <a:p>
            <a:endParaRPr lang="en-US" baseline="0" dirty="0" smtClean="0"/>
          </a:p>
        </p:txBody>
      </p:sp>
      <p:sp>
        <p:nvSpPr>
          <p:cNvPr id="4" name="Slide Number Placeholder 3"/>
          <p:cNvSpPr>
            <a:spLocks noGrp="1"/>
          </p:cNvSpPr>
          <p:nvPr>
            <p:ph type="sldNum" sz="quarter" idx="10"/>
          </p:nvPr>
        </p:nvSpPr>
        <p:spPr/>
        <p:txBody>
          <a:bodyPr/>
          <a:lstStyle/>
          <a:p>
            <a:pPr>
              <a:defRPr/>
            </a:pPr>
            <a:fld id="{E2AB20D5-2F44-4878-AC3F-E2DCBCFE4B50}" type="slidenum">
              <a:rPr lang="en-US" smtClean="0"/>
              <a:pPr>
                <a:defRPr/>
              </a:pPr>
              <a:t>45</a:t>
            </a:fld>
            <a:endParaRPr 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Slide Image Placeholder 1"/>
          <p:cNvSpPr>
            <a:spLocks noGrp="1" noRot="1" noChangeAspect="1" noTextEdit="1"/>
          </p:cNvSpPr>
          <p:nvPr>
            <p:ph type="sldImg"/>
          </p:nvPr>
        </p:nvSpPr>
        <p:spPr bwMode="auto">
          <a:xfrm>
            <a:off x="2286000" y="514350"/>
            <a:ext cx="4572000" cy="25717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87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dirty="0" smtClean="0"/>
              <a:t>Java is the foundation for virtually every type of networked application and is the global standard for developing and delivering embedded and mobile applications, Web-based content and enterprise software. The breadth of the platform, its rich features, low cost, maturity, and application portability maximize developer opportunity.</a:t>
            </a:r>
          </a:p>
          <a:p>
            <a:pPr eaLnBrk="1" hangingPunct="1">
              <a:spcBef>
                <a:spcPct val="0"/>
              </a:spcBef>
            </a:pPr>
            <a:endParaRPr lang="en-US" baseline="0" dirty="0" smtClean="0">
              <a:ea typeface="ＭＳ Ｐゴシック" pitchFamily="34" charset="-128"/>
            </a:endParaRPr>
          </a:p>
          <a:p>
            <a:pPr marL="171450" indent="-171450" eaLnBrk="1" hangingPunct="1">
              <a:spcBef>
                <a:spcPct val="0"/>
              </a:spcBef>
              <a:buFont typeface="Arial"/>
              <a:buChar char="•"/>
            </a:pPr>
            <a:r>
              <a:rPr lang="en-US" baseline="0" dirty="0" smtClean="0">
                <a:ea typeface="ＭＳ Ｐゴシック" pitchFamily="34" charset="-128"/>
              </a:rPr>
              <a:t>Java SE: Release Java SE 7</a:t>
            </a:r>
          </a:p>
          <a:p>
            <a:pPr marL="171450" indent="-171450" eaLnBrk="1" hangingPunct="1">
              <a:spcBef>
                <a:spcPct val="0"/>
              </a:spcBef>
              <a:buFont typeface="Arial"/>
              <a:buChar char="•"/>
            </a:pPr>
            <a:r>
              <a:rPr lang="en-US" baseline="0" dirty="0" smtClean="0">
                <a:ea typeface="ＭＳ Ｐゴシック" pitchFamily="34" charset="-128"/>
              </a:rPr>
              <a:t>Java EE: Released Java EE 7</a:t>
            </a:r>
          </a:p>
          <a:p>
            <a:pPr marL="171450" indent="-171450" eaLnBrk="1" hangingPunct="1">
              <a:spcBef>
                <a:spcPct val="0"/>
              </a:spcBef>
              <a:buFont typeface="Arial"/>
              <a:buChar char="•"/>
            </a:pPr>
            <a:r>
              <a:rPr lang="en-US" baseline="0" dirty="0" err="1" smtClean="0">
                <a:ea typeface="ＭＳ Ｐゴシック" pitchFamily="34" charset="-128"/>
              </a:rPr>
              <a:t>JavaFX</a:t>
            </a:r>
            <a:r>
              <a:rPr lang="en-US" baseline="0" dirty="0" smtClean="0">
                <a:ea typeface="ＭＳ Ｐゴシック" pitchFamily="34" charset="-128"/>
              </a:rPr>
              <a:t>: Released </a:t>
            </a:r>
            <a:r>
              <a:rPr lang="en-US" baseline="0" dirty="0" err="1" smtClean="0">
                <a:ea typeface="ＭＳ Ｐゴシック" pitchFamily="34" charset="-128"/>
              </a:rPr>
              <a:t>JavaFX</a:t>
            </a:r>
            <a:r>
              <a:rPr lang="en-US" baseline="0" dirty="0" smtClean="0">
                <a:ea typeface="ＭＳ Ｐゴシック" pitchFamily="34" charset="-128"/>
              </a:rPr>
              <a:t> 2</a:t>
            </a:r>
          </a:p>
          <a:p>
            <a:pPr marL="171450" indent="-171450" eaLnBrk="1" hangingPunct="1">
              <a:spcBef>
                <a:spcPct val="0"/>
              </a:spcBef>
              <a:buFont typeface="Arial"/>
              <a:buChar char="•"/>
            </a:pPr>
            <a:r>
              <a:rPr lang="en-US" baseline="0" dirty="0" smtClean="0">
                <a:ea typeface="ＭＳ Ｐゴシック" pitchFamily="34" charset="-128"/>
              </a:rPr>
              <a:t>Java Embedded: Released Java SE-E 3.3</a:t>
            </a:r>
          </a:p>
        </p:txBody>
      </p:sp>
      <p:sp>
        <p:nvSpPr>
          <p:cNvPr id="11878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fld id="{9368AF50-A13E-413B-8A6A-1CF7BEA196EF}" type="slidenum">
              <a:rPr lang="en-US" smtClean="0"/>
              <a:pPr eaLnBrk="1" hangingPunct="1"/>
              <a:t>5</a:t>
            </a:fld>
            <a:endParaRPr lang="en-US" dirty="0" smtClean="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Slide Image Placeholder 1"/>
          <p:cNvSpPr>
            <a:spLocks noGrp="1" noRot="1" noChangeAspect="1" noTextEdit="1"/>
          </p:cNvSpPr>
          <p:nvPr>
            <p:ph type="sldImg"/>
          </p:nvPr>
        </p:nvSpPr>
        <p:spPr bwMode="auto">
          <a:xfrm>
            <a:off x="2286000" y="514350"/>
            <a:ext cx="4572000" cy="25717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87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baseline="0" dirty="0" smtClean="0">
                <a:ea typeface="ＭＳ Ｐゴシック" pitchFamily="34" charset="-128"/>
              </a:rPr>
              <a:t>TRANS TO IBM VIDEO AFTER THIS SLIDE</a:t>
            </a:r>
          </a:p>
          <a:p>
            <a:pPr eaLnBrk="1" hangingPunct="1">
              <a:spcBef>
                <a:spcPct val="0"/>
              </a:spcBef>
            </a:pPr>
            <a:endParaRPr lang="en-US" baseline="0" dirty="0" smtClean="0">
              <a:ea typeface="ＭＳ Ｐゴシック" pitchFamily="34" charset="-128"/>
            </a:endParaRPr>
          </a:p>
          <a:p>
            <a:pPr eaLnBrk="1" hangingPunct="1">
              <a:spcBef>
                <a:spcPct val="0"/>
              </a:spcBef>
            </a:pPr>
            <a:r>
              <a:rPr lang="en-US" baseline="0" dirty="0" smtClean="0">
                <a:ea typeface="ＭＳ Ｐゴシック" pitchFamily="34" charset="-128"/>
              </a:rPr>
              <a:t>To hear more about the Batch JSR and their overall contribution to Java, let’s tune in for a message from IBM.</a:t>
            </a:r>
          </a:p>
        </p:txBody>
      </p:sp>
      <p:sp>
        <p:nvSpPr>
          <p:cNvPr id="11878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fld id="{9368AF50-A13E-413B-8A6A-1CF7BEA196EF}" type="slidenum">
              <a:rPr lang="en-US" smtClean="0"/>
              <a:pPr eaLnBrk="1" hangingPunct="1"/>
              <a:t>46</a:t>
            </a:fld>
            <a:endParaRPr lang="en-US" dirty="0" smtClean="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ARUN: Thanks to IBM and thanks Cameron, but we all know that with just Oracle and our partners,</a:t>
            </a:r>
            <a:r>
              <a:rPr lang="en-US" baseline="0" dirty="0" smtClean="0"/>
              <a:t> Java EE would not be the mega power that it is.</a:t>
            </a:r>
            <a:endParaRPr lang="en-US" dirty="0" smtClean="0"/>
          </a:p>
          <a:p>
            <a:endParaRPr lang="en-US" dirty="0" smtClean="0"/>
          </a:p>
          <a:p>
            <a:r>
              <a:rPr lang="en-US" dirty="0" smtClean="0"/>
              <a:t>You, our community, is what makes this all possible.</a:t>
            </a:r>
          </a:p>
          <a:p>
            <a:endParaRPr lang="en-US" dirty="0" smtClean="0"/>
          </a:p>
          <a:p>
            <a:pPr eaLnBrk="1" hangingPunct="1">
              <a:spcBef>
                <a:spcPct val="0"/>
              </a:spcBef>
            </a:pPr>
            <a:r>
              <a:rPr lang="en-US" dirty="0" smtClean="0">
                <a:ea typeface="ＭＳ Ｐゴシック" pitchFamily="34" charset="-128"/>
              </a:rPr>
              <a:t>Overview of huge community</a:t>
            </a:r>
          </a:p>
          <a:p>
            <a:pPr eaLnBrk="1" hangingPunct="1">
              <a:spcBef>
                <a:spcPct val="0"/>
              </a:spcBef>
            </a:pPr>
            <a:r>
              <a:rPr lang="en-US" dirty="0" smtClean="0">
                <a:ea typeface="ＭＳ Ｐゴシック" pitchFamily="34" charset="-128"/>
              </a:rPr>
              <a:t>Reiteration that community makes</a:t>
            </a:r>
            <a:r>
              <a:rPr lang="en-US" baseline="0" dirty="0" smtClean="0">
                <a:ea typeface="ＭＳ Ｐゴシック" pitchFamily="34" charset="-128"/>
              </a:rPr>
              <a:t> or breaks the JCP, EE and Java as a whole</a:t>
            </a:r>
            <a:endParaRPr lang="en-US" dirty="0" smtClean="0">
              <a:ea typeface="ＭＳ Ｐゴシック" pitchFamily="34" charset="-128"/>
            </a:endParaRPr>
          </a:p>
          <a:p>
            <a:endParaRPr lang="en-US" dirty="0"/>
          </a:p>
        </p:txBody>
      </p:sp>
      <p:sp>
        <p:nvSpPr>
          <p:cNvPr id="4" name="Slide Number Placeholder 3"/>
          <p:cNvSpPr>
            <a:spLocks noGrp="1"/>
          </p:cNvSpPr>
          <p:nvPr>
            <p:ph type="sldNum" sz="quarter" idx="10"/>
          </p:nvPr>
        </p:nvSpPr>
        <p:spPr/>
        <p:txBody>
          <a:bodyPr/>
          <a:lstStyle/>
          <a:p>
            <a:pPr>
              <a:defRPr/>
            </a:pPr>
            <a:fld id="{E2AB20D5-2F44-4878-AC3F-E2DCBCFE4B50}" type="slidenum">
              <a:rPr lang="en-US" smtClean="0"/>
              <a:pPr>
                <a:defRPr/>
              </a:pPr>
              <a:t>47</a:t>
            </a:fld>
            <a:endParaRPr 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Slide Image Placeholder 1"/>
          <p:cNvSpPr>
            <a:spLocks noGrp="1" noRot="1" noChangeAspect="1" noTextEdit="1"/>
          </p:cNvSpPr>
          <p:nvPr>
            <p:ph type="sldImg"/>
          </p:nvPr>
        </p:nvSpPr>
        <p:spPr bwMode="auto">
          <a:xfrm>
            <a:off x="2286000" y="514350"/>
            <a:ext cx="4572000" cy="25717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77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smtClean="0"/>
              <a:t>TRANS TO INFOSYS VIDEO AFTER THIS SLIDE</a:t>
            </a:r>
          </a:p>
          <a:p>
            <a:endParaRPr lang="en-US" dirty="0" smtClean="0"/>
          </a:p>
          <a:p>
            <a:r>
              <a:rPr lang="en-US" dirty="0" smtClean="0"/>
              <a:t>But why does this matter?</a:t>
            </a:r>
          </a:p>
          <a:p>
            <a:r>
              <a:rPr lang="en-US" dirty="0" smtClean="0"/>
              <a:t>18 EE 6-compliant app servers</a:t>
            </a:r>
          </a:p>
          <a:p>
            <a:r>
              <a:rPr lang="en-US" dirty="0" smtClean="0"/>
              <a:t>Strategic to almost every major technology vendor, including Oracle</a:t>
            </a:r>
          </a:p>
          <a:p>
            <a:r>
              <a:rPr lang="en-US" dirty="0" smtClean="0"/>
              <a:t>EE</a:t>
            </a:r>
            <a:r>
              <a:rPr lang="en-US" baseline="0" dirty="0" smtClean="0"/>
              <a:t> 6 adopted quickly, anticipate EE 7 standard to continue trend</a:t>
            </a:r>
          </a:p>
          <a:p>
            <a:r>
              <a:rPr lang="en-US" baseline="0" dirty="0" smtClean="0"/>
              <a:t>EE affects the way the world does business, and that’s why we’re so excited</a:t>
            </a:r>
          </a:p>
          <a:p>
            <a:r>
              <a:rPr lang="en-US" baseline="0" dirty="0" smtClean="0"/>
              <a:t>But it’s not just software vendors that bet their business on EE, there is an entire ecosystem around it.</a:t>
            </a:r>
          </a:p>
          <a:p>
            <a:r>
              <a:rPr lang="en-US" baseline="0" dirty="0" smtClean="0"/>
              <a:t>To hear more from one of our important Ecosystem members, let’s turn over to </a:t>
            </a:r>
            <a:r>
              <a:rPr lang="en-US" baseline="0" dirty="0" err="1" smtClean="0"/>
              <a:t>InfoSys</a:t>
            </a:r>
            <a:endParaRPr lang="en-US" baseline="0" dirty="0" smtClean="0"/>
          </a:p>
          <a:p>
            <a:endParaRPr lang="en-US" dirty="0" smtClean="0"/>
          </a:p>
          <a:p>
            <a:pPr eaLnBrk="1" hangingPunct="1">
              <a:spcBef>
                <a:spcPct val="0"/>
              </a:spcBef>
            </a:pPr>
            <a:endParaRPr lang="en-US" dirty="0" smtClean="0">
              <a:ea typeface="ＭＳ Ｐゴシック" pitchFamily="34" charset="-128"/>
            </a:endParaRPr>
          </a:p>
        </p:txBody>
      </p:sp>
      <p:sp>
        <p:nvSpPr>
          <p:cNvPr id="11776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fld id="{3C591812-7CC3-4660-BDED-DCB5351CF9A8}" type="slidenum">
              <a:rPr lang="en-US" smtClean="0"/>
              <a:pPr eaLnBrk="1" hangingPunct="1"/>
              <a:t>49</a:t>
            </a:fld>
            <a:endParaRPr lang="en-US" dirty="0" smtClean="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39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smtClean="0">
                <a:ea typeface="ＭＳ Ｐゴシック" pitchFamily="34" charset="-128"/>
              </a:rPr>
              <a:t>Plans for EE 8</a:t>
            </a:r>
          </a:p>
        </p:txBody>
      </p:sp>
      <p:sp>
        <p:nvSpPr>
          <p:cNvPr id="12390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fld id="{037C0F71-4B62-45C9-870C-F2C4BE069F2C}" type="slidenum">
              <a:rPr lang="en-US" smtClean="0"/>
              <a:pPr eaLnBrk="1" hangingPunct="1"/>
              <a:t>50</a:t>
            </a:fld>
            <a:endParaRPr lang="en-US" smtClean="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E2AB20D5-2F44-4878-AC3F-E2DCBCFE4B50}" type="slidenum">
              <a:rPr lang="en-US" smtClean="0"/>
              <a:pPr>
                <a:defRPr/>
              </a:pPr>
              <a:t>51</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smtClean="0"/>
          </a:p>
          <a:p>
            <a:r>
              <a:rPr lang="en-US" dirty="0" smtClean="0"/>
              <a:t>We are very excited to announce Java Enterprise Edition 7.</a:t>
            </a:r>
          </a:p>
          <a:p>
            <a:r>
              <a:rPr lang="en-US" dirty="0" smtClean="0"/>
              <a:t>We're committed to Java EE, not just by leading Java EE 7, but also in the products that Oracle</a:t>
            </a:r>
            <a:r>
              <a:rPr lang="en-US" baseline="0" dirty="0" smtClean="0"/>
              <a:t> </a:t>
            </a:r>
            <a:r>
              <a:rPr lang="en-US" dirty="0" smtClean="0"/>
              <a:t>delivers.</a:t>
            </a:r>
          </a:p>
          <a:p>
            <a:r>
              <a:rPr lang="en-US" dirty="0" smtClean="0"/>
              <a:t>This platform is a culmination of work by all of us, Oracle, our Java Partners and of course you, the Java community</a:t>
            </a:r>
          </a:p>
          <a:p>
            <a:endParaRPr lang="en-US" dirty="0" smtClean="0"/>
          </a:p>
          <a:p>
            <a:r>
              <a:rPr lang="en-US" smtClean="0"/>
              <a:t>So without further</a:t>
            </a:r>
            <a:r>
              <a:rPr lang="en-US" baseline="0" smtClean="0"/>
              <a:t> ado,</a:t>
            </a:r>
            <a:r>
              <a:rPr lang="en-US" smtClean="0"/>
              <a:t> I’d like to invite Cameron Purdy, VP of Development,</a:t>
            </a:r>
            <a:r>
              <a:rPr lang="en-US" baseline="0" smtClean="0"/>
              <a:t> to tell us more about the platform.</a:t>
            </a:r>
          </a:p>
          <a:p>
            <a:endParaRPr lang="en-US" baseline="0" smtClean="0"/>
          </a:p>
          <a:p>
            <a:r>
              <a:rPr lang="en-US" baseline="0" smtClean="0"/>
              <a:t>Congratulations Cameron (hand shake)</a:t>
            </a:r>
            <a:endParaRPr lang="en-US" dirty="0"/>
          </a:p>
        </p:txBody>
      </p:sp>
      <p:sp>
        <p:nvSpPr>
          <p:cNvPr id="4" name="Slide Number Placeholder 3"/>
          <p:cNvSpPr>
            <a:spLocks noGrp="1"/>
          </p:cNvSpPr>
          <p:nvPr>
            <p:ph type="sldNum" sz="quarter" idx="10"/>
          </p:nvPr>
        </p:nvSpPr>
        <p:spPr/>
        <p:txBody>
          <a:bodyPr/>
          <a:lstStyle/>
          <a:p>
            <a:pPr>
              <a:defRPr/>
            </a:pPr>
            <a:fld id="{E2AB20D5-2F44-4878-AC3F-E2DCBCFE4B50}" type="slidenum">
              <a:rPr lang="en-US" smtClean="0"/>
              <a:pPr>
                <a:defRPr/>
              </a:pPr>
              <a:t>6</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E2AB20D5-2F44-4878-AC3F-E2DCBCFE4B50}" type="slidenum">
              <a:rPr lang="en-US" smtClean="0"/>
              <a:pPr>
                <a:defRPr/>
              </a:pPr>
              <a:t>7</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Launched less than a couple of years ago, this magazine has already won prestigious awards</a:t>
            </a:r>
          </a:p>
          <a:p>
            <a:r>
              <a:rPr lang="en-US" dirty="0" smtClean="0"/>
              <a:t>That’s because 60%...   85%...</a:t>
            </a:r>
          </a:p>
          <a:p>
            <a:r>
              <a:rPr lang="en-US" dirty="0" smtClean="0"/>
              <a:t>Subscribe</a:t>
            </a:r>
            <a:r>
              <a:rPr lang="en-US" baseline="0" dirty="0" smtClean="0"/>
              <a:t> today and add your contribution</a:t>
            </a:r>
            <a:endParaRPr lang="en-US" dirty="0" smtClean="0"/>
          </a:p>
          <a:p>
            <a:endParaRPr lang="en-US" dirty="0" smtClean="0"/>
          </a:p>
          <a:p>
            <a:r>
              <a:rPr lang="en-US" dirty="0" smtClean="0"/>
              <a:t>So hopefully</a:t>
            </a:r>
            <a:r>
              <a:rPr lang="en-US" baseline="0" dirty="0" smtClean="0"/>
              <a:t> you are excited as I am to be part of this community. Let me turn it back over to Cameron to share some more exciting news</a:t>
            </a:r>
            <a:endParaRPr lang="en-US" dirty="0"/>
          </a:p>
        </p:txBody>
      </p:sp>
      <p:sp>
        <p:nvSpPr>
          <p:cNvPr id="4" name="Slide Number Placeholder 3"/>
          <p:cNvSpPr>
            <a:spLocks noGrp="1"/>
          </p:cNvSpPr>
          <p:nvPr>
            <p:ph type="sldNum" sz="quarter" idx="10"/>
          </p:nvPr>
        </p:nvSpPr>
        <p:spPr/>
        <p:txBody>
          <a:bodyPr/>
          <a:lstStyle/>
          <a:p>
            <a:pPr>
              <a:defRPr/>
            </a:pPr>
            <a:fld id="{E2AB20D5-2F44-4878-AC3F-E2DCBCFE4B50}" type="slidenum">
              <a:rPr lang="en-US" smtClean="0"/>
              <a:pPr>
                <a:defRPr/>
              </a:pPr>
              <a:t>8</a:t>
            </a:fld>
            <a:endParaRPr lang="en-US"/>
          </a:p>
        </p:txBody>
      </p:sp>
    </p:spTree>
    <p:extLst>
      <p:ext uri="{BB962C8B-B14F-4D97-AF65-F5344CB8AC3E}">
        <p14:creationId xmlns:p14="http://schemas.microsoft.com/office/powerpoint/2010/main" val="12471328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Launched less than a couple of years ago, this magazine has already won prestigious awards</a:t>
            </a:r>
          </a:p>
          <a:p>
            <a:r>
              <a:rPr lang="en-US" dirty="0" smtClean="0"/>
              <a:t>That’s because 60%...   85%...</a:t>
            </a:r>
          </a:p>
          <a:p>
            <a:r>
              <a:rPr lang="en-US" dirty="0" smtClean="0"/>
              <a:t>Subscribe</a:t>
            </a:r>
            <a:r>
              <a:rPr lang="en-US" baseline="0" dirty="0" smtClean="0"/>
              <a:t> today and add your contribution</a:t>
            </a:r>
            <a:endParaRPr lang="en-US" dirty="0" smtClean="0"/>
          </a:p>
          <a:p>
            <a:endParaRPr lang="en-US" dirty="0" smtClean="0"/>
          </a:p>
          <a:p>
            <a:r>
              <a:rPr lang="en-US" dirty="0" smtClean="0"/>
              <a:t>So hopefully</a:t>
            </a:r>
            <a:r>
              <a:rPr lang="en-US" baseline="0" dirty="0" smtClean="0"/>
              <a:t> you are excited as I am to be part of this community. Let me turn it back over to Cameron to share some more exciting news</a:t>
            </a:r>
            <a:endParaRPr lang="en-US" dirty="0"/>
          </a:p>
        </p:txBody>
      </p:sp>
      <p:sp>
        <p:nvSpPr>
          <p:cNvPr id="4" name="Slide Number Placeholder 3"/>
          <p:cNvSpPr>
            <a:spLocks noGrp="1"/>
          </p:cNvSpPr>
          <p:nvPr>
            <p:ph type="sldNum" sz="quarter" idx="10"/>
          </p:nvPr>
        </p:nvSpPr>
        <p:spPr/>
        <p:txBody>
          <a:bodyPr/>
          <a:lstStyle/>
          <a:p>
            <a:pPr>
              <a:defRPr/>
            </a:pPr>
            <a:fld id="{E2AB20D5-2F44-4878-AC3F-E2DCBCFE4B50}" type="slidenum">
              <a:rPr lang="en-US" smtClean="0"/>
              <a:pPr>
                <a:defRPr/>
              </a:pPr>
              <a:t>9</a:t>
            </a:fld>
            <a:endParaRPr lang="en-US"/>
          </a:p>
        </p:txBody>
      </p:sp>
    </p:spTree>
    <p:extLst>
      <p:ext uri="{BB962C8B-B14F-4D97-AF65-F5344CB8AC3E}">
        <p14:creationId xmlns:p14="http://schemas.microsoft.com/office/powerpoint/2010/main" val="12471328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39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dirty="0" smtClean="0">
                <a:ea typeface="ＭＳ Ｐゴシック" pitchFamily="34" charset="-128"/>
              </a:rPr>
              <a:t>Need even more? </a:t>
            </a:r>
          </a:p>
          <a:p>
            <a:pPr eaLnBrk="1" hangingPunct="1">
              <a:spcBef>
                <a:spcPct val="0"/>
              </a:spcBef>
            </a:pPr>
            <a:endParaRPr lang="en-US" dirty="0" smtClean="0">
              <a:ea typeface="ＭＳ Ｐゴシック" pitchFamily="34" charset="-128"/>
            </a:endParaRPr>
          </a:p>
          <a:p>
            <a:pPr eaLnBrk="1" hangingPunct="1">
              <a:spcBef>
                <a:spcPct val="0"/>
              </a:spcBef>
            </a:pPr>
            <a:r>
              <a:rPr lang="en-US" dirty="0" smtClean="0">
                <a:ea typeface="ＭＳ Ｐゴシック" pitchFamily="34" charset="-128"/>
              </a:rPr>
              <a:t>Get training and expert help to accelerate your adoption</a:t>
            </a:r>
          </a:p>
        </p:txBody>
      </p:sp>
      <p:sp>
        <p:nvSpPr>
          <p:cNvPr id="12390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fld id="{037C0F71-4B62-45C9-870C-F2C4BE069F2C}" type="slidenum">
              <a:rPr lang="en-US" smtClean="0"/>
              <a:pPr eaLnBrk="1" hangingPunct="1"/>
              <a:t>10</a:t>
            </a:fld>
            <a:endParaRPr lang="en-US"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jpeg"/><Relationship Id="rId3" Type="http://schemas.openxmlformats.org/officeDocument/2006/relationships/image" Target="../media/image11.jpe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jpe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jpe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jpe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2.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3.jpeg"/><Relationship Id="rId3" Type="http://schemas.openxmlformats.org/officeDocument/2006/relationships/image" Target="../media/image14.pn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 Id="rId3" Type="http://schemas.openxmlformats.org/officeDocument/2006/relationships/image" Target="../media/image5.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8.png"/><Relationship Id="rId1" Type="http://schemas.openxmlformats.org/officeDocument/2006/relationships/slideMaster" Target="../slideMasters/slideMaster1.xml"/><Relationship Id="rId2" Type="http://schemas.openxmlformats.org/officeDocument/2006/relationships/image" Target="../media/image6.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New Template_Content 2 Line Title">
    <p:spTree>
      <p:nvGrpSpPr>
        <p:cNvPr id="1" name=""/>
        <p:cNvGrpSpPr/>
        <p:nvPr/>
      </p:nvGrpSpPr>
      <p:grpSpPr>
        <a:xfrm>
          <a:off x="0" y="0"/>
          <a:ext cx="0" cy="0"/>
          <a:chOff x="0" y="0"/>
          <a:chExt cx="0" cy="0"/>
        </a:xfrm>
      </p:grpSpPr>
      <p:sp>
        <p:nvSpPr>
          <p:cNvPr id="5" name="Rectangle 4"/>
          <p:cNvSpPr/>
          <p:nvPr userDrawn="1"/>
        </p:nvSpPr>
        <p:spPr>
          <a:xfrm>
            <a:off x="0" y="0"/>
            <a:ext cx="576263" cy="557213"/>
          </a:xfrm>
          <a:prstGeom prst="rect">
            <a:avLst/>
          </a:prstGeom>
          <a:gradFill flip="none" rotWithShape="1">
            <a:gsLst>
              <a:gs pos="20000">
                <a:srgbClr val="355469"/>
              </a:gs>
              <a:gs pos="90000">
                <a:schemeClr val="accent1"/>
              </a:gs>
            </a:gsLst>
            <a:lin ang="162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 name="Title 1"/>
          <p:cNvSpPr>
            <a:spLocks noGrp="1"/>
          </p:cNvSpPr>
          <p:nvPr>
            <p:ph type="title"/>
          </p:nvPr>
        </p:nvSpPr>
        <p:spPr>
          <a:xfrm>
            <a:off x="804347" y="245538"/>
            <a:ext cx="8229586" cy="768803"/>
          </a:xfrm>
        </p:spPr>
        <p:txBody>
          <a:bodyPr/>
          <a:lstStyle/>
          <a:p>
            <a:r>
              <a:rPr lang="en-US" smtClean="0"/>
              <a:t>Click to edit Master title style</a:t>
            </a:r>
            <a:endParaRPr lang="en-US" dirty="0"/>
          </a:p>
        </p:txBody>
      </p:sp>
      <p:sp>
        <p:nvSpPr>
          <p:cNvPr id="6" name="Content Placeholder 5"/>
          <p:cNvSpPr>
            <a:spLocks noGrp="1"/>
          </p:cNvSpPr>
          <p:nvPr>
            <p:ph sz="quarter" idx="12"/>
          </p:nvPr>
        </p:nvSpPr>
        <p:spPr>
          <a:xfrm>
            <a:off x="804347" y="1522101"/>
            <a:ext cx="8229600" cy="3062606"/>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7" name="Text Placeholder 4"/>
          <p:cNvSpPr>
            <a:spLocks noGrp="1"/>
          </p:cNvSpPr>
          <p:nvPr>
            <p:ph type="body" sz="quarter" idx="13"/>
          </p:nvPr>
        </p:nvSpPr>
        <p:spPr>
          <a:xfrm>
            <a:off x="804347" y="1029231"/>
            <a:ext cx="8229600" cy="304800"/>
          </a:xfrm>
        </p:spPr>
        <p:txBody>
          <a:bodyPr>
            <a:noAutofit/>
          </a:bodyPr>
          <a:lstStyle>
            <a:lvl1pPr marL="0" indent="0">
              <a:spcAft>
                <a:spcPts val="0"/>
              </a:spcAft>
              <a:buFontTx/>
              <a:buNone/>
              <a:defRPr sz="20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Tree>
    <p:extLst>
      <p:ext uri="{BB962C8B-B14F-4D97-AF65-F5344CB8AC3E}">
        <p14:creationId xmlns:p14="http://schemas.microsoft.com/office/powerpoint/2010/main" val="3420298868"/>
      </p:ext>
    </p:extLst>
  </p:cSld>
  <p:clrMapOvr>
    <a:masterClrMapping/>
  </p:clrMapOvr>
  <p:transition xmlns:p14="http://schemas.microsoft.com/office/powerpoint/2010/mai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New Template_Announcement">
    <p:spTree>
      <p:nvGrpSpPr>
        <p:cNvPr id="1" name=""/>
        <p:cNvGrpSpPr/>
        <p:nvPr/>
      </p:nvGrpSpPr>
      <p:grpSpPr>
        <a:xfrm>
          <a:off x="0" y="0"/>
          <a:ext cx="0" cy="0"/>
          <a:chOff x="0" y="0"/>
          <a:chExt cx="0" cy="0"/>
        </a:xfrm>
      </p:grpSpPr>
      <p:sp>
        <p:nvSpPr>
          <p:cNvPr id="3" name="Rectangle 2"/>
          <p:cNvSpPr>
            <a:spLocks noChangeArrowheads="1"/>
          </p:cNvSpPr>
          <p:nvPr userDrawn="1"/>
        </p:nvSpPr>
        <p:spPr bwMode="auto">
          <a:xfrm>
            <a:off x="0" y="1160463"/>
            <a:ext cx="9144000" cy="2971800"/>
          </a:xfrm>
          <a:prstGeom prst="rect">
            <a:avLst/>
          </a:prstGeom>
          <a:gradFill rotWithShape="1">
            <a:gsLst>
              <a:gs pos="0">
                <a:srgbClr val="F3F3F3"/>
              </a:gs>
              <a:gs pos="100000">
                <a:srgbClr val="B3B3B3"/>
              </a:gs>
            </a:gsLst>
            <a:lin ang="5400000"/>
          </a:gradFill>
          <a:ln>
            <a:noFill/>
          </a:ln>
          <a:effectLst>
            <a:outerShdw blurRad="152400" dist="63500" dir="7799993" algn="tl" rotWithShape="0">
              <a:srgbClr val="808080">
                <a:alpha val="39998"/>
              </a:srgbClr>
            </a:outerShdw>
          </a:effectLst>
          <a:extLst>
            <a:ext uri="{91240B29-F687-4f45-9708-019B960494DF}">
              <a14:hiddenLine xmlns:a14="http://schemas.microsoft.com/office/drawing/2010/main" w="25400">
                <a:solidFill>
                  <a:srgbClr val="000000"/>
                </a:solidFill>
                <a:miter lim="800000"/>
                <a:headEnd/>
                <a:tailEnd/>
              </a14:hiddenLine>
            </a:ext>
          </a:extLst>
        </p:spPr>
        <p:txBody>
          <a:bodyPr anchor="ctr"/>
          <a:lstStyle/>
          <a:p>
            <a:pPr algn="ctr" fontAlgn="auto">
              <a:spcBef>
                <a:spcPts val="0"/>
              </a:spcBef>
              <a:spcAft>
                <a:spcPts val="0"/>
              </a:spcAft>
              <a:defRPr/>
            </a:pPr>
            <a:endParaRPr lang="en-US">
              <a:solidFill>
                <a:schemeClr val="lt1"/>
              </a:solidFill>
              <a:latin typeface="+mn-lt"/>
              <a:ea typeface="+mn-ea"/>
            </a:endParaRPr>
          </a:p>
        </p:txBody>
      </p:sp>
      <p:sp>
        <p:nvSpPr>
          <p:cNvPr id="4" name="Rectangle 3"/>
          <p:cNvSpPr/>
          <p:nvPr userDrawn="1"/>
        </p:nvSpPr>
        <p:spPr>
          <a:xfrm>
            <a:off x="0" y="0"/>
            <a:ext cx="576263" cy="557213"/>
          </a:xfrm>
          <a:prstGeom prst="rect">
            <a:avLst/>
          </a:prstGeom>
          <a:gradFill flip="none" rotWithShape="1">
            <a:gsLst>
              <a:gs pos="20000">
                <a:srgbClr val="355469"/>
              </a:gs>
              <a:gs pos="90000">
                <a:schemeClr val="accent1"/>
              </a:gs>
            </a:gsLst>
            <a:lin ang="162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pic>
        <p:nvPicPr>
          <p:cNvPr id="5" name="Picture 22" descr="Java_blk_rgb.png"/>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5246688" y="2025650"/>
            <a:ext cx="3573462" cy="1831975"/>
          </a:xfrm>
          <a:prstGeom prst="rect">
            <a:avLst/>
          </a:prstGeom>
          <a:noFill/>
          <a:ln>
            <a:noFill/>
          </a:ln>
          <a:extLst>
            <a:ext uri="{909E8E84-426E-40dd-AFC4-6F175D3DCCD1}">
              <a14:hiddenFill xmlns:a14="http://schemas.microsoft.com/office/drawing/2010/main">
                <a:solidFill>
                  <a:srgbClr val="FFFFFF">
                    <a:alpha val="10196"/>
                  </a:srgbClr>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 Placeholder 9"/>
          <p:cNvSpPr>
            <a:spLocks noGrp="1"/>
          </p:cNvSpPr>
          <p:nvPr>
            <p:ph type="body" sz="quarter" idx="11"/>
          </p:nvPr>
        </p:nvSpPr>
        <p:spPr>
          <a:xfrm>
            <a:off x="804347" y="1459241"/>
            <a:ext cx="5029186" cy="2410019"/>
          </a:xfrm>
        </p:spPr>
        <p:txBody>
          <a:bodyPr>
            <a:noAutofit/>
          </a:bodyPr>
          <a:lstStyle>
            <a:lvl1pPr marL="0" marR="0" indent="0" algn="l" defTabSz="228600" rtl="0" eaLnBrk="1" fontAlgn="auto" latinLnBrk="0" hangingPunct="1">
              <a:lnSpc>
                <a:spcPct val="80000"/>
              </a:lnSpc>
              <a:spcBef>
                <a:spcPts val="0"/>
              </a:spcBef>
              <a:spcAft>
                <a:spcPts val="0"/>
              </a:spcAft>
              <a:buClr>
                <a:srgbClr val="FF0000"/>
              </a:buClr>
              <a:buSzPct val="85000"/>
              <a:buFont typeface="Wingdings" pitchFamily="2" charset="2"/>
              <a:buNone/>
              <a:tabLst/>
              <a:defRPr sz="4400" b="1" cap="all" baseline="0">
                <a:solidFill>
                  <a:schemeClr val="tx1"/>
                </a:solidFill>
              </a:defRPr>
            </a:lvl1pPr>
          </a:lstStyle>
          <a:p>
            <a:pPr lvl="0"/>
            <a:r>
              <a:rPr lang="en-US" smtClean="0"/>
              <a:t>Click to edit Master text styles</a:t>
            </a:r>
          </a:p>
          <a:p>
            <a:pPr lvl="1"/>
            <a:r>
              <a:rPr lang="en-US" smtClean="0"/>
              <a:t>Second level</a:t>
            </a:r>
          </a:p>
        </p:txBody>
      </p:sp>
    </p:spTree>
    <p:extLst>
      <p:ext uri="{BB962C8B-B14F-4D97-AF65-F5344CB8AC3E}">
        <p14:creationId xmlns:p14="http://schemas.microsoft.com/office/powerpoint/2010/main" val="4011903878"/>
      </p:ext>
    </p:extLst>
  </p:cSld>
  <p:clrMapOvr>
    <a:masterClrMapping/>
  </p:clrMapOvr>
  <p:transition xmlns:p14="http://schemas.microsoft.com/office/powerpoint/2010/mai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New Template_Announcement Key Features">
    <p:spTree>
      <p:nvGrpSpPr>
        <p:cNvPr id="1" name=""/>
        <p:cNvGrpSpPr/>
        <p:nvPr/>
      </p:nvGrpSpPr>
      <p:grpSpPr>
        <a:xfrm>
          <a:off x="0" y="0"/>
          <a:ext cx="0" cy="0"/>
          <a:chOff x="0" y="0"/>
          <a:chExt cx="0" cy="0"/>
        </a:xfrm>
      </p:grpSpPr>
      <p:sp>
        <p:nvSpPr>
          <p:cNvPr id="5" name="Rectangle 4"/>
          <p:cNvSpPr>
            <a:spLocks noChangeArrowheads="1"/>
          </p:cNvSpPr>
          <p:nvPr userDrawn="1"/>
        </p:nvSpPr>
        <p:spPr bwMode="auto">
          <a:xfrm>
            <a:off x="2990850" y="1160463"/>
            <a:ext cx="6153150" cy="2971800"/>
          </a:xfrm>
          <a:prstGeom prst="rect">
            <a:avLst/>
          </a:prstGeom>
          <a:gradFill rotWithShape="1">
            <a:gsLst>
              <a:gs pos="0">
                <a:srgbClr val="F3F3F3"/>
              </a:gs>
              <a:gs pos="100000">
                <a:srgbClr val="B3B3B3"/>
              </a:gs>
            </a:gsLst>
            <a:lin ang="5400000"/>
          </a:gradFill>
          <a:ln>
            <a:noFill/>
          </a:ln>
          <a:effectLst>
            <a:outerShdw blurRad="152400" dist="63500" dir="3600010" algn="tl" rotWithShape="0">
              <a:srgbClr val="808080">
                <a:alpha val="39998"/>
              </a:srgbClr>
            </a:outerShdw>
          </a:effectLst>
          <a:extLst>
            <a:ext uri="{91240B29-F687-4f45-9708-019B960494DF}">
              <a14:hiddenLine xmlns:a14="http://schemas.microsoft.com/office/drawing/2010/main" w="25400">
                <a:solidFill>
                  <a:srgbClr val="000000"/>
                </a:solidFill>
                <a:miter lim="800000"/>
                <a:headEnd/>
                <a:tailEnd/>
              </a14:hiddenLine>
            </a:ext>
          </a:extLst>
        </p:spPr>
        <p:txBody>
          <a:bodyPr anchor="ctr"/>
          <a:lstStyle/>
          <a:p>
            <a:pPr algn="ctr" fontAlgn="auto">
              <a:spcBef>
                <a:spcPts val="0"/>
              </a:spcBef>
              <a:spcAft>
                <a:spcPts val="0"/>
              </a:spcAft>
              <a:defRPr/>
            </a:pPr>
            <a:endParaRPr lang="en-US">
              <a:solidFill>
                <a:schemeClr val="lt1"/>
              </a:solidFill>
              <a:latin typeface="+mn-lt"/>
              <a:ea typeface="+mn-ea"/>
            </a:endParaRPr>
          </a:p>
        </p:txBody>
      </p:sp>
      <p:sp>
        <p:nvSpPr>
          <p:cNvPr id="7" name="Rectangle 6"/>
          <p:cNvSpPr/>
          <p:nvPr userDrawn="1"/>
        </p:nvSpPr>
        <p:spPr>
          <a:xfrm>
            <a:off x="0" y="0"/>
            <a:ext cx="576263" cy="557213"/>
          </a:xfrm>
          <a:prstGeom prst="rect">
            <a:avLst/>
          </a:prstGeom>
          <a:gradFill flip="none" rotWithShape="1">
            <a:gsLst>
              <a:gs pos="20000">
                <a:srgbClr val="355469"/>
              </a:gs>
              <a:gs pos="90000">
                <a:schemeClr val="accent1"/>
              </a:gs>
            </a:gsLst>
            <a:lin ang="162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0" name="Text Placeholder 9"/>
          <p:cNvSpPr>
            <a:spLocks noGrp="1"/>
          </p:cNvSpPr>
          <p:nvPr>
            <p:ph type="body" sz="quarter" idx="11"/>
          </p:nvPr>
        </p:nvSpPr>
        <p:spPr>
          <a:xfrm>
            <a:off x="3443821" y="1430281"/>
            <a:ext cx="5369979" cy="2523657"/>
          </a:xfrm>
        </p:spPr>
        <p:txBody>
          <a:bodyPr/>
          <a:lstStyle>
            <a:lvl1pPr marL="0" indent="0">
              <a:buNone/>
              <a:defRPr sz="2400" b="0" cap="all" baseline="0">
                <a:solidFill>
                  <a:schemeClr val="tx1"/>
                </a:solidFill>
              </a:defRPr>
            </a:lvl1pPr>
          </a:lstStyle>
          <a:p>
            <a:pPr lvl="0"/>
            <a:r>
              <a:rPr lang="en-US" smtClean="0"/>
              <a:t>Click to edit Master text styles</a:t>
            </a:r>
          </a:p>
        </p:txBody>
      </p:sp>
      <p:sp>
        <p:nvSpPr>
          <p:cNvPr id="8" name="Title 1"/>
          <p:cNvSpPr>
            <a:spLocks noGrp="1"/>
          </p:cNvSpPr>
          <p:nvPr>
            <p:ph type="title"/>
          </p:nvPr>
        </p:nvSpPr>
        <p:spPr>
          <a:xfrm>
            <a:off x="804347" y="245538"/>
            <a:ext cx="8229586" cy="770462"/>
          </a:xfrm>
        </p:spPr>
        <p:txBody>
          <a:bodyPr/>
          <a:lstStyle>
            <a:lvl1pPr>
              <a:defRPr/>
            </a:lvl1pPr>
          </a:lstStyle>
          <a:p>
            <a:r>
              <a:rPr lang="en-US" smtClean="0"/>
              <a:t>Click to edit Master title style</a:t>
            </a:r>
            <a:endParaRPr lang="en-US" dirty="0"/>
          </a:p>
        </p:txBody>
      </p:sp>
      <p:sp>
        <p:nvSpPr>
          <p:cNvPr id="6" name="Picture Placeholder 11"/>
          <p:cNvSpPr>
            <a:spLocks noGrp="1"/>
          </p:cNvSpPr>
          <p:nvPr>
            <p:ph type="pic" sz="quarter" idx="13"/>
          </p:nvPr>
        </p:nvSpPr>
        <p:spPr>
          <a:xfrm>
            <a:off x="6351" y="1159936"/>
            <a:ext cx="2944368" cy="2971800"/>
          </a:xfrm>
          <a:ln>
            <a:noFill/>
          </a:ln>
          <a:effectLst>
            <a:reflection stA="30000" endPos="4000" dir="5400000" sy="-100000" algn="bl" rotWithShape="0"/>
          </a:effectLst>
        </p:spPr>
        <p:txBody>
          <a:bodyPr rtlCol="0" anchor="ctr">
            <a:noAutofit/>
          </a:bodyPr>
          <a:lstStyle>
            <a:lvl1pPr marL="0" indent="0" algn="ctr">
              <a:buNone/>
              <a:defRPr>
                <a:ln>
                  <a:noFill/>
                </a:ln>
                <a:solidFill>
                  <a:schemeClr val="tx1"/>
                </a:solidFill>
              </a:defRPr>
            </a:lvl1pPr>
          </a:lstStyle>
          <a:p>
            <a:pPr lvl="0"/>
            <a:r>
              <a:rPr lang="en-US" noProof="0" smtClean="0"/>
              <a:t>Drag picture to placeholder or click icon to add</a:t>
            </a:r>
            <a:endParaRPr lang="en-US" noProof="0" dirty="0"/>
          </a:p>
        </p:txBody>
      </p:sp>
    </p:spTree>
    <p:extLst>
      <p:ext uri="{BB962C8B-B14F-4D97-AF65-F5344CB8AC3E}">
        <p14:creationId xmlns:p14="http://schemas.microsoft.com/office/powerpoint/2010/main" val="2755397601"/>
      </p:ext>
    </p:extLst>
  </p:cSld>
  <p:clrMapOvr>
    <a:masterClrMapping/>
  </p:clrMapOvr>
  <p:transition xmlns:p14="http://schemas.microsoft.com/office/powerpoint/2010/mai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New Template_Case Study">
    <p:spTree>
      <p:nvGrpSpPr>
        <p:cNvPr id="1" name=""/>
        <p:cNvGrpSpPr/>
        <p:nvPr/>
      </p:nvGrpSpPr>
      <p:grpSpPr>
        <a:xfrm>
          <a:off x="0" y="0"/>
          <a:ext cx="0" cy="0"/>
          <a:chOff x="0" y="0"/>
          <a:chExt cx="0" cy="0"/>
        </a:xfrm>
      </p:grpSpPr>
      <p:sp>
        <p:nvSpPr>
          <p:cNvPr id="6" name="Rectangle 5"/>
          <p:cNvSpPr>
            <a:spLocks noChangeArrowheads="1"/>
          </p:cNvSpPr>
          <p:nvPr userDrawn="1"/>
        </p:nvSpPr>
        <p:spPr bwMode="auto">
          <a:xfrm>
            <a:off x="0" y="1716088"/>
            <a:ext cx="4284663" cy="2420937"/>
          </a:xfrm>
          <a:prstGeom prst="rect">
            <a:avLst/>
          </a:prstGeom>
          <a:gradFill rotWithShape="1">
            <a:gsLst>
              <a:gs pos="0">
                <a:srgbClr val="F3F3F3"/>
              </a:gs>
              <a:gs pos="100000">
                <a:srgbClr val="B3B3B3"/>
              </a:gs>
            </a:gsLst>
            <a:lin ang="5400000"/>
          </a:gradFill>
          <a:ln>
            <a:noFill/>
          </a:ln>
          <a:effectLst>
            <a:outerShdw blurRad="152400" dist="63500" dir="7799993" algn="tl" rotWithShape="0">
              <a:srgbClr val="808080">
                <a:alpha val="39998"/>
              </a:srgbClr>
            </a:outerShdw>
          </a:effectLst>
          <a:extLst>
            <a:ext uri="{91240B29-F687-4f45-9708-019B960494DF}">
              <a14:hiddenLine xmlns:a14="http://schemas.microsoft.com/office/drawing/2010/main" w="25400">
                <a:solidFill>
                  <a:srgbClr val="000000"/>
                </a:solidFill>
                <a:miter lim="800000"/>
                <a:headEnd/>
                <a:tailEnd/>
              </a14:hiddenLine>
            </a:ext>
          </a:extLst>
        </p:spPr>
        <p:txBody>
          <a:bodyPr anchor="ctr"/>
          <a:lstStyle/>
          <a:p>
            <a:pPr algn="ctr" fontAlgn="auto">
              <a:spcBef>
                <a:spcPts val="0"/>
              </a:spcBef>
              <a:spcAft>
                <a:spcPts val="0"/>
              </a:spcAft>
              <a:defRPr/>
            </a:pPr>
            <a:endParaRPr lang="en-US">
              <a:solidFill>
                <a:schemeClr val="lt1"/>
              </a:solidFill>
              <a:latin typeface="+mn-lt"/>
              <a:ea typeface="+mn-ea"/>
            </a:endParaRPr>
          </a:p>
        </p:txBody>
      </p:sp>
      <p:sp>
        <p:nvSpPr>
          <p:cNvPr id="7" name="Rectangle 6"/>
          <p:cNvSpPr/>
          <p:nvPr userDrawn="1"/>
        </p:nvSpPr>
        <p:spPr bwMode="auto">
          <a:xfrm>
            <a:off x="1588" y="1157288"/>
            <a:ext cx="4291012" cy="550862"/>
          </a:xfrm>
          <a:prstGeom prst="rect">
            <a:avLst/>
          </a:prstGeom>
          <a:gradFill>
            <a:gsLst>
              <a:gs pos="0">
                <a:schemeClr val="accent1"/>
              </a:gs>
              <a:gs pos="100000">
                <a:schemeClr val="accent1">
                  <a:lumMod val="75000"/>
                </a:schemeClr>
              </a:gs>
            </a:gsLst>
            <a:lin ang="5400000" scaled="1"/>
          </a:gradFill>
          <a:ln w="9525" cap="flat" cmpd="sng" algn="ctr">
            <a:noFill/>
            <a:prstDash val="solid"/>
            <a:round/>
            <a:headEnd type="none" w="med" len="med"/>
            <a:tailEnd type="none" w="med" len="med"/>
          </a:ln>
          <a:effectLst/>
        </p:spPr>
        <p:txBody>
          <a:bodyPr lIns="92075" tIns="46038" rIns="92075" bIns="46038" anchor="ctr"/>
          <a:lstStyle/>
          <a:p>
            <a:pPr marL="119063" indent="-119063" algn="ctr" fontAlgn="auto">
              <a:spcBef>
                <a:spcPts val="0"/>
              </a:spcBef>
              <a:spcAft>
                <a:spcPts val="0"/>
              </a:spcAft>
              <a:defRPr/>
            </a:pPr>
            <a:endParaRPr lang="en-US" sz="4000" b="1" dirty="0">
              <a:solidFill>
                <a:srgbClr val="FFFFFF"/>
              </a:solidFill>
              <a:latin typeface="Arial" pitchFamily="-106" charset="0"/>
            </a:endParaRPr>
          </a:p>
        </p:txBody>
      </p:sp>
      <p:sp>
        <p:nvSpPr>
          <p:cNvPr id="8" name="Rectangle 7"/>
          <p:cNvSpPr/>
          <p:nvPr userDrawn="1"/>
        </p:nvSpPr>
        <p:spPr>
          <a:xfrm>
            <a:off x="0" y="0"/>
            <a:ext cx="576263" cy="557213"/>
          </a:xfrm>
          <a:prstGeom prst="rect">
            <a:avLst/>
          </a:prstGeom>
          <a:gradFill flip="none" rotWithShape="1">
            <a:gsLst>
              <a:gs pos="20000">
                <a:srgbClr val="355469"/>
              </a:gs>
              <a:gs pos="90000">
                <a:schemeClr val="accent1"/>
              </a:gs>
            </a:gsLst>
            <a:lin ang="162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6" name="Picture Placeholder 25"/>
          <p:cNvSpPr>
            <a:spLocks noGrp="1"/>
          </p:cNvSpPr>
          <p:nvPr>
            <p:ph type="pic" sz="quarter" idx="15"/>
          </p:nvPr>
        </p:nvSpPr>
        <p:spPr>
          <a:xfrm>
            <a:off x="4318000" y="1156648"/>
            <a:ext cx="4825998" cy="2971800"/>
          </a:xfrm>
          <a:effectLst>
            <a:reflection blurRad="63500" stA="50000" endPos="7000" dir="5400000" sy="-100000" algn="bl" rotWithShape="0"/>
          </a:effectLst>
        </p:spPr>
        <p:txBody>
          <a:bodyPr rtlCol="0" anchor="ctr" anchorCtr="1">
            <a:noAutofit/>
          </a:bodyPr>
          <a:lstStyle>
            <a:lvl1pPr marL="0" indent="0" algn="ctr">
              <a:buNone/>
              <a:defRPr/>
            </a:lvl1pPr>
          </a:lstStyle>
          <a:p>
            <a:pPr lvl="0"/>
            <a:r>
              <a:rPr lang="en-US" noProof="0" smtClean="0"/>
              <a:t>Drag picture to placeholder or click icon to add</a:t>
            </a:r>
            <a:endParaRPr lang="en-US" noProof="0" dirty="0"/>
          </a:p>
        </p:txBody>
      </p:sp>
      <p:sp>
        <p:nvSpPr>
          <p:cNvPr id="23" name="Text Placeholder 22"/>
          <p:cNvSpPr>
            <a:spLocks noGrp="1"/>
          </p:cNvSpPr>
          <p:nvPr>
            <p:ph type="body" sz="quarter" idx="13"/>
          </p:nvPr>
        </p:nvSpPr>
        <p:spPr>
          <a:xfrm>
            <a:off x="753544" y="1859644"/>
            <a:ext cx="3131820" cy="2137410"/>
          </a:xfrm>
        </p:spPr>
        <p:txBody>
          <a:bodyPr>
            <a:normAutofit/>
          </a:bodyPr>
          <a:lstStyle>
            <a:lvl1pPr>
              <a:defRPr sz="1600"/>
            </a:lvl1pPr>
          </a:lstStyle>
          <a:p>
            <a:pPr lvl="0"/>
            <a:r>
              <a:rPr lang="en-US" smtClean="0"/>
              <a:t>Click to edit Master text styles</a:t>
            </a:r>
          </a:p>
        </p:txBody>
      </p:sp>
      <p:sp>
        <p:nvSpPr>
          <p:cNvPr id="24" name="Text Placeholder 22"/>
          <p:cNvSpPr>
            <a:spLocks noGrp="1"/>
          </p:cNvSpPr>
          <p:nvPr>
            <p:ph type="body" sz="quarter" idx="14"/>
          </p:nvPr>
        </p:nvSpPr>
        <p:spPr bwMode="white">
          <a:xfrm>
            <a:off x="804346" y="1163620"/>
            <a:ext cx="3412068" cy="544351"/>
          </a:xfrm>
          <a:noFill/>
        </p:spPr>
        <p:txBody>
          <a:bodyPr anchor="ctr">
            <a:noAutofit/>
          </a:bodyPr>
          <a:lstStyle>
            <a:lvl1pPr marL="0" indent="0">
              <a:buNone/>
              <a:defRPr sz="2000" b="1" cap="none" baseline="0">
                <a:solidFill>
                  <a:schemeClr val="bg1"/>
                </a:solidFill>
              </a:defRPr>
            </a:lvl1pPr>
          </a:lstStyle>
          <a:p>
            <a:pPr lvl="0"/>
            <a:r>
              <a:rPr lang="en-US" smtClean="0"/>
              <a:t>Click to edit Master text styles</a:t>
            </a:r>
          </a:p>
        </p:txBody>
      </p:sp>
      <p:sp>
        <p:nvSpPr>
          <p:cNvPr id="11" name="Title 1"/>
          <p:cNvSpPr>
            <a:spLocks noGrp="1"/>
          </p:cNvSpPr>
          <p:nvPr>
            <p:ph type="title"/>
          </p:nvPr>
        </p:nvSpPr>
        <p:spPr>
          <a:xfrm>
            <a:off x="804346" y="245538"/>
            <a:ext cx="8221121" cy="770462"/>
          </a:xfrm>
        </p:spPr>
        <p:txBody>
          <a:bodyPr/>
          <a:lstStyle>
            <a:lvl1pPr>
              <a:defRPr/>
            </a:lvl1pPr>
          </a:lstStyle>
          <a:p>
            <a:r>
              <a:rPr lang="en-US" smtClean="0"/>
              <a:t>Click to edit Master title style</a:t>
            </a:r>
            <a:endParaRPr lang="en-US" dirty="0"/>
          </a:p>
        </p:txBody>
      </p:sp>
    </p:spTree>
    <p:extLst>
      <p:ext uri="{BB962C8B-B14F-4D97-AF65-F5344CB8AC3E}">
        <p14:creationId xmlns:p14="http://schemas.microsoft.com/office/powerpoint/2010/main" val="4291783717"/>
      </p:ext>
    </p:extLst>
  </p:cSld>
  <p:clrMapOvr>
    <a:masterClrMapping/>
  </p:clrMapOvr>
  <p:transition xmlns:p14="http://schemas.microsoft.com/office/powerpoint/2010/mai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New Template_Quote">
    <p:spTree>
      <p:nvGrpSpPr>
        <p:cNvPr id="1" name=""/>
        <p:cNvGrpSpPr/>
        <p:nvPr/>
      </p:nvGrpSpPr>
      <p:grpSpPr>
        <a:xfrm>
          <a:off x="0" y="0"/>
          <a:ext cx="0" cy="0"/>
          <a:chOff x="0" y="0"/>
          <a:chExt cx="0" cy="0"/>
        </a:xfrm>
      </p:grpSpPr>
      <p:sp>
        <p:nvSpPr>
          <p:cNvPr id="5" name="Rectangle 4"/>
          <p:cNvSpPr>
            <a:spLocks noChangeArrowheads="1"/>
          </p:cNvSpPr>
          <p:nvPr userDrawn="1"/>
        </p:nvSpPr>
        <p:spPr bwMode="auto">
          <a:xfrm>
            <a:off x="0" y="1160463"/>
            <a:ext cx="9144000" cy="2971800"/>
          </a:xfrm>
          <a:prstGeom prst="rect">
            <a:avLst/>
          </a:prstGeom>
          <a:gradFill rotWithShape="1">
            <a:gsLst>
              <a:gs pos="0">
                <a:schemeClr val="accent1"/>
              </a:gs>
              <a:gs pos="100000">
                <a:srgbClr val="355469"/>
              </a:gs>
            </a:gsLst>
            <a:lin ang="5400000"/>
          </a:gradFill>
          <a:ln>
            <a:noFill/>
          </a:ln>
          <a:effectLst>
            <a:outerShdw blurRad="152400" dist="63500" dir="2700000" algn="tl" rotWithShape="0">
              <a:srgbClr val="808080">
                <a:alpha val="39998"/>
              </a:srgbClr>
            </a:outerShdw>
          </a:effectLst>
          <a:extLst>
            <a:ext uri="{91240B29-F687-4f45-9708-019B960494DF}">
              <a14:hiddenLine xmlns:a14="http://schemas.microsoft.com/office/drawing/2010/main" w="25400">
                <a:solidFill>
                  <a:srgbClr val="000000"/>
                </a:solidFill>
                <a:miter lim="800000"/>
                <a:headEnd/>
                <a:tailEnd/>
              </a14:hiddenLine>
            </a:ext>
          </a:extLst>
        </p:spPr>
        <p:txBody>
          <a:bodyPr anchor="ctr"/>
          <a:lstStyle/>
          <a:p>
            <a:pPr algn="ctr" fontAlgn="auto">
              <a:spcBef>
                <a:spcPts val="0"/>
              </a:spcBef>
              <a:spcAft>
                <a:spcPts val="0"/>
              </a:spcAft>
              <a:defRPr/>
            </a:pPr>
            <a:endParaRPr lang="en-US">
              <a:solidFill>
                <a:schemeClr val="lt1"/>
              </a:solidFill>
              <a:latin typeface="+mn-lt"/>
              <a:ea typeface="+mn-ea"/>
            </a:endParaRPr>
          </a:p>
        </p:txBody>
      </p:sp>
      <p:sp>
        <p:nvSpPr>
          <p:cNvPr id="6" name="Rectangle 5"/>
          <p:cNvSpPr/>
          <p:nvPr userDrawn="1"/>
        </p:nvSpPr>
        <p:spPr>
          <a:xfrm>
            <a:off x="0" y="0"/>
            <a:ext cx="576263" cy="557213"/>
          </a:xfrm>
          <a:prstGeom prst="rect">
            <a:avLst/>
          </a:prstGeom>
          <a:gradFill flip="none" rotWithShape="1">
            <a:gsLst>
              <a:gs pos="20000">
                <a:srgbClr val="355469"/>
              </a:gs>
              <a:gs pos="90000">
                <a:schemeClr val="accent1"/>
              </a:gs>
            </a:gsLst>
            <a:lin ang="162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1" name="Text Placeholder 9"/>
          <p:cNvSpPr>
            <a:spLocks noGrp="1"/>
          </p:cNvSpPr>
          <p:nvPr>
            <p:ph type="body" sz="quarter" idx="11"/>
          </p:nvPr>
        </p:nvSpPr>
        <p:spPr bwMode="white">
          <a:xfrm>
            <a:off x="797999" y="1422404"/>
            <a:ext cx="7617881" cy="1354667"/>
          </a:xfrm>
        </p:spPr>
        <p:txBody>
          <a:bodyPr>
            <a:normAutofit/>
          </a:bodyPr>
          <a:lstStyle>
            <a:lvl1pPr marL="114300" indent="-114300">
              <a:lnSpc>
                <a:spcPct val="90000"/>
              </a:lnSpc>
              <a:spcBef>
                <a:spcPts val="0"/>
              </a:spcBef>
              <a:spcAft>
                <a:spcPts val="1800"/>
              </a:spcAft>
              <a:buNone/>
              <a:defRPr sz="2400" b="0" cap="none" baseline="0">
                <a:solidFill>
                  <a:schemeClr val="bg1"/>
                </a:solidFill>
              </a:defRPr>
            </a:lvl1pPr>
          </a:lstStyle>
          <a:p>
            <a:pPr lvl="0"/>
            <a:r>
              <a:rPr lang="en-US" dirty="0" smtClean="0"/>
              <a:t>Click to edit Master text styles</a:t>
            </a:r>
          </a:p>
        </p:txBody>
      </p:sp>
      <p:sp>
        <p:nvSpPr>
          <p:cNvPr id="17" name="Text Placeholder 22"/>
          <p:cNvSpPr>
            <a:spLocks noGrp="1"/>
          </p:cNvSpPr>
          <p:nvPr>
            <p:ph type="body" sz="quarter" idx="16"/>
          </p:nvPr>
        </p:nvSpPr>
        <p:spPr bwMode="white">
          <a:xfrm>
            <a:off x="899602" y="2844803"/>
            <a:ext cx="3994149" cy="443953"/>
          </a:xfrm>
          <a:noFill/>
        </p:spPr>
        <p:txBody>
          <a:bodyPr anchor="b">
            <a:normAutofit/>
          </a:bodyPr>
          <a:lstStyle>
            <a:lvl1pPr marL="0" indent="0">
              <a:lnSpc>
                <a:spcPct val="90000"/>
              </a:lnSpc>
              <a:spcBef>
                <a:spcPts val="0"/>
              </a:spcBef>
              <a:spcAft>
                <a:spcPts val="1800"/>
              </a:spcAft>
              <a:buFont typeface="Arial" pitchFamily="34" charset="0"/>
              <a:buNone/>
              <a:defRPr lang="en-US" sz="2000" b="1" kern="1200" cap="none" baseline="0" dirty="0" smtClean="0">
                <a:solidFill>
                  <a:schemeClr val="bg1"/>
                </a:solidFill>
                <a:latin typeface="Arial" pitchFamily="34" charset="0"/>
                <a:ea typeface="+mn-ea"/>
                <a:cs typeface="Arial" pitchFamily="34" charset="0"/>
              </a:defRPr>
            </a:lvl1pPr>
          </a:lstStyle>
          <a:p>
            <a:pPr lvl="0"/>
            <a:r>
              <a:rPr lang="en-US" smtClean="0"/>
              <a:t>Click to edit Master text styles</a:t>
            </a:r>
          </a:p>
        </p:txBody>
      </p:sp>
      <p:sp>
        <p:nvSpPr>
          <p:cNvPr id="8" name="Text Placeholder 22"/>
          <p:cNvSpPr>
            <a:spLocks noGrp="1"/>
          </p:cNvSpPr>
          <p:nvPr>
            <p:ph type="body" sz="quarter" idx="17"/>
          </p:nvPr>
        </p:nvSpPr>
        <p:spPr bwMode="white">
          <a:xfrm>
            <a:off x="899602" y="3343623"/>
            <a:ext cx="3994149" cy="703448"/>
          </a:xfrm>
          <a:noFill/>
        </p:spPr>
        <p:txBody>
          <a:bodyPr>
            <a:normAutofit/>
          </a:bodyPr>
          <a:lstStyle>
            <a:lvl1pPr marL="0" indent="0">
              <a:lnSpc>
                <a:spcPct val="90000"/>
              </a:lnSpc>
              <a:spcBef>
                <a:spcPts val="0"/>
              </a:spcBef>
              <a:spcAft>
                <a:spcPts val="1800"/>
              </a:spcAft>
              <a:buFont typeface="Arial" pitchFamily="34" charset="0"/>
              <a:buNone/>
              <a:defRPr lang="en-US" sz="1600" b="0" kern="1200" cap="none" baseline="0" dirty="0" smtClean="0">
                <a:solidFill>
                  <a:schemeClr val="bg1"/>
                </a:solidFill>
                <a:latin typeface="Arial" pitchFamily="34" charset="0"/>
                <a:ea typeface="+mn-ea"/>
                <a:cs typeface="Arial" pitchFamily="34" charset="0"/>
              </a:defRPr>
            </a:lvl1pPr>
          </a:lstStyle>
          <a:p>
            <a:pPr lvl="0"/>
            <a:r>
              <a:rPr lang="en-US" smtClean="0"/>
              <a:t>Click to edit Master text styles</a:t>
            </a:r>
          </a:p>
        </p:txBody>
      </p:sp>
    </p:spTree>
    <p:extLst>
      <p:ext uri="{BB962C8B-B14F-4D97-AF65-F5344CB8AC3E}">
        <p14:creationId xmlns:p14="http://schemas.microsoft.com/office/powerpoint/2010/main" val="1700622378"/>
      </p:ext>
    </p:extLst>
  </p:cSld>
  <p:clrMapOvr>
    <a:masterClrMapping/>
  </p:clrMapOvr>
  <p:transition xmlns:p14="http://schemas.microsoft.com/office/powerpoint/2010/mai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New Template_Chart">
    <p:spTree>
      <p:nvGrpSpPr>
        <p:cNvPr id="1" name=""/>
        <p:cNvGrpSpPr/>
        <p:nvPr/>
      </p:nvGrpSpPr>
      <p:grpSpPr>
        <a:xfrm>
          <a:off x="0" y="0"/>
          <a:ext cx="0" cy="0"/>
          <a:chOff x="0" y="0"/>
          <a:chExt cx="0" cy="0"/>
        </a:xfrm>
      </p:grpSpPr>
      <p:sp>
        <p:nvSpPr>
          <p:cNvPr id="5" name="Rectangle 26"/>
          <p:cNvSpPr>
            <a:spLocks noChangeArrowheads="1"/>
          </p:cNvSpPr>
          <p:nvPr userDrawn="1"/>
        </p:nvSpPr>
        <p:spPr bwMode="auto">
          <a:xfrm flipH="1">
            <a:off x="3171825" y="1117600"/>
            <a:ext cx="26988" cy="3155950"/>
          </a:xfrm>
          <a:prstGeom prst="rect">
            <a:avLst/>
          </a:prstGeom>
          <a:gradFill rotWithShape="1">
            <a:gsLst>
              <a:gs pos="0">
                <a:schemeClr val="accent1"/>
              </a:gs>
              <a:gs pos="100000">
                <a:schemeClr val="accent1">
                  <a:lumMod val="75000"/>
                </a:schemeClr>
              </a:gs>
            </a:gsLst>
            <a:lin ang="5400000" scaled="1"/>
          </a:gradFill>
          <a:ln>
            <a:noFill/>
          </a:ln>
          <a:effectLst/>
          <a:extLst/>
        </p:spPr>
        <p:txBody>
          <a:bodyPr wrap="none" lIns="34281" tIns="17140" rIns="34281" bIns="17140" anchor="ctr"/>
          <a:lstStyle/>
          <a:p>
            <a:pPr fontAlgn="auto">
              <a:spcBef>
                <a:spcPts val="0"/>
              </a:spcBef>
              <a:spcAft>
                <a:spcPts val="0"/>
              </a:spcAft>
              <a:defRPr/>
            </a:pPr>
            <a:endParaRPr lang="en-US" dirty="0">
              <a:latin typeface="+mn-lt"/>
              <a:ea typeface="+mn-ea"/>
            </a:endParaRPr>
          </a:p>
        </p:txBody>
      </p:sp>
      <p:sp>
        <p:nvSpPr>
          <p:cNvPr id="6" name="Rectangle 5"/>
          <p:cNvSpPr/>
          <p:nvPr userDrawn="1"/>
        </p:nvSpPr>
        <p:spPr>
          <a:xfrm>
            <a:off x="0" y="0"/>
            <a:ext cx="576263" cy="557213"/>
          </a:xfrm>
          <a:prstGeom prst="rect">
            <a:avLst/>
          </a:prstGeom>
          <a:gradFill flip="none" rotWithShape="1">
            <a:gsLst>
              <a:gs pos="20000">
                <a:srgbClr val="355469"/>
              </a:gs>
              <a:gs pos="90000">
                <a:schemeClr val="accent1"/>
              </a:gs>
            </a:gsLst>
            <a:lin ang="162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2" name="Text Placeholder 22"/>
          <p:cNvSpPr>
            <a:spLocks noGrp="1"/>
          </p:cNvSpPr>
          <p:nvPr>
            <p:ph type="body" sz="quarter" idx="16"/>
          </p:nvPr>
        </p:nvSpPr>
        <p:spPr>
          <a:xfrm>
            <a:off x="457201" y="1517907"/>
            <a:ext cx="2607406" cy="2488686"/>
          </a:xfrm>
          <a:noFill/>
        </p:spPr>
        <p:txBody>
          <a:bodyPr anchor="ctr">
            <a:noAutofit/>
          </a:bodyPr>
          <a:lstStyle>
            <a:lvl1pPr marL="0" indent="0">
              <a:lnSpc>
                <a:spcPct val="90000"/>
              </a:lnSpc>
              <a:spcBef>
                <a:spcPts val="0"/>
              </a:spcBef>
              <a:spcAft>
                <a:spcPts val="1800"/>
              </a:spcAft>
              <a:buFont typeface="Arial" pitchFamily="34" charset="0"/>
              <a:buNone/>
              <a:defRPr sz="1800" b="0" cap="none" baseline="0">
                <a:solidFill>
                  <a:schemeClr val="tx1"/>
                </a:solidFill>
              </a:defRPr>
            </a:lvl1pPr>
          </a:lstStyle>
          <a:p>
            <a:pPr lvl="0"/>
            <a:r>
              <a:rPr lang="en-US" smtClean="0"/>
              <a:t>Click to edit Master text styles</a:t>
            </a:r>
          </a:p>
        </p:txBody>
      </p:sp>
      <p:sp>
        <p:nvSpPr>
          <p:cNvPr id="3" name="Chart Placeholder 2"/>
          <p:cNvSpPr>
            <a:spLocks noGrp="1"/>
          </p:cNvSpPr>
          <p:nvPr>
            <p:ph type="chart" sz="quarter" idx="17"/>
          </p:nvPr>
        </p:nvSpPr>
        <p:spPr>
          <a:xfrm>
            <a:off x="3482976" y="1123950"/>
            <a:ext cx="5236560" cy="3284538"/>
          </a:xfrm>
        </p:spPr>
        <p:txBody>
          <a:bodyPr rtlCol="0" anchor="ctr" anchorCtr="1">
            <a:noAutofit/>
          </a:bodyPr>
          <a:lstStyle>
            <a:lvl1pPr marL="60325" indent="0" algn="ctr">
              <a:buNone/>
              <a:defRPr/>
            </a:lvl1pPr>
          </a:lstStyle>
          <a:p>
            <a:pPr lvl="0"/>
            <a:r>
              <a:rPr lang="en-US" noProof="0" smtClean="0"/>
              <a:t>Click icon to add chart</a:t>
            </a:r>
            <a:endParaRPr lang="en-US" noProof="0" dirty="0"/>
          </a:p>
        </p:txBody>
      </p:sp>
      <p:sp>
        <p:nvSpPr>
          <p:cNvPr id="9" name="Title 1"/>
          <p:cNvSpPr>
            <a:spLocks noGrp="1"/>
          </p:cNvSpPr>
          <p:nvPr>
            <p:ph type="title"/>
          </p:nvPr>
        </p:nvSpPr>
        <p:spPr>
          <a:xfrm>
            <a:off x="804347" y="245538"/>
            <a:ext cx="8229586" cy="770462"/>
          </a:xfrm>
        </p:spPr>
        <p:txBody>
          <a:bodyPr/>
          <a:lstStyle>
            <a:lvl1pPr>
              <a:defRPr/>
            </a:lvl1pPr>
          </a:lstStyle>
          <a:p>
            <a:r>
              <a:rPr lang="en-US" smtClean="0"/>
              <a:t>Click to edit Master title style</a:t>
            </a:r>
            <a:endParaRPr lang="en-US" dirty="0"/>
          </a:p>
        </p:txBody>
      </p:sp>
    </p:spTree>
    <p:extLst>
      <p:ext uri="{BB962C8B-B14F-4D97-AF65-F5344CB8AC3E}">
        <p14:creationId xmlns:p14="http://schemas.microsoft.com/office/powerpoint/2010/main" val="634613039"/>
      </p:ext>
    </p:extLst>
  </p:cSld>
  <p:clrMapOvr>
    <a:masterClrMapping/>
  </p:clrMapOvr>
  <p:transition xmlns:p14="http://schemas.microsoft.com/office/powerpoint/2010/mai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New Template_Closing Slide">
    <p:spTree>
      <p:nvGrpSpPr>
        <p:cNvPr id="1" name=""/>
        <p:cNvGrpSpPr/>
        <p:nvPr/>
      </p:nvGrpSpPr>
      <p:grpSpPr>
        <a:xfrm>
          <a:off x="0" y="0"/>
          <a:ext cx="0" cy="0"/>
          <a:chOff x="0" y="0"/>
          <a:chExt cx="0" cy="0"/>
        </a:xfrm>
      </p:grpSpPr>
      <p:pic>
        <p:nvPicPr>
          <p:cNvPr id="2" name="Picture 11"/>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1" descr="JavaOne_clr_rgb.jpg"/>
          <p:cNvPicPr>
            <a:picLocks noChangeAspect="1"/>
          </p:cNvPicPr>
          <p:nvPr userDrawn="1"/>
        </p:nvPicPr>
        <p:blipFill>
          <a:blip r:embed="rId3">
            <a:extLst>
              <a:ext uri="{28A0092B-C50C-407E-A947-70E740481C1C}">
                <a14:useLocalDpi xmlns:a14="http://schemas.microsoft.com/office/drawing/2010/main"/>
              </a:ext>
            </a:extLst>
          </a:blip>
          <a:srcRect/>
          <a:stretch>
            <a:fillRect/>
          </a:stretch>
        </p:blipFill>
        <p:spPr bwMode="auto">
          <a:xfrm>
            <a:off x="1154113" y="863600"/>
            <a:ext cx="6846887" cy="303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66438766"/>
      </p:ext>
    </p:extLst>
  </p:cSld>
  <p:clrMapOvr>
    <a:masterClrMapping/>
  </p:clrMapOvr>
  <p:transition xmlns:p14="http://schemas.microsoft.com/office/powerpoint/2010/mai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DO NOT USE_Instructions 1">
    <p:spTree>
      <p:nvGrpSpPr>
        <p:cNvPr id="1" name=""/>
        <p:cNvGrpSpPr/>
        <p:nvPr/>
      </p:nvGrpSpPr>
      <p:grpSpPr>
        <a:xfrm>
          <a:off x="0" y="0"/>
          <a:ext cx="0" cy="0"/>
          <a:chOff x="0" y="0"/>
          <a:chExt cx="0" cy="0"/>
        </a:xfrm>
      </p:grpSpPr>
      <p:pic>
        <p:nvPicPr>
          <p:cNvPr id="3" name="Picture 11"/>
          <p:cNvPicPr>
            <a:picLocks noChangeAspect="1"/>
          </p:cNvPicPr>
          <p:nvPr userDrawn="1"/>
        </p:nvPicPr>
        <p:blipFill>
          <a:blip r:embed="rId2">
            <a:extLst>
              <a:ext uri="{28A0092B-C50C-407E-A947-70E740481C1C}">
                <a14:useLocalDpi xmlns:a14="http://schemas.microsoft.com/office/drawing/2010/main"/>
              </a:ext>
            </a:extLst>
          </a:blip>
          <a:srcRect/>
          <a:stretch>
            <a:fillRect/>
          </a:stretch>
        </p:blipFill>
        <p:spPr bwMode="auto">
          <a:xfrm>
            <a:off x="6611938" y="4554538"/>
            <a:ext cx="2532062" cy="588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itle 1"/>
          <p:cNvSpPr>
            <a:spLocks noGrp="1"/>
          </p:cNvSpPr>
          <p:nvPr>
            <p:ph type="title"/>
          </p:nvPr>
        </p:nvSpPr>
        <p:spPr>
          <a:xfrm>
            <a:off x="802760" y="1571843"/>
            <a:ext cx="5030787" cy="1100723"/>
          </a:xfrm>
        </p:spPr>
        <p:txBody>
          <a:bodyPr/>
          <a:lstStyle>
            <a:lvl1pPr marL="0" algn="l" defTabSz="914400" rtl="0" eaLnBrk="1" latinLnBrk="0" hangingPunct="1">
              <a:lnSpc>
                <a:spcPct val="90000"/>
              </a:lnSpc>
              <a:spcBef>
                <a:spcPct val="0"/>
              </a:spcBef>
              <a:buNone/>
              <a:defRPr lang="en-US" sz="2800" b="1" kern="1200" dirty="0">
                <a:solidFill>
                  <a:schemeClr val="tx1"/>
                </a:solidFill>
                <a:latin typeface="Arial" pitchFamily="34" charset="0"/>
                <a:ea typeface="+mj-ea"/>
                <a:cs typeface="Arial" pitchFamily="34" charset="0"/>
              </a:defRPr>
            </a:lvl1pPr>
          </a:lstStyle>
          <a:p>
            <a:r>
              <a:rPr lang="en-US" smtClean="0"/>
              <a:t>Click to edit Master title style</a:t>
            </a:r>
            <a:endParaRPr lang="en-US" dirty="0"/>
          </a:p>
        </p:txBody>
      </p:sp>
    </p:spTree>
    <p:extLst>
      <p:ext uri="{BB962C8B-B14F-4D97-AF65-F5344CB8AC3E}">
        <p14:creationId xmlns:p14="http://schemas.microsoft.com/office/powerpoint/2010/main" val="3739305549"/>
      </p:ext>
    </p:extLst>
  </p:cSld>
  <p:clrMapOvr>
    <a:masterClrMapping/>
  </p:clrMapOvr>
  <p:transition xmlns:p14="http://schemas.microsoft.com/office/powerpoint/2010/mai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DO NOT USE_Instructions 2">
    <p:spTree>
      <p:nvGrpSpPr>
        <p:cNvPr id="1" name=""/>
        <p:cNvGrpSpPr/>
        <p:nvPr/>
      </p:nvGrpSpPr>
      <p:grpSpPr>
        <a:xfrm>
          <a:off x="0" y="0"/>
          <a:ext cx="0" cy="0"/>
          <a:chOff x="0" y="0"/>
          <a:chExt cx="0" cy="0"/>
        </a:xfrm>
      </p:grpSpPr>
      <p:pic>
        <p:nvPicPr>
          <p:cNvPr id="4" name="Picture 11"/>
          <p:cNvPicPr>
            <a:picLocks noChangeAspect="1"/>
          </p:cNvPicPr>
          <p:nvPr userDrawn="1"/>
        </p:nvPicPr>
        <p:blipFill>
          <a:blip r:embed="rId2">
            <a:extLst>
              <a:ext uri="{28A0092B-C50C-407E-A947-70E740481C1C}">
                <a14:useLocalDpi xmlns:a14="http://schemas.microsoft.com/office/drawing/2010/main"/>
              </a:ext>
            </a:extLst>
          </a:blip>
          <a:srcRect/>
          <a:stretch>
            <a:fillRect/>
          </a:stretch>
        </p:blipFill>
        <p:spPr bwMode="auto">
          <a:xfrm>
            <a:off x="6611938" y="4554538"/>
            <a:ext cx="2532062" cy="588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itle 1"/>
          <p:cNvSpPr>
            <a:spLocks noGrp="1"/>
          </p:cNvSpPr>
          <p:nvPr>
            <p:ph type="title"/>
          </p:nvPr>
        </p:nvSpPr>
        <p:spPr>
          <a:xfrm>
            <a:off x="804347" y="245538"/>
            <a:ext cx="8229600" cy="770462"/>
          </a:xfrm>
        </p:spPr>
        <p:txBody>
          <a:bodyPr/>
          <a:lstStyle>
            <a:lvl1pPr>
              <a:defRPr/>
            </a:lvl1pPr>
          </a:lstStyle>
          <a:p>
            <a:r>
              <a:rPr lang="en-US" smtClean="0"/>
              <a:t>Click to edit Master title style</a:t>
            </a:r>
            <a:endParaRPr lang="en-US" dirty="0"/>
          </a:p>
        </p:txBody>
      </p:sp>
      <p:sp>
        <p:nvSpPr>
          <p:cNvPr id="3" name="Content Placeholder 2"/>
          <p:cNvSpPr>
            <a:spLocks noGrp="1"/>
          </p:cNvSpPr>
          <p:nvPr>
            <p:ph idx="1"/>
          </p:nvPr>
        </p:nvSpPr>
        <p:spPr>
          <a:xfrm>
            <a:off x="804347" y="1201839"/>
            <a:ext cx="8229600" cy="3564894"/>
          </a:xfrm>
        </p:spPr>
        <p:txBody>
          <a:bodyPr>
            <a:noAutofit/>
          </a:bodyPr>
          <a:lstStyle>
            <a:lvl1pPr>
              <a:defRPr sz="1400"/>
            </a:lvl1pPr>
            <a:lvl2pPr>
              <a:defRPr sz="1100"/>
            </a:lvl2pPr>
            <a:lvl3pPr>
              <a:defRPr sz="1100"/>
            </a:lvl3pPr>
            <a:lvl4pPr>
              <a:defRPr sz="1100"/>
            </a:lvl4pPr>
            <a:lvl5pPr>
              <a:buClr>
                <a:schemeClr val="accent1"/>
              </a:buClr>
              <a:defRPr sz="11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881562031"/>
      </p:ext>
    </p:extLst>
  </p:cSld>
  <p:clrMapOvr>
    <a:masterClrMapping/>
  </p:clrMapOvr>
  <p:transition xmlns:p14="http://schemas.microsoft.com/office/powerpoint/2010/mai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DO NOT USE_Instructions 3">
    <p:spTree>
      <p:nvGrpSpPr>
        <p:cNvPr id="1" name=""/>
        <p:cNvGrpSpPr/>
        <p:nvPr/>
      </p:nvGrpSpPr>
      <p:grpSpPr>
        <a:xfrm>
          <a:off x="0" y="0"/>
          <a:ext cx="0" cy="0"/>
          <a:chOff x="0" y="0"/>
          <a:chExt cx="0" cy="0"/>
        </a:xfrm>
      </p:grpSpPr>
      <p:pic>
        <p:nvPicPr>
          <p:cNvPr id="5" name="Picture 11"/>
          <p:cNvPicPr>
            <a:picLocks noChangeAspect="1"/>
          </p:cNvPicPr>
          <p:nvPr userDrawn="1"/>
        </p:nvPicPr>
        <p:blipFill>
          <a:blip r:embed="rId2">
            <a:extLst>
              <a:ext uri="{28A0092B-C50C-407E-A947-70E740481C1C}">
                <a14:useLocalDpi xmlns:a14="http://schemas.microsoft.com/office/drawing/2010/main"/>
              </a:ext>
            </a:extLst>
          </a:blip>
          <a:srcRect/>
          <a:stretch>
            <a:fillRect/>
          </a:stretch>
        </p:blipFill>
        <p:spPr bwMode="auto">
          <a:xfrm>
            <a:off x="6611938" y="4554538"/>
            <a:ext cx="2532062" cy="588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itle 1"/>
          <p:cNvSpPr>
            <a:spLocks noGrp="1"/>
          </p:cNvSpPr>
          <p:nvPr>
            <p:ph type="title"/>
          </p:nvPr>
        </p:nvSpPr>
        <p:spPr>
          <a:xfrm>
            <a:off x="804347" y="245538"/>
            <a:ext cx="8229600" cy="406396"/>
          </a:xfrm>
        </p:spPr>
        <p:txBody>
          <a:bodyPr/>
          <a:lstStyle>
            <a:lvl1pPr>
              <a:defRPr/>
            </a:lvl1pPr>
          </a:lstStyle>
          <a:p>
            <a:r>
              <a:rPr lang="en-US" smtClean="0"/>
              <a:t>Click to edit Master title style</a:t>
            </a:r>
            <a:endParaRPr lang="en-US" dirty="0"/>
          </a:p>
        </p:txBody>
      </p:sp>
      <p:sp>
        <p:nvSpPr>
          <p:cNvPr id="11" name="Text Placeholder 4"/>
          <p:cNvSpPr>
            <a:spLocks noGrp="1"/>
          </p:cNvSpPr>
          <p:nvPr>
            <p:ph type="body" sz="quarter" idx="13"/>
          </p:nvPr>
        </p:nvSpPr>
        <p:spPr>
          <a:xfrm>
            <a:off x="804347" y="648216"/>
            <a:ext cx="8229600" cy="304800"/>
          </a:xfrm>
        </p:spPr>
        <p:txBody>
          <a:bodyPr>
            <a:noAutofit/>
          </a:bodyPr>
          <a:lstStyle>
            <a:lvl1pPr marL="0" indent="0">
              <a:spcAft>
                <a:spcPts val="0"/>
              </a:spcAft>
              <a:buFontTx/>
              <a:buNone/>
              <a:defRPr sz="20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Content Placeholder 2"/>
          <p:cNvSpPr>
            <a:spLocks noGrp="1"/>
          </p:cNvSpPr>
          <p:nvPr>
            <p:ph idx="1"/>
          </p:nvPr>
        </p:nvSpPr>
        <p:spPr>
          <a:xfrm>
            <a:off x="804347" y="1201839"/>
            <a:ext cx="8229600" cy="3564894"/>
          </a:xfrm>
        </p:spPr>
        <p:txBody>
          <a:bodyPr>
            <a:noAutofit/>
          </a:bodyPr>
          <a:lstStyle>
            <a:lvl1pPr>
              <a:defRPr sz="1400"/>
            </a:lvl1pPr>
            <a:lvl2pPr>
              <a:defRPr sz="1100"/>
            </a:lvl2pPr>
            <a:lvl3pPr>
              <a:defRPr sz="1100"/>
            </a:lvl3pPr>
            <a:lvl4pPr>
              <a:defRPr sz="1100"/>
            </a:lvl4pPr>
            <a:lvl5pPr>
              <a:buClr>
                <a:schemeClr val="accent1"/>
              </a:buClr>
              <a:defRPr sz="11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678270618"/>
      </p:ext>
    </p:extLst>
  </p:cSld>
  <p:clrMapOvr>
    <a:masterClrMapping/>
  </p:clrMapOvr>
  <p:transition xmlns:p14="http://schemas.microsoft.com/office/powerpoint/2010/mai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Footer Placeholder 4"/>
          <p:cNvSpPr>
            <a:spLocks noGrp="1"/>
          </p:cNvSpPr>
          <p:nvPr>
            <p:ph type="ftr" sz="quarter" idx="10"/>
          </p:nvPr>
        </p:nvSpPr>
        <p:spPr>
          <a:xfrm>
            <a:off x="5010150" y="4767263"/>
            <a:ext cx="1220788" cy="274637"/>
          </a:xfrm>
          <a:prstGeom prst="rect">
            <a:avLst/>
          </a:prstGeom>
        </p:spPr>
        <p:txBody>
          <a:bodyPr/>
          <a:lstStyle>
            <a:lvl1pPr fontAlgn="auto">
              <a:spcBef>
                <a:spcPts val="0"/>
              </a:spcBef>
              <a:spcAft>
                <a:spcPts val="0"/>
              </a:spcAft>
              <a:defRPr>
                <a:latin typeface="+mn-lt"/>
                <a:ea typeface="+mn-ea"/>
                <a:cs typeface="+mn-cs"/>
              </a:defRPr>
            </a:lvl1pPr>
          </a:lstStyle>
          <a:p>
            <a:pPr>
              <a:defRPr/>
            </a:pPr>
            <a:endParaRPr lang="en-US"/>
          </a:p>
        </p:txBody>
      </p:sp>
    </p:spTree>
    <p:extLst>
      <p:ext uri="{BB962C8B-B14F-4D97-AF65-F5344CB8AC3E}">
        <p14:creationId xmlns:p14="http://schemas.microsoft.com/office/powerpoint/2010/main" val="673361964"/>
      </p:ext>
    </p:extLst>
  </p:cSld>
  <p:clrMapOvr>
    <a:masterClrMapping/>
  </p:clrMapOvr>
  <p:transition xmlns:p14="http://schemas.microsoft.com/office/powerpoint/2010/mai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New Template_Content 1 Line Title">
    <p:spTree>
      <p:nvGrpSpPr>
        <p:cNvPr id="1" name=""/>
        <p:cNvGrpSpPr/>
        <p:nvPr/>
      </p:nvGrpSpPr>
      <p:grpSpPr>
        <a:xfrm>
          <a:off x="0" y="0"/>
          <a:ext cx="0" cy="0"/>
          <a:chOff x="0" y="0"/>
          <a:chExt cx="0" cy="0"/>
        </a:xfrm>
      </p:grpSpPr>
      <p:sp>
        <p:nvSpPr>
          <p:cNvPr id="5" name="Rectangle 4"/>
          <p:cNvSpPr/>
          <p:nvPr userDrawn="1"/>
        </p:nvSpPr>
        <p:spPr>
          <a:xfrm>
            <a:off x="0" y="0"/>
            <a:ext cx="576263" cy="557213"/>
          </a:xfrm>
          <a:prstGeom prst="rect">
            <a:avLst/>
          </a:prstGeom>
          <a:gradFill flip="none" rotWithShape="1">
            <a:gsLst>
              <a:gs pos="20000">
                <a:srgbClr val="355469"/>
              </a:gs>
              <a:gs pos="90000">
                <a:schemeClr val="accent1"/>
              </a:gs>
            </a:gsLst>
            <a:lin ang="162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 name="Title 1"/>
          <p:cNvSpPr>
            <a:spLocks noGrp="1"/>
          </p:cNvSpPr>
          <p:nvPr>
            <p:ph type="title"/>
          </p:nvPr>
        </p:nvSpPr>
        <p:spPr>
          <a:xfrm>
            <a:off x="804347" y="245538"/>
            <a:ext cx="8229586" cy="406395"/>
          </a:xfrm>
        </p:spPr>
        <p:txBody>
          <a:bodyPr/>
          <a:lstStyle/>
          <a:p>
            <a:r>
              <a:rPr lang="en-US" smtClean="0"/>
              <a:t>Click to edit Master title style</a:t>
            </a:r>
            <a:endParaRPr lang="en-US" dirty="0"/>
          </a:p>
        </p:txBody>
      </p:sp>
      <p:sp>
        <p:nvSpPr>
          <p:cNvPr id="6" name="Content Placeholder 5"/>
          <p:cNvSpPr>
            <a:spLocks noGrp="1"/>
          </p:cNvSpPr>
          <p:nvPr>
            <p:ph sz="quarter" idx="12"/>
          </p:nvPr>
        </p:nvSpPr>
        <p:spPr>
          <a:xfrm>
            <a:off x="804347" y="1522101"/>
            <a:ext cx="8229600" cy="3062606"/>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7" name="Text Placeholder 4"/>
          <p:cNvSpPr>
            <a:spLocks noGrp="1"/>
          </p:cNvSpPr>
          <p:nvPr>
            <p:ph type="body" sz="quarter" idx="13"/>
          </p:nvPr>
        </p:nvSpPr>
        <p:spPr>
          <a:xfrm>
            <a:off x="804347" y="648216"/>
            <a:ext cx="8229600" cy="304800"/>
          </a:xfrm>
        </p:spPr>
        <p:txBody>
          <a:bodyPr>
            <a:noAutofit/>
          </a:bodyPr>
          <a:lstStyle>
            <a:lvl1pPr marL="0" indent="0">
              <a:spcAft>
                <a:spcPts val="0"/>
              </a:spcAft>
              <a:buFontTx/>
              <a:buNone/>
              <a:defRPr sz="20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Tree>
    <p:extLst>
      <p:ext uri="{BB962C8B-B14F-4D97-AF65-F5344CB8AC3E}">
        <p14:creationId xmlns:p14="http://schemas.microsoft.com/office/powerpoint/2010/main" val="3417826630"/>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Title without logo and Image">
    <p:bg>
      <p:bgPr>
        <a:solidFill>
          <a:schemeClr val="bg1"/>
        </a:solidFill>
        <a:effectLst/>
      </p:bgPr>
    </p:bg>
    <p:spTree>
      <p:nvGrpSpPr>
        <p:cNvPr id="1" name=""/>
        <p:cNvGrpSpPr/>
        <p:nvPr/>
      </p:nvGrpSpPr>
      <p:grpSpPr>
        <a:xfrm>
          <a:off x="0" y="0"/>
          <a:ext cx="0" cy="0"/>
          <a:chOff x="0" y="0"/>
          <a:chExt cx="0" cy="0"/>
        </a:xfrm>
      </p:grpSpPr>
      <p:sp>
        <p:nvSpPr>
          <p:cNvPr id="6" name="Rectangle 5"/>
          <p:cNvSpPr/>
          <p:nvPr userDrawn="1"/>
        </p:nvSpPr>
        <p:spPr>
          <a:xfrm>
            <a:off x="0" y="0"/>
            <a:ext cx="9144000" cy="5143499"/>
          </a:xfrm>
          <a:prstGeom prst="rect">
            <a:avLst/>
          </a:prstGeom>
          <a:gradFill flip="none" rotWithShape="1">
            <a:gsLst>
              <a:gs pos="20000">
                <a:srgbClr val="355469"/>
              </a:gs>
              <a:gs pos="90000">
                <a:schemeClr val="accent1"/>
              </a:gs>
            </a:gsLst>
            <a:lin ang="16200000" scaled="0"/>
            <a:tileRect/>
          </a:gradFill>
          <a:ln>
            <a:noFill/>
          </a:ln>
          <a:effectLst>
            <a:outerShdw blurRad="152400" dist="63500" dir="2700000" algn="tl" rotWithShape="0">
              <a:srgbClr val="0000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userDrawn="1"/>
        </p:nvSpPr>
        <p:spPr>
          <a:xfrm>
            <a:off x="5943598" y="0"/>
            <a:ext cx="3200402" cy="5143500"/>
          </a:xfrm>
          <a:prstGeom prst="rect">
            <a:avLst/>
          </a:prstGeom>
          <a:gradFill flip="none" rotWithShape="1">
            <a:gsLst>
              <a:gs pos="20000">
                <a:srgbClr val="355469"/>
              </a:gs>
              <a:gs pos="90000">
                <a:schemeClr val="accent1"/>
              </a:gs>
            </a:gsLst>
            <a:lin ang="16200000" scaled="0"/>
            <a:tileRect/>
          </a:gradFill>
          <a:ln>
            <a:noFill/>
          </a:ln>
          <a:effectLst>
            <a:outerShdw blurRad="635000" dir="10800000" algn="tl" rotWithShape="0">
              <a:srgbClr val="000000">
                <a:alpha val="5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17" name="Title 1"/>
          <p:cNvSpPr>
            <a:spLocks noGrp="1"/>
          </p:cNvSpPr>
          <p:nvPr>
            <p:ph type="title" hasCustomPrompt="1"/>
          </p:nvPr>
        </p:nvSpPr>
        <p:spPr>
          <a:xfrm>
            <a:off x="451485" y="2053590"/>
            <a:ext cx="4636982" cy="760334"/>
          </a:xfrm>
        </p:spPr>
        <p:txBody>
          <a:bodyPr/>
          <a:lstStyle>
            <a:lvl1pPr>
              <a:defRPr sz="2800">
                <a:solidFill>
                  <a:schemeClr val="bg1"/>
                </a:solidFill>
              </a:defRPr>
            </a:lvl1pPr>
          </a:lstStyle>
          <a:p>
            <a:r>
              <a:rPr lang="en-US" dirty="0" smtClean="0"/>
              <a:t>Click to edit title</a:t>
            </a:r>
            <a:endParaRPr lang="en-US" dirty="0"/>
          </a:p>
        </p:txBody>
      </p:sp>
      <p:sp>
        <p:nvSpPr>
          <p:cNvPr id="5" name="Text Placeholder 4"/>
          <p:cNvSpPr>
            <a:spLocks noGrp="1"/>
          </p:cNvSpPr>
          <p:nvPr>
            <p:ph type="body" sz="quarter" idx="13"/>
          </p:nvPr>
        </p:nvSpPr>
        <p:spPr>
          <a:xfrm>
            <a:off x="450850" y="2914276"/>
            <a:ext cx="4636982" cy="1048124"/>
          </a:xfrm>
        </p:spPr>
        <p:txBody>
          <a:bodyPr lIns="0" tIns="0"/>
          <a:lstStyle>
            <a:lvl1pPr marL="0" indent="0">
              <a:spcAft>
                <a:spcPts val="0"/>
              </a:spcAft>
              <a:buNone/>
              <a:defRPr>
                <a:solidFill>
                  <a:schemeClr val="bg1"/>
                </a:solidFill>
              </a:defRPr>
            </a:lvl1pPr>
          </a:lstStyle>
          <a:p>
            <a:pPr lvl="0"/>
            <a:r>
              <a:rPr lang="en-US" smtClean="0"/>
              <a:t>Click to edit Master text styles</a:t>
            </a:r>
          </a:p>
        </p:txBody>
      </p:sp>
      <p:sp>
        <p:nvSpPr>
          <p:cNvPr id="3" name="Picture Placeholder 2"/>
          <p:cNvSpPr>
            <a:spLocks noGrp="1"/>
          </p:cNvSpPr>
          <p:nvPr>
            <p:ph type="pic" sz="quarter" idx="14" hasCustomPrompt="1"/>
          </p:nvPr>
        </p:nvSpPr>
        <p:spPr>
          <a:xfrm>
            <a:off x="5943600" y="0"/>
            <a:ext cx="3200400" cy="5143500"/>
          </a:xfrm>
          <a:effectLst>
            <a:innerShdw blurRad="63500" dist="50800" dir="10800000">
              <a:prstClr val="black">
                <a:alpha val="50000"/>
              </a:prstClr>
            </a:innerShdw>
          </a:effectLst>
        </p:spPr>
        <p:txBody>
          <a:bodyPr anchor="ctr" anchorCtr="1"/>
          <a:lstStyle>
            <a:lvl1pPr marL="60325" indent="0">
              <a:buFontTx/>
              <a:buNone/>
              <a:defRPr baseline="0">
                <a:solidFill>
                  <a:schemeClr val="bg1"/>
                </a:solidFill>
              </a:defRPr>
            </a:lvl1pPr>
          </a:lstStyle>
          <a:p>
            <a:r>
              <a:rPr lang="en-US" dirty="0" smtClean="0"/>
              <a:t>Insert Picture Here</a:t>
            </a:r>
            <a:endParaRPr lang="en-US" dirty="0"/>
          </a:p>
        </p:txBody>
      </p:sp>
      <p:pic>
        <p:nvPicPr>
          <p:cNvPr id="8" name="Picture 7" descr="O_signature_wht_rgb.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50335" y="332179"/>
            <a:ext cx="1338765" cy="412785"/>
          </a:xfrm>
          <a:prstGeom prst="rect">
            <a:avLst/>
          </a:prstGeom>
        </p:spPr>
      </p:pic>
    </p:spTree>
    <p:extLst>
      <p:ext uri="{BB962C8B-B14F-4D97-AF65-F5344CB8AC3E}">
        <p14:creationId xmlns:p14="http://schemas.microsoft.com/office/powerpoint/2010/main" val="19142202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userDrawn="1">
  <p:cSld name="6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119745426"/>
      </p:ext>
    </p:extLst>
  </p:cSld>
  <p:clrMapOvr>
    <a:masterClrMapping/>
  </p:clrMapOvr>
  <p:transition xmlns:p14="http://schemas.microsoft.com/office/powerpoint/2010/main" spd="slow">
    <p:wipe dir="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pic>
        <p:nvPicPr>
          <p:cNvPr id="5" name="Bildobjekt 4"/>
          <p:cNvPicPr>
            <a:picLocks noChangeAspect="1"/>
          </p:cNvPicPr>
          <p:nvPr userDrawn="1"/>
        </p:nvPicPr>
        <p:blipFill rotWithShape="1">
          <a:blip r:embed="rId2" cstate="print">
            <a:extLst>
              <a:ext uri="{28A0092B-C50C-407E-A947-70E740481C1C}">
                <a14:useLocalDpi xmlns:a14="http://schemas.microsoft.com/office/drawing/2010/main" val="0"/>
              </a:ext>
            </a:extLst>
          </a:blip>
          <a:srcRect l="6580" b="918"/>
          <a:stretch/>
        </p:blipFill>
        <p:spPr>
          <a:xfrm flipH="1">
            <a:off x="-2" y="0"/>
            <a:ext cx="9144002" cy="5143500"/>
          </a:xfrm>
          <a:prstGeom prst="rect">
            <a:avLst/>
          </a:prstGeom>
        </p:spPr>
      </p:pic>
      <p:sp>
        <p:nvSpPr>
          <p:cNvPr id="8" name="Rektangel med rundat hörn 7"/>
          <p:cNvSpPr/>
          <p:nvPr userDrawn="1"/>
        </p:nvSpPr>
        <p:spPr>
          <a:xfrm flipV="1">
            <a:off x="0" y="1258490"/>
            <a:ext cx="8244408" cy="2218134"/>
          </a:xfrm>
          <a:prstGeom prst="round1Rect">
            <a:avLst>
              <a:gd name="adj" fmla="val 13378"/>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ubrik 1"/>
          <p:cNvSpPr>
            <a:spLocks noGrp="1"/>
          </p:cNvSpPr>
          <p:nvPr>
            <p:ph type="ctrTitle" hasCustomPrompt="1"/>
          </p:nvPr>
        </p:nvSpPr>
        <p:spPr>
          <a:xfrm>
            <a:off x="755650" y="1408654"/>
            <a:ext cx="4614018" cy="1779587"/>
          </a:xfrm>
        </p:spPr>
        <p:txBody>
          <a:bodyPr lIns="0" tIns="0" rIns="0" bIns="0" anchor="b" anchorCtr="0">
            <a:normAutofit/>
          </a:bodyPr>
          <a:lstStyle>
            <a:lvl1pPr algn="l">
              <a:defRPr sz="2800">
                <a:solidFill>
                  <a:schemeClr val="tx2"/>
                </a:solidFill>
              </a:defRPr>
            </a:lvl1pPr>
          </a:lstStyle>
          <a:p>
            <a:r>
              <a:rPr lang="sv-SE" dirty="0" err="1" smtClean="0"/>
              <a:t>Click</a:t>
            </a:r>
            <a:r>
              <a:rPr lang="sv-SE" dirty="0" smtClean="0"/>
              <a:t> </a:t>
            </a:r>
            <a:r>
              <a:rPr lang="sv-SE" dirty="0" err="1" smtClean="0"/>
              <a:t>to</a:t>
            </a:r>
            <a:r>
              <a:rPr lang="sv-SE" dirty="0" smtClean="0"/>
              <a:t> </a:t>
            </a:r>
            <a:r>
              <a:rPr lang="sv-SE" dirty="0" err="1" smtClean="0"/>
              <a:t>add</a:t>
            </a:r>
            <a:r>
              <a:rPr lang="sv-SE" dirty="0" smtClean="0"/>
              <a:t> text</a:t>
            </a:r>
            <a:endParaRPr lang="en-US" dirty="0"/>
          </a:p>
        </p:txBody>
      </p:sp>
      <p:sp>
        <p:nvSpPr>
          <p:cNvPr id="3" name="Underrubrik 2"/>
          <p:cNvSpPr>
            <a:spLocks noGrp="1"/>
          </p:cNvSpPr>
          <p:nvPr>
            <p:ph type="subTitle" idx="1" hasCustomPrompt="1"/>
          </p:nvPr>
        </p:nvSpPr>
        <p:spPr>
          <a:xfrm>
            <a:off x="914400" y="4399169"/>
            <a:ext cx="5963394" cy="327908"/>
          </a:xfrm>
        </p:spPr>
        <p:txBody>
          <a:bodyPr lIns="0" tIns="0" rIns="0" bIns="0" anchor="t" anchorCtr="0">
            <a:normAutofit/>
          </a:bodyPr>
          <a:lstStyle>
            <a:lvl1pPr marL="0" indent="0" algn="l">
              <a:lnSpc>
                <a:spcPts val="1080"/>
              </a:lnSpc>
              <a:spcBef>
                <a:spcPts val="1000"/>
              </a:spcBef>
              <a:spcAft>
                <a:spcPts val="0"/>
              </a:spcAft>
              <a:buNone/>
              <a:defRPr sz="1400" baseline="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dirty="0" err="1" smtClean="0"/>
              <a:t>Name</a:t>
            </a:r>
            <a:r>
              <a:rPr lang="sv-SE" dirty="0" smtClean="0"/>
              <a:t>, </a:t>
            </a:r>
            <a:r>
              <a:rPr lang="sv-SE" dirty="0" err="1" smtClean="0"/>
              <a:t>Title</a:t>
            </a:r>
            <a:endParaRPr lang="sv-SE" dirty="0" smtClean="0"/>
          </a:p>
          <a:p>
            <a:r>
              <a:rPr lang="sv-SE" dirty="0" smtClean="0"/>
              <a:t>Date</a:t>
            </a:r>
            <a:endParaRPr lang="en-US" dirty="0"/>
          </a:p>
        </p:txBody>
      </p:sp>
      <p:cxnSp>
        <p:nvCxnSpPr>
          <p:cNvPr id="9" name="Rak 8"/>
          <p:cNvCxnSpPr/>
          <p:nvPr userDrawn="1"/>
        </p:nvCxnSpPr>
        <p:spPr>
          <a:xfrm>
            <a:off x="755650" y="4399169"/>
            <a:ext cx="0" cy="40629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12" name="Picture 2"/>
          <p:cNvPicPr>
            <a:picLocks noChangeAspect="1" noChangeArrowheads="1"/>
          </p:cNvPicPr>
          <p:nvPr userDrawn="1"/>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11791" t="25252" r="9116" b="30340"/>
          <a:stretch/>
        </p:blipFill>
        <p:spPr bwMode="auto">
          <a:xfrm>
            <a:off x="6064251" y="2583408"/>
            <a:ext cx="1780720" cy="6248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13435390"/>
      </p:ext>
    </p:extLst>
  </p:cSld>
  <p:clrMapOvr>
    <a:masterClrMapping/>
  </p:clrMapOvr>
  <p:timing>
    <p:tnLst>
      <p:par>
        <p:cTn xmlns:p14="http://schemas.microsoft.com/office/powerpoint/2010/mai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Header and content">
    <p:spTree>
      <p:nvGrpSpPr>
        <p:cNvPr id="1" name=""/>
        <p:cNvGrpSpPr/>
        <p:nvPr/>
      </p:nvGrpSpPr>
      <p:grpSpPr>
        <a:xfrm>
          <a:off x="0" y="0"/>
          <a:ext cx="0" cy="0"/>
          <a:chOff x="0" y="0"/>
          <a:chExt cx="0" cy="0"/>
        </a:xfrm>
      </p:grpSpPr>
      <p:sp>
        <p:nvSpPr>
          <p:cNvPr id="2" name="Rubrik 1"/>
          <p:cNvSpPr>
            <a:spLocks noGrp="1"/>
          </p:cNvSpPr>
          <p:nvPr>
            <p:ph type="title" hasCustomPrompt="1"/>
          </p:nvPr>
        </p:nvSpPr>
        <p:spPr/>
        <p:txBody>
          <a:bodyPr>
            <a:normAutofit/>
          </a:bodyPr>
          <a:lstStyle>
            <a:lvl1pPr>
              <a:defRPr sz="2800"/>
            </a:lvl1pPr>
          </a:lstStyle>
          <a:p>
            <a:r>
              <a:rPr lang="sv-SE" dirty="0" err="1" smtClean="0"/>
              <a:t>Click</a:t>
            </a:r>
            <a:r>
              <a:rPr lang="sv-SE" dirty="0" smtClean="0"/>
              <a:t> </a:t>
            </a:r>
            <a:r>
              <a:rPr lang="sv-SE" dirty="0" err="1" smtClean="0"/>
              <a:t>to</a:t>
            </a:r>
            <a:r>
              <a:rPr lang="sv-SE" dirty="0" smtClean="0"/>
              <a:t> </a:t>
            </a:r>
            <a:r>
              <a:rPr lang="sv-SE" dirty="0" err="1" smtClean="0"/>
              <a:t>add</a:t>
            </a:r>
            <a:r>
              <a:rPr lang="sv-SE" dirty="0" smtClean="0"/>
              <a:t> text</a:t>
            </a:r>
            <a:endParaRPr lang="en-US" dirty="0"/>
          </a:p>
        </p:txBody>
      </p:sp>
      <p:sp>
        <p:nvSpPr>
          <p:cNvPr id="9" name="Platshållare för text 8"/>
          <p:cNvSpPr>
            <a:spLocks noGrp="1"/>
          </p:cNvSpPr>
          <p:nvPr>
            <p:ph type="body" sz="quarter" idx="10" hasCustomPrompt="1"/>
          </p:nvPr>
        </p:nvSpPr>
        <p:spPr>
          <a:xfrm>
            <a:off x="755651" y="1190549"/>
            <a:ext cx="7635875" cy="3407645"/>
          </a:xfrm>
        </p:spPr>
        <p:txBody>
          <a:bodyPr/>
          <a:lstStyle/>
          <a:p>
            <a:pPr lvl="0"/>
            <a:r>
              <a:rPr lang="sv-SE" dirty="0" err="1" smtClean="0"/>
              <a:t>First</a:t>
            </a:r>
            <a:r>
              <a:rPr lang="sv-SE" dirty="0" smtClean="0"/>
              <a:t> </a:t>
            </a:r>
            <a:r>
              <a:rPr lang="sv-SE" dirty="0" err="1" smtClean="0"/>
              <a:t>level</a:t>
            </a:r>
            <a:endParaRPr lang="sv-SE" dirty="0" smtClean="0"/>
          </a:p>
          <a:p>
            <a:pPr lvl="1"/>
            <a:r>
              <a:rPr lang="sv-SE" dirty="0" smtClean="0"/>
              <a:t>Second </a:t>
            </a:r>
            <a:r>
              <a:rPr lang="sv-SE" dirty="0" err="1" smtClean="0"/>
              <a:t>level</a:t>
            </a:r>
            <a:endParaRPr lang="sv-SE" dirty="0" smtClean="0"/>
          </a:p>
          <a:p>
            <a:pPr lvl="2"/>
            <a:r>
              <a:rPr lang="sv-SE" dirty="0" err="1" smtClean="0"/>
              <a:t>Third</a:t>
            </a:r>
            <a:r>
              <a:rPr lang="sv-SE" dirty="0" smtClean="0"/>
              <a:t> </a:t>
            </a:r>
            <a:r>
              <a:rPr lang="sv-SE" dirty="0" err="1" smtClean="0"/>
              <a:t>level</a:t>
            </a:r>
            <a:endParaRPr lang="sv-SE" dirty="0" smtClean="0"/>
          </a:p>
          <a:p>
            <a:pPr lvl="3"/>
            <a:r>
              <a:rPr lang="sv-SE" dirty="0" err="1" smtClean="0"/>
              <a:t>Fourth</a:t>
            </a:r>
            <a:r>
              <a:rPr lang="sv-SE" dirty="0" smtClean="0"/>
              <a:t> </a:t>
            </a:r>
            <a:r>
              <a:rPr lang="sv-SE" dirty="0" err="1" smtClean="0"/>
              <a:t>level</a:t>
            </a:r>
            <a:endParaRPr lang="sv-SE" dirty="0" smtClean="0"/>
          </a:p>
          <a:p>
            <a:pPr lvl="4"/>
            <a:r>
              <a:rPr lang="sv-SE" dirty="0" err="1" smtClean="0"/>
              <a:t>Fifth</a:t>
            </a:r>
            <a:r>
              <a:rPr lang="sv-SE" dirty="0" smtClean="0"/>
              <a:t> </a:t>
            </a:r>
            <a:r>
              <a:rPr lang="sv-SE" dirty="0" err="1" smtClean="0"/>
              <a:t>level</a:t>
            </a:r>
            <a:endParaRPr lang="sv-SE" dirty="0" smtClean="0"/>
          </a:p>
          <a:p>
            <a:pPr lvl="5"/>
            <a:r>
              <a:rPr lang="sv-SE" dirty="0" err="1" smtClean="0"/>
              <a:t>Sixth</a:t>
            </a:r>
            <a:r>
              <a:rPr lang="sv-SE" dirty="0" smtClean="0"/>
              <a:t> </a:t>
            </a:r>
            <a:r>
              <a:rPr lang="sv-SE" dirty="0" err="1" smtClean="0"/>
              <a:t>level</a:t>
            </a:r>
            <a:endParaRPr lang="sv-SE" dirty="0" smtClean="0"/>
          </a:p>
          <a:p>
            <a:pPr lvl="6"/>
            <a:r>
              <a:rPr lang="sv-SE" dirty="0" err="1" smtClean="0"/>
              <a:t>Seventh</a:t>
            </a:r>
            <a:r>
              <a:rPr lang="sv-SE" dirty="0" smtClean="0"/>
              <a:t> </a:t>
            </a:r>
            <a:r>
              <a:rPr lang="sv-SE" dirty="0" err="1" smtClean="0"/>
              <a:t>level</a:t>
            </a:r>
            <a:endParaRPr lang="sv-SE" dirty="0" smtClean="0"/>
          </a:p>
          <a:p>
            <a:pPr lvl="7"/>
            <a:r>
              <a:rPr lang="sv-SE" dirty="0" err="1" smtClean="0"/>
              <a:t>Eigth</a:t>
            </a:r>
            <a:r>
              <a:rPr lang="sv-SE" dirty="0" smtClean="0"/>
              <a:t> </a:t>
            </a:r>
            <a:r>
              <a:rPr lang="sv-SE" dirty="0" err="1" smtClean="0"/>
              <a:t>level</a:t>
            </a:r>
            <a:endParaRPr lang="sv-SE" dirty="0" smtClean="0"/>
          </a:p>
        </p:txBody>
      </p:sp>
      <p:sp>
        <p:nvSpPr>
          <p:cNvPr id="6" name="Platshållare för sidfot 13"/>
          <p:cNvSpPr>
            <a:spLocks noGrp="1"/>
          </p:cNvSpPr>
          <p:nvPr>
            <p:ph type="ftr" sz="quarter" idx="3"/>
          </p:nvPr>
        </p:nvSpPr>
        <p:spPr>
          <a:xfrm>
            <a:off x="717550" y="4827240"/>
            <a:ext cx="2895600" cy="153888"/>
          </a:xfrm>
          <a:prstGeom prst="rect">
            <a:avLst/>
          </a:prstGeom>
        </p:spPr>
        <p:txBody>
          <a:bodyPr vert="horz" lIns="0" tIns="0" rIns="0" bIns="0" rtlCol="0" anchor="ctr">
            <a:spAutoFit/>
          </a:bodyPr>
          <a:lstStyle>
            <a:lvl1pPr algn="l">
              <a:defRPr sz="1000">
                <a:solidFill>
                  <a:schemeClr val="tx1">
                    <a:tint val="75000"/>
                  </a:schemeClr>
                </a:solidFill>
              </a:defRPr>
            </a:lvl1pPr>
          </a:lstStyle>
          <a:p>
            <a:r>
              <a:rPr lang="sv-SE" dirty="0" smtClean="0"/>
              <a:t>|  Gemalto M2M</a:t>
            </a:r>
            <a:endParaRPr lang="en-US" dirty="0"/>
          </a:p>
        </p:txBody>
      </p:sp>
      <p:sp>
        <p:nvSpPr>
          <p:cNvPr id="8" name="Platshållare för bildnummer 5"/>
          <p:cNvSpPr>
            <a:spLocks noGrp="1"/>
          </p:cNvSpPr>
          <p:nvPr>
            <p:ph type="sldNum" sz="quarter" idx="4"/>
          </p:nvPr>
        </p:nvSpPr>
        <p:spPr>
          <a:xfrm>
            <a:off x="393700" y="4828747"/>
            <a:ext cx="266700" cy="153888"/>
          </a:xfrm>
          <a:prstGeom prst="rect">
            <a:avLst/>
          </a:prstGeom>
        </p:spPr>
        <p:txBody>
          <a:bodyPr vert="horz" wrap="square" lIns="0" tIns="0" rIns="0" bIns="0" rtlCol="0" anchor="ctr">
            <a:spAutoFit/>
          </a:bodyPr>
          <a:lstStyle>
            <a:lvl1pPr algn="r">
              <a:defRPr lang="en-GB" sz="1000" smtClean="0">
                <a:solidFill>
                  <a:schemeClr val="tx1">
                    <a:tint val="75000"/>
                  </a:schemeClr>
                </a:solidFill>
              </a:defRPr>
            </a:lvl1pPr>
          </a:lstStyle>
          <a:p>
            <a:fld id="{21DD069B-AC54-4A5D-8190-A1CB62E1E50C}" type="slidenum">
              <a:rPr lang="en-GB" smtClean="0"/>
              <a:pPr/>
              <a:t>‹#›</a:t>
            </a:fld>
            <a:endParaRPr lang="en-GB" dirty="0"/>
          </a:p>
        </p:txBody>
      </p:sp>
    </p:spTree>
    <p:extLst>
      <p:ext uri="{BB962C8B-B14F-4D97-AF65-F5344CB8AC3E}">
        <p14:creationId xmlns:p14="http://schemas.microsoft.com/office/powerpoint/2010/main" val="2293652790"/>
      </p:ext>
    </p:extLst>
  </p:cSld>
  <p:clrMapOvr>
    <a:masterClrMapping/>
  </p:clrMapOvr>
  <p:timing>
    <p:tnLst>
      <p:par>
        <p:cTn xmlns:p14="http://schemas.microsoft.com/office/powerpoint/2010/mai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New Template_Content 1 Line Title">
    <p:spTree>
      <p:nvGrpSpPr>
        <p:cNvPr id="1" name=""/>
        <p:cNvGrpSpPr/>
        <p:nvPr/>
      </p:nvGrpSpPr>
      <p:grpSpPr>
        <a:xfrm>
          <a:off x="0" y="0"/>
          <a:ext cx="0" cy="0"/>
          <a:chOff x="0" y="0"/>
          <a:chExt cx="0" cy="0"/>
        </a:xfrm>
      </p:grpSpPr>
      <p:sp>
        <p:nvSpPr>
          <p:cNvPr id="3" name="Rectangle 2"/>
          <p:cNvSpPr/>
          <p:nvPr userDrawn="1"/>
        </p:nvSpPr>
        <p:spPr>
          <a:xfrm>
            <a:off x="0" y="0"/>
            <a:ext cx="576263" cy="557213"/>
          </a:xfrm>
          <a:prstGeom prst="rect">
            <a:avLst/>
          </a:prstGeom>
          <a:gradFill flip="none" rotWithShape="1">
            <a:gsLst>
              <a:gs pos="20000">
                <a:srgbClr val="355469"/>
              </a:gs>
              <a:gs pos="90000">
                <a:schemeClr val="accent1"/>
              </a:gs>
            </a:gsLst>
            <a:lin ang="162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nvGrpSpPr>
          <p:cNvPr id="4" name="Group 13"/>
          <p:cNvGrpSpPr>
            <a:grpSpLocks/>
          </p:cNvGrpSpPr>
          <p:nvPr userDrawn="1"/>
        </p:nvGrpSpPr>
        <p:grpSpPr bwMode="auto">
          <a:xfrm>
            <a:off x="0" y="636588"/>
            <a:ext cx="9144000" cy="4189412"/>
            <a:chOff x="0" y="1066800"/>
            <a:chExt cx="9144001" cy="4510071"/>
          </a:xfrm>
        </p:grpSpPr>
        <p:sp>
          <p:nvSpPr>
            <p:cNvPr id="5" name="Rectangle 4"/>
            <p:cNvSpPr/>
            <p:nvPr/>
          </p:nvSpPr>
          <p:spPr>
            <a:xfrm>
              <a:off x="0" y="1066800"/>
              <a:ext cx="9140826" cy="4310118"/>
            </a:xfrm>
            <a:prstGeom prst="rect">
              <a:avLst/>
            </a:prstGeom>
            <a:gradFill flip="none" rotWithShape="1">
              <a:gsLst>
                <a:gs pos="100000">
                  <a:schemeClr val="bg1">
                    <a:lumMod val="75000"/>
                  </a:schemeClr>
                </a:gs>
                <a:gs pos="1250">
                  <a:schemeClr val="bg1"/>
                </a:gs>
                <a:gs pos="66000">
                  <a:schemeClr val="bg1">
                    <a:lumMod val="9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 name="Rectangle 5"/>
            <p:cNvSpPr/>
            <p:nvPr/>
          </p:nvSpPr>
          <p:spPr>
            <a:xfrm>
              <a:off x="2498" y="5326698"/>
              <a:ext cx="9141503" cy="250173"/>
            </a:xfrm>
            <a:prstGeom prst="rect">
              <a:avLst/>
            </a:prstGeom>
            <a:gradFill flip="none" rotWithShape="1">
              <a:gsLst>
                <a:gs pos="100000">
                  <a:schemeClr val="bg1">
                    <a:lumMod val="85000"/>
                  </a:schemeClr>
                </a:gs>
                <a:gs pos="1250">
                  <a:schemeClr val="bg1">
                    <a:alpha val="0"/>
                  </a:schemeClr>
                </a:gs>
                <a:gs pos="42000">
                  <a:schemeClr val="bg1">
                    <a:lumMod val="95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sp>
        <p:nvSpPr>
          <p:cNvPr id="2" name="Title 1"/>
          <p:cNvSpPr>
            <a:spLocks noGrp="1"/>
          </p:cNvSpPr>
          <p:nvPr>
            <p:ph type="title"/>
          </p:nvPr>
        </p:nvSpPr>
        <p:spPr>
          <a:xfrm>
            <a:off x="804347" y="245538"/>
            <a:ext cx="8229586" cy="406395"/>
          </a:xfrm>
        </p:spPr>
        <p:txBody>
          <a:bodyPr/>
          <a:lstStyle/>
          <a:p>
            <a:r>
              <a:rPr lang="en-US" smtClean="0"/>
              <a:t>Click to edit Master title style</a:t>
            </a:r>
            <a:endParaRPr lang="en-US" dirty="0"/>
          </a:p>
        </p:txBody>
      </p:sp>
    </p:spTree>
    <p:extLst>
      <p:ext uri="{BB962C8B-B14F-4D97-AF65-F5344CB8AC3E}">
        <p14:creationId xmlns:p14="http://schemas.microsoft.com/office/powerpoint/2010/main" val="1474766167"/>
      </p:ext>
    </p:extLst>
  </p:cSld>
  <p:clrMapOvr>
    <a:masterClrMapping/>
  </p:clrMapOvr>
  <p:transition xmlns:p14="http://schemas.microsoft.com/office/powerpoint/2010/mai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New Template_Title 1">
    <p:bg>
      <p:bgPr>
        <a:solidFill>
          <a:schemeClr val="bg1"/>
        </a:solidFill>
        <a:effectLst/>
      </p:bgPr>
    </p:bg>
    <p:spTree>
      <p:nvGrpSpPr>
        <p:cNvPr id="1" name=""/>
        <p:cNvGrpSpPr/>
        <p:nvPr/>
      </p:nvGrpSpPr>
      <p:grpSpPr>
        <a:xfrm>
          <a:off x="0" y="0"/>
          <a:ext cx="0" cy="0"/>
          <a:chOff x="0" y="0"/>
          <a:chExt cx="0" cy="0"/>
        </a:xfrm>
      </p:grpSpPr>
      <p:sp>
        <p:nvSpPr>
          <p:cNvPr id="6" name="Rectangle 5"/>
          <p:cNvSpPr>
            <a:spLocks noChangeArrowheads="1"/>
          </p:cNvSpPr>
          <p:nvPr userDrawn="1"/>
        </p:nvSpPr>
        <p:spPr bwMode="auto">
          <a:xfrm>
            <a:off x="0" y="0"/>
            <a:ext cx="9144000" cy="5143500"/>
          </a:xfrm>
          <a:prstGeom prst="rect">
            <a:avLst/>
          </a:prstGeom>
          <a:gradFill rotWithShape="1">
            <a:gsLst>
              <a:gs pos="0">
                <a:srgbClr val="5382A1"/>
              </a:gs>
              <a:gs pos="80000">
                <a:srgbClr val="355469"/>
              </a:gs>
              <a:gs pos="100000">
                <a:srgbClr val="355469"/>
              </a:gs>
            </a:gsLst>
            <a:lin ang="5400000"/>
          </a:gradFill>
          <a:ln>
            <a:noFill/>
          </a:ln>
          <a:effectLst>
            <a:outerShdw blurRad="152400" dist="63500" dir="2700000" algn="tl" rotWithShape="0">
              <a:srgbClr val="808080">
                <a:alpha val="39998"/>
              </a:srgbClr>
            </a:outerShdw>
          </a:effectLst>
          <a:extLst>
            <a:ext uri="{91240B29-F687-4f45-9708-019B960494DF}">
              <a14:hiddenLine xmlns:a14="http://schemas.microsoft.com/office/drawing/2010/main" w="25400">
                <a:solidFill>
                  <a:srgbClr val="000000"/>
                </a:solidFill>
                <a:miter lim="800000"/>
                <a:headEnd/>
                <a:tailEnd/>
              </a14:hiddenLine>
            </a:ext>
          </a:extLst>
        </p:spPr>
        <p:txBody>
          <a:bodyPr anchor="ctr"/>
          <a:lstStyle/>
          <a:p>
            <a:pPr algn="ctr" fontAlgn="auto">
              <a:spcBef>
                <a:spcPts val="0"/>
              </a:spcBef>
              <a:spcAft>
                <a:spcPts val="0"/>
              </a:spcAft>
              <a:defRPr/>
            </a:pPr>
            <a:endParaRPr lang="en-US">
              <a:solidFill>
                <a:schemeClr val="lt1"/>
              </a:solidFill>
              <a:latin typeface="+mn-lt"/>
              <a:ea typeface="+mn-ea"/>
            </a:endParaRPr>
          </a:p>
        </p:txBody>
      </p:sp>
      <p:sp>
        <p:nvSpPr>
          <p:cNvPr id="7" name="Rectangle 6"/>
          <p:cNvSpPr>
            <a:spLocks noChangeArrowheads="1"/>
          </p:cNvSpPr>
          <p:nvPr userDrawn="1"/>
        </p:nvSpPr>
        <p:spPr bwMode="auto">
          <a:xfrm>
            <a:off x="5943600" y="0"/>
            <a:ext cx="3200400" cy="5143500"/>
          </a:xfrm>
          <a:prstGeom prst="rect">
            <a:avLst/>
          </a:prstGeom>
          <a:gradFill rotWithShape="1">
            <a:gsLst>
              <a:gs pos="0">
                <a:srgbClr val="5382A1"/>
              </a:gs>
              <a:gs pos="80000">
                <a:srgbClr val="355469"/>
              </a:gs>
              <a:gs pos="100000">
                <a:srgbClr val="355469"/>
              </a:gs>
            </a:gsLst>
            <a:lin ang="5400000"/>
          </a:gradFill>
          <a:ln>
            <a:noFill/>
          </a:ln>
          <a:effectLst>
            <a:outerShdw blurRad="635000" algn="tl" rotWithShape="0">
              <a:srgbClr val="808080">
                <a:alpha val="54999"/>
              </a:srgbClr>
            </a:outerShdw>
          </a:effectLst>
          <a:extLst>
            <a:ext uri="{91240B29-F687-4f45-9708-019B960494DF}">
              <a14:hiddenLine xmlns:a14="http://schemas.microsoft.com/office/drawing/2010/main" w="25400">
                <a:solidFill>
                  <a:srgbClr val="000000"/>
                </a:solidFill>
                <a:miter lim="800000"/>
                <a:headEnd/>
                <a:tailEnd/>
              </a14:hiddenLine>
            </a:ext>
          </a:extLst>
        </p:spPr>
        <p:txBody>
          <a:bodyPr anchor="ctr"/>
          <a:lstStyle/>
          <a:p>
            <a:pPr algn="ctr" fontAlgn="auto">
              <a:spcBef>
                <a:spcPts val="0"/>
              </a:spcBef>
              <a:spcAft>
                <a:spcPts val="0"/>
              </a:spcAft>
              <a:defRPr/>
            </a:pPr>
            <a:endParaRPr lang="en-US">
              <a:solidFill>
                <a:schemeClr val="lt1"/>
              </a:solidFill>
              <a:latin typeface="+mn-lt"/>
              <a:ea typeface="+mn-ea"/>
            </a:endParaRPr>
          </a:p>
        </p:txBody>
      </p:sp>
      <p:pic>
        <p:nvPicPr>
          <p:cNvPr id="8" name="Picture 22" descr="JavaOne_wht_rgb.png"/>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290513" y="0"/>
            <a:ext cx="2332037" cy="1033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itle 1"/>
          <p:cNvSpPr>
            <a:spLocks noGrp="1"/>
          </p:cNvSpPr>
          <p:nvPr>
            <p:ph type="title"/>
          </p:nvPr>
        </p:nvSpPr>
        <p:spPr bwMode="white">
          <a:xfrm>
            <a:off x="451484" y="1583267"/>
            <a:ext cx="5026449" cy="1230657"/>
          </a:xfrm>
        </p:spPr>
        <p:txBody>
          <a:bodyPr anchor="b"/>
          <a:lstStyle>
            <a:lvl1pPr>
              <a:defRPr sz="2800">
                <a:solidFill>
                  <a:schemeClr val="bg1"/>
                </a:solidFill>
              </a:defRPr>
            </a:lvl1pPr>
          </a:lstStyle>
          <a:p>
            <a:r>
              <a:rPr lang="en-US" smtClean="0"/>
              <a:t>Click to edit Master title style</a:t>
            </a:r>
            <a:endParaRPr lang="en-US" dirty="0"/>
          </a:p>
        </p:txBody>
      </p:sp>
      <p:sp>
        <p:nvSpPr>
          <p:cNvPr id="5" name="Text Placeholder 4"/>
          <p:cNvSpPr>
            <a:spLocks noGrp="1"/>
          </p:cNvSpPr>
          <p:nvPr>
            <p:ph type="body" sz="quarter" idx="13"/>
          </p:nvPr>
        </p:nvSpPr>
        <p:spPr bwMode="white">
          <a:xfrm>
            <a:off x="450849" y="2914276"/>
            <a:ext cx="5027083" cy="1048124"/>
          </a:xfrm>
        </p:spPr>
        <p:txBody>
          <a:bodyPr/>
          <a:lstStyle>
            <a:lvl1pPr marL="0" indent="0">
              <a:spcAft>
                <a:spcPts val="0"/>
              </a:spcAft>
              <a:buNone/>
              <a:defRPr>
                <a:solidFill>
                  <a:schemeClr val="bg1"/>
                </a:solidFill>
              </a:defRPr>
            </a:lvl1pPr>
          </a:lstStyle>
          <a:p>
            <a:pPr lvl="0"/>
            <a:r>
              <a:rPr lang="en-US" dirty="0" smtClean="0"/>
              <a:t>Click to edit Master text styles</a:t>
            </a:r>
          </a:p>
        </p:txBody>
      </p:sp>
      <p:sp>
        <p:nvSpPr>
          <p:cNvPr id="3" name="Picture Placeholder 2"/>
          <p:cNvSpPr>
            <a:spLocks noGrp="1"/>
          </p:cNvSpPr>
          <p:nvPr>
            <p:ph type="pic" sz="quarter" idx="14"/>
          </p:nvPr>
        </p:nvSpPr>
        <p:spPr>
          <a:xfrm>
            <a:off x="5943600" y="0"/>
            <a:ext cx="3200400" cy="5143500"/>
          </a:xfrm>
          <a:effectLst>
            <a:innerShdw blurRad="63500" dist="50800" dir="10800000">
              <a:prstClr val="black">
                <a:alpha val="50000"/>
              </a:prstClr>
            </a:innerShdw>
          </a:effectLst>
        </p:spPr>
        <p:txBody>
          <a:bodyPr rtlCol="0" anchor="ctr" anchorCtr="1">
            <a:noAutofit/>
          </a:bodyPr>
          <a:lstStyle>
            <a:lvl1pPr marL="60325" indent="0">
              <a:buFontTx/>
              <a:buNone/>
              <a:defRPr baseline="0">
                <a:solidFill>
                  <a:schemeClr val="bg1"/>
                </a:solidFill>
              </a:defRPr>
            </a:lvl1pPr>
          </a:lstStyle>
          <a:p>
            <a:pPr lvl="0"/>
            <a:r>
              <a:rPr lang="en-US" noProof="0" smtClean="0"/>
              <a:t>Drag picture to placeholder or click icon to add</a:t>
            </a:r>
            <a:endParaRPr lang="en-US" noProof="0" dirty="0"/>
          </a:p>
        </p:txBody>
      </p:sp>
    </p:spTree>
    <p:extLst>
      <p:ext uri="{BB962C8B-B14F-4D97-AF65-F5344CB8AC3E}">
        <p14:creationId xmlns:p14="http://schemas.microsoft.com/office/powerpoint/2010/main" val="2470509112"/>
      </p:ext>
    </p:extLst>
  </p:cSld>
  <p:clrMapOvr>
    <a:masterClrMapping/>
  </p:clrMapOvr>
  <p:transition xmlns:p14="http://schemas.microsoft.com/office/powerpoint/2010/mai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New Template_Title 2">
    <p:bg>
      <p:bgPr>
        <a:solidFill>
          <a:schemeClr val="bg1"/>
        </a:solidFill>
        <a:effectLst/>
      </p:bgPr>
    </p:bg>
    <p:spTree>
      <p:nvGrpSpPr>
        <p:cNvPr id="1" name=""/>
        <p:cNvGrpSpPr/>
        <p:nvPr/>
      </p:nvGrpSpPr>
      <p:grpSpPr>
        <a:xfrm>
          <a:off x="0" y="0"/>
          <a:ext cx="0" cy="0"/>
          <a:chOff x="0" y="0"/>
          <a:chExt cx="0" cy="0"/>
        </a:xfrm>
      </p:grpSpPr>
      <p:sp>
        <p:nvSpPr>
          <p:cNvPr id="6" name="Rectangle 5"/>
          <p:cNvSpPr/>
          <p:nvPr userDrawn="1"/>
        </p:nvSpPr>
        <p:spPr>
          <a:xfrm>
            <a:off x="0" y="-25400"/>
            <a:ext cx="9144000" cy="516890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7" name="Rectangle 6"/>
          <p:cNvSpPr>
            <a:spLocks noChangeArrowheads="1"/>
          </p:cNvSpPr>
          <p:nvPr userDrawn="1"/>
        </p:nvSpPr>
        <p:spPr bwMode="auto">
          <a:xfrm>
            <a:off x="0" y="-25400"/>
            <a:ext cx="9144000" cy="4157663"/>
          </a:xfrm>
          <a:prstGeom prst="rect">
            <a:avLst/>
          </a:prstGeom>
          <a:gradFill rotWithShape="1">
            <a:gsLst>
              <a:gs pos="0">
                <a:srgbClr val="5382A1"/>
              </a:gs>
              <a:gs pos="80000">
                <a:srgbClr val="355469"/>
              </a:gs>
              <a:gs pos="100000">
                <a:srgbClr val="355469"/>
              </a:gs>
            </a:gsLst>
            <a:lin ang="5400000"/>
          </a:gradFill>
          <a:ln>
            <a:noFill/>
          </a:ln>
          <a:effectLst>
            <a:outerShdw blurRad="152400" dist="63500" dir="2700000" algn="tl" rotWithShape="0">
              <a:srgbClr val="808080">
                <a:alpha val="39998"/>
              </a:srgbClr>
            </a:outerShdw>
          </a:effectLst>
          <a:extLst>
            <a:ext uri="{91240B29-F687-4f45-9708-019B960494DF}">
              <a14:hiddenLine xmlns:a14="http://schemas.microsoft.com/office/drawing/2010/main" w="25400">
                <a:solidFill>
                  <a:srgbClr val="000000"/>
                </a:solidFill>
                <a:miter lim="800000"/>
                <a:headEnd/>
                <a:tailEnd/>
              </a14:hiddenLine>
            </a:ext>
          </a:extLst>
        </p:spPr>
        <p:txBody>
          <a:bodyPr anchor="ctr"/>
          <a:lstStyle/>
          <a:p>
            <a:pPr algn="ctr" fontAlgn="auto">
              <a:spcBef>
                <a:spcPts val="0"/>
              </a:spcBef>
              <a:spcAft>
                <a:spcPts val="0"/>
              </a:spcAft>
              <a:defRPr/>
            </a:pPr>
            <a:endParaRPr lang="en-US">
              <a:solidFill>
                <a:schemeClr val="lt1"/>
              </a:solidFill>
              <a:latin typeface="+mn-lt"/>
              <a:ea typeface="+mn-ea"/>
            </a:endParaRPr>
          </a:p>
        </p:txBody>
      </p:sp>
      <p:sp>
        <p:nvSpPr>
          <p:cNvPr id="8" name="Rectangle 7"/>
          <p:cNvSpPr>
            <a:spLocks noChangeArrowheads="1"/>
          </p:cNvSpPr>
          <p:nvPr userDrawn="1"/>
        </p:nvSpPr>
        <p:spPr bwMode="auto">
          <a:xfrm>
            <a:off x="5943600" y="-25400"/>
            <a:ext cx="3200400" cy="4157663"/>
          </a:xfrm>
          <a:prstGeom prst="rect">
            <a:avLst/>
          </a:prstGeom>
          <a:gradFill rotWithShape="1">
            <a:gsLst>
              <a:gs pos="0">
                <a:srgbClr val="5382A1"/>
              </a:gs>
              <a:gs pos="80000">
                <a:srgbClr val="355469"/>
              </a:gs>
              <a:gs pos="100000">
                <a:srgbClr val="355469"/>
              </a:gs>
            </a:gsLst>
            <a:lin ang="5400000"/>
          </a:gradFill>
          <a:ln>
            <a:noFill/>
          </a:ln>
          <a:effectLst>
            <a:outerShdw blurRad="635000" algn="tl" rotWithShape="0">
              <a:srgbClr val="808080">
                <a:alpha val="54999"/>
              </a:srgbClr>
            </a:outerShdw>
          </a:effectLst>
          <a:extLst>
            <a:ext uri="{91240B29-F687-4f45-9708-019B960494DF}">
              <a14:hiddenLine xmlns:a14="http://schemas.microsoft.com/office/drawing/2010/main" w="25400">
                <a:solidFill>
                  <a:srgbClr val="000000"/>
                </a:solidFill>
                <a:miter lim="800000"/>
                <a:headEnd/>
                <a:tailEnd/>
              </a14:hiddenLine>
            </a:ext>
          </a:extLst>
        </p:spPr>
        <p:txBody>
          <a:bodyPr anchor="ctr"/>
          <a:lstStyle/>
          <a:p>
            <a:pPr algn="ctr" fontAlgn="auto">
              <a:spcBef>
                <a:spcPts val="0"/>
              </a:spcBef>
              <a:spcAft>
                <a:spcPts val="0"/>
              </a:spcAft>
              <a:defRPr/>
            </a:pPr>
            <a:endParaRPr lang="en-US">
              <a:solidFill>
                <a:schemeClr val="lt1"/>
              </a:solidFill>
              <a:latin typeface="+mn-lt"/>
              <a:ea typeface="+mn-ea"/>
            </a:endParaRPr>
          </a:p>
        </p:txBody>
      </p:sp>
      <p:pic>
        <p:nvPicPr>
          <p:cNvPr id="9" name="Picture 25" descr="JavaOne_wht_rgb.png"/>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290513" y="0"/>
            <a:ext cx="2332037" cy="1033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itle 1"/>
          <p:cNvSpPr>
            <a:spLocks noGrp="1"/>
          </p:cNvSpPr>
          <p:nvPr>
            <p:ph type="title"/>
          </p:nvPr>
        </p:nvSpPr>
        <p:spPr bwMode="white">
          <a:xfrm>
            <a:off x="451485" y="1583267"/>
            <a:ext cx="5026448" cy="1230657"/>
          </a:xfrm>
        </p:spPr>
        <p:txBody>
          <a:bodyPr anchor="b"/>
          <a:lstStyle>
            <a:lvl1pPr>
              <a:defRPr sz="2800">
                <a:solidFill>
                  <a:schemeClr val="bg1"/>
                </a:solidFill>
              </a:defRPr>
            </a:lvl1pPr>
          </a:lstStyle>
          <a:p>
            <a:r>
              <a:rPr lang="en-US" smtClean="0"/>
              <a:t>Click to edit Master title style</a:t>
            </a:r>
            <a:endParaRPr lang="en-US" dirty="0"/>
          </a:p>
        </p:txBody>
      </p:sp>
      <p:sp>
        <p:nvSpPr>
          <p:cNvPr id="5" name="Text Placeholder 4"/>
          <p:cNvSpPr>
            <a:spLocks noGrp="1"/>
          </p:cNvSpPr>
          <p:nvPr>
            <p:ph type="body" sz="quarter" idx="13"/>
          </p:nvPr>
        </p:nvSpPr>
        <p:spPr bwMode="white">
          <a:xfrm>
            <a:off x="450849" y="2914276"/>
            <a:ext cx="5027083" cy="1048124"/>
          </a:xfrm>
        </p:spPr>
        <p:txBody>
          <a:bodyPr/>
          <a:lstStyle>
            <a:lvl1pPr marL="0" marR="0" indent="0" algn="l" defTabSz="228600" rtl="0" eaLnBrk="1" fontAlgn="auto" latinLnBrk="0" hangingPunct="1">
              <a:lnSpc>
                <a:spcPct val="100000"/>
              </a:lnSpc>
              <a:spcBef>
                <a:spcPts val="0"/>
              </a:spcBef>
              <a:spcAft>
                <a:spcPts val="0"/>
              </a:spcAft>
              <a:buClr>
                <a:srgbClr val="FF0000"/>
              </a:buClr>
              <a:buSzPct val="85000"/>
              <a:buFont typeface="Wingdings" pitchFamily="2" charset="2"/>
              <a:buNone/>
              <a:tabLst/>
              <a:defRPr>
                <a:solidFill>
                  <a:schemeClr val="bg1"/>
                </a:solidFill>
              </a:defRPr>
            </a:lvl1pPr>
          </a:lstStyle>
          <a:p>
            <a:pPr lvl="0"/>
            <a:r>
              <a:rPr lang="en-US" dirty="0" smtClean="0"/>
              <a:t>Click to edit Master text styles</a:t>
            </a:r>
          </a:p>
        </p:txBody>
      </p:sp>
      <p:sp>
        <p:nvSpPr>
          <p:cNvPr id="3" name="Picture Placeholder 2"/>
          <p:cNvSpPr>
            <a:spLocks noGrp="1"/>
          </p:cNvSpPr>
          <p:nvPr>
            <p:ph type="pic" sz="quarter" idx="14"/>
          </p:nvPr>
        </p:nvSpPr>
        <p:spPr>
          <a:xfrm>
            <a:off x="5943600" y="-25400"/>
            <a:ext cx="3200400" cy="4157663"/>
          </a:xfrm>
          <a:effectLst>
            <a:innerShdw blurRad="63500" dist="50800" dir="10800000">
              <a:prstClr val="black">
                <a:alpha val="50000"/>
              </a:prstClr>
            </a:innerShdw>
          </a:effectLst>
        </p:spPr>
        <p:txBody>
          <a:bodyPr rtlCol="0" anchor="ctr" anchorCtr="1">
            <a:noAutofit/>
          </a:bodyPr>
          <a:lstStyle>
            <a:lvl1pPr>
              <a:buFontTx/>
              <a:buNone/>
              <a:defRPr lang="en-US" baseline="0">
                <a:solidFill>
                  <a:schemeClr val="bg1"/>
                </a:solidFill>
              </a:defRPr>
            </a:lvl1pPr>
          </a:lstStyle>
          <a:p>
            <a:pPr lvl="0"/>
            <a:r>
              <a:rPr lang="en-US" noProof="0" smtClean="0"/>
              <a:t>Drag picture to placeholder or click icon to add</a:t>
            </a:r>
            <a:endParaRPr lang="en-US" noProof="0" dirty="0"/>
          </a:p>
        </p:txBody>
      </p:sp>
    </p:spTree>
    <p:extLst>
      <p:ext uri="{BB962C8B-B14F-4D97-AF65-F5344CB8AC3E}">
        <p14:creationId xmlns:p14="http://schemas.microsoft.com/office/powerpoint/2010/main" val="2457513867"/>
      </p:ext>
    </p:extLst>
  </p:cSld>
  <p:clrMapOvr>
    <a:masterClrMapping/>
  </p:clrMapOvr>
  <p:transition xmlns:p14="http://schemas.microsoft.com/office/powerpoint/2010/mai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New Template_Program Agenda">
    <p:bg>
      <p:bgPr>
        <a:solidFill>
          <a:schemeClr val="bg1"/>
        </a:solidFill>
        <a:effectLst/>
      </p:bgPr>
    </p:bg>
    <p:spTree>
      <p:nvGrpSpPr>
        <p:cNvPr id="1" name=""/>
        <p:cNvGrpSpPr/>
        <p:nvPr/>
      </p:nvGrpSpPr>
      <p:grpSpPr>
        <a:xfrm>
          <a:off x="0" y="0"/>
          <a:ext cx="0" cy="0"/>
          <a:chOff x="0" y="0"/>
          <a:chExt cx="0" cy="0"/>
        </a:xfrm>
      </p:grpSpPr>
      <p:sp>
        <p:nvSpPr>
          <p:cNvPr id="4" name="Rectangle 3"/>
          <p:cNvSpPr>
            <a:spLocks noChangeArrowheads="1"/>
          </p:cNvSpPr>
          <p:nvPr userDrawn="1"/>
        </p:nvSpPr>
        <p:spPr bwMode="auto">
          <a:xfrm>
            <a:off x="0" y="1160463"/>
            <a:ext cx="9144000" cy="2979737"/>
          </a:xfrm>
          <a:prstGeom prst="rect">
            <a:avLst/>
          </a:prstGeom>
          <a:gradFill rotWithShape="1">
            <a:gsLst>
              <a:gs pos="0">
                <a:srgbClr val="F3F3F3"/>
              </a:gs>
              <a:gs pos="100000">
                <a:srgbClr val="B3B3B3"/>
              </a:gs>
            </a:gsLst>
            <a:lin ang="5400000"/>
          </a:gradFill>
          <a:ln>
            <a:noFill/>
          </a:ln>
          <a:effectLst>
            <a:outerShdw blurRad="152400" dist="63500" dir="7799993" algn="tl" rotWithShape="0">
              <a:srgbClr val="808080">
                <a:alpha val="39998"/>
              </a:srgbClr>
            </a:outerShdw>
          </a:effectLst>
          <a:extLst>
            <a:ext uri="{91240B29-F687-4f45-9708-019B960494DF}">
              <a14:hiddenLine xmlns:a14="http://schemas.microsoft.com/office/drawing/2010/main" w="25400">
                <a:solidFill>
                  <a:srgbClr val="000000"/>
                </a:solidFill>
                <a:miter lim="800000"/>
                <a:headEnd/>
                <a:tailEnd/>
              </a14:hiddenLine>
            </a:ext>
          </a:extLst>
        </p:spPr>
        <p:txBody>
          <a:bodyPr anchor="ctr"/>
          <a:lstStyle/>
          <a:p>
            <a:pPr algn="ctr" fontAlgn="auto">
              <a:spcBef>
                <a:spcPts val="0"/>
              </a:spcBef>
              <a:spcAft>
                <a:spcPts val="0"/>
              </a:spcAft>
              <a:defRPr/>
            </a:pPr>
            <a:endParaRPr lang="en-US">
              <a:solidFill>
                <a:schemeClr val="lt1"/>
              </a:solidFill>
              <a:latin typeface="+mn-lt"/>
              <a:ea typeface="+mn-ea"/>
            </a:endParaRPr>
          </a:p>
        </p:txBody>
      </p:sp>
      <p:sp>
        <p:nvSpPr>
          <p:cNvPr id="6" name="Rectangle 5"/>
          <p:cNvSpPr/>
          <p:nvPr userDrawn="1"/>
        </p:nvSpPr>
        <p:spPr>
          <a:xfrm>
            <a:off x="0" y="0"/>
            <a:ext cx="576263" cy="557213"/>
          </a:xfrm>
          <a:prstGeom prst="rect">
            <a:avLst/>
          </a:prstGeom>
          <a:gradFill flip="none" rotWithShape="1">
            <a:gsLst>
              <a:gs pos="20000">
                <a:srgbClr val="355469"/>
              </a:gs>
              <a:gs pos="90000">
                <a:schemeClr val="accent1"/>
              </a:gs>
            </a:gsLst>
            <a:lin ang="162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7" name="Title 1"/>
          <p:cNvSpPr>
            <a:spLocks noGrp="1"/>
          </p:cNvSpPr>
          <p:nvPr>
            <p:ph type="title"/>
          </p:nvPr>
        </p:nvSpPr>
        <p:spPr>
          <a:xfrm>
            <a:off x="804981" y="245538"/>
            <a:ext cx="7771752" cy="761995"/>
          </a:xfrm>
        </p:spPr>
        <p:txBody>
          <a:bodyPr/>
          <a:lstStyle>
            <a:lvl1pPr algn="l" defTabSz="914400" rtl="0" eaLnBrk="1" latinLnBrk="0" hangingPunct="1">
              <a:lnSpc>
                <a:spcPct val="90000"/>
              </a:lnSpc>
              <a:spcBef>
                <a:spcPct val="0"/>
              </a:spcBef>
              <a:buNone/>
              <a:defRPr lang="en-US" sz="2800" b="1" kern="1200" dirty="0">
                <a:ln w="0">
                  <a:noFill/>
                </a:ln>
                <a:solidFill>
                  <a:schemeClr val="tx1"/>
                </a:solidFill>
                <a:effectLst/>
                <a:latin typeface="Arial" pitchFamily="34" charset="0"/>
                <a:ea typeface="+mj-ea"/>
                <a:cs typeface="Arial" pitchFamily="34" charset="0"/>
              </a:defRPr>
            </a:lvl1pPr>
          </a:lstStyle>
          <a:p>
            <a:r>
              <a:rPr lang="en-US" smtClean="0"/>
              <a:t>Click to edit Master title style</a:t>
            </a:r>
            <a:endParaRPr lang="en-US" dirty="0"/>
          </a:p>
        </p:txBody>
      </p:sp>
      <p:sp>
        <p:nvSpPr>
          <p:cNvPr id="5" name="Text Placeholder 4"/>
          <p:cNvSpPr>
            <a:spLocks noGrp="1"/>
          </p:cNvSpPr>
          <p:nvPr>
            <p:ph type="body" sz="quarter" idx="13"/>
          </p:nvPr>
        </p:nvSpPr>
        <p:spPr>
          <a:xfrm>
            <a:off x="804981" y="1363132"/>
            <a:ext cx="7771752" cy="2616201"/>
          </a:xfrm>
        </p:spPr>
        <p:txBody>
          <a:bodyPr/>
          <a:lstStyle>
            <a:lvl1pPr marL="342900" indent="-342900">
              <a:lnSpc>
                <a:spcPct val="120000"/>
              </a:lnSpc>
              <a:buSzPct val="90000"/>
              <a:buFont typeface="Wingdings" pitchFamily="2" charset="2"/>
              <a:buChar char="§"/>
              <a:defRPr sz="2400">
                <a:solidFill>
                  <a:schemeClr val="tx1"/>
                </a:solidFill>
              </a:defRPr>
            </a:lvl1pPr>
          </a:lstStyle>
          <a:p>
            <a:pPr lvl="0"/>
            <a:r>
              <a:rPr lang="en-US" smtClean="0"/>
              <a:t>Click to edit Master text styles</a:t>
            </a:r>
          </a:p>
        </p:txBody>
      </p:sp>
    </p:spTree>
    <p:extLst>
      <p:ext uri="{BB962C8B-B14F-4D97-AF65-F5344CB8AC3E}">
        <p14:creationId xmlns:p14="http://schemas.microsoft.com/office/powerpoint/2010/main" val="3304116265"/>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New Template_Graphic Section Divider">
    <p:spTree>
      <p:nvGrpSpPr>
        <p:cNvPr id="1" name=""/>
        <p:cNvGrpSpPr/>
        <p:nvPr/>
      </p:nvGrpSpPr>
      <p:grpSpPr>
        <a:xfrm>
          <a:off x="0" y="0"/>
          <a:ext cx="0" cy="0"/>
          <a:chOff x="0" y="0"/>
          <a:chExt cx="0" cy="0"/>
        </a:xfrm>
      </p:grpSpPr>
      <p:sp>
        <p:nvSpPr>
          <p:cNvPr id="3" name="Rectangle 2"/>
          <p:cNvSpPr>
            <a:spLocks noChangeArrowheads="1"/>
          </p:cNvSpPr>
          <p:nvPr userDrawn="1"/>
        </p:nvSpPr>
        <p:spPr bwMode="auto">
          <a:xfrm>
            <a:off x="5715000" y="0"/>
            <a:ext cx="3429000" cy="5143500"/>
          </a:xfrm>
          <a:prstGeom prst="rect">
            <a:avLst/>
          </a:prstGeom>
          <a:gradFill rotWithShape="1">
            <a:gsLst>
              <a:gs pos="0">
                <a:schemeClr val="accent1"/>
              </a:gs>
              <a:gs pos="100000">
                <a:srgbClr val="355469"/>
              </a:gs>
            </a:gsLst>
            <a:lin ang="5400000"/>
          </a:gradFill>
          <a:ln>
            <a:noFill/>
          </a:ln>
          <a:effectLst>
            <a:outerShdw blurRad="152400" dist="63500" dir="10500019" algn="tl" rotWithShape="0">
              <a:srgbClr val="808080">
                <a:alpha val="39998"/>
              </a:srgbClr>
            </a:outerShdw>
          </a:effectLst>
          <a:extLst>
            <a:ext uri="{91240B29-F687-4f45-9708-019B960494DF}">
              <a14:hiddenLine xmlns:a14="http://schemas.microsoft.com/office/drawing/2010/main" w="25400">
                <a:solidFill>
                  <a:srgbClr val="000000"/>
                </a:solidFill>
                <a:miter lim="800000"/>
                <a:headEnd/>
                <a:tailEnd/>
              </a14:hiddenLine>
            </a:ext>
          </a:extLst>
        </p:spPr>
        <p:txBody>
          <a:bodyPr anchor="ctr"/>
          <a:lstStyle/>
          <a:p>
            <a:pPr algn="ctr" fontAlgn="auto">
              <a:spcBef>
                <a:spcPts val="0"/>
              </a:spcBef>
              <a:spcAft>
                <a:spcPts val="0"/>
              </a:spcAft>
              <a:defRPr/>
            </a:pPr>
            <a:endParaRPr lang="en-US">
              <a:solidFill>
                <a:schemeClr val="lt1"/>
              </a:solidFill>
              <a:latin typeface="+mn-lt"/>
              <a:ea typeface="+mn-ea"/>
            </a:endParaRPr>
          </a:p>
        </p:txBody>
      </p:sp>
      <p:sp>
        <p:nvSpPr>
          <p:cNvPr id="4" name="Rectangle 3"/>
          <p:cNvSpPr/>
          <p:nvPr userDrawn="1"/>
        </p:nvSpPr>
        <p:spPr>
          <a:xfrm>
            <a:off x="0" y="0"/>
            <a:ext cx="576263" cy="557213"/>
          </a:xfrm>
          <a:prstGeom prst="rect">
            <a:avLst/>
          </a:prstGeom>
          <a:gradFill flip="none" rotWithShape="1">
            <a:gsLst>
              <a:gs pos="20000">
                <a:srgbClr val="355469"/>
              </a:gs>
              <a:gs pos="90000">
                <a:schemeClr val="accent1"/>
              </a:gs>
            </a:gsLst>
            <a:lin ang="162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nvGrpSpPr>
          <p:cNvPr id="5" name="Group 22"/>
          <p:cNvGrpSpPr>
            <a:grpSpLocks/>
          </p:cNvGrpSpPr>
          <p:nvPr userDrawn="1"/>
        </p:nvGrpSpPr>
        <p:grpSpPr bwMode="auto">
          <a:xfrm>
            <a:off x="6765925" y="4646613"/>
            <a:ext cx="2038350" cy="457200"/>
            <a:chOff x="6765364" y="4646084"/>
            <a:chExt cx="2038432" cy="457200"/>
          </a:xfrm>
        </p:grpSpPr>
        <p:pic>
          <p:nvPicPr>
            <p:cNvPr id="6" name="Picture 25" descr="O_signature_wht_rgb.png"/>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7884452" y="4819820"/>
              <a:ext cx="919344" cy="2834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26" descr="Java_clr_hori.bmp"/>
            <p:cNvPicPr>
              <a:picLocks noChangeAspect="1"/>
            </p:cNvPicPr>
            <p:nvPr userDrawn="1"/>
          </p:nvPicPr>
          <p:blipFill>
            <a:blip r:embed="rId3" cstate="screen">
              <a:clrChange>
                <a:clrFrom>
                  <a:srgbClr val="FFFFFF"/>
                </a:clrFrom>
                <a:clrTo>
                  <a:srgbClr val="FFFFFF">
                    <a:alpha val="0"/>
                  </a:srgbClr>
                </a:clrTo>
              </a:clrChange>
              <a:grayscl/>
              <a:biLevel thresh="50000"/>
              <a:extLst>
                <a:ext uri="{28A0092B-C50C-407E-A947-70E740481C1C}">
                  <a14:useLocalDpi xmlns:a14="http://schemas.microsoft.com/office/drawing/2010/main"/>
                </a:ext>
              </a:extLst>
            </a:blip>
            <a:srcRect t="14159" b="15044"/>
            <a:stretch>
              <a:fillRect/>
            </a:stretch>
          </p:blipFill>
          <p:spPr bwMode="auto">
            <a:xfrm>
              <a:off x="6765364" y="4646084"/>
              <a:ext cx="948422" cy="4361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1" name="Title 1"/>
          <p:cNvSpPr>
            <a:spLocks noGrp="1"/>
          </p:cNvSpPr>
          <p:nvPr>
            <p:ph type="title"/>
          </p:nvPr>
        </p:nvSpPr>
        <p:spPr>
          <a:xfrm>
            <a:off x="802761" y="1571843"/>
            <a:ext cx="4709053" cy="1100723"/>
          </a:xfrm>
        </p:spPr>
        <p:txBody>
          <a:bodyPr/>
          <a:lstStyle>
            <a:lvl1pPr>
              <a:defRPr sz="2800" b="1">
                <a:ln w="0">
                  <a:noFill/>
                </a:ln>
                <a:solidFill>
                  <a:schemeClr val="tx1"/>
                </a:solidFill>
                <a:effectLst/>
              </a:defRPr>
            </a:lvl1pPr>
          </a:lstStyle>
          <a:p>
            <a:r>
              <a:rPr lang="en-US" smtClean="0"/>
              <a:t>Click to edit Master title style</a:t>
            </a:r>
            <a:endParaRPr lang="en-US" dirty="0"/>
          </a:p>
        </p:txBody>
      </p:sp>
    </p:spTree>
    <p:extLst>
      <p:ext uri="{BB962C8B-B14F-4D97-AF65-F5344CB8AC3E}">
        <p14:creationId xmlns:p14="http://schemas.microsoft.com/office/powerpoint/2010/main" val="3397883141"/>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New Template_Image Section Divider">
    <p:spTree>
      <p:nvGrpSpPr>
        <p:cNvPr id="1" name=""/>
        <p:cNvGrpSpPr/>
        <p:nvPr/>
      </p:nvGrpSpPr>
      <p:grpSpPr>
        <a:xfrm>
          <a:off x="0" y="0"/>
          <a:ext cx="0" cy="0"/>
          <a:chOff x="0" y="0"/>
          <a:chExt cx="0" cy="0"/>
        </a:xfrm>
      </p:grpSpPr>
      <p:sp>
        <p:nvSpPr>
          <p:cNvPr id="4" name="Rectangle 3"/>
          <p:cNvSpPr>
            <a:spLocks noChangeArrowheads="1"/>
          </p:cNvSpPr>
          <p:nvPr userDrawn="1"/>
        </p:nvSpPr>
        <p:spPr bwMode="auto">
          <a:xfrm>
            <a:off x="5715000" y="0"/>
            <a:ext cx="3429000" cy="4630738"/>
          </a:xfrm>
          <a:prstGeom prst="rect">
            <a:avLst/>
          </a:prstGeom>
          <a:gradFill rotWithShape="1">
            <a:gsLst>
              <a:gs pos="0">
                <a:srgbClr val="F3F3F3"/>
              </a:gs>
              <a:gs pos="100000">
                <a:srgbClr val="B3B3B3"/>
              </a:gs>
            </a:gsLst>
            <a:lin ang="5400000"/>
          </a:gradFill>
          <a:ln>
            <a:noFill/>
          </a:ln>
          <a:effectLst>
            <a:outerShdw blurRad="152400" dist="63500" dir="11700004" algn="tl" rotWithShape="0">
              <a:srgbClr val="808080">
                <a:alpha val="39998"/>
              </a:srgbClr>
            </a:outerShdw>
          </a:effectLst>
          <a:extLst>
            <a:ext uri="{91240B29-F687-4f45-9708-019B960494DF}">
              <a14:hiddenLine xmlns:a14="http://schemas.microsoft.com/office/drawing/2010/main" w="25400">
                <a:solidFill>
                  <a:srgbClr val="000000"/>
                </a:solidFill>
                <a:miter lim="800000"/>
                <a:headEnd/>
                <a:tailEnd/>
              </a14:hiddenLine>
            </a:ext>
          </a:extLst>
        </p:spPr>
        <p:txBody>
          <a:bodyPr anchor="ctr"/>
          <a:lstStyle/>
          <a:p>
            <a:pPr algn="ctr" fontAlgn="auto">
              <a:spcBef>
                <a:spcPts val="0"/>
              </a:spcBef>
              <a:spcAft>
                <a:spcPts val="0"/>
              </a:spcAft>
              <a:defRPr/>
            </a:pPr>
            <a:endParaRPr lang="en-US">
              <a:solidFill>
                <a:schemeClr val="lt1"/>
              </a:solidFill>
              <a:latin typeface="+mn-lt"/>
              <a:ea typeface="+mn-ea"/>
            </a:endParaRPr>
          </a:p>
        </p:txBody>
      </p:sp>
      <p:sp>
        <p:nvSpPr>
          <p:cNvPr id="5" name="Rectangle 4"/>
          <p:cNvSpPr/>
          <p:nvPr userDrawn="1"/>
        </p:nvSpPr>
        <p:spPr>
          <a:xfrm>
            <a:off x="0" y="0"/>
            <a:ext cx="576263" cy="557213"/>
          </a:xfrm>
          <a:prstGeom prst="rect">
            <a:avLst/>
          </a:prstGeom>
          <a:gradFill flip="none" rotWithShape="1">
            <a:gsLst>
              <a:gs pos="20000">
                <a:srgbClr val="355469"/>
              </a:gs>
              <a:gs pos="90000">
                <a:schemeClr val="accent1"/>
              </a:gs>
            </a:gsLst>
            <a:lin ang="162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1" name="Title 1"/>
          <p:cNvSpPr>
            <a:spLocks noGrp="1"/>
          </p:cNvSpPr>
          <p:nvPr>
            <p:ph type="title"/>
          </p:nvPr>
        </p:nvSpPr>
        <p:spPr>
          <a:xfrm>
            <a:off x="802761" y="1571843"/>
            <a:ext cx="4709040" cy="1100723"/>
          </a:xfrm>
        </p:spPr>
        <p:txBody>
          <a:bodyPr/>
          <a:lstStyle>
            <a:lvl1pPr algn="l" defTabSz="914400" rtl="0" eaLnBrk="1" latinLnBrk="0" hangingPunct="1">
              <a:lnSpc>
                <a:spcPct val="90000"/>
              </a:lnSpc>
              <a:spcBef>
                <a:spcPct val="0"/>
              </a:spcBef>
              <a:buNone/>
              <a:defRPr lang="en-US" sz="2800" b="1" kern="1200" dirty="0">
                <a:ln w="0">
                  <a:noFill/>
                </a:ln>
                <a:solidFill>
                  <a:schemeClr val="tx1"/>
                </a:solidFill>
                <a:effectLst/>
                <a:latin typeface="Arial" pitchFamily="34" charset="0"/>
                <a:ea typeface="+mj-ea"/>
                <a:cs typeface="Arial" pitchFamily="34" charset="0"/>
              </a:defRPr>
            </a:lvl1pPr>
          </a:lstStyle>
          <a:p>
            <a:r>
              <a:rPr lang="en-US" smtClean="0"/>
              <a:t>Click to edit Master title style</a:t>
            </a:r>
            <a:endParaRPr lang="en-US" dirty="0"/>
          </a:p>
        </p:txBody>
      </p:sp>
      <p:sp>
        <p:nvSpPr>
          <p:cNvPr id="10" name="Picture Placeholder 11"/>
          <p:cNvSpPr>
            <a:spLocks noGrp="1"/>
          </p:cNvSpPr>
          <p:nvPr>
            <p:ph type="pic" sz="quarter" idx="12"/>
          </p:nvPr>
        </p:nvSpPr>
        <p:spPr>
          <a:xfrm>
            <a:off x="5715000" y="-2117"/>
            <a:ext cx="3429000" cy="4629150"/>
          </a:xfrm>
          <a:ln>
            <a:noFill/>
          </a:ln>
          <a:effectLst/>
        </p:spPr>
        <p:txBody>
          <a:bodyPr rtlCol="0" anchor="ctr">
            <a:noAutofit/>
          </a:bodyPr>
          <a:lstStyle>
            <a:lvl1pPr marL="0" indent="0" algn="ctr">
              <a:buNone/>
              <a:defRPr>
                <a:ln>
                  <a:noFill/>
                </a:ln>
                <a:solidFill>
                  <a:schemeClr val="tx2"/>
                </a:solidFill>
              </a:defRPr>
            </a:lvl1pPr>
          </a:lstStyle>
          <a:p>
            <a:pPr lvl="0"/>
            <a:r>
              <a:rPr lang="en-US" noProof="0" smtClean="0"/>
              <a:t>Drag picture to placeholder or click icon to add</a:t>
            </a:r>
            <a:endParaRPr lang="en-US" noProof="0" dirty="0"/>
          </a:p>
        </p:txBody>
      </p:sp>
    </p:spTree>
    <p:extLst>
      <p:ext uri="{BB962C8B-B14F-4D97-AF65-F5344CB8AC3E}">
        <p14:creationId xmlns:p14="http://schemas.microsoft.com/office/powerpoint/2010/main" val="310725519"/>
      </p:ext>
    </p:extLst>
  </p:cSld>
  <p:clrMapOvr>
    <a:masterClrMapping/>
  </p:clrMapOvr>
  <p:transition xmlns:p14="http://schemas.microsoft.com/office/powerpoint/2010/mai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New Template_Image Section Divider">
    <p:spTree>
      <p:nvGrpSpPr>
        <p:cNvPr id="1" name=""/>
        <p:cNvGrpSpPr/>
        <p:nvPr/>
      </p:nvGrpSpPr>
      <p:grpSpPr>
        <a:xfrm>
          <a:off x="0" y="0"/>
          <a:ext cx="0" cy="0"/>
          <a:chOff x="0" y="0"/>
          <a:chExt cx="0" cy="0"/>
        </a:xfrm>
      </p:grpSpPr>
      <p:sp>
        <p:nvSpPr>
          <p:cNvPr id="4" name="Rectangle 3"/>
          <p:cNvSpPr>
            <a:spLocks noChangeArrowheads="1"/>
          </p:cNvSpPr>
          <p:nvPr userDrawn="1"/>
        </p:nvSpPr>
        <p:spPr bwMode="auto">
          <a:xfrm>
            <a:off x="5715000" y="0"/>
            <a:ext cx="3429000" cy="4630738"/>
          </a:xfrm>
          <a:prstGeom prst="rect">
            <a:avLst/>
          </a:prstGeom>
          <a:gradFill rotWithShape="1">
            <a:gsLst>
              <a:gs pos="0">
                <a:srgbClr val="F3F3F3"/>
              </a:gs>
              <a:gs pos="100000">
                <a:srgbClr val="B3B3B3"/>
              </a:gs>
            </a:gsLst>
            <a:lin ang="5400000"/>
          </a:gradFill>
          <a:ln>
            <a:noFill/>
          </a:ln>
          <a:effectLst>
            <a:outerShdw blurRad="152400" dist="63500" dir="11700004" algn="tl" rotWithShape="0">
              <a:srgbClr val="808080">
                <a:alpha val="39998"/>
              </a:srgbClr>
            </a:outerShdw>
          </a:effectLst>
          <a:extLst>
            <a:ext uri="{91240B29-F687-4f45-9708-019B960494DF}">
              <a14:hiddenLine xmlns:a14="http://schemas.microsoft.com/office/drawing/2010/main" w="25400">
                <a:solidFill>
                  <a:srgbClr val="000000"/>
                </a:solidFill>
                <a:miter lim="800000"/>
                <a:headEnd/>
                <a:tailEnd/>
              </a14:hiddenLine>
            </a:ext>
          </a:extLst>
        </p:spPr>
        <p:txBody>
          <a:bodyPr anchor="ctr"/>
          <a:lstStyle/>
          <a:p>
            <a:pPr algn="ctr" fontAlgn="auto">
              <a:spcBef>
                <a:spcPts val="0"/>
              </a:spcBef>
              <a:spcAft>
                <a:spcPts val="0"/>
              </a:spcAft>
              <a:defRPr/>
            </a:pPr>
            <a:endParaRPr lang="en-US">
              <a:solidFill>
                <a:schemeClr val="lt1"/>
              </a:solidFill>
              <a:latin typeface="+mn-lt"/>
              <a:ea typeface="+mn-ea"/>
            </a:endParaRPr>
          </a:p>
        </p:txBody>
      </p:sp>
      <p:sp>
        <p:nvSpPr>
          <p:cNvPr id="5" name="Rectangle 4"/>
          <p:cNvSpPr/>
          <p:nvPr userDrawn="1"/>
        </p:nvSpPr>
        <p:spPr>
          <a:xfrm>
            <a:off x="0" y="0"/>
            <a:ext cx="576263" cy="557213"/>
          </a:xfrm>
          <a:prstGeom prst="rect">
            <a:avLst/>
          </a:prstGeom>
          <a:gradFill flip="none" rotWithShape="1">
            <a:gsLst>
              <a:gs pos="20000">
                <a:srgbClr val="355469"/>
              </a:gs>
              <a:gs pos="90000">
                <a:schemeClr val="accent1"/>
              </a:gs>
            </a:gsLst>
            <a:lin ang="162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nvGrpSpPr>
          <p:cNvPr id="6" name="Group 14"/>
          <p:cNvGrpSpPr>
            <a:grpSpLocks/>
          </p:cNvGrpSpPr>
          <p:nvPr userDrawn="1"/>
        </p:nvGrpSpPr>
        <p:grpSpPr bwMode="auto">
          <a:xfrm>
            <a:off x="6477000" y="1004888"/>
            <a:ext cx="2062163" cy="2828925"/>
            <a:chOff x="6229998" y="1330109"/>
            <a:chExt cx="2062556" cy="2829665"/>
          </a:xfrm>
        </p:grpSpPr>
        <p:pic>
          <p:nvPicPr>
            <p:cNvPr id="7" name="Picture 22" descr="Java_blk_rgb.pn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6229998" y="3012082"/>
              <a:ext cx="2062556" cy="1147692"/>
            </a:xfrm>
            <a:prstGeom prst="rect">
              <a:avLst/>
            </a:prstGeom>
            <a:noFill/>
            <a:ln>
              <a:noFill/>
            </a:ln>
            <a:extLst>
              <a:ext uri="{909E8E84-426E-40dd-AFC4-6F175D3DCCD1}">
                <a14:hiddenFill xmlns:a14="http://schemas.microsoft.com/office/drawing/2010/main">
                  <a:solidFill>
                    <a:srgbClr val="FFFFFF">
                      <a:alpha val="10196"/>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22" descr="Java_blk_rgb.pn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361045" y="1330109"/>
              <a:ext cx="1534600" cy="1847126"/>
            </a:xfrm>
            <a:prstGeom prst="rect">
              <a:avLst/>
            </a:prstGeom>
            <a:noFill/>
            <a:ln>
              <a:noFill/>
            </a:ln>
            <a:extLst>
              <a:ext uri="{909E8E84-426E-40dd-AFC4-6F175D3DCCD1}">
                <a14:hiddenFill xmlns:a14="http://schemas.microsoft.com/office/drawing/2010/main">
                  <a:solidFill>
                    <a:srgbClr val="FFFFFF">
                      <a:alpha val="10196"/>
                    </a:srgbClr>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1" name="Title 1"/>
          <p:cNvSpPr>
            <a:spLocks noGrp="1"/>
          </p:cNvSpPr>
          <p:nvPr>
            <p:ph type="title"/>
          </p:nvPr>
        </p:nvSpPr>
        <p:spPr>
          <a:xfrm>
            <a:off x="802761" y="1293547"/>
            <a:ext cx="4709040" cy="646571"/>
          </a:xfrm>
        </p:spPr>
        <p:txBody>
          <a:bodyPr/>
          <a:lstStyle>
            <a:lvl1pPr algn="l" defTabSz="914400" rtl="0" eaLnBrk="1" latinLnBrk="0" hangingPunct="1">
              <a:lnSpc>
                <a:spcPct val="90000"/>
              </a:lnSpc>
              <a:spcBef>
                <a:spcPct val="0"/>
              </a:spcBef>
              <a:buNone/>
              <a:defRPr lang="en-US" sz="3200" b="1" kern="1200" dirty="0">
                <a:ln w="0">
                  <a:noFill/>
                </a:ln>
                <a:solidFill>
                  <a:schemeClr val="tx1"/>
                </a:solidFill>
                <a:effectLst/>
                <a:latin typeface="Arial" pitchFamily="34" charset="0"/>
                <a:ea typeface="+mj-ea"/>
                <a:cs typeface="Arial" pitchFamily="34" charset="0"/>
              </a:defRPr>
            </a:lvl1pPr>
          </a:lstStyle>
          <a:p>
            <a:r>
              <a:rPr lang="en-US" dirty="0" smtClean="0"/>
              <a:t>Click to edit Master title </a:t>
            </a:r>
            <a:endParaRPr lang="en-US" dirty="0"/>
          </a:p>
        </p:txBody>
      </p:sp>
      <p:sp>
        <p:nvSpPr>
          <p:cNvPr id="12" name="Text Placeholder 11"/>
          <p:cNvSpPr>
            <a:spLocks noGrp="1"/>
          </p:cNvSpPr>
          <p:nvPr>
            <p:ph type="body" sz="quarter" idx="10"/>
          </p:nvPr>
        </p:nvSpPr>
        <p:spPr>
          <a:xfrm>
            <a:off x="802760" y="1963738"/>
            <a:ext cx="3840801" cy="1876742"/>
          </a:xfrm>
        </p:spPr>
        <p:txBody>
          <a:bodyPr/>
          <a:lstStyle>
            <a:lvl1pPr marL="0" indent="0">
              <a:buNone/>
              <a:defRPr sz="2400"/>
            </a:lvl1pPr>
            <a:lvl2pPr marL="403225" indent="0">
              <a:buNone/>
              <a:defRPr/>
            </a:lvl2pPr>
          </a:lstStyle>
          <a:p>
            <a:pPr lvl="0"/>
            <a:r>
              <a:rPr lang="en-US" smtClean="0"/>
              <a:t>Click to edit Master text styles</a:t>
            </a:r>
          </a:p>
        </p:txBody>
      </p:sp>
      <p:pic>
        <p:nvPicPr>
          <p:cNvPr id="10" name="Picture 2" descr="http://us.f1423.mail.yahoo.com/ya/download?mid=2%5f0%5f0%5f1%5f182849%5fAIX0i2IAAVwYUFpQiAmLHxA08ro&amp;pid=1.2.4&amp;fid=Inbox&amp;inline=1&amp;appid=YahooMailNeoCL"/>
          <p:cNvPicPr>
            <a:picLocks noChangeAspect="1" noChangeArrowheads="1"/>
          </p:cNvPicPr>
          <p:nvPr userDrawn="1"/>
        </p:nvPicPr>
        <p:blipFill>
          <a:blip r:embed="rId4" cstate="screen">
            <a:extLst>
              <a:ext uri="{28A0092B-C50C-407E-A947-70E740481C1C}">
                <a14:useLocalDpi xmlns:a14="http://schemas.microsoft.com/office/drawing/2010/main"/>
              </a:ext>
            </a:extLst>
          </a:blip>
          <a:srcRect/>
          <a:stretch>
            <a:fillRect/>
          </a:stretch>
        </p:blipFill>
        <p:spPr bwMode="auto">
          <a:xfrm>
            <a:off x="4286249" y="3519185"/>
            <a:ext cx="1152525" cy="10718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72298519"/>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20" Type="http://schemas.openxmlformats.org/officeDocument/2006/relationships/slideLayout" Target="../slideLayouts/slideLayout20.xml"/><Relationship Id="rId21" Type="http://schemas.openxmlformats.org/officeDocument/2006/relationships/slideLayout" Target="../slideLayouts/slideLayout21.xml"/><Relationship Id="rId22" Type="http://schemas.openxmlformats.org/officeDocument/2006/relationships/slideLayout" Target="../slideLayouts/slideLayout22.xml"/><Relationship Id="rId23" Type="http://schemas.openxmlformats.org/officeDocument/2006/relationships/slideLayout" Target="../slideLayouts/slideLayout23.xml"/><Relationship Id="rId24" Type="http://schemas.openxmlformats.org/officeDocument/2006/relationships/theme" Target="../theme/theme1.xml"/><Relationship Id="rId25" Type="http://schemas.openxmlformats.org/officeDocument/2006/relationships/image" Target="../media/image1.png"/><Relationship Id="rId26" Type="http://schemas.openxmlformats.org/officeDocument/2006/relationships/image" Target="../media/image2.png"/><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slideLayout" Target="../slideLayouts/slideLayout17.xml"/><Relationship Id="rId18" Type="http://schemas.openxmlformats.org/officeDocument/2006/relationships/slideLayout" Target="../slideLayouts/slideLayout18.xml"/><Relationship Id="rId19" Type="http://schemas.openxmlformats.org/officeDocument/2006/relationships/slideLayout" Target="../slideLayouts/slideLayout19.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ltGray">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804863" y="246063"/>
            <a:ext cx="8229600" cy="40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804863" y="1524000"/>
            <a:ext cx="8229600" cy="2928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grpSp>
        <p:nvGrpSpPr>
          <p:cNvPr id="1028" name="Group 13"/>
          <p:cNvGrpSpPr>
            <a:grpSpLocks/>
          </p:cNvGrpSpPr>
          <p:nvPr/>
        </p:nvGrpSpPr>
        <p:grpSpPr bwMode="auto">
          <a:xfrm>
            <a:off x="598488" y="4913313"/>
            <a:ext cx="2538413" cy="219075"/>
            <a:chOff x="597807" y="4913790"/>
            <a:chExt cx="2538530" cy="219168"/>
          </a:xfrm>
        </p:grpSpPr>
        <p:sp>
          <p:nvSpPr>
            <p:cNvPr id="1034" name="Text Box 14"/>
            <p:cNvSpPr txBox="1">
              <a:spLocks noChangeArrowheads="1"/>
            </p:cNvSpPr>
            <p:nvPr userDrawn="1"/>
          </p:nvSpPr>
          <p:spPr bwMode="auto">
            <a:xfrm>
              <a:off x="631146" y="4913790"/>
              <a:ext cx="2505191" cy="2191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4523" tIns="17262" rIns="34523" bIns="17262"/>
            <a:lstStyle>
              <a:lvl1pPr defTabSz="341313" eaLnBrk="0" hangingPunct="0">
                <a:defRPr sz="2400">
                  <a:solidFill>
                    <a:schemeClr val="tx1"/>
                  </a:solidFill>
                  <a:latin typeface="Arial" pitchFamily="34" charset="0"/>
                  <a:ea typeface="ＭＳ Ｐゴシック" pitchFamily="34" charset="-128"/>
                </a:defRPr>
              </a:lvl1pPr>
              <a:lvl2pPr marL="742950" indent="-285750" defTabSz="341313" eaLnBrk="0" hangingPunct="0">
                <a:defRPr sz="2400">
                  <a:solidFill>
                    <a:schemeClr val="tx1"/>
                  </a:solidFill>
                  <a:latin typeface="Arial" pitchFamily="34" charset="0"/>
                  <a:ea typeface="ＭＳ Ｐゴシック" pitchFamily="34" charset="-128"/>
                </a:defRPr>
              </a:lvl2pPr>
              <a:lvl3pPr marL="1143000" indent="-228600" defTabSz="341313" eaLnBrk="0" hangingPunct="0">
                <a:defRPr sz="2400">
                  <a:solidFill>
                    <a:schemeClr val="tx1"/>
                  </a:solidFill>
                  <a:latin typeface="Arial" pitchFamily="34" charset="0"/>
                  <a:ea typeface="ＭＳ Ｐゴシック" pitchFamily="34" charset="-128"/>
                </a:defRPr>
              </a:lvl3pPr>
              <a:lvl4pPr marL="1600200" indent="-228600" defTabSz="341313" eaLnBrk="0" hangingPunct="0">
                <a:defRPr sz="2400">
                  <a:solidFill>
                    <a:schemeClr val="tx1"/>
                  </a:solidFill>
                  <a:latin typeface="Arial" pitchFamily="34" charset="0"/>
                  <a:ea typeface="ＭＳ Ｐゴシック" pitchFamily="34" charset="-128"/>
                </a:defRPr>
              </a:lvl4pPr>
              <a:lvl5pPr marL="2057400" indent="-228600" defTabSz="341313" eaLnBrk="0" hangingPunct="0">
                <a:defRPr sz="2400">
                  <a:solidFill>
                    <a:schemeClr val="tx1"/>
                  </a:solidFill>
                  <a:latin typeface="Arial" pitchFamily="34" charset="0"/>
                  <a:ea typeface="ＭＳ Ｐゴシック" pitchFamily="34" charset="-128"/>
                </a:defRPr>
              </a:lvl5pPr>
              <a:lvl6pPr marL="2514600" indent="-228600" defTabSz="341313"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defTabSz="341313"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defTabSz="341313"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defTabSz="341313"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buClr>
                  <a:schemeClr val="accent1"/>
                </a:buClr>
                <a:buFont typeface="Arial" pitchFamily="34" charset="0"/>
                <a:buNone/>
                <a:defRPr/>
              </a:pPr>
              <a:r>
                <a:rPr lang="en-US" sz="600" dirty="0" smtClean="0"/>
                <a:t>Copyright © 2013, Oracle and/or its affiliates. All rights reserved.</a:t>
              </a:r>
            </a:p>
          </p:txBody>
        </p:sp>
        <p:cxnSp>
          <p:nvCxnSpPr>
            <p:cNvPr id="16" name="Straight Connector 15"/>
            <p:cNvCxnSpPr/>
            <p:nvPr userDrawn="1"/>
          </p:nvCxnSpPr>
          <p:spPr>
            <a:xfrm flipH="1">
              <a:off x="597807" y="4936024"/>
              <a:ext cx="1587" cy="96878"/>
            </a:xfrm>
            <a:prstGeom prst="line">
              <a:avLst/>
            </a:prstGeom>
            <a:ln w="6350" cmpd="sng">
              <a:solidFill>
                <a:schemeClr val="tx1"/>
              </a:solidFill>
            </a:ln>
          </p:spPr>
          <p:style>
            <a:lnRef idx="1">
              <a:schemeClr val="dk1"/>
            </a:lnRef>
            <a:fillRef idx="0">
              <a:schemeClr val="dk1"/>
            </a:fillRef>
            <a:effectRef idx="0">
              <a:schemeClr val="dk1"/>
            </a:effectRef>
            <a:fontRef idx="minor">
              <a:schemeClr val="tx1"/>
            </a:fontRef>
          </p:style>
        </p:cxnSp>
        <p:cxnSp>
          <p:nvCxnSpPr>
            <p:cNvPr id="19" name="Straight Connector 18"/>
            <p:cNvCxnSpPr/>
            <p:nvPr userDrawn="1"/>
          </p:nvCxnSpPr>
          <p:spPr>
            <a:xfrm flipH="1">
              <a:off x="2893438" y="4936024"/>
              <a:ext cx="1587" cy="96878"/>
            </a:xfrm>
            <a:prstGeom prst="line">
              <a:avLst/>
            </a:prstGeom>
            <a:ln w="6350" cmpd="sng">
              <a:solidFill>
                <a:schemeClr val="tx1"/>
              </a:solidFill>
            </a:ln>
          </p:spPr>
          <p:style>
            <a:lnRef idx="1">
              <a:schemeClr val="dk1"/>
            </a:lnRef>
            <a:fillRef idx="0">
              <a:schemeClr val="dk1"/>
            </a:fillRef>
            <a:effectRef idx="0">
              <a:schemeClr val="dk1"/>
            </a:effectRef>
            <a:fontRef idx="minor">
              <a:schemeClr val="tx1"/>
            </a:fontRef>
          </p:style>
        </p:cxnSp>
      </p:grpSp>
      <p:sp>
        <p:nvSpPr>
          <p:cNvPr id="1029" name="Rectangle 19"/>
          <p:cNvSpPr>
            <a:spLocks noChangeArrowheads="1"/>
          </p:cNvSpPr>
          <p:nvPr/>
        </p:nvSpPr>
        <p:spPr bwMode="auto">
          <a:xfrm>
            <a:off x="355600" y="4883150"/>
            <a:ext cx="279400" cy="185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r"/>
            <a:fld id="{F4B8C815-2E4A-4A09-936C-8CD045005A74}" type="slidenum">
              <a:rPr lang="en-US" sz="600"/>
              <a:pPr algn="r"/>
              <a:t>‹#›</a:t>
            </a:fld>
            <a:endParaRPr lang="en-US" sz="600"/>
          </a:p>
        </p:txBody>
      </p:sp>
      <p:grpSp>
        <p:nvGrpSpPr>
          <p:cNvPr id="1030" name="Group 17"/>
          <p:cNvGrpSpPr>
            <a:grpSpLocks/>
          </p:cNvGrpSpPr>
          <p:nvPr/>
        </p:nvGrpSpPr>
        <p:grpSpPr bwMode="auto">
          <a:xfrm>
            <a:off x="6686550" y="4641850"/>
            <a:ext cx="2117725" cy="515938"/>
            <a:chOff x="6687321" y="4628635"/>
            <a:chExt cx="2116475" cy="516126"/>
          </a:xfrm>
        </p:grpSpPr>
        <p:pic>
          <p:nvPicPr>
            <p:cNvPr id="1031" name="Picture 27" descr="O_signature_clr_rgb"/>
            <p:cNvPicPr>
              <a:picLocks noChangeAspect="1" noChangeArrowheads="1"/>
            </p:cNvPicPr>
            <p:nvPr userDrawn="1"/>
          </p:nvPicPr>
          <p:blipFill>
            <a:blip r:embed="rId25" cstate="screen">
              <a:extLst>
                <a:ext uri="{28A0092B-C50C-407E-A947-70E740481C1C}">
                  <a14:useLocalDpi xmlns:a14="http://schemas.microsoft.com/office/drawing/2010/main"/>
                </a:ext>
              </a:extLst>
            </a:blip>
            <a:srcRect/>
            <a:stretch>
              <a:fillRect/>
            </a:stretch>
          </p:blipFill>
          <p:spPr bwMode="auto">
            <a:xfrm>
              <a:off x="7882950" y="4820656"/>
              <a:ext cx="920846" cy="2826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2" name="Picture 24" descr="JavaOne_clr.bmp"/>
            <p:cNvPicPr>
              <a:picLocks noChangeAspect="1"/>
            </p:cNvPicPr>
            <p:nvPr userDrawn="1"/>
          </p:nvPicPr>
          <p:blipFill>
            <a:blip r:embed="rId26" cstate="screen">
              <a:extLst>
                <a:ext uri="{28A0092B-C50C-407E-A947-70E740481C1C}">
                  <a14:useLocalDpi xmlns:a14="http://schemas.microsoft.com/office/drawing/2010/main"/>
                </a:ext>
              </a:extLst>
            </a:blip>
            <a:srcRect/>
            <a:stretch>
              <a:fillRect/>
            </a:stretch>
          </p:blipFill>
          <p:spPr bwMode="auto">
            <a:xfrm>
              <a:off x="6687321" y="4628635"/>
              <a:ext cx="1164708" cy="5161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 bg1="lt1" tx1="dk1" bg2="lt2" tx2="dk2" accent1="accent1" accent2="accent2" accent3="accent3" accent4="accent4" accent5="accent5" accent6="accent6" hlink="hlink" folHlink="folHlink"/>
  <p:sldLayoutIdLst>
    <p:sldLayoutId id="2147484415" r:id="rId1"/>
    <p:sldLayoutId id="2147484416" r:id="rId2"/>
    <p:sldLayoutId id="2147484417" r:id="rId3"/>
    <p:sldLayoutId id="2147484418" r:id="rId4"/>
    <p:sldLayoutId id="2147484419" r:id="rId5"/>
    <p:sldLayoutId id="2147484420" r:id="rId6"/>
    <p:sldLayoutId id="2147484421" r:id="rId7"/>
    <p:sldLayoutId id="2147484422" r:id="rId8"/>
    <p:sldLayoutId id="2147484423" r:id="rId9"/>
    <p:sldLayoutId id="2147484424" r:id="rId10"/>
    <p:sldLayoutId id="2147484425" r:id="rId11"/>
    <p:sldLayoutId id="2147484426" r:id="rId12"/>
    <p:sldLayoutId id="2147484427" r:id="rId13"/>
    <p:sldLayoutId id="2147484428" r:id="rId14"/>
    <p:sldLayoutId id="2147484429" r:id="rId15"/>
    <p:sldLayoutId id="2147484430" r:id="rId16"/>
    <p:sldLayoutId id="2147484431" r:id="rId17"/>
    <p:sldLayoutId id="2147484432" r:id="rId18"/>
    <p:sldLayoutId id="2147484433" r:id="rId19"/>
    <p:sldLayoutId id="2147484435" r:id="rId20"/>
    <p:sldLayoutId id="2147484436" r:id="rId21"/>
    <p:sldLayoutId id="2147484437" r:id="rId22"/>
    <p:sldLayoutId id="2147484438" r:id="rId23"/>
  </p:sldLayoutIdLst>
  <p:transition xmlns:p14="http://schemas.microsoft.com/office/powerpoint/2010/main">
    <p:fade/>
  </p:transition>
  <p:timing>
    <p:tnLst>
      <p:par>
        <p:cTn xmlns:p14="http://schemas.microsoft.com/office/powerpoint/2010/main" id="1" dur="indefinite" restart="never" nodeType="tmRoot"/>
      </p:par>
    </p:tnLst>
  </p:timing>
  <p:hf hdr="0" ftr="0" dt="0"/>
  <p:txStyles>
    <p:titleStyle>
      <a:lvl1pPr algn="l" rtl="0" eaLnBrk="0" fontAlgn="base" hangingPunct="0">
        <a:lnSpc>
          <a:spcPct val="90000"/>
        </a:lnSpc>
        <a:spcBef>
          <a:spcPct val="0"/>
        </a:spcBef>
        <a:spcAft>
          <a:spcPct val="0"/>
        </a:spcAft>
        <a:defRPr sz="2800" b="1" kern="1200">
          <a:solidFill>
            <a:schemeClr val="tx1"/>
          </a:solidFill>
          <a:latin typeface="Arial" pitchFamily="34" charset="0"/>
          <a:ea typeface="ＭＳ Ｐゴシック" pitchFamily="-65" charset="-128"/>
          <a:cs typeface="Arial" pitchFamily="34" charset="0"/>
        </a:defRPr>
      </a:lvl1pPr>
      <a:lvl2pPr algn="l" rtl="0" eaLnBrk="0" fontAlgn="base" hangingPunct="0">
        <a:lnSpc>
          <a:spcPct val="90000"/>
        </a:lnSpc>
        <a:spcBef>
          <a:spcPct val="0"/>
        </a:spcBef>
        <a:spcAft>
          <a:spcPct val="0"/>
        </a:spcAft>
        <a:defRPr sz="2800" b="1">
          <a:solidFill>
            <a:schemeClr val="tx1"/>
          </a:solidFill>
          <a:latin typeface="Arial" pitchFamily="-65" charset="0"/>
          <a:ea typeface="ＭＳ Ｐゴシック" pitchFamily="-65" charset="-128"/>
          <a:cs typeface="Arial" pitchFamily="-65" charset="0"/>
        </a:defRPr>
      </a:lvl2pPr>
      <a:lvl3pPr algn="l" rtl="0" eaLnBrk="0" fontAlgn="base" hangingPunct="0">
        <a:lnSpc>
          <a:spcPct val="90000"/>
        </a:lnSpc>
        <a:spcBef>
          <a:spcPct val="0"/>
        </a:spcBef>
        <a:spcAft>
          <a:spcPct val="0"/>
        </a:spcAft>
        <a:defRPr sz="2800" b="1">
          <a:solidFill>
            <a:schemeClr val="tx1"/>
          </a:solidFill>
          <a:latin typeface="Arial" pitchFamily="-65" charset="0"/>
          <a:ea typeface="ＭＳ Ｐゴシック" pitchFamily="-65" charset="-128"/>
          <a:cs typeface="Arial" pitchFamily="-65" charset="0"/>
        </a:defRPr>
      </a:lvl3pPr>
      <a:lvl4pPr algn="l" rtl="0" eaLnBrk="0" fontAlgn="base" hangingPunct="0">
        <a:lnSpc>
          <a:spcPct val="90000"/>
        </a:lnSpc>
        <a:spcBef>
          <a:spcPct val="0"/>
        </a:spcBef>
        <a:spcAft>
          <a:spcPct val="0"/>
        </a:spcAft>
        <a:defRPr sz="2800" b="1">
          <a:solidFill>
            <a:schemeClr val="tx1"/>
          </a:solidFill>
          <a:latin typeface="Arial" pitchFamily="-65" charset="0"/>
          <a:ea typeface="ＭＳ Ｐゴシック" pitchFamily="-65" charset="-128"/>
          <a:cs typeface="Arial" pitchFamily="-65" charset="0"/>
        </a:defRPr>
      </a:lvl4pPr>
      <a:lvl5pPr algn="l" rtl="0" eaLnBrk="0" fontAlgn="base" hangingPunct="0">
        <a:lnSpc>
          <a:spcPct val="90000"/>
        </a:lnSpc>
        <a:spcBef>
          <a:spcPct val="0"/>
        </a:spcBef>
        <a:spcAft>
          <a:spcPct val="0"/>
        </a:spcAft>
        <a:defRPr sz="2800" b="1">
          <a:solidFill>
            <a:schemeClr val="tx1"/>
          </a:solidFill>
          <a:latin typeface="Arial" pitchFamily="-65" charset="0"/>
          <a:ea typeface="ＭＳ Ｐゴシック" pitchFamily="-65" charset="-128"/>
          <a:cs typeface="Arial" pitchFamily="-65" charset="0"/>
        </a:defRPr>
      </a:lvl5pPr>
      <a:lvl6pPr marL="457200" algn="l" rtl="0" fontAlgn="base">
        <a:lnSpc>
          <a:spcPct val="90000"/>
        </a:lnSpc>
        <a:spcBef>
          <a:spcPct val="0"/>
        </a:spcBef>
        <a:spcAft>
          <a:spcPct val="0"/>
        </a:spcAft>
        <a:defRPr sz="2800" b="1">
          <a:solidFill>
            <a:schemeClr val="tx1"/>
          </a:solidFill>
          <a:latin typeface="Arial" pitchFamily="-65" charset="0"/>
          <a:ea typeface="ＭＳ Ｐゴシック" pitchFamily="-65" charset="-128"/>
        </a:defRPr>
      </a:lvl6pPr>
      <a:lvl7pPr marL="914400" algn="l" rtl="0" fontAlgn="base">
        <a:lnSpc>
          <a:spcPct val="90000"/>
        </a:lnSpc>
        <a:spcBef>
          <a:spcPct val="0"/>
        </a:spcBef>
        <a:spcAft>
          <a:spcPct val="0"/>
        </a:spcAft>
        <a:defRPr sz="2800" b="1">
          <a:solidFill>
            <a:schemeClr val="tx1"/>
          </a:solidFill>
          <a:latin typeface="Arial" pitchFamily="-65" charset="0"/>
          <a:ea typeface="ＭＳ Ｐゴシック" pitchFamily="-65" charset="-128"/>
        </a:defRPr>
      </a:lvl7pPr>
      <a:lvl8pPr marL="1371600" algn="l" rtl="0" fontAlgn="base">
        <a:lnSpc>
          <a:spcPct val="90000"/>
        </a:lnSpc>
        <a:spcBef>
          <a:spcPct val="0"/>
        </a:spcBef>
        <a:spcAft>
          <a:spcPct val="0"/>
        </a:spcAft>
        <a:defRPr sz="2800" b="1">
          <a:solidFill>
            <a:schemeClr val="tx1"/>
          </a:solidFill>
          <a:latin typeface="Arial" pitchFamily="-65" charset="0"/>
          <a:ea typeface="ＭＳ Ｐゴシック" pitchFamily="-65" charset="-128"/>
        </a:defRPr>
      </a:lvl8pPr>
      <a:lvl9pPr marL="1828800" algn="l" rtl="0" fontAlgn="base">
        <a:lnSpc>
          <a:spcPct val="90000"/>
        </a:lnSpc>
        <a:spcBef>
          <a:spcPct val="0"/>
        </a:spcBef>
        <a:spcAft>
          <a:spcPct val="0"/>
        </a:spcAft>
        <a:defRPr sz="2800" b="1">
          <a:solidFill>
            <a:schemeClr val="tx1"/>
          </a:solidFill>
          <a:latin typeface="Arial" pitchFamily="-65" charset="0"/>
          <a:ea typeface="ＭＳ Ｐゴシック" pitchFamily="-65" charset="-128"/>
        </a:defRPr>
      </a:lvl9pPr>
    </p:titleStyle>
    <p:bodyStyle>
      <a:lvl1pPr marL="228600" indent="-168275" algn="l" defTabSz="228600" rtl="0" eaLnBrk="0" fontAlgn="base" hangingPunct="0">
        <a:spcBef>
          <a:spcPct val="0"/>
        </a:spcBef>
        <a:spcAft>
          <a:spcPts val="600"/>
        </a:spcAft>
        <a:buClr>
          <a:schemeClr val="accent1"/>
        </a:buClr>
        <a:buSzPct val="85000"/>
        <a:buFont typeface="Wingdings" pitchFamily="2" charset="2"/>
        <a:buChar char="§"/>
        <a:defRPr sz="2000" kern="1200">
          <a:solidFill>
            <a:schemeClr val="tx1"/>
          </a:solidFill>
          <a:latin typeface="Arial" pitchFamily="34" charset="0"/>
          <a:ea typeface="ＭＳ Ｐゴシック" pitchFamily="-65" charset="-128"/>
          <a:cs typeface="Arial" pitchFamily="34" charset="0"/>
        </a:defRPr>
      </a:lvl1pPr>
      <a:lvl2pPr marL="631825" indent="-228600" algn="l" defTabSz="228600" rtl="0" eaLnBrk="0" fontAlgn="base" hangingPunct="0">
        <a:spcBef>
          <a:spcPct val="0"/>
        </a:spcBef>
        <a:spcAft>
          <a:spcPts val="600"/>
        </a:spcAft>
        <a:buSzPct val="85000"/>
        <a:buFont typeface="Arial" pitchFamily="34" charset="0"/>
        <a:buChar char="–"/>
        <a:defRPr kern="1200">
          <a:solidFill>
            <a:schemeClr val="tx1"/>
          </a:solidFill>
          <a:latin typeface="Arial" pitchFamily="34" charset="0"/>
          <a:ea typeface="ＭＳ Ｐゴシック" pitchFamily="-65" charset="-128"/>
          <a:cs typeface="Arial" pitchFamily="34" charset="0"/>
        </a:defRPr>
      </a:lvl2pPr>
      <a:lvl3pPr marL="974725" indent="-174625" algn="l" defTabSz="228600" rtl="0" eaLnBrk="0" fontAlgn="base" hangingPunct="0">
        <a:spcBef>
          <a:spcPct val="0"/>
        </a:spcBef>
        <a:spcAft>
          <a:spcPts val="600"/>
        </a:spcAft>
        <a:buClr>
          <a:schemeClr val="accent1"/>
        </a:buClr>
        <a:buSzPct val="85000"/>
        <a:buFont typeface="Wingdings" pitchFamily="2" charset="2"/>
        <a:buChar char="§"/>
        <a:defRPr kern="1200">
          <a:solidFill>
            <a:schemeClr val="tx1"/>
          </a:solidFill>
          <a:latin typeface="Arial" pitchFamily="34" charset="0"/>
          <a:ea typeface="ＭＳ Ｐゴシック" pitchFamily="-65" charset="-128"/>
          <a:cs typeface="Arial" pitchFamily="34" charset="0"/>
        </a:defRPr>
      </a:lvl3pPr>
      <a:lvl4pPr marL="1431925" indent="-228600" algn="l" defTabSz="228600" rtl="0" eaLnBrk="0" fontAlgn="base" hangingPunct="0">
        <a:spcBef>
          <a:spcPct val="0"/>
        </a:spcBef>
        <a:spcAft>
          <a:spcPts val="600"/>
        </a:spcAft>
        <a:buSzPct val="85000"/>
        <a:buFont typeface="Arial" pitchFamily="34" charset="0"/>
        <a:buChar char="–"/>
        <a:defRPr kern="1200">
          <a:solidFill>
            <a:schemeClr val="tx1"/>
          </a:solidFill>
          <a:latin typeface="Arial" pitchFamily="34" charset="0"/>
          <a:ea typeface="ＭＳ Ｐゴシック" pitchFamily="-65" charset="-128"/>
          <a:cs typeface="Arial" pitchFamily="34" charset="0"/>
        </a:defRPr>
      </a:lvl4pPr>
      <a:lvl5pPr marL="1828800" indent="-168275" algn="l" rtl="0" eaLnBrk="0" fontAlgn="base" hangingPunct="0">
        <a:spcBef>
          <a:spcPct val="0"/>
        </a:spcBef>
        <a:spcAft>
          <a:spcPts val="600"/>
        </a:spcAft>
        <a:buClr>
          <a:srgbClr val="FF0000"/>
        </a:buClr>
        <a:buFont typeface="Arial" pitchFamily="34" charset="0"/>
        <a:buChar char="»"/>
        <a:defRPr sz="1400" kern="1200">
          <a:solidFill>
            <a:schemeClr val="tx2"/>
          </a:solidFill>
          <a:latin typeface="Arial" pitchFamily="34" charset="0"/>
          <a:ea typeface="ＭＳ Ｐゴシック" pitchFamily="-65" charset="-128"/>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4" Type="http://schemas.openxmlformats.org/officeDocument/2006/relationships/image" Target="../media/image26.jpeg"/><Relationship Id="rId5" Type="http://schemas.openxmlformats.org/officeDocument/2006/relationships/image" Target="../media/image27.png"/><Relationship Id="rId1" Type="http://schemas.openxmlformats.org/officeDocument/2006/relationships/slideLayout" Target="../slideLayouts/slideLayout6.xml"/><Relationship Id="rId2" Type="http://schemas.openxmlformats.org/officeDocument/2006/relationships/notesSlide" Target="../notesSlides/notesSlide9.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28.jpg"/><Relationship Id="rId4" Type="http://schemas.openxmlformats.org/officeDocument/2006/relationships/image" Target="../media/image29.png"/><Relationship Id="rId1" Type="http://schemas.openxmlformats.org/officeDocument/2006/relationships/slideLayout" Target="../slideLayouts/slideLayout20.xml"/><Relationship Id="rId2" Type="http://schemas.openxmlformats.org/officeDocument/2006/relationships/notesSlide" Target="../notesSlides/notesSlide10.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s>
</file>

<file path=ppt/slides/_rels/slide14.xml.rels><?xml version="1.0" encoding="UTF-8" standalone="yes"?>
<Relationships xmlns="http://schemas.openxmlformats.org/package/2006/relationships"><Relationship Id="rId3" Type="http://schemas.openxmlformats.org/officeDocument/2006/relationships/image" Target="../media/image30.png"/><Relationship Id="rId4" Type="http://schemas.openxmlformats.org/officeDocument/2006/relationships/image" Target="../media/image31.png"/><Relationship Id="rId5" Type="http://schemas.openxmlformats.org/officeDocument/2006/relationships/image" Target="../media/image32.png"/><Relationship Id="rId6" Type="http://schemas.openxmlformats.org/officeDocument/2006/relationships/image" Target="../media/image33.png"/><Relationship Id="rId7" Type="http://schemas.openxmlformats.org/officeDocument/2006/relationships/image" Target="../media/image34.png"/><Relationship Id="rId8" Type="http://schemas.openxmlformats.org/officeDocument/2006/relationships/image" Target="../media/image35.png"/><Relationship Id="rId9" Type="http://schemas.openxmlformats.org/officeDocument/2006/relationships/image" Target="../media/image36.png"/><Relationship Id="rId1" Type="http://schemas.openxmlformats.org/officeDocument/2006/relationships/slideLayout" Target="../slideLayouts/slideLayout3.xml"/><Relationship Id="rId2" Type="http://schemas.openxmlformats.org/officeDocument/2006/relationships/notesSlide" Target="../notesSlides/notesSlide12.xml"/></Relationships>
</file>

<file path=ppt/slides/_rels/slide15.xml.rels><?xml version="1.0" encoding="UTF-8" standalone="yes"?>
<Relationships xmlns="http://schemas.openxmlformats.org/package/2006/relationships"><Relationship Id="rId3" Type="http://schemas.openxmlformats.org/officeDocument/2006/relationships/image" Target="../media/image37.png"/><Relationship Id="rId4" Type="http://schemas.openxmlformats.org/officeDocument/2006/relationships/image" Target="../media/image38.png"/><Relationship Id="rId5" Type="http://schemas.openxmlformats.org/officeDocument/2006/relationships/image" Target="../media/image39.png"/><Relationship Id="rId6" Type="http://schemas.openxmlformats.org/officeDocument/2006/relationships/image" Target="../media/image40.png"/><Relationship Id="rId7" Type="http://schemas.openxmlformats.org/officeDocument/2006/relationships/image" Target="../media/image41.png"/><Relationship Id="rId8" Type="http://schemas.openxmlformats.org/officeDocument/2006/relationships/image" Target="../media/image42.png"/><Relationship Id="rId9" Type="http://schemas.openxmlformats.org/officeDocument/2006/relationships/image" Target="../media/image43.png"/><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5.xml"/><Relationship Id="rId3" Type="http://schemas.openxmlformats.org/officeDocument/2006/relationships/image" Target="../media/image44.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16.xml"/><Relationship Id="rId3" Type="http://schemas.openxmlformats.org/officeDocument/2006/relationships/image" Target="../media/image28.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45.png"/></Relationships>
</file>

<file path=ppt/slides/_rels/slide2.xml.rels><?xml version="1.0" encoding="UTF-8" standalone="yes"?>
<Relationships xmlns="http://schemas.openxmlformats.org/package/2006/relationships"><Relationship Id="rId3" Type="http://schemas.openxmlformats.org/officeDocument/2006/relationships/image" Target="../media/image15.jpeg"/><Relationship Id="rId4" Type="http://schemas.openxmlformats.org/officeDocument/2006/relationships/image" Target="../media/image16.png"/><Relationship Id="rId1" Type="http://schemas.openxmlformats.org/officeDocument/2006/relationships/slideLayout" Target="../slideLayouts/slideLayout4.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image" Target="../media/image46.png"/><Relationship Id="rId4" Type="http://schemas.openxmlformats.org/officeDocument/2006/relationships/image" Target="../media/image47.png"/><Relationship Id="rId5" Type="http://schemas.openxmlformats.org/officeDocument/2006/relationships/image" Target="../media/image48.png"/><Relationship Id="rId6" Type="http://schemas.openxmlformats.org/officeDocument/2006/relationships/image" Target="../media/image49.jpg"/><Relationship Id="rId7" Type="http://schemas.openxmlformats.org/officeDocument/2006/relationships/image" Target="../media/image50.jpeg"/><Relationship Id="rId8" Type="http://schemas.openxmlformats.org/officeDocument/2006/relationships/image" Target="../media/image51.png"/><Relationship Id="rId9" Type="http://schemas.openxmlformats.org/officeDocument/2006/relationships/image" Target="../media/image52.png"/><Relationship Id="rId10" Type="http://schemas.openxmlformats.org/officeDocument/2006/relationships/image" Target="../media/image53.png"/><Relationship Id="rId1" Type="http://schemas.openxmlformats.org/officeDocument/2006/relationships/slideLayout" Target="../slideLayouts/slideLayout3.xml"/><Relationship Id="rId2" Type="http://schemas.openxmlformats.org/officeDocument/2006/relationships/notesSlide" Target="../notesSlides/notesSlide18.xml"/></Relationships>
</file>

<file path=ppt/slides/_rels/slide21.xml.rels><?xml version="1.0" encoding="UTF-8" standalone="yes"?>
<Relationships xmlns="http://schemas.openxmlformats.org/package/2006/relationships"><Relationship Id="rId3" Type="http://schemas.openxmlformats.org/officeDocument/2006/relationships/image" Target="../media/image54.png"/><Relationship Id="rId4" Type="http://schemas.openxmlformats.org/officeDocument/2006/relationships/image" Target="../media/image55.png"/><Relationship Id="rId1" Type="http://schemas.openxmlformats.org/officeDocument/2006/relationships/slideLayout" Target="../slideLayouts/slideLayout3.xml"/><Relationship Id="rId2" Type="http://schemas.openxmlformats.org/officeDocument/2006/relationships/notesSlide" Target="../notesSlides/notesSlide19.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45.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2.xml"/><Relationship Id="rId3" Type="http://schemas.openxmlformats.org/officeDocument/2006/relationships/image" Target="../media/image44.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23.xml"/><Relationship Id="rId3" Type="http://schemas.openxmlformats.org/officeDocument/2006/relationships/image" Target="../media/image28.jpg"/></Relationships>
</file>

<file path=ppt/slides/_rels/slide26.xml.rels><?xml version="1.0" encoding="UTF-8" standalone="yes"?>
<Relationships xmlns="http://schemas.openxmlformats.org/package/2006/relationships"><Relationship Id="rId11" Type="http://schemas.openxmlformats.org/officeDocument/2006/relationships/image" Target="../media/image64.png"/><Relationship Id="rId12" Type="http://schemas.openxmlformats.org/officeDocument/2006/relationships/image" Target="../media/image65.png"/><Relationship Id="rId13" Type="http://schemas.openxmlformats.org/officeDocument/2006/relationships/image" Target="../media/image66.png"/><Relationship Id="rId14" Type="http://schemas.openxmlformats.org/officeDocument/2006/relationships/image" Target="../media/image67.png"/><Relationship Id="rId15" Type="http://schemas.openxmlformats.org/officeDocument/2006/relationships/image" Target="../media/image68.png"/><Relationship Id="rId16" Type="http://schemas.openxmlformats.org/officeDocument/2006/relationships/image" Target="../media/image69.png"/><Relationship Id="rId17" Type="http://schemas.openxmlformats.org/officeDocument/2006/relationships/image" Target="../media/image70.png"/><Relationship Id="rId18" Type="http://schemas.openxmlformats.org/officeDocument/2006/relationships/image" Target="../media/image71.png"/><Relationship Id="rId19" Type="http://schemas.openxmlformats.org/officeDocument/2006/relationships/image" Target="../media/image72.png"/><Relationship Id="rId1" Type="http://schemas.openxmlformats.org/officeDocument/2006/relationships/slideLayout" Target="../slideLayouts/slideLayout21.xml"/><Relationship Id="rId2" Type="http://schemas.openxmlformats.org/officeDocument/2006/relationships/notesSlide" Target="../notesSlides/notesSlide24.xml"/><Relationship Id="rId3" Type="http://schemas.openxmlformats.org/officeDocument/2006/relationships/image" Target="../media/image56.png"/><Relationship Id="rId4" Type="http://schemas.openxmlformats.org/officeDocument/2006/relationships/image" Target="../media/image57.jpeg"/><Relationship Id="rId5" Type="http://schemas.openxmlformats.org/officeDocument/2006/relationships/image" Target="../media/image58.jpeg"/><Relationship Id="rId6" Type="http://schemas.openxmlformats.org/officeDocument/2006/relationships/image" Target="../media/image59.png"/><Relationship Id="rId7" Type="http://schemas.openxmlformats.org/officeDocument/2006/relationships/image" Target="../media/image60.png"/><Relationship Id="rId8" Type="http://schemas.openxmlformats.org/officeDocument/2006/relationships/image" Target="../media/image61.png"/><Relationship Id="rId9" Type="http://schemas.openxmlformats.org/officeDocument/2006/relationships/image" Target="../media/image62.png"/><Relationship Id="rId10" Type="http://schemas.openxmlformats.org/officeDocument/2006/relationships/image" Target="../media/image63.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5.xml"/><Relationship Id="rId3" Type="http://schemas.openxmlformats.org/officeDocument/2006/relationships/image" Target="../media/image73.png"/></Relationships>
</file>

<file path=ppt/slides/_rels/slide28.xml.rels><?xml version="1.0" encoding="UTF-8" standalone="yes"?>
<Relationships xmlns="http://schemas.openxmlformats.org/package/2006/relationships"><Relationship Id="rId11" Type="http://schemas.openxmlformats.org/officeDocument/2006/relationships/image" Target="../media/image82.png"/><Relationship Id="rId12" Type="http://schemas.openxmlformats.org/officeDocument/2006/relationships/image" Target="../media/image83.png"/><Relationship Id="rId13" Type="http://schemas.openxmlformats.org/officeDocument/2006/relationships/image" Target="../media/image84.png"/><Relationship Id="rId14" Type="http://schemas.openxmlformats.org/officeDocument/2006/relationships/image" Target="../media/image85.png"/><Relationship Id="rId15" Type="http://schemas.openxmlformats.org/officeDocument/2006/relationships/image" Target="../media/image86.png"/><Relationship Id="rId16" Type="http://schemas.openxmlformats.org/officeDocument/2006/relationships/image" Target="../media/image87.png"/><Relationship Id="rId1" Type="http://schemas.openxmlformats.org/officeDocument/2006/relationships/slideLayout" Target="../slideLayouts/slideLayout3.xml"/><Relationship Id="rId2" Type="http://schemas.openxmlformats.org/officeDocument/2006/relationships/notesSlide" Target="../notesSlides/notesSlide26.xml"/><Relationship Id="rId3" Type="http://schemas.openxmlformats.org/officeDocument/2006/relationships/image" Target="../media/image74.png"/><Relationship Id="rId4" Type="http://schemas.openxmlformats.org/officeDocument/2006/relationships/image" Target="../media/image75.jpeg"/><Relationship Id="rId5" Type="http://schemas.openxmlformats.org/officeDocument/2006/relationships/image" Target="../media/image76.jpeg"/><Relationship Id="rId6" Type="http://schemas.openxmlformats.org/officeDocument/2006/relationships/image" Target="../media/image77.png"/><Relationship Id="rId7" Type="http://schemas.openxmlformats.org/officeDocument/2006/relationships/image" Target="../media/image78.jpeg"/><Relationship Id="rId8" Type="http://schemas.openxmlformats.org/officeDocument/2006/relationships/image" Target="../media/image79.jpeg"/><Relationship Id="rId9" Type="http://schemas.openxmlformats.org/officeDocument/2006/relationships/image" Target="../media/image80.jpeg"/><Relationship Id="rId10" Type="http://schemas.openxmlformats.org/officeDocument/2006/relationships/image" Target="../media/image81.png"/></Relationships>
</file>

<file path=ppt/slides/_rels/slide29.xml.rels><?xml version="1.0" encoding="UTF-8" standalone="yes"?>
<Relationships xmlns="http://schemas.openxmlformats.org/package/2006/relationships"><Relationship Id="rId11" Type="http://schemas.openxmlformats.org/officeDocument/2006/relationships/image" Target="../media/image96.png"/><Relationship Id="rId12" Type="http://schemas.openxmlformats.org/officeDocument/2006/relationships/image" Target="../media/image97.png"/><Relationship Id="rId1" Type="http://schemas.openxmlformats.org/officeDocument/2006/relationships/slideLayout" Target="../slideLayouts/slideLayout3.xml"/><Relationship Id="rId2" Type="http://schemas.openxmlformats.org/officeDocument/2006/relationships/notesSlide" Target="../notesSlides/notesSlide27.xml"/><Relationship Id="rId3" Type="http://schemas.openxmlformats.org/officeDocument/2006/relationships/image" Target="../media/image88.png"/><Relationship Id="rId4" Type="http://schemas.openxmlformats.org/officeDocument/2006/relationships/image" Target="../media/image89.jpeg"/><Relationship Id="rId5" Type="http://schemas.openxmlformats.org/officeDocument/2006/relationships/image" Target="../media/image90.png"/><Relationship Id="rId6" Type="http://schemas.openxmlformats.org/officeDocument/2006/relationships/image" Target="../media/image91.png"/><Relationship Id="rId7" Type="http://schemas.openxmlformats.org/officeDocument/2006/relationships/image" Target="../media/image92.png"/><Relationship Id="rId8" Type="http://schemas.openxmlformats.org/officeDocument/2006/relationships/image" Target="../media/image93.png"/><Relationship Id="rId9" Type="http://schemas.openxmlformats.org/officeDocument/2006/relationships/image" Target="../media/image94.png"/><Relationship Id="rId10" Type="http://schemas.openxmlformats.org/officeDocument/2006/relationships/image" Target="../media/image95.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0.xml.rels><?xml version="1.0" encoding="UTF-8" standalone="yes"?>
<Relationships xmlns="http://schemas.openxmlformats.org/package/2006/relationships"><Relationship Id="rId3" Type="http://schemas.openxmlformats.org/officeDocument/2006/relationships/image" Target="../media/image98.png"/><Relationship Id="rId4" Type="http://schemas.openxmlformats.org/officeDocument/2006/relationships/image" Target="../media/image99.png"/><Relationship Id="rId1" Type="http://schemas.openxmlformats.org/officeDocument/2006/relationships/slideLayout" Target="../slideLayouts/slideLayout3.xml"/><Relationship Id="rId2" Type="http://schemas.openxmlformats.org/officeDocument/2006/relationships/notesSlide" Target="../notesSlides/notesSlide28.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29.xml"/></Relationships>
</file>

<file path=ppt/slides/_rels/slide32.xml.rels><?xml version="1.0" encoding="UTF-8" standalone="yes"?>
<Relationships xmlns="http://schemas.openxmlformats.org/package/2006/relationships"><Relationship Id="rId3" Type="http://schemas.openxmlformats.org/officeDocument/2006/relationships/image" Target="../media/image100.jpeg"/><Relationship Id="rId4" Type="http://schemas.openxmlformats.org/officeDocument/2006/relationships/image" Target="../media/image101.png"/><Relationship Id="rId5" Type="http://schemas.openxmlformats.org/officeDocument/2006/relationships/image" Target="../media/image102.jpeg"/><Relationship Id="rId6" Type="http://schemas.openxmlformats.org/officeDocument/2006/relationships/image" Target="../media/image103.png"/><Relationship Id="rId1" Type="http://schemas.openxmlformats.org/officeDocument/2006/relationships/slideLayout" Target="../slideLayouts/slideLayout19.xml"/><Relationship Id="rId2" Type="http://schemas.openxmlformats.org/officeDocument/2006/relationships/notesSlide" Target="../notesSlides/notesSlide30.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23.xml"/><Relationship Id="rId4" Type="http://schemas.openxmlformats.org/officeDocument/2006/relationships/oleObject" Target="../embeddings/oleObject1.bin"/><Relationship Id="rId5" Type="http://schemas.openxmlformats.org/officeDocument/2006/relationships/image" Target="../media/image104.emf"/><Relationship Id="rId6" Type="http://schemas.openxmlformats.org/officeDocument/2006/relationships/image" Target="../media/image105.jpg"/><Relationship Id="rId7" Type="http://schemas.openxmlformats.org/officeDocument/2006/relationships/image" Target="../media/image106.png"/><Relationship Id="rId8" Type="http://schemas.openxmlformats.org/officeDocument/2006/relationships/image" Target="../media/image107.png"/><Relationship Id="rId1" Type="http://schemas.openxmlformats.org/officeDocument/2006/relationships/vmlDrawing" Target="../drawings/vmlDrawing1.vml"/><Relationship Id="rId2" Type="http://schemas.openxmlformats.org/officeDocument/2006/relationships/tags" Target="../tags/tag1.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23.xml"/><Relationship Id="rId4" Type="http://schemas.openxmlformats.org/officeDocument/2006/relationships/oleObject" Target="../embeddings/oleObject2.bin"/><Relationship Id="rId5" Type="http://schemas.openxmlformats.org/officeDocument/2006/relationships/image" Target="../media/image104.emf"/><Relationship Id="rId6" Type="http://schemas.openxmlformats.org/officeDocument/2006/relationships/image" Target="../media/image108.jpeg"/><Relationship Id="rId7" Type="http://schemas.openxmlformats.org/officeDocument/2006/relationships/image" Target="../media/image109.png"/><Relationship Id="rId8" Type="http://schemas.openxmlformats.org/officeDocument/2006/relationships/image" Target="../media/image110.png"/><Relationship Id="rId9" Type="http://schemas.openxmlformats.org/officeDocument/2006/relationships/image" Target="../media/image111.png"/><Relationship Id="rId10" Type="http://schemas.openxmlformats.org/officeDocument/2006/relationships/image" Target="../media/image112.jpeg"/><Relationship Id="rId11" Type="http://schemas.openxmlformats.org/officeDocument/2006/relationships/image" Target="../media/image103.png"/><Relationship Id="rId1" Type="http://schemas.openxmlformats.org/officeDocument/2006/relationships/vmlDrawing" Target="../drawings/vmlDrawing2.vml"/><Relationship Id="rId2" Type="http://schemas.openxmlformats.org/officeDocument/2006/relationships/tags" Target="../tags/tag2.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23.xml"/><Relationship Id="rId4" Type="http://schemas.openxmlformats.org/officeDocument/2006/relationships/oleObject" Target="../embeddings/oleObject3.bin"/><Relationship Id="rId5" Type="http://schemas.openxmlformats.org/officeDocument/2006/relationships/image" Target="../media/image104.emf"/><Relationship Id="rId6" Type="http://schemas.openxmlformats.org/officeDocument/2006/relationships/image" Target="../media/image113.png"/><Relationship Id="rId7" Type="http://schemas.openxmlformats.org/officeDocument/2006/relationships/image" Target="../media/image107.png"/><Relationship Id="rId8" Type="http://schemas.openxmlformats.org/officeDocument/2006/relationships/image" Target="../media/image98.png"/><Relationship Id="rId9" Type="http://schemas.openxmlformats.org/officeDocument/2006/relationships/image" Target="../media/image99.png"/><Relationship Id="rId10" Type="http://schemas.openxmlformats.org/officeDocument/2006/relationships/image" Target="../media/image114.png"/><Relationship Id="rId11" Type="http://schemas.openxmlformats.org/officeDocument/2006/relationships/image" Target="../media/image103.png"/><Relationship Id="rId1" Type="http://schemas.openxmlformats.org/officeDocument/2006/relationships/vmlDrawing" Target="../drawings/vmlDrawing3.vml"/><Relationship Id="rId2" Type="http://schemas.openxmlformats.org/officeDocument/2006/relationships/tags" Target="../tags/tag3.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23.xml"/><Relationship Id="rId4" Type="http://schemas.openxmlformats.org/officeDocument/2006/relationships/oleObject" Target="../embeddings/oleObject4.bin"/><Relationship Id="rId5" Type="http://schemas.openxmlformats.org/officeDocument/2006/relationships/image" Target="../media/image104.emf"/><Relationship Id="rId6" Type="http://schemas.openxmlformats.org/officeDocument/2006/relationships/image" Target="../media/image115.png"/><Relationship Id="rId7" Type="http://schemas.openxmlformats.org/officeDocument/2006/relationships/image" Target="../media/image103.png"/><Relationship Id="rId8" Type="http://schemas.openxmlformats.org/officeDocument/2006/relationships/image" Target="../media/image101.png"/><Relationship Id="rId9" Type="http://schemas.openxmlformats.org/officeDocument/2006/relationships/image" Target="../media/image107.png"/><Relationship Id="rId10" Type="http://schemas.openxmlformats.org/officeDocument/2006/relationships/hyperlink" Target="http://www.gemalto.com/bubbleboard" TargetMode="External"/><Relationship Id="rId1" Type="http://schemas.openxmlformats.org/officeDocument/2006/relationships/vmlDrawing" Target="../drawings/vmlDrawing4.vml"/><Relationship Id="rId2" Type="http://schemas.openxmlformats.org/officeDocument/2006/relationships/tags" Target="../tags/tag4.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1.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2.xml"/><Relationship Id="rId3" Type="http://schemas.openxmlformats.org/officeDocument/2006/relationships/image" Target="../media/image44.png"/></Relationships>
</file>

<file path=ppt/slides/_rels/slide39.xml.rels><?xml version="1.0" encoding="UTF-8" standalone="yes"?>
<Relationships xmlns="http://schemas.openxmlformats.org/package/2006/relationships"><Relationship Id="rId3" Type="http://schemas.openxmlformats.org/officeDocument/2006/relationships/image" Target="../media/image28.jpg"/><Relationship Id="rId4" Type="http://schemas.openxmlformats.org/officeDocument/2006/relationships/image" Target="../media/image29.png"/><Relationship Id="rId1" Type="http://schemas.openxmlformats.org/officeDocument/2006/relationships/slideLayout" Target="../slideLayouts/slideLayout20.xml"/><Relationship Id="rId2" Type="http://schemas.openxmlformats.org/officeDocument/2006/relationships/notesSlide" Target="../notesSlides/notesSlide33.xml"/></Relationships>
</file>

<file path=ppt/slides/_rels/slide4.xml.rels><?xml version="1.0" encoding="UTF-8" standalone="yes"?>
<Relationships xmlns="http://schemas.openxmlformats.org/package/2006/relationships"><Relationship Id="rId3" Type="http://schemas.openxmlformats.org/officeDocument/2006/relationships/image" Target="../media/image17.png"/><Relationship Id="rId4" Type="http://schemas.openxmlformats.org/officeDocument/2006/relationships/image" Target="../media/image18.png"/><Relationship Id="rId1" Type="http://schemas.openxmlformats.org/officeDocument/2006/relationships/slideLayout" Target="../slideLayouts/slideLayout3.xml"/><Relationship Id="rId2" Type="http://schemas.openxmlformats.org/officeDocument/2006/relationships/notesSlide" Target="../notesSlides/notesSlide3.xml"/></Relationships>
</file>

<file path=ppt/slides/_rels/slide40.xml.rels><?xml version="1.0" encoding="UTF-8" standalone="yes"?>
<Relationships xmlns="http://schemas.openxmlformats.org/package/2006/relationships"><Relationship Id="rId11" Type="http://schemas.openxmlformats.org/officeDocument/2006/relationships/image" Target="../media/image123.png"/><Relationship Id="rId12" Type="http://schemas.openxmlformats.org/officeDocument/2006/relationships/image" Target="../media/image124.png"/><Relationship Id="rId13" Type="http://schemas.openxmlformats.org/officeDocument/2006/relationships/image" Target="../media/image125.png"/><Relationship Id="rId14" Type="http://schemas.openxmlformats.org/officeDocument/2006/relationships/image" Target="../media/image126.png"/><Relationship Id="rId15" Type="http://schemas.openxmlformats.org/officeDocument/2006/relationships/image" Target="../media/image127.png"/><Relationship Id="rId16" Type="http://schemas.openxmlformats.org/officeDocument/2006/relationships/image" Target="../media/image128.png"/><Relationship Id="rId17" Type="http://schemas.openxmlformats.org/officeDocument/2006/relationships/image" Target="../media/image97.png"/><Relationship Id="rId18" Type="http://schemas.openxmlformats.org/officeDocument/2006/relationships/image" Target="../media/image129.jpeg"/><Relationship Id="rId1" Type="http://schemas.openxmlformats.org/officeDocument/2006/relationships/slideLayout" Target="../slideLayouts/slideLayout3.xml"/><Relationship Id="rId2" Type="http://schemas.openxmlformats.org/officeDocument/2006/relationships/notesSlide" Target="../notesSlides/notesSlide34.xml"/><Relationship Id="rId3" Type="http://schemas.openxmlformats.org/officeDocument/2006/relationships/image" Target="../media/image116.png"/><Relationship Id="rId4" Type="http://schemas.openxmlformats.org/officeDocument/2006/relationships/image" Target="../media/image95.png"/><Relationship Id="rId5" Type="http://schemas.openxmlformats.org/officeDocument/2006/relationships/image" Target="../media/image117.png"/><Relationship Id="rId6" Type="http://schemas.openxmlformats.org/officeDocument/2006/relationships/image" Target="../media/image118.png"/><Relationship Id="rId7" Type="http://schemas.openxmlformats.org/officeDocument/2006/relationships/image" Target="../media/image119.png"/><Relationship Id="rId8" Type="http://schemas.openxmlformats.org/officeDocument/2006/relationships/image" Target="../media/image120.png"/><Relationship Id="rId9" Type="http://schemas.openxmlformats.org/officeDocument/2006/relationships/image" Target="../media/image121.png"/><Relationship Id="rId10" Type="http://schemas.openxmlformats.org/officeDocument/2006/relationships/image" Target="../media/image122.png"/></Relationships>
</file>

<file path=ppt/slides/_rels/slide41.xml.rels><?xml version="1.0" encoding="UTF-8" standalone="yes"?>
<Relationships xmlns="http://schemas.openxmlformats.org/package/2006/relationships"><Relationship Id="rId3" Type="http://schemas.openxmlformats.org/officeDocument/2006/relationships/image" Target="../media/image74.png"/><Relationship Id="rId4" Type="http://schemas.openxmlformats.org/officeDocument/2006/relationships/image" Target="../media/image130.png"/><Relationship Id="rId5" Type="http://schemas.openxmlformats.org/officeDocument/2006/relationships/image" Target="../media/image131.png"/><Relationship Id="rId6" Type="http://schemas.openxmlformats.org/officeDocument/2006/relationships/image" Target="../media/image132.png"/><Relationship Id="rId7" Type="http://schemas.openxmlformats.org/officeDocument/2006/relationships/image" Target="../media/image18.png"/><Relationship Id="rId1" Type="http://schemas.openxmlformats.org/officeDocument/2006/relationships/slideLayout" Target="../slideLayouts/slideLayout3.xml"/><Relationship Id="rId2" Type="http://schemas.openxmlformats.org/officeDocument/2006/relationships/notesSlide" Target="../notesSlides/notesSlide35.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6.xml"/><Relationship Id="rId3" Type="http://schemas.openxmlformats.org/officeDocument/2006/relationships/image" Target="../media/image20.png"/></Relationships>
</file>

<file path=ppt/slides/_rels/slide43.xml.rels><?xml version="1.0" encoding="UTF-8" standalone="yes"?>
<Relationships xmlns="http://schemas.openxmlformats.org/package/2006/relationships"><Relationship Id="rId3" Type="http://schemas.openxmlformats.org/officeDocument/2006/relationships/image" Target="../media/image133.png"/><Relationship Id="rId4" Type="http://schemas.openxmlformats.org/officeDocument/2006/relationships/image" Target="../media/image131.png"/><Relationship Id="rId5" Type="http://schemas.openxmlformats.org/officeDocument/2006/relationships/image" Target="../media/image134.png"/><Relationship Id="rId6" Type="http://schemas.openxmlformats.org/officeDocument/2006/relationships/image" Target="../media/image135.png"/><Relationship Id="rId7" Type="http://schemas.openxmlformats.org/officeDocument/2006/relationships/image" Target="../media/image136.png"/><Relationship Id="rId8" Type="http://schemas.openxmlformats.org/officeDocument/2006/relationships/image" Target="../media/image137.png"/><Relationship Id="rId9" Type="http://schemas.openxmlformats.org/officeDocument/2006/relationships/image" Target="../media/image138.png"/><Relationship Id="rId10" Type="http://schemas.openxmlformats.org/officeDocument/2006/relationships/image" Target="../media/image139.png"/><Relationship Id="rId1" Type="http://schemas.openxmlformats.org/officeDocument/2006/relationships/slideLayout" Target="../slideLayouts/slideLayout3.xml"/><Relationship Id="rId2" Type="http://schemas.openxmlformats.org/officeDocument/2006/relationships/notesSlide" Target="../notesSlides/notesSlide37.xml"/></Relationships>
</file>

<file path=ppt/slides/_rels/slide44.xml.rels><?xml version="1.0" encoding="UTF-8" standalone="yes"?>
<Relationships xmlns="http://schemas.openxmlformats.org/package/2006/relationships"><Relationship Id="rId3" Type="http://schemas.openxmlformats.org/officeDocument/2006/relationships/image" Target="../media/image140.png"/><Relationship Id="rId4" Type="http://schemas.openxmlformats.org/officeDocument/2006/relationships/image" Target="../media/image141.png"/><Relationship Id="rId5" Type="http://schemas.openxmlformats.org/officeDocument/2006/relationships/image" Target="../media/image129.jpeg"/><Relationship Id="rId6" Type="http://schemas.openxmlformats.org/officeDocument/2006/relationships/image" Target="../media/image131.png"/><Relationship Id="rId7" Type="http://schemas.openxmlformats.org/officeDocument/2006/relationships/image" Target="../media/image83.png"/><Relationship Id="rId1" Type="http://schemas.openxmlformats.org/officeDocument/2006/relationships/slideLayout" Target="../slideLayouts/slideLayout3.xml"/><Relationship Id="rId2" Type="http://schemas.openxmlformats.org/officeDocument/2006/relationships/notesSlide" Target="../notesSlides/notesSlide38.xml"/></Relationships>
</file>

<file path=ppt/slides/_rels/slide45.xml.rels><?xml version="1.0" encoding="UTF-8" standalone="yes"?>
<Relationships xmlns="http://schemas.openxmlformats.org/package/2006/relationships"><Relationship Id="rId3" Type="http://schemas.openxmlformats.org/officeDocument/2006/relationships/image" Target="../media/image135.png"/><Relationship Id="rId4" Type="http://schemas.openxmlformats.org/officeDocument/2006/relationships/image" Target="../media/image136.png"/><Relationship Id="rId5" Type="http://schemas.openxmlformats.org/officeDocument/2006/relationships/image" Target="../media/image137.png"/><Relationship Id="rId6" Type="http://schemas.openxmlformats.org/officeDocument/2006/relationships/image" Target="../media/image138.png"/><Relationship Id="rId7" Type="http://schemas.openxmlformats.org/officeDocument/2006/relationships/image" Target="../media/image142.png"/><Relationship Id="rId1" Type="http://schemas.openxmlformats.org/officeDocument/2006/relationships/slideLayout" Target="../slideLayouts/slideLayout3.xml"/><Relationship Id="rId2" Type="http://schemas.openxmlformats.org/officeDocument/2006/relationships/notesSlide" Target="../notesSlides/notesSlide39.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0.xml"/><Relationship Id="rId3" Type="http://schemas.openxmlformats.org/officeDocument/2006/relationships/image" Target="../media/image134.png"/></Relationships>
</file>

<file path=ppt/slides/_rels/slide47.xml.rels><?xml version="1.0" encoding="UTF-8" standalone="yes"?>
<Relationships xmlns="http://schemas.openxmlformats.org/package/2006/relationships"><Relationship Id="rId3" Type="http://schemas.openxmlformats.org/officeDocument/2006/relationships/image" Target="../media/image74.png"/><Relationship Id="rId4" Type="http://schemas.openxmlformats.org/officeDocument/2006/relationships/image" Target="../media/image143.png"/><Relationship Id="rId5" Type="http://schemas.openxmlformats.org/officeDocument/2006/relationships/image" Target="../media/image90.png"/><Relationship Id="rId6" Type="http://schemas.openxmlformats.org/officeDocument/2006/relationships/image" Target="../media/image18.png"/><Relationship Id="rId7" Type="http://schemas.openxmlformats.org/officeDocument/2006/relationships/image" Target="../media/image144.jpeg"/><Relationship Id="rId8" Type="http://schemas.openxmlformats.org/officeDocument/2006/relationships/image" Target="../media/image145.png"/><Relationship Id="rId1" Type="http://schemas.openxmlformats.org/officeDocument/2006/relationships/slideLayout" Target="../slideLayouts/slideLayout3.xml"/><Relationship Id="rId2" Type="http://schemas.openxmlformats.org/officeDocument/2006/relationships/notesSlide" Target="../notesSlides/notesSlide41.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46.png"/><Relationship Id="rId3" Type="http://schemas.openxmlformats.org/officeDocument/2006/relationships/image" Target="../media/image147.png"/></Relationships>
</file>

<file path=ppt/slides/_rels/slide49.xml.rels><?xml version="1.0" encoding="UTF-8" standalone="yes"?>
<Relationships xmlns="http://schemas.openxmlformats.org/package/2006/relationships"><Relationship Id="rId11" Type="http://schemas.openxmlformats.org/officeDocument/2006/relationships/image" Target="../media/image151.png"/><Relationship Id="rId12" Type="http://schemas.openxmlformats.org/officeDocument/2006/relationships/image" Target="../media/image124.png"/><Relationship Id="rId13" Type="http://schemas.openxmlformats.org/officeDocument/2006/relationships/image" Target="../media/image118.png"/><Relationship Id="rId14" Type="http://schemas.openxmlformats.org/officeDocument/2006/relationships/image" Target="../media/image152.jpeg"/><Relationship Id="rId15" Type="http://schemas.openxmlformats.org/officeDocument/2006/relationships/image" Target="../media/image153.png"/><Relationship Id="rId16" Type="http://schemas.openxmlformats.org/officeDocument/2006/relationships/image" Target="../media/image120.png"/><Relationship Id="rId17" Type="http://schemas.openxmlformats.org/officeDocument/2006/relationships/image" Target="../media/image154.png"/><Relationship Id="rId18" Type="http://schemas.openxmlformats.org/officeDocument/2006/relationships/image" Target="../media/image155.png"/><Relationship Id="rId1" Type="http://schemas.openxmlformats.org/officeDocument/2006/relationships/slideLayout" Target="../slideLayouts/slideLayout3.xml"/><Relationship Id="rId2" Type="http://schemas.openxmlformats.org/officeDocument/2006/relationships/notesSlide" Target="../notesSlides/notesSlide42.xml"/><Relationship Id="rId3" Type="http://schemas.openxmlformats.org/officeDocument/2006/relationships/image" Target="../media/image148.png"/><Relationship Id="rId4" Type="http://schemas.openxmlformats.org/officeDocument/2006/relationships/image" Target="../media/image130.png"/><Relationship Id="rId5" Type="http://schemas.openxmlformats.org/officeDocument/2006/relationships/image" Target="../media/image123.png"/><Relationship Id="rId6" Type="http://schemas.openxmlformats.org/officeDocument/2006/relationships/image" Target="../media/image125.png"/><Relationship Id="rId7" Type="http://schemas.openxmlformats.org/officeDocument/2006/relationships/image" Target="../media/image94.png"/><Relationship Id="rId8" Type="http://schemas.openxmlformats.org/officeDocument/2006/relationships/image" Target="../media/image149.jpeg"/><Relationship Id="rId9" Type="http://schemas.openxmlformats.org/officeDocument/2006/relationships/image" Target="../media/image122.png"/><Relationship Id="rId10" Type="http://schemas.openxmlformats.org/officeDocument/2006/relationships/image" Target="../media/image150.jpeg"/></Relationships>
</file>

<file path=ppt/slides/_rels/slide5.xml.rels><?xml version="1.0" encoding="UTF-8" standalone="yes"?>
<Relationships xmlns="http://schemas.openxmlformats.org/package/2006/relationships"><Relationship Id="rId3" Type="http://schemas.openxmlformats.org/officeDocument/2006/relationships/chart" Target="../charts/chart1.xml"/><Relationship Id="rId4" Type="http://schemas.openxmlformats.org/officeDocument/2006/relationships/image" Target="../media/image19.png"/><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50.xml.rels><?xml version="1.0" encoding="UTF-8" standalone="yes"?>
<Relationships xmlns="http://schemas.openxmlformats.org/package/2006/relationships"><Relationship Id="rId3" Type="http://schemas.openxmlformats.org/officeDocument/2006/relationships/image" Target="../media/image156.png"/><Relationship Id="rId4" Type="http://schemas.openxmlformats.org/officeDocument/2006/relationships/image" Target="../media/image157.png"/><Relationship Id="rId5" Type="http://schemas.openxmlformats.org/officeDocument/2006/relationships/image" Target="../media/image158.png"/><Relationship Id="rId6" Type="http://schemas.openxmlformats.org/officeDocument/2006/relationships/image" Target="../media/image25.png"/><Relationship Id="rId1" Type="http://schemas.openxmlformats.org/officeDocument/2006/relationships/slideLayout" Target="../slideLayouts/slideLayout3.xml"/><Relationship Id="rId2" Type="http://schemas.openxmlformats.org/officeDocument/2006/relationships/notesSlide" Target="../notesSlides/notesSlide43.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4.xml"/><Relationship Id="rId3" Type="http://schemas.openxmlformats.org/officeDocument/2006/relationships/image" Target="../media/image44.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xml"/><Relationship Id="rId3" Type="http://schemas.openxmlformats.org/officeDocument/2006/relationships/image" Target="../media/image20.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4" Type="http://schemas.openxmlformats.org/officeDocument/2006/relationships/image" Target="../media/image22.png"/><Relationship Id="rId5" Type="http://schemas.openxmlformats.org/officeDocument/2006/relationships/image" Target="../media/image23.png"/><Relationship Id="rId1" Type="http://schemas.openxmlformats.org/officeDocument/2006/relationships/slideLayout" Target="../slideLayouts/slideLayout3.xml"/><Relationship Id="rId2" Type="http://schemas.openxmlformats.org/officeDocument/2006/relationships/notesSlide" Target="../notesSlides/notesSlide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53810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1" name="Rectangle 7"/>
          <p:cNvSpPr>
            <a:spLocks/>
          </p:cNvSpPr>
          <p:nvPr/>
        </p:nvSpPr>
        <p:spPr bwMode="auto">
          <a:xfrm>
            <a:off x="355600" y="4883150"/>
            <a:ext cx="292100"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a:solidFill>
                  <a:srgbClr val="000000"/>
                </a:solidFill>
                <a:round/>
                <a:headEnd/>
                <a:tailEnd/>
              </a14:hiddenLine>
            </a:ext>
          </a:extLst>
        </p:spPr>
        <p:txBody>
          <a:bodyPr wrap="none" lIns="0" tIns="0" rIns="0" bIns="0">
            <a:spAutoFit/>
          </a:bodyPr>
          <a:lstStyle/>
          <a:p>
            <a:endParaRPr lang="en-US"/>
          </a:p>
        </p:txBody>
      </p:sp>
      <p:sp>
        <p:nvSpPr>
          <p:cNvPr id="78853" name="Rectangle 11"/>
          <p:cNvSpPr>
            <a:spLocks noGrp="1" noChangeArrowheads="1"/>
          </p:cNvSpPr>
          <p:nvPr>
            <p:ph type="title"/>
          </p:nvPr>
        </p:nvSpPr>
        <p:spPr/>
        <p:txBody>
          <a:bodyPr/>
          <a:lstStyle/>
          <a:p>
            <a:pPr eaLnBrk="1" hangingPunct="1"/>
            <a:r>
              <a:rPr lang="en-US" dirty="0" smtClean="0">
                <a:solidFill>
                  <a:srgbClr val="5582A5"/>
                </a:solidFill>
                <a:ea typeface="ＭＳ Ｐゴシック" pitchFamily="34" charset="-128"/>
                <a:sym typeface="Arial" pitchFamily="34" charset="0"/>
              </a:rPr>
              <a:t>Learn: </a:t>
            </a:r>
            <a:r>
              <a:rPr lang="en-US" dirty="0" smtClean="0">
                <a:ea typeface="ＭＳ Ｐゴシック" pitchFamily="34" charset="-128"/>
                <a:sym typeface="Arial" pitchFamily="34" charset="0"/>
              </a:rPr>
              <a:t>Continue the Journey</a:t>
            </a:r>
            <a:endParaRPr lang="en-US" dirty="0" smtClean="0">
              <a:ea typeface="ヒラギノ角ゴ ProN W3" charset="-128"/>
              <a:sym typeface="Arial" pitchFamily="34" charset="0"/>
            </a:endParaRPr>
          </a:p>
        </p:txBody>
      </p:sp>
      <p:sp>
        <p:nvSpPr>
          <p:cNvPr id="26" name="Content Placeholder 7"/>
          <p:cNvSpPr>
            <a:spLocks noGrp="1"/>
          </p:cNvSpPr>
          <p:nvPr>
            <p:ph type="body" sz="quarter" idx="13"/>
          </p:nvPr>
        </p:nvSpPr>
        <p:spPr>
          <a:xfrm>
            <a:off x="3556000" y="1204834"/>
            <a:ext cx="5588000" cy="2616201"/>
          </a:xfrm>
          <a:prstGeom prst="rect">
            <a:avLst/>
          </a:prstGeom>
        </p:spPr>
        <p:txBody>
          <a:bodyPr/>
          <a:lstStyle/>
          <a:p>
            <a:r>
              <a:rPr lang="en-US" sz="2000" dirty="0" smtClean="0">
                <a:solidFill>
                  <a:schemeClr val="tx1"/>
                </a:solidFill>
                <a:latin typeface="Arial" charset="0"/>
                <a:ea typeface="SimSun" pitchFamily="2" charset="-122"/>
                <a:cs typeface="Arial" charset="0"/>
              </a:rPr>
              <a:t>Opening doors for </a:t>
            </a:r>
            <a:r>
              <a:rPr lang="en-US" sz="2000" dirty="0" smtClean="0">
                <a:solidFill>
                  <a:srgbClr val="5582A5"/>
                </a:solidFill>
                <a:latin typeface="Arial" charset="0"/>
                <a:ea typeface="SimSun" pitchFamily="2" charset="-122"/>
                <a:cs typeface="Arial" charset="0"/>
              </a:rPr>
              <a:t>computer science students</a:t>
            </a:r>
            <a:r>
              <a:rPr lang="en-US" sz="2000" dirty="0" smtClean="0">
                <a:solidFill>
                  <a:schemeClr val="tx1"/>
                </a:solidFill>
                <a:latin typeface="Arial" charset="0"/>
                <a:ea typeface="SimSun" pitchFamily="2" charset="-122"/>
                <a:cs typeface="Arial" charset="0"/>
              </a:rPr>
              <a:t> in the 21</a:t>
            </a:r>
            <a:r>
              <a:rPr lang="en-US" sz="2000" baseline="30000" dirty="0" smtClean="0">
                <a:solidFill>
                  <a:schemeClr val="tx1"/>
                </a:solidFill>
                <a:latin typeface="Arial" charset="0"/>
                <a:ea typeface="SimSun" pitchFamily="2" charset="-122"/>
                <a:cs typeface="Arial" charset="0"/>
              </a:rPr>
              <a:t>st</a:t>
            </a:r>
            <a:r>
              <a:rPr lang="en-US" sz="2000" dirty="0" smtClean="0">
                <a:solidFill>
                  <a:schemeClr val="tx1"/>
                </a:solidFill>
                <a:latin typeface="Arial" charset="0"/>
                <a:ea typeface="SimSun" pitchFamily="2" charset="-122"/>
                <a:cs typeface="Arial" charset="0"/>
              </a:rPr>
              <a:t> century</a:t>
            </a:r>
          </a:p>
          <a:p>
            <a:r>
              <a:rPr lang="en-US" sz="2000" dirty="0" smtClean="0">
                <a:latin typeface="Arial" charset="0"/>
                <a:ea typeface="SimSun" pitchFamily="2" charset="-122"/>
                <a:cs typeface="Arial" charset="0"/>
              </a:rPr>
              <a:t>Helping over </a:t>
            </a:r>
            <a:r>
              <a:rPr lang="en-US" sz="2000" dirty="0" smtClean="0">
                <a:solidFill>
                  <a:srgbClr val="5582A5"/>
                </a:solidFill>
                <a:latin typeface="Arial" charset="0"/>
                <a:ea typeface="SimSun" pitchFamily="2" charset="-122"/>
                <a:cs typeface="Arial" charset="0"/>
              </a:rPr>
              <a:t>1.9 million</a:t>
            </a:r>
            <a:r>
              <a:rPr lang="en-US" sz="2000" dirty="0" smtClean="0">
                <a:latin typeface="Arial" charset="0"/>
                <a:ea typeface="SimSun" pitchFamily="2" charset="-122"/>
                <a:cs typeface="Arial" charset="0"/>
              </a:rPr>
              <a:t> students in </a:t>
            </a:r>
            <a:r>
              <a:rPr lang="en-US" sz="2000" dirty="0" smtClean="0">
                <a:solidFill>
                  <a:srgbClr val="5582A5"/>
                </a:solidFill>
                <a:latin typeface="Arial" charset="0"/>
                <a:ea typeface="SimSun" pitchFamily="2" charset="-122"/>
                <a:cs typeface="Arial" charset="0"/>
              </a:rPr>
              <a:t>97</a:t>
            </a:r>
            <a:r>
              <a:rPr lang="en-US" sz="2000" dirty="0" smtClean="0">
                <a:latin typeface="Arial" charset="0"/>
                <a:ea typeface="SimSun" pitchFamily="2" charset="-122"/>
                <a:cs typeface="Arial" charset="0"/>
              </a:rPr>
              <a:t> countries</a:t>
            </a:r>
            <a:endParaRPr lang="en-US" sz="2000" dirty="0" smtClean="0">
              <a:solidFill>
                <a:schemeClr val="tx1"/>
              </a:solidFill>
              <a:latin typeface="Arial" charset="0"/>
              <a:ea typeface="SimSun" pitchFamily="2" charset="-122"/>
              <a:cs typeface="Arial" charset="0"/>
            </a:endParaRPr>
          </a:p>
          <a:p>
            <a:r>
              <a:rPr lang="en-US" sz="2000" dirty="0" smtClean="0">
                <a:solidFill>
                  <a:schemeClr val="tx1"/>
                </a:solidFill>
                <a:latin typeface="Arial" charset="0"/>
                <a:ea typeface="SimSun" pitchFamily="2" charset="-122"/>
                <a:cs typeface="Arial" charset="0"/>
              </a:rPr>
              <a:t>Learn from </a:t>
            </a:r>
            <a:r>
              <a:rPr lang="en-US" sz="2000" dirty="0" smtClean="0">
                <a:solidFill>
                  <a:schemeClr val="accent1"/>
                </a:solidFill>
                <a:latin typeface="Arial" charset="0"/>
                <a:ea typeface="SimSun" pitchFamily="2" charset="-122"/>
                <a:cs typeface="Arial" charset="0"/>
              </a:rPr>
              <a:t>experienced Java instructors</a:t>
            </a:r>
          </a:p>
          <a:p>
            <a:r>
              <a:rPr lang="en-US" sz="2000" dirty="0"/>
              <a:t>Discounts on Oracle certification preparation and </a:t>
            </a:r>
            <a:r>
              <a:rPr lang="en-US" sz="2000" dirty="0" smtClean="0"/>
              <a:t>exams</a:t>
            </a:r>
            <a:endParaRPr lang="en-US" sz="2000" b="1" dirty="0" smtClean="0">
              <a:solidFill>
                <a:schemeClr val="tx1"/>
              </a:solidFill>
              <a:latin typeface="Arial" charset="0"/>
              <a:ea typeface="SimSun" pitchFamily="2" charset="-122"/>
              <a:cs typeface="Arial" charset="0"/>
            </a:endParaRPr>
          </a:p>
          <a:p>
            <a:pPr>
              <a:buFont typeface="Arial" charset="0"/>
              <a:buChar char="•"/>
            </a:pPr>
            <a:endParaRPr lang="en-US" sz="1400" b="1" dirty="0" smtClean="0">
              <a:solidFill>
                <a:schemeClr val="tx1"/>
              </a:solidFill>
              <a:latin typeface="Arial" charset="0"/>
              <a:ea typeface="SimSun" pitchFamily="2" charset="-122"/>
              <a:cs typeface="Arial" charset="0"/>
            </a:endParaRPr>
          </a:p>
          <a:p>
            <a:pPr>
              <a:buFont typeface="Wingdings" pitchFamily="2" charset="2"/>
              <a:buNone/>
            </a:pPr>
            <a:endParaRPr lang="en-US" sz="1400" b="1" dirty="0" smtClean="0">
              <a:solidFill>
                <a:schemeClr val="tx1"/>
              </a:solidFill>
              <a:latin typeface="Arial" charset="0"/>
              <a:ea typeface="SimSun" pitchFamily="2" charset="-122"/>
              <a:cs typeface="Arial" charset="0"/>
            </a:endParaRPr>
          </a:p>
        </p:txBody>
      </p:sp>
      <p:pic>
        <p:nvPicPr>
          <p:cNvPr id="78856" name="Picture 26"/>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15288" y="4668838"/>
            <a:ext cx="703262" cy="87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4" name="Group 33"/>
          <p:cNvGrpSpPr/>
          <p:nvPr/>
        </p:nvGrpSpPr>
        <p:grpSpPr>
          <a:xfrm>
            <a:off x="436563" y="1479550"/>
            <a:ext cx="2811394" cy="2149475"/>
            <a:chOff x="350838" y="965200"/>
            <a:chExt cx="3162300" cy="2417763"/>
          </a:xfrm>
        </p:grpSpPr>
        <p:sp>
          <p:nvSpPr>
            <p:cNvPr id="29" name="Rectangle 28"/>
            <p:cNvSpPr/>
            <p:nvPr/>
          </p:nvSpPr>
          <p:spPr>
            <a:xfrm>
              <a:off x="901579" y="1058980"/>
              <a:ext cx="2009280" cy="16718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nvGrpSpPr>
            <p:cNvPr id="30" name="Group 4"/>
            <p:cNvGrpSpPr>
              <a:grpSpLocks/>
            </p:cNvGrpSpPr>
            <p:nvPr/>
          </p:nvGrpSpPr>
          <p:grpSpPr bwMode="auto">
            <a:xfrm>
              <a:off x="350838" y="965200"/>
              <a:ext cx="3162300" cy="2417763"/>
              <a:chOff x="6481829" y="4478125"/>
              <a:chExt cx="2075664" cy="1217825"/>
            </a:xfrm>
          </p:grpSpPr>
          <p:sp>
            <p:nvSpPr>
              <p:cNvPr id="31" name="Freeform 30"/>
              <p:cNvSpPr>
                <a:spLocks noEditPoints="1"/>
              </p:cNvSpPr>
              <p:nvPr/>
            </p:nvSpPr>
            <p:spPr bwMode="auto">
              <a:xfrm>
                <a:off x="6838193" y="4478125"/>
                <a:ext cx="1355642" cy="892378"/>
              </a:xfrm>
              <a:custGeom>
                <a:avLst/>
                <a:gdLst>
                  <a:gd name="T0" fmla="*/ 1 w 150"/>
                  <a:gd name="T1" fmla="*/ 0 h 99"/>
                  <a:gd name="T2" fmla="*/ 0 w 150"/>
                  <a:gd name="T3" fmla="*/ 1 h 99"/>
                  <a:gd name="T4" fmla="*/ 0 w 150"/>
                  <a:gd name="T5" fmla="*/ 98 h 99"/>
                  <a:gd name="T6" fmla="*/ 1 w 150"/>
                  <a:gd name="T7" fmla="*/ 99 h 99"/>
                  <a:gd name="T8" fmla="*/ 149 w 150"/>
                  <a:gd name="T9" fmla="*/ 99 h 99"/>
                  <a:gd name="T10" fmla="*/ 150 w 150"/>
                  <a:gd name="T11" fmla="*/ 98 h 99"/>
                  <a:gd name="T12" fmla="*/ 150 w 150"/>
                  <a:gd name="T13" fmla="*/ 1 h 99"/>
                  <a:gd name="T14" fmla="*/ 149 w 150"/>
                  <a:gd name="T15" fmla="*/ 0 h 99"/>
                  <a:gd name="T16" fmla="*/ 1 w 150"/>
                  <a:gd name="T17" fmla="*/ 0 h 99"/>
                  <a:gd name="T18" fmla="*/ 1 w 150"/>
                  <a:gd name="T19" fmla="*/ 0 h 99"/>
                  <a:gd name="T20" fmla="*/ 146 w 150"/>
                  <a:gd name="T21" fmla="*/ 91 h 99"/>
                  <a:gd name="T22" fmla="*/ 145 w 150"/>
                  <a:gd name="T23" fmla="*/ 91 h 99"/>
                  <a:gd name="T24" fmla="*/ 5 w 150"/>
                  <a:gd name="T25" fmla="*/ 91 h 99"/>
                  <a:gd name="T26" fmla="*/ 5 w 150"/>
                  <a:gd name="T27" fmla="*/ 91 h 99"/>
                  <a:gd name="T28" fmla="*/ 5 w 150"/>
                  <a:gd name="T29" fmla="*/ 6 h 99"/>
                  <a:gd name="T30" fmla="*/ 5 w 150"/>
                  <a:gd name="T31" fmla="*/ 5 h 99"/>
                  <a:gd name="T32" fmla="*/ 145 w 150"/>
                  <a:gd name="T33" fmla="*/ 5 h 99"/>
                  <a:gd name="T34" fmla="*/ 146 w 150"/>
                  <a:gd name="T35" fmla="*/ 6 h 99"/>
                  <a:gd name="T36" fmla="*/ 146 w 150"/>
                  <a:gd name="T37" fmla="*/ 91 h 99"/>
                  <a:gd name="T38" fmla="*/ 146 w 150"/>
                  <a:gd name="T39" fmla="*/ 91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50" h="99">
                    <a:moveTo>
                      <a:pt x="1" y="0"/>
                    </a:moveTo>
                    <a:cubicBezTo>
                      <a:pt x="1" y="0"/>
                      <a:pt x="0" y="0"/>
                      <a:pt x="0" y="1"/>
                    </a:cubicBezTo>
                    <a:cubicBezTo>
                      <a:pt x="0" y="98"/>
                      <a:pt x="0" y="98"/>
                      <a:pt x="0" y="98"/>
                    </a:cubicBezTo>
                    <a:cubicBezTo>
                      <a:pt x="0" y="99"/>
                      <a:pt x="1" y="99"/>
                      <a:pt x="1" y="99"/>
                    </a:cubicBezTo>
                    <a:cubicBezTo>
                      <a:pt x="149" y="99"/>
                      <a:pt x="149" y="99"/>
                      <a:pt x="149" y="99"/>
                    </a:cubicBezTo>
                    <a:cubicBezTo>
                      <a:pt x="150" y="99"/>
                      <a:pt x="150" y="99"/>
                      <a:pt x="150" y="98"/>
                    </a:cubicBezTo>
                    <a:cubicBezTo>
                      <a:pt x="150" y="1"/>
                      <a:pt x="150" y="1"/>
                      <a:pt x="150" y="1"/>
                    </a:cubicBezTo>
                    <a:cubicBezTo>
                      <a:pt x="150" y="0"/>
                      <a:pt x="150" y="0"/>
                      <a:pt x="149" y="0"/>
                    </a:cubicBezTo>
                    <a:cubicBezTo>
                      <a:pt x="1" y="0"/>
                      <a:pt x="1" y="0"/>
                      <a:pt x="1" y="0"/>
                    </a:cubicBezTo>
                    <a:cubicBezTo>
                      <a:pt x="1" y="0"/>
                      <a:pt x="1" y="0"/>
                      <a:pt x="1" y="0"/>
                    </a:cubicBezTo>
                    <a:close/>
                    <a:moveTo>
                      <a:pt x="146" y="91"/>
                    </a:moveTo>
                    <a:cubicBezTo>
                      <a:pt x="146" y="91"/>
                      <a:pt x="146" y="91"/>
                      <a:pt x="145" y="91"/>
                    </a:cubicBezTo>
                    <a:cubicBezTo>
                      <a:pt x="5" y="91"/>
                      <a:pt x="5" y="91"/>
                      <a:pt x="5" y="91"/>
                    </a:cubicBezTo>
                    <a:cubicBezTo>
                      <a:pt x="5" y="91"/>
                      <a:pt x="5" y="91"/>
                      <a:pt x="5" y="91"/>
                    </a:cubicBezTo>
                    <a:cubicBezTo>
                      <a:pt x="5" y="6"/>
                      <a:pt x="5" y="6"/>
                      <a:pt x="5" y="6"/>
                    </a:cubicBezTo>
                    <a:cubicBezTo>
                      <a:pt x="5" y="5"/>
                      <a:pt x="5" y="5"/>
                      <a:pt x="5" y="5"/>
                    </a:cubicBezTo>
                    <a:cubicBezTo>
                      <a:pt x="145" y="5"/>
                      <a:pt x="145" y="5"/>
                      <a:pt x="145" y="5"/>
                    </a:cubicBezTo>
                    <a:cubicBezTo>
                      <a:pt x="146" y="5"/>
                      <a:pt x="146" y="5"/>
                      <a:pt x="146" y="6"/>
                    </a:cubicBezTo>
                    <a:cubicBezTo>
                      <a:pt x="146" y="91"/>
                      <a:pt x="146" y="91"/>
                      <a:pt x="146" y="91"/>
                    </a:cubicBezTo>
                    <a:cubicBezTo>
                      <a:pt x="146" y="91"/>
                      <a:pt x="146" y="91"/>
                      <a:pt x="146" y="91"/>
                    </a:cubicBezTo>
                    <a:close/>
                  </a:path>
                </a:pathLst>
              </a:custGeom>
              <a:solidFill>
                <a:schemeClr val="tx1">
                  <a:lumMod val="50000"/>
                  <a:lumOff val="50000"/>
                </a:schemeClr>
              </a:solidFill>
              <a:ln>
                <a:noFill/>
              </a:ln>
            </p:spPr>
            <p:txBody>
              <a:bodyPr/>
              <a:lstStyle/>
              <a:p>
                <a:pPr>
                  <a:defRPr/>
                </a:pPr>
                <a:endParaRPr lang="en-US" dirty="0">
                  <a:latin typeface="Arial" pitchFamily="34" charset="0"/>
                  <a:cs typeface="Arial" pitchFamily="34" charset="0"/>
                </a:endParaRPr>
              </a:p>
            </p:txBody>
          </p:sp>
          <p:sp>
            <p:nvSpPr>
              <p:cNvPr id="32" name="Freeform 31"/>
              <p:cNvSpPr>
                <a:spLocks/>
              </p:cNvSpPr>
              <p:nvPr/>
            </p:nvSpPr>
            <p:spPr bwMode="auto">
              <a:xfrm>
                <a:off x="6481829" y="5396891"/>
                <a:ext cx="2075664" cy="299059"/>
              </a:xfrm>
              <a:custGeom>
                <a:avLst/>
                <a:gdLst/>
                <a:ahLst/>
                <a:cxnLst/>
                <a:rect l="l" t="t" r="r" b="b"/>
                <a:pathLst>
                  <a:path w="2075664" h="298712">
                    <a:moveTo>
                      <a:pt x="0" y="210630"/>
                    </a:moveTo>
                    <a:cubicBezTo>
                      <a:pt x="0" y="210630"/>
                      <a:pt x="0" y="210630"/>
                      <a:pt x="2075664" y="210630"/>
                    </a:cubicBezTo>
                    <a:cubicBezTo>
                      <a:pt x="2075664" y="210630"/>
                      <a:pt x="2075664" y="210630"/>
                      <a:pt x="2075664" y="237055"/>
                    </a:cubicBezTo>
                    <a:cubicBezTo>
                      <a:pt x="2075664" y="237055"/>
                      <a:pt x="2075664" y="237055"/>
                      <a:pt x="2075664" y="272288"/>
                    </a:cubicBezTo>
                    <a:cubicBezTo>
                      <a:pt x="2075664" y="289904"/>
                      <a:pt x="2066600" y="298712"/>
                      <a:pt x="2048472" y="298712"/>
                    </a:cubicBezTo>
                    <a:cubicBezTo>
                      <a:pt x="2048472" y="298712"/>
                      <a:pt x="2048472" y="298712"/>
                      <a:pt x="27192" y="298712"/>
                    </a:cubicBezTo>
                    <a:cubicBezTo>
                      <a:pt x="18128" y="298712"/>
                      <a:pt x="0" y="289904"/>
                      <a:pt x="0" y="272288"/>
                    </a:cubicBezTo>
                    <a:cubicBezTo>
                      <a:pt x="0" y="272288"/>
                      <a:pt x="0" y="272288"/>
                      <a:pt x="0" y="237055"/>
                    </a:cubicBezTo>
                    <a:cubicBezTo>
                      <a:pt x="0" y="237055"/>
                      <a:pt x="0" y="237055"/>
                      <a:pt x="0" y="210630"/>
                    </a:cubicBezTo>
                    <a:close/>
                    <a:moveTo>
                      <a:pt x="363816" y="0"/>
                    </a:moveTo>
                    <a:lnTo>
                      <a:pt x="1719508" y="0"/>
                    </a:lnTo>
                    <a:lnTo>
                      <a:pt x="2056516" y="183823"/>
                    </a:lnTo>
                    <a:lnTo>
                      <a:pt x="30637" y="183823"/>
                    </a:lnTo>
                    <a:close/>
                  </a:path>
                </a:pathLst>
              </a:custGeom>
              <a:solidFill>
                <a:schemeClr val="tx1">
                  <a:lumMod val="50000"/>
                  <a:lumOff val="50000"/>
                </a:schemeClr>
              </a:solidFill>
              <a:ln>
                <a:noFill/>
              </a:ln>
            </p:spPr>
            <p:txBody>
              <a:bodyPr/>
              <a:lstStyle/>
              <a:p>
                <a:pPr>
                  <a:defRPr/>
                </a:pPr>
                <a:endParaRPr lang="en-US" dirty="0">
                  <a:latin typeface="Arial" pitchFamily="34" charset="0"/>
                  <a:cs typeface="Arial" pitchFamily="34" charset="0"/>
                </a:endParaRPr>
              </a:p>
            </p:txBody>
          </p:sp>
        </p:grpSp>
        <p:pic>
          <p:nvPicPr>
            <p:cNvPr id="33" name="Picture 32"/>
            <p:cNvPicPr>
              <a:picLocks noChangeAspect="1" noChangeArrowheads="1"/>
            </p:cNvPicPr>
            <p:nvPr/>
          </p:nvPicPr>
          <p:blipFill>
            <a:blip r:embed="rId4"/>
            <a:srcRect b="11304"/>
            <a:stretch>
              <a:fillRect/>
            </a:stretch>
          </p:blipFill>
          <p:spPr bwMode="auto">
            <a:xfrm>
              <a:off x="1008549" y="982847"/>
              <a:ext cx="1831975" cy="1567049"/>
            </a:xfrm>
            <a:prstGeom prst="ellipse">
              <a:avLst/>
            </a:prstGeom>
            <a:ln>
              <a:noFill/>
            </a:ln>
            <a:effectLst>
              <a:softEdge rad="112500"/>
            </a:effectLst>
          </p:spPr>
        </p:pic>
      </p:grpSp>
      <p:sp>
        <p:nvSpPr>
          <p:cNvPr id="35" name="Rectangle 34"/>
          <p:cNvSpPr/>
          <p:nvPr/>
        </p:nvSpPr>
        <p:spPr>
          <a:xfrm>
            <a:off x="0" y="4019550"/>
            <a:ext cx="9144000" cy="428625"/>
          </a:xfrm>
          <a:prstGeom prst="rect">
            <a:avLst/>
          </a:prstGeom>
          <a:solidFill>
            <a:schemeClr val="accent3">
              <a:lumMod val="75000"/>
            </a:schemeClr>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6" name="Rectangle 70"/>
          <p:cNvSpPr txBox="1">
            <a:spLocks noChangeArrowheads="1"/>
          </p:cNvSpPr>
          <p:nvPr/>
        </p:nvSpPr>
        <p:spPr bwMode="auto">
          <a:xfrm>
            <a:off x="139925" y="4098018"/>
            <a:ext cx="3398837" cy="457200"/>
          </a:xfrm>
          <a:prstGeom prst="rect">
            <a:avLst/>
          </a:prstGeom>
          <a:noFill/>
          <a:ln w="9525">
            <a:noFill/>
            <a:miter lim="800000"/>
            <a:headEnd/>
            <a:tailEnd/>
          </a:ln>
        </p:spPr>
        <p:txBody>
          <a:bodyPr lIns="0" tIns="0" rIns="0" bIns="0"/>
          <a:lstStyle/>
          <a:p>
            <a:pPr algn="ctr"/>
            <a:r>
              <a:rPr lang="en-US" b="1" dirty="0" err="1" smtClean="0">
                <a:solidFill>
                  <a:schemeClr val="bg1"/>
                </a:solidFill>
                <a:ea typeface="SimSun" pitchFamily="2" charset="-122"/>
              </a:rPr>
              <a:t>academy.oracle.com</a:t>
            </a:r>
            <a:endParaRPr lang="en-US" dirty="0">
              <a:solidFill>
                <a:schemeClr val="bg1"/>
              </a:solidFill>
            </a:endParaRPr>
          </a:p>
        </p:txBody>
      </p:sp>
      <p:pic>
        <p:nvPicPr>
          <p:cNvPr id="2" name="Picture 1" descr="academy-logo.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95571" y="244929"/>
            <a:ext cx="2848429" cy="367878"/>
          </a:xfrm>
          <a:prstGeom prst="rect">
            <a:avLst/>
          </a:prstGeom>
        </p:spPr>
      </p:pic>
    </p:spTree>
    <p:extLst>
      <p:ext uri="{BB962C8B-B14F-4D97-AF65-F5344CB8AC3E}">
        <p14:creationId xmlns:p14="http://schemas.microsoft.com/office/powerpoint/2010/main" val="3084082730"/>
      </p:ext>
    </p:extLst>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26">
                                            <p:txEl>
                                              <p:pRg st="0" end="0"/>
                                            </p:txEl>
                                          </p:spTgt>
                                        </p:tgtEl>
                                        <p:attrNameLst>
                                          <p:attrName>style.visibility</p:attrName>
                                        </p:attrNameLst>
                                      </p:cBhvr>
                                      <p:to>
                                        <p:strVal val="visible"/>
                                      </p:to>
                                    </p:set>
                                    <p:animEffect transition="in" filter="dissolve">
                                      <p:cBhvr>
                                        <p:cTn id="7" dur="500"/>
                                        <p:tgtEl>
                                          <p:spTgt spid="26">
                                            <p:txEl>
                                              <p:pRg st="0" end="0"/>
                                            </p:txEl>
                                          </p:spTgt>
                                        </p:tgtEl>
                                      </p:cBhvr>
                                    </p:animEffect>
                                  </p:childTnLst>
                                </p:cTn>
                              </p:par>
                            </p:childTnLst>
                          </p:cTn>
                        </p:par>
                        <p:par>
                          <p:cTn id="8" fill="hold">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26">
                                            <p:txEl>
                                              <p:pRg st="1" end="1"/>
                                            </p:txEl>
                                          </p:spTgt>
                                        </p:tgtEl>
                                        <p:attrNameLst>
                                          <p:attrName>style.visibility</p:attrName>
                                        </p:attrNameLst>
                                      </p:cBhvr>
                                      <p:to>
                                        <p:strVal val="visible"/>
                                      </p:to>
                                    </p:set>
                                    <p:animEffect transition="in" filter="dissolve">
                                      <p:cBhvr>
                                        <p:cTn id="11" dur="500"/>
                                        <p:tgtEl>
                                          <p:spTgt spid="26">
                                            <p:txEl>
                                              <p:pRg st="1" end="1"/>
                                            </p:txEl>
                                          </p:spTgt>
                                        </p:tgtEl>
                                      </p:cBhvr>
                                    </p:animEffect>
                                  </p:childTnLst>
                                </p:cTn>
                              </p:par>
                            </p:childTnLst>
                          </p:cTn>
                        </p:par>
                        <p:par>
                          <p:cTn id="12" fill="hold">
                            <p:stCondLst>
                              <p:cond delay="1000"/>
                            </p:stCondLst>
                            <p:childTnLst>
                              <p:par>
                                <p:cTn id="13" presetID="9" presetClass="entr" presetSubtype="0" fill="hold" grpId="0" nodeType="afterEffect">
                                  <p:stCondLst>
                                    <p:cond delay="0"/>
                                  </p:stCondLst>
                                  <p:childTnLst>
                                    <p:set>
                                      <p:cBhvr>
                                        <p:cTn id="14" dur="1" fill="hold">
                                          <p:stCondLst>
                                            <p:cond delay="0"/>
                                          </p:stCondLst>
                                        </p:cTn>
                                        <p:tgtEl>
                                          <p:spTgt spid="26">
                                            <p:txEl>
                                              <p:pRg st="2" end="2"/>
                                            </p:txEl>
                                          </p:spTgt>
                                        </p:tgtEl>
                                        <p:attrNameLst>
                                          <p:attrName>style.visibility</p:attrName>
                                        </p:attrNameLst>
                                      </p:cBhvr>
                                      <p:to>
                                        <p:strVal val="visible"/>
                                      </p:to>
                                    </p:set>
                                    <p:animEffect transition="in" filter="dissolve">
                                      <p:cBhvr>
                                        <p:cTn id="15" dur="500"/>
                                        <p:tgtEl>
                                          <p:spTgt spid="26">
                                            <p:txEl>
                                              <p:pRg st="2" end="2"/>
                                            </p:txEl>
                                          </p:spTgt>
                                        </p:tgtEl>
                                      </p:cBhvr>
                                    </p:animEffect>
                                  </p:childTnLst>
                                </p:cTn>
                              </p:par>
                            </p:childTnLst>
                          </p:cTn>
                        </p:par>
                        <p:par>
                          <p:cTn id="16" fill="hold">
                            <p:stCondLst>
                              <p:cond delay="1500"/>
                            </p:stCondLst>
                            <p:childTnLst>
                              <p:par>
                                <p:cTn id="17" presetID="9" presetClass="entr" presetSubtype="0" fill="hold" grpId="0" nodeType="afterEffect">
                                  <p:stCondLst>
                                    <p:cond delay="0"/>
                                  </p:stCondLst>
                                  <p:childTnLst>
                                    <p:set>
                                      <p:cBhvr>
                                        <p:cTn id="18" dur="1" fill="hold">
                                          <p:stCondLst>
                                            <p:cond delay="0"/>
                                          </p:stCondLst>
                                        </p:cTn>
                                        <p:tgtEl>
                                          <p:spTgt spid="26">
                                            <p:txEl>
                                              <p:pRg st="3" end="3"/>
                                            </p:txEl>
                                          </p:spTgt>
                                        </p:tgtEl>
                                        <p:attrNameLst>
                                          <p:attrName>style.visibility</p:attrName>
                                        </p:attrNameLst>
                                      </p:cBhvr>
                                      <p:to>
                                        <p:strVal val="visible"/>
                                      </p:to>
                                    </p:set>
                                    <p:animEffect transition="in" filter="dissolve">
                                      <p:cBhvr>
                                        <p:cTn id="19" dur="500"/>
                                        <p:tgtEl>
                                          <p:spTgt spid="2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34009"/>
            <a:ext cx="9144000" cy="3818462"/>
          </a:xfrm>
          <a:effectLst/>
        </p:spPr>
        <p:txBody>
          <a:bodyPr anchor="ctr"/>
          <a:lstStyle/>
          <a:p>
            <a:pPr algn="ctr"/>
            <a:r>
              <a:rPr lang="zh-TW" altLang="en-US" sz="6600" dirty="0">
                <a:solidFill>
                  <a:schemeClr val="accent1"/>
                </a:solidFill>
                <a:effectLst>
                  <a:reflection stA="50000" endPos="75000" dist="12700" dir="5400000" sy="-100000" algn="bl" rotWithShape="0"/>
                </a:effectLst>
              </a:rPr>
              <a:t>歡迎</a:t>
            </a:r>
            <a:r>
              <a:rPr lang="en-US" altLang="zh-TW" sz="6600" dirty="0" err="1">
                <a:solidFill>
                  <a:schemeClr val="accent1"/>
                </a:solidFill>
                <a:effectLst>
                  <a:reflection stA="50000" endPos="75000" dist="12700" dir="5400000" sy="-100000" algn="bl" rotWithShape="0"/>
                </a:effectLst>
              </a:rPr>
              <a:t>JavaOne</a:t>
            </a:r>
            <a:r>
              <a:rPr lang="zh-TW" altLang="en-US" sz="6600" dirty="0" smtClean="0">
                <a:solidFill>
                  <a:schemeClr val="accent1"/>
                </a:solidFill>
                <a:effectLst>
                  <a:reflection stA="50000" endPos="75000" dist="12700" dir="5400000" sy="-100000" algn="bl" rotWithShape="0"/>
                </a:effectLst>
              </a:rPr>
              <a:t>大會</a:t>
            </a:r>
            <a:endParaRPr lang="en-US" sz="6600" dirty="0">
              <a:solidFill>
                <a:schemeClr val="accent1"/>
              </a:solidFill>
              <a:effectLst>
                <a:reflection stA="50000" endPos="75000" dist="12700" dir="5400000" sy="-100000" algn="bl" rotWithShape="0"/>
              </a:effectLst>
            </a:endParaRPr>
          </a:p>
        </p:txBody>
      </p:sp>
      <p:sp>
        <p:nvSpPr>
          <p:cNvPr id="3" name="Title 1"/>
          <p:cNvSpPr txBox="1">
            <a:spLocks/>
          </p:cNvSpPr>
          <p:nvPr/>
        </p:nvSpPr>
        <p:spPr bwMode="auto">
          <a:xfrm>
            <a:off x="0" y="534009"/>
            <a:ext cx="9144000" cy="3818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bodyPr>
          <a:lstStyle>
            <a:lvl1pPr algn="l" rtl="0" eaLnBrk="0" fontAlgn="base" hangingPunct="0">
              <a:lnSpc>
                <a:spcPct val="90000"/>
              </a:lnSpc>
              <a:spcBef>
                <a:spcPct val="0"/>
              </a:spcBef>
              <a:spcAft>
                <a:spcPct val="0"/>
              </a:spcAft>
              <a:defRPr sz="2800" b="1" kern="1200">
                <a:solidFill>
                  <a:schemeClr val="tx1"/>
                </a:solidFill>
                <a:latin typeface="Arial" pitchFamily="34" charset="0"/>
                <a:ea typeface="ＭＳ Ｐゴシック" pitchFamily="-65" charset="-128"/>
                <a:cs typeface="Arial" pitchFamily="34" charset="0"/>
              </a:defRPr>
            </a:lvl1pPr>
            <a:lvl2pPr algn="l" rtl="0" eaLnBrk="0" fontAlgn="base" hangingPunct="0">
              <a:lnSpc>
                <a:spcPct val="90000"/>
              </a:lnSpc>
              <a:spcBef>
                <a:spcPct val="0"/>
              </a:spcBef>
              <a:spcAft>
                <a:spcPct val="0"/>
              </a:spcAft>
              <a:defRPr sz="2800" b="1">
                <a:solidFill>
                  <a:schemeClr val="tx1"/>
                </a:solidFill>
                <a:latin typeface="Arial" pitchFamily="-65" charset="0"/>
                <a:ea typeface="ＭＳ Ｐゴシック" pitchFamily="-65" charset="-128"/>
                <a:cs typeface="Arial" pitchFamily="-65" charset="0"/>
              </a:defRPr>
            </a:lvl2pPr>
            <a:lvl3pPr algn="l" rtl="0" eaLnBrk="0" fontAlgn="base" hangingPunct="0">
              <a:lnSpc>
                <a:spcPct val="90000"/>
              </a:lnSpc>
              <a:spcBef>
                <a:spcPct val="0"/>
              </a:spcBef>
              <a:spcAft>
                <a:spcPct val="0"/>
              </a:spcAft>
              <a:defRPr sz="2800" b="1">
                <a:solidFill>
                  <a:schemeClr val="tx1"/>
                </a:solidFill>
                <a:latin typeface="Arial" pitchFamily="-65" charset="0"/>
                <a:ea typeface="ＭＳ Ｐゴシック" pitchFamily="-65" charset="-128"/>
                <a:cs typeface="Arial" pitchFamily="-65" charset="0"/>
              </a:defRPr>
            </a:lvl3pPr>
            <a:lvl4pPr algn="l" rtl="0" eaLnBrk="0" fontAlgn="base" hangingPunct="0">
              <a:lnSpc>
                <a:spcPct val="90000"/>
              </a:lnSpc>
              <a:spcBef>
                <a:spcPct val="0"/>
              </a:spcBef>
              <a:spcAft>
                <a:spcPct val="0"/>
              </a:spcAft>
              <a:defRPr sz="2800" b="1">
                <a:solidFill>
                  <a:schemeClr val="tx1"/>
                </a:solidFill>
                <a:latin typeface="Arial" pitchFamily="-65" charset="0"/>
                <a:ea typeface="ＭＳ Ｐゴシック" pitchFamily="-65" charset="-128"/>
                <a:cs typeface="Arial" pitchFamily="-65" charset="0"/>
              </a:defRPr>
            </a:lvl4pPr>
            <a:lvl5pPr algn="l" rtl="0" eaLnBrk="0" fontAlgn="base" hangingPunct="0">
              <a:lnSpc>
                <a:spcPct val="90000"/>
              </a:lnSpc>
              <a:spcBef>
                <a:spcPct val="0"/>
              </a:spcBef>
              <a:spcAft>
                <a:spcPct val="0"/>
              </a:spcAft>
              <a:defRPr sz="2800" b="1">
                <a:solidFill>
                  <a:schemeClr val="tx1"/>
                </a:solidFill>
                <a:latin typeface="Arial" pitchFamily="-65" charset="0"/>
                <a:ea typeface="ＭＳ Ｐゴシック" pitchFamily="-65" charset="-128"/>
                <a:cs typeface="Arial" pitchFamily="-65" charset="0"/>
              </a:defRPr>
            </a:lvl5pPr>
            <a:lvl6pPr marL="457200" algn="l" rtl="0" fontAlgn="base">
              <a:lnSpc>
                <a:spcPct val="90000"/>
              </a:lnSpc>
              <a:spcBef>
                <a:spcPct val="0"/>
              </a:spcBef>
              <a:spcAft>
                <a:spcPct val="0"/>
              </a:spcAft>
              <a:defRPr sz="2800" b="1">
                <a:solidFill>
                  <a:schemeClr val="tx1"/>
                </a:solidFill>
                <a:latin typeface="Arial" pitchFamily="-65" charset="0"/>
                <a:ea typeface="ＭＳ Ｐゴシック" pitchFamily="-65" charset="-128"/>
              </a:defRPr>
            </a:lvl6pPr>
            <a:lvl7pPr marL="914400" algn="l" rtl="0" fontAlgn="base">
              <a:lnSpc>
                <a:spcPct val="90000"/>
              </a:lnSpc>
              <a:spcBef>
                <a:spcPct val="0"/>
              </a:spcBef>
              <a:spcAft>
                <a:spcPct val="0"/>
              </a:spcAft>
              <a:defRPr sz="2800" b="1">
                <a:solidFill>
                  <a:schemeClr val="tx1"/>
                </a:solidFill>
                <a:latin typeface="Arial" pitchFamily="-65" charset="0"/>
                <a:ea typeface="ＭＳ Ｐゴシック" pitchFamily="-65" charset="-128"/>
              </a:defRPr>
            </a:lvl7pPr>
            <a:lvl8pPr marL="1371600" algn="l" rtl="0" fontAlgn="base">
              <a:lnSpc>
                <a:spcPct val="90000"/>
              </a:lnSpc>
              <a:spcBef>
                <a:spcPct val="0"/>
              </a:spcBef>
              <a:spcAft>
                <a:spcPct val="0"/>
              </a:spcAft>
              <a:defRPr sz="2800" b="1">
                <a:solidFill>
                  <a:schemeClr val="tx1"/>
                </a:solidFill>
                <a:latin typeface="Arial" pitchFamily="-65" charset="0"/>
                <a:ea typeface="ＭＳ Ｐゴシック" pitchFamily="-65" charset="-128"/>
              </a:defRPr>
            </a:lvl8pPr>
            <a:lvl9pPr marL="1828800" algn="l" rtl="0" fontAlgn="base">
              <a:lnSpc>
                <a:spcPct val="90000"/>
              </a:lnSpc>
              <a:spcBef>
                <a:spcPct val="0"/>
              </a:spcBef>
              <a:spcAft>
                <a:spcPct val="0"/>
              </a:spcAft>
              <a:defRPr sz="2800" b="1">
                <a:solidFill>
                  <a:schemeClr val="tx1"/>
                </a:solidFill>
                <a:latin typeface="Arial" pitchFamily="-65" charset="0"/>
                <a:ea typeface="ＭＳ Ｐゴシック" pitchFamily="-65" charset="-128"/>
              </a:defRPr>
            </a:lvl9pPr>
          </a:lstStyle>
          <a:p>
            <a:pPr algn="ctr"/>
            <a:r>
              <a:rPr lang="en-US" sz="6600" dirty="0" smtClean="0">
                <a:solidFill>
                  <a:schemeClr val="accent1"/>
                </a:solidFill>
                <a:effectLst>
                  <a:reflection stA="50000" endPos="75000" dist="12700" dir="5400000" sy="-100000" algn="bl" rotWithShape="0"/>
                </a:effectLst>
              </a:rPr>
              <a:t>Welcome to </a:t>
            </a:r>
            <a:r>
              <a:rPr lang="en-US" sz="6600" dirty="0" err="1" smtClean="0">
                <a:solidFill>
                  <a:schemeClr val="accent1"/>
                </a:solidFill>
                <a:effectLst>
                  <a:reflection stA="50000" endPos="75000" dist="12700" dir="5400000" sy="-100000" algn="bl" rotWithShape="0"/>
                </a:effectLst>
              </a:rPr>
              <a:t>JavaOne</a:t>
            </a:r>
            <a:r>
              <a:rPr lang="en-US" sz="6600" dirty="0" smtClean="0">
                <a:solidFill>
                  <a:schemeClr val="accent1"/>
                </a:solidFill>
                <a:effectLst>
                  <a:reflection stA="50000" endPos="75000" dist="12700" dir="5400000" sy="-100000" algn="bl" rotWithShape="0"/>
                </a:effectLst>
              </a:rPr>
              <a:t>!</a:t>
            </a:r>
            <a:endParaRPr lang="en-US" sz="6600" dirty="0">
              <a:solidFill>
                <a:schemeClr val="accent1"/>
              </a:solidFill>
              <a:effectLst>
                <a:reflection stA="50000" endPos="75000" dist="12700" dir="5400000" sy="-100000" algn="bl" rotWithShape="0"/>
              </a:effectLst>
            </a:endParaRPr>
          </a:p>
        </p:txBody>
      </p:sp>
      <p:sp>
        <p:nvSpPr>
          <p:cNvPr id="4" name="Title 1"/>
          <p:cNvSpPr txBox="1">
            <a:spLocks/>
          </p:cNvSpPr>
          <p:nvPr/>
        </p:nvSpPr>
        <p:spPr bwMode="auto">
          <a:xfrm>
            <a:off x="0" y="534009"/>
            <a:ext cx="9144000" cy="38184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bodyPr>
          <a:lstStyle>
            <a:lvl1pPr algn="l" rtl="0" eaLnBrk="0" fontAlgn="base" hangingPunct="0">
              <a:lnSpc>
                <a:spcPct val="90000"/>
              </a:lnSpc>
              <a:spcBef>
                <a:spcPct val="0"/>
              </a:spcBef>
              <a:spcAft>
                <a:spcPct val="0"/>
              </a:spcAft>
              <a:defRPr sz="2800" b="1" kern="1200">
                <a:solidFill>
                  <a:schemeClr val="tx1"/>
                </a:solidFill>
                <a:latin typeface="Arial" pitchFamily="34" charset="0"/>
                <a:ea typeface="ＭＳ Ｐゴシック" pitchFamily="-65" charset="-128"/>
                <a:cs typeface="Arial" pitchFamily="34" charset="0"/>
              </a:defRPr>
            </a:lvl1pPr>
            <a:lvl2pPr algn="l" rtl="0" eaLnBrk="0" fontAlgn="base" hangingPunct="0">
              <a:lnSpc>
                <a:spcPct val="90000"/>
              </a:lnSpc>
              <a:spcBef>
                <a:spcPct val="0"/>
              </a:spcBef>
              <a:spcAft>
                <a:spcPct val="0"/>
              </a:spcAft>
              <a:defRPr sz="2800" b="1">
                <a:solidFill>
                  <a:schemeClr val="tx1"/>
                </a:solidFill>
                <a:latin typeface="Arial" pitchFamily="-65" charset="0"/>
                <a:ea typeface="ＭＳ Ｐゴシック" pitchFamily="-65" charset="-128"/>
                <a:cs typeface="Arial" pitchFamily="-65" charset="0"/>
              </a:defRPr>
            </a:lvl2pPr>
            <a:lvl3pPr algn="l" rtl="0" eaLnBrk="0" fontAlgn="base" hangingPunct="0">
              <a:lnSpc>
                <a:spcPct val="90000"/>
              </a:lnSpc>
              <a:spcBef>
                <a:spcPct val="0"/>
              </a:spcBef>
              <a:spcAft>
                <a:spcPct val="0"/>
              </a:spcAft>
              <a:defRPr sz="2800" b="1">
                <a:solidFill>
                  <a:schemeClr val="tx1"/>
                </a:solidFill>
                <a:latin typeface="Arial" pitchFamily="-65" charset="0"/>
                <a:ea typeface="ＭＳ Ｐゴシック" pitchFamily="-65" charset="-128"/>
                <a:cs typeface="Arial" pitchFamily="-65" charset="0"/>
              </a:defRPr>
            </a:lvl3pPr>
            <a:lvl4pPr algn="l" rtl="0" eaLnBrk="0" fontAlgn="base" hangingPunct="0">
              <a:lnSpc>
                <a:spcPct val="90000"/>
              </a:lnSpc>
              <a:spcBef>
                <a:spcPct val="0"/>
              </a:spcBef>
              <a:spcAft>
                <a:spcPct val="0"/>
              </a:spcAft>
              <a:defRPr sz="2800" b="1">
                <a:solidFill>
                  <a:schemeClr val="tx1"/>
                </a:solidFill>
                <a:latin typeface="Arial" pitchFamily="-65" charset="0"/>
                <a:ea typeface="ＭＳ Ｐゴシック" pitchFamily="-65" charset="-128"/>
                <a:cs typeface="Arial" pitchFamily="-65" charset="0"/>
              </a:defRPr>
            </a:lvl4pPr>
            <a:lvl5pPr algn="l" rtl="0" eaLnBrk="0" fontAlgn="base" hangingPunct="0">
              <a:lnSpc>
                <a:spcPct val="90000"/>
              </a:lnSpc>
              <a:spcBef>
                <a:spcPct val="0"/>
              </a:spcBef>
              <a:spcAft>
                <a:spcPct val="0"/>
              </a:spcAft>
              <a:defRPr sz="2800" b="1">
                <a:solidFill>
                  <a:schemeClr val="tx1"/>
                </a:solidFill>
                <a:latin typeface="Arial" pitchFamily="-65" charset="0"/>
                <a:ea typeface="ＭＳ Ｐゴシック" pitchFamily="-65" charset="-128"/>
                <a:cs typeface="Arial" pitchFamily="-65" charset="0"/>
              </a:defRPr>
            </a:lvl5pPr>
            <a:lvl6pPr marL="457200" algn="l" rtl="0" fontAlgn="base">
              <a:lnSpc>
                <a:spcPct val="90000"/>
              </a:lnSpc>
              <a:spcBef>
                <a:spcPct val="0"/>
              </a:spcBef>
              <a:spcAft>
                <a:spcPct val="0"/>
              </a:spcAft>
              <a:defRPr sz="2800" b="1">
                <a:solidFill>
                  <a:schemeClr val="tx1"/>
                </a:solidFill>
                <a:latin typeface="Arial" pitchFamily="-65" charset="0"/>
                <a:ea typeface="ＭＳ Ｐゴシック" pitchFamily="-65" charset="-128"/>
              </a:defRPr>
            </a:lvl6pPr>
            <a:lvl7pPr marL="914400" algn="l" rtl="0" fontAlgn="base">
              <a:lnSpc>
                <a:spcPct val="90000"/>
              </a:lnSpc>
              <a:spcBef>
                <a:spcPct val="0"/>
              </a:spcBef>
              <a:spcAft>
                <a:spcPct val="0"/>
              </a:spcAft>
              <a:defRPr sz="2800" b="1">
                <a:solidFill>
                  <a:schemeClr val="tx1"/>
                </a:solidFill>
                <a:latin typeface="Arial" pitchFamily="-65" charset="0"/>
                <a:ea typeface="ＭＳ Ｐゴシック" pitchFamily="-65" charset="-128"/>
              </a:defRPr>
            </a:lvl7pPr>
            <a:lvl8pPr marL="1371600" algn="l" rtl="0" fontAlgn="base">
              <a:lnSpc>
                <a:spcPct val="90000"/>
              </a:lnSpc>
              <a:spcBef>
                <a:spcPct val="0"/>
              </a:spcBef>
              <a:spcAft>
                <a:spcPct val="0"/>
              </a:spcAft>
              <a:defRPr sz="2800" b="1">
                <a:solidFill>
                  <a:schemeClr val="tx1"/>
                </a:solidFill>
                <a:latin typeface="Arial" pitchFamily="-65" charset="0"/>
                <a:ea typeface="ＭＳ Ｐゴシック" pitchFamily="-65" charset="-128"/>
              </a:defRPr>
            </a:lvl8pPr>
            <a:lvl9pPr marL="1828800" algn="l" rtl="0" fontAlgn="base">
              <a:lnSpc>
                <a:spcPct val="90000"/>
              </a:lnSpc>
              <a:spcBef>
                <a:spcPct val="0"/>
              </a:spcBef>
              <a:spcAft>
                <a:spcPct val="0"/>
              </a:spcAft>
              <a:defRPr sz="2800" b="1">
                <a:solidFill>
                  <a:schemeClr val="tx1"/>
                </a:solidFill>
                <a:latin typeface="Arial" pitchFamily="-65" charset="0"/>
                <a:ea typeface="ＭＳ Ｐゴシック" pitchFamily="-65" charset="-128"/>
              </a:defRPr>
            </a:lvl9pPr>
          </a:lstStyle>
          <a:p>
            <a:pPr algn="ctr"/>
            <a:r>
              <a:rPr lang="en-US" sz="6000" dirty="0" err="1">
                <a:solidFill>
                  <a:schemeClr val="accent1"/>
                </a:solidFill>
                <a:effectLst>
                  <a:reflection stA="50000" endPos="75000" dist="12700" dir="5400000" sy="-100000" algn="bl" rotWithShape="0"/>
                </a:effectLst>
              </a:rPr>
              <a:t>Huānyíng</a:t>
            </a:r>
            <a:r>
              <a:rPr lang="en-US" sz="6000" dirty="0">
                <a:solidFill>
                  <a:schemeClr val="accent1"/>
                </a:solidFill>
                <a:effectLst>
                  <a:reflection stA="50000" endPos="75000" dist="12700" dir="5400000" sy="-100000" algn="bl" rotWithShape="0"/>
                </a:effectLst>
              </a:rPr>
              <a:t> </a:t>
            </a:r>
            <a:r>
              <a:rPr lang="en-US" sz="6000" dirty="0" err="1">
                <a:solidFill>
                  <a:schemeClr val="accent1"/>
                </a:solidFill>
                <a:effectLst>
                  <a:reflection stA="50000" endPos="75000" dist="12700" dir="5400000" sy="-100000" algn="bl" rotWithShape="0"/>
                </a:effectLst>
              </a:rPr>
              <a:t>JavaOne</a:t>
            </a:r>
            <a:r>
              <a:rPr lang="en-US" sz="6000" dirty="0">
                <a:solidFill>
                  <a:schemeClr val="accent1"/>
                </a:solidFill>
                <a:effectLst>
                  <a:reflection stA="50000" endPos="75000" dist="12700" dir="5400000" sy="-100000" algn="bl" rotWithShape="0"/>
                </a:effectLst>
              </a:rPr>
              <a:t> </a:t>
            </a:r>
            <a:r>
              <a:rPr lang="en-US" sz="6000" dirty="0" err="1">
                <a:solidFill>
                  <a:schemeClr val="accent1"/>
                </a:solidFill>
                <a:effectLst>
                  <a:reflection stA="50000" endPos="75000" dist="12700" dir="5400000" sy="-100000" algn="bl" rotWithShape="0"/>
                </a:effectLst>
              </a:rPr>
              <a:t>dàhuì</a:t>
            </a:r>
            <a:endParaRPr lang="en-US" sz="6000" dirty="0">
              <a:solidFill>
                <a:schemeClr val="accent1"/>
              </a:solidFill>
              <a:effectLst>
                <a:reflection stA="50000" endPos="75000" dist="12700" dir="5400000" sy="-100000" algn="bl" rotWithShape="0"/>
              </a:effectLst>
            </a:endParaRPr>
          </a:p>
        </p:txBody>
      </p:sp>
    </p:spTree>
    <p:extLst>
      <p:ext uri="{BB962C8B-B14F-4D97-AF65-F5344CB8AC3E}">
        <p14:creationId xmlns:p14="http://schemas.microsoft.com/office/powerpoint/2010/main" val="4261015152"/>
      </p:ext>
    </p:extLst>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2000"/>
                                        <p:tgtEl>
                                          <p:spTgt spid="3"/>
                                        </p:tgtEl>
                                      </p:cBhvr>
                                    </p:animEffect>
                                  </p:childTnLst>
                                  <p:subTnLst>
                                    <p:set>
                                      <p:cBhvr override="childStyle">
                                        <p:cTn dur="1" fill="hold" display="0" masterRel="nextClick" afterEffect="1"/>
                                        <p:tgtEl>
                                          <p:spTgt spid="3"/>
                                        </p:tgtEl>
                                        <p:attrNameLst>
                                          <p:attrName>style.visibility</p:attrName>
                                        </p:attrNameLst>
                                      </p:cBhvr>
                                      <p:to>
                                        <p:strVal val="hidden"/>
                                      </p:to>
                                    </p:set>
                                  </p:subTnLst>
                                </p:cTn>
                              </p:par>
                            </p:childTnLst>
                          </p:cTn>
                        </p:par>
                        <p:par>
                          <p:cTn id="8" fill="hold">
                            <p:stCondLst>
                              <p:cond delay="2000"/>
                            </p:stCondLst>
                            <p:childTnLst>
                              <p:par>
                                <p:cTn id="9" presetID="9" presetClass="entr" presetSubtype="0" fill="hold" grpId="0" nodeType="afterEffect">
                                  <p:stCondLst>
                                    <p:cond delay="5000"/>
                                  </p:stCondLst>
                                  <p:childTnLst>
                                    <p:set>
                                      <p:cBhvr>
                                        <p:cTn id="10" dur="1" fill="hold">
                                          <p:stCondLst>
                                            <p:cond delay="0"/>
                                          </p:stCondLst>
                                        </p:cTn>
                                        <p:tgtEl>
                                          <p:spTgt spid="4"/>
                                        </p:tgtEl>
                                        <p:attrNameLst>
                                          <p:attrName>style.visibility</p:attrName>
                                        </p:attrNameLst>
                                      </p:cBhvr>
                                      <p:to>
                                        <p:strVal val="visible"/>
                                      </p:to>
                                    </p:set>
                                    <p:animEffect transition="in" filter="dissolve">
                                      <p:cBhvr>
                                        <p:cTn id="11" dur="2000"/>
                                        <p:tgtEl>
                                          <p:spTgt spid="4"/>
                                        </p:tgtEl>
                                      </p:cBhvr>
                                    </p:animEffect>
                                  </p:childTnLst>
                                  <p:subTnLst>
                                    <p:set>
                                      <p:cBhvr override="childStyle">
                                        <p:cTn dur="1" fill="hold" display="0" masterRel="nextClick" afterEffect="1"/>
                                        <p:tgtEl>
                                          <p:spTgt spid="4"/>
                                        </p:tgtEl>
                                        <p:attrNameLst>
                                          <p:attrName>style.visibility</p:attrName>
                                        </p:attrNameLst>
                                      </p:cBhvr>
                                      <p:to>
                                        <p:strVal val="hidden"/>
                                      </p:to>
                                    </p:set>
                                  </p:subTnLst>
                                </p:cTn>
                              </p:par>
                            </p:childTnLst>
                          </p:cTn>
                        </p:par>
                        <p:par>
                          <p:cTn id="12" fill="hold">
                            <p:stCondLst>
                              <p:cond delay="9000"/>
                            </p:stCondLst>
                            <p:childTnLst>
                              <p:par>
                                <p:cTn id="13" presetID="9" presetClass="entr" presetSubtype="0" fill="hold" grpId="0" nodeType="afterEffect">
                                  <p:stCondLst>
                                    <p:cond delay="5000"/>
                                  </p:stCondLst>
                                  <p:childTnLst>
                                    <p:set>
                                      <p:cBhvr>
                                        <p:cTn id="14" dur="1" fill="hold">
                                          <p:stCondLst>
                                            <p:cond delay="0"/>
                                          </p:stCondLst>
                                        </p:cTn>
                                        <p:tgtEl>
                                          <p:spTgt spid="2"/>
                                        </p:tgtEl>
                                        <p:attrNameLst>
                                          <p:attrName>style.visibility</p:attrName>
                                        </p:attrNameLst>
                                      </p:cBhvr>
                                      <p:to>
                                        <p:strVal val="visible"/>
                                      </p:to>
                                    </p:set>
                                    <p:animEffect transition="in" filter="dissolve">
                                      <p:cBhvr>
                                        <p:cTn id="15"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a:xfrm>
            <a:off x="260350" y="2053590"/>
            <a:ext cx="5136515" cy="760334"/>
          </a:xfrm>
        </p:spPr>
        <p:txBody>
          <a:bodyPr/>
          <a:lstStyle/>
          <a:p>
            <a:r>
              <a:rPr lang="en-US" dirty="0" smtClean="0">
                <a:effectLst>
                  <a:outerShdw blurRad="50800" dist="38100" dir="2700000" algn="tl" rotWithShape="0">
                    <a:srgbClr val="000000">
                      <a:alpha val="43000"/>
                    </a:srgbClr>
                  </a:outerShdw>
                </a:effectLst>
              </a:rPr>
              <a:t>Java SE Update</a:t>
            </a:r>
            <a:endParaRPr lang="en-US" dirty="0">
              <a:effectLst>
                <a:outerShdw blurRad="50800" dist="38100" dir="2700000" algn="tl" rotWithShape="0">
                  <a:srgbClr val="000000">
                    <a:alpha val="43000"/>
                  </a:srgbClr>
                </a:outerShdw>
              </a:effectLst>
            </a:endParaRPr>
          </a:p>
        </p:txBody>
      </p:sp>
      <p:sp>
        <p:nvSpPr>
          <p:cNvPr id="7" name="Text Placeholder 6"/>
          <p:cNvSpPr>
            <a:spLocks noGrp="1"/>
          </p:cNvSpPr>
          <p:nvPr>
            <p:ph type="body" sz="quarter" idx="13"/>
          </p:nvPr>
        </p:nvSpPr>
        <p:spPr>
          <a:xfrm>
            <a:off x="260350" y="2914276"/>
            <a:ext cx="5416550" cy="1022724"/>
          </a:xfrm>
        </p:spPr>
        <p:txBody>
          <a:bodyPr/>
          <a:lstStyle/>
          <a:p>
            <a:r>
              <a:rPr lang="en-US" sz="1800" dirty="0" err="1" smtClean="0">
                <a:effectLst>
                  <a:outerShdw blurRad="50800" dist="38100" dir="2700000" algn="tl" rotWithShape="0">
                    <a:srgbClr val="000000">
                      <a:alpha val="43000"/>
                    </a:srgbClr>
                  </a:outerShdw>
                </a:effectLst>
              </a:rPr>
              <a:t>Nandini</a:t>
            </a:r>
            <a:r>
              <a:rPr lang="en-US" sz="1800" dirty="0" smtClean="0">
                <a:effectLst>
                  <a:outerShdw blurRad="50800" dist="38100" dir="2700000" algn="tl" rotWithShape="0">
                    <a:srgbClr val="000000">
                      <a:alpha val="43000"/>
                    </a:srgbClr>
                  </a:outerShdw>
                </a:effectLst>
              </a:rPr>
              <a:t> </a:t>
            </a:r>
            <a:r>
              <a:rPr lang="en-US" sz="1800" dirty="0" err="1" smtClean="0">
                <a:effectLst>
                  <a:outerShdw blurRad="50800" dist="38100" dir="2700000" algn="tl" rotWithShape="0">
                    <a:srgbClr val="000000">
                      <a:alpha val="43000"/>
                    </a:srgbClr>
                  </a:outerShdw>
                </a:effectLst>
              </a:rPr>
              <a:t>Ramani</a:t>
            </a:r>
            <a:endParaRPr lang="en-US" sz="1800" dirty="0" smtClean="0">
              <a:effectLst>
                <a:outerShdw blurRad="50800" dist="38100" dir="2700000" algn="tl" rotWithShape="0">
                  <a:srgbClr val="000000">
                    <a:alpha val="43000"/>
                  </a:srgbClr>
                </a:outerShdw>
              </a:effectLst>
            </a:endParaRPr>
          </a:p>
          <a:p>
            <a:r>
              <a:rPr lang="en-US" sz="1800" dirty="0">
                <a:effectLst>
                  <a:outerShdw blurRad="50800" dist="38100" dir="2700000" algn="tl" rotWithShape="0">
                    <a:srgbClr val="000000">
                      <a:alpha val="43000"/>
                    </a:srgbClr>
                  </a:outerShdw>
                </a:effectLst>
              </a:rPr>
              <a:t>Vice </a:t>
            </a:r>
            <a:r>
              <a:rPr lang="en-US" sz="1800" dirty="0" smtClean="0">
                <a:effectLst>
                  <a:outerShdw blurRad="50800" dist="38100" dir="2700000" algn="tl" rotWithShape="0">
                    <a:srgbClr val="000000">
                      <a:alpha val="43000"/>
                    </a:srgbClr>
                  </a:outerShdw>
                </a:effectLst>
              </a:rPr>
              <a:t>President</a:t>
            </a:r>
            <a:endParaRPr lang="en-US" sz="1800" dirty="0">
              <a:effectLst>
                <a:outerShdw blurRad="50800" dist="38100" dir="2700000" algn="tl" rotWithShape="0">
                  <a:srgbClr val="000000">
                    <a:alpha val="43000"/>
                  </a:srgbClr>
                </a:outerShdw>
              </a:effectLst>
            </a:endParaRPr>
          </a:p>
          <a:p>
            <a:r>
              <a:rPr lang="en-US" sz="1800" dirty="0" smtClean="0">
                <a:effectLst>
                  <a:outerShdw blurRad="50800" dist="38100" dir="2700000" algn="tl" rotWithShape="0">
                    <a:srgbClr val="000000">
                      <a:alpha val="43000"/>
                    </a:srgbClr>
                  </a:outerShdw>
                </a:effectLst>
              </a:rPr>
              <a:t>Java Platform </a:t>
            </a:r>
            <a:endParaRPr lang="en-US" sz="1800" dirty="0">
              <a:effectLst>
                <a:outerShdw blurRad="50800" dist="38100" dir="2700000" algn="tl" rotWithShape="0">
                  <a:srgbClr val="000000">
                    <a:alpha val="43000"/>
                  </a:srgbClr>
                </a:outerShdw>
              </a:effectLst>
            </a:endParaRPr>
          </a:p>
        </p:txBody>
      </p:sp>
      <p:cxnSp>
        <p:nvCxnSpPr>
          <p:cNvPr id="10" name="Straight Connector 9"/>
          <p:cNvCxnSpPr/>
          <p:nvPr/>
        </p:nvCxnSpPr>
        <p:spPr>
          <a:xfrm flipH="1">
            <a:off x="8972550" y="2567355"/>
            <a:ext cx="273054" cy="0"/>
          </a:xfrm>
          <a:prstGeom prst="line">
            <a:avLst/>
          </a:prstGeom>
          <a:grpFill/>
          <a:ln w="19050">
            <a:solidFill>
              <a:srgbClr val="00B050"/>
            </a:solidFill>
            <a:round/>
            <a:headEnd/>
            <a:tailEnd type="triangle" w="med" len="med"/>
          </a:ln>
        </p:spPr>
      </p:cxnSp>
      <p:pic>
        <p:nvPicPr>
          <p:cNvPr id="6" name="Picture Placeholder 5" descr="Java PPT Title v3.jpg"/>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t="74" b="74"/>
          <a:stretch>
            <a:fillRect/>
          </a:stretch>
        </p:blipFill>
        <p:spPr/>
      </p:pic>
      <p:pic>
        <p:nvPicPr>
          <p:cNvPr id="2" name="Picture 1" descr="twitter-bird-blue-on-white.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0350" y="3848100"/>
            <a:ext cx="406400" cy="406400"/>
          </a:xfrm>
          <a:prstGeom prst="rect">
            <a:avLst/>
          </a:prstGeom>
        </p:spPr>
      </p:pic>
      <p:sp>
        <p:nvSpPr>
          <p:cNvPr id="8" name="Text Placeholder 6"/>
          <p:cNvSpPr txBox="1">
            <a:spLocks/>
          </p:cNvSpPr>
          <p:nvPr/>
        </p:nvSpPr>
        <p:spPr>
          <a:xfrm>
            <a:off x="755650" y="3879476"/>
            <a:ext cx="2165350" cy="362324"/>
          </a:xfrm>
          <a:prstGeom prst="rect">
            <a:avLst/>
          </a:prstGeom>
        </p:spPr>
        <p:txBody>
          <a:bodyPr vert="horz" lIns="0" tIns="0" rIns="0" bIns="0" rtlCol="0">
            <a:noAutofit/>
          </a:bodyPr>
          <a:lstStyle>
            <a:lvl1pPr marL="0" indent="0" algn="l" defTabSz="228600" rtl="0" eaLnBrk="1" latinLnBrk="0" hangingPunct="1">
              <a:spcBef>
                <a:spcPts val="0"/>
              </a:spcBef>
              <a:spcAft>
                <a:spcPts val="0"/>
              </a:spcAft>
              <a:buClr>
                <a:schemeClr val="accent1"/>
              </a:buClr>
              <a:buSzPct val="85000"/>
              <a:buFont typeface="Wingdings" pitchFamily="2" charset="2"/>
              <a:buNone/>
              <a:tabLst/>
              <a:defRPr sz="2000" kern="1200">
                <a:solidFill>
                  <a:schemeClr val="bg1"/>
                </a:solidFill>
                <a:latin typeface="Arial" pitchFamily="34" charset="0"/>
                <a:ea typeface="+mn-ea"/>
                <a:cs typeface="Arial" pitchFamily="34" charset="0"/>
              </a:defRPr>
            </a:lvl1pPr>
            <a:lvl2pPr marL="631825" indent="-228600" algn="l" defTabSz="228600" rtl="0" eaLnBrk="1" latinLnBrk="0" hangingPunct="1">
              <a:spcBef>
                <a:spcPts val="0"/>
              </a:spcBef>
              <a:spcAft>
                <a:spcPts val="600"/>
              </a:spcAft>
              <a:buClr>
                <a:schemeClr val="accent1"/>
              </a:buClr>
              <a:buSzPct val="85000"/>
              <a:buFont typeface="Arial" pitchFamily="34" charset="0"/>
              <a:buChar char="–"/>
              <a:defRPr sz="1800" kern="1200">
                <a:solidFill>
                  <a:schemeClr val="tx2"/>
                </a:solidFill>
                <a:latin typeface="Arial" pitchFamily="34" charset="0"/>
                <a:ea typeface="+mn-ea"/>
                <a:cs typeface="Arial" pitchFamily="34" charset="0"/>
              </a:defRPr>
            </a:lvl2pPr>
            <a:lvl3pPr marL="974725" indent="-174625" algn="l" defTabSz="228600" rtl="0" eaLnBrk="1" latinLnBrk="0" hangingPunct="1">
              <a:spcBef>
                <a:spcPts val="0"/>
              </a:spcBef>
              <a:spcAft>
                <a:spcPts val="600"/>
              </a:spcAft>
              <a:buClr>
                <a:schemeClr val="accent1"/>
              </a:buClr>
              <a:buSzPct val="85000"/>
              <a:buFont typeface="Wingdings" pitchFamily="2" charset="2"/>
              <a:buChar char="§"/>
              <a:defRPr sz="1800" kern="1200">
                <a:solidFill>
                  <a:schemeClr val="tx2"/>
                </a:solidFill>
                <a:latin typeface="Arial" pitchFamily="34" charset="0"/>
                <a:ea typeface="+mn-ea"/>
                <a:cs typeface="Arial" pitchFamily="34" charset="0"/>
              </a:defRPr>
            </a:lvl3pPr>
            <a:lvl4pPr marL="1431925" indent="-228600" algn="l" defTabSz="228600" rtl="0" eaLnBrk="1" latinLnBrk="0" hangingPunct="1">
              <a:spcBef>
                <a:spcPts val="0"/>
              </a:spcBef>
              <a:spcAft>
                <a:spcPts val="600"/>
              </a:spcAft>
              <a:buClr>
                <a:schemeClr val="accent1"/>
              </a:buClr>
              <a:buSzPct val="85000"/>
              <a:buFont typeface="Arial" pitchFamily="34" charset="0"/>
              <a:buChar char="–"/>
              <a:defRPr sz="1800" kern="1200">
                <a:solidFill>
                  <a:schemeClr val="tx2"/>
                </a:solidFill>
                <a:latin typeface="Arial" pitchFamily="34" charset="0"/>
                <a:ea typeface="+mn-ea"/>
                <a:cs typeface="Arial" pitchFamily="34" charset="0"/>
              </a:defRPr>
            </a:lvl4pPr>
            <a:lvl5pPr marL="1828800" indent="-168275" algn="l" defTabSz="914400" rtl="0" eaLnBrk="1" latinLnBrk="0" hangingPunct="1">
              <a:spcBef>
                <a:spcPts val="0"/>
              </a:spcBef>
              <a:spcAft>
                <a:spcPts val="600"/>
              </a:spcAft>
              <a:buClr>
                <a:srgbClr val="FF0000"/>
              </a:buClr>
              <a:buFont typeface="Arial" pitchFamily="34" charset="0"/>
              <a:buChar char="»"/>
              <a:defRPr sz="1400" kern="1200">
                <a:solidFill>
                  <a:schemeClr val="tx2"/>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1800" dirty="0" smtClean="0">
                <a:effectLst>
                  <a:outerShdw blurRad="50800" dist="38100" dir="2700000" algn="tl" rotWithShape="0">
                    <a:srgbClr val="000000">
                      <a:alpha val="43000"/>
                    </a:srgbClr>
                  </a:outerShdw>
                </a:effectLst>
              </a:rPr>
              <a:t>@</a:t>
            </a:r>
            <a:r>
              <a:rPr lang="en-US" sz="1800" dirty="0" err="1" smtClean="0">
                <a:effectLst>
                  <a:outerShdw blurRad="50800" dist="38100" dir="2700000" algn="tl" rotWithShape="0">
                    <a:srgbClr val="000000">
                      <a:alpha val="43000"/>
                    </a:srgbClr>
                  </a:outerShdw>
                </a:effectLst>
              </a:rPr>
              <a:t>eyeseewaters</a:t>
            </a:r>
            <a:endParaRPr lang="en-US" sz="1800" dirty="0" smtClean="0">
              <a:effectLst>
                <a:outerShdw blurRad="50800" dist="38100" dir="2700000" algn="tl" rotWithShape="0">
                  <a:srgbClr val="000000">
                    <a:alpha val="43000"/>
                  </a:srgbClr>
                </a:outerShdw>
              </a:effectLst>
            </a:endParaRPr>
          </a:p>
        </p:txBody>
      </p:sp>
    </p:spTree>
    <p:extLst>
      <p:ext uri="{BB962C8B-B14F-4D97-AF65-F5344CB8AC3E}">
        <p14:creationId xmlns:p14="http://schemas.microsoft.com/office/powerpoint/2010/main" val="10637894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
          <p:cNvSpPr>
            <a:spLocks noGrp="1"/>
          </p:cNvSpPr>
          <p:nvPr>
            <p:ph type="title"/>
          </p:nvPr>
        </p:nvSpPr>
        <p:spPr>
          <a:xfrm>
            <a:off x="804347" y="245538"/>
            <a:ext cx="8229586" cy="406395"/>
          </a:xfrm>
        </p:spPr>
        <p:txBody>
          <a:bodyPr/>
          <a:lstStyle/>
          <a:p>
            <a:r>
              <a:rPr lang="en-US" dirty="0" smtClean="0"/>
              <a:t>Java SE Uptake</a:t>
            </a:r>
          </a:p>
        </p:txBody>
      </p:sp>
      <p:sp>
        <p:nvSpPr>
          <p:cNvPr id="19" name="Rectangle 18"/>
          <p:cNvSpPr/>
          <p:nvPr/>
        </p:nvSpPr>
        <p:spPr>
          <a:xfrm>
            <a:off x="438150" y="1526396"/>
            <a:ext cx="3562350" cy="2539157"/>
          </a:xfrm>
          <a:prstGeom prst="rect">
            <a:avLst/>
          </a:prstGeom>
        </p:spPr>
        <p:txBody>
          <a:bodyPr wrap="square">
            <a:spAutoFit/>
          </a:bodyPr>
          <a:lstStyle/>
          <a:p>
            <a:pPr marL="171450" indent="-171450">
              <a:spcBef>
                <a:spcPts val="600"/>
              </a:spcBef>
              <a:spcAft>
                <a:spcPts val="300"/>
              </a:spcAft>
              <a:buClrTx/>
              <a:buSzPct val="95000"/>
              <a:buFont typeface="Arial" pitchFamily="34" charset="0"/>
              <a:buChar char="•"/>
            </a:pPr>
            <a:r>
              <a:rPr lang="en-US" sz="1600" b="1" dirty="0" smtClean="0">
                <a:solidFill>
                  <a:schemeClr val="accent3">
                    <a:lumMod val="75000"/>
                  </a:schemeClr>
                </a:solidFill>
              </a:rPr>
              <a:t>JDK 7</a:t>
            </a:r>
            <a:r>
              <a:rPr lang="en-US" sz="1600" dirty="0" smtClean="0">
                <a:solidFill>
                  <a:schemeClr val="tx1">
                    <a:lumMod val="85000"/>
                    <a:lumOff val="15000"/>
                  </a:schemeClr>
                </a:solidFill>
              </a:rPr>
              <a:t>: Adoption strong among ISVs, hosting providers, developers</a:t>
            </a:r>
          </a:p>
          <a:p>
            <a:pPr marL="171450" indent="-171450">
              <a:spcBef>
                <a:spcPts val="600"/>
              </a:spcBef>
              <a:spcAft>
                <a:spcPts val="300"/>
              </a:spcAft>
              <a:buClrTx/>
              <a:buSzPct val="95000"/>
              <a:buFont typeface="Arial" pitchFamily="34" charset="0"/>
              <a:buChar char="•"/>
            </a:pPr>
            <a:r>
              <a:rPr lang="en-US" sz="1600" b="1" dirty="0" smtClean="0">
                <a:solidFill>
                  <a:schemeClr val="accent3">
                    <a:lumMod val="75000"/>
                  </a:schemeClr>
                </a:solidFill>
              </a:rPr>
              <a:t>JDK 8/9</a:t>
            </a:r>
            <a:r>
              <a:rPr lang="en-US" sz="1600" dirty="0" smtClean="0">
                <a:solidFill>
                  <a:schemeClr val="tx1">
                    <a:lumMod val="85000"/>
                    <a:lumOff val="15000"/>
                  </a:schemeClr>
                </a:solidFill>
              </a:rPr>
              <a:t>: Lambda, JavaScript </a:t>
            </a:r>
            <a:r>
              <a:rPr lang="en-US" sz="1600" dirty="0" err="1" smtClean="0">
                <a:solidFill>
                  <a:schemeClr val="tx1">
                    <a:lumMod val="85000"/>
                    <a:lumOff val="15000"/>
                  </a:schemeClr>
                </a:solidFill>
              </a:rPr>
              <a:t>interop</a:t>
            </a:r>
            <a:r>
              <a:rPr lang="en-US" sz="1600" dirty="0" smtClean="0">
                <a:solidFill>
                  <a:schemeClr val="tx1">
                    <a:lumMod val="85000"/>
                    <a:lumOff val="15000"/>
                  </a:schemeClr>
                </a:solidFill>
              </a:rPr>
              <a:t> and JVM convergence in 8, Jigsaw in 9</a:t>
            </a:r>
          </a:p>
          <a:p>
            <a:pPr marL="171450" indent="-171450">
              <a:spcBef>
                <a:spcPts val="600"/>
              </a:spcBef>
              <a:spcAft>
                <a:spcPts val="300"/>
              </a:spcAft>
              <a:buClrTx/>
              <a:buSzPct val="95000"/>
              <a:buFont typeface="Arial" pitchFamily="34" charset="0"/>
              <a:buChar char="•"/>
            </a:pPr>
            <a:r>
              <a:rPr lang="en-US" sz="1600" b="1" dirty="0" smtClean="0">
                <a:solidFill>
                  <a:schemeClr val="accent3">
                    <a:lumMod val="75000"/>
                  </a:schemeClr>
                </a:solidFill>
              </a:rPr>
              <a:t>JDK 9 </a:t>
            </a:r>
            <a:r>
              <a:rPr lang="en-US" sz="1600" dirty="0" smtClean="0">
                <a:solidFill>
                  <a:schemeClr val="tx1">
                    <a:lumMod val="85000"/>
                    <a:lumOff val="15000"/>
                  </a:schemeClr>
                </a:solidFill>
              </a:rPr>
              <a:t>and beyond: Generic language </a:t>
            </a:r>
            <a:r>
              <a:rPr lang="en-US" sz="1600" dirty="0" err="1" smtClean="0">
                <a:solidFill>
                  <a:schemeClr val="tx1">
                    <a:lumMod val="85000"/>
                    <a:lumOff val="15000"/>
                  </a:schemeClr>
                </a:solidFill>
              </a:rPr>
              <a:t>interop</a:t>
            </a:r>
            <a:r>
              <a:rPr lang="en-US" sz="1600" dirty="0" smtClean="0">
                <a:solidFill>
                  <a:schemeClr val="tx1">
                    <a:lumMod val="85000"/>
                    <a:lumOff val="15000"/>
                  </a:schemeClr>
                </a:solidFill>
              </a:rPr>
              <a:t>, GPU programming, enhancements for cloud</a:t>
            </a:r>
            <a:endParaRPr lang="en-US" sz="1600" dirty="0">
              <a:solidFill>
                <a:schemeClr val="tx1">
                  <a:lumMod val="85000"/>
                  <a:lumOff val="15000"/>
                </a:schemeClr>
              </a:solidFill>
            </a:endParaRPr>
          </a:p>
        </p:txBody>
      </p:sp>
      <p:sp>
        <p:nvSpPr>
          <p:cNvPr id="7" name="Rounded Rectangle 6"/>
          <p:cNvSpPr/>
          <p:nvPr/>
        </p:nvSpPr>
        <p:spPr>
          <a:xfrm>
            <a:off x="4267200" y="1200150"/>
            <a:ext cx="4610099" cy="3105150"/>
          </a:xfrm>
          <a:prstGeom prst="roundRect">
            <a:avLst>
              <a:gd name="adj" fmla="val 5529"/>
            </a:avLst>
          </a:prstGeom>
          <a:solidFill>
            <a:schemeClr val="bg1">
              <a:lumMod val="95000"/>
            </a:schemeClr>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7"/>
          <p:cNvGrpSpPr/>
          <p:nvPr/>
        </p:nvGrpSpPr>
        <p:grpSpPr>
          <a:xfrm>
            <a:off x="4711354" y="1652277"/>
            <a:ext cx="3284011" cy="1945337"/>
            <a:chOff x="4711354" y="1652277"/>
            <a:chExt cx="3284011" cy="1945337"/>
          </a:xfrm>
        </p:grpSpPr>
        <p:cxnSp>
          <p:nvCxnSpPr>
            <p:cNvPr id="9" name="Straight Connector 8"/>
            <p:cNvCxnSpPr/>
            <p:nvPr/>
          </p:nvCxnSpPr>
          <p:spPr>
            <a:xfrm flipH="1">
              <a:off x="4711354" y="1652277"/>
              <a:ext cx="3284011" cy="0"/>
            </a:xfrm>
            <a:prstGeom prst="line">
              <a:avLst/>
            </a:prstGeom>
            <a:ln w="6350" cmpd="sng">
              <a:solidFill>
                <a:schemeClr val="bg2"/>
              </a:solidFill>
            </a:ln>
            <a:effectLst/>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H="1">
              <a:off x="4711354" y="1846810"/>
              <a:ext cx="3284011" cy="0"/>
            </a:xfrm>
            <a:prstGeom prst="line">
              <a:avLst/>
            </a:prstGeom>
            <a:ln w="6350" cmpd="sng">
              <a:solidFill>
                <a:schemeClr val="bg2"/>
              </a:solidFill>
            </a:ln>
            <a:effectLst/>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flipH="1">
              <a:off x="4711354" y="2041344"/>
              <a:ext cx="3284011" cy="0"/>
            </a:xfrm>
            <a:prstGeom prst="line">
              <a:avLst/>
            </a:prstGeom>
            <a:ln w="6350" cmpd="sng">
              <a:solidFill>
                <a:schemeClr val="bg2"/>
              </a:solidFill>
            </a:ln>
            <a:effectLst/>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H="1">
              <a:off x="4711354" y="2235878"/>
              <a:ext cx="3284011" cy="0"/>
            </a:xfrm>
            <a:prstGeom prst="line">
              <a:avLst/>
            </a:prstGeom>
            <a:ln w="6350" cmpd="sng">
              <a:solidFill>
                <a:schemeClr val="bg2"/>
              </a:solidFill>
            </a:ln>
            <a:effectLst/>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flipH="1">
              <a:off x="4711354" y="2430411"/>
              <a:ext cx="3284011" cy="0"/>
            </a:xfrm>
            <a:prstGeom prst="line">
              <a:avLst/>
            </a:prstGeom>
            <a:ln w="6350" cmpd="sng">
              <a:solidFill>
                <a:schemeClr val="bg2"/>
              </a:solidFill>
            </a:ln>
            <a:effectLst/>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flipH="1">
              <a:off x="4711354" y="2624945"/>
              <a:ext cx="3284011" cy="0"/>
            </a:xfrm>
            <a:prstGeom prst="line">
              <a:avLst/>
            </a:prstGeom>
            <a:ln w="6350" cmpd="sng">
              <a:solidFill>
                <a:schemeClr val="bg2"/>
              </a:solidFill>
            </a:ln>
            <a:effectLst/>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flipH="1">
              <a:off x="4711354" y="2819478"/>
              <a:ext cx="3284011" cy="0"/>
            </a:xfrm>
            <a:prstGeom prst="line">
              <a:avLst/>
            </a:prstGeom>
            <a:ln w="6350" cmpd="sng">
              <a:solidFill>
                <a:schemeClr val="bg2"/>
              </a:solidFill>
            </a:ln>
            <a:effectLst/>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flipH="1">
              <a:off x="4711354" y="3014012"/>
              <a:ext cx="3284011" cy="0"/>
            </a:xfrm>
            <a:prstGeom prst="line">
              <a:avLst/>
            </a:prstGeom>
            <a:ln w="6350" cmpd="sng">
              <a:solidFill>
                <a:schemeClr val="bg2"/>
              </a:solidFill>
            </a:ln>
            <a:effectLst/>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flipH="1">
              <a:off x="4711354" y="3208546"/>
              <a:ext cx="3284011" cy="0"/>
            </a:xfrm>
            <a:prstGeom prst="line">
              <a:avLst/>
            </a:prstGeom>
            <a:ln w="6350" cmpd="sng">
              <a:solidFill>
                <a:schemeClr val="bg2"/>
              </a:solidFill>
            </a:ln>
            <a:effectLst/>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4711354" y="3403079"/>
              <a:ext cx="3284011" cy="0"/>
            </a:xfrm>
            <a:prstGeom prst="line">
              <a:avLst/>
            </a:prstGeom>
            <a:ln w="6350" cmpd="sng">
              <a:solidFill>
                <a:schemeClr val="bg2"/>
              </a:solidFill>
            </a:ln>
            <a:effectLst/>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flipH="1">
              <a:off x="4711354" y="3597614"/>
              <a:ext cx="3284011" cy="0"/>
            </a:xfrm>
            <a:prstGeom prst="line">
              <a:avLst/>
            </a:prstGeom>
            <a:ln w="6350" cmpd="sng">
              <a:solidFill>
                <a:schemeClr val="bg2"/>
              </a:solidFill>
            </a:ln>
            <a:effectLst/>
          </p:spPr>
          <p:style>
            <a:lnRef idx="2">
              <a:schemeClr val="accent1"/>
            </a:lnRef>
            <a:fillRef idx="0">
              <a:schemeClr val="accent1"/>
            </a:fillRef>
            <a:effectRef idx="1">
              <a:schemeClr val="accent1"/>
            </a:effectRef>
            <a:fontRef idx="minor">
              <a:schemeClr val="tx1"/>
            </a:fontRef>
          </p:style>
        </p:cxnSp>
      </p:grpSp>
      <p:sp>
        <p:nvSpPr>
          <p:cNvPr id="23" name="TextBox 22"/>
          <p:cNvSpPr txBox="1"/>
          <p:nvPr/>
        </p:nvSpPr>
        <p:spPr>
          <a:xfrm>
            <a:off x="4254490" y="1516905"/>
            <a:ext cx="512655" cy="246221"/>
          </a:xfrm>
          <a:prstGeom prst="rect">
            <a:avLst/>
          </a:prstGeom>
          <a:noFill/>
        </p:spPr>
        <p:txBody>
          <a:bodyPr wrap="none" rtlCol="0">
            <a:spAutoFit/>
          </a:bodyPr>
          <a:lstStyle/>
          <a:p>
            <a:pPr algn="r"/>
            <a:r>
              <a:rPr lang="en-US" sz="1000" dirty="0" smtClean="0"/>
              <a:t>100%</a:t>
            </a:r>
          </a:p>
        </p:txBody>
      </p:sp>
      <p:sp>
        <p:nvSpPr>
          <p:cNvPr id="24" name="TextBox 23"/>
          <p:cNvSpPr txBox="1"/>
          <p:nvPr/>
        </p:nvSpPr>
        <p:spPr>
          <a:xfrm>
            <a:off x="4325811" y="1717455"/>
            <a:ext cx="441334" cy="246221"/>
          </a:xfrm>
          <a:prstGeom prst="rect">
            <a:avLst/>
          </a:prstGeom>
          <a:noFill/>
        </p:spPr>
        <p:txBody>
          <a:bodyPr wrap="none" rtlCol="0">
            <a:spAutoFit/>
          </a:bodyPr>
          <a:lstStyle/>
          <a:p>
            <a:pPr algn="r"/>
            <a:r>
              <a:rPr lang="en-US" sz="1000" dirty="0" smtClean="0"/>
              <a:t>90%</a:t>
            </a:r>
          </a:p>
        </p:txBody>
      </p:sp>
      <p:sp>
        <p:nvSpPr>
          <p:cNvPr id="25" name="TextBox 24"/>
          <p:cNvSpPr txBox="1"/>
          <p:nvPr/>
        </p:nvSpPr>
        <p:spPr>
          <a:xfrm>
            <a:off x="4325811" y="1907980"/>
            <a:ext cx="441334" cy="246221"/>
          </a:xfrm>
          <a:prstGeom prst="rect">
            <a:avLst/>
          </a:prstGeom>
          <a:noFill/>
        </p:spPr>
        <p:txBody>
          <a:bodyPr wrap="none" rtlCol="0">
            <a:spAutoFit/>
          </a:bodyPr>
          <a:lstStyle/>
          <a:p>
            <a:pPr algn="r"/>
            <a:r>
              <a:rPr lang="en-US" sz="1000" dirty="0" smtClean="0"/>
              <a:t>80%</a:t>
            </a:r>
          </a:p>
        </p:txBody>
      </p:sp>
      <p:sp>
        <p:nvSpPr>
          <p:cNvPr id="26" name="TextBox 25"/>
          <p:cNvSpPr txBox="1"/>
          <p:nvPr/>
        </p:nvSpPr>
        <p:spPr>
          <a:xfrm>
            <a:off x="4325811" y="2108531"/>
            <a:ext cx="441334" cy="246221"/>
          </a:xfrm>
          <a:prstGeom prst="rect">
            <a:avLst/>
          </a:prstGeom>
          <a:noFill/>
        </p:spPr>
        <p:txBody>
          <a:bodyPr wrap="none" rtlCol="0">
            <a:spAutoFit/>
          </a:bodyPr>
          <a:lstStyle/>
          <a:p>
            <a:pPr algn="r"/>
            <a:r>
              <a:rPr lang="en-US" sz="1000" dirty="0" smtClean="0"/>
              <a:t>70%</a:t>
            </a:r>
          </a:p>
        </p:txBody>
      </p:sp>
      <p:sp>
        <p:nvSpPr>
          <p:cNvPr id="27" name="TextBox 26"/>
          <p:cNvSpPr txBox="1"/>
          <p:nvPr/>
        </p:nvSpPr>
        <p:spPr>
          <a:xfrm>
            <a:off x="4325811" y="2300184"/>
            <a:ext cx="441334" cy="246221"/>
          </a:xfrm>
          <a:prstGeom prst="rect">
            <a:avLst/>
          </a:prstGeom>
          <a:noFill/>
        </p:spPr>
        <p:txBody>
          <a:bodyPr wrap="none" rtlCol="0">
            <a:spAutoFit/>
          </a:bodyPr>
          <a:lstStyle/>
          <a:p>
            <a:pPr algn="r"/>
            <a:r>
              <a:rPr lang="en-US" sz="1000" dirty="0" smtClean="0"/>
              <a:t>60%</a:t>
            </a:r>
          </a:p>
        </p:txBody>
      </p:sp>
      <p:sp>
        <p:nvSpPr>
          <p:cNvPr id="28" name="TextBox 27"/>
          <p:cNvSpPr txBox="1"/>
          <p:nvPr/>
        </p:nvSpPr>
        <p:spPr>
          <a:xfrm>
            <a:off x="4325811" y="2500734"/>
            <a:ext cx="441334" cy="246221"/>
          </a:xfrm>
          <a:prstGeom prst="rect">
            <a:avLst/>
          </a:prstGeom>
          <a:noFill/>
        </p:spPr>
        <p:txBody>
          <a:bodyPr wrap="none" rtlCol="0">
            <a:spAutoFit/>
          </a:bodyPr>
          <a:lstStyle/>
          <a:p>
            <a:pPr algn="r"/>
            <a:r>
              <a:rPr lang="en-US" sz="1000" dirty="0" smtClean="0"/>
              <a:t>50%</a:t>
            </a:r>
          </a:p>
        </p:txBody>
      </p:sp>
      <p:sp>
        <p:nvSpPr>
          <p:cNvPr id="29" name="TextBox 28"/>
          <p:cNvSpPr txBox="1"/>
          <p:nvPr/>
        </p:nvSpPr>
        <p:spPr>
          <a:xfrm>
            <a:off x="4325811" y="2691259"/>
            <a:ext cx="441334" cy="246221"/>
          </a:xfrm>
          <a:prstGeom prst="rect">
            <a:avLst/>
          </a:prstGeom>
          <a:noFill/>
        </p:spPr>
        <p:txBody>
          <a:bodyPr wrap="none" rtlCol="0">
            <a:spAutoFit/>
          </a:bodyPr>
          <a:lstStyle/>
          <a:p>
            <a:pPr algn="r"/>
            <a:r>
              <a:rPr lang="en-US" sz="1000" dirty="0" smtClean="0"/>
              <a:t>40%</a:t>
            </a:r>
          </a:p>
        </p:txBody>
      </p:sp>
      <p:sp>
        <p:nvSpPr>
          <p:cNvPr id="30" name="TextBox 29"/>
          <p:cNvSpPr txBox="1"/>
          <p:nvPr/>
        </p:nvSpPr>
        <p:spPr>
          <a:xfrm>
            <a:off x="4325811" y="2891809"/>
            <a:ext cx="441334" cy="246221"/>
          </a:xfrm>
          <a:prstGeom prst="rect">
            <a:avLst/>
          </a:prstGeom>
          <a:noFill/>
        </p:spPr>
        <p:txBody>
          <a:bodyPr wrap="none" rtlCol="0">
            <a:spAutoFit/>
          </a:bodyPr>
          <a:lstStyle/>
          <a:p>
            <a:pPr algn="r"/>
            <a:r>
              <a:rPr lang="en-US" sz="1000" dirty="0" smtClean="0"/>
              <a:t>30%</a:t>
            </a:r>
          </a:p>
        </p:txBody>
      </p:sp>
      <p:sp>
        <p:nvSpPr>
          <p:cNvPr id="31" name="TextBox 30"/>
          <p:cNvSpPr txBox="1"/>
          <p:nvPr/>
        </p:nvSpPr>
        <p:spPr>
          <a:xfrm>
            <a:off x="4325811" y="3077322"/>
            <a:ext cx="441334" cy="246221"/>
          </a:xfrm>
          <a:prstGeom prst="rect">
            <a:avLst/>
          </a:prstGeom>
          <a:noFill/>
        </p:spPr>
        <p:txBody>
          <a:bodyPr wrap="none" rtlCol="0">
            <a:spAutoFit/>
          </a:bodyPr>
          <a:lstStyle/>
          <a:p>
            <a:pPr algn="r"/>
            <a:r>
              <a:rPr lang="en-US" sz="1000" dirty="0" smtClean="0"/>
              <a:t>20%</a:t>
            </a:r>
          </a:p>
        </p:txBody>
      </p:sp>
      <p:sp>
        <p:nvSpPr>
          <p:cNvPr id="32" name="TextBox 31"/>
          <p:cNvSpPr txBox="1"/>
          <p:nvPr/>
        </p:nvSpPr>
        <p:spPr>
          <a:xfrm>
            <a:off x="4325811" y="3277873"/>
            <a:ext cx="441334" cy="246221"/>
          </a:xfrm>
          <a:prstGeom prst="rect">
            <a:avLst/>
          </a:prstGeom>
          <a:noFill/>
        </p:spPr>
        <p:txBody>
          <a:bodyPr wrap="none" rtlCol="0">
            <a:spAutoFit/>
          </a:bodyPr>
          <a:lstStyle/>
          <a:p>
            <a:pPr algn="r"/>
            <a:r>
              <a:rPr lang="en-US" sz="1000" dirty="0" smtClean="0"/>
              <a:t>10%</a:t>
            </a:r>
          </a:p>
        </p:txBody>
      </p:sp>
      <p:sp>
        <p:nvSpPr>
          <p:cNvPr id="33" name="TextBox 32"/>
          <p:cNvSpPr txBox="1"/>
          <p:nvPr/>
        </p:nvSpPr>
        <p:spPr>
          <a:xfrm>
            <a:off x="4397131" y="3466379"/>
            <a:ext cx="370013" cy="246221"/>
          </a:xfrm>
          <a:prstGeom prst="rect">
            <a:avLst/>
          </a:prstGeom>
          <a:noFill/>
        </p:spPr>
        <p:txBody>
          <a:bodyPr wrap="none" rtlCol="0">
            <a:spAutoFit/>
          </a:bodyPr>
          <a:lstStyle/>
          <a:p>
            <a:pPr algn="r"/>
            <a:r>
              <a:rPr lang="en-US" sz="1000" dirty="0" smtClean="0"/>
              <a:t>0%</a:t>
            </a:r>
          </a:p>
        </p:txBody>
      </p:sp>
      <p:sp>
        <p:nvSpPr>
          <p:cNvPr id="34" name="TextBox 33"/>
          <p:cNvSpPr txBox="1"/>
          <p:nvPr/>
        </p:nvSpPr>
        <p:spPr>
          <a:xfrm>
            <a:off x="6083105" y="4072180"/>
            <a:ext cx="2745187" cy="215444"/>
          </a:xfrm>
          <a:prstGeom prst="rect">
            <a:avLst/>
          </a:prstGeom>
          <a:noFill/>
        </p:spPr>
        <p:txBody>
          <a:bodyPr wrap="square" rtlCol="0">
            <a:spAutoFit/>
          </a:bodyPr>
          <a:lstStyle/>
          <a:p>
            <a:pPr algn="r"/>
            <a:r>
              <a:rPr lang="en-US" sz="800" dirty="0" smtClean="0">
                <a:solidFill>
                  <a:srgbClr val="000000"/>
                </a:solidFill>
              </a:rPr>
              <a:t>Source: Hosting statistics from Jelastic.com</a:t>
            </a:r>
          </a:p>
        </p:txBody>
      </p:sp>
      <p:sp>
        <p:nvSpPr>
          <p:cNvPr id="35" name="TextBox 34"/>
          <p:cNvSpPr txBox="1"/>
          <p:nvPr/>
        </p:nvSpPr>
        <p:spPr>
          <a:xfrm>
            <a:off x="4976941" y="3599745"/>
            <a:ext cx="402674" cy="230832"/>
          </a:xfrm>
          <a:prstGeom prst="rect">
            <a:avLst/>
          </a:prstGeom>
          <a:noFill/>
        </p:spPr>
        <p:txBody>
          <a:bodyPr wrap="none" rtlCol="0">
            <a:spAutoFit/>
          </a:bodyPr>
          <a:lstStyle/>
          <a:p>
            <a:pPr algn="ctr"/>
            <a:r>
              <a:rPr lang="en-US" sz="900" dirty="0" smtClean="0"/>
              <a:t>Nov</a:t>
            </a:r>
          </a:p>
        </p:txBody>
      </p:sp>
      <p:sp>
        <p:nvSpPr>
          <p:cNvPr id="36" name="TextBox 35"/>
          <p:cNvSpPr txBox="1"/>
          <p:nvPr/>
        </p:nvSpPr>
        <p:spPr>
          <a:xfrm>
            <a:off x="5299193" y="3599745"/>
            <a:ext cx="389913" cy="230832"/>
          </a:xfrm>
          <a:prstGeom prst="rect">
            <a:avLst/>
          </a:prstGeom>
          <a:noFill/>
        </p:spPr>
        <p:txBody>
          <a:bodyPr wrap="none" rtlCol="0">
            <a:spAutoFit/>
          </a:bodyPr>
          <a:lstStyle/>
          <a:p>
            <a:pPr algn="ctr"/>
            <a:r>
              <a:rPr lang="en-US" sz="900" dirty="0" smtClean="0"/>
              <a:t>Dec</a:t>
            </a:r>
          </a:p>
        </p:txBody>
      </p:sp>
      <p:sp>
        <p:nvSpPr>
          <p:cNvPr id="37" name="TextBox 36"/>
          <p:cNvSpPr txBox="1"/>
          <p:nvPr/>
        </p:nvSpPr>
        <p:spPr>
          <a:xfrm>
            <a:off x="5589542" y="3599745"/>
            <a:ext cx="370752" cy="230832"/>
          </a:xfrm>
          <a:prstGeom prst="rect">
            <a:avLst/>
          </a:prstGeom>
          <a:noFill/>
        </p:spPr>
        <p:txBody>
          <a:bodyPr wrap="none" rtlCol="0">
            <a:spAutoFit/>
          </a:bodyPr>
          <a:lstStyle/>
          <a:p>
            <a:pPr algn="ctr"/>
            <a:r>
              <a:rPr lang="en-US" sz="900" dirty="0" smtClean="0"/>
              <a:t>Jan</a:t>
            </a:r>
          </a:p>
        </p:txBody>
      </p:sp>
      <p:sp>
        <p:nvSpPr>
          <p:cNvPr id="38" name="TextBox 37"/>
          <p:cNvSpPr txBox="1"/>
          <p:nvPr/>
        </p:nvSpPr>
        <p:spPr>
          <a:xfrm>
            <a:off x="5895361" y="3599745"/>
            <a:ext cx="383546" cy="230832"/>
          </a:xfrm>
          <a:prstGeom prst="rect">
            <a:avLst/>
          </a:prstGeom>
          <a:noFill/>
        </p:spPr>
        <p:txBody>
          <a:bodyPr wrap="none" rtlCol="0">
            <a:spAutoFit/>
          </a:bodyPr>
          <a:lstStyle/>
          <a:p>
            <a:pPr algn="ctr"/>
            <a:r>
              <a:rPr lang="en-US" sz="900" dirty="0" smtClean="0"/>
              <a:t>Feb</a:t>
            </a:r>
          </a:p>
        </p:txBody>
      </p:sp>
      <p:sp>
        <p:nvSpPr>
          <p:cNvPr id="39" name="TextBox 38"/>
          <p:cNvSpPr txBox="1"/>
          <p:nvPr/>
        </p:nvSpPr>
        <p:spPr>
          <a:xfrm>
            <a:off x="6172977" y="3599745"/>
            <a:ext cx="389850" cy="230832"/>
          </a:xfrm>
          <a:prstGeom prst="rect">
            <a:avLst/>
          </a:prstGeom>
          <a:noFill/>
        </p:spPr>
        <p:txBody>
          <a:bodyPr wrap="none" rtlCol="0">
            <a:spAutoFit/>
          </a:bodyPr>
          <a:lstStyle/>
          <a:p>
            <a:pPr algn="ctr"/>
            <a:r>
              <a:rPr lang="en-US" sz="900" dirty="0" smtClean="0"/>
              <a:t>Mar</a:t>
            </a:r>
          </a:p>
        </p:txBody>
      </p:sp>
      <p:sp>
        <p:nvSpPr>
          <p:cNvPr id="40" name="TextBox 39"/>
          <p:cNvSpPr txBox="1"/>
          <p:nvPr/>
        </p:nvSpPr>
        <p:spPr>
          <a:xfrm>
            <a:off x="6491609" y="3599745"/>
            <a:ext cx="364271" cy="230832"/>
          </a:xfrm>
          <a:prstGeom prst="rect">
            <a:avLst/>
          </a:prstGeom>
          <a:noFill/>
        </p:spPr>
        <p:txBody>
          <a:bodyPr wrap="none" rtlCol="0">
            <a:spAutoFit/>
          </a:bodyPr>
          <a:lstStyle/>
          <a:p>
            <a:pPr algn="ctr"/>
            <a:r>
              <a:rPr lang="en-US" sz="900" dirty="0" smtClean="0"/>
              <a:t>Apr</a:t>
            </a:r>
          </a:p>
        </p:txBody>
      </p:sp>
      <p:sp>
        <p:nvSpPr>
          <p:cNvPr id="41" name="TextBox 40"/>
          <p:cNvSpPr txBox="1"/>
          <p:nvPr/>
        </p:nvSpPr>
        <p:spPr>
          <a:xfrm>
            <a:off x="6746764" y="3599745"/>
            <a:ext cx="415498" cy="230832"/>
          </a:xfrm>
          <a:prstGeom prst="rect">
            <a:avLst/>
          </a:prstGeom>
          <a:noFill/>
        </p:spPr>
        <p:txBody>
          <a:bodyPr wrap="none" rtlCol="0">
            <a:spAutoFit/>
          </a:bodyPr>
          <a:lstStyle/>
          <a:p>
            <a:pPr algn="ctr"/>
            <a:r>
              <a:rPr lang="en-US" sz="900" dirty="0" smtClean="0"/>
              <a:t>May</a:t>
            </a:r>
          </a:p>
        </p:txBody>
      </p:sp>
      <p:sp>
        <p:nvSpPr>
          <p:cNvPr id="42" name="TextBox 41"/>
          <p:cNvSpPr txBox="1"/>
          <p:nvPr/>
        </p:nvSpPr>
        <p:spPr>
          <a:xfrm>
            <a:off x="7057926" y="3599745"/>
            <a:ext cx="434941" cy="230832"/>
          </a:xfrm>
          <a:prstGeom prst="rect">
            <a:avLst/>
          </a:prstGeom>
          <a:noFill/>
        </p:spPr>
        <p:txBody>
          <a:bodyPr wrap="none" rtlCol="0">
            <a:spAutoFit/>
          </a:bodyPr>
          <a:lstStyle/>
          <a:p>
            <a:pPr algn="ctr"/>
            <a:r>
              <a:rPr lang="en-US" sz="900" dirty="0" smtClean="0"/>
              <a:t>June</a:t>
            </a:r>
          </a:p>
        </p:txBody>
      </p:sp>
      <p:sp>
        <p:nvSpPr>
          <p:cNvPr id="43" name="TextBox 42"/>
          <p:cNvSpPr txBox="1"/>
          <p:nvPr/>
        </p:nvSpPr>
        <p:spPr>
          <a:xfrm>
            <a:off x="7354828" y="3599745"/>
            <a:ext cx="402674" cy="230832"/>
          </a:xfrm>
          <a:prstGeom prst="rect">
            <a:avLst/>
          </a:prstGeom>
          <a:noFill/>
        </p:spPr>
        <p:txBody>
          <a:bodyPr wrap="none" rtlCol="0">
            <a:spAutoFit/>
          </a:bodyPr>
          <a:lstStyle/>
          <a:p>
            <a:pPr algn="ctr"/>
            <a:r>
              <a:rPr lang="en-US" sz="900" dirty="0" smtClean="0"/>
              <a:t>July</a:t>
            </a:r>
          </a:p>
        </p:txBody>
      </p:sp>
      <p:sp>
        <p:nvSpPr>
          <p:cNvPr id="44" name="TextBox 43"/>
          <p:cNvSpPr txBox="1"/>
          <p:nvPr/>
        </p:nvSpPr>
        <p:spPr>
          <a:xfrm>
            <a:off x="7636911" y="3599745"/>
            <a:ext cx="390026" cy="230832"/>
          </a:xfrm>
          <a:prstGeom prst="rect">
            <a:avLst/>
          </a:prstGeom>
          <a:noFill/>
        </p:spPr>
        <p:txBody>
          <a:bodyPr wrap="none" rtlCol="0">
            <a:spAutoFit/>
          </a:bodyPr>
          <a:lstStyle/>
          <a:p>
            <a:pPr algn="ctr"/>
            <a:r>
              <a:rPr lang="en-US" sz="900" dirty="0" smtClean="0"/>
              <a:t>Aug</a:t>
            </a:r>
          </a:p>
        </p:txBody>
      </p:sp>
      <p:sp>
        <p:nvSpPr>
          <p:cNvPr id="45" name="TextBox 44"/>
          <p:cNvSpPr txBox="1"/>
          <p:nvPr/>
        </p:nvSpPr>
        <p:spPr>
          <a:xfrm>
            <a:off x="4734310" y="3599745"/>
            <a:ext cx="364215" cy="230832"/>
          </a:xfrm>
          <a:prstGeom prst="rect">
            <a:avLst/>
          </a:prstGeom>
          <a:noFill/>
        </p:spPr>
        <p:txBody>
          <a:bodyPr wrap="none" rtlCol="0">
            <a:spAutoFit/>
          </a:bodyPr>
          <a:lstStyle/>
          <a:p>
            <a:pPr algn="ctr"/>
            <a:r>
              <a:rPr lang="en-US" sz="900" dirty="0"/>
              <a:t>O</a:t>
            </a:r>
            <a:r>
              <a:rPr lang="en-US" sz="900" dirty="0" smtClean="0"/>
              <a:t>ct</a:t>
            </a:r>
          </a:p>
        </p:txBody>
      </p:sp>
      <p:cxnSp>
        <p:nvCxnSpPr>
          <p:cNvPr id="46" name="Straight Connector 45"/>
          <p:cNvCxnSpPr/>
          <p:nvPr/>
        </p:nvCxnSpPr>
        <p:spPr>
          <a:xfrm>
            <a:off x="8082412" y="3525398"/>
            <a:ext cx="255702" cy="0"/>
          </a:xfrm>
          <a:prstGeom prst="line">
            <a:avLst/>
          </a:prstGeom>
          <a:ln>
            <a:solidFill>
              <a:srgbClr val="FBA305"/>
            </a:solidFill>
          </a:ln>
        </p:spPr>
        <p:style>
          <a:lnRef idx="2">
            <a:schemeClr val="accent1"/>
          </a:lnRef>
          <a:fillRef idx="0">
            <a:schemeClr val="accent1"/>
          </a:fillRef>
          <a:effectRef idx="1">
            <a:schemeClr val="accent1"/>
          </a:effectRef>
          <a:fontRef idx="minor">
            <a:schemeClr val="tx1"/>
          </a:fontRef>
        </p:style>
      </p:cxnSp>
      <p:cxnSp>
        <p:nvCxnSpPr>
          <p:cNvPr id="47" name="Straight Connector 46"/>
          <p:cNvCxnSpPr/>
          <p:nvPr/>
        </p:nvCxnSpPr>
        <p:spPr>
          <a:xfrm>
            <a:off x="8082412" y="3385013"/>
            <a:ext cx="255702" cy="0"/>
          </a:xfrm>
          <a:prstGeom prst="line">
            <a:avLst/>
          </a:prstGeom>
          <a:ln>
            <a:solidFill>
              <a:schemeClr val="accent1"/>
            </a:solidFill>
          </a:ln>
        </p:spPr>
        <p:style>
          <a:lnRef idx="2">
            <a:schemeClr val="accent1"/>
          </a:lnRef>
          <a:fillRef idx="0">
            <a:schemeClr val="accent1"/>
          </a:fillRef>
          <a:effectRef idx="1">
            <a:schemeClr val="accent1"/>
          </a:effectRef>
          <a:fontRef idx="minor">
            <a:schemeClr val="tx1"/>
          </a:fontRef>
        </p:style>
      </p:cxnSp>
      <p:sp>
        <p:nvSpPr>
          <p:cNvPr id="48" name="TextBox 47"/>
          <p:cNvSpPr txBox="1"/>
          <p:nvPr/>
        </p:nvSpPr>
        <p:spPr>
          <a:xfrm>
            <a:off x="8315401" y="3266816"/>
            <a:ext cx="588976" cy="230832"/>
          </a:xfrm>
          <a:prstGeom prst="rect">
            <a:avLst/>
          </a:prstGeom>
          <a:noFill/>
        </p:spPr>
        <p:txBody>
          <a:bodyPr wrap="square" rtlCol="0">
            <a:spAutoFit/>
          </a:bodyPr>
          <a:lstStyle/>
          <a:p>
            <a:r>
              <a:rPr lang="en-US" sz="900" dirty="0" smtClean="0">
                <a:solidFill>
                  <a:srgbClr val="000000"/>
                </a:solidFill>
              </a:rPr>
              <a:t>Java 6</a:t>
            </a:r>
          </a:p>
        </p:txBody>
      </p:sp>
      <p:sp>
        <p:nvSpPr>
          <p:cNvPr id="49" name="TextBox 48"/>
          <p:cNvSpPr txBox="1"/>
          <p:nvPr/>
        </p:nvSpPr>
        <p:spPr>
          <a:xfrm>
            <a:off x="8315400" y="3397174"/>
            <a:ext cx="582793" cy="230832"/>
          </a:xfrm>
          <a:prstGeom prst="rect">
            <a:avLst/>
          </a:prstGeom>
          <a:noFill/>
        </p:spPr>
        <p:txBody>
          <a:bodyPr wrap="square" rtlCol="0">
            <a:spAutoFit/>
          </a:bodyPr>
          <a:lstStyle/>
          <a:p>
            <a:r>
              <a:rPr lang="en-US" sz="900" dirty="0" smtClean="0">
                <a:solidFill>
                  <a:srgbClr val="000000"/>
                </a:solidFill>
              </a:rPr>
              <a:t>Java 7</a:t>
            </a:r>
          </a:p>
        </p:txBody>
      </p:sp>
      <p:grpSp>
        <p:nvGrpSpPr>
          <p:cNvPr id="94" name="Group 93"/>
          <p:cNvGrpSpPr/>
          <p:nvPr/>
        </p:nvGrpSpPr>
        <p:grpSpPr>
          <a:xfrm>
            <a:off x="4841711" y="1787647"/>
            <a:ext cx="3034324" cy="1480059"/>
            <a:chOff x="4841711" y="1787647"/>
            <a:chExt cx="3034324" cy="1480059"/>
          </a:xfrm>
        </p:grpSpPr>
        <p:grpSp>
          <p:nvGrpSpPr>
            <p:cNvPr id="50" name="Group 49"/>
            <p:cNvGrpSpPr/>
            <p:nvPr/>
          </p:nvGrpSpPr>
          <p:grpSpPr>
            <a:xfrm>
              <a:off x="4906891" y="1857840"/>
              <a:ext cx="2912993" cy="1348701"/>
              <a:chOff x="5075208" y="1643811"/>
              <a:chExt cx="2784415" cy="1289170"/>
            </a:xfrm>
          </p:grpSpPr>
          <p:cxnSp>
            <p:nvCxnSpPr>
              <p:cNvPr id="51" name="Straight Connector 50"/>
              <p:cNvCxnSpPr/>
              <p:nvPr/>
            </p:nvCxnSpPr>
            <p:spPr>
              <a:xfrm>
                <a:off x="5075208" y="1643811"/>
                <a:ext cx="282754" cy="148566"/>
              </a:xfrm>
              <a:prstGeom prst="line">
                <a:avLst/>
              </a:prstGeom>
              <a:ln w="38100" cmpd="sng">
                <a:solidFill>
                  <a:schemeClr val="accent1"/>
                </a:solidFill>
              </a:ln>
            </p:spPr>
            <p:style>
              <a:lnRef idx="2">
                <a:schemeClr val="accent1"/>
              </a:lnRef>
              <a:fillRef idx="0">
                <a:schemeClr val="accent1"/>
              </a:fillRef>
              <a:effectRef idx="1">
                <a:schemeClr val="accent1"/>
              </a:effectRef>
              <a:fontRef idx="minor">
                <a:schemeClr val="tx1"/>
              </a:fontRef>
            </p:style>
          </p:cxnSp>
          <p:cxnSp>
            <p:nvCxnSpPr>
              <p:cNvPr id="52" name="Straight Connector 51"/>
              <p:cNvCxnSpPr/>
              <p:nvPr/>
            </p:nvCxnSpPr>
            <p:spPr>
              <a:xfrm flipV="1">
                <a:off x="5343585" y="1710906"/>
                <a:ext cx="263585" cy="71887"/>
              </a:xfrm>
              <a:prstGeom prst="line">
                <a:avLst/>
              </a:prstGeom>
              <a:ln w="38100" cmpd="sng">
                <a:solidFill>
                  <a:schemeClr val="accent1"/>
                </a:solidFill>
              </a:ln>
            </p:spPr>
            <p:style>
              <a:lnRef idx="2">
                <a:schemeClr val="accent1"/>
              </a:lnRef>
              <a:fillRef idx="0">
                <a:schemeClr val="accent1"/>
              </a:fillRef>
              <a:effectRef idx="1">
                <a:schemeClr val="accent1"/>
              </a:effectRef>
              <a:fontRef idx="minor">
                <a:schemeClr val="tx1"/>
              </a:fontRef>
            </p:style>
          </p:cxnSp>
          <p:cxnSp>
            <p:nvCxnSpPr>
              <p:cNvPr id="53" name="Straight Connector 52"/>
              <p:cNvCxnSpPr/>
              <p:nvPr/>
            </p:nvCxnSpPr>
            <p:spPr>
              <a:xfrm>
                <a:off x="5607170" y="1706113"/>
                <a:ext cx="316302" cy="62302"/>
              </a:xfrm>
              <a:prstGeom prst="line">
                <a:avLst/>
              </a:prstGeom>
              <a:ln w="38100" cmpd="sng">
                <a:solidFill>
                  <a:schemeClr val="accent1"/>
                </a:solidFill>
              </a:ln>
            </p:spPr>
            <p:style>
              <a:lnRef idx="2">
                <a:schemeClr val="accent1"/>
              </a:lnRef>
              <a:fillRef idx="0">
                <a:schemeClr val="accent1"/>
              </a:fillRef>
              <a:effectRef idx="1">
                <a:schemeClr val="accent1"/>
              </a:effectRef>
              <a:fontRef idx="minor">
                <a:schemeClr val="tx1"/>
              </a:fontRef>
            </p:style>
          </p:cxnSp>
          <p:cxnSp>
            <p:nvCxnSpPr>
              <p:cNvPr id="54" name="Straight Connector 53"/>
              <p:cNvCxnSpPr/>
              <p:nvPr/>
            </p:nvCxnSpPr>
            <p:spPr>
              <a:xfrm flipH="1" flipV="1">
                <a:off x="5904302" y="1768415"/>
                <a:ext cx="277962" cy="28755"/>
              </a:xfrm>
              <a:prstGeom prst="line">
                <a:avLst/>
              </a:prstGeom>
              <a:ln w="38100" cmpd="sng">
                <a:solidFill>
                  <a:schemeClr val="accent1"/>
                </a:solidFill>
              </a:ln>
            </p:spPr>
            <p:style>
              <a:lnRef idx="2">
                <a:schemeClr val="accent1"/>
              </a:lnRef>
              <a:fillRef idx="0">
                <a:schemeClr val="accent1"/>
              </a:fillRef>
              <a:effectRef idx="1">
                <a:schemeClr val="accent1"/>
              </a:effectRef>
              <a:fontRef idx="minor">
                <a:schemeClr val="tx1"/>
              </a:fontRef>
            </p:style>
          </p:cxnSp>
          <p:cxnSp>
            <p:nvCxnSpPr>
              <p:cNvPr id="55" name="Straight Connector 54"/>
              <p:cNvCxnSpPr/>
              <p:nvPr/>
            </p:nvCxnSpPr>
            <p:spPr>
              <a:xfrm flipV="1">
                <a:off x="6163093" y="1782792"/>
                <a:ext cx="301926" cy="14379"/>
              </a:xfrm>
              <a:prstGeom prst="line">
                <a:avLst/>
              </a:prstGeom>
              <a:ln w="38100" cmpd="sng">
                <a:solidFill>
                  <a:schemeClr val="accent1"/>
                </a:solidFill>
              </a:ln>
            </p:spPr>
            <p:style>
              <a:lnRef idx="2">
                <a:schemeClr val="accent1"/>
              </a:lnRef>
              <a:fillRef idx="0">
                <a:schemeClr val="accent1"/>
              </a:fillRef>
              <a:effectRef idx="1">
                <a:schemeClr val="accent1"/>
              </a:effectRef>
              <a:fontRef idx="minor">
                <a:schemeClr val="tx1"/>
              </a:fontRef>
            </p:style>
          </p:cxnSp>
          <p:cxnSp>
            <p:nvCxnSpPr>
              <p:cNvPr id="56" name="Straight Connector 55"/>
              <p:cNvCxnSpPr/>
              <p:nvPr/>
            </p:nvCxnSpPr>
            <p:spPr>
              <a:xfrm flipH="1" flipV="1">
                <a:off x="6460226" y="1773208"/>
                <a:ext cx="297132" cy="809925"/>
              </a:xfrm>
              <a:prstGeom prst="line">
                <a:avLst/>
              </a:prstGeom>
              <a:ln w="38100" cmpd="sng">
                <a:solidFill>
                  <a:schemeClr val="accent1"/>
                </a:solidFill>
              </a:ln>
            </p:spPr>
            <p:style>
              <a:lnRef idx="2">
                <a:schemeClr val="accent1"/>
              </a:lnRef>
              <a:fillRef idx="0">
                <a:schemeClr val="accent1"/>
              </a:fillRef>
              <a:effectRef idx="1">
                <a:schemeClr val="accent1"/>
              </a:effectRef>
              <a:fontRef idx="minor">
                <a:schemeClr val="tx1"/>
              </a:fontRef>
            </p:style>
          </p:cxnSp>
          <p:cxnSp>
            <p:nvCxnSpPr>
              <p:cNvPr id="57" name="Straight Connector 56"/>
              <p:cNvCxnSpPr/>
              <p:nvPr/>
            </p:nvCxnSpPr>
            <p:spPr>
              <a:xfrm>
                <a:off x="6738189" y="2563964"/>
                <a:ext cx="258792" cy="148564"/>
              </a:xfrm>
              <a:prstGeom prst="line">
                <a:avLst/>
              </a:prstGeom>
              <a:ln w="38100" cmpd="sng">
                <a:solidFill>
                  <a:schemeClr val="accent1"/>
                </a:solidFill>
              </a:ln>
            </p:spPr>
            <p:style>
              <a:lnRef idx="2">
                <a:schemeClr val="accent1"/>
              </a:lnRef>
              <a:fillRef idx="0">
                <a:schemeClr val="accent1"/>
              </a:fillRef>
              <a:effectRef idx="1">
                <a:schemeClr val="accent1"/>
              </a:effectRef>
              <a:fontRef idx="minor">
                <a:schemeClr val="tx1"/>
              </a:fontRef>
            </p:style>
          </p:cxnSp>
          <p:cxnSp>
            <p:nvCxnSpPr>
              <p:cNvPr id="58" name="Straight Connector 57"/>
              <p:cNvCxnSpPr/>
              <p:nvPr/>
            </p:nvCxnSpPr>
            <p:spPr>
              <a:xfrm flipH="1" flipV="1">
                <a:off x="7001775" y="2712528"/>
                <a:ext cx="297131" cy="105434"/>
              </a:xfrm>
              <a:prstGeom prst="line">
                <a:avLst/>
              </a:prstGeom>
              <a:ln w="38100" cmpd="sng">
                <a:solidFill>
                  <a:schemeClr val="accent1"/>
                </a:solidFill>
              </a:ln>
            </p:spPr>
            <p:style>
              <a:lnRef idx="2">
                <a:schemeClr val="accent1"/>
              </a:lnRef>
              <a:fillRef idx="0">
                <a:schemeClr val="accent1"/>
              </a:fillRef>
              <a:effectRef idx="1">
                <a:schemeClr val="accent1"/>
              </a:effectRef>
              <a:fontRef idx="minor">
                <a:schemeClr val="tx1"/>
              </a:fontRef>
            </p:style>
          </p:cxnSp>
          <p:cxnSp>
            <p:nvCxnSpPr>
              <p:cNvPr id="59" name="Straight Connector 58"/>
              <p:cNvCxnSpPr/>
              <p:nvPr/>
            </p:nvCxnSpPr>
            <p:spPr>
              <a:xfrm flipH="1">
                <a:off x="7289324" y="2808377"/>
                <a:ext cx="311506" cy="14377"/>
              </a:xfrm>
              <a:prstGeom prst="line">
                <a:avLst/>
              </a:prstGeom>
              <a:ln w="38100" cmpd="sng">
                <a:solidFill>
                  <a:schemeClr val="accent1"/>
                </a:solidFill>
              </a:ln>
            </p:spPr>
            <p:style>
              <a:lnRef idx="2">
                <a:schemeClr val="accent1"/>
              </a:lnRef>
              <a:fillRef idx="0">
                <a:schemeClr val="accent1"/>
              </a:fillRef>
              <a:effectRef idx="1">
                <a:schemeClr val="accent1"/>
              </a:effectRef>
              <a:fontRef idx="minor">
                <a:schemeClr val="tx1"/>
              </a:fontRef>
            </p:style>
          </p:cxnSp>
          <p:cxnSp>
            <p:nvCxnSpPr>
              <p:cNvPr id="60" name="Straight Connector 59"/>
              <p:cNvCxnSpPr/>
              <p:nvPr/>
            </p:nvCxnSpPr>
            <p:spPr>
              <a:xfrm>
                <a:off x="7605622" y="2808377"/>
                <a:ext cx="254001" cy="124604"/>
              </a:xfrm>
              <a:prstGeom prst="line">
                <a:avLst/>
              </a:prstGeom>
              <a:ln w="38100" cmpd="sng">
                <a:solidFill>
                  <a:schemeClr val="accent1"/>
                </a:solidFill>
              </a:ln>
            </p:spPr>
            <p:style>
              <a:lnRef idx="2">
                <a:schemeClr val="accent1"/>
              </a:lnRef>
              <a:fillRef idx="0">
                <a:schemeClr val="accent1"/>
              </a:fillRef>
              <a:effectRef idx="1">
                <a:schemeClr val="accent1"/>
              </a:effectRef>
              <a:fontRef idx="minor">
                <a:schemeClr val="tx1"/>
              </a:fontRef>
            </p:style>
          </p:cxnSp>
        </p:grpSp>
        <p:sp>
          <p:nvSpPr>
            <p:cNvPr id="72" name="Oval 71"/>
            <p:cNvSpPr/>
            <p:nvPr/>
          </p:nvSpPr>
          <p:spPr>
            <a:xfrm>
              <a:off x="4841711" y="1787647"/>
              <a:ext cx="100276" cy="100276"/>
            </a:xfrm>
            <a:prstGeom prst="ellipse">
              <a:avLst/>
            </a:prstGeom>
            <a:ln w="6350" cmpd="sng">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73" name="Oval 72"/>
            <p:cNvSpPr/>
            <p:nvPr/>
          </p:nvSpPr>
          <p:spPr>
            <a:xfrm>
              <a:off x="5141533" y="1947084"/>
              <a:ext cx="100276" cy="100276"/>
            </a:xfrm>
            <a:prstGeom prst="ellipse">
              <a:avLst/>
            </a:prstGeom>
            <a:ln w="6350" cmpd="sng">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74" name="Oval 73"/>
            <p:cNvSpPr/>
            <p:nvPr/>
          </p:nvSpPr>
          <p:spPr>
            <a:xfrm>
              <a:off x="5436342" y="1870876"/>
              <a:ext cx="100276" cy="100276"/>
            </a:xfrm>
            <a:prstGeom prst="ellipse">
              <a:avLst/>
            </a:prstGeom>
            <a:ln w="6350" cmpd="sng">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75" name="Oval 74"/>
            <p:cNvSpPr/>
            <p:nvPr/>
          </p:nvSpPr>
          <p:spPr>
            <a:xfrm>
              <a:off x="5731151" y="1930038"/>
              <a:ext cx="100276" cy="100276"/>
            </a:xfrm>
            <a:prstGeom prst="ellipse">
              <a:avLst/>
            </a:prstGeom>
            <a:ln w="6350" cmpd="sng">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76" name="Oval 75"/>
            <p:cNvSpPr/>
            <p:nvPr/>
          </p:nvSpPr>
          <p:spPr>
            <a:xfrm>
              <a:off x="6015932" y="1954104"/>
              <a:ext cx="100276" cy="100276"/>
            </a:xfrm>
            <a:prstGeom prst="ellipse">
              <a:avLst/>
            </a:prstGeom>
            <a:ln w="6350" cmpd="sng">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77" name="Oval 76"/>
            <p:cNvSpPr/>
            <p:nvPr/>
          </p:nvSpPr>
          <p:spPr>
            <a:xfrm>
              <a:off x="6312247" y="1954104"/>
              <a:ext cx="100276" cy="100276"/>
            </a:xfrm>
            <a:prstGeom prst="ellipse">
              <a:avLst/>
            </a:prstGeom>
            <a:ln w="6350" cmpd="sng">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78" name="Oval 77"/>
            <p:cNvSpPr/>
            <p:nvPr/>
          </p:nvSpPr>
          <p:spPr>
            <a:xfrm>
              <a:off x="6616581" y="2770344"/>
              <a:ext cx="100276" cy="100276"/>
            </a:xfrm>
            <a:prstGeom prst="ellipse">
              <a:avLst/>
            </a:prstGeom>
            <a:ln w="6350" cmpd="sng">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79" name="Oval 78"/>
            <p:cNvSpPr/>
            <p:nvPr/>
          </p:nvSpPr>
          <p:spPr>
            <a:xfrm>
              <a:off x="6891334" y="2924767"/>
              <a:ext cx="100276" cy="100276"/>
            </a:xfrm>
            <a:prstGeom prst="ellipse">
              <a:avLst/>
            </a:prstGeom>
            <a:ln w="6350" cmpd="sng">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80" name="Oval 79"/>
            <p:cNvSpPr/>
            <p:nvPr/>
          </p:nvSpPr>
          <p:spPr>
            <a:xfrm>
              <a:off x="7176115" y="3029052"/>
              <a:ext cx="100276" cy="100276"/>
            </a:xfrm>
            <a:prstGeom prst="ellipse">
              <a:avLst/>
            </a:prstGeom>
            <a:ln w="6350" cmpd="sng">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81" name="Oval 80"/>
            <p:cNvSpPr/>
            <p:nvPr/>
          </p:nvSpPr>
          <p:spPr>
            <a:xfrm>
              <a:off x="7501006" y="3033062"/>
              <a:ext cx="100276" cy="100276"/>
            </a:xfrm>
            <a:prstGeom prst="ellipse">
              <a:avLst/>
            </a:prstGeom>
            <a:ln w="6350" cmpd="sng">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82" name="Oval 81"/>
            <p:cNvSpPr/>
            <p:nvPr/>
          </p:nvSpPr>
          <p:spPr>
            <a:xfrm>
              <a:off x="7775759" y="3167430"/>
              <a:ext cx="100276" cy="100276"/>
            </a:xfrm>
            <a:prstGeom prst="ellipse">
              <a:avLst/>
            </a:prstGeom>
            <a:ln w="6350" cmpd="sng">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grpSp>
      <p:grpSp>
        <p:nvGrpSpPr>
          <p:cNvPr id="95" name="Group 94"/>
          <p:cNvGrpSpPr/>
          <p:nvPr/>
        </p:nvGrpSpPr>
        <p:grpSpPr>
          <a:xfrm>
            <a:off x="4836693" y="1998221"/>
            <a:ext cx="3038340" cy="1443939"/>
            <a:chOff x="4836693" y="1998221"/>
            <a:chExt cx="3038340" cy="1443939"/>
          </a:xfrm>
        </p:grpSpPr>
        <p:grpSp>
          <p:nvGrpSpPr>
            <p:cNvPr id="61" name="Group 60"/>
            <p:cNvGrpSpPr/>
            <p:nvPr/>
          </p:nvGrpSpPr>
          <p:grpSpPr>
            <a:xfrm>
              <a:off x="4881821" y="2048364"/>
              <a:ext cx="2953104" cy="1338672"/>
              <a:chOff x="5051245" y="1825925"/>
              <a:chExt cx="2822755" cy="1279584"/>
            </a:xfrm>
          </p:grpSpPr>
          <p:cxnSp>
            <p:nvCxnSpPr>
              <p:cNvPr id="62" name="Straight Connector 61"/>
              <p:cNvCxnSpPr/>
              <p:nvPr/>
            </p:nvCxnSpPr>
            <p:spPr>
              <a:xfrm flipV="1">
                <a:off x="7605623" y="1825925"/>
                <a:ext cx="268377" cy="115018"/>
              </a:xfrm>
              <a:prstGeom prst="line">
                <a:avLst/>
              </a:prstGeom>
              <a:ln>
                <a:solidFill>
                  <a:srgbClr val="FBA305"/>
                </a:solidFill>
              </a:ln>
            </p:spPr>
            <p:style>
              <a:lnRef idx="2">
                <a:schemeClr val="accent1"/>
              </a:lnRef>
              <a:fillRef idx="0">
                <a:schemeClr val="accent1"/>
              </a:fillRef>
              <a:effectRef idx="1">
                <a:schemeClr val="accent1"/>
              </a:effectRef>
              <a:fontRef idx="minor">
                <a:schemeClr val="tx1"/>
              </a:fontRef>
            </p:style>
          </p:cxnSp>
          <p:cxnSp>
            <p:nvCxnSpPr>
              <p:cNvPr id="63" name="Straight Connector 62"/>
              <p:cNvCxnSpPr/>
              <p:nvPr/>
            </p:nvCxnSpPr>
            <p:spPr>
              <a:xfrm flipH="1" flipV="1">
                <a:off x="7303698" y="1931358"/>
                <a:ext cx="321096" cy="9585"/>
              </a:xfrm>
              <a:prstGeom prst="line">
                <a:avLst/>
              </a:prstGeom>
              <a:ln>
                <a:solidFill>
                  <a:srgbClr val="FBA305"/>
                </a:solidFill>
              </a:ln>
            </p:spPr>
            <p:style>
              <a:lnRef idx="2">
                <a:schemeClr val="accent1"/>
              </a:lnRef>
              <a:fillRef idx="0">
                <a:schemeClr val="accent1"/>
              </a:fillRef>
              <a:effectRef idx="1">
                <a:schemeClr val="accent1"/>
              </a:effectRef>
              <a:fontRef idx="minor">
                <a:schemeClr val="tx1"/>
              </a:fontRef>
            </p:style>
          </p:cxnSp>
          <p:cxnSp>
            <p:nvCxnSpPr>
              <p:cNvPr id="64" name="Straight Connector 63"/>
              <p:cNvCxnSpPr/>
              <p:nvPr/>
            </p:nvCxnSpPr>
            <p:spPr>
              <a:xfrm flipV="1">
                <a:off x="7030528" y="1931359"/>
                <a:ext cx="292340" cy="110226"/>
              </a:xfrm>
              <a:prstGeom prst="line">
                <a:avLst/>
              </a:prstGeom>
              <a:ln>
                <a:solidFill>
                  <a:srgbClr val="FBA305"/>
                </a:solidFill>
              </a:ln>
            </p:spPr>
            <p:style>
              <a:lnRef idx="2">
                <a:schemeClr val="accent1"/>
              </a:lnRef>
              <a:fillRef idx="0">
                <a:schemeClr val="accent1"/>
              </a:fillRef>
              <a:effectRef idx="1">
                <a:schemeClr val="accent1"/>
              </a:effectRef>
              <a:fontRef idx="minor">
                <a:schemeClr val="tx1"/>
              </a:fontRef>
            </p:style>
          </p:cxnSp>
          <p:cxnSp>
            <p:nvCxnSpPr>
              <p:cNvPr id="65" name="Straight Connector 64"/>
              <p:cNvCxnSpPr/>
              <p:nvPr/>
            </p:nvCxnSpPr>
            <p:spPr>
              <a:xfrm flipH="1">
                <a:off x="6757358" y="2041585"/>
                <a:ext cx="292342" cy="138981"/>
              </a:xfrm>
              <a:prstGeom prst="line">
                <a:avLst/>
              </a:prstGeom>
              <a:ln>
                <a:solidFill>
                  <a:srgbClr val="FBA305"/>
                </a:solidFill>
              </a:ln>
            </p:spPr>
            <p:style>
              <a:lnRef idx="2">
                <a:schemeClr val="accent1"/>
              </a:lnRef>
              <a:fillRef idx="0">
                <a:schemeClr val="accent1"/>
              </a:fillRef>
              <a:effectRef idx="1">
                <a:schemeClr val="accent1"/>
              </a:effectRef>
              <a:fontRef idx="minor">
                <a:schemeClr val="tx1"/>
              </a:fontRef>
            </p:style>
          </p:cxnSp>
          <p:cxnSp>
            <p:nvCxnSpPr>
              <p:cNvPr id="66" name="Straight Connector 65"/>
              <p:cNvCxnSpPr/>
              <p:nvPr/>
            </p:nvCxnSpPr>
            <p:spPr>
              <a:xfrm flipV="1">
                <a:off x="6474604" y="2180566"/>
                <a:ext cx="292340" cy="776377"/>
              </a:xfrm>
              <a:prstGeom prst="line">
                <a:avLst/>
              </a:prstGeom>
              <a:ln>
                <a:solidFill>
                  <a:srgbClr val="FBA305"/>
                </a:solidFill>
              </a:ln>
            </p:spPr>
            <p:style>
              <a:lnRef idx="2">
                <a:schemeClr val="accent1"/>
              </a:lnRef>
              <a:fillRef idx="0">
                <a:schemeClr val="accent1"/>
              </a:fillRef>
              <a:effectRef idx="1">
                <a:schemeClr val="accent1"/>
              </a:effectRef>
              <a:fontRef idx="minor">
                <a:schemeClr val="tx1"/>
              </a:fontRef>
            </p:style>
          </p:cxnSp>
          <p:cxnSp>
            <p:nvCxnSpPr>
              <p:cNvPr id="67" name="Straight Connector 66"/>
              <p:cNvCxnSpPr/>
              <p:nvPr/>
            </p:nvCxnSpPr>
            <p:spPr>
              <a:xfrm flipH="1">
                <a:off x="6201434" y="2956944"/>
                <a:ext cx="282757" cy="4792"/>
              </a:xfrm>
              <a:prstGeom prst="line">
                <a:avLst/>
              </a:prstGeom>
              <a:ln>
                <a:solidFill>
                  <a:srgbClr val="FBA305"/>
                </a:solidFill>
              </a:ln>
            </p:spPr>
            <p:style>
              <a:lnRef idx="2">
                <a:schemeClr val="accent1"/>
              </a:lnRef>
              <a:fillRef idx="0">
                <a:schemeClr val="accent1"/>
              </a:fillRef>
              <a:effectRef idx="1">
                <a:schemeClr val="accent1"/>
              </a:effectRef>
              <a:fontRef idx="minor">
                <a:schemeClr val="tx1"/>
              </a:fontRef>
            </p:style>
          </p:cxnSp>
          <p:cxnSp>
            <p:nvCxnSpPr>
              <p:cNvPr id="68" name="Straight Connector 67"/>
              <p:cNvCxnSpPr/>
              <p:nvPr/>
            </p:nvCxnSpPr>
            <p:spPr>
              <a:xfrm flipV="1">
                <a:off x="5937849" y="2961736"/>
                <a:ext cx="282756" cy="33547"/>
              </a:xfrm>
              <a:prstGeom prst="line">
                <a:avLst/>
              </a:prstGeom>
              <a:ln>
                <a:solidFill>
                  <a:srgbClr val="FBA305"/>
                </a:solidFill>
              </a:ln>
            </p:spPr>
            <p:style>
              <a:lnRef idx="2">
                <a:schemeClr val="accent1"/>
              </a:lnRef>
              <a:fillRef idx="0">
                <a:schemeClr val="accent1"/>
              </a:fillRef>
              <a:effectRef idx="1">
                <a:schemeClr val="accent1"/>
              </a:effectRef>
              <a:fontRef idx="minor">
                <a:schemeClr val="tx1"/>
              </a:fontRef>
            </p:style>
          </p:cxnSp>
          <p:cxnSp>
            <p:nvCxnSpPr>
              <p:cNvPr id="69" name="Straight Connector 68"/>
              <p:cNvCxnSpPr/>
              <p:nvPr/>
            </p:nvCxnSpPr>
            <p:spPr>
              <a:xfrm flipV="1">
                <a:off x="5655095" y="2985698"/>
                <a:ext cx="282756" cy="33547"/>
              </a:xfrm>
              <a:prstGeom prst="line">
                <a:avLst/>
              </a:prstGeom>
              <a:ln>
                <a:solidFill>
                  <a:srgbClr val="FBA305"/>
                </a:solidFill>
              </a:ln>
            </p:spPr>
            <p:style>
              <a:lnRef idx="2">
                <a:schemeClr val="accent1"/>
              </a:lnRef>
              <a:fillRef idx="0">
                <a:schemeClr val="accent1"/>
              </a:fillRef>
              <a:effectRef idx="1">
                <a:schemeClr val="accent1"/>
              </a:effectRef>
              <a:fontRef idx="minor">
                <a:schemeClr val="tx1"/>
              </a:fontRef>
            </p:style>
          </p:cxnSp>
          <p:cxnSp>
            <p:nvCxnSpPr>
              <p:cNvPr id="70" name="Straight Connector 69"/>
              <p:cNvCxnSpPr/>
              <p:nvPr/>
            </p:nvCxnSpPr>
            <p:spPr>
              <a:xfrm>
                <a:off x="5362755" y="2956943"/>
                <a:ext cx="292339" cy="57511"/>
              </a:xfrm>
              <a:prstGeom prst="line">
                <a:avLst/>
              </a:prstGeom>
              <a:ln>
                <a:solidFill>
                  <a:srgbClr val="FBA305"/>
                </a:solidFill>
              </a:ln>
            </p:spPr>
            <p:style>
              <a:lnRef idx="2">
                <a:schemeClr val="accent1"/>
              </a:lnRef>
              <a:fillRef idx="0">
                <a:schemeClr val="accent1"/>
              </a:fillRef>
              <a:effectRef idx="1">
                <a:schemeClr val="accent1"/>
              </a:effectRef>
              <a:fontRef idx="minor">
                <a:schemeClr val="tx1"/>
              </a:fontRef>
            </p:style>
          </p:cxnSp>
          <p:cxnSp>
            <p:nvCxnSpPr>
              <p:cNvPr id="71" name="Straight Connector 70"/>
              <p:cNvCxnSpPr/>
              <p:nvPr/>
            </p:nvCxnSpPr>
            <p:spPr>
              <a:xfrm flipH="1">
                <a:off x="5051245" y="2956943"/>
                <a:ext cx="311510" cy="148566"/>
              </a:xfrm>
              <a:prstGeom prst="line">
                <a:avLst/>
              </a:prstGeom>
              <a:ln>
                <a:solidFill>
                  <a:srgbClr val="FBA305"/>
                </a:solidFill>
              </a:ln>
            </p:spPr>
            <p:style>
              <a:lnRef idx="2">
                <a:schemeClr val="accent1"/>
              </a:lnRef>
              <a:fillRef idx="0">
                <a:schemeClr val="accent1"/>
              </a:fillRef>
              <a:effectRef idx="1">
                <a:schemeClr val="accent1"/>
              </a:effectRef>
              <a:fontRef idx="minor">
                <a:schemeClr val="tx1"/>
              </a:fontRef>
            </p:style>
          </p:cxnSp>
        </p:grpSp>
        <p:sp>
          <p:nvSpPr>
            <p:cNvPr id="83" name="Oval 82"/>
            <p:cNvSpPr/>
            <p:nvPr/>
          </p:nvSpPr>
          <p:spPr>
            <a:xfrm>
              <a:off x="7774757" y="1998221"/>
              <a:ext cx="100276" cy="100276"/>
            </a:xfrm>
            <a:prstGeom prst="ellipse">
              <a:avLst/>
            </a:prstGeom>
            <a:solidFill>
              <a:srgbClr val="FBA305"/>
            </a:solidFill>
            <a:ln w="6350" cmpd="sng">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84" name="Oval 83"/>
            <p:cNvSpPr/>
            <p:nvPr/>
          </p:nvSpPr>
          <p:spPr>
            <a:xfrm>
              <a:off x="7503011" y="2117548"/>
              <a:ext cx="100276" cy="100276"/>
            </a:xfrm>
            <a:prstGeom prst="ellipse">
              <a:avLst/>
            </a:prstGeom>
            <a:solidFill>
              <a:srgbClr val="FBA305"/>
            </a:solidFill>
            <a:ln w="6350" cmpd="sng">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85" name="Oval 84"/>
            <p:cNvSpPr/>
            <p:nvPr/>
          </p:nvSpPr>
          <p:spPr>
            <a:xfrm>
              <a:off x="7191156" y="2111530"/>
              <a:ext cx="100276" cy="100276"/>
            </a:xfrm>
            <a:prstGeom prst="ellipse">
              <a:avLst/>
            </a:prstGeom>
            <a:solidFill>
              <a:srgbClr val="FBA305"/>
            </a:solidFill>
            <a:ln w="6350" cmpd="sng">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86" name="Oval 85"/>
            <p:cNvSpPr/>
            <p:nvPr/>
          </p:nvSpPr>
          <p:spPr>
            <a:xfrm>
              <a:off x="6894342" y="2225842"/>
              <a:ext cx="100276" cy="100276"/>
            </a:xfrm>
            <a:prstGeom prst="ellipse">
              <a:avLst/>
            </a:prstGeom>
            <a:solidFill>
              <a:srgbClr val="FBA305"/>
            </a:solidFill>
            <a:ln w="6350" cmpd="sng">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87" name="Oval 86"/>
            <p:cNvSpPr/>
            <p:nvPr/>
          </p:nvSpPr>
          <p:spPr>
            <a:xfrm>
              <a:off x="6622094" y="2379760"/>
              <a:ext cx="100276" cy="100276"/>
            </a:xfrm>
            <a:prstGeom prst="ellipse">
              <a:avLst/>
            </a:prstGeom>
            <a:solidFill>
              <a:srgbClr val="FBA305"/>
            </a:solidFill>
            <a:ln w="6350" cmpd="sng">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88" name="Oval 87"/>
            <p:cNvSpPr/>
            <p:nvPr/>
          </p:nvSpPr>
          <p:spPr>
            <a:xfrm>
              <a:off x="6315754" y="3186471"/>
              <a:ext cx="100276" cy="100276"/>
            </a:xfrm>
            <a:prstGeom prst="ellipse">
              <a:avLst/>
            </a:prstGeom>
            <a:solidFill>
              <a:srgbClr val="FBA305"/>
            </a:solidFill>
            <a:ln w="6350" cmpd="sng">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89" name="Oval 88"/>
            <p:cNvSpPr/>
            <p:nvPr/>
          </p:nvSpPr>
          <p:spPr>
            <a:xfrm>
              <a:off x="6013926" y="3180451"/>
              <a:ext cx="100276" cy="100276"/>
            </a:xfrm>
            <a:prstGeom prst="ellipse">
              <a:avLst/>
            </a:prstGeom>
            <a:solidFill>
              <a:srgbClr val="FBA305"/>
            </a:solidFill>
            <a:ln w="6350" cmpd="sng">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90" name="Oval 89"/>
            <p:cNvSpPr/>
            <p:nvPr/>
          </p:nvSpPr>
          <p:spPr>
            <a:xfrm>
              <a:off x="5712097" y="3214542"/>
              <a:ext cx="100276" cy="100276"/>
            </a:xfrm>
            <a:prstGeom prst="ellipse">
              <a:avLst/>
            </a:prstGeom>
            <a:solidFill>
              <a:srgbClr val="FBA305"/>
            </a:solidFill>
            <a:ln w="6350" cmpd="sng">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91" name="Oval 90"/>
            <p:cNvSpPr/>
            <p:nvPr/>
          </p:nvSpPr>
          <p:spPr>
            <a:xfrm>
              <a:off x="5410269" y="3248633"/>
              <a:ext cx="100276" cy="100276"/>
            </a:xfrm>
            <a:prstGeom prst="ellipse">
              <a:avLst/>
            </a:prstGeom>
            <a:solidFill>
              <a:srgbClr val="FBA305"/>
            </a:solidFill>
            <a:ln w="6350" cmpd="sng">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92" name="Oval 91"/>
            <p:cNvSpPr/>
            <p:nvPr/>
          </p:nvSpPr>
          <p:spPr>
            <a:xfrm>
              <a:off x="5123481" y="3192476"/>
              <a:ext cx="100276" cy="100276"/>
            </a:xfrm>
            <a:prstGeom prst="ellipse">
              <a:avLst/>
            </a:prstGeom>
            <a:solidFill>
              <a:srgbClr val="FBA305"/>
            </a:solidFill>
            <a:ln w="6350" cmpd="sng">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93" name="Oval 92"/>
            <p:cNvSpPr/>
            <p:nvPr/>
          </p:nvSpPr>
          <p:spPr>
            <a:xfrm>
              <a:off x="4836693" y="3341884"/>
              <a:ext cx="100276" cy="100276"/>
            </a:xfrm>
            <a:prstGeom prst="ellipse">
              <a:avLst/>
            </a:prstGeom>
            <a:solidFill>
              <a:srgbClr val="FBA305"/>
            </a:solidFill>
            <a:ln w="6350" cmpd="sng">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grpSp>
    </p:spTree>
    <p:extLst>
      <p:ext uri="{BB962C8B-B14F-4D97-AF65-F5344CB8AC3E}">
        <p14:creationId xmlns:p14="http://schemas.microsoft.com/office/powerpoint/2010/main" val="1169035557"/>
      </p:ext>
    </p:extLst>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500"/>
                                  </p:stCondLst>
                                  <p:childTnLst>
                                    <p:set>
                                      <p:cBhvr>
                                        <p:cTn id="6" dur="1" fill="hold">
                                          <p:stCondLst>
                                            <p:cond delay="0"/>
                                          </p:stCondLst>
                                        </p:cTn>
                                        <p:tgtEl>
                                          <p:spTgt spid="94"/>
                                        </p:tgtEl>
                                        <p:attrNameLst>
                                          <p:attrName>style.visibility</p:attrName>
                                        </p:attrNameLst>
                                      </p:cBhvr>
                                      <p:to>
                                        <p:strVal val="visible"/>
                                      </p:to>
                                    </p:set>
                                    <p:animEffect transition="in" filter="dissolve">
                                      <p:cBhvr>
                                        <p:cTn id="7" dur="500"/>
                                        <p:tgtEl>
                                          <p:spTgt spid="94"/>
                                        </p:tgtEl>
                                      </p:cBhvr>
                                    </p:animEffect>
                                  </p:childTnLst>
                                </p:cTn>
                              </p:par>
                            </p:childTnLst>
                          </p:cTn>
                        </p:par>
                        <p:par>
                          <p:cTn id="8" fill="hold">
                            <p:stCondLst>
                              <p:cond delay="1000"/>
                            </p:stCondLst>
                            <p:childTnLst>
                              <p:par>
                                <p:cTn id="9" presetID="9" presetClass="entr" presetSubtype="0" fill="hold" nodeType="afterEffect">
                                  <p:stCondLst>
                                    <p:cond delay="1500"/>
                                  </p:stCondLst>
                                  <p:childTnLst>
                                    <p:set>
                                      <p:cBhvr>
                                        <p:cTn id="10" dur="1" fill="hold">
                                          <p:stCondLst>
                                            <p:cond delay="0"/>
                                          </p:stCondLst>
                                        </p:cTn>
                                        <p:tgtEl>
                                          <p:spTgt spid="95"/>
                                        </p:tgtEl>
                                        <p:attrNameLst>
                                          <p:attrName>style.visibility</p:attrName>
                                        </p:attrNameLst>
                                      </p:cBhvr>
                                      <p:to>
                                        <p:strVal val="visible"/>
                                      </p:to>
                                    </p:set>
                                    <p:animEffect transition="in" filter="dissolve">
                                      <p:cBhvr>
                                        <p:cTn id="11" dur="500"/>
                                        <p:tgtEl>
                                          <p:spTgt spid="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1" name="Picture 14"/>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69899" y="1047986"/>
            <a:ext cx="2473325" cy="1535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2" name="Title 1"/>
          <p:cNvSpPr>
            <a:spLocks noGrp="1"/>
          </p:cNvSpPr>
          <p:nvPr>
            <p:ph type="title"/>
          </p:nvPr>
        </p:nvSpPr>
        <p:spPr/>
        <p:txBody>
          <a:bodyPr/>
          <a:lstStyle/>
          <a:p>
            <a:pPr eaLnBrk="1" hangingPunct="1"/>
            <a:r>
              <a:rPr lang="sv-SE" dirty="0">
                <a:latin typeface="Arial" charset="0"/>
                <a:ea typeface="ＭＳ Ｐゴシック" charset="0"/>
              </a:rPr>
              <a:t>Java 7 on </a:t>
            </a:r>
            <a:r>
              <a:rPr lang="sv-SE" dirty="0" smtClean="0">
                <a:latin typeface="Arial" charset="0"/>
                <a:ea typeface="ＭＳ Ｐゴシック" charset="0"/>
              </a:rPr>
              <a:t>OS X and Linux/ARM</a:t>
            </a:r>
            <a:endParaRPr lang="en-US" dirty="0">
              <a:latin typeface="Arial" charset="0"/>
              <a:ea typeface="ＭＳ Ｐゴシック" charset="0"/>
            </a:endParaRPr>
          </a:p>
        </p:txBody>
      </p:sp>
      <p:pic>
        <p:nvPicPr>
          <p:cNvPr id="22535" name="Picture 9"/>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897212" y="2731742"/>
            <a:ext cx="2471737" cy="18350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6" name="Picture 10"/>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2816249" y="983818"/>
            <a:ext cx="2564285" cy="176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4" name="Picture 8"/>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bwMode="auto">
          <a:xfrm>
            <a:off x="263550" y="2658213"/>
            <a:ext cx="2584830" cy="179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0" name="Picture 8"/>
          <p:cNvPicPr>
            <a:picLocks noChangeAspect="1"/>
          </p:cNvPicPr>
          <p:nvPr/>
        </p:nvPicPr>
        <p:blipFill>
          <a:blip r:embed="rId7" cstate="screen">
            <a:extLst>
              <a:ext uri="{28A0092B-C50C-407E-A947-70E740481C1C}">
                <a14:useLocalDpi xmlns:a14="http://schemas.microsoft.com/office/drawing/2010/main"/>
              </a:ext>
            </a:extLst>
          </a:blip>
          <a:srcRect/>
          <a:stretch>
            <a:fillRect/>
          </a:stretch>
        </p:blipFill>
        <p:spPr bwMode="auto">
          <a:xfrm>
            <a:off x="1354627" y="1758422"/>
            <a:ext cx="3212723" cy="2008188"/>
          </a:xfrm>
          <a:prstGeom prst="rect">
            <a:avLst/>
          </a:prstGeom>
          <a:noFill/>
          <a:ln>
            <a:noFill/>
          </a:ln>
          <a:effectLst>
            <a:outerShdw blurRad="50800" dist="2159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6" name="Group 45"/>
          <p:cNvGrpSpPr/>
          <p:nvPr/>
        </p:nvGrpSpPr>
        <p:grpSpPr>
          <a:xfrm>
            <a:off x="5568904" y="914400"/>
            <a:ext cx="3396342" cy="2186310"/>
            <a:chOff x="5568904" y="914400"/>
            <a:chExt cx="3396342" cy="2186310"/>
          </a:xfrm>
          <a:effectLst>
            <a:outerShdw blurRad="50800" dist="38100" dir="2700000" algn="tl" rotWithShape="0">
              <a:prstClr val="black">
                <a:alpha val="40000"/>
              </a:prstClr>
            </a:outerShdw>
          </a:effectLst>
        </p:grpSpPr>
        <p:sp>
          <p:nvSpPr>
            <p:cNvPr id="43" name="Rectangle 42"/>
            <p:cNvSpPr/>
            <p:nvPr/>
          </p:nvSpPr>
          <p:spPr>
            <a:xfrm>
              <a:off x="5568904" y="914400"/>
              <a:ext cx="3396342" cy="2186310"/>
            </a:xfrm>
            <a:prstGeom prst="rect">
              <a:avLst/>
            </a:prstGeom>
            <a:gradFill rotWithShape="1">
              <a:gsLst>
                <a:gs pos="0">
                  <a:srgbClr val="F3F3F3"/>
                </a:gs>
                <a:gs pos="100000">
                  <a:srgbClr val="B3B3B3"/>
                </a:gs>
              </a:gsLst>
              <a:lin ang="5400000"/>
            </a:gradFill>
            <a:ln w="19050">
              <a:solidFill>
                <a:schemeClr val="bg1"/>
              </a:solidFill>
              <a:miter lim="800000"/>
              <a:headEnd/>
              <a:tailEnd/>
            </a:ln>
            <a:effectLst/>
          </p:spPr>
          <p:txBody>
            <a:bodyPr anchor="ctr"/>
            <a:lstStyle/>
            <a:p>
              <a:pPr algn="ctr" fontAlgn="auto">
                <a:spcBef>
                  <a:spcPts val="0"/>
                </a:spcBef>
                <a:spcAft>
                  <a:spcPts val="0"/>
                </a:spcAft>
              </a:pPr>
              <a:endParaRPr lang="en-US"/>
            </a:p>
          </p:txBody>
        </p:sp>
        <p:pic>
          <p:nvPicPr>
            <p:cNvPr id="6" name="Picture 5"/>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6055764" y="1314593"/>
              <a:ext cx="2308152" cy="1291104"/>
            </a:xfrm>
            <a:prstGeom prst="rect">
              <a:avLst/>
            </a:prstGeom>
          </p:spPr>
        </p:pic>
        <p:grpSp>
          <p:nvGrpSpPr>
            <p:cNvPr id="45" name="Group 44"/>
            <p:cNvGrpSpPr/>
            <p:nvPr/>
          </p:nvGrpSpPr>
          <p:grpSpPr>
            <a:xfrm>
              <a:off x="5644529" y="1039729"/>
              <a:ext cx="3272590" cy="1957856"/>
              <a:chOff x="5644529" y="1039729"/>
              <a:chExt cx="3272590" cy="1957856"/>
            </a:xfrm>
          </p:grpSpPr>
          <p:sp>
            <p:nvSpPr>
              <p:cNvPr id="7" name="TextBox 6"/>
              <p:cNvSpPr txBox="1"/>
              <p:nvPr/>
            </p:nvSpPr>
            <p:spPr>
              <a:xfrm>
                <a:off x="5658279" y="1051904"/>
                <a:ext cx="776903" cy="247507"/>
              </a:xfrm>
              <a:prstGeom prst="rect">
                <a:avLst/>
              </a:prstGeom>
              <a:noFill/>
            </p:spPr>
            <p:txBody>
              <a:bodyPr wrap="square" lIns="0" tIns="0" rIns="0" bIns="0" rtlCol="0" anchor="b" anchorCtr="0">
                <a:noAutofit/>
              </a:bodyPr>
              <a:lstStyle/>
              <a:p>
                <a:pPr algn="r"/>
                <a:r>
                  <a:rPr lang="en-US" sz="1400" b="1" dirty="0" smtClean="0"/>
                  <a:t>Ethernet</a:t>
                </a:r>
              </a:p>
            </p:txBody>
          </p:sp>
          <p:sp>
            <p:nvSpPr>
              <p:cNvPr id="15" name="TextBox 14"/>
              <p:cNvSpPr txBox="1"/>
              <p:nvPr/>
            </p:nvSpPr>
            <p:spPr>
              <a:xfrm>
                <a:off x="5644529" y="1553792"/>
                <a:ext cx="419388" cy="227884"/>
              </a:xfrm>
              <a:prstGeom prst="rect">
                <a:avLst/>
              </a:prstGeom>
              <a:noFill/>
            </p:spPr>
            <p:txBody>
              <a:bodyPr wrap="square" lIns="0" tIns="0" rIns="0" bIns="0" rtlCol="0" anchor="b" anchorCtr="0">
                <a:noAutofit/>
              </a:bodyPr>
              <a:lstStyle/>
              <a:p>
                <a:pPr algn="r"/>
                <a:r>
                  <a:rPr lang="en-US" sz="1400" b="1" dirty="0" smtClean="0"/>
                  <a:t>USB</a:t>
                </a:r>
              </a:p>
            </p:txBody>
          </p:sp>
          <p:sp>
            <p:nvSpPr>
              <p:cNvPr id="18" name="TextBox 17"/>
              <p:cNvSpPr txBox="1"/>
              <p:nvPr/>
            </p:nvSpPr>
            <p:spPr>
              <a:xfrm>
                <a:off x="8381427" y="1901992"/>
                <a:ext cx="487565" cy="469948"/>
              </a:xfrm>
              <a:prstGeom prst="rect">
                <a:avLst/>
              </a:prstGeom>
              <a:noFill/>
            </p:spPr>
            <p:txBody>
              <a:bodyPr wrap="square" lIns="0" tIns="0" rIns="0" bIns="0" rtlCol="0">
                <a:noAutofit/>
              </a:bodyPr>
              <a:lstStyle/>
              <a:p>
                <a:r>
                  <a:rPr lang="en-US" sz="1400" b="1" dirty="0" smtClean="0"/>
                  <a:t>SD Card</a:t>
                </a:r>
              </a:p>
            </p:txBody>
          </p:sp>
          <p:sp>
            <p:nvSpPr>
              <p:cNvPr id="19" name="TextBox 18"/>
              <p:cNvSpPr txBox="1"/>
              <p:nvPr/>
            </p:nvSpPr>
            <p:spPr>
              <a:xfrm>
                <a:off x="6008915" y="2595243"/>
                <a:ext cx="598143" cy="247507"/>
              </a:xfrm>
              <a:prstGeom prst="rect">
                <a:avLst/>
              </a:prstGeom>
              <a:noFill/>
            </p:spPr>
            <p:txBody>
              <a:bodyPr wrap="square" lIns="0" tIns="0" rIns="0" bIns="0" rtlCol="0">
                <a:noAutofit/>
              </a:bodyPr>
              <a:lstStyle/>
              <a:p>
                <a:pPr algn="r"/>
                <a:r>
                  <a:rPr lang="en-US" sz="1400" b="1" dirty="0" smtClean="0"/>
                  <a:t>Audio</a:t>
                </a:r>
              </a:p>
            </p:txBody>
          </p:sp>
          <p:sp>
            <p:nvSpPr>
              <p:cNvPr id="20" name="TextBox 19"/>
              <p:cNvSpPr txBox="1"/>
              <p:nvPr/>
            </p:nvSpPr>
            <p:spPr>
              <a:xfrm>
                <a:off x="7119829" y="2551701"/>
                <a:ext cx="601008" cy="445884"/>
              </a:xfrm>
              <a:prstGeom prst="rect">
                <a:avLst/>
              </a:prstGeom>
              <a:noFill/>
            </p:spPr>
            <p:txBody>
              <a:bodyPr wrap="square" lIns="0" tIns="0" rIns="0" bIns="0" rtlCol="0">
                <a:noAutofit/>
              </a:bodyPr>
              <a:lstStyle/>
              <a:p>
                <a:r>
                  <a:rPr lang="en-US" sz="1400" b="1" dirty="0" smtClean="0"/>
                  <a:t>RCA Video</a:t>
                </a:r>
              </a:p>
            </p:txBody>
          </p:sp>
          <p:sp>
            <p:nvSpPr>
              <p:cNvPr id="21" name="TextBox 20"/>
              <p:cNvSpPr txBox="1"/>
              <p:nvPr/>
            </p:nvSpPr>
            <p:spPr>
              <a:xfrm>
                <a:off x="7828545" y="2482947"/>
                <a:ext cx="1088574" cy="480260"/>
              </a:xfrm>
              <a:prstGeom prst="rect">
                <a:avLst/>
              </a:prstGeom>
              <a:noFill/>
            </p:spPr>
            <p:txBody>
              <a:bodyPr wrap="square" lIns="0" tIns="0" rIns="0" bIns="0" rtlCol="0">
                <a:noAutofit/>
              </a:bodyPr>
              <a:lstStyle/>
              <a:p>
                <a:r>
                  <a:rPr lang="en-US" sz="1400" b="1" dirty="0" smtClean="0"/>
                  <a:t>General Purpose I/O</a:t>
                </a:r>
              </a:p>
            </p:txBody>
          </p:sp>
          <p:sp>
            <p:nvSpPr>
              <p:cNvPr id="28" name="TextBox 27"/>
              <p:cNvSpPr txBox="1"/>
              <p:nvPr/>
            </p:nvSpPr>
            <p:spPr>
              <a:xfrm>
                <a:off x="8066886" y="1270046"/>
                <a:ext cx="637101" cy="214993"/>
              </a:xfrm>
              <a:prstGeom prst="rect">
                <a:avLst/>
              </a:prstGeom>
              <a:noFill/>
            </p:spPr>
            <p:txBody>
              <a:bodyPr wrap="square" lIns="0" tIns="0" rIns="0" bIns="0" rtlCol="0" anchor="b" anchorCtr="0">
                <a:noAutofit/>
              </a:bodyPr>
              <a:lstStyle/>
              <a:p>
                <a:r>
                  <a:rPr lang="en-US" sz="1400" b="1" dirty="0" smtClean="0"/>
                  <a:t>Power</a:t>
                </a:r>
              </a:p>
            </p:txBody>
          </p:sp>
          <p:sp>
            <p:nvSpPr>
              <p:cNvPr id="32" name="TextBox 31"/>
              <p:cNvSpPr txBox="1"/>
              <p:nvPr/>
            </p:nvSpPr>
            <p:spPr>
              <a:xfrm>
                <a:off x="7184570" y="1039729"/>
                <a:ext cx="609600" cy="247507"/>
              </a:xfrm>
              <a:prstGeom prst="rect">
                <a:avLst/>
              </a:prstGeom>
              <a:noFill/>
              <a:ln w="34925">
                <a:noFill/>
              </a:ln>
            </p:spPr>
            <p:txBody>
              <a:bodyPr wrap="square" lIns="0" tIns="0" rIns="0" bIns="0" rtlCol="0" anchor="b" anchorCtr="0">
                <a:noAutofit/>
              </a:bodyPr>
              <a:lstStyle/>
              <a:p>
                <a:r>
                  <a:rPr lang="en-US" sz="1400" b="1" dirty="0" smtClean="0"/>
                  <a:t>HDMI</a:t>
                </a:r>
              </a:p>
            </p:txBody>
          </p:sp>
        </p:grpSp>
        <p:grpSp>
          <p:nvGrpSpPr>
            <p:cNvPr id="44" name="Group 43"/>
            <p:cNvGrpSpPr/>
            <p:nvPr/>
          </p:nvGrpSpPr>
          <p:grpSpPr>
            <a:xfrm>
              <a:off x="5699531" y="1120656"/>
              <a:ext cx="2997582" cy="1824645"/>
              <a:chOff x="5699531" y="1120656"/>
              <a:chExt cx="2997582" cy="1824645"/>
            </a:xfrm>
          </p:grpSpPr>
          <p:cxnSp>
            <p:nvCxnSpPr>
              <p:cNvPr id="24" name="Straight Arrow Connector 23"/>
              <p:cNvCxnSpPr/>
              <p:nvPr/>
            </p:nvCxnSpPr>
            <p:spPr>
              <a:xfrm>
                <a:off x="5699531" y="1817202"/>
                <a:ext cx="371833" cy="0"/>
              </a:xfrm>
              <a:prstGeom prst="straightConnector1">
                <a:avLst/>
              </a:prstGeom>
              <a:ln w="3175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a:off x="8011886" y="1521565"/>
                <a:ext cx="616475" cy="0"/>
              </a:xfrm>
              <a:prstGeom prst="straightConnector1">
                <a:avLst/>
              </a:prstGeom>
              <a:ln w="31750">
                <a:solidFill>
                  <a:schemeClr val="accent6"/>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a:off x="8362521" y="1844699"/>
                <a:ext cx="334592" cy="0"/>
              </a:xfrm>
              <a:prstGeom prst="straightConnector1">
                <a:avLst/>
              </a:prstGeom>
              <a:ln w="31750">
                <a:solidFill>
                  <a:schemeClr val="accent6"/>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a:off x="7115818" y="1120656"/>
                <a:ext cx="0" cy="220006"/>
              </a:xfrm>
              <a:prstGeom prst="straightConnector1">
                <a:avLst/>
              </a:prstGeom>
              <a:ln w="3175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p:nvPr/>
            </p:nvCxnSpPr>
            <p:spPr>
              <a:xfrm>
                <a:off x="6655181" y="2539667"/>
                <a:ext cx="0" cy="231034"/>
              </a:xfrm>
              <a:prstGeom prst="straightConnector1">
                <a:avLst/>
              </a:prstGeom>
              <a:ln w="31750">
                <a:solidFill>
                  <a:schemeClr val="accent6"/>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34" name="Straight Arrow Connector 33"/>
              <p:cNvCxnSpPr/>
              <p:nvPr/>
            </p:nvCxnSpPr>
            <p:spPr>
              <a:xfrm>
                <a:off x="7044775" y="2608417"/>
                <a:ext cx="0" cy="336884"/>
              </a:xfrm>
              <a:prstGeom prst="straightConnector1">
                <a:avLst/>
              </a:prstGeom>
              <a:ln w="31750">
                <a:solidFill>
                  <a:schemeClr val="accent6"/>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35" name="Straight Arrow Connector 34"/>
              <p:cNvCxnSpPr/>
              <p:nvPr/>
            </p:nvCxnSpPr>
            <p:spPr>
              <a:xfrm>
                <a:off x="7751200" y="2484665"/>
                <a:ext cx="0" cy="396039"/>
              </a:xfrm>
              <a:prstGeom prst="straightConnector1">
                <a:avLst/>
              </a:prstGeom>
              <a:ln w="31750">
                <a:solidFill>
                  <a:schemeClr val="accent6"/>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41" name="Straight Arrow Connector 40"/>
              <p:cNvCxnSpPr/>
              <p:nvPr/>
            </p:nvCxnSpPr>
            <p:spPr>
              <a:xfrm>
                <a:off x="6517675" y="1120656"/>
                <a:ext cx="0" cy="206256"/>
              </a:xfrm>
              <a:prstGeom prst="straightConnector1">
                <a:avLst/>
              </a:prstGeom>
              <a:ln w="3175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grpSp>
      </p:grpSp>
      <p:grpSp>
        <p:nvGrpSpPr>
          <p:cNvPr id="8" name="Group 7"/>
          <p:cNvGrpSpPr/>
          <p:nvPr/>
        </p:nvGrpSpPr>
        <p:grpSpPr>
          <a:xfrm>
            <a:off x="5967663" y="3245880"/>
            <a:ext cx="2492066" cy="1336740"/>
            <a:chOff x="5967663" y="3245880"/>
            <a:chExt cx="2492066" cy="1336740"/>
          </a:xfrm>
        </p:grpSpPr>
        <p:sp>
          <p:nvSpPr>
            <p:cNvPr id="5" name="TextBox 4"/>
            <p:cNvSpPr txBox="1"/>
            <p:nvPr/>
          </p:nvSpPr>
          <p:spPr>
            <a:xfrm>
              <a:off x="6046729" y="4367176"/>
              <a:ext cx="2413000" cy="215444"/>
            </a:xfrm>
            <a:prstGeom prst="rect">
              <a:avLst/>
            </a:prstGeom>
            <a:noFill/>
          </p:spPr>
          <p:txBody>
            <a:bodyPr wrap="square" rtlCol="0">
              <a:spAutoFit/>
            </a:bodyPr>
            <a:lstStyle/>
            <a:p>
              <a:pPr algn="ctr"/>
              <a:r>
                <a:rPr lang="en-US" sz="800" i="1" dirty="0" smtClean="0">
                  <a:solidFill>
                    <a:schemeClr val="tx2"/>
                  </a:solidFill>
                </a:rPr>
                <a:t>Image source: Boston Ltd., UK</a:t>
              </a:r>
            </a:p>
          </p:txBody>
        </p:sp>
        <p:pic>
          <p:nvPicPr>
            <p:cNvPr id="3" name="Picture 2"/>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5967663" y="3245880"/>
              <a:ext cx="2398295" cy="1127700"/>
            </a:xfrm>
            <a:prstGeom prst="rect">
              <a:avLst/>
            </a:prstGeom>
            <a:effectLst>
              <a:outerShdw blurRad="50800" dist="38100" dir="5400000" algn="t" rotWithShape="0">
                <a:prstClr val="black">
                  <a:alpha val="40000"/>
                </a:prstClr>
              </a:outerShdw>
            </a:effectLst>
          </p:spPr>
        </p:pic>
      </p:grpSp>
    </p:spTree>
    <p:extLst>
      <p:ext uri="{BB962C8B-B14F-4D97-AF65-F5344CB8AC3E}">
        <p14:creationId xmlns:p14="http://schemas.microsoft.com/office/powerpoint/2010/main" val="3661933138"/>
      </p:ext>
    </p:extLst>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22531"/>
                                        </p:tgtEl>
                                        <p:attrNameLst>
                                          <p:attrName>style.visibility</p:attrName>
                                        </p:attrNameLst>
                                      </p:cBhvr>
                                      <p:to>
                                        <p:strVal val="visible"/>
                                      </p:to>
                                    </p:set>
                                    <p:anim calcmode="lin" valueType="num">
                                      <p:cBhvr additive="base">
                                        <p:cTn id="7" dur="1000" fill="hold"/>
                                        <p:tgtEl>
                                          <p:spTgt spid="22531"/>
                                        </p:tgtEl>
                                        <p:attrNameLst>
                                          <p:attrName>ppt_x</p:attrName>
                                        </p:attrNameLst>
                                      </p:cBhvr>
                                      <p:tavLst>
                                        <p:tav tm="0">
                                          <p:val>
                                            <p:strVal val="0-#ppt_w/2"/>
                                          </p:val>
                                        </p:tav>
                                        <p:tav tm="100000">
                                          <p:val>
                                            <p:strVal val="#ppt_x"/>
                                          </p:val>
                                        </p:tav>
                                      </p:tavLst>
                                    </p:anim>
                                    <p:anim calcmode="lin" valueType="num">
                                      <p:cBhvr additive="base">
                                        <p:cTn id="8" dur="1000" fill="hold"/>
                                        <p:tgtEl>
                                          <p:spTgt spid="22531"/>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22536"/>
                                        </p:tgtEl>
                                        <p:attrNameLst>
                                          <p:attrName>style.visibility</p:attrName>
                                        </p:attrNameLst>
                                      </p:cBhvr>
                                      <p:to>
                                        <p:strVal val="visible"/>
                                      </p:to>
                                    </p:set>
                                    <p:anim calcmode="lin" valueType="num">
                                      <p:cBhvr additive="base">
                                        <p:cTn id="11" dur="1000" fill="hold"/>
                                        <p:tgtEl>
                                          <p:spTgt spid="22536"/>
                                        </p:tgtEl>
                                        <p:attrNameLst>
                                          <p:attrName>ppt_x</p:attrName>
                                        </p:attrNameLst>
                                      </p:cBhvr>
                                      <p:tavLst>
                                        <p:tav tm="0">
                                          <p:val>
                                            <p:strVal val="0-#ppt_w/2"/>
                                          </p:val>
                                        </p:tav>
                                        <p:tav tm="100000">
                                          <p:val>
                                            <p:strVal val="#ppt_x"/>
                                          </p:val>
                                        </p:tav>
                                      </p:tavLst>
                                    </p:anim>
                                    <p:anim calcmode="lin" valueType="num">
                                      <p:cBhvr additive="base">
                                        <p:cTn id="12" dur="1000" fill="hold"/>
                                        <p:tgtEl>
                                          <p:spTgt spid="22536"/>
                                        </p:tgtEl>
                                        <p:attrNameLst>
                                          <p:attrName>ppt_y</p:attrName>
                                        </p:attrNameLst>
                                      </p:cBhvr>
                                      <p:tavLst>
                                        <p:tav tm="0">
                                          <p:val>
                                            <p:strVal val="#ppt_y"/>
                                          </p:val>
                                        </p:tav>
                                        <p:tav tm="100000">
                                          <p:val>
                                            <p:strVal val="#ppt_y"/>
                                          </p:val>
                                        </p:tav>
                                      </p:tavLst>
                                    </p:anim>
                                  </p:childTnLst>
                                </p:cTn>
                              </p:par>
                              <p:par>
                                <p:cTn id="13" presetID="2" presetClass="entr" presetSubtype="8" fill="hold" nodeType="withEffect">
                                  <p:stCondLst>
                                    <p:cond delay="0"/>
                                  </p:stCondLst>
                                  <p:childTnLst>
                                    <p:set>
                                      <p:cBhvr>
                                        <p:cTn id="14" dur="1" fill="hold">
                                          <p:stCondLst>
                                            <p:cond delay="0"/>
                                          </p:stCondLst>
                                        </p:cTn>
                                        <p:tgtEl>
                                          <p:spTgt spid="22535"/>
                                        </p:tgtEl>
                                        <p:attrNameLst>
                                          <p:attrName>style.visibility</p:attrName>
                                        </p:attrNameLst>
                                      </p:cBhvr>
                                      <p:to>
                                        <p:strVal val="visible"/>
                                      </p:to>
                                    </p:set>
                                    <p:anim calcmode="lin" valueType="num">
                                      <p:cBhvr additive="base">
                                        <p:cTn id="15" dur="1000" fill="hold"/>
                                        <p:tgtEl>
                                          <p:spTgt spid="22535"/>
                                        </p:tgtEl>
                                        <p:attrNameLst>
                                          <p:attrName>ppt_x</p:attrName>
                                        </p:attrNameLst>
                                      </p:cBhvr>
                                      <p:tavLst>
                                        <p:tav tm="0">
                                          <p:val>
                                            <p:strVal val="0-#ppt_w/2"/>
                                          </p:val>
                                        </p:tav>
                                        <p:tav tm="100000">
                                          <p:val>
                                            <p:strVal val="#ppt_x"/>
                                          </p:val>
                                        </p:tav>
                                      </p:tavLst>
                                    </p:anim>
                                    <p:anim calcmode="lin" valueType="num">
                                      <p:cBhvr additive="base">
                                        <p:cTn id="16" dur="1000" fill="hold"/>
                                        <p:tgtEl>
                                          <p:spTgt spid="22535"/>
                                        </p:tgtEl>
                                        <p:attrNameLst>
                                          <p:attrName>ppt_y</p:attrName>
                                        </p:attrNameLst>
                                      </p:cBhvr>
                                      <p:tavLst>
                                        <p:tav tm="0">
                                          <p:val>
                                            <p:strVal val="#ppt_y"/>
                                          </p:val>
                                        </p:tav>
                                        <p:tav tm="100000">
                                          <p:val>
                                            <p:strVal val="#ppt_y"/>
                                          </p:val>
                                        </p:tav>
                                      </p:tavLst>
                                    </p:anim>
                                  </p:childTnLst>
                                </p:cTn>
                              </p:par>
                              <p:par>
                                <p:cTn id="17" presetID="2" presetClass="entr" presetSubtype="8" fill="hold" nodeType="withEffect">
                                  <p:stCondLst>
                                    <p:cond delay="0"/>
                                  </p:stCondLst>
                                  <p:childTnLst>
                                    <p:set>
                                      <p:cBhvr>
                                        <p:cTn id="18" dur="1" fill="hold">
                                          <p:stCondLst>
                                            <p:cond delay="0"/>
                                          </p:stCondLst>
                                        </p:cTn>
                                        <p:tgtEl>
                                          <p:spTgt spid="22534"/>
                                        </p:tgtEl>
                                        <p:attrNameLst>
                                          <p:attrName>style.visibility</p:attrName>
                                        </p:attrNameLst>
                                      </p:cBhvr>
                                      <p:to>
                                        <p:strVal val="visible"/>
                                      </p:to>
                                    </p:set>
                                    <p:anim calcmode="lin" valueType="num">
                                      <p:cBhvr additive="base">
                                        <p:cTn id="19" dur="1000" fill="hold"/>
                                        <p:tgtEl>
                                          <p:spTgt spid="22534"/>
                                        </p:tgtEl>
                                        <p:attrNameLst>
                                          <p:attrName>ppt_x</p:attrName>
                                        </p:attrNameLst>
                                      </p:cBhvr>
                                      <p:tavLst>
                                        <p:tav tm="0">
                                          <p:val>
                                            <p:strVal val="0-#ppt_w/2"/>
                                          </p:val>
                                        </p:tav>
                                        <p:tav tm="100000">
                                          <p:val>
                                            <p:strVal val="#ppt_x"/>
                                          </p:val>
                                        </p:tav>
                                      </p:tavLst>
                                    </p:anim>
                                    <p:anim calcmode="lin" valueType="num">
                                      <p:cBhvr additive="base">
                                        <p:cTn id="20" dur="1000" fill="hold"/>
                                        <p:tgtEl>
                                          <p:spTgt spid="22534"/>
                                        </p:tgtEl>
                                        <p:attrNameLst>
                                          <p:attrName>ppt_y</p:attrName>
                                        </p:attrNameLst>
                                      </p:cBhvr>
                                      <p:tavLst>
                                        <p:tav tm="0">
                                          <p:val>
                                            <p:strVal val="#ppt_y"/>
                                          </p:val>
                                        </p:tav>
                                        <p:tav tm="100000">
                                          <p:val>
                                            <p:strVal val="#ppt_y"/>
                                          </p:val>
                                        </p:tav>
                                      </p:tavLst>
                                    </p:anim>
                                  </p:childTnLst>
                                </p:cTn>
                              </p:par>
                              <p:par>
                                <p:cTn id="21" presetID="2" presetClass="entr" presetSubtype="4" fill="hold" nodeType="withEffect">
                                  <p:stCondLst>
                                    <p:cond delay="1000"/>
                                  </p:stCondLst>
                                  <p:childTnLst>
                                    <p:set>
                                      <p:cBhvr>
                                        <p:cTn id="22" dur="1" fill="hold">
                                          <p:stCondLst>
                                            <p:cond delay="0"/>
                                          </p:stCondLst>
                                        </p:cTn>
                                        <p:tgtEl>
                                          <p:spTgt spid="22530"/>
                                        </p:tgtEl>
                                        <p:attrNameLst>
                                          <p:attrName>style.visibility</p:attrName>
                                        </p:attrNameLst>
                                      </p:cBhvr>
                                      <p:to>
                                        <p:strVal val="visible"/>
                                      </p:to>
                                    </p:set>
                                    <p:anim calcmode="lin" valueType="num">
                                      <p:cBhvr additive="base">
                                        <p:cTn id="23" dur="1000" fill="hold"/>
                                        <p:tgtEl>
                                          <p:spTgt spid="22530"/>
                                        </p:tgtEl>
                                        <p:attrNameLst>
                                          <p:attrName>ppt_x</p:attrName>
                                        </p:attrNameLst>
                                      </p:cBhvr>
                                      <p:tavLst>
                                        <p:tav tm="0">
                                          <p:val>
                                            <p:strVal val="#ppt_x"/>
                                          </p:val>
                                        </p:tav>
                                        <p:tav tm="100000">
                                          <p:val>
                                            <p:strVal val="#ppt_x"/>
                                          </p:val>
                                        </p:tav>
                                      </p:tavLst>
                                    </p:anim>
                                    <p:anim calcmode="lin" valueType="num">
                                      <p:cBhvr additive="base">
                                        <p:cTn id="24" dur="1000" fill="hold"/>
                                        <p:tgtEl>
                                          <p:spTgt spid="22530"/>
                                        </p:tgtEl>
                                        <p:attrNameLst>
                                          <p:attrName>ppt_y</p:attrName>
                                        </p:attrNameLst>
                                      </p:cBhvr>
                                      <p:tavLst>
                                        <p:tav tm="0">
                                          <p:val>
                                            <p:strVal val="1+#ppt_h/2"/>
                                          </p:val>
                                        </p:tav>
                                        <p:tav tm="100000">
                                          <p:val>
                                            <p:strVal val="#ppt_y"/>
                                          </p:val>
                                        </p:tav>
                                      </p:tavLst>
                                    </p:anim>
                                  </p:childTnLst>
                                </p:cTn>
                              </p:par>
                              <p:par>
                                <p:cTn id="25" presetID="2" presetClass="entr" presetSubtype="2" fill="hold" nodeType="withEffect">
                                  <p:stCondLst>
                                    <p:cond delay="1500"/>
                                  </p:stCondLst>
                                  <p:childTnLst>
                                    <p:set>
                                      <p:cBhvr>
                                        <p:cTn id="26" dur="1" fill="hold">
                                          <p:stCondLst>
                                            <p:cond delay="0"/>
                                          </p:stCondLst>
                                        </p:cTn>
                                        <p:tgtEl>
                                          <p:spTgt spid="46"/>
                                        </p:tgtEl>
                                        <p:attrNameLst>
                                          <p:attrName>style.visibility</p:attrName>
                                        </p:attrNameLst>
                                      </p:cBhvr>
                                      <p:to>
                                        <p:strVal val="visible"/>
                                      </p:to>
                                    </p:set>
                                    <p:anim calcmode="lin" valueType="num">
                                      <p:cBhvr additive="base">
                                        <p:cTn id="27" dur="1000" fill="hold"/>
                                        <p:tgtEl>
                                          <p:spTgt spid="46"/>
                                        </p:tgtEl>
                                        <p:attrNameLst>
                                          <p:attrName>ppt_x</p:attrName>
                                        </p:attrNameLst>
                                      </p:cBhvr>
                                      <p:tavLst>
                                        <p:tav tm="0">
                                          <p:val>
                                            <p:strVal val="1+#ppt_w/2"/>
                                          </p:val>
                                        </p:tav>
                                        <p:tav tm="100000">
                                          <p:val>
                                            <p:strVal val="#ppt_x"/>
                                          </p:val>
                                        </p:tav>
                                      </p:tavLst>
                                    </p:anim>
                                    <p:anim calcmode="lin" valueType="num">
                                      <p:cBhvr additive="base">
                                        <p:cTn id="28" dur="1000" fill="hold"/>
                                        <p:tgtEl>
                                          <p:spTgt spid="46"/>
                                        </p:tgtEl>
                                        <p:attrNameLst>
                                          <p:attrName>ppt_y</p:attrName>
                                        </p:attrNameLst>
                                      </p:cBhvr>
                                      <p:tavLst>
                                        <p:tav tm="0">
                                          <p:val>
                                            <p:strVal val="#ppt_y"/>
                                          </p:val>
                                        </p:tav>
                                        <p:tav tm="100000">
                                          <p:val>
                                            <p:strVal val="#ppt_y"/>
                                          </p:val>
                                        </p:tav>
                                      </p:tavLst>
                                    </p:anim>
                                  </p:childTnLst>
                                </p:cTn>
                              </p:par>
                              <p:par>
                                <p:cTn id="29" presetID="2" presetClass="entr" presetSubtype="2" fill="hold" nodeType="withEffect">
                                  <p:stCondLst>
                                    <p:cond delay="1500"/>
                                  </p:stCondLst>
                                  <p:childTnLst>
                                    <p:set>
                                      <p:cBhvr>
                                        <p:cTn id="30" dur="1" fill="hold">
                                          <p:stCondLst>
                                            <p:cond delay="0"/>
                                          </p:stCondLst>
                                        </p:cTn>
                                        <p:tgtEl>
                                          <p:spTgt spid="8"/>
                                        </p:tgtEl>
                                        <p:attrNameLst>
                                          <p:attrName>style.visibility</p:attrName>
                                        </p:attrNameLst>
                                      </p:cBhvr>
                                      <p:to>
                                        <p:strVal val="visible"/>
                                      </p:to>
                                    </p:set>
                                    <p:anim calcmode="lin" valueType="num">
                                      <p:cBhvr additive="base">
                                        <p:cTn id="31" dur="1000" fill="hold"/>
                                        <p:tgtEl>
                                          <p:spTgt spid="8"/>
                                        </p:tgtEl>
                                        <p:attrNameLst>
                                          <p:attrName>ppt_x</p:attrName>
                                        </p:attrNameLst>
                                      </p:cBhvr>
                                      <p:tavLst>
                                        <p:tav tm="0">
                                          <p:val>
                                            <p:strVal val="1+#ppt_w/2"/>
                                          </p:val>
                                        </p:tav>
                                        <p:tav tm="100000">
                                          <p:val>
                                            <p:strVal val="#ppt_x"/>
                                          </p:val>
                                        </p:tav>
                                      </p:tavLst>
                                    </p:anim>
                                    <p:anim calcmode="lin" valueType="num">
                                      <p:cBhvr additive="base">
                                        <p:cTn id="32" dur="10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9" name="Title 1"/>
          <p:cNvSpPr>
            <a:spLocks noGrp="1"/>
          </p:cNvSpPr>
          <p:nvPr>
            <p:ph type="title"/>
          </p:nvPr>
        </p:nvSpPr>
        <p:spPr>
          <a:xfrm>
            <a:off x="804863" y="246063"/>
            <a:ext cx="8229600" cy="406400"/>
          </a:xfrm>
        </p:spPr>
        <p:txBody>
          <a:bodyPr/>
          <a:lstStyle/>
          <a:p>
            <a:r>
              <a:rPr lang="en-US" dirty="0" smtClean="0">
                <a:ea typeface="ＭＳ Ｐゴシック" pitchFamily="34" charset="-128"/>
              </a:rPr>
              <a:t>JDK 8</a:t>
            </a:r>
          </a:p>
        </p:txBody>
      </p:sp>
      <p:grpSp>
        <p:nvGrpSpPr>
          <p:cNvPr id="7" name="Group 6"/>
          <p:cNvGrpSpPr/>
          <p:nvPr/>
        </p:nvGrpSpPr>
        <p:grpSpPr>
          <a:xfrm>
            <a:off x="3021186" y="774575"/>
            <a:ext cx="2999929" cy="1996004"/>
            <a:chOff x="3013165" y="783772"/>
            <a:chExt cx="2999929" cy="1996004"/>
          </a:xfrm>
        </p:grpSpPr>
        <p:sp>
          <p:nvSpPr>
            <p:cNvPr id="23" name="Rectangle 22"/>
            <p:cNvSpPr/>
            <p:nvPr/>
          </p:nvSpPr>
          <p:spPr>
            <a:xfrm>
              <a:off x="3013165" y="783772"/>
              <a:ext cx="2977983" cy="1996004"/>
            </a:xfrm>
            <a:prstGeom prst="rect">
              <a:avLst/>
            </a:prstGeom>
            <a:solidFill>
              <a:schemeClr val="bg1">
                <a:lumMod val="95000"/>
              </a:schemeClr>
            </a:solidFill>
            <a:ln w="127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010" name="TextBox 14"/>
            <p:cNvSpPr txBox="1">
              <a:spLocks noChangeArrowheads="1"/>
            </p:cNvSpPr>
            <p:nvPr/>
          </p:nvSpPr>
          <p:spPr bwMode="auto">
            <a:xfrm>
              <a:off x="3679825" y="905093"/>
              <a:ext cx="2333269" cy="1811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a:solidFill>
                    <a:schemeClr val="tx1"/>
                  </a:solidFill>
                  <a:latin typeface="Arial" pitchFamily="34" charset="0"/>
                  <a:ea typeface="ＭＳ Ｐゴシック" pitchFamily="34" charset="-128"/>
                </a:defRPr>
              </a:lvl1pPr>
              <a:lvl2pPr marL="115888" indent="-115888"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spcBef>
                  <a:spcPts val="200"/>
                </a:spcBef>
                <a:defRPr/>
              </a:pPr>
              <a:r>
                <a:rPr lang="en-US" b="1" dirty="0" smtClean="0">
                  <a:solidFill>
                    <a:schemeClr val="tx2"/>
                  </a:solidFill>
                </a:rPr>
                <a:t>Java for Everyone</a:t>
              </a:r>
            </a:p>
            <a:p>
              <a:pPr marL="115888" indent="-115888" eaLnBrk="1" hangingPunct="1">
                <a:spcBef>
                  <a:spcPts val="200"/>
                </a:spcBef>
                <a:buFont typeface="Arial" pitchFamily="34" charset="0"/>
                <a:buChar char="•"/>
                <a:defRPr/>
              </a:pPr>
              <a:r>
                <a:rPr lang="en-US" sz="1200" dirty="0" smtClean="0">
                  <a:solidFill>
                    <a:schemeClr val="tx2"/>
                  </a:solidFill>
                </a:rPr>
                <a:t>Profiles for constrained devices</a:t>
              </a:r>
            </a:p>
            <a:p>
              <a:pPr marL="115888" indent="-115888" eaLnBrk="1" hangingPunct="1">
                <a:spcBef>
                  <a:spcPts val="200"/>
                </a:spcBef>
                <a:buFont typeface="Arial" pitchFamily="34" charset="0"/>
                <a:buChar char="•"/>
                <a:defRPr/>
              </a:pPr>
              <a:r>
                <a:rPr lang="en-US" sz="1200" dirty="0" smtClean="0">
                  <a:solidFill>
                    <a:schemeClr val="tx2"/>
                  </a:solidFill>
                </a:rPr>
                <a:t>JSR 310 - Date &amp; Time APIs</a:t>
              </a:r>
            </a:p>
            <a:p>
              <a:pPr marL="115888" indent="-115888" eaLnBrk="1" hangingPunct="1">
                <a:spcBef>
                  <a:spcPts val="200"/>
                </a:spcBef>
                <a:buFont typeface="Arial" pitchFamily="34" charset="0"/>
                <a:buChar char="•"/>
                <a:defRPr/>
              </a:pPr>
              <a:r>
                <a:rPr lang="en-US" sz="1200" dirty="0" smtClean="0">
                  <a:solidFill>
                    <a:schemeClr val="tx2"/>
                  </a:solidFill>
                </a:rPr>
                <a:t>Non-Gregorian calendars</a:t>
              </a:r>
            </a:p>
            <a:p>
              <a:pPr marL="115888" indent="-115888" eaLnBrk="1" hangingPunct="1">
                <a:spcBef>
                  <a:spcPts val="200"/>
                </a:spcBef>
                <a:buFont typeface="Arial" pitchFamily="34" charset="0"/>
                <a:buChar char="•"/>
                <a:defRPr/>
              </a:pPr>
              <a:r>
                <a:rPr lang="en-US" sz="1200" dirty="0" smtClean="0">
                  <a:solidFill>
                    <a:schemeClr val="tx2"/>
                  </a:solidFill>
                </a:rPr>
                <a:t>Unicode 6.2</a:t>
              </a:r>
            </a:p>
            <a:p>
              <a:pPr marL="115888" indent="-115888" eaLnBrk="1" hangingPunct="1">
                <a:spcBef>
                  <a:spcPts val="200"/>
                </a:spcBef>
                <a:buFont typeface="Arial" pitchFamily="34" charset="0"/>
                <a:buChar char="•"/>
                <a:defRPr/>
              </a:pPr>
              <a:r>
                <a:rPr lang="en-US" sz="1200" dirty="0" smtClean="0">
                  <a:solidFill>
                    <a:schemeClr val="tx2"/>
                  </a:solidFill>
                </a:rPr>
                <a:t>ResourceBundle. </a:t>
              </a:r>
            </a:p>
            <a:p>
              <a:pPr marL="115888" indent="-115888" eaLnBrk="1" hangingPunct="1">
                <a:spcBef>
                  <a:spcPts val="200"/>
                </a:spcBef>
                <a:buFont typeface="Arial" pitchFamily="34" charset="0"/>
                <a:buChar char="•"/>
                <a:defRPr/>
              </a:pPr>
              <a:r>
                <a:rPr lang="en-US" sz="1200" dirty="0" smtClean="0">
                  <a:solidFill>
                    <a:schemeClr val="tx2"/>
                  </a:solidFill>
                </a:rPr>
                <a:t>BCP47 locale matching</a:t>
              </a:r>
            </a:p>
            <a:p>
              <a:pPr lvl="1" eaLnBrk="1" hangingPunct="1">
                <a:spcBef>
                  <a:spcPts val="200"/>
                </a:spcBef>
                <a:buFont typeface="Arial" pitchFamily="34" charset="0"/>
                <a:buChar char="•"/>
                <a:defRPr/>
              </a:pPr>
              <a:r>
                <a:rPr lang="en-US" sz="1200" dirty="0" smtClean="0">
                  <a:solidFill>
                    <a:schemeClr val="tx2"/>
                  </a:solidFill>
                </a:rPr>
                <a:t>Globalization &amp; Accessibility</a:t>
              </a:r>
            </a:p>
          </p:txBody>
        </p:sp>
        <p:pic>
          <p:nvPicPr>
            <p:cNvPr id="9" name="Picture 8"/>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060700" y="789205"/>
              <a:ext cx="639763" cy="639763"/>
            </a:xfrm>
            <a:prstGeom prst="rect">
              <a:avLst/>
            </a:prstGeom>
            <a:effectLst>
              <a:outerShdw blurRad="25400" sx="102000" sy="102000" algn="ctr" rotWithShape="0">
                <a:prstClr val="black">
                  <a:alpha val="18000"/>
                </a:prstClr>
              </a:outerShdw>
            </a:effectLst>
          </p:spPr>
        </p:pic>
      </p:grpSp>
      <p:grpSp>
        <p:nvGrpSpPr>
          <p:cNvPr id="4" name="Group 3"/>
          <p:cNvGrpSpPr/>
          <p:nvPr/>
        </p:nvGrpSpPr>
        <p:grpSpPr>
          <a:xfrm>
            <a:off x="87086" y="774575"/>
            <a:ext cx="2846309" cy="1302942"/>
            <a:chOff x="87086" y="774575"/>
            <a:chExt cx="2846309" cy="1302942"/>
          </a:xfrm>
        </p:grpSpPr>
        <p:sp>
          <p:nvSpPr>
            <p:cNvPr id="2" name="Rectangle 1"/>
            <p:cNvSpPr/>
            <p:nvPr/>
          </p:nvSpPr>
          <p:spPr>
            <a:xfrm>
              <a:off x="87086" y="783772"/>
              <a:ext cx="2846309" cy="1293745"/>
            </a:xfrm>
            <a:prstGeom prst="rect">
              <a:avLst/>
            </a:prstGeom>
            <a:solidFill>
              <a:schemeClr val="bg1">
                <a:lumMod val="95000"/>
              </a:schemeClr>
            </a:solidFill>
            <a:ln w="127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012" name="TextBox 6"/>
            <p:cNvSpPr txBox="1">
              <a:spLocks noChangeArrowheads="1"/>
            </p:cNvSpPr>
            <p:nvPr/>
          </p:nvSpPr>
          <p:spPr bwMode="auto">
            <a:xfrm>
              <a:off x="715963" y="890463"/>
              <a:ext cx="1939455" cy="1121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spcBef>
                  <a:spcPts val="200"/>
                </a:spcBef>
                <a:defRPr/>
              </a:pPr>
              <a:r>
                <a:rPr lang="en-US" b="1" dirty="0" smtClean="0">
                  <a:solidFill>
                    <a:schemeClr val="tx2"/>
                  </a:solidFill>
                </a:rPr>
                <a:t>Innovation</a:t>
              </a:r>
            </a:p>
            <a:p>
              <a:pPr marL="115888" indent="-115888" eaLnBrk="1" hangingPunct="1">
                <a:spcBef>
                  <a:spcPts val="100"/>
                </a:spcBef>
                <a:buFont typeface="Arial" pitchFamily="34" charset="0"/>
                <a:buChar char="•"/>
                <a:defRPr/>
              </a:pPr>
              <a:r>
                <a:rPr lang="en-US" sz="1200" dirty="0" smtClean="0">
                  <a:solidFill>
                    <a:schemeClr val="tx2"/>
                  </a:solidFill>
                </a:rPr>
                <a:t>Lambda aka Closures</a:t>
              </a:r>
            </a:p>
            <a:p>
              <a:pPr marL="115888" indent="-115888" eaLnBrk="1" hangingPunct="1">
                <a:spcBef>
                  <a:spcPts val="100"/>
                </a:spcBef>
                <a:buFont typeface="Arial" pitchFamily="34" charset="0"/>
                <a:buChar char="•"/>
                <a:defRPr/>
              </a:pPr>
              <a:r>
                <a:rPr lang="en-US" sz="1200" dirty="0" smtClean="0">
                  <a:solidFill>
                    <a:schemeClr val="tx2"/>
                  </a:solidFill>
                </a:rPr>
                <a:t>Language Interop</a:t>
              </a:r>
            </a:p>
            <a:p>
              <a:pPr marL="115888" indent="-115888" eaLnBrk="1" hangingPunct="1">
                <a:spcBef>
                  <a:spcPts val="100"/>
                </a:spcBef>
                <a:buFont typeface="Arial" pitchFamily="34" charset="0"/>
                <a:buChar char="•"/>
                <a:defRPr/>
              </a:pPr>
              <a:r>
                <a:rPr lang="en-US" sz="1200" dirty="0" err="1" smtClean="0">
                  <a:solidFill>
                    <a:schemeClr val="tx2"/>
                  </a:solidFill>
                </a:rPr>
                <a:t>Nashorn</a:t>
              </a:r>
              <a:endParaRPr lang="en-US" sz="1200" dirty="0" smtClean="0">
                <a:solidFill>
                  <a:schemeClr val="tx2"/>
                </a:solidFill>
              </a:endParaRPr>
            </a:p>
          </p:txBody>
        </p:sp>
        <p:pic>
          <p:nvPicPr>
            <p:cNvPr id="10" name="Picture 9"/>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3663" y="774575"/>
              <a:ext cx="641350" cy="639763"/>
            </a:xfrm>
            <a:prstGeom prst="rect">
              <a:avLst/>
            </a:prstGeom>
            <a:effectLst>
              <a:outerShdw blurRad="25400" sx="102000" sy="102000" algn="ctr" rotWithShape="0">
                <a:prstClr val="black">
                  <a:alpha val="18000"/>
                </a:prstClr>
              </a:outerShdw>
            </a:effectLst>
          </p:spPr>
        </p:pic>
      </p:grpSp>
      <p:grpSp>
        <p:nvGrpSpPr>
          <p:cNvPr id="5" name="Group 4"/>
          <p:cNvGrpSpPr/>
          <p:nvPr/>
        </p:nvGrpSpPr>
        <p:grpSpPr>
          <a:xfrm>
            <a:off x="87086" y="2187244"/>
            <a:ext cx="2846309" cy="1324051"/>
            <a:chOff x="87086" y="2187244"/>
            <a:chExt cx="2846309" cy="1324051"/>
          </a:xfrm>
        </p:grpSpPr>
        <p:sp>
          <p:nvSpPr>
            <p:cNvPr id="20" name="Rectangle 19"/>
            <p:cNvSpPr/>
            <p:nvPr/>
          </p:nvSpPr>
          <p:spPr>
            <a:xfrm>
              <a:off x="87086" y="2187244"/>
              <a:ext cx="2846309" cy="1324051"/>
            </a:xfrm>
            <a:prstGeom prst="rect">
              <a:avLst/>
            </a:prstGeom>
            <a:solidFill>
              <a:schemeClr val="bg1">
                <a:lumMod val="95000"/>
              </a:schemeClr>
            </a:solidFill>
            <a:ln w="127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013" name="TextBox 11"/>
            <p:cNvSpPr txBox="1">
              <a:spLocks noChangeArrowheads="1"/>
            </p:cNvSpPr>
            <p:nvPr/>
          </p:nvSpPr>
          <p:spPr bwMode="auto">
            <a:xfrm>
              <a:off x="715963" y="2298700"/>
              <a:ext cx="2188171" cy="1154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spcBef>
                  <a:spcPts val="200"/>
                </a:spcBef>
                <a:defRPr/>
              </a:pPr>
              <a:r>
                <a:rPr lang="en-US" b="1" dirty="0" smtClean="0">
                  <a:solidFill>
                    <a:schemeClr val="tx2"/>
                  </a:solidFill>
                </a:rPr>
                <a:t>Core Libraries</a:t>
              </a:r>
            </a:p>
            <a:p>
              <a:pPr marL="115888" indent="-115888" eaLnBrk="1" hangingPunct="1">
                <a:spcBef>
                  <a:spcPts val="200"/>
                </a:spcBef>
                <a:buFont typeface="Arial" pitchFamily="34" charset="0"/>
                <a:buChar char="•"/>
                <a:defRPr/>
              </a:pPr>
              <a:r>
                <a:rPr lang="en-US" sz="1200" dirty="0" smtClean="0">
                  <a:solidFill>
                    <a:schemeClr val="tx2"/>
                  </a:solidFill>
                </a:rPr>
                <a:t>Parallel operations for core  collections APIs</a:t>
              </a:r>
            </a:p>
            <a:p>
              <a:pPr marL="115888" indent="-115888" eaLnBrk="1" hangingPunct="1">
                <a:spcBef>
                  <a:spcPts val="200"/>
                </a:spcBef>
                <a:buFont typeface="Arial" pitchFamily="34" charset="0"/>
                <a:buChar char="•"/>
                <a:defRPr/>
              </a:pPr>
              <a:r>
                <a:rPr lang="en-US" sz="1200" dirty="0" smtClean="0">
                  <a:solidFill>
                    <a:schemeClr val="tx2"/>
                  </a:solidFill>
                </a:rPr>
                <a:t>Improvements in functionality</a:t>
              </a:r>
            </a:p>
            <a:p>
              <a:pPr marL="115888" indent="-115888" eaLnBrk="1" hangingPunct="1">
                <a:spcBef>
                  <a:spcPts val="200"/>
                </a:spcBef>
                <a:buFont typeface="Arial" pitchFamily="34" charset="0"/>
                <a:buChar char="•"/>
                <a:defRPr/>
              </a:pPr>
              <a:r>
                <a:rPr lang="en-US" sz="1200" dirty="0" smtClean="0">
                  <a:solidFill>
                    <a:schemeClr val="tx2"/>
                  </a:solidFill>
                </a:rPr>
                <a:t>Improved type inference</a:t>
              </a:r>
            </a:p>
          </p:txBody>
        </p:sp>
        <p:pic>
          <p:nvPicPr>
            <p:cNvPr id="11" name="Picture 10"/>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3663" y="2190875"/>
              <a:ext cx="641350" cy="641350"/>
            </a:xfrm>
            <a:prstGeom prst="rect">
              <a:avLst/>
            </a:prstGeom>
            <a:effectLst>
              <a:outerShdw blurRad="25400" sx="102000" sy="102000" algn="ctr" rotWithShape="0">
                <a:prstClr val="black">
                  <a:alpha val="18000"/>
                </a:prstClr>
              </a:outerShdw>
            </a:effectLst>
          </p:spPr>
        </p:pic>
      </p:grpSp>
      <p:grpSp>
        <p:nvGrpSpPr>
          <p:cNvPr id="18" name="Group 17"/>
          <p:cNvGrpSpPr/>
          <p:nvPr/>
        </p:nvGrpSpPr>
        <p:grpSpPr>
          <a:xfrm>
            <a:off x="6067425" y="2902675"/>
            <a:ext cx="2945946" cy="1778181"/>
            <a:chOff x="6067425" y="2902675"/>
            <a:chExt cx="2945946" cy="1778181"/>
          </a:xfrm>
        </p:grpSpPr>
        <p:sp>
          <p:nvSpPr>
            <p:cNvPr id="24" name="Rectangle 23"/>
            <p:cNvSpPr/>
            <p:nvPr/>
          </p:nvSpPr>
          <p:spPr>
            <a:xfrm>
              <a:off x="6096000" y="2902675"/>
              <a:ext cx="2917371" cy="1778181"/>
            </a:xfrm>
            <a:prstGeom prst="rect">
              <a:avLst/>
            </a:prstGeom>
            <a:solidFill>
              <a:schemeClr val="bg1">
                <a:lumMod val="95000"/>
              </a:schemeClr>
            </a:solidFill>
            <a:ln w="127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015" name="TextBox 16"/>
            <p:cNvSpPr txBox="1">
              <a:spLocks noChangeArrowheads="1"/>
            </p:cNvSpPr>
            <p:nvPr/>
          </p:nvSpPr>
          <p:spPr bwMode="auto">
            <a:xfrm>
              <a:off x="6673850" y="3004188"/>
              <a:ext cx="2338476"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spcBef>
                  <a:spcPts val="200"/>
                </a:spcBef>
                <a:defRPr/>
              </a:pPr>
              <a:r>
                <a:rPr lang="en-US" b="1" dirty="0" smtClean="0">
                  <a:solidFill>
                    <a:schemeClr val="tx2"/>
                  </a:solidFill>
                </a:rPr>
                <a:t>Security</a:t>
              </a:r>
            </a:p>
            <a:p>
              <a:pPr marL="115888" indent="-115888" eaLnBrk="1" hangingPunct="1">
                <a:spcBef>
                  <a:spcPts val="200"/>
                </a:spcBef>
                <a:buFont typeface="Arial" pitchFamily="34" charset="0"/>
                <a:buChar char="•"/>
                <a:defRPr/>
              </a:pPr>
              <a:r>
                <a:rPr lang="en-US" sz="1200" dirty="0" smtClean="0">
                  <a:solidFill>
                    <a:schemeClr val="tx2"/>
                  </a:solidFill>
                </a:rPr>
                <a:t>Limited doPrivilege</a:t>
              </a:r>
            </a:p>
            <a:p>
              <a:pPr marL="115888" indent="-115888" eaLnBrk="1" hangingPunct="1">
                <a:spcBef>
                  <a:spcPts val="200"/>
                </a:spcBef>
                <a:buFont typeface="Arial" pitchFamily="34" charset="0"/>
                <a:buChar char="•"/>
                <a:defRPr/>
              </a:pPr>
              <a:r>
                <a:rPr lang="en-US" sz="1200" dirty="0" smtClean="0">
                  <a:solidFill>
                    <a:schemeClr val="tx2"/>
                  </a:solidFill>
                </a:rPr>
                <a:t>NSA Suite B </a:t>
              </a:r>
              <a:r>
                <a:rPr lang="en-US" sz="1200" dirty="0">
                  <a:solidFill>
                    <a:schemeClr val="tx2"/>
                  </a:solidFill>
                </a:rPr>
                <a:t>a</a:t>
              </a:r>
              <a:r>
                <a:rPr lang="en-US" sz="1200" dirty="0" smtClean="0">
                  <a:solidFill>
                    <a:schemeClr val="tx2"/>
                  </a:solidFill>
                </a:rPr>
                <a:t>lgorithm support</a:t>
              </a:r>
            </a:p>
            <a:p>
              <a:pPr marL="115888" indent="-115888" eaLnBrk="1" hangingPunct="1">
                <a:spcBef>
                  <a:spcPts val="200"/>
                </a:spcBef>
                <a:buFont typeface="Arial" pitchFamily="34" charset="0"/>
                <a:buChar char="•"/>
                <a:defRPr/>
              </a:pPr>
              <a:r>
                <a:rPr lang="en-US" sz="1200" dirty="0" smtClean="0">
                  <a:solidFill>
                    <a:schemeClr val="tx2"/>
                  </a:solidFill>
                </a:rPr>
                <a:t>SNI Server Side support</a:t>
              </a:r>
            </a:p>
            <a:p>
              <a:pPr marL="115888" indent="-115888" eaLnBrk="1" hangingPunct="1">
                <a:spcBef>
                  <a:spcPts val="200"/>
                </a:spcBef>
                <a:buFont typeface="Arial" pitchFamily="34" charset="0"/>
                <a:buChar char="•"/>
                <a:defRPr/>
              </a:pPr>
              <a:r>
                <a:rPr lang="en-US" sz="1200" dirty="0" smtClean="0">
                  <a:solidFill>
                    <a:schemeClr val="tx2"/>
                  </a:solidFill>
                </a:rPr>
                <a:t>DSA updated to FIPS186-3</a:t>
              </a:r>
            </a:p>
            <a:p>
              <a:pPr marL="115888" indent="-115888" eaLnBrk="1" hangingPunct="1">
                <a:spcBef>
                  <a:spcPts val="200"/>
                </a:spcBef>
                <a:buFont typeface="Arial" pitchFamily="34" charset="0"/>
                <a:buChar char="•"/>
                <a:defRPr/>
              </a:pPr>
              <a:r>
                <a:rPr lang="en-US" sz="1200" dirty="0" smtClean="0">
                  <a:solidFill>
                    <a:schemeClr val="tx2"/>
                  </a:solidFill>
                </a:rPr>
                <a:t>AEAD JSSE CipherSuites</a:t>
              </a:r>
            </a:p>
          </p:txBody>
        </p:sp>
        <p:pic>
          <p:nvPicPr>
            <p:cNvPr id="12" name="Picture 11"/>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067425" y="2910526"/>
              <a:ext cx="641350" cy="639762"/>
            </a:xfrm>
            <a:prstGeom prst="rect">
              <a:avLst/>
            </a:prstGeom>
            <a:effectLst>
              <a:outerShdw blurRad="25400" sx="102000" sy="102000" algn="ctr" rotWithShape="0">
                <a:prstClr val="black">
                  <a:alpha val="18000"/>
                </a:prstClr>
              </a:outerShdw>
            </a:effectLst>
          </p:spPr>
        </p:pic>
      </p:grpSp>
      <p:grpSp>
        <p:nvGrpSpPr>
          <p:cNvPr id="15" name="Group 14"/>
          <p:cNvGrpSpPr/>
          <p:nvPr/>
        </p:nvGrpSpPr>
        <p:grpSpPr>
          <a:xfrm>
            <a:off x="3021186" y="2889612"/>
            <a:ext cx="2977983" cy="1804307"/>
            <a:chOff x="3013165" y="2889612"/>
            <a:chExt cx="2977983" cy="1804307"/>
          </a:xfrm>
        </p:grpSpPr>
        <p:sp>
          <p:nvSpPr>
            <p:cNvPr id="22" name="Rectangle 21"/>
            <p:cNvSpPr/>
            <p:nvPr/>
          </p:nvSpPr>
          <p:spPr>
            <a:xfrm>
              <a:off x="3013165" y="2889612"/>
              <a:ext cx="2977983" cy="1804307"/>
            </a:xfrm>
            <a:prstGeom prst="rect">
              <a:avLst/>
            </a:prstGeom>
            <a:solidFill>
              <a:schemeClr val="bg1">
                <a:lumMod val="95000"/>
              </a:schemeClr>
            </a:solidFill>
            <a:ln w="127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018" name="TextBox 20"/>
            <p:cNvSpPr txBox="1">
              <a:spLocks noChangeArrowheads="1"/>
            </p:cNvSpPr>
            <p:nvPr/>
          </p:nvSpPr>
          <p:spPr bwMode="auto">
            <a:xfrm>
              <a:off x="3679825" y="3106106"/>
              <a:ext cx="2171700" cy="1365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spcBef>
                  <a:spcPts val="200"/>
                </a:spcBef>
                <a:defRPr/>
              </a:pPr>
              <a:r>
                <a:rPr lang="en-US" b="1" dirty="0" smtClean="0">
                  <a:solidFill>
                    <a:schemeClr val="tx2"/>
                  </a:solidFill>
                </a:rPr>
                <a:t>Tools</a:t>
              </a:r>
            </a:p>
            <a:p>
              <a:pPr marL="115888" indent="-115888" eaLnBrk="1" hangingPunct="1">
                <a:spcBef>
                  <a:spcPts val="200"/>
                </a:spcBef>
                <a:buFont typeface="Arial" pitchFamily="34" charset="0"/>
                <a:buChar char="•"/>
                <a:defRPr/>
              </a:pPr>
              <a:r>
                <a:rPr lang="en-US" sz="1200" dirty="0" smtClean="0">
                  <a:solidFill>
                    <a:schemeClr val="tx2"/>
                  </a:solidFill>
                </a:rPr>
                <a:t>Compiler control &amp; logging</a:t>
              </a:r>
            </a:p>
            <a:p>
              <a:pPr marL="115888" indent="-115888" eaLnBrk="1" hangingPunct="1">
                <a:spcBef>
                  <a:spcPts val="200"/>
                </a:spcBef>
                <a:buFont typeface="Arial" pitchFamily="34" charset="0"/>
                <a:buChar char="•"/>
                <a:defRPr/>
              </a:pPr>
              <a:r>
                <a:rPr lang="en-US" sz="1200" dirty="0" smtClean="0">
                  <a:solidFill>
                    <a:schemeClr val="tx2"/>
                  </a:solidFill>
                </a:rPr>
                <a:t>JSR 308 - Annotations on Java Type</a:t>
              </a:r>
            </a:p>
            <a:p>
              <a:pPr marL="115888" indent="-115888" eaLnBrk="1" hangingPunct="1">
                <a:spcBef>
                  <a:spcPts val="200"/>
                </a:spcBef>
                <a:buFont typeface="Arial" pitchFamily="34" charset="0"/>
                <a:buChar char="•"/>
                <a:defRPr/>
              </a:pPr>
              <a:r>
                <a:rPr lang="en-US" sz="1200" dirty="0" smtClean="0">
                  <a:solidFill>
                    <a:schemeClr val="tx2"/>
                  </a:solidFill>
                </a:rPr>
                <a:t>Native app bundling </a:t>
              </a:r>
            </a:p>
            <a:p>
              <a:pPr marL="115888" indent="-115888" eaLnBrk="1" hangingPunct="1">
                <a:spcBef>
                  <a:spcPts val="200"/>
                </a:spcBef>
                <a:buFont typeface="Arial" pitchFamily="34" charset="0"/>
                <a:buChar char="•"/>
                <a:defRPr/>
              </a:pPr>
              <a:r>
                <a:rPr lang="en-US" sz="1200" dirty="0" smtClean="0">
                  <a:solidFill>
                    <a:schemeClr val="tx2"/>
                  </a:solidFill>
                </a:rPr>
                <a:t>App Store Bundling tools </a:t>
              </a:r>
            </a:p>
          </p:txBody>
        </p:sp>
        <p:pic>
          <p:nvPicPr>
            <p:cNvPr id="13" name="Picture 12"/>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3060700" y="2955293"/>
              <a:ext cx="639763" cy="639763"/>
            </a:xfrm>
            <a:prstGeom prst="rect">
              <a:avLst/>
            </a:prstGeom>
            <a:effectLst>
              <a:outerShdw blurRad="25400" sx="102000" sy="102000" algn="ctr" rotWithShape="0">
                <a:prstClr val="black">
                  <a:alpha val="18000"/>
                </a:prstClr>
              </a:outerShdw>
            </a:effectLst>
          </p:spPr>
        </p:pic>
      </p:grpSp>
      <p:grpSp>
        <p:nvGrpSpPr>
          <p:cNvPr id="17" name="Group 16"/>
          <p:cNvGrpSpPr/>
          <p:nvPr/>
        </p:nvGrpSpPr>
        <p:grpSpPr>
          <a:xfrm>
            <a:off x="6067425" y="774575"/>
            <a:ext cx="2945946" cy="1989023"/>
            <a:chOff x="6067425" y="781890"/>
            <a:chExt cx="2945946" cy="1989023"/>
          </a:xfrm>
        </p:grpSpPr>
        <p:sp>
          <p:nvSpPr>
            <p:cNvPr id="25" name="Rectangle 24"/>
            <p:cNvSpPr/>
            <p:nvPr/>
          </p:nvSpPr>
          <p:spPr>
            <a:xfrm>
              <a:off x="6096000" y="783772"/>
              <a:ext cx="2917371" cy="1987141"/>
            </a:xfrm>
            <a:prstGeom prst="rect">
              <a:avLst/>
            </a:prstGeom>
            <a:solidFill>
              <a:schemeClr val="bg1">
                <a:lumMod val="95000"/>
              </a:schemeClr>
            </a:solidFill>
            <a:ln w="127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063" name="TextBox 19"/>
            <p:cNvSpPr txBox="1">
              <a:spLocks noChangeArrowheads="1"/>
            </p:cNvSpPr>
            <p:nvPr/>
          </p:nvSpPr>
          <p:spPr bwMode="auto">
            <a:xfrm>
              <a:off x="6673850" y="875833"/>
              <a:ext cx="2228748" cy="1811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a:solidFill>
                    <a:schemeClr val="tx1"/>
                  </a:solidFill>
                  <a:latin typeface="Arial" pitchFamily="34" charset="0"/>
                  <a:ea typeface="ＭＳ Ｐゴシック" pitchFamily="34" charset="-128"/>
                </a:defRPr>
              </a:lvl1pPr>
              <a:lvl2pPr marL="115888" indent="-115888"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spcBef>
                  <a:spcPts val="200"/>
                </a:spcBef>
              </a:pPr>
              <a:r>
                <a:rPr lang="en-US" b="1" dirty="0">
                  <a:solidFill>
                    <a:schemeClr val="tx2"/>
                  </a:solidFill>
                </a:rPr>
                <a:t>Client</a:t>
              </a:r>
            </a:p>
            <a:p>
              <a:pPr lvl="1" eaLnBrk="1" hangingPunct="1">
                <a:spcBef>
                  <a:spcPts val="200"/>
                </a:spcBef>
                <a:buFont typeface="Arial" pitchFamily="34" charset="0"/>
                <a:buChar char="•"/>
              </a:pPr>
              <a:r>
                <a:rPr lang="en-US" sz="1200" dirty="0">
                  <a:solidFill>
                    <a:schemeClr val="tx2"/>
                  </a:solidFill>
                </a:rPr>
                <a:t>Deployment enhancements</a:t>
              </a:r>
            </a:p>
            <a:p>
              <a:pPr lvl="1" eaLnBrk="1" hangingPunct="1">
                <a:spcBef>
                  <a:spcPts val="200"/>
                </a:spcBef>
                <a:buFont typeface="Arial" pitchFamily="34" charset="0"/>
                <a:buChar char="•"/>
              </a:pPr>
              <a:r>
                <a:rPr lang="en-US" sz="1200" dirty="0">
                  <a:solidFill>
                    <a:schemeClr val="tx2"/>
                  </a:solidFill>
                </a:rPr>
                <a:t>JavaFX 8</a:t>
              </a:r>
            </a:p>
            <a:p>
              <a:pPr lvl="1" eaLnBrk="1" hangingPunct="1">
                <a:spcBef>
                  <a:spcPts val="200"/>
                </a:spcBef>
                <a:buFont typeface="Arial" pitchFamily="34" charset="0"/>
                <a:buChar char="•"/>
              </a:pPr>
              <a:r>
                <a:rPr lang="en-US" sz="1200" dirty="0" smtClean="0">
                  <a:solidFill>
                    <a:schemeClr val="tx2"/>
                  </a:solidFill>
                </a:rPr>
                <a:t>Java </a:t>
              </a:r>
              <a:r>
                <a:rPr lang="en-US" sz="1200" dirty="0">
                  <a:solidFill>
                    <a:schemeClr val="tx2"/>
                  </a:solidFill>
                </a:rPr>
                <a:t>SE Embedded support</a:t>
              </a:r>
            </a:p>
            <a:p>
              <a:pPr lvl="1" eaLnBrk="1" hangingPunct="1">
                <a:spcBef>
                  <a:spcPts val="200"/>
                </a:spcBef>
                <a:buFont typeface="Arial" pitchFamily="34" charset="0"/>
                <a:buChar char="•"/>
              </a:pPr>
              <a:r>
                <a:rPr lang="en-US" sz="1200" dirty="0">
                  <a:solidFill>
                    <a:schemeClr val="tx2"/>
                  </a:solidFill>
                </a:rPr>
                <a:t>Enhanced HTML5 support</a:t>
              </a:r>
            </a:p>
            <a:p>
              <a:pPr lvl="1" eaLnBrk="1" hangingPunct="1">
                <a:spcBef>
                  <a:spcPts val="200"/>
                </a:spcBef>
                <a:buFont typeface="Arial" pitchFamily="34" charset="0"/>
                <a:buChar char="•"/>
              </a:pPr>
              <a:r>
                <a:rPr lang="en-US" sz="1200" dirty="0">
                  <a:solidFill>
                    <a:schemeClr val="tx2"/>
                  </a:solidFill>
                </a:rPr>
                <a:t>3D shapes and attributes</a:t>
              </a:r>
            </a:p>
            <a:p>
              <a:pPr lvl="1" eaLnBrk="1" hangingPunct="1">
                <a:spcBef>
                  <a:spcPts val="200"/>
                </a:spcBef>
                <a:buFont typeface="Arial" pitchFamily="34" charset="0"/>
                <a:buChar char="•"/>
              </a:pPr>
              <a:r>
                <a:rPr lang="en-US" sz="1200" dirty="0">
                  <a:solidFill>
                    <a:schemeClr val="tx2"/>
                  </a:solidFill>
                </a:rPr>
                <a:t>Printing</a:t>
              </a:r>
            </a:p>
          </p:txBody>
        </p:sp>
        <p:pic>
          <p:nvPicPr>
            <p:cNvPr id="14" name="Picture 13"/>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6067425" y="781890"/>
              <a:ext cx="641350" cy="639763"/>
            </a:xfrm>
            <a:prstGeom prst="rect">
              <a:avLst/>
            </a:prstGeom>
            <a:effectLst>
              <a:outerShdw blurRad="25400" sx="102000" sy="102000" algn="ctr" rotWithShape="0">
                <a:prstClr val="black">
                  <a:alpha val="18000"/>
                </a:prstClr>
              </a:outerShdw>
            </a:effectLst>
          </p:spPr>
        </p:pic>
      </p:grpSp>
      <p:grpSp>
        <p:nvGrpSpPr>
          <p:cNvPr id="6" name="Group 5"/>
          <p:cNvGrpSpPr/>
          <p:nvPr/>
        </p:nvGrpSpPr>
        <p:grpSpPr>
          <a:xfrm>
            <a:off x="87086" y="3632171"/>
            <a:ext cx="2846309" cy="1065341"/>
            <a:chOff x="87086" y="3632171"/>
            <a:chExt cx="2846309" cy="1065341"/>
          </a:xfrm>
        </p:grpSpPr>
        <p:sp>
          <p:nvSpPr>
            <p:cNvPr id="21" name="Rectangle 20"/>
            <p:cNvSpPr/>
            <p:nvPr/>
          </p:nvSpPr>
          <p:spPr>
            <a:xfrm>
              <a:off x="87086" y="3632171"/>
              <a:ext cx="2846309" cy="1065341"/>
            </a:xfrm>
            <a:prstGeom prst="rect">
              <a:avLst/>
            </a:prstGeom>
            <a:solidFill>
              <a:schemeClr val="bg1">
                <a:lumMod val="95000"/>
              </a:schemeClr>
            </a:solidFill>
            <a:ln w="127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022" name="TextBox 25"/>
            <p:cNvSpPr txBox="1">
              <a:spLocks noChangeArrowheads="1"/>
            </p:cNvSpPr>
            <p:nvPr/>
          </p:nvSpPr>
          <p:spPr bwMode="auto">
            <a:xfrm>
              <a:off x="715963" y="3732656"/>
              <a:ext cx="2122335" cy="905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spcBef>
                  <a:spcPts val="200"/>
                </a:spcBef>
                <a:defRPr/>
              </a:pPr>
              <a:r>
                <a:rPr lang="en-US" b="1" dirty="0" smtClean="0">
                  <a:solidFill>
                    <a:schemeClr val="tx2"/>
                  </a:solidFill>
                </a:rPr>
                <a:t>General Goodness</a:t>
              </a:r>
            </a:p>
            <a:p>
              <a:pPr marL="115888" indent="-115888" eaLnBrk="1" hangingPunct="1">
                <a:spcBef>
                  <a:spcPts val="100"/>
                </a:spcBef>
                <a:buFont typeface="Arial" pitchFamily="34" charset="0"/>
                <a:buChar char="•"/>
                <a:defRPr/>
              </a:pPr>
              <a:r>
                <a:rPr lang="en-US" sz="1200" dirty="0" smtClean="0">
                  <a:solidFill>
                    <a:schemeClr val="tx2"/>
                  </a:solidFill>
                </a:rPr>
                <a:t>JVM enhancements</a:t>
              </a:r>
            </a:p>
            <a:p>
              <a:pPr marL="115888" indent="-115888" eaLnBrk="1" hangingPunct="1">
                <a:spcBef>
                  <a:spcPts val="100"/>
                </a:spcBef>
                <a:buFont typeface="Arial" pitchFamily="34" charset="0"/>
                <a:buChar char="•"/>
                <a:defRPr/>
              </a:pPr>
              <a:r>
                <a:rPr lang="en-US" sz="1200" dirty="0" smtClean="0">
                  <a:solidFill>
                    <a:schemeClr val="tx2"/>
                  </a:solidFill>
                </a:rPr>
                <a:t>No </a:t>
              </a:r>
              <a:r>
                <a:rPr lang="en-US" sz="1200" dirty="0" err="1" smtClean="0">
                  <a:solidFill>
                    <a:schemeClr val="tx2"/>
                  </a:solidFill>
                </a:rPr>
                <a:t>PermGen</a:t>
              </a:r>
              <a:r>
                <a:rPr lang="en-US" sz="1200" dirty="0" smtClean="0">
                  <a:solidFill>
                    <a:schemeClr val="tx2"/>
                  </a:solidFill>
                </a:rPr>
                <a:t> limitations</a:t>
              </a:r>
            </a:p>
            <a:p>
              <a:pPr marL="115888" indent="-115888" eaLnBrk="1" hangingPunct="1">
                <a:spcBef>
                  <a:spcPts val="100"/>
                </a:spcBef>
                <a:buFont typeface="Arial" pitchFamily="34" charset="0"/>
                <a:buChar char="•"/>
                <a:defRPr/>
              </a:pPr>
              <a:r>
                <a:rPr lang="en-US" sz="1200" dirty="0" smtClean="0">
                  <a:solidFill>
                    <a:schemeClr val="tx2"/>
                  </a:solidFill>
                </a:rPr>
                <a:t>Performance </a:t>
              </a:r>
              <a:r>
                <a:rPr lang="en-US" sz="1200" dirty="0" err="1" smtClean="0">
                  <a:solidFill>
                    <a:schemeClr val="tx2"/>
                  </a:solidFill>
                </a:rPr>
                <a:t>lmprovements</a:t>
              </a:r>
              <a:endParaRPr lang="en-US" sz="1200" dirty="0" smtClean="0">
                <a:solidFill>
                  <a:schemeClr val="tx2"/>
                </a:solidFill>
              </a:endParaRPr>
            </a:p>
          </p:txBody>
        </p:sp>
        <p:pic>
          <p:nvPicPr>
            <p:cNvPr id="16" name="Picture 15"/>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93663" y="3643476"/>
              <a:ext cx="641350" cy="639762"/>
            </a:xfrm>
            <a:prstGeom prst="rect">
              <a:avLst/>
            </a:prstGeom>
            <a:effectLst>
              <a:outerShdw blurRad="25400" sx="102000" sy="102000" algn="ctr" rotWithShape="0">
                <a:prstClr val="black">
                  <a:alpha val="18000"/>
                </a:prstClr>
              </a:outerShdw>
            </a:effectLst>
          </p:spPr>
        </p:pic>
      </p:grpSp>
    </p:spTree>
    <p:extLst>
      <p:ext uri="{BB962C8B-B14F-4D97-AF65-F5344CB8AC3E}">
        <p14:creationId xmlns:p14="http://schemas.microsoft.com/office/powerpoint/2010/main" val="3181155473"/>
      </p:ext>
    </p:extLst>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fade">
                                      <p:cBhvr>
                                        <p:cTn id="23" dur="500"/>
                                        <p:tgtEl>
                                          <p:spTgt spid="15"/>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fade">
                                      <p:cBhvr>
                                        <p:cTn id="27" dur="500"/>
                                        <p:tgtEl>
                                          <p:spTgt spid="17"/>
                                        </p:tgtEl>
                                      </p:cBhvr>
                                    </p:animEffect>
                                  </p:childTnLst>
                                </p:cTn>
                              </p:par>
                            </p:childTnLst>
                          </p:cTn>
                        </p:par>
                        <p:par>
                          <p:cTn id="28" fill="hold">
                            <p:stCondLst>
                              <p:cond delay="3000"/>
                            </p:stCondLst>
                            <p:childTnLst>
                              <p:par>
                                <p:cTn id="29" presetID="10" presetClass="entr" presetSubtype="0" fill="hold" nodeType="after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fade">
                                      <p:cBhvr>
                                        <p:cTn id="31"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Freeform 36"/>
          <p:cNvSpPr/>
          <p:nvPr/>
        </p:nvSpPr>
        <p:spPr>
          <a:xfrm flipH="1">
            <a:off x="2305859" y="2527846"/>
            <a:ext cx="812557" cy="526942"/>
          </a:xfrm>
          <a:custGeom>
            <a:avLst/>
            <a:gdLst>
              <a:gd name="connsiteX0" fmla="*/ 7016 w 1052446"/>
              <a:gd name="connsiteY0" fmla="*/ 0 h 484177"/>
              <a:gd name="connsiteX1" fmla="*/ 0 w 1052446"/>
              <a:gd name="connsiteY1" fmla="*/ 287699 h 484177"/>
              <a:gd name="connsiteX2" fmla="*/ 1052446 w 1052446"/>
              <a:gd name="connsiteY2" fmla="*/ 287699 h 484177"/>
              <a:gd name="connsiteX3" fmla="*/ 1052446 w 1052446"/>
              <a:gd name="connsiteY3" fmla="*/ 484177 h 484177"/>
              <a:gd name="connsiteX4" fmla="*/ 1052446 w 1052446"/>
              <a:gd name="connsiteY4" fmla="*/ 484177 h 4841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2446" h="484177">
                <a:moveTo>
                  <a:pt x="7016" y="0"/>
                </a:moveTo>
                <a:lnTo>
                  <a:pt x="0" y="287699"/>
                </a:lnTo>
                <a:lnTo>
                  <a:pt x="1052446" y="287699"/>
                </a:lnTo>
                <a:lnTo>
                  <a:pt x="1052446" y="484177"/>
                </a:lnTo>
                <a:lnTo>
                  <a:pt x="1052446" y="484177"/>
                </a:lnTo>
              </a:path>
            </a:pathLst>
          </a:custGeom>
          <a:ln>
            <a:solidFill>
              <a:schemeClr val="tx1">
                <a:lumMod val="50000"/>
                <a:lumOff val="50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53253" name="Title 1"/>
          <p:cNvSpPr>
            <a:spLocks noGrp="1"/>
          </p:cNvSpPr>
          <p:nvPr>
            <p:ph type="title"/>
          </p:nvPr>
        </p:nvSpPr>
        <p:spPr/>
        <p:txBody>
          <a:bodyPr/>
          <a:lstStyle/>
          <a:p>
            <a:pPr eaLnBrk="1" hangingPunct="1"/>
            <a:r>
              <a:rPr lang="sv-SE" dirty="0" smtClean="0">
                <a:ea typeface="ＭＳ Ｐゴシック" pitchFamily="34" charset="-128"/>
              </a:rPr>
              <a:t>Java SE </a:t>
            </a:r>
            <a:r>
              <a:rPr lang="sv-SE" dirty="0" err="1" smtClean="0">
                <a:ea typeface="ＭＳ Ｐゴシック" pitchFamily="34" charset="-128"/>
              </a:rPr>
              <a:t>Roadmap</a:t>
            </a:r>
            <a:endParaRPr lang="en-US" dirty="0" smtClean="0">
              <a:ea typeface="ＭＳ Ｐゴシック" pitchFamily="34" charset="-128"/>
            </a:endParaRPr>
          </a:p>
        </p:txBody>
      </p:sp>
      <p:sp>
        <p:nvSpPr>
          <p:cNvPr id="4" name="Text Placeholder 3"/>
          <p:cNvSpPr>
            <a:spLocks noGrp="1"/>
          </p:cNvSpPr>
          <p:nvPr>
            <p:ph type="body" sz="quarter" idx="13"/>
          </p:nvPr>
        </p:nvSpPr>
        <p:spPr/>
        <p:txBody>
          <a:bodyPr/>
          <a:lstStyle/>
          <a:p>
            <a:endParaRPr lang="en-US"/>
          </a:p>
        </p:txBody>
      </p:sp>
      <p:cxnSp>
        <p:nvCxnSpPr>
          <p:cNvPr id="30" name="Straight Connector 29"/>
          <p:cNvCxnSpPr>
            <a:stCxn id="72" idx="2"/>
          </p:cNvCxnSpPr>
          <p:nvPr/>
        </p:nvCxnSpPr>
        <p:spPr>
          <a:xfrm flipH="1">
            <a:off x="6640814" y="2602503"/>
            <a:ext cx="1" cy="417327"/>
          </a:xfrm>
          <a:prstGeom prst="line">
            <a:avLst/>
          </a:prstGeom>
          <a:ln>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sp>
        <p:nvSpPr>
          <p:cNvPr id="28" name="Freeform 27"/>
          <p:cNvSpPr/>
          <p:nvPr/>
        </p:nvSpPr>
        <p:spPr>
          <a:xfrm flipH="1" flipV="1">
            <a:off x="4955661" y="3066451"/>
            <a:ext cx="1099741" cy="500445"/>
          </a:xfrm>
          <a:custGeom>
            <a:avLst/>
            <a:gdLst>
              <a:gd name="connsiteX0" fmla="*/ 7016 w 1052446"/>
              <a:gd name="connsiteY0" fmla="*/ 0 h 484177"/>
              <a:gd name="connsiteX1" fmla="*/ 0 w 1052446"/>
              <a:gd name="connsiteY1" fmla="*/ 287699 h 484177"/>
              <a:gd name="connsiteX2" fmla="*/ 1052446 w 1052446"/>
              <a:gd name="connsiteY2" fmla="*/ 287699 h 484177"/>
              <a:gd name="connsiteX3" fmla="*/ 1052446 w 1052446"/>
              <a:gd name="connsiteY3" fmla="*/ 484177 h 484177"/>
              <a:gd name="connsiteX4" fmla="*/ 1052446 w 1052446"/>
              <a:gd name="connsiteY4" fmla="*/ 484177 h 4841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2446" h="484177">
                <a:moveTo>
                  <a:pt x="7016" y="0"/>
                </a:moveTo>
                <a:lnTo>
                  <a:pt x="0" y="287699"/>
                </a:lnTo>
                <a:lnTo>
                  <a:pt x="1052446" y="287699"/>
                </a:lnTo>
                <a:lnTo>
                  <a:pt x="1052446" y="484177"/>
                </a:lnTo>
                <a:lnTo>
                  <a:pt x="1052446" y="484177"/>
                </a:lnTo>
              </a:path>
            </a:pathLst>
          </a:custGeom>
          <a:ln>
            <a:solidFill>
              <a:schemeClr val="tx1">
                <a:lumMod val="50000"/>
                <a:lumOff val="50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6" name="Freeform 5"/>
          <p:cNvSpPr/>
          <p:nvPr/>
        </p:nvSpPr>
        <p:spPr>
          <a:xfrm>
            <a:off x="1388594" y="3066452"/>
            <a:ext cx="0" cy="421023"/>
          </a:xfrm>
          <a:custGeom>
            <a:avLst/>
            <a:gdLst>
              <a:gd name="connsiteX0" fmla="*/ 0 w 0"/>
              <a:gd name="connsiteY0" fmla="*/ 0 h 421023"/>
              <a:gd name="connsiteX1" fmla="*/ 0 w 0"/>
              <a:gd name="connsiteY1" fmla="*/ 421023 h 421023"/>
            </a:gdLst>
            <a:ahLst/>
            <a:cxnLst>
              <a:cxn ang="0">
                <a:pos x="connsiteX0" y="connsiteY0"/>
              </a:cxn>
              <a:cxn ang="0">
                <a:pos x="connsiteX1" y="connsiteY1"/>
              </a:cxn>
            </a:cxnLst>
            <a:rect l="l" t="t" r="r" b="b"/>
            <a:pathLst>
              <a:path h="421023">
                <a:moveTo>
                  <a:pt x="0" y="0"/>
                </a:moveTo>
                <a:lnTo>
                  <a:pt x="0" y="421023"/>
                </a:lnTo>
              </a:path>
            </a:pathLst>
          </a:custGeom>
          <a:ln>
            <a:solidFill>
              <a:srgbClr val="7F7F7F"/>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5" name="Freeform 4"/>
          <p:cNvSpPr/>
          <p:nvPr/>
        </p:nvSpPr>
        <p:spPr>
          <a:xfrm>
            <a:off x="953822" y="2410691"/>
            <a:ext cx="804640" cy="606970"/>
          </a:xfrm>
          <a:custGeom>
            <a:avLst/>
            <a:gdLst>
              <a:gd name="connsiteX0" fmla="*/ 7016 w 1052446"/>
              <a:gd name="connsiteY0" fmla="*/ 0 h 484177"/>
              <a:gd name="connsiteX1" fmla="*/ 0 w 1052446"/>
              <a:gd name="connsiteY1" fmla="*/ 287699 h 484177"/>
              <a:gd name="connsiteX2" fmla="*/ 1052446 w 1052446"/>
              <a:gd name="connsiteY2" fmla="*/ 287699 h 484177"/>
              <a:gd name="connsiteX3" fmla="*/ 1052446 w 1052446"/>
              <a:gd name="connsiteY3" fmla="*/ 484177 h 484177"/>
              <a:gd name="connsiteX4" fmla="*/ 1052446 w 1052446"/>
              <a:gd name="connsiteY4" fmla="*/ 484177 h 4841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2446" h="484177">
                <a:moveTo>
                  <a:pt x="7016" y="0"/>
                </a:moveTo>
                <a:lnTo>
                  <a:pt x="0" y="287699"/>
                </a:lnTo>
                <a:lnTo>
                  <a:pt x="1052446" y="287699"/>
                </a:lnTo>
                <a:lnTo>
                  <a:pt x="1052446" y="484177"/>
                </a:lnTo>
                <a:lnTo>
                  <a:pt x="1052446" y="484177"/>
                </a:lnTo>
              </a:path>
            </a:pathLst>
          </a:custGeom>
          <a:ln>
            <a:solidFill>
              <a:schemeClr val="tx1">
                <a:lumMod val="50000"/>
                <a:lumOff val="50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32" name="Freeform 31"/>
          <p:cNvSpPr/>
          <p:nvPr/>
        </p:nvSpPr>
        <p:spPr>
          <a:xfrm flipH="1">
            <a:off x="3987529" y="2487015"/>
            <a:ext cx="757120" cy="526942"/>
          </a:xfrm>
          <a:custGeom>
            <a:avLst/>
            <a:gdLst>
              <a:gd name="connsiteX0" fmla="*/ 7016 w 1052446"/>
              <a:gd name="connsiteY0" fmla="*/ 0 h 484177"/>
              <a:gd name="connsiteX1" fmla="*/ 0 w 1052446"/>
              <a:gd name="connsiteY1" fmla="*/ 287699 h 484177"/>
              <a:gd name="connsiteX2" fmla="*/ 1052446 w 1052446"/>
              <a:gd name="connsiteY2" fmla="*/ 287699 h 484177"/>
              <a:gd name="connsiteX3" fmla="*/ 1052446 w 1052446"/>
              <a:gd name="connsiteY3" fmla="*/ 484177 h 484177"/>
              <a:gd name="connsiteX4" fmla="*/ 1052446 w 1052446"/>
              <a:gd name="connsiteY4" fmla="*/ 484177 h 4841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2446" h="484177">
                <a:moveTo>
                  <a:pt x="7016" y="0"/>
                </a:moveTo>
                <a:lnTo>
                  <a:pt x="0" y="287699"/>
                </a:lnTo>
                <a:lnTo>
                  <a:pt x="1052446" y="287699"/>
                </a:lnTo>
                <a:lnTo>
                  <a:pt x="1052446" y="484177"/>
                </a:lnTo>
                <a:lnTo>
                  <a:pt x="1052446" y="484177"/>
                </a:lnTo>
              </a:path>
            </a:pathLst>
          </a:custGeom>
          <a:ln>
            <a:solidFill>
              <a:schemeClr val="tx1">
                <a:lumMod val="50000"/>
                <a:lumOff val="50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33" name="Freeform 32"/>
          <p:cNvSpPr/>
          <p:nvPr/>
        </p:nvSpPr>
        <p:spPr>
          <a:xfrm>
            <a:off x="3987529" y="3031501"/>
            <a:ext cx="0" cy="421023"/>
          </a:xfrm>
          <a:custGeom>
            <a:avLst/>
            <a:gdLst>
              <a:gd name="connsiteX0" fmla="*/ 0 w 0"/>
              <a:gd name="connsiteY0" fmla="*/ 0 h 421023"/>
              <a:gd name="connsiteX1" fmla="*/ 0 w 0"/>
              <a:gd name="connsiteY1" fmla="*/ 421023 h 421023"/>
            </a:gdLst>
            <a:ahLst/>
            <a:cxnLst>
              <a:cxn ang="0">
                <a:pos x="connsiteX0" y="connsiteY0"/>
              </a:cxn>
              <a:cxn ang="0">
                <a:pos x="connsiteX1" y="connsiteY1"/>
              </a:cxn>
            </a:cxnLst>
            <a:rect l="l" t="t" r="r" b="b"/>
            <a:pathLst>
              <a:path h="421023">
                <a:moveTo>
                  <a:pt x="0" y="0"/>
                </a:moveTo>
                <a:lnTo>
                  <a:pt x="0" y="421023"/>
                </a:lnTo>
              </a:path>
            </a:pathLst>
          </a:custGeom>
          <a:ln>
            <a:solidFill>
              <a:srgbClr val="7F7F7F"/>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35" name="Freeform 34"/>
          <p:cNvSpPr/>
          <p:nvPr/>
        </p:nvSpPr>
        <p:spPr>
          <a:xfrm flipH="1">
            <a:off x="2258755" y="3061230"/>
            <a:ext cx="47104" cy="1093113"/>
          </a:xfrm>
          <a:custGeom>
            <a:avLst/>
            <a:gdLst>
              <a:gd name="connsiteX0" fmla="*/ 0 w 0"/>
              <a:gd name="connsiteY0" fmla="*/ 0 h 421023"/>
              <a:gd name="connsiteX1" fmla="*/ 0 w 0"/>
              <a:gd name="connsiteY1" fmla="*/ 421023 h 421023"/>
            </a:gdLst>
            <a:ahLst/>
            <a:cxnLst>
              <a:cxn ang="0">
                <a:pos x="connsiteX0" y="connsiteY0"/>
              </a:cxn>
              <a:cxn ang="0">
                <a:pos x="connsiteX1" y="connsiteY1"/>
              </a:cxn>
            </a:cxnLst>
            <a:rect l="l" t="t" r="r" b="b"/>
            <a:pathLst>
              <a:path h="421023">
                <a:moveTo>
                  <a:pt x="0" y="0"/>
                </a:moveTo>
                <a:lnTo>
                  <a:pt x="0" y="421023"/>
                </a:lnTo>
              </a:path>
            </a:pathLst>
          </a:custGeom>
          <a:ln>
            <a:solidFill>
              <a:srgbClr val="7F7F7F"/>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36" name="Straight Connector 35"/>
          <p:cNvCxnSpPr/>
          <p:nvPr/>
        </p:nvCxnSpPr>
        <p:spPr>
          <a:xfrm>
            <a:off x="8378513" y="2487015"/>
            <a:ext cx="0" cy="956798"/>
          </a:xfrm>
          <a:prstGeom prst="line">
            <a:avLst/>
          </a:prstGeom>
          <a:ln>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grpSp>
        <p:nvGrpSpPr>
          <p:cNvPr id="14" name="Group 13"/>
          <p:cNvGrpSpPr/>
          <p:nvPr/>
        </p:nvGrpSpPr>
        <p:grpSpPr>
          <a:xfrm>
            <a:off x="415815" y="2890925"/>
            <a:ext cx="8312372" cy="266070"/>
            <a:chOff x="415815" y="2890925"/>
            <a:chExt cx="8312372" cy="266070"/>
          </a:xfrm>
        </p:grpSpPr>
        <p:sp>
          <p:nvSpPr>
            <p:cNvPr id="53255" name="Line 28"/>
            <p:cNvSpPr>
              <a:spLocks noChangeShapeType="1"/>
            </p:cNvSpPr>
            <p:nvPr/>
          </p:nvSpPr>
          <p:spPr bwMode="auto">
            <a:xfrm flipV="1">
              <a:off x="415815" y="3025231"/>
              <a:ext cx="8312372" cy="12541"/>
            </a:xfrm>
            <a:prstGeom prst="line">
              <a:avLst/>
            </a:prstGeom>
            <a:noFill/>
            <a:ln w="88900">
              <a:solidFill>
                <a:srgbClr val="BFBFBF"/>
              </a:solidFill>
              <a:round/>
              <a:headEnd/>
              <a:tailEnd/>
            </a:ln>
            <a:extLst>
              <a:ext uri="{909E8E84-426E-40dd-AFC4-6F175D3DCCD1}">
                <a14:hiddenFill xmlns:a14="http://schemas.microsoft.com/office/drawing/2010/main">
                  <a:noFill/>
                </a14:hiddenFill>
              </a:ext>
            </a:extLst>
          </p:spPr>
          <p:txBody>
            <a:bodyPr lIns="0" tIns="0" rIns="0" bIns="0"/>
            <a:lstStyle/>
            <a:p>
              <a:endParaRPr lang="en-US" dirty="0"/>
            </a:p>
          </p:txBody>
        </p:sp>
        <p:sp>
          <p:nvSpPr>
            <p:cNvPr id="17" name="Rectangle 38"/>
            <p:cNvSpPr>
              <a:spLocks/>
            </p:cNvSpPr>
            <p:nvPr/>
          </p:nvSpPr>
          <p:spPr bwMode="auto">
            <a:xfrm>
              <a:off x="5311845" y="2896799"/>
              <a:ext cx="533977" cy="246063"/>
            </a:xfrm>
            <a:prstGeom prst="rect">
              <a:avLst/>
            </a:prstGeom>
            <a:ln/>
            <a:extLst/>
          </p:spPr>
          <p:style>
            <a:lnRef idx="1">
              <a:schemeClr val="accent1"/>
            </a:lnRef>
            <a:fillRef idx="3">
              <a:schemeClr val="accent1"/>
            </a:fillRef>
            <a:effectRef idx="2">
              <a:schemeClr val="accent1"/>
            </a:effectRef>
            <a:fontRef idx="minor">
              <a:schemeClr val="lt1"/>
            </a:fontRef>
          </p:style>
          <p:txBody>
            <a:bodyPr lIns="38100" tIns="38100" rIns="38100" bIns="38100" anchor="ctr"/>
            <a:lstStyle/>
            <a:p>
              <a:pPr algn="ctr">
                <a:defRPr/>
              </a:pPr>
              <a:r>
                <a:rPr lang="en-US" sz="1200" dirty="0">
                  <a:solidFill>
                    <a:srgbClr val="FFFFFF"/>
                  </a:solidFill>
                  <a:latin typeface="Arial Bold" charset="0"/>
                  <a:sym typeface="Arial Bold" charset="0"/>
                </a:rPr>
                <a:t>2015</a:t>
              </a:r>
            </a:p>
          </p:txBody>
        </p:sp>
        <p:sp>
          <p:nvSpPr>
            <p:cNvPr id="19" name="Rectangle 40"/>
            <p:cNvSpPr>
              <a:spLocks/>
            </p:cNvSpPr>
            <p:nvPr/>
          </p:nvSpPr>
          <p:spPr bwMode="auto">
            <a:xfrm>
              <a:off x="482957" y="2890928"/>
              <a:ext cx="587375" cy="246063"/>
            </a:xfrm>
            <a:prstGeom prst="rect">
              <a:avLst/>
            </a:prstGeom>
            <a:ln/>
            <a:extLst/>
          </p:spPr>
          <p:style>
            <a:lnRef idx="1">
              <a:schemeClr val="accent1"/>
            </a:lnRef>
            <a:fillRef idx="3">
              <a:schemeClr val="accent1"/>
            </a:fillRef>
            <a:effectRef idx="2">
              <a:schemeClr val="accent1"/>
            </a:effectRef>
            <a:fontRef idx="minor">
              <a:schemeClr val="lt1"/>
            </a:fontRef>
          </p:style>
          <p:txBody>
            <a:bodyPr lIns="38100" tIns="38100" rIns="38100" bIns="38100" anchor="ctr"/>
            <a:lstStyle/>
            <a:p>
              <a:pPr algn="ctr">
                <a:defRPr/>
              </a:pPr>
              <a:r>
                <a:rPr lang="en-US" sz="1200" dirty="0">
                  <a:solidFill>
                    <a:srgbClr val="FFFFFF"/>
                  </a:solidFill>
                  <a:latin typeface="Arial Bold" charset="0"/>
                  <a:sym typeface="Arial Bold" charset="0"/>
                </a:rPr>
                <a:t>2013</a:t>
              </a:r>
            </a:p>
          </p:txBody>
        </p:sp>
        <p:sp>
          <p:nvSpPr>
            <p:cNvPr id="20" name="Rectangle 41"/>
            <p:cNvSpPr>
              <a:spLocks/>
            </p:cNvSpPr>
            <p:nvPr/>
          </p:nvSpPr>
          <p:spPr bwMode="auto">
            <a:xfrm>
              <a:off x="2896607" y="2893470"/>
              <a:ext cx="588963" cy="263525"/>
            </a:xfrm>
            <a:prstGeom prst="rect">
              <a:avLst/>
            </a:prstGeom>
            <a:ln/>
            <a:extLst/>
          </p:spPr>
          <p:style>
            <a:lnRef idx="1">
              <a:schemeClr val="accent1"/>
            </a:lnRef>
            <a:fillRef idx="3">
              <a:schemeClr val="accent1"/>
            </a:fillRef>
            <a:effectRef idx="2">
              <a:schemeClr val="accent1"/>
            </a:effectRef>
            <a:fontRef idx="minor">
              <a:schemeClr val="lt1"/>
            </a:fontRef>
          </p:style>
          <p:txBody>
            <a:bodyPr lIns="38100" tIns="38100" rIns="38100" bIns="38100" anchor="ctr"/>
            <a:lstStyle/>
            <a:p>
              <a:pPr algn="ctr">
                <a:defRPr/>
              </a:pPr>
              <a:r>
                <a:rPr lang="en-US" sz="1200" dirty="0">
                  <a:solidFill>
                    <a:srgbClr val="FFFFFF"/>
                  </a:solidFill>
                  <a:latin typeface="Arial Bold" charset="0"/>
                  <a:sym typeface="Arial Bold" charset="0"/>
                </a:rPr>
                <a:t>2014</a:t>
              </a:r>
            </a:p>
          </p:txBody>
        </p:sp>
        <p:sp>
          <p:nvSpPr>
            <p:cNvPr id="48" name="Rectangle 38"/>
            <p:cNvSpPr>
              <a:spLocks/>
            </p:cNvSpPr>
            <p:nvPr/>
          </p:nvSpPr>
          <p:spPr bwMode="auto">
            <a:xfrm>
              <a:off x="7672098" y="2890925"/>
              <a:ext cx="533977" cy="246063"/>
            </a:xfrm>
            <a:prstGeom prst="rect">
              <a:avLst/>
            </a:prstGeom>
            <a:ln/>
            <a:extLst/>
          </p:spPr>
          <p:style>
            <a:lnRef idx="1">
              <a:schemeClr val="accent1"/>
            </a:lnRef>
            <a:fillRef idx="3">
              <a:schemeClr val="accent1"/>
            </a:fillRef>
            <a:effectRef idx="2">
              <a:schemeClr val="accent1"/>
            </a:effectRef>
            <a:fontRef idx="minor">
              <a:schemeClr val="lt1"/>
            </a:fontRef>
          </p:style>
          <p:txBody>
            <a:bodyPr lIns="38100" tIns="38100" rIns="38100" bIns="38100" anchor="ctr"/>
            <a:lstStyle/>
            <a:p>
              <a:pPr algn="ctr">
                <a:defRPr/>
              </a:pPr>
              <a:r>
                <a:rPr lang="en-US" sz="1200" dirty="0" smtClean="0">
                  <a:solidFill>
                    <a:srgbClr val="FFFFFF"/>
                  </a:solidFill>
                  <a:latin typeface="Arial Bold" charset="0"/>
                  <a:sym typeface="Arial Bold" charset="0"/>
                </a:rPr>
                <a:t>2016</a:t>
              </a:r>
              <a:endParaRPr lang="en-US" sz="1200" dirty="0">
                <a:solidFill>
                  <a:srgbClr val="FFFFFF"/>
                </a:solidFill>
                <a:latin typeface="Arial Bold" charset="0"/>
                <a:sym typeface="Arial Bold" charset="0"/>
              </a:endParaRPr>
            </a:p>
          </p:txBody>
        </p:sp>
      </p:grpSp>
      <p:sp>
        <p:nvSpPr>
          <p:cNvPr id="23" name="Rectangle 44"/>
          <p:cNvSpPr>
            <a:spLocks/>
          </p:cNvSpPr>
          <p:nvPr/>
        </p:nvSpPr>
        <p:spPr bwMode="auto">
          <a:xfrm>
            <a:off x="4274630" y="1152930"/>
            <a:ext cx="1831348" cy="1449572"/>
          </a:xfrm>
          <a:prstGeom prst="rect">
            <a:avLst/>
          </a:prstGeom>
          <a:solidFill>
            <a:schemeClr val="accent2"/>
          </a:solidFill>
          <a:ln>
            <a:noFill/>
            <a:headEnd type="none" w="med" len="med"/>
            <a:tailEnd type="none" w="med" len="med"/>
          </a:ln>
          <a:effectLst>
            <a:outerShdw blurRad="40000" dist="20000" dir="5400000" rotWithShape="0">
              <a:srgbClr val="000000">
                <a:alpha val="25000"/>
              </a:srgbClr>
            </a:outerShdw>
          </a:effectLst>
        </p:spPr>
        <p:style>
          <a:lnRef idx="1">
            <a:schemeClr val="dk1"/>
          </a:lnRef>
          <a:fillRef idx="2">
            <a:schemeClr val="dk1"/>
          </a:fillRef>
          <a:effectRef idx="1">
            <a:schemeClr val="dk1"/>
          </a:effectRef>
          <a:fontRef idx="minor">
            <a:schemeClr val="dk1"/>
          </a:fontRef>
        </p:style>
        <p:txBody>
          <a:bodyPr lIns="73152" tIns="38100" rIns="38100" bIns="38100"/>
          <a:lstStyle/>
          <a:p>
            <a:pPr>
              <a:spcBef>
                <a:spcPts val="200"/>
              </a:spcBef>
              <a:defRPr/>
            </a:pPr>
            <a:r>
              <a:rPr lang="en-US" sz="1200" b="1" dirty="0">
                <a:latin typeface="Arial" charset="0"/>
                <a:ea typeface="ＭＳ Ｐゴシック" charset="0"/>
                <a:cs typeface="Arial" charset="0"/>
                <a:sym typeface="Arial" charset="0"/>
              </a:rPr>
              <a:t>JDK </a:t>
            </a:r>
            <a:r>
              <a:rPr lang="en-US" sz="1200" b="1" dirty="0" smtClean="0">
                <a:latin typeface="Arial" charset="0"/>
                <a:ea typeface="ＭＳ Ｐゴシック" charset="0"/>
                <a:cs typeface="Arial" charset="0"/>
                <a:sym typeface="Arial" charset="0"/>
              </a:rPr>
              <a:t>8 (Q1 2014)</a:t>
            </a:r>
            <a:endParaRPr lang="en-US" sz="1200" b="1" dirty="0">
              <a:solidFill>
                <a:srgbClr val="FFFFFF"/>
              </a:solidFill>
              <a:latin typeface="Arial" charset="0"/>
              <a:ea typeface="ＭＳ Ｐゴシック" charset="0"/>
              <a:cs typeface="ＭＳ Ｐゴシック" charset="0"/>
              <a:sym typeface="Arial" charset="0"/>
            </a:endParaRPr>
          </a:p>
          <a:p>
            <a:pPr marL="57150" indent="-57150">
              <a:spcBef>
                <a:spcPts val="200"/>
              </a:spcBef>
              <a:buClr>
                <a:schemeClr val="accent1"/>
              </a:buClr>
              <a:buSzPct val="100000"/>
              <a:buFont typeface="Arial" pitchFamily="34" charset="0"/>
              <a:buChar char="•"/>
              <a:defRPr/>
            </a:pPr>
            <a:r>
              <a:rPr lang="en-US" sz="900" dirty="0">
                <a:sym typeface="Arial" charset="0"/>
              </a:rPr>
              <a:t>Lambda</a:t>
            </a:r>
          </a:p>
          <a:p>
            <a:pPr marL="57150" indent="-57150">
              <a:spcBef>
                <a:spcPts val="200"/>
              </a:spcBef>
              <a:buClr>
                <a:schemeClr val="accent1"/>
              </a:buClr>
              <a:buSzPct val="100000"/>
              <a:buFont typeface="Arial" pitchFamily="34" charset="0"/>
              <a:buChar char="•"/>
              <a:defRPr/>
            </a:pPr>
            <a:r>
              <a:rPr lang="en-US" sz="900" dirty="0">
                <a:sym typeface="Arial" charset="0"/>
              </a:rPr>
              <a:t>JVM Convergence</a:t>
            </a:r>
          </a:p>
          <a:p>
            <a:pPr marL="57150" indent="-57150">
              <a:spcBef>
                <a:spcPts val="200"/>
              </a:spcBef>
              <a:buClr>
                <a:schemeClr val="accent1"/>
              </a:buClr>
              <a:buSzPct val="100000"/>
              <a:buFont typeface="Arial" pitchFamily="34" charset="0"/>
              <a:buChar char="•"/>
              <a:defRPr/>
            </a:pPr>
            <a:r>
              <a:rPr lang="en-US" sz="900" dirty="0">
                <a:sym typeface="Arial" charset="0"/>
              </a:rPr>
              <a:t>JavaScript Interop</a:t>
            </a:r>
          </a:p>
          <a:p>
            <a:pPr marL="57150" indent="-57150">
              <a:spcBef>
                <a:spcPts val="200"/>
              </a:spcBef>
              <a:buClr>
                <a:schemeClr val="accent1"/>
              </a:buClr>
              <a:buSzPct val="100000"/>
              <a:buFont typeface="Arial" pitchFamily="34" charset="0"/>
              <a:buChar char="•"/>
              <a:defRPr/>
            </a:pPr>
            <a:r>
              <a:rPr lang="en-US" sz="900" dirty="0">
                <a:sym typeface="Arial" charset="0"/>
              </a:rPr>
              <a:t>JavaFX 8</a:t>
            </a:r>
          </a:p>
          <a:p>
            <a:pPr marL="228600" lvl="2" indent="-57150">
              <a:spcBef>
                <a:spcPts val="200"/>
              </a:spcBef>
              <a:buClr>
                <a:schemeClr val="accent1"/>
              </a:buClr>
              <a:buSzPct val="100000"/>
              <a:buFont typeface="Arial" pitchFamily="34" charset="0"/>
              <a:buChar char="•"/>
              <a:defRPr/>
            </a:pPr>
            <a:r>
              <a:rPr lang="en-US" sz="900" dirty="0">
                <a:sym typeface="Arial" charset="0"/>
              </a:rPr>
              <a:t>3D API</a:t>
            </a:r>
          </a:p>
          <a:p>
            <a:pPr marL="228600" lvl="2" indent="-57150">
              <a:spcBef>
                <a:spcPts val="200"/>
              </a:spcBef>
              <a:buClr>
                <a:schemeClr val="accent1"/>
              </a:buClr>
              <a:buSzPct val="100000"/>
              <a:buFont typeface="Arial" pitchFamily="34" charset="0"/>
              <a:buChar char="•"/>
              <a:defRPr/>
            </a:pPr>
            <a:r>
              <a:rPr lang="en-US" sz="900" dirty="0">
                <a:sym typeface="Arial" charset="0"/>
              </a:rPr>
              <a:t>Java SE Embedded support</a:t>
            </a:r>
          </a:p>
          <a:p>
            <a:pPr marL="228600" lvl="2" indent="-57150">
              <a:spcBef>
                <a:spcPts val="200"/>
              </a:spcBef>
              <a:buClr>
                <a:schemeClr val="accent1"/>
              </a:buClr>
              <a:buSzPct val="100000"/>
              <a:buFont typeface="Arial" pitchFamily="34" charset="0"/>
              <a:buChar char="•"/>
              <a:defRPr/>
            </a:pPr>
            <a:r>
              <a:rPr lang="en-US" sz="900" dirty="0">
                <a:sym typeface="Arial" charset="0"/>
              </a:rPr>
              <a:t>Enhanced HTML5 support</a:t>
            </a:r>
          </a:p>
        </p:txBody>
      </p:sp>
      <p:sp>
        <p:nvSpPr>
          <p:cNvPr id="26" name="Rectangle 47"/>
          <p:cNvSpPr>
            <a:spLocks/>
          </p:cNvSpPr>
          <p:nvPr/>
        </p:nvSpPr>
        <p:spPr bwMode="auto">
          <a:xfrm>
            <a:off x="2581395" y="1515474"/>
            <a:ext cx="1535320" cy="1087028"/>
          </a:xfrm>
          <a:prstGeom prst="rect">
            <a:avLst/>
          </a:prstGeom>
          <a:solidFill>
            <a:schemeClr val="accent2"/>
          </a:solidFill>
          <a:ln>
            <a:noFill/>
            <a:headEnd type="none" w="med" len="med"/>
            <a:tailEnd type="none" w="med" len="med"/>
          </a:ln>
          <a:effectLst>
            <a:outerShdw blurRad="40000" dist="20000" dir="5400000" rotWithShape="0">
              <a:srgbClr val="000000">
                <a:alpha val="25000"/>
              </a:srgbClr>
            </a:outerShdw>
          </a:effectLst>
        </p:spPr>
        <p:style>
          <a:lnRef idx="1">
            <a:schemeClr val="dk1"/>
          </a:lnRef>
          <a:fillRef idx="2">
            <a:schemeClr val="dk1"/>
          </a:fillRef>
          <a:effectRef idx="1">
            <a:schemeClr val="dk1"/>
          </a:effectRef>
          <a:fontRef idx="minor">
            <a:schemeClr val="dk1"/>
          </a:fontRef>
        </p:style>
        <p:txBody>
          <a:bodyPr lIns="73152" tIns="38100" rIns="38100" bIns="38100"/>
          <a:lstStyle/>
          <a:p>
            <a:pPr>
              <a:spcBef>
                <a:spcPts val="200"/>
              </a:spcBef>
              <a:defRPr/>
            </a:pPr>
            <a:r>
              <a:rPr lang="en-US" sz="1200" b="1" dirty="0" smtClean="0">
                <a:sym typeface="Arial" pitchFamily="34" charset="0"/>
              </a:rPr>
              <a:t>7u40</a:t>
            </a:r>
            <a:endParaRPr lang="en-US" sz="1200" b="1" dirty="0" smtClean="0">
              <a:solidFill>
                <a:srgbClr val="FFFFFF"/>
              </a:solidFill>
              <a:sym typeface="Arial" pitchFamily="34" charset="0"/>
            </a:endParaRPr>
          </a:p>
          <a:p>
            <a:pPr marL="57150" indent="-57150">
              <a:spcBef>
                <a:spcPts val="200"/>
              </a:spcBef>
              <a:buClr>
                <a:schemeClr val="accent1"/>
              </a:buClr>
              <a:buSzPct val="100000"/>
              <a:buFont typeface="Arial" pitchFamily="34" charset="0"/>
              <a:buChar char="•"/>
              <a:defRPr/>
            </a:pPr>
            <a:r>
              <a:rPr lang="en-US" sz="900" dirty="0">
                <a:sym typeface="Arial" pitchFamily="34" charset="0"/>
              </a:rPr>
              <a:t>Java Flight </a:t>
            </a:r>
            <a:r>
              <a:rPr lang="en-US" sz="900" dirty="0" smtClean="0">
                <a:sym typeface="Arial" pitchFamily="34" charset="0"/>
              </a:rPr>
              <a:t>Recorder</a:t>
            </a:r>
          </a:p>
          <a:p>
            <a:pPr marL="57150" indent="-57150">
              <a:spcBef>
                <a:spcPts val="200"/>
              </a:spcBef>
              <a:buClr>
                <a:schemeClr val="accent1"/>
              </a:buClr>
              <a:buSzPct val="100000"/>
              <a:buFont typeface="Arial" pitchFamily="34" charset="0"/>
              <a:buChar char="•"/>
              <a:defRPr/>
            </a:pPr>
            <a:r>
              <a:rPr lang="en-US" sz="900" dirty="0" smtClean="0">
                <a:sym typeface="Arial" pitchFamily="34" charset="0"/>
              </a:rPr>
              <a:t>Java Mission Control 5.2</a:t>
            </a:r>
            <a:endParaRPr lang="en-US" sz="900" dirty="0">
              <a:sym typeface="Arial" pitchFamily="34" charset="0"/>
            </a:endParaRPr>
          </a:p>
          <a:p>
            <a:pPr marL="57150" indent="-57150">
              <a:spcBef>
                <a:spcPts val="200"/>
              </a:spcBef>
              <a:buClr>
                <a:schemeClr val="accent1"/>
              </a:buClr>
              <a:buSzPct val="100000"/>
              <a:buFont typeface="Arial" pitchFamily="34" charset="0"/>
              <a:buChar char="•"/>
              <a:defRPr/>
            </a:pPr>
            <a:r>
              <a:rPr lang="en-US" sz="900" dirty="0">
                <a:sym typeface="Arial" pitchFamily="34" charset="0"/>
              </a:rPr>
              <a:t>Java Discovery Protocol</a:t>
            </a:r>
          </a:p>
          <a:p>
            <a:pPr marL="57150" indent="-57150">
              <a:spcBef>
                <a:spcPts val="200"/>
              </a:spcBef>
              <a:buClr>
                <a:schemeClr val="accent1"/>
              </a:buClr>
              <a:buSzPct val="100000"/>
              <a:buFont typeface="Arial" pitchFamily="34" charset="0"/>
              <a:buChar char="•"/>
              <a:defRPr/>
            </a:pPr>
            <a:r>
              <a:rPr lang="en-US" sz="900" dirty="0" smtClean="0">
                <a:sym typeface="Arial" pitchFamily="34" charset="0"/>
              </a:rPr>
              <a:t>Native </a:t>
            </a:r>
            <a:r>
              <a:rPr lang="en-US" sz="900" dirty="0">
                <a:sym typeface="Arial" pitchFamily="34" charset="0"/>
              </a:rPr>
              <a:t>memory tracking</a:t>
            </a:r>
          </a:p>
          <a:p>
            <a:pPr marL="57150" indent="-57150">
              <a:spcBef>
                <a:spcPts val="200"/>
              </a:spcBef>
              <a:buClr>
                <a:schemeClr val="accent1"/>
              </a:buClr>
              <a:buSzPct val="100000"/>
              <a:buFont typeface="Arial" pitchFamily="34" charset="0"/>
              <a:buChar char="•"/>
              <a:defRPr/>
            </a:pPr>
            <a:r>
              <a:rPr lang="en-US" sz="900" dirty="0" smtClean="0">
                <a:sym typeface="Arial" pitchFamily="34" charset="0"/>
              </a:rPr>
              <a:t>Local </a:t>
            </a:r>
            <a:r>
              <a:rPr lang="en-US" sz="900" dirty="0">
                <a:sym typeface="Arial" pitchFamily="34" charset="0"/>
              </a:rPr>
              <a:t>Security Policy</a:t>
            </a:r>
          </a:p>
        </p:txBody>
      </p:sp>
      <p:sp>
        <p:nvSpPr>
          <p:cNvPr id="31" name="Rectangle 44"/>
          <p:cNvSpPr>
            <a:spLocks/>
          </p:cNvSpPr>
          <p:nvPr/>
        </p:nvSpPr>
        <p:spPr bwMode="auto">
          <a:xfrm>
            <a:off x="7155426" y="1304459"/>
            <a:ext cx="1474224" cy="1298043"/>
          </a:xfrm>
          <a:prstGeom prst="rect">
            <a:avLst/>
          </a:prstGeom>
          <a:solidFill>
            <a:schemeClr val="accent2"/>
          </a:solidFill>
          <a:ln>
            <a:noFill/>
            <a:headEnd type="none" w="med" len="med"/>
            <a:tailEnd type="none" w="med" len="med"/>
          </a:ln>
          <a:effectLst>
            <a:outerShdw blurRad="40000" dist="20000" dir="5400000" rotWithShape="0">
              <a:srgbClr val="000000">
                <a:alpha val="25000"/>
              </a:srgbClr>
            </a:outerShdw>
          </a:effectLst>
        </p:spPr>
        <p:style>
          <a:lnRef idx="1">
            <a:schemeClr val="dk1"/>
          </a:lnRef>
          <a:fillRef idx="2">
            <a:schemeClr val="dk1"/>
          </a:fillRef>
          <a:effectRef idx="1">
            <a:schemeClr val="dk1"/>
          </a:effectRef>
          <a:fontRef idx="minor">
            <a:schemeClr val="dk1"/>
          </a:fontRef>
        </p:style>
        <p:txBody>
          <a:bodyPr lIns="73152" tIns="38100" rIns="38100" bIns="38100"/>
          <a:lstStyle/>
          <a:p>
            <a:pPr>
              <a:spcBef>
                <a:spcPts val="200"/>
              </a:spcBef>
              <a:defRPr/>
            </a:pPr>
            <a:r>
              <a:rPr lang="en-US" sz="1200" b="1" dirty="0">
                <a:sym typeface="Arial" pitchFamily="34" charset="0"/>
              </a:rPr>
              <a:t>JDK </a:t>
            </a:r>
            <a:r>
              <a:rPr lang="en-US" sz="1200" b="1" dirty="0" smtClean="0">
                <a:sym typeface="Arial" pitchFamily="34" charset="0"/>
              </a:rPr>
              <a:t>9</a:t>
            </a:r>
            <a:endParaRPr lang="en-US" sz="1200" b="1" dirty="0" smtClean="0">
              <a:solidFill>
                <a:srgbClr val="FFFFFF"/>
              </a:solidFill>
              <a:sym typeface="Arial" pitchFamily="34" charset="0"/>
            </a:endParaRPr>
          </a:p>
          <a:p>
            <a:pPr marL="57150" indent="-57150">
              <a:spcBef>
                <a:spcPts val="200"/>
              </a:spcBef>
              <a:buClr>
                <a:schemeClr val="accent1"/>
              </a:buClr>
              <a:buSzPct val="100000"/>
              <a:buFont typeface="Arial" pitchFamily="34" charset="0"/>
              <a:buChar char="•"/>
              <a:defRPr/>
            </a:pPr>
            <a:r>
              <a:rPr lang="en-US" sz="900" dirty="0" smtClean="0">
                <a:sym typeface="Arial" pitchFamily="34" charset="0"/>
              </a:rPr>
              <a:t>Modularity – Jigsaw</a:t>
            </a:r>
            <a:endParaRPr lang="en-US" sz="900" dirty="0">
              <a:sym typeface="Arial" pitchFamily="34" charset="0"/>
            </a:endParaRPr>
          </a:p>
          <a:p>
            <a:pPr marL="57150" indent="-57150">
              <a:spcBef>
                <a:spcPts val="200"/>
              </a:spcBef>
              <a:buClr>
                <a:schemeClr val="accent1"/>
              </a:buClr>
              <a:buSzPct val="100000"/>
              <a:buFont typeface="Arial" pitchFamily="34" charset="0"/>
              <a:buChar char="•"/>
              <a:defRPr/>
            </a:pPr>
            <a:r>
              <a:rPr lang="en-US" sz="900" dirty="0">
                <a:sym typeface="Arial" pitchFamily="34" charset="0"/>
              </a:rPr>
              <a:t>Interoperability</a:t>
            </a:r>
          </a:p>
          <a:p>
            <a:pPr marL="57150" indent="-57150">
              <a:spcBef>
                <a:spcPts val="200"/>
              </a:spcBef>
              <a:buClr>
                <a:schemeClr val="accent1"/>
              </a:buClr>
              <a:buSzPct val="100000"/>
              <a:buFont typeface="Arial" pitchFamily="34" charset="0"/>
              <a:buChar char="•"/>
              <a:defRPr/>
            </a:pPr>
            <a:r>
              <a:rPr lang="en-US" sz="900" dirty="0" smtClean="0">
                <a:sym typeface="Arial" pitchFamily="34" charset="0"/>
              </a:rPr>
              <a:t>Cloud</a:t>
            </a:r>
            <a:endParaRPr lang="en-US" sz="900" dirty="0">
              <a:sym typeface="Arial" pitchFamily="34" charset="0"/>
            </a:endParaRPr>
          </a:p>
          <a:p>
            <a:pPr marL="57150" indent="-57150">
              <a:spcBef>
                <a:spcPts val="200"/>
              </a:spcBef>
              <a:buClr>
                <a:schemeClr val="accent1"/>
              </a:buClr>
              <a:buSzPct val="100000"/>
              <a:buFont typeface="Arial" pitchFamily="34" charset="0"/>
              <a:buChar char="•"/>
              <a:defRPr/>
            </a:pPr>
            <a:r>
              <a:rPr lang="en-US" sz="900" dirty="0">
                <a:sym typeface="Arial" pitchFamily="34" charset="0"/>
              </a:rPr>
              <a:t>Ease of Use</a:t>
            </a:r>
          </a:p>
          <a:p>
            <a:pPr marL="57150" indent="-57150">
              <a:spcBef>
                <a:spcPts val="200"/>
              </a:spcBef>
              <a:buClr>
                <a:schemeClr val="accent1"/>
              </a:buClr>
              <a:buSzPct val="100000"/>
              <a:buFont typeface="Arial" pitchFamily="34" charset="0"/>
              <a:buChar char="•"/>
              <a:defRPr/>
            </a:pPr>
            <a:r>
              <a:rPr lang="en-US" sz="900" dirty="0">
                <a:sym typeface="Arial" pitchFamily="34" charset="0"/>
              </a:rPr>
              <a:t>JavaFX JSR</a:t>
            </a:r>
          </a:p>
          <a:p>
            <a:pPr marL="57150" indent="-57150">
              <a:spcBef>
                <a:spcPts val="200"/>
              </a:spcBef>
              <a:buClr>
                <a:schemeClr val="accent1"/>
              </a:buClr>
              <a:buSzPct val="100000"/>
              <a:buFont typeface="Arial" pitchFamily="34" charset="0"/>
              <a:buChar char="•"/>
              <a:defRPr/>
            </a:pPr>
            <a:r>
              <a:rPr lang="en-US" sz="900" dirty="0" smtClean="0">
                <a:sym typeface="Arial" pitchFamily="34" charset="0"/>
              </a:rPr>
              <a:t>Optimizations </a:t>
            </a:r>
            <a:endParaRPr lang="en-US" sz="900" dirty="0">
              <a:sym typeface="Arial" pitchFamily="34" charset="0"/>
            </a:endParaRPr>
          </a:p>
        </p:txBody>
      </p:sp>
      <p:sp>
        <p:nvSpPr>
          <p:cNvPr id="27" name="Rectangle 46"/>
          <p:cNvSpPr>
            <a:spLocks/>
          </p:cNvSpPr>
          <p:nvPr/>
        </p:nvSpPr>
        <p:spPr bwMode="auto">
          <a:xfrm>
            <a:off x="415814" y="3385503"/>
            <a:ext cx="1590454" cy="633726"/>
          </a:xfrm>
          <a:prstGeom prst="rect">
            <a:avLst/>
          </a:prstGeom>
          <a:solidFill>
            <a:schemeClr val="accent2"/>
          </a:solidFill>
          <a:ln>
            <a:noFill/>
            <a:headEnd type="none" w="med" len="med"/>
            <a:tailEnd type="none" w="med" len="med"/>
          </a:ln>
          <a:effectLst>
            <a:outerShdw blurRad="40000" dist="20000" dir="5400000" rotWithShape="0">
              <a:srgbClr val="000000">
                <a:alpha val="25000"/>
              </a:srgbClr>
            </a:outerShdw>
          </a:effectLst>
        </p:spPr>
        <p:style>
          <a:lnRef idx="1">
            <a:schemeClr val="dk1"/>
          </a:lnRef>
          <a:fillRef idx="2">
            <a:schemeClr val="dk1"/>
          </a:fillRef>
          <a:effectRef idx="1">
            <a:schemeClr val="dk1"/>
          </a:effectRef>
          <a:fontRef idx="minor">
            <a:schemeClr val="dk1"/>
          </a:fontRef>
        </p:style>
        <p:txBody>
          <a:bodyPr lIns="73152" tIns="38100" rIns="38100" bIns="38100"/>
          <a:lstStyle/>
          <a:p>
            <a:pPr>
              <a:spcBef>
                <a:spcPts val="200"/>
              </a:spcBef>
              <a:buClr>
                <a:srgbClr val="5382A1"/>
              </a:buClr>
              <a:buSzPct val="100000"/>
              <a:defRPr/>
            </a:pPr>
            <a:r>
              <a:rPr lang="en-US" sz="1200" b="1" dirty="0">
                <a:latin typeface="Arial" charset="0"/>
                <a:ea typeface="ＭＳ Ｐゴシック" charset="0"/>
                <a:cs typeface="Arial" charset="0"/>
                <a:sym typeface="Arial" charset="0"/>
              </a:rPr>
              <a:t>NetBeans IDE </a:t>
            </a:r>
            <a:r>
              <a:rPr lang="en-US" sz="1200" b="1" dirty="0" smtClean="0">
                <a:latin typeface="Arial" charset="0"/>
                <a:ea typeface="ＭＳ Ｐゴシック" charset="0"/>
                <a:cs typeface="Arial" charset="0"/>
                <a:sym typeface="Arial" charset="0"/>
              </a:rPr>
              <a:t>7.3</a:t>
            </a:r>
          </a:p>
          <a:p>
            <a:pPr marL="57150" indent="-57150">
              <a:spcBef>
                <a:spcPts val="200"/>
              </a:spcBef>
              <a:buClr>
                <a:schemeClr val="accent1"/>
              </a:buClr>
              <a:buSzPct val="100000"/>
              <a:buFont typeface="Arial" pitchFamily="34" charset="0"/>
              <a:buChar char="•"/>
              <a:defRPr/>
            </a:pPr>
            <a:r>
              <a:rPr lang="en-US" sz="900" dirty="0">
                <a:sym typeface="Arial" charset="0"/>
              </a:rPr>
              <a:t>New hints and refactoring</a:t>
            </a:r>
          </a:p>
          <a:p>
            <a:pPr marL="57150" indent="-57150">
              <a:spcBef>
                <a:spcPts val="200"/>
              </a:spcBef>
              <a:buClr>
                <a:schemeClr val="accent1"/>
              </a:buClr>
              <a:buSzPct val="100000"/>
              <a:buFont typeface="Arial" pitchFamily="34" charset="0"/>
              <a:buChar char="•"/>
              <a:defRPr/>
            </a:pPr>
            <a:r>
              <a:rPr lang="en-US" sz="900" dirty="0">
                <a:sym typeface="Arial" charset="0"/>
              </a:rPr>
              <a:t>Scene Builder Support</a:t>
            </a:r>
          </a:p>
          <a:p>
            <a:pPr>
              <a:spcBef>
                <a:spcPts val="200"/>
              </a:spcBef>
              <a:buClr>
                <a:srgbClr val="5382A1"/>
              </a:buClr>
              <a:buSzPct val="100000"/>
              <a:defRPr/>
            </a:pPr>
            <a:endParaRPr lang="en-US" sz="1000" dirty="0">
              <a:latin typeface="Arial" charset="0"/>
              <a:ea typeface="ＭＳ Ｐゴシック" charset="0"/>
              <a:cs typeface="Arial" charset="0"/>
              <a:sym typeface="Arial" charset="0"/>
            </a:endParaRPr>
          </a:p>
        </p:txBody>
      </p:sp>
      <p:sp>
        <p:nvSpPr>
          <p:cNvPr id="29" name="Rectangle 46"/>
          <p:cNvSpPr>
            <a:spLocks/>
          </p:cNvSpPr>
          <p:nvPr/>
        </p:nvSpPr>
        <p:spPr bwMode="auto">
          <a:xfrm>
            <a:off x="3205888" y="3385503"/>
            <a:ext cx="2006600" cy="1176490"/>
          </a:xfrm>
          <a:prstGeom prst="rect">
            <a:avLst/>
          </a:prstGeom>
          <a:solidFill>
            <a:schemeClr val="accent2"/>
          </a:solidFill>
          <a:ln>
            <a:noFill/>
            <a:headEnd type="none" w="med" len="med"/>
            <a:tailEnd type="none" w="med" len="med"/>
          </a:ln>
          <a:effectLst>
            <a:outerShdw blurRad="40000" dist="20000" dir="5400000" rotWithShape="0">
              <a:srgbClr val="000000">
                <a:alpha val="25000"/>
              </a:srgbClr>
            </a:outerShdw>
          </a:effectLst>
        </p:spPr>
        <p:style>
          <a:lnRef idx="1">
            <a:schemeClr val="dk1"/>
          </a:lnRef>
          <a:fillRef idx="2">
            <a:schemeClr val="dk1"/>
          </a:fillRef>
          <a:effectRef idx="1">
            <a:schemeClr val="dk1"/>
          </a:effectRef>
          <a:fontRef idx="minor">
            <a:schemeClr val="dk1"/>
          </a:fontRef>
        </p:style>
        <p:txBody>
          <a:bodyPr lIns="73152" tIns="38100" rIns="38100" bIns="38100"/>
          <a:lstStyle/>
          <a:p>
            <a:pPr>
              <a:spcBef>
                <a:spcPts val="200"/>
              </a:spcBef>
              <a:buClr>
                <a:srgbClr val="5382A1"/>
              </a:buClr>
              <a:buSzPct val="100000"/>
              <a:defRPr/>
            </a:pPr>
            <a:r>
              <a:rPr lang="en-US" sz="1200" b="1" dirty="0">
                <a:latin typeface="Arial" charset="0"/>
                <a:ea typeface="ＭＳ Ｐゴシック" charset="0"/>
                <a:cs typeface="Arial" charset="0"/>
                <a:sym typeface="Arial" charset="0"/>
              </a:rPr>
              <a:t>NetBeans IDE 8</a:t>
            </a:r>
          </a:p>
          <a:p>
            <a:pPr marL="57150" indent="-57150">
              <a:spcBef>
                <a:spcPts val="200"/>
              </a:spcBef>
              <a:buClr>
                <a:schemeClr val="accent1"/>
              </a:buClr>
              <a:buSzPct val="100000"/>
              <a:buFont typeface="Arial" pitchFamily="34" charset="0"/>
              <a:buChar char="•"/>
              <a:defRPr/>
            </a:pPr>
            <a:r>
              <a:rPr lang="en-US" sz="900" dirty="0">
                <a:sym typeface="Arial" charset="0"/>
              </a:rPr>
              <a:t>JDK 8 support</a:t>
            </a:r>
          </a:p>
          <a:p>
            <a:pPr marL="57150" indent="-57150">
              <a:spcBef>
                <a:spcPts val="200"/>
              </a:spcBef>
              <a:buClr>
                <a:schemeClr val="accent1"/>
              </a:buClr>
              <a:buSzPct val="100000"/>
              <a:buFont typeface="Arial" pitchFamily="34" charset="0"/>
              <a:buChar char="•"/>
              <a:defRPr/>
            </a:pPr>
            <a:r>
              <a:rPr lang="en-US" sz="900" dirty="0">
                <a:sym typeface="Arial" charset="0"/>
              </a:rPr>
              <a:t>Scene Builder 2.0 support</a:t>
            </a:r>
          </a:p>
          <a:p>
            <a:pPr>
              <a:spcBef>
                <a:spcPts val="600"/>
              </a:spcBef>
              <a:defRPr/>
            </a:pPr>
            <a:r>
              <a:rPr lang="en-US" sz="1200" b="1" dirty="0">
                <a:latin typeface="Arial" charset="0"/>
                <a:ea typeface="ＭＳ Ｐゴシック" charset="0"/>
                <a:cs typeface="Arial" charset="0"/>
                <a:sym typeface="Arial" charset="0"/>
              </a:rPr>
              <a:t>Scene Builder 2.0</a:t>
            </a:r>
          </a:p>
          <a:p>
            <a:pPr marL="57150" indent="-57150">
              <a:spcBef>
                <a:spcPts val="200"/>
              </a:spcBef>
              <a:buClr>
                <a:schemeClr val="accent1"/>
              </a:buClr>
              <a:buSzPct val="100000"/>
              <a:buFont typeface="Arial" pitchFamily="34" charset="0"/>
              <a:buChar char="•"/>
              <a:defRPr/>
            </a:pPr>
            <a:r>
              <a:rPr lang="en-US" sz="900" dirty="0">
                <a:sym typeface="Arial" charset="0"/>
              </a:rPr>
              <a:t>JavaFX 8 support</a:t>
            </a:r>
          </a:p>
          <a:p>
            <a:pPr marL="57150" indent="-57150">
              <a:spcBef>
                <a:spcPts val="200"/>
              </a:spcBef>
              <a:buClr>
                <a:schemeClr val="accent1"/>
              </a:buClr>
              <a:buSzPct val="100000"/>
              <a:buFont typeface="Arial" pitchFamily="34" charset="0"/>
              <a:buChar char="•"/>
              <a:defRPr/>
            </a:pPr>
            <a:r>
              <a:rPr lang="en-US" sz="900" dirty="0">
                <a:sym typeface="Arial" charset="0"/>
              </a:rPr>
              <a:t>Enhanced Java IDE support</a:t>
            </a:r>
          </a:p>
          <a:p>
            <a:pPr>
              <a:spcBef>
                <a:spcPts val="200"/>
              </a:spcBef>
              <a:buClr>
                <a:srgbClr val="5382A1"/>
              </a:buClr>
              <a:buSzPct val="100000"/>
              <a:defRPr/>
            </a:pPr>
            <a:endParaRPr lang="en-US" sz="1000" dirty="0">
              <a:latin typeface="Arial" charset="0"/>
              <a:ea typeface="ＭＳ Ｐゴシック" charset="0"/>
              <a:cs typeface="Arial" charset="0"/>
              <a:sym typeface="Arial" charset="0"/>
            </a:endParaRPr>
          </a:p>
        </p:txBody>
      </p:sp>
      <p:sp>
        <p:nvSpPr>
          <p:cNvPr id="34" name="Rectangle 46"/>
          <p:cNvSpPr>
            <a:spLocks/>
          </p:cNvSpPr>
          <p:nvPr/>
        </p:nvSpPr>
        <p:spPr bwMode="auto">
          <a:xfrm>
            <a:off x="6970324" y="3385503"/>
            <a:ext cx="1659325" cy="1045820"/>
          </a:xfrm>
          <a:prstGeom prst="rect">
            <a:avLst/>
          </a:prstGeom>
          <a:solidFill>
            <a:schemeClr val="accent2"/>
          </a:solidFill>
          <a:ln>
            <a:noFill/>
            <a:headEnd type="none" w="med" len="med"/>
            <a:tailEnd type="none" w="med" len="med"/>
          </a:ln>
          <a:effectLst>
            <a:outerShdw blurRad="40000" dist="20000" dir="5400000" rotWithShape="0">
              <a:srgbClr val="000000">
                <a:alpha val="25000"/>
              </a:srgbClr>
            </a:outerShdw>
          </a:effectLst>
        </p:spPr>
        <p:style>
          <a:lnRef idx="1">
            <a:schemeClr val="dk1"/>
          </a:lnRef>
          <a:fillRef idx="2">
            <a:schemeClr val="dk1"/>
          </a:fillRef>
          <a:effectRef idx="1">
            <a:schemeClr val="dk1"/>
          </a:effectRef>
          <a:fontRef idx="minor">
            <a:schemeClr val="dk1"/>
          </a:fontRef>
        </p:style>
        <p:txBody>
          <a:bodyPr lIns="73152" tIns="38100" rIns="0" bIns="38100"/>
          <a:lstStyle/>
          <a:p>
            <a:pPr>
              <a:spcBef>
                <a:spcPts val="200"/>
              </a:spcBef>
              <a:buClr>
                <a:srgbClr val="5382A1"/>
              </a:buClr>
              <a:buSzPct val="100000"/>
              <a:defRPr/>
            </a:pPr>
            <a:r>
              <a:rPr lang="en-US" sz="1200" b="1" dirty="0">
                <a:cs typeface="Arial" pitchFamily="34" charset="0"/>
                <a:sym typeface="Arial" pitchFamily="34" charset="0"/>
              </a:rPr>
              <a:t>NetBeans IDE 9</a:t>
            </a:r>
          </a:p>
          <a:p>
            <a:pPr marL="57150" indent="-57150">
              <a:spcBef>
                <a:spcPts val="200"/>
              </a:spcBef>
              <a:buClr>
                <a:schemeClr val="accent1"/>
              </a:buClr>
              <a:buSzPct val="100000"/>
              <a:buFont typeface="Arial" pitchFamily="34" charset="0"/>
              <a:buChar char="•"/>
              <a:defRPr/>
            </a:pPr>
            <a:r>
              <a:rPr lang="en-US" sz="900" dirty="0">
                <a:sym typeface="Arial" pitchFamily="34" charset="0"/>
              </a:rPr>
              <a:t>JDK 9 support</a:t>
            </a:r>
          </a:p>
          <a:p>
            <a:pPr marL="57150" indent="-57150">
              <a:spcBef>
                <a:spcPts val="200"/>
              </a:spcBef>
              <a:buClr>
                <a:schemeClr val="accent1"/>
              </a:buClr>
              <a:buSzPct val="100000"/>
              <a:buFont typeface="Arial" pitchFamily="34" charset="0"/>
              <a:buChar char="•"/>
              <a:defRPr/>
            </a:pPr>
            <a:r>
              <a:rPr lang="en-US" sz="900" dirty="0">
                <a:sym typeface="Arial" pitchFamily="34" charset="0"/>
              </a:rPr>
              <a:t>Scene Builder 3.0 support</a:t>
            </a:r>
          </a:p>
          <a:p>
            <a:pPr>
              <a:spcBef>
                <a:spcPts val="600"/>
              </a:spcBef>
              <a:defRPr/>
            </a:pPr>
            <a:r>
              <a:rPr lang="en-US" sz="1200" b="1" dirty="0" smtClean="0">
                <a:cs typeface="Arial" pitchFamily="34" charset="0"/>
                <a:sym typeface="Arial" pitchFamily="34" charset="0"/>
              </a:rPr>
              <a:t>Scene Builder </a:t>
            </a:r>
            <a:r>
              <a:rPr lang="en-US" sz="1200" b="1" dirty="0">
                <a:cs typeface="Arial" pitchFamily="34" charset="0"/>
                <a:sym typeface="Arial" pitchFamily="34" charset="0"/>
              </a:rPr>
              <a:t>3.0</a:t>
            </a:r>
          </a:p>
          <a:p>
            <a:pPr marL="57150" indent="-57150">
              <a:spcBef>
                <a:spcPts val="200"/>
              </a:spcBef>
              <a:buClr>
                <a:schemeClr val="accent1"/>
              </a:buClr>
              <a:buSzPct val="100000"/>
              <a:buFont typeface="Arial" pitchFamily="34" charset="0"/>
              <a:buChar char="•"/>
              <a:defRPr/>
            </a:pPr>
            <a:r>
              <a:rPr lang="en-US" sz="900" dirty="0" err="1">
                <a:sym typeface="Arial" pitchFamily="34" charset="0"/>
              </a:rPr>
              <a:t>JavaFX</a:t>
            </a:r>
            <a:r>
              <a:rPr lang="en-US" sz="900" dirty="0">
                <a:sym typeface="Arial" pitchFamily="34" charset="0"/>
              </a:rPr>
              <a:t> 9 support</a:t>
            </a:r>
          </a:p>
        </p:txBody>
      </p:sp>
      <p:sp>
        <p:nvSpPr>
          <p:cNvPr id="77" name="Rectangle 43"/>
          <p:cNvSpPr>
            <a:spLocks/>
          </p:cNvSpPr>
          <p:nvPr/>
        </p:nvSpPr>
        <p:spPr bwMode="auto">
          <a:xfrm>
            <a:off x="420983" y="1956370"/>
            <a:ext cx="2002497" cy="646132"/>
          </a:xfrm>
          <a:prstGeom prst="rect">
            <a:avLst/>
          </a:prstGeom>
          <a:solidFill>
            <a:schemeClr val="accent2"/>
          </a:solidFill>
          <a:ln>
            <a:noFill/>
            <a:headEnd type="none" w="med" len="med"/>
            <a:tailEnd type="none" w="med" len="med"/>
          </a:ln>
          <a:effectLst>
            <a:outerShdw blurRad="40000" dist="20000" dir="5400000" rotWithShape="0">
              <a:srgbClr val="000000">
                <a:alpha val="25000"/>
              </a:srgbClr>
            </a:outerShdw>
          </a:effectLst>
        </p:spPr>
        <p:style>
          <a:lnRef idx="1">
            <a:schemeClr val="dk1"/>
          </a:lnRef>
          <a:fillRef idx="2">
            <a:schemeClr val="dk1"/>
          </a:fillRef>
          <a:effectRef idx="1">
            <a:schemeClr val="dk1"/>
          </a:effectRef>
          <a:fontRef idx="minor">
            <a:schemeClr val="dk1"/>
          </a:fontRef>
        </p:style>
        <p:txBody>
          <a:bodyPr lIns="73152" tIns="38100" rIns="38100" bIns="38100"/>
          <a:lstStyle/>
          <a:p>
            <a:pPr>
              <a:spcAft>
                <a:spcPts val="200"/>
              </a:spcAft>
              <a:defRPr/>
            </a:pPr>
            <a:r>
              <a:rPr lang="en-US" sz="1200" b="1" dirty="0" smtClean="0">
                <a:sym typeface="Arial" pitchFamily="34" charset="0"/>
              </a:rPr>
              <a:t>7u21</a:t>
            </a:r>
            <a:endParaRPr lang="en-US" sz="1200" b="1" dirty="0" smtClean="0">
              <a:cs typeface="Arial" pitchFamily="34" charset="0"/>
              <a:sym typeface="Arial" pitchFamily="34" charset="0"/>
            </a:endParaRPr>
          </a:p>
          <a:p>
            <a:pPr marL="57150" indent="-57150">
              <a:spcBef>
                <a:spcPts val="200"/>
              </a:spcBef>
              <a:buClr>
                <a:schemeClr val="accent1"/>
              </a:buClr>
              <a:buSzPct val="100000"/>
              <a:buFont typeface="Arial" pitchFamily="34" charset="0"/>
              <a:buChar char="•"/>
              <a:defRPr/>
            </a:pPr>
            <a:r>
              <a:rPr lang="en-US" sz="900" dirty="0">
                <a:sym typeface="Arial" pitchFamily="34" charset="0"/>
              </a:rPr>
              <a:t>Java Client Security Enhancements</a:t>
            </a:r>
          </a:p>
          <a:p>
            <a:pPr marL="57150" indent="-57150">
              <a:spcBef>
                <a:spcPts val="200"/>
              </a:spcBef>
              <a:buClr>
                <a:schemeClr val="accent1"/>
              </a:buClr>
              <a:buSzPct val="100000"/>
              <a:buFont typeface="Arial" pitchFamily="34" charset="0"/>
              <a:buChar char="•"/>
              <a:defRPr/>
            </a:pPr>
            <a:r>
              <a:rPr lang="en-US" sz="900" dirty="0">
                <a:sym typeface="Arial" pitchFamily="34" charset="0"/>
              </a:rPr>
              <a:t>App Store Packaging tools</a:t>
            </a:r>
          </a:p>
        </p:txBody>
      </p:sp>
      <p:sp>
        <p:nvSpPr>
          <p:cNvPr id="68" name="Rectangle 44"/>
          <p:cNvSpPr>
            <a:spLocks/>
          </p:cNvSpPr>
          <p:nvPr/>
        </p:nvSpPr>
        <p:spPr bwMode="auto">
          <a:xfrm>
            <a:off x="5372747" y="3385503"/>
            <a:ext cx="1437318" cy="1045820"/>
          </a:xfrm>
          <a:prstGeom prst="rect">
            <a:avLst/>
          </a:prstGeom>
          <a:solidFill>
            <a:schemeClr val="accent2"/>
          </a:solidFill>
          <a:ln>
            <a:noFill/>
            <a:headEnd type="none" w="med" len="med"/>
            <a:tailEnd type="none" w="med" len="med"/>
          </a:ln>
          <a:effectLst>
            <a:outerShdw blurRad="40000" dist="20000" dir="5400000" rotWithShape="0">
              <a:srgbClr val="000000">
                <a:alpha val="25000"/>
              </a:srgbClr>
            </a:outerShdw>
          </a:effectLst>
        </p:spPr>
        <p:style>
          <a:lnRef idx="1">
            <a:schemeClr val="dk1"/>
          </a:lnRef>
          <a:fillRef idx="2">
            <a:schemeClr val="dk1"/>
          </a:fillRef>
          <a:effectRef idx="1">
            <a:schemeClr val="dk1"/>
          </a:effectRef>
          <a:fontRef idx="minor">
            <a:schemeClr val="dk1"/>
          </a:fontRef>
        </p:style>
        <p:txBody>
          <a:bodyPr lIns="73152" tIns="38100" rIns="38100" bIns="38100"/>
          <a:lstStyle/>
          <a:p>
            <a:pPr>
              <a:spcBef>
                <a:spcPts val="200"/>
              </a:spcBef>
              <a:defRPr/>
            </a:pPr>
            <a:r>
              <a:rPr lang="en-US" sz="1200" b="1" dirty="0">
                <a:latin typeface="Arial" charset="0"/>
                <a:ea typeface="ＭＳ Ｐゴシック" charset="0"/>
                <a:cs typeface="Arial" charset="0"/>
                <a:sym typeface="Arial" charset="0"/>
              </a:rPr>
              <a:t>JDK </a:t>
            </a:r>
            <a:r>
              <a:rPr lang="en-US" sz="1200" b="1" dirty="0" smtClean="0">
                <a:latin typeface="Arial" charset="0"/>
                <a:ea typeface="ＭＳ Ｐゴシック" charset="0"/>
                <a:cs typeface="Arial" charset="0"/>
                <a:sym typeface="Arial" charset="0"/>
              </a:rPr>
              <a:t>8u20</a:t>
            </a:r>
            <a:endParaRPr lang="en-US" sz="1200" b="1" dirty="0" smtClean="0">
              <a:solidFill>
                <a:srgbClr val="FFFFFF"/>
              </a:solidFill>
              <a:latin typeface="Arial" charset="0"/>
              <a:ea typeface="ＭＳ Ｐゴシック" charset="0"/>
              <a:cs typeface="ＭＳ Ｐゴシック" charset="0"/>
              <a:sym typeface="Arial" charset="0"/>
            </a:endParaRPr>
          </a:p>
          <a:p>
            <a:pPr marL="57150" indent="-57150">
              <a:spcBef>
                <a:spcPts val="200"/>
              </a:spcBef>
              <a:buClr>
                <a:schemeClr val="accent1"/>
              </a:buClr>
              <a:buSzPct val="100000"/>
              <a:buFont typeface="Arial" pitchFamily="34" charset="0"/>
              <a:buChar char="•"/>
              <a:defRPr/>
            </a:pPr>
            <a:r>
              <a:rPr lang="en-US" sz="900" dirty="0">
                <a:sym typeface="Arial" charset="0"/>
              </a:rPr>
              <a:t>Deterministic G1</a:t>
            </a:r>
          </a:p>
          <a:p>
            <a:pPr marL="57150" indent="-57150">
              <a:spcBef>
                <a:spcPts val="200"/>
              </a:spcBef>
              <a:buClr>
                <a:schemeClr val="accent1"/>
              </a:buClr>
              <a:buSzPct val="100000"/>
              <a:buFont typeface="Arial" pitchFamily="34" charset="0"/>
              <a:buChar char="•"/>
              <a:defRPr/>
            </a:pPr>
            <a:r>
              <a:rPr lang="en-US" sz="900" dirty="0" smtClean="0">
                <a:sym typeface="Arial" charset="0"/>
              </a:rPr>
              <a:t>Java Mission Control 6.0 </a:t>
            </a:r>
            <a:endParaRPr lang="en-US" sz="900" dirty="0">
              <a:sym typeface="Arial" charset="0"/>
            </a:endParaRPr>
          </a:p>
          <a:p>
            <a:pPr marL="57150" indent="-57150">
              <a:spcBef>
                <a:spcPts val="200"/>
              </a:spcBef>
              <a:buClr>
                <a:schemeClr val="accent1"/>
              </a:buClr>
              <a:buSzPct val="100000"/>
              <a:buFont typeface="Arial" pitchFamily="34" charset="0"/>
              <a:buChar char="•"/>
              <a:defRPr/>
            </a:pPr>
            <a:r>
              <a:rPr lang="en-US" sz="900" dirty="0">
                <a:sym typeface="Arial" charset="0"/>
              </a:rPr>
              <a:t>Improved JRE installer </a:t>
            </a:r>
          </a:p>
          <a:p>
            <a:pPr marL="57150" indent="-57150">
              <a:spcBef>
                <a:spcPts val="200"/>
              </a:spcBef>
              <a:buClr>
                <a:schemeClr val="accent1"/>
              </a:buClr>
              <a:buSzPct val="100000"/>
              <a:buFont typeface="Arial" pitchFamily="34" charset="0"/>
              <a:buChar char="•"/>
              <a:defRPr/>
            </a:pPr>
            <a:r>
              <a:rPr lang="en-US" sz="900" dirty="0">
                <a:sym typeface="Arial" charset="0"/>
              </a:rPr>
              <a:t>App bundling enhancements</a:t>
            </a:r>
          </a:p>
        </p:txBody>
      </p:sp>
      <p:sp>
        <p:nvSpPr>
          <p:cNvPr id="72" name="Rectangle 44"/>
          <p:cNvSpPr>
            <a:spLocks/>
          </p:cNvSpPr>
          <p:nvPr/>
        </p:nvSpPr>
        <p:spPr bwMode="auto">
          <a:xfrm>
            <a:off x="6206378" y="2279437"/>
            <a:ext cx="868873" cy="323066"/>
          </a:xfrm>
          <a:prstGeom prst="rect">
            <a:avLst/>
          </a:prstGeom>
          <a:solidFill>
            <a:schemeClr val="accent2"/>
          </a:solidFill>
          <a:ln>
            <a:noFill/>
            <a:headEnd type="none" w="med" len="med"/>
            <a:tailEnd type="none" w="med" len="med"/>
          </a:ln>
          <a:effectLst>
            <a:outerShdw blurRad="40000" dist="20000" dir="5400000" rotWithShape="0">
              <a:srgbClr val="000000">
                <a:alpha val="25000"/>
              </a:srgbClr>
            </a:outerShdw>
          </a:effectLst>
        </p:spPr>
        <p:style>
          <a:lnRef idx="1">
            <a:schemeClr val="dk1"/>
          </a:lnRef>
          <a:fillRef idx="2">
            <a:schemeClr val="dk1"/>
          </a:fillRef>
          <a:effectRef idx="1">
            <a:schemeClr val="dk1"/>
          </a:effectRef>
          <a:fontRef idx="minor">
            <a:schemeClr val="dk1"/>
          </a:fontRef>
        </p:style>
        <p:txBody>
          <a:bodyPr lIns="73152" tIns="38100" rIns="38100" bIns="38100"/>
          <a:lstStyle/>
          <a:p>
            <a:pPr>
              <a:spcBef>
                <a:spcPts val="200"/>
              </a:spcBef>
              <a:defRPr/>
            </a:pPr>
            <a:r>
              <a:rPr lang="en-US" sz="1200" b="1" dirty="0">
                <a:latin typeface="Arial" charset="0"/>
                <a:ea typeface="ＭＳ Ｐゴシック" charset="0"/>
                <a:cs typeface="Arial" charset="0"/>
                <a:sym typeface="Arial" charset="0"/>
              </a:rPr>
              <a:t>JDK </a:t>
            </a:r>
            <a:r>
              <a:rPr lang="en-US" sz="1200" b="1" dirty="0" smtClean="0">
                <a:latin typeface="Arial" charset="0"/>
                <a:ea typeface="ＭＳ Ｐゴシック" charset="0"/>
                <a:cs typeface="Arial" charset="0"/>
                <a:sym typeface="Arial" charset="0"/>
              </a:rPr>
              <a:t>8u40</a:t>
            </a:r>
            <a:endParaRPr lang="en-US" sz="900" dirty="0" smtClean="0">
              <a:latin typeface="Arial" charset="0"/>
              <a:ea typeface="ＭＳ Ｐゴシック" charset="0"/>
              <a:cs typeface="Arial" charset="0"/>
              <a:sym typeface="Arial" charset="0"/>
            </a:endParaRPr>
          </a:p>
        </p:txBody>
      </p:sp>
      <p:sp>
        <p:nvSpPr>
          <p:cNvPr id="24" name="Rectangle 46"/>
          <p:cNvSpPr>
            <a:spLocks/>
          </p:cNvSpPr>
          <p:nvPr/>
        </p:nvSpPr>
        <p:spPr bwMode="auto">
          <a:xfrm>
            <a:off x="1645693" y="4106515"/>
            <a:ext cx="1431207" cy="448538"/>
          </a:xfrm>
          <a:prstGeom prst="rect">
            <a:avLst/>
          </a:prstGeom>
          <a:solidFill>
            <a:schemeClr val="accent2"/>
          </a:solidFill>
          <a:ln>
            <a:noFill/>
            <a:headEnd type="none" w="med" len="med"/>
            <a:tailEnd type="none" w="med" len="med"/>
          </a:ln>
          <a:effectLst>
            <a:outerShdw blurRad="40000" dist="20000" dir="5400000" rotWithShape="0">
              <a:srgbClr val="000000">
                <a:alpha val="25000"/>
              </a:srgbClr>
            </a:outerShdw>
          </a:effectLst>
        </p:spPr>
        <p:style>
          <a:lnRef idx="1">
            <a:schemeClr val="dk1"/>
          </a:lnRef>
          <a:fillRef idx="2">
            <a:schemeClr val="dk1"/>
          </a:fillRef>
          <a:effectRef idx="1">
            <a:schemeClr val="dk1"/>
          </a:effectRef>
          <a:fontRef idx="minor">
            <a:schemeClr val="dk1"/>
          </a:fontRef>
        </p:style>
        <p:txBody>
          <a:bodyPr lIns="73152" tIns="38100" rIns="38100" bIns="38100"/>
          <a:lstStyle/>
          <a:p>
            <a:pPr>
              <a:spcBef>
                <a:spcPts val="600"/>
              </a:spcBef>
              <a:defRPr/>
            </a:pPr>
            <a:r>
              <a:rPr lang="en-US" sz="1200" b="1" dirty="0" smtClean="0">
                <a:latin typeface="Arial" charset="0"/>
                <a:ea typeface="ＭＳ Ｐゴシック" charset="0"/>
                <a:cs typeface="Arial" charset="0"/>
                <a:sym typeface="Arial" charset="0"/>
              </a:rPr>
              <a:t>Scene </a:t>
            </a:r>
            <a:r>
              <a:rPr lang="en-US" sz="1200" b="1" dirty="0">
                <a:latin typeface="Arial" charset="0"/>
                <a:ea typeface="ＭＳ Ｐゴシック" charset="0"/>
                <a:cs typeface="Arial" charset="0"/>
                <a:sym typeface="Arial" charset="0"/>
              </a:rPr>
              <a:t>Builder 1.1</a:t>
            </a:r>
          </a:p>
          <a:p>
            <a:pPr marL="57150" indent="-57150">
              <a:spcBef>
                <a:spcPts val="200"/>
              </a:spcBef>
              <a:buClr>
                <a:schemeClr val="accent1"/>
              </a:buClr>
              <a:buSzPct val="100000"/>
              <a:buFont typeface="Arial" pitchFamily="34" charset="0"/>
              <a:buChar char="•"/>
              <a:defRPr/>
            </a:pPr>
            <a:r>
              <a:rPr lang="en-US" sz="900" dirty="0">
                <a:sym typeface="Arial" charset="0"/>
              </a:rPr>
              <a:t>Linux support</a:t>
            </a:r>
          </a:p>
          <a:p>
            <a:pPr>
              <a:spcBef>
                <a:spcPts val="200"/>
              </a:spcBef>
              <a:buClr>
                <a:srgbClr val="5382A1"/>
              </a:buClr>
              <a:buSzPct val="100000"/>
              <a:defRPr/>
            </a:pPr>
            <a:endParaRPr lang="en-US" sz="1000" dirty="0">
              <a:latin typeface="Arial" charset="0"/>
              <a:ea typeface="ＭＳ Ｐゴシック" charset="0"/>
              <a:cs typeface="Arial" charset="0"/>
              <a:sym typeface="Arial" charset="0"/>
            </a:endParaRPr>
          </a:p>
        </p:txBody>
      </p:sp>
    </p:spTree>
    <p:extLst>
      <p:ext uri="{BB962C8B-B14F-4D97-AF65-F5344CB8AC3E}">
        <p14:creationId xmlns:p14="http://schemas.microsoft.com/office/powerpoint/2010/main" val="90102920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3"/>
          <p:cNvSpPr>
            <a:spLocks noGrp="1"/>
          </p:cNvSpPr>
          <p:nvPr>
            <p:ph type="title"/>
          </p:nvPr>
        </p:nvSpPr>
        <p:spPr>
          <a:xfrm>
            <a:off x="5232400" y="1179808"/>
            <a:ext cx="4098151" cy="550566"/>
          </a:xfrm>
        </p:spPr>
        <p:txBody>
          <a:bodyPr/>
          <a:lstStyle/>
          <a:p>
            <a:r>
              <a:rPr lang="en-US" sz="4000" dirty="0" smtClean="0">
                <a:solidFill>
                  <a:schemeClr val="accent1"/>
                </a:solidFill>
                <a:effectLst>
                  <a:outerShdw blurRad="50800" dist="38100" dir="2700000" algn="tl" rotWithShape="0">
                    <a:srgbClr val="000000">
                      <a:alpha val="25000"/>
                    </a:srgbClr>
                  </a:outerShdw>
                </a:effectLst>
              </a:rPr>
              <a:t>DOWNLOAD</a:t>
            </a:r>
            <a:endParaRPr lang="en-US" sz="4000" dirty="0">
              <a:solidFill>
                <a:schemeClr val="accent1"/>
              </a:solidFill>
              <a:effectLst>
                <a:outerShdw blurRad="50800" dist="38100" dir="2700000" algn="tl" rotWithShape="0">
                  <a:srgbClr val="000000">
                    <a:alpha val="25000"/>
                  </a:srgbClr>
                </a:outerShdw>
              </a:effectLst>
            </a:endParaRPr>
          </a:p>
        </p:txBody>
      </p:sp>
      <p:sp>
        <p:nvSpPr>
          <p:cNvPr id="9" name="Title 6"/>
          <p:cNvSpPr txBox="1">
            <a:spLocks/>
          </p:cNvSpPr>
          <p:nvPr/>
        </p:nvSpPr>
        <p:spPr bwMode="auto">
          <a:xfrm>
            <a:off x="5232400" y="1729846"/>
            <a:ext cx="5027612" cy="899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algn="l" defTabSz="914400" rtl="0" eaLnBrk="1" fontAlgn="base" latinLnBrk="0" hangingPunct="1">
              <a:lnSpc>
                <a:spcPct val="90000"/>
              </a:lnSpc>
              <a:spcBef>
                <a:spcPct val="0"/>
              </a:spcBef>
              <a:spcAft>
                <a:spcPct val="0"/>
              </a:spcAft>
              <a:buNone/>
              <a:defRPr lang="en-US" sz="2800" b="1" kern="1200" dirty="0">
                <a:ln w="0">
                  <a:noFill/>
                </a:ln>
                <a:solidFill>
                  <a:schemeClr val="tx1"/>
                </a:solidFill>
                <a:effectLst/>
                <a:latin typeface="Arial" pitchFamily="34" charset="0"/>
                <a:ea typeface="+mj-ea"/>
                <a:cs typeface="Arial" pitchFamily="34" charset="0"/>
              </a:defRPr>
            </a:lvl1pPr>
            <a:lvl2pPr algn="l" rtl="0" eaLnBrk="0" fontAlgn="base" hangingPunct="0">
              <a:lnSpc>
                <a:spcPct val="90000"/>
              </a:lnSpc>
              <a:spcBef>
                <a:spcPct val="0"/>
              </a:spcBef>
              <a:spcAft>
                <a:spcPct val="0"/>
              </a:spcAft>
              <a:defRPr sz="2800" b="1">
                <a:solidFill>
                  <a:schemeClr val="tx1"/>
                </a:solidFill>
                <a:latin typeface="Arial" pitchFamily="-65" charset="0"/>
                <a:ea typeface="ＭＳ Ｐゴシック" pitchFamily="-65" charset="-128"/>
                <a:cs typeface="Arial" pitchFamily="-65" charset="0"/>
              </a:defRPr>
            </a:lvl2pPr>
            <a:lvl3pPr algn="l" rtl="0" eaLnBrk="0" fontAlgn="base" hangingPunct="0">
              <a:lnSpc>
                <a:spcPct val="90000"/>
              </a:lnSpc>
              <a:spcBef>
                <a:spcPct val="0"/>
              </a:spcBef>
              <a:spcAft>
                <a:spcPct val="0"/>
              </a:spcAft>
              <a:defRPr sz="2800" b="1">
                <a:solidFill>
                  <a:schemeClr val="tx1"/>
                </a:solidFill>
                <a:latin typeface="Arial" pitchFamily="-65" charset="0"/>
                <a:ea typeface="ＭＳ Ｐゴシック" pitchFamily="-65" charset="-128"/>
                <a:cs typeface="Arial" pitchFamily="-65" charset="0"/>
              </a:defRPr>
            </a:lvl3pPr>
            <a:lvl4pPr algn="l" rtl="0" eaLnBrk="0" fontAlgn="base" hangingPunct="0">
              <a:lnSpc>
                <a:spcPct val="90000"/>
              </a:lnSpc>
              <a:spcBef>
                <a:spcPct val="0"/>
              </a:spcBef>
              <a:spcAft>
                <a:spcPct val="0"/>
              </a:spcAft>
              <a:defRPr sz="2800" b="1">
                <a:solidFill>
                  <a:schemeClr val="tx1"/>
                </a:solidFill>
                <a:latin typeface="Arial" pitchFamily="-65" charset="0"/>
                <a:ea typeface="ＭＳ Ｐゴシック" pitchFamily="-65" charset="-128"/>
                <a:cs typeface="Arial" pitchFamily="-65" charset="0"/>
              </a:defRPr>
            </a:lvl4pPr>
            <a:lvl5pPr algn="l" rtl="0" eaLnBrk="0" fontAlgn="base" hangingPunct="0">
              <a:lnSpc>
                <a:spcPct val="90000"/>
              </a:lnSpc>
              <a:spcBef>
                <a:spcPct val="0"/>
              </a:spcBef>
              <a:spcAft>
                <a:spcPct val="0"/>
              </a:spcAft>
              <a:defRPr sz="2800" b="1">
                <a:solidFill>
                  <a:schemeClr val="tx1"/>
                </a:solidFill>
                <a:latin typeface="Arial" pitchFamily="-65" charset="0"/>
                <a:ea typeface="ＭＳ Ｐゴシック" pitchFamily="-65" charset="-128"/>
                <a:cs typeface="Arial" pitchFamily="-65" charset="0"/>
              </a:defRPr>
            </a:lvl5pPr>
            <a:lvl6pPr marL="457200" algn="l" rtl="0" fontAlgn="base">
              <a:lnSpc>
                <a:spcPct val="90000"/>
              </a:lnSpc>
              <a:spcBef>
                <a:spcPct val="0"/>
              </a:spcBef>
              <a:spcAft>
                <a:spcPct val="0"/>
              </a:spcAft>
              <a:defRPr sz="2800" b="1">
                <a:solidFill>
                  <a:schemeClr val="tx1"/>
                </a:solidFill>
                <a:latin typeface="Arial" pitchFamily="-65" charset="0"/>
                <a:ea typeface="ＭＳ Ｐゴシック" pitchFamily="-65" charset="-128"/>
              </a:defRPr>
            </a:lvl6pPr>
            <a:lvl7pPr marL="914400" algn="l" rtl="0" fontAlgn="base">
              <a:lnSpc>
                <a:spcPct val="90000"/>
              </a:lnSpc>
              <a:spcBef>
                <a:spcPct val="0"/>
              </a:spcBef>
              <a:spcAft>
                <a:spcPct val="0"/>
              </a:spcAft>
              <a:defRPr sz="2800" b="1">
                <a:solidFill>
                  <a:schemeClr val="tx1"/>
                </a:solidFill>
                <a:latin typeface="Arial" pitchFamily="-65" charset="0"/>
                <a:ea typeface="ＭＳ Ｐゴシック" pitchFamily="-65" charset="-128"/>
              </a:defRPr>
            </a:lvl7pPr>
            <a:lvl8pPr marL="1371600" algn="l" rtl="0" fontAlgn="base">
              <a:lnSpc>
                <a:spcPct val="90000"/>
              </a:lnSpc>
              <a:spcBef>
                <a:spcPct val="0"/>
              </a:spcBef>
              <a:spcAft>
                <a:spcPct val="0"/>
              </a:spcAft>
              <a:defRPr sz="2800" b="1">
                <a:solidFill>
                  <a:schemeClr val="tx1"/>
                </a:solidFill>
                <a:latin typeface="Arial" pitchFamily="-65" charset="0"/>
                <a:ea typeface="ＭＳ Ｐゴシック" pitchFamily="-65" charset="-128"/>
              </a:defRPr>
            </a:lvl8pPr>
            <a:lvl9pPr marL="1828800" algn="l" rtl="0" fontAlgn="base">
              <a:lnSpc>
                <a:spcPct val="90000"/>
              </a:lnSpc>
              <a:spcBef>
                <a:spcPct val="0"/>
              </a:spcBef>
              <a:spcAft>
                <a:spcPct val="0"/>
              </a:spcAft>
              <a:defRPr sz="2800" b="1">
                <a:solidFill>
                  <a:schemeClr val="tx1"/>
                </a:solidFill>
                <a:latin typeface="Arial" pitchFamily="-65" charset="0"/>
                <a:ea typeface="ＭＳ Ｐゴシック" pitchFamily="-65" charset="-128"/>
              </a:defRPr>
            </a:lvl9pPr>
          </a:lstStyle>
          <a:p>
            <a:r>
              <a:rPr lang="en-US" sz="3200" dirty="0" smtClean="0">
                <a:solidFill>
                  <a:schemeClr val="bg2">
                    <a:lumMod val="50000"/>
                  </a:schemeClr>
                </a:solidFill>
                <a:effectLst>
                  <a:outerShdw blurRad="50800" dist="38100" dir="2700000" algn="tl" rotWithShape="0">
                    <a:srgbClr val="000000">
                      <a:alpha val="25000"/>
                    </a:srgbClr>
                  </a:outerShdw>
                </a:effectLst>
                <a:ea typeface="ＭＳ Ｐゴシック" pitchFamily="34" charset="-128"/>
              </a:rPr>
              <a:t>Java SE 7</a:t>
            </a:r>
          </a:p>
          <a:p>
            <a:r>
              <a:rPr lang="en-US" sz="2600" b="0" dirty="0" err="1">
                <a:solidFill>
                  <a:schemeClr val="accent3">
                    <a:lumMod val="75000"/>
                  </a:schemeClr>
                </a:solidFill>
                <a:effectLst>
                  <a:outerShdw blurRad="50800" dist="38100" dir="2700000" algn="tl" rotWithShape="0">
                    <a:srgbClr val="000000">
                      <a:alpha val="25000"/>
                    </a:srgbClr>
                  </a:outerShdw>
                </a:effectLst>
              </a:rPr>
              <a:t>oracle.com</a:t>
            </a:r>
            <a:r>
              <a:rPr lang="en-US" sz="2600" b="0" dirty="0">
                <a:solidFill>
                  <a:schemeClr val="accent3">
                    <a:lumMod val="75000"/>
                  </a:schemeClr>
                </a:solidFill>
                <a:effectLst>
                  <a:outerShdw blurRad="50800" dist="38100" dir="2700000" algn="tl" rotWithShape="0">
                    <a:srgbClr val="000000">
                      <a:alpha val="25000"/>
                    </a:srgbClr>
                  </a:outerShdw>
                </a:effectLst>
              </a:rPr>
              <a:t>/java </a:t>
            </a:r>
          </a:p>
          <a:p>
            <a:endParaRPr lang="en-US" sz="3200" dirty="0" smtClean="0">
              <a:solidFill>
                <a:schemeClr val="bg2">
                  <a:lumMod val="50000"/>
                </a:schemeClr>
              </a:solidFill>
              <a:effectLst>
                <a:outerShdw blurRad="50800" dist="38100" dir="2700000" algn="tl" rotWithShape="0">
                  <a:srgbClr val="000000">
                    <a:alpha val="25000"/>
                  </a:srgbClr>
                </a:outerShdw>
              </a:effectLst>
              <a:ea typeface="ＭＳ Ｐゴシック" pitchFamily="34" charset="-128"/>
            </a:endParaRPr>
          </a:p>
        </p:txBody>
      </p:sp>
      <p:pic>
        <p:nvPicPr>
          <p:cNvPr id="19458" name="Picture 2" descr="http://duke.kenai.com/motorcycle/EasyRidinDuke4.png"/>
          <p:cNvPicPr>
            <a:picLocks noChangeAspect="1" noChangeArrowheads="1"/>
          </p:cNvPicPr>
          <p:nvPr/>
        </p:nvPicPr>
        <p:blipFill>
          <a:blip r:embed="rId3"/>
          <a:srcRect/>
          <a:stretch>
            <a:fillRect/>
          </a:stretch>
        </p:blipFill>
        <p:spPr bwMode="auto">
          <a:xfrm>
            <a:off x="712952" y="637357"/>
            <a:ext cx="3497098" cy="3659201"/>
          </a:xfrm>
          <a:prstGeom prst="rect">
            <a:avLst/>
          </a:prstGeom>
          <a:noFill/>
        </p:spPr>
      </p:pic>
      <p:sp>
        <p:nvSpPr>
          <p:cNvPr id="7" name="Title 3"/>
          <p:cNvSpPr txBox="1">
            <a:spLocks/>
          </p:cNvSpPr>
          <p:nvPr/>
        </p:nvSpPr>
        <p:spPr bwMode="auto">
          <a:xfrm>
            <a:off x="5232400" y="2729208"/>
            <a:ext cx="4098151" cy="5505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algn="l" defTabSz="914400" rtl="0" eaLnBrk="1" fontAlgn="base" latinLnBrk="0" hangingPunct="1">
              <a:lnSpc>
                <a:spcPct val="90000"/>
              </a:lnSpc>
              <a:spcBef>
                <a:spcPct val="0"/>
              </a:spcBef>
              <a:spcAft>
                <a:spcPct val="0"/>
              </a:spcAft>
              <a:buNone/>
              <a:defRPr lang="en-US" sz="2800" b="1" kern="1200" dirty="0">
                <a:ln w="0">
                  <a:noFill/>
                </a:ln>
                <a:solidFill>
                  <a:schemeClr val="tx1"/>
                </a:solidFill>
                <a:effectLst/>
                <a:latin typeface="Arial" pitchFamily="34" charset="0"/>
                <a:ea typeface="+mj-ea"/>
                <a:cs typeface="Arial" pitchFamily="34" charset="0"/>
              </a:defRPr>
            </a:lvl1pPr>
            <a:lvl2pPr algn="l" rtl="0" eaLnBrk="0" fontAlgn="base" hangingPunct="0">
              <a:lnSpc>
                <a:spcPct val="90000"/>
              </a:lnSpc>
              <a:spcBef>
                <a:spcPct val="0"/>
              </a:spcBef>
              <a:spcAft>
                <a:spcPct val="0"/>
              </a:spcAft>
              <a:defRPr sz="2800" b="1">
                <a:solidFill>
                  <a:schemeClr val="tx1"/>
                </a:solidFill>
                <a:latin typeface="Arial" pitchFamily="-65" charset="0"/>
                <a:ea typeface="ＭＳ Ｐゴシック" pitchFamily="-65" charset="-128"/>
                <a:cs typeface="Arial" pitchFamily="-65" charset="0"/>
              </a:defRPr>
            </a:lvl2pPr>
            <a:lvl3pPr algn="l" rtl="0" eaLnBrk="0" fontAlgn="base" hangingPunct="0">
              <a:lnSpc>
                <a:spcPct val="90000"/>
              </a:lnSpc>
              <a:spcBef>
                <a:spcPct val="0"/>
              </a:spcBef>
              <a:spcAft>
                <a:spcPct val="0"/>
              </a:spcAft>
              <a:defRPr sz="2800" b="1">
                <a:solidFill>
                  <a:schemeClr val="tx1"/>
                </a:solidFill>
                <a:latin typeface="Arial" pitchFamily="-65" charset="0"/>
                <a:ea typeface="ＭＳ Ｐゴシック" pitchFamily="-65" charset="-128"/>
                <a:cs typeface="Arial" pitchFamily="-65" charset="0"/>
              </a:defRPr>
            </a:lvl3pPr>
            <a:lvl4pPr algn="l" rtl="0" eaLnBrk="0" fontAlgn="base" hangingPunct="0">
              <a:lnSpc>
                <a:spcPct val="90000"/>
              </a:lnSpc>
              <a:spcBef>
                <a:spcPct val="0"/>
              </a:spcBef>
              <a:spcAft>
                <a:spcPct val="0"/>
              </a:spcAft>
              <a:defRPr sz="2800" b="1">
                <a:solidFill>
                  <a:schemeClr val="tx1"/>
                </a:solidFill>
                <a:latin typeface="Arial" pitchFamily="-65" charset="0"/>
                <a:ea typeface="ＭＳ Ｐゴシック" pitchFamily="-65" charset="-128"/>
                <a:cs typeface="Arial" pitchFamily="-65" charset="0"/>
              </a:defRPr>
            </a:lvl4pPr>
            <a:lvl5pPr algn="l" rtl="0" eaLnBrk="0" fontAlgn="base" hangingPunct="0">
              <a:lnSpc>
                <a:spcPct val="90000"/>
              </a:lnSpc>
              <a:spcBef>
                <a:spcPct val="0"/>
              </a:spcBef>
              <a:spcAft>
                <a:spcPct val="0"/>
              </a:spcAft>
              <a:defRPr sz="2800" b="1">
                <a:solidFill>
                  <a:schemeClr val="tx1"/>
                </a:solidFill>
                <a:latin typeface="Arial" pitchFamily="-65" charset="0"/>
                <a:ea typeface="ＭＳ Ｐゴシック" pitchFamily="-65" charset="-128"/>
                <a:cs typeface="Arial" pitchFamily="-65" charset="0"/>
              </a:defRPr>
            </a:lvl5pPr>
            <a:lvl6pPr marL="457200" algn="l" rtl="0" fontAlgn="base">
              <a:lnSpc>
                <a:spcPct val="90000"/>
              </a:lnSpc>
              <a:spcBef>
                <a:spcPct val="0"/>
              </a:spcBef>
              <a:spcAft>
                <a:spcPct val="0"/>
              </a:spcAft>
              <a:defRPr sz="2800" b="1">
                <a:solidFill>
                  <a:schemeClr val="tx1"/>
                </a:solidFill>
                <a:latin typeface="Arial" pitchFamily="-65" charset="0"/>
                <a:ea typeface="ＭＳ Ｐゴシック" pitchFamily="-65" charset="-128"/>
              </a:defRPr>
            </a:lvl6pPr>
            <a:lvl7pPr marL="914400" algn="l" rtl="0" fontAlgn="base">
              <a:lnSpc>
                <a:spcPct val="90000"/>
              </a:lnSpc>
              <a:spcBef>
                <a:spcPct val="0"/>
              </a:spcBef>
              <a:spcAft>
                <a:spcPct val="0"/>
              </a:spcAft>
              <a:defRPr sz="2800" b="1">
                <a:solidFill>
                  <a:schemeClr val="tx1"/>
                </a:solidFill>
                <a:latin typeface="Arial" pitchFamily="-65" charset="0"/>
                <a:ea typeface="ＭＳ Ｐゴシック" pitchFamily="-65" charset="-128"/>
              </a:defRPr>
            </a:lvl7pPr>
            <a:lvl8pPr marL="1371600" algn="l" rtl="0" fontAlgn="base">
              <a:lnSpc>
                <a:spcPct val="90000"/>
              </a:lnSpc>
              <a:spcBef>
                <a:spcPct val="0"/>
              </a:spcBef>
              <a:spcAft>
                <a:spcPct val="0"/>
              </a:spcAft>
              <a:defRPr sz="2800" b="1">
                <a:solidFill>
                  <a:schemeClr val="tx1"/>
                </a:solidFill>
                <a:latin typeface="Arial" pitchFamily="-65" charset="0"/>
                <a:ea typeface="ＭＳ Ｐゴシック" pitchFamily="-65" charset="-128"/>
              </a:defRPr>
            </a:lvl8pPr>
            <a:lvl9pPr marL="1828800" algn="l" rtl="0" fontAlgn="base">
              <a:lnSpc>
                <a:spcPct val="90000"/>
              </a:lnSpc>
              <a:spcBef>
                <a:spcPct val="0"/>
              </a:spcBef>
              <a:spcAft>
                <a:spcPct val="0"/>
              </a:spcAft>
              <a:defRPr sz="2800" b="1">
                <a:solidFill>
                  <a:schemeClr val="tx1"/>
                </a:solidFill>
                <a:latin typeface="Arial" pitchFamily="-65" charset="0"/>
                <a:ea typeface="ＭＳ Ｐゴシック" pitchFamily="-65" charset="-128"/>
              </a:defRPr>
            </a:lvl9pPr>
          </a:lstStyle>
          <a:p>
            <a:r>
              <a:rPr lang="en-US" sz="4000" dirty="0" smtClean="0">
                <a:solidFill>
                  <a:schemeClr val="accent1"/>
                </a:solidFill>
                <a:effectLst>
                  <a:outerShdw blurRad="50800" dist="38100" dir="2700000" algn="tl" rotWithShape="0">
                    <a:srgbClr val="000000">
                      <a:alpha val="25000"/>
                    </a:srgbClr>
                  </a:outerShdw>
                </a:effectLst>
              </a:rPr>
              <a:t>TEST PREVIEW</a:t>
            </a:r>
            <a:endParaRPr lang="en-US" sz="4000" dirty="0">
              <a:solidFill>
                <a:schemeClr val="accent1"/>
              </a:solidFill>
              <a:effectLst>
                <a:outerShdw blurRad="50800" dist="38100" dir="2700000" algn="tl" rotWithShape="0">
                  <a:srgbClr val="000000">
                    <a:alpha val="25000"/>
                  </a:srgbClr>
                </a:outerShdw>
              </a:effectLst>
            </a:endParaRPr>
          </a:p>
        </p:txBody>
      </p:sp>
      <p:sp>
        <p:nvSpPr>
          <p:cNvPr id="8" name="Title 6"/>
          <p:cNvSpPr txBox="1">
            <a:spLocks/>
          </p:cNvSpPr>
          <p:nvPr/>
        </p:nvSpPr>
        <p:spPr bwMode="auto">
          <a:xfrm>
            <a:off x="5232400" y="3279246"/>
            <a:ext cx="5027612" cy="899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algn="l" defTabSz="914400" rtl="0" eaLnBrk="1" fontAlgn="base" latinLnBrk="0" hangingPunct="1">
              <a:lnSpc>
                <a:spcPct val="90000"/>
              </a:lnSpc>
              <a:spcBef>
                <a:spcPct val="0"/>
              </a:spcBef>
              <a:spcAft>
                <a:spcPct val="0"/>
              </a:spcAft>
              <a:buNone/>
              <a:defRPr lang="en-US" sz="2800" b="1" kern="1200" dirty="0">
                <a:ln w="0">
                  <a:noFill/>
                </a:ln>
                <a:solidFill>
                  <a:schemeClr val="tx1"/>
                </a:solidFill>
                <a:effectLst/>
                <a:latin typeface="Arial" pitchFamily="34" charset="0"/>
                <a:ea typeface="+mj-ea"/>
                <a:cs typeface="Arial" pitchFamily="34" charset="0"/>
              </a:defRPr>
            </a:lvl1pPr>
            <a:lvl2pPr algn="l" rtl="0" eaLnBrk="0" fontAlgn="base" hangingPunct="0">
              <a:lnSpc>
                <a:spcPct val="90000"/>
              </a:lnSpc>
              <a:spcBef>
                <a:spcPct val="0"/>
              </a:spcBef>
              <a:spcAft>
                <a:spcPct val="0"/>
              </a:spcAft>
              <a:defRPr sz="2800" b="1">
                <a:solidFill>
                  <a:schemeClr val="tx1"/>
                </a:solidFill>
                <a:latin typeface="Arial" pitchFamily="-65" charset="0"/>
                <a:ea typeface="ＭＳ Ｐゴシック" pitchFamily="-65" charset="-128"/>
                <a:cs typeface="Arial" pitchFamily="-65" charset="0"/>
              </a:defRPr>
            </a:lvl2pPr>
            <a:lvl3pPr algn="l" rtl="0" eaLnBrk="0" fontAlgn="base" hangingPunct="0">
              <a:lnSpc>
                <a:spcPct val="90000"/>
              </a:lnSpc>
              <a:spcBef>
                <a:spcPct val="0"/>
              </a:spcBef>
              <a:spcAft>
                <a:spcPct val="0"/>
              </a:spcAft>
              <a:defRPr sz="2800" b="1">
                <a:solidFill>
                  <a:schemeClr val="tx1"/>
                </a:solidFill>
                <a:latin typeface="Arial" pitchFamily="-65" charset="0"/>
                <a:ea typeface="ＭＳ Ｐゴシック" pitchFamily="-65" charset="-128"/>
                <a:cs typeface="Arial" pitchFamily="-65" charset="0"/>
              </a:defRPr>
            </a:lvl3pPr>
            <a:lvl4pPr algn="l" rtl="0" eaLnBrk="0" fontAlgn="base" hangingPunct="0">
              <a:lnSpc>
                <a:spcPct val="90000"/>
              </a:lnSpc>
              <a:spcBef>
                <a:spcPct val="0"/>
              </a:spcBef>
              <a:spcAft>
                <a:spcPct val="0"/>
              </a:spcAft>
              <a:defRPr sz="2800" b="1">
                <a:solidFill>
                  <a:schemeClr val="tx1"/>
                </a:solidFill>
                <a:latin typeface="Arial" pitchFamily="-65" charset="0"/>
                <a:ea typeface="ＭＳ Ｐゴシック" pitchFamily="-65" charset="-128"/>
                <a:cs typeface="Arial" pitchFamily="-65" charset="0"/>
              </a:defRPr>
            </a:lvl4pPr>
            <a:lvl5pPr algn="l" rtl="0" eaLnBrk="0" fontAlgn="base" hangingPunct="0">
              <a:lnSpc>
                <a:spcPct val="90000"/>
              </a:lnSpc>
              <a:spcBef>
                <a:spcPct val="0"/>
              </a:spcBef>
              <a:spcAft>
                <a:spcPct val="0"/>
              </a:spcAft>
              <a:defRPr sz="2800" b="1">
                <a:solidFill>
                  <a:schemeClr val="tx1"/>
                </a:solidFill>
                <a:latin typeface="Arial" pitchFamily="-65" charset="0"/>
                <a:ea typeface="ＭＳ Ｐゴシック" pitchFamily="-65" charset="-128"/>
                <a:cs typeface="Arial" pitchFamily="-65" charset="0"/>
              </a:defRPr>
            </a:lvl5pPr>
            <a:lvl6pPr marL="457200" algn="l" rtl="0" fontAlgn="base">
              <a:lnSpc>
                <a:spcPct val="90000"/>
              </a:lnSpc>
              <a:spcBef>
                <a:spcPct val="0"/>
              </a:spcBef>
              <a:spcAft>
                <a:spcPct val="0"/>
              </a:spcAft>
              <a:defRPr sz="2800" b="1">
                <a:solidFill>
                  <a:schemeClr val="tx1"/>
                </a:solidFill>
                <a:latin typeface="Arial" pitchFamily="-65" charset="0"/>
                <a:ea typeface="ＭＳ Ｐゴシック" pitchFamily="-65" charset="-128"/>
              </a:defRPr>
            </a:lvl6pPr>
            <a:lvl7pPr marL="914400" algn="l" rtl="0" fontAlgn="base">
              <a:lnSpc>
                <a:spcPct val="90000"/>
              </a:lnSpc>
              <a:spcBef>
                <a:spcPct val="0"/>
              </a:spcBef>
              <a:spcAft>
                <a:spcPct val="0"/>
              </a:spcAft>
              <a:defRPr sz="2800" b="1">
                <a:solidFill>
                  <a:schemeClr val="tx1"/>
                </a:solidFill>
                <a:latin typeface="Arial" pitchFamily="-65" charset="0"/>
                <a:ea typeface="ＭＳ Ｐゴシック" pitchFamily="-65" charset="-128"/>
              </a:defRPr>
            </a:lvl7pPr>
            <a:lvl8pPr marL="1371600" algn="l" rtl="0" fontAlgn="base">
              <a:lnSpc>
                <a:spcPct val="90000"/>
              </a:lnSpc>
              <a:spcBef>
                <a:spcPct val="0"/>
              </a:spcBef>
              <a:spcAft>
                <a:spcPct val="0"/>
              </a:spcAft>
              <a:defRPr sz="2800" b="1">
                <a:solidFill>
                  <a:schemeClr val="tx1"/>
                </a:solidFill>
                <a:latin typeface="Arial" pitchFamily="-65" charset="0"/>
                <a:ea typeface="ＭＳ Ｐゴシック" pitchFamily="-65" charset="-128"/>
              </a:defRPr>
            </a:lvl8pPr>
            <a:lvl9pPr marL="1828800" algn="l" rtl="0" fontAlgn="base">
              <a:lnSpc>
                <a:spcPct val="90000"/>
              </a:lnSpc>
              <a:spcBef>
                <a:spcPct val="0"/>
              </a:spcBef>
              <a:spcAft>
                <a:spcPct val="0"/>
              </a:spcAft>
              <a:defRPr sz="2800" b="1">
                <a:solidFill>
                  <a:schemeClr val="tx1"/>
                </a:solidFill>
                <a:latin typeface="Arial" pitchFamily="-65" charset="0"/>
                <a:ea typeface="ＭＳ Ｐゴシック" pitchFamily="-65" charset="-128"/>
              </a:defRPr>
            </a:lvl9pPr>
          </a:lstStyle>
          <a:p>
            <a:r>
              <a:rPr lang="en-US" sz="3200" dirty="0" smtClean="0">
                <a:solidFill>
                  <a:schemeClr val="bg2">
                    <a:lumMod val="50000"/>
                  </a:schemeClr>
                </a:solidFill>
                <a:effectLst>
                  <a:outerShdw blurRad="50800" dist="38100" dir="2700000" algn="tl" rotWithShape="0">
                    <a:srgbClr val="000000">
                      <a:alpha val="25000"/>
                    </a:srgbClr>
                  </a:outerShdw>
                </a:effectLst>
                <a:ea typeface="ＭＳ Ｐゴシック" pitchFamily="34" charset="-128"/>
              </a:rPr>
              <a:t>Java SE 8 EA</a:t>
            </a:r>
          </a:p>
          <a:p>
            <a:r>
              <a:rPr lang="en-US" sz="2600" b="0" dirty="0" err="1" smtClean="0">
                <a:solidFill>
                  <a:schemeClr val="accent3">
                    <a:lumMod val="75000"/>
                  </a:schemeClr>
                </a:solidFill>
                <a:effectLst>
                  <a:outerShdw blurRad="50800" dist="38100" dir="2700000" algn="tl" rotWithShape="0">
                    <a:srgbClr val="000000">
                      <a:alpha val="25000"/>
                    </a:srgbClr>
                  </a:outerShdw>
                </a:effectLst>
              </a:rPr>
              <a:t>openjdk.java.net</a:t>
            </a:r>
            <a:endParaRPr lang="en-US" sz="2600" b="0" dirty="0">
              <a:solidFill>
                <a:schemeClr val="accent3">
                  <a:lumMod val="75000"/>
                </a:schemeClr>
              </a:solidFill>
              <a:effectLst>
                <a:outerShdw blurRad="50800" dist="38100" dir="2700000" algn="tl" rotWithShape="0">
                  <a:srgbClr val="000000">
                    <a:alpha val="25000"/>
                  </a:srgbClr>
                </a:outerShdw>
              </a:effectLst>
            </a:endParaRPr>
          </a:p>
          <a:p>
            <a:endParaRPr lang="en-US" sz="3200" dirty="0" smtClean="0">
              <a:solidFill>
                <a:schemeClr val="bg2">
                  <a:lumMod val="50000"/>
                </a:schemeClr>
              </a:solidFill>
              <a:effectLst>
                <a:outerShdw blurRad="50800" dist="38100" dir="2700000" algn="tl" rotWithShape="0">
                  <a:srgbClr val="000000">
                    <a:alpha val="25000"/>
                  </a:srgbClr>
                </a:outerShdw>
              </a:effectLst>
              <a:ea typeface="ＭＳ Ｐゴシック" pitchFamily="34" charset="-128"/>
            </a:endParaRPr>
          </a:p>
        </p:txBody>
      </p:sp>
    </p:spTree>
    <p:extLst>
      <p:ext uri="{BB962C8B-B14F-4D97-AF65-F5344CB8AC3E}">
        <p14:creationId xmlns:p14="http://schemas.microsoft.com/office/powerpoint/2010/main" val="635645589"/>
      </p:ext>
    </p:extLst>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19458"/>
                                        </p:tgtEl>
                                        <p:attrNameLst>
                                          <p:attrName>style.visibility</p:attrName>
                                        </p:attrNameLst>
                                      </p:cBhvr>
                                      <p:to>
                                        <p:strVal val="visible"/>
                                      </p:to>
                                    </p:set>
                                    <p:anim calcmode="lin" valueType="num">
                                      <p:cBhvr additive="base">
                                        <p:cTn id="7" dur="500" fill="hold"/>
                                        <p:tgtEl>
                                          <p:spTgt spid="19458"/>
                                        </p:tgtEl>
                                        <p:attrNameLst>
                                          <p:attrName>ppt_x</p:attrName>
                                        </p:attrNameLst>
                                      </p:cBhvr>
                                      <p:tavLst>
                                        <p:tav tm="0">
                                          <p:val>
                                            <p:strVal val="0-#ppt_w/2"/>
                                          </p:val>
                                        </p:tav>
                                        <p:tav tm="100000">
                                          <p:val>
                                            <p:strVal val="#ppt_x"/>
                                          </p:val>
                                        </p:tav>
                                      </p:tavLst>
                                    </p:anim>
                                    <p:anim calcmode="lin" valueType="num">
                                      <p:cBhvr additive="base">
                                        <p:cTn id="8" dur="500" fill="hold"/>
                                        <p:tgtEl>
                                          <p:spTgt spid="1945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a:xfrm>
            <a:off x="260350" y="2053590"/>
            <a:ext cx="5136515" cy="760334"/>
          </a:xfrm>
        </p:spPr>
        <p:txBody>
          <a:bodyPr/>
          <a:lstStyle/>
          <a:p>
            <a:r>
              <a:rPr lang="en-US" dirty="0" smtClean="0">
                <a:effectLst>
                  <a:outerShdw blurRad="50800" dist="38100" dir="2700000" algn="tl" rotWithShape="0">
                    <a:prstClr val="black">
                      <a:alpha val="40000"/>
                    </a:prstClr>
                  </a:outerShdw>
                </a:effectLst>
              </a:rPr>
              <a:t>JavaFX Update</a:t>
            </a:r>
            <a:endParaRPr lang="en-US" dirty="0">
              <a:effectLst>
                <a:outerShdw blurRad="50800" dist="38100" dir="2700000" algn="tl" rotWithShape="0">
                  <a:prstClr val="black">
                    <a:alpha val="40000"/>
                  </a:prstClr>
                </a:outerShdw>
              </a:effectLst>
            </a:endParaRPr>
          </a:p>
        </p:txBody>
      </p:sp>
      <p:cxnSp>
        <p:nvCxnSpPr>
          <p:cNvPr id="10" name="Straight Connector 9"/>
          <p:cNvCxnSpPr/>
          <p:nvPr/>
        </p:nvCxnSpPr>
        <p:spPr>
          <a:xfrm flipH="1">
            <a:off x="8972550" y="2567355"/>
            <a:ext cx="273054" cy="0"/>
          </a:xfrm>
          <a:prstGeom prst="line">
            <a:avLst/>
          </a:prstGeom>
          <a:grpFill/>
          <a:ln w="19050">
            <a:solidFill>
              <a:srgbClr val="00B050"/>
            </a:solidFill>
            <a:round/>
            <a:headEnd/>
            <a:tailEnd type="triangle" w="med" len="med"/>
          </a:ln>
        </p:spPr>
      </p:cxnSp>
      <p:pic>
        <p:nvPicPr>
          <p:cNvPr id="6" name="Picture Placeholder 5" descr="Java PPT Title v3.jpg"/>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t="74" b="74"/>
          <a:stretch>
            <a:fillRect/>
          </a:stretch>
        </p:blipFill>
        <p:spPr/>
      </p:pic>
      <p:sp>
        <p:nvSpPr>
          <p:cNvPr id="3" name="Text Placeholder 2"/>
          <p:cNvSpPr>
            <a:spLocks noGrp="1"/>
          </p:cNvSpPr>
          <p:nvPr>
            <p:ph type="body" sz="quarter" idx="13"/>
          </p:nvPr>
        </p:nvSpPr>
        <p:spPr/>
        <p:txBody>
          <a:bodyPr/>
          <a:lstStyle/>
          <a:p>
            <a:endParaRPr lang="en-US"/>
          </a:p>
        </p:txBody>
      </p:sp>
    </p:spTree>
    <p:extLst>
      <p:ext uri="{BB962C8B-B14F-4D97-AF65-F5344CB8AC3E}">
        <p14:creationId xmlns:p14="http://schemas.microsoft.com/office/powerpoint/2010/main" val="16453999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0" y="914399"/>
            <a:ext cx="9144000" cy="3743662"/>
          </a:xfrm>
          <a:prstGeom prst="rect">
            <a:avLst/>
          </a:prstGeom>
          <a:gradFill flip="none" rotWithShape="1">
            <a:gsLst>
              <a:gs pos="100000">
                <a:srgbClr val="2D5068"/>
              </a:gs>
              <a:gs pos="0">
                <a:schemeClr val="accent1">
                  <a:shade val="30000"/>
                  <a:satMod val="115000"/>
                </a:schemeClr>
              </a:gs>
              <a:gs pos="64000">
                <a:srgbClr val="497D9F"/>
              </a:gs>
              <a:gs pos="43000">
                <a:schemeClr val="accent1">
                  <a:shade val="100000"/>
                  <a:satMod val="115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202" name="Title 1"/>
          <p:cNvSpPr>
            <a:spLocks noGrp="1"/>
          </p:cNvSpPr>
          <p:nvPr>
            <p:ph type="title"/>
          </p:nvPr>
        </p:nvSpPr>
        <p:spPr>
          <a:xfrm>
            <a:off x="804347" y="245538"/>
            <a:ext cx="8229586" cy="406395"/>
          </a:xfrm>
        </p:spPr>
        <p:txBody>
          <a:bodyPr>
            <a:normAutofit/>
          </a:bodyPr>
          <a:lstStyle/>
          <a:p>
            <a:pPr eaLnBrk="1" hangingPunct="1"/>
            <a:r>
              <a:rPr lang="en-US" dirty="0" smtClean="0">
                <a:ea typeface="ＭＳ Ｐゴシック" pitchFamily="34" charset="-128"/>
              </a:rPr>
              <a:t>JavaFX Today</a:t>
            </a:r>
            <a:endParaRPr lang="en-US" dirty="0" smtClean="0">
              <a:solidFill>
                <a:srgbClr val="FF0000"/>
              </a:solidFill>
              <a:ea typeface="ＭＳ Ｐゴシック" pitchFamily="34" charset="-128"/>
            </a:endParaRPr>
          </a:p>
        </p:txBody>
      </p:sp>
      <p:sp>
        <p:nvSpPr>
          <p:cNvPr id="6" name="Rectangle 5"/>
          <p:cNvSpPr>
            <a:spLocks noChangeArrowheads="1"/>
          </p:cNvSpPr>
          <p:nvPr/>
        </p:nvSpPr>
        <p:spPr bwMode="auto">
          <a:xfrm>
            <a:off x="4875327" y="1400920"/>
            <a:ext cx="3080739"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sz="3600" b="1" dirty="0" smtClean="0">
                <a:solidFill>
                  <a:schemeClr val="accent3">
                    <a:lumMod val="40000"/>
                    <a:lumOff val="60000"/>
                  </a:schemeClr>
                </a:solidFill>
              </a:rPr>
              <a:t>Multi-Touch</a:t>
            </a:r>
            <a:endParaRPr lang="en-US" sz="3600" b="1" dirty="0">
              <a:solidFill>
                <a:schemeClr val="accent3">
                  <a:lumMod val="40000"/>
                  <a:lumOff val="60000"/>
                </a:schemeClr>
              </a:solidFill>
            </a:endParaRPr>
          </a:p>
        </p:txBody>
      </p:sp>
      <p:sp>
        <p:nvSpPr>
          <p:cNvPr id="7" name="Rectangle 6"/>
          <p:cNvSpPr>
            <a:spLocks noChangeArrowheads="1"/>
          </p:cNvSpPr>
          <p:nvPr/>
        </p:nvSpPr>
        <p:spPr bwMode="auto">
          <a:xfrm>
            <a:off x="2349204" y="1737826"/>
            <a:ext cx="982961" cy="584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3200" b="1" dirty="0" smtClean="0">
                <a:solidFill>
                  <a:schemeClr val="accent3">
                    <a:lumMod val="40000"/>
                    <a:lumOff val="60000"/>
                  </a:schemeClr>
                </a:solidFill>
              </a:rPr>
              <a:t>Mac</a:t>
            </a:r>
            <a:endParaRPr lang="en-US" sz="3200" b="1" dirty="0">
              <a:solidFill>
                <a:schemeClr val="accent3">
                  <a:lumMod val="40000"/>
                  <a:lumOff val="60000"/>
                </a:schemeClr>
              </a:solidFill>
            </a:endParaRPr>
          </a:p>
        </p:txBody>
      </p:sp>
      <p:sp>
        <p:nvSpPr>
          <p:cNvPr id="8" name="Rectangle 7"/>
          <p:cNvSpPr>
            <a:spLocks noChangeArrowheads="1"/>
          </p:cNvSpPr>
          <p:nvPr/>
        </p:nvSpPr>
        <p:spPr bwMode="auto">
          <a:xfrm>
            <a:off x="0" y="2431365"/>
            <a:ext cx="2929007" cy="584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3200" b="1" dirty="0" smtClean="0">
                <a:solidFill>
                  <a:srgbClr val="FFFFFF"/>
                </a:solidFill>
              </a:rPr>
              <a:t>Scene Builder</a:t>
            </a:r>
            <a:endParaRPr lang="en-US" sz="3200" b="1" dirty="0">
              <a:solidFill>
                <a:srgbClr val="FFFFFF"/>
              </a:solidFill>
            </a:endParaRPr>
          </a:p>
        </p:txBody>
      </p:sp>
      <p:sp>
        <p:nvSpPr>
          <p:cNvPr id="15" name="Rectangle 14"/>
          <p:cNvSpPr>
            <a:spLocks noChangeArrowheads="1"/>
          </p:cNvSpPr>
          <p:nvPr/>
        </p:nvSpPr>
        <p:spPr bwMode="auto">
          <a:xfrm>
            <a:off x="7760082" y="1361372"/>
            <a:ext cx="1183161"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800" dirty="0" smtClean="0">
                <a:solidFill>
                  <a:schemeClr val="accent3">
                    <a:lumMod val="20000"/>
                    <a:lumOff val="80000"/>
                  </a:schemeClr>
                </a:solidFill>
              </a:rPr>
              <a:t>1080p</a:t>
            </a:r>
            <a:endParaRPr lang="en-US" sz="2800" dirty="0">
              <a:solidFill>
                <a:schemeClr val="accent3">
                  <a:lumMod val="20000"/>
                  <a:lumOff val="80000"/>
                </a:schemeClr>
              </a:solidFill>
            </a:endParaRPr>
          </a:p>
        </p:txBody>
      </p:sp>
      <p:sp>
        <p:nvSpPr>
          <p:cNvPr id="19" name="TextBox 18"/>
          <p:cNvSpPr txBox="1">
            <a:spLocks noChangeArrowheads="1"/>
          </p:cNvSpPr>
          <p:nvPr/>
        </p:nvSpPr>
        <p:spPr bwMode="auto">
          <a:xfrm>
            <a:off x="5836816" y="2349982"/>
            <a:ext cx="145424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r>
              <a:rPr lang="en-US" sz="2000" dirty="0" err="1" smtClean="0">
                <a:solidFill>
                  <a:schemeClr val="accent3">
                    <a:lumMod val="40000"/>
                    <a:lumOff val="60000"/>
                  </a:schemeClr>
                </a:solidFill>
              </a:rPr>
              <a:t>ComboBox</a:t>
            </a:r>
            <a:endParaRPr lang="en-US" sz="2000" dirty="0">
              <a:solidFill>
                <a:schemeClr val="accent3">
                  <a:lumMod val="40000"/>
                  <a:lumOff val="60000"/>
                </a:schemeClr>
              </a:solidFill>
            </a:endParaRPr>
          </a:p>
        </p:txBody>
      </p:sp>
      <p:sp>
        <p:nvSpPr>
          <p:cNvPr id="20" name="TextBox 19"/>
          <p:cNvSpPr txBox="1">
            <a:spLocks noChangeArrowheads="1"/>
          </p:cNvSpPr>
          <p:nvPr/>
        </p:nvSpPr>
        <p:spPr bwMode="auto">
          <a:xfrm>
            <a:off x="6393811" y="3028479"/>
            <a:ext cx="263162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r>
              <a:rPr lang="en-US" sz="2000" dirty="0" smtClean="0">
                <a:solidFill>
                  <a:schemeClr val="accent3">
                    <a:lumMod val="60000"/>
                    <a:lumOff val="40000"/>
                  </a:schemeClr>
                </a:solidFill>
              </a:rPr>
              <a:t>HTTP Live Streaming</a:t>
            </a:r>
            <a:endParaRPr lang="en-US" sz="2000" dirty="0">
              <a:solidFill>
                <a:schemeClr val="accent3">
                  <a:lumMod val="60000"/>
                  <a:lumOff val="40000"/>
                </a:schemeClr>
              </a:solidFill>
            </a:endParaRPr>
          </a:p>
        </p:txBody>
      </p:sp>
      <p:sp>
        <p:nvSpPr>
          <p:cNvPr id="21" name="TextBox 20"/>
          <p:cNvSpPr txBox="1">
            <a:spLocks noChangeArrowheads="1"/>
          </p:cNvSpPr>
          <p:nvPr/>
        </p:nvSpPr>
        <p:spPr bwMode="auto">
          <a:xfrm>
            <a:off x="418647" y="1945281"/>
            <a:ext cx="163924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r>
              <a:rPr lang="en-US" sz="2400" dirty="0" smtClean="0">
                <a:solidFill>
                  <a:schemeClr val="accent3">
                    <a:lumMod val="60000"/>
                    <a:lumOff val="40000"/>
                  </a:schemeClr>
                </a:solidFill>
              </a:rPr>
              <a:t>Pagination</a:t>
            </a:r>
            <a:endParaRPr lang="en-US" sz="2400" dirty="0">
              <a:solidFill>
                <a:schemeClr val="accent3">
                  <a:lumMod val="60000"/>
                  <a:lumOff val="40000"/>
                </a:schemeClr>
              </a:solidFill>
            </a:endParaRPr>
          </a:p>
        </p:txBody>
      </p:sp>
      <p:sp>
        <p:nvSpPr>
          <p:cNvPr id="23" name="TextBox 22"/>
          <p:cNvSpPr txBox="1">
            <a:spLocks noChangeArrowheads="1"/>
          </p:cNvSpPr>
          <p:nvPr/>
        </p:nvSpPr>
        <p:spPr bwMode="auto">
          <a:xfrm>
            <a:off x="2431049" y="918676"/>
            <a:ext cx="341719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r>
              <a:rPr lang="en-US" sz="2800" b="1" dirty="0" smtClean="0">
                <a:solidFill>
                  <a:srgbClr val="FFFFFF"/>
                </a:solidFill>
              </a:rPr>
              <a:t>Native Deployment</a:t>
            </a:r>
            <a:endParaRPr lang="en-US" sz="2800" b="1" dirty="0">
              <a:solidFill>
                <a:srgbClr val="FFFFFF"/>
              </a:solidFill>
            </a:endParaRPr>
          </a:p>
        </p:txBody>
      </p:sp>
      <p:sp>
        <p:nvSpPr>
          <p:cNvPr id="24" name="TextBox 23"/>
          <p:cNvSpPr txBox="1">
            <a:spLocks noChangeArrowheads="1"/>
          </p:cNvSpPr>
          <p:nvPr/>
        </p:nvSpPr>
        <p:spPr bwMode="auto">
          <a:xfrm>
            <a:off x="8022069" y="2643204"/>
            <a:ext cx="95485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r>
              <a:rPr lang="en-US" sz="2400" dirty="0">
                <a:solidFill>
                  <a:schemeClr val="accent3">
                    <a:lumMod val="60000"/>
                    <a:lumOff val="40000"/>
                  </a:schemeClr>
                </a:solidFill>
              </a:rPr>
              <a:t>h</a:t>
            </a:r>
            <a:r>
              <a:rPr lang="en-US" sz="2400" dirty="0" smtClean="0">
                <a:solidFill>
                  <a:schemeClr val="accent3">
                    <a:lumMod val="60000"/>
                    <a:lumOff val="40000"/>
                  </a:schemeClr>
                </a:solidFill>
              </a:rPr>
              <a:t>.264</a:t>
            </a:r>
            <a:endParaRPr lang="en-US" sz="2400" dirty="0">
              <a:solidFill>
                <a:schemeClr val="accent3">
                  <a:lumMod val="60000"/>
                  <a:lumOff val="40000"/>
                </a:schemeClr>
              </a:solidFill>
            </a:endParaRPr>
          </a:p>
        </p:txBody>
      </p:sp>
      <p:pic>
        <p:nvPicPr>
          <p:cNvPr id="13" name="Picture 1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663524" y="1361789"/>
            <a:ext cx="1588495" cy="2715814"/>
          </a:xfrm>
          <a:prstGeom prst="rect">
            <a:avLst/>
          </a:prstGeom>
          <a:effectLst>
            <a:outerShdw blurRad="50800" dist="38100" dir="2700000" algn="tl" rotWithShape="0">
              <a:prstClr val="black">
                <a:alpha val="40000"/>
              </a:prstClr>
            </a:outerShdw>
          </a:effectLst>
        </p:spPr>
      </p:pic>
      <p:sp>
        <p:nvSpPr>
          <p:cNvPr id="26" name="TextBox 25"/>
          <p:cNvSpPr txBox="1">
            <a:spLocks noChangeArrowheads="1"/>
          </p:cNvSpPr>
          <p:nvPr/>
        </p:nvSpPr>
        <p:spPr bwMode="auto">
          <a:xfrm>
            <a:off x="208644" y="3507366"/>
            <a:ext cx="122822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r>
              <a:rPr lang="en-US" sz="2400" dirty="0" smtClean="0">
                <a:solidFill>
                  <a:schemeClr val="accent3">
                    <a:lumMod val="60000"/>
                    <a:lumOff val="40000"/>
                  </a:schemeClr>
                </a:solidFill>
              </a:rPr>
              <a:t>Canvas</a:t>
            </a:r>
            <a:endParaRPr lang="en-US" sz="2400" dirty="0">
              <a:solidFill>
                <a:schemeClr val="accent3">
                  <a:lumMod val="60000"/>
                  <a:lumOff val="40000"/>
                </a:schemeClr>
              </a:solidFill>
            </a:endParaRPr>
          </a:p>
        </p:txBody>
      </p:sp>
      <p:sp>
        <p:nvSpPr>
          <p:cNvPr id="27" name="TextBox 26"/>
          <p:cNvSpPr txBox="1">
            <a:spLocks noChangeArrowheads="1"/>
          </p:cNvSpPr>
          <p:nvPr/>
        </p:nvSpPr>
        <p:spPr bwMode="auto">
          <a:xfrm>
            <a:off x="191492" y="1615991"/>
            <a:ext cx="1674858"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r>
              <a:rPr lang="en-US" sz="1600" dirty="0" smtClean="0">
                <a:solidFill>
                  <a:schemeClr val="accent3">
                    <a:lumMod val="60000"/>
                    <a:lumOff val="40000"/>
                  </a:schemeClr>
                </a:solidFill>
              </a:rPr>
              <a:t>Writeable Image</a:t>
            </a:r>
            <a:endParaRPr lang="en-US" sz="1600" dirty="0">
              <a:solidFill>
                <a:schemeClr val="accent3">
                  <a:lumMod val="60000"/>
                  <a:lumOff val="40000"/>
                </a:schemeClr>
              </a:solidFill>
            </a:endParaRPr>
          </a:p>
        </p:txBody>
      </p:sp>
      <p:sp>
        <p:nvSpPr>
          <p:cNvPr id="28" name="TextBox 27"/>
          <p:cNvSpPr txBox="1">
            <a:spLocks noChangeArrowheads="1"/>
          </p:cNvSpPr>
          <p:nvPr/>
        </p:nvSpPr>
        <p:spPr bwMode="auto">
          <a:xfrm>
            <a:off x="7427723" y="3984262"/>
            <a:ext cx="124505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r>
              <a:rPr lang="en-US" sz="1600" dirty="0" err="1" smtClean="0">
                <a:solidFill>
                  <a:schemeClr val="accent3">
                    <a:lumMod val="60000"/>
                    <a:lumOff val="40000"/>
                  </a:schemeClr>
                </a:solidFill>
              </a:rPr>
              <a:t>ColorPicker</a:t>
            </a:r>
            <a:endParaRPr lang="en-US" sz="1600" dirty="0">
              <a:solidFill>
                <a:schemeClr val="accent3">
                  <a:lumMod val="60000"/>
                  <a:lumOff val="40000"/>
                </a:schemeClr>
              </a:solidFill>
            </a:endParaRPr>
          </a:p>
        </p:txBody>
      </p:sp>
      <p:sp>
        <p:nvSpPr>
          <p:cNvPr id="29" name="TextBox 28"/>
          <p:cNvSpPr txBox="1">
            <a:spLocks noChangeArrowheads="1"/>
          </p:cNvSpPr>
          <p:nvPr/>
        </p:nvSpPr>
        <p:spPr bwMode="auto">
          <a:xfrm>
            <a:off x="4768448" y="4006717"/>
            <a:ext cx="69787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r>
              <a:rPr lang="en-US" sz="2000" b="1" dirty="0" smtClean="0">
                <a:solidFill>
                  <a:srgbClr val="FFFFFF"/>
                </a:solidFill>
              </a:rPr>
              <a:t>i18n</a:t>
            </a:r>
            <a:endParaRPr lang="en-US" sz="2000" b="1" dirty="0">
              <a:solidFill>
                <a:srgbClr val="FFFFFF"/>
              </a:solidFill>
            </a:endParaRPr>
          </a:p>
        </p:txBody>
      </p:sp>
      <p:sp>
        <p:nvSpPr>
          <p:cNvPr id="30" name="TextBox 29"/>
          <p:cNvSpPr txBox="1">
            <a:spLocks noChangeArrowheads="1"/>
          </p:cNvSpPr>
          <p:nvPr/>
        </p:nvSpPr>
        <p:spPr bwMode="auto">
          <a:xfrm>
            <a:off x="5918538" y="952875"/>
            <a:ext cx="1287532" cy="584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r>
              <a:rPr lang="en-US" sz="3200" b="1" dirty="0" smtClean="0">
                <a:solidFill>
                  <a:schemeClr val="accent3">
                    <a:lumMod val="60000"/>
                    <a:lumOff val="40000"/>
                  </a:schemeClr>
                </a:solidFill>
              </a:rPr>
              <a:t>Linux</a:t>
            </a:r>
            <a:endParaRPr lang="en-US" sz="3200" b="1" dirty="0">
              <a:solidFill>
                <a:schemeClr val="accent3">
                  <a:lumMod val="60000"/>
                  <a:lumOff val="40000"/>
                </a:schemeClr>
              </a:solidFill>
            </a:endParaRPr>
          </a:p>
        </p:txBody>
      </p:sp>
      <p:sp>
        <p:nvSpPr>
          <p:cNvPr id="31" name="TextBox 30"/>
          <p:cNvSpPr txBox="1">
            <a:spLocks noChangeArrowheads="1"/>
          </p:cNvSpPr>
          <p:nvPr/>
        </p:nvSpPr>
        <p:spPr bwMode="auto">
          <a:xfrm>
            <a:off x="2816110" y="1463182"/>
            <a:ext cx="1310525" cy="400110"/>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r>
              <a:rPr lang="en-US" sz="2000" b="1" dirty="0" smtClean="0">
                <a:solidFill>
                  <a:srgbClr val="FFFFFF"/>
                </a:solidFill>
              </a:rPr>
              <a:t>OpenJFX</a:t>
            </a:r>
            <a:endParaRPr lang="en-US" sz="2000" b="1" dirty="0">
              <a:solidFill>
                <a:srgbClr val="FFFFFF"/>
              </a:solidFill>
            </a:endParaRPr>
          </a:p>
        </p:txBody>
      </p:sp>
      <p:sp>
        <p:nvSpPr>
          <p:cNvPr id="34" name="TextBox 33"/>
          <p:cNvSpPr txBox="1">
            <a:spLocks noChangeArrowheads="1"/>
          </p:cNvSpPr>
          <p:nvPr/>
        </p:nvSpPr>
        <p:spPr bwMode="auto">
          <a:xfrm>
            <a:off x="5342151" y="4269381"/>
            <a:ext cx="2150849" cy="400110"/>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r>
              <a:rPr lang="en-US" sz="2000" b="1" dirty="0" smtClean="0">
                <a:solidFill>
                  <a:schemeClr val="accent3">
                    <a:lumMod val="60000"/>
                    <a:lumOff val="40000"/>
                  </a:schemeClr>
                </a:solidFill>
              </a:rPr>
              <a:t>SWT integration</a:t>
            </a:r>
            <a:endParaRPr lang="en-US" sz="2000" b="1" dirty="0">
              <a:solidFill>
                <a:schemeClr val="accent3">
                  <a:lumMod val="60000"/>
                  <a:lumOff val="40000"/>
                </a:schemeClr>
              </a:solidFill>
            </a:endParaRPr>
          </a:p>
        </p:txBody>
      </p:sp>
      <p:sp>
        <p:nvSpPr>
          <p:cNvPr id="35" name="TextBox 34"/>
          <p:cNvSpPr txBox="1">
            <a:spLocks noChangeArrowheads="1"/>
          </p:cNvSpPr>
          <p:nvPr/>
        </p:nvSpPr>
        <p:spPr bwMode="auto">
          <a:xfrm>
            <a:off x="246024" y="2816074"/>
            <a:ext cx="2710999"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r>
              <a:rPr lang="en-US" sz="1600" dirty="0">
                <a:solidFill>
                  <a:srgbClr val="D1DDE7"/>
                </a:solidFill>
              </a:rPr>
              <a:t>f</a:t>
            </a:r>
            <a:r>
              <a:rPr lang="en-US" sz="1600" dirty="0" smtClean="0">
                <a:solidFill>
                  <a:srgbClr val="D1DDE7"/>
                </a:solidFill>
              </a:rPr>
              <a:t>or Windows and Mac OS X</a:t>
            </a:r>
            <a:endParaRPr lang="en-US" sz="1600" dirty="0">
              <a:solidFill>
                <a:srgbClr val="D1DDE7"/>
              </a:solidFill>
            </a:endParaRPr>
          </a:p>
        </p:txBody>
      </p:sp>
      <p:sp>
        <p:nvSpPr>
          <p:cNvPr id="42" name="Rectangle 41"/>
          <p:cNvSpPr/>
          <p:nvPr/>
        </p:nvSpPr>
        <p:spPr>
          <a:xfrm>
            <a:off x="356657" y="4038084"/>
            <a:ext cx="1531188" cy="461665"/>
          </a:xfrm>
          <a:prstGeom prst="rect">
            <a:avLst/>
          </a:prstGeom>
        </p:spPr>
        <p:txBody>
          <a:bodyPr wrap="none">
            <a:spAutoFit/>
          </a:bodyPr>
          <a:lstStyle/>
          <a:p>
            <a:r>
              <a:rPr lang="en-US" sz="2400" b="1" dirty="0" smtClean="0">
                <a:solidFill>
                  <a:srgbClr val="FFFFFF"/>
                </a:solidFill>
              </a:rPr>
              <a:t>WebView</a:t>
            </a:r>
            <a:endParaRPr lang="en-US" sz="2400" dirty="0">
              <a:solidFill>
                <a:srgbClr val="FFFFFF"/>
              </a:solidFill>
            </a:endParaRPr>
          </a:p>
        </p:txBody>
      </p:sp>
      <p:sp>
        <p:nvSpPr>
          <p:cNvPr id="43" name="TextBox 42"/>
          <p:cNvSpPr txBox="1">
            <a:spLocks noChangeArrowheads="1"/>
          </p:cNvSpPr>
          <p:nvPr/>
        </p:nvSpPr>
        <p:spPr bwMode="auto">
          <a:xfrm>
            <a:off x="2304144" y="4193166"/>
            <a:ext cx="230852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r>
              <a:rPr lang="en-US" sz="2000" dirty="0" smtClean="0">
                <a:solidFill>
                  <a:schemeClr val="accent3">
                    <a:lumMod val="60000"/>
                    <a:lumOff val="40000"/>
                  </a:schemeClr>
                </a:solidFill>
              </a:rPr>
              <a:t>JavaScript-to-Java</a:t>
            </a:r>
            <a:endParaRPr lang="en-US" sz="2000" dirty="0">
              <a:solidFill>
                <a:schemeClr val="accent3">
                  <a:lumMod val="60000"/>
                  <a:lumOff val="40000"/>
                </a:schemeClr>
              </a:solidFill>
            </a:endParaRPr>
          </a:p>
        </p:txBody>
      </p:sp>
      <p:sp>
        <p:nvSpPr>
          <p:cNvPr id="44" name="Rectangle 43"/>
          <p:cNvSpPr/>
          <p:nvPr/>
        </p:nvSpPr>
        <p:spPr>
          <a:xfrm>
            <a:off x="661457" y="1142484"/>
            <a:ext cx="1022335" cy="461665"/>
          </a:xfrm>
          <a:prstGeom prst="rect">
            <a:avLst/>
          </a:prstGeom>
        </p:spPr>
        <p:txBody>
          <a:bodyPr wrap="none">
            <a:spAutoFit/>
          </a:bodyPr>
          <a:lstStyle/>
          <a:p>
            <a:r>
              <a:rPr lang="en-US" sz="2400" b="1" dirty="0" smtClean="0">
                <a:solidFill>
                  <a:schemeClr val="accent3">
                    <a:lumMod val="40000"/>
                    <a:lumOff val="60000"/>
                  </a:schemeClr>
                </a:solidFill>
              </a:rPr>
              <a:t>FXML</a:t>
            </a:r>
            <a:endParaRPr lang="en-US" sz="2400" dirty="0"/>
          </a:p>
        </p:txBody>
      </p:sp>
      <p:sp>
        <p:nvSpPr>
          <p:cNvPr id="45" name="TextBox 44"/>
          <p:cNvSpPr txBox="1">
            <a:spLocks noChangeArrowheads="1"/>
          </p:cNvSpPr>
          <p:nvPr/>
        </p:nvSpPr>
        <p:spPr bwMode="auto">
          <a:xfrm>
            <a:off x="6678423" y="2079262"/>
            <a:ext cx="1264188"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r>
              <a:rPr lang="en-US" sz="1600" dirty="0" smtClean="0">
                <a:solidFill>
                  <a:schemeClr val="accent3">
                    <a:lumMod val="60000"/>
                    <a:lumOff val="40000"/>
                  </a:schemeClr>
                </a:solidFill>
              </a:rPr>
              <a:t>Web history</a:t>
            </a:r>
            <a:endParaRPr lang="en-US" sz="1600" dirty="0">
              <a:solidFill>
                <a:schemeClr val="accent3">
                  <a:lumMod val="60000"/>
                  <a:lumOff val="40000"/>
                </a:schemeClr>
              </a:solidFill>
            </a:endParaRPr>
          </a:p>
        </p:txBody>
      </p:sp>
      <p:sp>
        <p:nvSpPr>
          <p:cNvPr id="46" name="TextBox 45"/>
          <p:cNvSpPr txBox="1">
            <a:spLocks noChangeArrowheads="1"/>
          </p:cNvSpPr>
          <p:nvPr/>
        </p:nvSpPr>
        <p:spPr bwMode="auto">
          <a:xfrm>
            <a:off x="7532092" y="2416091"/>
            <a:ext cx="1172717"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r>
              <a:rPr lang="en-US" sz="1600" dirty="0" err="1" smtClean="0">
                <a:solidFill>
                  <a:schemeClr val="accent3">
                    <a:lumMod val="60000"/>
                    <a:lumOff val="40000"/>
                  </a:schemeClr>
                </a:solidFill>
              </a:rPr>
              <a:t>PixelWriter</a:t>
            </a:r>
            <a:endParaRPr lang="en-US" sz="1600" dirty="0">
              <a:solidFill>
                <a:schemeClr val="accent3">
                  <a:lumMod val="60000"/>
                  <a:lumOff val="40000"/>
                </a:schemeClr>
              </a:solidFill>
            </a:endParaRPr>
          </a:p>
        </p:txBody>
      </p:sp>
      <p:sp>
        <p:nvSpPr>
          <p:cNvPr id="47" name="Rectangle 46"/>
          <p:cNvSpPr/>
          <p:nvPr/>
        </p:nvSpPr>
        <p:spPr>
          <a:xfrm>
            <a:off x="1662814" y="3136384"/>
            <a:ext cx="1981833" cy="584776"/>
          </a:xfrm>
          <a:prstGeom prst="rect">
            <a:avLst/>
          </a:prstGeom>
        </p:spPr>
        <p:txBody>
          <a:bodyPr wrap="none">
            <a:spAutoFit/>
          </a:bodyPr>
          <a:lstStyle/>
          <a:p>
            <a:r>
              <a:rPr lang="en-US" sz="3200" b="1" dirty="0" smtClean="0">
                <a:solidFill>
                  <a:schemeClr val="accent3">
                    <a:lumMod val="60000"/>
                    <a:lumOff val="40000"/>
                  </a:schemeClr>
                </a:solidFill>
              </a:rPr>
              <a:t>Windows</a:t>
            </a:r>
            <a:endParaRPr lang="en-US" sz="3200" dirty="0"/>
          </a:p>
        </p:txBody>
      </p:sp>
      <p:sp>
        <p:nvSpPr>
          <p:cNvPr id="48" name="TextBox 47"/>
          <p:cNvSpPr txBox="1">
            <a:spLocks noChangeArrowheads="1"/>
          </p:cNvSpPr>
          <p:nvPr/>
        </p:nvSpPr>
        <p:spPr bwMode="auto">
          <a:xfrm>
            <a:off x="5100213" y="2719981"/>
            <a:ext cx="2336197" cy="400110"/>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r>
              <a:rPr lang="en-US" sz="2000" b="1" dirty="0" smtClean="0">
                <a:solidFill>
                  <a:srgbClr val="FFFFFF"/>
                </a:solidFill>
              </a:rPr>
              <a:t>Swing integration</a:t>
            </a:r>
            <a:endParaRPr lang="en-US" sz="2000" b="1" dirty="0">
              <a:solidFill>
                <a:srgbClr val="FFFFFF"/>
              </a:solidFill>
            </a:endParaRPr>
          </a:p>
        </p:txBody>
      </p:sp>
      <p:sp>
        <p:nvSpPr>
          <p:cNvPr id="49" name="TextBox 48"/>
          <p:cNvSpPr txBox="1">
            <a:spLocks noChangeArrowheads="1"/>
          </p:cNvSpPr>
          <p:nvPr/>
        </p:nvSpPr>
        <p:spPr bwMode="auto">
          <a:xfrm>
            <a:off x="5189113" y="3507381"/>
            <a:ext cx="4052662" cy="400110"/>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r>
              <a:rPr lang="en-US" sz="2000" b="1" dirty="0" smtClean="0">
                <a:solidFill>
                  <a:schemeClr val="bg1"/>
                </a:solidFill>
              </a:rPr>
              <a:t>Hardware Accelerated Graphics</a:t>
            </a:r>
            <a:endParaRPr lang="en-US" sz="2000" b="1" dirty="0">
              <a:solidFill>
                <a:schemeClr val="bg1"/>
              </a:solidFill>
            </a:endParaRPr>
          </a:p>
        </p:txBody>
      </p:sp>
      <p:sp>
        <p:nvSpPr>
          <p:cNvPr id="50" name="Rectangle 49"/>
          <p:cNvSpPr/>
          <p:nvPr/>
        </p:nvSpPr>
        <p:spPr>
          <a:xfrm>
            <a:off x="1893357" y="3758684"/>
            <a:ext cx="1843173" cy="461665"/>
          </a:xfrm>
          <a:prstGeom prst="rect">
            <a:avLst/>
          </a:prstGeom>
        </p:spPr>
        <p:txBody>
          <a:bodyPr wrap="none">
            <a:spAutoFit/>
          </a:bodyPr>
          <a:lstStyle/>
          <a:p>
            <a:r>
              <a:rPr lang="en-US" sz="2400" b="1" dirty="0" smtClean="0">
                <a:solidFill>
                  <a:schemeClr val="accent3">
                    <a:lumMod val="40000"/>
                    <a:lumOff val="60000"/>
                  </a:schemeClr>
                </a:solidFill>
              </a:rPr>
              <a:t>UI Controls</a:t>
            </a:r>
            <a:endParaRPr lang="en-US" sz="2400" dirty="0"/>
          </a:p>
        </p:txBody>
      </p:sp>
      <p:sp>
        <p:nvSpPr>
          <p:cNvPr id="51" name="TextBox 50"/>
          <p:cNvSpPr txBox="1">
            <a:spLocks noChangeArrowheads="1"/>
          </p:cNvSpPr>
          <p:nvPr/>
        </p:nvSpPr>
        <p:spPr bwMode="auto">
          <a:xfrm>
            <a:off x="2845792" y="2352591"/>
            <a:ext cx="788998"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r>
              <a:rPr lang="en-US" sz="1600" dirty="0" smtClean="0">
                <a:solidFill>
                  <a:schemeClr val="accent3">
                    <a:lumMod val="60000"/>
                    <a:lumOff val="40000"/>
                  </a:schemeClr>
                </a:solidFill>
              </a:rPr>
              <a:t>Charts</a:t>
            </a:r>
            <a:endParaRPr lang="en-US" sz="1600" dirty="0">
              <a:solidFill>
                <a:schemeClr val="accent3">
                  <a:lumMod val="60000"/>
                  <a:lumOff val="40000"/>
                </a:schemeClr>
              </a:solidFill>
            </a:endParaRPr>
          </a:p>
        </p:txBody>
      </p:sp>
      <p:sp>
        <p:nvSpPr>
          <p:cNvPr id="52" name="TextBox 51"/>
          <p:cNvSpPr txBox="1">
            <a:spLocks noChangeArrowheads="1"/>
          </p:cNvSpPr>
          <p:nvPr/>
        </p:nvSpPr>
        <p:spPr bwMode="auto">
          <a:xfrm>
            <a:off x="7646392" y="1019091"/>
            <a:ext cx="788998"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r>
              <a:rPr lang="en-US" sz="1600" dirty="0" smtClean="0">
                <a:solidFill>
                  <a:schemeClr val="accent3">
                    <a:lumMod val="60000"/>
                    <a:lumOff val="40000"/>
                  </a:schemeClr>
                </a:solidFill>
              </a:rPr>
              <a:t>Charts</a:t>
            </a:r>
            <a:endParaRPr lang="en-US" sz="1600" dirty="0">
              <a:solidFill>
                <a:schemeClr val="accent3">
                  <a:lumMod val="60000"/>
                  <a:lumOff val="40000"/>
                </a:schemeClr>
              </a:solidFill>
            </a:endParaRPr>
          </a:p>
        </p:txBody>
      </p:sp>
      <p:sp>
        <p:nvSpPr>
          <p:cNvPr id="53" name="TextBox 52"/>
          <p:cNvSpPr txBox="1">
            <a:spLocks noChangeArrowheads="1"/>
          </p:cNvSpPr>
          <p:nvPr/>
        </p:nvSpPr>
        <p:spPr bwMode="auto">
          <a:xfrm>
            <a:off x="5191010" y="2021982"/>
            <a:ext cx="1039517" cy="400110"/>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r>
              <a:rPr lang="en-US" sz="2000" b="1" dirty="0" smtClean="0">
                <a:solidFill>
                  <a:srgbClr val="FFFFFF"/>
                </a:solidFill>
              </a:rPr>
              <a:t>HTML5</a:t>
            </a:r>
            <a:endParaRPr lang="en-US" sz="2000" b="1" dirty="0">
              <a:solidFill>
                <a:srgbClr val="FFFFFF"/>
              </a:solidFill>
            </a:endParaRPr>
          </a:p>
        </p:txBody>
      </p:sp>
      <p:sp>
        <p:nvSpPr>
          <p:cNvPr id="54" name="TextBox 53"/>
          <p:cNvSpPr txBox="1">
            <a:spLocks noChangeArrowheads="1"/>
          </p:cNvSpPr>
          <p:nvPr/>
        </p:nvSpPr>
        <p:spPr bwMode="auto">
          <a:xfrm>
            <a:off x="5673983" y="3877323"/>
            <a:ext cx="178318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r>
              <a:rPr lang="en-US" sz="2400" b="1" i="1" dirty="0">
                <a:solidFill>
                  <a:srgbClr val="FBA305"/>
                </a:solidFill>
              </a:rPr>
              <a:t>e</a:t>
            </a:r>
            <a:r>
              <a:rPr lang="en-US" sz="2400" b="1" i="1" dirty="0" smtClean="0">
                <a:solidFill>
                  <a:srgbClr val="FBA305"/>
                </a:solidFill>
              </a:rPr>
              <a:t>(</a:t>
            </a:r>
            <a:r>
              <a:rPr lang="en-US" sz="2400" b="1" i="1" dirty="0" err="1" smtClean="0">
                <a:solidFill>
                  <a:srgbClr val="FBA305"/>
                </a:solidFill>
              </a:rPr>
              <a:t>fx</a:t>
            </a:r>
            <a:r>
              <a:rPr lang="en-US" sz="2400" b="1" i="1" dirty="0" smtClean="0">
                <a:solidFill>
                  <a:srgbClr val="FBA305"/>
                </a:solidFill>
              </a:rPr>
              <a:t>)</a:t>
            </a:r>
            <a:r>
              <a:rPr lang="en-US" sz="2400" b="1" i="1" dirty="0" err="1" smtClean="0">
                <a:solidFill>
                  <a:srgbClr val="FBA305"/>
                </a:solidFill>
              </a:rPr>
              <a:t>clipse</a:t>
            </a:r>
            <a:endParaRPr lang="en-US" sz="2400" b="1" i="1" dirty="0">
              <a:solidFill>
                <a:srgbClr val="FBA305"/>
              </a:solidFill>
            </a:endParaRPr>
          </a:p>
        </p:txBody>
      </p:sp>
      <p:sp>
        <p:nvSpPr>
          <p:cNvPr id="55" name="TextBox 54"/>
          <p:cNvSpPr txBox="1">
            <a:spLocks noChangeArrowheads="1"/>
          </p:cNvSpPr>
          <p:nvPr/>
        </p:nvSpPr>
        <p:spPr bwMode="auto">
          <a:xfrm>
            <a:off x="0" y="3140723"/>
            <a:ext cx="173163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r>
              <a:rPr lang="en-US" sz="2400" b="1" i="1" dirty="0" smtClean="0">
                <a:solidFill>
                  <a:srgbClr val="FBA305"/>
                </a:solidFill>
              </a:rPr>
              <a:t>GroovyFX</a:t>
            </a:r>
            <a:endParaRPr lang="en-US" sz="2400" b="1" i="1" dirty="0">
              <a:solidFill>
                <a:srgbClr val="FBA305"/>
              </a:solidFill>
            </a:endParaRPr>
          </a:p>
        </p:txBody>
      </p:sp>
      <p:sp>
        <p:nvSpPr>
          <p:cNvPr id="57" name="TextBox 56"/>
          <p:cNvSpPr txBox="1">
            <a:spLocks noChangeArrowheads="1"/>
          </p:cNvSpPr>
          <p:nvPr/>
        </p:nvSpPr>
        <p:spPr bwMode="auto">
          <a:xfrm>
            <a:off x="5078902" y="3140723"/>
            <a:ext cx="145842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r>
              <a:rPr lang="en-US" sz="2400" b="1" i="1" dirty="0" err="1" smtClean="0">
                <a:solidFill>
                  <a:srgbClr val="FBA305"/>
                </a:solidFill>
              </a:rPr>
              <a:t>ScalaFX</a:t>
            </a:r>
            <a:endParaRPr lang="en-US" sz="2400" b="1" i="1" dirty="0">
              <a:solidFill>
                <a:srgbClr val="FBA305"/>
              </a:solidFill>
            </a:endParaRPr>
          </a:p>
        </p:txBody>
      </p:sp>
    </p:spTree>
    <p:extLst>
      <p:ext uri="{BB962C8B-B14F-4D97-AF65-F5344CB8AC3E}">
        <p14:creationId xmlns:p14="http://schemas.microsoft.com/office/powerpoint/2010/main" val="229306589"/>
      </p:ext>
    </p:extLst>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4000"/>
                                  </p:stCondLst>
                                  <p:childTnLst>
                                    <p:set>
                                      <p:cBhvr>
                                        <p:cTn id="6" dur="1" fill="hold">
                                          <p:stCondLst>
                                            <p:cond delay="0"/>
                                          </p:stCondLst>
                                        </p:cTn>
                                        <p:tgtEl>
                                          <p:spTgt spid="57"/>
                                        </p:tgtEl>
                                        <p:attrNameLst>
                                          <p:attrName>style.visibility</p:attrName>
                                        </p:attrNameLst>
                                      </p:cBhvr>
                                      <p:to>
                                        <p:strVal val="visible"/>
                                      </p:to>
                                    </p:set>
                                    <p:animEffect transition="in" filter="dissolve">
                                      <p:cBhvr>
                                        <p:cTn id="7" dur="500"/>
                                        <p:tgtEl>
                                          <p:spTgt spid="57"/>
                                        </p:tgtEl>
                                      </p:cBhvr>
                                    </p:animEffect>
                                  </p:childTnLst>
                                </p:cTn>
                              </p:par>
                              <p:par>
                                <p:cTn id="8" presetID="9" presetClass="entr" presetSubtype="0" fill="hold" grpId="0" nodeType="withEffect">
                                  <p:stCondLst>
                                    <p:cond delay="4000"/>
                                  </p:stCondLst>
                                  <p:childTnLst>
                                    <p:set>
                                      <p:cBhvr>
                                        <p:cTn id="9" dur="1" fill="hold">
                                          <p:stCondLst>
                                            <p:cond delay="0"/>
                                          </p:stCondLst>
                                        </p:cTn>
                                        <p:tgtEl>
                                          <p:spTgt spid="54"/>
                                        </p:tgtEl>
                                        <p:attrNameLst>
                                          <p:attrName>style.visibility</p:attrName>
                                        </p:attrNameLst>
                                      </p:cBhvr>
                                      <p:to>
                                        <p:strVal val="visible"/>
                                      </p:to>
                                    </p:set>
                                    <p:animEffect transition="in" filter="dissolve">
                                      <p:cBhvr>
                                        <p:cTn id="10" dur="500"/>
                                        <p:tgtEl>
                                          <p:spTgt spid="54"/>
                                        </p:tgtEl>
                                      </p:cBhvr>
                                    </p:animEffect>
                                  </p:childTnLst>
                                </p:cTn>
                              </p:par>
                              <p:par>
                                <p:cTn id="11" presetID="9" presetClass="entr" presetSubtype="0" fill="hold" grpId="0" nodeType="withEffect">
                                  <p:stCondLst>
                                    <p:cond delay="4000"/>
                                  </p:stCondLst>
                                  <p:childTnLst>
                                    <p:set>
                                      <p:cBhvr>
                                        <p:cTn id="12" dur="1" fill="hold">
                                          <p:stCondLst>
                                            <p:cond delay="0"/>
                                          </p:stCondLst>
                                        </p:cTn>
                                        <p:tgtEl>
                                          <p:spTgt spid="55"/>
                                        </p:tgtEl>
                                        <p:attrNameLst>
                                          <p:attrName>style.visibility</p:attrName>
                                        </p:attrNameLst>
                                      </p:cBhvr>
                                      <p:to>
                                        <p:strVal val="visible"/>
                                      </p:to>
                                    </p:set>
                                    <p:animEffect transition="in" filter="dissolve">
                                      <p:cBhvr>
                                        <p:cTn id="13" dur="500"/>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p:bldP spid="55" grpId="0"/>
      <p:bldP spid="5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6"/>
          <p:cNvSpPr>
            <a:spLocks noGrp="1"/>
          </p:cNvSpPr>
          <p:nvPr>
            <p:ph type="title"/>
          </p:nvPr>
        </p:nvSpPr>
        <p:spPr>
          <a:xfrm>
            <a:off x="450850" y="1582738"/>
            <a:ext cx="5027613" cy="1231900"/>
          </a:xfrm>
        </p:spPr>
        <p:txBody>
          <a:bodyPr/>
          <a:lstStyle/>
          <a:p>
            <a:pPr eaLnBrk="1" hangingPunct="1"/>
            <a:r>
              <a:rPr lang="en-US" dirty="0" smtClean="0">
                <a:effectLst>
                  <a:outerShdw blurRad="50800" dist="38100" dir="2700000" algn="tl" rotWithShape="0">
                    <a:srgbClr val="000000">
                      <a:alpha val="43000"/>
                    </a:srgbClr>
                  </a:outerShdw>
                </a:effectLst>
                <a:ea typeface="ＭＳ Ｐゴシック" pitchFamily="34" charset="-128"/>
              </a:rPr>
              <a:t>Java Strategy Keynote</a:t>
            </a:r>
          </a:p>
        </p:txBody>
      </p:sp>
      <p:sp>
        <p:nvSpPr>
          <p:cNvPr id="25603" name="Text Placeholder 7"/>
          <p:cNvSpPr>
            <a:spLocks noGrp="1"/>
          </p:cNvSpPr>
          <p:nvPr>
            <p:ph type="body" sz="quarter" idx="13"/>
          </p:nvPr>
        </p:nvSpPr>
        <p:spPr>
          <a:xfrm>
            <a:off x="450850" y="3259364"/>
            <a:ext cx="5027613" cy="1047750"/>
          </a:xfrm>
        </p:spPr>
        <p:txBody>
          <a:bodyPr/>
          <a:lstStyle/>
          <a:p>
            <a:r>
              <a:rPr lang="en-US" b="1" dirty="0">
                <a:effectLst>
                  <a:outerShdw blurRad="50800" dist="38100" dir="2700000" algn="tl" rotWithShape="0">
                    <a:srgbClr val="000000">
                      <a:alpha val="43000"/>
                    </a:srgbClr>
                  </a:outerShdw>
                </a:effectLst>
              </a:rPr>
              <a:t>Peter </a:t>
            </a:r>
            <a:r>
              <a:rPr lang="en-US" b="1" dirty="0" err="1">
                <a:effectLst>
                  <a:outerShdw blurRad="50800" dist="38100" dir="2700000" algn="tl" rotWithShape="0">
                    <a:srgbClr val="000000">
                      <a:alpha val="43000"/>
                    </a:srgbClr>
                  </a:outerShdw>
                </a:effectLst>
              </a:rPr>
              <a:t>Utzschneider</a:t>
            </a:r>
            <a:endParaRPr lang="en-US" b="1" dirty="0">
              <a:effectLst>
                <a:outerShdw blurRad="50800" dist="38100" dir="2700000" algn="tl" rotWithShape="0">
                  <a:srgbClr val="000000">
                    <a:alpha val="43000"/>
                  </a:srgbClr>
                </a:outerShdw>
              </a:effectLst>
            </a:endParaRPr>
          </a:p>
          <a:p>
            <a:r>
              <a:rPr lang="en-US" dirty="0">
                <a:effectLst>
                  <a:outerShdw blurRad="50800" dist="38100" dir="2700000" algn="tl" rotWithShape="0">
                    <a:srgbClr val="000000">
                      <a:alpha val="43000"/>
                    </a:srgbClr>
                  </a:outerShdw>
                </a:effectLst>
              </a:rPr>
              <a:t>Vice President </a:t>
            </a:r>
          </a:p>
          <a:p>
            <a:r>
              <a:rPr lang="en-US" dirty="0">
                <a:effectLst>
                  <a:outerShdw blurRad="50800" dist="38100" dir="2700000" algn="tl" rotWithShape="0">
                    <a:srgbClr val="000000">
                      <a:alpha val="43000"/>
                    </a:srgbClr>
                  </a:outerShdw>
                </a:effectLst>
              </a:rPr>
              <a:t>Java Product Management</a:t>
            </a:r>
          </a:p>
          <a:p>
            <a:pPr eaLnBrk="1" hangingPunct="1">
              <a:spcAft>
                <a:spcPct val="0"/>
              </a:spcAft>
            </a:pPr>
            <a:endParaRPr lang="en-US" dirty="0" smtClean="0">
              <a:ea typeface="ＭＳ Ｐゴシック" pitchFamily="34" charset="-128"/>
            </a:endParaRPr>
          </a:p>
        </p:txBody>
      </p:sp>
      <p:pic>
        <p:nvPicPr>
          <p:cNvPr id="3" name="Picture Placeholder 2" descr="JavaOne PPT Title v3.jpg"/>
          <p:cNvPicPr>
            <a:picLocks noGrp="1" noChangeAspect="1"/>
          </p:cNvPicPr>
          <p:nvPr>
            <p:ph type="pic" sz="quarter" idx="14"/>
          </p:nvPr>
        </p:nvPicPr>
        <p:blipFill>
          <a:blip r:embed="rId3" cstate="screen">
            <a:extLst>
              <a:ext uri="{28A0092B-C50C-407E-A947-70E740481C1C}">
                <a14:useLocalDpi xmlns:a14="http://schemas.microsoft.com/office/drawing/2010/main"/>
              </a:ext>
            </a:extLst>
          </a:blip>
          <a:srcRect/>
          <a:stretch>
            <a:fillRect/>
          </a:stretch>
        </p:blipFill>
        <p:spPr/>
      </p:pic>
      <p:pic>
        <p:nvPicPr>
          <p:cNvPr id="25605" name="Picture 8" descr="O_signature_wht_rgb.pn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103938" y="4056063"/>
            <a:ext cx="1050925"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itle 1"/>
          <p:cNvSpPr>
            <a:spLocks noGrp="1"/>
          </p:cNvSpPr>
          <p:nvPr>
            <p:ph type="title"/>
          </p:nvPr>
        </p:nvSpPr>
        <p:spPr/>
        <p:txBody>
          <a:bodyPr/>
          <a:lstStyle/>
          <a:p>
            <a:pPr eaLnBrk="1" hangingPunct="1"/>
            <a:r>
              <a:rPr lang="sv-SE" dirty="0" smtClean="0">
                <a:effectLst>
                  <a:outerShdw blurRad="50800" dist="38100" dir="2700000" algn="tl" rotWithShape="0">
                    <a:srgbClr val="000000">
                      <a:alpha val="25000"/>
                    </a:srgbClr>
                  </a:outerShdw>
                </a:effectLst>
                <a:ea typeface="ＭＳ Ｐゴシック" pitchFamily="34" charset="-128"/>
              </a:rPr>
              <a:t>JavaFX</a:t>
            </a:r>
            <a:r>
              <a:rPr lang="sv-SE" dirty="0">
                <a:effectLst>
                  <a:outerShdw blurRad="50800" dist="38100" dir="2700000" algn="tl" rotWithShape="0">
                    <a:srgbClr val="000000">
                      <a:alpha val="25000"/>
                    </a:srgbClr>
                  </a:outerShdw>
                </a:effectLst>
                <a:ea typeface="ＭＳ Ｐゴシック" pitchFamily="34" charset="-128"/>
              </a:rPr>
              <a:t> </a:t>
            </a:r>
            <a:r>
              <a:rPr lang="sv-SE" dirty="0" err="1" smtClean="0">
                <a:effectLst>
                  <a:outerShdw blurRad="50800" dist="38100" dir="2700000" algn="tl" rotWithShape="0">
                    <a:srgbClr val="000000">
                      <a:alpha val="25000"/>
                    </a:srgbClr>
                  </a:outerShdw>
                </a:effectLst>
                <a:ea typeface="ＭＳ Ｐゴシック" pitchFamily="34" charset="-128"/>
              </a:rPr>
              <a:t>Deployments</a:t>
            </a:r>
            <a:endParaRPr lang="en-US" dirty="0" smtClean="0">
              <a:solidFill>
                <a:srgbClr val="FF0000"/>
              </a:solidFill>
              <a:effectLst>
                <a:outerShdw blurRad="50800" dist="38100" dir="2700000" algn="tl" rotWithShape="0">
                  <a:srgbClr val="000000">
                    <a:alpha val="25000"/>
                  </a:srgbClr>
                </a:outerShdw>
              </a:effectLst>
              <a:ea typeface="ＭＳ Ｐゴシック" pitchFamily="34" charset="-128"/>
            </a:endParaRPr>
          </a:p>
        </p:txBody>
      </p:sp>
      <p:pic>
        <p:nvPicPr>
          <p:cNvPr id="12" name="Picture 11" descr="celer_logo_with_shadow.png"/>
          <p:cNvPicPr>
            <a:picLocks noChangeAspect="1"/>
          </p:cNvPicPr>
          <p:nvPr/>
        </p:nvPicPr>
        <p:blipFill>
          <a:blip r:embed="rId3"/>
          <a:stretch>
            <a:fillRect/>
          </a:stretch>
        </p:blipFill>
        <p:spPr>
          <a:xfrm>
            <a:off x="258209" y="3050591"/>
            <a:ext cx="1928837" cy="705872"/>
          </a:xfrm>
          <a:prstGeom prst="rect">
            <a:avLst/>
          </a:prstGeom>
        </p:spPr>
      </p:pic>
      <p:pic>
        <p:nvPicPr>
          <p:cNvPr id="13" name="Picture 12" descr="healthconnect logo.png"/>
          <p:cNvPicPr>
            <a:picLocks noChangeAspect="1"/>
          </p:cNvPicPr>
          <p:nvPr/>
        </p:nvPicPr>
        <p:blipFill>
          <a:blip r:embed="rId4"/>
          <a:stretch>
            <a:fillRect/>
          </a:stretch>
        </p:blipFill>
        <p:spPr>
          <a:xfrm>
            <a:off x="144981" y="1416315"/>
            <a:ext cx="2245561" cy="872561"/>
          </a:xfrm>
          <a:prstGeom prst="rect">
            <a:avLst/>
          </a:prstGeom>
        </p:spPr>
      </p:pic>
      <p:pic>
        <p:nvPicPr>
          <p:cNvPr id="14" name="Picture 13" descr="QuantCell logo.png"/>
          <p:cNvPicPr>
            <a:picLocks noChangeAspect="1"/>
          </p:cNvPicPr>
          <p:nvPr/>
        </p:nvPicPr>
        <p:blipFill>
          <a:blip r:embed="rId5"/>
          <a:stretch>
            <a:fillRect/>
          </a:stretch>
        </p:blipFill>
        <p:spPr>
          <a:xfrm>
            <a:off x="2532376" y="1599113"/>
            <a:ext cx="1844009" cy="507102"/>
          </a:xfrm>
          <a:prstGeom prst="rect">
            <a:avLst/>
          </a:prstGeom>
        </p:spPr>
      </p:pic>
      <p:pic>
        <p:nvPicPr>
          <p:cNvPr id="2" name="Picture 1" descr="Belgorail_logo.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679849" y="1436250"/>
            <a:ext cx="1881387" cy="930564"/>
          </a:xfrm>
          <a:prstGeom prst="rect">
            <a:avLst/>
          </a:prstGeom>
        </p:spPr>
      </p:pic>
      <p:pic>
        <p:nvPicPr>
          <p:cNvPr id="5" name="Picture 4" descr="captaincasa.jpe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783886" y="1647532"/>
            <a:ext cx="2221574" cy="407555"/>
          </a:xfrm>
          <a:prstGeom prst="rect">
            <a:avLst/>
          </a:prstGeom>
        </p:spPr>
      </p:pic>
      <p:pic>
        <p:nvPicPr>
          <p:cNvPr id="3" name="Picture 2" descr="Navis.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692400" y="2997200"/>
            <a:ext cx="1859156" cy="816810"/>
          </a:xfrm>
          <a:prstGeom prst="rect">
            <a:avLst/>
          </a:prstGeom>
        </p:spPr>
      </p:pic>
      <p:pic>
        <p:nvPicPr>
          <p:cNvPr id="4" name="Picture 3" descr="Mint.pn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978400" y="3048000"/>
            <a:ext cx="1627524" cy="865574"/>
          </a:xfrm>
          <a:prstGeom prst="rect">
            <a:avLst/>
          </a:prstGeom>
        </p:spPr>
      </p:pic>
      <p:pic>
        <p:nvPicPr>
          <p:cNvPr id="7" name="Picture 6" descr="DooApp.png"/>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289800" y="2806700"/>
            <a:ext cx="1194736" cy="1206928"/>
          </a:xfrm>
          <a:prstGeom prst="rect">
            <a:avLst/>
          </a:prstGeom>
        </p:spPr>
      </p:pic>
    </p:spTree>
    <p:extLst>
      <p:ext uri="{BB962C8B-B14F-4D97-AF65-F5344CB8AC3E}">
        <p14:creationId xmlns:p14="http://schemas.microsoft.com/office/powerpoint/2010/main" val="2880967300"/>
      </p:ext>
    </p:extLst>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dissolve">
                                      <p:cBhvr>
                                        <p:cTn id="7" dur="500"/>
                                        <p:tgtEl>
                                          <p:spTgt spid="13"/>
                                        </p:tgtEl>
                                      </p:cBhvr>
                                    </p:animEffect>
                                  </p:childTnLst>
                                </p:cTn>
                              </p:par>
                            </p:childTnLst>
                          </p:cTn>
                        </p:par>
                        <p:par>
                          <p:cTn id="8" fill="hold">
                            <p:stCondLst>
                              <p:cond delay="500"/>
                            </p:stCondLst>
                            <p:childTnLst>
                              <p:par>
                                <p:cTn id="9" presetID="9" presetClass="entr" presetSubtype="0" fill="hold"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dissolve">
                                      <p:cBhvr>
                                        <p:cTn id="11" dur="500"/>
                                        <p:tgtEl>
                                          <p:spTgt spid="14"/>
                                        </p:tgtEl>
                                      </p:cBhvr>
                                    </p:animEffect>
                                  </p:childTnLst>
                                </p:cTn>
                              </p:par>
                            </p:childTnLst>
                          </p:cTn>
                        </p:par>
                        <p:par>
                          <p:cTn id="12" fill="hold">
                            <p:stCondLst>
                              <p:cond delay="1000"/>
                            </p:stCondLst>
                            <p:childTnLst>
                              <p:par>
                                <p:cTn id="13" presetID="9" presetClass="entr" presetSubtype="0" fill="hold" nodeType="after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dissolve">
                                      <p:cBhvr>
                                        <p:cTn id="15" dur="500"/>
                                        <p:tgtEl>
                                          <p:spTgt spid="2"/>
                                        </p:tgtEl>
                                      </p:cBhvr>
                                    </p:animEffect>
                                  </p:childTnLst>
                                </p:cTn>
                              </p:par>
                            </p:childTnLst>
                          </p:cTn>
                        </p:par>
                        <p:par>
                          <p:cTn id="16" fill="hold">
                            <p:stCondLst>
                              <p:cond delay="1500"/>
                            </p:stCondLst>
                            <p:childTnLst>
                              <p:par>
                                <p:cTn id="17" presetID="9" presetClass="entr" presetSubtype="0" fill="hold"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dissolve">
                                      <p:cBhvr>
                                        <p:cTn id="19" dur="500"/>
                                        <p:tgtEl>
                                          <p:spTgt spid="5"/>
                                        </p:tgtEl>
                                      </p:cBhvr>
                                    </p:animEffect>
                                  </p:childTnLst>
                                </p:cTn>
                              </p:par>
                            </p:childTnLst>
                          </p:cTn>
                        </p:par>
                        <p:par>
                          <p:cTn id="20" fill="hold">
                            <p:stCondLst>
                              <p:cond delay="2000"/>
                            </p:stCondLst>
                            <p:childTnLst>
                              <p:par>
                                <p:cTn id="21" presetID="9" presetClass="entr" presetSubtype="0" fill="hold" nodeType="after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dissolve">
                                      <p:cBhvr>
                                        <p:cTn id="23" dur="500"/>
                                        <p:tgtEl>
                                          <p:spTgt spid="12"/>
                                        </p:tgtEl>
                                      </p:cBhvr>
                                    </p:animEffect>
                                  </p:childTnLst>
                                </p:cTn>
                              </p:par>
                            </p:childTnLst>
                          </p:cTn>
                        </p:par>
                        <p:par>
                          <p:cTn id="24" fill="hold">
                            <p:stCondLst>
                              <p:cond delay="2500"/>
                            </p:stCondLst>
                            <p:childTnLst>
                              <p:par>
                                <p:cTn id="25" presetID="9" presetClass="entr" presetSubtype="0" fill="hold" nodeType="after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dissolve">
                                      <p:cBhvr>
                                        <p:cTn id="27" dur="500"/>
                                        <p:tgtEl>
                                          <p:spTgt spid="3"/>
                                        </p:tgtEl>
                                      </p:cBhvr>
                                    </p:animEffect>
                                  </p:childTnLst>
                                </p:cTn>
                              </p:par>
                            </p:childTnLst>
                          </p:cTn>
                        </p:par>
                        <p:par>
                          <p:cTn id="28" fill="hold">
                            <p:stCondLst>
                              <p:cond delay="3000"/>
                            </p:stCondLst>
                            <p:childTnLst>
                              <p:par>
                                <p:cTn id="29" presetID="9" presetClass="entr" presetSubtype="0" fill="hold" nodeType="afterEffect">
                                  <p:stCondLst>
                                    <p:cond delay="0"/>
                                  </p:stCondLst>
                                  <p:childTnLst>
                                    <p:set>
                                      <p:cBhvr>
                                        <p:cTn id="30" dur="1" fill="hold">
                                          <p:stCondLst>
                                            <p:cond delay="0"/>
                                          </p:stCondLst>
                                        </p:cTn>
                                        <p:tgtEl>
                                          <p:spTgt spid="4"/>
                                        </p:tgtEl>
                                        <p:attrNameLst>
                                          <p:attrName>style.visibility</p:attrName>
                                        </p:attrNameLst>
                                      </p:cBhvr>
                                      <p:to>
                                        <p:strVal val="visible"/>
                                      </p:to>
                                    </p:set>
                                    <p:animEffect transition="in" filter="dissolve">
                                      <p:cBhvr>
                                        <p:cTn id="31" dur="500"/>
                                        <p:tgtEl>
                                          <p:spTgt spid="4"/>
                                        </p:tgtEl>
                                      </p:cBhvr>
                                    </p:animEffect>
                                  </p:childTnLst>
                                </p:cTn>
                              </p:par>
                            </p:childTnLst>
                          </p:cTn>
                        </p:par>
                        <p:par>
                          <p:cTn id="32" fill="hold">
                            <p:stCondLst>
                              <p:cond delay="3500"/>
                            </p:stCondLst>
                            <p:childTnLst>
                              <p:par>
                                <p:cTn id="33" presetID="9" presetClass="entr" presetSubtype="0" fill="hold" nodeType="after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dissolve">
                                      <p:cBhvr>
                                        <p:cTn id="3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Fun with Mac App Store and </a:t>
            </a:r>
            <a:r>
              <a:rPr lang="en-US" dirty="0" err="1" smtClean="0"/>
              <a:t>OpenJFX</a:t>
            </a:r>
            <a:r>
              <a:rPr lang="en-US" dirty="0" smtClean="0"/>
              <a:t>!</a:t>
            </a:r>
            <a:endParaRPr lang="en-US" dirty="0"/>
          </a:p>
        </p:txBody>
      </p:sp>
      <p:pic>
        <p:nvPicPr>
          <p:cNvPr id="5" name="Picture 4" descr="Screen Shot 2012-12-03 at 3.37.40 PM.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71477" y="867108"/>
            <a:ext cx="4099945" cy="3336592"/>
          </a:xfrm>
          <a:prstGeom prst="rect">
            <a:avLst/>
          </a:prstGeom>
          <a:effectLst>
            <a:outerShdw blurRad="50800" dist="38100" dir="2700000" algn="tl" rotWithShape="0">
              <a:srgbClr val="000000">
                <a:alpha val="43000"/>
              </a:srgbClr>
            </a:outerShdw>
          </a:effectLst>
        </p:spPr>
      </p:pic>
      <p:sp>
        <p:nvSpPr>
          <p:cNvPr id="7" name="Rectangle 6"/>
          <p:cNvSpPr/>
          <p:nvPr/>
        </p:nvSpPr>
        <p:spPr>
          <a:xfrm>
            <a:off x="4386627" y="1320284"/>
            <a:ext cx="4732416" cy="338554"/>
          </a:xfrm>
          <a:prstGeom prst="rect">
            <a:avLst/>
          </a:prstGeom>
        </p:spPr>
        <p:txBody>
          <a:bodyPr wrap="square">
            <a:spAutoFit/>
          </a:bodyPr>
          <a:lstStyle/>
          <a:p>
            <a:r>
              <a:rPr lang="en-US" sz="1600" dirty="0">
                <a:solidFill>
                  <a:srgbClr val="5382A1"/>
                </a:solidFill>
              </a:rPr>
              <a:t>http://</a:t>
            </a:r>
            <a:r>
              <a:rPr lang="en-US" sz="1600" dirty="0" err="1">
                <a:solidFill>
                  <a:srgbClr val="5382A1"/>
                </a:solidFill>
              </a:rPr>
              <a:t>openjdk.java.net</a:t>
            </a:r>
            <a:r>
              <a:rPr lang="en-US" sz="1600" dirty="0">
                <a:solidFill>
                  <a:srgbClr val="5382A1"/>
                </a:solidFill>
              </a:rPr>
              <a:t>/projects/</a:t>
            </a:r>
            <a:r>
              <a:rPr lang="en-US" sz="1600" dirty="0" err="1" smtClean="0">
                <a:solidFill>
                  <a:srgbClr val="5382A1"/>
                </a:solidFill>
              </a:rPr>
              <a:t>openjfx</a:t>
            </a:r>
            <a:endParaRPr lang="en-US" sz="1600" dirty="0">
              <a:solidFill>
                <a:srgbClr val="5382A1"/>
              </a:solidFill>
            </a:endParaRPr>
          </a:p>
        </p:txBody>
      </p:sp>
      <p:sp>
        <p:nvSpPr>
          <p:cNvPr id="8" name="Rectangle 7"/>
          <p:cNvSpPr/>
          <p:nvPr/>
        </p:nvSpPr>
        <p:spPr>
          <a:xfrm>
            <a:off x="4386627" y="1637784"/>
            <a:ext cx="6196707" cy="338554"/>
          </a:xfrm>
          <a:prstGeom prst="rect">
            <a:avLst/>
          </a:prstGeom>
        </p:spPr>
        <p:txBody>
          <a:bodyPr wrap="square">
            <a:spAutoFit/>
          </a:bodyPr>
          <a:lstStyle/>
          <a:p>
            <a:r>
              <a:rPr lang="en-US" sz="1600" dirty="0">
                <a:solidFill>
                  <a:srgbClr val="5382A1"/>
                </a:solidFill>
              </a:rPr>
              <a:t>http://</a:t>
            </a:r>
            <a:r>
              <a:rPr lang="en-US" sz="1600" dirty="0" err="1">
                <a:solidFill>
                  <a:srgbClr val="5382A1"/>
                </a:solidFill>
              </a:rPr>
              <a:t>javafx-jira.kenai.com</a:t>
            </a:r>
            <a:r>
              <a:rPr lang="en-US" sz="1600" dirty="0">
                <a:solidFill>
                  <a:srgbClr val="5382A1"/>
                </a:solidFill>
              </a:rPr>
              <a:t>/secure/</a:t>
            </a:r>
            <a:r>
              <a:rPr lang="en-US" sz="1600" dirty="0" err="1">
                <a:solidFill>
                  <a:srgbClr val="5382A1"/>
                </a:solidFill>
              </a:rPr>
              <a:t>Dashboard.jspa</a:t>
            </a:r>
            <a:endParaRPr lang="en-US" sz="1600" dirty="0">
              <a:solidFill>
                <a:srgbClr val="5382A1"/>
              </a:solidFill>
            </a:endParaRPr>
          </a:p>
        </p:txBody>
      </p:sp>
      <p:sp>
        <p:nvSpPr>
          <p:cNvPr id="10" name="Rectangle 9"/>
          <p:cNvSpPr/>
          <p:nvPr/>
        </p:nvSpPr>
        <p:spPr>
          <a:xfrm>
            <a:off x="4386627" y="2379186"/>
            <a:ext cx="4643073" cy="1815882"/>
          </a:xfrm>
          <a:prstGeom prst="rect">
            <a:avLst/>
          </a:prstGeom>
          <a:solidFill>
            <a:schemeClr val="accent1"/>
          </a:solidFill>
          <a:ln>
            <a:solidFill>
              <a:schemeClr val="accent1"/>
            </a:solidFill>
          </a:ln>
          <a:effectLst>
            <a:outerShdw blurRad="50800" dist="38100" dir="2700000" algn="tl" rotWithShape="0">
              <a:srgbClr val="000000">
                <a:alpha val="43000"/>
              </a:srgbClr>
            </a:outerShdw>
          </a:effectLst>
        </p:spPr>
        <p:txBody>
          <a:bodyPr wrap="square">
            <a:spAutoFit/>
          </a:bodyPr>
          <a:lstStyle/>
          <a:p>
            <a:r>
              <a:rPr lang="en-US" sz="1600" i="1" dirty="0" smtClean="0">
                <a:solidFill>
                  <a:schemeClr val="bg1"/>
                </a:solidFill>
              </a:rPr>
              <a:t>JavaFX </a:t>
            </a:r>
            <a:r>
              <a:rPr lang="en-US" sz="1600" i="1" dirty="0">
                <a:solidFill>
                  <a:schemeClr val="bg1"/>
                </a:solidFill>
              </a:rPr>
              <a:t>technology holds a lot of promise and developing it in an open-</a:t>
            </a:r>
            <a:r>
              <a:rPr lang="en-US" sz="1600" i="1" dirty="0" smtClean="0">
                <a:solidFill>
                  <a:schemeClr val="bg1"/>
                </a:solidFill>
              </a:rPr>
              <a:t>source manner </a:t>
            </a:r>
            <a:r>
              <a:rPr lang="en-US" sz="1600" i="1" dirty="0">
                <a:solidFill>
                  <a:schemeClr val="bg1"/>
                </a:solidFill>
              </a:rPr>
              <a:t>only makes it more so. </a:t>
            </a:r>
            <a:r>
              <a:rPr lang="en-US" sz="1600" i="1" dirty="0" smtClean="0">
                <a:solidFill>
                  <a:schemeClr val="bg1"/>
                </a:solidFill>
              </a:rPr>
              <a:t>We would </a:t>
            </a:r>
            <a:r>
              <a:rPr lang="en-US" sz="1600" i="1" dirty="0">
                <a:solidFill>
                  <a:schemeClr val="bg1"/>
                </a:solidFill>
              </a:rPr>
              <a:t>like to contribute to </a:t>
            </a:r>
            <a:r>
              <a:rPr lang="en-US" sz="1600" i="1" dirty="0" smtClean="0">
                <a:solidFill>
                  <a:schemeClr val="bg1"/>
                </a:solidFill>
              </a:rPr>
              <a:t>this project </a:t>
            </a:r>
            <a:r>
              <a:rPr lang="en-US" sz="1600" i="1" dirty="0">
                <a:solidFill>
                  <a:schemeClr val="bg1"/>
                </a:solidFill>
              </a:rPr>
              <a:t>just like we contribute to </a:t>
            </a:r>
            <a:r>
              <a:rPr lang="en-US" sz="1600" i="1" dirty="0" err="1">
                <a:solidFill>
                  <a:schemeClr val="bg1"/>
                </a:solidFill>
              </a:rPr>
              <a:t>OpenJDK</a:t>
            </a:r>
            <a:r>
              <a:rPr lang="en-US" sz="1600" i="1" dirty="0" smtClean="0">
                <a:solidFill>
                  <a:schemeClr val="bg1"/>
                </a:solidFill>
              </a:rPr>
              <a:t>.</a:t>
            </a:r>
          </a:p>
          <a:p>
            <a:endParaRPr lang="en-US" sz="1600" i="1" dirty="0" smtClean="0">
              <a:solidFill>
                <a:schemeClr val="bg1"/>
              </a:solidFill>
            </a:endParaRPr>
          </a:p>
          <a:p>
            <a:r>
              <a:rPr lang="en-US" sz="1600" dirty="0" smtClean="0">
                <a:solidFill>
                  <a:schemeClr val="bg1"/>
                </a:solidFill>
              </a:rPr>
              <a:t>-- Deepak </a:t>
            </a:r>
            <a:r>
              <a:rPr lang="en-US" sz="1600" dirty="0" err="1" smtClean="0">
                <a:solidFill>
                  <a:schemeClr val="bg1"/>
                </a:solidFill>
              </a:rPr>
              <a:t>Bhole</a:t>
            </a:r>
            <a:r>
              <a:rPr lang="en-US" sz="1600" dirty="0" smtClean="0">
                <a:solidFill>
                  <a:schemeClr val="bg1"/>
                </a:solidFill>
              </a:rPr>
              <a:t>, Red Hat</a:t>
            </a:r>
          </a:p>
          <a:p>
            <a:endParaRPr lang="en-US" sz="1600" dirty="0"/>
          </a:p>
        </p:txBody>
      </p:sp>
      <p:pic>
        <p:nvPicPr>
          <p:cNvPr id="3" name="Picture 2" descr="OpenJDK.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86627" y="863600"/>
            <a:ext cx="1170354" cy="323066"/>
          </a:xfrm>
          <a:prstGeom prst="rect">
            <a:avLst/>
          </a:prstGeom>
          <a:effectLst/>
        </p:spPr>
      </p:pic>
    </p:spTree>
    <p:extLst>
      <p:ext uri="{BB962C8B-B14F-4D97-AF65-F5344CB8AC3E}">
        <p14:creationId xmlns:p14="http://schemas.microsoft.com/office/powerpoint/2010/main" val="1415421102"/>
      </p:ext>
    </p:extLst>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dissolv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0" y="914399"/>
            <a:ext cx="9144000" cy="3743662"/>
          </a:xfrm>
          <a:prstGeom prst="rect">
            <a:avLst/>
          </a:prstGeom>
          <a:gradFill flip="none" rotWithShape="1">
            <a:gsLst>
              <a:gs pos="100000">
                <a:srgbClr val="2D5068"/>
              </a:gs>
              <a:gs pos="0">
                <a:schemeClr val="accent1">
                  <a:shade val="30000"/>
                  <a:satMod val="115000"/>
                </a:schemeClr>
              </a:gs>
              <a:gs pos="64000">
                <a:srgbClr val="497D9F"/>
              </a:gs>
              <a:gs pos="43000">
                <a:schemeClr val="accent1">
                  <a:shade val="100000"/>
                  <a:satMod val="115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202" name="Title 1"/>
          <p:cNvSpPr>
            <a:spLocks noGrp="1"/>
          </p:cNvSpPr>
          <p:nvPr>
            <p:ph type="title"/>
          </p:nvPr>
        </p:nvSpPr>
        <p:spPr>
          <a:xfrm>
            <a:off x="804347" y="245538"/>
            <a:ext cx="8229586" cy="406395"/>
          </a:xfrm>
        </p:spPr>
        <p:txBody>
          <a:bodyPr>
            <a:normAutofit/>
          </a:bodyPr>
          <a:lstStyle/>
          <a:p>
            <a:pPr eaLnBrk="1" hangingPunct="1"/>
            <a:r>
              <a:rPr lang="en-US" dirty="0" smtClean="0">
                <a:ea typeface="ＭＳ Ｐゴシック" pitchFamily="34" charset="-128"/>
              </a:rPr>
              <a:t>JavaFX 8 and Beyond</a:t>
            </a:r>
            <a:endParaRPr lang="en-US" dirty="0" smtClean="0">
              <a:solidFill>
                <a:srgbClr val="FF0000"/>
              </a:solidFill>
              <a:ea typeface="ＭＳ Ｐゴシック" pitchFamily="34" charset="-128"/>
            </a:endParaRPr>
          </a:p>
        </p:txBody>
      </p:sp>
      <p:sp>
        <p:nvSpPr>
          <p:cNvPr id="6" name="Rectangle 5"/>
          <p:cNvSpPr>
            <a:spLocks noChangeArrowheads="1"/>
          </p:cNvSpPr>
          <p:nvPr/>
        </p:nvSpPr>
        <p:spPr bwMode="auto">
          <a:xfrm>
            <a:off x="4875327" y="1400920"/>
            <a:ext cx="224937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sz="2800" b="1" dirty="0" smtClean="0">
                <a:solidFill>
                  <a:schemeClr val="accent3">
                    <a:lumMod val="40000"/>
                    <a:lumOff val="60000"/>
                  </a:schemeClr>
                </a:solidFill>
              </a:rPr>
              <a:t>Multi-Touch</a:t>
            </a:r>
            <a:endParaRPr lang="en-US" sz="2800" b="1" dirty="0">
              <a:solidFill>
                <a:schemeClr val="accent3">
                  <a:lumMod val="40000"/>
                  <a:lumOff val="60000"/>
                </a:schemeClr>
              </a:solidFill>
            </a:endParaRPr>
          </a:p>
        </p:txBody>
      </p:sp>
      <p:sp>
        <p:nvSpPr>
          <p:cNvPr id="8" name="Rectangle 7"/>
          <p:cNvSpPr>
            <a:spLocks noChangeArrowheads="1"/>
          </p:cNvSpPr>
          <p:nvPr/>
        </p:nvSpPr>
        <p:spPr bwMode="auto">
          <a:xfrm>
            <a:off x="0" y="2431365"/>
            <a:ext cx="2929007" cy="584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3200" b="1" dirty="0" smtClean="0">
                <a:solidFill>
                  <a:schemeClr val="accent3">
                    <a:lumMod val="40000"/>
                    <a:lumOff val="60000"/>
                  </a:schemeClr>
                </a:solidFill>
              </a:rPr>
              <a:t>Scene Builder</a:t>
            </a:r>
            <a:endParaRPr lang="en-US" sz="3200" b="1" dirty="0">
              <a:solidFill>
                <a:schemeClr val="accent3">
                  <a:lumMod val="40000"/>
                  <a:lumOff val="60000"/>
                </a:schemeClr>
              </a:solidFill>
            </a:endParaRPr>
          </a:p>
        </p:txBody>
      </p:sp>
      <p:sp>
        <p:nvSpPr>
          <p:cNvPr id="11" name="TextBox 10"/>
          <p:cNvSpPr txBox="1">
            <a:spLocks noChangeArrowheads="1"/>
          </p:cNvSpPr>
          <p:nvPr/>
        </p:nvSpPr>
        <p:spPr bwMode="auto">
          <a:xfrm>
            <a:off x="5205902" y="2607323"/>
            <a:ext cx="233599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r>
              <a:rPr lang="en-US" sz="2400" dirty="0" smtClean="0">
                <a:solidFill>
                  <a:schemeClr val="accent3">
                    <a:lumMod val="60000"/>
                    <a:lumOff val="40000"/>
                  </a:schemeClr>
                </a:solidFill>
              </a:rPr>
              <a:t>Advanced Cells</a:t>
            </a:r>
            <a:endParaRPr lang="en-US" sz="2400" dirty="0">
              <a:solidFill>
                <a:schemeClr val="accent3">
                  <a:lumMod val="60000"/>
                  <a:lumOff val="40000"/>
                </a:schemeClr>
              </a:solidFill>
            </a:endParaRPr>
          </a:p>
        </p:txBody>
      </p:sp>
      <p:sp>
        <p:nvSpPr>
          <p:cNvPr id="16" name="TextBox 15"/>
          <p:cNvSpPr txBox="1">
            <a:spLocks noChangeArrowheads="1"/>
          </p:cNvSpPr>
          <p:nvPr/>
        </p:nvSpPr>
        <p:spPr bwMode="auto">
          <a:xfrm>
            <a:off x="121752" y="977705"/>
            <a:ext cx="2282396" cy="584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r>
              <a:rPr lang="en-US" sz="3200" b="1" dirty="0" smtClean="0">
                <a:solidFill>
                  <a:srgbClr val="FFFFFF"/>
                </a:solidFill>
              </a:rPr>
              <a:t>Embedded</a:t>
            </a:r>
            <a:endParaRPr lang="en-US" sz="3200" b="1" dirty="0">
              <a:solidFill>
                <a:srgbClr val="FFFFFF"/>
              </a:solidFill>
            </a:endParaRPr>
          </a:p>
        </p:txBody>
      </p:sp>
      <p:sp>
        <p:nvSpPr>
          <p:cNvPr id="17" name="TextBox 16"/>
          <p:cNvSpPr txBox="1">
            <a:spLocks noChangeArrowheads="1"/>
          </p:cNvSpPr>
          <p:nvPr/>
        </p:nvSpPr>
        <p:spPr bwMode="auto">
          <a:xfrm>
            <a:off x="102193" y="4070843"/>
            <a:ext cx="237995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r>
              <a:rPr lang="en-US" sz="2800" b="1" dirty="0" smtClean="0">
                <a:solidFill>
                  <a:schemeClr val="bg1"/>
                </a:solidFill>
              </a:rPr>
              <a:t>Performance</a:t>
            </a:r>
            <a:endParaRPr lang="en-US" sz="2800" b="1" dirty="0">
              <a:solidFill>
                <a:schemeClr val="bg1"/>
              </a:solidFill>
            </a:endParaRPr>
          </a:p>
        </p:txBody>
      </p:sp>
      <p:sp>
        <p:nvSpPr>
          <p:cNvPr id="18" name="TextBox 17"/>
          <p:cNvSpPr txBox="1">
            <a:spLocks noChangeArrowheads="1"/>
          </p:cNvSpPr>
          <p:nvPr/>
        </p:nvSpPr>
        <p:spPr bwMode="auto">
          <a:xfrm>
            <a:off x="1439533" y="3110992"/>
            <a:ext cx="2001269" cy="584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r>
              <a:rPr lang="en-US" sz="3200" b="1" dirty="0" smtClean="0">
                <a:solidFill>
                  <a:srgbClr val="FFFFFF"/>
                </a:solidFill>
              </a:rPr>
              <a:t>Rich Text</a:t>
            </a:r>
            <a:endParaRPr lang="en-US" sz="3200" b="1" dirty="0">
              <a:solidFill>
                <a:srgbClr val="FFFFFF"/>
              </a:solidFill>
            </a:endParaRPr>
          </a:p>
        </p:txBody>
      </p:sp>
      <p:sp>
        <p:nvSpPr>
          <p:cNvPr id="22" name="TextBox 21"/>
          <p:cNvSpPr txBox="1">
            <a:spLocks noChangeArrowheads="1"/>
          </p:cNvSpPr>
          <p:nvPr/>
        </p:nvSpPr>
        <p:spPr bwMode="auto">
          <a:xfrm>
            <a:off x="307434" y="3245559"/>
            <a:ext cx="97154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r>
              <a:rPr lang="en-US" sz="4800" b="1" dirty="0" smtClean="0">
                <a:solidFill>
                  <a:schemeClr val="bg1"/>
                </a:solidFill>
              </a:rPr>
              <a:t>3D</a:t>
            </a:r>
            <a:endParaRPr lang="en-US" sz="4800" b="1" dirty="0">
              <a:solidFill>
                <a:schemeClr val="bg1"/>
              </a:solidFill>
            </a:endParaRPr>
          </a:p>
        </p:txBody>
      </p:sp>
      <p:pic>
        <p:nvPicPr>
          <p:cNvPr id="13" name="Picture 1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663524" y="1234789"/>
            <a:ext cx="1588495" cy="2715814"/>
          </a:xfrm>
          <a:prstGeom prst="rect">
            <a:avLst/>
          </a:prstGeom>
          <a:effectLst>
            <a:outerShdw blurRad="50800" dist="38100" dir="2700000" algn="tl" rotWithShape="0">
              <a:prstClr val="black">
                <a:alpha val="40000"/>
              </a:prstClr>
            </a:outerShdw>
          </a:effectLst>
        </p:spPr>
      </p:pic>
      <p:sp>
        <p:nvSpPr>
          <p:cNvPr id="25" name="TextBox 24"/>
          <p:cNvSpPr txBox="1">
            <a:spLocks noChangeArrowheads="1"/>
          </p:cNvSpPr>
          <p:nvPr/>
        </p:nvSpPr>
        <p:spPr bwMode="auto">
          <a:xfrm>
            <a:off x="5286767" y="3736054"/>
            <a:ext cx="149271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r>
              <a:rPr lang="en-US" sz="2400" dirty="0" smtClean="0">
                <a:solidFill>
                  <a:schemeClr val="accent3">
                    <a:lumMod val="60000"/>
                    <a:lumOff val="40000"/>
                  </a:schemeClr>
                </a:solidFill>
              </a:rPr>
              <a:t>Snapshot</a:t>
            </a:r>
            <a:endParaRPr lang="en-US" sz="2400" dirty="0">
              <a:solidFill>
                <a:schemeClr val="accent3">
                  <a:lumMod val="60000"/>
                  <a:lumOff val="40000"/>
                </a:schemeClr>
              </a:solidFill>
            </a:endParaRPr>
          </a:p>
        </p:txBody>
      </p:sp>
      <p:sp>
        <p:nvSpPr>
          <p:cNvPr id="31" name="TextBox 30"/>
          <p:cNvSpPr txBox="1">
            <a:spLocks noChangeArrowheads="1"/>
          </p:cNvSpPr>
          <p:nvPr/>
        </p:nvSpPr>
        <p:spPr bwMode="auto">
          <a:xfrm>
            <a:off x="7032510" y="1018682"/>
            <a:ext cx="1928533" cy="646331"/>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r>
              <a:rPr lang="en-US" sz="3600" b="1" dirty="0" smtClean="0">
                <a:solidFill>
                  <a:srgbClr val="FFFFFF"/>
                </a:solidFill>
              </a:rPr>
              <a:t>Printing</a:t>
            </a:r>
            <a:endParaRPr lang="en-US" sz="3600" b="1" dirty="0">
              <a:solidFill>
                <a:srgbClr val="FFFFFF"/>
              </a:solidFill>
            </a:endParaRPr>
          </a:p>
        </p:txBody>
      </p:sp>
      <p:sp>
        <p:nvSpPr>
          <p:cNvPr id="32" name="TextBox 31"/>
          <p:cNvSpPr txBox="1">
            <a:spLocks noChangeArrowheads="1"/>
          </p:cNvSpPr>
          <p:nvPr/>
        </p:nvSpPr>
        <p:spPr bwMode="auto">
          <a:xfrm>
            <a:off x="3181430" y="4033966"/>
            <a:ext cx="1302059"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r>
              <a:rPr lang="en-US" sz="1600" dirty="0" smtClean="0">
                <a:solidFill>
                  <a:srgbClr val="FFFFFF"/>
                </a:solidFill>
              </a:rPr>
              <a:t>Accessibility</a:t>
            </a:r>
            <a:endParaRPr lang="en-US" sz="1600" dirty="0">
              <a:solidFill>
                <a:srgbClr val="FFFFFF"/>
              </a:solidFill>
            </a:endParaRPr>
          </a:p>
        </p:txBody>
      </p:sp>
      <p:sp>
        <p:nvSpPr>
          <p:cNvPr id="33" name="TextBox 32"/>
          <p:cNvSpPr txBox="1">
            <a:spLocks noChangeArrowheads="1"/>
          </p:cNvSpPr>
          <p:nvPr/>
        </p:nvSpPr>
        <p:spPr bwMode="auto">
          <a:xfrm>
            <a:off x="453320" y="1906758"/>
            <a:ext cx="321238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r>
              <a:rPr lang="en-US" sz="2400" dirty="0" smtClean="0">
                <a:solidFill>
                  <a:srgbClr val="FFFFFF"/>
                </a:solidFill>
              </a:rPr>
              <a:t>UI Controls Public API</a:t>
            </a:r>
            <a:endParaRPr lang="en-US" sz="2400" dirty="0">
              <a:solidFill>
                <a:srgbClr val="FFFFFF"/>
              </a:solidFill>
            </a:endParaRPr>
          </a:p>
        </p:txBody>
      </p:sp>
      <p:sp>
        <p:nvSpPr>
          <p:cNvPr id="35" name="TextBox 34"/>
          <p:cNvSpPr txBox="1">
            <a:spLocks noChangeArrowheads="1"/>
          </p:cNvSpPr>
          <p:nvPr/>
        </p:nvSpPr>
        <p:spPr bwMode="auto">
          <a:xfrm>
            <a:off x="246024" y="2816074"/>
            <a:ext cx="97164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r>
              <a:rPr lang="en-US" sz="1600" dirty="0">
                <a:solidFill>
                  <a:srgbClr val="D1DDE7"/>
                </a:solidFill>
              </a:rPr>
              <a:t>f</a:t>
            </a:r>
            <a:r>
              <a:rPr lang="en-US" sz="1600" dirty="0" smtClean="0">
                <a:solidFill>
                  <a:srgbClr val="D1DDE7"/>
                </a:solidFill>
              </a:rPr>
              <a:t>or Linux</a:t>
            </a:r>
            <a:endParaRPr lang="en-US" sz="1600" dirty="0">
              <a:solidFill>
                <a:srgbClr val="D1DDE7"/>
              </a:solidFill>
            </a:endParaRPr>
          </a:p>
        </p:txBody>
      </p:sp>
      <p:sp>
        <p:nvSpPr>
          <p:cNvPr id="36" name="Rectangle 35"/>
          <p:cNvSpPr>
            <a:spLocks noChangeArrowheads="1"/>
          </p:cNvSpPr>
          <p:nvPr/>
        </p:nvSpPr>
        <p:spPr bwMode="auto">
          <a:xfrm>
            <a:off x="7661064" y="3904739"/>
            <a:ext cx="1352854"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4000" b="1" dirty="0" smtClean="0">
                <a:solidFill>
                  <a:schemeClr val="accent3">
                    <a:lumMod val="20000"/>
                    <a:lumOff val="80000"/>
                  </a:schemeClr>
                </a:solidFill>
              </a:rPr>
              <a:t>ARM</a:t>
            </a:r>
            <a:endParaRPr lang="en-US" sz="4000" b="1" dirty="0">
              <a:solidFill>
                <a:schemeClr val="accent3">
                  <a:lumMod val="20000"/>
                  <a:lumOff val="80000"/>
                </a:schemeClr>
              </a:solidFill>
            </a:endParaRPr>
          </a:p>
        </p:txBody>
      </p:sp>
      <p:sp>
        <p:nvSpPr>
          <p:cNvPr id="39" name="TextBox 38"/>
          <p:cNvSpPr txBox="1">
            <a:spLocks noChangeArrowheads="1"/>
          </p:cNvSpPr>
          <p:nvPr/>
        </p:nvSpPr>
        <p:spPr bwMode="auto">
          <a:xfrm>
            <a:off x="1419085" y="3717929"/>
            <a:ext cx="239143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r>
              <a:rPr lang="en-US" b="1" dirty="0" smtClean="0">
                <a:solidFill>
                  <a:srgbClr val="FFFFFF"/>
                </a:solidFill>
              </a:rPr>
              <a:t>Complex characters</a:t>
            </a:r>
            <a:endParaRPr lang="en-US" b="1" dirty="0">
              <a:solidFill>
                <a:srgbClr val="FFFFFF"/>
              </a:solidFill>
            </a:endParaRPr>
          </a:p>
        </p:txBody>
      </p:sp>
      <p:sp>
        <p:nvSpPr>
          <p:cNvPr id="40" name="TextBox 39"/>
          <p:cNvSpPr txBox="1">
            <a:spLocks noChangeArrowheads="1"/>
          </p:cNvSpPr>
          <p:nvPr/>
        </p:nvSpPr>
        <p:spPr bwMode="auto">
          <a:xfrm>
            <a:off x="6319972" y="2029153"/>
            <a:ext cx="2418851" cy="584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r>
              <a:rPr lang="en-US" sz="3200" b="1" dirty="0" err="1" smtClean="0">
                <a:solidFill>
                  <a:schemeClr val="bg1"/>
                </a:solidFill>
              </a:rPr>
              <a:t>SwingNode</a:t>
            </a:r>
            <a:endParaRPr lang="en-US" sz="3200" b="1" dirty="0">
              <a:solidFill>
                <a:schemeClr val="bg1"/>
              </a:solidFill>
            </a:endParaRPr>
          </a:p>
        </p:txBody>
      </p:sp>
      <p:sp>
        <p:nvSpPr>
          <p:cNvPr id="37" name="TextBox 36"/>
          <p:cNvSpPr txBox="1">
            <a:spLocks noChangeArrowheads="1"/>
          </p:cNvSpPr>
          <p:nvPr/>
        </p:nvSpPr>
        <p:spPr bwMode="auto">
          <a:xfrm>
            <a:off x="5668633" y="3047492"/>
            <a:ext cx="2997936" cy="584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r>
              <a:rPr lang="en-US" sz="3200" b="1" dirty="0" err="1" smtClean="0">
                <a:solidFill>
                  <a:srgbClr val="FFFFFF"/>
                </a:solidFill>
              </a:rPr>
              <a:t>TreeTableView</a:t>
            </a:r>
            <a:endParaRPr lang="en-US" sz="3200" b="1" dirty="0">
              <a:solidFill>
                <a:srgbClr val="FFFFFF"/>
              </a:solidFill>
            </a:endParaRPr>
          </a:p>
        </p:txBody>
      </p:sp>
      <p:sp>
        <p:nvSpPr>
          <p:cNvPr id="38" name="TextBox 37"/>
          <p:cNvSpPr txBox="1">
            <a:spLocks noChangeArrowheads="1"/>
          </p:cNvSpPr>
          <p:nvPr/>
        </p:nvSpPr>
        <p:spPr bwMode="auto">
          <a:xfrm>
            <a:off x="2708667" y="1450054"/>
            <a:ext cx="110844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r>
              <a:rPr lang="en-US" sz="2400" dirty="0" smtClean="0">
                <a:solidFill>
                  <a:schemeClr val="accent3">
                    <a:lumMod val="60000"/>
                    <a:lumOff val="40000"/>
                  </a:schemeClr>
                </a:solidFill>
              </a:rPr>
              <a:t>Maven</a:t>
            </a:r>
            <a:endParaRPr lang="en-US" sz="2400" dirty="0">
              <a:solidFill>
                <a:schemeClr val="accent3">
                  <a:lumMod val="60000"/>
                  <a:lumOff val="40000"/>
                </a:schemeClr>
              </a:solidFill>
            </a:endParaRPr>
          </a:p>
        </p:txBody>
      </p:sp>
      <p:sp>
        <p:nvSpPr>
          <p:cNvPr id="41" name="TextBox 40"/>
          <p:cNvSpPr txBox="1">
            <a:spLocks noChangeArrowheads="1"/>
          </p:cNvSpPr>
          <p:nvPr/>
        </p:nvSpPr>
        <p:spPr bwMode="auto">
          <a:xfrm>
            <a:off x="4926502" y="4194823"/>
            <a:ext cx="113321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r>
              <a:rPr lang="en-US" sz="2400" i="1" dirty="0" smtClean="0">
                <a:solidFill>
                  <a:srgbClr val="FBA305"/>
                </a:solidFill>
              </a:rPr>
              <a:t>IntelliJ</a:t>
            </a:r>
            <a:endParaRPr lang="en-US" sz="2400" i="1" dirty="0">
              <a:solidFill>
                <a:srgbClr val="FBA305"/>
              </a:solidFill>
            </a:endParaRPr>
          </a:p>
        </p:txBody>
      </p:sp>
    </p:spTree>
    <p:extLst>
      <p:ext uri="{BB962C8B-B14F-4D97-AF65-F5344CB8AC3E}">
        <p14:creationId xmlns:p14="http://schemas.microsoft.com/office/powerpoint/2010/main" val="3828810040"/>
      </p:ext>
    </p:extLst>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3000"/>
                                  </p:stCondLst>
                                  <p:childTnLst>
                                    <p:set>
                                      <p:cBhvr>
                                        <p:cTn id="6" dur="1" fill="hold">
                                          <p:stCondLst>
                                            <p:cond delay="0"/>
                                          </p:stCondLst>
                                        </p:cTn>
                                        <p:tgtEl>
                                          <p:spTgt spid="41"/>
                                        </p:tgtEl>
                                        <p:attrNameLst>
                                          <p:attrName>style.visibility</p:attrName>
                                        </p:attrNameLst>
                                      </p:cBhvr>
                                      <p:to>
                                        <p:strVal val="visible"/>
                                      </p:to>
                                    </p:set>
                                    <p:animEffect transition="in" filter="dissolve">
                                      <p:cBhvr>
                                        <p:cTn id="7"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Freeform 36"/>
          <p:cNvSpPr/>
          <p:nvPr/>
        </p:nvSpPr>
        <p:spPr>
          <a:xfrm flipH="1">
            <a:off x="2305859" y="2527846"/>
            <a:ext cx="812557" cy="526942"/>
          </a:xfrm>
          <a:custGeom>
            <a:avLst/>
            <a:gdLst>
              <a:gd name="connsiteX0" fmla="*/ 7016 w 1052446"/>
              <a:gd name="connsiteY0" fmla="*/ 0 h 484177"/>
              <a:gd name="connsiteX1" fmla="*/ 0 w 1052446"/>
              <a:gd name="connsiteY1" fmla="*/ 287699 h 484177"/>
              <a:gd name="connsiteX2" fmla="*/ 1052446 w 1052446"/>
              <a:gd name="connsiteY2" fmla="*/ 287699 h 484177"/>
              <a:gd name="connsiteX3" fmla="*/ 1052446 w 1052446"/>
              <a:gd name="connsiteY3" fmla="*/ 484177 h 484177"/>
              <a:gd name="connsiteX4" fmla="*/ 1052446 w 1052446"/>
              <a:gd name="connsiteY4" fmla="*/ 484177 h 4841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2446" h="484177">
                <a:moveTo>
                  <a:pt x="7016" y="0"/>
                </a:moveTo>
                <a:lnTo>
                  <a:pt x="0" y="287699"/>
                </a:lnTo>
                <a:lnTo>
                  <a:pt x="1052446" y="287699"/>
                </a:lnTo>
                <a:lnTo>
                  <a:pt x="1052446" y="484177"/>
                </a:lnTo>
                <a:lnTo>
                  <a:pt x="1052446" y="484177"/>
                </a:lnTo>
              </a:path>
            </a:pathLst>
          </a:custGeom>
          <a:ln>
            <a:solidFill>
              <a:schemeClr val="tx1">
                <a:lumMod val="50000"/>
                <a:lumOff val="50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53253" name="Title 1"/>
          <p:cNvSpPr>
            <a:spLocks noGrp="1"/>
          </p:cNvSpPr>
          <p:nvPr>
            <p:ph type="title"/>
          </p:nvPr>
        </p:nvSpPr>
        <p:spPr/>
        <p:txBody>
          <a:bodyPr/>
          <a:lstStyle/>
          <a:p>
            <a:pPr eaLnBrk="1" hangingPunct="1"/>
            <a:r>
              <a:rPr lang="sv-SE" dirty="0" err="1" smtClean="0">
                <a:ea typeface="ＭＳ Ｐゴシック" pitchFamily="34" charset="-128"/>
              </a:rPr>
              <a:t>JavaFX</a:t>
            </a:r>
            <a:r>
              <a:rPr lang="sv-SE" dirty="0" smtClean="0">
                <a:ea typeface="ＭＳ Ｐゴシック" pitchFamily="34" charset="-128"/>
              </a:rPr>
              <a:t> </a:t>
            </a:r>
            <a:r>
              <a:rPr lang="sv-SE" dirty="0" err="1" smtClean="0">
                <a:ea typeface="ＭＳ Ｐゴシック" pitchFamily="34" charset="-128"/>
              </a:rPr>
              <a:t>Roadmap</a:t>
            </a:r>
            <a:endParaRPr lang="en-US" dirty="0" smtClean="0">
              <a:ea typeface="ＭＳ Ｐゴシック" pitchFamily="34" charset="-128"/>
            </a:endParaRPr>
          </a:p>
        </p:txBody>
      </p:sp>
      <p:sp>
        <p:nvSpPr>
          <p:cNvPr id="4" name="Text Placeholder 3"/>
          <p:cNvSpPr>
            <a:spLocks noGrp="1"/>
          </p:cNvSpPr>
          <p:nvPr>
            <p:ph type="body" sz="quarter" idx="13"/>
          </p:nvPr>
        </p:nvSpPr>
        <p:spPr/>
        <p:txBody>
          <a:bodyPr/>
          <a:lstStyle/>
          <a:p>
            <a:endParaRPr lang="en-US"/>
          </a:p>
        </p:txBody>
      </p:sp>
      <p:cxnSp>
        <p:nvCxnSpPr>
          <p:cNvPr id="30" name="Straight Connector 29"/>
          <p:cNvCxnSpPr>
            <a:stCxn id="72" idx="2"/>
          </p:cNvCxnSpPr>
          <p:nvPr/>
        </p:nvCxnSpPr>
        <p:spPr>
          <a:xfrm flipH="1">
            <a:off x="6640814" y="2602503"/>
            <a:ext cx="1" cy="417327"/>
          </a:xfrm>
          <a:prstGeom prst="line">
            <a:avLst/>
          </a:prstGeom>
          <a:ln>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sp>
        <p:nvSpPr>
          <p:cNvPr id="28" name="Freeform 27"/>
          <p:cNvSpPr/>
          <p:nvPr/>
        </p:nvSpPr>
        <p:spPr>
          <a:xfrm flipH="1" flipV="1">
            <a:off x="4955661" y="3066451"/>
            <a:ext cx="1099741" cy="500445"/>
          </a:xfrm>
          <a:custGeom>
            <a:avLst/>
            <a:gdLst>
              <a:gd name="connsiteX0" fmla="*/ 7016 w 1052446"/>
              <a:gd name="connsiteY0" fmla="*/ 0 h 484177"/>
              <a:gd name="connsiteX1" fmla="*/ 0 w 1052446"/>
              <a:gd name="connsiteY1" fmla="*/ 287699 h 484177"/>
              <a:gd name="connsiteX2" fmla="*/ 1052446 w 1052446"/>
              <a:gd name="connsiteY2" fmla="*/ 287699 h 484177"/>
              <a:gd name="connsiteX3" fmla="*/ 1052446 w 1052446"/>
              <a:gd name="connsiteY3" fmla="*/ 484177 h 484177"/>
              <a:gd name="connsiteX4" fmla="*/ 1052446 w 1052446"/>
              <a:gd name="connsiteY4" fmla="*/ 484177 h 4841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2446" h="484177">
                <a:moveTo>
                  <a:pt x="7016" y="0"/>
                </a:moveTo>
                <a:lnTo>
                  <a:pt x="0" y="287699"/>
                </a:lnTo>
                <a:lnTo>
                  <a:pt x="1052446" y="287699"/>
                </a:lnTo>
                <a:lnTo>
                  <a:pt x="1052446" y="484177"/>
                </a:lnTo>
                <a:lnTo>
                  <a:pt x="1052446" y="484177"/>
                </a:lnTo>
              </a:path>
            </a:pathLst>
          </a:custGeom>
          <a:ln>
            <a:solidFill>
              <a:schemeClr val="tx1">
                <a:lumMod val="50000"/>
                <a:lumOff val="50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6" name="Freeform 5"/>
          <p:cNvSpPr/>
          <p:nvPr/>
        </p:nvSpPr>
        <p:spPr>
          <a:xfrm>
            <a:off x="1388594" y="3066452"/>
            <a:ext cx="0" cy="421023"/>
          </a:xfrm>
          <a:custGeom>
            <a:avLst/>
            <a:gdLst>
              <a:gd name="connsiteX0" fmla="*/ 0 w 0"/>
              <a:gd name="connsiteY0" fmla="*/ 0 h 421023"/>
              <a:gd name="connsiteX1" fmla="*/ 0 w 0"/>
              <a:gd name="connsiteY1" fmla="*/ 421023 h 421023"/>
            </a:gdLst>
            <a:ahLst/>
            <a:cxnLst>
              <a:cxn ang="0">
                <a:pos x="connsiteX0" y="connsiteY0"/>
              </a:cxn>
              <a:cxn ang="0">
                <a:pos x="connsiteX1" y="connsiteY1"/>
              </a:cxn>
            </a:cxnLst>
            <a:rect l="l" t="t" r="r" b="b"/>
            <a:pathLst>
              <a:path h="421023">
                <a:moveTo>
                  <a:pt x="0" y="0"/>
                </a:moveTo>
                <a:lnTo>
                  <a:pt x="0" y="421023"/>
                </a:lnTo>
              </a:path>
            </a:pathLst>
          </a:custGeom>
          <a:ln>
            <a:solidFill>
              <a:srgbClr val="7F7F7F"/>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5" name="Freeform 4"/>
          <p:cNvSpPr/>
          <p:nvPr/>
        </p:nvSpPr>
        <p:spPr>
          <a:xfrm>
            <a:off x="953822" y="2410691"/>
            <a:ext cx="804640" cy="606970"/>
          </a:xfrm>
          <a:custGeom>
            <a:avLst/>
            <a:gdLst>
              <a:gd name="connsiteX0" fmla="*/ 7016 w 1052446"/>
              <a:gd name="connsiteY0" fmla="*/ 0 h 484177"/>
              <a:gd name="connsiteX1" fmla="*/ 0 w 1052446"/>
              <a:gd name="connsiteY1" fmla="*/ 287699 h 484177"/>
              <a:gd name="connsiteX2" fmla="*/ 1052446 w 1052446"/>
              <a:gd name="connsiteY2" fmla="*/ 287699 h 484177"/>
              <a:gd name="connsiteX3" fmla="*/ 1052446 w 1052446"/>
              <a:gd name="connsiteY3" fmla="*/ 484177 h 484177"/>
              <a:gd name="connsiteX4" fmla="*/ 1052446 w 1052446"/>
              <a:gd name="connsiteY4" fmla="*/ 484177 h 4841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2446" h="484177">
                <a:moveTo>
                  <a:pt x="7016" y="0"/>
                </a:moveTo>
                <a:lnTo>
                  <a:pt x="0" y="287699"/>
                </a:lnTo>
                <a:lnTo>
                  <a:pt x="1052446" y="287699"/>
                </a:lnTo>
                <a:lnTo>
                  <a:pt x="1052446" y="484177"/>
                </a:lnTo>
                <a:lnTo>
                  <a:pt x="1052446" y="484177"/>
                </a:lnTo>
              </a:path>
            </a:pathLst>
          </a:custGeom>
          <a:ln>
            <a:solidFill>
              <a:schemeClr val="tx1">
                <a:lumMod val="50000"/>
                <a:lumOff val="50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32" name="Freeform 31"/>
          <p:cNvSpPr/>
          <p:nvPr/>
        </p:nvSpPr>
        <p:spPr>
          <a:xfrm flipH="1">
            <a:off x="3987529" y="2487015"/>
            <a:ext cx="757120" cy="526942"/>
          </a:xfrm>
          <a:custGeom>
            <a:avLst/>
            <a:gdLst>
              <a:gd name="connsiteX0" fmla="*/ 7016 w 1052446"/>
              <a:gd name="connsiteY0" fmla="*/ 0 h 484177"/>
              <a:gd name="connsiteX1" fmla="*/ 0 w 1052446"/>
              <a:gd name="connsiteY1" fmla="*/ 287699 h 484177"/>
              <a:gd name="connsiteX2" fmla="*/ 1052446 w 1052446"/>
              <a:gd name="connsiteY2" fmla="*/ 287699 h 484177"/>
              <a:gd name="connsiteX3" fmla="*/ 1052446 w 1052446"/>
              <a:gd name="connsiteY3" fmla="*/ 484177 h 484177"/>
              <a:gd name="connsiteX4" fmla="*/ 1052446 w 1052446"/>
              <a:gd name="connsiteY4" fmla="*/ 484177 h 4841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2446" h="484177">
                <a:moveTo>
                  <a:pt x="7016" y="0"/>
                </a:moveTo>
                <a:lnTo>
                  <a:pt x="0" y="287699"/>
                </a:lnTo>
                <a:lnTo>
                  <a:pt x="1052446" y="287699"/>
                </a:lnTo>
                <a:lnTo>
                  <a:pt x="1052446" y="484177"/>
                </a:lnTo>
                <a:lnTo>
                  <a:pt x="1052446" y="484177"/>
                </a:lnTo>
              </a:path>
            </a:pathLst>
          </a:custGeom>
          <a:ln>
            <a:solidFill>
              <a:schemeClr val="tx1">
                <a:lumMod val="50000"/>
                <a:lumOff val="50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33" name="Freeform 32"/>
          <p:cNvSpPr/>
          <p:nvPr/>
        </p:nvSpPr>
        <p:spPr>
          <a:xfrm>
            <a:off x="3987529" y="3031501"/>
            <a:ext cx="0" cy="421023"/>
          </a:xfrm>
          <a:custGeom>
            <a:avLst/>
            <a:gdLst>
              <a:gd name="connsiteX0" fmla="*/ 0 w 0"/>
              <a:gd name="connsiteY0" fmla="*/ 0 h 421023"/>
              <a:gd name="connsiteX1" fmla="*/ 0 w 0"/>
              <a:gd name="connsiteY1" fmla="*/ 421023 h 421023"/>
            </a:gdLst>
            <a:ahLst/>
            <a:cxnLst>
              <a:cxn ang="0">
                <a:pos x="connsiteX0" y="connsiteY0"/>
              </a:cxn>
              <a:cxn ang="0">
                <a:pos x="connsiteX1" y="connsiteY1"/>
              </a:cxn>
            </a:cxnLst>
            <a:rect l="l" t="t" r="r" b="b"/>
            <a:pathLst>
              <a:path h="421023">
                <a:moveTo>
                  <a:pt x="0" y="0"/>
                </a:moveTo>
                <a:lnTo>
                  <a:pt x="0" y="421023"/>
                </a:lnTo>
              </a:path>
            </a:pathLst>
          </a:custGeom>
          <a:ln>
            <a:solidFill>
              <a:srgbClr val="7F7F7F"/>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35" name="Freeform 34"/>
          <p:cNvSpPr/>
          <p:nvPr/>
        </p:nvSpPr>
        <p:spPr>
          <a:xfrm flipH="1">
            <a:off x="2258755" y="3061230"/>
            <a:ext cx="47104" cy="1093113"/>
          </a:xfrm>
          <a:custGeom>
            <a:avLst/>
            <a:gdLst>
              <a:gd name="connsiteX0" fmla="*/ 0 w 0"/>
              <a:gd name="connsiteY0" fmla="*/ 0 h 421023"/>
              <a:gd name="connsiteX1" fmla="*/ 0 w 0"/>
              <a:gd name="connsiteY1" fmla="*/ 421023 h 421023"/>
            </a:gdLst>
            <a:ahLst/>
            <a:cxnLst>
              <a:cxn ang="0">
                <a:pos x="connsiteX0" y="connsiteY0"/>
              </a:cxn>
              <a:cxn ang="0">
                <a:pos x="connsiteX1" y="connsiteY1"/>
              </a:cxn>
            </a:cxnLst>
            <a:rect l="l" t="t" r="r" b="b"/>
            <a:pathLst>
              <a:path h="421023">
                <a:moveTo>
                  <a:pt x="0" y="0"/>
                </a:moveTo>
                <a:lnTo>
                  <a:pt x="0" y="421023"/>
                </a:lnTo>
              </a:path>
            </a:pathLst>
          </a:custGeom>
          <a:ln>
            <a:solidFill>
              <a:srgbClr val="7F7F7F"/>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36" name="Straight Connector 35"/>
          <p:cNvCxnSpPr/>
          <p:nvPr/>
        </p:nvCxnSpPr>
        <p:spPr>
          <a:xfrm>
            <a:off x="8378513" y="2487015"/>
            <a:ext cx="0" cy="956798"/>
          </a:xfrm>
          <a:prstGeom prst="line">
            <a:avLst/>
          </a:prstGeom>
          <a:ln>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grpSp>
        <p:nvGrpSpPr>
          <p:cNvPr id="14" name="Group 13"/>
          <p:cNvGrpSpPr/>
          <p:nvPr/>
        </p:nvGrpSpPr>
        <p:grpSpPr>
          <a:xfrm>
            <a:off x="415815" y="2890925"/>
            <a:ext cx="8312372" cy="266070"/>
            <a:chOff x="415815" y="2890925"/>
            <a:chExt cx="8312372" cy="266070"/>
          </a:xfrm>
        </p:grpSpPr>
        <p:sp>
          <p:nvSpPr>
            <p:cNvPr id="53255" name="Line 28"/>
            <p:cNvSpPr>
              <a:spLocks noChangeShapeType="1"/>
            </p:cNvSpPr>
            <p:nvPr/>
          </p:nvSpPr>
          <p:spPr bwMode="auto">
            <a:xfrm flipV="1">
              <a:off x="415815" y="3025231"/>
              <a:ext cx="8312372" cy="12541"/>
            </a:xfrm>
            <a:prstGeom prst="line">
              <a:avLst/>
            </a:prstGeom>
            <a:noFill/>
            <a:ln w="88900">
              <a:solidFill>
                <a:srgbClr val="BFBFBF"/>
              </a:solidFill>
              <a:round/>
              <a:headEnd/>
              <a:tailEnd/>
            </a:ln>
            <a:extLst>
              <a:ext uri="{909E8E84-426E-40dd-AFC4-6F175D3DCCD1}">
                <a14:hiddenFill xmlns:a14="http://schemas.microsoft.com/office/drawing/2010/main">
                  <a:noFill/>
                </a14:hiddenFill>
              </a:ext>
            </a:extLst>
          </p:spPr>
          <p:txBody>
            <a:bodyPr lIns="0" tIns="0" rIns="0" bIns="0"/>
            <a:lstStyle/>
            <a:p>
              <a:endParaRPr lang="en-US" dirty="0"/>
            </a:p>
          </p:txBody>
        </p:sp>
        <p:sp>
          <p:nvSpPr>
            <p:cNvPr id="17" name="Rectangle 38"/>
            <p:cNvSpPr>
              <a:spLocks/>
            </p:cNvSpPr>
            <p:nvPr/>
          </p:nvSpPr>
          <p:spPr bwMode="auto">
            <a:xfrm>
              <a:off x="5311845" y="2896799"/>
              <a:ext cx="533977" cy="246063"/>
            </a:xfrm>
            <a:prstGeom prst="rect">
              <a:avLst/>
            </a:prstGeom>
            <a:ln/>
            <a:extLst/>
          </p:spPr>
          <p:style>
            <a:lnRef idx="1">
              <a:schemeClr val="accent1"/>
            </a:lnRef>
            <a:fillRef idx="3">
              <a:schemeClr val="accent1"/>
            </a:fillRef>
            <a:effectRef idx="2">
              <a:schemeClr val="accent1"/>
            </a:effectRef>
            <a:fontRef idx="minor">
              <a:schemeClr val="lt1"/>
            </a:fontRef>
          </p:style>
          <p:txBody>
            <a:bodyPr lIns="38100" tIns="38100" rIns="38100" bIns="38100" anchor="ctr"/>
            <a:lstStyle/>
            <a:p>
              <a:pPr algn="ctr">
                <a:defRPr/>
              </a:pPr>
              <a:r>
                <a:rPr lang="en-US" sz="1200" dirty="0">
                  <a:solidFill>
                    <a:srgbClr val="FFFFFF"/>
                  </a:solidFill>
                  <a:latin typeface="Arial Bold" charset="0"/>
                  <a:sym typeface="Arial Bold" charset="0"/>
                </a:rPr>
                <a:t>2015</a:t>
              </a:r>
            </a:p>
          </p:txBody>
        </p:sp>
        <p:sp>
          <p:nvSpPr>
            <p:cNvPr id="19" name="Rectangle 40"/>
            <p:cNvSpPr>
              <a:spLocks/>
            </p:cNvSpPr>
            <p:nvPr/>
          </p:nvSpPr>
          <p:spPr bwMode="auto">
            <a:xfrm>
              <a:off x="482957" y="2890928"/>
              <a:ext cx="587375" cy="246063"/>
            </a:xfrm>
            <a:prstGeom prst="rect">
              <a:avLst/>
            </a:prstGeom>
            <a:ln/>
            <a:extLst/>
          </p:spPr>
          <p:style>
            <a:lnRef idx="1">
              <a:schemeClr val="accent1"/>
            </a:lnRef>
            <a:fillRef idx="3">
              <a:schemeClr val="accent1"/>
            </a:fillRef>
            <a:effectRef idx="2">
              <a:schemeClr val="accent1"/>
            </a:effectRef>
            <a:fontRef idx="minor">
              <a:schemeClr val="lt1"/>
            </a:fontRef>
          </p:style>
          <p:txBody>
            <a:bodyPr lIns="38100" tIns="38100" rIns="38100" bIns="38100" anchor="ctr"/>
            <a:lstStyle/>
            <a:p>
              <a:pPr algn="ctr">
                <a:defRPr/>
              </a:pPr>
              <a:r>
                <a:rPr lang="en-US" sz="1200" dirty="0">
                  <a:solidFill>
                    <a:srgbClr val="FFFFFF"/>
                  </a:solidFill>
                  <a:latin typeface="Arial Bold" charset="0"/>
                  <a:sym typeface="Arial Bold" charset="0"/>
                </a:rPr>
                <a:t>2013</a:t>
              </a:r>
            </a:p>
          </p:txBody>
        </p:sp>
        <p:sp>
          <p:nvSpPr>
            <p:cNvPr id="20" name="Rectangle 41"/>
            <p:cNvSpPr>
              <a:spLocks/>
            </p:cNvSpPr>
            <p:nvPr/>
          </p:nvSpPr>
          <p:spPr bwMode="auto">
            <a:xfrm>
              <a:off x="2896607" y="2893470"/>
              <a:ext cx="588963" cy="263525"/>
            </a:xfrm>
            <a:prstGeom prst="rect">
              <a:avLst/>
            </a:prstGeom>
            <a:ln/>
            <a:extLst/>
          </p:spPr>
          <p:style>
            <a:lnRef idx="1">
              <a:schemeClr val="accent1"/>
            </a:lnRef>
            <a:fillRef idx="3">
              <a:schemeClr val="accent1"/>
            </a:fillRef>
            <a:effectRef idx="2">
              <a:schemeClr val="accent1"/>
            </a:effectRef>
            <a:fontRef idx="minor">
              <a:schemeClr val="lt1"/>
            </a:fontRef>
          </p:style>
          <p:txBody>
            <a:bodyPr lIns="38100" tIns="38100" rIns="38100" bIns="38100" anchor="ctr"/>
            <a:lstStyle/>
            <a:p>
              <a:pPr algn="ctr">
                <a:defRPr/>
              </a:pPr>
              <a:r>
                <a:rPr lang="en-US" sz="1200" dirty="0">
                  <a:solidFill>
                    <a:srgbClr val="FFFFFF"/>
                  </a:solidFill>
                  <a:latin typeface="Arial Bold" charset="0"/>
                  <a:sym typeface="Arial Bold" charset="0"/>
                </a:rPr>
                <a:t>2014</a:t>
              </a:r>
            </a:p>
          </p:txBody>
        </p:sp>
        <p:sp>
          <p:nvSpPr>
            <p:cNvPr id="48" name="Rectangle 38"/>
            <p:cNvSpPr>
              <a:spLocks/>
            </p:cNvSpPr>
            <p:nvPr/>
          </p:nvSpPr>
          <p:spPr bwMode="auto">
            <a:xfrm>
              <a:off x="7672098" y="2890925"/>
              <a:ext cx="533977" cy="246063"/>
            </a:xfrm>
            <a:prstGeom prst="rect">
              <a:avLst/>
            </a:prstGeom>
            <a:ln/>
            <a:extLst/>
          </p:spPr>
          <p:style>
            <a:lnRef idx="1">
              <a:schemeClr val="accent1"/>
            </a:lnRef>
            <a:fillRef idx="3">
              <a:schemeClr val="accent1"/>
            </a:fillRef>
            <a:effectRef idx="2">
              <a:schemeClr val="accent1"/>
            </a:effectRef>
            <a:fontRef idx="minor">
              <a:schemeClr val="lt1"/>
            </a:fontRef>
          </p:style>
          <p:txBody>
            <a:bodyPr lIns="38100" tIns="38100" rIns="38100" bIns="38100" anchor="ctr"/>
            <a:lstStyle/>
            <a:p>
              <a:pPr algn="ctr">
                <a:defRPr/>
              </a:pPr>
              <a:r>
                <a:rPr lang="en-US" sz="1200" dirty="0" smtClean="0">
                  <a:solidFill>
                    <a:srgbClr val="FFFFFF"/>
                  </a:solidFill>
                  <a:latin typeface="Arial Bold" charset="0"/>
                  <a:sym typeface="Arial Bold" charset="0"/>
                </a:rPr>
                <a:t>2016</a:t>
              </a:r>
              <a:endParaRPr lang="en-US" sz="1200" dirty="0">
                <a:solidFill>
                  <a:srgbClr val="FFFFFF"/>
                </a:solidFill>
                <a:latin typeface="Arial Bold" charset="0"/>
                <a:sym typeface="Arial Bold" charset="0"/>
              </a:endParaRPr>
            </a:p>
          </p:txBody>
        </p:sp>
      </p:grpSp>
      <p:sp>
        <p:nvSpPr>
          <p:cNvPr id="23" name="Rectangle 44"/>
          <p:cNvSpPr>
            <a:spLocks/>
          </p:cNvSpPr>
          <p:nvPr/>
        </p:nvSpPr>
        <p:spPr bwMode="auto">
          <a:xfrm>
            <a:off x="4274630" y="1152930"/>
            <a:ext cx="1831348" cy="1449572"/>
          </a:xfrm>
          <a:prstGeom prst="rect">
            <a:avLst/>
          </a:prstGeom>
          <a:solidFill>
            <a:schemeClr val="accent2"/>
          </a:solidFill>
          <a:ln>
            <a:noFill/>
            <a:headEnd type="none" w="med" len="med"/>
            <a:tailEnd type="none" w="med" len="med"/>
          </a:ln>
          <a:effectLst>
            <a:outerShdw blurRad="40000" dist="20000" dir="5400000" rotWithShape="0">
              <a:srgbClr val="000000">
                <a:alpha val="25000"/>
              </a:srgbClr>
            </a:outerShdw>
          </a:effectLst>
        </p:spPr>
        <p:style>
          <a:lnRef idx="1">
            <a:schemeClr val="dk1"/>
          </a:lnRef>
          <a:fillRef idx="2">
            <a:schemeClr val="dk1"/>
          </a:fillRef>
          <a:effectRef idx="1">
            <a:schemeClr val="dk1"/>
          </a:effectRef>
          <a:fontRef idx="minor">
            <a:schemeClr val="dk1"/>
          </a:fontRef>
        </p:style>
        <p:txBody>
          <a:bodyPr lIns="73152" tIns="38100" rIns="38100" bIns="38100"/>
          <a:lstStyle/>
          <a:p>
            <a:pPr>
              <a:spcBef>
                <a:spcPts val="200"/>
              </a:spcBef>
              <a:defRPr/>
            </a:pPr>
            <a:r>
              <a:rPr lang="en-US" sz="1200" b="1" dirty="0">
                <a:latin typeface="Arial" charset="0"/>
                <a:ea typeface="ＭＳ Ｐゴシック" charset="0"/>
                <a:cs typeface="Arial" charset="0"/>
                <a:sym typeface="Arial" charset="0"/>
              </a:rPr>
              <a:t>JDK </a:t>
            </a:r>
            <a:r>
              <a:rPr lang="en-US" sz="1200" b="1" dirty="0" smtClean="0">
                <a:latin typeface="Arial" charset="0"/>
                <a:ea typeface="ＭＳ Ｐゴシック" charset="0"/>
                <a:cs typeface="Arial" charset="0"/>
                <a:sym typeface="Arial" charset="0"/>
              </a:rPr>
              <a:t>8 (Q1 2014)</a:t>
            </a:r>
            <a:endParaRPr lang="en-US" sz="1200" b="1" dirty="0">
              <a:solidFill>
                <a:srgbClr val="FFFFFF"/>
              </a:solidFill>
              <a:latin typeface="Arial" charset="0"/>
              <a:ea typeface="ＭＳ Ｐゴシック" charset="0"/>
              <a:cs typeface="ＭＳ Ｐゴシック" charset="0"/>
              <a:sym typeface="Arial" charset="0"/>
            </a:endParaRPr>
          </a:p>
          <a:p>
            <a:pPr marL="57150" indent="-57150">
              <a:spcBef>
                <a:spcPts val="200"/>
              </a:spcBef>
              <a:buClr>
                <a:schemeClr val="accent1"/>
              </a:buClr>
              <a:buSzPct val="100000"/>
              <a:buFont typeface="Arial" pitchFamily="34" charset="0"/>
              <a:buChar char="•"/>
              <a:defRPr/>
            </a:pPr>
            <a:r>
              <a:rPr lang="en-US" sz="900" dirty="0">
                <a:sym typeface="Arial" charset="0"/>
              </a:rPr>
              <a:t>Lambda</a:t>
            </a:r>
          </a:p>
          <a:p>
            <a:pPr marL="57150" indent="-57150">
              <a:spcBef>
                <a:spcPts val="200"/>
              </a:spcBef>
              <a:buClr>
                <a:schemeClr val="accent1"/>
              </a:buClr>
              <a:buSzPct val="100000"/>
              <a:buFont typeface="Arial" pitchFamily="34" charset="0"/>
              <a:buChar char="•"/>
              <a:defRPr/>
            </a:pPr>
            <a:r>
              <a:rPr lang="en-US" sz="900" dirty="0">
                <a:sym typeface="Arial" charset="0"/>
              </a:rPr>
              <a:t>JVM Convergence</a:t>
            </a:r>
          </a:p>
          <a:p>
            <a:pPr marL="57150" indent="-57150">
              <a:spcBef>
                <a:spcPts val="200"/>
              </a:spcBef>
              <a:buClr>
                <a:schemeClr val="accent1"/>
              </a:buClr>
              <a:buSzPct val="100000"/>
              <a:buFont typeface="Arial" pitchFamily="34" charset="0"/>
              <a:buChar char="•"/>
              <a:defRPr/>
            </a:pPr>
            <a:r>
              <a:rPr lang="en-US" sz="900" dirty="0">
                <a:sym typeface="Arial" charset="0"/>
              </a:rPr>
              <a:t>JavaScript Interop</a:t>
            </a:r>
          </a:p>
          <a:p>
            <a:pPr marL="57150" indent="-57150">
              <a:spcBef>
                <a:spcPts val="200"/>
              </a:spcBef>
              <a:buClr>
                <a:schemeClr val="accent1"/>
              </a:buClr>
              <a:buSzPct val="100000"/>
              <a:buFont typeface="Arial" pitchFamily="34" charset="0"/>
              <a:buChar char="•"/>
              <a:defRPr/>
            </a:pPr>
            <a:r>
              <a:rPr lang="en-US" sz="900" dirty="0">
                <a:solidFill>
                  <a:srgbClr val="FF0000"/>
                </a:solidFill>
                <a:sym typeface="Arial" charset="0"/>
              </a:rPr>
              <a:t>JavaFX 8</a:t>
            </a:r>
          </a:p>
          <a:p>
            <a:pPr marL="228600" lvl="2" indent="-57150">
              <a:spcBef>
                <a:spcPts val="200"/>
              </a:spcBef>
              <a:buClr>
                <a:schemeClr val="accent1"/>
              </a:buClr>
              <a:buSzPct val="100000"/>
              <a:buFont typeface="Arial" pitchFamily="34" charset="0"/>
              <a:buChar char="•"/>
              <a:defRPr/>
            </a:pPr>
            <a:r>
              <a:rPr lang="en-US" sz="900" dirty="0">
                <a:solidFill>
                  <a:srgbClr val="FF0000"/>
                </a:solidFill>
                <a:sym typeface="Arial" charset="0"/>
              </a:rPr>
              <a:t>3D API</a:t>
            </a:r>
          </a:p>
          <a:p>
            <a:pPr marL="228600" lvl="2" indent="-57150">
              <a:spcBef>
                <a:spcPts val="200"/>
              </a:spcBef>
              <a:buClr>
                <a:schemeClr val="accent1"/>
              </a:buClr>
              <a:buSzPct val="100000"/>
              <a:buFont typeface="Arial" pitchFamily="34" charset="0"/>
              <a:buChar char="•"/>
              <a:defRPr/>
            </a:pPr>
            <a:r>
              <a:rPr lang="en-US" sz="900" dirty="0">
                <a:solidFill>
                  <a:srgbClr val="FF0000"/>
                </a:solidFill>
                <a:sym typeface="Arial" charset="0"/>
              </a:rPr>
              <a:t>Java SE Embedded support</a:t>
            </a:r>
          </a:p>
          <a:p>
            <a:pPr marL="228600" lvl="2" indent="-57150">
              <a:spcBef>
                <a:spcPts val="200"/>
              </a:spcBef>
              <a:buClr>
                <a:schemeClr val="accent1"/>
              </a:buClr>
              <a:buSzPct val="100000"/>
              <a:buFont typeface="Arial" pitchFamily="34" charset="0"/>
              <a:buChar char="•"/>
              <a:defRPr/>
            </a:pPr>
            <a:r>
              <a:rPr lang="en-US" sz="900" dirty="0">
                <a:solidFill>
                  <a:srgbClr val="FF0000"/>
                </a:solidFill>
                <a:sym typeface="Arial" charset="0"/>
              </a:rPr>
              <a:t>Enhanced HTML5 support</a:t>
            </a:r>
          </a:p>
        </p:txBody>
      </p:sp>
      <p:sp>
        <p:nvSpPr>
          <p:cNvPr id="26" name="Rectangle 47"/>
          <p:cNvSpPr>
            <a:spLocks/>
          </p:cNvSpPr>
          <p:nvPr/>
        </p:nvSpPr>
        <p:spPr bwMode="auto">
          <a:xfrm>
            <a:off x="2581395" y="1515474"/>
            <a:ext cx="1535320" cy="1087028"/>
          </a:xfrm>
          <a:prstGeom prst="rect">
            <a:avLst/>
          </a:prstGeom>
          <a:solidFill>
            <a:schemeClr val="accent2"/>
          </a:solidFill>
          <a:ln>
            <a:noFill/>
            <a:headEnd type="none" w="med" len="med"/>
            <a:tailEnd type="none" w="med" len="med"/>
          </a:ln>
          <a:effectLst>
            <a:outerShdw blurRad="40000" dist="20000" dir="5400000" rotWithShape="0">
              <a:srgbClr val="000000">
                <a:alpha val="25000"/>
              </a:srgbClr>
            </a:outerShdw>
          </a:effectLst>
        </p:spPr>
        <p:style>
          <a:lnRef idx="1">
            <a:schemeClr val="dk1"/>
          </a:lnRef>
          <a:fillRef idx="2">
            <a:schemeClr val="dk1"/>
          </a:fillRef>
          <a:effectRef idx="1">
            <a:schemeClr val="dk1"/>
          </a:effectRef>
          <a:fontRef idx="minor">
            <a:schemeClr val="dk1"/>
          </a:fontRef>
        </p:style>
        <p:txBody>
          <a:bodyPr lIns="73152" tIns="38100" rIns="38100" bIns="38100"/>
          <a:lstStyle/>
          <a:p>
            <a:pPr>
              <a:spcBef>
                <a:spcPts val="200"/>
              </a:spcBef>
              <a:defRPr/>
            </a:pPr>
            <a:r>
              <a:rPr lang="en-US" sz="1200" b="1" dirty="0" smtClean="0">
                <a:sym typeface="Arial" pitchFamily="34" charset="0"/>
              </a:rPr>
              <a:t>7u40</a:t>
            </a:r>
            <a:endParaRPr lang="en-US" sz="1200" b="1" dirty="0" smtClean="0">
              <a:solidFill>
                <a:srgbClr val="FFFFFF"/>
              </a:solidFill>
              <a:sym typeface="Arial" pitchFamily="34" charset="0"/>
            </a:endParaRPr>
          </a:p>
          <a:p>
            <a:pPr marL="57150" indent="-57150">
              <a:spcBef>
                <a:spcPts val="200"/>
              </a:spcBef>
              <a:buClr>
                <a:schemeClr val="accent1"/>
              </a:buClr>
              <a:buSzPct val="100000"/>
              <a:buFont typeface="Arial" pitchFamily="34" charset="0"/>
              <a:buChar char="•"/>
              <a:defRPr/>
            </a:pPr>
            <a:r>
              <a:rPr lang="en-US" sz="900" dirty="0">
                <a:sym typeface="Arial" pitchFamily="34" charset="0"/>
              </a:rPr>
              <a:t>Java Flight </a:t>
            </a:r>
            <a:r>
              <a:rPr lang="en-US" sz="900" dirty="0" smtClean="0">
                <a:sym typeface="Arial" pitchFamily="34" charset="0"/>
              </a:rPr>
              <a:t>Recorder</a:t>
            </a:r>
          </a:p>
          <a:p>
            <a:pPr marL="57150" indent="-57150">
              <a:spcBef>
                <a:spcPts val="200"/>
              </a:spcBef>
              <a:buClr>
                <a:schemeClr val="accent1"/>
              </a:buClr>
              <a:buSzPct val="100000"/>
              <a:buFont typeface="Arial" pitchFamily="34" charset="0"/>
              <a:buChar char="•"/>
              <a:defRPr/>
            </a:pPr>
            <a:r>
              <a:rPr lang="en-US" sz="900" dirty="0" smtClean="0">
                <a:sym typeface="Arial" pitchFamily="34" charset="0"/>
              </a:rPr>
              <a:t>Java Mission Control 5.2</a:t>
            </a:r>
            <a:endParaRPr lang="en-US" sz="900" dirty="0">
              <a:sym typeface="Arial" pitchFamily="34" charset="0"/>
            </a:endParaRPr>
          </a:p>
          <a:p>
            <a:pPr marL="57150" indent="-57150">
              <a:spcBef>
                <a:spcPts val="200"/>
              </a:spcBef>
              <a:buClr>
                <a:schemeClr val="accent1"/>
              </a:buClr>
              <a:buSzPct val="100000"/>
              <a:buFont typeface="Arial" pitchFamily="34" charset="0"/>
              <a:buChar char="•"/>
              <a:defRPr/>
            </a:pPr>
            <a:r>
              <a:rPr lang="en-US" sz="900" dirty="0">
                <a:sym typeface="Arial" pitchFamily="34" charset="0"/>
              </a:rPr>
              <a:t>Java Discovery Protocol</a:t>
            </a:r>
          </a:p>
          <a:p>
            <a:pPr marL="57150" indent="-57150">
              <a:spcBef>
                <a:spcPts val="200"/>
              </a:spcBef>
              <a:buClr>
                <a:schemeClr val="accent1"/>
              </a:buClr>
              <a:buSzPct val="100000"/>
              <a:buFont typeface="Arial" pitchFamily="34" charset="0"/>
              <a:buChar char="•"/>
              <a:defRPr/>
            </a:pPr>
            <a:r>
              <a:rPr lang="en-US" sz="900" dirty="0" smtClean="0">
                <a:sym typeface="Arial" pitchFamily="34" charset="0"/>
              </a:rPr>
              <a:t>Native </a:t>
            </a:r>
            <a:r>
              <a:rPr lang="en-US" sz="900" dirty="0">
                <a:sym typeface="Arial" pitchFamily="34" charset="0"/>
              </a:rPr>
              <a:t>memory tracking</a:t>
            </a:r>
          </a:p>
          <a:p>
            <a:pPr marL="57150" indent="-57150">
              <a:spcBef>
                <a:spcPts val="200"/>
              </a:spcBef>
              <a:buClr>
                <a:schemeClr val="accent1"/>
              </a:buClr>
              <a:buSzPct val="100000"/>
              <a:buFont typeface="Arial" pitchFamily="34" charset="0"/>
              <a:buChar char="•"/>
              <a:defRPr/>
            </a:pPr>
            <a:r>
              <a:rPr lang="en-US" sz="900" dirty="0" smtClean="0">
                <a:sym typeface="Arial" pitchFamily="34" charset="0"/>
              </a:rPr>
              <a:t>Local </a:t>
            </a:r>
            <a:r>
              <a:rPr lang="en-US" sz="900" dirty="0">
                <a:sym typeface="Arial" pitchFamily="34" charset="0"/>
              </a:rPr>
              <a:t>Security Policy</a:t>
            </a:r>
          </a:p>
        </p:txBody>
      </p:sp>
      <p:sp>
        <p:nvSpPr>
          <p:cNvPr id="31" name="Rectangle 44"/>
          <p:cNvSpPr>
            <a:spLocks/>
          </p:cNvSpPr>
          <p:nvPr/>
        </p:nvSpPr>
        <p:spPr bwMode="auto">
          <a:xfrm>
            <a:off x="7155426" y="1304459"/>
            <a:ext cx="1474224" cy="1298043"/>
          </a:xfrm>
          <a:prstGeom prst="rect">
            <a:avLst/>
          </a:prstGeom>
          <a:solidFill>
            <a:schemeClr val="accent2"/>
          </a:solidFill>
          <a:ln>
            <a:noFill/>
            <a:headEnd type="none" w="med" len="med"/>
            <a:tailEnd type="none" w="med" len="med"/>
          </a:ln>
          <a:effectLst>
            <a:outerShdw blurRad="40000" dist="20000" dir="5400000" rotWithShape="0">
              <a:srgbClr val="000000">
                <a:alpha val="25000"/>
              </a:srgbClr>
            </a:outerShdw>
          </a:effectLst>
        </p:spPr>
        <p:style>
          <a:lnRef idx="1">
            <a:schemeClr val="dk1"/>
          </a:lnRef>
          <a:fillRef idx="2">
            <a:schemeClr val="dk1"/>
          </a:fillRef>
          <a:effectRef idx="1">
            <a:schemeClr val="dk1"/>
          </a:effectRef>
          <a:fontRef idx="minor">
            <a:schemeClr val="dk1"/>
          </a:fontRef>
        </p:style>
        <p:txBody>
          <a:bodyPr lIns="73152" tIns="38100" rIns="38100" bIns="38100"/>
          <a:lstStyle/>
          <a:p>
            <a:pPr>
              <a:spcBef>
                <a:spcPts val="200"/>
              </a:spcBef>
              <a:defRPr/>
            </a:pPr>
            <a:r>
              <a:rPr lang="en-US" sz="1200" b="1" dirty="0">
                <a:sym typeface="Arial" pitchFamily="34" charset="0"/>
              </a:rPr>
              <a:t>JDK </a:t>
            </a:r>
            <a:r>
              <a:rPr lang="en-US" sz="1200" b="1" dirty="0" smtClean="0">
                <a:sym typeface="Arial" pitchFamily="34" charset="0"/>
              </a:rPr>
              <a:t>9</a:t>
            </a:r>
            <a:endParaRPr lang="en-US" sz="1200" b="1" dirty="0" smtClean="0">
              <a:solidFill>
                <a:srgbClr val="FFFFFF"/>
              </a:solidFill>
              <a:sym typeface="Arial" pitchFamily="34" charset="0"/>
            </a:endParaRPr>
          </a:p>
          <a:p>
            <a:pPr marL="57150" indent="-57150">
              <a:spcBef>
                <a:spcPts val="200"/>
              </a:spcBef>
              <a:buClr>
                <a:schemeClr val="accent1"/>
              </a:buClr>
              <a:buSzPct val="100000"/>
              <a:buFont typeface="Arial" pitchFamily="34" charset="0"/>
              <a:buChar char="•"/>
              <a:defRPr/>
            </a:pPr>
            <a:r>
              <a:rPr lang="en-US" sz="900" dirty="0" smtClean="0">
                <a:sym typeface="Arial" pitchFamily="34" charset="0"/>
              </a:rPr>
              <a:t>Modularity – Jigsaw</a:t>
            </a:r>
            <a:endParaRPr lang="en-US" sz="900" dirty="0">
              <a:sym typeface="Arial" pitchFamily="34" charset="0"/>
            </a:endParaRPr>
          </a:p>
          <a:p>
            <a:pPr marL="57150" indent="-57150">
              <a:spcBef>
                <a:spcPts val="200"/>
              </a:spcBef>
              <a:buClr>
                <a:schemeClr val="accent1"/>
              </a:buClr>
              <a:buSzPct val="100000"/>
              <a:buFont typeface="Arial" pitchFamily="34" charset="0"/>
              <a:buChar char="•"/>
              <a:defRPr/>
            </a:pPr>
            <a:r>
              <a:rPr lang="en-US" sz="900" dirty="0">
                <a:sym typeface="Arial" pitchFamily="34" charset="0"/>
              </a:rPr>
              <a:t>Interoperability</a:t>
            </a:r>
          </a:p>
          <a:p>
            <a:pPr marL="57150" indent="-57150">
              <a:spcBef>
                <a:spcPts val="200"/>
              </a:spcBef>
              <a:buClr>
                <a:schemeClr val="accent1"/>
              </a:buClr>
              <a:buSzPct val="100000"/>
              <a:buFont typeface="Arial" pitchFamily="34" charset="0"/>
              <a:buChar char="•"/>
              <a:defRPr/>
            </a:pPr>
            <a:r>
              <a:rPr lang="en-US" sz="900" dirty="0" smtClean="0">
                <a:sym typeface="Arial" pitchFamily="34" charset="0"/>
              </a:rPr>
              <a:t>Cloud</a:t>
            </a:r>
            <a:endParaRPr lang="en-US" sz="900" dirty="0">
              <a:sym typeface="Arial" pitchFamily="34" charset="0"/>
            </a:endParaRPr>
          </a:p>
          <a:p>
            <a:pPr marL="57150" indent="-57150">
              <a:spcBef>
                <a:spcPts val="200"/>
              </a:spcBef>
              <a:buClr>
                <a:schemeClr val="accent1"/>
              </a:buClr>
              <a:buSzPct val="100000"/>
              <a:buFont typeface="Arial" pitchFamily="34" charset="0"/>
              <a:buChar char="•"/>
              <a:defRPr/>
            </a:pPr>
            <a:r>
              <a:rPr lang="en-US" sz="900" dirty="0">
                <a:sym typeface="Arial" pitchFamily="34" charset="0"/>
              </a:rPr>
              <a:t>Ease of Use</a:t>
            </a:r>
          </a:p>
          <a:p>
            <a:pPr marL="57150" indent="-57150">
              <a:spcBef>
                <a:spcPts val="200"/>
              </a:spcBef>
              <a:buClr>
                <a:schemeClr val="accent1"/>
              </a:buClr>
              <a:buSzPct val="100000"/>
              <a:buFont typeface="Arial" pitchFamily="34" charset="0"/>
              <a:buChar char="•"/>
              <a:defRPr/>
            </a:pPr>
            <a:r>
              <a:rPr lang="en-US" sz="900" dirty="0">
                <a:solidFill>
                  <a:srgbClr val="FF0000"/>
                </a:solidFill>
                <a:sym typeface="Arial" pitchFamily="34" charset="0"/>
              </a:rPr>
              <a:t>JavaFX JSR</a:t>
            </a:r>
          </a:p>
          <a:p>
            <a:pPr marL="57150" indent="-57150">
              <a:spcBef>
                <a:spcPts val="200"/>
              </a:spcBef>
              <a:buClr>
                <a:schemeClr val="accent1"/>
              </a:buClr>
              <a:buSzPct val="100000"/>
              <a:buFont typeface="Arial" pitchFamily="34" charset="0"/>
              <a:buChar char="•"/>
              <a:defRPr/>
            </a:pPr>
            <a:r>
              <a:rPr lang="en-US" sz="900" dirty="0" smtClean="0">
                <a:sym typeface="Arial" pitchFamily="34" charset="0"/>
              </a:rPr>
              <a:t>Optimizations </a:t>
            </a:r>
            <a:endParaRPr lang="en-US" sz="900" dirty="0">
              <a:sym typeface="Arial" pitchFamily="34" charset="0"/>
            </a:endParaRPr>
          </a:p>
        </p:txBody>
      </p:sp>
      <p:sp>
        <p:nvSpPr>
          <p:cNvPr id="27" name="Rectangle 46"/>
          <p:cNvSpPr>
            <a:spLocks/>
          </p:cNvSpPr>
          <p:nvPr/>
        </p:nvSpPr>
        <p:spPr bwMode="auto">
          <a:xfrm>
            <a:off x="415814" y="3385503"/>
            <a:ext cx="1590454" cy="633726"/>
          </a:xfrm>
          <a:prstGeom prst="rect">
            <a:avLst/>
          </a:prstGeom>
          <a:solidFill>
            <a:schemeClr val="accent2"/>
          </a:solidFill>
          <a:ln>
            <a:noFill/>
            <a:headEnd type="none" w="med" len="med"/>
            <a:tailEnd type="none" w="med" len="med"/>
          </a:ln>
          <a:effectLst>
            <a:outerShdw blurRad="40000" dist="20000" dir="5400000" rotWithShape="0">
              <a:srgbClr val="000000">
                <a:alpha val="25000"/>
              </a:srgbClr>
            </a:outerShdw>
          </a:effectLst>
        </p:spPr>
        <p:style>
          <a:lnRef idx="1">
            <a:schemeClr val="dk1"/>
          </a:lnRef>
          <a:fillRef idx="2">
            <a:schemeClr val="dk1"/>
          </a:fillRef>
          <a:effectRef idx="1">
            <a:schemeClr val="dk1"/>
          </a:effectRef>
          <a:fontRef idx="minor">
            <a:schemeClr val="dk1"/>
          </a:fontRef>
        </p:style>
        <p:txBody>
          <a:bodyPr lIns="73152" tIns="38100" rIns="38100" bIns="38100"/>
          <a:lstStyle/>
          <a:p>
            <a:pPr>
              <a:spcBef>
                <a:spcPts val="200"/>
              </a:spcBef>
              <a:buClr>
                <a:srgbClr val="5382A1"/>
              </a:buClr>
              <a:buSzPct val="100000"/>
              <a:defRPr/>
            </a:pPr>
            <a:r>
              <a:rPr lang="en-US" sz="1200" b="1" dirty="0">
                <a:latin typeface="Arial" charset="0"/>
                <a:ea typeface="ＭＳ Ｐゴシック" charset="0"/>
                <a:cs typeface="Arial" charset="0"/>
                <a:sym typeface="Arial" charset="0"/>
              </a:rPr>
              <a:t>NetBeans IDE </a:t>
            </a:r>
            <a:r>
              <a:rPr lang="en-US" sz="1200" b="1" dirty="0" smtClean="0">
                <a:latin typeface="Arial" charset="0"/>
                <a:ea typeface="ＭＳ Ｐゴシック" charset="0"/>
                <a:cs typeface="Arial" charset="0"/>
                <a:sym typeface="Arial" charset="0"/>
              </a:rPr>
              <a:t>7.3</a:t>
            </a:r>
          </a:p>
          <a:p>
            <a:pPr marL="57150" indent="-57150">
              <a:spcBef>
                <a:spcPts val="200"/>
              </a:spcBef>
              <a:buClr>
                <a:schemeClr val="accent1"/>
              </a:buClr>
              <a:buSzPct val="100000"/>
              <a:buFont typeface="Arial" pitchFamily="34" charset="0"/>
              <a:buChar char="•"/>
              <a:defRPr/>
            </a:pPr>
            <a:r>
              <a:rPr lang="en-US" sz="900" dirty="0">
                <a:sym typeface="Arial" charset="0"/>
              </a:rPr>
              <a:t>New hints and refactoring</a:t>
            </a:r>
          </a:p>
          <a:p>
            <a:pPr marL="57150" indent="-57150">
              <a:spcBef>
                <a:spcPts val="200"/>
              </a:spcBef>
              <a:buClr>
                <a:schemeClr val="accent1"/>
              </a:buClr>
              <a:buSzPct val="100000"/>
              <a:buFont typeface="Arial" pitchFamily="34" charset="0"/>
              <a:buChar char="•"/>
              <a:defRPr/>
            </a:pPr>
            <a:r>
              <a:rPr lang="en-US" sz="900" dirty="0">
                <a:sym typeface="Arial" charset="0"/>
              </a:rPr>
              <a:t>Scene Builder Support</a:t>
            </a:r>
          </a:p>
          <a:p>
            <a:pPr>
              <a:spcBef>
                <a:spcPts val="200"/>
              </a:spcBef>
              <a:buClr>
                <a:srgbClr val="5382A1"/>
              </a:buClr>
              <a:buSzPct val="100000"/>
              <a:defRPr/>
            </a:pPr>
            <a:endParaRPr lang="en-US" sz="1000" dirty="0">
              <a:latin typeface="Arial" charset="0"/>
              <a:ea typeface="ＭＳ Ｐゴシック" charset="0"/>
              <a:cs typeface="Arial" charset="0"/>
              <a:sym typeface="Arial" charset="0"/>
            </a:endParaRPr>
          </a:p>
        </p:txBody>
      </p:sp>
      <p:sp>
        <p:nvSpPr>
          <p:cNvPr id="29" name="Rectangle 46"/>
          <p:cNvSpPr>
            <a:spLocks/>
          </p:cNvSpPr>
          <p:nvPr/>
        </p:nvSpPr>
        <p:spPr bwMode="auto">
          <a:xfrm>
            <a:off x="3205888" y="3385503"/>
            <a:ext cx="2006600" cy="1176490"/>
          </a:xfrm>
          <a:prstGeom prst="rect">
            <a:avLst/>
          </a:prstGeom>
          <a:solidFill>
            <a:schemeClr val="accent2"/>
          </a:solidFill>
          <a:ln>
            <a:noFill/>
            <a:headEnd type="none" w="med" len="med"/>
            <a:tailEnd type="none" w="med" len="med"/>
          </a:ln>
          <a:effectLst>
            <a:outerShdw blurRad="40000" dist="20000" dir="5400000" rotWithShape="0">
              <a:srgbClr val="000000">
                <a:alpha val="25000"/>
              </a:srgbClr>
            </a:outerShdw>
          </a:effectLst>
        </p:spPr>
        <p:style>
          <a:lnRef idx="1">
            <a:schemeClr val="dk1"/>
          </a:lnRef>
          <a:fillRef idx="2">
            <a:schemeClr val="dk1"/>
          </a:fillRef>
          <a:effectRef idx="1">
            <a:schemeClr val="dk1"/>
          </a:effectRef>
          <a:fontRef idx="minor">
            <a:schemeClr val="dk1"/>
          </a:fontRef>
        </p:style>
        <p:txBody>
          <a:bodyPr lIns="73152" tIns="38100" rIns="38100" bIns="38100"/>
          <a:lstStyle/>
          <a:p>
            <a:pPr>
              <a:spcBef>
                <a:spcPts val="200"/>
              </a:spcBef>
              <a:buClr>
                <a:srgbClr val="5382A1"/>
              </a:buClr>
              <a:buSzPct val="100000"/>
              <a:defRPr/>
            </a:pPr>
            <a:r>
              <a:rPr lang="en-US" sz="1200" b="1" dirty="0">
                <a:latin typeface="Arial" charset="0"/>
                <a:ea typeface="ＭＳ Ｐゴシック" charset="0"/>
                <a:cs typeface="Arial" charset="0"/>
                <a:sym typeface="Arial" charset="0"/>
              </a:rPr>
              <a:t>NetBeans IDE 8</a:t>
            </a:r>
          </a:p>
          <a:p>
            <a:pPr marL="57150" indent="-57150">
              <a:spcBef>
                <a:spcPts val="200"/>
              </a:spcBef>
              <a:buClr>
                <a:schemeClr val="accent1"/>
              </a:buClr>
              <a:buSzPct val="100000"/>
              <a:buFont typeface="Arial" pitchFamily="34" charset="0"/>
              <a:buChar char="•"/>
              <a:defRPr/>
            </a:pPr>
            <a:r>
              <a:rPr lang="en-US" sz="900" dirty="0">
                <a:sym typeface="Arial" charset="0"/>
              </a:rPr>
              <a:t>JDK 8 support</a:t>
            </a:r>
          </a:p>
          <a:p>
            <a:pPr marL="57150" indent="-57150">
              <a:spcBef>
                <a:spcPts val="200"/>
              </a:spcBef>
              <a:buClr>
                <a:schemeClr val="accent1"/>
              </a:buClr>
              <a:buSzPct val="100000"/>
              <a:buFont typeface="Arial" pitchFamily="34" charset="0"/>
              <a:buChar char="•"/>
              <a:defRPr/>
            </a:pPr>
            <a:r>
              <a:rPr lang="en-US" sz="900" dirty="0">
                <a:sym typeface="Arial" charset="0"/>
              </a:rPr>
              <a:t>Scene Builder 2.0 support</a:t>
            </a:r>
          </a:p>
          <a:p>
            <a:pPr>
              <a:spcBef>
                <a:spcPts val="600"/>
              </a:spcBef>
              <a:defRPr/>
            </a:pPr>
            <a:r>
              <a:rPr lang="en-US" sz="1200" b="1" dirty="0">
                <a:solidFill>
                  <a:srgbClr val="FF0000"/>
                </a:solidFill>
                <a:latin typeface="Arial" charset="0"/>
                <a:ea typeface="ＭＳ Ｐゴシック" charset="0"/>
                <a:cs typeface="Arial" charset="0"/>
                <a:sym typeface="Arial" charset="0"/>
              </a:rPr>
              <a:t>Scene Builder 2.0</a:t>
            </a:r>
          </a:p>
          <a:p>
            <a:pPr marL="57150" indent="-57150">
              <a:spcBef>
                <a:spcPts val="200"/>
              </a:spcBef>
              <a:buClr>
                <a:schemeClr val="accent1"/>
              </a:buClr>
              <a:buSzPct val="100000"/>
              <a:buFont typeface="Arial" pitchFamily="34" charset="0"/>
              <a:buChar char="•"/>
              <a:defRPr/>
            </a:pPr>
            <a:r>
              <a:rPr lang="en-US" sz="900" dirty="0">
                <a:solidFill>
                  <a:srgbClr val="FF0000"/>
                </a:solidFill>
                <a:sym typeface="Arial" charset="0"/>
              </a:rPr>
              <a:t>JavaFX 8 support</a:t>
            </a:r>
          </a:p>
          <a:p>
            <a:pPr marL="57150" indent="-57150">
              <a:spcBef>
                <a:spcPts val="200"/>
              </a:spcBef>
              <a:buClr>
                <a:schemeClr val="accent1"/>
              </a:buClr>
              <a:buSzPct val="100000"/>
              <a:buFont typeface="Arial" pitchFamily="34" charset="0"/>
              <a:buChar char="•"/>
              <a:defRPr/>
            </a:pPr>
            <a:r>
              <a:rPr lang="en-US" sz="900" dirty="0">
                <a:solidFill>
                  <a:srgbClr val="FF0000"/>
                </a:solidFill>
                <a:sym typeface="Arial" charset="0"/>
              </a:rPr>
              <a:t>Enhanced Java IDE support</a:t>
            </a:r>
          </a:p>
          <a:p>
            <a:pPr>
              <a:spcBef>
                <a:spcPts val="200"/>
              </a:spcBef>
              <a:buClr>
                <a:srgbClr val="5382A1"/>
              </a:buClr>
              <a:buSzPct val="100000"/>
              <a:defRPr/>
            </a:pPr>
            <a:endParaRPr lang="en-US" sz="1000" dirty="0">
              <a:latin typeface="Arial" charset="0"/>
              <a:ea typeface="ＭＳ Ｐゴシック" charset="0"/>
              <a:cs typeface="Arial" charset="0"/>
              <a:sym typeface="Arial" charset="0"/>
            </a:endParaRPr>
          </a:p>
        </p:txBody>
      </p:sp>
      <p:sp>
        <p:nvSpPr>
          <p:cNvPr id="34" name="Rectangle 46"/>
          <p:cNvSpPr>
            <a:spLocks/>
          </p:cNvSpPr>
          <p:nvPr/>
        </p:nvSpPr>
        <p:spPr bwMode="auto">
          <a:xfrm>
            <a:off x="6970324" y="3385503"/>
            <a:ext cx="1659325" cy="1045820"/>
          </a:xfrm>
          <a:prstGeom prst="rect">
            <a:avLst/>
          </a:prstGeom>
          <a:solidFill>
            <a:schemeClr val="accent2"/>
          </a:solidFill>
          <a:ln>
            <a:noFill/>
            <a:headEnd type="none" w="med" len="med"/>
            <a:tailEnd type="none" w="med" len="med"/>
          </a:ln>
          <a:effectLst>
            <a:outerShdw blurRad="40000" dist="20000" dir="5400000" rotWithShape="0">
              <a:srgbClr val="000000">
                <a:alpha val="25000"/>
              </a:srgbClr>
            </a:outerShdw>
          </a:effectLst>
        </p:spPr>
        <p:style>
          <a:lnRef idx="1">
            <a:schemeClr val="dk1"/>
          </a:lnRef>
          <a:fillRef idx="2">
            <a:schemeClr val="dk1"/>
          </a:fillRef>
          <a:effectRef idx="1">
            <a:schemeClr val="dk1"/>
          </a:effectRef>
          <a:fontRef idx="minor">
            <a:schemeClr val="dk1"/>
          </a:fontRef>
        </p:style>
        <p:txBody>
          <a:bodyPr lIns="73152" tIns="38100" rIns="0" bIns="38100"/>
          <a:lstStyle/>
          <a:p>
            <a:pPr>
              <a:spcBef>
                <a:spcPts val="200"/>
              </a:spcBef>
              <a:buClr>
                <a:srgbClr val="5382A1"/>
              </a:buClr>
              <a:buSzPct val="100000"/>
              <a:defRPr/>
            </a:pPr>
            <a:r>
              <a:rPr lang="en-US" sz="1200" b="1" dirty="0">
                <a:cs typeface="Arial" pitchFamily="34" charset="0"/>
                <a:sym typeface="Arial" pitchFamily="34" charset="0"/>
              </a:rPr>
              <a:t>NetBeans IDE 9</a:t>
            </a:r>
          </a:p>
          <a:p>
            <a:pPr marL="57150" indent="-57150">
              <a:spcBef>
                <a:spcPts val="200"/>
              </a:spcBef>
              <a:buClr>
                <a:schemeClr val="accent1"/>
              </a:buClr>
              <a:buSzPct val="100000"/>
              <a:buFont typeface="Arial" pitchFamily="34" charset="0"/>
              <a:buChar char="•"/>
              <a:defRPr/>
            </a:pPr>
            <a:r>
              <a:rPr lang="en-US" sz="900" dirty="0">
                <a:sym typeface="Arial" pitchFamily="34" charset="0"/>
              </a:rPr>
              <a:t>JDK 9 support</a:t>
            </a:r>
          </a:p>
          <a:p>
            <a:pPr marL="57150" indent="-57150">
              <a:spcBef>
                <a:spcPts val="200"/>
              </a:spcBef>
              <a:buClr>
                <a:schemeClr val="accent1"/>
              </a:buClr>
              <a:buSzPct val="100000"/>
              <a:buFont typeface="Arial" pitchFamily="34" charset="0"/>
              <a:buChar char="•"/>
              <a:defRPr/>
            </a:pPr>
            <a:r>
              <a:rPr lang="en-US" sz="900" dirty="0">
                <a:sym typeface="Arial" pitchFamily="34" charset="0"/>
              </a:rPr>
              <a:t>Scene Builder 3.0 support</a:t>
            </a:r>
          </a:p>
          <a:p>
            <a:pPr>
              <a:spcBef>
                <a:spcPts val="600"/>
              </a:spcBef>
              <a:defRPr/>
            </a:pPr>
            <a:r>
              <a:rPr lang="en-US" sz="1200" b="1" dirty="0" smtClean="0">
                <a:cs typeface="Arial" pitchFamily="34" charset="0"/>
                <a:sym typeface="Arial" pitchFamily="34" charset="0"/>
              </a:rPr>
              <a:t>Scene Builder </a:t>
            </a:r>
            <a:r>
              <a:rPr lang="en-US" sz="1200" b="1" dirty="0">
                <a:cs typeface="Arial" pitchFamily="34" charset="0"/>
                <a:sym typeface="Arial" pitchFamily="34" charset="0"/>
              </a:rPr>
              <a:t>3.0</a:t>
            </a:r>
          </a:p>
          <a:p>
            <a:pPr marL="57150" indent="-57150">
              <a:spcBef>
                <a:spcPts val="200"/>
              </a:spcBef>
              <a:buClr>
                <a:schemeClr val="accent1"/>
              </a:buClr>
              <a:buSzPct val="100000"/>
              <a:buFont typeface="Arial" pitchFamily="34" charset="0"/>
              <a:buChar char="•"/>
              <a:defRPr/>
            </a:pPr>
            <a:r>
              <a:rPr lang="en-US" sz="900" dirty="0" err="1">
                <a:solidFill>
                  <a:srgbClr val="FF0000"/>
                </a:solidFill>
                <a:sym typeface="Arial" pitchFamily="34" charset="0"/>
              </a:rPr>
              <a:t>JavaFX</a:t>
            </a:r>
            <a:r>
              <a:rPr lang="en-US" sz="900" dirty="0">
                <a:solidFill>
                  <a:srgbClr val="FF0000"/>
                </a:solidFill>
                <a:sym typeface="Arial" pitchFamily="34" charset="0"/>
              </a:rPr>
              <a:t> 9 support</a:t>
            </a:r>
          </a:p>
        </p:txBody>
      </p:sp>
      <p:sp>
        <p:nvSpPr>
          <p:cNvPr id="77" name="Rectangle 43"/>
          <p:cNvSpPr>
            <a:spLocks/>
          </p:cNvSpPr>
          <p:nvPr/>
        </p:nvSpPr>
        <p:spPr bwMode="auto">
          <a:xfrm>
            <a:off x="420983" y="1956370"/>
            <a:ext cx="2002497" cy="646132"/>
          </a:xfrm>
          <a:prstGeom prst="rect">
            <a:avLst/>
          </a:prstGeom>
          <a:solidFill>
            <a:schemeClr val="accent2"/>
          </a:solidFill>
          <a:ln>
            <a:noFill/>
            <a:headEnd type="none" w="med" len="med"/>
            <a:tailEnd type="none" w="med" len="med"/>
          </a:ln>
          <a:effectLst>
            <a:outerShdw blurRad="40000" dist="20000" dir="5400000" rotWithShape="0">
              <a:srgbClr val="000000">
                <a:alpha val="25000"/>
              </a:srgbClr>
            </a:outerShdw>
          </a:effectLst>
        </p:spPr>
        <p:style>
          <a:lnRef idx="1">
            <a:schemeClr val="dk1"/>
          </a:lnRef>
          <a:fillRef idx="2">
            <a:schemeClr val="dk1"/>
          </a:fillRef>
          <a:effectRef idx="1">
            <a:schemeClr val="dk1"/>
          </a:effectRef>
          <a:fontRef idx="minor">
            <a:schemeClr val="dk1"/>
          </a:fontRef>
        </p:style>
        <p:txBody>
          <a:bodyPr lIns="73152" tIns="38100" rIns="38100" bIns="38100"/>
          <a:lstStyle/>
          <a:p>
            <a:pPr>
              <a:spcAft>
                <a:spcPts val="200"/>
              </a:spcAft>
              <a:defRPr/>
            </a:pPr>
            <a:r>
              <a:rPr lang="en-US" sz="1200" b="1" dirty="0" smtClean="0">
                <a:sym typeface="Arial" pitchFamily="34" charset="0"/>
              </a:rPr>
              <a:t>7u21</a:t>
            </a:r>
            <a:endParaRPr lang="en-US" sz="1200" b="1" dirty="0" smtClean="0">
              <a:cs typeface="Arial" pitchFamily="34" charset="0"/>
              <a:sym typeface="Arial" pitchFamily="34" charset="0"/>
            </a:endParaRPr>
          </a:p>
          <a:p>
            <a:pPr marL="57150" indent="-57150">
              <a:spcBef>
                <a:spcPts val="200"/>
              </a:spcBef>
              <a:buClr>
                <a:schemeClr val="accent1"/>
              </a:buClr>
              <a:buSzPct val="100000"/>
              <a:buFont typeface="Arial" pitchFamily="34" charset="0"/>
              <a:buChar char="•"/>
              <a:defRPr/>
            </a:pPr>
            <a:r>
              <a:rPr lang="en-US" sz="900" dirty="0">
                <a:sym typeface="Arial" pitchFamily="34" charset="0"/>
              </a:rPr>
              <a:t>Java Client Security Enhancements</a:t>
            </a:r>
          </a:p>
          <a:p>
            <a:pPr marL="57150" indent="-57150">
              <a:spcBef>
                <a:spcPts val="200"/>
              </a:spcBef>
              <a:buClr>
                <a:schemeClr val="accent1"/>
              </a:buClr>
              <a:buSzPct val="100000"/>
              <a:buFont typeface="Arial" pitchFamily="34" charset="0"/>
              <a:buChar char="•"/>
              <a:defRPr/>
            </a:pPr>
            <a:r>
              <a:rPr lang="en-US" sz="900" dirty="0">
                <a:sym typeface="Arial" pitchFamily="34" charset="0"/>
              </a:rPr>
              <a:t>App Store Packaging tools</a:t>
            </a:r>
          </a:p>
        </p:txBody>
      </p:sp>
      <p:sp>
        <p:nvSpPr>
          <p:cNvPr id="68" name="Rectangle 44"/>
          <p:cNvSpPr>
            <a:spLocks/>
          </p:cNvSpPr>
          <p:nvPr/>
        </p:nvSpPr>
        <p:spPr bwMode="auto">
          <a:xfrm>
            <a:off x="5372747" y="3385503"/>
            <a:ext cx="1437318" cy="1045820"/>
          </a:xfrm>
          <a:prstGeom prst="rect">
            <a:avLst/>
          </a:prstGeom>
          <a:solidFill>
            <a:schemeClr val="accent2"/>
          </a:solidFill>
          <a:ln>
            <a:noFill/>
            <a:headEnd type="none" w="med" len="med"/>
            <a:tailEnd type="none" w="med" len="med"/>
          </a:ln>
          <a:effectLst>
            <a:outerShdw blurRad="40000" dist="20000" dir="5400000" rotWithShape="0">
              <a:srgbClr val="000000">
                <a:alpha val="25000"/>
              </a:srgbClr>
            </a:outerShdw>
          </a:effectLst>
        </p:spPr>
        <p:style>
          <a:lnRef idx="1">
            <a:schemeClr val="dk1"/>
          </a:lnRef>
          <a:fillRef idx="2">
            <a:schemeClr val="dk1"/>
          </a:fillRef>
          <a:effectRef idx="1">
            <a:schemeClr val="dk1"/>
          </a:effectRef>
          <a:fontRef idx="minor">
            <a:schemeClr val="dk1"/>
          </a:fontRef>
        </p:style>
        <p:txBody>
          <a:bodyPr lIns="73152" tIns="38100" rIns="38100" bIns="38100"/>
          <a:lstStyle/>
          <a:p>
            <a:pPr>
              <a:spcBef>
                <a:spcPts val="200"/>
              </a:spcBef>
              <a:defRPr/>
            </a:pPr>
            <a:r>
              <a:rPr lang="en-US" sz="1200" b="1" dirty="0">
                <a:latin typeface="Arial" charset="0"/>
                <a:ea typeface="ＭＳ Ｐゴシック" charset="0"/>
                <a:cs typeface="Arial" charset="0"/>
                <a:sym typeface="Arial" charset="0"/>
              </a:rPr>
              <a:t>JDK </a:t>
            </a:r>
            <a:r>
              <a:rPr lang="en-US" sz="1200" b="1" dirty="0" smtClean="0">
                <a:latin typeface="Arial" charset="0"/>
                <a:ea typeface="ＭＳ Ｐゴシック" charset="0"/>
                <a:cs typeface="Arial" charset="0"/>
                <a:sym typeface="Arial" charset="0"/>
              </a:rPr>
              <a:t>8u20</a:t>
            </a:r>
            <a:endParaRPr lang="en-US" sz="1200" b="1" dirty="0" smtClean="0">
              <a:solidFill>
                <a:srgbClr val="FFFFFF"/>
              </a:solidFill>
              <a:latin typeface="Arial" charset="0"/>
              <a:ea typeface="ＭＳ Ｐゴシック" charset="0"/>
              <a:cs typeface="ＭＳ Ｐゴシック" charset="0"/>
              <a:sym typeface="Arial" charset="0"/>
            </a:endParaRPr>
          </a:p>
          <a:p>
            <a:pPr marL="57150" indent="-57150">
              <a:spcBef>
                <a:spcPts val="200"/>
              </a:spcBef>
              <a:buClr>
                <a:schemeClr val="accent1"/>
              </a:buClr>
              <a:buSzPct val="100000"/>
              <a:buFont typeface="Arial" pitchFamily="34" charset="0"/>
              <a:buChar char="•"/>
              <a:defRPr/>
            </a:pPr>
            <a:r>
              <a:rPr lang="en-US" sz="900" dirty="0">
                <a:sym typeface="Arial" charset="0"/>
              </a:rPr>
              <a:t>Deterministic G1</a:t>
            </a:r>
          </a:p>
          <a:p>
            <a:pPr marL="57150" indent="-57150">
              <a:spcBef>
                <a:spcPts val="200"/>
              </a:spcBef>
              <a:buClr>
                <a:schemeClr val="accent1"/>
              </a:buClr>
              <a:buSzPct val="100000"/>
              <a:buFont typeface="Arial" pitchFamily="34" charset="0"/>
              <a:buChar char="•"/>
              <a:defRPr/>
            </a:pPr>
            <a:r>
              <a:rPr lang="en-US" sz="900" dirty="0" smtClean="0">
                <a:sym typeface="Arial" charset="0"/>
              </a:rPr>
              <a:t>Java Mission Control 6.0 </a:t>
            </a:r>
            <a:endParaRPr lang="en-US" sz="900" dirty="0">
              <a:sym typeface="Arial" charset="0"/>
            </a:endParaRPr>
          </a:p>
          <a:p>
            <a:pPr marL="57150" indent="-57150">
              <a:spcBef>
                <a:spcPts val="200"/>
              </a:spcBef>
              <a:buClr>
                <a:schemeClr val="accent1"/>
              </a:buClr>
              <a:buSzPct val="100000"/>
              <a:buFont typeface="Arial" pitchFamily="34" charset="0"/>
              <a:buChar char="•"/>
              <a:defRPr/>
            </a:pPr>
            <a:r>
              <a:rPr lang="en-US" sz="900" dirty="0">
                <a:sym typeface="Arial" charset="0"/>
              </a:rPr>
              <a:t>Improved JRE installer </a:t>
            </a:r>
          </a:p>
          <a:p>
            <a:pPr marL="57150" indent="-57150">
              <a:spcBef>
                <a:spcPts val="200"/>
              </a:spcBef>
              <a:buClr>
                <a:schemeClr val="accent1"/>
              </a:buClr>
              <a:buSzPct val="100000"/>
              <a:buFont typeface="Arial" pitchFamily="34" charset="0"/>
              <a:buChar char="•"/>
              <a:defRPr/>
            </a:pPr>
            <a:r>
              <a:rPr lang="en-US" sz="900" dirty="0">
                <a:sym typeface="Arial" charset="0"/>
              </a:rPr>
              <a:t>App bundling enhancements</a:t>
            </a:r>
          </a:p>
        </p:txBody>
      </p:sp>
      <p:sp>
        <p:nvSpPr>
          <p:cNvPr id="72" name="Rectangle 44"/>
          <p:cNvSpPr>
            <a:spLocks/>
          </p:cNvSpPr>
          <p:nvPr/>
        </p:nvSpPr>
        <p:spPr bwMode="auto">
          <a:xfrm>
            <a:off x="6206378" y="2279437"/>
            <a:ext cx="868873" cy="323066"/>
          </a:xfrm>
          <a:prstGeom prst="rect">
            <a:avLst/>
          </a:prstGeom>
          <a:solidFill>
            <a:schemeClr val="accent2"/>
          </a:solidFill>
          <a:ln>
            <a:noFill/>
            <a:headEnd type="none" w="med" len="med"/>
            <a:tailEnd type="none" w="med" len="med"/>
          </a:ln>
          <a:effectLst>
            <a:outerShdw blurRad="40000" dist="20000" dir="5400000" rotWithShape="0">
              <a:srgbClr val="000000">
                <a:alpha val="25000"/>
              </a:srgbClr>
            </a:outerShdw>
          </a:effectLst>
        </p:spPr>
        <p:style>
          <a:lnRef idx="1">
            <a:schemeClr val="dk1"/>
          </a:lnRef>
          <a:fillRef idx="2">
            <a:schemeClr val="dk1"/>
          </a:fillRef>
          <a:effectRef idx="1">
            <a:schemeClr val="dk1"/>
          </a:effectRef>
          <a:fontRef idx="minor">
            <a:schemeClr val="dk1"/>
          </a:fontRef>
        </p:style>
        <p:txBody>
          <a:bodyPr lIns="73152" tIns="38100" rIns="38100" bIns="38100"/>
          <a:lstStyle/>
          <a:p>
            <a:pPr>
              <a:spcBef>
                <a:spcPts val="200"/>
              </a:spcBef>
              <a:defRPr/>
            </a:pPr>
            <a:r>
              <a:rPr lang="en-US" sz="1200" b="1" dirty="0">
                <a:latin typeface="Arial" charset="0"/>
                <a:ea typeface="ＭＳ Ｐゴシック" charset="0"/>
                <a:cs typeface="Arial" charset="0"/>
                <a:sym typeface="Arial" charset="0"/>
              </a:rPr>
              <a:t>JDK </a:t>
            </a:r>
            <a:r>
              <a:rPr lang="en-US" sz="1200" b="1" dirty="0" smtClean="0">
                <a:latin typeface="Arial" charset="0"/>
                <a:ea typeface="ＭＳ Ｐゴシック" charset="0"/>
                <a:cs typeface="Arial" charset="0"/>
                <a:sym typeface="Arial" charset="0"/>
              </a:rPr>
              <a:t>8u40</a:t>
            </a:r>
            <a:endParaRPr lang="en-US" sz="900" dirty="0" smtClean="0">
              <a:latin typeface="Arial" charset="0"/>
              <a:ea typeface="ＭＳ Ｐゴシック" charset="0"/>
              <a:cs typeface="Arial" charset="0"/>
              <a:sym typeface="Arial" charset="0"/>
            </a:endParaRPr>
          </a:p>
        </p:txBody>
      </p:sp>
      <p:sp>
        <p:nvSpPr>
          <p:cNvPr id="24" name="Rectangle 46"/>
          <p:cNvSpPr>
            <a:spLocks/>
          </p:cNvSpPr>
          <p:nvPr/>
        </p:nvSpPr>
        <p:spPr bwMode="auto">
          <a:xfrm>
            <a:off x="1645693" y="4106515"/>
            <a:ext cx="1431207" cy="448538"/>
          </a:xfrm>
          <a:prstGeom prst="rect">
            <a:avLst/>
          </a:prstGeom>
          <a:solidFill>
            <a:schemeClr val="accent2"/>
          </a:solidFill>
          <a:ln>
            <a:noFill/>
            <a:headEnd type="none" w="med" len="med"/>
            <a:tailEnd type="none" w="med" len="med"/>
          </a:ln>
          <a:effectLst>
            <a:outerShdw blurRad="40000" dist="20000" dir="5400000" rotWithShape="0">
              <a:srgbClr val="000000">
                <a:alpha val="25000"/>
              </a:srgbClr>
            </a:outerShdw>
          </a:effectLst>
        </p:spPr>
        <p:style>
          <a:lnRef idx="1">
            <a:schemeClr val="dk1"/>
          </a:lnRef>
          <a:fillRef idx="2">
            <a:schemeClr val="dk1"/>
          </a:fillRef>
          <a:effectRef idx="1">
            <a:schemeClr val="dk1"/>
          </a:effectRef>
          <a:fontRef idx="minor">
            <a:schemeClr val="dk1"/>
          </a:fontRef>
        </p:style>
        <p:txBody>
          <a:bodyPr lIns="73152" tIns="38100" rIns="38100" bIns="38100"/>
          <a:lstStyle/>
          <a:p>
            <a:pPr>
              <a:spcBef>
                <a:spcPts val="600"/>
              </a:spcBef>
              <a:defRPr/>
            </a:pPr>
            <a:r>
              <a:rPr lang="en-US" sz="1200" b="1" dirty="0" smtClean="0">
                <a:solidFill>
                  <a:srgbClr val="FF0000"/>
                </a:solidFill>
                <a:latin typeface="Arial" charset="0"/>
                <a:ea typeface="ＭＳ Ｐゴシック" charset="0"/>
                <a:cs typeface="Arial" charset="0"/>
                <a:sym typeface="Arial" charset="0"/>
              </a:rPr>
              <a:t>Scene </a:t>
            </a:r>
            <a:r>
              <a:rPr lang="en-US" sz="1200" b="1" dirty="0">
                <a:solidFill>
                  <a:srgbClr val="FF0000"/>
                </a:solidFill>
                <a:latin typeface="Arial" charset="0"/>
                <a:ea typeface="ＭＳ Ｐゴシック" charset="0"/>
                <a:cs typeface="Arial" charset="0"/>
                <a:sym typeface="Arial" charset="0"/>
              </a:rPr>
              <a:t>Builder 1.1</a:t>
            </a:r>
          </a:p>
          <a:p>
            <a:pPr marL="57150" indent="-57150">
              <a:spcBef>
                <a:spcPts val="200"/>
              </a:spcBef>
              <a:buClr>
                <a:schemeClr val="accent1"/>
              </a:buClr>
              <a:buSzPct val="100000"/>
              <a:buFont typeface="Arial" pitchFamily="34" charset="0"/>
              <a:buChar char="•"/>
              <a:defRPr/>
            </a:pPr>
            <a:r>
              <a:rPr lang="en-US" sz="900" dirty="0">
                <a:solidFill>
                  <a:srgbClr val="FF0000"/>
                </a:solidFill>
                <a:sym typeface="Arial" charset="0"/>
              </a:rPr>
              <a:t>Linux support</a:t>
            </a:r>
          </a:p>
          <a:p>
            <a:pPr>
              <a:spcBef>
                <a:spcPts val="200"/>
              </a:spcBef>
              <a:buClr>
                <a:srgbClr val="5382A1"/>
              </a:buClr>
              <a:buSzPct val="100000"/>
              <a:defRPr/>
            </a:pPr>
            <a:endParaRPr lang="en-US" sz="1000" dirty="0">
              <a:latin typeface="Arial" charset="0"/>
              <a:ea typeface="ＭＳ Ｐゴシック" charset="0"/>
              <a:cs typeface="Arial" charset="0"/>
              <a:sym typeface="Arial" charset="0"/>
            </a:endParaRPr>
          </a:p>
        </p:txBody>
      </p:sp>
    </p:spTree>
    <p:extLst>
      <p:ext uri="{BB962C8B-B14F-4D97-AF65-F5344CB8AC3E}">
        <p14:creationId xmlns:p14="http://schemas.microsoft.com/office/powerpoint/2010/main" val="3098955877"/>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24">
                                            <p:txEl>
                                              <p:pRg st="0" end="0"/>
                                            </p:txEl>
                                          </p:spTgt>
                                        </p:tgtEl>
                                        <p:attrNameLst>
                                          <p:attrName>style.visibility</p:attrName>
                                        </p:attrNameLst>
                                      </p:cBhvr>
                                      <p:to>
                                        <p:strVal val="visible"/>
                                      </p:to>
                                    </p:set>
                                    <p:animEffect transition="in" filter="dissolve">
                                      <p:cBhvr>
                                        <p:cTn id="7" dur="500"/>
                                        <p:tgtEl>
                                          <p:spTgt spid="24">
                                            <p:txEl>
                                              <p:pRg st="0" end="0"/>
                                            </p:txEl>
                                          </p:spTgt>
                                        </p:tgtEl>
                                      </p:cBhvr>
                                    </p:animEffect>
                                  </p:childTnLst>
                                </p:cTn>
                              </p:par>
                              <p:par>
                                <p:cTn id="8" presetID="9" presetClass="entr" presetSubtype="0" fill="hold" nodeType="withEffect">
                                  <p:stCondLst>
                                    <p:cond delay="0"/>
                                  </p:stCondLst>
                                  <p:childTnLst>
                                    <p:set>
                                      <p:cBhvr>
                                        <p:cTn id="9" dur="1" fill="hold">
                                          <p:stCondLst>
                                            <p:cond delay="0"/>
                                          </p:stCondLst>
                                        </p:cTn>
                                        <p:tgtEl>
                                          <p:spTgt spid="24">
                                            <p:txEl>
                                              <p:pRg st="1" end="1"/>
                                            </p:txEl>
                                          </p:spTgt>
                                        </p:tgtEl>
                                        <p:attrNameLst>
                                          <p:attrName>style.visibility</p:attrName>
                                        </p:attrNameLst>
                                      </p:cBhvr>
                                      <p:to>
                                        <p:strVal val="visible"/>
                                      </p:to>
                                    </p:set>
                                    <p:animEffect transition="in" filter="dissolve">
                                      <p:cBhvr>
                                        <p:cTn id="10" dur="500"/>
                                        <p:tgtEl>
                                          <p:spTgt spid="24">
                                            <p:txEl>
                                              <p:pRg st="1" end="1"/>
                                            </p:txEl>
                                          </p:spTgt>
                                        </p:tgtEl>
                                      </p:cBhvr>
                                    </p:animEffect>
                                  </p:childTnLst>
                                </p:cTn>
                              </p:par>
                            </p:childTnLst>
                          </p:cTn>
                        </p:par>
                        <p:par>
                          <p:cTn id="11" fill="hold">
                            <p:stCondLst>
                              <p:cond delay="500"/>
                            </p:stCondLst>
                            <p:childTnLst>
                              <p:par>
                                <p:cTn id="12" presetID="9" presetClass="entr" presetSubtype="0" fill="hold" nodeType="afterEffect">
                                  <p:stCondLst>
                                    <p:cond delay="0"/>
                                  </p:stCondLst>
                                  <p:childTnLst>
                                    <p:set>
                                      <p:cBhvr>
                                        <p:cTn id="13" dur="1" fill="hold">
                                          <p:stCondLst>
                                            <p:cond delay="0"/>
                                          </p:stCondLst>
                                        </p:cTn>
                                        <p:tgtEl>
                                          <p:spTgt spid="23">
                                            <p:txEl>
                                              <p:pRg st="4" end="4"/>
                                            </p:txEl>
                                          </p:spTgt>
                                        </p:tgtEl>
                                        <p:attrNameLst>
                                          <p:attrName>style.visibility</p:attrName>
                                        </p:attrNameLst>
                                      </p:cBhvr>
                                      <p:to>
                                        <p:strVal val="visible"/>
                                      </p:to>
                                    </p:set>
                                    <p:animEffect transition="in" filter="dissolve">
                                      <p:cBhvr>
                                        <p:cTn id="14" dur="500"/>
                                        <p:tgtEl>
                                          <p:spTgt spid="23">
                                            <p:txEl>
                                              <p:pRg st="4" end="4"/>
                                            </p:txEl>
                                          </p:spTgt>
                                        </p:tgtEl>
                                      </p:cBhvr>
                                    </p:animEffect>
                                  </p:childTnLst>
                                </p:cTn>
                              </p:par>
                              <p:par>
                                <p:cTn id="15" presetID="9" presetClass="entr" presetSubtype="0" fill="hold" nodeType="withEffect">
                                  <p:stCondLst>
                                    <p:cond delay="0"/>
                                  </p:stCondLst>
                                  <p:childTnLst>
                                    <p:set>
                                      <p:cBhvr>
                                        <p:cTn id="16" dur="1" fill="hold">
                                          <p:stCondLst>
                                            <p:cond delay="0"/>
                                          </p:stCondLst>
                                        </p:cTn>
                                        <p:tgtEl>
                                          <p:spTgt spid="23">
                                            <p:txEl>
                                              <p:pRg st="5" end="5"/>
                                            </p:txEl>
                                          </p:spTgt>
                                        </p:tgtEl>
                                        <p:attrNameLst>
                                          <p:attrName>style.visibility</p:attrName>
                                        </p:attrNameLst>
                                      </p:cBhvr>
                                      <p:to>
                                        <p:strVal val="visible"/>
                                      </p:to>
                                    </p:set>
                                    <p:animEffect transition="in" filter="dissolve">
                                      <p:cBhvr>
                                        <p:cTn id="17" dur="500"/>
                                        <p:tgtEl>
                                          <p:spTgt spid="23">
                                            <p:txEl>
                                              <p:pRg st="5" end="5"/>
                                            </p:txEl>
                                          </p:spTgt>
                                        </p:tgtEl>
                                      </p:cBhvr>
                                    </p:animEffect>
                                  </p:childTnLst>
                                </p:cTn>
                              </p:par>
                              <p:par>
                                <p:cTn id="18" presetID="9" presetClass="entr" presetSubtype="0" fill="hold" nodeType="withEffect">
                                  <p:stCondLst>
                                    <p:cond delay="0"/>
                                  </p:stCondLst>
                                  <p:childTnLst>
                                    <p:set>
                                      <p:cBhvr>
                                        <p:cTn id="19" dur="1" fill="hold">
                                          <p:stCondLst>
                                            <p:cond delay="0"/>
                                          </p:stCondLst>
                                        </p:cTn>
                                        <p:tgtEl>
                                          <p:spTgt spid="23">
                                            <p:txEl>
                                              <p:pRg st="6" end="6"/>
                                            </p:txEl>
                                          </p:spTgt>
                                        </p:tgtEl>
                                        <p:attrNameLst>
                                          <p:attrName>style.visibility</p:attrName>
                                        </p:attrNameLst>
                                      </p:cBhvr>
                                      <p:to>
                                        <p:strVal val="visible"/>
                                      </p:to>
                                    </p:set>
                                    <p:animEffect transition="in" filter="dissolve">
                                      <p:cBhvr>
                                        <p:cTn id="20" dur="500"/>
                                        <p:tgtEl>
                                          <p:spTgt spid="23">
                                            <p:txEl>
                                              <p:pRg st="6" end="6"/>
                                            </p:txEl>
                                          </p:spTgt>
                                        </p:tgtEl>
                                      </p:cBhvr>
                                    </p:animEffect>
                                  </p:childTnLst>
                                </p:cTn>
                              </p:par>
                              <p:par>
                                <p:cTn id="21" presetID="9" presetClass="entr" presetSubtype="0" fill="hold" nodeType="withEffect">
                                  <p:stCondLst>
                                    <p:cond delay="0"/>
                                  </p:stCondLst>
                                  <p:childTnLst>
                                    <p:set>
                                      <p:cBhvr>
                                        <p:cTn id="22" dur="1" fill="hold">
                                          <p:stCondLst>
                                            <p:cond delay="0"/>
                                          </p:stCondLst>
                                        </p:cTn>
                                        <p:tgtEl>
                                          <p:spTgt spid="23">
                                            <p:txEl>
                                              <p:pRg st="7" end="7"/>
                                            </p:txEl>
                                          </p:spTgt>
                                        </p:tgtEl>
                                        <p:attrNameLst>
                                          <p:attrName>style.visibility</p:attrName>
                                        </p:attrNameLst>
                                      </p:cBhvr>
                                      <p:to>
                                        <p:strVal val="visible"/>
                                      </p:to>
                                    </p:set>
                                    <p:animEffect transition="in" filter="dissolve">
                                      <p:cBhvr>
                                        <p:cTn id="23" dur="500"/>
                                        <p:tgtEl>
                                          <p:spTgt spid="23">
                                            <p:txEl>
                                              <p:pRg st="7" end="7"/>
                                            </p:txEl>
                                          </p:spTgt>
                                        </p:tgtEl>
                                      </p:cBhvr>
                                    </p:animEffect>
                                  </p:childTnLst>
                                </p:cTn>
                              </p:par>
                            </p:childTnLst>
                          </p:cTn>
                        </p:par>
                        <p:par>
                          <p:cTn id="24" fill="hold">
                            <p:stCondLst>
                              <p:cond delay="1000"/>
                            </p:stCondLst>
                            <p:childTnLst>
                              <p:par>
                                <p:cTn id="25" presetID="9" presetClass="entr" presetSubtype="0" fill="hold" nodeType="afterEffect">
                                  <p:stCondLst>
                                    <p:cond delay="0"/>
                                  </p:stCondLst>
                                  <p:childTnLst>
                                    <p:set>
                                      <p:cBhvr>
                                        <p:cTn id="26" dur="1" fill="hold">
                                          <p:stCondLst>
                                            <p:cond delay="0"/>
                                          </p:stCondLst>
                                        </p:cTn>
                                        <p:tgtEl>
                                          <p:spTgt spid="29">
                                            <p:txEl>
                                              <p:pRg st="3" end="3"/>
                                            </p:txEl>
                                          </p:spTgt>
                                        </p:tgtEl>
                                        <p:attrNameLst>
                                          <p:attrName>style.visibility</p:attrName>
                                        </p:attrNameLst>
                                      </p:cBhvr>
                                      <p:to>
                                        <p:strVal val="visible"/>
                                      </p:to>
                                    </p:set>
                                    <p:animEffect transition="in" filter="dissolve">
                                      <p:cBhvr>
                                        <p:cTn id="27" dur="500"/>
                                        <p:tgtEl>
                                          <p:spTgt spid="29">
                                            <p:txEl>
                                              <p:pRg st="3" end="3"/>
                                            </p:txEl>
                                          </p:spTgt>
                                        </p:tgtEl>
                                      </p:cBhvr>
                                    </p:animEffect>
                                  </p:childTnLst>
                                </p:cTn>
                              </p:par>
                              <p:par>
                                <p:cTn id="28" presetID="9" presetClass="entr" presetSubtype="0" fill="hold" nodeType="withEffect">
                                  <p:stCondLst>
                                    <p:cond delay="0"/>
                                  </p:stCondLst>
                                  <p:childTnLst>
                                    <p:set>
                                      <p:cBhvr>
                                        <p:cTn id="29" dur="1" fill="hold">
                                          <p:stCondLst>
                                            <p:cond delay="0"/>
                                          </p:stCondLst>
                                        </p:cTn>
                                        <p:tgtEl>
                                          <p:spTgt spid="29">
                                            <p:txEl>
                                              <p:pRg st="4" end="4"/>
                                            </p:txEl>
                                          </p:spTgt>
                                        </p:tgtEl>
                                        <p:attrNameLst>
                                          <p:attrName>style.visibility</p:attrName>
                                        </p:attrNameLst>
                                      </p:cBhvr>
                                      <p:to>
                                        <p:strVal val="visible"/>
                                      </p:to>
                                    </p:set>
                                    <p:animEffect transition="in" filter="dissolve">
                                      <p:cBhvr>
                                        <p:cTn id="30" dur="500"/>
                                        <p:tgtEl>
                                          <p:spTgt spid="29">
                                            <p:txEl>
                                              <p:pRg st="4" end="4"/>
                                            </p:txEl>
                                          </p:spTgt>
                                        </p:tgtEl>
                                      </p:cBhvr>
                                    </p:animEffect>
                                  </p:childTnLst>
                                </p:cTn>
                              </p:par>
                              <p:par>
                                <p:cTn id="31" presetID="9" presetClass="entr" presetSubtype="0" fill="hold" nodeType="withEffect">
                                  <p:stCondLst>
                                    <p:cond delay="0"/>
                                  </p:stCondLst>
                                  <p:childTnLst>
                                    <p:set>
                                      <p:cBhvr>
                                        <p:cTn id="32" dur="1" fill="hold">
                                          <p:stCondLst>
                                            <p:cond delay="0"/>
                                          </p:stCondLst>
                                        </p:cTn>
                                        <p:tgtEl>
                                          <p:spTgt spid="29">
                                            <p:txEl>
                                              <p:pRg st="5" end="5"/>
                                            </p:txEl>
                                          </p:spTgt>
                                        </p:tgtEl>
                                        <p:attrNameLst>
                                          <p:attrName>style.visibility</p:attrName>
                                        </p:attrNameLst>
                                      </p:cBhvr>
                                      <p:to>
                                        <p:strVal val="visible"/>
                                      </p:to>
                                    </p:set>
                                    <p:animEffect transition="in" filter="dissolve">
                                      <p:cBhvr>
                                        <p:cTn id="33" dur="500"/>
                                        <p:tgtEl>
                                          <p:spTgt spid="29">
                                            <p:txEl>
                                              <p:pRg st="5" end="5"/>
                                            </p:txEl>
                                          </p:spTgt>
                                        </p:tgtEl>
                                      </p:cBhvr>
                                    </p:animEffect>
                                  </p:childTnLst>
                                </p:cTn>
                              </p:par>
                            </p:childTnLst>
                          </p:cTn>
                        </p:par>
                        <p:par>
                          <p:cTn id="34" fill="hold">
                            <p:stCondLst>
                              <p:cond delay="1500"/>
                            </p:stCondLst>
                            <p:childTnLst>
                              <p:par>
                                <p:cTn id="35" presetID="9" presetClass="entr" presetSubtype="0" fill="hold" nodeType="afterEffect">
                                  <p:stCondLst>
                                    <p:cond delay="0"/>
                                  </p:stCondLst>
                                  <p:childTnLst>
                                    <p:set>
                                      <p:cBhvr>
                                        <p:cTn id="36" dur="1" fill="hold">
                                          <p:stCondLst>
                                            <p:cond delay="0"/>
                                          </p:stCondLst>
                                        </p:cTn>
                                        <p:tgtEl>
                                          <p:spTgt spid="31">
                                            <p:txEl>
                                              <p:pRg st="5" end="5"/>
                                            </p:txEl>
                                          </p:spTgt>
                                        </p:tgtEl>
                                        <p:attrNameLst>
                                          <p:attrName>style.visibility</p:attrName>
                                        </p:attrNameLst>
                                      </p:cBhvr>
                                      <p:to>
                                        <p:strVal val="visible"/>
                                      </p:to>
                                    </p:set>
                                    <p:animEffect transition="in" filter="dissolve">
                                      <p:cBhvr>
                                        <p:cTn id="37" dur="500"/>
                                        <p:tgtEl>
                                          <p:spTgt spid="31">
                                            <p:txEl>
                                              <p:pRg st="5" end="5"/>
                                            </p:txEl>
                                          </p:spTgt>
                                        </p:tgtEl>
                                      </p:cBhvr>
                                    </p:animEffect>
                                  </p:childTnLst>
                                </p:cTn>
                              </p:par>
                            </p:childTnLst>
                          </p:cTn>
                        </p:par>
                        <p:par>
                          <p:cTn id="38" fill="hold">
                            <p:stCondLst>
                              <p:cond delay="2000"/>
                            </p:stCondLst>
                            <p:childTnLst>
                              <p:par>
                                <p:cTn id="39" presetID="9" presetClass="entr" presetSubtype="0" fill="hold" nodeType="afterEffect">
                                  <p:stCondLst>
                                    <p:cond delay="0"/>
                                  </p:stCondLst>
                                  <p:childTnLst>
                                    <p:set>
                                      <p:cBhvr>
                                        <p:cTn id="40" dur="1" fill="hold">
                                          <p:stCondLst>
                                            <p:cond delay="0"/>
                                          </p:stCondLst>
                                        </p:cTn>
                                        <p:tgtEl>
                                          <p:spTgt spid="34">
                                            <p:txEl>
                                              <p:pRg st="4" end="4"/>
                                            </p:txEl>
                                          </p:spTgt>
                                        </p:tgtEl>
                                        <p:attrNameLst>
                                          <p:attrName>style.visibility</p:attrName>
                                        </p:attrNameLst>
                                      </p:cBhvr>
                                      <p:to>
                                        <p:strVal val="visible"/>
                                      </p:to>
                                    </p:set>
                                    <p:animEffect transition="in" filter="dissolve">
                                      <p:cBhvr>
                                        <p:cTn id="41" dur="500"/>
                                        <p:tgtEl>
                                          <p:spTgt spid="3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3"/>
          <p:cNvSpPr>
            <a:spLocks noGrp="1"/>
          </p:cNvSpPr>
          <p:nvPr>
            <p:ph type="title"/>
          </p:nvPr>
        </p:nvSpPr>
        <p:spPr>
          <a:xfrm>
            <a:off x="5232400" y="1268708"/>
            <a:ext cx="4098151" cy="550566"/>
          </a:xfrm>
        </p:spPr>
        <p:txBody>
          <a:bodyPr/>
          <a:lstStyle/>
          <a:p>
            <a:r>
              <a:rPr lang="en-US" sz="4400" dirty="0" smtClean="0">
                <a:solidFill>
                  <a:schemeClr val="accent1"/>
                </a:solidFill>
                <a:effectLst>
                  <a:outerShdw blurRad="50800" dist="38100" dir="2700000" algn="tl" rotWithShape="0">
                    <a:srgbClr val="000000">
                      <a:alpha val="25000"/>
                    </a:srgbClr>
                  </a:outerShdw>
                </a:effectLst>
              </a:rPr>
              <a:t>DOWNLOAD</a:t>
            </a:r>
            <a:endParaRPr lang="en-US" sz="4000" dirty="0">
              <a:solidFill>
                <a:schemeClr val="accent1"/>
              </a:solidFill>
              <a:effectLst>
                <a:outerShdw blurRad="50800" dist="38100" dir="2700000" algn="tl" rotWithShape="0">
                  <a:srgbClr val="000000">
                    <a:alpha val="25000"/>
                  </a:srgbClr>
                </a:outerShdw>
              </a:effectLst>
            </a:endParaRPr>
          </a:p>
        </p:txBody>
      </p:sp>
      <p:sp>
        <p:nvSpPr>
          <p:cNvPr id="9" name="Title 6"/>
          <p:cNvSpPr txBox="1">
            <a:spLocks/>
          </p:cNvSpPr>
          <p:nvPr/>
        </p:nvSpPr>
        <p:spPr bwMode="auto">
          <a:xfrm>
            <a:off x="5232400" y="1869546"/>
            <a:ext cx="5027612" cy="652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algn="l" defTabSz="914400" rtl="0" eaLnBrk="1" fontAlgn="base" latinLnBrk="0" hangingPunct="1">
              <a:lnSpc>
                <a:spcPct val="90000"/>
              </a:lnSpc>
              <a:spcBef>
                <a:spcPct val="0"/>
              </a:spcBef>
              <a:spcAft>
                <a:spcPct val="0"/>
              </a:spcAft>
              <a:buNone/>
              <a:defRPr lang="en-US" sz="2800" b="1" kern="1200" dirty="0">
                <a:ln w="0">
                  <a:noFill/>
                </a:ln>
                <a:solidFill>
                  <a:schemeClr val="tx1"/>
                </a:solidFill>
                <a:effectLst/>
                <a:latin typeface="Arial" pitchFamily="34" charset="0"/>
                <a:ea typeface="+mj-ea"/>
                <a:cs typeface="Arial" pitchFamily="34" charset="0"/>
              </a:defRPr>
            </a:lvl1pPr>
            <a:lvl2pPr algn="l" rtl="0" eaLnBrk="0" fontAlgn="base" hangingPunct="0">
              <a:lnSpc>
                <a:spcPct val="90000"/>
              </a:lnSpc>
              <a:spcBef>
                <a:spcPct val="0"/>
              </a:spcBef>
              <a:spcAft>
                <a:spcPct val="0"/>
              </a:spcAft>
              <a:defRPr sz="2800" b="1">
                <a:solidFill>
                  <a:schemeClr val="tx1"/>
                </a:solidFill>
                <a:latin typeface="Arial" pitchFamily="-65" charset="0"/>
                <a:ea typeface="ＭＳ Ｐゴシック" pitchFamily="-65" charset="-128"/>
                <a:cs typeface="Arial" pitchFamily="-65" charset="0"/>
              </a:defRPr>
            </a:lvl2pPr>
            <a:lvl3pPr algn="l" rtl="0" eaLnBrk="0" fontAlgn="base" hangingPunct="0">
              <a:lnSpc>
                <a:spcPct val="90000"/>
              </a:lnSpc>
              <a:spcBef>
                <a:spcPct val="0"/>
              </a:spcBef>
              <a:spcAft>
                <a:spcPct val="0"/>
              </a:spcAft>
              <a:defRPr sz="2800" b="1">
                <a:solidFill>
                  <a:schemeClr val="tx1"/>
                </a:solidFill>
                <a:latin typeface="Arial" pitchFamily="-65" charset="0"/>
                <a:ea typeface="ＭＳ Ｐゴシック" pitchFamily="-65" charset="-128"/>
                <a:cs typeface="Arial" pitchFamily="-65" charset="0"/>
              </a:defRPr>
            </a:lvl3pPr>
            <a:lvl4pPr algn="l" rtl="0" eaLnBrk="0" fontAlgn="base" hangingPunct="0">
              <a:lnSpc>
                <a:spcPct val="90000"/>
              </a:lnSpc>
              <a:spcBef>
                <a:spcPct val="0"/>
              </a:spcBef>
              <a:spcAft>
                <a:spcPct val="0"/>
              </a:spcAft>
              <a:defRPr sz="2800" b="1">
                <a:solidFill>
                  <a:schemeClr val="tx1"/>
                </a:solidFill>
                <a:latin typeface="Arial" pitchFamily="-65" charset="0"/>
                <a:ea typeface="ＭＳ Ｐゴシック" pitchFamily="-65" charset="-128"/>
                <a:cs typeface="Arial" pitchFamily="-65" charset="0"/>
              </a:defRPr>
            </a:lvl4pPr>
            <a:lvl5pPr algn="l" rtl="0" eaLnBrk="0" fontAlgn="base" hangingPunct="0">
              <a:lnSpc>
                <a:spcPct val="90000"/>
              </a:lnSpc>
              <a:spcBef>
                <a:spcPct val="0"/>
              </a:spcBef>
              <a:spcAft>
                <a:spcPct val="0"/>
              </a:spcAft>
              <a:defRPr sz="2800" b="1">
                <a:solidFill>
                  <a:schemeClr val="tx1"/>
                </a:solidFill>
                <a:latin typeface="Arial" pitchFamily="-65" charset="0"/>
                <a:ea typeface="ＭＳ Ｐゴシック" pitchFamily="-65" charset="-128"/>
                <a:cs typeface="Arial" pitchFamily="-65" charset="0"/>
              </a:defRPr>
            </a:lvl5pPr>
            <a:lvl6pPr marL="457200" algn="l" rtl="0" fontAlgn="base">
              <a:lnSpc>
                <a:spcPct val="90000"/>
              </a:lnSpc>
              <a:spcBef>
                <a:spcPct val="0"/>
              </a:spcBef>
              <a:spcAft>
                <a:spcPct val="0"/>
              </a:spcAft>
              <a:defRPr sz="2800" b="1">
                <a:solidFill>
                  <a:schemeClr val="tx1"/>
                </a:solidFill>
                <a:latin typeface="Arial" pitchFamily="-65" charset="0"/>
                <a:ea typeface="ＭＳ Ｐゴシック" pitchFamily="-65" charset="-128"/>
              </a:defRPr>
            </a:lvl6pPr>
            <a:lvl7pPr marL="914400" algn="l" rtl="0" fontAlgn="base">
              <a:lnSpc>
                <a:spcPct val="90000"/>
              </a:lnSpc>
              <a:spcBef>
                <a:spcPct val="0"/>
              </a:spcBef>
              <a:spcAft>
                <a:spcPct val="0"/>
              </a:spcAft>
              <a:defRPr sz="2800" b="1">
                <a:solidFill>
                  <a:schemeClr val="tx1"/>
                </a:solidFill>
                <a:latin typeface="Arial" pitchFamily="-65" charset="0"/>
                <a:ea typeface="ＭＳ Ｐゴシック" pitchFamily="-65" charset="-128"/>
              </a:defRPr>
            </a:lvl7pPr>
            <a:lvl8pPr marL="1371600" algn="l" rtl="0" fontAlgn="base">
              <a:lnSpc>
                <a:spcPct val="90000"/>
              </a:lnSpc>
              <a:spcBef>
                <a:spcPct val="0"/>
              </a:spcBef>
              <a:spcAft>
                <a:spcPct val="0"/>
              </a:spcAft>
              <a:defRPr sz="2800" b="1">
                <a:solidFill>
                  <a:schemeClr val="tx1"/>
                </a:solidFill>
                <a:latin typeface="Arial" pitchFamily="-65" charset="0"/>
                <a:ea typeface="ＭＳ Ｐゴシック" pitchFamily="-65" charset="-128"/>
              </a:defRPr>
            </a:lvl8pPr>
            <a:lvl9pPr marL="1828800" algn="l" rtl="0" fontAlgn="base">
              <a:lnSpc>
                <a:spcPct val="90000"/>
              </a:lnSpc>
              <a:spcBef>
                <a:spcPct val="0"/>
              </a:spcBef>
              <a:spcAft>
                <a:spcPct val="0"/>
              </a:spcAft>
              <a:defRPr sz="2800" b="1">
                <a:solidFill>
                  <a:schemeClr val="tx1"/>
                </a:solidFill>
                <a:latin typeface="Arial" pitchFamily="-65" charset="0"/>
                <a:ea typeface="ＭＳ Ｐゴシック" pitchFamily="-65" charset="-128"/>
              </a:defRPr>
            </a:lvl9pPr>
          </a:lstStyle>
          <a:p>
            <a:r>
              <a:rPr lang="en-US" sz="3200" dirty="0" err="1" smtClean="0">
                <a:solidFill>
                  <a:schemeClr val="bg2">
                    <a:lumMod val="50000"/>
                  </a:schemeClr>
                </a:solidFill>
                <a:effectLst>
                  <a:outerShdw blurRad="50800" dist="38100" dir="2700000" algn="tl" rotWithShape="0">
                    <a:srgbClr val="000000">
                      <a:alpha val="25000"/>
                    </a:srgbClr>
                  </a:outerShdw>
                </a:effectLst>
                <a:ea typeface="ＭＳ Ｐゴシック" pitchFamily="34" charset="-128"/>
              </a:rPr>
              <a:t>JavaFX</a:t>
            </a:r>
            <a:endParaRPr lang="en-US" sz="3200" dirty="0" smtClean="0">
              <a:solidFill>
                <a:schemeClr val="bg2">
                  <a:lumMod val="50000"/>
                </a:schemeClr>
              </a:solidFill>
              <a:effectLst>
                <a:outerShdw blurRad="50800" dist="38100" dir="2700000" algn="tl" rotWithShape="0">
                  <a:srgbClr val="000000">
                    <a:alpha val="25000"/>
                  </a:srgbClr>
                </a:outerShdw>
              </a:effectLst>
              <a:ea typeface="ＭＳ Ｐゴシック" pitchFamily="34" charset="-128"/>
            </a:endParaRPr>
          </a:p>
        </p:txBody>
      </p:sp>
      <p:sp>
        <p:nvSpPr>
          <p:cNvPr id="10" name="Text Placeholder 7"/>
          <p:cNvSpPr>
            <a:spLocks noGrp="1"/>
          </p:cNvSpPr>
          <p:nvPr>
            <p:ph type="body" sz="quarter" idx="13"/>
          </p:nvPr>
        </p:nvSpPr>
        <p:spPr>
          <a:xfrm>
            <a:off x="5232400" y="2368550"/>
            <a:ext cx="3810000" cy="1755775"/>
          </a:xfrm>
        </p:spPr>
        <p:txBody>
          <a:bodyPr/>
          <a:lstStyle/>
          <a:p>
            <a:pPr marL="0" indent="0" eaLnBrk="1" hangingPunct="1">
              <a:spcAft>
                <a:spcPct val="0"/>
              </a:spcAft>
              <a:buNone/>
            </a:pPr>
            <a:r>
              <a:rPr lang="en-US" sz="2600" dirty="0" smtClean="0">
                <a:solidFill>
                  <a:schemeClr val="accent3">
                    <a:lumMod val="75000"/>
                  </a:schemeClr>
                </a:solidFill>
                <a:effectLst>
                  <a:outerShdw blurRad="50800" dist="38100" dir="2700000" algn="tl" rotWithShape="0">
                    <a:srgbClr val="000000">
                      <a:alpha val="25000"/>
                    </a:srgbClr>
                  </a:outerShdw>
                </a:effectLst>
              </a:rPr>
              <a:t>oracle.com/</a:t>
            </a:r>
            <a:r>
              <a:rPr lang="en-US" sz="2600" dirty="0" err="1" smtClean="0">
                <a:solidFill>
                  <a:schemeClr val="accent3">
                    <a:lumMod val="75000"/>
                  </a:schemeClr>
                </a:solidFill>
                <a:effectLst>
                  <a:outerShdw blurRad="50800" dist="38100" dir="2700000" algn="tl" rotWithShape="0">
                    <a:srgbClr val="000000">
                      <a:alpha val="25000"/>
                    </a:srgbClr>
                  </a:outerShdw>
                </a:effectLst>
              </a:rPr>
              <a:t>javafx</a:t>
            </a:r>
            <a:r>
              <a:rPr lang="en-US" sz="1200" dirty="0" smtClean="0">
                <a:solidFill>
                  <a:schemeClr val="accent3">
                    <a:lumMod val="75000"/>
                  </a:schemeClr>
                </a:solidFill>
                <a:effectLst>
                  <a:outerShdw blurRad="50800" dist="38100" dir="2700000" algn="tl" rotWithShape="0">
                    <a:srgbClr val="000000">
                      <a:alpha val="25000"/>
                    </a:srgbClr>
                  </a:outerShdw>
                </a:effectLst>
              </a:rPr>
              <a:t> </a:t>
            </a:r>
          </a:p>
          <a:p>
            <a:pPr marL="0" indent="0" eaLnBrk="1" hangingPunct="1">
              <a:spcAft>
                <a:spcPct val="0"/>
              </a:spcAft>
              <a:buNone/>
            </a:pPr>
            <a:endParaRPr lang="en-US" sz="1000" dirty="0" smtClean="0">
              <a:solidFill>
                <a:schemeClr val="bg1">
                  <a:lumMod val="95000"/>
                </a:schemeClr>
              </a:solidFill>
              <a:effectLst>
                <a:outerShdw blurRad="50800" dist="38100" dir="2700000" algn="tl" rotWithShape="0">
                  <a:srgbClr val="000000">
                    <a:alpha val="25000"/>
                  </a:srgbClr>
                </a:outerShdw>
              </a:effectLst>
            </a:endParaRPr>
          </a:p>
          <a:p>
            <a:pPr marL="0" indent="0" eaLnBrk="1" hangingPunct="1">
              <a:spcAft>
                <a:spcPct val="0"/>
              </a:spcAft>
              <a:buNone/>
            </a:pPr>
            <a:r>
              <a:rPr lang="en-US" sz="2000" b="1" dirty="0" err="1" smtClean="0">
                <a:solidFill>
                  <a:schemeClr val="bg2">
                    <a:lumMod val="50000"/>
                  </a:schemeClr>
                </a:solidFill>
                <a:effectLst>
                  <a:outerShdw blurRad="50800" dist="38100" dir="2700000" algn="tl" rotWithShape="0">
                    <a:srgbClr val="000000">
                      <a:alpha val="25000"/>
                    </a:srgbClr>
                  </a:outerShdw>
                </a:effectLst>
              </a:rPr>
              <a:t>JavaFX</a:t>
            </a:r>
            <a:r>
              <a:rPr lang="en-US" sz="2000" b="1" dirty="0" smtClean="0">
                <a:solidFill>
                  <a:schemeClr val="bg2">
                    <a:lumMod val="50000"/>
                  </a:schemeClr>
                </a:solidFill>
                <a:effectLst>
                  <a:outerShdw blurRad="50800" dist="38100" dir="2700000" algn="tl" rotWithShape="0">
                    <a:srgbClr val="000000">
                      <a:alpha val="25000"/>
                    </a:srgbClr>
                  </a:outerShdw>
                </a:effectLst>
              </a:rPr>
              <a:t> 2</a:t>
            </a:r>
          </a:p>
          <a:p>
            <a:pPr marL="0" indent="0">
              <a:spcAft>
                <a:spcPts val="0"/>
              </a:spcAft>
              <a:buNone/>
            </a:pPr>
            <a:r>
              <a:rPr lang="en-US" sz="1800" dirty="0" smtClean="0">
                <a:solidFill>
                  <a:srgbClr val="525252"/>
                </a:solidFill>
                <a:effectLst>
                  <a:outerShdw blurRad="50800" dist="38100" dir="2700000" algn="tl" rotWithShape="0">
                    <a:srgbClr val="000000">
                      <a:alpha val="25000"/>
                    </a:srgbClr>
                  </a:outerShdw>
                </a:effectLst>
              </a:rPr>
              <a:t>Full </a:t>
            </a:r>
            <a:r>
              <a:rPr lang="en-US" sz="1800" dirty="0">
                <a:solidFill>
                  <a:srgbClr val="525252"/>
                </a:solidFill>
              </a:rPr>
              <a:t>Premier Platform for </a:t>
            </a:r>
            <a:endParaRPr lang="en-US" sz="1800" dirty="0" smtClean="0">
              <a:solidFill>
                <a:srgbClr val="525252"/>
              </a:solidFill>
            </a:endParaRPr>
          </a:p>
          <a:p>
            <a:pPr marL="0" indent="0">
              <a:spcAft>
                <a:spcPts val="0"/>
              </a:spcAft>
              <a:buNone/>
            </a:pPr>
            <a:r>
              <a:rPr lang="en-US" sz="1800" dirty="0" smtClean="0">
                <a:solidFill>
                  <a:srgbClr val="525252"/>
                </a:solidFill>
              </a:rPr>
              <a:t>Rich </a:t>
            </a:r>
            <a:r>
              <a:rPr lang="en-US" sz="1800" dirty="0">
                <a:solidFill>
                  <a:srgbClr val="525252"/>
                </a:solidFill>
              </a:rPr>
              <a:t>Enterprise Client Applications</a:t>
            </a:r>
          </a:p>
        </p:txBody>
      </p:sp>
      <p:pic>
        <p:nvPicPr>
          <p:cNvPr id="19458" name="Picture 2" descr="http://duke.kenai.com/motorcycle/EasyRidinDuke4.png"/>
          <p:cNvPicPr>
            <a:picLocks noChangeAspect="1" noChangeArrowheads="1"/>
          </p:cNvPicPr>
          <p:nvPr/>
        </p:nvPicPr>
        <p:blipFill>
          <a:blip r:embed="rId3"/>
          <a:srcRect/>
          <a:stretch>
            <a:fillRect/>
          </a:stretch>
        </p:blipFill>
        <p:spPr bwMode="auto">
          <a:xfrm>
            <a:off x="712952" y="637357"/>
            <a:ext cx="3497098" cy="3659201"/>
          </a:xfrm>
          <a:prstGeom prst="rect">
            <a:avLst/>
          </a:prstGeom>
          <a:noFill/>
        </p:spPr>
      </p:pic>
    </p:spTree>
    <p:extLst>
      <p:ext uri="{BB962C8B-B14F-4D97-AF65-F5344CB8AC3E}">
        <p14:creationId xmlns:p14="http://schemas.microsoft.com/office/powerpoint/2010/main" val="1128043878"/>
      </p:ext>
    </p:extLst>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19458"/>
                                        </p:tgtEl>
                                        <p:attrNameLst>
                                          <p:attrName>style.visibility</p:attrName>
                                        </p:attrNameLst>
                                      </p:cBhvr>
                                      <p:to>
                                        <p:strVal val="visible"/>
                                      </p:to>
                                    </p:set>
                                    <p:anim calcmode="lin" valueType="num">
                                      <p:cBhvr additive="base">
                                        <p:cTn id="7" dur="500" fill="hold"/>
                                        <p:tgtEl>
                                          <p:spTgt spid="19458"/>
                                        </p:tgtEl>
                                        <p:attrNameLst>
                                          <p:attrName>ppt_x</p:attrName>
                                        </p:attrNameLst>
                                      </p:cBhvr>
                                      <p:tavLst>
                                        <p:tav tm="0">
                                          <p:val>
                                            <p:strVal val="0-#ppt_w/2"/>
                                          </p:val>
                                        </p:tav>
                                        <p:tav tm="100000">
                                          <p:val>
                                            <p:strVal val="#ppt_x"/>
                                          </p:val>
                                        </p:tav>
                                      </p:tavLst>
                                    </p:anim>
                                    <p:anim calcmode="lin" valueType="num">
                                      <p:cBhvr additive="base">
                                        <p:cTn id="8" dur="500" fill="hold"/>
                                        <p:tgtEl>
                                          <p:spTgt spid="19458"/>
                                        </p:tgtEl>
                                        <p:attrNameLst>
                                          <p:attrName>ppt_y</p:attrName>
                                        </p:attrNameLst>
                                      </p:cBhvr>
                                      <p:tavLst>
                                        <p:tav tm="0">
                                          <p:val>
                                            <p:strVal val="#ppt_y"/>
                                          </p:val>
                                        </p:tav>
                                        <p:tav tm="100000">
                                          <p:val>
                                            <p:strVal val="#ppt_y"/>
                                          </p:val>
                                        </p:tav>
                                      </p:tavLst>
                                    </p:anim>
                                  </p:childTnLst>
                                </p:cTn>
                              </p:par>
                              <p:par>
                                <p:cTn id="9" presetID="9" presetClass="entr" presetSubtype="0" fill="hold" nodeType="withEffect">
                                  <p:stCondLst>
                                    <p:cond delay="0"/>
                                  </p:stCondLst>
                                  <p:childTnLst>
                                    <p:set>
                                      <p:cBhvr>
                                        <p:cTn id="10" dur="1" fill="hold">
                                          <p:stCondLst>
                                            <p:cond delay="0"/>
                                          </p:stCondLst>
                                        </p:cTn>
                                        <p:tgtEl>
                                          <p:spTgt spid="10">
                                            <p:txEl>
                                              <p:pRg st="2" end="2"/>
                                            </p:txEl>
                                          </p:spTgt>
                                        </p:tgtEl>
                                        <p:attrNameLst>
                                          <p:attrName>style.visibility</p:attrName>
                                        </p:attrNameLst>
                                      </p:cBhvr>
                                      <p:to>
                                        <p:strVal val="visible"/>
                                      </p:to>
                                    </p:set>
                                    <p:animEffect transition="in" filter="dissolve">
                                      <p:cBhvr>
                                        <p:cTn id="11" dur="500"/>
                                        <p:tgtEl>
                                          <p:spTgt spid="10">
                                            <p:txEl>
                                              <p:pRg st="2" end="2"/>
                                            </p:txEl>
                                          </p:spTgt>
                                        </p:tgtEl>
                                      </p:cBhvr>
                                    </p:animEffect>
                                  </p:childTnLst>
                                </p:cTn>
                              </p:par>
                              <p:par>
                                <p:cTn id="12" presetID="9" presetClass="entr" presetSubtype="0" fill="hold" nodeType="withEffect">
                                  <p:stCondLst>
                                    <p:cond delay="0"/>
                                  </p:stCondLst>
                                  <p:childTnLst>
                                    <p:set>
                                      <p:cBhvr>
                                        <p:cTn id="13" dur="1" fill="hold">
                                          <p:stCondLst>
                                            <p:cond delay="0"/>
                                          </p:stCondLst>
                                        </p:cTn>
                                        <p:tgtEl>
                                          <p:spTgt spid="10">
                                            <p:txEl>
                                              <p:pRg st="3" end="3"/>
                                            </p:txEl>
                                          </p:spTgt>
                                        </p:tgtEl>
                                        <p:attrNameLst>
                                          <p:attrName>style.visibility</p:attrName>
                                        </p:attrNameLst>
                                      </p:cBhvr>
                                      <p:to>
                                        <p:strVal val="visible"/>
                                      </p:to>
                                    </p:set>
                                    <p:animEffect transition="in" filter="dissolve">
                                      <p:cBhvr>
                                        <p:cTn id="14" dur="500"/>
                                        <p:tgtEl>
                                          <p:spTgt spid="10">
                                            <p:txEl>
                                              <p:pRg st="3" end="3"/>
                                            </p:txEl>
                                          </p:spTgt>
                                        </p:tgtEl>
                                      </p:cBhvr>
                                    </p:animEffect>
                                  </p:childTnLst>
                                </p:cTn>
                              </p:par>
                              <p:par>
                                <p:cTn id="15" presetID="9" presetClass="entr" presetSubtype="0" fill="hold" nodeType="withEffect">
                                  <p:stCondLst>
                                    <p:cond delay="0"/>
                                  </p:stCondLst>
                                  <p:childTnLst>
                                    <p:set>
                                      <p:cBhvr>
                                        <p:cTn id="16" dur="1" fill="hold">
                                          <p:stCondLst>
                                            <p:cond delay="0"/>
                                          </p:stCondLst>
                                        </p:cTn>
                                        <p:tgtEl>
                                          <p:spTgt spid="10">
                                            <p:txEl>
                                              <p:pRg st="4" end="4"/>
                                            </p:txEl>
                                          </p:spTgt>
                                        </p:tgtEl>
                                        <p:attrNameLst>
                                          <p:attrName>style.visibility</p:attrName>
                                        </p:attrNameLst>
                                      </p:cBhvr>
                                      <p:to>
                                        <p:strVal val="visible"/>
                                      </p:to>
                                    </p:set>
                                    <p:animEffect transition="in" filter="dissolve">
                                      <p:cBhvr>
                                        <p:cTn id="17" dur="500"/>
                                        <p:tgtEl>
                                          <p:spTgt spid="10">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a:xfrm>
            <a:off x="260350" y="2053590"/>
            <a:ext cx="5136515" cy="760334"/>
          </a:xfrm>
        </p:spPr>
        <p:txBody>
          <a:bodyPr/>
          <a:lstStyle/>
          <a:p>
            <a:r>
              <a:rPr lang="en-US" dirty="0" smtClean="0">
                <a:effectLst>
                  <a:outerShdw blurRad="50800" dist="38100" dir="2700000" algn="tl" rotWithShape="0">
                    <a:srgbClr val="000000">
                      <a:alpha val="43000"/>
                    </a:srgbClr>
                  </a:outerShdw>
                </a:effectLst>
              </a:rPr>
              <a:t>Java Embedded Update</a:t>
            </a:r>
            <a:endParaRPr lang="en-US" dirty="0">
              <a:effectLst>
                <a:outerShdw blurRad="50800" dist="38100" dir="2700000" algn="tl" rotWithShape="0">
                  <a:srgbClr val="000000">
                    <a:alpha val="43000"/>
                  </a:srgbClr>
                </a:outerShdw>
              </a:effectLst>
            </a:endParaRPr>
          </a:p>
        </p:txBody>
      </p:sp>
      <p:cxnSp>
        <p:nvCxnSpPr>
          <p:cNvPr id="10" name="Straight Connector 9"/>
          <p:cNvCxnSpPr/>
          <p:nvPr/>
        </p:nvCxnSpPr>
        <p:spPr>
          <a:xfrm flipH="1">
            <a:off x="8972550" y="2567355"/>
            <a:ext cx="273054" cy="0"/>
          </a:xfrm>
          <a:prstGeom prst="line">
            <a:avLst/>
          </a:prstGeom>
          <a:grpFill/>
          <a:ln w="19050">
            <a:solidFill>
              <a:srgbClr val="00B050"/>
            </a:solidFill>
            <a:round/>
            <a:headEnd/>
            <a:tailEnd type="triangle" w="med" len="med"/>
          </a:ln>
        </p:spPr>
      </p:cxnSp>
      <p:pic>
        <p:nvPicPr>
          <p:cNvPr id="6" name="Picture Placeholder 5" descr="Java PPT Title v3.jpg"/>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t="74" b="74"/>
          <a:stretch>
            <a:fillRect/>
          </a:stretch>
        </p:blipFill>
        <p:spPr/>
      </p:pic>
      <p:sp>
        <p:nvSpPr>
          <p:cNvPr id="3" name="Text Placeholder 2"/>
          <p:cNvSpPr>
            <a:spLocks noGrp="1"/>
          </p:cNvSpPr>
          <p:nvPr>
            <p:ph type="body" sz="quarter" idx="13"/>
          </p:nvPr>
        </p:nvSpPr>
        <p:spPr/>
        <p:txBody>
          <a:bodyPr/>
          <a:lstStyle/>
          <a:p>
            <a:endParaRPr lang="en-US"/>
          </a:p>
        </p:txBody>
      </p:sp>
    </p:spTree>
    <p:extLst>
      <p:ext uri="{BB962C8B-B14F-4D97-AF65-F5344CB8AC3E}">
        <p14:creationId xmlns:p14="http://schemas.microsoft.com/office/powerpoint/2010/main" val="37627327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722" name="Group 22"/>
          <p:cNvGrpSpPr>
            <a:grpSpLocks/>
          </p:cNvGrpSpPr>
          <p:nvPr/>
        </p:nvGrpSpPr>
        <p:grpSpPr bwMode="auto">
          <a:xfrm>
            <a:off x="7938" y="1196975"/>
            <a:ext cx="9136062" cy="4022725"/>
            <a:chOff x="12142" y="438150"/>
            <a:chExt cx="14618258" cy="6436400"/>
          </a:xfrm>
        </p:grpSpPr>
        <p:sp>
          <p:nvSpPr>
            <p:cNvPr id="21" name="Rectangle 20"/>
            <p:cNvSpPr/>
            <p:nvPr/>
          </p:nvSpPr>
          <p:spPr>
            <a:xfrm>
              <a:off x="12142" y="438150"/>
              <a:ext cx="14618258" cy="3218201"/>
            </a:xfrm>
            <a:prstGeom prst="rect">
              <a:avLst/>
            </a:prstGeom>
            <a:gradFill flip="none" rotWithShape="1">
              <a:gsLst>
                <a:gs pos="0">
                  <a:schemeClr val="accent6"/>
                </a:gs>
                <a:gs pos="50000">
                  <a:schemeClr val="accent1">
                    <a:shade val="67500"/>
                    <a:satMod val="115000"/>
                    <a:alpha val="25000"/>
                  </a:schemeClr>
                </a:gs>
                <a:gs pos="100000">
                  <a:schemeClr val="accent1">
                    <a:shade val="100000"/>
                    <a:satMod val="115000"/>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2" name="Rectangle 21"/>
            <p:cNvSpPr/>
            <p:nvPr/>
          </p:nvSpPr>
          <p:spPr>
            <a:xfrm flipV="1">
              <a:off x="12142" y="3656351"/>
              <a:ext cx="14618258" cy="3218199"/>
            </a:xfrm>
            <a:prstGeom prst="rect">
              <a:avLst/>
            </a:prstGeom>
            <a:gradFill flip="none" rotWithShape="1">
              <a:gsLst>
                <a:gs pos="0">
                  <a:schemeClr val="accent6"/>
                </a:gs>
                <a:gs pos="50000">
                  <a:schemeClr val="accent1">
                    <a:shade val="67500"/>
                    <a:satMod val="115000"/>
                    <a:alpha val="73000"/>
                  </a:schemeClr>
                </a:gs>
                <a:gs pos="77000">
                  <a:schemeClr val="accent1">
                    <a:shade val="100000"/>
                    <a:satMod val="115000"/>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pic>
        <p:nvPicPr>
          <p:cNvPr id="30723" name="Picture 1"/>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938" y="0"/>
            <a:ext cx="9150350" cy="5154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Freeform 9"/>
          <p:cNvSpPr/>
          <p:nvPr/>
        </p:nvSpPr>
        <p:spPr>
          <a:xfrm>
            <a:off x="403225" y="3260725"/>
            <a:ext cx="2060575" cy="1016000"/>
          </a:xfrm>
          <a:custGeom>
            <a:avLst/>
            <a:gdLst>
              <a:gd name="connsiteX0" fmla="*/ 63062 w 3294993"/>
              <a:gd name="connsiteY0" fmla="*/ 78828 h 1623848"/>
              <a:gd name="connsiteX1" fmla="*/ 1150883 w 3294993"/>
              <a:gd name="connsiteY1" fmla="*/ 47297 h 1623848"/>
              <a:gd name="connsiteX2" fmla="*/ 2695904 w 3294993"/>
              <a:gd name="connsiteY2" fmla="*/ 0 h 1623848"/>
              <a:gd name="connsiteX3" fmla="*/ 3294993 w 3294993"/>
              <a:gd name="connsiteY3" fmla="*/ 0 h 1623848"/>
              <a:gd name="connsiteX4" fmla="*/ 3294993 w 3294993"/>
              <a:gd name="connsiteY4" fmla="*/ 1623848 h 1623848"/>
              <a:gd name="connsiteX5" fmla="*/ 0 w 3294993"/>
              <a:gd name="connsiteY5" fmla="*/ 1623848 h 1623848"/>
              <a:gd name="connsiteX6" fmla="*/ 63062 w 3294993"/>
              <a:gd name="connsiteY6" fmla="*/ 78828 h 1623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4993" h="1623848">
                <a:moveTo>
                  <a:pt x="63062" y="78828"/>
                </a:moveTo>
                <a:lnTo>
                  <a:pt x="1150883" y="47297"/>
                </a:lnTo>
                <a:lnTo>
                  <a:pt x="2695904" y="0"/>
                </a:lnTo>
                <a:lnTo>
                  <a:pt x="3294993" y="0"/>
                </a:lnTo>
                <a:lnTo>
                  <a:pt x="3294993" y="1623848"/>
                </a:lnTo>
                <a:lnTo>
                  <a:pt x="0" y="1623848"/>
                </a:lnTo>
                <a:lnTo>
                  <a:pt x="63062" y="78828"/>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57150" tIns="28575" rIns="57150" bIns="28575" anchor="ctr"/>
          <a:lstStyle/>
          <a:p>
            <a:pPr algn="ctr">
              <a:defRPr/>
            </a:pPr>
            <a:endParaRPr lang="en-US"/>
          </a:p>
        </p:txBody>
      </p:sp>
      <p:sp>
        <p:nvSpPr>
          <p:cNvPr id="14" name="Freeform 13"/>
          <p:cNvSpPr/>
          <p:nvPr/>
        </p:nvSpPr>
        <p:spPr>
          <a:xfrm>
            <a:off x="2424113" y="2936875"/>
            <a:ext cx="2128837" cy="1349375"/>
          </a:xfrm>
          <a:custGeom>
            <a:avLst/>
            <a:gdLst>
              <a:gd name="connsiteX0" fmla="*/ 0 w 3484180"/>
              <a:gd name="connsiteY0" fmla="*/ 283779 h 1986455"/>
              <a:gd name="connsiteX1" fmla="*/ 1150883 w 3484180"/>
              <a:gd name="connsiteY1" fmla="*/ 189186 h 1986455"/>
              <a:gd name="connsiteX2" fmla="*/ 2569780 w 3484180"/>
              <a:gd name="connsiteY2" fmla="*/ 0 h 1986455"/>
              <a:gd name="connsiteX3" fmla="*/ 3484180 w 3484180"/>
              <a:gd name="connsiteY3" fmla="*/ 0 h 1986455"/>
              <a:gd name="connsiteX4" fmla="*/ 3484180 w 3484180"/>
              <a:gd name="connsiteY4" fmla="*/ 1986455 h 1986455"/>
              <a:gd name="connsiteX5" fmla="*/ 47297 w 3484180"/>
              <a:gd name="connsiteY5" fmla="*/ 1986455 h 1986455"/>
              <a:gd name="connsiteX6" fmla="*/ 63062 w 3484180"/>
              <a:gd name="connsiteY6" fmla="*/ 283779 h 1986455"/>
              <a:gd name="connsiteX7" fmla="*/ 63062 w 3484180"/>
              <a:gd name="connsiteY7" fmla="*/ 283779 h 1986455"/>
              <a:gd name="connsiteX8" fmla="*/ 63062 w 3484180"/>
              <a:gd name="connsiteY8" fmla="*/ 283779 h 1986455"/>
              <a:gd name="connsiteX9" fmla="*/ 63062 w 3484180"/>
              <a:gd name="connsiteY9" fmla="*/ 268014 h 1986455"/>
              <a:gd name="connsiteX0" fmla="*/ 0 w 3484180"/>
              <a:gd name="connsiteY0" fmla="*/ 457199 h 2159875"/>
              <a:gd name="connsiteX1" fmla="*/ 1150883 w 3484180"/>
              <a:gd name="connsiteY1" fmla="*/ 362606 h 2159875"/>
              <a:gd name="connsiteX2" fmla="*/ 2569780 w 3484180"/>
              <a:gd name="connsiteY2" fmla="*/ 173420 h 2159875"/>
              <a:gd name="connsiteX3" fmla="*/ 3263462 w 3484180"/>
              <a:gd name="connsiteY3" fmla="*/ 0 h 2159875"/>
              <a:gd name="connsiteX4" fmla="*/ 3484180 w 3484180"/>
              <a:gd name="connsiteY4" fmla="*/ 2159875 h 2159875"/>
              <a:gd name="connsiteX5" fmla="*/ 47297 w 3484180"/>
              <a:gd name="connsiteY5" fmla="*/ 2159875 h 2159875"/>
              <a:gd name="connsiteX6" fmla="*/ 63062 w 3484180"/>
              <a:gd name="connsiteY6" fmla="*/ 457199 h 2159875"/>
              <a:gd name="connsiteX7" fmla="*/ 63062 w 3484180"/>
              <a:gd name="connsiteY7" fmla="*/ 457199 h 2159875"/>
              <a:gd name="connsiteX8" fmla="*/ 63062 w 3484180"/>
              <a:gd name="connsiteY8" fmla="*/ 457199 h 2159875"/>
              <a:gd name="connsiteX9" fmla="*/ 63062 w 3484180"/>
              <a:gd name="connsiteY9" fmla="*/ 441434 h 2159875"/>
              <a:gd name="connsiteX0" fmla="*/ 0 w 3263463"/>
              <a:gd name="connsiteY0" fmla="*/ 457199 h 2159875"/>
              <a:gd name="connsiteX1" fmla="*/ 1150883 w 3263463"/>
              <a:gd name="connsiteY1" fmla="*/ 362606 h 2159875"/>
              <a:gd name="connsiteX2" fmla="*/ 2569780 w 3263463"/>
              <a:gd name="connsiteY2" fmla="*/ 173420 h 2159875"/>
              <a:gd name="connsiteX3" fmla="*/ 3263462 w 3263463"/>
              <a:gd name="connsiteY3" fmla="*/ 0 h 2159875"/>
              <a:gd name="connsiteX4" fmla="*/ 3263463 w 3263463"/>
              <a:gd name="connsiteY4" fmla="*/ 2128344 h 2159875"/>
              <a:gd name="connsiteX5" fmla="*/ 47297 w 3263463"/>
              <a:gd name="connsiteY5" fmla="*/ 2159875 h 2159875"/>
              <a:gd name="connsiteX6" fmla="*/ 63062 w 3263463"/>
              <a:gd name="connsiteY6" fmla="*/ 457199 h 2159875"/>
              <a:gd name="connsiteX7" fmla="*/ 63062 w 3263463"/>
              <a:gd name="connsiteY7" fmla="*/ 457199 h 2159875"/>
              <a:gd name="connsiteX8" fmla="*/ 63062 w 3263463"/>
              <a:gd name="connsiteY8" fmla="*/ 457199 h 2159875"/>
              <a:gd name="connsiteX9" fmla="*/ 63062 w 3263463"/>
              <a:gd name="connsiteY9" fmla="*/ 441434 h 2159875"/>
              <a:gd name="connsiteX0" fmla="*/ 0 w 3405352"/>
              <a:gd name="connsiteY0" fmla="*/ 457199 h 2159875"/>
              <a:gd name="connsiteX1" fmla="*/ 1150883 w 3405352"/>
              <a:gd name="connsiteY1" fmla="*/ 362606 h 2159875"/>
              <a:gd name="connsiteX2" fmla="*/ 2569780 w 3405352"/>
              <a:gd name="connsiteY2" fmla="*/ 173420 h 2159875"/>
              <a:gd name="connsiteX3" fmla="*/ 3263462 w 3405352"/>
              <a:gd name="connsiteY3" fmla="*/ 0 h 2159875"/>
              <a:gd name="connsiteX4" fmla="*/ 3405352 w 3405352"/>
              <a:gd name="connsiteY4" fmla="*/ 2128344 h 2159875"/>
              <a:gd name="connsiteX5" fmla="*/ 47297 w 3405352"/>
              <a:gd name="connsiteY5" fmla="*/ 2159875 h 2159875"/>
              <a:gd name="connsiteX6" fmla="*/ 63062 w 3405352"/>
              <a:gd name="connsiteY6" fmla="*/ 457199 h 2159875"/>
              <a:gd name="connsiteX7" fmla="*/ 63062 w 3405352"/>
              <a:gd name="connsiteY7" fmla="*/ 457199 h 2159875"/>
              <a:gd name="connsiteX8" fmla="*/ 63062 w 3405352"/>
              <a:gd name="connsiteY8" fmla="*/ 457199 h 2159875"/>
              <a:gd name="connsiteX9" fmla="*/ 63062 w 3405352"/>
              <a:gd name="connsiteY9" fmla="*/ 441434 h 2159875"/>
              <a:gd name="connsiteX0" fmla="*/ 0 w 3405352"/>
              <a:gd name="connsiteY0" fmla="*/ 457199 h 2159875"/>
              <a:gd name="connsiteX1" fmla="*/ 1150883 w 3405352"/>
              <a:gd name="connsiteY1" fmla="*/ 362606 h 2159875"/>
              <a:gd name="connsiteX2" fmla="*/ 2569780 w 3405352"/>
              <a:gd name="connsiteY2" fmla="*/ 173420 h 2159875"/>
              <a:gd name="connsiteX3" fmla="*/ 3405351 w 3405352"/>
              <a:gd name="connsiteY3" fmla="*/ 0 h 2159875"/>
              <a:gd name="connsiteX4" fmla="*/ 3405352 w 3405352"/>
              <a:gd name="connsiteY4" fmla="*/ 2128344 h 2159875"/>
              <a:gd name="connsiteX5" fmla="*/ 47297 w 3405352"/>
              <a:gd name="connsiteY5" fmla="*/ 2159875 h 2159875"/>
              <a:gd name="connsiteX6" fmla="*/ 63062 w 3405352"/>
              <a:gd name="connsiteY6" fmla="*/ 457199 h 2159875"/>
              <a:gd name="connsiteX7" fmla="*/ 63062 w 3405352"/>
              <a:gd name="connsiteY7" fmla="*/ 457199 h 2159875"/>
              <a:gd name="connsiteX8" fmla="*/ 63062 w 3405352"/>
              <a:gd name="connsiteY8" fmla="*/ 457199 h 2159875"/>
              <a:gd name="connsiteX9" fmla="*/ 63062 w 3405352"/>
              <a:gd name="connsiteY9" fmla="*/ 441434 h 2159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05352" h="2159875">
                <a:moveTo>
                  <a:pt x="0" y="457199"/>
                </a:moveTo>
                <a:lnTo>
                  <a:pt x="1150883" y="362606"/>
                </a:lnTo>
                <a:lnTo>
                  <a:pt x="2569780" y="173420"/>
                </a:lnTo>
                <a:lnTo>
                  <a:pt x="3405351" y="0"/>
                </a:lnTo>
                <a:cubicBezTo>
                  <a:pt x="3405351" y="709448"/>
                  <a:pt x="3405352" y="1418896"/>
                  <a:pt x="3405352" y="2128344"/>
                </a:cubicBezTo>
                <a:lnTo>
                  <a:pt x="47297" y="2159875"/>
                </a:lnTo>
                <a:lnTo>
                  <a:pt x="63062" y="457199"/>
                </a:lnTo>
                <a:lnTo>
                  <a:pt x="63062" y="457199"/>
                </a:lnTo>
                <a:lnTo>
                  <a:pt x="63062" y="457199"/>
                </a:lnTo>
                <a:lnTo>
                  <a:pt x="63062" y="441434"/>
                </a:lnTo>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57150" tIns="28575" rIns="57150" bIns="28575" anchor="ctr"/>
          <a:lstStyle/>
          <a:p>
            <a:pPr algn="ctr">
              <a:defRPr/>
            </a:pPr>
            <a:endParaRPr lang="en-US"/>
          </a:p>
        </p:txBody>
      </p:sp>
      <p:sp>
        <p:nvSpPr>
          <p:cNvPr id="15" name="Freeform 14"/>
          <p:cNvSpPr/>
          <p:nvPr/>
        </p:nvSpPr>
        <p:spPr>
          <a:xfrm>
            <a:off x="4532313" y="669925"/>
            <a:ext cx="4108450" cy="3597275"/>
          </a:xfrm>
          <a:custGeom>
            <a:avLst/>
            <a:gdLst>
              <a:gd name="connsiteX0" fmla="*/ 0 w 6574221"/>
              <a:gd name="connsiteY0" fmla="*/ 3610304 h 5754414"/>
              <a:gd name="connsiteX1" fmla="*/ 1592317 w 6574221"/>
              <a:gd name="connsiteY1" fmla="*/ 3121573 h 5754414"/>
              <a:gd name="connsiteX2" fmla="*/ 2822028 w 6574221"/>
              <a:gd name="connsiteY2" fmla="*/ 2522483 h 5754414"/>
              <a:gd name="connsiteX3" fmla="*/ 3862552 w 6574221"/>
              <a:gd name="connsiteY3" fmla="*/ 1907628 h 5754414"/>
              <a:gd name="connsiteX4" fmla="*/ 6053959 w 6574221"/>
              <a:gd name="connsiteY4" fmla="*/ 378373 h 5754414"/>
              <a:gd name="connsiteX5" fmla="*/ 6574221 w 6574221"/>
              <a:gd name="connsiteY5" fmla="*/ 0 h 5754414"/>
              <a:gd name="connsiteX6" fmla="*/ 6574221 w 6574221"/>
              <a:gd name="connsiteY6" fmla="*/ 5754414 h 5754414"/>
              <a:gd name="connsiteX7" fmla="*/ 31531 w 6574221"/>
              <a:gd name="connsiteY7" fmla="*/ 5754414 h 5754414"/>
              <a:gd name="connsiteX8" fmla="*/ 0 w 6574221"/>
              <a:gd name="connsiteY8" fmla="*/ 3610304 h 5754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74221" h="5754414">
                <a:moveTo>
                  <a:pt x="0" y="3610304"/>
                </a:moveTo>
                <a:lnTo>
                  <a:pt x="1592317" y="3121573"/>
                </a:lnTo>
                <a:lnTo>
                  <a:pt x="2822028" y="2522483"/>
                </a:lnTo>
                <a:lnTo>
                  <a:pt x="3862552" y="1907628"/>
                </a:lnTo>
                <a:lnTo>
                  <a:pt x="6053959" y="378373"/>
                </a:lnTo>
                <a:lnTo>
                  <a:pt x="6574221" y="0"/>
                </a:lnTo>
                <a:lnTo>
                  <a:pt x="6574221" y="5754414"/>
                </a:lnTo>
                <a:lnTo>
                  <a:pt x="31531" y="5754414"/>
                </a:lnTo>
                <a:lnTo>
                  <a:pt x="0" y="3610304"/>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57150" tIns="28575" rIns="57150" bIns="28575" anchor="ctr"/>
          <a:lstStyle/>
          <a:p>
            <a:pPr algn="ctr">
              <a:defRPr/>
            </a:pPr>
            <a:endParaRPr lang="en-US"/>
          </a:p>
        </p:txBody>
      </p:sp>
      <p:pic>
        <p:nvPicPr>
          <p:cNvPr id="81" name="Picture 2" descr="http://farm4.static.flickr.com/3029/2627291590_b513e12ac3.jp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956586" y="2424959"/>
            <a:ext cx="929585" cy="68241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23" name="Rectangle 122"/>
          <p:cNvSpPr/>
          <p:nvPr/>
        </p:nvSpPr>
        <p:spPr>
          <a:xfrm>
            <a:off x="0" y="12700"/>
            <a:ext cx="9144000" cy="5130800"/>
          </a:xfrm>
          <a:prstGeom prst="rect">
            <a:avLst/>
          </a:prstGeom>
          <a:gradFill flip="none" rotWithShape="1">
            <a:gsLst>
              <a:gs pos="0">
                <a:schemeClr val="tx1">
                  <a:alpha val="72000"/>
                </a:schemeClr>
              </a:gs>
              <a:gs pos="50000">
                <a:schemeClr val="accent1">
                  <a:shade val="67500"/>
                  <a:satMod val="115000"/>
                  <a:alpha val="22000"/>
                </a:schemeClr>
              </a:gs>
              <a:gs pos="100000">
                <a:schemeClr val="accent1">
                  <a:shade val="100000"/>
                  <a:satMod val="115000"/>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57150" tIns="28575" rIns="57150" bIns="28575" anchor="ctr"/>
          <a:lstStyle/>
          <a:p>
            <a:pPr algn="ctr">
              <a:defRPr/>
            </a:pPr>
            <a:endParaRPr lang="en-US"/>
          </a:p>
        </p:txBody>
      </p:sp>
      <p:grpSp>
        <p:nvGrpSpPr>
          <p:cNvPr id="16" name="Group 18"/>
          <p:cNvGrpSpPr>
            <a:grpSpLocks/>
          </p:cNvGrpSpPr>
          <p:nvPr/>
        </p:nvGrpSpPr>
        <p:grpSpPr bwMode="auto">
          <a:xfrm>
            <a:off x="2708275" y="2106613"/>
            <a:ext cx="1590675" cy="919162"/>
            <a:chOff x="4332979" y="3370863"/>
            <a:chExt cx="2545640" cy="1469557"/>
          </a:xfrm>
        </p:grpSpPr>
        <p:pic>
          <p:nvPicPr>
            <p:cNvPr id="82" name="Picture 2" descr="http://farm4.static.flickr.com/3489/3298540791_5aa75efa74.jpg"/>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4703408" y="3370863"/>
              <a:ext cx="1407064" cy="99075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pic>
          <p:nvPicPr>
            <p:cNvPr id="30768" name="Picture 3" descr="C:\Users\rls02c\Desktop\Current week\Amanda\imac.png"/>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5290665" y="3984381"/>
              <a:ext cx="1587954" cy="7544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69" name="Picture 4" descr="C:\Users\rls02c\Desktop\Current week\Amanda\crt.png"/>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4332979" y="4156834"/>
              <a:ext cx="961444" cy="6835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86" name="TextBox 37"/>
          <p:cNvSpPr txBox="1">
            <a:spLocks noChangeArrowheads="1"/>
          </p:cNvSpPr>
          <p:nvPr/>
        </p:nvSpPr>
        <p:spPr bwMode="auto">
          <a:xfrm>
            <a:off x="2479675" y="3425825"/>
            <a:ext cx="2243138" cy="475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7150" tIns="28575" rIns="57150" bIns="28575">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lnSpc>
                <a:spcPts val="1625"/>
              </a:lnSpc>
            </a:pPr>
            <a:r>
              <a:rPr lang="en-US" sz="1400" b="1">
                <a:solidFill>
                  <a:srgbClr val="FFEEB7"/>
                </a:solidFill>
                <a:latin typeface="Arial Narrow" charset="0"/>
              </a:rPr>
              <a:t>x86 Architecture/</a:t>
            </a:r>
            <a:br>
              <a:rPr lang="en-US" sz="1400" b="1">
                <a:solidFill>
                  <a:srgbClr val="FFEEB7"/>
                </a:solidFill>
                <a:latin typeface="Arial Narrow" charset="0"/>
              </a:rPr>
            </a:br>
            <a:r>
              <a:rPr lang="en-US" sz="1400" b="1">
                <a:solidFill>
                  <a:srgbClr val="FFEEB7"/>
                </a:solidFill>
                <a:latin typeface="Arial Narrow" charset="0"/>
              </a:rPr>
              <a:t>Windows OS</a:t>
            </a:r>
          </a:p>
        </p:txBody>
      </p:sp>
      <p:sp>
        <p:nvSpPr>
          <p:cNvPr id="88" name="TextBox 38"/>
          <p:cNvSpPr txBox="1">
            <a:spLocks noChangeArrowheads="1"/>
          </p:cNvSpPr>
          <p:nvPr/>
        </p:nvSpPr>
        <p:spPr bwMode="auto">
          <a:xfrm>
            <a:off x="5172075" y="3300413"/>
            <a:ext cx="3076575" cy="544512"/>
          </a:xfrm>
          <a:prstGeom prst="rect">
            <a:avLst/>
          </a:prstGeom>
          <a:noFill/>
          <a:ln w="9525">
            <a:noFill/>
            <a:miter lim="800000"/>
            <a:headEnd/>
            <a:tailEnd/>
          </a:ln>
          <a:effectLst>
            <a:outerShdw blurRad="50800" dist="38100" dir="5400000" algn="t" rotWithShape="0">
              <a:prstClr val="black">
                <a:alpha val="40000"/>
              </a:prstClr>
            </a:outerShdw>
          </a:effectLst>
        </p:spPr>
        <p:txBody>
          <a:bodyPr lIns="57150" tIns="28575" rIns="57150" bIns="28575">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lnSpc>
                <a:spcPts val="1875"/>
              </a:lnSpc>
            </a:pPr>
            <a:r>
              <a:rPr lang="en-US" sz="1800" b="1">
                <a:solidFill>
                  <a:schemeClr val="bg1"/>
                </a:solidFill>
              </a:rPr>
              <a:t>Standards Based Hardware &amp; Software</a:t>
            </a:r>
          </a:p>
        </p:txBody>
      </p:sp>
      <p:sp>
        <p:nvSpPr>
          <p:cNvPr id="80" name="Freeform 79"/>
          <p:cNvSpPr/>
          <p:nvPr/>
        </p:nvSpPr>
        <p:spPr>
          <a:xfrm>
            <a:off x="427151" y="633442"/>
            <a:ext cx="8240761" cy="2678728"/>
          </a:xfrm>
          <a:custGeom>
            <a:avLst/>
            <a:gdLst>
              <a:gd name="connsiteX0" fmla="*/ 0 w 13125450"/>
              <a:gd name="connsiteY0" fmla="*/ 4629150 h 4629150"/>
              <a:gd name="connsiteX1" fmla="*/ 7334250 w 13125450"/>
              <a:gd name="connsiteY1" fmla="*/ 3695700 h 4629150"/>
              <a:gd name="connsiteX2" fmla="*/ 13125450 w 13125450"/>
              <a:gd name="connsiteY2" fmla="*/ 0 h 4629150"/>
            </a:gdLst>
            <a:ahLst/>
            <a:cxnLst>
              <a:cxn ang="0">
                <a:pos x="connsiteX0" y="connsiteY0"/>
              </a:cxn>
              <a:cxn ang="0">
                <a:pos x="connsiteX1" y="connsiteY1"/>
              </a:cxn>
              <a:cxn ang="0">
                <a:pos x="connsiteX2" y="connsiteY2"/>
              </a:cxn>
            </a:cxnLst>
            <a:rect l="l" t="t" r="r" b="b"/>
            <a:pathLst>
              <a:path w="13125450" h="4629150">
                <a:moveTo>
                  <a:pt x="0" y="4629150"/>
                </a:moveTo>
                <a:cubicBezTo>
                  <a:pt x="2573337" y="4548187"/>
                  <a:pt x="5146675" y="4467225"/>
                  <a:pt x="7334250" y="3695700"/>
                </a:cubicBezTo>
                <a:cubicBezTo>
                  <a:pt x="9521825" y="2924175"/>
                  <a:pt x="11323637" y="1462087"/>
                  <a:pt x="13125450" y="0"/>
                </a:cubicBezTo>
              </a:path>
            </a:pathLst>
          </a:custGeom>
          <a:noFill/>
          <a:ln w="76200">
            <a:solidFill>
              <a:schemeClr val="bg1">
                <a:lumMod val="95000"/>
              </a:schemeClr>
            </a:solidFill>
            <a:tailEnd type="triangle"/>
          </a:ln>
          <a:effectLst>
            <a:glow rad="139700">
              <a:schemeClr val="accent1">
                <a:satMod val="175000"/>
                <a:alpha val="40000"/>
              </a:schemeClr>
            </a:glow>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57150" tIns="28575" rIns="57150" bIns="28575" anchor="ctr"/>
          <a:lstStyle/>
          <a:p>
            <a:pPr algn="ctr">
              <a:defRPr/>
            </a:pPr>
            <a:endParaRPr lang="en-US"/>
          </a:p>
        </p:txBody>
      </p:sp>
      <p:sp>
        <p:nvSpPr>
          <p:cNvPr id="124" name="TextBox 36"/>
          <p:cNvSpPr txBox="1">
            <a:spLocks noChangeArrowheads="1"/>
          </p:cNvSpPr>
          <p:nvPr/>
        </p:nvSpPr>
        <p:spPr bwMode="auto">
          <a:xfrm>
            <a:off x="339725" y="3425825"/>
            <a:ext cx="2243138" cy="475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7150" tIns="28575" rIns="57150" bIns="28575">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lnSpc>
                <a:spcPts val="1625"/>
              </a:lnSpc>
            </a:pPr>
            <a:r>
              <a:rPr lang="en-US" sz="1400" b="1">
                <a:solidFill>
                  <a:srgbClr val="FFEEB7"/>
                </a:solidFill>
                <a:latin typeface="Arial Narrow" charset="0"/>
              </a:rPr>
              <a:t>Proprietary Hardware </a:t>
            </a:r>
            <a:br>
              <a:rPr lang="en-US" sz="1400" b="1">
                <a:solidFill>
                  <a:srgbClr val="FFEEB7"/>
                </a:solidFill>
                <a:latin typeface="Arial Narrow" charset="0"/>
              </a:rPr>
            </a:br>
            <a:r>
              <a:rPr lang="en-US" sz="1400" b="1">
                <a:solidFill>
                  <a:srgbClr val="FFEEB7"/>
                </a:solidFill>
                <a:latin typeface="Arial Narrow" charset="0"/>
              </a:rPr>
              <a:t>&amp; Software</a:t>
            </a:r>
          </a:p>
        </p:txBody>
      </p:sp>
      <p:grpSp>
        <p:nvGrpSpPr>
          <p:cNvPr id="17" name="Group 19"/>
          <p:cNvGrpSpPr>
            <a:grpSpLocks/>
          </p:cNvGrpSpPr>
          <p:nvPr/>
        </p:nvGrpSpPr>
        <p:grpSpPr bwMode="auto">
          <a:xfrm>
            <a:off x="4552950" y="104775"/>
            <a:ext cx="4559300" cy="3198813"/>
            <a:chOff x="7283669" y="167652"/>
            <a:chExt cx="7295452" cy="5118186"/>
          </a:xfrm>
        </p:grpSpPr>
        <p:pic>
          <p:nvPicPr>
            <p:cNvPr id="30755" name="Picture 99"/>
            <p:cNvPicPr>
              <a:picLocks noChangeAspect="1"/>
            </p:cNvPicPr>
            <p:nvPr/>
          </p:nvPicPr>
          <p:blipFill>
            <a:blip r:embed="rId8" cstate="screen">
              <a:extLst>
                <a:ext uri="{28A0092B-C50C-407E-A947-70E740481C1C}">
                  <a14:useLocalDpi xmlns:a14="http://schemas.microsoft.com/office/drawing/2010/main"/>
                </a:ext>
              </a:extLst>
            </a:blip>
            <a:srcRect/>
            <a:stretch>
              <a:fillRect/>
            </a:stretch>
          </p:blipFill>
          <p:spPr bwMode="auto">
            <a:xfrm>
              <a:off x="11263669" y="167652"/>
              <a:ext cx="2348305" cy="17843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4" name="Picture 93"/>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2333585" y="2334309"/>
              <a:ext cx="2118526" cy="1719608"/>
            </a:xfrm>
            <a:prstGeom prst="rect">
              <a:avLst/>
            </a:prstGeom>
            <a:effectLst>
              <a:outerShdw blurRad="50800" dist="38100" dir="5400000" algn="t" rotWithShape="0">
                <a:prstClr val="black">
                  <a:alpha val="40000"/>
                </a:prstClr>
              </a:outerShdw>
            </a:effectLst>
          </p:spPr>
        </p:pic>
        <p:pic>
          <p:nvPicPr>
            <p:cNvPr id="95" name="Picture 94"/>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9999143" y="3220783"/>
              <a:ext cx="2263317" cy="1719609"/>
            </a:xfrm>
            <a:prstGeom prst="rect">
              <a:avLst/>
            </a:prstGeom>
            <a:effectLst>
              <a:outerShdw blurRad="50800" dist="38100" dir="5400000" algn="t" rotWithShape="0">
                <a:prstClr val="black">
                  <a:alpha val="40000"/>
                </a:prstClr>
              </a:outerShdw>
            </a:effectLst>
          </p:spPr>
        </p:pic>
        <p:pic>
          <p:nvPicPr>
            <p:cNvPr id="97" name="Picture 96"/>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12460595" y="1508794"/>
              <a:ext cx="2118526" cy="1719609"/>
            </a:xfrm>
            <a:prstGeom prst="rect">
              <a:avLst/>
            </a:prstGeom>
            <a:effectLst>
              <a:outerShdw blurRad="50800" dist="38100" dir="5400000" algn="t" rotWithShape="0">
                <a:prstClr val="black">
                  <a:alpha val="40000"/>
                </a:prstClr>
              </a:outerShdw>
            </a:effectLst>
          </p:spPr>
        </p:pic>
        <p:pic>
          <p:nvPicPr>
            <p:cNvPr id="96" name="Picture 95"/>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7283669" y="3566229"/>
              <a:ext cx="2118526" cy="1719609"/>
            </a:xfrm>
            <a:prstGeom prst="rect">
              <a:avLst/>
            </a:prstGeom>
            <a:effectLst>
              <a:outerShdw blurRad="50800" dist="38100" dir="5400000" algn="t" rotWithShape="0">
                <a:prstClr val="black">
                  <a:alpha val="40000"/>
                </a:prstClr>
              </a:outerShdw>
            </a:effectLst>
          </p:spPr>
        </p:pic>
        <p:pic>
          <p:nvPicPr>
            <p:cNvPr id="30760" name="Picture 10" descr="C:\Users\rls02c\Desktop\Current week\Amanda\book.png"/>
            <p:cNvPicPr>
              <a:picLocks noChangeAspect="1" noChangeArrowheads="1"/>
            </p:cNvPicPr>
            <p:nvPr/>
          </p:nvPicPr>
          <p:blipFill>
            <a:blip r:embed="rId13" cstate="screen">
              <a:extLst>
                <a:ext uri="{28A0092B-C50C-407E-A947-70E740481C1C}">
                  <a14:useLocalDpi xmlns:a14="http://schemas.microsoft.com/office/drawing/2010/main"/>
                </a:ext>
              </a:extLst>
            </a:blip>
            <a:srcRect/>
            <a:stretch>
              <a:fillRect/>
            </a:stretch>
          </p:blipFill>
          <p:spPr bwMode="auto">
            <a:xfrm>
              <a:off x="11202089" y="2698585"/>
              <a:ext cx="1568650" cy="12242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61" name="Picture 91"/>
            <p:cNvPicPr>
              <a:picLocks noChangeAspect="1"/>
            </p:cNvPicPr>
            <p:nvPr/>
          </p:nvPicPr>
          <p:blipFill>
            <a:blip r:embed="rId14" cstate="screen">
              <a:extLst>
                <a:ext uri="{28A0092B-C50C-407E-A947-70E740481C1C}">
                  <a14:useLocalDpi xmlns:a14="http://schemas.microsoft.com/office/drawing/2010/main"/>
                </a:ext>
              </a:extLst>
            </a:blip>
            <a:srcRect/>
            <a:stretch>
              <a:fillRect/>
            </a:stretch>
          </p:blipFill>
          <p:spPr bwMode="auto">
            <a:xfrm>
              <a:off x="11392080" y="1282758"/>
              <a:ext cx="1359761" cy="11383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62" name="Picture 8" descr="C:\Users\rls02c\Desktop\Current week\Amanda\remote.png"/>
            <p:cNvPicPr>
              <a:picLocks noChangeAspect="1" noChangeArrowheads="1"/>
            </p:cNvPicPr>
            <p:nvPr/>
          </p:nvPicPr>
          <p:blipFill>
            <a:blip r:embed="rId15" cstate="screen">
              <a:extLst>
                <a:ext uri="{28A0092B-C50C-407E-A947-70E740481C1C}">
                  <a14:useLocalDpi xmlns:a14="http://schemas.microsoft.com/office/drawing/2010/main"/>
                </a:ext>
              </a:extLst>
            </a:blip>
            <a:srcRect/>
            <a:stretch>
              <a:fillRect/>
            </a:stretch>
          </p:blipFill>
          <p:spPr bwMode="auto">
            <a:xfrm>
              <a:off x="9031623" y="2727676"/>
              <a:ext cx="1641199" cy="1138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63" name="Picture 97"/>
            <p:cNvPicPr>
              <a:picLocks noChangeAspect="1"/>
            </p:cNvPicPr>
            <p:nvPr/>
          </p:nvPicPr>
          <p:blipFill>
            <a:blip r:embed="rId16" cstate="screen">
              <a:extLst>
                <a:ext uri="{28A0092B-C50C-407E-A947-70E740481C1C}">
                  <a14:useLocalDpi xmlns:a14="http://schemas.microsoft.com/office/drawing/2010/main"/>
                </a:ext>
              </a:extLst>
            </a:blip>
            <a:srcRect/>
            <a:stretch>
              <a:fillRect/>
            </a:stretch>
          </p:blipFill>
          <p:spPr bwMode="auto">
            <a:xfrm>
              <a:off x="8967127" y="3813591"/>
              <a:ext cx="1848784" cy="14047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64" name="Picture 98"/>
            <p:cNvPicPr>
              <a:picLocks noChangeAspect="1"/>
            </p:cNvPicPr>
            <p:nvPr/>
          </p:nvPicPr>
          <p:blipFill>
            <a:blip r:embed="rId17" cstate="screen">
              <a:extLst>
                <a:ext uri="{28A0092B-C50C-407E-A947-70E740481C1C}">
                  <a14:useLocalDpi xmlns:a14="http://schemas.microsoft.com/office/drawing/2010/main"/>
                </a:ext>
              </a:extLst>
            </a:blip>
            <a:srcRect/>
            <a:stretch>
              <a:fillRect/>
            </a:stretch>
          </p:blipFill>
          <p:spPr bwMode="auto">
            <a:xfrm>
              <a:off x="7872832" y="1149620"/>
              <a:ext cx="2501494" cy="19007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65" name="Picture 90"/>
            <p:cNvPicPr>
              <a:picLocks noChangeAspect="1"/>
            </p:cNvPicPr>
            <p:nvPr/>
          </p:nvPicPr>
          <p:blipFill>
            <a:blip r:embed="rId18" cstate="screen">
              <a:extLst>
                <a:ext uri="{28A0092B-C50C-407E-A947-70E740481C1C}">
                  <a14:useLocalDpi xmlns:a14="http://schemas.microsoft.com/office/drawing/2010/main"/>
                </a:ext>
              </a:extLst>
            </a:blip>
            <a:srcRect/>
            <a:stretch>
              <a:fillRect/>
            </a:stretch>
          </p:blipFill>
          <p:spPr bwMode="auto">
            <a:xfrm>
              <a:off x="9386907" y="1424477"/>
              <a:ext cx="1974838" cy="16532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66" name="Picture 7" descr="C:\Users\rls02c\Desktop\Current week\Amanda\phone.png"/>
            <p:cNvPicPr>
              <a:picLocks noChangeAspect="1" noChangeArrowheads="1"/>
            </p:cNvPicPr>
            <p:nvPr/>
          </p:nvPicPr>
          <p:blipFill>
            <a:blip r:embed="rId19" cstate="screen">
              <a:extLst>
                <a:ext uri="{28A0092B-C50C-407E-A947-70E740481C1C}">
                  <a14:useLocalDpi xmlns:a14="http://schemas.microsoft.com/office/drawing/2010/main"/>
                </a:ext>
              </a:extLst>
            </a:blip>
            <a:srcRect/>
            <a:stretch>
              <a:fillRect/>
            </a:stretch>
          </p:blipFill>
          <p:spPr bwMode="auto">
            <a:xfrm>
              <a:off x="12666545" y="344711"/>
              <a:ext cx="1202114" cy="9990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8" name="Group 15"/>
          <p:cNvGrpSpPr>
            <a:grpSpLocks/>
          </p:cNvGrpSpPr>
          <p:nvPr/>
        </p:nvGrpSpPr>
        <p:grpSpPr bwMode="auto">
          <a:xfrm>
            <a:off x="282575" y="3995738"/>
            <a:ext cx="2355850" cy="706437"/>
            <a:chOff x="452668" y="6393398"/>
            <a:chExt cx="3770018" cy="1130840"/>
          </a:xfrm>
        </p:grpSpPr>
        <p:sp>
          <p:nvSpPr>
            <p:cNvPr id="30750" name="TextBox 36"/>
            <p:cNvSpPr txBox="1">
              <a:spLocks noChangeArrowheads="1"/>
            </p:cNvSpPr>
            <p:nvPr/>
          </p:nvSpPr>
          <p:spPr bwMode="auto">
            <a:xfrm>
              <a:off x="452668" y="6908685"/>
              <a:ext cx="3770018"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900">
                  <a:solidFill>
                    <a:srgbClr val="FFEEB7"/>
                  </a:solidFill>
                </a:rPr>
                <a:t>1960 - 1985</a:t>
              </a:r>
            </a:p>
          </p:txBody>
        </p:sp>
        <p:sp>
          <p:nvSpPr>
            <p:cNvPr id="4" name="Rectangle 3"/>
            <p:cNvSpPr/>
            <p:nvPr/>
          </p:nvSpPr>
          <p:spPr>
            <a:xfrm rot="5400000">
              <a:off x="2066814" y="4973458"/>
              <a:ext cx="434141" cy="3289118"/>
            </a:xfrm>
            <a:prstGeom prst="rect">
              <a:avLst/>
            </a:prstGeom>
            <a:solidFill>
              <a:schemeClr val="accent6"/>
            </a:solidFill>
            <a:ln>
              <a:noFill/>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30754" name="TextBox 6"/>
            <p:cNvSpPr txBox="1">
              <a:spLocks noChangeArrowheads="1"/>
            </p:cNvSpPr>
            <p:nvPr/>
          </p:nvSpPr>
          <p:spPr bwMode="auto">
            <a:xfrm>
              <a:off x="1515401" y="6393398"/>
              <a:ext cx="1644554" cy="5416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600" b="1" dirty="0">
                  <a:solidFill>
                    <a:schemeClr val="bg1"/>
                  </a:solidFill>
                </a:rPr>
                <a:t>Host Era</a:t>
              </a:r>
            </a:p>
          </p:txBody>
        </p:sp>
      </p:grpSp>
      <p:grpSp>
        <p:nvGrpSpPr>
          <p:cNvPr id="19" name="Group 17"/>
          <p:cNvGrpSpPr>
            <a:grpSpLocks/>
          </p:cNvGrpSpPr>
          <p:nvPr/>
        </p:nvGrpSpPr>
        <p:grpSpPr bwMode="auto">
          <a:xfrm>
            <a:off x="4564063" y="3995738"/>
            <a:ext cx="4070350" cy="706437"/>
            <a:chOff x="7301834" y="6393398"/>
            <a:chExt cx="6514375" cy="1130840"/>
          </a:xfrm>
        </p:grpSpPr>
        <p:sp>
          <p:nvSpPr>
            <p:cNvPr id="30745" name="TextBox 38"/>
            <p:cNvSpPr txBox="1">
              <a:spLocks noChangeArrowheads="1"/>
            </p:cNvSpPr>
            <p:nvPr/>
          </p:nvSpPr>
          <p:spPr bwMode="auto">
            <a:xfrm>
              <a:off x="8851460" y="6908685"/>
              <a:ext cx="3770018"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900">
                  <a:solidFill>
                    <a:srgbClr val="FFEEB7"/>
                  </a:solidFill>
                </a:rPr>
                <a:t>2006 - 2025</a:t>
              </a:r>
            </a:p>
          </p:txBody>
        </p:sp>
        <p:sp>
          <p:nvSpPr>
            <p:cNvPr id="6" name="Rectangle 5"/>
            <p:cNvSpPr/>
            <p:nvPr/>
          </p:nvSpPr>
          <p:spPr>
            <a:xfrm rot="5400000">
              <a:off x="10341951" y="3360833"/>
              <a:ext cx="434141" cy="6514375"/>
            </a:xfrm>
            <a:prstGeom prst="rect">
              <a:avLst/>
            </a:prstGeom>
            <a:solidFill>
              <a:schemeClr val="accent2"/>
            </a:solidFill>
            <a:ln>
              <a:noFill/>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9" name="TextBox 8"/>
            <p:cNvSpPr txBox="1"/>
            <p:nvPr/>
          </p:nvSpPr>
          <p:spPr>
            <a:xfrm>
              <a:off x="9202283" y="6393398"/>
              <a:ext cx="3069175" cy="541278"/>
            </a:xfrm>
            <a:prstGeom prst="rect">
              <a:avLst/>
            </a:prstGeom>
            <a:noFill/>
          </p:spPr>
          <p:txBody>
            <a:bodyPr wrap="none">
              <a:spAutoFit/>
            </a:bodyPr>
            <a:lstStyle/>
            <a:p>
              <a:pPr algn="ctr">
                <a:defRPr/>
              </a:pPr>
              <a:r>
                <a:rPr lang="en-US" sz="1600" b="1" dirty="0">
                  <a:solidFill>
                    <a:schemeClr val="bg1">
                      <a:lumMod val="50000"/>
                    </a:schemeClr>
                  </a:solidFill>
                  <a:latin typeface="Arial" pitchFamily="-1" charset="0"/>
                  <a:ea typeface="ＭＳ Ｐゴシック" pitchFamily="-1" charset="-128"/>
                  <a:cs typeface="ＭＳ Ｐゴシック" pitchFamily="-1" charset="-128"/>
                </a:rPr>
                <a:t>Internet of Things</a:t>
              </a:r>
            </a:p>
          </p:txBody>
        </p:sp>
      </p:grpSp>
      <p:grpSp>
        <p:nvGrpSpPr>
          <p:cNvPr id="20" name="Group 16"/>
          <p:cNvGrpSpPr>
            <a:grpSpLocks/>
          </p:cNvGrpSpPr>
          <p:nvPr/>
        </p:nvGrpSpPr>
        <p:grpSpPr bwMode="auto">
          <a:xfrm>
            <a:off x="2422525" y="3995738"/>
            <a:ext cx="2355850" cy="706437"/>
            <a:chOff x="3876523" y="6393398"/>
            <a:chExt cx="3770018" cy="1130840"/>
          </a:xfrm>
        </p:grpSpPr>
        <p:sp>
          <p:nvSpPr>
            <p:cNvPr id="30740" name="TextBox 37"/>
            <p:cNvSpPr txBox="1">
              <a:spLocks noChangeArrowheads="1"/>
            </p:cNvSpPr>
            <p:nvPr/>
          </p:nvSpPr>
          <p:spPr bwMode="auto">
            <a:xfrm>
              <a:off x="3876523" y="6908685"/>
              <a:ext cx="3770018"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900">
                  <a:solidFill>
                    <a:srgbClr val="FFEEB7"/>
                  </a:solidFill>
                </a:rPr>
                <a:t>1985-2006</a:t>
              </a:r>
            </a:p>
          </p:txBody>
        </p:sp>
        <p:sp>
          <p:nvSpPr>
            <p:cNvPr id="5" name="Rectangle 4"/>
            <p:cNvSpPr/>
            <p:nvPr/>
          </p:nvSpPr>
          <p:spPr>
            <a:xfrm rot="5400000">
              <a:off x="5400540" y="4973459"/>
              <a:ext cx="434141" cy="3289118"/>
            </a:xfrm>
            <a:prstGeom prst="rect">
              <a:avLst/>
            </a:prstGeom>
            <a:solidFill>
              <a:schemeClr val="accent3"/>
            </a:solidFill>
            <a:ln>
              <a:noFill/>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0744" name="TextBox 7"/>
            <p:cNvSpPr txBox="1">
              <a:spLocks noChangeArrowheads="1"/>
            </p:cNvSpPr>
            <p:nvPr/>
          </p:nvSpPr>
          <p:spPr bwMode="auto">
            <a:xfrm>
              <a:off x="5076472" y="6393398"/>
              <a:ext cx="1370120" cy="5416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600" b="1">
                  <a:solidFill>
                    <a:schemeClr val="bg1"/>
                  </a:solidFill>
                </a:rPr>
                <a:t>PC Era</a:t>
              </a:r>
            </a:p>
          </p:txBody>
        </p:sp>
      </p:grpSp>
      <p:sp>
        <p:nvSpPr>
          <p:cNvPr id="44" name="Title 1"/>
          <p:cNvSpPr txBox="1">
            <a:spLocks/>
          </p:cNvSpPr>
          <p:nvPr/>
        </p:nvSpPr>
        <p:spPr>
          <a:xfrm>
            <a:off x="804347" y="245538"/>
            <a:ext cx="8229586" cy="406395"/>
          </a:xfrm>
          <a:prstGeom prst="rect">
            <a:avLst/>
          </a:prstGeom>
        </p:spPr>
        <p:txBody>
          <a:bodyPr>
            <a:noAutofit/>
          </a:bodyPr>
          <a:lstStyle>
            <a:lvl1pPr algn="l" defTabSz="914400" rtl="0" eaLnBrk="1" latinLnBrk="0" hangingPunct="1">
              <a:lnSpc>
                <a:spcPct val="90000"/>
              </a:lnSpc>
              <a:spcBef>
                <a:spcPct val="0"/>
              </a:spcBef>
              <a:buNone/>
              <a:defRPr sz="2800" b="1" kern="1200">
                <a:solidFill>
                  <a:schemeClr val="tx1"/>
                </a:solidFill>
                <a:latin typeface="Arial" pitchFamily="34" charset="0"/>
                <a:ea typeface="+mj-ea"/>
                <a:cs typeface="Arial" pitchFamily="34" charset="0"/>
              </a:defRPr>
            </a:lvl1pPr>
          </a:lstStyle>
          <a:p>
            <a:r>
              <a:rPr lang="en-US" dirty="0">
                <a:solidFill>
                  <a:schemeClr val="bg1"/>
                </a:solidFill>
              </a:rPr>
              <a:t>The 3</a:t>
            </a:r>
            <a:r>
              <a:rPr lang="en-US" baseline="30000" dirty="0">
                <a:solidFill>
                  <a:schemeClr val="bg1"/>
                </a:solidFill>
              </a:rPr>
              <a:t>rd</a:t>
            </a:r>
            <a:r>
              <a:rPr lang="en-US" dirty="0">
                <a:solidFill>
                  <a:schemeClr val="bg1"/>
                </a:solidFill>
              </a:rPr>
              <a:t> IT </a:t>
            </a:r>
            <a:r>
              <a:rPr lang="en-US" dirty="0" smtClean="0">
                <a:solidFill>
                  <a:schemeClr val="bg1"/>
                </a:solidFill>
              </a:rPr>
              <a:t>Revolution</a:t>
            </a:r>
            <a:r>
              <a:rPr lang="en-US" dirty="0">
                <a:solidFill>
                  <a:schemeClr val="bg1"/>
                </a:solidFill>
              </a:rPr>
              <a:t/>
            </a:r>
            <a:br>
              <a:rPr lang="en-US" dirty="0">
                <a:solidFill>
                  <a:schemeClr val="bg1"/>
                </a:solidFill>
              </a:rPr>
            </a:br>
            <a:endParaRPr lang="en-US" dirty="0">
              <a:solidFill>
                <a:schemeClr val="bg1"/>
              </a:solidFill>
            </a:endParaRPr>
          </a:p>
        </p:txBody>
      </p:sp>
    </p:spTree>
    <p:extLst>
      <p:ext uri="{BB962C8B-B14F-4D97-AF65-F5344CB8AC3E}">
        <p14:creationId xmlns:p14="http://schemas.microsoft.com/office/powerpoint/2010/main" val="1888215061"/>
      </p:ext>
    </p:extLst>
  </p:cSld>
  <p:clrMapOvr>
    <a:masterClrMapping/>
  </p:clrMapOvr>
  <p:transition xmlns:p14="http://schemas.microsoft.com/office/powerpoint/2010/main" spd="slow">
    <p:wipe dir="r"/>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nodeType="withEffect">
                                  <p:stCondLst>
                                    <p:cond delay="0"/>
                                  </p:stCondLst>
                                  <p:childTnLst>
                                    <p:set>
                                      <p:cBhvr>
                                        <p:cTn id="6" dur="1" fill="hold">
                                          <p:stCondLst>
                                            <p:cond delay="0"/>
                                          </p:stCondLst>
                                        </p:cTn>
                                        <p:tgtEl>
                                          <p:spTgt spid="80"/>
                                        </p:tgtEl>
                                        <p:attrNameLst>
                                          <p:attrName>style.visibility</p:attrName>
                                        </p:attrNameLst>
                                      </p:cBhvr>
                                      <p:to>
                                        <p:strVal val="visible"/>
                                      </p:to>
                                    </p:set>
                                    <p:animEffect transition="in" filter="wipe(left)">
                                      <p:cBhvr>
                                        <p:cTn id="7" dur="500"/>
                                        <p:tgtEl>
                                          <p:spTgt spid="80"/>
                                        </p:tgtEl>
                                      </p:cBhvr>
                                    </p:animEffect>
                                  </p:childTnLst>
                                </p:cTn>
                              </p:par>
                              <p:par>
                                <p:cTn id="8" presetID="22" presetClass="entr" presetSubtype="4"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wipe(down)">
                                      <p:cBhvr>
                                        <p:cTn id="10" dur="500"/>
                                        <p:tgtEl>
                                          <p:spTgt spid="1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24"/>
                                        </p:tgtEl>
                                        <p:attrNameLst>
                                          <p:attrName>style.visibility</p:attrName>
                                        </p:attrNameLst>
                                      </p:cBhvr>
                                      <p:to>
                                        <p:strVal val="visible"/>
                                      </p:to>
                                    </p:set>
                                    <p:animEffect transition="in" filter="fade">
                                      <p:cBhvr>
                                        <p:cTn id="13" dur="500"/>
                                        <p:tgtEl>
                                          <p:spTgt spid="124"/>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wipe(down)">
                                      <p:cBhvr>
                                        <p:cTn id="16" dur="500"/>
                                        <p:tgtEl>
                                          <p:spTgt spid="10"/>
                                        </p:tgtEl>
                                      </p:cBhvr>
                                    </p:animEffect>
                                  </p:childTnLst>
                                </p:cTn>
                              </p:par>
                              <p:par>
                                <p:cTn id="17" presetID="10" presetClass="entr" presetSubtype="0" fill="hold" nodeType="withEffect">
                                  <p:stCondLst>
                                    <p:cond delay="0"/>
                                  </p:stCondLst>
                                  <p:childTnLst>
                                    <p:set>
                                      <p:cBhvr>
                                        <p:cTn id="18" dur="1" fill="hold">
                                          <p:stCondLst>
                                            <p:cond delay="0"/>
                                          </p:stCondLst>
                                        </p:cTn>
                                        <p:tgtEl>
                                          <p:spTgt spid="81"/>
                                        </p:tgtEl>
                                        <p:attrNameLst>
                                          <p:attrName>style.visibility</p:attrName>
                                        </p:attrNameLst>
                                      </p:cBhvr>
                                      <p:to>
                                        <p:strVal val="visible"/>
                                      </p:to>
                                    </p:set>
                                    <p:animEffect transition="in" filter="fade">
                                      <p:cBhvr>
                                        <p:cTn id="19" dur="500"/>
                                        <p:tgtEl>
                                          <p:spTgt spid="81"/>
                                        </p:tgtEl>
                                      </p:cBhvr>
                                    </p:animEffect>
                                  </p:childTnLst>
                                </p:cTn>
                              </p:par>
                            </p:childTnLst>
                          </p:cTn>
                        </p:par>
                        <p:par>
                          <p:cTn id="20" fill="hold" nodeType="afterGroup">
                            <p:stCondLst>
                              <p:cond delay="500"/>
                            </p:stCondLst>
                            <p:childTnLst>
                              <p:par>
                                <p:cTn id="21" presetID="22" presetClass="entr" presetSubtype="4" fill="hold" nodeType="after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wipe(down)">
                                      <p:cBhvr>
                                        <p:cTn id="23" dur="500"/>
                                        <p:tgtEl>
                                          <p:spTgt spid="20"/>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86"/>
                                        </p:tgtEl>
                                        <p:attrNameLst>
                                          <p:attrName>style.visibility</p:attrName>
                                        </p:attrNameLst>
                                      </p:cBhvr>
                                      <p:to>
                                        <p:strVal val="visible"/>
                                      </p:to>
                                    </p:set>
                                    <p:animEffect transition="in" filter="fade">
                                      <p:cBhvr>
                                        <p:cTn id="26" dur="500"/>
                                        <p:tgtEl>
                                          <p:spTgt spid="86"/>
                                        </p:tgtEl>
                                      </p:cBhvr>
                                    </p:animEffect>
                                  </p:childTnLst>
                                </p:cTn>
                              </p:par>
                              <p:par>
                                <p:cTn id="27" presetID="22" presetClass="entr" presetSubtype="4" fill="hold" grpId="0" nodeType="with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wipe(down)">
                                      <p:cBhvr>
                                        <p:cTn id="29" dur="500"/>
                                        <p:tgtEl>
                                          <p:spTgt spid="14"/>
                                        </p:tgtEl>
                                      </p:cBhvr>
                                    </p:animEffect>
                                  </p:childTnLst>
                                </p:cTn>
                              </p:par>
                              <p:par>
                                <p:cTn id="30" presetID="10" presetClass="entr" presetSubtype="0" fill="hold" nodeType="with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fade">
                                      <p:cBhvr>
                                        <p:cTn id="32" dur="500"/>
                                        <p:tgtEl>
                                          <p:spTgt spid="16"/>
                                        </p:tgtEl>
                                      </p:cBhvr>
                                    </p:animEffect>
                                  </p:childTnLst>
                                </p:cTn>
                              </p:par>
                            </p:childTnLst>
                          </p:cTn>
                        </p:par>
                        <p:par>
                          <p:cTn id="33" fill="hold" nodeType="afterGroup">
                            <p:stCondLst>
                              <p:cond delay="1000"/>
                            </p:stCondLst>
                            <p:childTnLst>
                              <p:par>
                                <p:cTn id="34" presetID="22" presetClass="entr" presetSubtype="4" fill="hold" nodeType="afterEffect">
                                  <p:stCondLst>
                                    <p:cond delay="0"/>
                                  </p:stCondLst>
                                  <p:childTnLst>
                                    <p:set>
                                      <p:cBhvr>
                                        <p:cTn id="35" dur="1" fill="hold">
                                          <p:stCondLst>
                                            <p:cond delay="0"/>
                                          </p:stCondLst>
                                        </p:cTn>
                                        <p:tgtEl>
                                          <p:spTgt spid="19"/>
                                        </p:tgtEl>
                                        <p:attrNameLst>
                                          <p:attrName>style.visibility</p:attrName>
                                        </p:attrNameLst>
                                      </p:cBhvr>
                                      <p:to>
                                        <p:strVal val="visible"/>
                                      </p:to>
                                    </p:set>
                                    <p:animEffect transition="in" filter="wipe(down)">
                                      <p:cBhvr>
                                        <p:cTn id="36" dur="500"/>
                                        <p:tgtEl>
                                          <p:spTgt spid="19"/>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88"/>
                                        </p:tgtEl>
                                        <p:attrNameLst>
                                          <p:attrName>style.visibility</p:attrName>
                                        </p:attrNameLst>
                                      </p:cBhvr>
                                      <p:to>
                                        <p:strVal val="visible"/>
                                      </p:to>
                                    </p:set>
                                    <p:animEffect transition="in" filter="fade">
                                      <p:cBhvr>
                                        <p:cTn id="39" dur="500"/>
                                        <p:tgtEl>
                                          <p:spTgt spid="88"/>
                                        </p:tgtEl>
                                      </p:cBhvr>
                                    </p:animEffect>
                                  </p:childTnLst>
                                </p:cTn>
                              </p:par>
                              <p:par>
                                <p:cTn id="40" presetID="22" presetClass="entr" presetSubtype="4" fill="hold" grpId="0" nodeType="with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wipe(down)">
                                      <p:cBhvr>
                                        <p:cTn id="42" dur="500"/>
                                        <p:tgtEl>
                                          <p:spTgt spid="15"/>
                                        </p:tgtEl>
                                      </p:cBhvr>
                                    </p:animEffect>
                                  </p:childTnLst>
                                </p:cTn>
                              </p:par>
                              <p:par>
                                <p:cTn id="43" presetID="10" presetClass="entr" presetSubtype="0" fill="hold" nodeType="withEffect">
                                  <p:stCondLst>
                                    <p:cond delay="0"/>
                                  </p:stCondLst>
                                  <p:childTnLst>
                                    <p:set>
                                      <p:cBhvr>
                                        <p:cTn id="44" dur="1" fill="hold">
                                          <p:stCondLst>
                                            <p:cond delay="0"/>
                                          </p:stCondLst>
                                        </p:cTn>
                                        <p:tgtEl>
                                          <p:spTgt spid="17"/>
                                        </p:tgtEl>
                                        <p:attrNameLst>
                                          <p:attrName>style.visibility</p:attrName>
                                        </p:attrNameLst>
                                      </p:cBhvr>
                                      <p:to>
                                        <p:strVal val="visible"/>
                                      </p:to>
                                    </p:set>
                                    <p:animEffect transition="in" filter="fade">
                                      <p:cBhvr>
                                        <p:cTn id="45"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4" grpId="0" animBg="1"/>
      <p:bldP spid="15" grpId="0" animBg="1"/>
      <p:bldP spid="86" grpId="0"/>
      <p:bldP spid="88" grpId="0"/>
      <p:bldP spid="124"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1359899686_man_person_mens_roo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83263" y="1354662"/>
            <a:ext cx="1684867" cy="1684867"/>
          </a:xfrm>
          <a:prstGeom prst="rect">
            <a:avLst/>
          </a:prstGeom>
          <a:effectLst>
            <a:outerShdw blurRad="50800" dist="38100" dir="2700000" algn="tl" rotWithShape="0">
              <a:srgbClr val="000000">
                <a:alpha val="43000"/>
              </a:srgbClr>
            </a:outerShdw>
          </a:effectLst>
        </p:spPr>
      </p:pic>
      <p:sp>
        <p:nvSpPr>
          <p:cNvPr id="4" name="Rectangle 3"/>
          <p:cNvSpPr/>
          <p:nvPr/>
        </p:nvSpPr>
        <p:spPr>
          <a:xfrm>
            <a:off x="1803399" y="110067"/>
            <a:ext cx="7281334" cy="457200"/>
          </a:xfrm>
          <a:prstGeom prst="rect">
            <a:avLst/>
          </a:prstGeom>
          <a:solidFill>
            <a:schemeClr val="accent1"/>
          </a:solidFill>
          <a:ln>
            <a:noFill/>
          </a:ln>
          <a:effectLst>
            <a:outerShdw blurRad="50800" dist="38100" dir="2700000" algn="tl" rotWithShape="0">
              <a:srgbClr val="000000">
                <a:alpha val="4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1803399" y="702736"/>
            <a:ext cx="7281334" cy="457200"/>
          </a:xfrm>
          <a:prstGeom prst="rect">
            <a:avLst/>
          </a:prstGeom>
          <a:solidFill>
            <a:schemeClr val="accent1"/>
          </a:solidFill>
          <a:ln>
            <a:noFill/>
          </a:ln>
          <a:effectLst>
            <a:outerShdw blurRad="50800" dist="38100" dir="2700000" algn="tl" rotWithShape="0">
              <a:srgbClr val="000000">
                <a:alpha val="4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1769533" y="3259667"/>
            <a:ext cx="7281334" cy="457200"/>
          </a:xfrm>
          <a:prstGeom prst="rect">
            <a:avLst/>
          </a:prstGeom>
          <a:solidFill>
            <a:schemeClr val="accent1"/>
          </a:solidFill>
          <a:ln>
            <a:noFill/>
          </a:ln>
          <a:effectLst>
            <a:outerShdw blurRad="50800" dist="38100" dir="2700000" algn="tl" rotWithShape="0">
              <a:srgbClr val="000000">
                <a:alpha val="4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1359899686_man_person_mens_roo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20534" y="1354662"/>
            <a:ext cx="1684867" cy="1684867"/>
          </a:xfrm>
          <a:prstGeom prst="rect">
            <a:avLst/>
          </a:prstGeom>
          <a:effectLst>
            <a:outerShdw blurRad="50800" dist="38100" dir="2700000" algn="tl" rotWithShape="0">
              <a:srgbClr val="000000">
                <a:alpha val="43000"/>
              </a:srgbClr>
            </a:outerShdw>
          </a:effectLst>
        </p:spPr>
      </p:pic>
      <p:pic>
        <p:nvPicPr>
          <p:cNvPr id="8" name="Picture 7" descr="1359899686_man_person_mens_roo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25537" y="1354662"/>
            <a:ext cx="1684867" cy="1684867"/>
          </a:xfrm>
          <a:prstGeom prst="rect">
            <a:avLst/>
          </a:prstGeom>
          <a:effectLst>
            <a:outerShdw blurRad="50800" dist="38100" dir="2700000" algn="tl" rotWithShape="0">
              <a:srgbClr val="000000">
                <a:alpha val="43000"/>
              </a:srgbClr>
            </a:outerShdw>
          </a:effectLst>
        </p:spPr>
      </p:pic>
      <p:pic>
        <p:nvPicPr>
          <p:cNvPr id="9" name="Picture 8" descr="1359899686_man_person_mens_roo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30540" y="1354662"/>
            <a:ext cx="1684867" cy="1684867"/>
          </a:xfrm>
          <a:prstGeom prst="rect">
            <a:avLst/>
          </a:prstGeom>
          <a:effectLst>
            <a:outerShdw blurRad="50800" dist="38100" dir="2700000" algn="tl" rotWithShape="0">
              <a:srgbClr val="000000">
                <a:alpha val="43000"/>
              </a:srgbClr>
            </a:outerShdw>
          </a:effectLst>
        </p:spPr>
      </p:pic>
      <p:sp>
        <p:nvSpPr>
          <p:cNvPr id="10" name="TextBox 9"/>
          <p:cNvSpPr txBox="1"/>
          <p:nvPr/>
        </p:nvSpPr>
        <p:spPr>
          <a:xfrm>
            <a:off x="270936" y="71967"/>
            <a:ext cx="1540934" cy="523220"/>
          </a:xfrm>
          <a:prstGeom prst="rect">
            <a:avLst/>
          </a:prstGeom>
          <a:noFill/>
          <a:effectLst/>
        </p:spPr>
        <p:txBody>
          <a:bodyPr wrap="square" rtlCol="0">
            <a:spAutoFit/>
          </a:bodyPr>
          <a:lstStyle/>
          <a:p>
            <a:pPr algn="r"/>
            <a:r>
              <a:rPr lang="en-US" sz="1400" b="1" dirty="0" smtClean="0"/>
              <a:t>World Population</a:t>
            </a:r>
          </a:p>
        </p:txBody>
      </p:sp>
      <p:sp>
        <p:nvSpPr>
          <p:cNvPr id="11" name="TextBox 10"/>
          <p:cNvSpPr txBox="1"/>
          <p:nvPr/>
        </p:nvSpPr>
        <p:spPr>
          <a:xfrm>
            <a:off x="270936" y="681568"/>
            <a:ext cx="1540934" cy="523220"/>
          </a:xfrm>
          <a:prstGeom prst="rect">
            <a:avLst/>
          </a:prstGeom>
          <a:noFill/>
          <a:effectLst/>
        </p:spPr>
        <p:txBody>
          <a:bodyPr wrap="square" rtlCol="0">
            <a:spAutoFit/>
          </a:bodyPr>
          <a:lstStyle/>
          <a:p>
            <a:pPr algn="r"/>
            <a:r>
              <a:rPr lang="en-US" sz="1400" b="1" dirty="0" smtClean="0"/>
              <a:t>Connected Devices</a:t>
            </a:r>
          </a:p>
        </p:txBody>
      </p:sp>
      <p:sp>
        <p:nvSpPr>
          <p:cNvPr id="12" name="TextBox 11"/>
          <p:cNvSpPr txBox="1"/>
          <p:nvPr/>
        </p:nvSpPr>
        <p:spPr>
          <a:xfrm>
            <a:off x="-165100" y="3225803"/>
            <a:ext cx="1943104" cy="523220"/>
          </a:xfrm>
          <a:prstGeom prst="rect">
            <a:avLst/>
          </a:prstGeom>
          <a:noFill/>
          <a:effectLst/>
        </p:spPr>
        <p:txBody>
          <a:bodyPr wrap="square" rtlCol="0">
            <a:spAutoFit/>
          </a:bodyPr>
          <a:lstStyle/>
          <a:p>
            <a:pPr algn="r"/>
            <a:r>
              <a:rPr lang="en-US" sz="1400" b="1" dirty="0" smtClean="0"/>
              <a:t>Connected Devices </a:t>
            </a:r>
          </a:p>
          <a:p>
            <a:pPr algn="r"/>
            <a:r>
              <a:rPr lang="en-US" sz="1400" b="1" dirty="0" smtClean="0"/>
              <a:t>Per Person</a:t>
            </a:r>
          </a:p>
        </p:txBody>
      </p:sp>
      <p:sp>
        <p:nvSpPr>
          <p:cNvPr id="13" name="TextBox 12"/>
          <p:cNvSpPr txBox="1"/>
          <p:nvPr/>
        </p:nvSpPr>
        <p:spPr>
          <a:xfrm>
            <a:off x="1879605" y="143934"/>
            <a:ext cx="1540934" cy="369332"/>
          </a:xfrm>
          <a:prstGeom prst="rect">
            <a:avLst/>
          </a:prstGeom>
          <a:noFill/>
          <a:effectLst/>
        </p:spPr>
        <p:txBody>
          <a:bodyPr wrap="square" rtlCol="0">
            <a:spAutoFit/>
          </a:bodyPr>
          <a:lstStyle/>
          <a:p>
            <a:r>
              <a:rPr lang="en-US" b="1" dirty="0" smtClean="0">
                <a:solidFill>
                  <a:srgbClr val="FFFFFF"/>
                </a:solidFill>
              </a:rPr>
              <a:t>6.3 Billion</a:t>
            </a:r>
          </a:p>
        </p:txBody>
      </p:sp>
      <p:sp>
        <p:nvSpPr>
          <p:cNvPr id="14" name="TextBox 13"/>
          <p:cNvSpPr txBox="1"/>
          <p:nvPr/>
        </p:nvSpPr>
        <p:spPr>
          <a:xfrm>
            <a:off x="3742272" y="143934"/>
            <a:ext cx="1540934" cy="369332"/>
          </a:xfrm>
          <a:prstGeom prst="rect">
            <a:avLst/>
          </a:prstGeom>
          <a:noFill/>
          <a:effectLst/>
        </p:spPr>
        <p:txBody>
          <a:bodyPr wrap="square" rtlCol="0">
            <a:spAutoFit/>
          </a:bodyPr>
          <a:lstStyle/>
          <a:p>
            <a:r>
              <a:rPr lang="en-US" b="1" dirty="0" smtClean="0">
                <a:solidFill>
                  <a:srgbClr val="FFFFFF"/>
                </a:solidFill>
              </a:rPr>
              <a:t>6.8 Billion</a:t>
            </a:r>
          </a:p>
        </p:txBody>
      </p:sp>
      <p:sp>
        <p:nvSpPr>
          <p:cNvPr id="15" name="TextBox 14"/>
          <p:cNvSpPr txBox="1"/>
          <p:nvPr/>
        </p:nvSpPr>
        <p:spPr>
          <a:xfrm>
            <a:off x="5604939" y="132646"/>
            <a:ext cx="1540934" cy="369332"/>
          </a:xfrm>
          <a:prstGeom prst="rect">
            <a:avLst/>
          </a:prstGeom>
          <a:noFill/>
          <a:effectLst/>
        </p:spPr>
        <p:txBody>
          <a:bodyPr wrap="square" rtlCol="0">
            <a:spAutoFit/>
          </a:bodyPr>
          <a:lstStyle/>
          <a:p>
            <a:r>
              <a:rPr lang="en-US" b="1" dirty="0" smtClean="0">
                <a:solidFill>
                  <a:srgbClr val="FFFFFF"/>
                </a:solidFill>
              </a:rPr>
              <a:t>7.2 Billion</a:t>
            </a:r>
          </a:p>
        </p:txBody>
      </p:sp>
      <p:sp>
        <p:nvSpPr>
          <p:cNvPr id="16" name="TextBox 15"/>
          <p:cNvSpPr txBox="1"/>
          <p:nvPr/>
        </p:nvSpPr>
        <p:spPr>
          <a:xfrm>
            <a:off x="7391405" y="155223"/>
            <a:ext cx="1540934" cy="369332"/>
          </a:xfrm>
          <a:prstGeom prst="rect">
            <a:avLst/>
          </a:prstGeom>
          <a:noFill/>
          <a:effectLst/>
        </p:spPr>
        <p:txBody>
          <a:bodyPr wrap="square" rtlCol="0">
            <a:spAutoFit/>
          </a:bodyPr>
          <a:lstStyle/>
          <a:p>
            <a:r>
              <a:rPr lang="en-US" b="1" dirty="0" smtClean="0">
                <a:solidFill>
                  <a:srgbClr val="FFFFFF"/>
                </a:solidFill>
              </a:rPr>
              <a:t>7.6 Billion</a:t>
            </a:r>
          </a:p>
        </p:txBody>
      </p:sp>
      <p:sp>
        <p:nvSpPr>
          <p:cNvPr id="17" name="TextBox 16"/>
          <p:cNvSpPr txBox="1"/>
          <p:nvPr/>
        </p:nvSpPr>
        <p:spPr>
          <a:xfrm>
            <a:off x="1820341" y="753525"/>
            <a:ext cx="1540934" cy="369332"/>
          </a:xfrm>
          <a:prstGeom prst="rect">
            <a:avLst/>
          </a:prstGeom>
          <a:noFill/>
          <a:effectLst/>
        </p:spPr>
        <p:txBody>
          <a:bodyPr wrap="square" rtlCol="0">
            <a:spAutoFit/>
          </a:bodyPr>
          <a:lstStyle/>
          <a:p>
            <a:r>
              <a:rPr lang="en-US" b="1" dirty="0" smtClean="0">
                <a:solidFill>
                  <a:srgbClr val="FFFFFF"/>
                </a:solidFill>
              </a:rPr>
              <a:t>500 Million</a:t>
            </a:r>
          </a:p>
        </p:txBody>
      </p:sp>
      <p:sp>
        <p:nvSpPr>
          <p:cNvPr id="18" name="TextBox 17"/>
          <p:cNvSpPr txBox="1"/>
          <p:nvPr/>
        </p:nvSpPr>
        <p:spPr>
          <a:xfrm>
            <a:off x="3683008" y="753525"/>
            <a:ext cx="1540934" cy="369332"/>
          </a:xfrm>
          <a:prstGeom prst="rect">
            <a:avLst/>
          </a:prstGeom>
          <a:noFill/>
          <a:effectLst/>
        </p:spPr>
        <p:txBody>
          <a:bodyPr wrap="square" rtlCol="0">
            <a:spAutoFit/>
          </a:bodyPr>
          <a:lstStyle/>
          <a:p>
            <a:r>
              <a:rPr lang="en-US" b="1" dirty="0" smtClean="0">
                <a:solidFill>
                  <a:srgbClr val="FFFFFF"/>
                </a:solidFill>
              </a:rPr>
              <a:t>12.5 Billion</a:t>
            </a:r>
          </a:p>
        </p:txBody>
      </p:sp>
      <p:sp>
        <p:nvSpPr>
          <p:cNvPr id="19" name="TextBox 18"/>
          <p:cNvSpPr txBox="1"/>
          <p:nvPr/>
        </p:nvSpPr>
        <p:spPr>
          <a:xfrm>
            <a:off x="5545675" y="742237"/>
            <a:ext cx="1540934" cy="369332"/>
          </a:xfrm>
          <a:prstGeom prst="rect">
            <a:avLst/>
          </a:prstGeom>
          <a:noFill/>
          <a:effectLst/>
        </p:spPr>
        <p:txBody>
          <a:bodyPr wrap="square" rtlCol="0">
            <a:spAutoFit/>
          </a:bodyPr>
          <a:lstStyle/>
          <a:p>
            <a:r>
              <a:rPr lang="en-US" b="1" dirty="0" smtClean="0">
                <a:solidFill>
                  <a:srgbClr val="FFFFFF"/>
                </a:solidFill>
              </a:rPr>
              <a:t>25 Billion</a:t>
            </a:r>
          </a:p>
        </p:txBody>
      </p:sp>
      <p:sp>
        <p:nvSpPr>
          <p:cNvPr id="20" name="TextBox 19"/>
          <p:cNvSpPr txBox="1"/>
          <p:nvPr/>
        </p:nvSpPr>
        <p:spPr>
          <a:xfrm>
            <a:off x="7408341" y="764814"/>
            <a:ext cx="1540934" cy="369332"/>
          </a:xfrm>
          <a:prstGeom prst="rect">
            <a:avLst/>
          </a:prstGeom>
          <a:noFill/>
          <a:effectLst/>
        </p:spPr>
        <p:txBody>
          <a:bodyPr wrap="square" rtlCol="0">
            <a:spAutoFit/>
          </a:bodyPr>
          <a:lstStyle/>
          <a:p>
            <a:r>
              <a:rPr lang="en-US" b="1" dirty="0" smtClean="0">
                <a:solidFill>
                  <a:srgbClr val="FFFFFF"/>
                </a:solidFill>
              </a:rPr>
              <a:t>50 Billion</a:t>
            </a:r>
          </a:p>
        </p:txBody>
      </p:sp>
      <p:sp>
        <p:nvSpPr>
          <p:cNvPr id="21" name="TextBox 20"/>
          <p:cNvSpPr txBox="1"/>
          <p:nvPr/>
        </p:nvSpPr>
        <p:spPr>
          <a:xfrm>
            <a:off x="1955798" y="3293535"/>
            <a:ext cx="948265" cy="372532"/>
          </a:xfrm>
          <a:prstGeom prst="rect">
            <a:avLst/>
          </a:prstGeom>
          <a:noFill/>
          <a:effectLst/>
        </p:spPr>
        <p:txBody>
          <a:bodyPr wrap="square" rtlCol="0">
            <a:spAutoFit/>
          </a:bodyPr>
          <a:lstStyle/>
          <a:p>
            <a:pPr algn="ctr"/>
            <a:r>
              <a:rPr lang="en-US" b="1" dirty="0" smtClean="0">
                <a:solidFill>
                  <a:schemeClr val="bg1"/>
                </a:solidFill>
              </a:rPr>
              <a:t>0.08</a:t>
            </a:r>
          </a:p>
        </p:txBody>
      </p:sp>
      <p:sp>
        <p:nvSpPr>
          <p:cNvPr id="25" name="TextBox 24"/>
          <p:cNvSpPr txBox="1"/>
          <p:nvPr/>
        </p:nvSpPr>
        <p:spPr>
          <a:xfrm>
            <a:off x="3784575" y="3293535"/>
            <a:ext cx="948265" cy="372532"/>
          </a:xfrm>
          <a:prstGeom prst="rect">
            <a:avLst/>
          </a:prstGeom>
          <a:noFill/>
          <a:effectLst/>
        </p:spPr>
        <p:txBody>
          <a:bodyPr wrap="square" rtlCol="0">
            <a:spAutoFit/>
          </a:bodyPr>
          <a:lstStyle/>
          <a:p>
            <a:pPr algn="ctr"/>
            <a:r>
              <a:rPr lang="en-US" b="1" dirty="0" smtClean="0">
                <a:solidFill>
                  <a:srgbClr val="FFFFFF"/>
                </a:solidFill>
              </a:rPr>
              <a:t>1.84</a:t>
            </a:r>
          </a:p>
        </p:txBody>
      </p:sp>
      <p:sp>
        <p:nvSpPr>
          <p:cNvPr id="26" name="TextBox 25"/>
          <p:cNvSpPr txBox="1"/>
          <p:nvPr/>
        </p:nvSpPr>
        <p:spPr>
          <a:xfrm>
            <a:off x="7594599" y="3293536"/>
            <a:ext cx="948265" cy="372532"/>
          </a:xfrm>
          <a:prstGeom prst="rect">
            <a:avLst/>
          </a:prstGeom>
          <a:noFill/>
          <a:effectLst/>
        </p:spPr>
        <p:txBody>
          <a:bodyPr wrap="square" rtlCol="0">
            <a:spAutoFit/>
          </a:bodyPr>
          <a:lstStyle/>
          <a:p>
            <a:pPr algn="ctr"/>
            <a:r>
              <a:rPr lang="en-US" b="1" dirty="0" smtClean="0">
                <a:solidFill>
                  <a:srgbClr val="FFFFFF"/>
                </a:solidFill>
              </a:rPr>
              <a:t>6.58</a:t>
            </a:r>
          </a:p>
        </p:txBody>
      </p:sp>
      <p:sp>
        <p:nvSpPr>
          <p:cNvPr id="27" name="TextBox 26"/>
          <p:cNvSpPr txBox="1"/>
          <p:nvPr/>
        </p:nvSpPr>
        <p:spPr>
          <a:xfrm>
            <a:off x="5698065" y="3293535"/>
            <a:ext cx="948265" cy="372532"/>
          </a:xfrm>
          <a:prstGeom prst="rect">
            <a:avLst/>
          </a:prstGeom>
          <a:noFill/>
          <a:effectLst/>
        </p:spPr>
        <p:txBody>
          <a:bodyPr wrap="square" rtlCol="0">
            <a:spAutoFit/>
          </a:bodyPr>
          <a:lstStyle/>
          <a:p>
            <a:pPr algn="ctr"/>
            <a:r>
              <a:rPr lang="en-US" b="1" dirty="0" smtClean="0">
                <a:solidFill>
                  <a:srgbClr val="FFFFFF"/>
                </a:solidFill>
              </a:rPr>
              <a:t>3.47</a:t>
            </a:r>
          </a:p>
        </p:txBody>
      </p:sp>
      <p:sp>
        <p:nvSpPr>
          <p:cNvPr id="28" name="TextBox 27"/>
          <p:cNvSpPr txBox="1"/>
          <p:nvPr/>
        </p:nvSpPr>
        <p:spPr>
          <a:xfrm>
            <a:off x="1955800" y="3716860"/>
            <a:ext cx="948265" cy="372532"/>
          </a:xfrm>
          <a:prstGeom prst="rect">
            <a:avLst/>
          </a:prstGeom>
          <a:noFill/>
          <a:effectLst/>
        </p:spPr>
        <p:txBody>
          <a:bodyPr wrap="square" rtlCol="0">
            <a:spAutoFit/>
          </a:bodyPr>
          <a:lstStyle/>
          <a:p>
            <a:pPr algn="ctr"/>
            <a:r>
              <a:rPr lang="en-US" b="1" dirty="0" smtClean="0"/>
              <a:t>2003</a:t>
            </a:r>
          </a:p>
        </p:txBody>
      </p:sp>
      <p:sp>
        <p:nvSpPr>
          <p:cNvPr id="29" name="TextBox 28"/>
          <p:cNvSpPr txBox="1"/>
          <p:nvPr/>
        </p:nvSpPr>
        <p:spPr>
          <a:xfrm>
            <a:off x="3784577" y="3716860"/>
            <a:ext cx="948265" cy="372532"/>
          </a:xfrm>
          <a:prstGeom prst="rect">
            <a:avLst/>
          </a:prstGeom>
          <a:noFill/>
          <a:effectLst/>
        </p:spPr>
        <p:txBody>
          <a:bodyPr wrap="square" rtlCol="0">
            <a:spAutoFit/>
          </a:bodyPr>
          <a:lstStyle/>
          <a:p>
            <a:pPr algn="ctr"/>
            <a:r>
              <a:rPr lang="en-US" b="1" dirty="0" smtClean="0"/>
              <a:t>2010</a:t>
            </a:r>
          </a:p>
        </p:txBody>
      </p:sp>
      <p:sp>
        <p:nvSpPr>
          <p:cNvPr id="30" name="TextBox 29"/>
          <p:cNvSpPr txBox="1"/>
          <p:nvPr/>
        </p:nvSpPr>
        <p:spPr>
          <a:xfrm>
            <a:off x="7594601" y="3716861"/>
            <a:ext cx="948265" cy="372532"/>
          </a:xfrm>
          <a:prstGeom prst="rect">
            <a:avLst/>
          </a:prstGeom>
          <a:noFill/>
          <a:effectLst/>
        </p:spPr>
        <p:txBody>
          <a:bodyPr wrap="square" rtlCol="0">
            <a:spAutoFit/>
          </a:bodyPr>
          <a:lstStyle/>
          <a:p>
            <a:pPr algn="ctr"/>
            <a:r>
              <a:rPr lang="en-US" b="1" dirty="0" smtClean="0"/>
              <a:t>2020</a:t>
            </a:r>
          </a:p>
        </p:txBody>
      </p:sp>
      <p:sp>
        <p:nvSpPr>
          <p:cNvPr id="31" name="TextBox 30"/>
          <p:cNvSpPr txBox="1"/>
          <p:nvPr/>
        </p:nvSpPr>
        <p:spPr>
          <a:xfrm>
            <a:off x="5698067" y="3716860"/>
            <a:ext cx="948265" cy="372532"/>
          </a:xfrm>
          <a:prstGeom prst="rect">
            <a:avLst/>
          </a:prstGeom>
          <a:noFill/>
          <a:effectLst/>
        </p:spPr>
        <p:txBody>
          <a:bodyPr wrap="square" rtlCol="0">
            <a:spAutoFit/>
          </a:bodyPr>
          <a:lstStyle/>
          <a:p>
            <a:pPr algn="ctr"/>
            <a:r>
              <a:rPr lang="en-US" b="1" dirty="0" smtClean="0"/>
              <a:t>2015</a:t>
            </a:r>
          </a:p>
        </p:txBody>
      </p:sp>
      <p:sp>
        <p:nvSpPr>
          <p:cNvPr id="32" name="TextBox 31"/>
          <p:cNvSpPr txBox="1"/>
          <p:nvPr/>
        </p:nvSpPr>
        <p:spPr>
          <a:xfrm>
            <a:off x="228602" y="4318003"/>
            <a:ext cx="3606797" cy="246221"/>
          </a:xfrm>
          <a:prstGeom prst="rect">
            <a:avLst/>
          </a:prstGeom>
          <a:noFill/>
        </p:spPr>
        <p:txBody>
          <a:bodyPr wrap="square" rtlCol="0">
            <a:spAutoFit/>
          </a:bodyPr>
          <a:lstStyle/>
          <a:p>
            <a:r>
              <a:rPr lang="en-US" sz="1000" i="1" dirty="0" smtClean="0">
                <a:solidFill>
                  <a:schemeClr val="tx2"/>
                </a:solidFill>
              </a:rPr>
              <a:t>Source: Cisco, April 2013</a:t>
            </a:r>
          </a:p>
        </p:txBody>
      </p:sp>
      <p:sp>
        <p:nvSpPr>
          <p:cNvPr id="33" name="Rectangle 32"/>
          <p:cNvSpPr/>
          <p:nvPr/>
        </p:nvSpPr>
        <p:spPr>
          <a:xfrm>
            <a:off x="2133600" y="4135967"/>
            <a:ext cx="2362200" cy="423333"/>
          </a:xfrm>
          <a:prstGeom prst="rect">
            <a:avLst/>
          </a:prstGeom>
          <a:solidFill>
            <a:srgbClr val="FBA305"/>
          </a:solidFill>
          <a:ln>
            <a:noFill/>
          </a:ln>
          <a:effectLst>
            <a:outerShdw blurRad="50800" dist="38100" dir="2700000" algn="tl" rotWithShape="0">
              <a:srgbClr val="000000">
                <a:alpha val="2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smtClean="0">
                <a:solidFill>
                  <a:srgbClr val="FFFFFF"/>
                </a:solidFill>
              </a:rPr>
              <a:t>More connected devices than people</a:t>
            </a:r>
            <a:endParaRPr lang="en-US" sz="1400" b="1" dirty="0">
              <a:solidFill>
                <a:srgbClr val="FFFFFF"/>
              </a:solidFill>
            </a:endParaRPr>
          </a:p>
        </p:txBody>
      </p:sp>
      <p:cxnSp>
        <p:nvCxnSpPr>
          <p:cNvPr id="35" name="Straight Arrow Connector 34"/>
          <p:cNvCxnSpPr/>
          <p:nvPr/>
        </p:nvCxnSpPr>
        <p:spPr>
          <a:xfrm flipV="1">
            <a:off x="3327400" y="3708400"/>
            <a:ext cx="0" cy="423333"/>
          </a:xfrm>
          <a:prstGeom prst="straightConnector1">
            <a:avLst/>
          </a:prstGeom>
          <a:ln w="38100">
            <a:tailEnd type="arrow"/>
          </a:ln>
        </p:spPr>
        <p:style>
          <a:lnRef idx="2">
            <a:schemeClr val="accent1"/>
          </a:lnRef>
          <a:fillRef idx="0">
            <a:schemeClr val="accent1"/>
          </a:fillRef>
          <a:effectRef idx="1">
            <a:schemeClr val="accent1"/>
          </a:effectRef>
          <a:fontRef idx="minor">
            <a:schemeClr val="tx1"/>
          </a:fontRef>
        </p:style>
      </p:cxnSp>
      <p:sp>
        <p:nvSpPr>
          <p:cNvPr id="34" name="Oval 33"/>
          <p:cNvSpPr/>
          <p:nvPr/>
        </p:nvSpPr>
        <p:spPr>
          <a:xfrm>
            <a:off x="3128439" y="3299888"/>
            <a:ext cx="406400" cy="372531"/>
          </a:xfrm>
          <a:prstGeom prst="ellipse">
            <a:avLst/>
          </a:prstGeom>
          <a:solidFill>
            <a:srgbClr val="FBA305"/>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p:cNvSpPr/>
          <p:nvPr/>
        </p:nvSpPr>
        <p:spPr>
          <a:xfrm>
            <a:off x="6908805" y="3299888"/>
            <a:ext cx="406400" cy="372531"/>
          </a:xfrm>
          <a:prstGeom prst="ellipse">
            <a:avLst/>
          </a:prstGeom>
          <a:solidFill>
            <a:srgbClr val="FBA305"/>
          </a:solidFill>
          <a:ln>
            <a:noFill/>
          </a:ln>
          <a:effectLst>
            <a:outerShdw blurRad="50800" dist="38100" dir="2700000" algn="tl" rotWithShape="0">
              <a:srgbClr val="000000">
                <a:alpha val="4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p>
        </p:txBody>
      </p:sp>
      <p:sp>
        <p:nvSpPr>
          <p:cNvPr id="38" name="Oval 37"/>
          <p:cNvSpPr/>
          <p:nvPr/>
        </p:nvSpPr>
        <p:spPr>
          <a:xfrm>
            <a:off x="4965705" y="3299888"/>
            <a:ext cx="406400" cy="372531"/>
          </a:xfrm>
          <a:prstGeom prst="ellipse">
            <a:avLst/>
          </a:prstGeom>
          <a:solidFill>
            <a:srgbClr val="FBA305"/>
          </a:solidFill>
          <a:ln>
            <a:noFill/>
          </a:ln>
          <a:effectLst>
            <a:outerShdw blurRad="50800" dist="38100" dir="2700000" algn="tl" rotWithShape="0">
              <a:srgbClr val="000000">
                <a:alpha val="4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p>
        </p:txBody>
      </p:sp>
      <p:sp>
        <p:nvSpPr>
          <p:cNvPr id="37" name="TextBox 36"/>
          <p:cNvSpPr txBox="1"/>
          <p:nvPr/>
        </p:nvSpPr>
        <p:spPr>
          <a:xfrm>
            <a:off x="4921308" y="3325568"/>
            <a:ext cx="463491" cy="307777"/>
          </a:xfrm>
          <a:prstGeom prst="rect">
            <a:avLst/>
          </a:prstGeom>
          <a:noFill/>
        </p:spPr>
        <p:txBody>
          <a:bodyPr wrap="square" rtlCol="0" anchor="ctr">
            <a:spAutoFit/>
          </a:bodyPr>
          <a:lstStyle/>
          <a:p>
            <a:pPr algn="ctr"/>
            <a:r>
              <a:rPr lang="en-US" sz="1400" b="1" dirty="0" smtClean="0">
                <a:solidFill>
                  <a:schemeClr val="bg1"/>
                </a:solidFill>
              </a:rPr>
              <a:t>3x</a:t>
            </a:r>
          </a:p>
        </p:txBody>
      </p:sp>
      <p:sp>
        <p:nvSpPr>
          <p:cNvPr id="39" name="TextBox 38"/>
          <p:cNvSpPr txBox="1"/>
          <p:nvPr/>
        </p:nvSpPr>
        <p:spPr>
          <a:xfrm>
            <a:off x="6839008" y="3325568"/>
            <a:ext cx="526991" cy="307777"/>
          </a:xfrm>
          <a:prstGeom prst="rect">
            <a:avLst/>
          </a:prstGeom>
          <a:noFill/>
        </p:spPr>
        <p:txBody>
          <a:bodyPr wrap="square" rtlCol="0" anchor="ctr">
            <a:spAutoFit/>
          </a:bodyPr>
          <a:lstStyle/>
          <a:p>
            <a:pPr algn="ctr"/>
            <a:r>
              <a:rPr lang="en-US" sz="1400" b="1" dirty="0">
                <a:solidFill>
                  <a:srgbClr val="FFFFFF"/>
                </a:solidFill>
              </a:rPr>
              <a:t>5</a:t>
            </a:r>
            <a:r>
              <a:rPr lang="en-US" sz="1400" b="1" dirty="0" smtClean="0">
                <a:solidFill>
                  <a:srgbClr val="FFFFFF"/>
                </a:solidFill>
              </a:rPr>
              <a:t>x</a:t>
            </a:r>
          </a:p>
        </p:txBody>
      </p:sp>
    </p:spTree>
    <p:extLst>
      <p:ext uri="{BB962C8B-B14F-4D97-AF65-F5344CB8AC3E}">
        <p14:creationId xmlns:p14="http://schemas.microsoft.com/office/powerpoint/2010/main" val="6892227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34"/>
                                        </p:tgtEl>
                                        <p:attrNameLst>
                                          <p:attrName>style.visibility</p:attrName>
                                        </p:attrNameLst>
                                      </p:cBhvr>
                                      <p:to>
                                        <p:strVal val="visible"/>
                                      </p:to>
                                    </p:set>
                                    <p:anim calcmode="lin" valueType="num">
                                      <p:cBhvr additive="base">
                                        <p:cTn id="7" dur="500" fill="hold"/>
                                        <p:tgtEl>
                                          <p:spTgt spid="34"/>
                                        </p:tgtEl>
                                        <p:attrNameLst>
                                          <p:attrName>ppt_x</p:attrName>
                                        </p:attrNameLst>
                                      </p:cBhvr>
                                      <p:tavLst>
                                        <p:tav tm="0">
                                          <p:val>
                                            <p:strVal val="#ppt_x"/>
                                          </p:val>
                                        </p:tav>
                                        <p:tav tm="100000">
                                          <p:val>
                                            <p:strVal val="#ppt_x"/>
                                          </p:val>
                                        </p:tav>
                                      </p:tavLst>
                                    </p:anim>
                                    <p:anim calcmode="lin" valueType="num">
                                      <p:cBhvr additive="base">
                                        <p:cTn id="8" dur="500" fill="hold"/>
                                        <p:tgtEl>
                                          <p:spTgt spid="3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5"/>
                                        </p:tgtEl>
                                        <p:attrNameLst>
                                          <p:attrName>style.visibility</p:attrName>
                                        </p:attrNameLst>
                                      </p:cBhvr>
                                      <p:to>
                                        <p:strVal val="visible"/>
                                      </p:to>
                                    </p:set>
                                    <p:anim calcmode="lin" valueType="num">
                                      <p:cBhvr additive="base">
                                        <p:cTn id="11" dur="500" fill="hold"/>
                                        <p:tgtEl>
                                          <p:spTgt spid="35"/>
                                        </p:tgtEl>
                                        <p:attrNameLst>
                                          <p:attrName>ppt_x</p:attrName>
                                        </p:attrNameLst>
                                      </p:cBhvr>
                                      <p:tavLst>
                                        <p:tav tm="0">
                                          <p:val>
                                            <p:strVal val="#ppt_x"/>
                                          </p:val>
                                        </p:tav>
                                        <p:tav tm="100000">
                                          <p:val>
                                            <p:strVal val="#ppt_x"/>
                                          </p:val>
                                        </p:tav>
                                      </p:tavLst>
                                    </p:anim>
                                    <p:anim calcmode="lin" valueType="num">
                                      <p:cBhvr additive="base">
                                        <p:cTn id="12" dur="500" fill="hold"/>
                                        <p:tgtEl>
                                          <p:spTgt spid="35"/>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33"/>
                                        </p:tgtEl>
                                        <p:attrNameLst>
                                          <p:attrName>style.visibility</p:attrName>
                                        </p:attrNameLst>
                                      </p:cBhvr>
                                      <p:to>
                                        <p:strVal val="visible"/>
                                      </p:to>
                                    </p:set>
                                    <p:anim calcmode="lin" valueType="num">
                                      <p:cBhvr additive="base">
                                        <p:cTn id="15" dur="500" fill="hold"/>
                                        <p:tgtEl>
                                          <p:spTgt spid="33"/>
                                        </p:tgtEl>
                                        <p:attrNameLst>
                                          <p:attrName>ppt_x</p:attrName>
                                        </p:attrNameLst>
                                      </p:cBhvr>
                                      <p:tavLst>
                                        <p:tav tm="0">
                                          <p:val>
                                            <p:strVal val="#ppt_x"/>
                                          </p:val>
                                        </p:tav>
                                        <p:tav tm="100000">
                                          <p:val>
                                            <p:strVal val="#ppt_x"/>
                                          </p:val>
                                        </p:tav>
                                      </p:tavLst>
                                    </p:anim>
                                    <p:anim calcmode="lin" valueType="num">
                                      <p:cBhvr additive="base">
                                        <p:cTn id="16"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34"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 name="Picture 3" descr="gold curve zoom2"/>
          <p:cNvPicPr>
            <a:picLocks noChangeAspect="1" noChangeArrowheads="1"/>
          </p:cNvPicPr>
          <p:nvPr/>
        </p:nvPicPr>
        <p:blipFill rotWithShape="1">
          <a:blip r:embed="rId3">
            <a:duotone>
              <a:schemeClr val="accent1">
                <a:shade val="45000"/>
                <a:satMod val="135000"/>
              </a:schemeClr>
              <a:prstClr val="white"/>
            </a:duotone>
            <a:extLst>
              <a:ext uri="{28A0092B-C50C-407E-A947-70E740481C1C}">
                <a14:useLocalDpi xmlns:a14="http://schemas.microsoft.com/office/drawing/2010/main" val="0"/>
              </a:ext>
            </a:extLst>
          </a:blip>
          <a:srcRect l="16375" t="51690" r="6777" b="8375"/>
          <a:stretch/>
        </p:blipFill>
        <p:spPr bwMode="auto">
          <a:xfrm rot="10800000" flipH="1">
            <a:off x="709332" y="396240"/>
            <a:ext cx="8434668" cy="45122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380" name="Title 1"/>
          <p:cNvSpPr>
            <a:spLocks noGrp="1"/>
          </p:cNvSpPr>
          <p:nvPr>
            <p:ph type="title"/>
          </p:nvPr>
        </p:nvSpPr>
        <p:spPr/>
        <p:txBody>
          <a:bodyPr/>
          <a:lstStyle/>
          <a:p>
            <a:r>
              <a:rPr lang="en-US" dirty="0">
                <a:ea typeface="ＭＳ Ｐゴシック" pitchFamily="34" charset="-128"/>
              </a:rPr>
              <a:t>Java </a:t>
            </a:r>
            <a:r>
              <a:rPr lang="en-US" dirty="0" smtClean="0">
                <a:ea typeface="ＭＳ Ｐゴシック" pitchFamily="34" charset="-128"/>
              </a:rPr>
              <a:t>Embedded – Connected Devices</a:t>
            </a:r>
          </a:p>
        </p:txBody>
      </p:sp>
      <p:sp>
        <p:nvSpPr>
          <p:cNvPr id="51" name="TextBox 50"/>
          <p:cNvSpPr txBox="1"/>
          <p:nvPr/>
        </p:nvSpPr>
        <p:spPr>
          <a:xfrm>
            <a:off x="445769" y="567690"/>
            <a:ext cx="4942659" cy="1046440"/>
          </a:xfrm>
          <a:prstGeom prst="rect">
            <a:avLst/>
          </a:prstGeom>
          <a:noFill/>
        </p:spPr>
        <p:txBody>
          <a:bodyPr wrap="square" rtlCol="0">
            <a:spAutoFit/>
          </a:bodyPr>
          <a:lstStyle/>
          <a:p>
            <a:pPr marL="171450" indent="-171450">
              <a:spcBef>
                <a:spcPts val="600"/>
              </a:spcBef>
              <a:spcAft>
                <a:spcPts val="0"/>
              </a:spcAft>
              <a:buSzPct val="95000"/>
            </a:pPr>
            <a:endParaRPr lang="en-US" sz="1600" dirty="0" smtClean="0">
              <a:solidFill>
                <a:schemeClr val="tx1">
                  <a:lumMod val="85000"/>
                  <a:lumOff val="15000"/>
                </a:schemeClr>
              </a:solidFill>
            </a:endParaRPr>
          </a:p>
          <a:p>
            <a:pPr marL="285750" indent="-285750">
              <a:spcBef>
                <a:spcPts val="600"/>
              </a:spcBef>
              <a:spcAft>
                <a:spcPts val="0"/>
              </a:spcAft>
              <a:buClr>
                <a:schemeClr val="accent1"/>
              </a:buClr>
              <a:buSzPct val="95000"/>
              <a:buFont typeface="Wingdings" charset="2"/>
              <a:buChar char="§"/>
            </a:pPr>
            <a:r>
              <a:rPr lang="en-US" dirty="0" smtClean="0">
                <a:solidFill>
                  <a:schemeClr val="tx1">
                    <a:lumMod val="85000"/>
                    <a:lumOff val="15000"/>
                  </a:schemeClr>
                </a:solidFill>
              </a:rPr>
              <a:t>Foundation for the ‘Internet of Things’</a:t>
            </a:r>
          </a:p>
          <a:p>
            <a:pPr marL="285750" indent="-285750">
              <a:spcBef>
                <a:spcPts val="600"/>
              </a:spcBef>
              <a:spcAft>
                <a:spcPts val="0"/>
              </a:spcAft>
              <a:buClr>
                <a:schemeClr val="accent1"/>
              </a:buClr>
              <a:buSzPct val="95000"/>
              <a:buFont typeface="Wingdings" charset="2"/>
              <a:buChar char="§"/>
            </a:pPr>
            <a:r>
              <a:rPr lang="en-US" dirty="0" smtClean="0">
                <a:solidFill>
                  <a:schemeClr val="tx1">
                    <a:lumMod val="85000"/>
                    <a:lumOff val="15000"/>
                  </a:schemeClr>
                </a:solidFill>
              </a:rPr>
              <a:t>Device to Data Center Platform for M2M</a:t>
            </a:r>
          </a:p>
        </p:txBody>
      </p:sp>
      <p:grpSp>
        <p:nvGrpSpPr>
          <p:cNvPr id="36" name="Group 35"/>
          <p:cNvGrpSpPr/>
          <p:nvPr/>
        </p:nvGrpSpPr>
        <p:grpSpPr>
          <a:xfrm>
            <a:off x="920598" y="2220530"/>
            <a:ext cx="1699267" cy="1617749"/>
            <a:chOff x="920598" y="2220530"/>
            <a:chExt cx="1699267" cy="1617749"/>
          </a:xfrm>
        </p:grpSpPr>
        <p:grpSp>
          <p:nvGrpSpPr>
            <p:cNvPr id="2" name="Group 42"/>
            <p:cNvGrpSpPr/>
            <p:nvPr/>
          </p:nvGrpSpPr>
          <p:grpSpPr>
            <a:xfrm>
              <a:off x="2257286" y="3097925"/>
              <a:ext cx="333773" cy="615849"/>
              <a:chOff x="2875825" y="2007630"/>
              <a:chExt cx="376926" cy="695472"/>
            </a:xfrm>
            <a:effectLst>
              <a:reflection blurRad="6350" stA="52000" endA="300" endPos="35000" dir="5400000" sy="-100000" algn="bl" rotWithShape="0"/>
            </a:effectLst>
          </p:grpSpPr>
          <p:pic>
            <p:nvPicPr>
              <p:cNvPr id="84" name="Picture 2" descr="Samsung i5500 Galaxy S Android Unlocked Smartphone for GSM Network - Black "/>
              <p:cNvPicPr>
                <a:picLocks noChangeAspect="1" noChangeArrowheads="1"/>
              </p:cNvPicPr>
              <p:nvPr/>
            </p:nvPicPr>
            <p:blipFill rotWithShape="1">
              <a:blip r:embed="rId4"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bwMode="auto">
              <a:xfrm>
                <a:off x="2875825" y="2007630"/>
                <a:ext cx="376926" cy="695472"/>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85" name="Rectangle 84"/>
              <p:cNvSpPr/>
              <p:nvPr/>
            </p:nvSpPr>
            <p:spPr>
              <a:xfrm>
                <a:off x="2985608" y="2488826"/>
                <a:ext cx="181039" cy="457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91" name="Picture 2" descr="https://encrypted-tbn0.gstatic.com/images?q=tbn:ANd9GcTsEy1m1XZ4Yarwes01fSWBN-6zqeSc_mcJtxMD_kF8yTIw1mEL"/>
            <p:cNvPicPr>
              <a:picLocks noChangeAspect="1" noChangeArrowheads="1"/>
            </p:cNvPicPr>
            <p:nvPr/>
          </p:nvPicPr>
          <p:blipFill>
            <a:blip r:embed="rId5" cstate="print"/>
            <a:srcRect/>
            <a:stretch>
              <a:fillRect/>
            </a:stretch>
          </p:blipFill>
          <p:spPr bwMode="auto">
            <a:xfrm>
              <a:off x="930175" y="2837405"/>
              <a:ext cx="426040" cy="412961"/>
            </a:xfrm>
            <a:prstGeom prst="rect">
              <a:avLst/>
            </a:prstGeom>
            <a:noFill/>
          </p:spPr>
        </p:pic>
        <p:pic>
          <p:nvPicPr>
            <p:cNvPr id="92" name="Picture 2"/>
            <p:cNvPicPr>
              <a:picLocks noChangeAspect="1" noChangeArrowheads="1"/>
            </p:cNvPicPr>
            <p:nvPr/>
          </p:nvPicPr>
          <p:blipFill>
            <a:blip r:embed="rId6" cstate="print"/>
            <a:srcRect/>
            <a:stretch>
              <a:fillRect/>
            </a:stretch>
          </p:blipFill>
          <p:spPr bwMode="auto">
            <a:xfrm>
              <a:off x="975215" y="2232225"/>
              <a:ext cx="543314" cy="405900"/>
            </a:xfrm>
            <a:prstGeom prst="rect">
              <a:avLst/>
            </a:prstGeom>
            <a:noFill/>
            <a:ln w="9525">
              <a:noFill/>
              <a:miter lim="800000"/>
              <a:headEnd/>
              <a:tailEnd/>
            </a:ln>
          </p:spPr>
        </p:pic>
        <p:pic>
          <p:nvPicPr>
            <p:cNvPr id="98" name="Picture 97" descr="ph_ind_congood_002_cropped.jpg"/>
            <p:cNvPicPr>
              <a:picLocks noChangeAspect="1"/>
            </p:cNvPicPr>
            <p:nvPr/>
          </p:nvPicPr>
          <p:blipFill>
            <a:blip r:embed="rId7" cstate="print"/>
            <a:stretch>
              <a:fillRect/>
            </a:stretch>
          </p:blipFill>
          <p:spPr>
            <a:xfrm>
              <a:off x="2081539" y="2220530"/>
              <a:ext cx="538326" cy="545612"/>
            </a:xfrm>
            <a:prstGeom prst="rect">
              <a:avLst/>
            </a:prstGeom>
          </p:spPr>
        </p:pic>
        <p:pic>
          <p:nvPicPr>
            <p:cNvPr id="99" name="Picture 98" descr="ph-ind-sec-011-cropped.jpg"/>
            <p:cNvPicPr>
              <a:picLocks noChangeAspect="1"/>
            </p:cNvPicPr>
            <p:nvPr/>
          </p:nvPicPr>
          <p:blipFill>
            <a:blip r:embed="rId8" cstate="print"/>
            <a:stretch>
              <a:fillRect/>
            </a:stretch>
          </p:blipFill>
          <p:spPr>
            <a:xfrm>
              <a:off x="1504694" y="3189686"/>
              <a:ext cx="570095" cy="457200"/>
            </a:xfrm>
            <a:prstGeom prst="rect">
              <a:avLst/>
            </a:prstGeom>
          </p:spPr>
        </p:pic>
        <p:pic>
          <p:nvPicPr>
            <p:cNvPr id="100" name="Picture 99" descr="ph-ind-sec-016-cropped.jpg"/>
            <p:cNvPicPr>
              <a:picLocks noChangeAspect="1"/>
            </p:cNvPicPr>
            <p:nvPr/>
          </p:nvPicPr>
          <p:blipFill>
            <a:blip r:embed="rId9" cstate="print"/>
            <a:stretch>
              <a:fillRect/>
            </a:stretch>
          </p:blipFill>
          <p:spPr>
            <a:xfrm>
              <a:off x="920598" y="3370766"/>
              <a:ext cx="457199" cy="467513"/>
            </a:xfrm>
            <a:prstGeom prst="rect">
              <a:avLst/>
            </a:prstGeom>
          </p:spPr>
        </p:pic>
        <p:pic>
          <p:nvPicPr>
            <p:cNvPr id="103" name="Picture 102"/>
            <p:cNvPicPr>
              <a:picLocks noChangeAspect="1"/>
            </p:cNvPicPr>
            <p:nvPr/>
          </p:nvPicPr>
          <p:blipFill>
            <a:blip r:embed="rId10"/>
            <a:stretch>
              <a:fillRect/>
            </a:stretch>
          </p:blipFill>
          <p:spPr>
            <a:xfrm>
              <a:off x="1577760" y="2388145"/>
              <a:ext cx="432016" cy="724993"/>
            </a:xfrm>
            <a:prstGeom prst="rect">
              <a:avLst/>
            </a:prstGeom>
          </p:spPr>
        </p:pic>
      </p:grpSp>
      <p:grpSp>
        <p:nvGrpSpPr>
          <p:cNvPr id="39" name="Group 38"/>
          <p:cNvGrpSpPr/>
          <p:nvPr/>
        </p:nvGrpSpPr>
        <p:grpSpPr>
          <a:xfrm>
            <a:off x="6755818" y="1508275"/>
            <a:ext cx="2087653" cy="1756730"/>
            <a:chOff x="6755818" y="1508275"/>
            <a:chExt cx="2087653" cy="1756730"/>
          </a:xfrm>
        </p:grpSpPr>
        <p:pic>
          <p:nvPicPr>
            <p:cNvPr id="1026" name="Picture 2"/>
            <p:cNvPicPr>
              <a:picLocks noChangeAspect="1" noChangeArrowheads="1"/>
            </p:cNvPicPr>
            <p:nvPr/>
          </p:nvPicPr>
          <p:blipFill>
            <a:blip r:embed="rId11"/>
            <a:srcRect/>
            <a:stretch>
              <a:fillRect/>
            </a:stretch>
          </p:blipFill>
          <p:spPr bwMode="auto">
            <a:xfrm>
              <a:off x="7325147" y="1508275"/>
              <a:ext cx="1277339" cy="958004"/>
            </a:xfrm>
            <a:prstGeom prst="rect">
              <a:avLst/>
            </a:prstGeom>
            <a:noFill/>
            <a:ln w="9525">
              <a:noFill/>
              <a:miter lim="800000"/>
              <a:headEnd/>
              <a:tailEnd/>
            </a:ln>
          </p:spPr>
        </p:pic>
        <p:sp>
          <p:nvSpPr>
            <p:cNvPr id="43" name="Text Box 12"/>
            <p:cNvSpPr txBox="1">
              <a:spLocks noChangeArrowheads="1"/>
            </p:cNvSpPr>
            <p:nvPr/>
          </p:nvSpPr>
          <p:spPr bwMode="auto">
            <a:xfrm>
              <a:off x="7660149" y="2617614"/>
              <a:ext cx="1183322" cy="373697"/>
            </a:xfrm>
            <a:prstGeom prst="rect">
              <a:avLst/>
            </a:prstGeom>
            <a:noFill/>
            <a:ln w="76200">
              <a:noFill/>
              <a:miter lim="800000"/>
              <a:headEnd type="none" w="sm" len="sm"/>
              <a:tailEnd type="none" w="lg" len="lg"/>
            </a:ln>
          </p:spPr>
          <p:txBody>
            <a:bodyPr lIns="0" tIns="0" rIns="0" bIns="0"/>
            <a:lstStyle/>
            <a:p>
              <a:pPr eaLnBrk="0" hangingPunct="0">
                <a:lnSpc>
                  <a:spcPct val="90000"/>
                </a:lnSpc>
                <a:spcBef>
                  <a:spcPct val="50000"/>
                </a:spcBef>
                <a:buClr>
                  <a:srgbClr val="667263"/>
                </a:buClr>
              </a:pPr>
              <a:r>
                <a:rPr lang="en-US" sz="1000" b="1" dirty="0" smtClean="0">
                  <a:solidFill>
                    <a:srgbClr val="000000"/>
                  </a:solidFill>
                </a:rPr>
                <a:t>Middleware</a:t>
              </a:r>
            </a:p>
            <a:p>
              <a:pPr algn="ctr" eaLnBrk="0" hangingPunct="0">
                <a:lnSpc>
                  <a:spcPct val="90000"/>
                </a:lnSpc>
                <a:spcBef>
                  <a:spcPct val="50000"/>
                </a:spcBef>
                <a:buClr>
                  <a:srgbClr val="667263"/>
                </a:buClr>
              </a:pPr>
              <a:r>
                <a:rPr lang="en-US" sz="1000" b="1" dirty="0" smtClean="0">
                  <a:solidFill>
                    <a:srgbClr val="000000"/>
                  </a:solidFill>
                </a:rPr>
                <a:t>Enterprise </a:t>
              </a:r>
              <a:r>
                <a:rPr lang="en-US" sz="1000" b="1" dirty="0">
                  <a:solidFill>
                    <a:srgbClr val="000000"/>
                  </a:solidFill>
                </a:rPr>
                <a:t>Data &amp; Applications</a:t>
              </a:r>
            </a:p>
          </p:txBody>
        </p:sp>
        <p:pic>
          <p:nvPicPr>
            <p:cNvPr id="45" name="Picture 44" descr="Server.Revised.png"/>
            <p:cNvPicPr>
              <a:picLocks noChangeAspect="1"/>
            </p:cNvPicPr>
            <p:nvPr/>
          </p:nvPicPr>
          <p:blipFill>
            <a:blip r:embed="rId12">
              <a:grayscl/>
              <a:extLst>
                <a:ext uri="{28A0092B-C50C-407E-A947-70E740481C1C}">
                  <a14:useLocalDpi xmlns:a14="http://schemas.microsoft.com/office/drawing/2010/main" val="0"/>
                </a:ext>
              </a:extLst>
            </a:blip>
            <a:stretch>
              <a:fillRect/>
            </a:stretch>
          </p:blipFill>
          <p:spPr>
            <a:xfrm flipH="1">
              <a:off x="6755818" y="2238306"/>
              <a:ext cx="794082" cy="1026699"/>
            </a:xfrm>
            <a:prstGeom prst="rect">
              <a:avLst/>
            </a:prstGeom>
            <a:noFill/>
            <a:ln>
              <a:noFill/>
            </a:ln>
          </p:spPr>
        </p:pic>
      </p:grpSp>
      <p:grpSp>
        <p:nvGrpSpPr>
          <p:cNvPr id="35" name="Group 34"/>
          <p:cNvGrpSpPr/>
          <p:nvPr/>
        </p:nvGrpSpPr>
        <p:grpSpPr>
          <a:xfrm>
            <a:off x="5942013" y="4055344"/>
            <a:ext cx="3014822" cy="496453"/>
            <a:chOff x="5942013" y="4055344"/>
            <a:chExt cx="3014822" cy="496453"/>
          </a:xfrm>
        </p:grpSpPr>
        <p:sp>
          <p:nvSpPr>
            <p:cNvPr id="62" name="Pentagon 61"/>
            <p:cNvSpPr/>
            <p:nvPr/>
          </p:nvSpPr>
          <p:spPr>
            <a:xfrm>
              <a:off x="5942013" y="4055344"/>
              <a:ext cx="3014822" cy="410096"/>
            </a:xfrm>
            <a:prstGeom prst="homePlate">
              <a:avLst/>
            </a:prstGeom>
            <a:gradFill flip="none" rotWithShape="1">
              <a:gsLst>
                <a:gs pos="0">
                  <a:schemeClr val="accent1"/>
                </a:gs>
                <a:gs pos="100000">
                  <a:schemeClr val="accent1">
                    <a:lumMod val="75000"/>
                  </a:schemeClr>
                </a:gs>
              </a:gsLst>
              <a:lin ang="0" scaled="1"/>
              <a:tileRect/>
            </a:gradFill>
            <a:ln w="12700" cmpd="sng">
              <a:solidFill>
                <a:schemeClr val="bg1"/>
              </a:solidFill>
            </a:ln>
            <a:effectLst>
              <a:outerShdw blurRad="50800" dist="635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70" name="Text Box 19"/>
            <p:cNvSpPr txBox="1">
              <a:spLocks noChangeArrowheads="1"/>
            </p:cNvSpPr>
            <p:nvPr/>
          </p:nvSpPr>
          <p:spPr bwMode="auto">
            <a:xfrm>
              <a:off x="6633706" y="4156395"/>
              <a:ext cx="1641949" cy="3954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square" lIns="0" tIns="0" rIns="0" bIns="0"/>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ea typeface="ＭＳ Ｐゴシック" charset="0"/>
                  <a:cs typeface="ＭＳ Ｐゴシック" charset="0"/>
                </a:defRPr>
              </a:lvl1pPr>
              <a:lvl2pPr marL="742950" indent="-28575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ea typeface="ＭＳ Ｐゴシック" charset="0"/>
                </a:defRPr>
              </a:lvl2pPr>
              <a:lvl3pPr marL="11430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ea typeface="ＭＳ Ｐゴシック" charset="0"/>
                </a:defRPr>
              </a:lvl3pPr>
              <a:lvl4pPr marL="16002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ea typeface="ＭＳ Ｐゴシック" charset="0"/>
                </a:defRPr>
              </a:lvl4pPr>
              <a:lvl5pPr marL="20574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ea typeface="ＭＳ Ｐゴシック" charset="0"/>
                </a:defRPr>
              </a:lvl5pPr>
              <a:lvl6pPr marL="25146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ea typeface="ＭＳ Ｐゴシック" charset="0"/>
                </a:defRPr>
              </a:lvl6pPr>
              <a:lvl7pPr marL="29718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ea typeface="ＭＳ Ｐゴシック" charset="0"/>
                </a:defRPr>
              </a:lvl7pPr>
              <a:lvl8pPr marL="34290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ea typeface="ＭＳ Ｐゴシック" charset="0"/>
                </a:defRPr>
              </a:lvl8pPr>
              <a:lvl9pPr marL="38862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ea typeface="ＭＳ Ｐゴシック" charset="0"/>
                </a:defRPr>
              </a:lvl9pPr>
            </a:lstStyle>
            <a:p>
              <a:pPr algn="ctr" eaLnBrk="1" hangingPunct="1"/>
              <a:r>
                <a:rPr lang="en-US" sz="1400" b="1" dirty="0" smtClean="0">
                  <a:solidFill>
                    <a:srgbClr val="FFFFFF"/>
                  </a:solidFill>
                  <a:latin typeface="+mn-lt"/>
                  <a:cs typeface="Arial" charset="0"/>
                </a:rPr>
                <a:t>DATA CENTER</a:t>
              </a:r>
              <a:endParaRPr lang="en-US" sz="1400" b="1" dirty="0">
                <a:solidFill>
                  <a:srgbClr val="FFFFFF"/>
                </a:solidFill>
                <a:latin typeface="+mn-lt"/>
                <a:cs typeface="Arial" charset="0"/>
              </a:endParaRPr>
            </a:p>
          </p:txBody>
        </p:sp>
      </p:grpSp>
      <p:grpSp>
        <p:nvGrpSpPr>
          <p:cNvPr id="34" name="Group 33"/>
          <p:cNvGrpSpPr/>
          <p:nvPr/>
        </p:nvGrpSpPr>
        <p:grpSpPr>
          <a:xfrm>
            <a:off x="3235334" y="4055344"/>
            <a:ext cx="3014822" cy="496453"/>
            <a:chOff x="3235334" y="4055344"/>
            <a:chExt cx="3014822" cy="496453"/>
          </a:xfrm>
        </p:grpSpPr>
        <p:sp>
          <p:nvSpPr>
            <p:cNvPr id="61" name="Pentagon 60"/>
            <p:cNvSpPr/>
            <p:nvPr/>
          </p:nvSpPr>
          <p:spPr>
            <a:xfrm>
              <a:off x="3235334" y="4055344"/>
              <a:ext cx="3014822" cy="410096"/>
            </a:xfrm>
            <a:prstGeom prst="homePlate">
              <a:avLst/>
            </a:prstGeom>
            <a:gradFill flip="none" rotWithShape="1">
              <a:gsLst>
                <a:gs pos="0">
                  <a:schemeClr val="accent1"/>
                </a:gs>
                <a:gs pos="100000">
                  <a:schemeClr val="accent1">
                    <a:lumMod val="75000"/>
                  </a:schemeClr>
                </a:gs>
              </a:gsLst>
              <a:lin ang="0" scaled="1"/>
              <a:tileRect/>
            </a:gradFill>
            <a:ln w="12700" cmpd="sng">
              <a:solidFill>
                <a:schemeClr val="bg1"/>
              </a:solidFill>
            </a:ln>
            <a:effectLst>
              <a:outerShdw blurRad="50800" dist="635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48" name="Text Box 19"/>
            <p:cNvSpPr txBox="1">
              <a:spLocks noChangeArrowheads="1"/>
            </p:cNvSpPr>
            <p:nvPr/>
          </p:nvSpPr>
          <p:spPr bwMode="auto">
            <a:xfrm>
              <a:off x="3943616" y="4156395"/>
              <a:ext cx="1641949" cy="3954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square" lIns="0" tIns="0" rIns="0" bIns="0"/>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ea typeface="ＭＳ Ｐゴシック" charset="0"/>
                  <a:cs typeface="ＭＳ Ｐゴシック" charset="0"/>
                </a:defRPr>
              </a:lvl1pPr>
              <a:lvl2pPr marL="742950" indent="-28575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ea typeface="ＭＳ Ｐゴシック" charset="0"/>
                </a:defRPr>
              </a:lvl2pPr>
              <a:lvl3pPr marL="11430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ea typeface="ＭＳ Ｐゴシック" charset="0"/>
                </a:defRPr>
              </a:lvl3pPr>
              <a:lvl4pPr marL="16002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ea typeface="ＭＳ Ｐゴシック" charset="0"/>
                </a:defRPr>
              </a:lvl4pPr>
              <a:lvl5pPr marL="20574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ea typeface="ＭＳ Ｐゴシック" charset="0"/>
                </a:defRPr>
              </a:lvl5pPr>
              <a:lvl6pPr marL="25146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ea typeface="ＭＳ Ｐゴシック" charset="0"/>
                </a:defRPr>
              </a:lvl6pPr>
              <a:lvl7pPr marL="29718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ea typeface="ＭＳ Ｐゴシック" charset="0"/>
                </a:defRPr>
              </a:lvl7pPr>
              <a:lvl8pPr marL="34290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ea typeface="ＭＳ Ｐゴシック" charset="0"/>
                </a:defRPr>
              </a:lvl8pPr>
              <a:lvl9pPr marL="38862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ea typeface="ＭＳ Ｐゴシック" charset="0"/>
                </a:defRPr>
              </a:lvl9pPr>
            </a:lstStyle>
            <a:p>
              <a:pPr algn="ctr" eaLnBrk="1" hangingPunct="1"/>
              <a:r>
                <a:rPr lang="en-US" sz="1400" b="1" dirty="0" smtClean="0">
                  <a:solidFill>
                    <a:srgbClr val="FFFFFF"/>
                  </a:solidFill>
                  <a:latin typeface="+mn-lt"/>
                  <a:cs typeface="Arial" charset="0"/>
                </a:rPr>
                <a:t>GATEWAYS</a:t>
              </a:r>
              <a:endParaRPr lang="en-US" sz="1400" b="1" dirty="0">
                <a:solidFill>
                  <a:srgbClr val="FFFFFF"/>
                </a:solidFill>
                <a:latin typeface="+mn-lt"/>
                <a:cs typeface="Arial" charset="0"/>
              </a:endParaRPr>
            </a:p>
          </p:txBody>
        </p:sp>
      </p:grpSp>
      <p:grpSp>
        <p:nvGrpSpPr>
          <p:cNvPr id="33" name="Group 32"/>
          <p:cNvGrpSpPr/>
          <p:nvPr/>
        </p:nvGrpSpPr>
        <p:grpSpPr>
          <a:xfrm>
            <a:off x="528657" y="4055344"/>
            <a:ext cx="3014822" cy="496453"/>
            <a:chOff x="528657" y="4055344"/>
            <a:chExt cx="3014822" cy="496453"/>
          </a:xfrm>
        </p:grpSpPr>
        <p:sp>
          <p:nvSpPr>
            <p:cNvPr id="9" name="Pentagon 8"/>
            <p:cNvSpPr/>
            <p:nvPr/>
          </p:nvSpPr>
          <p:spPr>
            <a:xfrm>
              <a:off x="528657" y="4055344"/>
              <a:ext cx="3014822" cy="410096"/>
            </a:xfrm>
            <a:prstGeom prst="homePlate">
              <a:avLst/>
            </a:prstGeom>
            <a:gradFill flip="none" rotWithShape="1">
              <a:gsLst>
                <a:gs pos="0">
                  <a:schemeClr val="accent1"/>
                </a:gs>
                <a:gs pos="100000">
                  <a:schemeClr val="accent1">
                    <a:lumMod val="75000"/>
                  </a:schemeClr>
                </a:gs>
              </a:gsLst>
              <a:lin ang="0" scaled="1"/>
              <a:tileRect/>
            </a:gradFill>
            <a:ln w="12700" cmpd="sng">
              <a:solidFill>
                <a:schemeClr val="bg1"/>
              </a:solidFill>
            </a:ln>
            <a:effectLst>
              <a:outerShdw blurRad="50800" dist="635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66" name="Text Box 19"/>
            <p:cNvSpPr txBox="1">
              <a:spLocks noChangeArrowheads="1"/>
            </p:cNvSpPr>
            <p:nvPr/>
          </p:nvSpPr>
          <p:spPr bwMode="auto">
            <a:xfrm>
              <a:off x="1218888" y="4156395"/>
              <a:ext cx="1641949" cy="3954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square" lIns="0" tIns="0" rIns="0" bIns="0"/>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ea typeface="ＭＳ Ｐゴシック" charset="0"/>
                  <a:cs typeface="ＭＳ Ｐゴシック" charset="0"/>
                </a:defRPr>
              </a:lvl1pPr>
              <a:lvl2pPr marL="742950" indent="-28575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ea typeface="ＭＳ Ｐゴシック" charset="0"/>
                </a:defRPr>
              </a:lvl2pPr>
              <a:lvl3pPr marL="11430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ea typeface="ＭＳ Ｐゴシック" charset="0"/>
                </a:defRPr>
              </a:lvl3pPr>
              <a:lvl4pPr marL="16002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ea typeface="ＭＳ Ｐゴシック" charset="0"/>
                </a:defRPr>
              </a:lvl4pPr>
              <a:lvl5pPr marL="20574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ea typeface="ＭＳ Ｐゴシック" charset="0"/>
                </a:defRPr>
              </a:lvl5pPr>
              <a:lvl6pPr marL="25146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ea typeface="ＭＳ Ｐゴシック" charset="0"/>
                </a:defRPr>
              </a:lvl6pPr>
              <a:lvl7pPr marL="29718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ea typeface="ＭＳ Ｐゴシック" charset="0"/>
                </a:defRPr>
              </a:lvl7pPr>
              <a:lvl8pPr marL="34290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ea typeface="ＭＳ Ｐゴシック" charset="0"/>
                </a:defRPr>
              </a:lvl8pPr>
              <a:lvl9pPr marL="38862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ea typeface="ＭＳ Ｐゴシック" charset="0"/>
                </a:defRPr>
              </a:lvl9pPr>
            </a:lstStyle>
            <a:p>
              <a:pPr algn="ctr" eaLnBrk="1" hangingPunct="1"/>
              <a:r>
                <a:rPr lang="en-US" sz="1400" b="1" dirty="0" smtClean="0">
                  <a:solidFill>
                    <a:srgbClr val="FFFFFF"/>
                  </a:solidFill>
                  <a:latin typeface="+mn-lt"/>
                  <a:cs typeface="Arial" charset="0"/>
                </a:rPr>
                <a:t>DEVICES</a:t>
              </a:r>
              <a:endParaRPr lang="en-US" sz="1400" b="1" dirty="0">
                <a:solidFill>
                  <a:srgbClr val="FFFFFF"/>
                </a:solidFill>
                <a:latin typeface="+mn-lt"/>
                <a:cs typeface="Arial" charset="0"/>
              </a:endParaRPr>
            </a:p>
          </p:txBody>
        </p:sp>
      </p:grpSp>
      <p:cxnSp>
        <p:nvCxnSpPr>
          <p:cNvPr id="49" name="Straight Connector 48"/>
          <p:cNvCxnSpPr/>
          <p:nvPr/>
        </p:nvCxnSpPr>
        <p:spPr>
          <a:xfrm flipV="1">
            <a:off x="6045922" y="2573008"/>
            <a:ext cx="0" cy="1470745"/>
          </a:xfrm>
          <a:prstGeom prst="line">
            <a:avLst/>
          </a:prstGeom>
          <a:ln w="19050" cmpd="sng">
            <a:gradFill flip="none" rotWithShape="1">
              <a:gsLst>
                <a:gs pos="100000">
                  <a:schemeClr val="bg1"/>
                </a:gs>
                <a:gs pos="26000">
                  <a:prstClr val="white">
                    <a:alpha val="0"/>
                  </a:prstClr>
                </a:gs>
              </a:gsLst>
              <a:lin ang="16200000" scaled="0"/>
              <a:tileRect/>
            </a:gradFill>
          </a:ln>
        </p:spPr>
        <p:style>
          <a:lnRef idx="1">
            <a:schemeClr val="accent1"/>
          </a:lnRef>
          <a:fillRef idx="0">
            <a:schemeClr val="accent1"/>
          </a:fillRef>
          <a:effectRef idx="0">
            <a:schemeClr val="accent1"/>
          </a:effectRef>
          <a:fontRef idx="minor">
            <a:schemeClr val="tx1"/>
          </a:fontRef>
        </p:style>
      </p:cxnSp>
      <p:cxnSp>
        <p:nvCxnSpPr>
          <p:cNvPr id="71" name="Straight Connector 70"/>
          <p:cNvCxnSpPr/>
          <p:nvPr/>
        </p:nvCxnSpPr>
        <p:spPr>
          <a:xfrm flipV="1">
            <a:off x="3355831" y="3344593"/>
            <a:ext cx="0" cy="699161"/>
          </a:xfrm>
          <a:prstGeom prst="line">
            <a:avLst/>
          </a:prstGeom>
          <a:ln w="19050" cmpd="sng">
            <a:gradFill flip="none" rotWithShape="1">
              <a:gsLst>
                <a:gs pos="100000">
                  <a:schemeClr val="bg1"/>
                </a:gs>
                <a:gs pos="26000">
                  <a:prstClr val="white">
                    <a:alpha val="0"/>
                  </a:prstClr>
                </a:gs>
              </a:gsLst>
              <a:lin ang="16200000" scaled="0"/>
              <a:tileRect/>
            </a:gradFill>
          </a:ln>
        </p:spPr>
        <p:style>
          <a:lnRef idx="1">
            <a:schemeClr val="accent1"/>
          </a:lnRef>
          <a:fillRef idx="0">
            <a:schemeClr val="accent1"/>
          </a:fillRef>
          <a:effectRef idx="0">
            <a:schemeClr val="accent1"/>
          </a:effectRef>
          <a:fontRef idx="minor">
            <a:schemeClr val="tx1"/>
          </a:fontRef>
        </p:style>
      </p:cxnSp>
      <p:grpSp>
        <p:nvGrpSpPr>
          <p:cNvPr id="38" name="Group 37"/>
          <p:cNvGrpSpPr/>
          <p:nvPr/>
        </p:nvGrpSpPr>
        <p:grpSpPr>
          <a:xfrm>
            <a:off x="3780645" y="2200189"/>
            <a:ext cx="2103080" cy="1653342"/>
            <a:chOff x="3780645" y="2200189"/>
            <a:chExt cx="2103080" cy="1653342"/>
          </a:xfrm>
        </p:grpSpPr>
        <p:pic>
          <p:nvPicPr>
            <p:cNvPr id="96" name="Picture 32"/>
            <p:cNvPicPr>
              <a:picLocks noChangeAspect="1" noChangeArrowheads="1"/>
            </p:cNvPicPr>
            <p:nvPr/>
          </p:nvPicPr>
          <p:blipFill>
            <a:blip r:embed="rId13" cstate="print"/>
            <a:srcRect/>
            <a:stretch>
              <a:fillRect/>
            </a:stretch>
          </p:blipFill>
          <p:spPr bwMode="auto">
            <a:xfrm>
              <a:off x="4918266" y="2481107"/>
              <a:ext cx="965459" cy="485231"/>
            </a:xfrm>
            <a:prstGeom prst="rect">
              <a:avLst/>
            </a:prstGeom>
            <a:noFill/>
            <a:ln w="9525">
              <a:noFill/>
              <a:round/>
              <a:headEnd/>
              <a:tailEnd/>
            </a:ln>
          </p:spPr>
        </p:pic>
        <p:pic>
          <p:nvPicPr>
            <p:cNvPr id="101" name="Picture 107"/>
            <p:cNvPicPr>
              <a:picLocks noChangeAspect="1"/>
            </p:cNvPicPr>
            <p:nvPr/>
          </p:nvPicPr>
          <p:blipFill>
            <a:blip r:embed="rId14" cstate="print">
              <a:clrChange>
                <a:clrFrom>
                  <a:srgbClr val="FFFFFF"/>
                </a:clrFrom>
                <a:clrTo>
                  <a:srgbClr val="FFFFFF">
                    <a:alpha val="0"/>
                  </a:srgbClr>
                </a:clrTo>
              </a:clrChange>
            </a:blip>
            <a:srcRect/>
            <a:stretch>
              <a:fillRect/>
            </a:stretch>
          </p:blipFill>
          <p:spPr bwMode="auto">
            <a:xfrm>
              <a:off x="3957477" y="2200189"/>
              <a:ext cx="727236" cy="707914"/>
            </a:xfrm>
            <a:prstGeom prst="rect">
              <a:avLst/>
            </a:prstGeom>
            <a:noFill/>
            <a:ln w="9525">
              <a:noFill/>
              <a:miter lim="800000"/>
              <a:headEnd/>
              <a:tailEnd/>
            </a:ln>
          </p:spPr>
        </p:pic>
        <p:pic>
          <p:nvPicPr>
            <p:cNvPr id="102" name="Picture 93"/>
            <p:cNvPicPr>
              <a:picLocks noChangeAspect="1"/>
            </p:cNvPicPr>
            <p:nvPr/>
          </p:nvPicPr>
          <p:blipFill rotWithShape="1">
            <a:blip r:embed="rId15" cstate="print"/>
            <a:srcRect l="3455" t="5948" r="3455" b="5948"/>
            <a:stretch/>
          </p:blipFill>
          <p:spPr bwMode="auto">
            <a:xfrm>
              <a:off x="3780645" y="3105813"/>
              <a:ext cx="718216" cy="427990"/>
            </a:xfrm>
            <a:prstGeom prst="rect">
              <a:avLst/>
            </a:prstGeom>
            <a:noFill/>
            <a:ln w="9525">
              <a:noFill/>
              <a:miter lim="800000"/>
              <a:headEnd/>
              <a:tailEnd/>
            </a:ln>
          </p:spPr>
        </p:pic>
        <p:pic>
          <p:nvPicPr>
            <p:cNvPr id="5" name="Picture 4" descr="Blue_Device.png"/>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4635620" y="3162241"/>
              <a:ext cx="1017264" cy="691290"/>
            </a:xfrm>
            <a:prstGeom prst="rect">
              <a:avLst/>
            </a:prstGeom>
          </p:spPr>
        </p:pic>
      </p:grpSp>
    </p:spTree>
    <p:extLst>
      <p:ext uri="{BB962C8B-B14F-4D97-AF65-F5344CB8AC3E}">
        <p14:creationId xmlns:p14="http://schemas.microsoft.com/office/powerpoint/2010/main" val="4267541640"/>
      </p:ext>
    </p:extLst>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afterEffect">
                                  <p:stCondLst>
                                    <p:cond delay="500"/>
                                  </p:stCondLst>
                                  <p:childTnLst>
                                    <p:set>
                                      <p:cBhvr>
                                        <p:cTn id="6" dur="1" fill="hold">
                                          <p:stCondLst>
                                            <p:cond delay="0"/>
                                          </p:stCondLst>
                                        </p:cTn>
                                        <p:tgtEl>
                                          <p:spTgt spid="33"/>
                                        </p:tgtEl>
                                        <p:attrNameLst>
                                          <p:attrName>style.visibility</p:attrName>
                                        </p:attrNameLst>
                                      </p:cBhvr>
                                      <p:to>
                                        <p:strVal val="visible"/>
                                      </p:to>
                                    </p:set>
                                    <p:animEffect transition="in" filter="slide(fromLeft)">
                                      <p:cBhvr>
                                        <p:cTn id="7" dur="500"/>
                                        <p:tgtEl>
                                          <p:spTgt spid="33"/>
                                        </p:tgtEl>
                                      </p:cBhvr>
                                    </p:animEffect>
                                  </p:childTnLst>
                                </p:cTn>
                              </p:par>
                              <p:par>
                                <p:cTn id="8" presetID="9" presetClass="entr" presetSubtype="0" fill="hold" nodeType="withEffect">
                                  <p:stCondLst>
                                    <p:cond delay="500"/>
                                  </p:stCondLst>
                                  <p:childTnLst>
                                    <p:set>
                                      <p:cBhvr>
                                        <p:cTn id="9" dur="1" fill="hold">
                                          <p:stCondLst>
                                            <p:cond delay="0"/>
                                          </p:stCondLst>
                                        </p:cTn>
                                        <p:tgtEl>
                                          <p:spTgt spid="36"/>
                                        </p:tgtEl>
                                        <p:attrNameLst>
                                          <p:attrName>style.visibility</p:attrName>
                                        </p:attrNameLst>
                                      </p:cBhvr>
                                      <p:to>
                                        <p:strVal val="visible"/>
                                      </p:to>
                                    </p:set>
                                    <p:animEffect transition="in" filter="dissolve">
                                      <p:cBhvr>
                                        <p:cTn id="10" dur="500"/>
                                        <p:tgtEl>
                                          <p:spTgt spid="36"/>
                                        </p:tgtEl>
                                      </p:cBhvr>
                                    </p:animEffect>
                                  </p:childTnLst>
                                </p:cTn>
                              </p:par>
                            </p:childTnLst>
                          </p:cTn>
                        </p:par>
                        <p:par>
                          <p:cTn id="11" fill="hold">
                            <p:stCondLst>
                              <p:cond delay="1000"/>
                            </p:stCondLst>
                            <p:childTnLst>
                              <p:par>
                                <p:cTn id="12" presetID="12" presetClass="entr" presetSubtype="8" fill="hold" nodeType="afterEffect">
                                  <p:stCondLst>
                                    <p:cond delay="500"/>
                                  </p:stCondLst>
                                  <p:childTnLst>
                                    <p:set>
                                      <p:cBhvr>
                                        <p:cTn id="13" dur="1" fill="hold">
                                          <p:stCondLst>
                                            <p:cond delay="0"/>
                                          </p:stCondLst>
                                        </p:cTn>
                                        <p:tgtEl>
                                          <p:spTgt spid="34"/>
                                        </p:tgtEl>
                                        <p:attrNameLst>
                                          <p:attrName>style.visibility</p:attrName>
                                        </p:attrNameLst>
                                      </p:cBhvr>
                                      <p:to>
                                        <p:strVal val="visible"/>
                                      </p:to>
                                    </p:set>
                                    <p:animEffect transition="in" filter="slide(fromLeft)">
                                      <p:cBhvr>
                                        <p:cTn id="14" dur="500"/>
                                        <p:tgtEl>
                                          <p:spTgt spid="34"/>
                                        </p:tgtEl>
                                      </p:cBhvr>
                                    </p:animEffect>
                                  </p:childTnLst>
                                </p:cTn>
                              </p:par>
                              <p:par>
                                <p:cTn id="15" presetID="9" presetClass="entr" presetSubtype="0" fill="hold" nodeType="withEffect">
                                  <p:stCondLst>
                                    <p:cond delay="500"/>
                                  </p:stCondLst>
                                  <p:childTnLst>
                                    <p:set>
                                      <p:cBhvr>
                                        <p:cTn id="16" dur="1" fill="hold">
                                          <p:stCondLst>
                                            <p:cond delay="0"/>
                                          </p:stCondLst>
                                        </p:cTn>
                                        <p:tgtEl>
                                          <p:spTgt spid="38"/>
                                        </p:tgtEl>
                                        <p:attrNameLst>
                                          <p:attrName>style.visibility</p:attrName>
                                        </p:attrNameLst>
                                      </p:cBhvr>
                                      <p:to>
                                        <p:strVal val="visible"/>
                                      </p:to>
                                    </p:set>
                                    <p:animEffect transition="in" filter="dissolve">
                                      <p:cBhvr>
                                        <p:cTn id="17" dur="500"/>
                                        <p:tgtEl>
                                          <p:spTgt spid="38"/>
                                        </p:tgtEl>
                                      </p:cBhvr>
                                    </p:animEffect>
                                  </p:childTnLst>
                                </p:cTn>
                              </p:par>
                            </p:childTnLst>
                          </p:cTn>
                        </p:par>
                        <p:par>
                          <p:cTn id="18" fill="hold">
                            <p:stCondLst>
                              <p:cond delay="2000"/>
                            </p:stCondLst>
                            <p:childTnLst>
                              <p:par>
                                <p:cTn id="19" presetID="12" presetClass="entr" presetSubtype="8" fill="hold" nodeType="afterEffect">
                                  <p:stCondLst>
                                    <p:cond delay="500"/>
                                  </p:stCondLst>
                                  <p:childTnLst>
                                    <p:set>
                                      <p:cBhvr>
                                        <p:cTn id="20" dur="1" fill="hold">
                                          <p:stCondLst>
                                            <p:cond delay="0"/>
                                          </p:stCondLst>
                                        </p:cTn>
                                        <p:tgtEl>
                                          <p:spTgt spid="35"/>
                                        </p:tgtEl>
                                        <p:attrNameLst>
                                          <p:attrName>style.visibility</p:attrName>
                                        </p:attrNameLst>
                                      </p:cBhvr>
                                      <p:to>
                                        <p:strVal val="visible"/>
                                      </p:to>
                                    </p:set>
                                    <p:animEffect transition="in" filter="slide(fromLeft)">
                                      <p:cBhvr>
                                        <p:cTn id="21" dur="500"/>
                                        <p:tgtEl>
                                          <p:spTgt spid="35"/>
                                        </p:tgtEl>
                                      </p:cBhvr>
                                    </p:animEffect>
                                  </p:childTnLst>
                                </p:cTn>
                              </p:par>
                              <p:par>
                                <p:cTn id="22" presetID="9" presetClass="entr" presetSubtype="0" fill="hold" nodeType="withEffect">
                                  <p:stCondLst>
                                    <p:cond delay="500"/>
                                  </p:stCondLst>
                                  <p:childTnLst>
                                    <p:set>
                                      <p:cBhvr>
                                        <p:cTn id="23" dur="1" fill="hold">
                                          <p:stCondLst>
                                            <p:cond delay="0"/>
                                          </p:stCondLst>
                                        </p:cTn>
                                        <p:tgtEl>
                                          <p:spTgt spid="39"/>
                                        </p:tgtEl>
                                        <p:attrNameLst>
                                          <p:attrName>style.visibility</p:attrName>
                                        </p:attrNameLst>
                                      </p:cBhvr>
                                      <p:to>
                                        <p:strVal val="visible"/>
                                      </p:to>
                                    </p:set>
                                    <p:animEffect transition="in" filter="dissolve">
                                      <p:cBhvr>
                                        <p:cTn id="24"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361" name="Group 8"/>
          <p:cNvGrpSpPr>
            <a:grpSpLocks/>
          </p:cNvGrpSpPr>
          <p:nvPr/>
        </p:nvGrpSpPr>
        <p:grpSpPr bwMode="auto">
          <a:xfrm>
            <a:off x="390525" y="849313"/>
            <a:ext cx="2933700" cy="3614737"/>
            <a:chOff x="266939" y="1045029"/>
            <a:chExt cx="3840481" cy="3837785"/>
          </a:xfrm>
          <a:effectLst>
            <a:outerShdw blurRad="50800" dist="38100" dir="2700000" algn="tl" rotWithShape="0">
              <a:srgbClr val="000000">
                <a:alpha val="43000"/>
              </a:srgbClr>
            </a:outerShdw>
          </a:effectLst>
        </p:grpSpPr>
        <p:sp>
          <p:nvSpPr>
            <p:cNvPr id="6" name="Rectangle 5"/>
            <p:cNvSpPr>
              <a:spLocks noChangeArrowheads="1"/>
            </p:cNvSpPr>
            <p:nvPr/>
          </p:nvSpPr>
          <p:spPr bwMode="auto">
            <a:xfrm>
              <a:off x="266939" y="1050085"/>
              <a:ext cx="3840481" cy="3832729"/>
            </a:xfrm>
            <a:prstGeom prst="rect">
              <a:avLst/>
            </a:prstGeom>
            <a:gradFill rotWithShape="1">
              <a:gsLst>
                <a:gs pos="0">
                  <a:srgbClr val="B9BCC7"/>
                </a:gs>
                <a:gs pos="52000">
                  <a:srgbClr val="EAEBEE"/>
                </a:gs>
                <a:gs pos="100000">
                  <a:srgbClr val="FFFFFF"/>
                </a:gs>
              </a:gsLst>
              <a:lin ang="5400000" scaled="1"/>
            </a:gradFill>
            <a:ln>
              <a:noFill/>
            </a:ln>
            <a:effectLst>
              <a:outerShdw blurRad="50800" dist="38100" dir="2700000" algn="tl" rotWithShape="0">
                <a:srgbClr val="808080">
                  <a:alpha val="39998"/>
                </a:srgbClr>
              </a:outerShdw>
            </a:effectLst>
            <a:extLst/>
          </p:spPr>
          <p:txBody>
            <a:bodyPr lIns="0" tIns="0" rIns="0" bIns="0"/>
            <a:lstStyle/>
            <a:p>
              <a:pPr>
                <a:defRPr/>
              </a:pPr>
              <a:endParaRPr lang="fr-FR" altLang="zh-CN" sz="1200"/>
            </a:p>
          </p:txBody>
        </p:sp>
        <p:sp>
          <p:nvSpPr>
            <p:cNvPr id="56355" name="Rectangle 11"/>
            <p:cNvSpPr>
              <a:spLocks noChangeArrowheads="1"/>
            </p:cNvSpPr>
            <p:nvPr/>
          </p:nvSpPr>
          <p:spPr bwMode="auto">
            <a:xfrm>
              <a:off x="266939" y="1045029"/>
              <a:ext cx="3840481" cy="417993"/>
            </a:xfrm>
            <a:prstGeom prst="rect">
              <a:avLst/>
            </a:prstGeom>
            <a:gradFill rotWithShape="1">
              <a:gsLst>
                <a:gs pos="0">
                  <a:srgbClr val="FC9E4E"/>
                </a:gs>
                <a:gs pos="84000">
                  <a:srgbClr val="EB7703"/>
                </a:gs>
                <a:gs pos="100000">
                  <a:srgbClr val="EB7703"/>
                </a:gs>
              </a:gsLst>
              <a:lin ang="16200000" scaled="1"/>
            </a:gradFill>
            <a:ln>
              <a:noFill/>
            </a:ln>
            <a:effectLst>
              <a:outerShdw blurRad="63500" dist="12700" dir="5400000" algn="t" rotWithShape="0">
                <a:schemeClr val="bg1">
                  <a:alpha val="74998"/>
                </a:schemeClr>
              </a:outerShdw>
            </a:effectLst>
            <a:extLst/>
          </p:spPr>
          <p:txBody>
            <a:bodyPr wrap="none" anchor="ctr"/>
            <a:lstStyle/>
            <a:p>
              <a:pPr algn="ctr">
                <a:defRPr/>
              </a:pPr>
              <a:endParaRPr lang="fr-FR" altLang="zh-CN" sz="1600" b="1">
                <a:solidFill>
                  <a:schemeClr val="bg1"/>
                </a:solidFill>
              </a:endParaRPr>
            </a:p>
          </p:txBody>
        </p:sp>
      </p:grpSp>
      <p:sp>
        <p:nvSpPr>
          <p:cNvPr id="39" name="Oval 38"/>
          <p:cNvSpPr/>
          <p:nvPr/>
        </p:nvSpPr>
        <p:spPr>
          <a:xfrm>
            <a:off x="858838" y="2619375"/>
            <a:ext cx="1733550" cy="1108075"/>
          </a:xfrm>
          <a:prstGeom prst="ellipse">
            <a:avLst/>
          </a:prstGeom>
          <a:noFill/>
          <a:ln>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a typeface="ＭＳ Ｐゴシック" charset="0"/>
              <a:cs typeface="ＭＳ Ｐゴシック" charset="0"/>
            </a:endParaRPr>
          </a:p>
        </p:txBody>
      </p:sp>
      <p:grpSp>
        <p:nvGrpSpPr>
          <p:cNvPr id="15363" name="Group 9"/>
          <p:cNvGrpSpPr>
            <a:grpSpLocks/>
          </p:cNvGrpSpPr>
          <p:nvPr/>
        </p:nvGrpSpPr>
        <p:grpSpPr bwMode="auto">
          <a:xfrm>
            <a:off x="3579813" y="849313"/>
            <a:ext cx="3200400" cy="3630612"/>
            <a:chOff x="4490514" y="1045029"/>
            <a:chExt cx="4389120" cy="3875896"/>
          </a:xfrm>
          <a:effectLst>
            <a:outerShdw blurRad="50800" dist="38100" dir="2700000" algn="tl" rotWithShape="0">
              <a:srgbClr val="000000">
                <a:alpha val="43000"/>
              </a:srgbClr>
            </a:outerShdw>
          </a:effectLst>
        </p:grpSpPr>
        <p:sp>
          <p:nvSpPr>
            <p:cNvPr id="8" name="Rectangle 7"/>
            <p:cNvSpPr>
              <a:spLocks noChangeArrowheads="1"/>
            </p:cNvSpPr>
            <p:nvPr/>
          </p:nvSpPr>
          <p:spPr bwMode="auto">
            <a:xfrm>
              <a:off x="4490514" y="1050113"/>
              <a:ext cx="4389120" cy="3870812"/>
            </a:xfrm>
            <a:prstGeom prst="rect">
              <a:avLst/>
            </a:prstGeom>
            <a:gradFill rotWithShape="1">
              <a:gsLst>
                <a:gs pos="0">
                  <a:srgbClr val="B9BCC7"/>
                </a:gs>
                <a:gs pos="52000">
                  <a:srgbClr val="EAEBEE"/>
                </a:gs>
                <a:gs pos="100000">
                  <a:srgbClr val="FFFFFF"/>
                </a:gs>
              </a:gsLst>
              <a:lin ang="5400000" scaled="1"/>
            </a:gradFill>
            <a:ln>
              <a:noFill/>
            </a:ln>
            <a:effectLst>
              <a:outerShdw blurRad="50800" dist="38100" dir="2700000" algn="tl" rotWithShape="0">
                <a:srgbClr val="808080">
                  <a:alpha val="39998"/>
                </a:srgbClr>
              </a:outerShdw>
            </a:effectLst>
            <a:extLst/>
          </p:spPr>
          <p:txBody>
            <a:bodyPr lIns="0" tIns="0" rIns="0" bIns="0"/>
            <a:lstStyle/>
            <a:p>
              <a:pPr>
                <a:defRPr/>
              </a:pPr>
              <a:endParaRPr lang="fr-FR" altLang="zh-CN" sz="1200"/>
            </a:p>
          </p:txBody>
        </p:sp>
        <p:sp>
          <p:nvSpPr>
            <p:cNvPr id="56353" name="Rectangle 11"/>
            <p:cNvSpPr>
              <a:spLocks noChangeArrowheads="1"/>
            </p:cNvSpPr>
            <p:nvPr/>
          </p:nvSpPr>
          <p:spPr bwMode="auto">
            <a:xfrm>
              <a:off x="4490514" y="1045029"/>
              <a:ext cx="4389120" cy="418603"/>
            </a:xfrm>
            <a:prstGeom prst="rect">
              <a:avLst/>
            </a:prstGeom>
            <a:gradFill rotWithShape="1">
              <a:gsLst>
                <a:gs pos="0">
                  <a:srgbClr val="F8981D"/>
                </a:gs>
                <a:gs pos="84000">
                  <a:srgbClr val="EB7703"/>
                </a:gs>
                <a:gs pos="100000">
                  <a:srgbClr val="EB7703"/>
                </a:gs>
              </a:gsLst>
              <a:lin ang="16200000" scaled="1"/>
            </a:gradFill>
            <a:ln>
              <a:noFill/>
            </a:ln>
            <a:effectLst>
              <a:outerShdw blurRad="63500" dist="12700" dir="5400000" algn="t" rotWithShape="0">
                <a:schemeClr val="bg1">
                  <a:alpha val="74998"/>
                </a:schemeClr>
              </a:outerShdw>
            </a:effectLst>
            <a:extLst/>
          </p:spPr>
          <p:txBody>
            <a:bodyPr wrap="none" anchor="ctr"/>
            <a:lstStyle/>
            <a:p>
              <a:pPr algn="ctr">
                <a:defRPr/>
              </a:pPr>
              <a:endParaRPr lang="fr-FR" altLang="zh-CN" sz="1600" b="1">
                <a:solidFill>
                  <a:schemeClr val="bg1"/>
                </a:solidFill>
              </a:endParaRPr>
            </a:p>
          </p:txBody>
        </p:sp>
      </p:grpSp>
      <p:sp>
        <p:nvSpPr>
          <p:cNvPr id="15364" name="Title 1"/>
          <p:cNvSpPr>
            <a:spLocks noGrp="1"/>
          </p:cNvSpPr>
          <p:nvPr>
            <p:ph type="title"/>
          </p:nvPr>
        </p:nvSpPr>
        <p:spPr>
          <a:effectLst/>
        </p:spPr>
        <p:txBody>
          <a:bodyPr/>
          <a:lstStyle/>
          <a:p>
            <a:r>
              <a:rPr lang="en-US" dirty="0">
                <a:latin typeface="Arial" charset="0"/>
                <a:ea typeface="ＭＳ Ｐゴシック" charset="0"/>
              </a:rPr>
              <a:t>Current Embedded Releases</a:t>
            </a:r>
          </a:p>
        </p:txBody>
      </p:sp>
      <p:sp>
        <p:nvSpPr>
          <p:cNvPr id="3" name="Content Placeholder 2"/>
          <p:cNvSpPr>
            <a:spLocks noGrp="1"/>
          </p:cNvSpPr>
          <p:nvPr>
            <p:ph sz="half" idx="4294967295"/>
          </p:nvPr>
        </p:nvSpPr>
        <p:spPr>
          <a:xfrm>
            <a:off x="457200" y="931863"/>
            <a:ext cx="2806700" cy="1117600"/>
          </a:xfrm>
          <a:effectLst/>
        </p:spPr>
        <p:txBody>
          <a:bodyPr/>
          <a:lstStyle/>
          <a:p>
            <a:pPr marL="0" indent="0">
              <a:buFont typeface="Wingdings" charset="0"/>
              <a:buNone/>
              <a:defRPr/>
            </a:pPr>
            <a:r>
              <a:rPr lang="en-US" sz="1800" b="1" dirty="0">
                <a:solidFill>
                  <a:schemeClr val="bg1"/>
                </a:solidFill>
                <a:latin typeface="Arial" charset="0"/>
                <a:ea typeface="ＭＳ Ｐゴシック" charset="0"/>
              </a:rPr>
              <a:t>Java ME Embedded 3.3</a:t>
            </a:r>
          </a:p>
          <a:p>
            <a:pPr marL="0" indent="0">
              <a:spcBef>
                <a:spcPts val="600"/>
              </a:spcBef>
              <a:buFont typeface="Wingdings" charset="0"/>
              <a:buNone/>
              <a:defRPr/>
            </a:pPr>
            <a:r>
              <a:rPr lang="en-US" sz="1600" b="1" dirty="0">
                <a:solidFill>
                  <a:srgbClr val="294151"/>
                </a:solidFill>
                <a:latin typeface="Arial" charset="0"/>
                <a:ea typeface="ＭＳ Ｐゴシック" charset="0"/>
              </a:rPr>
              <a:t>Runtime for small embedded devices: Microcontroller class platforms</a:t>
            </a:r>
          </a:p>
        </p:txBody>
      </p:sp>
      <p:sp>
        <p:nvSpPr>
          <p:cNvPr id="56329" name="Content Placeholder 3"/>
          <p:cNvSpPr>
            <a:spLocks noGrp="1"/>
          </p:cNvSpPr>
          <p:nvPr>
            <p:ph sz="half" idx="4294967295"/>
          </p:nvPr>
        </p:nvSpPr>
        <p:spPr>
          <a:xfrm>
            <a:off x="3733800" y="931863"/>
            <a:ext cx="2971800" cy="912812"/>
          </a:xfrm>
          <a:effectLst/>
        </p:spPr>
        <p:txBody>
          <a:bodyPr/>
          <a:lstStyle/>
          <a:p>
            <a:pPr marL="0" indent="0">
              <a:buFont typeface="Wingdings" charset="0"/>
              <a:buNone/>
              <a:defRPr/>
            </a:pPr>
            <a:r>
              <a:rPr lang="en-US" sz="1800" b="1" dirty="0">
                <a:solidFill>
                  <a:schemeClr val="bg1"/>
                </a:solidFill>
                <a:latin typeface="Arial" charset="0"/>
                <a:ea typeface="ＭＳ Ｐゴシック" charset="0"/>
              </a:rPr>
              <a:t>Java Embedded Suite 7.0</a:t>
            </a:r>
            <a:endParaRPr lang="en-US" sz="1800" dirty="0">
              <a:latin typeface="Arial" charset="0"/>
              <a:ea typeface="ＭＳ Ｐゴシック" charset="0"/>
            </a:endParaRPr>
          </a:p>
          <a:p>
            <a:pPr marL="0" indent="0">
              <a:spcBef>
                <a:spcPts val="600"/>
              </a:spcBef>
              <a:buFont typeface="Wingdings" charset="0"/>
              <a:buNone/>
              <a:defRPr/>
            </a:pPr>
            <a:r>
              <a:rPr lang="en-US" sz="1600" b="1" dirty="0">
                <a:solidFill>
                  <a:srgbClr val="294151"/>
                </a:solidFill>
                <a:latin typeface="Arial" charset="0"/>
                <a:ea typeface="ＭＳ Ｐゴシック" charset="0"/>
              </a:rPr>
              <a:t>Pre-integrated full featured Java Embedded Platform</a:t>
            </a:r>
          </a:p>
        </p:txBody>
      </p:sp>
      <p:pic>
        <p:nvPicPr>
          <p:cNvPr id="15367" name="Picture 11"/>
          <p:cNvPicPr>
            <a:picLocks noChangeAspect="1"/>
          </p:cNvPicPr>
          <p:nvPr/>
        </p:nvPicPr>
        <p:blipFill>
          <a:blip r:embed="rId3">
            <a:extLst>
              <a:ext uri="{28A0092B-C50C-407E-A947-70E740481C1C}">
                <a14:useLocalDpi xmlns:a14="http://schemas.microsoft.com/office/drawing/2010/main" val="0"/>
              </a:ext>
            </a:extLst>
          </a:blip>
          <a:srcRect l="14931" t="9380" r="15294" b="4431"/>
          <a:stretch>
            <a:fillRect/>
          </a:stretch>
        </p:blipFill>
        <p:spPr bwMode="auto">
          <a:xfrm>
            <a:off x="4316413" y="2836863"/>
            <a:ext cx="1651000" cy="118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8" name="Picture 1"/>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b="10606"/>
          <a:stretch>
            <a:fillRect/>
          </a:stretch>
        </p:blipFill>
        <p:spPr bwMode="auto">
          <a:xfrm>
            <a:off x="1208088" y="3365500"/>
            <a:ext cx="876300" cy="754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cxnSp>
        <p:nvCxnSpPr>
          <p:cNvPr id="31" name="Straight Arrow Connector 30"/>
          <p:cNvCxnSpPr>
            <a:cxnSpLocks noChangeShapeType="1"/>
          </p:cNvCxnSpPr>
          <p:nvPr/>
        </p:nvCxnSpPr>
        <p:spPr bwMode="auto">
          <a:xfrm>
            <a:off x="3068638" y="3509963"/>
            <a:ext cx="1092200" cy="0"/>
          </a:xfrm>
          <a:prstGeom prst="straightConnector1">
            <a:avLst/>
          </a:prstGeom>
          <a:noFill/>
          <a:ln w="34925">
            <a:solidFill>
              <a:srgbClr val="4F7F9F"/>
            </a:solidFill>
            <a:round/>
            <a:headEnd type="arrow" w="med" len="med"/>
            <a:tailEnd type="arrow" w="med" len="med"/>
          </a:ln>
          <a:effectLst>
            <a:outerShdw blurRad="12700" dist="12700" dir="5400000" algn="t" rotWithShape="0">
              <a:srgbClr val="808080">
                <a:alpha val="39998"/>
              </a:srgbClr>
            </a:outerShdw>
          </a:effectLst>
          <a:extLst/>
        </p:spPr>
      </p:cxnSp>
      <p:sp>
        <p:nvSpPr>
          <p:cNvPr id="15370" name="TextBox 34"/>
          <p:cNvSpPr txBox="1">
            <a:spLocks noChangeArrowheads="1"/>
          </p:cNvSpPr>
          <p:nvPr/>
        </p:nvSpPr>
        <p:spPr bwMode="auto">
          <a:xfrm>
            <a:off x="936625" y="4164013"/>
            <a:ext cx="1841500" cy="3079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600" b="1">
                <a:solidFill>
                  <a:schemeClr val="tx2"/>
                </a:solidFill>
              </a:rPr>
              <a:t>EDGE DEVICES</a:t>
            </a:r>
          </a:p>
        </p:txBody>
      </p:sp>
      <p:sp>
        <p:nvSpPr>
          <p:cNvPr id="15371" name="TextBox 39"/>
          <p:cNvSpPr txBox="1">
            <a:spLocks noChangeArrowheads="1"/>
          </p:cNvSpPr>
          <p:nvPr/>
        </p:nvSpPr>
        <p:spPr bwMode="auto">
          <a:xfrm>
            <a:off x="3611563" y="4164013"/>
            <a:ext cx="3138487" cy="3079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600" b="1">
                <a:solidFill>
                  <a:schemeClr val="tx2"/>
                </a:solidFill>
              </a:rPr>
              <a:t>GATEWAYS/CONCENTRATORS</a:t>
            </a:r>
          </a:p>
        </p:txBody>
      </p:sp>
      <p:cxnSp>
        <p:nvCxnSpPr>
          <p:cNvPr id="52" name="Straight Arrow Connector 51"/>
          <p:cNvCxnSpPr>
            <a:cxnSpLocks noChangeShapeType="1"/>
          </p:cNvCxnSpPr>
          <p:nvPr/>
        </p:nvCxnSpPr>
        <p:spPr bwMode="auto">
          <a:xfrm>
            <a:off x="6059488" y="3509963"/>
            <a:ext cx="996950" cy="0"/>
          </a:xfrm>
          <a:prstGeom prst="straightConnector1">
            <a:avLst/>
          </a:prstGeom>
          <a:noFill/>
          <a:ln w="34925">
            <a:solidFill>
              <a:srgbClr val="4F7F9F"/>
            </a:solidFill>
            <a:round/>
            <a:headEnd type="arrow" w="med" len="med"/>
            <a:tailEnd type="arrow" w="med" len="med"/>
          </a:ln>
          <a:effectLst>
            <a:outerShdw blurRad="12700" dist="12700" dir="5400000" algn="t" rotWithShape="0">
              <a:srgbClr val="808080">
                <a:alpha val="39998"/>
              </a:srgbClr>
            </a:outerShdw>
          </a:effectLst>
          <a:extLst/>
        </p:spPr>
      </p:cxnSp>
      <p:sp>
        <p:nvSpPr>
          <p:cNvPr id="15373" name="TextBox 57"/>
          <p:cNvSpPr txBox="1">
            <a:spLocks noChangeArrowheads="1"/>
          </p:cNvSpPr>
          <p:nvPr/>
        </p:nvSpPr>
        <p:spPr bwMode="auto">
          <a:xfrm>
            <a:off x="3611563" y="2389188"/>
            <a:ext cx="1154112"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600" b="1">
                <a:solidFill>
                  <a:srgbClr val="FF0000"/>
                </a:solidFill>
              </a:rPr>
              <a:t>Embedded</a:t>
            </a:r>
            <a:endParaRPr lang="en-US" sz="1200" b="1">
              <a:solidFill>
                <a:srgbClr val="FF0000"/>
              </a:solidFill>
            </a:endParaRPr>
          </a:p>
        </p:txBody>
      </p:sp>
      <p:sp>
        <p:nvSpPr>
          <p:cNvPr id="15374" name="Text Box 12"/>
          <p:cNvSpPr txBox="1">
            <a:spLocks noChangeArrowheads="1"/>
          </p:cNvSpPr>
          <p:nvPr/>
        </p:nvSpPr>
        <p:spPr bwMode="auto">
          <a:xfrm>
            <a:off x="6954838" y="868363"/>
            <a:ext cx="1847850" cy="5032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type="none" w="sm" len="sm"/>
                <a:tailEnd type="none" w="lg" len="lg"/>
              </a14:hiddenLine>
            </a:ext>
          </a:extLst>
        </p:spPr>
        <p:txBody>
          <a:bodyPr lIns="0" tIns="0" rIns="0" bIns="0"/>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lnSpc>
                <a:spcPct val="90000"/>
              </a:lnSpc>
              <a:spcBef>
                <a:spcPct val="50000"/>
              </a:spcBef>
              <a:buClr>
                <a:srgbClr val="667263"/>
              </a:buClr>
            </a:pPr>
            <a:r>
              <a:rPr lang="en-US" sz="1800" b="1">
                <a:solidFill>
                  <a:srgbClr val="000000"/>
                </a:solidFill>
              </a:rPr>
              <a:t>Enterprise Data &amp; Applications</a:t>
            </a:r>
          </a:p>
        </p:txBody>
      </p:sp>
      <p:sp>
        <p:nvSpPr>
          <p:cNvPr id="66" name="Striped Right Arrow 65"/>
          <p:cNvSpPr/>
          <p:nvPr/>
        </p:nvSpPr>
        <p:spPr>
          <a:xfrm rot="16200000">
            <a:off x="7330282" y="2442369"/>
            <a:ext cx="588962" cy="463550"/>
          </a:xfrm>
          <a:prstGeom prst="stripedRightArrow">
            <a:avLst/>
          </a:prstGeom>
          <a:solidFill>
            <a:srgbClr val="646464">
              <a:alpha val="62000"/>
            </a:srgbClr>
          </a:solidFill>
          <a:ln>
            <a:noFill/>
          </a:ln>
          <a:effectLst>
            <a:outerShdw blurRad="50800" dist="38100" dir="2700000" algn="tl" rotWithShape="0">
              <a:srgbClr val="000000">
                <a:alpha val="43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lstStyle/>
          <a:p>
            <a:pPr>
              <a:defRPr/>
            </a:pPr>
            <a:endParaRPr lang="en-US" sz="1600" dirty="0" err="1">
              <a:solidFill>
                <a:schemeClr val="tx1"/>
              </a:solidFill>
              <a:cs typeface="Arial" pitchFamily="34" charset="0"/>
            </a:endParaRPr>
          </a:p>
        </p:txBody>
      </p:sp>
      <p:sp>
        <p:nvSpPr>
          <p:cNvPr id="67" name="Striped Right Arrow 66"/>
          <p:cNvSpPr/>
          <p:nvPr/>
        </p:nvSpPr>
        <p:spPr>
          <a:xfrm rot="5400000">
            <a:off x="7803356" y="2488407"/>
            <a:ext cx="588963" cy="463550"/>
          </a:xfrm>
          <a:prstGeom prst="stripedRightArrow">
            <a:avLst/>
          </a:prstGeom>
          <a:solidFill>
            <a:srgbClr val="646464">
              <a:alpha val="62000"/>
            </a:srgbClr>
          </a:solidFill>
          <a:ln>
            <a:noFill/>
          </a:ln>
          <a:effectLst>
            <a:outerShdw blurRad="50800" dist="38100" dir="2700000" algn="tl" rotWithShape="0">
              <a:srgbClr val="000000">
                <a:alpha val="43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lstStyle/>
          <a:p>
            <a:pPr>
              <a:defRPr/>
            </a:pPr>
            <a:endParaRPr lang="en-US" sz="1600" dirty="0" err="1">
              <a:solidFill>
                <a:schemeClr val="tx1"/>
              </a:solidFill>
              <a:cs typeface="Arial" pitchFamily="34" charset="0"/>
            </a:endParaRPr>
          </a:p>
        </p:txBody>
      </p:sp>
      <p:grpSp>
        <p:nvGrpSpPr>
          <p:cNvPr id="15377" name="Group 44"/>
          <p:cNvGrpSpPr>
            <a:grpSpLocks/>
          </p:cNvGrpSpPr>
          <p:nvPr/>
        </p:nvGrpSpPr>
        <p:grpSpPr bwMode="auto">
          <a:xfrm>
            <a:off x="3689350" y="1882775"/>
            <a:ext cx="912813" cy="522288"/>
            <a:chOff x="6947115" y="271220"/>
            <a:chExt cx="1119753" cy="641241"/>
          </a:xfrm>
        </p:grpSpPr>
        <p:pic>
          <p:nvPicPr>
            <p:cNvPr id="15407" name="Picture 45"/>
            <p:cNvPicPr>
              <a:picLocks noChangeAspect="1"/>
            </p:cNvPicPr>
            <p:nvPr/>
          </p:nvPicPr>
          <p:blipFill>
            <a:blip r:embed="rId5">
              <a:extLst>
                <a:ext uri="{28A0092B-C50C-407E-A947-70E740481C1C}">
                  <a14:useLocalDpi xmlns:a14="http://schemas.microsoft.com/office/drawing/2010/main" val="0"/>
                </a:ext>
              </a:extLst>
            </a:blip>
            <a:srcRect t="71262" r="8591"/>
            <a:stretch>
              <a:fillRect/>
            </a:stretch>
          </p:blipFill>
          <p:spPr bwMode="auto">
            <a:xfrm>
              <a:off x="7407295" y="557939"/>
              <a:ext cx="659573" cy="3545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408" name="Picture 46"/>
            <p:cNvPicPr>
              <a:picLocks noChangeAspect="1"/>
            </p:cNvPicPr>
            <p:nvPr/>
          </p:nvPicPr>
          <p:blipFill>
            <a:blip r:embed="rId5">
              <a:extLst>
                <a:ext uri="{28A0092B-C50C-407E-A947-70E740481C1C}">
                  <a14:useLocalDpi xmlns:a14="http://schemas.microsoft.com/office/drawing/2010/main" val="0"/>
                </a:ext>
              </a:extLst>
            </a:blip>
            <a:srcRect b="28836"/>
            <a:stretch>
              <a:fillRect/>
            </a:stretch>
          </p:blipFill>
          <p:spPr bwMode="auto">
            <a:xfrm>
              <a:off x="6947115" y="271220"/>
              <a:ext cx="515898" cy="6276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5378" name="Group 6"/>
          <p:cNvGrpSpPr>
            <a:grpSpLocks/>
          </p:cNvGrpSpPr>
          <p:nvPr/>
        </p:nvGrpSpPr>
        <p:grpSpPr bwMode="auto">
          <a:xfrm>
            <a:off x="5767388" y="1882775"/>
            <a:ext cx="1004887" cy="704850"/>
            <a:chOff x="5791199" y="2014780"/>
            <a:chExt cx="1004805" cy="705172"/>
          </a:xfrm>
        </p:grpSpPr>
        <p:sp>
          <p:nvSpPr>
            <p:cNvPr id="15403" name="TextBox 54"/>
            <p:cNvSpPr txBox="1">
              <a:spLocks noChangeArrowheads="1"/>
            </p:cNvSpPr>
            <p:nvPr/>
          </p:nvSpPr>
          <p:spPr bwMode="auto">
            <a:xfrm>
              <a:off x="6451545" y="2465836"/>
              <a:ext cx="344459" cy="254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200" b="1">
                  <a:solidFill>
                    <a:srgbClr val="3E6279"/>
                  </a:solidFill>
                </a:rPr>
                <a:t>DB</a:t>
              </a:r>
              <a:endParaRPr lang="en-US" sz="800" b="1">
                <a:solidFill>
                  <a:srgbClr val="3E6279"/>
                </a:solidFill>
              </a:endParaRPr>
            </a:p>
          </p:txBody>
        </p:sp>
        <p:grpSp>
          <p:nvGrpSpPr>
            <p:cNvPr id="15404" name="Group 41"/>
            <p:cNvGrpSpPr>
              <a:grpSpLocks/>
            </p:cNvGrpSpPr>
            <p:nvPr/>
          </p:nvGrpSpPr>
          <p:grpSpPr bwMode="auto">
            <a:xfrm>
              <a:off x="5791199" y="2014780"/>
              <a:ext cx="912829" cy="522743"/>
              <a:chOff x="6947115" y="271220"/>
              <a:chExt cx="1119753" cy="641241"/>
            </a:xfrm>
          </p:grpSpPr>
          <p:pic>
            <p:nvPicPr>
              <p:cNvPr id="15405" name="Picture 43"/>
              <p:cNvPicPr>
                <a:picLocks noChangeAspect="1"/>
              </p:cNvPicPr>
              <p:nvPr/>
            </p:nvPicPr>
            <p:blipFill>
              <a:blip r:embed="rId5">
                <a:extLst>
                  <a:ext uri="{28A0092B-C50C-407E-A947-70E740481C1C}">
                    <a14:useLocalDpi xmlns:a14="http://schemas.microsoft.com/office/drawing/2010/main" val="0"/>
                  </a:ext>
                </a:extLst>
              </a:blip>
              <a:srcRect t="71262" r="8591"/>
              <a:stretch>
                <a:fillRect/>
              </a:stretch>
            </p:blipFill>
            <p:spPr bwMode="auto">
              <a:xfrm>
                <a:off x="7407295" y="557939"/>
                <a:ext cx="659573" cy="3545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406" name="Picture 47"/>
              <p:cNvPicPr>
                <a:picLocks noChangeAspect="1"/>
              </p:cNvPicPr>
              <p:nvPr/>
            </p:nvPicPr>
            <p:blipFill>
              <a:blip r:embed="rId5">
                <a:extLst>
                  <a:ext uri="{28A0092B-C50C-407E-A947-70E740481C1C}">
                    <a14:useLocalDpi xmlns:a14="http://schemas.microsoft.com/office/drawing/2010/main" val="0"/>
                  </a:ext>
                </a:extLst>
              </a:blip>
              <a:srcRect b="28836"/>
              <a:stretch>
                <a:fillRect/>
              </a:stretch>
            </p:blipFill>
            <p:spPr bwMode="auto">
              <a:xfrm>
                <a:off x="6947115" y="271220"/>
                <a:ext cx="515898" cy="6276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pic>
        <p:nvPicPr>
          <p:cNvPr id="15379" name="Picture 12"/>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l="30330" r="28705"/>
          <a:stretch>
            <a:fillRect/>
          </a:stretch>
        </p:blipFill>
        <p:spPr bwMode="auto">
          <a:xfrm>
            <a:off x="1390650" y="2206625"/>
            <a:ext cx="555625" cy="79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80" name="Picture 6"/>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l="8603" t="17998" r="11537" b="10796"/>
          <a:stretch>
            <a:fillRect/>
          </a:stretch>
        </p:blipFill>
        <p:spPr bwMode="auto">
          <a:xfrm>
            <a:off x="555625" y="2814638"/>
            <a:ext cx="506413" cy="719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 name="Picture 4" descr="http://atmequipment.com/core/media/media.nl?id=49765&amp;c=719970&amp;h=9f6f01ebf7ee3bb1fec6"/>
          <p:cNvPicPr>
            <a:picLocks noChangeAspect="1" noChangeArrowheads="1"/>
          </p:cNvPicPr>
          <p:nvPr/>
        </p:nvPicPr>
        <p:blipFill rotWithShape="1">
          <a:blip r:embed="rId8"/>
          <a:srcRect l="33372" t="5504" r="37654" b="29239"/>
          <a:stretch/>
        </p:blipFill>
        <p:spPr bwMode="auto">
          <a:xfrm>
            <a:off x="2330450" y="2386013"/>
            <a:ext cx="639763" cy="1371600"/>
          </a:xfrm>
          <a:prstGeom prst="rect">
            <a:avLst/>
          </a:prstGeom>
          <a:noFill/>
          <a:effectLst>
            <a:outerShdw blurRad="38100" dist="25400" dir="5400000" algn="t" rotWithShape="0">
              <a:prstClr val="black">
                <a:alpha val="40000"/>
              </a:prstClr>
            </a:outerShdw>
          </a:effectLst>
          <a:extLst/>
        </p:spPr>
      </p:pic>
      <p:grpSp>
        <p:nvGrpSpPr>
          <p:cNvPr id="15382" name="Group 9"/>
          <p:cNvGrpSpPr>
            <a:grpSpLocks/>
          </p:cNvGrpSpPr>
          <p:nvPr/>
        </p:nvGrpSpPr>
        <p:grpSpPr bwMode="auto">
          <a:xfrm>
            <a:off x="4781550" y="2016125"/>
            <a:ext cx="850900" cy="447675"/>
            <a:chOff x="5044698" y="1644219"/>
            <a:chExt cx="850783" cy="448054"/>
          </a:xfrm>
        </p:grpSpPr>
        <p:pic>
          <p:nvPicPr>
            <p:cNvPr id="15399" name="Picture 5"/>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5044698" y="1644219"/>
              <a:ext cx="850783" cy="42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Oval 8"/>
            <p:cNvSpPr/>
            <p:nvPr/>
          </p:nvSpPr>
          <p:spPr>
            <a:xfrm>
              <a:off x="5563892" y="1860395"/>
              <a:ext cx="226081" cy="231878"/>
            </a:xfrm>
            <a:prstGeom prst="ellipse">
              <a:avLst/>
            </a:prstGeom>
            <a:ln/>
            <a:effectLst>
              <a:outerShdw dir="13500000" algn="br" rotWithShape="0">
                <a:prstClr val="black">
                  <a:alpha val="40000"/>
                </a:prstClr>
              </a:outerShdw>
            </a:effectLst>
            <a:scene3d>
              <a:camera prst="orthographicFront">
                <a:rot lat="0" lon="0" rev="0"/>
              </a:camera>
              <a:lightRig rig="threePt" dir="t">
                <a:rot lat="0" lon="0" rev="1200000"/>
              </a:lightRig>
            </a:scene3d>
            <a:sp3d>
              <a:bevelT w="31750" h="12700"/>
            </a:sp3d>
          </p:spPr>
          <p:style>
            <a:lnRef idx="0">
              <a:schemeClr val="accent1"/>
            </a:lnRef>
            <a:fillRef idx="3">
              <a:schemeClr val="accent1"/>
            </a:fillRef>
            <a:effectRef idx="3">
              <a:schemeClr val="accent1"/>
            </a:effectRef>
            <a:fontRef idx="minor">
              <a:schemeClr val="lt1"/>
            </a:fontRef>
          </p:style>
          <p:txBody>
            <a:bodyPr wrap="none" lIns="0" tIns="0" rIns="0" bIns="0" anchor="ctr"/>
            <a:lstStyle/>
            <a:p>
              <a:pPr algn="ctr">
                <a:defRPr/>
              </a:pPr>
              <a:r>
                <a:rPr lang="en-US" sz="800" dirty="0">
                  <a:latin typeface="Impact" pitchFamily="34" charset="0"/>
                </a:rPr>
                <a:t>3.1.1</a:t>
              </a:r>
            </a:p>
          </p:txBody>
        </p:sp>
      </p:grpSp>
      <p:pic>
        <p:nvPicPr>
          <p:cNvPr id="15383" name="Picture 58"/>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7043738" y="3030538"/>
            <a:ext cx="1827212" cy="1166812"/>
          </a:xfrm>
          <a:prstGeom prst="rect">
            <a:avLst/>
          </a:prstGeom>
          <a:noFill/>
          <a:ln>
            <a:noFill/>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84" name="Picture 18"/>
          <p:cNvPicPr>
            <a:picLocks noChangeAspect="1"/>
          </p:cNvPicPr>
          <p:nvPr/>
        </p:nvPicPr>
        <p:blipFill>
          <a:blip r:embed="rId11">
            <a:clrChange>
              <a:clrFrom>
                <a:srgbClr val="FFFFFF"/>
              </a:clrFrom>
              <a:clrTo>
                <a:srgbClr val="FFFFFF">
                  <a:alpha val="0"/>
                </a:srgbClr>
              </a:clrTo>
            </a:clrChange>
            <a:extLst>
              <a:ext uri="{28A0092B-C50C-407E-A947-70E740481C1C}">
                <a14:useLocalDpi xmlns:a14="http://schemas.microsoft.com/office/drawing/2010/main" val="0"/>
              </a:ext>
            </a:extLst>
          </a:blip>
          <a:srcRect l="22021" t="9525" r="21423"/>
          <a:stretch>
            <a:fillRect/>
          </a:stretch>
        </p:blipFill>
        <p:spPr bwMode="auto">
          <a:xfrm>
            <a:off x="7640638" y="3190875"/>
            <a:ext cx="615950" cy="877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 name="Oval 60"/>
          <p:cNvSpPr/>
          <p:nvPr/>
        </p:nvSpPr>
        <p:spPr>
          <a:xfrm>
            <a:off x="7067227" y="1046135"/>
            <a:ext cx="1691978" cy="1832823"/>
          </a:xfrm>
          <a:prstGeom prst="ellipse">
            <a:avLst/>
          </a:prstGeom>
          <a:solidFill>
            <a:schemeClr val="accent1"/>
          </a:solidFill>
          <a:ln>
            <a:noFill/>
          </a:ln>
          <a:effectLst>
            <a:outerShdw blurRad="469900" dist="228600" dir="20940000" sx="112000" sy="112000" kx="1200000" algn="br" rotWithShape="0">
              <a:prstClr val="black">
                <a:alpha val="10000"/>
              </a:prstClr>
            </a:outerShdw>
          </a:effectLst>
          <a:scene3d>
            <a:camera prst="isometricOffAxis1Top">
              <a:rot lat="17931909" lon="17866411" rev="3914401"/>
            </a:camera>
            <a:lightRig rig="threePt" dir="t"/>
          </a:scene3d>
          <a:sp3d extrusionH="88900" prstMaterial="plastic">
            <a:bevelT w="50800" h="254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nvGrpSpPr>
          <p:cNvPr id="15386" name="Group 1"/>
          <p:cNvGrpSpPr>
            <a:grpSpLocks/>
          </p:cNvGrpSpPr>
          <p:nvPr/>
        </p:nvGrpSpPr>
        <p:grpSpPr bwMode="auto">
          <a:xfrm>
            <a:off x="4859338" y="2500313"/>
            <a:ext cx="2160587" cy="1439862"/>
            <a:chOff x="7308304" y="1059582"/>
            <a:chExt cx="2160240" cy="1440160"/>
          </a:xfrm>
          <a:effectLst/>
        </p:grpSpPr>
        <p:grpSp>
          <p:nvGrpSpPr>
            <p:cNvPr id="15393" name="Group 61"/>
            <p:cNvGrpSpPr>
              <a:grpSpLocks/>
            </p:cNvGrpSpPr>
            <p:nvPr/>
          </p:nvGrpSpPr>
          <p:grpSpPr bwMode="auto">
            <a:xfrm>
              <a:off x="7337425" y="1495425"/>
              <a:ext cx="1233488" cy="623888"/>
              <a:chOff x="5291583" y="3833166"/>
              <a:chExt cx="1084062" cy="548638"/>
            </a:xfrm>
          </p:grpSpPr>
          <p:grpSp>
            <p:nvGrpSpPr>
              <p:cNvPr id="13" name="Group 62"/>
              <p:cNvGrpSpPr/>
              <p:nvPr/>
            </p:nvGrpSpPr>
            <p:grpSpPr>
              <a:xfrm>
                <a:off x="5291583" y="3833166"/>
                <a:ext cx="806086" cy="482801"/>
                <a:chOff x="3657600" y="3928263"/>
                <a:chExt cx="806086" cy="482801"/>
              </a:xfrm>
              <a:effectLst>
                <a:outerShdw blurRad="12700" dist="12700" dir="5400000" algn="t" rotWithShape="0">
                  <a:prstClr val="black">
                    <a:alpha val="40000"/>
                  </a:prstClr>
                </a:outerShdw>
              </a:effectLst>
            </p:grpSpPr>
            <p:pic>
              <p:nvPicPr>
                <p:cNvPr id="71" name="Picture 3" descr="MCj04315640000[1]"/>
                <p:cNvPicPr>
                  <a:picLocks noChangeAspect="1" noChangeArrowheads="1"/>
                </p:cNvPicPr>
                <p:nvPr/>
              </p:nvPicPr>
              <p:blipFill rotWithShape="1">
                <a:blip r:embed="rId12">
                  <a:clrChange>
                    <a:clrFrom>
                      <a:srgbClr val="000000"/>
                    </a:clrFrom>
                    <a:clrTo>
                      <a:srgbClr val="000000">
                        <a:alpha val="0"/>
                      </a:srgbClr>
                    </a:clrTo>
                  </a:clrChange>
                  <a:extLst/>
                </a:blip>
                <a:srcRect l="12951" t="9558" r="9975" b="11220"/>
                <a:stretch/>
              </p:blipFill>
              <p:spPr bwMode="auto">
                <a:xfrm>
                  <a:off x="4089197" y="3928263"/>
                  <a:ext cx="374489" cy="387706"/>
                </a:xfrm>
                <a:prstGeom prst="rect">
                  <a:avLst/>
                </a:prstGeom>
                <a:noFill/>
                <a:ln>
                  <a:noFill/>
                </a:ln>
                <a:extLst/>
              </p:spPr>
            </p:pic>
            <p:pic>
              <p:nvPicPr>
                <p:cNvPr id="72" name="Picture 3" descr="MCj04315640000[1]"/>
                <p:cNvPicPr>
                  <a:picLocks noChangeAspect="1" noChangeArrowheads="1"/>
                </p:cNvPicPr>
                <p:nvPr/>
              </p:nvPicPr>
              <p:blipFill rotWithShape="1">
                <a:blip r:embed="rId12">
                  <a:clrChange>
                    <a:clrFrom>
                      <a:srgbClr val="000000"/>
                    </a:clrFrom>
                    <a:clrTo>
                      <a:srgbClr val="000000">
                        <a:alpha val="0"/>
                      </a:srgbClr>
                    </a:clrTo>
                  </a:clrChange>
                  <a:extLst/>
                </a:blip>
                <a:srcRect l="12951" t="9558" r="9975" b="11220"/>
                <a:stretch/>
              </p:blipFill>
              <p:spPr bwMode="auto">
                <a:xfrm>
                  <a:off x="3874620" y="3972153"/>
                  <a:ext cx="374489" cy="387706"/>
                </a:xfrm>
                <a:prstGeom prst="rect">
                  <a:avLst/>
                </a:prstGeom>
                <a:noFill/>
                <a:ln>
                  <a:noFill/>
                </a:ln>
                <a:effectLst>
                  <a:outerShdw blurRad="50800" dist="38100" algn="l" rotWithShape="0">
                    <a:prstClr val="black">
                      <a:alpha val="40000"/>
                    </a:prstClr>
                  </a:outerShdw>
                </a:effectLst>
                <a:extLst/>
              </p:spPr>
            </p:pic>
            <p:pic>
              <p:nvPicPr>
                <p:cNvPr id="73" name="Picture 3" descr="MCj04315640000[1]"/>
                <p:cNvPicPr>
                  <a:picLocks noChangeAspect="1" noChangeArrowheads="1"/>
                </p:cNvPicPr>
                <p:nvPr/>
              </p:nvPicPr>
              <p:blipFill rotWithShape="1">
                <a:blip r:embed="rId12">
                  <a:clrChange>
                    <a:clrFrom>
                      <a:srgbClr val="000000"/>
                    </a:clrFrom>
                    <a:clrTo>
                      <a:srgbClr val="000000">
                        <a:alpha val="0"/>
                      </a:srgbClr>
                    </a:clrTo>
                  </a:clrChange>
                  <a:extLst/>
                </a:blip>
                <a:srcRect l="12951" t="9558" r="9975" b="11220"/>
                <a:stretch/>
              </p:blipFill>
              <p:spPr bwMode="auto">
                <a:xfrm>
                  <a:off x="3657600" y="4023358"/>
                  <a:ext cx="374489" cy="387706"/>
                </a:xfrm>
                <a:prstGeom prst="rect">
                  <a:avLst/>
                </a:prstGeom>
                <a:noFill/>
                <a:ln>
                  <a:noFill/>
                </a:ln>
                <a:effectLst>
                  <a:outerShdw blurRad="50800" dist="38100" algn="l" rotWithShape="0">
                    <a:prstClr val="black">
                      <a:alpha val="40000"/>
                    </a:prstClr>
                  </a:outerShdw>
                </a:effectLst>
                <a:extLst/>
              </p:spPr>
            </p:pic>
          </p:grpSp>
          <p:grpSp>
            <p:nvGrpSpPr>
              <p:cNvPr id="14" name="Group 63"/>
              <p:cNvGrpSpPr/>
              <p:nvPr/>
            </p:nvGrpSpPr>
            <p:grpSpPr>
              <a:xfrm>
                <a:off x="5569559" y="3899003"/>
                <a:ext cx="806086" cy="482801"/>
                <a:chOff x="3657600" y="3928263"/>
                <a:chExt cx="806086" cy="482801"/>
              </a:xfrm>
              <a:effectLst>
                <a:outerShdw blurRad="12700" dist="12700" dir="5400000" algn="t" rotWithShape="0">
                  <a:prstClr val="black">
                    <a:alpha val="40000"/>
                  </a:prstClr>
                </a:outerShdw>
              </a:effectLst>
            </p:grpSpPr>
            <p:pic>
              <p:nvPicPr>
                <p:cNvPr id="68" name="Picture 3" descr="MCj04315640000[1]"/>
                <p:cNvPicPr>
                  <a:picLocks noChangeAspect="1" noChangeArrowheads="1"/>
                </p:cNvPicPr>
                <p:nvPr/>
              </p:nvPicPr>
              <p:blipFill rotWithShape="1">
                <a:blip r:embed="rId12">
                  <a:clrChange>
                    <a:clrFrom>
                      <a:srgbClr val="000000"/>
                    </a:clrFrom>
                    <a:clrTo>
                      <a:srgbClr val="000000">
                        <a:alpha val="0"/>
                      </a:srgbClr>
                    </a:clrTo>
                  </a:clrChange>
                  <a:extLst/>
                </a:blip>
                <a:srcRect l="12951" t="9558" r="9975" b="11220"/>
                <a:stretch/>
              </p:blipFill>
              <p:spPr bwMode="auto">
                <a:xfrm>
                  <a:off x="4089197" y="3928263"/>
                  <a:ext cx="374489" cy="387706"/>
                </a:xfrm>
                <a:prstGeom prst="rect">
                  <a:avLst/>
                </a:prstGeom>
                <a:noFill/>
                <a:ln>
                  <a:noFill/>
                </a:ln>
                <a:extLst/>
              </p:spPr>
            </p:pic>
            <p:pic>
              <p:nvPicPr>
                <p:cNvPr id="69" name="Picture 3" descr="MCj04315640000[1]"/>
                <p:cNvPicPr>
                  <a:picLocks noChangeAspect="1" noChangeArrowheads="1"/>
                </p:cNvPicPr>
                <p:nvPr/>
              </p:nvPicPr>
              <p:blipFill rotWithShape="1">
                <a:blip r:embed="rId12">
                  <a:clrChange>
                    <a:clrFrom>
                      <a:srgbClr val="000000"/>
                    </a:clrFrom>
                    <a:clrTo>
                      <a:srgbClr val="000000">
                        <a:alpha val="0"/>
                      </a:srgbClr>
                    </a:clrTo>
                  </a:clrChange>
                  <a:extLst/>
                </a:blip>
                <a:srcRect l="12951" t="9558" r="9975" b="11220"/>
                <a:stretch/>
              </p:blipFill>
              <p:spPr bwMode="auto">
                <a:xfrm>
                  <a:off x="3874620" y="3972153"/>
                  <a:ext cx="374489" cy="387706"/>
                </a:xfrm>
                <a:prstGeom prst="rect">
                  <a:avLst/>
                </a:prstGeom>
                <a:noFill/>
                <a:ln>
                  <a:noFill/>
                </a:ln>
                <a:effectLst>
                  <a:outerShdw blurRad="50800" dist="38100" algn="l" rotWithShape="0">
                    <a:prstClr val="black">
                      <a:alpha val="40000"/>
                    </a:prstClr>
                  </a:outerShdw>
                </a:effectLst>
                <a:extLst/>
              </p:spPr>
            </p:pic>
            <p:pic>
              <p:nvPicPr>
                <p:cNvPr id="70" name="Picture 3" descr="MCj04315640000[1]"/>
                <p:cNvPicPr>
                  <a:picLocks noChangeAspect="1" noChangeArrowheads="1"/>
                </p:cNvPicPr>
                <p:nvPr/>
              </p:nvPicPr>
              <p:blipFill rotWithShape="1">
                <a:blip r:embed="rId12">
                  <a:clrChange>
                    <a:clrFrom>
                      <a:srgbClr val="000000"/>
                    </a:clrFrom>
                    <a:clrTo>
                      <a:srgbClr val="000000">
                        <a:alpha val="0"/>
                      </a:srgbClr>
                    </a:clrTo>
                  </a:clrChange>
                  <a:extLst/>
                </a:blip>
                <a:srcRect l="12951" t="9558" r="9975" b="11220"/>
                <a:stretch/>
              </p:blipFill>
              <p:spPr bwMode="auto">
                <a:xfrm>
                  <a:off x="3657600" y="4023358"/>
                  <a:ext cx="374489" cy="387706"/>
                </a:xfrm>
                <a:prstGeom prst="rect">
                  <a:avLst/>
                </a:prstGeom>
                <a:noFill/>
                <a:ln>
                  <a:noFill/>
                </a:ln>
                <a:effectLst>
                  <a:outerShdw blurRad="50800" dist="38100" algn="l" rotWithShape="0">
                    <a:prstClr val="black">
                      <a:alpha val="40000"/>
                    </a:prstClr>
                  </a:outerShdw>
                </a:effectLst>
                <a:extLst/>
              </p:spPr>
            </p:pic>
          </p:grpSp>
        </p:grpSp>
        <p:sp>
          <p:nvSpPr>
            <p:cNvPr id="50" name="Rectangle 49"/>
            <p:cNvSpPr>
              <a:spLocks noChangeArrowheads="1"/>
            </p:cNvSpPr>
            <p:nvPr/>
          </p:nvSpPr>
          <p:spPr bwMode="auto">
            <a:xfrm>
              <a:off x="7308304" y="1064345"/>
              <a:ext cx="2160240" cy="1435397"/>
            </a:xfrm>
            <a:prstGeom prst="rect">
              <a:avLst/>
            </a:prstGeom>
            <a:gradFill rotWithShape="1">
              <a:gsLst>
                <a:gs pos="0">
                  <a:srgbClr val="B9BCC7"/>
                </a:gs>
                <a:gs pos="52000">
                  <a:srgbClr val="EAEBEE"/>
                </a:gs>
                <a:gs pos="100000">
                  <a:srgbClr val="FFFFFF"/>
                </a:gs>
              </a:gsLst>
              <a:lin ang="5400000" scaled="1"/>
            </a:gradFill>
            <a:ln>
              <a:noFill/>
            </a:ln>
            <a:effectLst>
              <a:outerShdw blurRad="50800" dist="38100" dir="2700000" algn="tl" rotWithShape="0">
                <a:srgbClr val="808080">
                  <a:alpha val="39998"/>
                </a:srgbClr>
              </a:outerShdw>
            </a:effectLst>
            <a:extLst/>
          </p:spPr>
          <p:txBody>
            <a:bodyPr lIns="0" tIns="0" rIns="0" bIns="0"/>
            <a:lstStyle/>
            <a:p>
              <a:pPr>
                <a:defRPr/>
              </a:pPr>
              <a:endParaRPr lang="fr-FR" altLang="zh-CN" sz="1200"/>
            </a:p>
          </p:txBody>
        </p:sp>
        <p:sp>
          <p:nvSpPr>
            <p:cNvPr id="53" name="Rectangle 11"/>
            <p:cNvSpPr>
              <a:spLocks noChangeArrowheads="1"/>
            </p:cNvSpPr>
            <p:nvPr/>
          </p:nvSpPr>
          <p:spPr bwMode="auto">
            <a:xfrm>
              <a:off x="7308304" y="1059582"/>
              <a:ext cx="2160240" cy="389017"/>
            </a:xfrm>
            <a:prstGeom prst="rect">
              <a:avLst/>
            </a:prstGeom>
            <a:gradFill rotWithShape="1">
              <a:gsLst>
                <a:gs pos="0">
                  <a:srgbClr val="F8981D"/>
                </a:gs>
                <a:gs pos="84000">
                  <a:srgbClr val="EB7703"/>
                </a:gs>
                <a:gs pos="100000">
                  <a:srgbClr val="EB7703"/>
                </a:gs>
              </a:gsLst>
              <a:lin ang="16200000" scaled="1"/>
            </a:gradFill>
            <a:ln>
              <a:noFill/>
            </a:ln>
            <a:effectLst>
              <a:outerShdw blurRad="63500" dist="12700" dir="5400000" algn="t" rotWithShape="0">
                <a:schemeClr val="bg1">
                  <a:alpha val="74998"/>
                </a:schemeClr>
              </a:outerShdw>
            </a:effectLst>
            <a:extLst/>
          </p:spPr>
          <p:txBody>
            <a:bodyPr wrap="none" anchor="ctr"/>
            <a:lstStyle/>
            <a:p>
              <a:pPr algn="ctr">
                <a:defRPr/>
              </a:pPr>
              <a:endParaRPr lang="fr-FR" altLang="zh-CN" sz="1600" b="1">
                <a:solidFill>
                  <a:schemeClr val="bg1"/>
                </a:solidFill>
              </a:endParaRPr>
            </a:p>
          </p:txBody>
        </p:sp>
        <p:sp>
          <p:nvSpPr>
            <p:cNvPr id="54" name="Content Placeholder 3"/>
            <p:cNvSpPr txBox="1">
              <a:spLocks/>
            </p:cNvSpPr>
            <p:nvPr/>
          </p:nvSpPr>
          <p:spPr bwMode="auto">
            <a:xfrm>
              <a:off x="7465441" y="1121507"/>
              <a:ext cx="1871362" cy="9130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lIns="0" tIns="0" rIns="0" bIns="0"/>
            <a:lstStyle>
              <a:lvl1pPr marL="228600" indent="-168275" algn="l" defTabSz="228600" rtl="0" eaLnBrk="0" fontAlgn="base" hangingPunct="0">
                <a:spcBef>
                  <a:spcPct val="0"/>
                </a:spcBef>
                <a:spcAft>
                  <a:spcPts val="600"/>
                </a:spcAft>
                <a:buClr>
                  <a:schemeClr val="accent1"/>
                </a:buClr>
                <a:buSzPct val="85000"/>
                <a:buFont typeface="Wingdings" charset="0"/>
                <a:buChar char="§"/>
                <a:defRPr sz="2000" kern="1200">
                  <a:solidFill>
                    <a:schemeClr val="tx2"/>
                  </a:solidFill>
                  <a:latin typeface="Arial" pitchFamily="34" charset="0"/>
                  <a:ea typeface="ＭＳ Ｐゴシック" pitchFamily="-84" charset="-128"/>
                  <a:cs typeface="Arial" pitchFamily="34" charset="0"/>
                </a:defRPr>
              </a:lvl1pPr>
              <a:lvl2pPr marL="631825" indent="-228600" algn="l" defTabSz="228600" rtl="0" eaLnBrk="0" fontAlgn="base" hangingPunct="0">
                <a:spcBef>
                  <a:spcPct val="0"/>
                </a:spcBef>
                <a:spcAft>
                  <a:spcPts val="600"/>
                </a:spcAft>
                <a:buClr>
                  <a:schemeClr val="accent1"/>
                </a:buClr>
                <a:buSzPct val="85000"/>
                <a:buFont typeface="Arial" charset="0"/>
                <a:buChar char="–"/>
                <a:defRPr kern="1200">
                  <a:solidFill>
                    <a:schemeClr val="tx2"/>
                  </a:solidFill>
                  <a:latin typeface="Arial" pitchFamily="34" charset="0"/>
                  <a:ea typeface="ＭＳ Ｐゴシック" pitchFamily="-84" charset="-128"/>
                  <a:cs typeface="Arial" pitchFamily="34" charset="0"/>
                </a:defRPr>
              </a:lvl2pPr>
              <a:lvl3pPr marL="974725" indent="-174625" algn="l" defTabSz="228600" rtl="0" eaLnBrk="0" fontAlgn="base" hangingPunct="0">
                <a:spcBef>
                  <a:spcPct val="0"/>
                </a:spcBef>
                <a:spcAft>
                  <a:spcPts val="600"/>
                </a:spcAft>
                <a:buClr>
                  <a:schemeClr val="accent1"/>
                </a:buClr>
                <a:buSzPct val="85000"/>
                <a:buFont typeface="Wingdings" charset="0"/>
                <a:buChar char="§"/>
                <a:defRPr kern="1200">
                  <a:solidFill>
                    <a:schemeClr val="tx2"/>
                  </a:solidFill>
                  <a:latin typeface="Arial" pitchFamily="34" charset="0"/>
                  <a:ea typeface="ＭＳ Ｐゴシック" pitchFamily="-84" charset="-128"/>
                  <a:cs typeface="Arial" pitchFamily="34" charset="0"/>
                </a:defRPr>
              </a:lvl3pPr>
              <a:lvl4pPr marL="1431925" indent="-228600" algn="l" defTabSz="228600" rtl="0" eaLnBrk="0" fontAlgn="base" hangingPunct="0">
                <a:spcBef>
                  <a:spcPct val="0"/>
                </a:spcBef>
                <a:spcAft>
                  <a:spcPts val="600"/>
                </a:spcAft>
                <a:buClr>
                  <a:schemeClr val="accent1"/>
                </a:buClr>
                <a:buSzPct val="85000"/>
                <a:buFont typeface="Arial" charset="0"/>
                <a:buChar char="–"/>
                <a:defRPr kern="1200">
                  <a:solidFill>
                    <a:schemeClr val="tx2"/>
                  </a:solidFill>
                  <a:latin typeface="Arial" pitchFamily="34" charset="0"/>
                  <a:ea typeface="ＭＳ Ｐゴシック" pitchFamily="-84" charset="-128"/>
                  <a:cs typeface="Arial" pitchFamily="34" charset="0"/>
                </a:defRPr>
              </a:lvl4pPr>
              <a:lvl5pPr marL="1828800" indent="-168275" algn="l" rtl="0" eaLnBrk="0" fontAlgn="base" hangingPunct="0">
                <a:spcBef>
                  <a:spcPct val="0"/>
                </a:spcBef>
                <a:spcAft>
                  <a:spcPts val="600"/>
                </a:spcAft>
                <a:buClr>
                  <a:srgbClr val="FF0000"/>
                </a:buClr>
                <a:buFont typeface="Arial" charset="0"/>
                <a:buChar char="»"/>
                <a:defRPr sz="1400" kern="1200">
                  <a:solidFill>
                    <a:schemeClr val="tx2"/>
                  </a:solidFill>
                  <a:latin typeface="Arial" pitchFamily="34" charset="0"/>
                  <a:ea typeface="ＭＳ Ｐゴシック" pitchFamily="-84" charset="-128"/>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Wingdings" charset="0"/>
                <a:buNone/>
                <a:defRPr/>
              </a:pPr>
              <a:r>
                <a:rPr lang="en-US" sz="1800" b="1" dirty="0" smtClean="0">
                  <a:solidFill>
                    <a:schemeClr val="bg1"/>
                  </a:solidFill>
                  <a:latin typeface="Arial" charset="0"/>
                  <a:ea typeface="ＭＳ Ｐゴシック" charset="0"/>
                </a:rPr>
                <a:t>OEP Embedded</a:t>
              </a:r>
              <a:endParaRPr lang="en-US" sz="1800" dirty="0" smtClean="0">
                <a:latin typeface="Arial" charset="0"/>
                <a:ea typeface="ＭＳ Ｐゴシック" charset="0"/>
              </a:endParaRPr>
            </a:p>
            <a:p>
              <a:pPr marL="0" indent="0">
                <a:spcBef>
                  <a:spcPts val="600"/>
                </a:spcBef>
                <a:buFont typeface="Wingdings" charset="0"/>
                <a:buNone/>
                <a:defRPr/>
              </a:pPr>
              <a:r>
                <a:rPr lang="en-US" sz="1600" b="1" dirty="0" smtClean="0">
                  <a:solidFill>
                    <a:srgbClr val="294151"/>
                  </a:solidFill>
                  <a:latin typeface="Arial" charset="0"/>
                  <a:ea typeface="ＭＳ Ｐゴシック" charset="0"/>
                </a:rPr>
                <a:t>Filter, correlate and process streaming events in real-time </a:t>
              </a:r>
              <a:endParaRPr lang="en-US" sz="1600" b="1" dirty="0">
                <a:solidFill>
                  <a:srgbClr val="294151"/>
                </a:solidFill>
                <a:latin typeface="Arial" charset="0"/>
                <a:ea typeface="ＭＳ Ｐゴシック" charset="0"/>
              </a:endParaRPr>
            </a:p>
          </p:txBody>
        </p:sp>
      </p:grpSp>
      <p:sp>
        <p:nvSpPr>
          <p:cNvPr id="58" name="Oval 57"/>
          <p:cNvSpPr/>
          <p:nvPr/>
        </p:nvSpPr>
        <p:spPr>
          <a:xfrm>
            <a:off x="7067227" y="855635"/>
            <a:ext cx="1691978" cy="1832823"/>
          </a:xfrm>
          <a:prstGeom prst="ellipse">
            <a:avLst/>
          </a:prstGeom>
          <a:solidFill>
            <a:schemeClr val="accent1"/>
          </a:solidFill>
          <a:ln>
            <a:noFill/>
          </a:ln>
          <a:effectLst>
            <a:outerShdw blurRad="469900" dist="228600" dir="20940000" sx="112000" sy="112000" kx="1200000" algn="br" rotWithShape="0">
              <a:prstClr val="black">
                <a:alpha val="10000"/>
              </a:prstClr>
            </a:outerShdw>
          </a:effectLst>
          <a:scene3d>
            <a:camera prst="isometricOffAxis1Top">
              <a:rot lat="17931909" lon="17866411" rev="3914401"/>
            </a:camera>
            <a:lightRig rig="threePt" dir="t"/>
          </a:scene3d>
          <a:sp3d extrusionH="88900" prstMaterial="plastic">
            <a:bevelT w="50800" h="254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9" name="Oval 58"/>
          <p:cNvSpPr/>
          <p:nvPr/>
        </p:nvSpPr>
        <p:spPr>
          <a:xfrm>
            <a:off x="7067227" y="677835"/>
            <a:ext cx="1691978" cy="1832823"/>
          </a:xfrm>
          <a:prstGeom prst="ellipse">
            <a:avLst/>
          </a:prstGeom>
          <a:solidFill>
            <a:schemeClr val="accent1"/>
          </a:solidFill>
          <a:ln>
            <a:noFill/>
          </a:ln>
          <a:effectLst>
            <a:outerShdw blurRad="469900" dist="228600" dir="20940000" sx="112000" sy="112000" kx="1200000" algn="br" rotWithShape="0">
              <a:prstClr val="black">
                <a:alpha val="10000"/>
              </a:prstClr>
            </a:outerShdw>
          </a:effectLst>
          <a:scene3d>
            <a:camera prst="isometricOffAxis1Top">
              <a:rot lat="17931909" lon="17866411" rev="3914401"/>
            </a:camera>
            <a:lightRig rig="threePt" dir="t"/>
          </a:scene3d>
          <a:sp3d extrusionH="88900" prstMaterial="plastic">
            <a:bevelT w="50800" h="254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extLst>
      <p:ext uri="{BB962C8B-B14F-4D97-AF65-F5344CB8AC3E}">
        <p14:creationId xmlns:p14="http://schemas.microsoft.com/office/powerpoint/2010/main" val="38643967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5386"/>
                                        </p:tgtEl>
                                        <p:attrNameLst>
                                          <p:attrName>style.visibility</p:attrName>
                                        </p:attrNameLst>
                                      </p:cBhvr>
                                      <p:to>
                                        <p:strVal val="visible"/>
                                      </p:to>
                                    </p:set>
                                    <p:anim calcmode="lin" valueType="num">
                                      <p:cBhvr additive="base">
                                        <p:cTn id="7" dur="500" fill="hold"/>
                                        <p:tgtEl>
                                          <p:spTgt spid="15386"/>
                                        </p:tgtEl>
                                        <p:attrNameLst>
                                          <p:attrName>ppt_x</p:attrName>
                                        </p:attrNameLst>
                                      </p:cBhvr>
                                      <p:tavLst>
                                        <p:tav tm="0">
                                          <p:val>
                                            <p:strVal val="#ppt_x"/>
                                          </p:val>
                                        </p:tav>
                                        <p:tav tm="100000">
                                          <p:val>
                                            <p:strVal val="#ppt_x"/>
                                          </p:val>
                                        </p:tav>
                                      </p:tavLst>
                                    </p:anim>
                                    <p:anim calcmode="lin" valueType="num">
                                      <p:cBhvr additive="base">
                                        <p:cTn id="8" dur="500" fill="hold"/>
                                        <p:tgtEl>
                                          <p:spTgt spid="1538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804344" y="1201839"/>
            <a:ext cx="7641155" cy="2929889"/>
          </a:xfrm>
        </p:spPr>
        <p:txBody>
          <a:bodyPr/>
          <a:lstStyle/>
          <a:p>
            <a:pPr marL="0" indent="0" algn="just">
              <a:buNone/>
            </a:pPr>
            <a:r>
              <a:rPr lang="en-US" sz="2000" dirty="0">
                <a:effectLst>
                  <a:outerShdw blurRad="50800" dist="38100" dir="2700000" algn="tl" rotWithShape="0">
                    <a:prstClr val="black">
                      <a:alpha val="40000"/>
                    </a:prstClr>
                  </a:outerShdw>
                </a:effectLst>
                <a:ea typeface="ヒラギノ角ゴ Pro W3"/>
                <a:cs typeface="ヒラギノ角ゴ Pro W3"/>
              </a:rPr>
              <a:t>The preceding is intended to outline our general product direction. </a:t>
            </a:r>
            <a:r>
              <a:rPr lang="en-US" sz="2000" dirty="0" smtClean="0">
                <a:effectLst>
                  <a:outerShdw blurRad="50800" dist="38100" dir="2700000" algn="tl" rotWithShape="0">
                    <a:prstClr val="black">
                      <a:alpha val="40000"/>
                    </a:prstClr>
                  </a:outerShdw>
                </a:effectLst>
                <a:ea typeface="ヒラギノ角ゴ Pro W3"/>
                <a:cs typeface="ヒラギノ角ゴ Pro W3"/>
              </a:rPr>
              <a:t>It </a:t>
            </a:r>
            <a:r>
              <a:rPr lang="en-US" sz="2000" dirty="0">
                <a:effectLst>
                  <a:outerShdw blurRad="50800" dist="38100" dir="2700000" algn="tl" rotWithShape="0">
                    <a:prstClr val="black">
                      <a:alpha val="40000"/>
                    </a:prstClr>
                  </a:outerShdw>
                </a:effectLst>
                <a:ea typeface="ヒラギノ角ゴ Pro W3"/>
                <a:cs typeface="ヒラギノ角ゴ Pro W3"/>
              </a:rPr>
              <a:t>is intended for information purposes only, and may not be incorporated into any </a:t>
            </a:r>
            <a:r>
              <a:rPr lang="en-US" sz="2000" dirty="0" smtClean="0">
                <a:effectLst>
                  <a:outerShdw blurRad="50800" dist="38100" dir="2700000" algn="tl" rotWithShape="0">
                    <a:prstClr val="black">
                      <a:alpha val="40000"/>
                    </a:prstClr>
                  </a:outerShdw>
                </a:effectLst>
                <a:ea typeface="ヒラギノ角ゴ Pro W3"/>
                <a:cs typeface="ヒラギノ角ゴ Pro W3"/>
              </a:rPr>
              <a:t>contract.  It </a:t>
            </a:r>
            <a:r>
              <a:rPr lang="en-US" sz="2000" dirty="0">
                <a:effectLst>
                  <a:outerShdw blurRad="50800" dist="38100" dir="2700000" algn="tl" rotWithShape="0">
                    <a:prstClr val="black">
                      <a:alpha val="40000"/>
                    </a:prstClr>
                  </a:outerShdw>
                </a:effectLst>
                <a:ea typeface="ヒラギノ角ゴ Pro W3"/>
                <a:cs typeface="ヒラギノ角ゴ Pro W3"/>
              </a:rPr>
              <a:t>is not a commitment to </a:t>
            </a:r>
            <a:r>
              <a:rPr lang="en-US" sz="2000" dirty="0" smtClean="0">
                <a:effectLst>
                  <a:outerShdw blurRad="50800" dist="38100" dir="2700000" algn="tl" rotWithShape="0">
                    <a:prstClr val="black">
                      <a:alpha val="40000"/>
                    </a:prstClr>
                  </a:outerShdw>
                </a:effectLst>
                <a:ea typeface="ヒラギノ角ゴ Pro W3"/>
                <a:cs typeface="ヒラギノ角ゴ Pro W3"/>
              </a:rPr>
              <a:t>deliver any </a:t>
            </a:r>
            <a:r>
              <a:rPr lang="en-US" sz="2000" dirty="0">
                <a:effectLst>
                  <a:outerShdw blurRad="50800" dist="38100" dir="2700000" algn="tl" rotWithShape="0">
                    <a:prstClr val="black">
                      <a:alpha val="40000"/>
                    </a:prstClr>
                  </a:outerShdw>
                </a:effectLst>
                <a:ea typeface="ヒラギノ角ゴ Pro W3"/>
                <a:cs typeface="ヒラギノ角ゴ Pro W3"/>
              </a:rPr>
              <a:t>material, code</a:t>
            </a:r>
            <a:r>
              <a:rPr lang="en-US" sz="2000" dirty="0" smtClean="0">
                <a:effectLst>
                  <a:outerShdw blurRad="50800" dist="38100" dir="2700000" algn="tl" rotWithShape="0">
                    <a:prstClr val="black">
                      <a:alpha val="40000"/>
                    </a:prstClr>
                  </a:outerShdw>
                </a:effectLst>
                <a:ea typeface="ヒラギノ角ゴ Pro W3"/>
                <a:cs typeface="ヒラギノ角ゴ Pro W3"/>
              </a:rPr>
              <a:t>, or </a:t>
            </a:r>
            <a:r>
              <a:rPr lang="en-US" sz="2000" dirty="0">
                <a:effectLst>
                  <a:outerShdw blurRad="50800" dist="38100" dir="2700000" algn="tl" rotWithShape="0">
                    <a:prstClr val="black">
                      <a:alpha val="40000"/>
                    </a:prstClr>
                  </a:outerShdw>
                </a:effectLst>
                <a:ea typeface="ヒラギノ角ゴ Pro W3"/>
                <a:cs typeface="ヒラギノ角ゴ Pro W3"/>
              </a:rPr>
              <a:t>functionality, and should not be relied upon in making purchasing decisions. The development, release, and timing of any features or functionality described for Oracle</a:t>
            </a:r>
            <a:r>
              <a:rPr lang="ja-JP" altLang="en-US" sz="2000" dirty="0">
                <a:effectLst>
                  <a:outerShdw blurRad="50800" dist="38100" dir="2700000" algn="tl" rotWithShape="0">
                    <a:prstClr val="black">
                      <a:alpha val="40000"/>
                    </a:prstClr>
                  </a:outerShdw>
                </a:effectLst>
                <a:ea typeface="ヒラギノ角ゴ Pro W3"/>
                <a:cs typeface="ヒラギノ角ゴ Pro W3"/>
              </a:rPr>
              <a:t>’</a:t>
            </a:r>
            <a:r>
              <a:rPr lang="en-US" altLang="ja-JP" sz="2000" dirty="0">
                <a:effectLst>
                  <a:outerShdw blurRad="50800" dist="38100" dir="2700000" algn="tl" rotWithShape="0">
                    <a:prstClr val="black">
                      <a:alpha val="40000"/>
                    </a:prstClr>
                  </a:outerShdw>
                </a:effectLst>
                <a:ea typeface="ヒラギノ角ゴ Pro W3"/>
                <a:cs typeface="ヒラギノ角ゴ Pro W3"/>
              </a:rPr>
              <a:t>s products remains at the sole discretion of Oracle.</a:t>
            </a:r>
            <a:endParaRPr lang="en-US" sz="2000" dirty="0">
              <a:effectLst>
                <a:outerShdw blurRad="50800" dist="38100" dir="2700000" algn="tl" rotWithShape="0">
                  <a:prstClr val="black">
                    <a:alpha val="40000"/>
                  </a:prstClr>
                </a:outerShdw>
              </a:effectLst>
              <a:ea typeface="ヒラギノ角ゴ Pro W3"/>
              <a:cs typeface="ヒラギノ角ゴ Pro W3"/>
            </a:endParaRPr>
          </a:p>
          <a:p>
            <a:pPr marL="0" indent="0">
              <a:buNone/>
            </a:pPr>
            <a:endParaRPr lang="en-US" dirty="0"/>
          </a:p>
          <a:p>
            <a:pPr marL="60325" indent="0">
              <a:buNone/>
            </a:pPr>
            <a:endParaRPr lang="en-US" dirty="0"/>
          </a:p>
        </p:txBody>
      </p:sp>
    </p:spTree>
    <p:extLst>
      <p:ext uri="{BB962C8B-B14F-4D97-AF65-F5344CB8AC3E}">
        <p14:creationId xmlns:p14="http://schemas.microsoft.com/office/powerpoint/2010/main" val="30512213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Oracle’s </a:t>
            </a:r>
            <a:r>
              <a:rPr lang="en-US" dirty="0" smtClean="0">
                <a:solidFill>
                  <a:srgbClr val="5582A5"/>
                </a:solidFill>
              </a:rPr>
              <a:t>Java Embedded </a:t>
            </a:r>
            <a:r>
              <a:rPr lang="en-US" dirty="0" smtClean="0"/>
              <a:t>Strategy and Vision</a:t>
            </a:r>
            <a:endParaRPr lang="en-US" dirty="0"/>
          </a:p>
        </p:txBody>
      </p:sp>
      <p:sp>
        <p:nvSpPr>
          <p:cNvPr id="3" name="Content Placeholder 2"/>
          <p:cNvSpPr>
            <a:spLocks noGrp="1"/>
          </p:cNvSpPr>
          <p:nvPr>
            <p:ph sz="quarter" idx="4294967295"/>
          </p:nvPr>
        </p:nvSpPr>
        <p:spPr>
          <a:xfrm>
            <a:off x="2913064" y="1438275"/>
            <a:ext cx="6053137" cy="2270125"/>
          </a:xfrm>
        </p:spPr>
        <p:txBody>
          <a:bodyPr/>
          <a:lstStyle/>
          <a:p>
            <a:pPr marL="342900" indent="-282575">
              <a:spcAft>
                <a:spcPts val="1800"/>
              </a:spcAft>
            </a:pPr>
            <a:r>
              <a:rPr lang="en-US" sz="2400" dirty="0" smtClean="0">
                <a:solidFill>
                  <a:schemeClr val="accent3">
                    <a:lumMod val="75000"/>
                  </a:schemeClr>
                </a:solidFill>
              </a:rPr>
              <a:t>Make</a:t>
            </a:r>
            <a:r>
              <a:rPr lang="en-US" sz="2400" dirty="0" smtClean="0"/>
              <a:t> Java the #1 Platform for embedded</a:t>
            </a:r>
          </a:p>
          <a:p>
            <a:pPr marL="342900" indent="-282575">
              <a:spcAft>
                <a:spcPts val="1800"/>
              </a:spcAft>
            </a:pPr>
            <a:r>
              <a:rPr lang="en-US" sz="2400" dirty="0" smtClean="0">
                <a:solidFill>
                  <a:srgbClr val="5582A5"/>
                </a:solidFill>
              </a:rPr>
              <a:t>Create</a:t>
            </a:r>
            <a:r>
              <a:rPr lang="en-US" sz="2400" dirty="0" smtClean="0"/>
              <a:t> a unified development experience</a:t>
            </a:r>
          </a:p>
          <a:p>
            <a:pPr marL="342900" indent="-282575">
              <a:spcAft>
                <a:spcPts val="1800"/>
              </a:spcAft>
            </a:pPr>
            <a:r>
              <a:rPr lang="en-US" sz="2400" dirty="0" smtClean="0">
                <a:solidFill>
                  <a:srgbClr val="5582A5"/>
                </a:solidFill>
              </a:rPr>
              <a:t>Provide</a:t>
            </a:r>
            <a:r>
              <a:rPr lang="en-US" sz="2400" dirty="0" smtClean="0"/>
              <a:t> a complete embedded solution</a:t>
            </a:r>
          </a:p>
          <a:p>
            <a:pPr marL="342900" indent="-282575">
              <a:spcAft>
                <a:spcPts val="1800"/>
              </a:spcAft>
            </a:pPr>
            <a:r>
              <a:rPr lang="en-US" sz="2400" dirty="0" smtClean="0">
                <a:solidFill>
                  <a:srgbClr val="5582A5"/>
                </a:solidFill>
              </a:rPr>
              <a:t>Grow</a:t>
            </a:r>
            <a:r>
              <a:rPr lang="en-US" sz="2400" dirty="0" smtClean="0"/>
              <a:t> the Java embedded ecosystem</a:t>
            </a:r>
          </a:p>
        </p:txBody>
      </p:sp>
      <p:grpSp>
        <p:nvGrpSpPr>
          <p:cNvPr id="32" name="Group 14"/>
          <p:cNvGrpSpPr>
            <a:grpSpLocks/>
          </p:cNvGrpSpPr>
          <p:nvPr/>
        </p:nvGrpSpPr>
        <p:grpSpPr bwMode="auto">
          <a:xfrm>
            <a:off x="677333" y="1179215"/>
            <a:ext cx="2071907" cy="3048071"/>
            <a:chOff x="6229998" y="1330109"/>
            <a:chExt cx="2062556" cy="2829665"/>
          </a:xfrm>
          <a:effectLst>
            <a:reflection stA="50000" endPos="75000" dist="12700" dir="5400000" sy="-100000" algn="bl" rotWithShape="0"/>
          </a:effectLst>
        </p:grpSpPr>
        <p:pic>
          <p:nvPicPr>
            <p:cNvPr id="33" name="Picture 22" descr="Java_blk_rgb.pn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229998" y="3012082"/>
              <a:ext cx="2062556" cy="1147692"/>
            </a:xfrm>
            <a:prstGeom prst="rect">
              <a:avLst/>
            </a:prstGeom>
            <a:noFill/>
            <a:ln>
              <a:noFill/>
            </a:ln>
            <a:extLst>
              <a:ext uri="{909E8E84-426E-40dd-AFC4-6F175D3DCCD1}">
                <a14:hiddenFill xmlns:a14="http://schemas.microsoft.com/office/drawing/2010/main">
                  <a:solidFill>
                    <a:srgbClr val="FFFFFF">
                      <a:alpha val="10196"/>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Picture 22" descr="Java_blk_rgb.pn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361045" y="1330109"/>
              <a:ext cx="1534600" cy="1847126"/>
            </a:xfrm>
            <a:prstGeom prst="rect">
              <a:avLst/>
            </a:prstGeom>
            <a:noFill/>
            <a:ln>
              <a:noFill/>
            </a:ln>
            <a:extLst>
              <a:ext uri="{909E8E84-426E-40dd-AFC4-6F175D3DCCD1}">
                <a14:hiddenFill xmlns:a14="http://schemas.microsoft.com/office/drawing/2010/main">
                  <a:solidFill>
                    <a:srgbClr val="FFFFFF">
                      <a:alpha val="10196"/>
                    </a:srgbClr>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4" name="TextBox 3"/>
          <p:cNvSpPr txBox="1"/>
          <p:nvPr/>
        </p:nvSpPr>
        <p:spPr>
          <a:xfrm>
            <a:off x="9144000" y="0"/>
            <a:ext cx="2231571" cy="1323439"/>
          </a:xfrm>
          <a:prstGeom prst="rect">
            <a:avLst/>
          </a:prstGeom>
          <a:solidFill>
            <a:srgbClr val="FFFF00"/>
          </a:solidFill>
        </p:spPr>
        <p:txBody>
          <a:bodyPr wrap="square" rtlCol="0">
            <a:spAutoFit/>
          </a:bodyPr>
          <a:lstStyle/>
          <a:p>
            <a:r>
              <a:rPr lang="en-US" sz="2000" dirty="0" smtClean="0">
                <a:solidFill>
                  <a:schemeClr val="tx2"/>
                </a:solidFill>
              </a:rPr>
              <a:t>NOTE FOR NANDINI: Evaluate if this slide is needed</a:t>
            </a:r>
          </a:p>
        </p:txBody>
      </p:sp>
    </p:spTree>
    <p:extLst>
      <p:ext uri="{BB962C8B-B14F-4D97-AF65-F5344CB8AC3E}">
        <p14:creationId xmlns:p14="http://schemas.microsoft.com/office/powerpoint/2010/main" val="2429286053"/>
      </p:ext>
    </p:extLst>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1000" fill="hold"/>
                                        <p:tgtEl>
                                          <p:spTgt spid="3">
                                            <p:txEl>
                                              <p:pRg st="0" end="0"/>
                                            </p:txEl>
                                          </p:spTgt>
                                        </p:tgtEl>
                                        <p:attrNameLst>
                                          <p:attrName>ppt_x</p:attrName>
                                        </p:attrNameLst>
                                      </p:cBhvr>
                                      <p:tavLst>
                                        <p:tav tm="0">
                                          <p:val>
                                            <p:strVal val="1+#ppt_w/2"/>
                                          </p:val>
                                        </p:tav>
                                        <p:tav tm="100000">
                                          <p:val>
                                            <p:strVal val="#ppt_x"/>
                                          </p:val>
                                        </p:tav>
                                      </p:tavLst>
                                    </p:anim>
                                    <p:anim calcmode="lin" valueType="num">
                                      <p:cBhvr additive="base">
                                        <p:cTn id="8" dur="1000" fill="hold"/>
                                        <p:tgtEl>
                                          <p:spTgt spid="3">
                                            <p:txEl>
                                              <p:pRg st="0" end="0"/>
                                            </p:txEl>
                                          </p:spTgt>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2" presetClass="entr" presetSubtype="2" fill="hold" nodeType="after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 calcmode="lin" valueType="num">
                                      <p:cBhvr additive="base">
                                        <p:cTn id="12" dur="1000" fill="hold"/>
                                        <p:tgtEl>
                                          <p:spTgt spid="3">
                                            <p:txEl>
                                              <p:pRg st="1" end="1"/>
                                            </p:txEl>
                                          </p:spTgt>
                                        </p:tgtEl>
                                        <p:attrNameLst>
                                          <p:attrName>ppt_x</p:attrName>
                                        </p:attrNameLst>
                                      </p:cBhvr>
                                      <p:tavLst>
                                        <p:tav tm="0">
                                          <p:val>
                                            <p:strVal val="1+#ppt_w/2"/>
                                          </p:val>
                                        </p:tav>
                                        <p:tav tm="100000">
                                          <p:val>
                                            <p:strVal val="#ppt_x"/>
                                          </p:val>
                                        </p:tav>
                                      </p:tavLst>
                                    </p:anim>
                                    <p:anim calcmode="lin" valueType="num">
                                      <p:cBhvr additive="base">
                                        <p:cTn id="13" dur="1000" fill="hold"/>
                                        <p:tgtEl>
                                          <p:spTgt spid="3">
                                            <p:txEl>
                                              <p:pRg st="1" end="1"/>
                                            </p:txEl>
                                          </p:spTgt>
                                        </p:tgtEl>
                                        <p:attrNameLst>
                                          <p:attrName>ppt_y</p:attrName>
                                        </p:attrNameLst>
                                      </p:cBhvr>
                                      <p:tavLst>
                                        <p:tav tm="0">
                                          <p:val>
                                            <p:strVal val="#ppt_y"/>
                                          </p:val>
                                        </p:tav>
                                        <p:tav tm="100000">
                                          <p:val>
                                            <p:strVal val="#ppt_y"/>
                                          </p:val>
                                        </p:tav>
                                      </p:tavLst>
                                    </p:anim>
                                  </p:childTnLst>
                                </p:cTn>
                              </p:par>
                            </p:childTnLst>
                          </p:cTn>
                        </p:par>
                        <p:par>
                          <p:cTn id="14" fill="hold">
                            <p:stCondLst>
                              <p:cond delay="2000"/>
                            </p:stCondLst>
                            <p:childTnLst>
                              <p:par>
                                <p:cTn id="15" presetID="2" presetClass="entr" presetSubtype="2" fill="hold" nodeType="after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calcmode="lin" valueType="num">
                                      <p:cBhvr additive="base">
                                        <p:cTn id="17" dur="1000" fill="hold"/>
                                        <p:tgtEl>
                                          <p:spTgt spid="3">
                                            <p:txEl>
                                              <p:pRg st="2" end="2"/>
                                            </p:txEl>
                                          </p:spTgt>
                                        </p:tgtEl>
                                        <p:attrNameLst>
                                          <p:attrName>ppt_x</p:attrName>
                                        </p:attrNameLst>
                                      </p:cBhvr>
                                      <p:tavLst>
                                        <p:tav tm="0">
                                          <p:val>
                                            <p:strVal val="1+#ppt_w/2"/>
                                          </p:val>
                                        </p:tav>
                                        <p:tav tm="100000">
                                          <p:val>
                                            <p:strVal val="#ppt_x"/>
                                          </p:val>
                                        </p:tav>
                                      </p:tavLst>
                                    </p:anim>
                                    <p:anim calcmode="lin" valueType="num">
                                      <p:cBhvr additive="base">
                                        <p:cTn id="18" dur="1000" fill="hold"/>
                                        <p:tgtEl>
                                          <p:spTgt spid="3">
                                            <p:txEl>
                                              <p:pRg st="2" end="2"/>
                                            </p:txEl>
                                          </p:spTgt>
                                        </p:tgtEl>
                                        <p:attrNameLst>
                                          <p:attrName>ppt_y</p:attrName>
                                        </p:attrNameLst>
                                      </p:cBhvr>
                                      <p:tavLst>
                                        <p:tav tm="0">
                                          <p:val>
                                            <p:strVal val="#ppt_y"/>
                                          </p:val>
                                        </p:tav>
                                        <p:tav tm="100000">
                                          <p:val>
                                            <p:strVal val="#ppt_y"/>
                                          </p:val>
                                        </p:tav>
                                      </p:tavLst>
                                    </p:anim>
                                  </p:childTnLst>
                                </p:cTn>
                              </p:par>
                            </p:childTnLst>
                          </p:cTn>
                        </p:par>
                        <p:par>
                          <p:cTn id="19" fill="hold">
                            <p:stCondLst>
                              <p:cond delay="3000"/>
                            </p:stCondLst>
                            <p:childTnLst>
                              <p:par>
                                <p:cTn id="20" presetID="2" presetClass="entr" presetSubtype="2" fill="hold" nodeType="after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 calcmode="lin" valueType="num">
                                      <p:cBhvr additive="base">
                                        <p:cTn id="22" dur="1000" fill="hold"/>
                                        <p:tgtEl>
                                          <p:spTgt spid="3">
                                            <p:txEl>
                                              <p:pRg st="3" end="3"/>
                                            </p:txEl>
                                          </p:spTgt>
                                        </p:tgtEl>
                                        <p:attrNameLst>
                                          <p:attrName>ppt_x</p:attrName>
                                        </p:attrNameLst>
                                      </p:cBhvr>
                                      <p:tavLst>
                                        <p:tav tm="0">
                                          <p:val>
                                            <p:strVal val="1+#ppt_w/2"/>
                                          </p:val>
                                        </p:tav>
                                        <p:tav tm="100000">
                                          <p:val>
                                            <p:strVal val="#ppt_x"/>
                                          </p:val>
                                        </p:tav>
                                      </p:tavLst>
                                    </p:anim>
                                    <p:anim calcmode="lin" valueType="num">
                                      <p:cBhvr additive="base">
                                        <p:cTn id="23" dur="1000" fill="hold"/>
                                        <p:tgtEl>
                                          <p:spTgt spid="3">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Underrubrik 2"/>
          <p:cNvSpPr>
            <a:spLocks noGrp="1"/>
          </p:cNvSpPr>
          <p:nvPr>
            <p:ph type="subTitle" idx="1"/>
          </p:nvPr>
        </p:nvSpPr>
        <p:spPr>
          <a:xfrm>
            <a:off x="914400" y="4405520"/>
            <a:ext cx="5963394" cy="585580"/>
          </a:xfrm>
        </p:spPr>
        <p:txBody>
          <a:bodyPr>
            <a:noAutofit/>
          </a:bodyPr>
          <a:lstStyle/>
          <a:p>
            <a:r>
              <a:rPr lang="en-US" dirty="0" smtClean="0">
                <a:effectLst>
                  <a:outerShdw blurRad="50800" dist="38100" dir="2700000" algn="tl" rotWithShape="0">
                    <a:srgbClr val="000000">
                      <a:alpha val="43000"/>
                    </a:srgbClr>
                  </a:outerShdw>
                </a:effectLst>
              </a:rPr>
              <a:t>Axel HANSMANN</a:t>
            </a:r>
          </a:p>
          <a:p>
            <a:r>
              <a:rPr lang="en-US" dirty="0" smtClean="0">
                <a:effectLst>
                  <a:outerShdw blurRad="50800" dist="38100" dir="2700000" algn="tl" rotWithShape="0">
                    <a:srgbClr val="000000">
                      <a:alpha val="43000"/>
                    </a:srgbClr>
                  </a:outerShdw>
                </a:effectLst>
              </a:rPr>
              <a:t>2013-07-23</a:t>
            </a:r>
            <a:endParaRPr lang="en-US" dirty="0">
              <a:effectLst>
                <a:outerShdw blurRad="50800" dist="38100" dir="2700000" algn="tl" rotWithShape="0">
                  <a:srgbClr val="000000">
                    <a:alpha val="43000"/>
                  </a:srgbClr>
                </a:outerShdw>
              </a:effectLst>
            </a:endParaRPr>
          </a:p>
        </p:txBody>
      </p:sp>
      <p:sp>
        <p:nvSpPr>
          <p:cNvPr id="6" name="Rubrik 4"/>
          <p:cNvSpPr>
            <a:spLocks noGrp="1"/>
          </p:cNvSpPr>
          <p:nvPr>
            <p:ph type="ctrTitle"/>
          </p:nvPr>
        </p:nvSpPr>
        <p:spPr>
          <a:xfrm>
            <a:off x="755650" y="1408654"/>
            <a:ext cx="4614018" cy="1779587"/>
          </a:xfrm>
        </p:spPr>
        <p:txBody>
          <a:bodyPr/>
          <a:lstStyle/>
          <a:p>
            <a:r>
              <a:rPr lang="en-US" dirty="0">
                <a:solidFill>
                  <a:srgbClr val="FA821E"/>
                </a:solidFill>
                <a:effectLst>
                  <a:outerShdw blurRad="50800" dist="38100" dir="2700000" algn="tl" rotWithShape="0">
                    <a:srgbClr val="000000">
                      <a:alpha val="43000"/>
                    </a:srgbClr>
                  </a:outerShdw>
                </a:effectLst>
                <a:latin typeface="Arial"/>
                <a:cs typeface="Arial"/>
              </a:rPr>
              <a:t>Enabling a </a:t>
            </a:r>
            <a:r>
              <a:rPr lang="en-US" dirty="0" smtClean="0">
                <a:solidFill>
                  <a:srgbClr val="FA821E"/>
                </a:solidFill>
                <a:effectLst>
                  <a:outerShdw blurRad="50800" dist="38100" dir="2700000" algn="tl" rotWithShape="0">
                    <a:srgbClr val="000000">
                      <a:alpha val="43000"/>
                    </a:srgbClr>
                  </a:outerShdw>
                </a:effectLst>
                <a:latin typeface="Arial"/>
                <a:cs typeface="Arial"/>
              </a:rPr>
              <a:t>Smarter </a:t>
            </a:r>
            <a:r>
              <a:rPr lang="en-US" dirty="0">
                <a:solidFill>
                  <a:srgbClr val="FA821E"/>
                </a:solidFill>
                <a:effectLst>
                  <a:outerShdw blurRad="50800" dist="38100" dir="2700000" algn="tl" rotWithShape="0">
                    <a:srgbClr val="000000">
                      <a:alpha val="43000"/>
                    </a:srgbClr>
                  </a:outerShdw>
                </a:effectLst>
                <a:latin typeface="Arial"/>
                <a:cs typeface="Arial"/>
              </a:rPr>
              <a:t>C</a:t>
            </a:r>
            <a:r>
              <a:rPr lang="en-US" dirty="0" smtClean="0">
                <a:solidFill>
                  <a:srgbClr val="FA821E"/>
                </a:solidFill>
                <a:effectLst>
                  <a:outerShdw blurRad="50800" dist="38100" dir="2700000" algn="tl" rotWithShape="0">
                    <a:srgbClr val="000000">
                      <a:alpha val="43000"/>
                    </a:srgbClr>
                  </a:outerShdw>
                </a:effectLst>
                <a:latin typeface="Arial"/>
                <a:cs typeface="Arial"/>
              </a:rPr>
              <a:t>onnected </a:t>
            </a:r>
            <a:r>
              <a:rPr lang="en-US" dirty="0">
                <a:solidFill>
                  <a:srgbClr val="FA821E"/>
                </a:solidFill>
                <a:effectLst>
                  <a:outerShdw blurRad="50800" dist="38100" dir="2700000" algn="tl" rotWithShape="0">
                    <a:srgbClr val="000000">
                      <a:alpha val="43000"/>
                    </a:srgbClr>
                  </a:outerShdw>
                </a:effectLst>
                <a:latin typeface="Arial"/>
                <a:cs typeface="Arial"/>
              </a:rPr>
              <a:t>W</a:t>
            </a:r>
            <a:r>
              <a:rPr lang="en-US" dirty="0" smtClean="0">
                <a:solidFill>
                  <a:srgbClr val="FA821E"/>
                </a:solidFill>
                <a:effectLst>
                  <a:outerShdw blurRad="50800" dist="38100" dir="2700000" algn="tl" rotWithShape="0">
                    <a:srgbClr val="000000">
                      <a:alpha val="43000"/>
                    </a:srgbClr>
                  </a:outerShdw>
                </a:effectLst>
                <a:latin typeface="Arial"/>
                <a:cs typeface="Arial"/>
              </a:rPr>
              <a:t>orld </a:t>
            </a:r>
            <a:endParaRPr lang="en-US" dirty="0">
              <a:solidFill>
                <a:srgbClr val="FA821E"/>
              </a:solidFill>
              <a:effectLst>
                <a:outerShdw blurRad="50800" dist="38100" dir="2700000" algn="tl" rotWithShape="0">
                  <a:srgbClr val="000000">
                    <a:alpha val="43000"/>
                  </a:srgbClr>
                </a:outerShdw>
              </a:effectLst>
              <a:latin typeface="Arial"/>
              <a:cs typeface="Arial"/>
            </a:endParaRPr>
          </a:p>
        </p:txBody>
      </p:sp>
      <p:sp>
        <p:nvSpPr>
          <p:cNvPr id="7" name="textruta 5"/>
          <p:cNvSpPr txBox="1"/>
          <p:nvPr/>
        </p:nvSpPr>
        <p:spPr>
          <a:xfrm>
            <a:off x="694258" y="1498608"/>
            <a:ext cx="3090333" cy="307777"/>
          </a:xfrm>
          <a:prstGeom prst="rect">
            <a:avLst/>
          </a:prstGeom>
          <a:noFill/>
        </p:spPr>
        <p:txBody>
          <a:bodyPr wrap="square" rtlCol="0">
            <a:spAutoFit/>
          </a:bodyPr>
          <a:lstStyle/>
          <a:p>
            <a:r>
              <a:rPr lang="en-US" sz="1400" dirty="0" smtClean="0">
                <a:solidFill>
                  <a:schemeClr val="tx2"/>
                </a:solidFill>
                <a:effectLst>
                  <a:outerShdw blurRad="50800" dist="38100" dir="2700000" algn="tl" rotWithShape="0">
                    <a:srgbClr val="000000">
                      <a:alpha val="43000"/>
                    </a:srgbClr>
                  </a:outerShdw>
                </a:effectLst>
                <a:latin typeface="Arial"/>
                <a:cs typeface="Arial"/>
              </a:rPr>
              <a:t>GEMALTO M2M</a:t>
            </a:r>
            <a:endParaRPr lang="en-US" sz="1400" dirty="0">
              <a:solidFill>
                <a:schemeClr val="tx2"/>
              </a:solidFill>
              <a:effectLst>
                <a:outerShdw blurRad="50800" dist="38100" dir="2700000" algn="tl" rotWithShape="0">
                  <a:srgbClr val="000000">
                    <a:alpha val="43000"/>
                  </a:srgbClr>
                </a:outerShdw>
              </a:effectLst>
              <a:latin typeface="Arial"/>
              <a:cs typeface="Arial"/>
            </a:endParaRPr>
          </a:p>
        </p:txBody>
      </p:sp>
    </p:spTree>
    <p:extLst>
      <p:ext uri="{BB962C8B-B14F-4D97-AF65-F5344CB8AC3E}">
        <p14:creationId xmlns:p14="http://schemas.microsoft.com/office/powerpoint/2010/main" val="1191142734"/>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objekt 1" descr="short-facts-bg.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pic>
        <p:nvPicPr>
          <p:cNvPr id="37" name="Bildobjekt 36" descr="short-facts-3.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68532" y="1045291"/>
            <a:ext cx="3372268" cy="3492059"/>
          </a:xfrm>
          <a:prstGeom prst="rect">
            <a:avLst/>
          </a:prstGeom>
          <a:effectLst>
            <a:outerShdw blurRad="50800" dist="38100" dir="2700000" algn="tl" rotWithShape="0">
              <a:srgbClr val="000000">
                <a:alpha val="43000"/>
              </a:srgbClr>
            </a:outerShdw>
          </a:effectLst>
        </p:spPr>
      </p:pic>
      <p:sp>
        <p:nvSpPr>
          <p:cNvPr id="5" name="Title 1"/>
          <p:cNvSpPr>
            <a:spLocks noGrp="1"/>
          </p:cNvSpPr>
          <p:nvPr>
            <p:ph type="title"/>
          </p:nvPr>
        </p:nvSpPr>
        <p:spPr>
          <a:xfrm>
            <a:off x="524813" y="-9931"/>
            <a:ext cx="8068854" cy="969207"/>
          </a:xfrm>
        </p:spPr>
        <p:txBody>
          <a:bodyPr anchor="ctr">
            <a:normAutofit/>
          </a:bodyPr>
          <a:lstStyle/>
          <a:p>
            <a:r>
              <a:rPr lang="en-US" sz="2800" dirty="0" smtClean="0">
                <a:solidFill>
                  <a:srgbClr val="FA821E"/>
                </a:solidFill>
                <a:latin typeface="Arial"/>
                <a:cs typeface="Arial"/>
              </a:rPr>
              <a:t>Gemalto: Our Company at-a-Glance</a:t>
            </a:r>
            <a:endParaRPr lang="en-US" sz="2800" dirty="0">
              <a:solidFill>
                <a:srgbClr val="FA821E"/>
              </a:solidFill>
              <a:latin typeface="Arial"/>
              <a:cs typeface="Arial"/>
            </a:endParaRPr>
          </a:p>
        </p:txBody>
      </p:sp>
      <p:sp>
        <p:nvSpPr>
          <p:cNvPr id="93" name="Rektangel 92"/>
          <p:cNvSpPr/>
          <p:nvPr/>
        </p:nvSpPr>
        <p:spPr>
          <a:xfrm>
            <a:off x="5990493" y="1361790"/>
            <a:ext cx="1828083" cy="246221"/>
          </a:xfrm>
          <a:prstGeom prst="rect">
            <a:avLst/>
          </a:prstGeom>
        </p:spPr>
        <p:txBody>
          <a:bodyPr wrap="square">
            <a:spAutoFit/>
          </a:bodyPr>
          <a:lstStyle/>
          <a:p>
            <a:r>
              <a:rPr lang="en-US" sz="1000" b="1" smtClean="0">
                <a:solidFill>
                  <a:schemeClr val="accent6"/>
                </a:solidFill>
                <a:latin typeface="Arial"/>
                <a:cs typeface="Arial"/>
              </a:rPr>
              <a:t>OUR CUSTOMERS</a:t>
            </a:r>
            <a:endParaRPr lang="en-US" sz="1000" b="1">
              <a:solidFill>
                <a:schemeClr val="accent6"/>
              </a:solidFill>
              <a:latin typeface="Arial"/>
              <a:cs typeface="Arial"/>
            </a:endParaRPr>
          </a:p>
        </p:txBody>
      </p:sp>
      <p:sp>
        <p:nvSpPr>
          <p:cNvPr id="95" name="Rektangel 94"/>
          <p:cNvSpPr/>
          <p:nvPr/>
        </p:nvSpPr>
        <p:spPr>
          <a:xfrm>
            <a:off x="5990487" y="1996807"/>
            <a:ext cx="2587536" cy="230832"/>
          </a:xfrm>
          <a:prstGeom prst="rect">
            <a:avLst/>
          </a:prstGeom>
        </p:spPr>
        <p:txBody>
          <a:bodyPr wrap="square">
            <a:spAutoFit/>
          </a:bodyPr>
          <a:lstStyle/>
          <a:p>
            <a:r>
              <a:rPr lang="en-US" sz="900" b="1" dirty="0" smtClean="0">
                <a:solidFill>
                  <a:schemeClr val="accent6"/>
                </a:solidFill>
                <a:latin typeface="Arial"/>
                <a:cs typeface="Arial"/>
              </a:rPr>
              <a:t>Countries where we have customers</a:t>
            </a:r>
            <a:endParaRPr lang="en-US" sz="900" b="1" dirty="0">
              <a:solidFill>
                <a:schemeClr val="accent6"/>
              </a:solidFill>
              <a:latin typeface="Arial"/>
              <a:cs typeface="Arial"/>
            </a:endParaRPr>
          </a:p>
        </p:txBody>
      </p:sp>
      <p:sp>
        <p:nvSpPr>
          <p:cNvPr id="96" name="Rektangel 95"/>
          <p:cNvSpPr/>
          <p:nvPr/>
        </p:nvSpPr>
        <p:spPr>
          <a:xfrm>
            <a:off x="5990487" y="1634846"/>
            <a:ext cx="1828083" cy="477054"/>
          </a:xfrm>
          <a:prstGeom prst="rect">
            <a:avLst/>
          </a:prstGeom>
        </p:spPr>
        <p:txBody>
          <a:bodyPr wrap="square">
            <a:spAutoFit/>
          </a:bodyPr>
          <a:lstStyle/>
          <a:p>
            <a:r>
              <a:rPr lang="en-US" sz="2500" dirty="0" smtClean="0">
                <a:solidFill>
                  <a:schemeClr val="accent1"/>
                </a:solidFill>
                <a:latin typeface="Arial"/>
                <a:cs typeface="Arial"/>
              </a:rPr>
              <a:t>190</a:t>
            </a:r>
            <a:endParaRPr lang="en-US" sz="2500" dirty="0">
              <a:solidFill>
                <a:schemeClr val="accent1"/>
              </a:solidFill>
              <a:latin typeface="Arial"/>
              <a:cs typeface="Arial"/>
            </a:endParaRPr>
          </a:p>
        </p:txBody>
      </p:sp>
      <p:sp>
        <p:nvSpPr>
          <p:cNvPr id="97" name="Rektangel 96"/>
          <p:cNvSpPr/>
          <p:nvPr/>
        </p:nvSpPr>
        <p:spPr>
          <a:xfrm>
            <a:off x="5990475" y="2568753"/>
            <a:ext cx="1828083" cy="230832"/>
          </a:xfrm>
          <a:prstGeom prst="rect">
            <a:avLst/>
          </a:prstGeom>
        </p:spPr>
        <p:txBody>
          <a:bodyPr wrap="square">
            <a:spAutoFit/>
          </a:bodyPr>
          <a:lstStyle/>
          <a:p>
            <a:r>
              <a:rPr lang="en-US" sz="900" b="1" dirty="0" smtClean="0">
                <a:solidFill>
                  <a:schemeClr val="accent6"/>
                </a:solidFill>
                <a:latin typeface="Arial"/>
                <a:cs typeface="Arial"/>
              </a:rPr>
              <a:t>Financial institutions</a:t>
            </a:r>
            <a:endParaRPr lang="en-US" sz="900" b="1" dirty="0">
              <a:solidFill>
                <a:schemeClr val="accent6"/>
              </a:solidFill>
              <a:latin typeface="Arial"/>
              <a:cs typeface="Arial"/>
            </a:endParaRPr>
          </a:p>
        </p:txBody>
      </p:sp>
      <p:sp>
        <p:nvSpPr>
          <p:cNvPr id="98" name="Rektangel 97"/>
          <p:cNvSpPr/>
          <p:nvPr/>
        </p:nvSpPr>
        <p:spPr>
          <a:xfrm>
            <a:off x="5990475" y="2232192"/>
            <a:ext cx="1828083" cy="477054"/>
          </a:xfrm>
          <a:prstGeom prst="rect">
            <a:avLst/>
          </a:prstGeom>
        </p:spPr>
        <p:txBody>
          <a:bodyPr wrap="square">
            <a:spAutoFit/>
          </a:bodyPr>
          <a:lstStyle/>
          <a:p>
            <a:r>
              <a:rPr lang="en-US" sz="2500" dirty="0" smtClean="0">
                <a:solidFill>
                  <a:schemeClr val="accent1"/>
                </a:solidFill>
                <a:latin typeface="Arial"/>
                <a:cs typeface="Arial"/>
              </a:rPr>
              <a:t>3000+</a:t>
            </a:r>
            <a:endParaRPr lang="en-US" sz="2500" dirty="0">
              <a:solidFill>
                <a:schemeClr val="accent1"/>
              </a:solidFill>
              <a:latin typeface="Arial"/>
              <a:cs typeface="Arial"/>
            </a:endParaRPr>
          </a:p>
        </p:txBody>
      </p:sp>
      <p:cxnSp>
        <p:nvCxnSpPr>
          <p:cNvPr id="42" name="Rak 41"/>
          <p:cNvCxnSpPr/>
          <p:nvPr/>
        </p:nvCxnSpPr>
        <p:spPr>
          <a:xfrm>
            <a:off x="6097210" y="1590841"/>
            <a:ext cx="2390090" cy="1"/>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34" name="Rektangel 96"/>
          <p:cNvSpPr/>
          <p:nvPr/>
        </p:nvSpPr>
        <p:spPr>
          <a:xfrm>
            <a:off x="6001357" y="3145704"/>
            <a:ext cx="1828083" cy="230832"/>
          </a:xfrm>
          <a:prstGeom prst="rect">
            <a:avLst/>
          </a:prstGeom>
        </p:spPr>
        <p:txBody>
          <a:bodyPr wrap="square">
            <a:spAutoFit/>
          </a:bodyPr>
          <a:lstStyle/>
          <a:p>
            <a:r>
              <a:rPr lang="en-US" sz="900" b="1" dirty="0" smtClean="0">
                <a:solidFill>
                  <a:schemeClr val="accent6"/>
                </a:solidFill>
                <a:latin typeface="Arial"/>
                <a:cs typeface="Arial"/>
              </a:rPr>
              <a:t>Mobile operators</a:t>
            </a:r>
            <a:endParaRPr lang="en-US" sz="900" b="1" dirty="0">
              <a:solidFill>
                <a:schemeClr val="accent6"/>
              </a:solidFill>
              <a:latin typeface="Arial"/>
              <a:cs typeface="Arial"/>
            </a:endParaRPr>
          </a:p>
        </p:txBody>
      </p:sp>
      <p:sp>
        <p:nvSpPr>
          <p:cNvPr id="38" name="Rektangel 97"/>
          <p:cNvSpPr/>
          <p:nvPr/>
        </p:nvSpPr>
        <p:spPr>
          <a:xfrm>
            <a:off x="6001357" y="2821843"/>
            <a:ext cx="1828083" cy="477054"/>
          </a:xfrm>
          <a:prstGeom prst="rect">
            <a:avLst/>
          </a:prstGeom>
        </p:spPr>
        <p:txBody>
          <a:bodyPr wrap="square">
            <a:spAutoFit/>
          </a:bodyPr>
          <a:lstStyle/>
          <a:p>
            <a:r>
              <a:rPr lang="en-US" sz="2500" dirty="0" smtClean="0">
                <a:solidFill>
                  <a:schemeClr val="accent1"/>
                </a:solidFill>
                <a:latin typeface="Arial"/>
                <a:cs typeface="Arial"/>
              </a:rPr>
              <a:t>450+</a:t>
            </a:r>
            <a:endParaRPr lang="en-US" sz="2500" dirty="0">
              <a:solidFill>
                <a:schemeClr val="accent1"/>
              </a:solidFill>
              <a:latin typeface="Arial"/>
              <a:cs typeface="Arial"/>
            </a:endParaRPr>
          </a:p>
        </p:txBody>
      </p:sp>
      <p:sp>
        <p:nvSpPr>
          <p:cNvPr id="39" name="Rektangel 96"/>
          <p:cNvSpPr/>
          <p:nvPr/>
        </p:nvSpPr>
        <p:spPr>
          <a:xfrm>
            <a:off x="6023125" y="3739890"/>
            <a:ext cx="1828083" cy="230832"/>
          </a:xfrm>
          <a:prstGeom prst="rect">
            <a:avLst/>
          </a:prstGeom>
        </p:spPr>
        <p:txBody>
          <a:bodyPr wrap="square">
            <a:spAutoFit/>
          </a:bodyPr>
          <a:lstStyle/>
          <a:p>
            <a:r>
              <a:rPr lang="en-US" sz="900" b="1" dirty="0" err="1" smtClean="0">
                <a:solidFill>
                  <a:schemeClr val="accent6"/>
                </a:solidFill>
                <a:latin typeface="Arial"/>
                <a:cs typeface="Arial"/>
              </a:rPr>
              <a:t>eGovernment</a:t>
            </a:r>
            <a:r>
              <a:rPr lang="en-US" sz="900" b="1" dirty="0" smtClean="0">
                <a:solidFill>
                  <a:schemeClr val="accent6"/>
                </a:solidFill>
                <a:latin typeface="Arial"/>
                <a:cs typeface="Arial"/>
              </a:rPr>
              <a:t> programs</a:t>
            </a:r>
            <a:endParaRPr lang="en-US" sz="900" b="1" dirty="0">
              <a:solidFill>
                <a:schemeClr val="accent6"/>
              </a:solidFill>
              <a:latin typeface="Arial"/>
              <a:cs typeface="Arial"/>
            </a:endParaRPr>
          </a:p>
        </p:txBody>
      </p:sp>
      <p:sp>
        <p:nvSpPr>
          <p:cNvPr id="40" name="Rektangel 97"/>
          <p:cNvSpPr/>
          <p:nvPr/>
        </p:nvSpPr>
        <p:spPr>
          <a:xfrm>
            <a:off x="6023125" y="3416030"/>
            <a:ext cx="1828083" cy="477054"/>
          </a:xfrm>
          <a:prstGeom prst="rect">
            <a:avLst/>
          </a:prstGeom>
        </p:spPr>
        <p:txBody>
          <a:bodyPr wrap="square">
            <a:spAutoFit/>
          </a:bodyPr>
          <a:lstStyle/>
          <a:p>
            <a:r>
              <a:rPr lang="en-US" sz="2500" smtClean="0">
                <a:solidFill>
                  <a:schemeClr val="accent1"/>
                </a:solidFill>
                <a:latin typeface="Arial"/>
                <a:cs typeface="Arial"/>
              </a:rPr>
              <a:t>80</a:t>
            </a:r>
            <a:endParaRPr lang="en-US" sz="2500">
              <a:solidFill>
                <a:schemeClr val="accent1"/>
              </a:solidFill>
              <a:latin typeface="Arial"/>
              <a:cs typeface="Arial"/>
            </a:endParaRPr>
          </a:p>
        </p:txBody>
      </p:sp>
      <p:pic>
        <p:nvPicPr>
          <p:cNvPr id="45" name="Picture Placeholder 8" descr="Hands_cube_Lores_RGB.psd"/>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549211" y="1254362"/>
            <a:ext cx="5178664" cy="2940524"/>
          </a:xfrm>
          <a:prstGeom prst="rect">
            <a:avLst/>
          </a:prstGeom>
          <a:effectLst>
            <a:outerShdw blurRad="50800" dist="38100" dir="2700000" algn="tl" rotWithShape="0">
              <a:srgbClr val="000000">
                <a:alpha val="43000"/>
              </a:srgbClr>
            </a:outerShdw>
          </a:effectLst>
        </p:spPr>
      </p:pic>
      <p:pic>
        <p:nvPicPr>
          <p:cNvPr id="20" name="Picture 2"/>
          <p:cNvPicPr>
            <a:picLocks noChangeAspect="1" noChangeArrowheads="1"/>
          </p:cNvPicPr>
          <p:nvPr/>
        </p:nvPicPr>
        <p:blipFill>
          <a:blip r:embed="rId6" cstate="print">
            <a:extLst>
              <a:ext uri="{28A0092B-C50C-407E-A947-70E740481C1C}">
                <a14:useLocalDpi xmlns:a14="http://schemas.microsoft.com/office/drawing/2010/main" val="0"/>
              </a:ext>
            </a:extLst>
          </a:blip>
          <a:stretch>
            <a:fillRect/>
          </a:stretch>
        </p:blipFill>
        <p:spPr bwMode="auto">
          <a:xfrm>
            <a:off x="7868190" y="4728072"/>
            <a:ext cx="954531" cy="292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21339119"/>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Object 10" hidden="1"/>
          <p:cNvGraphicFramePr>
            <a:graphicFrameLocks noChangeAspect="1"/>
          </p:cNvGraphicFramePr>
          <p:nvPr>
            <p:custDataLst>
              <p:tags r:id="rId2"/>
            </p:custDataLst>
            <p:extLst>
              <p:ext uri="{D42A27DB-BD31-4B8C-83A1-F6EECF244321}">
                <p14:modId xmlns:p14="http://schemas.microsoft.com/office/powerpoint/2010/main" val="996307918"/>
              </p:ext>
            </p:extLst>
          </p:nvPr>
        </p:nvGraphicFramePr>
        <p:xfrm>
          <a:off x="1589" y="1192"/>
          <a:ext cx="1587" cy="1190"/>
        </p:xfrm>
        <a:graphic>
          <a:graphicData uri="http://schemas.openxmlformats.org/presentationml/2006/ole">
            <mc:AlternateContent xmlns:mc="http://schemas.openxmlformats.org/markup-compatibility/2006">
              <mc:Choice xmlns:v="urn:schemas-microsoft-com:vml" Requires="v">
                <p:oleObj spid="_x0000_s1100" name="think-cell Slide" r:id="rId4" imgW="270" imgH="270" progId="TCLayout.ActiveDocument.1">
                  <p:embed/>
                </p:oleObj>
              </mc:Choice>
              <mc:Fallback>
                <p:oleObj name="think-cell Slide" r:id="rId4" imgW="270" imgH="270" progId="TCLayout.ActiveDocument.1">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89" y="1192"/>
                        <a:ext cx="1587" cy="119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64" name="Bildobjekt 5" descr="global-footprint-bg.jpg"/>
          <p:cNvPicPr>
            <a:picLocks noChangeAspect="1"/>
          </p:cNvPicPr>
          <p:nvPr/>
        </p:nvPicPr>
        <p:blipFill rotWithShape="1">
          <a:blip r:embed="rId6">
            <a:extLst>
              <a:ext uri="{28A0092B-C50C-407E-A947-70E740481C1C}">
                <a14:useLocalDpi xmlns:a14="http://schemas.microsoft.com/office/drawing/2010/main" val="0"/>
              </a:ext>
            </a:extLst>
          </a:blip>
          <a:srcRect t="9396" r="744"/>
          <a:stretch/>
        </p:blipFill>
        <p:spPr>
          <a:xfrm>
            <a:off x="0" y="0"/>
            <a:ext cx="9144000" cy="5143499"/>
          </a:xfrm>
          <a:prstGeom prst="rect">
            <a:avLst/>
          </a:prstGeom>
        </p:spPr>
      </p:pic>
      <p:sp>
        <p:nvSpPr>
          <p:cNvPr id="2" name="Title 1"/>
          <p:cNvSpPr>
            <a:spLocks noGrp="1"/>
          </p:cNvSpPr>
          <p:nvPr>
            <p:ph type="title"/>
          </p:nvPr>
        </p:nvSpPr>
        <p:spPr>
          <a:xfrm>
            <a:off x="457200" y="251886"/>
            <a:ext cx="8229600" cy="423784"/>
          </a:xfrm>
        </p:spPr>
        <p:txBody>
          <a:bodyPr>
            <a:noAutofit/>
          </a:bodyPr>
          <a:lstStyle/>
          <a:p>
            <a:r>
              <a:rPr lang="en-US" sz="2400" dirty="0" err="1">
                <a:solidFill>
                  <a:srgbClr val="FA821E"/>
                </a:solidFill>
                <a:latin typeface="Arial"/>
                <a:cs typeface="Arial"/>
              </a:rPr>
              <a:t>Gemalto</a:t>
            </a:r>
            <a:r>
              <a:rPr lang="en-US" sz="2400" dirty="0">
                <a:solidFill>
                  <a:srgbClr val="FA821E"/>
                </a:solidFill>
                <a:latin typeface="Arial"/>
                <a:cs typeface="Arial"/>
              </a:rPr>
              <a:t> M2M </a:t>
            </a:r>
            <a:r>
              <a:rPr lang="en-US" sz="2400" dirty="0" smtClean="0">
                <a:solidFill>
                  <a:srgbClr val="FA821E"/>
                </a:solidFill>
                <a:latin typeface="Arial"/>
                <a:cs typeface="Arial"/>
              </a:rPr>
              <a:t>Solutions </a:t>
            </a:r>
            <a:r>
              <a:rPr lang="en-US" sz="2400" dirty="0">
                <a:solidFill>
                  <a:srgbClr val="FA821E"/>
                </a:solidFill>
                <a:latin typeface="Arial"/>
                <a:cs typeface="Arial"/>
              </a:rPr>
              <a:t>E</a:t>
            </a:r>
            <a:r>
              <a:rPr lang="en-US" sz="2400" dirty="0" smtClean="0">
                <a:solidFill>
                  <a:srgbClr val="FA821E"/>
                </a:solidFill>
                <a:latin typeface="Arial"/>
                <a:cs typeface="Arial"/>
              </a:rPr>
              <a:t>nable </a:t>
            </a:r>
            <a:r>
              <a:rPr lang="en-US" sz="2400" dirty="0">
                <a:solidFill>
                  <a:srgbClr val="FA821E"/>
                </a:solidFill>
                <a:latin typeface="Arial"/>
                <a:cs typeface="Arial"/>
              </a:rPr>
              <a:t>a </a:t>
            </a:r>
            <a:r>
              <a:rPr lang="en-US" sz="2400" dirty="0" smtClean="0">
                <a:solidFill>
                  <a:srgbClr val="FA821E"/>
                </a:solidFill>
                <a:latin typeface="Arial"/>
                <a:cs typeface="Arial"/>
              </a:rPr>
              <a:t>Connected </a:t>
            </a:r>
            <a:r>
              <a:rPr lang="en-US" sz="2400" dirty="0">
                <a:solidFill>
                  <a:srgbClr val="FA821E"/>
                </a:solidFill>
                <a:latin typeface="Arial"/>
                <a:cs typeface="Arial"/>
              </a:rPr>
              <a:t>W</a:t>
            </a:r>
            <a:r>
              <a:rPr lang="en-US" sz="2400" dirty="0" smtClean="0">
                <a:solidFill>
                  <a:srgbClr val="FA821E"/>
                </a:solidFill>
                <a:latin typeface="Arial"/>
                <a:cs typeface="Arial"/>
              </a:rPr>
              <a:t>orld</a:t>
            </a:r>
            <a:endParaRPr lang="en-US" sz="2400" dirty="0">
              <a:solidFill>
                <a:srgbClr val="FA821E"/>
              </a:solidFill>
              <a:latin typeface="Arial"/>
              <a:cs typeface="Arial"/>
            </a:endParaRPr>
          </a:p>
        </p:txBody>
      </p:sp>
      <p:sp>
        <p:nvSpPr>
          <p:cNvPr id="3" name="Footer Placeholder 2"/>
          <p:cNvSpPr>
            <a:spLocks noGrp="1"/>
          </p:cNvSpPr>
          <p:nvPr>
            <p:ph type="ftr" sz="quarter" idx="3"/>
          </p:nvPr>
        </p:nvSpPr>
        <p:spPr>
          <a:xfrm>
            <a:off x="247650" y="4763740"/>
            <a:ext cx="2895600" cy="153888"/>
          </a:xfrm>
        </p:spPr>
        <p:txBody>
          <a:bodyPr/>
          <a:lstStyle/>
          <a:p>
            <a:r>
              <a:rPr lang="sv-SE" dirty="0" smtClean="0"/>
              <a:t>|  Gemalto M2M</a:t>
            </a:r>
            <a:endParaRPr lang="en-US" dirty="0"/>
          </a:p>
        </p:txBody>
      </p:sp>
      <p:sp>
        <p:nvSpPr>
          <p:cNvPr id="5" name="Slide Number Placeholder 4"/>
          <p:cNvSpPr>
            <a:spLocks noGrp="1"/>
          </p:cNvSpPr>
          <p:nvPr>
            <p:ph type="sldNum" sz="quarter" idx="4"/>
          </p:nvPr>
        </p:nvSpPr>
        <p:spPr>
          <a:xfrm>
            <a:off x="-76200" y="4765247"/>
            <a:ext cx="266700" cy="153888"/>
          </a:xfrm>
        </p:spPr>
        <p:txBody>
          <a:bodyPr/>
          <a:lstStyle/>
          <a:p>
            <a:fld id="{21DD069B-AC54-4A5D-8190-A1CB62E1E50C}" type="slidenum">
              <a:rPr lang="en-GB" smtClean="0"/>
              <a:pPr/>
              <a:t>33</a:t>
            </a:fld>
            <a:endParaRPr lang="en-GB" dirty="0"/>
          </a:p>
        </p:txBody>
      </p:sp>
      <p:pic>
        <p:nvPicPr>
          <p:cNvPr id="51" name="Bildobjekt 34" descr="short-facts-1.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08000" y="670559"/>
            <a:ext cx="7320280" cy="3680461"/>
          </a:xfrm>
          <a:prstGeom prst="rect">
            <a:avLst/>
          </a:prstGeom>
          <a:effectLst>
            <a:outerShdw blurRad="50800" dist="38100" dir="2700000" algn="tl" rotWithShape="0">
              <a:srgbClr val="000000">
                <a:alpha val="43000"/>
              </a:srgbClr>
            </a:outerShdw>
          </a:effectLst>
        </p:spPr>
      </p:pic>
      <p:sp>
        <p:nvSpPr>
          <p:cNvPr id="52" name="Rektangel 64"/>
          <p:cNvSpPr/>
          <p:nvPr/>
        </p:nvSpPr>
        <p:spPr>
          <a:xfrm>
            <a:off x="1263548" y="947993"/>
            <a:ext cx="3593475" cy="369332"/>
          </a:xfrm>
          <a:prstGeom prst="rect">
            <a:avLst/>
          </a:prstGeom>
        </p:spPr>
        <p:txBody>
          <a:bodyPr wrap="square">
            <a:spAutoFit/>
          </a:bodyPr>
          <a:lstStyle/>
          <a:p>
            <a:pPr algn="ctr"/>
            <a:r>
              <a:rPr lang="sv-SE" b="1" dirty="0" smtClean="0">
                <a:latin typeface="Arial"/>
                <a:cs typeface="Arial"/>
              </a:rPr>
              <a:t>GEMALTO M2M</a:t>
            </a:r>
            <a:endParaRPr lang="en-US" b="1" dirty="0">
              <a:latin typeface="Arial"/>
              <a:cs typeface="Arial"/>
            </a:endParaRPr>
          </a:p>
        </p:txBody>
      </p:sp>
      <p:cxnSp>
        <p:nvCxnSpPr>
          <p:cNvPr id="53" name="Rak 66"/>
          <p:cNvCxnSpPr/>
          <p:nvPr/>
        </p:nvCxnSpPr>
        <p:spPr>
          <a:xfrm>
            <a:off x="127000" y="1302652"/>
            <a:ext cx="5778500" cy="0"/>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54" name="Rectangle 53"/>
          <p:cNvSpPr/>
          <p:nvPr/>
        </p:nvSpPr>
        <p:spPr>
          <a:xfrm>
            <a:off x="104140" y="1364974"/>
            <a:ext cx="6108700" cy="1631216"/>
          </a:xfrm>
          <a:prstGeom prst="rect">
            <a:avLst/>
          </a:prstGeom>
        </p:spPr>
        <p:txBody>
          <a:bodyPr wrap="square">
            <a:spAutoFit/>
          </a:bodyPr>
          <a:lstStyle/>
          <a:p>
            <a:pPr marL="239275" lvl="2" indent="-241300">
              <a:spcBef>
                <a:spcPts val="600"/>
              </a:spcBef>
              <a:buClr>
                <a:srgbClr val="FF8200"/>
              </a:buClr>
              <a:buSzPct val="100000"/>
              <a:buBlip>
                <a:blip r:embed="rId8"/>
              </a:buBlip>
            </a:pPr>
            <a:r>
              <a:rPr lang="de-DE" sz="1600" dirty="0">
                <a:cs typeface="Helvetica" pitchFamily="34" charset="0"/>
              </a:rPr>
              <a:t>We help customers around the world connect their machines</a:t>
            </a:r>
            <a:endParaRPr lang="en-US" sz="1600" dirty="0">
              <a:cs typeface="Helvetica" pitchFamily="34" charset="0"/>
            </a:endParaRPr>
          </a:p>
          <a:p>
            <a:pPr marL="239275" lvl="2" indent="-241300">
              <a:spcBef>
                <a:spcPts val="600"/>
              </a:spcBef>
              <a:buClr>
                <a:srgbClr val="FF8200"/>
              </a:buClr>
              <a:buSzPct val="100000"/>
              <a:buBlip>
                <a:blip r:embed="rId8"/>
              </a:buBlip>
            </a:pPr>
            <a:r>
              <a:rPr lang="de-DE" sz="1600" dirty="0">
                <a:cs typeface="Helvetica" pitchFamily="34" charset="0"/>
              </a:rPr>
              <a:t>Invented cellular M2M in 1994</a:t>
            </a:r>
          </a:p>
          <a:p>
            <a:pPr marL="239275" lvl="2" indent="-241300">
              <a:spcBef>
                <a:spcPts val="600"/>
              </a:spcBef>
              <a:buClr>
                <a:srgbClr val="FF8200"/>
              </a:buClr>
              <a:buSzPct val="100000"/>
              <a:buBlip>
                <a:blip r:embed="rId8"/>
              </a:buBlip>
            </a:pPr>
            <a:r>
              <a:rPr lang="de-DE" sz="1600" dirty="0">
                <a:cs typeface="Helvetica" pitchFamily="34" charset="0"/>
              </a:rPr>
              <a:t>We brought Java to M2M</a:t>
            </a:r>
          </a:p>
          <a:p>
            <a:pPr marL="239275" lvl="2" indent="-241300">
              <a:spcBef>
                <a:spcPts val="600"/>
              </a:spcBef>
              <a:buClr>
                <a:srgbClr val="FF8200"/>
              </a:buClr>
              <a:buSzPct val="100000"/>
              <a:buBlip>
                <a:blip r:embed="rId8"/>
              </a:buBlip>
            </a:pPr>
            <a:r>
              <a:rPr lang="de-DE" sz="1600" dirty="0">
                <a:cs typeface="Helvetica" pitchFamily="34" charset="0"/>
              </a:rPr>
              <a:t>Supporting more than 50 million devices in the field</a:t>
            </a:r>
          </a:p>
          <a:p>
            <a:pPr marL="239275" lvl="2" indent="-241300">
              <a:spcBef>
                <a:spcPts val="600"/>
              </a:spcBef>
              <a:buClr>
                <a:srgbClr val="FF8200"/>
              </a:buClr>
              <a:buSzPct val="100000"/>
              <a:buBlip>
                <a:blip r:embed="rId8"/>
              </a:buBlip>
            </a:pPr>
            <a:r>
              <a:rPr lang="en-US" sz="1600" dirty="0">
                <a:cs typeface="Helvetica" pitchFamily="34" charset="0"/>
              </a:rPr>
              <a:t>Our </a:t>
            </a:r>
            <a:r>
              <a:rPr lang="en-US" sz="1600" dirty="0" smtClean="0">
                <a:cs typeface="Helvetica" pitchFamily="34" charset="0"/>
              </a:rPr>
              <a:t>solutions:</a:t>
            </a:r>
            <a:endParaRPr lang="en-US" sz="1600" dirty="0">
              <a:cs typeface="Helvetica" pitchFamily="34" charset="0"/>
            </a:endParaRPr>
          </a:p>
        </p:txBody>
      </p:sp>
      <p:sp>
        <p:nvSpPr>
          <p:cNvPr id="8" name="TextBox 7"/>
          <p:cNvSpPr txBox="1"/>
          <p:nvPr/>
        </p:nvSpPr>
        <p:spPr>
          <a:xfrm>
            <a:off x="7620" y="2987040"/>
            <a:ext cx="3162300" cy="892552"/>
          </a:xfrm>
          <a:prstGeom prst="rect">
            <a:avLst/>
          </a:prstGeom>
          <a:noFill/>
        </p:spPr>
        <p:txBody>
          <a:bodyPr wrap="square" rtlCol="0">
            <a:spAutoFit/>
          </a:bodyPr>
          <a:lstStyle/>
          <a:p>
            <a:pPr marL="539750" lvl="3" indent="-182563">
              <a:spcBef>
                <a:spcPts val="600"/>
              </a:spcBef>
              <a:buClr>
                <a:schemeClr val="tx1"/>
              </a:buClr>
              <a:buFont typeface="Arial" pitchFamily="34" charset="0"/>
              <a:buChar char="•"/>
            </a:pPr>
            <a:r>
              <a:rPr lang="en-US" sz="1400" dirty="0">
                <a:cs typeface="Helvetica" pitchFamily="34" charset="0"/>
              </a:rPr>
              <a:t>Enable new business models</a:t>
            </a:r>
          </a:p>
          <a:p>
            <a:pPr marL="539750" lvl="3" indent="-182563">
              <a:spcBef>
                <a:spcPts val="600"/>
              </a:spcBef>
              <a:buClr>
                <a:schemeClr val="tx1"/>
              </a:buClr>
              <a:buFont typeface="Arial" pitchFamily="34" charset="0"/>
              <a:buChar char="•"/>
            </a:pPr>
            <a:r>
              <a:rPr lang="en-US" sz="1400" dirty="0">
                <a:cs typeface="Helvetica" pitchFamily="34" charset="0"/>
              </a:rPr>
              <a:t>Automate industrial processes</a:t>
            </a:r>
          </a:p>
          <a:p>
            <a:pPr marL="539750" lvl="3" indent="-182563">
              <a:spcBef>
                <a:spcPts val="600"/>
              </a:spcBef>
              <a:buClr>
                <a:schemeClr val="tx1"/>
              </a:buClr>
              <a:buFont typeface="Arial" pitchFamily="34" charset="0"/>
              <a:buChar char="•"/>
            </a:pPr>
            <a:r>
              <a:rPr lang="en-US" sz="1400" dirty="0">
                <a:cs typeface="Helvetica" pitchFamily="34" charset="0"/>
              </a:rPr>
              <a:t>Reduce support </a:t>
            </a:r>
            <a:r>
              <a:rPr lang="en-US" sz="1400" dirty="0" smtClean="0">
                <a:cs typeface="Helvetica" pitchFamily="34" charset="0"/>
              </a:rPr>
              <a:t>costs</a:t>
            </a:r>
            <a:endParaRPr lang="en-US" sz="1400" dirty="0">
              <a:cs typeface="Helvetica" pitchFamily="34" charset="0"/>
            </a:endParaRPr>
          </a:p>
        </p:txBody>
      </p:sp>
      <p:sp>
        <p:nvSpPr>
          <p:cNvPr id="15" name="TextBox 14"/>
          <p:cNvSpPr txBox="1"/>
          <p:nvPr/>
        </p:nvSpPr>
        <p:spPr>
          <a:xfrm>
            <a:off x="2827020" y="2987040"/>
            <a:ext cx="3136900" cy="984885"/>
          </a:xfrm>
          <a:prstGeom prst="rect">
            <a:avLst/>
          </a:prstGeom>
          <a:noFill/>
        </p:spPr>
        <p:txBody>
          <a:bodyPr wrap="square" rtlCol="0">
            <a:spAutoFit/>
          </a:bodyPr>
          <a:lstStyle/>
          <a:p>
            <a:pPr marL="539750" lvl="3" indent="-182563">
              <a:spcBef>
                <a:spcPts val="600"/>
              </a:spcBef>
              <a:buClr>
                <a:schemeClr val="tx1"/>
              </a:buClr>
              <a:buFont typeface="Arial" pitchFamily="34" charset="0"/>
              <a:buChar char="•"/>
            </a:pPr>
            <a:r>
              <a:rPr lang="en-US" sz="1400" dirty="0" smtClean="0">
                <a:cs typeface="Helvetica" pitchFamily="34" charset="0"/>
              </a:rPr>
              <a:t>Optimize </a:t>
            </a:r>
            <a:r>
              <a:rPr lang="en-US" sz="1400" dirty="0">
                <a:cs typeface="Helvetica" pitchFamily="34" charset="0"/>
              </a:rPr>
              <a:t>use of resources</a:t>
            </a:r>
          </a:p>
          <a:p>
            <a:pPr marL="539750" lvl="3" indent="-182563">
              <a:spcBef>
                <a:spcPts val="600"/>
              </a:spcBef>
              <a:buClr>
                <a:schemeClr val="tx1"/>
              </a:buClr>
              <a:buFont typeface="Arial" pitchFamily="34" charset="0"/>
              <a:buChar char="•"/>
            </a:pPr>
            <a:r>
              <a:rPr lang="en-US" sz="1400" dirty="0">
                <a:cs typeface="Helvetica" pitchFamily="34" charset="0"/>
              </a:rPr>
              <a:t>Work reliably for a long time</a:t>
            </a:r>
          </a:p>
          <a:p>
            <a:pPr>
              <a:spcBef>
                <a:spcPts val="600"/>
              </a:spcBef>
            </a:pPr>
            <a:endParaRPr lang="en-US" sz="2000" dirty="0" err="1" smtClean="0">
              <a:solidFill>
                <a:schemeClr val="tx2"/>
              </a:solidFill>
            </a:endParaRPr>
          </a:p>
        </p:txBody>
      </p:sp>
    </p:spTree>
    <p:extLst>
      <p:ext uri="{BB962C8B-B14F-4D97-AF65-F5344CB8AC3E}">
        <p14:creationId xmlns:p14="http://schemas.microsoft.com/office/powerpoint/2010/main" val="888214510"/>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Object 10" hidden="1"/>
          <p:cNvGraphicFramePr>
            <a:graphicFrameLocks noChangeAspect="1"/>
          </p:cNvGraphicFramePr>
          <p:nvPr>
            <p:custDataLst>
              <p:tags r:id="rId2"/>
            </p:custDataLst>
            <p:extLst>
              <p:ext uri="{D42A27DB-BD31-4B8C-83A1-F6EECF244321}">
                <p14:modId xmlns:p14="http://schemas.microsoft.com/office/powerpoint/2010/main" val="2181700481"/>
              </p:ext>
            </p:extLst>
          </p:nvPr>
        </p:nvGraphicFramePr>
        <p:xfrm>
          <a:off x="1589" y="1192"/>
          <a:ext cx="1587" cy="1190"/>
        </p:xfrm>
        <a:graphic>
          <a:graphicData uri="http://schemas.openxmlformats.org/presentationml/2006/ole">
            <mc:AlternateContent xmlns:mc="http://schemas.openxmlformats.org/markup-compatibility/2006">
              <mc:Choice xmlns:v="urn:schemas-microsoft-com:vml" Requires="v">
                <p:oleObj spid="_x0000_s2124" name="think-cell Slide" r:id="rId4" imgW="270" imgH="270" progId="TCLayout.ActiveDocument.1">
                  <p:embed/>
                </p:oleObj>
              </mc:Choice>
              <mc:Fallback>
                <p:oleObj name="think-cell Slide" r:id="rId4" imgW="270" imgH="270" progId="TCLayout.ActiveDocument.1">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89" y="1192"/>
                        <a:ext cx="1587" cy="119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55" name="Picture 2" descr="C:\Data\Marketing\Company presentation\Wimmelbild\wimmelbild_output\overview (00000)_1.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31229" b="9889"/>
          <a:stretch/>
        </p:blipFill>
        <p:spPr bwMode="auto">
          <a:xfrm>
            <a:off x="756620" y="1061387"/>
            <a:ext cx="7990258" cy="3074413"/>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457200" y="429686"/>
            <a:ext cx="8229600" cy="423784"/>
          </a:xfrm>
        </p:spPr>
        <p:txBody>
          <a:bodyPr>
            <a:normAutofit fontScale="90000"/>
          </a:bodyPr>
          <a:lstStyle/>
          <a:p>
            <a:r>
              <a:rPr lang="de-DE" dirty="0">
                <a:solidFill>
                  <a:srgbClr val="FA821E"/>
                </a:solidFill>
              </a:rPr>
              <a:t>Gemalto M2M </a:t>
            </a:r>
            <a:r>
              <a:rPr lang="de-DE" dirty="0" err="1" smtClean="0">
                <a:solidFill>
                  <a:srgbClr val="FA821E"/>
                </a:solidFill>
              </a:rPr>
              <a:t>Connects</a:t>
            </a:r>
            <a:r>
              <a:rPr lang="de-DE" dirty="0" smtClean="0">
                <a:solidFill>
                  <a:srgbClr val="FA821E"/>
                </a:solidFill>
              </a:rPr>
              <a:t> </a:t>
            </a:r>
            <a:r>
              <a:rPr lang="de-DE" dirty="0" err="1">
                <a:solidFill>
                  <a:srgbClr val="FA821E"/>
                </a:solidFill>
              </a:rPr>
              <a:t>the</a:t>
            </a:r>
            <a:r>
              <a:rPr lang="de-DE" dirty="0">
                <a:solidFill>
                  <a:srgbClr val="FA821E"/>
                </a:solidFill>
              </a:rPr>
              <a:t> </a:t>
            </a:r>
            <a:r>
              <a:rPr lang="de-DE" dirty="0" smtClean="0">
                <a:solidFill>
                  <a:srgbClr val="FA821E"/>
                </a:solidFill>
              </a:rPr>
              <a:t>World </a:t>
            </a:r>
            <a:r>
              <a:rPr lang="de-DE" dirty="0" err="1">
                <a:solidFill>
                  <a:srgbClr val="FA821E"/>
                </a:solidFill>
              </a:rPr>
              <a:t>A</a:t>
            </a:r>
            <a:r>
              <a:rPr lang="de-DE" dirty="0" err="1" smtClean="0">
                <a:solidFill>
                  <a:srgbClr val="FA821E"/>
                </a:solidFill>
              </a:rPr>
              <a:t>round</a:t>
            </a:r>
            <a:r>
              <a:rPr lang="de-DE" dirty="0" smtClean="0">
                <a:solidFill>
                  <a:srgbClr val="FA821E"/>
                </a:solidFill>
              </a:rPr>
              <a:t> </a:t>
            </a:r>
            <a:r>
              <a:rPr lang="de-DE" dirty="0" err="1" smtClean="0">
                <a:solidFill>
                  <a:srgbClr val="FA821E"/>
                </a:solidFill>
              </a:rPr>
              <a:t>You</a:t>
            </a:r>
            <a:r>
              <a:rPr lang="de-DE" dirty="0" smtClean="0">
                <a:solidFill>
                  <a:srgbClr val="FA821E"/>
                </a:solidFill>
              </a:rPr>
              <a:t> </a:t>
            </a:r>
            <a:r>
              <a:rPr lang="de-DE" dirty="0">
                <a:solidFill>
                  <a:srgbClr val="FA821E"/>
                </a:solidFill>
              </a:rPr>
              <a:t>...</a:t>
            </a:r>
            <a:endParaRPr lang="en-US" dirty="0">
              <a:solidFill>
                <a:srgbClr val="FA821E"/>
              </a:solidFill>
            </a:endParaRPr>
          </a:p>
        </p:txBody>
      </p:sp>
      <p:sp>
        <p:nvSpPr>
          <p:cNvPr id="3" name="Footer Placeholder 2"/>
          <p:cNvSpPr>
            <a:spLocks noGrp="1"/>
          </p:cNvSpPr>
          <p:nvPr>
            <p:ph type="ftr" sz="quarter" idx="3"/>
          </p:nvPr>
        </p:nvSpPr>
        <p:spPr>
          <a:xfrm>
            <a:off x="717550" y="4484340"/>
            <a:ext cx="2895600" cy="153888"/>
          </a:xfrm>
        </p:spPr>
        <p:txBody>
          <a:bodyPr/>
          <a:lstStyle/>
          <a:p>
            <a:r>
              <a:rPr lang="sv-SE" dirty="0" smtClean="0"/>
              <a:t>|  Gemalto M2M</a:t>
            </a:r>
            <a:endParaRPr lang="en-US" dirty="0"/>
          </a:p>
        </p:txBody>
      </p:sp>
      <p:sp>
        <p:nvSpPr>
          <p:cNvPr id="5" name="Slide Number Placeholder 4"/>
          <p:cNvSpPr>
            <a:spLocks noGrp="1"/>
          </p:cNvSpPr>
          <p:nvPr>
            <p:ph type="sldNum" sz="quarter" idx="4"/>
          </p:nvPr>
        </p:nvSpPr>
        <p:spPr>
          <a:xfrm>
            <a:off x="393700" y="4485847"/>
            <a:ext cx="266700" cy="153888"/>
          </a:xfrm>
        </p:spPr>
        <p:txBody>
          <a:bodyPr/>
          <a:lstStyle/>
          <a:p>
            <a:fld id="{21DD069B-AC54-4A5D-8190-A1CB62E1E50C}" type="slidenum">
              <a:rPr lang="en-GB" smtClean="0"/>
              <a:pPr/>
              <a:t>34</a:t>
            </a:fld>
            <a:endParaRPr lang="en-GB" dirty="0"/>
          </a:p>
        </p:txBody>
      </p:sp>
      <p:grpSp>
        <p:nvGrpSpPr>
          <p:cNvPr id="90" name="Group 89"/>
          <p:cNvGrpSpPr/>
          <p:nvPr/>
        </p:nvGrpSpPr>
        <p:grpSpPr>
          <a:xfrm>
            <a:off x="4924507" y="3111559"/>
            <a:ext cx="879343" cy="693376"/>
            <a:chOff x="9646918" y="2758440"/>
            <a:chExt cx="1242849" cy="883920"/>
          </a:xfrm>
          <a:effectLst>
            <a:glow rad="63500">
              <a:schemeClr val="accent5">
                <a:satMod val="175000"/>
                <a:alpha val="40000"/>
              </a:schemeClr>
            </a:glow>
          </a:effectLst>
        </p:grpSpPr>
        <p:cxnSp>
          <p:nvCxnSpPr>
            <p:cNvPr id="91" name="Straight Connector 90"/>
            <p:cNvCxnSpPr/>
            <p:nvPr/>
          </p:nvCxnSpPr>
          <p:spPr>
            <a:xfrm>
              <a:off x="9646920" y="2758440"/>
              <a:ext cx="0" cy="883920"/>
            </a:xfrm>
            <a:prstGeom prst="line">
              <a:avLst/>
            </a:prstGeom>
            <a:solidFill>
              <a:srgbClr val="E15A00">
                <a:alpha val="58000"/>
              </a:srgbClr>
            </a:solidFill>
            <a:ln w="28575" cap="flat" cmpd="sng" algn="ctr">
              <a:solidFill>
                <a:srgbClr val="E15A00">
                  <a:alpha val="74000"/>
                </a:srgbClr>
              </a:solidFill>
              <a:prstDash val="solid"/>
              <a:headEnd type="none" w="med" len="med"/>
              <a:tailEnd type="none" w="med" len="med"/>
            </a:ln>
            <a:effectLst/>
          </p:spPr>
        </p:cxnSp>
        <p:sp>
          <p:nvSpPr>
            <p:cNvPr id="92" name="Rectangle 91"/>
            <p:cNvSpPr/>
            <p:nvPr/>
          </p:nvSpPr>
          <p:spPr>
            <a:xfrm>
              <a:off x="9646918" y="2758440"/>
              <a:ext cx="1242849" cy="441960"/>
            </a:xfrm>
            <a:prstGeom prst="rect">
              <a:avLst/>
            </a:prstGeom>
            <a:solidFill>
              <a:srgbClr val="E15A00">
                <a:alpha val="58000"/>
              </a:srgbClr>
            </a:solidFill>
            <a:ln w="28575" cap="flat" cmpd="sng" algn="ctr">
              <a:solidFill>
                <a:srgbClr val="E15A00">
                  <a:alpha val="74000"/>
                </a:srgbClr>
              </a:solidFill>
              <a:prstDash val="solid"/>
              <a:headEnd type="none" w="med" len="med"/>
              <a:tailEnd type="none" w="med" len="med"/>
            </a:ln>
            <a:effectLst/>
          </p:spPr>
          <p:txBody>
            <a:bodyPr lIns="36000" tIns="0" rIns="36000" bIns="0" anchor="ctr"/>
            <a:lstStyle/>
            <a:p>
              <a:pPr indent="-182563" algn="ctr" fontAlgn="base">
                <a:lnSpc>
                  <a:spcPts val="1600"/>
                </a:lnSpc>
                <a:spcAft>
                  <a:spcPct val="0"/>
                </a:spcAft>
                <a:buClr>
                  <a:srgbClr val="F0B600"/>
                </a:buClr>
              </a:pPr>
              <a:r>
                <a:rPr lang="de-DE" sz="1400" b="1" kern="0" dirty="0">
                  <a:solidFill>
                    <a:prstClr val="white"/>
                  </a:solidFill>
                  <a:latin typeface="Calibri"/>
                  <a:cs typeface="Arial"/>
                </a:rPr>
                <a:t>eMobility</a:t>
              </a:r>
              <a:endParaRPr lang="en-US" sz="1400" b="1" kern="0" dirty="0">
                <a:solidFill>
                  <a:prstClr val="white"/>
                </a:solidFill>
                <a:latin typeface="Calibri"/>
                <a:cs typeface="Arial"/>
              </a:endParaRPr>
            </a:p>
          </p:txBody>
        </p:sp>
      </p:grpSp>
      <p:grpSp>
        <p:nvGrpSpPr>
          <p:cNvPr id="93" name="Group 92"/>
          <p:cNvGrpSpPr/>
          <p:nvPr/>
        </p:nvGrpSpPr>
        <p:grpSpPr>
          <a:xfrm>
            <a:off x="5935674" y="1643023"/>
            <a:ext cx="985466" cy="983784"/>
            <a:chOff x="9646920" y="2758440"/>
            <a:chExt cx="1127760" cy="1254138"/>
          </a:xfrm>
          <a:effectLst>
            <a:glow rad="63500">
              <a:schemeClr val="accent5">
                <a:satMod val="175000"/>
                <a:alpha val="40000"/>
              </a:schemeClr>
            </a:glow>
          </a:effectLst>
        </p:grpSpPr>
        <p:cxnSp>
          <p:nvCxnSpPr>
            <p:cNvPr id="94" name="Straight Connector 93"/>
            <p:cNvCxnSpPr/>
            <p:nvPr/>
          </p:nvCxnSpPr>
          <p:spPr>
            <a:xfrm>
              <a:off x="9646920" y="2758440"/>
              <a:ext cx="0" cy="1254138"/>
            </a:xfrm>
            <a:prstGeom prst="line">
              <a:avLst/>
            </a:prstGeom>
            <a:solidFill>
              <a:srgbClr val="E15A00">
                <a:alpha val="58000"/>
              </a:srgbClr>
            </a:solidFill>
            <a:ln w="28575" cap="flat" cmpd="sng" algn="ctr">
              <a:solidFill>
                <a:srgbClr val="E15A00">
                  <a:alpha val="74000"/>
                </a:srgbClr>
              </a:solidFill>
              <a:prstDash val="solid"/>
              <a:headEnd type="none" w="med" len="med"/>
              <a:tailEnd type="none" w="med" len="med"/>
            </a:ln>
            <a:effectLst/>
          </p:spPr>
        </p:cxnSp>
        <p:sp>
          <p:nvSpPr>
            <p:cNvPr id="95" name="Rectangle 94"/>
            <p:cNvSpPr/>
            <p:nvPr/>
          </p:nvSpPr>
          <p:spPr>
            <a:xfrm>
              <a:off x="9646920" y="2758440"/>
              <a:ext cx="1127760" cy="441960"/>
            </a:xfrm>
            <a:prstGeom prst="rect">
              <a:avLst/>
            </a:prstGeom>
            <a:solidFill>
              <a:srgbClr val="E15A00">
                <a:alpha val="58000"/>
              </a:srgbClr>
            </a:solidFill>
            <a:ln w="28575" cap="flat" cmpd="sng" algn="ctr">
              <a:solidFill>
                <a:srgbClr val="E15A00">
                  <a:alpha val="74000"/>
                </a:srgbClr>
              </a:solidFill>
              <a:prstDash val="solid"/>
              <a:headEnd type="none" w="med" len="med"/>
              <a:tailEnd type="none" w="med" len="med"/>
            </a:ln>
            <a:effectLst/>
          </p:spPr>
          <p:txBody>
            <a:bodyPr lIns="36000" tIns="0" rIns="36000" bIns="0" anchor="ctr"/>
            <a:lstStyle/>
            <a:p>
              <a:pPr indent="-182563" algn="ctr" fontAlgn="base">
                <a:lnSpc>
                  <a:spcPts val="1600"/>
                </a:lnSpc>
                <a:spcAft>
                  <a:spcPct val="0"/>
                </a:spcAft>
                <a:buClr>
                  <a:srgbClr val="F0B600"/>
                </a:buClr>
              </a:pPr>
              <a:r>
                <a:rPr lang="de-DE" sz="1400" b="1" kern="0" dirty="0">
                  <a:solidFill>
                    <a:prstClr val="white"/>
                  </a:solidFill>
                  <a:latin typeface="Calibri"/>
                  <a:cs typeface="Arial"/>
                </a:rPr>
                <a:t>Transport</a:t>
              </a:r>
              <a:endParaRPr lang="en-US" sz="1400" b="1" kern="0" dirty="0">
                <a:solidFill>
                  <a:prstClr val="white"/>
                </a:solidFill>
                <a:latin typeface="Calibri"/>
                <a:cs typeface="Arial"/>
              </a:endParaRPr>
            </a:p>
          </p:txBody>
        </p:sp>
      </p:grpSp>
      <p:grpSp>
        <p:nvGrpSpPr>
          <p:cNvPr id="96" name="Group 95"/>
          <p:cNvGrpSpPr/>
          <p:nvPr/>
        </p:nvGrpSpPr>
        <p:grpSpPr>
          <a:xfrm>
            <a:off x="4390269" y="2552409"/>
            <a:ext cx="994245" cy="661465"/>
            <a:chOff x="9576584" y="2758440"/>
            <a:chExt cx="1137808" cy="843241"/>
          </a:xfrm>
          <a:effectLst>
            <a:glow rad="63500">
              <a:schemeClr val="accent5">
                <a:satMod val="175000"/>
                <a:alpha val="40000"/>
              </a:schemeClr>
            </a:glow>
          </a:effectLst>
        </p:grpSpPr>
        <p:cxnSp>
          <p:nvCxnSpPr>
            <p:cNvPr id="97" name="Straight Connector 96"/>
            <p:cNvCxnSpPr/>
            <p:nvPr/>
          </p:nvCxnSpPr>
          <p:spPr>
            <a:xfrm>
              <a:off x="9576584" y="2758440"/>
              <a:ext cx="0" cy="843241"/>
            </a:xfrm>
            <a:prstGeom prst="line">
              <a:avLst/>
            </a:prstGeom>
            <a:solidFill>
              <a:srgbClr val="E15A00">
                <a:alpha val="58000"/>
              </a:srgbClr>
            </a:solidFill>
            <a:ln w="28575" cap="flat" cmpd="sng" algn="ctr">
              <a:solidFill>
                <a:srgbClr val="E15A00">
                  <a:alpha val="74000"/>
                </a:srgbClr>
              </a:solidFill>
              <a:prstDash val="solid"/>
              <a:headEnd type="none" w="med" len="med"/>
              <a:tailEnd type="none" w="med" len="med"/>
            </a:ln>
            <a:effectLst/>
          </p:spPr>
        </p:cxnSp>
        <p:sp>
          <p:nvSpPr>
            <p:cNvPr id="98" name="Rectangle 97"/>
            <p:cNvSpPr/>
            <p:nvPr/>
          </p:nvSpPr>
          <p:spPr>
            <a:xfrm>
              <a:off x="9586632" y="2758440"/>
              <a:ext cx="1127760" cy="441960"/>
            </a:xfrm>
            <a:prstGeom prst="rect">
              <a:avLst/>
            </a:prstGeom>
            <a:solidFill>
              <a:srgbClr val="E15A00">
                <a:alpha val="58000"/>
              </a:srgbClr>
            </a:solidFill>
            <a:ln w="28575" cap="flat" cmpd="sng" algn="ctr">
              <a:solidFill>
                <a:srgbClr val="E15A00">
                  <a:alpha val="74000"/>
                </a:srgbClr>
              </a:solidFill>
              <a:prstDash val="solid"/>
              <a:headEnd type="none" w="med" len="med"/>
              <a:tailEnd type="none" w="med" len="med"/>
            </a:ln>
            <a:effectLst/>
          </p:spPr>
          <p:txBody>
            <a:bodyPr lIns="36000" tIns="0" rIns="36000" bIns="0" anchor="ctr"/>
            <a:lstStyle/>
            <a:p>
              <a:pPr indent="-182563" algn="ctr" fontAlgn="base">
                <a:lnSpc>
                  <a:spcPts val="1600"/>
                </a:lnSpc>
                <a:spcAft>
                  <a:spcPct val="0"/>
                </a:spcAft>
                <a:buClr>
                  <a:srgbClr val="F0B600"/>
                </a:buClr>
              </a:pPr>
              <a:r>
                <a:rPr lang="de-DE" sz="1400" b="1" kern="0" dirty="0">
                  <a:solidFill>
                    <a:prstClr val="white"/>
                  </a:solidFill>
                  <a:latin typeface="Calibri"/>
                  <a:cs typeface="Arial"/>
                </a:rPr>
                <a:t>Automotive</a:t>
              </a:r>
              <a:endParaRPr lang="en-US" sz="1400" b="1" kern="0" dirty="0">
                <a:solidFill>
                  <a:prstClr val="white"/>
                </a:solidFill>
                <a:latin typeface="Calibri"/>
                <a:cs typeface="Arial"/>
              </a:endParaRPr>
            </a:p>
          </p:txBody>
        </p:sp>
      </p:grpSp>
      <p:grpSp>
        <p:nvGrpSpPr>
          <p:cNvPr id="99" name="Group 98"/>
          <p:cNvGrpSpPr/>
          <p:nvPr/>
        </p:nvGrpSpPr>
        <p:grpSpPr>
          <a:xfrm>
            <a:off x="4184735" y="1245134"/>
            <a:ext cx="682028" cy="821413"/>
            <a:chOff x="9646920" y="2758440"/>
            <a:chExt cx="1127760" cy="1047144"/>
          </a:xfrm>
          <a:effectLst>
            <a:glow rad="63500">
              <a:schemeClr val="accent5">
                <a:satMod val="175000"/>
                <a:alpha val="40000"/>
              </a:schemeClr>
            </a:glow>
          </a:effectLst>
        </p:grpSpPr>
        <p:cxnSp>
          <p:nvCxnSpPr>
            <p:cNvPr id="100" name="Straight Connector 99"/>
            <p:cNvCxnSpPr/>
            <p:nvPr/>
          </p:nvCxnSpPr>
          <p:spPr>
            <a:xfrm>
              <a:off x="9646920" y="2758440"/>
              <a:ext cx="0" cy="1047144"/>
            </a:xfrm>
            <a:prstGeom prst="line">
              <a:avLst/>
            </a:prstGeom>
            <a:solidFill>
              <a:srgbClr val="E15A00">
                <a:alpha val="58000"/>
              </a:srgbClr>
            </a:solidFill>
            <a:ln w="28575" cap="flat" cmpd="sng" algn="ctr">
              <a:solidFill>
                <a:srgbClr val="E15A00">
                  <a:alpha val="74000"/>
                </a:srgbClr>
              </a:solidFill>
              <a:prstDash val="solid"/>
              <a:headEnd type="none" w="med" len="med"/>
              <a:tailEnd type="none" w="med" len="med"/>
            </a:ln>
            <a:effectLst/>
          </p:spPr>
        </p:cxnSp>
        <p:sp>
          <p:nvSpPr>
            <p:cNvPr id="101" name="Rectangle 100"/>
            <p:cNvSpPr/>
            <p:nvPr/>
          </p:nvSpPr>
          <p:spPr>
            <a:xfrm>
              <a:off x="9646920" y="2758440"/>
              <a:ext cx="1127760" cy="441960"/>
            </a:xfrm>
            <a:prstGeom prst="rect">
              <a:avLst/>
            </a:prstGeom>
            <a:solidFill>
              <a:srgbClr val="E15A00">
                <a:alpha val="58000"/>
              </a:srgbClr>
            </a:solidFill>
            <a:ln w="28575" cap="flat" cmpd="sng" algn="ctr">
              <a:solidFill>
                <a:srgbClr val="E15A00">
                  <a:alpha val="74000"/>
                </a:srgbClr>
              </a:solidFill>
              <a:prstDash val="solid"/>
              <a:headEnd type="none" w="med" len="med"/>
              <a:tailEnd type="none" w="med" len="med"/>
            </a:ln>
            <a:effectLst/>
          </p:spPr>
          <p:txBody>
            <a:bodyPr lIns="36000" tIns="0" rIns="36000" bIns="0" anchor="ctr"/>
            <a:lstStyle/>
            <a:p>
              <a:pPr indent="-182563" algn="ctr" fontAlgn="base">
                <a:lnSpc>
                  <a:spcPts val="1600"/>
                </a:lnSpc>
                <a:spcAft>
                  <a:spcPct val="0"/>
                </a:spcAft>
                <a:buClr>
                  <a:srgbClr val="F0B600"/>
                </a:buClr>
              </a:pPr>
              <a:r>
                <a:rPr lang="de-DE" sz="1400" b="1" kern="0" dirty="0">
                  <a:solidFill>
                    <a:prstClr val="white"/>
                  </a:solidFill>
                  <a:latin typeface="Calibri"/>
                  <a:cs typeface="Arial"/>
                </a:rPr>
                <a:t>Smart Energy</a:t>
              </a:r>
              <a:endParaRPr lang="en-US" sz="1400" b="1" kern="0" dirty="0">
                <a:solidFill>
                  <a:prstClr val="white"/>
                </a:solidFill>
                <a:latin typeface="Calibri"/>
                <a:cs typeface="Arial"/>
              </a:endParaRPr>
            </a:p>
          </p:txBody>
        </p:sp>
      </p:grpSp>
      <p:grpSp>
        <p:nvGrpSpPr>
          <p:cNvPr id="102" name="Group 101"/>
          <p:cNvGrpSpPr/>
          <p:nvPr/>
        </p:nvGrpSpPr>
        <p:grpSpPr>
          <a:xfrm>
            <a:off x="1210158" y="2089252"/>
            <a:ext cx="811232" cy="568038"/>
            <a:chOff x="9646920" y="2758440"/>
            <a:chExt cx="1127760" cy="883920"/>
          </a:xfrm>
          <a:effectLst>
            <a:glow rad="63500">
              <a:schemeClr val="accent5">
                <a:satMod val="175000"/>
                <a:alpha val="40000"/>
              </a:schemeClr>
            </a:glow>
          </a:effectLst>
        </p:grpSpPr>
        <p:cxnSp>
          <p:nvCxnSpPr>
            <p:cNvPr id="103" name="Straight Connector 102"/>
            <p:cNvCxnSpPr/>
            <p:nvPr/>
          </p:nvCxnSpPr>
          <p:spPr>
            <a:xfrm>
              <a:off x="9646920" y="2758440"/>
              <a:ext cx="0" cy="883920"/>
            </a:xfrm>
            <a:prstGeom prst="line">
              <a:avLst/>
            </a:prstGeom>
            <a:solidFill>
              <a:srgbClr val="E15A00">
                <a:alpha val="58000"/>
              </a:srgbClr>
            </a:solidFill>
            <a:ln w="28575" cap="flat" cmpd="sng" algn="ctr">
              <a:solidFill>
                <a:srgbClr val="E15A00">
                  <a:alpha val="74000"/>
                </a:srgbClr>
              </a:solidFill>
              <a:prstDash val="solid"/>
              <a:headEnd type="none" w="med" len="med"/>
              <a:tailEnd type="none" w="med" len="med"/>
            </a:ln>
            <a:effectLst/>
          </p:spPr>
        </p:cxnSp>
        <p:sp>
          <p:nvSpPr>
            <p:cNvPr id="104" name="Rectangle 103"/>
            <p:cNvSpPr/>
            <p:nvPr/>
          </p:nvSpPr>
          <p:spPr>
            <a:xfrm>
              <a:off x="9646920" y="2758440"/>
              <a:ext cx="1127760" cy="441960"/>
            </a:xfrm>
            <a:prstGeom prst="rect">
              <a:avLst/>
            </a:prstGeom>
            <a:solidFill>
              <a:srgbClr val="E15A00">
                <a:alpha val="58000"/>
              </a:srgbClr>
            </a:solidFill>
            <a:ln w="28575" cap="flat" cmpd="sng" algn="ctr">
              <a:solidFill>
                <a:srgbClr val="E15A00">
                  <a:alpha val="74000"/>
                </a:srgbClr>
              </a:solidFill>
              <a:prstDash val="solid"/>
              <a:headEnd type="none" w="med" len="med"/>
              <a:tailEnd type="none" w="med" len="med"/>
            </a:ln>
            <a:effectLst/>
          </p:spPr>
          <p:txBody>
            <a:bodyPr lIns="36000" tIns="0" rIns="36000" bIns="0" anchor="ctr"/>
            <a:lstStyle/>
            <a:p>
              <a:pPr indent="-182563" algn="ctr" fontAlgn="base">
                <a:lnSpc>
                  <a:spcPts val="1600"/>
                </a:lnSpc>
                <a:spcAft>
                  <a:spcPct val="0"/>
                </a:spcAft>
                <a:buClr>
                  <a:srgbClr val="F0B600"/>
                </a:buClr>
              </a:pPr>
              <a:r>
                <a:rPr lang="de-DE" sz="1400" b="1" kern="0" dirty="0">
                  <a:solidFill>
                    <a:prstClr val="white"/>
                  </a:solidFill>
                  <a:latin typeface="Calibri"/>
                  <a:cs typeface="Arial"/>
                </a:rPr>
                <a:t>Security</a:t>
              </a:r>
              <a:endParaRPr lang="en-US" sz="1400" b="1" kern="0" dirty="0">
                <a:solidFill>
                  <a:prstClr val="white"/>
                </a:solidFill>
                <a:latin typeface="Calibri"/>
                <a:cs typeface="Arial"/>
              </a:endParaRPr>
            </a:p>
          </p:txBody>
        </p:sp>
      </p:grpSp>
      <p:grpSp>
        <p:nvGrpSpPr>
          <p:cNvPr id="105" name="Group 104"/>
          <p:cNvGrpSpPr/>
          <p:nvPr/>
        </p:nvGrpSpPr>
        <p:grpSpPr>
          <a:xfrm>
            <a:off x="4829195" y="1819091"/>
            <a:ext cx="842470" cy="693376"/>
            <a:chOff x="9646920" y="2758440"/>
            <a:chExt cx="1127760" cy="883920"/>
          </a:xfrm>
          <a:effectLst>
            <a:glow rad="63500">
              <a:schemeClr val="accent5">
                <a:satMod val="175000"/>
                <a:alpha val="40000"/>
              </a:schemeClr>
            </a:glow>
          </a:effectLst>
        </p:grpSpPr>
        <p:cxnSp>
          <p:nvCxnSpPr>
            <p:cNvPr id="106" name="Straight Connector 105"/>
            <p:cNvCxnSpPr/>
            <p:nvPr/>
          </p:nvCxnSpPr>
          <p:spPr>
            <a:xfrm>
              <a:off x="9646920" y="2758440"/>
              <a:ext cx="0" cy="883920"/>
            </a:xfrm>
            <a:prstGeom prst="line">
              <a:avLst/>
            </a:prstGeom>
            <a:solidFill>
              <a:srgbClr val="E15A00">
                <a:alpha val="58000"/>
              </a:srgbClr>
            </a:solidFill>
            <a:ln w="28575" cap="flat" cmpd="sng" algn="ctr">
              <a:solidFill>
                <a:srgbClr val="E15A00">
                  <a:alpha val="74000"/>
                </a:srgbClr>
              </a:solidFill>
              <a:prstDash val="solid"/>
              <a:headEnd type="none" w="med" len="med"/>
              <a:tailEnd type="none" w="med" len="med"/>
            </a:ln>
            <a:effectLst/>
          </p:spPr>
        </p:cxnSp>
        <p:sp>
          <p:nvSpPr>
            <p:cNvPr id="107" name="Rectangle 106"/>
            <p:cNvSpPr/>
            <p:nvPr/>
          </p:nvSpPr>
          <p:spPr>
            <a:xfrm>
              <a:off x="9646920" y="2758440"/>
              <a:ext cx="1127760" cy="441960"/>
            </a:xfrm>
            <a:prstGeom prst="rect">
              <a:avLst/>
            </a:prstGeom>
            <a:solidFill>
              <a:srgbClr val="E15A00">
                <a:alpha val="58000"/>
              </a:srgbClr>
            </a:solidFill>
            <a:ln w="28575" cap="flat" cmpd="sng" algn="ctr">
              <a:solidFill>
                <a:srgbClr val="E15A00">
                  <a:alpha val="74000"/>
                </a:srgbClr>
              </a:solidFill>
              <a:prstDash val="solid"/>
              <a:headEnd type="none" w="med" len="med"/>
              <a:tailEnd type="none" w="med" len="med"/>
            </a:ln>
            <a:effectLst/>
          </p:spPr>
          <p:txBody>
            <a:bodyPr lIns="36000" tIns="0" rIns="36000" bIns="0" anchor="ctr"/>
            <a:lstStyle/>
            <a:p>
              <a:pPr indent="-182563" algn="ctr" fontAlgn="base">
                <a:lnSpc>
                  <a:spcPts val="1600"/>
                </a:lnSpc>
                <a:spcAft>
                  <a:spcPct val="0"/>
                </a:spcAft>
                <a:buClr>
                  <a:srgbClr val="F0B600"/>
                </a:buClr>
              </a:pPr>
              <a:r>
                <a:rPr lang="de-DE" sz="1400" b="1" kern="0" dirty="0">
                  <a:solidFill>
                    <a:prstClr val="white"/>
                  </a:solidFill>
                  <a:latin typeface="Calibri"/>
                  <a:cs typeface="Arial"/>
                </a:rPr>
                <a:t>Tracking</a:t>
              </a:r>
              <a:endParaRPr lang="en-US" sz="1400" b="1" kern="0" dirty="0">
                <a:solidFill>
                  <a:prstClr val="white"/>
                </a:solidFill>
                <a:latin typeface="Calibri"/>
                <a:cs typeface="Arial"/>
              </a:endParaRPr>
            </a:p>
          </p:txBody>
        </p:sp>
      </p:grpSp>
      <p:grpSp>
        <p:nvGrpSpPr>
          <p:cNvPr id="108" name="Group 107"/>
          <p:cNvGrpSpPr/>
          <p:nvPr/>
        </p:nvGrpSpPr>
        <p:grpSpPr>
          <a:xfrm flipH="1">
            <a:off x="2931257" y="1270426"/>
            <a:ext cx="707553" cy="906714"/>
            <a:chOff x="9646920" y="2758440"/>
            <a:chExt cx="1127760" cy="1155887"/>
          </a:xfrm>
          <a:effectLst>
            <a:glow rad="63500">
              <a:schemeClr val="accent5">
                <a:satMod val="175000"/>
                <a:alpha val="40000"/>
              </a:schemeClr>
            </a:glow>
          </a:effectLst>
        </p:grpSpPr>
        <p:cxnSp>
          <p:nvCxnSpPr>
            <p:cNvPr id="109" name="Straight Connector 108"/>
            <p:cNvCxnSpPr/>
            <p:nvPr/>
          </p:nvCxnSpPr>
          <p:spPr>
            <a:xfrm flipH="1">
              <a:off x="9646920" y="2758440"/>
              <a:ext cx="0" cy="1155887"/>
            </a:xfrm>
            <a:prstGeom prst="line">
              <a:avLst/>
            </a:prstGeom>
            <a:solidFill>
              <a:srgbClr val="E15A00">
                <a:alpha val="58000"/>
              </a:srgbClr>
            </a:solidFill>
            <a:ln w="28575" cap="flat" cmpd="sng" algn="ctr">
              <a:solidFill>
                <a:srgbClr val="E15A00">
                  <a:alpha val="74000"/>
                </a:srgbClr>
              </a:solidFill>
              <a:prstDash val="solid"/>
              <a:headEnd type="none" w="med" len="med"/>
              <a:tailEnd type="none" w="med" len="med"/>
            </a:ln>
            <a:effectLst/>
          </p:spPr>
        </p:cxnSp>
        <p:sp>
          <p:nvSpPr>
            <p:cNvPr id="110" name="Rectangle 109"/>
            <p:cNvSpPr/>
            <p:nvPr/>
          </p:nvSpPr>
          <p:spPr>
            <a:xfrm>
              <a:off x="9646920" y="2758440"/>
              <a:ext cx="1127760" cy="441960"/>
            </a:xfrm>
            <a:prstGeom prst="rect">
              <a:avLst/>
            </a:prstGeom>
            <a:solidFill>
              <a:srgbClr val="E15A00">
                <a:alpha val="58000"/>
              </a:srgbClr>
            </a:solidFill>
            <a:ln w="28575" cap="flat" cmpd="sng" algn="ctr">
              <a:solidFill>
                <a:srgbClr val="E15A00">
                  <a:alpha val="74000"/>
                </a:srgbClr>
              </a:solidFill>
              <a:prstDash val="solid"/>
              <a:headEnd type="none" w="med" len="med"/>
              <a:tailEnd type="none" w="med" len="med"/>
            </a:ln>
            <a:effectLst/>
          </p:spPr>
          <p:txBody>
            <a:bodyPr lIns="36000" tIns="0" rIns="36000" bIns="0" anchor="ctr"/>
            <a:lstStyle/>
            <a:p>
              <a:pPr indent="-182563" algn="ctr" fontAlgn="base">
                <a:lnSpc>
                  <a:spcPts val="1600"/>
                </a:lnSpc>
                <a:spcAft>
                  <a:spcPct val="0"/>
                </a:spcAft>
                <a:buClr>
                  <a:srgbClr val="F0B600"/>
                </a:buClr>
              </a:pPr>
              <a:r>
                <a:rPr lang="de-DE" sz="1400" b="1" kern="0" dirty="0">
                  <a:solidFill>
                    <a:prstClr val="white"/>
                  </a:solidFill>
                  <a:latin typeface="Calibri"/>
                  <a:cs typeface="Arial"/>
                </a:rPr>
                <a:t>Smart meters</a:t>
              </a:r>
              <a:endParaRPr lang="en-US" sz="1400" b="1" kern="0" dirty="0">
                <a:solidFill>
                  <a:prstClr val="white"/>
                </a:solidFill>
                <a:latin typeface="Calibri"/>
                <a:cs typeface="Arial"/>
              </a:endParaRPr>
            </a:p>
          </p:txBody>
        </p:sp>
      </p:grpSp>
      <p:grpSp>
        <p:nvGrpSpPr>
          <p:cNvPr id="111" name="Group 110"/>
          <p:cNvGrpSpPr/>
          <p:nvPr/>
        </p:nvGrpSpPr>
        <p:grpSpPr>
          <a:xfrm flipH="1">
            <a:off x="2799718" y="2258208"/>
            <a:ext cx="985466" cy="693376"/>
            <a:chOff x="9646920" y="2758440"/>
            <a:chExt cx="1127760" cy="883920"/>
          </a:xfrm>
          <a:effectLst>
            <a:glow rad="63500">
              <a:schemeClr val="accent5">
                <a:satMod val="175000"/>
                <a:alpha val="40000"/>
              </a:schemeClr>
            </a:glow>
          </a:effectLst>
        </p:grpSpPr>
        <p:cxnSp>
          <p:nvCxnSpPr>
            <p:cNvPr id="112" name="Straight Connector 111"/>
            <p:cNvCxnSpPr/>
            <p:nvPr/>
          </p:nvCxnSpPr>
          <p:spPr>
            <a:xfrm>
              <a:off x="9646920" y="2758440"/>
              <a:ext cx="0" cy="883920"/>
            </a:xfrm>
            <a:prstGeom prst="line">
              <a:avLst/>
            </a:prstGeom>
            <a:solidFill>
              <a:srgbClr val="E15A00">
                <a:alpha val="58000"/>
              </a:srgbClr>
            </a:solidFill>
            <a:ln w="28575" cap="flat" cmpd="sng" algn="ctr">
              <a:solidFill>
                <a:srgbClr val="E15A00">
                  <a:alpha val="74000"/>
                </a:srgbClr>
              </a:solidFill>
              <a:prstDash val="solid"/>
              <a:headEnd type="none" w="med" len="med"/>
              <a:tailEnd type="none" w="med" len="med"/>
            </a:ln>
            <a:effectLst/>
          </p:spPr>
        </p:cxnSp>
        <p:sp>
          <p:nvSpPr>
            <p:cNvPr id="113" name="Rectangle 112"/>
            <p:cNvSpPr/>
            <p:nvPr/>
          </p:nvSpPr>
          <p:spPr>
            <a:xfrm>
              <a:off x="9646920" y="2758440"/>
              <a:ext cx="1127760" cy="441960"/>
            </a:xfrm>
            <a:prstGeom prst="rect">
              <a:avLst/>
            </a:prstGeom>
            <a:solidFill>
              <a:srgbClr val="E15A00">
                <a:alpha val="58000"/>
              </a:srgbClr>
            </a:solidFill>
            <a:ln w="28575" cap="flat" cmpd="sng" algn="ctr">
              <a:solidFill>
                <a:srgbClr val="E15A00">
                  <a:alpha val="74000"/>
                </a:srgbClr>
              </a:solidFill>
              <a:prstDash val="solid"/>
              <a:headEnd type="none" w="med" len="med"/>
              <a:tailEnd type="none" w="med" len="med"/>
            </a:ln>
            <a:effectLst/>
          </p:spPr>
          <p:txBody>
            <a:bodyPr lIns="36000" tIns="0" rIns="36000" bIns="0" anchor="ctr"/>
            <a:lstStyle/>
            <a:p>
              <a:pPr indent="-182563" algn="ctr" fontAlgn="base">
                <a:lnSpc>
                  <a:spcPts val="1600"/>
                </a:lnSpc>
                <a:spcAft>
                  <a:spcPct val="0"/>
                </a:spcAft>
                <a:buClr>
                  <a:srgbClr val="F0B600"/>
                </a:buClr>
              </a:pPr>
              <a:r>
                <a:rPr lang="de-DE" sz="1400" b="1" kern="0" dirty="0">
                  <a:solidFill>
                    <a:prstClr val="white"/>
                  </a:solidFill>
                  <a:latin typeface="Calibri"/>
                  <a:cs typeface="Arial"/>
                </a:rPr>
                <a:t>Connected street lights</a:t>
              </a:r>
              <a:endParaRPr lang="en-US" sz="1400" b="1" kern="0" dirty="0">
                <a:solidFill>
                  <a:prstClr val="white"/>
                </a:solidFill>
                <a:latin typeface="Calibri"/>
                <a:cs typeface="Arial"/>
              </a:endParaRPr>
            </a:p>
          </p:txBody>
        </p:sp>
      </p:grpSp>
      <p:grpSp>
        <p:nvGrpSpPr>
          <p:cNvPr id="114" name="Group 113"/>
          <p:cNvGrpSpPr/>
          <p:nvPr/>
        </p:nvGrpSpPr>
        <p:grpSpPr>
          <a:xfrm>
            <a:off x="7600085" y="2448913"/>
            <a:ext cx="753256" cy="693376"/>
            <a:chOff x="9646920" y="2758440"/>
            <a:chExt cx="1127760" cy="883920"/>
          </a:xfrm>
          <a:effectLst>
            <a:glow rad="63500">
              <a:schemeClr val="accent5">
                <a:satMod val="175000"/>
                <a:alpha val="40000"/>
              </a:schemeClr>
            </a:glow>
          </a:effectLst>
        </p:grpSpPr>
        <p:cxnSp>
          <p:nvCxnSpPr>
            <p:cNvPr id="115" name="Straight Connector 114"/>
            <p:cNvCxnSpPr/>
            <p:nvPr/>
          </p:nvCxnSpPr>
          <p:spPr>
            <a:xfrm>
              <a:off x="9646920" y="2758440"/>
              <a:ext cx="0" cy="883920"/>
            </a:xfrm>
            <a:prstGeom prst="line">
              <a:avLst/>
            </a:prstGeom>
            <a:solidFill>
              <a:srgbClr val="E15A00">
                <a:alpha val="58000"/>
              </a:srgbClr>
            </a:solidFill>
            <a:ln w="28575" cap="flat" cmpd="sng" algn="ctr">
              <a:solidFill>
                <a:srgbClr val="E15A00">
                  <a:alpha val="74000"/>
                </a:srgbClr>
              </a:solidFill>
              <a:prstDash val="solid"/>
              <a:headEnd type="none" w="med" len="med"/>
              <a:tailEnd type="none" w="med" len="med"/>
            </a:ln>
            <a:effectLst/>
          </p:spPr>
        </p:cxnSp>
        <p:sp>
          <p:nvSpPr>
            <p:cNvPr id="116" name="Rectangle 115"/>
            <p:cNvSpPr/>
            <p:nvPr/>
          </p:nvSpPr>
          <p:spPr>
            <a:xfrm>
              <a:off x="9646920" y="2758440"/>
              <a:ext cx="1127760" cy="441960"/>
            </a:xfrm>
            <a:prstGeom prst="rect">
              <a:avLst/>
            </a:prstGeom>
            <a:solidFill>
              <a:srgbClr val="E15A00">
                <a:alpha val="58000"/>
              </a:srgbClr>
            </a:solidFill>
            <a:ln w="28575" cap="flat" cmpd="sng" algn="ctr">
              <a:solidFill>
                <a:srgbClr val="E15A00">
                  <a:alpha val="74000"/>
                </a:srgbClr>
              </a:solidFill>
              <a:prstDash val="solid"/>
              <a:headEnd type="none" w="med" len="med"/>
              <a:tailEnd type="none" w="med" len="med"/>
            </a:ln>
            <a:effectLst/>
          </p:spPr>
          <p:txBody>
            <a:bodyPr lIns="36000" tIns="0" rIns="36000" bIns="0" anchor="ctr"/>
            <a:lstStyle/>
            <a:p>
              <a:pPr indent="-182563" algn="ctr" fontAlgn="base">
                <a:lnSpc>
                  <a:spcPts val="1600"/>
                </a:lnSpc>
                <a:spcAft>
                  <a:spcPct val="0"/>
                </a:spcAft>
                <a:buClr>
                  <a:srgbClr val="F0B600"/>
                </a:buClr>
              </a:pPr>
              <a:r>
                <a:rPr lang="de-DE" sz="1400" b="1" kern="0" dirty="0">
                  <a:solidFill>
                    <a:prstClr val="white"/>
                  </a:solidFill>
                  <a:latin typeface="Calibri"/>
                  <a:cs typeface="Arial"/>
                </a:rPr>
                <a:t>Logistics</a:t>
              </a:r>
              <a:endParaRPr lang="en-US" sz="1400" b="1" kern="0" dirty="0">
                <a:solidFill>
                  <a:prstClr val="white"/>
                </a:solidFill>
                <a:latin typeface="Calibri"/>
                <a:cs typeface="Arial"/>
              </a:endParaRPr>
            </a:p>
          </p:txBody>
        </p:sp>
      </p:grpSp>
      <p:grpSp>
        <p:nvGrpSpPr>
          <p:cNvPr id="117" name="Group 116"/>
          <p:cNvGrpSpPr/>
          <p:nvPr/>
        </p:nvGrpSpPr>
        <p:grpSpPr>
          <a:xfrm>
            <a:off x="6822281" y="2246871"/>
            <a:ext cx="454527" cy="693376"/>
            <a:chOff x="9646920" y="2758440"/>
            <a:chExt cx="1127760" cy="883920"/>
          </a:xfrm>
          <a:effectLst>
            <a:glow rad="63500">
              <a:schemeClr val="accent5">
                <a:satMod val="175000"/>
                <a:alpha val="40000"/>
              </a:schemeClr>
            </a:glow>
          </a:effectLst>
        </p:grpSpPr>
        <p:cxnSp>
          <p:nvCxnSpPr>
            <p:cNvPr id="118" name="Straight Connector 117"/>
            <p:cNvCxnSpPr/>
            <p:nvPr/>
          </p:nvCxnSpPr>
          <p:spPr>
            <a:xfrm>
              <a:off x="9646920" y="2758440"/>
              <a:ext cx="0" cy="883920"/>
            </a:xfrm>
            <a:prstGeom prst="line">
              <a:avLst/>
            </a:prstGeom>
            <a:solidFill>
              <a:srgbClr val="E15A00">
                <a:alpha val="58000"/>
              </a:srgbClr>
            </a:solidFill>
            <a:ln w="28575" cap="flat" cmpd="sng" algn="ctr">
              <a:solidFill>
                <a:srgbClr val="E15A00">
                  <a:alpha val="74000"/>
                </a:srgbClr>
              </a:solidFill>
              <a:prstDash val="solid"/>
              <a:headEnd type="none" w="med" len="med"/>
              <a:tailEnd type="none" w="med" len="med"/>
            </a:ln>
            <a:effectLst/>
          </p:spPr>
        </p:cxnSp>
        <p:sp>
          <p:nvSpPr>
            <p:cNvPr id="119" name="Rectangle 118"/>
            <p:cNvSpPr/>
            <p:nvPr/>
          </p:nvSpPr>
          <p:spPr>
            <a:xfrm>
              <a:off x="9646920" y="2758440"/>
              <a:ext cx="1127760" cy="441960"/>
            </a:xfrm>
            <a:prstGeom prst="rect">
              <a:avLst/>
            </a:prstGeom>
            <a:solidFill>
              <a:srgbClr val="E15A00">
                <a:alpha val="58000"/>
              </a:srgbClr>
            </a:solidFill>
            <a:ln w="28575" cap="flat" cmpd="sng" algn="ctr">
              <a:solidFill>
                <a:srgbClr val="E15A00">
                  <a:alpha val="74000"/>
                </a:srgbClr>
              </a:solidFill>
              <a:prstDash val="solid"/>
              <a:headEnd type="none" w="med" len="med"/>
              <a:tailEnd type="none" w="med" len="med"/>
            </a:ln>
            <a:effectLst/>
          </p:spPr>
          <p:txBody>
            <a:bodyPr lIns="36000" tIns="0" rIns="36000" bIns="0" anchor="ctr"/>
            <a:lstStyle/>
            <a:p>
              <a:pPr indent="-182563" algn="ctr" fontAlgn="base">
                <a:lnSpc>
                  <a:spcPts val="1600"/>
                </a:lnSpc>
                <a:spcAft>
                  <a:spcPct val="0"/>
                </a:spcAft>
                <a:buClr>
                  <a:srgbClr val="F0B600"/>
                </a:buClr>
              </a:pPr>
              <a:r>
                <a:rPr lang="de-DE" sz="1400" b="1" kern="0" dirty="0">
                  <a:solidFill>
                    <a:prstClr val="white"/>
                  </a:solidFill>
                  <a:latin typeface="Calibri"/>
                  <a:cs typeface="Arial"/>
                </a:rPr>
                <a:t>ITS</a:t>
              </a:r>
              <a:endParaRPr lang="en-US" sz="1400" b="1" kern="0" dirty="0">
                <a:solidFill>
                  <a:prstClr val="white"/>
                </a:solidFill>
                <a:latin typeface="Calibri"/>
                <a:cs typeface="Arial"/>
              </a:endParaRPr>
            </a:p>
          </p:txBody>
        </p:sp>
      </p:grpSp>
      <p:grpSp>
        <p:nvGrpSpPr>
          <p:cNvPr id="120" name="Group 119"/>
          <p:cNvGrpSpPr/>
          <p:nvPr/>
        </p:nvGrpSpPr>
        <p:grpSpPr>
          <a:xfrm flipH="1">
            <a:off x="1598015" y="1582544"/>
            <a:ext cx="663873" cy="667165"/>
            <a:chOff x="9646920" y="2758440"/>
            <a:chExt cx="759732" cy="850506"/>
          </a:xfrm>
          <a:effectLst>
            <a:glow rad="63500">
              <a:schemeClr val="accent5">
                <a:satMod val="175000"/>
                <a:alpha val="40000"/>
              </a:schemeClr>
            </a:glow>
          </a:effectLst>
        </p:grpSpPr>
        <p:cxnSp>
          <p:nvCxnSpPr>
            <p:cNvPr id="121" name="Straight Connector 120"/>
            <p:cNvCxnSpPr/>
            <p:nvPr/>
          </p:nvCxnSpPr>
          <p:spPr>
            <a:xfrm>
              <a:off x="9646920" y="2758440"/>
              <a:ext cx="0" cy="850506"/>
            </a:xfrm>
            <a:prstGeom prst="line">
              <a:avLst/>
            </a:prstGeom>
            <a:solidFill>
              <a:srgbClr val="E15A00">
                <a:alpha val="58000"/>
              </a:srgbClr>
            </a:solidFill>
            <a:ln w="28575" cap="flat" cmpd="sng" algn="ctr">
              <a:solidFill>
                <a:srgbClr val="E15A00">
                  <a:alpha val="74000"/>
                </a:srgbClr>
              </a:solidFill>
              <a:prstDash val="solid"/>
              <a:headEnd type="none" w="med" len="med"/>
              <a:tailEnd type="none" w="med" len="med"/>
            </a:ln>
            <a:effectLst/>
          </p:spPr>
        </p:cxnSp>
        <p:sp>
          <p:nvSpPr>
            <p:cNvPr id="122" name="Rectangle 121"/>
            <p:cNvSpPr/>
            <p:nvPr/>
          </p:nvSpPr>
          <p:spPr>
            <a:xfrm>
              <a:off x="9646921" y="2758440"/>
              <a:ext cx="759731" cy="441960"/>
            </a:xfrm>
            <a:prstGeom prst="rect">
              <a:avLst/>
            </a:prstGeom>
            <a:solidFill>
              <a:srgbClr val="E15A00">
                <a:alpha val="58000"/>
              </a:srgbClr>
            </a:solidFill>
            <a:ln w="28575" cap="flat" cmpd="sng" algn="ctr">
              <a:solidFill>
                <a:srgbClr val="E15A00">
                  <a:alpha val="74000"/>
                </a:srgbClr>
              </a:solidFill>
              <a:prstDash val="solid"/>
              <a:headEnd type="none" w="med" len="med"/>
              <a:tailEnd type="none" w="med" len="med"/>
            </a:ln>
            <a:effectLst/>
          </p:spPr>
          <p:txBody>
            <a:bodyPr lIns="36000" tIns="0" rIns="36000" bIns="0" anchor="ctr"/>
            <a:lstStyle/>
            <a:p>
              <a:pPr indent="-182563" algn="ctr" fontAlgn="base">
                <a:lnSpc>
                  <a:spcPts val="1600"/>
                </a:lnSpc>
                <a:spcAft>
                  <a:spcPct val="0"/>
                </a:spcAft>
                <a:buClr>
                  <a:srgbClr val="F0B600"/>
                </a:buClr>
              </a:pPr>
              <a:r>
                <a:rPr lang="de-DE" sz="1400" b="1" kern="0" dirty="0">
                  <a:solidFill>
                    <a:prstClr val="white"/>
                  </a:solidFill>
                  <a:latin typeface="Calibri"/>
                  <a:cs typeface="Arial"/>
                </a:rPr>
                <a:t>Home Alarm</a:t>
              </a:r>
              <a:endParaRPr lang="en-US" sz="1400" b="1" kern="0" dirty="0">
                <a:solidFill>
                  <a:prstClr val="white"/>
                </a:solidFill>
                <a:latin typeface="Calibri"/>
                <a:cs typeface="Arial"/>
              </a:endParaRPr>
            </a:p>
          </p:txBody>
        </p:sp>
      </p:grpSp>
      <p:grpSp>
        <p:nvGrpSpPr>
          <p:cNvPr id="50" name="Group 49"/>
          <p:cNvGrpSpPr/>
          <p:nvPr/>
        </p:nvGrpSpPr>
        <p:grpSpPr>
          <a:xfrm>
            <a:off x="1994380" y="1131570"/>
            <a:ext cx="682028" cy="1019740"/>
            <a:chOff x="1416485" y="2129028"/>
            <a:chExt cx="780508" cy="1299972"/>
          </a:xfrm>
          <a:effectLst>
            <a:glow rad="63500">
              <a:schemeClr val="accent5">
                <a:satMod val="175000"/>
                <a:alpha val="40000"/>
              </a:schemeClr>
            </a:glow>
          </a:effectLst>
        </p:grpSpPr>
        <p:cxnSp>
          <p:nvCxnSpPr>
            <p:cNvPr id="124" name="Straight Connector 123"/>
            <p:cNvCxnSpPr/>
            <p:nvPr/>
          </p:nvCxnSpPr>
          <p:spPr>
            <a:xfrm>
              <a:off x="2196993" y="2129028"/>
              <a:ext cx="0" cy="1299972"/>
            </a:xfrm>
            <a:prstGeom prst="line">
              <a:avLst/>
            </a:prstGeom>
            <a:solidFill>
              <a:srgbClr val="E15A00">
                <a:alpha val="58000"/>
              </a:srgbClr>
            </a:solidFill>
            <a:ln w="28575" cap="flat" cmpd="sng" algn="ctr">
              <a:solidFill>
                <a:srgbClr val="E15A00">
                  <a:alpha val="74000"/>
                </a:srgbClr>
              </a:solidFill>
              <a:prstDash val="solid"/>
              <a:headEnd type="none" w="med" len="med"/>
              <a:tailEnd type="none" w="med" len="med"/>
            </a:ln>
            <a:effectLst/>
          </p:spPr>
        </p:cxnSp>
        <p:sp>
          <p:nvSpPr>
            <p:cNvPr id="125" name="Rectangle 124"/>
            <p:cNvSpPr/>
            <p:nvPr/>
          </p:nvSpPr>
          <p:spPr>
            <a:xfrm flipH="1">
              <a:off x="1416485" y="2129028"/>
              <a:ext cx="780508" cy="441960"/>
            </a:xfrm>
            <a:prstGeom prst="rect">
              <a:avLst/>
            </a:prstGeom>
            <a:solidFill>
              <a:srgbClr val="E15A00">
                <a:alpha val="58000"/>
              </a:srgbClr>
            </a:solidFill>
            <a:ln w="28575" cap="flat" cmpd="sng" algn="ctr">
              <a:solidFill>
                <a:srgbClr val="E15A00">
                  <a:alpha val="74000"/>
                </a:srgbClr>
              </a:solidFill>
              <a:prstDash val="solid"/>
              <a:headEnd type="none" w="med" len="med"/>
              <a:tailEnd type="none" w="med" len="med"/>
            </a:ln>
            <a:effectLst/>
          </p:spPr>
          <p:txBody>
            <a:bodyPr lIns="36000" tIns="0" rIns="36000" bIns="0" anchor="ctr"/>
            <a:lstStyle/>
            <a:p>
              <a:pPr indent="-182563" algn="ctr" fontAlgn="base">
                <a:lnSpc>
                  <a:spcPts val="1600"/>
                </a:lnSpc>
                <a:spcAft>
                  <a:spcPct val="0"/>
                </a:spcAft>
                <a:buClr>
                  <a:srgbClr val="F0B600"/>
                </a:buClr>
              </a:pPr>
              <a:r>
                <a:rPr lang="de-DE" sz="1400" b="1" kern="0" dirty="0">
                  <a:solidFill>
                    <a:prstClr val="white"/>
                  </a:solidFill>
                  <a:latin typeface="Calibri"/>
                  <a:cs typeface="Arial"/>
                </a:rPr>
                <a:t>RMC</a:t>
              </a:r>
              <a:endParaRPr lang="en-US" sz="1400" b="1" kern="0" dirty="0">
                <a:solidFill>
                  <a:prstClr val="white"/>
                </a:solidFill>
                <a:latin typeface="Calibri"/>
                <a:cs typeface="Arial"/>
              </a:endParaRPr>
            </a:p>
          </p:txBody>
        </p:sp>
      </p:grpSp>
      <p:grpSp>
        <p:nvGrpSpPr>
          <p:cNvPr id="126" name="Group 125"/>
          <p:cNvGrpSpPr/>
          <p:nvPr/>
        </p:nvGrpSpPr>
        <p:grpSpPr>
          <a:xfrm flipH="1">
            <a:off x="2457076" y="2756722"/>
            <a:ext cx="733262" cy="693376"/>
            <a:chOff x="9646920" y="2758440"/>
            <a:chExt cx="810644" cy="883920"/>
          </a:xfrm>
          <a:effectLst>
            <a:glow rad="63500">
              <a:schemeClr val="accent5">
                <a:satMod val="175000"/>
                <a:alpha val="40000"/>
              </a:schemeClr>
            </a:glow>
          </a:effectLst>
        </p:grpSpPr>
        <p:cxnSp>
          <p:nvCxnSpPr>
            <p:cNvPr id="127" name="Straight Connector 126"/>
            <p:cNvCxnSpPr/>
            <p:nvPr/>
          </p:nvCxnSpPr>
          <p:spPr>
            <a:xfrm>
              <a:off x="9646920" y="2758440"/>
              <a:ext cx="0" cy="883920"/>
            </a:xfrm>
            <a:prstGeom prst="line">
              <a:avLst/>
            </a:prstGeom>
            <a:solidFill>
              <a:srgbClr val="E15A00">
                <a:alpha val="58000"/>
              </a:srgbClr>
            </a:solidFill>
            <a:ln w="28575" cap="flat" cmpd="sng" algn="ctr">
              <a:solidFill>
                <a:srgbClr val="E15A00">
                  <a:alpha val="74000"/>
                </a:srgbClr>
              </a:solidFill>
              <a:prstDash val="solid"/>
              <a:headEnd type="none" w="med" len="med"/>
              <a:tailEnd type="none" w="med" len="med"/>
            </a:ln>
            <a:effectLst/>
          </p:spPr>
        </p:cxnSp>
        <p:sp>
          <p:nvSpPr>
            <p:cNvPr id="128" name="Rectangle 127"/>
            <p:cNvSpPr/>
            <p:nvPr/>
          </p:nvSpPr>
          <p:spPr>
            <a:xfrm>
              <a:off x="9646920" y="2758440"/>
              <a:ext cx="810644" cy="441960"/>
            </a:xfrm>
            <a:prstGeom prst="rect">
              <a:avLst/>
            </a:prstGeom>
            <a:solidFill>
              <a:srgbClr val="E15A00">
                <a:alpha val="58000"/>
              </a:srgbClr>
            </a:solidFill>
            <a:ln w="28575" cap="flat" cmpd="sng" algn="ctr">
              <a:solidFill>
                <a:srgbClr val="E15A00">
                  <a:alpha val="74000"/>
                </a:srgbClr>
              </a:solidFill>
              <a:prstDash val="solid"/>
              <a:headEnd type="none" w="med" len="med"/>
              <a:tailEnd type="none" w="med" len="med"/>
            </a:ln>
            <a:effectLst/>
          </p:spPr>
          <p:txBody>
            <a:bodyPr lIns="36000" tIns="0" rIns="36000" bIns="0" anchor="ctr"/>
            <a:lstStyle/>
            <a:p>
              <a:pPr indent="-182563" algn="ctr" fontAlgn="base">
                <a:lnSpc>
                  <a:spcPts val="1600"/>
                </a:lnSpc>
                <a:spcAft>
                  <a:spcPct val="0"/>
                </a:spcAft>
                <a:buClr>
                  <a:srgbClr val="F0B600"/>
                </a:buClr>
              </a:pPr>
              <a:r>
                <a:rPr lang="de-DE" sz="1400" b="1" kern="0" dirty="0">
                  <a:solidFill>
                    <a:prstClr val="white"/>
                  </a:solidFill>
                  <a:latin typeface="Calibri"/>
                  <a:cs typeface="Arial"/>
                </a:rPr>
                <a:t>Digital Signage</a:t>
              </a:r>
              <a:endParaRPr lang="en-US" sz="1400" b="1" kern="0" dirty="0">
                <a:solidFill>
                  <a:prstClr val="white"/>
                </a:solidFill>
                <a:latin typeface="Calibri"/>
                <a:cs typeface="Arial"/>
              </a:endParaRPr>
            </a:p>
          </p:txBody>
        </p:sp>
      </p:grpSp>
      <p:sp>
        <p:nvSpPr>
          <p:cNvPr id="4" name="TextBox 3"/>
          <p:cNvSpPr txBox="1"/>
          <p:nvPr/>
        </p:nvSpPr>
        <p:spPr>
          <a:xfrm>
            <a:off x="304800" y="4737100"/>
            <a:ext cx="8661400" cy="406400"/>
          </a:xfrm>
          <a:prstGeom prst="rect">
            <a:avLst/>
          </a:prstGeom>
          <a:solidFill>
            <a:schemeClr val="bg1"/>
          </a:solidFill>
        </p:spPr>
        <p:txBody>
          <a:bodyPr wrap="square" rtlCol="0">
            <a:spAutoFit/>
          </a:bodyPr>
          <a:lstStyle/>
          <a:p>
            <a:endParaRPr lang="en-US" sz="2000" dirty="0" err="1" smtClean="0">
              <a:solidFill>
                <a:schemeClr val="tx2"/>
              </a:solidFill>
            </a:endParaRPr>
          </a:p>
        </p:txBody>
      </p:sp>
      <p:grpSp>
        <p:nvGrpSpPr>
          <p:cNvPr id="68" name="Group 67"/>
          <p:cNvGrpSpPr/>
          <p:nvPr/>
        </p:nvGrpSpPr>
        <p:grpSpPr>
          <a:xfrm>
            <a:off x="1503306" y="2956259"/>
            <a:ext cx="754389" cy="693376"/>
            <a:chOff x="9152218" y="2758440"/>
            <a:chExt cx="1871769" cy="883920"/>
          </a:xfrm>
          <a:effectLst>
            <a:glow rad="63500">
              <a:schemeClr val="accent5">
                <a:satMod val="175000"/>
                <a:alpha val="40000"/>
              </a:schemeClr>
            </a:glow>
          </a:effectLst>
        </p:grpSpPr>
        <p:cxnSp>
          <p:nvCxnSpPr>
            <p:cNvPr id="69" name="Straight Connector 68"/>
            <p:cNvCxnSpPr/>
            <p:nvPr/>
          </p:nvCxnSpPr>
          <p:spPr>
            <a:xfrm>
              <a:off x="9152218" y="2758440"/>
              <a:ext cx="0" cy="883920"/>
            </a:xfrm>
            <a:prstGeom prst="line">
              <a:avLst/>
            </a:prstGeom>
            <a:solidFill>
              <a:srgbClr val="E15A00">
                <a:alpha val="58000"/>
              </a:srgbClr>
            </a:solidFill>
            <a:ln w="28575" cap="flat" cmpd="sng" algn="ctr">
              <a:solidFill>
                <a:srgbClr val="E15A00">
                  <a:alpha val="74000"/>
                </a:srgbClr>
              </a:solidFill>
              <a:prstDash val="solid"/>
              <a:headEnd type="none" w="med" len="med"/>
              <a:tailEnd type="none" w="med" len="med"/>
            </a:ln>
            <a:effectLst/>
          </p:spPr>
        </p:cxnSp>
        <p:sp>
          <p:nvSpPr>
            <p:cNvPr id="70" name="Rectangle 69"/>
            <p:cNvSpPr/>
            <p:nvPr/>
          </p:nvSpPr>
          <p:spPr>
            <a:xfrm>
              <a:off x="9152218" y="2758440"/>
              <a:ext cx="1871769" cy="441960"/>
            </a:xfrm>
            <a:prstGeom prst="rect">
              <a:avLst/>
            </a:prstGeom>
            <a:solidFill>
              <a:srgbClr val="E15A00">
                <a:alpha val="58000"/>
              </a:srgbClr>
            </a:solidFill>
            <a:ln w="28575" cap="flat" cmpd="sng" algn="ctr">
              <a:solidFill>
                <a:srgbClr val="E15A00">
                  <a:alpha val="74000"/>
                </a:srgbClr>
              </a:solidFill>
              <a:prstDash val="solid"/>
              <a:headEnd type="none" w="med" len="med"/>
              <a:tailEnd type="none" w="med" len="med"/>
            </a:ln>
            <a:effectLst/>
          </p:spPr>
          <p:txBody>
            <a:bodyPr lIns="36000" tIns="0" rIns="36000" bIns="0" anchor="ctr"/>
            <a:lstStyle/>
            <a:p>
              <a:pPr indent="-182563" algn="ctr" fontAlgn="base">
                <a:lnSpc>
                  <a:spcPts val="1600"/>
                </a:lnSpc>
                <a:spcAft>
                  <a:spcPct val="0"/>
                </a:spcAft>
                <a:buClr>
                  <a:srgbClr val="F0B600"/>
                </a:buClr>
              </a:pPr>
              <a:r>
                <a:rPr lang="de-DE" sz="1400" b="1" kern="0" dirty="0" smtClean="0">
                  <a:solidFill>
                    <a:prstClr val="white"/>
                  </a:solidFill>
                  <a:latin typeface="Calibri"/>
                  <a:cs typeface="Arial"/>
                </a:rPr>
                <a:t>mHealth</a:t>
              </a:r>
              <a:endParaRPr lang="en-US" sz="1400" b="1" kern="0" dirty="0">
                <a:solidFill>
                  <a:prstClr val="white"/>
                </a:solidFill>
                <a:latin typeface="Calibri"/>
                <a:cs typeface="Arial"/>
              </a:endParaRPr>
            </a:p>
          </p:txBody>
        </p:sp>
      </p:grpSp>
      <p:sp>
        <p:nvSpPr>
          <p:cNvPr id="6" name="Rectangle 5"/>
          <p:cNvSpPr/>
          <p:nvPr/>
        </p:nvSpPr>
        <p:spPr>
          <a:xfrm>
            <a:off x="1506969" y="1871945"/>
            <a:ext cx="6465955" cy="2002006"/>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ectangle 57"/>
          <p:cNvSpPr/>
          <p:nvPr/>
        </p:nvSpPr>
        <p:spPr>
          <a:xfrm>
            <a:off x="4240583" y="1883325"/>
            <a:ext cx="3726318" cy="15838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TextBox 58"/>
          <p:cNvSpPr txBox="1"/>
          <p:nvPr/>
        </p:nvSpPr>
        <p:spPr>
          <a:xfrm>
            <a:off x="4661392" y="1833946"/>
            <a:ext cx="3235776" cy="523220"/>
          </a:xfrm>
          <a:prstGeom prst="rect">
            <a:avLst/>
          </a:prstGeom>
          <a:noFill/>
        </p:spPr>
        <p:txBody>
          <a:bodyPr wrap="square" lIns="0" rIns="0" rtlCol="0">
            <a:spAutoFit/>
          </a:bodyPr>
          <a:lstStyle/>
          <a:p>
            <a:pPr algn="r">
              <a:spcBef>
                <a:spcPct val="0"/>
              </a:spcBef>
            </a:pPr>
            <a:r>
              <a:rPr lang="de-DE" sz="2800" b="1" dirty="0">
                <a:solidFill>
                  <a:srgbClr val="FA821E"/>
                </a:solidFill>
                <a:latin typeface="+mj-lt"/>
                <a:ea typeface="+mj-ea"/>
                <a:cs typeface="Helvetica" pitchFamily="34" charset="0"/>
              </a:rPr>
              <a:t>... </a:t>
            </a:r>
            <a:r>
              <a:rPr lang="de-DE" sz="2800" b="1" dirty="0" err="1">
                <a:solidFill>
                  <a:srgbClr val="FA821E"/>
                </a:solidFill>
                <a:latin typeface="+mj-lt"/>
                <a:ea typeface="+mj-ea"/>
                <a:cs typeface="Helvetica" pitchFamily="34" charset="0"/>
              </a:rPr>
              <a:t>and</a:t>
            </a:r>
            <a:r>
              <a:rPr lang="de-DE" sz="2800" b="1" dirty="0">
                <a:solidFill>
                  <a:srgbClr val="FA821E"/>
                </a:solidFill>
                <a:latin typeface="+mj-lt"/>
                <a:ea typeface="+mj-ea"/>
                <a:cs typeface="Helvetica" pitchFamily="34" charset="0"/>
              </a:rPr>
              <a:t> </a:t>
            </a:r>
            <a:r>
              <a:rPr lang="de-DE" sz="2800" b="1" dirty="0" err="1" smtClean="0">
                <a:solidFill>
                  <a:srgbClr val="FA821E"/>
                </a:solidFill>
                <a:latin typeface="+mj-lt"/>
                <a:ea typeface="+mj-ea"/>
                <a:cs typeface="Helvetica" pitchFamily="34" charset="0"/>
              </a:rPr>
              <a:t>Everywhere</a:t>
            </a:r>
            <a:endParaRPr lang="en-US" sz="2800" b="1" dirty="0">
              <a:solidFill>
                <a:srgbClr val="FA821E"/>
              </a:solidFill>
              <a:latin typeface="+mj-lt"/>
              <a:ea typeface="+mj-ea"/>
              <a:cs typeface="Helvetica" pitchFamily="34" charset="0"/>
            </a:endParaRPr>
          </a:p>
        </p:txBody>
      </p:sp>
      <p:pic>
        <p:nvPicPr>
          <p:cNvPr id="60"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868565" y="2371927"/>
            <a:ext cx="2978399" cy="1326944"/>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 name="Picture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146076" y="2511592"/>
            <a:ext cx="2607732" cy="1191155"/>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2"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385734" y="2686986"/>
            <a:ext cx="2058588" cy="1011885"/>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4" name="Picture 7"/>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004651" y="2784772"/>
            <a:ext cx="1407712" cy="914099"/>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 name="Picture 2"/>
          <p:cNvPicPr>
            <a:picLocks noChangeAspect="1" noChangeArrowheads="1"/>
          </p:cNvPicPr>
          <p:nvPr/>
        </p:nvPicPr>
        <p:blipFill>
          <a:blip r:embed="rId11" cstate="print">
            <a:extLst>
              <a:ext uri="{28A0092B-C50C-407E-A947-70E740481C1C}">
                <a14:useLocalDpi xmlns:a14="http://schemas.microsoft.com/office/drawing/2010/main" val="0"/>
              </a:ext>
            </a:extLst>
          </a:blip>
          <a:stretch>
            <a:fillRect/>
          </a:stretch>
        </p:blipFill>
        <p:spPr bwMode="auto">
          <a:xfrm>
            <a:off x="7868190" y="4728072"/>
            <a:ext cx="954531" cy="292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4797151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5"/>
                                        </p:tgtEl>
                                        <p:attrNameLst>
                                          <p:attrName>style.visibility</p:attrName>
                                        </p:attrNameLst>
                                      </p:cBhvr>
                                      <p:to>
                                        <p:strVal val="visible"/>
                                      </p:to>
                                    </p:set>
                                  </p:childTnLst>
                                </p:cTn>
                              </p:par>
                            </p:childTnLst>
                          </p:cTn>
                        </p:par>
                        <p:par>
                          <p:cTn id="15" fill="hold">
                            <p:stCondLst>
                              <p:cond delay="0"/>
                            </p:stCondLst>
                            <p:childTnLst>
                              <p:par>
                                <p:cTn id="16" presetID="1" presetClass="entr" presetSubtype="0" fill="hold" nodeType="afterEffect">
                                  <p:stCondLst>
                                    <p:cond delay="1000"/>
                                  </p:stCondLst>
                                  <p:childTnLst>
                                    <p:set>
                                      <p:cBhvr>
                                        <p:cTn id="17" dur="1" fill="hold">
                                          <p:stCondLst>
                                            <p:cond delay="0"/>
                                          </p:stCondLst>
                                        </p:cTn>
                                        <p:tgtEl>
                                          <p:spTgt spid="90"/>
                                        </p:tgtEl>
                                        <p:attrNameLst>
                                          <p:attrName>style.visibility</p:attrName>
                                        </p:attrNameLst>
                                      </p:cBhvr>
                                      <p:to>
                                        <p:strVal val="visible"/>
                                      </p:to>
                                    </p:set>
                                  </p:childTnLst>
                                </p:cTn>
                              </p:par>
                            </p:childTnLst>
                          </p:cTn>
                        </p:par>
                        <p:par>
                          <p:cTn id="18" fill="hold">
                            <p:stCondLst>
                              <p:cond delay="1000"/>
                            </p:stCondLst>
                            <p:childTnLst>
                              <p:par>
                                <p:cTn id="19" presetID="1" presetClass="entr" presetSubtype="0" fill="hold" nodeType="afterEffect">
                                  <p:stCondLst>
                                    <p:cond delay="500"/>
                                  </p:stCondLst>
                                  <p:childTnLst>
                                    <p:set>
                                      <p:cBhvr>
                                        <p:cTn id="20" dur="1" fill="hold">
                                          <p:stCondLst>
                                            <p:cond delay="0"/>
                                          </p:stCondLst>
                                        </p:cTn>
                                        <p:tgtEl>
                                          <p:spTgt spid="93"/>
                                        </p:tgtEl>
                                        <p:attrNameLst>
                                          <p:attrName>style.visibility</p:attrName>
                                        </p:attrNameLst>
                                      </p:cBhvr>
                                      <p:to>
                                        <p:strVal val="visible"/>
                                      </p:to>
                                    </p:set>
                                  </p:childTnLst>
                                </p:cTn>
                              </p:par>
                            </p:childTnLst>
                          </p:cTn>
                        </p:par>
                        <p:par>
                          <p:cTn id="21" fill="hold">
                            <p:stCondLst>
                              <p:cond delay="1500"/>
                            </p:stCondLst>
                            <p:childTnLst>
                              <p:par>
                                <p:cTn id="22" presetID="1" presetClass="entr" presetSubtype="0" fill="hold" nodeType="afterEffect">
                                  <p:stCondLst>
                                    <p:cond delay="700"/>
                                  </p:stCondLst>
                                  <p:childTnLst>
                                    <p:set>
                                      <p:cBhvr>
                                        <p:cTn id="23" dur="1" fill="hold">
                                          <p:stCondLst>
                                            <p:cond delay="0"/>
                                          </p:stCondLst>
                                        </p:cTn>
                                        <p:tgtEl>
                                          <p:spTgt spid="96"/>
                                        </p:tgtEl>
                                        <p:attrNameLst>
                                          <p:attrName>style.visibility</p:attrName>
                                        </p:attrNameLst>
                                      </p:cBhvr>
                                      <p:to>
                                        <p:strVal val="visible"/>
                                      </p:to>
                                    </p:set>
                                  </p:childTnLst>
                                </p:cTn>
                              </p:par>
                            </p:childTnLst>
                          </p:cTn>
                        </p:par>
                        <p:par>
                          <p:cTn id="24" fill="hold">
                            <p:stCondLst>
                              <p:cond delay="2200"/>
                            </p:stCondLst>
                            <p:childTnLst>
                              <p:par>
                                <p:cTn id="25" presetID="1" presetClass="entr" presetSubtype="0" fill="hold" nodeType="afterEffect">
                                  <p:stCondLst>
                                    <p:cond delay="500"/>
                                  </p:stCondLst>
                                  <p:childTnLst>
                                    <p:set>
                                      <p:cBhvr>
                                        <p:cTn id="26" dur="1" fill="hold">
                                          <p:stCondLst>
                                            <p:cond delay="0"/>
                                          </p:stCondLst>
                                        </p:cTn>
                                        <p:tgtEl>
                                          <p:spTgt spid="99"/>
                                        </p:tgtEl>
                                        <p:attrNameLst>
                                          <p:attrName>style.visibility</p:attrName>
                                        </p:attrNameLst>
                                      </p:cBhvr>
                                      <p:to>
                                        <p:strVal val="visible"/>
                                      </p:to>
                                    </p:set>
                                  </p:childTnLst>
                                </p:cTn>
                              </p:par>
                            </p:childTnLst>
                          </p:cTn>
                        </p:par>
                        <p:par>
                          <p:cTn id="27" fill="hold">
                            <p:stCondLst>
                              <p:cond delay="2700"/>
                            </p:stCondLst>
                            <p:childTnLst>
                              <p:par>
                                <p:cTn id="28" presetID="1" presetClass="entr" presetSubtype="0" fill="hold" nodeType="afterEffect">
                                  <p:stCondLst>
                                    <p:cond delay="300"/>
                                  </p:stCondLst>
                                  <p:childTnLst>
                                    <p:set>
                                      <p:cBhvr>
                                        <p:cTn id="29" dur="1" fill="hold">
                                          <p:stCondLst>
                                            <p:cond delay="0"/>
                                          </p:stCondLst>
                                        </p:cTn>
                                        <p:tgtEl>
                                          <p:spTgt spid="102"/>
                                        </p:tgtEl>
                                        <p:attrNameLst>
                                          <p:attrName>style.visibility</p:attrName>
                                        </p:attrNameLst>
                                      </p:cBhvr>
                                      <p:to>
                                        <p:strVal val="visible"/>
                                      </p:to>
                                    </p:set>
                                  </p:childTnLst>
                                </p:cTn>
                              </p:par>
                            </p:childTnLst>
                          </p:cTn>
                        </p:par>
                        <p:par>
                          <p:cTn id="30" fill="hold">
                            <p:stCondLst>
                              <p:cond delay="3000"/>
                            </p:stCondLst>
                            <p:childTnLst>
                              <p:par>
                                <p:cTn id="31" presetID="1" presetClass="entr" presetSubtype="0" fill="hold" nodeType="afterEffect">
                                  <p:stCondLst>
                                    <p:cond delay="200"/>
                                  </p:stCondLst>
                                  <p:childTnLst>
                                    <p:set>
                                      <p:cBhvr>
                                        <p:cTn id="32" dur="1" fill="hold">
                                          <p:stCondLst>
                                            <p:cond delay="0"/>
                                          </p:stCondLst>
                                        </p:cTn>
                                        <p:tgtEl>
                                          <p:spTgt spid="111"/>
                                        </p:tgtEl>
                                        <p:attrNameLst>
                                          <p:attrName>style.visibility</p:attrName>
                                        </p:attrNameLst>
                                      </p:cBhvr>
                                      <p:to>
                                        <p:strVal val="visible"/>
                                      </p:to>
                                    </p:set>
                                  </p:childTnLst>
                                </p:cTn>
                              </p:par>
                            </p:childTnLst>
                          </p:cTn>
                        </p:par>
                        <p:par>
                          <p:cTn id="33" fill="hold">
                            <p:stCondLst>
                              <p:cond delay="3200"/>
                            </p:stCondLst>
                            <p:childTnLst>
                              <p:par>
                                <p:cTn id="34" presetID="1" presetClass="entr" presetSubtype="0" fill="hold" nodeType="afterEffect">
                                  <p:stCondLst>
                                    <p:cond delay="200"/>
                                  </p:stCondLst>
                                  <p:childTnLst>
                                    <p:set>
                                      <p:cBhvr>
                                        <p:cTn id="35" dur="1" fill="hold">
                                          <p:stCondLst>
                                            <p:cond delay="0"/>
                                          </p:stCondLst>
                                        </p:cTn>
                                        <p:tgtEl>
                                          <p:spTgt spid="114"/>
                                        </p:tgtEl>
                                        <p:attrNameLst>
                                          <p:attrName>style.visibility</p:attrName>
                                        </p:attrNameLst>
                                      </p:cBhvr>
                                      <p:to>
                                        <p:strVal val="visible"/>
                                      </p:to>
                                    </p:set>
                                  </p:childTnLst>
                                </p:cTn>
                              </p:par>
                            </p:childTnLst>
                          </p:cTn>
                        </p:par>
                        <p:par>
                          <p:cTn id="36" fill="hold">
                            <p:stCondLst>
                              <p:cond delay="3400"/>
                            </p:stCondLst>
                            <p:childTnLst>
                              <p:par>
                                <p:cTn id="37" presetID="1" presetClass="entr" presetSubtype="0" fill="hold" nodeType="afterEffect">
                                  <p:stCondLst>
                                    <p:cond delay="200"/>
                                  </p:stCondLst>
                                  <p:childTnLst>
                                    <p:set>
                                      <p:cBhvr>
                                        <p:cTn id="38" dur="1" fill="hold">
                                          <p:stCondLst>
                                            <p:cond delay="0"/>
                                          </p:stCondLst>
                                        </p:cTn>
                                        <p:tgtEl>
                                          <p:spTgt spid="117"/>
                                        </p:tgtEl>
                                        <p:attrNameLst>
                                          <p:attrName>style.visibility</p:attrName>
                                        </p:attrNameLst>
                                      </p:cBhvr>
                                      <p:to>
                                        <p:strVal val="visible"/>
                                      </p:to>
                                    </p:set>
                                  </p:childTnLst>
                                </p:cTn>
                              </p:par>
                            </p:childTnLst>
                          </p:cTn>
                        </p:par>
                        <p:par>
                          <p:cTn id="39" fill="hold">
                            <p:stCondLst>
                              <p:cond delay="3600"/>
                            </p:stCondLst>
                            <p:childTnLst>
                              <p:par>
                                <p:cTn id="40" presetID="1" presetClass="entr" presetSubtype="0" fill="hold" nodeType="afterEffect">
                                  <p:stCondLst>
                                    <p:cond delay="200"/>
                                  </p:stCondLst>
                                  <p:childTnLst>
                                    <p:set>
                                      <p:cBhvr>
                                        <p:cTn id="41" dur="1" fill="hold">
                                          <p:stCondLst>
                                            <p:cond delay="0"/>
                                          </p:stCondLst>
                                        </p:cTn>
                                        <p:tgtEl>
                                          <p:spTgt spid="120"/>
                                        </p:tgtEl>
                                        <p:attrNameLst>
                                          <p:attrName>style.visibility</p:attrName>
                                        </p:attrNameLst>
                                      </p:cBhvr>
                                      <p:to>
                                        <p:strVal val="visible"/>
                                      </p:to>
                                    </p:set>
                                  </p:childTnLst>
                                </p:cTn>
                              </p:par>
                            </p:childTnLst>
                          </p:cTn>
                        </p:par>
                        <p:par>
                          <p:cTn id="42" fill="hold">
                            <p:stCondLst>
                              <p:cond delay="3800"/>
                            </p:stCondLst>
                            <p:childTnLst>
                              <p:par>
                                <p:cTn id="43" presetID="1" presetClass="entr" presetSubtype="0" fill="hold" nodeType="afterEffect">
                                  <p:stCondLst>
                                    <p:cond delay="200"/>
                                  </p:stCondLst>
                                  <p:childTnLst>
                                    <p:set>
                                      <p:cBhvr>
                                        <p:cTn id="44" dur="1" fill="hold">
                                          <p:stCondLst>
                                            <p:cond delay="0"/>
                                          </p:stCondLst>
                                        </p:cTn>
                                        <p:tgtEl>
                                          <p:spTgt spid="50"/>
                                        </p:tgtEl>
                                        <p:attrNameLst>
                                          <p:attrName>style.visibility</p:attrName>
                                        </p:attrNameLst>
                                      </p:cBhvr>
                                      <p:to>
                                        <p:strVal val="visible"/>
                                      </p:to>
                                    </p:set>
                                  </p:childTnLst>
                                </p:cTn>
                              </p:par>
                            </p:childTnLst>
                          </p:cTn>
                        </p:par>
                        <p:par>
                          <p:cTn id="45" fill="hold">
                            <p:stCondLst>
                              <p:cond delay="4000"/>
                            </p:stCondLst>
                            <p:childTnLst>
                              <p:par>
                                <p:cTn id="46" presetID="1" presetClass="entr" presetSubtype="0" fill="hold" nodeType="afterEffect">
                                  <p:stCondLst>
                                    <p:cond delay="200"/>
                                  </p:stCondLst>
                                  <p:childTnLst>
                                    <p:set>
                                      <p:cBhvr>
                                        <p:cTn id="47" dur="1" fill="hold">
                                          <p:stCondLst>
                                            <p:cond delay="0"/>
                                          </p:stCondLst>
                                        </p:cTn>
                                        <p:tgtEl>
                                          <p:spTgt spid="68"/>
                                        </p:tgtEl>
                                        <p:attrNameLst>
                                          <p:attrName>style.visibility</p:attrName>
                                        </p:attrNameLst>
                                      </p:cBhvr>
                                      <p:to>
                                        <p:strVal val="visible"/>
                                      </p:to>
                                    </p:set>
                                  </p:childTnLst>
                                </p:cTn>
                              </p:par>
                            </p:childTnLst>
                          </p:cTn>
                        </p:par>
                      </p:childTnLst>
                    </p:cTn>
                  </p:par>
                  <p:par>
                    <p:cTn id="48" fill="hold">
                      <p:stCondLst>
                        <p:cond delay="indefinite"/>
                      </p:stCondLst>
                      <p:childTnLst>
                        <p:par>
                          <p:cTn id="49" fill="hold">
                            <p:stCondLst>
                              <p:cond delay="0"/>
                            </p:stCondLst>
                            <p:childTnLst>
                              <p:par>
                                <p:cTn id="50" presetID="1" presetClass="entr" presetSubtype="0" fill="hold" grpId="0" nodeType="clickEffect">
                                  <p:stCondLst>
                                    <p:cond delay="0"/>
                                  </p:stCondLst>
                                  <p:childTnLst>
                                    <p:set>
                                      <p:cBhvr>
                                        <p:cTn id="51" dur="1" fill="hold">
                                          <p:stCondLst>
                                            <p:cond delay="0"/>
                                          </p:stCondLst>
                                        </p:cTn>
                                        <p:tgtEl>
                                          <p:spTgt spid="6"/>
                                        </p:tgtEl>
                                        <p:attrNameLst>
                                          <p:attrName>style.visibility</p:attrName>
                                        </p:attrNameLst>
                                      </p:cBhvr>
                                      <p:to>
                                        <p:strVal val="visible"/>
                                      </p:to>
                                    </p:set>
                                  </p:childTnLst>
                                </p:cTn>
                              </p:par>
                            </p:childTnLst>
                          </p:cTn>
                        </p:par>
                        <p:par>
                          <p:cTn id="52" fill="hold">
                            <p:stCondLst>
                              <p:cond delay="0"/>
                            </p:stCondLst>
                            <p:childTnLst>
                              <p:par>
                                <p:cTn id="53" presetID="1" presetClass="entr" presetSubtype="0" fill="hold" grpId="0" nodeType="afterEffect">
                                  <p:stCondLst>
                                    <p:cond delay="0"/>
                                  </p:stCondLst>
                                  <p:childTnLst>
                                    <p:set>
                                      <p:cBhvr>
                                        <p:cTn id="54" dur="1" fill="hold">
                                          <p:stCondLst>
                                            <p:cond delay="0"/>
                                          </p:stCondLst>
                                        </p:cTn>
                                        <p:tgtEl>
                                          <p:spTgt spid="59"/>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58"/>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60"/>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nodeType="clickEffect">
                                  <p:stCondLst>
                                    <p:cond delay="0"/>
                                  </p:stCondLst>
                                  <p:childTnLst>
                                    <p:set>
                                      <p:cBhvr>
                                        <p:cTn id="64" dur="1" fill="hold">
                                          <p:stCondLst>
                                            <p:cond delay="0"/>
                                          </p:stCondLst>
                                        </p:cTn>
                                        <p:tgtEl>
                                          <p:spTgt spid="61"/>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nodeType="clickEffect">
                                  <p:stCondLst>
                                    <p:cond delay="0"/>
                                  </p:stCondLst>
                                  <p:childTnLst>
                                    <p:set>
                                      <p:cBhvr>
                                        <p:cTn id="68" dur="1" fill="hold">
                                          <p:stCondLst>
                                            <p:cond delay="0"/>
                                          </p:stCondLst>
                                        </p:cTn>
                                        <p:tgtEl>
                                          <p:spTgt spid="62"/>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nodeType="clickEffect">
                                  <p:stCondLst>
                                    <p:cond delay="0"/>
                                  </p:stCondLst>
                                  <p:childTnLst>
                                    <p:set>
                                      <p:cBhvr>
                                        <p:cTn id="72" dur="1" fill="hold">
                                          <p:stCondLst>
                                            <p:cond delay="0"/>
                                          </p:stCondLst>
                                        </p:cTn>
                                        <p:tgtEl>
                                          <p:spTgt spid="5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58" grpId="0" animBg="1"/>
      <p:bldP spid="59"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Object 10" hidden="1"/>
          <p:cNvGraphicFramePr>
            <a:graphicFrameLocks noChangeAspect="1"/>
          </p:cNvGraphicFramePr>
          <p:nvPr>
            <p:custDataLst>
              <p:tags r:id="rId2"/>
            </p:custDataLst>
            <p:extLst>
              <p:ext uri="{D42A27DB-BD31-4B8C-83A1-F6EECF244321}">
                <p14:modId xmlns:p14="http://schemas.microsoft.com/office/powerpoint/2010/main" val="1706702129"/>
              </p:ext>
            </p:extLst>
          </p:nvPr>
        </p:nvGraphicFramePr>
        <p:xfrm>
          <a:off x="1589" y="1192"/>
          <a:ext cx="1587" cy="1190"/>
        </p:xfrm>
        <a:graphic>
          <a:graphicData uri="http://schemas.openxmlformats.org/presentationml/2006/ole">
            <mc:AlternateContent xmlns:mc="http://schemas.openxmlformats.org/markup-compatibility/2006">
              <mc:Choice xmlns:v="urn:schemas-microsoft-com:vml" Requires="v">
                <p:oleObj spid="_x0000_s3148" name="think-cell Slide" r:id="rId4" imgW="270" imgH="270" progId="TCLayout.ActiveDocument.1">
                  <p:embed/>
                </p:oleObj>
              </mc:Choice>
              <mc:Fallback>
                <p:oleObj name="think-cell Slide" r:id="rId4" imgW="270" imgH="270" progId="TCLayout.ActiveDocument.1">
                  <p:embed/>
                  <p:pic>
                    <p:nvPicPr>
                      <p:cNvPr id="0" name=""/>
                      <p:cNvPicPr/>
                      <p:nvPr/>
                    </p:nvPicPr>
                    <p:blipFill>
                      <a:blip r:embed="rId5"/>
                      <a:stretch>
                        <a:fillRect/>
                      </a:stretch>
                    </p:blipFill>
                    <p:spPr>
                      <a:xfrm>
                        <a:off x="1589" y="1192"/>
                        <a:ext cx="1587" cy="1190"/>
                      </a:xfrm>
                      <a:prstGeom prst="rect">
                        <a:avLst/>
                      </a:prstGeom>
                    </p:spPr>
                  </p:pic>
                </p:oleObj>
              </mc:Fallback>
            </mc:AlternateContent>
          </a:graphicData>
        </a:graphic>
      </p:graphicFrame>
      <p:pic>
        <p:nvPicPr>
          <p:cNvPr id="58" name="Picture 57" descr="775px-2005_Dime_Rev_Unc_P.png"/>
          <p:cNvPicPr>
            <a:picLocks noChangeAspect="1"/>
          </p:cNvPicPr>
          <p:nvPr/>
        </p:nvPicPr>
        <p:blipFill>
          <a:blip r:embed="rId6" cstate="print"/>
          <a:stretch>
            <a:fillRect/>
          </a:stretch>
        </p:blipFill>
        <p:spPr>
          <a:xfrm>
            <a:off x="1948065" y="1556125"/>
            <a:ext cx="755327" cy="748505"/>
          </a:xfrm>
          <a:prstGeom prst="rect">
            <a:avLst/>
          </a:prstGeom>
        </p:spPr>
      </p:pic>
      <p:pic>
        <p:nvPicPr>
          <p:cNvPr id="59" name="Picture 58" descr="775px-2005_Dime_Rev_Unc_P.png"/>
          <p:cNvPicPr>
            <a:picLocks noChangeAspect="1"/>
          </p:cNvPicPr>
          <p:nvPr/>
        </p:nvPicPr>
        <p:blipFill>
          <a:blip r:embed="rId6" cstate="print"/>
          <a:stretch>
            <a:fillRect/>
          </a:stretch>
        </p:blipFill>
        <p:spPr>
          <a:xfrm>
            <a:off x="1948065" y="2043549"/>
            <a:ext cx="755327" cy="748505"/>
          </a:xfrm>
          <a:prstGeom prst="rect">
            <a:avLst/>
          </a:prstGeom>
        </p:spPr>
      </p:pic>
      <p:sp>
        <p:nvSpPr>
          <p:cNvPr id="2" name="Title 1"/>
          <p:cNvSpPr>
            <a:spLocks noGrp="1"/>
          </p:cNvSpPr>
          <p:nvPr>
            <p:ph type="title"/>
          </p:nvPr>
        </p:nvSpPr>
        <p:spPr>
          <a:xfrm>
            <a:off x="457200" y="429686"/>
            <a:ext cx="8229600" cy="423784"/>
          </a:xfrm>
        </p:spPr>
        <p:txBody>
          <a:bodyPr>
            <a:noAutofit/>
          </a:bodyPr>
          <a:lstStyle/>
          <a:p>
            <a:r>
              <a:rPr lang="de-DE" dirty="0" err="1" smtClean="0">
                <a:solidFill>
                  <a:srgbClr val="FA821E"/>
                </a:solidFill>
              </a:rPr>
              <a:t>Gemalto</a:t>
            </a:r>
            <a:r>
              <a:rPr lang="de-DE" dirty="0" smtClean="0">
                <a:solidFill>
                  <a:srgbClr val="FA821E"/>
                </a:solidFill>
              </a:rPr>
              <a:t> </a:t>
            </a:r>
            <a:r>
              <a:rPr lang="de-DE" dirty="0" err="1" smtClean="0">
                <a:solidFill>
                  <a:srgbClr val="FA821E"/>
                </a:solidFill>
              </a:rPr>
              <a:t>Delivers</a:t>
            </a:r>
            <a:r>
              <a:rPr lang="de-DE" dirty="0" smtClean="0">
                <a:solidFill>
                  <a:srgbClr val="FA821E"/>
                </a:solidFill>
              </a:rPr>
              <a:t> </a:t>
            </a:r>
            <a:r>
              <a:rPr lang="de-DE" dirty="0" err="1">
                <a:solidFill>
                  <a:srgbClr val="FA821E"/>
                </a:solidFill>
              </a:rPr>
              <a:t>B</a:t>
            </a:r>
            <a:r>
              <a:rPr lang="de-DE" dirty="0" err="1" smtClean="0">
                <a:solidFill>
                  <a:srgbClr val="FA821E"/>
                </a:solidFill>
              </a:rPr>
              <a:t>enefits</a:t>
            </a:r>
            <a:r>
              <a:rPr lang="de-DE" dirty="0" smtClean="0">
                <a:solidFill>
                  <a:srgbClr val="FA821E"/>
                </a:solidFill>
              </a:rPr>
              <a:t> </a:t>
            </a:r>
            <a:r>
              <a:rPr lang="de-DE" dirty="0" err="1" smtClean="0">
                <a:solidFill>
                  <a:srgbClr val="FA821E"/>
                </a:solidFill>
              </a:rPr>
              <a:t>of</a:t>
            </a:r>
            <a:r>
              <a:rPr lang="de-DE" dirty="0" smtClean="0">
                <a:solidFill>
                  <a:srgbClr val="FA821E"/>
                </a:solidFill>
              </a:rPr>
              <a:t> Java to M2M</a:t>
            </a:r>
            <a:endParaRPr lang="en-US" dirty="0" smtClean="0">
              <a:solidFill>
                <a:srgbClr val="FA821E"/>
              </a:solidFill>
            </a:endParaRPr>
          </a:p>
        </p:txBody>
      </p:sp>
      <p:grpSp>
        <p:nvGrpSpPr>
          <p:cNvPr id="4" name="Group 3"/>
          <p:cNvGrpSpPr/>
          <p:nvPr/>
        </p:nvGrpSpPr>
        <p:grpSpPr>
          <a:xfrm>
            <a:off x="4460879" y="1059806"/>
            <a:ext cx="4434044" cy="2037864"/>
            <a:chOff x="4460879" y="1059806"/>
            <a:chExt cx="4434044" cy="2037864"/>
          </a:xfrm>
        </p:grpSpPr>
        <p:sp>
          <p:nvSpPr>
            <p:cNvPr id="22" name="Round Diagonal Corner Rectangle 21"/>
            <p:cNvSpPr/>
            <p:nvPr/>
          </p:nvSpPr>
          <p:spPr>
            <a:xfrm flipH="1">
              <a:off x="4460879" y="1059806"/>
              <a:ext cx="4434038" cy="2037864"/>
            </a:xfrm>
            <a:prstGeom prst="round2DiagRect">
              <a:avLst>
                <a:gd name="adj1" fmla="val 8158"/>
                <a:gd name="adj2" fmla="val 0"/>
              </a:avLst>
            </a:prstGeom>
            <a:noFill/>
            <a:ln w="25400" cap="flat" cmpd="sng" algn="ctr">
              <a:solidFill>
                <a:srgbClr val="FF8200"/>
              </a:solidFill>
              <a:prstDash val="solid"/>
            </a:ln>
            <a:effectLst>
              <a:outerShdw blurRad="50800" dist="38100" dir="2700000" algn="tl" rotWithShape="0">
                <a:srgbClr val="000000">
                  <a:alpha val="43000"/>
                </a:srgbClr>
              </a:outerShdw>
            </a:effectLst>
          </p:spPr>
          <p:txBody>
            <a:bodyPr rtlCol="0" anchor="ctr"/>
            <a:lstStyle/>
            <a:p>
              <a:pPr algn="ctr"/>
              <a:endParaRPr lang="en-US" kern="0">
                <a:solidFill>
                  <a:prstClr val="white"/>
                </a:solidFill>
                <a:latin typeface="Calibri"/>
                <a:cs typeface="Arial"/>
              </a:endParaRPr>
            </a:p>
          </p:txBody>
        </p:sp>
        <p:sp>
          <p:nvSpPr>
            <p:cNvPr id="36" name="Round Single Corner Rectangle 35"/>
            <p:cNvSpPr/>
            <p:nvPr/>
          </p:nvSpPr>
          <p:spPr>
            <a:xfrm>
              <a:off x="4460885" y="1059807"/>
              <a:ext cx="4434038" cy="353117"/>
            </a:xfrm>
            <a:prstGeom prst="round1Rect">
              <a:avLst>
                <a:gd name="adj" fmla="val 41727"/>
              </a:avLst>
            </a:prstGeom>
            <a:solidFill>
              <a:srgbClr val="FF8200"/>
            </a:solidFill>
            <a:ln w="19050" algn="ctr">
              <a:solidFill>
                <a:srgbClr val="FF8200"/>
              </a:solidFill>
              <a:miter lim="800000"/>
              <a:headEnd/>
              <a:tailEnd/>
            </a:ln>
          </p:spPr>
          <p:txBody>
            <a:bodyPr wrap="none" lIns="36000" tIns="0" rIns="36000" bIns="0" anchor="ctr"/>
            <a:lstStyle/>
            <a:p>
              <a:pPr marL="182563" indent="-182563" algn="ctr"/>
              <a:r>
                <a:rPr lang="de-DE" b="1" kern="0" dirty="0">
                  <a:solidFill>
                    <a:prstClr val="white"/>
                  </a:solidFill>
                  <a:latin typeface="Calibri"/>
                  <a:cs typeface="Arial"/>
                </a:rPr>
                <a:t>Benefits of Java in M2M</a:t>
              </a:r>
              <a:endParaRPr lang="en-US" b="1" kern="0" dirty="0">
                <a:solidFill>
                  <a:prstClr val="white"/>
                </a:solidFill>
                <a:latin typeface="Calibri"/>
                <a:cs typeface="Arial"/>
              </a:endParaRPr>
            </a:p>
          </p:txBody>
        </p:sp>
        <p:sp>
          <p:nvSpPr>
            <p:cNvPr id="21" name="Rectangle 20"/>
            <p:cNvSpPr/>
            <p:nvPr/>
          </p:nvSpPr>
          <p:spPr>
            <a:xfrm>
              <a:off x="4528820" y="1466454"/>
              <a:ext cx="4330700" cy="1631216"/>
            </a:xfrm>
            <a:prstGeom prst="rect">
              <a:avLst/>
            </a:prstGeom>
          </p:spPr>
          <p:txBody>
            <a:bodyPr wrap="square">
              <a:spAutoFit/>
            </a:bodyPr>
            <a:lstStyle/>
            <a:p>
              <a:pPr marL="239275" lvl="2" indent="-241300">
                <a:spcBef>
                  <a:spcPts val="300"/>
                </a:spcBef>
                <a:spcAft>
                  <a:spcPts val="300"/>
                </a:spcAft>
                <a:buClr>
                  <a:srgbClr val="FF8200"/>
                </a:buClr>
                <a:buSzPct val="100000"/>
                <a:buBlip>
                  <a:blip r:embed="rId7"/>
                </a:buBlip>
              </a:pPr>
              <a:r>
                <a:rPr lang="en-US" sz="1600" dirty="0">
                  <a:solidFill>
                    <a:srgbClr val="2E2E2E"/>
                  </a:solidFill>
                  <a:cs typeface="Helvetica" pitchFamily="34" charset="0"/>
                </a:rPr>
                <a:t>Lower Bill of Materials (BOM)</a:t>
              </a:r>
            </a:p>
            <a:p>
              <a:pPr marL="239275" lvl="2" indent="-241300">
                <a:spcBef>
                  <a:spcPts val="300"/>
                </a:spcBef>
                <a:spcAft>
                  <a:spcPts val="300"/>
                </a:spcAft>
                <a:buClr>
                  <a:srgbClr val="FF8200"/>
                </a:buClr>
                <a:buSzPct val="100000"/>
                <a:buBlip>
                  <a:blip r:embed="rId7"/>
                </a:buBlip>
              </a:pPr>
              <a:r>
                <a:rPr lang="en-US" sz="1600" dirty="0">
                  <a:solidFill>
                    <a:srgbClr val="2E2E2E"/>
                  </a:solidFill>
                  <a:cs typeface="Helvetica" pitchFamily="34" charset="0"/>
                </a:rPr>
                <a:t>More efficient development</a:t>
              </a:r>
            </a:p>
            <a:p>
              <a:pPr marL="239275" lvl="2" indent="-241300">
                <a:spcBef>
                  <a:spcPts val="300"/>
                </a:spcBef>
                <a:spcAft>
                  <a:spcPts val="300"/>
                </a:spcAft>
                <a:buClr>
                  <a:srgbClr val="FF8200"/>
                </a:buClr>
                <a:buSzPct val="100000"/>
                <a:buBlip>
                  <a:blip r:embed="rId7"/>
                </a:buBlip>
              </a:pPr>
              <a:r>
                <a:rPr lang="de-DE" sz="1600" dirty="0">
                  <a:solidFill>
                    <a:srgbClr val="2E2E2E"/>
                  </a:solidFill>
                  <a:cs typeface="Helvetica" pitchFamily="34" charset="0"/>
                </a:rPr>
                <a:t>Enables next generation architectures</a:t>
              </a:r>
              <a:endParaRPr lang="en-US" sz="1600" dirty="0">
                <a:solidFill>
                  <a:srgbClr val="2E2E2E"/>
                </a:solidFill>
                <a:cs typeface="Helvetica" pitchFamily="34" charset="0"/>
              </a:endParaRPr>
            </a:p>
            <a:p>
              <a:pPr marL="239275" lvl="2" indent="-241300">
                <a:spcBef>
                  <a:spcPts val="300"/>
                </a:spcBef>
                <a:spcAft>
                  <a:spcPts val="300"/>
                </a:spcAft>
                <a:buClr>
                  <a:srgbClr val="FF8200"/>
                </a:buClr>
                <a:buSzPct val="100000"/>
                <a:buBlip>
                  <a:blip r:embed="rId7"/>
                </a:buBlip>
              </a:pPr>
              <a:r>
                <a:rPr lang="en-US" sz="1600" dirty="0">
                  <a:solidFill>
                    <a:srgbClr val="2E2E2E"/>
                  </a:solidFill>
                  <a:cs typeface="Helvetica" pitchFamily="34" charset="0"/>
                </a:rPr>
                <a:t>Higher flexibility in design and development</a:t>
              </a:r>
            </a:p>
            <a:p>
              <a:pPr marL="239275" lvl="2" indent="-241300">
                <a:spcBef>
                  <a:spcPts val="300"/>
                </a:spcBef>
                <a:spcAft>
                  <a:spcPts val="300"/>
                </a:spcAft>
                <a:buClr>
                  <a:srgbClr val="FF8200"/>
                </a:buClr>
                <a:buSzPct val="100000"/>
                <a:buBlip>
                  <a:blip r:embed="rId7"/>
                </a:buBlip>
              </a:pPr>
              <a:r>
                <a:rPr lang="en-US" sz="1600" dirty="0">
                  <a:solidFill>
                    <a:srgbClr val="2E2E2E"/>
                  </a:solidFill>
                  <a:cs typeface="Helvetica" pitchFamily="34" charset="0"/>
                </a:rPr>
                <a:t>Improved management of the application</a:t>
              </a:r>
            </a:p>
          </p:txBody>
        </p:sp>
      </p:grpSp>
      <p:sp>
        <p:nvSpPr>
          <p:cNvPr id="35" name="TextBox 34"/>
          <p:cNvSpPr txBox="1"/>
          <p:nvPr/>
        </p:nvSpPr>
        <p:spPr>
          <a:xfrm>
            <a:off x="308887" y="2964517"/>
            <a:ext cx="3904973" cy="1631216"/>
          </a:xfrm>
          <a:prstGeom prst="rect">
            <a:avLst/>
          </a:prstGeom>
          <a:noFill/>
        </p:spPr>
        <p:txBody>
          <a:bodyPr wrap="square" rtlCol="0">
            <a:spAutoFit/>
          </a:bodyPr>
          <a:lstStyle/>
          <a:p>
            <a:pPr marL="239275" indent="-241300">
              <a:spcBef>
                <a:spcPts val="500"/>
              </a:spcBef>
              <a:buClr>
                <a:srgbClr val="FF8200"/>
              </a:buClr>
              <a:buSzPct val="100000"/>
              <a:buBlip>
                <a:blip r:embed="rId7"/>
              </a:buBlip>
            </a:pPr>
            <a:r>
              <a:rPr lang="de-DE" sz="1600" dirty="0">
                <a:solidFill>
                  <a:srgbClr val="2E2E2E"/>
                </a:solidFill>
                <a:cs typeface="Helvetica" pitchFamily="34" charset="0"/>
              </a:rPr>
              <a:t>Java ME embedded 3.2</a:t>
            </a:r>
          </a:p>
          <a:p>
            <a:pPr marL="239275" indent="-241300">
              <a:spcBef>
                <a:spcPts val="500"/>
              </a:spcBef>
              <a:buClr>
                <a:srgbClr val="FF8200"/>
              </a:buClr>
              <a:buSzPct val="100000"/>
              <a:buBlip>
                <a:blip r:embed="rId7"/>
              </a:buBlip>
            </a:pPr>
            <a:r>
              <a:rPr lang="de-DE" sz="1600" dirty="0">
                <a:solidFill>
                  <a:srgbClr val="2E2E2E"/>
                </a:solidFill>
                <a:cs typeface="Helvetica" pitchFamily="34" charset="0"/>
              </a:rPr>
              <a:t>HSPA 7.2M/5.7M connectivity</a:t>
            </a:r>
          </a:p>
          <a:p>
            <a:pPr marL="239275" indent="-241300">
              <a:spcBef>
                <a:spcPts val="500"/>
              </a:spcBef>
              <a:buClr>
                <a:srgbClr val="FF8200"/>
              </a:buClr>
              <a:buSzPct val="100000"/>
              <a:buBlip>
                <a:blip r:embed="rId7"/>
              </a:buBlip>
            </a:pPr>
            <a:r>
              <a:rPr lang="de-DE" sz="1600" dirty="0">
                <a:solidFill>
                  <a:srgbClr val="2E2E2E"/>
                </a:solidFill>
                <a:cs typeface="Helvetica" pitchFamily="34" charset="0"/>
              </a:rPr>
              <a:t>Ruggedized </a:t>
            </a:r>
            <a:r>
              <a:rPr lang="de-DE" sz="1600" dirty="0" err="1">
                <a:solidFill>
                  <a:srgbClr val="2E2E2E"/>
                </a:solidFill>
                <a:cs typeface="Helvetica" pitchFamily="34" charset="0"/>
              </a:rPr>
              <a:t>for</a:t>
            </a:r>
            <a:r>
              <a:rPr lang="de-DE" sz="1600" dirty="0">
                <a:solidFill>
                  <a:srgbClr val="2E2E2E"/>
                </a:solidFill>
                <a:cs typeface="Helvetica" pitchFamily="34" charset="0"/>
              </a:rPr>
              <a:t> </a:t>
            </a:r>
            <a:r>
              <a:rPr lang="de-DE" sz="1600" dirty="0" err="1">
                <a:solidFill>
                  <a:srgbClr val="2E2E2E"/>
                </a:solidFill>
                <a:cs typeface="Helvetica" pitchFamily="34" charset="0"/>
              </a:rPr>
              <a:t>industrial</a:t>
            </a:r>
            <a:r>
              <a:rPr lang="de-DE" sz="1600" dirty="0">
                <a:solidFill>
                  <a:srgbClr val="2E2E2E"/>
                </a:solidFill>
                <a:cs typeface="Helvetica" pitchFamily="34" charset="0"/>
              </a:rPr>
              <a:t> </a:t>
            </a:r>
            <a:r>
              <a:rPr lang="de-DE" sz="1600" dirty="0" err="1">
                <a:solidFill>
                  <a:srgbClr val="2E2E2E"/>
                </a:solidFill>
                <a:cs typeface="Helvetica" pitchFamily="34" charset="0"/>
              </a:rPr>
              <a:t>applications</a:t>
            </a:r>
            <a:endParaRPr lang="de-DE" sz="1600" dirty="0">
              <a:solidFill>
                <a:srgbClr val="2E2E2E"/>
              </a:solidFill>
              <a:cs typeface="Helvetica" pitchFamily="34" charset="0"/>
            </a:endParaRPr>
          </a:p>
          <a:p>
            <a:pPr marL="239275" indent="-241300">
              <a:spcBef>
                <a:spcPts val="500"/>
              </a:spcBef>
              <a:buClr>
                <a:srgbClr val="FF8200"/>
              </a:buClr>
              <a:buSzPct val="100000"/>
              <a:buBlip>
                <a:blip r:embed="rId7"/>
              </a:buBlip>
            </a:pPr>
            <a:r>
              <a:rPr lang="de-DE" sz="1600" dirty="0">
                <a:solidFill>
                  <a:srgbClr val="2E2E2E"/>
                </a:solidFill>
                <a:cs typeface="Helvetica" pitchFamily="34" charset="0"/>
              </a:rPr>
              <a:t>Wide range of interfaces</a:t>
            </a:r>
          </a:p>
          <a:p>
            <a:pPr marL="239275" indent="-241300">
              <a:spcBef>
                <a:spcPts val="500"/>
              </a:spcBef>
              <a:buClr>
                <a:srgbClr val="FF8200"/>
              </a:buClr>
              <a:buSzPct val="100000"/>
              <a:buBlip>
                <a:blip r:embed="rId7"/>
              </a:buBlip>
            </a:pPr>
            <a:r>
              <a:rPr lang="de-DE" sz="1600" dirty="0">
                <a:solidFill>
                  <a:srgbClr val="2E2E2E"/>
                </a:solidFill>
                <a:cs typeface="Helvetica" pitchFamily="34" charset="0"/>
              </a:rPr>
              <a:t>Global coverage</a:t>
            </a:r>
          </a:p>
        </p:txBody>
      </p:sp>
      <p:sp>
        <p:nvSpPr>
          <p:cNvPr id="6" name="Round Single Corner Rectangle 5"/>
          <p:cNvSpPr/>
          <p:nvPr/>
        </p:nvSpPr>
        <p:spPr>
          <a:xfrm>
            <a:off x="280254" y="1059807"/>
            <a:ext cx="3888003" cy="353117"/>
          </a:xfrm>
          <a:prstGeom prst="round1Rect">
            <a:avLst>
              <a:gd name="adj" fmla="val 41727"/>
            </a:avLst>
          </a:prstGeom>
          <a:solidFill>
            <a:srgbClr val="FF8200"/>
          </a:solidFill>
          <a:ln w="19050" algn="ctr">
            <a:solidFill>
              <a:srgbClr val="FF8200"/>
            </a:solidFill>
            <a:miter lim="800000"/>
            <a:headEnd/>
            <a:tailEnd/>
          </a:ln>
        </p:spPr>
        <p:txBody>
          <a:bodyPr wrap="none" lIns="36000" tIns="0" rIns="36000" bIns="0" anchor="ctr"/>
          <a:lstStyle/>
          <a:p>
            <a:pPr marL="182563" indent="-182563" algn="ctr"/>
            <a:r>
              <a:rPr lang="de-DE" b="1" kern="0" dirty="0">
                <a:solidFill>
                  <a:prstClr val="white"/>
                </a:solidFill>
                <a:latin typeface="Calibri"/>
                <a:cs typeface="Arial"/>
              </a:rPr>
              <a:t>Cinterion EHS5 Java Module</a:t>
            </a:r>
            <a:endParaRPr lang="en-US" b="1" kern="0" dirty="0">
              <a:solidFill>
                <a:prstClr val="white"/>
              </a:solidFill>
              <a:latin typeface="Calibri"/>
              <a:cs typeface="Arial"/>
            </a:endParaRPr>
          </a:p>
        </p:txBody>
      </p:sp>
      <p:sp>
        <p:nvSpPr>
          <p:cNvPr id="24" name="TextBox 23"/>
          <p:cNvSpPr txBox="1"/>
          <p:nvPr/>
        </p:nvSpPr>
        <p:spPr>
          <a:xfrm>
            <a:off x="304800" y="4673600"/>
            <a:ext cx="8661400" cy="406400"/>
          </a:xfrm>
          <a:prstGeom prst="rect">
            <a:avLst/>
          </a:prstGeom>
          <a:solidFill>
            <a:schemeClr val="bg1"/>
          </a:solidFill>
        </p:spPr>
        <p:txBody>
          <a:bodyPr wrap="square" rtlCol="0">
            <a:spAutoFit/>
          </a:bodyPr>
          <a:lstStyle/>
          <a:p>
            <a:endParaRPr lang="en-US" sz="2000" dirty="0" err="1" smtClean="0">
              <a:solidFill>
                <a:schemeClr val="tx2"/>
              </a:solidFill>
            </a:endParaRPr>
          </a:p>
        </p:txBody>
      </p:sp>
      <p:sp>
        <p:nvSpPr>
          <p:cNvPr id="3" name="Footer Placeholder 2"/>
          <p:cNvSpPr>
            <a:spLocks noGrp="1"/>
          </p:cNvSpPr>
          <p:nvPr>
            <p:ph type="ftr" sz="quarter" idx="3"/>
          </p:nvPr>
        </p:nvSpPr>
        <p:spPr>
          <a:xfrm>
            <a:off x="717550" y="4751040"/>
            <a:ext cx="2895600" cy="153888"/>
          </a:xfrm>
        </p:spPr>
        <p:txBody>
          <a:bodyPr/>
          <a:lstStyle/>
          <a:p>
            <a:r>
              <a:rPr lang="sv-SE" dirty="0" smtClean="0"/>
              <a:t>|  Gemalto M2M</a:t>
            </a:r>
            <a:endParaRPr lang="en-US" dirty="0"/>
          </a:p>
        </p:txBody>
      </p:sp>
      <p:sp>
        <p:nvSpPr>
          <p:cNvPr id="5" name="Slide Number Placeholder 4"/>
          <p:cNvSpPr>
            <a:spLocks noGrp="1"/>
          </p:cNvSpPr>
          <p:nvPr>
            <p:ph type="sldNum" sz="quarter" idx="4"/>
          </p:nvPr>
        </p:nvSpPr>
        <p:spPr>
          <a:xfrm>
            <a:off x="393700" y="4752547"/>
            <a:ext cx="266700" cy="153888"/>
          </a:xfrm>
        </p:spPr>
        <p:txBody>
          <a:bodyPr/>
          <a:lstStyle/>
          <a:p>
            <a:fld id="{21DD069B-AC54-4A5D-8190-A1CB62E1E50C}" type="slidenum">
              <a:rPr lang="en-GB" smtClean="0"/>
              <a:pPr/>
              <a:t>35</a:t>
            </a:fld>
            <a:endParaRPr lang="en-GB" dirty="0"/>
          </a:p>
        </p:txBody>
      </p:sp>
      <p:grpSp>
        <p:nvGrpSpPr>
          <p:cNvPr id="25" name="Group 14"/>
          <p:cNvGrpSpPr>
            <a:grpSpLocks/>
          </p:cNvGrpSpPr>
          <p:nvPr/>
        </p:nvGrpSpPr>
        <p:grpSpPr bwMode="auto">
          <a:xfrm>
            <a:off x="3070386" y="1538202"/>
            <a:ext cx="889191" cy="1308126"/>
            <a:chOff x="6229998" y="1330109"/>
            <a:chExt cx="2062556" cy="2829665"/>
          </a:xfrm>
        </p:grpSpPr>
        <p:pic>
          <p:nvPicPr>
            <p:cNvPr id="26" name="Picture 22" descr="Java_blk_rgb.png"/>
            <p:cNvPicPr>
              <a:picLocks noChangeAspect="1"/>
            </p:cNvPicPr>
            <p:nvPr/>
          </p:nvPicPr>
          <p:blipFill>
            <a:blip r:embed="rId8" cstate="screen">
              <a:extLst>
                <a:ext uri="{28A0092B-C50C-407E-A947-70E740481C1C}">
                  <a14:useLocalDpi xmlns:a14="http://schemas.microsoft.com/office/drawing/2010/main"/>
                </a:ext>
              </a:extLst>
            </a:blip>
            <a:srcRect/>
            <a:stretch>
              <a:fillRect/>
            </a:stretch>
          </p:blipFill>
          <p:spPr bwMode="auto">
            <a:xfrm>
              <a:off x="6229998" y="3012082"/>
              <a:ext cx="2062556" cy="1147692"/>
            </a:xfrm>
            <a:prstGeom prst="rect">
              <a:avLst/>
            </a:prstGeom>
            <a:noFill/>
            <a:ln>
              <a:noFill/>
            </a:ln>
            <a:extLst>
              <a:ext uri="{909E8E84-426E-40dd-AFC4-6F175D3DCCD1}">
                <a14:hiddenFill xmlns:a14="http://schemas.microsoft.com/office/drawing/2010/main">
                  <a:solidFill>
                    <a:srgbClr val="FFFFFF">
                      <a:alpha val="10196"/>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22" descr="Java_blk_rgb.png"/>
            <p:cNvPicPr>
              <a:picLocks noChangeAspect="1"/>
            </p:cNvPicPr>
            <p:nvPr/>
          </p:nvPicPr>
          <p:blipFill>
            <a:blip r:embed="rId9" cstate="screen">
              <a:extLst>
                <a:ext uri="{28A0092B-C50C-407E-A947-70E740481C1C}">
                  <a14:useLocalDpi xmlns:a14="http://schemas.microsoft.com/office/drawing/2010/main"/>
                </a:ext>
              </a:extLst>
            </a:blip>
            <a:srcRect/>
            <a:stretch>
              <a:fillRect/>
            </a:stretch>
          </p:blipFill>
          <p:spPr bwMode="auto">
            <a:xfrm>
              <a:off x="6361045" y="1330109"/>
              <a:ext cx="1534600" cy="1847126"/>
            </a:xfrm>
            <a:prstGeom prst="rect">
              <a:avLst/>
            </a:prstGeom>
            <a:noFill/>
            <a:ln>
              <a:noFill/>
            </a:ln>
            <a:extLst>
              <a:ext uri="{909E8E84-426E-40dd-AFC4-6F175D3DCCD1}">
                <a14:hiddenFill xmlns:a14="http://schemas.microsoft.com/office/drawing/2010/main">
                  <a:solidFill>
                    <a:srgbClr val="FFFFFF">
                      <a:alpha val="10196"/>
                    </a:srgbClr>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52" name="Group 52"/>
          <p:cNvGrpSpPr/>
          <p:nvPr/>
        </p:nvGrpSpPr>
        <p:grpSpPr>
          <a:xfrm>
            <a:off x="1518102" y="1558854"/>
            <a:ext cx="1228265" cy="1234071"/>
            <a:chOff x="1519902" y="4941168"/>
            <a:chExt cx="1143886" cy="1209388"/>
          </a:xfrm>
        </p:grpSpPr>
        <p:cxnSp>
          <p:nvCxnSpPr>
            <p:cNvPr id="53" name="Straight Connector 52"/>
            <p:cNvCxnSpPr/>
            <p:nvPr/>
          </p:nvCxnSpPr>
          <p:spPr bwMode="auto">
            <a:xfrm flipH="1">
              <a:off x="1519902" y="4941168"/>
              <a:ext cx="1143886" cy="0"/>
            </a:xfrm>
            <a:prstGeom prst="line">
              <a:avLst/>
            </a:prstGeom>
            <a:noFill/>
            <a:ln w="12700" cap="flat" cmpd="sng" algn="ctr">
              <a:solidFill>
                <a:srgbClr val="C00000"/>
              </a:solidFill>
              <a:prstDash val="dash"/>
              <a:round/>
              <a:headEnd type="none" w="med" len="med"/>
              <a:tailEnd type="none" w="med" len="med"/>
            </a:ln>
            <a:effectLst/>
          </p:spPr>
        </p:cxnSp>
        <p:cxnSp>
          <p:nvCxnSpPr>
            <p:cNvPr id="54" name="Straight Connector 53"/>
            <p:cNvCxnSpPr/>
            <p:nvPr/>
          </p:nvCxnSpPr>
          <p:spPr bwMode="auto">
            <a:xfrm flipH="1">
              <a:off x="1519902" y="5141896"/>
              <a:ext cx="1143886" cy="0"/>
            </a:xfrm>
            <a:prstGeom prst="line">
              <a:avLst/>
            </a:prstGeom>
            <a:noFill/>
            <a:ln w="12700" cap="flat" cmpd="sng" algn="ctr">
              <a:solidFill>
                <a:srgbClr val="C00000"/>
              </a:solidFill>
              <a:prstDash val="dash"/>
              <a:round/>
              <a:headEnd type="none" w="med" len="med"/>
              <a:tailEnd type="none" w="med" len="med"/>
            </a:ln>
            <a:effectLst/>
          </p:spPr>
        </p:cxnSp>
        <p:cxnSp>
          <p:nvCxnSpPr>
            <p:cNvPr id="55" name="Straight Connector 54"/>
            <p:cNvCxnSpPr/>
            <p:nvPr/>
          </p:nvCxnSpPr>
          <p:spPr bwMode="auto">
            <a:xfrm flipH="1">
              <a:off x="1519902" y="6150556"/>
              <a:ext cx="1143886" cy="0"/>
            </a:xfrm>
            <a:prstGeom prst="line">
              <a:avLst/>
            </a:prstGeom>
            <a:noFill/>
            <a:ln w="12700" cap="flat" cmpd="sng" algn="ctr">
              <a:solidFill>
                <a:srgbClr val="C00000"/>
              </a:solidFill>
              <a:prstDash val="dash"/>
              <a:round/>
              <a:headEnd type="none" w="med" len="med"/>
              <a:tailEnd type="none" w="med" len="med"/>
            </a:ln>
            <a:effectLst/>
          </p:spPr>
        </p:cxnSp>
      </p:grpSp>
      <p:pic>
        <p:nvPicPr>
          <p:cNvPr id="56" name="Picture 55"/>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16200000">
            <a:off x="480318" y="1752500"/>
            <a:ext cx="1235929" cy="843178"/>
          </a:xfrm>
          <a:prstGeom prst="rect">
            <a:avLst/>
          </a:prstGeom>
        </p:spPr>
      </p:pic>
      <p:sp>
        <p:nvSpPr>
          <p:cNvPr id="32" name="Round Diagonal Corner Rectangle 31"/>
          <p:cNvSpPr/>
          <p:nvPr/>
        </p:nvSpPr>
        <p:spPr>
          <a:xfrm flipH="1">
            <a:off x="280252" y="1059806"/>
            <a:ext cx="3888001" cy="3535927"/>
          </a:xfrm>
          <a:prstGeom prst="round2DiagRect">
            <a:avLst>
              <a:gd name="adj1" fmla="val 4262"/>
              <a:gd name="adj2" fmla="val 0"/>
            </a:avLst>
          </a:prstGeom>
          <a:noFill/>
          <a:ln w="25400" cap="flat" cmpd="sng" algn="ctr">
            <a:solidFill>
              <a:srgbClr val="FF8200"/>
            </a:solidFill>
            <a:prstDash val="solid"/>
          </a:ln>
          <a:effectLst>
            <a:outerShdw blurRad="50800" dist="38100" dir="2700000" algn="tl" rotWithShape="0">
              <a:srgbClr val="000000">
                <a:alpha val="43000"/>
              </a:srgbClr>
            </a:outerShdw>
          </a:effectLst>
        </p:spPr>
        <p:txBody>
          <a:bodyPr rtlCol="0" anchor="ctr"/>
          <a:lstStyle/>
          <a:p>
            <a:pPr algn="ctr"/>
            <a:endParaRPr lang="en-US" kern="0">
              <a:solidFill>
                <a:prstClr val="white"/>
              </a:solidFill>
              <a:latin typeface="Calibri"/>
              <a:cs typeface="Arial"/>
            </a:endParaRPr>
          </a:p>
        </p:txBody>
      </p:sp>
      <p:pic>
        <p:nvPicPr>
          <p:cNvPr id="33" name="Picture 2"/>
          <p:cNvPicPr>
            <a:picLocks noChangeAspect="1" noChangeArrowheads="1"/>
          </p:cNvPicPr>
          <p:nvPr/>
        </p:nvPicPr>
        <p:blipFill>
          <a:blip r:embed="rId11" cstate="print">
            <a:extLst>
              <a:ext uri="{28A0092B-C50C-407E-A947-70E740481C1C}">
                <a14:useLocalDpi xmlns:a14="http://schemas.microsoft.com/office/drawing/2010/main" val="0"/>
              </a:ext>
            </a:extLst>
          </a:blip>
          <a:stretch>
            <a:fillRect/>
          </a:stretch>
        </p:blipFill>
        <p:spPr bwMode="auto">
          <a:xfrm>
            <a:off x="7868190" y="4728072"/>
            <a:ext cx="954531" cy="292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2" name="Rounded Rectangle 41"/>
          <p:cNvSpPr/>
          <p:nvPr/>
        </p:nvSpPr>
        <p:spPr>
          <a:xfrm>
            <a:off x="5120640" y="3525766"/>
            <a:ext cx="3023088" cy="808974"/>
          </a:xfrm>
          <a:prstGeom prst="roundRect">
            <a:avLst>
              <a:gd name="adj" fmla="val 8797"/>
            </a:avLst>
          </a:prstGeom>
          <a:gradFill>
            <a:gsLst>
              <a:gs pos="0">
                <a:schemeClr val="bg1">
                  <a:lumMod val="85000"/>
                </a:schemeClr>
              </a:gs>
              <a:gs pos="92000">
                <a:schemeClr val="bg1">
                  <a:lumMod val="95000"/>
                </a:schemeClr>
              </a:gs>
              <a:gs pos="100000">
                <a:schemeClr val="bg1">
                  <a:lumMod val="85000"/>
                </a:schemeClr>
              </a:gs>
            </a:gsLst>
            <a:lin ang="16200000" scaled="0"/>
          </a:gradFill>
          <a:ln w="12700">
            <a:solidFill>
              <a:schemeClr val="bg1">
                <a:lumMod val="95000"/>
              </a:schemeClr>
            </a:solidFill>
          </a:ln>
          <a:effectLst>
            <a:outerShdw blurRad="50800" dist="38100" dir="2700000" algn="tl" rotWithShape="0">
              <a:srgbClr val="000000">
                <a:alpha val="4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smtClean="0">
                <a:solidFill>
                  <a:schemeClr val="tx1"/>
                </a:solidFill>
              </a:rPr>
              <a:t>So how do you get started?</a:t>
            </a:r>
            <a:endParaRPr lang="en-US" b="1" dirty="0">
              <a:solidFill>
                <a:schemeClr val="tx1"/>
              </a:solidFill>
            </a:endParaRPr>
          </a:p>
        </p:txBody>
      </p:sp>
    </p:spTree>
    <p:extLst>
      <p:ext uri="{BB962C8B-B14F-4D97-AF65-F5344CB8AC3E}">
        <p14:creationId xmlns:p14="http://schemas.microsoft.com/office/powerpoint/2010/main" val="193597778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Object 10" hidden="1"/>
          <p:cNvGraphicFramePr>
            <a:graphicFrameLocks noChangeAspect="1"/>
          </p:cNvGraphicFramePr>
          <p:nvPr>
            <p:custDataLst>
              <p:tags r:id="rId2"/>
            </p:custDataLst>
            <p:extLst>
              <p:ext uri="{D42A27DB-BD31-4B8C-83A1-F6EECF244321}">
                <p14:modId xmlns:p14="http://schemas.microsoft.com/office/powerpoint/2010/main" val="4096165158"/>
              </p:ext>
            </p:extLst>
          </p:nvPr>
        </p:nvGraphicFramePr>
        <p:xfrm>
          <a:off x="1589" y="1192"/>
          <a:ext cx="1587" cy="1190"/>
        </p:xfrm>
        <a:graphic>
          <a:graphicData uri="http://schemas.openxmlformats.org/presentationml/2006/ole">
            <mc:AlternateContent xmlns:mc="http://schemas.openxmlformats.org/markup-compatibility/2006">
              <mc:Choice xmlns:v="urn:schemas-microsoft-com:vml" Requires="v">
                <p:oleObj spid="_x0000_s6149" name="think-cell Slide" r:id="rId4" imgW="270" imgH="270" progId="TCLayout.ActiveDocument.1">
                  <p:embed/>
                </p:oleObj>
              </mc:Choice>
              <mc:Fallback>
                <p:oleObj name="think-cell Slide" r:id="rId4" imgW="270" imgH="270" progId="TCLayout.ActiveDocument.1">
                  <p:embed/>
                  <p:pic>
                    <p:nvPicPr>
                      <p:cNvPr id="0" name=""/>
                      <p:cNvPicPr/>
                      <p:nvPr/>
                    </p:nvPicPr>
                    <p:blipFill>
                      <a:blip r:embed="rId5"/>
                      <a:stretch>
                        <a:fillRect/>
                      </a:stretch>
                    </p:blipFill>
                    <p:spPr>
                      <a:xfrm>
                        <a:off x="1589" y="1192"/>
                        <a:ext cx="1587" cy="1190"/>
                      </a:xfrm>
                      <a:prstGeom prst="rect">
                        <a:avLst/>
                      </a:prstGeom>
                    </p:spPr>
                  </p:pic>
                </p:oleObj>
              </mc:Fallback>
            </mc:AlternateContent>
          </a:graphicData>
        </a:graphic>
      </p:graphicFrame>
      <p:sp>
        <p:nvSpPr>
          <p:cNvPr id="2" name="Title 1"/>
          <p:cNvSpPr>
            <a:spLocks noGrp="1"/>
          </p:cNvSpPr>
          <p:nvPr>
            <p:ph type="title"/>
          </p:nvPr>
        </p:nvSpPr>
        <p:spPr>
          <a:xfrm>
            <a:off x="457200" y="429686"/>
            <a:ext cx="8229600" cy="423784"/>
          </a:xfrm>
        </p:spPr>
        <p:txBody>
          <a:bodyPr>
            <a:normAutofit/>
          </a:bodyPr>
          <a:lstStyle/>
          <a:p>
            <a:r>
              <a:rPr lang="de-DE" dirty="0" smtClean="0">
                <a:solidFill>
                  <a:srgbClr val="FA821E"/>
                </a:solidFill>
              </a:rPr>
              <a:t>Say </a:t>
            </a:r>
            <a:r>
              <a:rPr lang="de-DE" dirty="0" err="1" smtClean="0">
                <a:solidFill>
                  <a:srgbClr val="FA821E"/>
                </a:solidFill>
              </a:rPr>
              <a:t>Hello</a:t>
            </a:r>
            <a:r>
              <a:rPr lang="de-DE" dirty="0" smtClean="0">
                <a:solidFill>
                  <a:srgbClr val="FA821E"/>
                </a:solidFill>
              </a:rPr>
              <a:t> </a:t>
            </a:r>
            <a:r>
              <a:rPr lang="de-DE" dirty="0" err="1" smtClean="0">
                <a:solidFill>
                  <a:srgbClr val="FA821E"/>
                </a:solidFill>
              </a:rPr>
              <a:t>to</a:t>
            </a:r>
            <a:r>
              <a:rPr lang="de-DE" dirty="0" smtClean="0">
                <a:solidFill>
                  <a:srgbClr val="FA821E"/>
                </a:solidFill>
              </a:rPr>
              <a:t> </a:t>
            </a:r>
            <a:r>
              <a:rPr lang="de-DE" dirty="0" err="1" smtClean="0">
                <a:solidFill>
                  <a:srgbClr val="FA821E"/>
                </a:solidFill>
              </a:rPr>
              <a:t>BubbleBoard</a:t>
            </a:r>
            <a:r>
              <a:rPr lang="de-DE" dirty="0" smtClean="0">
                <a:solidFill>
                  <a:srgbClr val="FA821E"/>
                </a:solidFill>
              </a:rPr>
              <a:t>!</a:t>
            </a:r>
            <a:endParaRPr lang="en-US" dirty="0" smtClean="0">
              <a:solidFill>
                <a:srgbClr val="FA821E"/>
              </a:solidFill>
            </a:endParaRPr>
          </a:p>
        </p:txBody>
      </p:sp>
      <p:sp>
        <p:nvSpPr>
          <p:cNvPr id="24" name="TextBox 23"/>
          <p:cNvSpPr txBox="1"/>
          <p:nvPr/>
        </p:nvSpPr>
        <p:spPr>
          <a:xfrm>
            <a:off x="304800" y="4673600"/>
            <a:ext cx="8661400" cy="406400"/>
          </a:xfrm>
          <a:prstGeom prst="rect">
            <a:avLst/>
          </a:prstGeom>
          <a:solidFill>
            <a:schemeClr val="bg1"/>
          </a:solidFill>
        </p:spPr>
        <p:txBody>
          <a:bodyPr wrap="square" rtlCol="0">
            <a:spAutoFit/>
          </a:bodyPr>
          <a:lstStyle/>
          <a:p>
            <a:endParaRPr lang="en-US" sz="2000" dirty="0" err="1" smtClean="0">
              <a:solidFill>
                <a:schemeClr val="tx2"/>
              </a:solidFill>
            </a:endParaRPr>
          </a:p>
        </p:txBody>
      </p:sp>
      <p:grpSp>
        <p:nvGrpSpPr>
          <p:cNvPr id="12" name="Group 11"/>
          <p:cNvGrpSpPr/>
          <p:nvPr/>
        </p:nvGrpSpPr>
        <p:grpSpPr>
          <a:xfrm>
            <a:off x="5775960" y="974285"/>
            <a:ext cx="3081069" cy="3681338"/>
            <a:chOff x="304800" y="997145"/>
            <a:chExt cx="2921055" cy="3490149"/>
          </a:xfrm>
        </p:grpSpPr>
        <p:pic>
          <p:nvPicPr>
            <p:cNvPr id="28" name="Picture 2" descr="H:\aets_conference_presentation\bilder\3d\render_11_1680x1050_crop.png"/>
            <p:cNvPicPr>
              <a:picLocks noChangeAspect="1" noChangeArrowheads="1"/>
            </p:cNvPicPr>
            <p:nvPr/>
          </p:nvPicPr>
          <p:blipFill>
            <a:blip r:embed="rId6" cstate="print"/>
            <a:srcRect/>
            <a:stretch>
              <a:fillRect/>
            </a:stretch>
          </p:blipFill>
          <p:spPr bwMode="auto">
            <a:xfrm>
              <a:off x="304800" y="2255046"/>
              <a:ext cx="2921055" cy="2232248"/>
            </a:xfrm>
            <a:prstGeom prst="rect">
              <a:avLst/>
            </a:prstGeom>
            <a:noFill/>
          </p:spPr>
        </p:pic>
        <p:cxnSp>
          <p:nvCxnSpPr>
            <p:cNvPr id="29" name="Straight Connector 28"/>
            <p:cNvCxnSpPr/>
            <p:nvPr/>
          </p:nvCxnSpPr>
          <p:spPr>
            <a:xfrm flipV="1">
              <a:off x="2764270" y="1822998"/>
              <a:ext cx="0" cy="936104"/>
            </a:xfrm>
            <a:prstGeom prst="line">
              <a:avLst/>
            </a:prstGeom>
            <a:ln w="38100">
              <a:solidFill>
                <a:schemeClr val="accent1">
                  <a:lumMod val="40000"/>
                  <a:lumOff val="60000"/>
                </a:schemeClr>
              </a:solidFill>
              <a:prstDash val="sysDot"/>
            </a:ln>
            <a:scene3d>
              <a:camera prst="orthographicFront">
                <a:rot lat="20995535" lon="20111476" rev="21547137"/>
              </a:camera>
              <a:lightRig rig="threePt" dir="t"/>
            </a:scene3d>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flipV="1">
              <a:off x="1684150" y="1462958"/>
              <a:ext cx="0" cy="1296144"/>
            </a:xfrm>
            <a:prstGeom prst="line">
              <a:avLst/>
            </a:prstGeom>
            <a:ln w="38100">
              <a:solidFill>
                <a:schemeClr val="accent1">
                  <a:lumMod val="40000"/>
                  <a:lumOff val="60000"/>
                </a:schemeClr>
              </a:solidFill>
              <a:prstDash val="sysDot"/>
            </a:ln>
            <a:scene3d>
              <a:camera prst="orthographicFront">
                <a:rot lat="20995535" lon="20111476" rev="21547137"/>
              </a:camera>
              <a:lightRig rig="threePt" dir="t"/>
            </a:scene3d>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flipV="1">
              <a:off x="2332222" y="1462958"/>
              <a:ext cx="0" cy="936104"/>
            </a:xfrm>
            <a:prstGeom prst="line">
              <a:avLst/>
            </a:prstGeom>
            <a:ln w="38100">
              <a:solidFill>
                <a:schemeClr val="accent1">
                  <a:lumMod val="40000"/>
                  <a:lumOff val="60000"/>
                </a:schemeClr>
              </a:solidFill>
              <a:prstDash val="sysDot"/>
            </a:ln>
            <a:scene3d>
              <a:camera prst="orthographicFront">
                <a:rot lat="20995535" lon="20111476" rev="21547137"/>
              </a:camera>
              <a:lightRig rig="threePt" dir="t"/>
            </a:scene3d>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flipV="1">
              <a:off x="1972182" y="1967014"/>
              <a:ext cx="0" cy="1224136"/>
            </a:xfrm>
            <a:prstGeom prst="line">
              <a:avLst/>
            </a:prstGeom>
            <a:ln w="38100">
              <a:solidFill>
                <a:schemeClr val="accent1">
                  <a:lumMod val="40000"/>
                  <a:lumOff val="60000"/>
                </a:schemeClr>
              </a:solidFill>
              <a:prstDash val="sysDot"/>
            </a:ln>
            <a:scene3d>
              <a:camera prst="orthographicFront">
                <a:rot lat="20995535" lon="20111476" rev="21547137"/>
              </a:camera>
              <a:lightRig rig="threePt" dir="t"/>
            </a:scene3d>
          </p:spPr>
          <p:style>
            <a:lnRef idx="1">
              <a:schemeClr val="accent1"/>
            </a:lnRef>
            <a:fillRef idx="0">
              <a:schemeClr val="accent1"/>
            </a:fillRef>
            <a:effectRef idx="0">
              <a:schemeClr val="accent1"/>
            </a:effectRef>
            <a:fontRef idx="minor">
              <a:schemeClr val="tx1"/>
            </a:fontRef>
          </p:style>
        </p:cxnSp>
        <p:grpSp>
          <p:nvGrpSpPr>
            <p:cNvPr id="34" name="Group 60"/>
            <p:cNvGrpSpPr/>
            <p:nvPr/>
          </p:nvGrpSpPr>
          <p:grpSpPr>
            <a:xfrm>
              <a:off x="1566369" y="997145"/>
              <a:ext cx="1186924" cy="1362768"/>
              <a:chOff x="6900962" y="1992923"/>
              <a:chExt cx="1477109" cy="1695944"/>
            </a:xfrm>
            <a:scene3d>
              <a:camera prst="isometricOffAxis1Top">
                <a:rot lat="19086567" lon="19526545" rev="2494459"/>
              </a:camera>
              <a:lightRig rig="threePt" dir="t"/>
            </a:scene3d>
          </p:grpSpPr>
          <p:grpSp>
            <p:nvGrpSpPr>
              <p:cNvPr id="37" name="Group 58"/>
              <p:cNvGrpSpPr/>
              <p:nvPr/>
            </p:nvGrpSpPr>
            <p:grpSpPr>
              <a:xfrm>
                <a:off x="6941245" y="2243177"/>
                <a:ext cx="1386394" cy="1147412"/>
                <a:chOff x="3990311" y="2219323"/>
                <a:chExt cx="1386394" cy="1147412"/>
              </a:xfrm>
            </p:grpSpPr>
            <p:grpSp>
              <p:nvGrpSpPr>
                <p:cNvPr id="40" name="Group 32"/>
                <p:cNvGrpSpPr/>
                <p:nvPr/>
              </p:nvGrpSpPr>
              <p:grpSpPr>
                <a:xfrm>
                  <a:off x="5311905" y="2219323"/>
                  <a:ext cx="64800" cy="547337"/>
                  <a:chOff x="6009611" y="2214561"/>
                  <a:chExt cx="64800" cy="547337"/>
                </a:xfrm>
              </p:grpSpPr>
              <p:sp>
                <p:nvSpPr>
                  <p:cNvPr id="71" name="Rounded Rectangle 70"/>
                  <p:cNvSpPr/>
                  <p:nvPr/>
                </p:nvSpPr>
                <p:spPr>
                  <a:xfrm>
                    <a:off x="6009611" y="2214561"/>
                    <a:ext cx="64800" cy="63943"/>
                  </a:xfrm>
                  <a:prstGeom prst="roundRect">
                    <a:avLst>
                      <a:gd name="adj" fmla="val 36137"/>
                    </a:avLst>
                  </a:prstGeom>
                  <a:solidFill>
                    <a:schemeClr val="bg1">
                      <a:lumMod val="50000"/>
                    </a:schemeClr>
                  </a:solidFill>
                  <a:ln>
                    <a:solidFill>
                      <a:schemeClr val="accent1"/>
                    </a:solidFill>
                  </a:ln>
                  <a:effectLst/>
                  <a:sp3d>
                    <a:bevelT/>
                  </a:sp3d>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72" name="Rounded Rectangle 71"/>
                  <p:cNvSpPr/>
                  <p:nvPr/>
                </p:nvSpPr>
                <p:spPr>
                  <a:xfrm>
                    <a:off x="6009611" y="2352673"/>
                    <a:ext cx="64800" cy="63943"/>
                  </a:xfrm>
                  <a:prstGeom prst="roundRect">
                    <a:avLst>
                      <a:gd name="adj" fmla="val 36137"/>
                    </a:avLst>
                  </a:prstGeom>
                  <a:solidFill>
                    <a:schemeClr val="bg1">
                      <a:lumMod val="50000"/>
                    </a:schemeClr>
                  </a:solidFill>
                  <a:ln>
                    <a:solidFill>
                      <a:schemeClr val="accent1"/>
                    </a:solidFill>
                  </a:ln>
                  <a:effectLst/>
                  <a:sp3d>
                    <a:bevelT/>
                  </a:sp3d>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73" name="Rounded Rectangle 72"/>
                  <p:cNvSpPr/>
                  <p:nvPr/>
                </p:nvSpPr>
                <p:spPr>
                  <a:xfrm>
                    <a:off x="6009611" y="2421729"/>
                    <a:ext cx="64800" cy="63943"/>
                  </a:xfrm>
                  <a:prstGeom prst="roundRect">
                    <a:avLst>
                      <a:gd name="adj" fmla="val 36137"/>
                    </a:avLst>
                  </a:prstGeom>
                  <a:solidFill>
                    <a:schemeClr val="bg1">
                      <a:lumMod val="50000"/>
                    </a:schemeClr>
                  </a:solidFill>
                  <a:ln>
                    <a:solidFill>
                      <a:schemeClr val="accent1"/>
                    </a:solidFill>
                  </a:ln>
                  <a:effectLst/>
                  <a:sp3d>
                    <a:bevelT/>
                  </a:sp3d>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74" name="Rounded Rectangle 73"/>
                  <p:cNvSpPr/>
                  <p:nvPr/>
                </p:nvSpPr>
                <p:spPr>
                  <a:xfrm>
                    <a:off x="6009611" y="2490785"/>
                    <a:ext cx="64800" cy="63943"/>
                  </a:xfrm>
                  <a:prstGeom prst="roundRect">
                    <a:avLst>
                      <a:gd name="adj" fmla="val 36137"/>
                    </a:avLst>
                  </a:prstGeom>
                  <a:solidFill>
                    <a:schemeClr val="bg1">
                      <a:lumMod val="50000"/>
                    </a:schemeClr>
                  </a:solidFill>
                  <a:ln>
                    <a:solidFill>
                      <a:schemeClr val="accent1"/>
                    </a:solidFill>
                  </a:ln>
                  <a:effectLst/>
                  <a:sp3d>
                    <a:bevelT/>
                  </a:sp3d>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75" name="Rounded Rectangle 74"/>
                  <p:cNvSpPr/>
                  <p:nvPr/>
                </p:nvSpPr>
                <p:spPr>
                  <a:xfrm>
                    <a:off x="6009611" y="2559841"/>
                    <a:ext cx="64800" cy="63943"/>
                  </a:xfrm>
                  <a:prstGeom prst="roundRect">
                    <a:avLst>
                      <a:gd name="adj" fmla="val 36137"/>
                    </a:avLst>
                  </a:prstGeom>
                  <a:solidFill>
                    <a:schemeClr val="bg1">
                      <a:lumMod val="50000"/>
                    </a:schemeClr>
                  </a:solidFill>
                  <a:ln>
                    <a:solidFill>
                      <a:schemeClr val="accent1"/>
                    </a:solidFill>
                  </a:ln>
                  <a:effectLst/>
                  <a:sp3d>
                    <a:bevelT/>
                  </a:sp3d>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76" name="Rounded Rectangle 75"/>
                  <p:cNvSpPr/>
                  <p:nvPr/>
                </p:nvSpPr>
                <p:spPr>
                  <a:xfrm>
                    <a:off x="6009611" y="2628897"/>
                    <a:ext cx="64800" cy="63943"/>
                  </a:xfrm>
                  <a:prstGeom prst="roundRect">
                    <a:avLst>
                      <a:gd name="adj" fmla="val 36137"/>
                    </a:avLst>
                  </a:prstGeom>
                  <a:solidFill>
                    <a:schemeClr val="bg1">
                      <a:lumMod val="50000"/>
                    </a:schemeClr>
                  </a:solidFill>
                  <a:ln>
                    <a:solidFill>
                      <a:schemeClr val="accent1"/>
                    </a:solidFill>
                  </a:ln>
                  <a:effectLst/>
                  <a:sp3d>
                    <a:bevelT/>
                  </a:sp3d>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77" name="Rounded Rectangle 76"/>
                  <p:cNvSpPr/>
                  <p:nvPr/>
                </p:nvSpPr>
                <p:spPr>
                  <a:xfrm>
                    <a:off x="6009611" y="2697955"/>
                    <a:ext cx="64800" cy="63943"/>
                  </a:xfrm>
                  <a:prstGeom prst="roundRect">
                    <a:avLst>
                      <a:gd name="adj" fmla="val 36137"/>
                    </a:avLst>
                  </a:prstGeom>
                  <a:solidFill>
                    <a:schemeClr val="bg1">
                      <a:lumMod val="50000"/>
                    </a:schemeClr>
                  </a:solidFill>
                  <a:ln>
                    <a:solidFill>
                      <a:schemeClr val="accent1"/>
                    </a:solidFill>
                  </a:ln>
                  <a:effectLst/>
                  <a:sp3d>
                    <a:bevelT/>
                  </a:sp3d>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78" name="Rounded Rectangle 77"/>
                  <p:cNvSpPr/>
                  <p:nvPr/>
                </p:nvSpPr>
                <p:spPr>
                  <a:xfrm>
                    <a:off x="6009611" y="2283617"/>
                    <a:ext cx="64800" cy="63943"/>
                  </a:xfrm>
                  <a:prstGeom prst="roundRect">
                    <a:avLst>
                      <a:gd name="adj" fmla="val 36137"/>
                    </a:avLst>
                  </a:prstGeom>
                  <a:solidFill>
                    <a:schemeClr val="bg1">
                      <a:lumMod val="50000"/>
                    </a:schemeClr>
                  </a:solidFill>
                  <a:ln>
                    <a:solidFill>
                      <a:schemeClr val="accent1"/>
                    </a:solidFill>
                  </a:ln>
                  <a:effectLst/>
                  <a:sp3d>
                    <a:bevelT/>
                  </a:sp3d>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grpSp>
            <p:grpSp>
              <p:nvGrpSpPr>
                <p:cNvPr id="41" name="Group 33"/>
                <p:cNvGrpSpPr/>
                <p:nvPr/>
              </p:nvGrpSpPr>
              <p:grpSpPr>
                <a:xfrm>
                  <a:off x="5309523" y="2819398"/>
                  <a:ext cx="64800" cy="547337"/>
                  <a:chOff x="6009611" y="2214561"/>
                  <a:chExt cx="64800" cy="547337"/>
                </a:xfrm>
              </p:grpSpPr>
              <p:sp>
                <p:nvSpPr>
                  <p:cNvPr id="63" name="Rounded Rectangle 62"/>
                  <p:cNvSpPr/>
                  <p:nvPr/>
                </p:nvSpPr>
                <p:spPr>
                  <a:xfrm>
                    <a:off x="6009611" y="2214561"/>
                    <a:ext cx="64800" cy="63943"/>
                  </a:xfrm>
                  <a:prstGeom prst="roundRect">
                    <a:avLst>
                      <a:gd name="adj" fmla="val 36137"/>
                    </a:avLst>
                  </a:prstGeom>
                  <a:solidFill>
                    <a:schemeClr val="bg1">
                      <a:lumMod val="50000"/>
                    </a:schemeClr>
                  </a:solidFill>
                  <a:ln>
                    <a:solidFill>
                      <a:schemeClr val="accent1"/>
                    </a:solidFill>
                  </a:ln>
                  <a:effectLst/>
                  <a:sp3d>
                    <a:bevelT/>
                  </a:sp3d>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64" name="Rounded Rectangle 63"/>
                  <p:cNvSpPr/>
                  <p:nvPr/>
                </p:nvSpPr>
                <p:spPr>
                  <a:xfrm>
                    <a:off x="6009611" y="2352673"/>
                    <a:ext cx="64800" cy="63943"/>
                  </a:xfrm>
                  <a:prstGeom prst="roundRect">
                    <a:avLst>
                      <a:gd name="adj" fmla="val 36137"/>
                    </a:avLst>
                  </a:prstGeom>
                  <a:solidFill>
                    <a:schemeClr val="bg1">
                      <a:lumMod val="50000"/>
                    </a:schemeClr>
                  </a:solidFill>
                  <a:ln>
                    <a:solidFill>
                      <a:schemeClr val="accent1"/>
                    </a:solidFill>
                  </a:ln>
                  <a:effectLst/>
                  <a:sp3d>
                    <a:bevelT/>
                  </a:sp3d>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65" name="Rounded Rectangle 64"/>
                  <p:cNvSpPr/>
                  <p:nvPr/>
                </p:nvSpPr>
                <p:spPr>
                  <a:xfrm>
                    <a:off x="6009611" y="2421729"/>
                    <a:ext cx="64800" cy="63943"/>
                  </a:xfrm>
                  <a:prstGeom prst="roundRect">
                    <a:avLst>
                      <a:gd name="adj" fmla="val 36137"/>
                    </a:avLst>
                  </a:prstGeom>
                  <a:solidFill>
                    <a:schemeClr val="bg1">
                      <a:lumMod val="50000"/>
                    </a:schemeClr>
                  </a:solidFill>
                  <a:ln>
                    <a:solidFill>
                      <a:schemeClr val="accent1"/>
                    </a:solidFill>
                  </a:ln>
                  <a:effectLst/>
                  <a:sp3d>
                    <a:bevelT/>
                  </a:sp3d>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66" name="Rounded Rectangle 65"/>
                  <p:cNvSpPr/>
                  <p:nvPr/>
                </p:nvSpPr>
                <p:spPr>
                  <a:xfrm>
                    <a:off x="6009611" y="2490785"/>
                    <a:ext cx="64800" cy="63943"/>
                  </a:xfrm>
                  <a:prstGeom prst="roundRect">
                    <a:avLst>
                      <a:gd name="adj" fmla="val 36137"/>
                    </a:avLst>
                  </a:prstGeom>
                  <a:solidFill>
                    <a:schemeClr val="bg1">
                      <a:lumMod val="50000"/>
                    </a:schemeClr>
                  </a:solidFill>
                  <a:ln>
                    <a:solidFill>
                      <a:schemeClr val="accent1"/>
                    </a:solidFill>
                  </a:ln>
                  <a:effectLst/>
                  <a:sp3d>
                    <a:bevelT/>
                  </a:sp3d>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67" name="Rounded Rectangle 66"/>
                  <p:cNvSpPr/>
                  <p:nvPr/>
                </p:nvSpPr>
                <p:spPr>
                  <a:xfrm>
                    <a:off x="6009611" y="2559841"/>
                    <a:ext cx="64800" cy="63943"/>
                  </a:xfrm>
                  <a:prstGeom prst="roundRect">
                    <a:avLst>
                      <a:gd name="adj" fmla="val 36137"/>
                    </a:avLst>
                  </a:prstGeom>
                  <a:solidFill>
                    <a:schemeClr val="bg1">
                      <a:lumMod val="50000"/>
                    </a:schemeClr>
                  </a:solidFill>
                  <a:ln>
                    <a:solidFill>
                      <a:schemeClr val="accent1"/>
                    </a:solidFill>
                  </a:ln>
                  <a:effectLst/>
                  <a:sp3d>
                    <a:bevelT/>
                  </a:sp3d>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68" name="Rounded Rectangle 67"/>
                  <p:cNvSpPr/>
                  <p:nvPr/>
                </p:nvSpPr>
                <p:spPr>
                  <a:xfrm>
                    <a:off x="6009611" y="2628897"/>
                    <a:ext cx="64800" cy="63943"/>
                  </a:xfrm>
                  <a:prstGeom prst="roundRect">
                    <a:avLst>
                      <a:gd name="adj" fmla="val 36137"/>
                    </a:avLst>
                  </a:prstGeom>
                  <a:solidFill>
                    <a:schemeClr val="bg1">
                      <a:lumMod val="50000"/>
                    </a:schemeClr>
                  </a:solidFill>
                  <a:ln>
                    <a:solidFill>
                      <a:schemeClr val="accent1"/>
                    </a:solidFill>
                  </a:ln>
                  <a:effectLst/>
                  <a:sp3d>
                    <a:bevelT/>
                  </a:sp3d>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69" name="Rounded Rectangle 68"/>
                  <p:cNvSpPr/>
                  <p:nvPr/>
                </p:nvSpPr>
                <p:spPr>
                  <a:xfrm>
                    <a:off x="6009611" y="2697955"/>
                    <a:ext cx="64800" cy="63943"/>
                  </a:xfrm>
                  <a:prstGeom prst="roundRect">
                    <a:avLst>
                      <a:gd name="adj" fmla="val 36137"/>
                    </a:avLst>
                  </a:prstGeom>
                  <a:solidFill>
                    <a:schemeClr val="bg1">
                      <a:lumMod val="50000"/>
                    </a:schemeClr>
                  </a:solidFill>
                  <a:ln>
                    <a:solidFill>
                      <a:schemeClr val="accent1"/>
                    </a:solidFill>
                  </a:ln>
                  <a:effectLst/>
                  <a:sp3d>
                    <a:bevelT/>
                  </a:sp3d>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70" name="Rounded Rectangle 69"/>
                  <p:cNvSpPr/>
                  <p:nvPr/>
                </p:nvSpPr>
                <p:spPr>
                  <a:xfrm>
                    <a:off x="6009611" y="2283617"/>
                    <a:ext cx="64800" cy="63943"/>
                  </a:xfrm>
                  <a:prstGeom prst="roundRect">
                    <a:avLst>
                      <a:gd name="adj" fmla="val 36137"/>
                    </a:avLst>
                  </a:prstGeom>
                  <a:solidFill>
                    <a:schemeClr val="bg1">
                      <a:lumMod val="50000"/>
                    </a:schemeClr>
                  </a:solidFill>
                  <a:ln>
                    <a:solidFill>
                      <a:schemeClr val="accent1"/>
                    </a:solidFill>
                  </a:ln>
                  <a:effectLst/>
                  <a:sp3d>
                    <a:bevelT/>
                  </a:sp3d>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grpSp>
            <p:grpSp>
              <p:nvGrpSpPr>
                <p:cNvPr id="42" name="Group 42"/>
                <p:cNvGrpSpPr/>
                <p:nvPr/>
              </p:nvGrpSpPr>
              <p:grpSpPr>
                <a:xfrm>
                  <a:off x="3990311" y="2466973"/>
                  <a:ext cx="64800" cy="409223"/>
                  <a:chOff x="6009611" y="2214561"/>
                  <a:chExt cx="64800" cy="409223"/>
                </a:xfrm>
              </p:grpSpPr>
              <p:sp>
                <p:nvSpPr>
                  <p:cNvPr id="50" name="Rounded Rectangle 49"/>
                  <p:cNvSpPr/>
                  <p:nvPr/>
                </p:nvSpPr>
                <p:spPr>
                  <a:xfrm>
                    <a:off x="6009611" y="2214561"/>
                    <a:ext cx="64800" cy="63943"/>
                  </a:xfrm>
                  <a:prstGeom prst="roundRect">
                    <a:avLst>
                      <a:gd name="adj" fmla="val 36137"/>
                    </a:avLst>
                  </a:prstGeom>
                  <a:solidFill>
                    <a:schemeClr val="bg1">
                      <a:lumMod val="50000"/>
                    </a:schemeClr>
                  </a:solidFill>
                  <a:ln>
                    <a:solidFill>
                      <a:schemeClr val="accent1"/>
                    </a:solidFill>
                  </a:ln>
                  <a:effectLst/>
                  <a:sp3d>
                    <a:bevelT/>
                  </a:sp3d>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51" name="Rounded Rectangle 50"/>
                  <p:cNvSpPr/>
                  <p:nvPr/>
                </p:nvSpPr>
                <p:spPr>
                  <a:xfrm>
                    <a:off x="6009611" y="2352673"/>
                    <a:ext cx="64800" cy="63943"/>
                  </a:xfrm>
                  <a:prstGeom prst="roundRect">
                    <a:avLst>
                      <a:gd name="adj" fmla="val 36137"/>
                    </a:avLst>
                  </a:prstGeom>
                  <a:solidFill>
                    <a:schemeClr val="bg1">
                      <a:lumMod val="50000"/>
                    </a:schemeClr>
                  </a:solidFill>
                  <a:ln>
                    <a:solidFill>
                      <a:schemeClr val="accent1"/>
                    </a:solidFill>
                  </a:ln>
                  <a:effectLst/>
                  <a:sp3d>
                    <a:bevelT/>
                  </a:sp3d>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57" name="Rounded Rectangle 56"/>
                  <p:cNvSpPr/>
                  <p:nvPr/>
                </p:nvSpPr>
                <p:spPr>
                  <a:xfrm>
                    <a:off x="6009611" y="2421729"/>
                    <a:ext cx="64800" cy="63943"/>
                  </a:xfrm>
                  <a:prstGeom prst="roundRect">
                    <a:avLst>
                      <a:gd name="adj" fmla="val 36137"/>
                    </a:avLst>
                  </a:prstGeom>
                  <a:solidFill>
                    <a:schemeClr val="bg1">
                      <a:lumMod val="50000"/>
                    </a:schemeClr>
                  </a:solidFill>
                  <a:ln>
                    <a:solidFill>
                      <a:schemeClr val="accent1"/>
                    </a:solidFill>
                  </a:ln>
                  <a:effectLst/>
                  <a:sp3d>
                    <a:bevelT/>
                  </a:sp3d>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60" name="Rounded Rectangle 59"/>
                  <p:cNvSpPr/>
                  <p:nvPr/>
                </p:nvSpPr>
                <p:spPr>
                  <a:xfrm>
                    <a:off x="6009611" y="2490785"/>
                    <a:ext cx="64800" cy="63943"/>
                  </a:xfrm>
                  <a:prstGeom prst="roundRect">
                    <a:avLst>
                      <a:gd name="adj" fmla="val 36137"/>
                    </a:avLst>
                  </a:prstGeom>
                  <a:solidFill>
                    <a:schemeClr val="bg1">
                      <a:lumMod val="50000"/>
                    </a:schemeClr>
                  </a:solidFill>
                  <a:ln>
                    <a:solidFill>
                      <a:schemeClr val="accent1"/>
                    </a:solidFill>
                  </a:ln>
                  <a:effectLst/>
                  <a:sp3d>
                    <a:bevelT/>
                  </a:sp3d>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61" name="Rounded Rectangle 60"/>
                  <p:cNvSpPr/>
                  <p:nvPr/>
                </p:nvSpPr>
                <p:spPr>
                  <a:xfrm>
                    <a:off x="6009611" y="2559841"/>
                    <a:ext cx="64800" cy="63943"/>
                  </a:xfrm>
                  <a:prstGeom prst="roundRect">
                    <a:avLst>
                      <a:gd name="adj" fmla="val 36137"/>
                    </a:avLst>
                  </a:prstGeom>
                  <a:solidFill>
                    <a:schemeClr val="bg1">
                      <a:lumMod val="50000"/>
                    </a:schemeClr>
                  </a:solidFill>
                  <a:ln>
                    <a:solidFill>
                      <a:schemeClr val="accent1"/>
                    </a:solidFill>
                  </a:ln>
                  <a:effectLst/>
                  <a:sp3d>
                    <a:bevelT/>
                  </a:sp3d>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62" name="Rounded Rectangle 61"/>
                  <p:cNvSpPr/>
                  <p:nvPr/>
                </p:nvSpPr>
                <p:spPr>
                  <a:xfrm>
                    <a:off x="6009611" y="2283617"/>
                    <a:ext cx="64800" cy="63943"/>
                  </a:xfrm>
                  <a:prstGeom prst="roundRect">
                    <a:avLst>
                      <a:gd name="adj" fmla="val 36137"/>
                    </a:avLst>
                  </a:prstGeom>
                  <a:solidFill>
                    <a:schemeClr val="bg1">
                      <a:lumMod val="50000"/>
                    </a:schemeClr>
                  </a:solidFill>
                  <a:ln>
                    <a:solidFill>
                      <a:schemeClr val="accent1"/>
                    </a:solidFill>
                  </a:ln>
                  <a:effectLst/>
                  <a:sp3d>
                    <a:bevelT/>
                  </a:sp3d>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grpSp>
            <p:grpSp>
              <p:nvGrpSpPr>
                <p:cNvPr id="43" name="Group 51"/>
                <p:cNvGrpSpPr/>
                <p:nvPr/>
              </p:nvGrpSpPr>
              <p:grpSpPr>
                <a:xfrm>
                  <a:off x="3990311" y="2952748"/>
                  <a:ext cx="64800" cy="409223"/>
                  <a:chOff x="6009611" y="2214561"/>
                  <a:chExt cx="64800" cy="409223"/>
                </a:xfrm>
              </p:grpSpPr>
              <p:sp>
                <p:nvSpPr>
                  <p:cNvPr id="44" name="Rounded Rectangle 43"/>
                  <p:cNvSpPr/>
                  <p:nvPr/>
                </p:nvSpPr>
                <p:spPr>
                  <a:xfrm>
                    <a:off x="6009611" y="2214561"/>
                    <a:ext cx="64800" cy="63943"/>
                  </a:xfrm>
                  <a:prstGeom prst="roundRect">
                    <a:avLst>
                      <a:gd name="adj" fmla="val 36137"/>
                    </a:avLst>
                  </a:prstGeom>
                  <a:solidFill>
                    <a:schemeClr val="bg1">
                      <a:lumMod val="50000"/>
                    </a:schemeClr>
                  </a:solidFill>
                  <a:ln>
                    <a:solidFill>
                      <a:schemeClr val="accent1"/>
                    </a:solidFill>
                  </a:ln>
                  <a:effectLst/>
                  <a:sp3d>
                    <a:bevelT/>
                  </a:sp3d>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45" name="Rounded Rectangle 44"/>
                  <p:cNvSpPr/>
                  <p:nvPr/>
                </p:nvSpPr>
                <p:spPr>
                  <a:xfrm>
                    <a:off x="6009611" y="2352673"/>
                    <a:ext cx="64800" cy="63943"/>
                  </a:xfrm>
                  <a:prstGeom prst="roundRect">
                    <a:avLst>
                      <a:gd name="adj" fmla="val 36137"/>
                    </a:avLst>
                  </a:prstGeom>
                  <a:solidFill>
                    <a:schemeClr val="bg1">
                      <a:lumMod val="50000"/>
                    </a:schemeClr>
                  </a:solidFill>
                  <a:ln>
                    <a:solidFill>
                      <a:schemeClr val="accent1"/>
                    </a:solidFill>
                  </a:ln>
                  <a:effectLst/>
                  <a:sp3d>
                    <a:bevelT/>
                  </a:sp3d>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46" name="Rounded Rectangle 45"/>
                  <p:cNvSpPr/>
                  <p:nvPr/>
                </p:nvSpPr>
                <p:spPr>
                  <a:xfrm>
                    <a:off x="6009611" y="2421729"/>
                    <a:ext cx="64800" cy="63943"/>
                  </a:xfrm>
                  <a:prstGeom prst="roundRect">
                    <a:avLst>
                      <a:gd name="adj" fmla="val 36137"/>
                    </a:avLst>
                  </a:prstGeom>
                  <a:solidFill>
                    <a:schemeClr val="bg1">
                      <a:lumMod val="50000"/>
                    </a:schemeClr>
                  </a:solidFill>
                  <a:ln>
                    <a:solidFill>
                      <a:schemeClr val="accent1"/>
                    </a:solidFill>
                  </a:ln>
                  <a:effectLst/>
                  <a:sp3d>
                    <a:bevelT/>
                  </a:sp3d>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47" name="Rounded Rectangle 46"/>
                  <p:cNvSpPr/>
                  <p:nvPr/>
                </p:nvSpPr>
                <p:spPr>
                  <a:xfrm>
                    <a:off x="6009611" y="2490785"/>
                    <a:ext cx="64800" cy="63943"/>
                  </a:xfrm>
                  <a:prstGeom prst="roundRect">
                    <a:avLst>
                      <a:gd name="adj" fmla="val 36137"/>
                    </a:avLst>
                  </a:prstGeom>
                  <a:solidFill>
                    <a:schemeClr val="bg1">
                      <a:lumMod val="50000"/>
                    </a:schemeClr>
                  </a:solidFill>
                  <a:ln>
                    <a:solidFill>
                      <a:schemeClr val="accent1"/>
                    </a:solidFill>
                  </a:ln>
                  <a:effectLst/>
                  <a:sp3d>
                    <a:bevelT/>
                  </a:sp3d>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48" name="Rounded Rectangle 47"/>
                  <p:cNvSpPr/>
                  <p:nvPr/>
                </p:nvSpPr>
                <p:spPr>
                  <a:xfrm>
                    <a:off x="6009611" y="2559841"/>
                    <a:ext cx="64800" cy="63943"/>
                  </a:xfrm>
                  <a:prstGeom prst="roundRect">
                    <a:avLst>
                      <a:gd name="adj" fmla="val 36137"/>
                    </a:avLst>
                  </a:prstGeom>
                  <a:solidFill>
                    <a:schemeClr val="bg1">
                      <a:lumMod val="50000"/>
                    </a:schemeClr>
                  </a:solidFill>
                  <a:ln>
                    <a:solidFill>
                      <a:schemeClr val="accent1"/>
                    </a:solidFill>
                  </a:ln>
                  <a:effectLst/>
                  <a:sp3d>
                    <a:bevelT/>
                  </a:sp3d>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49" name="Rounded Rectangle 48"/>
                  <p:cNvSpPr/>
                  <p:nvPr/>
                </p:nvSpPr>
                <p:spPr>
                  <a:xfrm>
                    <a:off x="6009611" y="2283617"/>
                    <a:ext cx="64800" cy="63943"/>
                  </a:xfrm>
                  <a:prstGeom prst="roundRect">
                    <a:avLst>
                      <a:gd name="adj" fmla="val 36137"/>
                    </a:avLst>
                  </a:prstGeom>
                  <a:solidFill>
                    <a:schemeClr val="bg1">
                      <a:lumMod val="50000"/>
                    </a:schemeClr>
                  </a:solidFill>
                  <a:ln>
                    <a:solidFill>
                      <a:schemeClr val="accent1"/>
                    </a:solidFill>
                  </a:ln>
                  <a:effectLst/>
                  <a:sp3d>
                    <a:bevelT/>
                  </a:sp3d>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grpSp>
          </p:grpSp>
          <p:sp>
            <p:nvSpPr>
              <p:cNvPr id="38" name="Snip Single Corner Rectangle 37"/>
              <p:cNvSpPr/>
              <p:nvPr/>
            </p:nvSpPr>
            <p:spPr>
              <a:xfrm flipH="1" flipV="1">
                <a:off x="6900962" y="1992923"/>
                <a:ext cx="1477109" cy="1695944"/>
              </a:xfrm>
              <a:prstGeom prst="snip1Rect">
                <a:avLst>
                  <a:gd name="adj" fmla="val 19792"/>
                </a:avLst>
              </a:prstGeom>
              <a:solidFill>
                <a:srgbClr val="FE6700"/>
              </a:solidFill>
              <a:ln w="12700">
                <a:solidFill>
                  <a:schemeClr val="accent1"/>
                </a:solidFill>
              </a:ln>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9" name="TextBox 78"/>
            <p:cNvSpPr txBox="1"/>
            <p:nvPr/>
          </p:nvSpPr>
          <p:spPr>
            <a:xfrm>
              <a:off x="1603328" y="1425217"/>
              <a:ext cx="1160942" cy="369332"/>
            </a:xfrm>
            <a:prstGeom prst="rect">
              <a:avLst/>
            </a:prstGeom>
            <a:noFill/>
          </p:spPr>
          <p:txBody>
            <a:bodyPr wrap="square" rtlCol="0">
              <a:spAutoFit/>
            </a:bodyPr>
            <a:lstStyle/>
            <a:p>
              <a:r>
                <a:rPr lang="de-DE" sz="900" b="1" dirty="0" smtClean="0">
                  <a:solidFill>
                    <a:schemeClr val="bg1"/>
                  </a:solidFill>
                </a:rPr>
                <a:t>ExtensionBoard</a:t>
              </a:r>
            </a:p>
            <a:p>
              <a:r>
                <a:rPr lang="de-DE" sz="900" i="1" dirty="0" smtClean="0">
                  <a:solidFill>
                    <a:schemeClr val="bg1"/>
                  </a:solidFill>
                </a:rPr>
                <a:t>for Sensors, etc.</a:t>
              </a:r>
              <a:endParaRPr lang="en-US" sz="900" i="1" dirty="0">
                <a:solidFill>
                  <a:schemeClr val="bg1"/>
                </a:solidFill>
              </a:endParaRPr>
            </a:p>
          </p:txBody>
        </p:sp>
      </p:grpSp>
      <p:pic>
        <p:nvPicPr>
          <p:cNvPr id="80" name="Picture 2"/>
          <p:cNvPicPr>
            <a:picLocks noChangeAspect="1" noChangeArrowheads="1"/>
          </p:cNvPicPr>
          <p:nvPr/>
        </p:nvPicPr>
        <p:blipFill>
          <a:blip r:embed="rId7" cstate="print">
            <a:extLst>
              <a:ext uri="{28A0092B-C50C-407E-A947-70E740481C1C}">
                <a14:useLocalDpi xmlns:a14="http://schemas.microsoft.com/office/drawing/2010/main" val="0"/>
              </a:ext>
            </a:extLst>
          </a:blip>
          <a:stretch>
            <a:fillRect/>
          </a:stretch>
        </p:blipFill>
        <p:spPr bwMode="auto">
          <a:xfrm>
            <a:off x="7868190" y="4728072"/>
            <a:ext cx="954531" cy="292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3" name="Footer Placeholder 2"/>
          <p:cNvSpPr>
            <a:spLocks noGrp="1"/>
          </p:cNvSpPr>
          <p:nvPr>
            <p:ph type="ftr" sz="quarter" idx="3"/>
          </p:nvPr>
        </p:nvSpPr>
        <p:spPr>
          <a:xfrm>
            <a:off x="717550" y="4751040"/>
            <a:ext cx="2895600" cy="153888"/>
          </a:xfrm>
        </p:spPr>
        <p:txBody>
          <a:bodyPr/>
          <a:lstStyle/>
          <a:p>
            <a:r>
              <a:rPr lang="sv-SE" dirty="0" smtClean="0"/>
              <a:t>|  Gemalto M2M</a:t>
            </a:r>
            <a:endParaRPr lang="en-US" dirty="0"/>
          </a:p>
        </p:txBody>
      </p:sp>
      <p:sp>
        <p:nvSpPr>
          <p:cNvPr id="84" name="Slide Number Placeholder 4"/>
          <p:cNvSpPr>
            <a:spLocks noGrp="1"/>
          </p:cNvSpPr>
          <p:nvPr>
            <p:ph type="sldNum" sz="quarter" idx="4"/>
          </p:nvPr>
        </p:nvSpPr>
        <p:spPr>
          <a:xfrm>
            <a:off x="393700" y="4752547"/>
            <a:ext cx="266700" cy="153888"/>
          </a:xfrm>
        </p:spPr>
        <p:txBody>
          <a:bodyPr/>
          <a:lstStyle/>
          <a:p>
            <a:fld id="{21DD069B-AC54-4A5D-8190-A1CB62E1E50C}" type="slidenum">
              <a:rPr lang="en-GB" smtClean="0"/>
              <a:pPr/>
              <a:t>36</a:t>
            </a:fld>
            <a:endParaRPr lang="en-GB" dirty="0"/>
          </a:p>
        </p:txBody>
      </p:sp>
      <p:grpSp>
        <p:nvGrpSpPr>
          <p:cNvPr id="13" name="Group 12"/>
          <p:cNvGrpSpPr/>
          <p:nvPr/>
        </p:nvGrpSpPr>
        <p:grpSpPr>
          <a:xfrm>
            <a:off x="-38100" y="844144"/>
            <a:ext cx="6336330" cy="3095395"/>
            <a:chOff x="3110327" y="844144"/>
            <a:chExt cx="6336330" cy="3095395"/>
          </a:xfrm>
        </p:grpSpPr>
        <p:pic>
          <p:nvPicPr>
            <p:cNvPr id="86" name="Bildobjekt 36" descr="short-facts-3.png"/>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110327" y="844144"/>
              <a:ext cx="6336330" cy="3095395"/>
            </a:xfrm>
            <a:prstGeom prst="rect">
              <a:avLst/>
            </a:prstGeom>
          </p:spPr>
        </p:pic>
        <p:cxnSp>
          <p:nvCxnSpPr>
            <p:cNvPr id="87" name="Rak 41"/>
            <p:cNvCxnSpPr/>
            <p:nvPr/>
          </p:nvCxnSpPr>
          <p:spPr>
            <a:xfrm>
              <a:off x="3687620" y="1416440"/>
              <a:ext cx="4703555" cy="0"/>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82" name="Text Box 4"/>
            <p:cNvSpPr txBox="1">
              <a:spLocks noChangeArrowheads="1"/>
            </p:cNvSpPr>
            <p:nvPr/>
          </p:nvSpPr>
          <p:spPr bwMode="auto">
            <a:xfrm>
              <a:off x="3728986" y="1120159"/>
              <a:ext cx="5717671" cy="2441694"/>
            </a:xfrm>
            <a:prstGeom prst="rect">
              <a:avLst/>
            </a:prstGeom>
            <a:noFill/>
            <a:ln w="19050" algn="ctr">
              <a:noFill/>
              <a:miter lim="800000"/>
              <a:headEnd/>
              <a:tailEnd/>
            </a:ln>
          </p:spPr>
          <p:txBody>
            <a:bodyPr wrap="square" lIns="36000" tIns="0" rIns="36000" bIns="0">
              <a:spAutoFit/>
            </a:bodyPr>
            <a:lstStyle/>
            <a:p>
              <a:pPr>
                <a:spcBef>
                  <a:spcPts val="300"/>
                </a:spcBef>
                <a:spcAft>
                  <a:spcPts val="600"/>
                </a:spcAft>
                <a:buClr>
                  <a:srgbClr val="FF8200"/>
                </a:buClr>
              </a:pPr>
              <a:r>
                <a:rPr lang="en-US" b="1" dirty="0" smtClean="0">
                  <a:solidFill>
                    <a:srgbClr val="2E2E2E"/>
                  </a:solidFill>
                  <a:cs typeface="Helvetica" pitchFamily="34" charset="0"/>
                </a:rPr>
                <a:t>Extendable Java Development Kit </a:t>
              </a:r>
            </a:p>
            <a:p>
              <a:pPr marL="239275" indent="-241300">
                <a:spcBef>
                  <a:spcPts val="300"/>
                </a:spcBef>
                <a:buClr>
                  <a:srgbClr val="FF8200"/>
                </a:buClr>
                <a:buSzPct val="100000"/>
                <a:buFontTx/>
                <a:buBlip>
                  <a:blip r:embed="rId9"/>
                </a:buBlip>
              </a:pPr>
              <a:r>
                <a:rPr lang="de-DE" sz="1600" dirty="0" smtClean="0">
                  <a:solidFill>
                    <a:srgbClr val="2E2E2E"/>
                  </a:solidFill>
                  <a:cs typeface="Helvetica" pitchFamily="34" charset="0"/>
                </a:rPr>
                <a:t>HW-extensions with Arduino-style Connector</a:t>
              </a:r>
            </a:p>
            <a:p>
              <a:pPr marL="239275" indent="-241300">
                <a:spcBef>
                  <a:spcPts val="300"/>
                </a:spcBef>
                <a:buClr>
                  <a:srgbClr val="FF8200"/>
                </a:buClr>
                <a:buSzPct val="100000"/>
                <a:buFontTx/>
                <a:buBlip>
                  <a:blip r:embed="rId9"/>
                </a:buBlip>
              </a:pPr>
              <a:r>
                <a:rPr lang="en-US" sz="1600" dirty="0" smtClean="0">
                  <a:solidFill>
                    <a:srgbClr val="2E2E2E"/>
                  </a:solidFill>
                  <a:cs typeface="Helvetica" pitchFamily="34" charset="0"/>
                </a:rPr>
                <a:t>RS232 / USB Interface</a:t>
              </a:r>
            </a:p>
            <a:p>
              <a:pPr marL="239275" indent="-241300">
                <a:spcBef>
                  <a:spcPts val="300"/>
                </a:spcBef>
                <a:buClr>
                  <a:srgbClr val="FF8200"/>
                </a:buClr>
                <a:buSzPct val="100000"/>
                <a:buFontTx/>
                <a:buBlip>
                  <a:blip r:embed="rId9"/>
                </a:buBlip>
              </a:pPr>
              <a:r>
                <a:rPr lang="de-DE" sz="1600" dirty="0" smtClean="0">
                  <a:solidFill>
                    <a:srgbClr val="2E2E2E"/>
                  </a:solidFill>
                  <a:cs typeface="Helvetica" pitchFamily="34" charset="0"/>
                </a:rPr>
                <a:t>Power via USB or battery</a:t>
              </a:r>
              <a:endParaRPr lang="en-US" sz="1600" dirty="0" smtClean="0">
                <a:solidFill>
                  <a:srgbClr val="2E2E2E"/>
                </a:solidFill>
                <a:cs typeface="Helvetica" pitchFamily="34" charset="0"/>
              </a:endParaRPr>
            </a:p>
            <a:p>
              <a:pPr marL="239275" indent="-241300">
                <a:spcBef>
                  <a:spcPts val="300"/>
                </a:spcBef>
                <a:buClr>
                  <a:srgbClr val="FF8200"/>
                </a:buClr>
                <a:buSzPct val="100000"/>
                <a:buFontTx/>
                <a:buBlip>
                  <a:blip r:embed="rId9"/>
                </a:buBlip>
              </a:pPr>
              <a:r>
                <a:rPr lang="en-US" sz="1600" dirty="0" smtClean="0">
                  <a:solidFill>
                    <a:srgbClr val="2E2E2E"/>
                  </a:solidFill>
                  <a:cs typeface="Helvetica" pitchFamily="34" charset="0"/>
                </a:rPr>
                <a:t>User buttons and LEDs</a:t>
              </a:r>
            </a:p>
            <a:p>
              <a:pPr marL="239275" indent="-241300">
                <a:spcBef>
                  <a:spcPts val="300"/>
                </a:spcBef>
                <a:buClr>
                  <a:srgbClr val="FF8200"/>
                </a:buClr>
                <a:buSzPct val="100000"/>
                <a:buFontTx/>
                <a:buBlip>
                  <a:blip r:embed="rId9"/>
                </a:buBlip>
              </a:pPr>
              <a:r>
                <a:rPr lang="en-US" sz="1600" dirty="0" smtClean="0">
                  <a:solidFill>
                    <a:srgbClr val="2E2E2E"/>
                  </a:solidFill>
                  <a:cs typeface="Helvetica" pitchFamily="34" charset="0"/>
                </a:rPr>
                <a:t>On board SIM holder and integrated antenna</a:t>
              </a:r>
            </a:p>
            <a:p>
              <a:pPr marL="239275" indent="-241300">
                <a:spcBef>
                  <a:spcPts val="300"/>
                </a:spcBef>
                <a:buClr>
                  <a:srgbClr val="FF8200"/>
                </a:buClr>
                <a:buSzPct val="100000"/>
                <a:buFontTx/>
                <a:buBlip>
                  <a:blip r:embed="rId9"/>
                </a:buBlip>
              </a:pPr>
              <a:r>
                <a:rPr lang="en-US" sz="1600" dirty="0" smtClean="0">
                  <a:solidFill>
                    <a:srgbClr val="2E2E2E"/>
                  </a:solidFill>
                  <a:cs typeface="Helvetica" pitchFamily="34" charset="0"/>
                </a:rPr>
                <a:t>All interfaces accessible</a:t>
              </a:r>
            </a:p>
            <a:p>
              <a:pPr>
                <a:spcBef>
                  <a:spcPts val="480"/>
                </a:spcBef>
                <a:spcAft>
                  <a:spcPts val="300"/>
                </a:spcAft>
                <a:buClr>
                  <a:schemeClr val="tx2"/>
                </a:buClr>
                <a:buSzPct val="100000"/>
              </a:pPr>
              <a:r>
                <a:rPr lang="de-DE" b="1" dirty="0" smtClean="0">
                  <a:solidFill>
                    <a:srgbClr val="2E2E2E"/>
                  </a:solidFill>
                  <a:cs typeface="Helvetica" pitchFamily="34" charset="0"/>
                </a:rPr>
                <a:t>Pre-order </a:t>
              </a:r>
              <a:r>
                <a:rPr lang="de-DE" b="1" dirty="0" err="1" smtClean="0">
                  <a:solidFill>
                    <a:srgbClr val="2E2E2E"/>
                  </a:solidFill>
                  <a:cs typeface="Helvetica" pitchFamily="34" charset="0"/>
                </a:rPr>
                <a:t>now</a:t>
              </a:r>
              <a:r>
                <a:rPr lang="de-DE" b="1" dirty="0">
                  <a:solidFill>
                    <a:srgbClr val="2E2E2E"/>
                  </a:solidFill>
                  <a:cs typeface="Helvetica" pitchFamily="34" charset="0"/>
                </a:rPr>
                <a:t>: </a:t>
              </a:r>
              <a:r>
                <a:rPr lang="de-DE" dirty="0">
                  <a:solidFill>
                    <a:srgbClr val="8BAAC3"/>
                  </a:solidFill>
                  <a:hlinkClick r:id="rId10"/>
                </a:rPr>
                <a:t>www.</a:t>
              </a:r>
              <a:r>
                <a:rPr lang="en-US" dirty="0" smtClean="0">
                  <a:solidFill>
                    <a:srgbClr val="8BAAC3"/>
                  </a:solidFill>
                  <a:hlinkClick r:id="rId10"/>
                </a:rPr>
                <a:t>gemalto.com/</a:t>
              </a:r>
              <a:r>
                <a:rPr lang="en-US" dirty="0" err="1" smtClean="0">
                  <a:solidFill>
                    <a:srgbClr val="8BAAC3"/>
                  </a:solidFill>
                  <a:hlinkClick r:id="rId10"/>
                </a:rPr>
                <a:t>bubbleboard</a:t>
              </a:r>
              <a:r>
                <a:rPr lang="en-US" dirty="0" smtClean="0">
                  <a:solidFill>
                    <a:srgbClr val="8BAAC3"/>
                  </a:solidFill>
                  <a:hlinkClick r:id="rId10"/>
                </a:rPr>
                <a:t> </a:t>
              </a:r>
              <a:endParaRPr lang="en-US" dirty="0">
                <a:solidFill>
                  <a:srgbClr val="8BAAC3"/>
                </a:solidFill>
              </a:endParaRPr>
            </a:p>
          </p:txBody>
        </p:sp>
      </p:grpSp>
      <p:sp>
        <p:nvSpPr>
          <p:cNvPr id="39" name="Rounded Rectangle 38"/>
          <p:cNvSpPr/>
          <p:nvPr/>
        </p:nvSpPr>
        <p:spPr>
          <a:xfrm>
            <a:off x="1066090" y="3632619"/>
            <a:ext cx="3483650" cy="1040981"/>
          </a:xfrm>
          <a:prstGeom prst="roundRect">
            <a:avLst>
              <a:gd name="adj" fmla="val 8797"/>
            </a:avLst>
          </a:prstGeom>
          <a:solidFill>
            <a:srgbClr val="FF8200"/>
          </a:solidFill>
          <a:ln w="19050" algn="ctr">
            <a:solidFill>
              <a:srgbClr val="FF8200"/>
            </a:solidFill>
            <a:miter lim="800000"/>
            <a:headEnd/>
            <a:tailEnd/>
          </a:ln>
        </p:spPr>
        <p:txBody>
          <a:bodyPr wrap="none" lIns="36000" tIns="0" rIns="36000" bIns="0" anchor="ctr"/>
          <a:lstStyle/>
          <a:p>
            <a:pPr marL="182563" indent="-182563" algn="ctr"/>
            <a:r>
              <a:rPr lang="de-DE" sz="1600" kern="0" dirty="0">
                <a:solidFill>
                  <a:prstClr val="white"/>
                </a:solidFill>
                <a:latin typeface="Calibri"/>
                <a:cs typeface="Arial"/>
              </a:rPr>
              <a:t>Find out more </a:t>
            </a:r>
            <a:r>
              <a:rPr lang="de-DE" sz="1600" kern="0" dirty="0" smtClean="0">
                <a:solidFill>
                  <a:prstClr val="white"/>
                </a:solidFill>
                <a:latin typeface="Calibri"/>
                <a:cs typeface="Arial"/>
              </a:rPr>
              <a:t/>
            </a:r>
            <a:br>
              <a:rPr lang="de-DE" sz="1600" kern="0" dirty="0" smtClean="0">
                <a:solidFill>
                  <a:prstClr val="white"/>
                </a:solidFill>
                <a:latin typeface="Calibri"/>
                <a:cs typeface="Arial"/>
              </a:rPr>
            </a:br>
            <a:r>
              <a:rPr lang="de-DE" sz="1600" kern="0" dirty="0" smtClean="0">
                <a:solidFill>
                  <a:prstClr val="white"/>
                </a:solidFill>
                <a:latin typeface="Calibri"/>
                <a:cs typeface="Arial"/>
              </a:rPr>
              <a:t>Wednesday at 10:15 in ROOM 430</a:t>
            </a:r>
            <a:endParaRPr lang="de-DE" sz="1600" kern="0" dirty="0">
              <a:solidFill>
                <a:prstClr val="white"/>
              </a:solidFill>
              <a:latin typeface="Calibri"/>
              <a:cs typeface="Arial"/>
            </a:endParaRPr>
          </a:p>
          <a:p>
            <a:pPr marL="182563" indent="-182563" algn="ctr"/>
            <a:endParaRPr lang="de-DE" sz="300" b="1" kern="0" dirty="0">
              <a:solidFill>
                <a:prstClr val="white"/>
              </a:solidFill>
              <a:latin typeface="Calibri"/>
              <a:cs typeface="Arial"/>
            </a:endParaRPr>
          </a:p>
          <a:p>
            <a:pPr marL="182563" indent="-182563" algn="ctr"/>
            <a:r>
              <a:rPr lang="de-DE" sz="1600" b="1" kern="0" dirty="0">
                <a:solidFill>
                  <a:prstClr val="white"/>
                </a:solidFill>
                <a:latin typeface="Calibri"/>
                <a:cs typeface="Arial"/>
              </a:rPr>
              <a:t>Getting started with M2M and </a:t>
            </a:r>
            <a:br>
              <a:rPr lang="de-DE" sz="1600" b="1" kern="0" dirty="0">
                <a:solidFill>
                  <a:prstClr val="white"/>
                </a:solidFill>
                <a:latin typeface="Calibri"/>
                <a:cs typeface="Arial"/>
              </a:rPr>
            </a:br>
            <a:r>
              <a:rPr lang="de-DE" sz="1600" b="1" kern="0" dirty="0">
                <a:solidFill>
                  <a:prstClr val="white"/>
                </a:solidFill>
                <a:latin typeface="Calibri"/>
                <a:cs typeface="Arial"/>
              </a:rPr>
              <a:t>the Internet of Things</a:t>
            </a:r>
            <a:endParaRPr lang="en-US" sz="1600" b="1" kern="0" dirty="0">
              <a:solidFill>
                <a:prstClr val="white"/>
              </a:solidFill>
              <a:latin typeface="Calibri"/>
              <a:cs typeface="Arial"/>
            </a:endParaRPr>
          </a:p>
        </p:txBody>
      </p:sp>
      <p:sp>
        <p:nvSpPr>
          <p:cNvPr id="3" name="Right Triangle 2"/>
          <p:cNvSpPr/>
          <p:nvPr/>
        </p:nvSpPr>
        <p:spPr>
          <a:xfrm rot="10800000">
            <a:off x="7345680" y="8866"/>
            <a:ext cx="1789454" cy="1789454"/>
          </a:xfrm>
          <a:prstGeom prst="rtTriangle">
            <a:avLst/>
          </a:prstGeom>
          <a:solidFill>
            <a:srgbClr val="FF8200"/>
          </a:solidFill>
          <a:ln w="19050" algn="ctr">
            <a:solidFill>
              <a:srgbClr val="FF8200"/>
            </a:solidFill>
            <a:miter lim="800000"/>
            <a:headEnd/>
            <a:tailEnd/>
          </a:ln>
        </p:spPr>
        <p:txBody>
          <a:bodyPr wrap="none" lIns="36000" tIns="0" rIns="36000" bIns="0" anchor="ctr"/>
          <a:lstStyle/>
          <a:p>
            <a:pPr marL="182563" indent="-182563" algn="ctr"/>
            <a:endParaRPr lang="de-DE" sz="1600" kern="0" dirty="0">
              <a:solidFill>
                <a:prstClr val="white"/>
              </a:solidFill>
              <a:latin typeface="Calibri"/>
              <a:cs typeface="Arial"/>
            </a:endParaRPr>
          </a:p>
        </p:txBody>
      </p:sp>
      <p:sp>
        <p:nvSpPr>
          <p:cNvPr id="4" name="Rectangle 3"/>
          <p:cNvSpPr/>
          <p:nvPr/>
        </p:nvSpPr>
        <p:spPr>
          <a:xfrm rot="2700000">
            <a:off x="7968163" y="249386"/>
            <a:ext cx="1151277" cy="707886"/>
          </a:xfrm>
          <a:prstGeom prst="rect">
            <a:avLst/>
          </a:prstGeom>
        </p:spPr>
        <p:txBody>
          <a:bodyPr wrap="none">
            <a:spAutoFit/>
          </a:bodyPr>
          <a:lstStyle/>
          <a:p>
            <a:pPr algn="ctr"/>
            <a:r>
              <a:rPr lang="de-DE" sz="2000" b="1" dirty="0" smtClean="0">
                <a:solidFill>
                  <a:schemeClr val="bg1"/>
                </a:solidFill>
              </a:rPr>
              <a:t>Coming</a:t>
            </a:r>
            <a:br>
              <a:rPr lang="de-DE" sz="2000" b="1" dirty="0" smtClean="0">
                <a:solidFill>
                  <a:schemeClr val="bg1"/>
                </a:solidFill>
              </a:rPr>
            </a:br>
            <a:r>
              <a:rPr lang="de-DE" sz="2000" b="1" dirty="0" err="1" smtClean="0">
                <a:solidFill>
                  <a:schemeClr val="bg1"/>
                </a:solidFill>
              </a:rPr>
              <a:t>this</a:t>
            </a:r>
            <a:r>
              <a:rPr lang="de-DE" sz="2000" b="1" dirty="0" smtClean="0">
                <a:solidFill>
                  <a:schemeClr val="bg1"/>
                </a:solidFill>
              </a:rPr>
              <a:t> </a:t>
            </a:r>
            <a:r>
              <a:rPr lang="de-DE" sz="2000" b="1" dirty="0">
                <a:solidFill>
                  <a:schemeClr val="bg1"/>
                </a:solidFill>
              </a:rPr>
              <a:t>Fall</a:t>
            </a:r>
          </a:p>
        </p:txBody>
      </p:sp>
    </p:spTree>
    <p:extLst>
      <p:ext uri="{BB962C8B-B14F-4D97-AF65-F5344CB8AC3E}">
        <p14:creationId xmlns:p14="http://schemas.microsoft.com/office/powerpoint/2010/main" val="78484772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Line 35"/>
          <p:cNvSpPr>
            <a:spLocks noChangeShapeType="1"/>
          </p:cNvSpPr>
          <p:nvPr/>
        </p:nvSpPr>
        <p:spPr bwMode="auto">
          <a:xfrm>
            <a:off x="2316163" y="2352675"/>
            <a:ext cx="0" cy="619125"/>
          </a:xfrm>
          <a:prstGeom prst="line">
            <a:avLst/>
          </a:prstGeom>
          <a:noFill/>
          <a:ln w="19050">
            <a:solidFill>
              <a:srgbClr val="BFBFBF"/>
            </a:solidFill>
            <a:round/>
            <a:headEnd/>
            <a:tailEnd/>
          </a:ln>
          <a:extLst>
            <a:ext uri="{909E8E84-426E-40dd-AFC4-6F175D3DCCD1}">
              <a14:hiddenFill xmlns:a14="http://schemas.microsoft.com/office/drawing/2010/main">
                <a:noFill/>
              </a14:hiddenFill>
            </a:ext>
          </a:extLst>
        </p:spPr>
        <p:txBody>
          <a:bodyPr lIns="0" tIns="0" rIns="0" bIns="0"/>
          <a:lstStyle/>
          <a:p>
            <a:endParaRPr lang="en-US"/>
          </a:p>
        </p:txBody>
      </p:sp>
      <p:sp>
        <p:nvSpPr>
          <p:cNvPr id="68611" name="Title 1"/>
          <p:cNvSpPr>
            <a:spLocks noGrp="1"/>
          </p:cNvSpPr>
          <p:nvPr>
            <p:ph type="title"/>
          </p:nvPr>
        </p:nvSpPr>
        <p:spPr>
          <a:xfrm>
            <a:off x="804863" y="196850"/>
            <a:ext cx="8229600" cy="490538"/>
          </a:xfrm>
        </p:spPr>
        <p:txBody>
          <a:bodyPr/>
          <a:lstStyle/>
          <a:p>
            <a:r>
              <a:rPr lang="sv-SE" dirty="0" smtClean="0">
                <a:latin typeface="Arial" charset="0"/>
              </a:rPr>
              <a:t>Java </a:t>
            </a:r>
            <a:r>
              <a:rPr lang="sv-SE" dirty="0" err="1" smtClean="0">
                <a:latin typeface="Arial" charset="0"/>
              </a:rPr>
              <a:t>Embedded</a:t>
            </a:r>
            <a:r>
              <a:rPr lang="sv-SE" dirty="0" smtClean="0">
                <a:latin typeface="Arial" charset="0"/>
              </a:rPr>
              <a:t> </a:t>
            </a:r>
            <a:r>
              <a:rPr lang="sv-SE" dirty="0" err="1" smtClean="0">
                <a:latin typeface="Arial" charset="0"/>
              </a:rPr>
              <a:t>Roadmap</a:t>
            </a:r>
            <a:endParaRPr lang="en-US" dirty="0">
              <a:latin typeface="Arial" charset="0"/>
            </a:endParaRPr>
          </a:p>
        </p:txBody>
      </p:sp>
      <p:sp>
        <p:nvSpPr>
          <p:cNvPr id="68613" name="Line 28"/>
          <p:cNvSpPr>
            <a:spLocks noChangeShapeType="1"/>
          </p:cNvSpPr>
          <p:nvPr/>
        </p:nvSpPr>
        <p:spPr bwMode="auto">
          <a:xfrm>
            <a:off x="650875" y="2486025"/>
            <a:ext cx="8010525" cy="0"/>
          </a:xfrm>
          <a:prstGeom prst="line">
            <a:avLst/>
          </a:prstGeom>
          <a:noFill/>
          <a:ln w="88900">
            <a:solidFill>
              <a:srgbClr val="BFBFBF"/>
            </a:solidFill>
            <a:round/>
            <a:headEnd/>
            <a:tailEnd/>
          </a:ln>
          <a:extLst>
            <a:ext uri="{909E8E84-426E-40dd-AFC4-6F175D3DCCD1}">
              <a14:hiddenFill xmlns:a14="http://schemas.microsoft.com/office/drawing/2010/main">
                <a:noFill/>
              </a14:hiddenFill>
            </a:ext>
          </a:extLst>
        </p:spPr>
        <p:txBody>
          <a:bodyPr lIns="0" tIns="0" rIns="0" bIns="0"/>
          <a:lstStyle/>
          <a:p>
            <a:endParaRPr lang="en-US"/>
          </a:p>
        </p:txBody>
      </p:sp>
      <p:sp>
        <p:nvSpPr>
          <p:cNvPr id="68614" name="Line 31"/>
          <p:cNvSpPr>
            <a:spLocks noChangeShapeType="1"/>
          </p:cNvSpPr>
          <p:nvPr/>
        </p:nvSpPr>
        <p:spPr bwMode="auto">
          <a:xfrm>
            <a:off x="2319338" y="1743075"/>
            <a:ext cx="0" cy="619125"/>
          </a:xfrm>
          <a:prstGeom prst="line">
            <a:avLst/>
          </a:prstGeom>
          <a:noFill/>
          <a:ln w="19050">
            <a:solidFill>
              <a:srgbClr val="BFBFBF"/>
            </a:solidFill>
            <a:round/>
            <a:headEnd/>
            <a:tailEnd/>
          </a:ln>
          <a:extLst>
            <a:ext uri="{909E8E84-426E-40dd-AFC4-6F175D3DCCD1}">
              <a14:hiddenFill xmlns:a14="http://schemas.microsoft.com/office/drawing/2010/main">
                <a:noFill/>
              </a14:hiddenFill>
            </a:ext>
          </a:extLst>
        </p:spPr>
        <p:txBody>
          <a:bodyPr lIns="0" tIns="0" rIns="0" bIns="0"/>
          <a:lstStyle/>
          <a:p>
            <a:endParaRPr lang="en-US"/>
          </a:p>
        </p:txBody>
      </p:sp>
      <p:sp>
        <p:nvSpPr>
          <p:cNvPr id="68615" name="Line 32"/>
          <p:cNvSpPr>
            <a:spLocks noChangeShapeType="1"/>
          </p:cNvSpPr>
          <p:nvPr/>
        </p:nvSpPr>
        <p:spPr bwMode="auto">
          <a:xfrm>
            <a:off x="6188075" y="2082800"/>
            <a:ext cx="0" cy="619125"/>
          </a:xfrm>
          <a:prstGeom prst="line">
            <a:avLst/>
          </a:prstGeom>
          <a:noFill/>
          <a:ln w="19050">
            <a:solidFill>
              <a:srgbClr val="BFBFBF"/>
            </a:solidFill>
            <a:round/>
            <a:headEnd/>
            <a:tailEnd/>
          </a:ln>
          <a:extLst>
            <a:ext uri="{909E8E84-426E-40dd-AFC4-6F175D3DCCD1}">
              <a14:hiddenFill xmlns:a14="http://schemas.microsoft.com/office/drawing/2010/main">
                <a:noFill/>
              </a14:hiddenFill>
            </a:ext>
          </a:extLst>
        </p:spPr>
        <p:txBody>
          <a:bodyPr lIns="0" tIns="0" rIns="0" bIns="0"/>
          <a:lstStyle/>
          <a:p>
            <a:endParaRPr lang="en-US"/>
          </a:p>
        </p:txBody>
      </p:sp>
      <p:sp>
        <p:nvSpPr>
          <p:cNvPr id="17" name="Rectangle 38"/>
          <p:cNvSpPr>
            <a:spLocks/>
          </p:cNvSpPr>
          <p:nvPr/>
        </p:nvSpPr>
        <p:spPr bwMode="auto">
          <a:xfrm>
            <a:off x="7920038" y="2344738"/>
            <a:ext cx="587375" cy="246062"/>
          </a:xfrm>
          <a:prstGeom prst="rect">
            <a:avLst/>
          </a:prstGeom>
          <a:solidFill>
            <a:schemeClr val="accent1"/>
          </a:solidFill>
          <a:ln w="9525">
            <a:noFill/>
            <a:miter lim="800000"/>
            <a:headEnd/>
            <a:tailEnd/>
          </a:ln>
          <a:effectLst>
            <a:outerShdw dist="25401" dir="2700000" algn="ctr" rotWithShape="0">
              <a:schemeClr val="bg2">
                <a:alpha val="39998"/>
              </a:schemeClr>
            </a:outerShdw>
          </a:effectLst>
        </p:spPr>
        <p:txBody>
          <a:bodyPr lIns="38100" tIns="38100" rIns="38100" bIns="38100" anchor="ctr"/>
          <a:lstStyle/>
          <a:p>
            <a:pPr algn="ctr" fontAlgn="auto">
              <a:spcBef>
                <a:spcPts val="0"/>
              </a:spcBef>
              <a:spcAft>
                <a:spcPts val="0"/>
              </a:spcAft>
              <a:defRPr/>
            </a:pPr>
            <a:r>
              <a:rPr lang="en-US" sz="1200" dirty="0">
                <a:solidFill>
                  <a:srgbClr val="FFFFFF"/>
                </a:solidFill>
                <a:latin typeface="Arial Bold" charset="0"/>
                <a:ea typeface="+mn-ea"/>
                <a:cs typeface="+mn-cs"/>
                <a:sym typeface="Arial Bold" charset="0"/>
              </a:rPr>
              <a:t>2016</a:t>
            </a:r>
          </a:p>
        </p:txBody>
      </p:sp>
      <p:sp>
        <p:nvSpPr>
          <p:cNvPr id="18" name="Rectangle 39"/>
          <p:cNvSpPr>
            <a:spLocks/>
          </p:cNvSpPr>
          <p:nvPr/>
        </p:nvSpPr>
        <p:spPr bwMode="auto">
          <a:xfrm>
            <a:off x="1016000" y="2332038"/>
            <a:ext cx="588963" cy="246062"/>
          </a:xfrm>
          <a:prstGeom prst="rect">
            <a:avLst/>
          </a:prstGeom>
          <a:solidFill>
            <a:schemeClr val="accent1"/>
          </a:solidFill>
          <a:ln w="9525">
            <a:noFill/>
            <a:miter lim="800000"/>
            <a:headEnd/>
            <a:tailEnd/>
          </a:ln>
          <a:effectLst>
            <a:outerShdw dist="25401" dir="2700000" algn="ctr" rotWithShape="0">
              <a:schemeClr val="bg2">
                <a:alpha val="39998"/>
              </a:schemeClr>
            </a:outerShdw>
          </a:effectLst>
        </p:spPr>
        <p:txBody>
          <a:bodyPr lIns="38100" tIns="38100" rIns="38100" bIns="38100" anchor="ctr"/>
          <a:lstStyle/>
          <a:p>
            <a:pPr algn="ctr" fontAlgn="auto">
              <a:spcBef>
                <a:spcPts val="0"/>
              </a:spcBef>
              <a:spcAft>
                <a:spcPts val="0"/>
              </a:spcAft>
              <a:defRPr/>
            </a:pPr>
            <a:r>
              <a:rPr lang="en-US" sz="1200">
                <a:solidFill>
                  <a:srgbClr val="FFFFFF"/>
                </a:solidFill>
                <a:latin typeface="Arial Bold" charset="0"/>
                <a:ea typeface="+mn-ea"/>
                <a:cs typeface="+mn-cs"/>
                <a:sym typeface="Arial Bold" charset="0"/>
              </a:rPr>
              <a:t>2012</a:t>
            </a:r>
          </a:p>
        </p:txBody>
      </p:sp>
      <p:sp>
        <p:nvSpPr>
          <p:cNvPr id="19" name="Rectangle 40"/>
          <p:cNvSpPr>
            <a:spLocks/>
          </p:cNvSpPr>
          <p:nvPr/>
        </p:nvSpPr>
        <p:spPr bwMode="auto">
          <a:xfrm>
            <a:off x="3194050" y="2338388"/>
            <a:ext cx="587375" cy="246062"/>
          </a:xfrm>
          <a:prstGeom prst="rect">
            <a:avLst/>
          </a:prstGeom>
          <a:solidFill>
            <a:schemeClr val="accent1"/>
          </a:solidFill>
          <a:ln w="9525">
            <a:noFill/>
            <a:miter lim="800000"/>
            <a:headEnd/>
            <a:tailEnd/>
          </a:ln>
          <a:effectLst>
            <a:outerShdw dist="25401" dir="2700000" algn="ctr" rotWithShape="0">
              <a:schemeClr val="bg2">
                <a:alpha val="39998"/>
              </a:schemeClr>
            </a:outerShdw>
          </a:effectLst>
        </p:spPr>
        <p:txBody>
          <a:bodyPr lIns="38100" tIns="38100" rIns="38100" bIns="38100" anchor="ctr"/>
          <a:lstStyle/>
          <a:p>
            <a:pPr algn="ctr" fontAlgn="auto">
              <a:spcBef>
                <a:spcPts val="0"/>
              </a:spcBef>
              <a:spcAft>
                <a:spcPts val="0"/>
              </a:spcAft>
              <a:defRPr/>
            </a:pPr>
            <a:r>
              <a:rPr lang="en-US" sz="1200">
                <a:solidFill>
                  <a:srgbClr val="FFFFFF"/>
                </a:solidFill>
                <a:latin typeface="Arial Bold" charset="0"/>
                <a:ea typeface="+mn-ea"/>
                <a:cs typeface="+mn-cs"/>
                <a:sym typeface="Arial Bold" charset="0"/>
              </a:rPr>
              <a:t>2013</a:t>
            </a:r>
          </a:p>
        </p:txBody>
      </p:sp>
      <p:sp>
        <p:nvSpPr>
          <p:cNvPr id="20" name="Rectangle 41"/>
          <p:cNvSpPr>
            <a:spLocks/>
          </p:cNvSpPr>
          <p:nvPr/>
        </p:nvSpPr>
        <p:spPr bwMode="auto">
          <a:xfrm>
            <a:off x="5378450" y="2332038"/>
            <a:ext cx="588963" cy="263525"/>
          </a:xfrm>
          <a:prstGeom prst="rect">
            <a:avLst/>
          </a:prstGeom>
          <a:solidFill>
            <a:schemeClr val="accent1"/>
          </a:solidFill>
          <a:ln w="9525">
            <a:noFill/>
            <a:miter lim="800000"/>
            <a:headEnd/>
            <a:tailEnd/>
          </a:ln>
          <a:effectLst>
            <a:outerShdw dist="25401" dir="2700000" algn="ctr" rotWithShape="0">
              <a:schemeClr val="bg2">
                <a:alpha val="39998"/>
              </a:schemeClr>
            </a:outerShdw>
          </a:effectLst>
        </p:spPr>
        <p:txBody>
          <a:bodyPr lIns="38100" tIns="38100" rIns="38100" bIns="38100" anchor="ctr"/>
          <a:lstStyle/>
          <a:p>
            <a:pPr algn="ctr" fontAlgn="auto">
              <a:spcBef>
                <a:spcPts val="0"/>
              </a:spcBef>
              <a:spcAft>
                <a:spcPts val="0"/>
              </a:spcAft>
              <a:defRPr/>
            </a:pPr>
            <a:r>
              <a:rPr lang="en-US" sz="1200">
                <a:solidFill>
                  <a:srgbClr val="FFFFFF"/>
                </a:solidFill>
                <a:latin typeface="Arial Bold" charset="0"/>
                <a:ea typeface="+mn-ea"/>
                <a:cs typeface="+mn-cs"/>
                <a:sym typeface="Arial Bold" charset="0"/>
              </a:rPr>
              <a:t>2014</a:t>
            </a:r>
          </a:p>
        </p:txBody>
      </p:sp>
      <p:sp>
        <p:nvSpPr>
          <p:cNvPr id="22" name="Rectangle 43"/>
          <p:cNvSpPr>
            <a:spLocks/>
          </p:cNvSpPr>
          <p:nvPr/>
        </p:nvSpPr>
        <p:spPr bwMode="auto">
          <a:xfrm>
            <a:off x="695325" y="1385888"/>
            <a:ext cx="1744663" cy="873125"/>
          </a:xfrm>
          <a:prstGeom prst="rect">
            <a:avLst/>
          </a:prstGeom>
          <a:gradFill rotWithShape="0">
            <a:gsLst>
              <a:gs pos="0">
                <a:srgbClr val="F2F2F2"/>
              </a:gs>
              <a:gs pos="100000">
                <a:srgbClr val="E5E5E5"/>
              </a:gs>
            </a:gsLst>
            <a:lin ang="5400000" scaled="1"/>
          </a:gradFill>
          <a:ln w="9525">
            <a:solidFill>
              <a:srgbClr val="BFBFBF"/>
            </a:solidFill>
            <a:miter lim="800000"/>
            <a:headEnd/>
            <a:tailEnd/>
          </a:ln>
          <a:effectLst>
            <a:outerShdw dist="38100" dir="2700000" algn="tl" rotWithShape="0">
              <a:srgbClr val="808080">
                <a:alpha val="39999"/>
              </a:srgbClr>
            </a:outerShdw>
          </a:effectLst>
        </p:spPr>
        <p:txBody>
          <a:bodyPr lIns="73152" tIns="38100" rIns="38100" bIns="38100"/>
          <a:lstStyle/>
          <a:p>
            <a:pPr>
              <a:spcAft>
                <a:spcPts val="200"/>
              </a:spcAft>
            </a:pPr>
            <a:r>
              <a:rPr lang="en-US" sz="1100" b="1">
                <a:cs typeface="Arial" charset="0"/>
                <a:sym typeface="Arial" charset="0"/>
              </a:rPr>
              <a:t>Java Embedded Suite 7</a:t>
            </a:r>
            <a:endParaRPr lang="en-US" sz="4000" b="1">
              <a:solidFill>
                <a:srgbClr val="FFFFFF"/>
              </a:solidFill>
              <a:sym typeface="Arial" charset="0"/>
            </a:endParaRPr>
          </a:p>
          <a:p>
            <a:pPr>
              <a:spcAft>
                <a:spcPts val="200"/>
              </a:spcAft>
              <a:buClr>
                <a:srgbClr val="5382A1"/>
              </a:buClr>
              <a:buSzPct val="100000"/>
              <a:buFont typeface="Arial" charset="0"/>
              <a:buChar char="•"/>
            </a:pPr>
            <a:r>
              <a:rPr lang="en-US" sz="1000">
                <a:cs typeface="Arial" charset="0"/>
                <a:sym typeface="Arial" charset="0"/>
              </a:rPr>
              <a:t>SE Embedded 7</a:t>
            </a:r>
          </a:p>
          <a:p>
            <a:pPr>
              <a:spcAft>
                <a:spcPts val="200"/>
              </a:spcAft>
              <a:buClr>
                <a:srgbClr val="5382A1"/>
              </a:buClr>
              <a:buSzPct val="100000"/>
              <a:buFont typeface="Arial" charset="0"/>
              <a:buChar char="•"/>
            </a:pPr>
            <a:r>
              <a:rPr lang="en-US" sz="1000">
                <a:cs typeface="Arial" charset="0"/>
                <a:sym typeface="Arial" charset="0"/>
              </a:rPr>
              <a:t>Web Container</a:t>
            </a:r>
          </a:p>
          <a:p>
            <a:pPr>
              <a:spcAft>
                <a:spcPts val="200"/>
              </a:spcAft>
              <a:buClr>
                <a:srgbClr val="5382A1"/>
              </a:buClr>
              <a:buSzPct val="100000"/>
              <a:buFont typeface="Arial" charset="0"/>
              <a:buChar char="•"/>
            </a:pPr>
            <a:r>
              <a:rPr lang="en-US" sz="1000">
                <a:cs typeface="Arial" charset="0"/>
                <a:sym typeface="Arial" charset="0"/>
              </a:rPr>
              <a:t>Embedded SQL DB</a:t>
            </a:r>
          </a:p>
          <a:p>
            <a:pPr>
              <a:spcAft>
                <a:spcPts val="200"/>
              </a:spcAft>
              <a:buClr>
                <a:srgbClr val="5382A1"/>
              </a:buClr>
              <a:buSzPct val="100000"/>
            </a:pPr>
            <a:endParaRPr lang="en-US" sz="1000">
              <a:cs typeface="Arial" charset="0"/>
              <a:sym typeface="Arial" charset="0"/>
            </a:endParaRPr>
          </a:p>
        </p:txBody>
      </p:sp>
      <p:sp>
        <p:nvSpPr>
          <p:cNvPr id="23" name="Rectangle 44"/>
          <p:cNvSpPr>
            <a:spLocks/>
          </p:cNvSpPr>
          <p:nvPr/>
        </p:nvSpPr>
        <p:spPr bwMode="auto">
          <a:xfrm>
            <a:off x="5988050" y="125413"/>
            <a:ext cx="2036763" cy="2041525"/>
          </a:xfrm>
          <a:prstGeom prst="rect">
            <a:avLst/>
          </a:prstGeom>
          <a:gradFill rotWithShape="0">
            <a:gsLst>
              <a:gs pos="0">
                <a:srgbClr val="F2F2F2"/>
              </a:gs>
              <a:gs pos="100000">
                <a:srgbClr val="E5E5E5"/>
              </a:gs>
            </a:gsLst>
            <a:lin ang="5400000" scaled="1"/>
          </a:gradFill>
          <a:ln w="9525">
            <a:solidFill>
              <a:srgbClr val="BFBFBF"/>
            </a:solidFill>
            <a:miter lim="800000"/>
            <a:headEnd/>
            <a:tailEnd/>
          </a:ln>
          <a:effectLst>
            <a:outerShdw dist="38100" dir="2700000" algn="tl" rotWithShape="0">
              <a:srgbClr val="808080">
                <a:alpha val="39999"/>
              </a:srgbClr>
            </a:outerShdw>
          </a:effectLst>
        </p:spPr>
        <p:txBody>
          <a:bodyPr lIns="73152" tIns="38100" rIns="38100" bIns="38100"/>
          <a:lstStyle/>
          <a:p>
            <a:pPr>
              <a:spcBef>
                <a:spcPts val="200"/>
              </a:spcBef>
            </a:pPr>
            <a:r>
              <a:rPr lang="en-US" sz="1100" b="1">
                <a:cs typeface="Arial" charset="0"/>
                <a:sym typeface="Arial" charset="0"/>
              </a:rPr>
              <a:t>Java SE Embedded 8 </a:t>
            </a:r>
            <a:endParaRPr lang="en-US" sz="1100" b="1">
              <a:solidFill>
                <a:srgbClr val="FFFFFF"/>
              </a:solidFill>
              <a:sym typeface="Arial" charset="0"/>
            </a:endParaRPr>
          </a:p>
          <a:p>
            <a:pPr>
              <a:buClr>
                <a:srgbClr val="5382A1"/>
              </a:buClr>
              <a:buSzPct val="100000"/>
              <a:buFont typeface="Arial" charset="0"/>
              <a:buChar char="•"/>
            </a:pPr>
            <a:r>
              <a:rPr lang="en-US" sz="1000">
                <a:cs typeface="Arial" charset="0"/>
                <a:sym typeface="Arial" charset="0"/>
              </a:rPr>
              <a:t> Complete JVM convergence</a:t>
            </a:r>
          </a:p>
          <a:p>
            <a:pPr>
              <a:buClr>
                <a:srgbClr val="5382A1"/>
              </a:buClr>
              <a:buSzPct val="100000"/>
              <a:buFont typeface="Arial" charset="0"/>
              <a:buChar char="•"/>
            </a:pPr>
            <a:r>
              <a:rPr lang="en-US" sz="1000">
                <a:cs typeface="Arial" charset="0"/>
                <a:sym typeface="Arial" charset="0"/>
              </a:rPr>
              <a:t> Additional compact profiles</a:t>
            </a:r>
          </a:p>
          <a:p>
            <a:pPr>
              <a:spcAft>
                <a:spcPts val="600"/>
              </a:spcAft>
              <a:buClr>
                <a:srgbClr val="5382A1"/>
              </a:buClr>
              <a:buSzPct val="100000"/>
              <a:buFont typeface="Arial" charset="0"/>
              <a:buChar char="•"/>
            </a:pPr>
            <a:r>
              <a:rPr lang="en-US" sz="1000">
                <a:cs typeface="Arial" charset="0"/>
                <a:sym typeface="Arial" charset="0"/>
              </a:rPr>
              <a:t> JavaFX for Embedded</a:t>
            </a:r>
          </a:p>
          <a:p>
            <a:pPr>
              <a:buClr>
                <a:srgbClr val="5382A1"/>
              </a:buClr>
              <a:buSzPct val="100000"/>
            </a:pPr>
            <a:r>
              <a:rPr lang="en-US" sz="1100" b="1">
                <a:cs typeface="Arial" charset="0"/>
                <a:sym typeface="Arial" charset="0"/>
              </a:rPr>
              <a:t>Java Embedded Suite 8</a:t>
            </a:r>
          </a:p>
          <a:p>
            <a:pPr>
              <a:buClr>
                <a:srgbClr val="5382A1"/>
              </a:buClr>
              <a:buSzPct val="100000"/>
              <a:buFont typeface="Arial" charset="0"/>
              <a:buChar char="•"/>
            </a:pPr>
            <a:r>
              <a:rPr lang="en-US" sz="1000">
                <a:cs typeface="Arial" charset="0"/>
                <a:sym typeface="Arial" charset="0"/>
              </a:rPr>
              <a:t> Additional enterprise middleware integrations</a:t>
            </a:r>
          </a:p>
          <a:p>
            <a:pPr>
              <a:buClr>
                <a:srgbClr val="5382A1"/>
              </a:buClr>
              <a:buSzPct val="100000"/>
              <a:buFont typeface="Arial" charset="0"/>
              <a:buChar char="•"/>
            </a:pPr>
            <a:r>
              <a:rPr lang="en-US" sz="1000">
                <a:cs typeface="Arial" charset="0"/>
                <a:sym typeface="Arial" charset="0"/>
              </a:rPr>
              <a:t> Flight Recorder/Mission Control</a:t>
            </a:r>
          </a:p>
          <a:p>
            <a:pPr>
              <a:spcBef>
                <a:spcPts val="200"/>
              </a:spcBef>
              <a:buClr>
                <a:srgbClr val="5382A1"/>
              </a:buClr>
              <a:buSzPct val="100000"/>
            </a:pPr>
            <a:r>
              <a:rPr lang="en-US" sz="1100" b="1">
                <a:cs typeface="Arial" charset="0"/>
                <a:sym typeface="Arial" charset="0"/>
              </a:rPr>
              <a:t>NetBeans IDE 8</a:t>
            </a:r>
          </a:p>
          <a:p>
            <a:pPr>
              <a:buClr>
                <a:schemeClr val="accent1"/>
              </a:buClr>
              <a:buFont typeface="Arial" charset="0"/>
              <a:buChar char="•"/>
            </a:pPr>
            <a:r>
              <a:rPr lang="en-US" sz="1000">
                <a:solidFill>
                  <a:srgbClr val="000000"/>
                </a:solidFill>
              </a:rPr>
              <a:t>Java ME/SE 8 Embedded support</a:t>
            </a:r>
            <a:endParaRPr lang="ru-RU" sz="1000">
              <a:solidFill>
                <a:srgbClr val="000000"/>
              </a:solidFill>
            </a:endParaRPr>
          </a:p>
          <a:p>
            <a:pPr>
              <a:buClr>
                <a:srgbClr val="5382A1"/>
              </a:buClr>
              <a:buSzPct val="100000"/>
            </a:pPr>
            <a:r>
              <a:rPr lang="en-US" sz="1000">
                <a:cs typeface="Arial" charset="0"/>
                <a:sym typeface="Arial" charset="0"/>
              </a:rPr>
              <a:t> </a:t>
            </a:r>
          </a:p>
          <a:p>
            <a:pPr>
              <a:buClr>
                <a:srgbClr val="5382A1"/>
              </a:buClr>
              <a:buSzPct val="100000"/>
              <a:buFont typeface="Arial" charset="0"/>
              <a:buChar char="•"/>
            </a:pPr>
            <a:endParaRPr lang="en-US" sz="1100" b="1">
              <a:cs typeface="Arial" charset="0"/>
              <a:sym typeface="Arial" charset="0"/>
            </a:endParaRPr>
          </a:p>
        </p:txBody>
      </p:sp>
      <p:sp>
        <p:nvSpPr>
          <p:cNvPr id="25" name="Rectangle 46"/>
          <p:cNvSpPr>
            <a:spLocks/>
          </p:cNvSpPr>
          <p:nvPr/>
        </p:nvSpPr>
        <p:spPr bwMode="auto">
          <a:xfrm>
            <a:off x="736600" y="2847975"/>
            <a:ext cx="1704975" cy="1398588"/>
          </a:xfrm>
          <a:prstGeom prst="rect">
            <a:avLst/>
          </a:prstGeom>
          <a:gradFill rotWithShape="0">
            <a:gsLst>
              <a:gs pos="0">
                <a:srgbClr val="F2F2F2"/>
              </a:gs>
              <a:gs pos="100000">
                <a:srgbClr val="E5E5E5"/>
              </a:gs>
            </a:gsLst>
            <a:lin ang="5400000" scaled="1"/>
          </a:gradFill>
          <a:ln w="9525">
            <a:solidFill>
              <a:srgbClr val="BFBFBF"/>
            </a:solidFill>
            <a:miter lim="800000"/>
            <a:headEnd/>
            <a:tailEnd/>
          </a:ln>
          <a:effectLst>
            <a:outerShdw dist="38100" dir="2700000" algn="tl" rotWithShape="0">
              <a:srgbClr val="808080">
                <a:alpha val="39999"/>
              </a:srgbClr>
            </a:outerShdw>
          </a:effectLst>
        </p:spPr>
        <p:txBody>
          <a:bodyPr lIns="73152" tIns="38100" rIns="38100" bIns="38100"/>
          <a:lstStyle/>
          <a:p>
            <a:pPr>
              <a:spcBef>
                <a:spcPts val="200"/>
              </a:spcBef>
            </a:pPr>
            <a:r>
              <a:rPr lang="en-US" sz="1100" b="1">
                <a:cs typeface="Arial" charset="0"/>
                <a:sym typeface="Arial" charset="0"/>
              </a:rPr>
              <a:t>Java ME Embedded 3.2</a:t>
            </a:r>
            <a:endParaRPr lang="en-US" sz="1100" b="1">
              <a:solidFill>
                <a:srgbClr val="FFFFFF"/>
              </a:solidFill>
              <a:sym typeface="Arial" charset="0"/>
            </a:endParaRPr>
          </a:p>
          <a:p>
            <a:pPr>
              <a:spcBef>
                <a:spcPts val="200"/>
              </a:spcBef>
              <a:buClr>
                <a:srgbClr val="5382A1"/>
              </a:buClr>
              <a:buSzPct val="100000"/>
              <a:buFont typeface="Arial" charset="0"/>
              <a:buChar char="•"/>
            </a:pPr>
            <a:r>
              <a:rPr lang="en-US" sz="1000">
                <a:cs typeface="Arial" charset="0"/>
                <a:sym typeface="Arial" charset="0"/>
              </a:rPr>
              <a:t>Java for MCUs</a:t>
            </a:r>
          </a:p>
          <a:p>
            <a:pPr>
              <a:spcBef>
                <a:spcPts val="200"/>
              </a:spcBef>
              <a:buClr>
                <a:srgbClr val="5382A1"/>
              </a:buClr>
              <a:buSzPct val="100000"/>
              <a:buFont typeface="Arial" charset="0"/>
              <a:buChar char="•"/>
            </a:pPr>
            <a:r>
              <a:rPr lang="en-US" sz="1000">
                <a:cs typeface="Arial" charset="0"/>
                <a:sym typeface="Arial" charset="0"/>
              </a:rPr>
              <a:t>STMF32 platform</a:t>
            </a:r>
          </a:p>
          <a:p>
            <a:pPr>
              <a:spcBef>
                <a:spcPts val="200"/>
              </a:spcBef>
              <a:buClr>
                <a:srgbClr val="5382A1"/>
              </a:buClr>
              <a:buSzPct val="100000"/>
              <a:buFont typeface="Arial" charset="0"/>
              <a:buChar char="•"/>
            </a:pPr>
            <a:r>
              <a:rPr lang="en-US" sz="1000">
                <a:cs typeface="Arial" charset="0"/>
                <a:sym typeface="Arial" charset="0"/>
              </a:rPr>
              <a:t>Device I/O ver A</a:t>
            </a:r>
          </a:p>
          <a:p>
            <a:pPr>
              <a:spcBef>
                <a:spcPts val="600"/>
              </a:spcBef>
            </a:pPr>
            <a:r>
              <a:rPr lang="en-US" sz="1100" b="1">
                <a:cs typeface="Arial" charset="0"/>
                <a:sym typeface="Arial" charset="0"/>
              </a:rPr>
              <a:t>Java ME SDK 3.2</a:t>
            </a:r>
          </a:p>
          <a:p>
            <a:pPr>
              <a:spcBef>
                <a:spcPts val="200"/>
              </a:spcBef>
              <a:buClr>
                <a:srgbClr val="5382A1"/>
              </a:buClr>
              <a:buSzPct val="100000"/>
              <a:buFont typeface="Arial" charset="0"/>
              <a:buChar char="•"/>
            </a:pPr>
            <a:r>
              <a:rPr lang="en-US" sz="1000">
                <a:cs typeface="Arial" charset="0"/>
                <a:sym typeface="Arial" charset="0"/>
              </a:rPr>
              <a:t>Embedded emulator</a:t>
            </a:r>
          </a:p>
          <a:p>
            <a:pPr>
              <a:spcBef>
                <a:spcPts val="200"/>
              </a:spcBef>
              <a:buClr>
                <a:srgbClr val="5382A1"/>
              </a:buClr>
              <a:buSzPct val="100000"/>
              <a:buFont typeface="Arial" charset="0"/>
              <a:buChar char="•"/>
            </a:pPr>
            <a:r>
              <a:rPr lang="en-US" sz="1000">
                <a:cs typeface="Arial" charset="0"/>
                <a:sym typeface="Arial" charset="0"/>
              </a:rPr>
              <a:t>Eclipse integration</a:t>
            </a:r>
          </a:p>
        </p:txBody>
      </p:sp>
      <p:sp>
        <p:nvSpPr>
          <p:cNvPr id="31" name="Rectangle 44"/>
          <p:cNvSpPr>
            <a:spLocks/>
          </p:cNvSpPr>
          <p:nvPr/>
        </p:nvSpPr>
        <p:spPr bwMode="auto">
          <a:xfrm>
            <a:off x="7197725" y="2849563"/>
            <a:ext cx="1800225" cy="1433512"/>
          </a:xfrm>
          <a:prstGeom prst="rect">
            <a:avLst/>
          </a:prstGeom>
          <a:gradFill rotWithShape="0">
            <a:gsLst>
              <a:gs pos="0">
                <a:srgbClr val="F2F2F2"/>
              </a:gs>
              <a:gs pos="100000">
                <a:srgbClr val="E5E5E5"/>
              </a:gs>
            </a:gsLst>
            <a:lin ang="5400000" scaled="1"/>
          </a:gradFill>
          <a:ln w="9525">
            <a:solidFill>
              <a:srgbClr val="BFBFBF"/>
            </a:solidFill>
            <a:miter lim="800000"/>
            <a:headEnd/>
            <a:tailEnd/>
          </a:ln>
          <a:effectLst>
            <a:outerShdw dist="38100" dir="2700000" algn="tl" rotWithShape="0">
              <a:srgbClr val="808080">
                <a:alpha val="39999"/>
              </a:srgbClr>
            </a:outerShdw>
          </a:effectLst>
        </p:spPr>
        <p:txBody>
          <a:bodyPr lIns="73152" tIns="38100" rIns="38100" bIns="38100"/>
          <a:lstStyle/>
          <a:p>
            <a:pPr>
              <a:spcBef>
                <a:spcPts val="200"/>
              </a:spcBef>
            </a:pPr>
            <a:r>
              <a:rPr lang="en-US" sz="1100" b="1">
                <a:cs typeface="Arial" charset="0"/>
                <a:sym typeface="Arial" charset="0"/>
              </a:rPr>
              <a:t>Java Embedded 9</a:t>
            </a:r>
            <a:endParaRPr lang="en-US" sz="1100" b="1">
              <a:solidFill>
                <a:srgbClr val="FFFFFF"/>
              </a:solidFill>
              <a:sym typeface="Arial" charset="0"/>
            </a:endParaRPr>
          </a:p>
          <a:p>
            <a:pPr>
              <a:spcBef>
                <a:spcPts val="200"/>
              </a:spcBef>
              <a:buClr>
                <a:srgbClr val="5382A1"/>
              </a:buClr>
              <a:buSzPct val="100000"/>
              <a:buFont typeface="Arial" charset="0"/>
              <a:buChar char="•"/>
            </a:pPr>
            <a:r>
              <a:rPr lang="en-US" sz="1000">
                <a:cs typeface="Arial" charset="0"/>
                <a:sym typeface="Arial" charset="0"/>
              </a:rPr>
              <a:t>Java ME and SE 9</a:t>
            </a:r>
          </a:p>
          <a:p>
            <a:pPr>
              <a:spcBef>
                <a:spcPts val="200"/>
              </a:spcBef>
              <a:buClr>
                <a:srgbClr val="5382A1"/>
              </a:buClr>
              <a:buSzPct val="100000"/>
              <a:buFont typeface="Arial" charset="0"/>
              <a:buChar char="•"/>
            </a:pPr>
            <a:r>
              <a:rPr lang="en-US" sz="1000">
                <a:cs typeface="Arial" charset="0"/>
                <a:sym typeface="Arial" charset="0"/>
              </a:rPr>
              <a:t>Modularity based on Jigsaw</a:t>
            </a:r>
          </a:p>
          <a:p>
            <a:pPr>
              <a:spcBef>
                <a:spcPts val="200"/>
              </a:spcBef>
              <a:buClr>
                <a:srgbClr val="5382A1"/>
              </a:buClr>
              <a:buSzPct val="100000"/>
            </a:pPr>
            <a:endParaRPr lang="en-US" sz="1000">
              <a:cs typeface="Arial" charset="0"/>
              <a:sym typeface="Arial" charset="0"/>
            </a:endParaRPr>
          </a:p>
          <a:p>
            <a:pPr>
              <a:spcBef>
                <a:spcPts val="200"/>
              </a:spcBef>
              <a:buClr>
                <a:srgbClr val="5382A1"/>
              </a:buClr>
              <a:buSzPct val="100000"/>
              <a:buFont typeface="Arial" charset="0"/>
              <a:buChar char="•"/>
            </a:pPr>
            <a:endParaRPr lang="en-US" sz="1000">
              <a:cs typeface="Arial" charset="0"/>
              <a:sym typeface="Arial" charset="0"/>
            </a:endParaRPr>
          </a:p>
        </p:txBody>
      </p:sp>
      <p:sp>
        <p:nvSpPr>
          <p:cNvPr id="68624" name="Line 35"/>
          <p:cNvSpPr>
            <a:spLocks noChangeShapeType="1"/>
          </p:cNvSpPr>
          <p:nvPr/>
        </p:nvSpPr>
        <p:spPr bwMode="auto">
          <a:xfrm>
            <a:off x="3981450" y="2439988"/>
            <a:ext cx="0" cy="619125"/>
          </a:xfrm>
          <a:prstGeom prst="line">
            <a:avLst/>
          </a:prstGeom>
          <a:noFill/>
          <a:ln w="19050">
            <a:solidFill>
              <a:srgbClr val="BFBFBF"/>
            </a:solidFill>
            <a:round/>
            <a:headEnd/>
            <a:tailEnd/>
          </a:ln>
          <a:extLst>
            <a:ext uri="{909E8E84-426E-40dd-AFC4-6F175D3DCCD1}">
              <a14:hiddenFill xmlns:a14="http://schemas.microsoft.com/office/drawing/2010/main">
                <a:noFill/>
              </a14:hiddenFill>
            </a:ext>
          </a:extLst>
        </p:spPr>
        <p:txBody>
          <a:bodyPr lIns="0" tIns="0" rIns="0" bIns="0"/>
          <a:lstStyle/>
          <a:p>
            <a:endParaRPr lang="en-US"/>
          </a:p>
        </p:txBody>
      </p:sp>
      <p:sp>
        <p:nvSpPr>
          <p:cNvPr id="27" name="Rectangle 46"/>
          <p:cNvSpPr>
            <a:spLocks/>
          </p:cNvSpPr>
          <p:nvPr/>
        </p:nvSpPr>
        <p:spPr bwMode="auto">
          <a:xfrm>
            <a:off x="2667000" y="2724150"/>
            <a:ext cx="1981200" cy="2133600"/>
          </a:xfrm>
          <a:prstGeom prst="rect">
            <a:avLst/>
          </a:prstGeom>
          <a:gradFill rotWithShape="0">
            <a:gsLst>
              <a:gs pos="0">
                <a:srgbClr val="F2F2F2"/>
              </a:gs>
              <a:gs pos="100000">
                <a:srgbClr val="E5E5E5"/>
              </a:gs>
            </a:gsLst>
            <a:lin ang="5400000" scaled="1"/>
          </a:gradFill>
          <a:ln w="9525">
            <a:solidFill>
              <a:srgbClr val="BFBFBF"/>
            </a:solidFill>
            <a:miter lim="800000"/>
            <a:headEnd/>
            <a:tailEnd/>
          </a:ln>
          <a:effectLst>
            <a:outerShdw dist="38100" dir="2700000" algn="tl" rotWithShape="0">
              <a:srgbClr val="808080">
                <a:alpha val="39999"/>
              </a:srgbClr>
            </a:outerShdw>
          </a:effectLst>
        </p:spPr>
        <p:txBody>
          <a:bodyPr lIns="73152" tIns="38100" rIns="38100" bIns="38100"/>
          <a:lstStyle/>
          <a:p>
            <a:pPr>
              <a:spcBef>
                <a:spcPts val="200"/>
              </a:spcBef>
              <a:buClr>
                <a:srgbClr val="5382A1"/>
              </a:buClr>
              <a:buSzPct val="100000"/>
            </a:pPr>
            <a:r>
              <a:rPr lang="en-US" sz="1100" b="1">
                <a:cs typeface="Arial" charset="0"/>
                <a:sym typeface="Arial" charset="0"/>
              </a:rPr>
              <a:t>Java ME Embedded 3.3</a:t>
            </a:r>
          </a:p>
          <a:p>
            <a:pPr>
              <a:spcBef>
                <a:spcPts val="200"/>
              </a:spcBef>
              <a:buClr>
                <a:srgbClr val="5382A1"/>
              </a:buClr>
              <a:buSzPct val="100000"/>
              <a:buFont typeface="Arial" charset="0"/>
              <a:buChar char="•"/>
            </a:pPr>
            <a:r>
              <a:rPr lang="en-US" sz="1000">
                <a:cs typeface="Arial" charset="0"/>
              </a:rPr>
              <a:t>Device I/O ver B</a:t>
            </a:r>
          </a:p>
          <a:p>
            <a:pPr>
              <a:spcBef>
                <a:spcPts val="200"/>
              </a:spcBef>
              <a:buClr>
                <a:srgbClr val="5382A1"/>
              </a:buClr>
              <a:buSzPct val="100000"/>
              <a:buFont typeface="Arial" charset="0"/>
              <a:buChar char="•"/>
            </a:pPr>
            <a:r>
              <a:rPr lang="en-US" sz="1000">
                <a:cs typeface="Arial" charset="0"/>
              </a:rPr>
              <a:t>Adds QSC, RPI platforms</a:t>
            </a:r>
          </a:p>
          <a:p>
            <a:pPr>
              <a:spcBef>
                <a:spcPts val="200"/>
              </a:spcBef>
              <a:buClr>
                <a:srgbClr val="5382A1"/>
              </a:buClr>
              <a:buSzPct val="100000"/>
              <a:buFont typeface="Arial" charset="0"/>
              <a:buChar char="•"/>
            </a:pPr>
            <a:r>
              <a:rPr lang="en-US" sz="1000">
                <a:cs typeface="Arial" charset="0"/>
              </a:rPr>
              <a:t>Footprint optimization &amp; configuration tools</a:t>
            </a:r>
          </a:p>
          <a:p>
            <a:pPr>
              <a:spcBef>
                <a:spcPts val="200"/>
              </a:spcBef>
              <a:buClr>
                <a:srgbClr val="5382A1"/>
              </a:buClr>
              <a:buSzPct val="100000"/>
            </a:pPr>
            <a:r>
              <a:rPr lang="en-US" sz="1100" b="1">
                <a:cs typeface="Arial" charset="0"/>
                <a:sym typeface="Arial" charset="0"/>
              </a:rPr>
              <a:t>Java ME SDK 3.3</a:t>
            </a:r>
          </a:p>
          <a:p>
            <a:pPr>
              <a:spcBef>
                <a:spcPts val="200"/>
              </a:spcBef>
              <a:buClr>
                <a:srgbClr val="5382A1"/>
              </a:buClr>
              <a:buSzPct val="100000"/>
              <a:buFont typeface="Arial" charset="0"/>
              <a:buChar char="•"/>
            </a:pPr>
            <a:r>
              <a:rPr lang="en-US" sz="1000">
                <a:cs typeface="Arial" charset="0"/>
              </a:rPr>
              <a:t>Improved developer tooling &amp; experience </a:t>
            </a:r>
          </a:p>
          <a:p>
            <a:pPr>
              <a:spcBef>
                <a:spcPts val="200"/>
              </a:spcBef>
              <a:buClr>
                <a:srgbClr val="5382A1"/>
              </a:buClr>
              <a:buSzPct val="100000"/>
            </a:pPr>
            <a:r>
              <a:rPr lang="en-US" sz="1000" b="1">
                <a:cs typeface="Arial" charset="0"/>
                <a:sym typeface="Arial" charset="0"/>
              </a:rPr>
              <a:t>Oracle Event Processing for Java Embedded 11.1.1.7.1</a:t>
            </a:r>
          </a:p>
          <a:p>
            <a:pPr>
              <a:spcBef>
                <a:spcPts val="200"/>
              </a:spcBef>
              <a:buClr>
                <a:srgbClr val="5382A1"/>
              </a:buClr>
              <a:buSzPct val="100000"/>
              <a:buFont typeface="Arial" charset="0"/>
              <a:buChar char="•"/>
            </a:pPr>
            <a:r>
              <a:rPr lang="en-US" sz="1000"/>
              <a:t>Real-time data capture and analysis for embedded devices </a:t>
            </a:r>
            <a:endParaRPr lang="en-US" sz="1000">
              <a:cs typeface="Arial" charset="0"/>
              <a:sym typeface="Arial" charset="0"/>
            </a:endParaRPr>
          </a:p>
        </p:txBody>
      </p:sp>
      <p:sp>
        <p:nvSpPr>
          <p:cNvPr id="68626" name="Line 35"/>
          <p:cNvSpPr>
            <a:spLocks noChangeShapeType="1"/>
          </p:cNvSpPr>
          <p:nvPr/>
        </p:nvSpPr>
        <p:spPr bwMode="auto">
          <a:xfrm>
            <a:off x="6188075" y="2387600"/>
            <a:ext cx="0" cy="619125"/>
          </a:xfrm>
          <a:prstGeom prst="line">
            <a:avLst/>
          </a:prstGeom>
          <a:noFill/>
          <a:ln w="19050">
            <a:solidFill>
              <a:srgbClr val="BFBFBF"/>
            </a:solidFill>
            <a:round/>
            <a:headEnd/>
            <a:tailEnd/>
          </a:ln>
          <a:extLst>
            <a:ext uri="{909E8E84-426E-40dd-AFC4-6F175D3DCCD1}">
              <a14:hiddenFill xmlns:a14="http://schemas.microsoft.com/office/drawing/2010/main">
                <a:noFill/>
              </a14:hiddenFill>
            </a:ext>
          </a:extLst>
        </p:spPr>
        <p:txBody>
          <a:bodyPr lIns="0" tIns="0" rIns="0" bIns="0"/>
          <a:lstStyle/>
          <a:p>
            <a:endParaRPr lang="en-US"/>
          </a:p>
        </p:txBody>
      </p:sp>
      <p:sp>
        <p:nvSpPr>
          <p:cNvPr id="29" name="Rectangle 46"/>
          <p:cNvSpPr>
            <a:spLocks/>
          </p:cNvSpPr>
          <p:nvPr/>
        </p:nvSpPr>
        <p:spPr bwMode="auto">
          <a:xfrm>
            <a:off x="5086350" y="2847975"/>
            <a:ext cx="2006600" cy="1673225"/>
          </a:xfrm>
          <a:prstGeom prst="rect">
            <a:avLst/>
          </a:prstGeom>
          <a:gradFill rotWithShape="0">
            <a:gsLst>
              <a:gs pos="0">
                <a:srgbClr val="F2F2F2"/>
              </a:gs>
              <a:gs pos="100000">
                <a:srgbClr val="E5E5E5"/>
              </a:gs>
            </a:gsLst>
            <a:lin ang="5400000" scaled="1"/>
          </a:gradFill>
          <a:ln w="9525">
            <a:solidFill>
              <a:srgbClr val="BFBFBF"/>
            </a:solidFill>
            <a:miter lim="800000"/>
            <a:headEnd/>
            <a:tailEnd/>
          </a:ln>
          <a:effectLst>
            <a:outerShdw dist="38100" dir="2700000" algn="tl" rotWithShape="0">
              <a:srgbClr val="808080">
                <a:alpha val="39999"/>
              </a:srgbClr>
            </a:outerShdw>
          </a:effectLst>
        </p:spPr>
        <p:txBody>
          <a:bodyPr lIns="73152" tIns="38100" rIns="38100" bIns="38100"/>
          <a:lstStyle/>
          <a:p>
            <a:pPr>
              <a:spcBef>
                <a:spcPts val="200"/>
              </a:spcBef>
              <a:buClr>
                <a:srgbClr val="5382A1"/>
              </a:buClr>
              <a:buSzPct val="100000"/>
            </a:pPr>
            <a:r>
              <a:rPr lang="en-US" sz="1100" b="1">
                <a:cs typeface="Arial" charset="0"/>
                <a:sym typeface="Arial" charset="0"/>
              </a:rPr>
              <a:t>Java ME Embedded 8</a:t>
            </a:r>
          </a:p>
          <a:p>
            <a:pPr>
              <a:buClr>
                <a:schemeClr val="accent1"/>
              </a:buClr>
              <a:buFont typeface="Arial" charset="0"/>
              <a:buChar char="•"/>
            </a:pPr>
            <a:r>
              <a:rPr lang="en-US" sz="1000">
                <a:solidFill>
                  <a:srgbClr val="000000"/>
                </a:solidFill>
              </a:rPr>
              <a:t>Java ME 8</a:t>
            </a:r>
          </a:p>
          <a:p>
            <a:pPr>
              <a:buClr>
                <a:schemeClr val="accent1"/>
              </a:buClr>
              <a:buFont typeface="Arial" charset="0"/>
              <a:buChar char="•"/>
            </a:pPr>
            <a:r>
              <a:rPr lang="en-US" sz="1000">
                <a:solidFill>
                  <a:srgbClr val="000000"/>
                </a:solidFill>
              </a:rPr>
              <a:t>Standardized Embedded API</a:t>
            </a:r>
          </a:p>
          <a:p>
            <a:pPr>
              <a:buClr>
                <a:schemeClr val="accent1"/>
              </a:buClr>
              <a:buFont typeface="Arial" charset="0"/>
              <a:buChar char="•"/>
            </a:pPr>
            <a:r>
              <a:rPr lang="en-US" sz="1000">
                <a:solidFill>
                  <a:srgbClr val="000000"/>
                </a:solidFill>
              </a:rPr>
              <a:t>New portable architecture</a:t>
            </a:r>
          </a:p>
          <a:p>
            <a:pPr>
              <a:buClr>
                <a:schemeClr val="accent1"/>
              </a:buClr>
              <a:buFont typeface="Arial" charset="0"/>
              <a:buChar char="•"/>
            </a:pPr>
            <a:r>
              <a:rPr lang="en-US" sz="1000">
                <a:solidFill>
                  <a:srgbClr val="000000"/>
                </a:solidFill>
              </a:rPr>
              <a:t>Small and full profiles</a:t>
            </a:r>
          </a:p>
          <a:p>
            <a:pPr>
              <a:buClr>
                <a:schemeClr val="accent1"/>
              </a:buClr>
              <a:buFont typeface="Arial" charset="0"/>
              <a:buChar char="•"/>
            </a:pPr>
            <a:r>
              <a:rPr lang="en-US" sz="1000">
                <a:solidFill>
                  <a:srgbClr val="000000"/>
                </a:solidFill>
              </a:rPr>
              <a:t>Adds FSC platform</a:t>
            </a:r>
          </a:p>
          <a:p>
            <a:pPr>
              <a:spcBef>
                <a:spcPts val="200"/>
              </a:spcBef>
              <a:buClr>
                <a:srgbClr val="5382A1"/>
              </a:buClr>
              <a:buSzPct val="100000"/>
            </a:pPr>
            <a:r>
              <a:rPr lang="en-US" sz="1100" b="1">
                <a:cs typeface="Arial" charset="0"/>
                <a:sym typeface="Arial" charset="0"/>
              </a:rPr>
              <a:t>Java ME SDK 8</a:t>
            </a:r>
          </a:p>
          <a:p>
            <a:pPr>
              <a:spcBef>
                <a:spcPts val="200"/>
              </a:spcBef>
              <a:buClr>
                <a:srgbClr val="5382A1"/>
              </a:buClr>
              <a:buSzPct val="100000"/>
              <a:buFont typeface="Arial" charset="0"/>
              <a:buChar char="•"/>
            </a:pPr>
            <a:r>
              <a:rPr lang="en-US" sz="1000">
                <a:cs typeface="Arial" charset="0"/>
              </a:rPr>
              <a:t>Improved developer tooling &amp; experience </a:t>
            </a:r>
            <a:endParaRPr lang="en-US" sz="1000">
              <a:cs typeface="Arial" charset="0"/>
              <a:sym typeface="Arial" charset="0"/>
            </a:endParaRPr>
          </a:p>
        </p:txBody>
      </p:sp>
      <p:sp>
        <p:nvSpPr>
          <p:cNvPr id="68628" name="Line 35"/>
          <p:cNvSpPr>
            <a:spLocks noChangeShapeType="1"/>
          </p:cNvSpPr>
          <p:nvPr/>
        </p:nvSpPr>
        <p:spPr bwMode="auto">
          <a:xfrm flipV="1">
            <a:off x="4356100" y="2032000"/>
            <a:ext cx="0" cy="406400"/>
          </a:xfrm>
          <a:prstGeom prst="line">
            <a:avLst/>
          </a:prstGeom>
          <a:noFill/>
          <a:ln w="19050">
            <a:solidFill>
              <a:srgbClr val="BFBFBF"/>
            </a:solidFill>
            <a:round/>
            <a:headEnd/>
            <a:tailEnd/>
          </a:ln>
          <a:extLst>
            <a:ext uri="{909E8E84-426E-40dd-AFC4-6F175D3DCCD1}">
              <a14:hiddenFill xmlns:a14="http://schemas.microsoft.com/office/drawing/2010/main">
                <a:noFill/>
              </a14:hiddenFill>
            </a:ext>
          </a:extLst>
        </p:spPr>
        <p:txBody>
          <a:bodyPr lIns="0" tIns="0" rIns="0" bIns="0"/>
          <a:lstStyle/>
          <a:p>
            <a:endParaRPr lang="en-US"/>
          </a:p>
        </p:txBody>
      </p:sp>
      <p:sp>
        <p:nvSpPr>
          <p:cNvPr id="24" name="Rectangle 43"/>
          <p:cNvSpPr>
            <a:spLocks/>
          </p:cNvSpPr>
          <p:nvPr/>
        </p:nvSpPr>
        <p:spPr bwMode="auto">
          <a:xfrm>
            <a:off x="3065463" y="1162050"/>
            <a:ext cx="1719262" cy="1092200"/>
          </a:xfrm>
          <a:prstGeom prst="rect">
            <a:avLst/>
          </a:prstGeom>
          <a:gradFill rotWithShape="0">
            <a:gsLst>
              <a:gs pos="0">
                <a:srgbClr val="F2F2F2"/>
              </a:gs>
              <a:gs pos="100000">
                <a:srgbClr val="E5E5E5"/>
              </a:gs>
            </a:gsLst>
            <a:lin ang="5400000" scaled="1"/>
          </a:gradFill>
          <a:ln w="9525">
            <a:solidFill>
              <a:srgbClr val="BFBFBF"/>
            </a:solidFill>
            <a:miter lim="800000"/>
            <a:headEnd/>
            <a:tailEnd/>
          </a:ln>
          <a:effectLst>
            <a:outerShdw dist="38100" dir="2700000" algn="tl" rotWithShape="0">
              <a:srgbClr val="808080">
                <a:alpha val="39999"/>
              </a:srgbClr>
            </a:outerShdw>
          </a:effectLst>
        </p:spPr>
        <p:txBody>
          <a:bodyPr lIns="73152" tIns="38100" rIns="38100" bIns="38100"/>
          <a:lstStyle/>
          <a:p>
            <a:pPr>
              <a:spcAft>
                <a:spcPts val="200"/>
              </a:spcAft>
            </a:pPr>
            <a:r>
              <a:rPr lang="en-US" sz="1100" b="1">
                <a:cs typeface="Arial" charset="0"/>
                <a:sym typeface="Arial" charset="0"/>
              </a:rPr>
              <a:t>Java ME Embedded 3.4</a:t>
            </a:r>
            <a:endParaRPr lang="en-US" sz="4000" b="1">
              <a:solidFill>
                <a:srgbClr val="FFFFFF"/>
              </a:solidFill>
              <a:sym typeface="Arial" charset="0"/>
            </a:endParaRPr>
          </a:p>
          <a:p>
            <a:pPr>
              <a:spcAft>
                <a:spcPts val="200"/>
              </a:spcAft>
              <a:buClr>
                <a:srgbClr val="5382A1"/>
              </a:buClr>
              <a:buSzPct val="100000"/>
              <a:buFont typeface="Arial" charset="0"/>
              <a:buChar char="•"/>
            </a:pPr>
            <a:r>
              <a:rPr lang="en-US" sz="1000">
                <a:cs typeface="Arial" charset="0"/>
                <a:sym typeface="Arial" charset="0"/>
              </a:rPr>
              <a:t>Fast follow-on</a:t>
            </a:r>
          </a:p>
          <a:p>
            <a:pPr>
              <a:spcAft>
                <a:spcPts val="200"/>
              </a:spcAft>
              <a:buClr>
                <a:srgbClr val="5382A1"/>
              </a:buClr>
              <a:buSzPct val="100000"/>
              <a:buFont typeface="Arial" charset="0"/>
              <a:buChar char="•"/>
            </a:pPr>
            <a:r>
              <a:rPr lang="en-US" sz="1000">
                <a:cs typeface="Arial" charset="0"/>
                <a:sym typeface="Arial" charset="0"/>
              </a:rPr>
              <a:t>QSC platform only</a:t>
            </a:r>
          </a:p>
          <a:p>
            <a:pPr>
              <a:spcAft>
                <a:spcPts val="200"/>
              </a:spcAft>
              <a:buClr>
                <a:srgbClr val="5382A1"/>
              </a:buClr>
              <a:buSzPct val="100000"/>
              <a:buFont typeface="Arial" charset="0"/>
              <a:buChar char="•"/>
            </a:pPr>
            <a:r>
              <a:rPr lang="en-US" sz="1000">
                <a:cs typeface="Arial" charset="0"/>
                <a:sym typeface="Arial" charset="0"/>
              </a:rPr>
              <a:t>Enhanced on-device debugging, monitoring</a:t>
            </a:r>
          </a:p>
          <a:p>
            <a:pPr>
              <a:spcAft>
                <a:spcPts val="200"/>
              </a:spcAft>
              <a:buClr>
                <a:srgbClr val="5382A1"/>
              </a:buClr>
              <a:buSzPct val="100000"/>
              <a:buFont typeface="Arial" charset="0"/>
              <a:buChar char="•"/>
            </a:pPr>
            <a:endParaRPr lang="en-US" sz="1000">
              <a:cs typeface="Arial" charset="0"/>
              <a:sym typeface="Arial" charset="0"/>
            </a:endParaRPr>
          </a:p>
          <a:p>
            <a:pPr>
              <a:spcAft>
                <a:spcPts val="200"/>
              </a:spcAft>
              <a:buClr>
                <a:srgbClr val="5382A1"/>
              </a:buClr>
              <a:buSzPct val="100000"/>
            </a:pPr>
            <a:endParaRPr lang="en-US" sz="1000">
              <a:cs typeface="Arial" charset="0"/>
              <a:sym typeface="Arial" charset="0"/>
            </a:endParaRPr>
          </a:p>
        </p:txBody>
      </p:sp>
      <p:sp>
        <p:nvSpPr>
          <p:cNvPr id="68630" name="Line 32"/>
          <p:cNvSpPr>
            <a:spLocks noChangeShapeType="1"/>
          </p:cNvSpPr>
          <p:nvPr/>
        </p:nvSpPr>
        <p:spPr bwMode="auto">
          <a:xfrm>
            <a:off x="8623300" y="2463800"/>
            <a:ext cx="22225" cy="396875"/>
          </a:xfrm>
          <a:prstGeom prst="line">
            <a:avLst/>
          </a:prstGeom>
          <a:noFill/>
          <a:ln w="19050">
            <a:solidFill>
              <a:srgbClr val="BFBFBF"/>
            </a:solidFill>
            <a:round/>
            <a:headEnd/>
            <a:tailEnd/>
          </a:ln>
          <a:extLst>
            <a:ext uri="{909E8E84-426E-40dd-AFC4-6F175D3DCCD1}">
              <a14:hiddenFill xmlns:a14="http://schemas.microsoft.com/office/drawing/2010/main">
                <a:noFill/>
              </a14:hiddenFill>
            </a:ext>
          </a:extLst>
        </p:spPr>
        <p:txBody>
          <a:bodyPr lIns="0" tIns="0" rIns="0" bIns="0"/>
          <a:lstStyle/>
          <a:p>
            <a:endParaRPr lang="en-US"/>
          </a:p>
        </p:txBody>
      </p:sp>
      <p:sp>
        <p:nvSpPr>
          <p:cNvPr id="32" name="Rectangle 38"/>
          <p:cNvSpPr>
            <a:spLocks/>
          </p:cNvSpPr>
          <p:nvPr/>
        </p:nvSpPr>
        <p:spPr bwMode="auto">
          <a:xfrm>
            <a:off x="6929438" y="2344738"/>
            <a:ext cx="587375" cy="246062"/>
          </a:xfrm>
          <a:prstGeom prst="rect">
            <a:avLst/>
          </a:prstGeom>
          <a:solidFill>
            <a:schemeClr val="accent1"/>
          </a:solidFill>
          <a:ln w="9525">
            <a:noFill/>
            <a:miter lim="800000"/>
            <a:headEnd/>
            <a:tailEnd/>
          </a:ln>
          <a:effectLst>
            <a:outerShdw dist="25401" dir="2700000" algn="ctr" rotWithShape="0">
              <a:schemeClr val="bg2">
                <a:alpha val="39998"/>
              </a:schemeClr>
            </a:outerShdw>
          </a:effectLst>
        </p:spPr>
        <p:txBody>
          <a:bodyPr lIns="38100" tIns="38100" rIns="38100" bIns="38100" anchor="ctr"/>
          <a:lstStyle/>
          <a:p>
            <a:pPr algn="ctr" fontAlgn="auto">
              <a:spcBef>
                <a:spcPts val="0"/>
              </a:spcBef>
              <a:spcAft>
                <a:spcPts val="0"/>
              </a:spcAft>
              <a:defRPr/>
            </a:pPr>
            <a:r>
              <a:rPr lang="en-US" sz="1200" dirty="0">
                <a:solidFill>
                  <a:srgbClr val="FFFFFF"/>
                </a:solidFill>
                <a:latin typeface="Arial Bold" charset="0"/>
                <a:ea typeface="+mn-ea"/>
                <a:cs typeface="+mn-cs"/>
                <a:sym typeface="Arial Bold" charset="0"/>
              </a:rPr>
              <a:t>2015</a:t>
            </a:r>
          </a:p>
        </p:txBody>
      </p:sp>
      <p:sp>
        <p:nvSpPr>
          <p:cNvPr id="2" name="Text Placeholder 1"/>
          <p:cNvSpPr>
            <a:spLocks noGrp="1"/>
          </p:cNvSpPr>
          <p:nvPr>
            <p:ph type="body" sz="quarter" idx="13"/>
          </p:nvPr>
        </p:nvSpPr>
        <p:spPr/>
        <p:txBody>
          <a:bodyPr/>
          <a:lstStyle/>
          <a:p>
            <a:endParaRPr lang="en-US"/>
          </a:p>
        </p:txBody>
      </p:sp>
    </p:spTree>
    <p:extLst>
      <p:ext uri="{BB962C8B-B14F-4D97-AF65-F5344CB8AC3E}">
        <p14:creationId xmlns:p14="http://schemas.microsoft.com/office/powerpoint/2010/main" val="1144476533"/>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3"/>
          <p:cNvSpPr>
            <a:spLocks noGrp="1"/>
          </p:cNvSpPr>
          <p:nvPr>
            <p:ph type="title"/>
          </p:nvPr>
        </p:nvSpPr>
        <p:spPr>
          <a:xfrm>
            <a:off x="4724400" y="1268708"/>
            <a:ext cx="4098151" cy="550566"/>
          </a:xfrm>
        </p:spPr>
        <p:txBody>
          <a:bodyPr/>
          <a:lstStyle/>
          <a:p>
            <a:r>
              <a:rPr lang="en-US" sz="4400" dirty="0" smtClean="0">
                <a:solidFill>
                  <a:schemeClr val="accent1"/>
                </a:solidFill>
                <a:effectLst>
                  <a:outerShdw blurRad="50800" dist="38100" dir="2700000" algn="tl" rotWithShape="0">
                    <a:srgbClr val="000000">
                      <a:alpha val="25000"/>
                    </a:srgbClr>
                  </a:outerShdw>
                </a:effectLst>
              </a:rPr>
              <a:t>DOWNLOAD</a:t>
            </a:r>
            <a:endParaRPr lang="en-US" sz="4000" dirty="0">
              <a:solidFill>
                <a:schemeClr val="accent1"/>
              </a:solidFill>
              <a:effectLst>
                <a:outerShdw blurRad="50800" dist="38100" dir="2700000" algn="tl" rotWithShape="0">
                  <a:srgbClr val="000000">
                    <a:alpha val="25000"/>
                  </a:srgbClr>
                </a:outerShdw>
              </a:effectLst>
            </a:endParaRPr>
          </a:p>
        </p:txBody>
      </p:sp>
      <p:sp>
        <p:nvSpPr>
          <p:cNvPr id="9" name="Title 6"/>
          <p:cNvSpPr txBox="1">
            <a:spLocks/>
          </p:cNvSpPr>
          <p:nvPr/>
        </p:nvSpPr>
        <p:spPr bwMode="auto">
          <a:xfrm>
            <a:off x="4724400" y="1869546"/>
            <a:ext cx="5027612" cy="652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algn="l" defTabSz="914400" rtl="0" eaLnBrk="1" fontAlgn="base" latinLnBrk="0" hangingPunct="1">
              <a:lnSpc>
                <a:spcPct val="90000"/>
              </a:lnSpc>
              <a:spcBef>
                <a:spcPct val="0"/>
              </a:spcBef>
              <a:spcAft>
                <a:spcPct val="0"/>
              </a:spcAft>
              <a:buNone/>
              <a:defRPr lang="en-US" sz="2800" b="1" kern="1200" dirty="0">
                <a:ln w="0">
                  <a:noFill/>
                </a:ln>
                <a:solidFill>
                  <a:schemeClr val="tx1"/>
                </a:solidFill>
                <a:effectLst/>
                <a:latin typeface="Arial" pitchFamily="34" charset="0"/>
                <a:ea typeface="+mj-ea"/>
                <a:cs typeface="Arial" pitchFamily="34" charset="0"/>
              </a:defRPr>
            </a:lvl1pPr>
            <a:lvl2pPr algn="l" rtl="0" eaLnBrk="0" fontAlgn="base" hangingPunct="0">
              <a:lnSpc>
                <a:spcPct val="90000"/>
              </a:lnSpc>
              <a:spcBef>
                <a:spcPct val="0"/>
              </a:spcBef>
              <a:spcAft>
                <a:spcPct val="0"/>
              </a:spcAft>
              <a:defRPr sz="2800" b="1">
                <a:solidFill>
                  <a:schemeClr val="tx1"/>
                </a:solidFill>
                <a:latin typeface="Arial" pitchFamily="-65" charset="0"/>
                <a:ea typeface="ＭＳ Ｐゴシック" pitchFamily="-65" charset="-128"/>
                <a:cs typeface="Arial" pitchFamily="-65" charset="0"/>
              </a:defRPr>
            </a:lvl2pPr>
            <a:lvl3pPr algn="l" rtl="0" eaLnBrk="0" fontAlgn="base" hangingPunct="0">
              <a:lnSpc>
                <a:spcPct val="90000"/>
              </a:lnSpc>
              <a:spcBef>
                <a:spcPct val="0"/>
              </a:spcBef>
              <a:spcAft>
                <a:spcPct val="0"/>
              </a:spcAft>
              <a:defRPr sz="2800" b="1">
                <a:solidFill>
                  <a:schemeClr val="tx1"/>
                </a:solidFill>
                <a:latin typeface="Arial" pitchFamily="-65" charset="0"/>
                <a:ea typeface="ＭＳ Ｐゴシック" pitchFamily="-65" charset="-128"/>
                <a:cs typeface="Arial" pitchFamily="-65" charset="0"/>
              </a:defRPr>
            </a:lvl3pPr>
            <a:lvl4pPr algn="l" rtl="0" eaLnBrk="0" fontAlgn="base" hangingPunct="0">
              <a:lnSpc>
                <a:spcPct val="90000"/>
              </a:lnSpc>
              <a:spcBef>
                <a:spcPct val="0"/>
              </a:spcBef>
              <a:spcAft>
                <a:spcPct val="0"/>
              </a:spcAft>
              <a:defRPr sz="2800" b="1">
                <a:solidFill>
                  <a:schemeClr val="tx1"/>
                </a:solidFill>
                <a:latin typeface="Arial" pitchFamily="-65" charset="0"/>
                <a:ea typeface="ＭＳ Ｐゴシック" pitchFamily="-65" charset="-128"/>
                <a:cs typeface="Arial" pitchFamily="-65" charset="0"/>
              </a:defRPr>
            </a:lvl4pPr>
            <a:lvl5pPr algn="l" rtl="0" eaLnBrk="0" fontAlgn="base" hangingPunct="0">
              <a:lnSpc>
                <a:spcPct val="90000"/>
              </a:lnSpc>
              <a:spcBef>
                <a:spcPct val="0"/>
              </a:spcBef>
              <a:spcAft>
                <a:spcPct val="0"/>
              </a:spcAft>
              <a:defRPr sz="2800" b="1">
                <a:solidFill>
                  <a:schemeClr val="tx1"/>
                </a:solidFill>
                <a:latin typeface="Arial" pitchFamily="-65" charset="0"/>
                <a:ea typeface="ＭＳ Ｐゴシック" pitchFamily="-65" charset="-128"/>
                <a:cs typeface="Arial" pitchFamily="-65" charset="0"/>
              </a:defRPr>
            </a:lvl5pPr>
            <a:lvl6pPr marL="457200" algn="l" rtl="0" fontAlgn="base">
              <a:lnSpc>
                <a:spcPct val="90000"/>
              </a:lnSpc>
              <a:spcBef>
                <a:spcPct val="0"/>
              </a:spcBef>
              <a:spcAft>
                <a:spcPct val="0"/>
              </a:spcAft>
              <a:defRPr sz="2800" b="1">
                <a:solidFill>
                  <a:schemeClr val="tx1"/>
                </a:solidFill>
                <a:latin typeface="Arial" pitchFamily="-65" charset="0"/>
                <a:ea typeface="ＭＳ Ｐゴシック" pitchFamily="-65" charset="-128"/>
              </a:defRPr>
            </a:lvl6pPr>
            <a:lvl7pPr marL="914400" algn="l" rtl="0" fontAlgn="base">
              <a:lnSpc>
                <a:spcPct val="90000"/>
              </a:lnSpc>
              <a:spcBef>
                <a:spcPct val="0"/>
              </a:spcBef>
              <a:spcAft>
                <a:spcPct val="0"/>
              </a:spcAft>
              <a:defRPr sz="2800" b="1">
                <a:solidFill>
                  <a:schemeClr val="tx1"/>
                </a:solidFill>
                <a:latin typeface="Arial" pitchFamily="-65" charset="0"/>
                <a:ea typeface="ＭＳ Ｐゴシック" pitchFamily="-65" charset="-128"/>
              </a:defRPr>
            </a:lvl7pPr>
            <a:lvl8pPr marL="1371600" algn="l" rtl="0" fontAlgn="base">
              <a:lnSpc>
                <a:spcPct val="90000"/>
              </a:lnSpc>
              <a:spcBef>
                <a:spcPct val="0"/>
              </a:spcBef>
              <a:spcAft>
                <a:spcPct val="0"/>
              </a:spcAft>
              <a:defRPr sz="2800" b="1">
                <a:solidFill>
                  <a:schemeClr val="tx1"/>
                </a:solidFill>
                <a:latin typeface="Arial" pitchFamily="-65" charset="0"/>
                <a:ea typeface="ＭＳ Ｐゴシック" pitchFamily="-65" charset="-128"/>
              </a:defRPr>
            </a:lvl8pPr>
            <a:lvl9pPr marL="1828800" algn="l" rtl="0" fontAlgn="base">
              <a:lnSpc>
                <a:spcPct val="90000"/>
              </a:lnSpc>
              <a:spcBef>
                <a:spcPct val="0"/>
              </a:spcBef>
              <a:spcAft>
                <a:spcPct val="0"/>
              </a:spcAft>
              <a:defRPr sz="2800" b="1">
                <a:solidFill>
                  <a:schemeClr val="tx1"/>
                </a:solidFill>
                <a:latin typeface="Arial" pitchFamily="-65" charset="0"/>
                <a:ea typeface="ＭＳ Ｐゴシック" pitchFamily="-65" charset="-128"/>
              </a:defRPr>
            </a:lvl9pPr>
          </a:lstStyle>
          <a:p>
            <a:r>
              <a:rPr lang="en-US" sz="3200" dirty="0" smtClean="0">
                <a:solidFill>
                  <a:schemeClr val="bg2">
                    <a:lumMod val="50000"/>
                  </a:schemeClr>
                </a:solidFill>
                <a:effectLst>
                  <a:outerShdw blurRad="50800" dist="38100" dir="2700000" algn="tl" rotWithShape="0">
                    <a:srgbClr val="000000">
                      <a:alpha val="25000"/>
                    </a:srgbClr>
                  </a:outerShdw>
                </a:effectLst>
                <a:ea typeface="ＭＳ Ｐゴシック" pitchFamily="34" charset="-128"/>
              </a:rPr>
              <a:t>Java Embedded</a:t>
            </a:r>
          </a:p>
        </p:txBody>
      </p:sp>
      <p:sp>
        <p:nvSpPr>
          <p:cNvPr id="10" name="Text Placeholder 7"/>
          <p:cNvSpPr>
            <a:spLocks noGrp="1"/>
          </p:cNvSpPr>
          <p:nvPr>
            <p:ph type="body" sz="quarter" idx="13"/>
          </p:nvPr>
        </p:nvSpPr>
        <p:spPr>
          <a:xfrm>
            <a:off x="4724400" y="2368550"/>
            <a:ext cx="4419600" cy="1755775"/>
          </a:xfrm>
        </p:spPr>
        <p:txBody>
          <a:bodyPr/>
          <a:lstStyle/>
          <a:p>
            <a:pPr marL="0" indent="0" eaLnBrk="1" hangingPunct="1">
              <a:spcAft>
                <a:spcPct val="0"/>
              </a:spcAft>
              <a:buNone/>
            </a:pPr>
            <a:r>
              <a:rPr lang="en-US" sz="2600" dirty="0" smtClean="0">
                <a:solidFill>
                  <a:schemeClr val="accent3">
                    <a:lumMod val="75000"/>
                  </a:schemeClr>
                </a:solidFill>
                <a:effectLst>
                  <a:outerShdw blurRad="50800" dist="38100" dir="2700000" algn="tl" rotWithShape="0">
                    <a:srgbClr val="000000">
                      <a:alpha val="25000"/>
                    </a:srgbClr>
                  </a:outerShdw>
                </a:effectLst>
              </a:rPr>
              <a:t>oracle.com/java</a:t>
            </a:r>
            <a:r>
              <a:rPr lang="en-US" sz="1200" dirty="0" smtClean="0">
                <a:solidFill>
                  <a:schemeClr val="accent3">
                    <a:lumMod val="75000"/>
                  </a:schemeClr>
                </a:solidFill>
                <a:effectLst>
                  <a:outerShdw blurRad="50800" dist="38100" dir="2700000" algn="tl" rotWithShape="0">
                    <a:srgbClr val="000000">
                      <a:alpha val="25000"/>
                    </a:srgbClr>
                  </a:outerShdw>
                </a:effectLst>
              </a:rPr>
              <a:t> </a:t>
            </a:r>
          </a:p>
          <a:p>
            <a:pPr marL="0" indent="0" algn="r" eaLnBrk="1" hangingPunct="1">
              <a:spcAft>
                <a:spcPct val="0"/>
              </a:spcAft>
              <a:buNone/>
            </a:pPr>
            <a:endParaRPr lang="en-US" sz="1000" dirty="0" smtClean="0">
              <a:solidFill>
                <a:schemeClr val="bg1">
                  <a:lumMod val="95000"/>
                </a:schemeClr>
              </a:solidFill>
              <a:effectLst>
                <a:outerShdw blurRad="50800" dist="38100" dir="2700000" algn="tl" rotWithShape="0">
                  <a:srgbClr val="000000">
                    <a:alpha val="25000"/>
                  </a:srgbClr>
                </a:outerShdw>
              </a:effectLst>
            </a:endParaRPr>
          </a:p>
          <a:p>
            <a:pPr marL="0" indent="0" eaLnBrk="1" hangingPunct="1">
              <a:spcAft>
                <a:spcPct val="0"/>
              </a:spcAft>
              <a:buNone/>
            </a:pPr>
            <a:r>
              <a:rPr lang="en-US" sz="1400" b="1" dirty="0" smtClean="0">
                <a:solidFill>
                  <a:schemeClr val="bg2">
                    <a:lumMod val="50000"/>
                  </a:schemeClr>
                </a:solidFill>
                <a:effectLst>
                  <a:outerShdw blurRad="50800" dist="38100" dir="2700000" algn="tl" rotWithShape="0">
                    <a:srgbClr val="000000">
                      <a:alpha val="25000"/>
                    </a:srgbClr>
                  </a:outerShdw>
                </a:effectLst>
              </a:rPr>
              <a:t>Oracle Java SE Embedded</a:t>
            </a:r>
          </a:p>
          <a:p>
            <a:pPr marL="0" indent="0" eaLnBrk="1" hangingPunct="1">
              <a:spcAft>
                <a:spcPct val="0"/>
              </a:spcAft>
              <a:buNone/>
            </a:pPr>
            <a:r>
              <a:rPr lang="en-US" sz="1400" b="1" dirty="0" smtClean="0">
                <a:solidFill>
                  <a:schemeClr val="bg2">
                    <a:lumMod val="50000"/>
                  </a:schemeClr>
                </a:solidFill>
                <a:effectLst>
                  <a:outerShdw blurRad="50800" dist="38100" dir="2700000" algn="tl" rotWithShape="0">
                    <a:srgbClr val="000000">
                      <a:alpha val="25000"/>
                    </a:srgbClr>
                  </a:outerShdw>
                </a:effectLst>
              </a:rPr>
              <a:t>Oracle Java ME Embedded</a:t>
            </a:r>
          </a:p>
          <a:p>
            <a:pPr marL="0" indent="0" eaLnBrk="1" hangingPunct="1">
              <a:spcAft>
                <a:spcPct val="0"/>
              </a:spcAft>
              <a:buNone/>
            </a:pPr>
            <a:r>
              <a:rPr lang="en-US" sz="1400" b="1" dirty="0" smtClean="0">
                <a:solidFill>
                  <a:schemeClr val="bg2">
                    <a:lumMod val="50000"/>
                  </a:schemeClr>
                </a:solidFill>
                <a:effectLst>
                  <a:outerShdw blurRad="50800" dist="38100" dir="2700000" algn="tl" rotWithShape="0">
                    <a:srgbClr val="000000">
                      <a:alpha val="25000"/>
                    </a:srgbClr>
                  </a:outerShdw>
                </a:effectLst>
              </a:rPr>
              <a:t>Oracle Java Embedded Suite</a:t>
            </a:r>
          </a:p>
          <a:p>
            <a:pPr marL="0" indent="0" eaLnBrk="1" hangingPunct="1">
              <a:spcAft>
                <a:spcPct val="0"/>
              </a:spcAft>
              <a:buNone/>
            </a:pPr>
            <a:r>
              <a:rPr lang="en-US" sz="1400" b="1" dirty="0" smtClean="0">
                <a:solidFill>
                  <a:schemeClr val="bg2">
                    <a:lumMod val="50000"/>
                  </a:schemeClr>
                </a:solidFill>
                <a:effectLst>
                  <a:outerShdw blurRad="50800" dist="38100" dir="2700000" algn="tl" rotWithShape="0">
                    <a:srgbClr val="000000">
                      <a:alpha val="25000"/>
                    </a:srgbClr>
                  </a:outerShdw>
                </a:effectLst>
              </a:rPr>
              <a:t>Oracle Event Processing for Oracle Java Embedded</a:t>
            </a:r>
          </a:p>
          <a:p>
            <a:pPr marL="0" indent="0" algn="r" eaLnBrk="1" hangingPunct="1">
              <a:spcAft>
                <a:spcPct val="0"/>
              </a:spcAft>
              <a:buNone/>
            </a:pPr>
            <a:endParaRPr lang="en-US" sz="2000" b="1" dirty="0" smtClean="0">
              <a:solidFill>
                <a:schemeClr val="bg2">
                  <a:lumMod val="50000"/>
                </a:schemeClr>
              </a:solidFill>
              <a:effectLst>
                <a:outerShdw blurRad="50800" dist="38100" dir="2700000" algn="tl" rotWithShape="0">
                  <a:srgbClr val="000000">
                    <a:alpha val="25000"/>
                  </a:srgbClr>
                </a:outerShdw>
              </a:effectLst>
            </a:endParaRPr>
          </a:p>
        </p:txBody>
      </p:sp>
      <p:pic>
        <p:nvPicPr>
          <p:cNvPr id="19458" name="Picture 2" descr="http://duke.kenai.com/motorcycle/EasyRidinDuke4.png"/>
          <p:cNvPicPr>
            <a:picLocks noChangeAspect="1" noChangeArrowheads="1"/>
          </p:cNvPicPr>
          <p:nvPr/>
        </p:nvPicPr>
        <p:blipFill>
          <a:blip r:embed="rId3"/>
          <a:srcRect/>
          <a:stretch>
            <a:fillRect/>
          </a:stretch>
        </p:blipFill>
        <p:spPr bwMode="auto">
          <a:xfrm>
            <a:off x="712952" y="637357"/>
            <a:ext cx="3497098" cy="3659201"/>
          </a:xfrm>
          <a:prstGeom prst="rect">
            <a:avLst/>
          </a:prstGeom>
          <a:noFill/>
        </p:spPr>
      </p:pic>
    </p:spTree>
    <p:extLst>
      <p:ext uri="{BB962C8B-B14F-4D97-AF65-F5344CB8AC3E}">
        <p14:creationId xmlns:p14="http://schemas.microsoft.com/office/powerpoint/2010/main" val="1637103817"/>
      </p:ext>
    </p:extLst>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19458"/>
                                        </p:tgtEl>
                                        <p:attrNameLst>
                                          <p:attrName>style.visibility</p:attrName>
                                        </p:attrNameLst>
                                      </p:cBhvr>
                                      <p:to>
                                        <p:strVal val="visible"/>
                                      </p:to>
                                    </p:set>
                                    <p:anim calcmode="lin" valueType="num">
                                      <p:cBhvr additive="base">
                                        <p:cTn id="7" dur="500" fill="hold"/>
                                        <p:tgtEl>
                                          <p:spTgt spid="19458"/>
                                        </p:tgtEl>
                                        <p:attrNameLst>
                                          <p:attrName>ppt_x</p:attrName>
                                        </p:attrNameLst>
                                      </p:cBhvr>
                                      <p:tavLst>
                                        <p:tav tm="0">
                                          <p:val>
                                            <p:strVal val="0-#ppt_w/2"/>
                                          </p:val>
                                        </p:tav>
                                        <p:tav tm="100000">
                                          <p:val>
                                            <p:strVal val="#ppt_x"/>
                                          </p:val>
                                        </p:tav>
                                      </p:tavLst>
                                    </p:anim>
                                    <p:anim calcmode="lin" valueType="num">
                                      <p:cBhvr additive="base">
                                        <p:cTn id="8" dur="500" fill="hold"/>
                                        <p:tgtEl>
                                          <p:spTgt spid="19458"/>
                                        </p:tgtEl>
                                        <p:attrNameLst>
                                          <p:attrName>ppt_y</p:attrName>
                                        </p:attrNameLst>
                                      </p:cBhvr>
                                      <p:tavLst>
                                        <p:tav tm="0">
                                          <p:val>
                                            <p:strVal val="#ppt_y"/>
                                          </p:val>
                                        </p:tav>
                                        <p:tav tm="100000">
                                          <p:val>
                                            <p:strVal val="#ppt_y"/>
                                          </p:val>
                                        </p:tav>
                                      </p:tavLst>
                                    </p:anim>
                                  </p:childTnLst>
                                </p:cTn>
                              </p:par>
                              <p:par>
                                <p:cTn id="9" presetID="9" presetClass="entr" presetSubtype="0" fill="hold" nodeType="withEffect">
                                  <p:stCondLst>
                                    <p:cond delay="0"/>
                                  </p:stCondLst>
                                  <p:childTnLst>
                                    <p:set>
                                      <p:cBhvr>
                                        <p:cTn id="10" dur="1" fill="hold">
                                          <p:stCondLst>
                                            <p:cond delay="0"/>
                                          </p:stCondLst>
                                        </p:cTn>
                                        <p:tgtEl>
                                          <p:spTgt spid="10">
                                            <p:txEl>
                                              <p:pRg st="2" end="2"/>
                                            </p:txEl>
                                          </p:spTgt>
                                        </p:tgtEl>
                                        <p:attrNameLst>
                                          <p:attrName>style.visibility</p:attrName>
                                        </p:attrNameLst>
                                      </p:cBhvr>
                                      <p:to>
                                        <p:strVal val="visible"/>
                                      </p:to>
                                    </p:set>
                                    <p:animEffect transition="in" filter="dissolve">
                                      <p:cBhvr>
                                        <p:cTn id="11" dur="500"/>
                                        <p:tgtEl>
                                          <p:spTgt spid="10">
                                            <p:txEl>
                                              <p:pRg st="2" end="2"/>
                                            </p:txEl>
                                          </p:spTgt>
                                        </p:tgtEl>
                                      </p:cBhvr>
                                    </p:animEffect>
                                  </p:childTnLst>
                                </p:cTn>
                              </p:par>
                              <p:par>
                                <p:cTn id="12" presetID="9" presetClass="entr" presetSubtype="0" fill="hold" nodeType="withEffect">
                                  <p:stCondLst>
                                    <p:cond delay="0"/>
                                  </p:stCondLst>
                                  <p:childTnLst>
                                    <p:set>
                                      <p:cBhvr>
                                        <p:cTn id="13" dur="1" fill="hold">
                                          <p:stCondLst>
                                            <p:cond delay="0"/>
                                          </p:stCondLst>
                                        </p:cTn>
                                        <p:tgtEl>
                                          <p:spTgt spid="10">
                                            <p:txEl>
                                              <p:pRg st="3" end="3"/>
                                            </p:txEl>
                                          </p:spTgt>
                                        </p:tgtEl>
                                        <p:attrNameLst>
                                          <p:attrName>style.visibility</p:attrName>
                                        </p:attrNameLst>
                                      </p:cBhvr>
                                      <p:to>
                                        <p:strVal val="visible"/>
                                      </p:to>
                                    </p:set>
                                    <p:animEffect transition="in" filter="dissolve">
                                      <p:cBhvr>
                                        <p:cTn id="14" dur="500"/>
                                        <p:tgtEl>
                                          <p:spTgt spid="10">
                                            <p:txEl>
                                              <p:pRg st="3" end="3"/>
                                            </p:txEl>
                                          </p:spTgt>
                                        </p:tgtEl>
                                      </p:cBhvr>
                                    </p:animEffect>
                                  </p:childTnLst>
                                </p:cTn>
                              </p:par>
                              <p:par>
                                <p:cTn id="15" presetID="9" presetClass="entr" presetSubtype="0" fill="hold" nodeType="withEffect">
                                  <p:stCondLst>
                                    <p:cond delay="0"/>
                                  </p:stCondLst>
                                  <p:childTnLst>
                                    <p:set>
                                      <p:cBhvr>
                                        <p:cTn id="16" dur="1" fill="hold">
                                          <p:stCondLst>
                                            <p:cond delay="0"/>
                                          </p:stCondLst>
                                        </p:cTn>
                                        <p:tgtEl>
                                          <p:spTgt spid="10">
                                            <p:txEl>
                                              <p:pRg st="4" end="4"/>
                                            </p:txEl>
                                          </p:spTgt>
                                        </p:tgtEl>
                                        <p:attrNameLst>
                                          <p:attrName>style.visibility</p:attrName>
                                        </p:attrNameLst>
                                      </p:cBhvr>
                                      <p:to>
                                        <p:strVal val="visible"/>
                                      </p:to>
                                    </p:set>
                                    <p:animEffect transition="in" filter="dissolve">
                                      <p:cBhvr>
                                        <p:cTn id="17" dur="500"/>
                                        <p:tgtEl>
                                          <p:spTgt spid="10">
                                            <p:txEl>
                                              <p:pRg st="4" end="4"/>
                                            </p:txEl>
                                          </p:spTgt>
                                        </p:tgtEl>
                                      </p:cBhvr>
                                    </p:animEffect>
                                  </p:childTnLst>
                                </p:cTn>
                              </p:par>
                              <p:par>
                                <p:cTn id="18" presetID="9" presetClass="entr" presetSubtype="0" fill="hold" nodeType="withEffect">
                                  <p:stCondLst>
                                    <p:cond delay="0"/>
                                  </p:stCondLst>
                                  <p:childTnLst>
                                    <p:set>
                                      <p:cBhvr>
                                        <p:cTn id="19" dur="1" fill="hold">
                                          <p:stCondLst>
                                            <p:cond delay="0"/>
                                          </p:stCondLst>
                                        </p:cTn>
                                        <p:tgtEl>
                                          <p:spTgt spid="10">
                                            <p:txEl>
                                              <p:pRg st="5" end="5"/>
                                            </p:txEl>
                                          </p:spTgt>
                                        </p:tgtEl>
                                        <p:attrNameLst>
                                          <p:attrName>style.visibility</p:attrName>
                                        </p:attrNameLst>
                                      </p:cBhvr>
                                      <p:to>
                                        <p:strVal val="visible"/>
                                      </p:to>
                                    </p:set>
                                    <p:animEffect transition="in" filter="dissolve">
                                      <p:cBhvr>
                                        <p:cTn id="20" dur="500"/>
                                        <p:tgtEl>
                                          <p:spTgt spid="10">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a:xfrm>
            <a:off x="260350" y="2053590"/>
            <a:ext cx="5136515" cy="760334"/>
          </a:xfrm>
        </p:spPr>
        <p:txBody>
          <a:bodyPr/>
          <a:lstStyle/>
          <a:p>
            <a:r>
              <a:rPr lang="en-US" dirty="0" smtClean="0">
                <a:effectLst>
                  <a:outerShdw blurRad="50800" dist="38100" dir="2700000" algn="tl" rotWithShape="0">
                    <a:srgbClr val="000000">
                      <a:alpha val="25000"/>
                    </a:srgbClr>
                  </a:outerShdw>
                </a:effectLst>
              </a:rPr>
              <a:t>Java EE Strategy</a:t>
            </a:r>
            <a:endParaRPr lang="en-US" dirty="0">
              <a:effectLst>
                <a:outerShdw blurRad="50800" dist="38100" dir="2700000" algn="tl" rotWithShape="0">
                  <a:srgbClr val="000000">
                    <a:alpha val="25000"/>
                  </a:srgbClr>
                </a:outerShdw>
              </a:effectLst>
            </a:endParaRPr>
          </a:p>
        </p:txBody>
      </p:sp>
      <p:sp>
        <p:nvSpPr>
          <p:cNvPr id="7" name="Text Placeholder 6"/>
          <p:cNvSpPr>
            <a:spLocks noGrp="1"/>
          </p:cNvSpPr>
          <p:nvPr>
            <p:ph type="body" sz="quarter" idx="13"/>
          </p:nvPr>
        </p:nvSpPr>
        <p:spPr>
          <a:xfrm>
            <a:off x="260350" y="2914276"/>
            <a:ext cx="5416550" cy="959224"/>
          </a:xfrm>
        </p:spPr>
        <p:txBody>
          <a:bodyPr/>
          <a:lstStyle/>
          <a:p>
            <a:r>
              <a:rPr lang="en-US" sz="1800" dirty="0" smtClean="0">
                <a:effectLst>
                  <a:outerShdw blurRad="50800" dist="38100" dir="2700000" algn="tl" rotWithShape="0">
                    <a:srgbClr val="000000">
                      <a:alpha val="25000"/>
                    </a:srgbClr>
                  </a:outerShdw>
                </a:effectLst>
              </a:rPr>
              <a:t>Cameron Purdy</a:t>
            </a:r>
          </a:p>
          <a:p>
            <a:r>
              <a:rPr lang="en-US" sz="1800" dirty="0" smtClean="0">
                <a:effectLst>
                  <a:outerShdw blurRad="50800" dist="38100" dir="2700000" algn="tl" rotWithShape="0">
                    <a:srgbClr val="000000">
                      <a:alpha val="25000"/>
                    </a:srgbClr>
                  </a:outerShdw>
                </a:effectLst>
                <a:ea typeface="ＭＳ Ｐゴシック" pitchFamily="34" charset="-128"/>
                <a:sym typeface="Arial" pitchFamily="34" charset="0"/>
              </a:rPr>
              <a:t>Vice President</a:t>
            </a:r>
          </a:p>
          <a:p>
            <a:r>
              <a:rPr lang="en-US" sz="1800" dirty="0" smtClean="0">
                <a:effectLst>
                  <a:outerShdw blurRad="50800" dist="38100" dir="2700000" algn="tl" rotWithShape="0">
                    <a:srgbClr val="000000">
                      <a:alpha val="25000"/>
                    </a:srgbClr>
                  </a:outerShdw>
                </a:effectLst>
                <a:ea typeface="ＭＳ Ｐゴシック" pitchFamily="34" charset="-128"/>
                <a:sym typeface="Arial" pitchFamily="34" charset="0"/>
              </a:rPr>
              <a:t>Cloud Application Foundation and Java EE</a:t>
            </a:r>
            <a:endParaRPr lang="en-US" sz="1800" dirty="0" smtClean="0">
              <a:effectLst>
                <a:outerShdw blurRad="50800" dist="38100" dir="2700000" algn="tl" rotWithShape="0">
                  <a:srgbClr val="000000">
                    <a:alpha val="25000"/>
                  </a:srgbClr>
                </a:outerShdw>
              </a:effectLst>
            </a:endParaRPr>
          </a:p>
        </p:txBody>
      </p:sp>
      <p:cxnSp>
        <p:nvCxnSpPr>
          <p:cNvPr id="10" name="Straight Connector 9"/>
          <p:cNvCxnSpPr/>
          <p:nvPr/>
        </p:nvCxnSpPr>
        <p:spPr>
          <a:xfrm flipH="1">
            <a:off x="8972550" y="2567355"/>
            <a:ext cx="273054" cy="0"/>
          </a:xfrm>
          <a:prstGeom prst="line">
            <a:avLst/>
          </a:prstGeom>
          <a:grpFill/>
          <a:ln w="19050">
            <a:solidFill>
              <a:srgbClr val="00B050"/>
            </a:solidFill>
            <a:round/>
            <a:headEnd/>
            <a:tailEnd type="triangle" w="med" len="med"/>
          </a:ln>
        </p:spPr>
      </p:cxnSp>
      <p:pic>
        <p:nvPicPr>
          <p:cNvPr id="6" name="Picture Placeholder 5" descr="Java PPT Title v3.jpg"/>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t="74" b="74"/>
          <a:stretch>
            <a:fillRect/>
          </a:stretch>
        </p:blipFill>
        <p:spPr/>
      </p:pic>
      <p:pic>
        <p:nvPicPr>
          <p:cNvPr id="2" name="Picture 1" descr="twitter-bird-blue-on-white.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0350" y="3822700"/>
            <a:ext cx="406400" cy="406400"/>
          </a:xfrm>
          <a:prstGeom prst="rect">
            <a:avLst/>
          </a:prstGeom>
        </p:spPr>
      </p:pic>
      <p:sp>
        <p:nvSpPr>
          <p:cNvPr id="8" name="Text Placeholder 6"/>
          <p:cNvSpPr txBox="1">
            <a:spLocks/>
          </p:cNvSpPr>
          <p:nvPr/>
        </p:nvSpPr>
        <p:spPr>
          <a:xfrm>
            <a:off x="755650" y="3854076"/>
            <a:ext cx="2165350" cy="362324"/>
          </a:xfrm>
          <a:prstGeom prst="rect">
            <a:avLst/>
          </a:prstGeom>
        </p:spPr>
        <p:txBody>
          <a:bodyPr vert="horz" lIns="0" tIns="0" rIns="0" bIns="0" rtlCol="0">
            <a:noAutofit/>
          </a:bodyPr>
          <a:lstStyle>
            <a:lvl1pPr marL="0" indent="0" algn="l" defTabSz="228600" rtl="0" eaLnBrk="1" latinLnBrk="0" hangingPunct="1">
              <a:spcBef>
                <a:spcPts val="0"/>
              </a:spcBef>
              <a:spcAft>
                <a:spcPts val="0"/>
              </a:spcAft>
              <a:buClr>
                <a:schemeClr val="accent1"/>
              </a:buClr>
              <a:buSzPct val="85000"/>
              <a:buFont typeface="Wingdings" pitchFamily="2" charset="2"/>
              <a:buNone/>
              <a:tabLst/>
              <a:defRPr sz="2000" kern="1200">
                <a:solidFill>
                  <a:schemeClr val="bg1"/>
                </a:solidFill>
                <a:latin typeface="Arial" pitchFamily="34" charset="0"/>
                <a:ea typeface="+mn-ea"/>
                <a:cs typeface="Arial" pitchFamily="34" charset="0"/>
              </a:defRPr>
            </a:lvl1pPr>
            <a:lvl2pPr marL="631825" indent="-228600" algn="l" defTabSz="228600" rtl="0" eaLnBrk="1" latinLnBrk="0" hangingPunct="1">
              <a:spcBef>
                <a:spcPts val="0"/>
              </a:spcBef>
              <a:spcAft>
                <a:spcPts val="600"/>
              </a:spcAft>
              <a:buClr>
                <a:schemeClr val="accent1"/>
              </a:buClr>
              <a:buSzPct val="85000"/>
              <a:buFont typeface="Arial" pitchFamily="34" charset="0"/>
              <a:buChar char="–"/>
              <a:defRPr sz="1800" kern="1200">
                <a:solidFill>
                  <a:schemeClr val="tx2"/>
                </a:solidFill>
                <a:latin typeface="Arial" pitchFamily="34" charset="0"/>
                <a:ea typeface="+mn-ea"/>
                <a:cs typeface="Arial" pitchFamily="34" charset="0"/>
              </a:defRPr>
            </a:lvl2pPr>
            <a:lvl3pPr marL="974725" indent="-174625" algn="l" defTabSz="228600" rtl="0" eaLnBrk="1" latinLnBrk="0" hangingPunct="1">
              <a:spcBef>
                <a:spcPts val="0"/>
              </a:spcBef>
              <a:spcAft>
                <a:spcPts val="600"/>
              </a:spcAft>
              <a:buClr>
                <a:schemeClr val="accent1"/>
              </a:buClr>
              <a:buSzPct val="85000"/>
              <a:buFont typeface="Wingdings" pitchFamily="2" charset="2"/>
              <a:buChar char="§"/>
              <a:defRPr sz="1800" kern="1200">
                <a:solidFill>
                  <a:schemeClr val="tx2"/>
                </a:solidFill>
                <a:latin typeface="Arial" pitchFamily="34" charset="0"/>
                <a:ea typeface="+mn-ea"/>
                <a:cs typeface="Arial" pitchFamily="34" charset="0"/>
              </a:defRPr>
            </a:lvl3pPr>
            <a:lvl4pPr marL="1431925" indent="-228600" algn="l" defTabSz="228600" rtl="0" eaLnBrk="1" latinLnBrk="0" hangingPunct="1">
              <a:spcBef>
                <a:spcPts val="0"/>
              </a:spcBef>
              <a:spcAft>
                <a:spcPts val="600"/>
              </a:spcAft>
              <a:buClr>
                <a:schemeClr val="accent1"/>
              </a:buClr>
              <a:buSzPct val="85000"/>
              <a:buFont typeface="Arial" pitchFamily="34" charset="0"/>
              <a:buChar char="–"/>
              <a:defRPr sz="1800" kern="1200">
                <a:solidFill>
                  <a:schemeClr val="tx2"/>
                </a:solidFill>
                <a:latin typeface="Arial" pitchFamily="34" charset="0"/>
                <a:ea typeface="+mn-ea"/>
                <a:cs typeface="Arial" pitchFamily="34" charset="0"/>
              </a:defRPr>
            </a:lvl4pPr>
            <a:lvl5pPr marL="1828800" indent="-168275" algn="l" defTabSz="914400" rtl="0" eaLnBrk="1" latinLnBrk="0" hangingPunct="1">
              <a:spcBef>
                <a:spcPts val="0"/>
              </a:spcBef>
              <a:spcAft>
                <a:spcPts val="600"/>
              </a:spcAft>
              <a:buClr>
                <a:srgbClr val="FF0000"/>
              </a:buClr>
              <a:buFont typeface="Arial" pitchFamily="34" charset="0"/>
              <a:buChar char="»"/>
              <a:defRPr sz="1400" kern="1200">
                <a:solidFill>
                  <a:schemeClr val="tx2"/>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1800" dirty="0" smtClean="0">
                <a:effectLst>
                  <a:outerShdw blurRad="50800" dist="38100" dir="2700000" algn="tl" rotWithShape="0">
                    <a:srgbClr val="000000">
                      <a:alpha val="25000"/>
                    </a:srgbClr>
                  </a:outerShdw>
                </a:effectLst>
              </a:rPr>
              <a:t>@</a:t>
            </a:r>
            <a:r>
              <a:rPr lang="en-US" sz="1800" dirty="0" err="1" smtClean="0">
                <a:effectLst>
                  <a:outerShdw blurRad="50800" dist="38100" dir="2700000" algn="tl" rotWithShape="0">
                    <a:srgbClr val="000000">
                      <a:alpha val="25000"/>
                    </a:srgbClr>
                  </a:outerShdw>
                </a:effectLst>
              </a:rPr>
              <a:t>cpurdy</a:t>
            </a:r>
            <a:endParaRPr lang="en-US" sz="1800" dirty="0" smtClean="0">
              <a:effectLst>
                <a:outerShdw blurRad="50800" dist="38100" dir="2700000" algn="tl" rotWithShape="0">
                  <a:srgbClr val="000000">
                    <a:alpha val="25000"/>
                  </a:srgbClr>
                </a:outerShdw>
              </a:effectLst>
            </a:endParaRPr>
          </a:p>
        </p:txBody>
      </p:sp>
    </p:spTree>
    <p:extLst>
      <p:ext uri="{BB962C8B-B14F-4D97-AF65-F5344CB8AC3E}">
        <p14:creationId xmlns:p14="http://schemas.microsoft.com/office/powerpoint/2010/main" val="20784715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
          <p:cNvSpPr>
            <a:spLocks noGrp="1"/>
          </p:cNvSpPr>
          <p:nvPr>
            <p:ph type="title"/>
          </p:nvPr>
        </p:nvSpPr>
        <p:spPr>
          <a:xfrm>
            <a:off x="1395047" y="378888"/>
            <a:ext cx="6432089" cy="406395"/>
          </a:xfrm>
        </p:spPr>
        <p:txBody>
          <a:bodyPr/>
          <a:lstStyle/>
          <a:p>
            <a:pPr algn="ctr"/>
            <a:r>
              <a:rPr lang="en-US" sz="4000" b="0" dirty="0" smtClean="0"/>
              <a:t>Make the </a:t>
            </a:r>
            <a:r>
              <a:rPr lang="en-US" sz="4000" b="0" dirty="0" smtClean="0">
                <a:solidFill>
                  <a:schemeClr val="accent3">
                    <a:lumMod val="75000"/>
                  </a:schemeClr>
                </a:solidFill>
              </a:rPr>
              <a:t>Future Java</a:t>
            </a:r>
          </a:p>
        </p:txBody>
      </p:sp>
      <p:sp>
        <p:nvSpPr>
          <p:cNvPr id="4" name="TextBox 3"/>
          <p:cNvSpPr txBox="1"/>
          <p:nvPr/>
        </p:nvSpPr>
        <p:spPr>
          <a:xfrm>
            <a:off x="4022328" y="1387758"/>
            <a:ext cx="5121672" cy="2693045"/>
          </a:xfrm>
          <a:prstGeom prst="rect">
            <a:avLst/>
          </a:prstGeom>
          <a:noFill/>
        </p:spPr>
        <p:txBody>
          <a:bodyPr wrap="square" rtlCol="0">
            <a:spAutoFit/>
          </a:bodyPr>
          <a:lstStyle/>
          <a:p>
            <a:pPr marL="342900" indent="-342900">
              <a:spcAft>
                <a:spcPts val="600"/>
              </a:spcAft>
              <a:buClr>
                <a:schemeClr val="accent1"/>
              </a:buClr>
              <a:buFont typeface="Wingdings" charset="2"/>
              <a:buChar char="§"/>
            </a:pPr>
            <a:r>
              <a:rPr lang="en-US" sz="2400" dirty="0"/>
              <a:t>Platform Completeness</a:t>
            </a:r>
          </a:p>
          <a:p>
            <a:pPr marL="342900" indent="-342900">
              <a:spcAft>
                <a:spcPts val="600"/>
              </a:spcAft>
              <a:buClr>
                <a:schemeClr val="accent1"/>
              </a:buClr>
              <a:buFont typeface="Wingdings" charset="2"/>
              <a:buChar char="§"/>
            </a:pPr>
            <a:r>
              <a:rPr lang="en-US" sz="2400" dirty="0"/>
              <a:t>Modernization and Innovation</a:t>
            </a:r>
          </a:p>
          <a:p>
            <a:pPr marL="342900" indent="-342900">
              <a:spcAft>
                <a:spcPts val="600"/>
              </a:spcAft>
              <a:buClr>
                <a:schemeClr val="accent1"/>
              </a:buClr>
              <a:buFont typeface="Wingdings" charset="2"/>
              <a:buChar char="§"/>
            </a:pPr>
            <a:r>
              <a:rPr lang="en-US" sz="2400" dirty="0"/>
              <a:t>Developer Productivity</a:t>
            </a:r>
          </a:p>
          <a:p>
            <a:pPr marL="342900" indent="-342900">
              <a:spcAft>
                <a:spcPts val="600"/>
              </a:spcAft>
              <a:buClr>
                <a:schemeClr val="accent1"/>
              </a:buClr>
              <a:buFont typeface="Wingdings" charset="2"/>
              <a:buChar char="§"/>
            </a:pPr>
            <a:r>
              <a:rPr lang="en-US" sz="2400" dirty="0" smtClean="0"/>
              <a:t>Open and </a:t>
            </a:r>
            <a:r>
              <a:rPr lang="en-US" sz="2400" dirty="0"/>
              <a:t>Transparent Evolution</a:t>
            </a:r>
          </a:p>
          <a:p>
            <a:pPr marL="342900" indent="-342900">
              <a:spcAft>
                <a:spcPts val="600"/>
              </a:spcAft>
              <a:buClr>
                <a:schemeClr val="accent1"/>
              </a:buClr>
              <a:buFont typeface="Wingdings" charset="2"/>
              <a:buChar char="§"/>
            </a:pPr>
            <a:r>
              <a:rPr lang="en-US" sz="2400" dirty="0"/>
              <a:t>Active Community Involvement</a:t>
            </a:r>
          </a:p>
          <a:p>
            <a:pPr marL="342900" indent="-342900">
              <a:spcAft>
                <a:spcPts val="600"/>
              </a:spcAft>
              <a:buClr>
                <a:schemeClr val="accent1"/>
              </a:buClr>
              <a:buFont typeface="Wingdings" charset="2"/>
              <a:buChar char="§"/>
            </a:pPr>
            <a:r>
              <a:rPr lang="en-US" sz="2400" dirty="0"/>
              <a:t>Quality and </a:t>
            </a:r>
            <a:r>
              <a:rPr lang="en-US" sz="2400" dirty="0" smtClean="0"/>
              <a:t>Security</a:t>
            </a:r>
            <a:endParaRPr lang="en-US" sz="2400" dirty="0">
              <a:solidFill>
                <a:schemeClr val="bg1"/>
              </a:solidFill>
            </a:endParaRPr>
          </a:p>
        </p:txBody>
      </p:sp>
      <p:grpSp>
        <p:nvGrpSpPr>
          <p:cNvPr id="11" name="Group 10"/>
          <p:cNvGrpSpPr/>
          <p:nvPr/>
        </p:nvGrpSpPr>
        <p:grpSpPr>
          <a:xfrm>
            <a:off x="476249" y="1625351"/>
            <a:ext cx="3282951" cy="2335738"/>
            <a:chOff x="0" y="1558677"/>
            <a:chExt cx="1533524" cy="1091064"/>
          </a:xfrm>
        </p:grpSpPr>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558677"/>
              <a:ext cx="1533524" cy="1091064"/>
            </a:xfrm>
            <a:prstGeom prst="rect">
              <a:avLst/>
            </a:prstGeom>
            <a:effectLst>
              <a:outerShdw blurRad="114300" dist="139700" dir="8940000" algn="tl" rotWithShape="0">
                <a:prstClr val="black">
                  <a:alpha val="28000"/>
                </a:prstClr>
              </a:outerShdw>
            </a:effectLst>
          </p:spPr>
        </p:pic>
        <p:grpSp>
          <p:nvGrpSpPr>
            <p:cNvPr id="8" name="Group 14"/>
            <p:cNvGrpSpPr>
              <a:grpSpLocks/>
            </p:cNvGrpSpPr>
            <p:nvPr/>
          </p:nvGrpSpPr>
          <p:grpSpPr bwMode="auto">
            <a:xfrm>
              <a:off x="604283" y="1674513"/>
              <a:ext cx="335936" cy="497189"/>
              <a:chOff x="6340950" y="1656326"/>
              <a:chExt cx="1813840" cy="2503448"/>
            </a:xfrm>
          </p:grpSpPr>
          <p:pic>
            <p:nvPicPr>
              <p:cNvPr id="9" name="Picture 22" descr="Java_blk_rgb.png"/>
              <p:cNvPicPr>
                <a:picLocks noChangeAspect="1"/>
              </p:cNvPicPr>
              <p:nvPr/>
            </p:nvPicPr>
            <p:blipFill>
              <a:blip r:embed="rId4">
                <a:extLst>
                  <a:ext uri="{28A0092B-C50C-407E-A947-70E740481C1C}">
                    <a14:useLocalDpi xmlns:a14="http://schemas.microsoft.com/office/drawing/2010/main" val="0"/>
                  </a:ext>
                </a:extLst>
              </a:blip>
              <a:srcRect l="42754" t="37866"/>
              <a:stretch>
                <a:fillRect/>
              </a:stretch>
            </p:blipFill>
            <p:spPr bwMode="auto">
              <a:xfrm>
                <a:off x="6340950" y="3150478"/>
                <a:ext cx="1813840" cy="1009296"/>
              </a:xfrm>
              <a:prstGeom prst="rect">
                <a:avLst/>
              </a:prstGeom>
              <a:noFill/>
              <a:ln>
                <a:noFill/>
              </a:ln>
              <a:extLst>
                <a:ext uri="{909E8E84-426E-40dd-AFC4-6F175D3DCCD1}">
                  <a14:hiddenFill xmlns:a14="http://schemas.microsoft.com/office/drawing/2010/main">
                    <a:solidFill>
                      <a:srgbClr val="FFFFFF">
                        <a:alpha val="10196"/>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22" descr="Java_blk_rgb.png"/>
              <p:cNvPicPr>
                <a:picLocks noChangeAspect="1"/>
              </p:cNvPicPr>
              <p:nvPr/>
            </p:nvPicPr>
            <p:blipFill>
              <a:blip r:embed="rId4">
                <a:extLst>
                  <a:ext uri="{28A0092B-C50C-407E-A947-70E740481C1C}">
                    <a14:useLocalDpi xmlns:a14="http://schemas.microsoft.com/office/drawing/2010/main" val="0"/>
                  </a:ext>
                </a:extLst>
              </a:blip>
              <a:srcRect r="57408"/>
              <a:stretch>
                <a:fillRect/>
              </a:stretch>
            </p:blipFill>
            <p:spPr bwMode="auto">
              <a:xfrm>
                <a:off x="6472010" y="1656326"/>
                <a:ext cx="1349551" cy="1624390"/>
              </a:xfrm>
              <a:prstGeom prst="rect">
                <a:avLst/>
              </a:prstGeom>
              <a:noFill/>
              <a:ln>
                <a:noFill/>
              </a:ln>
              <a:extLst>
                <a:ext uri="{909E8E84-426E-40dd-AFC4-6F175D3DCCD1}">
                  <a14:hiddenFill xmlns:a14="http://schemas.microsoft.com/office/drawing/2010/main">
                    <a:solidFill>
                      <a:srgbClr val="FFFFFF">
                        <a:alpha val="10196"/>
                      </a:srgbClr>
                    </a:solidFill>
                  </a14:hiddenFill>
                </a:ext>
                <a:ext uri="{91240B29-F687-4f45-9708-019B960494DF}">
                  <a14:hiddenLine xmlns:a14="http://schemas.microsoft.com/office/drawing/2010/main" w="9525">
                    <a:solidFill>
                      <a:srgbClr val="000000"/>
                    </a:solidFill>
                    <a:miter lim="800000"/>
                    <a:headEnd/>
                    <a:tailEnd/>
                  </a14:hiddenLine>
                </a:ext>
              </a:extLst>
            </p:spPr>
          </p:pic>
        </p:grpSp>
      </p:grpSp>
    </p:spTree>
    <p:extLst>
      <p:ext uri="{BB962C8B-B14F-4D97-AF65-F5344CB8AC3E}">
        <p14:creationId xmlns:p14="http://schemas.microsoft.com/office/powerpoint/2010/main" val="742713279"/>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Title 1"/>
          <p:cNvSpPr>
            <a:spLocks noGrp="1"/>
          </p:cNvSpPr>
          <p:nvPr>
            <p:ph type="title"/>
          </p:nvPr>
        </p:nvSpPr>
        <p:spPr>
          <a:effectLst/>
        </p:spPr>
        <p:txBody>
          <a:bodyPr/>
          <a:lstStyle/>
          <a:p>
            <a:r>
              <a:rPr lang="en-US" dirty="0" smtClean="0">
                <a:ea typeface="ＭＳ Ｐゴシック" pitchFamily="34" charset="-128"/>
              </a:rPr>
              <a:t>Java EE Focus and Direction</a:t>
            </a:r>
          </a:p>
        </p:txBody>
      </p:sp>
      <p:sp>
        <p:nvSpPr>
          <p:cNvPr id="8" name="Content Placeholder 7"/>
          <p:cNvSpPr>
            <a:spLocks noGrp="1"/>
          </p:cNvSpPr>
          <p:nvPr>
            <p:ph sz="quarter" idx="4294967295"/>
          </p:nvPr>
        </p:nvSpPr>
        <p:spPr>
          <a:xfrm>
            <a:off x="1270000" y="935038"/>
            <a:ext cx="6186488" cy="407987"/>
          </a:xfrm>
          <a:effectLst/>
        </p:spPr>
        <p:txBody>
          <a:bodyPr anchor="ctr"/>
          <a:lstStyle/>
          <a:p>
            <a:pPr lvl="0">
              <a:buNone/>
            </a:pPr>
            <a:r>
              <a:rPr lang="en-US" b="1" dirty="0" smtClean="0">
                <a:solidFill>
                  <a:schemeClr val="accent1"/>
                </a:solidFill>
              </a:rPr>
              <a:t>Standard: </a:t>
            </a:r>
            <a:r>
              <a:rPr lang="en-US" dirty="0" smtClean="0"/>
              <a:t>For Developing Enterprise Applications</a:t>
            </a:r>
            <a:endParaRPr lang="en-US" sz="1800" dirty="0" smtClean="0"/>
          </a:p>
        </p:txBody>
      </p:sp>
      <p:pic>
        <p:nvPicPr>
          <p:cNvPr id="28675" name="Picture 3"/>
          <p:cNvPicPr>
            <a:picLocks noChangeAspect="1" noChangeArrowheads="1"/>
          </p:cNvPicPr>
          <p:nvPr/>
        </p:nvPicPr>
        <p:blipFill>
          <a:blip r:embed="rId3"/>
          <a:srcRect/>
          <a:stretch>
            <a:fillRect/>
          </a:stretch>
        </p:blipFill>
        <p:spPr bwMode="auto">
          <a:xfrm>
            <a:off x="66788" y="773894"/>
            <a:ext cx="1245322" cy="642747"/>
          </a:xfrm>
          <a:prstGeom prst="rect">
            <a:avLst/>
          </a:prstGeom>
          <a:noFill/>
          <a:ln w="9525">
            <a:noFill/>
            <a:miter lim="800000"/>
            <a:headEnd/>
            <a:tailEnd/>
          </a:ln>
        </p:spPr>
      </p:pic>
      <p:grpSp>
        <p:nvGrpSpPr>
          <p:cNvPr id="5" name="Group 4"/>
          <p:cNvGrpSpPr/>
          <p:nvPr/>
        </p:nvGrpSpPr>
        <p:grpSpPr>
          <a:xfrm>
            <a:off x="66788" y="2073588"/>
            <a:ext cx="6660375" cy="1050612"/>
            <a:chOff x="66788" y="2073588"/>
            <a:chExt cx="6660375" cy="1050612"/>
          </a:xfrm>
          <a:effectLst/>
        </p:grpSpPr>
        <p:grpSp>
          <p:nvGrpSpPr>
            <p:cNvPr id="37" name="Group 36"/>
            <p:cNvGrpSpPr/>
            <p:nvPr/>
          </p:nvGrpSpPr>
          <p:grpSpPr>
            <a:xfrm>
              <a:off x="66788" y="2073588"/>
              <a:ext cx="1511330" cy="1050612"/>
              <a:chOff x="7316642" y="2402637"/>
              <a:chExt cx="1827358" cy="1166707"/>
            </a:xfrm>
          </p:grpSpPr>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16642" y="2402637"/>
                <a:ext cx="1827358" cy="1166707"/>
              </a:xfrm>
              <a:prstGeom prst="rect">
                <a:avLst/>
              </a:prstGeom>
            </p:spPr>
          </p:pic>
          <p:pic>
            <p:nvPicPr>
              <p:cNvPr id="26" name="Picture 2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98892" y="2854037"/>
                <a:ext cx="327557" cy="1861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28" name="Picture 3"/>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610764" y="2634774"/>
                <a:ext cx="432954" cy="130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14"/>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063344" y="2697973"/>
                <a:ext cx="347673" cy="125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30" name="Picture 20"/>
              <p:cNvPicPr>
                <a:picLocks noChangeAspect="1" noChangeArrowheads="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667046" y="3229938"/>
                <a:ext cx="676949" cy="846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28674" name="Picture 2" descr="http://www.maventeqsystems.com/web/images/logos/oracleTransparent.png"/>
              <p:cNvPicPr>
                <a:picLocks noChangeAspect="1" noChangeArrowheads="1"/>
              </p:cNvPicPr>
              <p:nvPr/>
            </p:nvPicPr>
            <p:blipFill>
              <a:blip r:embed="rId9"/>
              <a:srcRect/>
              <a:stretch>
                <a:fillRect/>
              </a:stretch>
            </p:blipFill>
            <p:spPr bwMode="auto">
              <a:xfrm>
                <a:off x="7841673" y="2799990"/>
                <a:ext cx="478271" cy="358704"/>
              </a:xfrm>
              <a:prstGeom prst="rect">
                <a:avLst/>
              </a:prstGeom>
              <a:noFill/>
            </p:spPr>
          </p:pic>
          <p:pic>
            <p:nvPicPr>
              <p:cNvPr id="33" name="Picture 15"/>
              <p:cNvPicPr>
                <a:picLocks noChangeAspect="1" noChangeArrowheads="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571344" y="3022817"/>
                <a:ext cx="424874" cy="212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34" name="Picture 16"/>
              <p:cNvPicPr>
                <a:picLocks noChangeAspect="1" noChangeArrowheads="1"/>
              </p:cNvPicPr>
              <p:nvPr/>
            </p:nvPicPr>
            <p:blipFill>
              <a:blip r:embed="rId11">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442713" y="2623127"/>
                <a:ext cx="469941" cy="2300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35" name="Picture 22"/>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8386618" y="2873581"/>
                <a:ext cx="555378" cy="80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36" name="Picture 19"/>
              <p:cNvPicPr>
                <a:picLocks noChangeAspect="1" noChangeArrowheads="1"/>
              </p:cNvPicPr>
              <p:nvPr/>
            </p:nvPicPr>
            <p:blipFill>
              <a:blip r:embed="rId1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266544" y="3023807"/>
                <a:ext cx="196795" cy="1967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grpSp>
        <p:sp>
          <p:nvSpPr>
            <p:cNvPr id="43" name="Rectangle 42"/>
            <p:cNvSpPr/>
            <p:nvPr/>
          </p:nvSpPr>
          <p:spPr>
            <a:xfrm>
              <a:off x="1587126" y="2424074"/>
              <a:ext cx="5140037" cy="400110"/>
            </a:xfrm>
            <a:prstGeom prst="rect">
              <a:avLst/>
            </a:prstGeom>
          </p:spPr>
          <p:txBody>
            <a:bodyPr wrap="square" anchor="ctr">
              <a:spAutoFit/>
            </a:bodyPr>
            <a:lstStyle/>
            <a:p>
              <a:r>
                <a:rPr lang="en-US" sz="2000" b="1" dirty="0" smtClean="0">
                  <a:solidFill>
                    <a:srgbClr val="5382A1"/>
                  </a:solidFill>
                </a:rPr>
                <a:t>Portability:</a:t>
              </a:r>
              <a:r>
                <a:rPr lang="en-US" sz="2000" dirty="0" smtClean="0">
                  <a:solidFill>
                    <a:srgbClr val="5382A1"/>
                  </a:solidFill>
                </a:rPr>
                <a:t> </a:t>
              </a:r>
              <a:r>
                <a:rPr lang="en-US" sz="2000" dirty="0" smtClean="0"/>
                <a:t>Across vendors, across clouds</a:t>
              </a:r>
              <a:endParaRPr lang="en-US" sz="2000" dirty="0"/>
            </a:p>
          </p:txBody>
        </p:sp>
      </p:grpSp>
      <p:grpSp>
        <p:nvGrpSpPr>
          <p:cNvPr id="6" name="Group 5"/>
          <p:cNvGrpSpPr/>
          <p:nvPr/>
        </p:nvGrpSpPr>
        <p:grpSpPr>
          <a:xfrm>
            <a:off x="3684139" y="2821711"/>
            <a:ext cx="5414820" cy="988290"/>
            <a:chOff x="3684139" y="2821711"/>
            <a:chExt cx="5414820" cy="988290"/>
          </a:xfrm>
          <a:effectLst/>
        </p:grpSpPr>
        <p:sp>
          <p:nvSpPr>
            <p:cNvPr id="40" name="Rectangle 39"/>
            <p:cNvSpPr/>
            <p:nvPr/>
          </p:nvSpPr>
          <p:spPr>
            <a:xfrm>
              <a:off x="3684139" y="3145617"/>
              <a:ext cx="4301177" cy="400110"/>
            </a:xfrm>
            <a:prstGeom prst="rect">
              <a:avLst/>
            </a:prstGeom>
          </p:spPr>
          <p:txBody>
            <a:bodyPr wrap="none" anchor="ctr">
              <a:spAutoFit/>
            </a:bodyPr>
            <a:lstStyle/>
            <a:p>
              <a:pPr algn="r"/>
              <a:r>
                <a:rPr lang="en-US" sz="2000" b="1" dirty="0" smtClean="0">
                  <a:solidFill>
                    <a:srgbClr val="5382A1"/>
                  </a:solidFill>
                </a:rPr>
                <a:t>Extensibility</a:t>
              </a:r>
              <a:r>
                <a:rPr lang="en-US" sz="2000" dirty="0" smtClean="0">
                  <a:solidFill>
                    <a:srgbClr val="5382A1"/>
                  </a:solidFill>
                </a:rPr>
                <a:t>: </a:t>
              </a:r>
              <a:r>
                <a:rPr lang="en-US" sz="2000" dirty="0" smtClean="0"/>
                <a:t>Embracing innovation</a:t>
              </a:r>
              <a:endParaRPr lang="en-US" sz="2000" dirty="0"/>
            </a:p>
          </p:txBody>
        </p:sp>
        <p:grpSp>
          <p:nvGrpSpPr>
            <p:cNvPr id="44" name="Group 43"/>
            <p:cNvGrpSpPr/>
            <p:nvPr/>
          </p:nvGrpSpPr>
          <p:grpSpPr>
            <a:xfrm>
              <a:off x="7873383" y="2821711"/>
              <a:ext cx="1225576" cy="988290"/>
              <a:chOff x="7230109" y="2890982"/>
              <a:chExt cx="1722126" cy="1352743"/>
            </a:xfrm>
          </p:grpSpPr>
          <p:pic>
            <p:nvPicPr>
              <p:cNvPr id="42" name="Picture 41"/>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7230109" y="2890982"/>
                <a:ext cx="1722126" cy="1352743"/>
              </a:xfrm>
              <a:prstGeom prst="rect">
                <a:avLst/>
              </a:prstGeom>
            </p:spPr>
          </p:pic>
          <p:pic>
            <p:nvPicPr>
              <p:cNvPr id="41" name="Picture 40"/>
              <p:cNvPicPr>
                <a:picLocks noChangeAspect="1"/>
              </p:cNvPicPr>
              <p:nvPr/>
            </p:nvPicPr>
            <p:blipFill>
              <a:blip r:embed="rId15"/>
              <a:stretch>
                <a:fillRect/>
              </a:stretch>
            </p:blipFill>
            <p:spPr>
              <a:xfrm>
                <a:off x="7859697" y="3343563"/>
                <a:ext cx="452661" cy="451540"/>
              </a:xfrm>
              <a:prstGeom prst="rect">
                <a:avLst/>
              </a:prstGeom>
              <a:effectLst>
                <a:outerShdw blurRad="25400" sx="102000" sy="102000" algn="ctr" rotWithShape="0">
                  <a:prstClr val="black">
                    <a:alpha val="18000"/>
                  </a:prstClr>
                </a:outerShdw>
              </a:effectLst>
            </p:spPr>
          </p:pic>
        </p:grpSp>
      </p:grpSp>
      <p:grpSp>
        <p:nvGrpSpPr>
          <p:cNvPr id="4" name="Group 3"/>
          <p:cNvGrpSpPr/>
          <p:nvPr/>
        </p:nvGrpSpPr>
        <p:grpSpPr>
          <a:xfrm>
            <a:off x="2482267" y="1397003"/>
            <a:ext cx="6616692" cy="901697"/>
            <a:chOff x="2482267" y="1397003"/>
            <a:chExt cx="6616692" cy="901697"/>
          </a:xfrm>
          <a:effectLst/>
        </p:grpSpPr>
        <p:pic>
          <p:nvPicPr>
            <p:cNvPr id="28676" name="Picture 4"/>
            <p:cNvPicPr>
              <a:picLocks noChangeAspect="1" noChangeArrowheads="1"/>
            </p:cNvPicPr>
            <p:nvPr/>
          </p:nvPicPr>
          <p:blipFill>
            <a:blip r:embed="rId16"/>
            <a:srcRect/>
            <a:stretch>
              <a:fillRect/>
            </a:stretch>
          </p:blipFill>
          <p:spPr bwMode="auto">
            <a:xfrm>
              <a:off x="8119570" y="1397003"/>
              <a:ext cx="979389" cy="901697"/>
            </a:xfrm>
            <a:prstGeom prst="rect">
              <a:avLst/>
            </a:prstGeom>
            <a:noFill/>
            <a:ln w="9525">
              <a:noFill/>
              <a:miter lim="800000"/>
              <a:headEnd/>
              <a:tailEnd/>
            </a:ln>
          </p:spPr>
        </p:pic>
        <p:sp>
          <p:nvSpPr>
            <p:cNvPr id="45" name="Rectangle 44"/>
            <p:cNvSpPr/>
            <p:nvPr/>
          </p:nvSpPr>
          <p:spPr>
            <a:xfrm>
              <a:off x="2482267" y="1605503"/>
              <a:ext cx="5684982" cy="400110"/>
            </a:xfrm>
            <a:prstGeom prst="rect">
              <a:avLst/>
            </a:prstGeom>
          </p:spPr>
          <p:txBody>
            <a:bodyPr wrap="square">
              <a:spAutoFit/>
            </a:bodyPr>
            <a:lstStyle/>
            <a:p>
              <a:pPr algn="r"/>
              <a:r>
                <a:rPr lang="en-US" sz="2000" b="1" dirty="0" smtClean="0">
                  <a:solidFill>
                    <a:srgbClr val="5382A1"/>
                  </a:solidFill>
                </a:rPr>
                <a:t>Productivity: </a:t>
              </a:r>
              <a:r>
                <a:rPr lang="en-US" sz="2000" dirty="0" smtClean="0"/>
                <a:t>For Enterprise Java Developers</a:t>
              </a:r>
              <a:endParaRPr lang="en-US" sz="2000" dirty="0"/>
            </a:p>
          </p:txBody>
        </p:sp>
      </p:grpSp>
      <p:grpSp>
        <p:nvGrpSpPr>
          <p:cNvPr id="9" name="Group 8"/>
          <p:cNvGrpSpPr/>
          <p:nvPr/>
        </p:nvGrpSpPr>
        <p:grpSpPr>
          <a:xfrm>
            <a:off x="66788" y="3771900"/>
            <a:ext cx="6416188" cy="606159"/>
            <a:chOff x="66788" y="3771900"/>
            <a:chExt cx="6416188" cy="606159"/>
          </a:xfrm>
          <a:effectLst/>
        </p:grpSpPr>
        <p:sp>
          <p:nvSpPr>
            <p:cNvPr id="38" name="Rectangle 37"/>
            <p:cNvSpPr/>
            <p:nvPr/>
          </p:nvSpPr>
          <p:spPr>
            <a:xfrm>
              <a:off x="1637926" y="3897564"/>
              <a:ext cx="4845050" cy="400110"/>
            </a:xfrm>
            <a:prstGeom prst="rect">
              <a:avLst/>
            </a:prstGeom>
          </p:spPr>
          <p:txBody>
            <a:bodyPr wrap="square" anchor="ctr">
              <a:spAutoFit/>
            </a:bodyPr>
            <a:lstStyle/>
            <a:p>
              <a:pPr lvl="0"/>
              <a:r>
                <a:rPr lang="en-US" sz="2000" b="1" dirty="0" smtClean="0">
                  <a:solidFill>
                    <a:srgbClr val="5382A1"/>
                  </a:solidFill>
                </a:rPr>
                <a:t>Modularity</a:t>
              </a:r>
              <a:r>
                <a:rPr lang="en-US" sz="2000" dirty="0" smtClean="0">
                  <a:solidFill>
                    <a:srgbClr val="5382A1"/>
                  </a:solidFill>
                </a:rPr>
                <a:t>: </a:t>
              </a:r>
              <a:r>
                <a:rPr lang="en-US" sz="2000" dirty="0" smtClean="0"/>
                <a:t>Supporting modular design</a:t>
              </a:r>
            </a:p>
          </p:txBody>
        </p:sp>
        <p:grpSp>
          <p:nvGrpSpPr>
            <p:cNvPr id="7" name="Group 6"/>
            <p:cNvGrpSpPr/>
            <p:nvPr/>
          </p:nvGrpSpPr>
          <p:grpSpPr>
            <a:xfrm>
              <a:off x="66788" y="3771900"/>
              <a:ext cx="1651723" cy="606159"/>
              <a:chOff x="66788" y="3771900"/>
              <a:chExt cx="1651723" cy="606159"/>
            </a:xfrm>
          </p:grpSpPr>
          <p:grpSp>
            <p:nvGrpSpPr>
              <p:cNvPr id="3" name="Group 2"/>
              <p:cNvGrpSpPr/>
              <p:nvPr/>
            </p:nvGrpSpPr>
            <p:grpSpPr>
              <a:xfrm>
                <a:off x="960724" y="3797392"/>
                <a:ext cx="757787" cy="580667"/>
                <a:chOff x="-550576" y="3276692"/>
                <a:chExt cx="757787" cy="580667"/>
              </a:xfrm>
            </p:grpSpPr>
            <p:grpSp>
              <p:nvGrpSpPr>
                <p:cNvPr id="13" name="Group 18"/>
                <p:cNvGrpSpPr/>
                <p:nvPr/>
              </p:nvGrpSpPr>
              <p:grpSpPr>
                <a:xfrm>
                  <a:off x="-550576" y="3276692"/>
                  <a:ext cx="684154" cy="456792"/>
                  <a:chOff x="3874620" y="3928263"/>
                  <a:chExt cx="589066" cy="431596"/>
                </a:xfrm>
                <a:effectLst>
                  <a:outerShdw blurRad="12700" dist="12700" dir="5400000" algn="t" rotWithShape="0">
                    <a:prstClr val="black">
                      <a:alpha val="40000"/>
                    </a:prstClr>
                  </a:outerShdw>
                </a:effectLst>
              </p:grpSpPr>
              <p:pic>
                <p:nvPicPr>
                  <p:cNvPr id="18" name="Picture 3" descr="MCj04315640000[1]"/>
                  <p:cNvPicPr>
                    <a:picLocks noChangeAspect="1" noChangeArrowheads="1"/>
                  </p:cNvPicPr>
                  <p:nvPr/>
                </p:nvPicPr>
                <p:blipFill rotWithShape="1">
                  <a:blip r:embed="rId17">
                    <a:clrChange>
                      <a:clrFrom>
                        <a:srgbClr val="000000"/>
                      </a:clrFrom>
                      <a:clrTo>
                        <a:srgbClr val="000000">
                          <a:alpha val="0"/>
                        </a:srgbClr>
                      </a:clrTo>
                    </a:clrChange>
                    <a:extLst>
                      <a:ext uri="{28A0092B-C50C-407E-A947-70E740481C1C}">
                        <a14:useLocalDpi xmlns:a14="http://schemas.microsoft.com/office/drawing/2010/main" val="0"/>
                      </a:ext>
                    </a:extLst>
                  </a:blip>
                  <a:srcRect l="12951" t="9558" r="9975" b="11220"/>
                  <a:stretch/>
                </p:blipFill>
                <p:spPr bwMode="auto">
                  <a:xfrm>
                    <a:off x="4089197" y="3928263"/>
                    <a:ext cx="374489" cy="3877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3" descr="MCj04315640000[1]"/>
                  <p:cNvPicPr>
                    <a:picLocks noChangeAspect="1" noChangeArrowheads="1"/>
                  </p:cNvPicPr>
                  <p:nvPr/>
                </p:nvPicPr>
                <p:blipFill rotWithShape="1">
                  <a:blip r:embed="rId17">
                    <a:clrChange>
                      <a:clrFrom>
                        <a:srgbClr val="000000"/>
                      </a:clrFrom>
                      <a:clrTo>
                        <a:srgbClr val="000000">
                          <a:alpha val="0"/>
                        </a:srgbClr>
                      </a:clrTo>
                    </a:clrChange>
                    <a:extLst>
                      <a:ext uri="{28A0092B-C50C-407E-A947-70E740481C1C}">
                        <a14:useLocalDpi xmlns:a14="http://schemas.microsoft.com/office/drawing/2010/main" val="0"/>
                      </a:ext>
                    </a:extLst>
                  </a:blip>
                  <a:srcRect l="12951" t="9558" r="9975" b="11220"/>
                  <a:stretch/>
                </p:blipFill>
                <p:spPr bwMode="auto">
                  <a:xfrm>
                    <a:off x="3874620" y="3972153"/>
                    <a:ext cx="374489" cy="387706"/>
                  </a:xfrm>
                  <a:prstGeom prst="rect">
                    <a:avLst/>
                  </a:prstGeom>
                  <a:noFill/>
                  <a:ln>
                    <a:noFill/>
                  </a:ln>
                  <a:effectLst>
                    <a:outerShdw blurRad="50800" dist="38100" algn="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6" name="Picture 3" descr="MCj04315640000[1]"/>
                <p:cNvPicPr>
                  <a:picLocks noChangeAspect="1" noChangeArrowheads="1"/>
                </p:cNvPicPr>
                <p:nvPr/>
              </p:nvPicPr>
              <p:blipFill rotWithShape="1">
                <a:blip r:embed="rId17">
                  <a:clrChange>
                    <a:clrFrom>
                      <a:srgbClr val="000000"/>
                    </a:clrFrom>
                    <a:clrTo>
                      <a:srgbClr val="000000">
                        <a:alpha val="0"/>
                      </a:srgbClr>
                    </a:clrTo>
                  </a:clrChange>
                  <a:extLst>
                    <a:ext uri="{28A0092B-C50C-407E-A947-70E740481C1C}">
                      <a14:useLocalDpi xmlns:a14="http://schemas.microsoft.com/office/drawing/2010/main" val="0"/>
                    </a:ext>
                  </a:extLst>
                </a:blip>
                <a:srcRect l="12951" t="9558" r="9975" b="11220"/>
                <a:stretch/>
              </p:blipFill>
              <p:spPr bwMode="auto">
                <a:xfrm>
                  <a:off x="-227728" y="3392825"/>
                  <a:ext cx="434939" cy="410340"/>
                </a:xfrm>
                <a:prstGeom prst="rect">
                  <a:avLst/>
                </a:prstGeom>
                <a:noFill/>
                <a:ln>
                  <a:noFill/>
                </a:ln>
                <a:effectLst>
                  <a:outerShdw blurRad="50800" dist="38100" algn="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3" descr="MCj04315640000[1]"/>
                <p:cNvPicPr>
                  <a:picLocks noChangeAspect="1" noChangeArrowheads="1"/>
                </p:cNvPicPr>
                <p:nvPr/>
              </p:nvPicPr>
              <p:blipFill rotWithShape="1">
                <a:blip r:embed="rId17">
                  <a:clrChange>
                    <a:clrFrom>
                      <a:srgbClr val="000000"/>
                    </a:clrFrom>
                    <a:clrTo>
                      <a:srgbClr val="000000">
                        <a:alpha val="0"/>
                      </a:srgbClr>
                    </a:clrTo>
                  </a:clrChange>
                  <a:extLst>
                    <a:ext uri="{28A0092B-C50C-407E-A947-70E740481C1C}">
                      <a14:useLocalDpi xmlns:a14="http://schemas.microsoft.com/office/drawing/2010/main" val="0"/>
                    </a:ext>
                  </a:extLst>
                </a:blip>
                <a:srcRect l="12951" t="9558" r="9975" b="11220"/>
                <a:stretch/>
              </p:blipFill>
              <p:spPr bwMode="auto">
                <a:xfrm>
                  <a:off x="-479780" y="3447019"/>
                  <a:ext cx="434939" cy="410340"/>
                </a:xfrm>
                <a:prstGeom prst="rect">
                  <a:avLst/>
                </a:prstGeom>
                <a:noFill/>
                <a:ln>
                  <a:noFill/>
                </a:ln>
                <a:effectLst>
                  <a:outerShdw blurRad="50800" dist="38100" algn="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5" name="Left-Right Arrow 24"/>
              <p:cNvSpPr/>
              <p:nvPr/>
            </p:nvSpPr>
            <p:spPr>
              <a:xfrm>
                <a:off x="386304" y="3903562"/>
                <a:ext cx="566196" cy="376003"/>
              </a:xfrm>
              <a:prstGeom prst="lef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dirty="0"/>
              </a:p>
            </p:txBody>
          </p:sp>
          <p:grpSp>
            <p:nvGrpSpPr>
              <p:cNvPr id="47" name="Group 46"/>
              <p:cNvGrpSpPr/>
              <p:nvPr/>
            </p:nvGrpSpPr>
            <p:grpSpPr>
              <a:xfrm>
                <a:off x="66788" y="3771900"/>
                <a:ext cx="302854" cy="558800"/>
                <a:chOff x="2875825" y="2007630"/>
                <a:chExt cx="376926" cy="695472"/>
              </a:xfrm>
              <a:effectLst>
                <a:reflection blurRad="6350" stA="52000" endA="300" endPos="35000" dir="5400000" sy="-100000" algn="bl" rotWithShape="0"/>
              </a:effectLst>
            </p:grpSpPr>
            <p:pic>
              <p:nvPicPr>
                <p:cNvPr id="48" name="Picture 2" descr="Samsung i5500 Galaxy S Android Unlocked Smartphone for GSM Network - Black "/>
                <p:cNvPicPr>
                  <a:picLocks noChangeAspect="1" noChangeArrowheads="1"/>
                </p:cNvPicPr>
                <p:nvPr/>
              </p:nvPicPr>
              <p:blipFill rotWithShape="1">
                <a:blip r:embed="rId18">
                  <a:clrChange>
                    <a:clrFrom>
                      <a:srgbClr val="FFFFFF"/>
                    </a:clrFrom>
                    <a:clrTo>
                      <a:srgbClr val="FFFFFF">
                        <a:alpha val="0"/>
                      </a:srgbClr>
                    </a:clrTo>
                  </a:clrChange>
                  <a:extLst>
                    <a:ext uri="{28A0092B-C50C-407E-A947-70E740481C1C}">
                      <a14:useLocalDpi xmlns:a14="http://schemas.microsoft.com/office/drawing/2010/main" val="0"/>
                    </a:ext>
                  </a:extLst>
                </a:blip>
                <a:srcRect l="25087" t="2744" r="25223" b="2346"/>
                <a:stretch/>
              </p:blipFill>
              <p:spPr bwMode="auto">
                <a:xfrm>
                  <a:off x="2875825" y="2007630"/>
                  <a:ext cx="376926" cy="695472"/>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49" name="Rectangle 48"/>
                <p:cNvSpPr/>
                <p:nvPr/>
              </p:nvSpPr>
              <p:spPr>
                <a:xfrm>
                  <a:off x="2985608" y="2488826"/>
                  <a:ext cx="181039" cy="457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spTree>
    <p:extLst>
      <p:ext uri="{BB962C8B-B14F-4D97-AF65-F5344CB8AC3E}">
        <p14:creationId xmlns:p14="http://schemas.microsoft.com/office/powerpoint/2010/main" val="1824481854"/>
      </p:ext>
    </p:extLst>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accel="50000" decel="50000" fill="hold" nodeType="withEffect">
                                  <p:stCondLst>
                                    <p:cond delay="0"/>
                                  </p:stCondLst>
                                  <p:childTnLst>
                                    <p:set>
                                      <p:cBhvr>
                                        <p:cTn id="6" dur="1" fill="hold">
                                          <p:stCondLst>
                                            <p:cond delay="0"/>
                                          </p:stCondLst>
                                        </p:cTn>
                                        <p:tgtEl>
                                          <p:spTgt spid="28675"/>
                                        </p:tgtEl>
                                        <p:attrNameLst>
                                          <p:attrName>style.visibility</p:attrName>
                                        </p:attrNameLst>
                                      </p:cBhvr>
                                      <p:to>
                                        <p:strVal val="visible"/>
                                      </p:to>
                                    </p:set>
                                    <p:anim calcmode="lin" valueType="num">
                                      <p:cBhvr additive="base">
                                        <p:cTn id="7" dur="1000" fill="hold"/>
                                        <p:tgtEl>
                                          <p:spTgt spid="28675"/>
                                        </p:tgtEl>
                                        <p:attrNameLst>
                                          <p:attrName>ppt_x</p:attrName>
                                        </p:attrNameLst>
                                      </p:cBhvr>
                                      <p:tavLst>
                                        <p:tav tm="0">
                                          <p:val>
                                            <p:strVal val="1+#ppt_w/2"/>
                                          </p:val>
                                        </p:tav>
                                        <p:tav tm="100000">
                                          <p:val>
                                            <p:strVal val="#ppt_x"/>
                                          </p:val>
                                        </p:tav>
                                      </p:tavLst>
                                    </p:anim>
                                    <p:anim calcmode="lin" valueType="num">
                                      <p:cBhvr additive="base">
                                        <p:cTn id="8" dur="1000" fill="hold"/>
                                        <p:tgtEl>
                                          <p:spTgt spid="28675"/>
                                        </p:tgtEl>
                                        <p:attrNameLst>
                                          <p:attrName>ppt_y</p:attrName>
                                        </p:attrNameLst>
                                      </p:cBhvr>
                                      <p:tavLst>
                                        <p:tav tm="0">
                                          <p:val>
                                            <p:strVal val="#ppt_y"/>
                                          </p:val>
                                        </p:tav>
                                        <p:tav tm="100000">
                                          <p:val>
                                            <p:strVal val="#ppt_y"/>
                                          </p:val>
                                        </p:tav>
                                      </p:tavLst>
                                    </p:anim>
                                  </p:childTnLst>
                                </p:cTn>
                              </p:par>
                              <p:par>
                                <p:cTn id="9" presetID="2" presetClass="entr" presetSubtype="2" accel="50000" decel="50000" fill="hold" grpId="0" nodeType="withEffect">
                                  <p:stCondLst>
                                    <p:cond delay="0"/>
                                  </p:stCondLst>
                                  <p:childTnLst>
                                    <p:set>
                                      <p:cBhvr>
                                        <p:cTn id="10" dur="1" fill="hold">
                                          <p:stCondLst>
                                            <p:cond delay="0"/>
                                          </p:stCondLst>
                                        </p:cTn>
                                        <p:tgtEl>
                                          <p:spTgt spid="8">
                                            <p:txEl>
                                              <p:pRg st="0" end="0"/>
                                            </p:txEl>
                                          </p:spTgt>
                                        </p:tgtEl>
                                        <p:attrNameLst>
                                          <p:attrName>style.visibility</p:attrName>
                                        </p:attrNameLst>
                                      </p:cBhvr>
                                      <p:to>
                                        <p:strVal val="visible"/>
                                      </p:to>
                                    </p:set>
                                    <p:anim calcmode="lin" valueType="num">
                                      <p:cBhvr additive="base">
                                        <p:cTn id="11" dur="1000" fill="hold"/>
                                        <p:tgtEl>
                                          <p:spTgt spid="8">
                                            <p:txEl>
                                              <p:pRg st="0" end="0"/>
                                            </p:txEl>
                                          </p:spTgt>
                                        </p:tgtEl>
                                        <p:attrNameLst>
                                          <p:attrName>ppt_x</p:attrName>
                                        </p:attrNameLst>
                                      </p:cBhvr>
                                      <p:tavLst>
                                        <p:tav tm="0">
                                          <p:val>
                                            <p:strVal val="1+#ppt_w/2"/>
                                          </p:val>
                                        </p:tav>
                                        <p:tav tm="100000">
                                          <p:val>
                                            <p:strVal val="#ppt_x"/>
                                          </p:val>
                                        </p:tav>
                                      </p:tavLst>
                                    </p:anim>
                                    <p:anim calcmode="lin" valueType="num">
                                      <p:cBhvr additive="base">
                                        <p:cTn id="12" dur="1000" fill="hold"/>
                                        <p:tgtEl>
                                          <p:spTgt spid="8">
                                            <p:txEl>
                                              <p:pRg st="0" end="0"/>
                                            </p:txEl>
                                          </p:spTgt>
                                        </p:tgtEl>
                                        <p:attrNameLst>
                                          <p:attrName>ppt_y</p:attrName>
                                        </p:attrNameLst>
                                      </p:cBhvr>
                                      <p:tavLst>
                                        <p:tav tm="0">
                                          <p:val>
                                            <p:strVal val="#ppt_y"/>
                                          </p:val>
                                        </p:tav>
                                        <p:tav tm="100000">
                                          <p:val>
                                            <p:strVal val="#ppt_y"/>
                                          </p:val>
                                        </p:tav>
                                      </p:tavLst>
                                    </p:anim>
                                  </p:childTnLst>
                                </p:cTn>
                              </p:par>
                            </p:childTnLst>
                          </p:cTn>
                        </p:par>
                        <p:par>
                          <p:cTn id="13" fill="hold">
                            <p:stCondLst>
                              <p:cond delay="1000"/>
                            </p:stCondLst>
                            <p:childTnLst>
                              <p:par>
                                <p:cTn id="14" presetID="2" presetClass="entr" presetSubtype="8" accel="50000" decel="50000" fill="hold" nodeType="after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additive="base">
                                        <p:cTn id="16" dur="1000" fill="hold"/>
                                        <p:tgtEl>
                                          <p:spTgt spid="4"/>
                                        </p:tgtEl>
                                        <p:attrNameLst>
                                          <p:attrName>ppt_x</p:attrName>
                                        </p:attrNameLst>
                                      </p:cBhvr>
                                      <p:tavLst>
                                        <p:tav tm="0">
                                          <p:val>
                                            <p:strVal val="0-#ppt_w/2"/>
                                          </p:val>
                                        </p:tav>
                                        <p:tav tm="100000">
                                          <p:val>
                                            <p:strVal val="#ppt_x"/>
                                          </p:val>
                                        </p:tav>
                                      </p:tavLst>
                                    </p:anim>
                                    <p:anim calcmode="lin" valueType="num">
                                      <p:cBhvr additive="base">
                                        <p:cTn id="17" dur="1000" fill="hold"/>
                                        <p:tgtEl>
                                          <p:spTgt spid="4"/>
                                        </p:tgtEl>
                                        <p:attrNameLst>
                                          <p:attrName>ppt_y</p:attrName>
                                        </p:attrNameLst>
                                      </p:cBhvr>
                                      <p:tavLst>
                                        <p:tav tm="0">
                                          <p:val>
                                            <p:strVal val="#ppt_y"/>
                                          </p:val>
                                        </p:tav>
                                        <p:tav tm="100000">
                                          <p:val>
                                            <p:strVal val="#ppt_y"/>
                                          </p:val>
                                        </p:tav>
                                      </p:tavLst>
                                    </p:anim>
                                  </p:childTnLst>
                                </p:cTn>
                              </p:par>
                            </p:childTnLst>
                          </p:cTn>
                        </p:par>
                        <p:par>
                          <p:cTn id="18" fill="hold">
                            <p:stCondLst>
                              <p:cond delay="2000"/>
                            </p:stCondLst>
                            <p:childTnLst>
                              <p:par>
                                <p:cTn id="19" presetID="2" presetClass="entr" presetSubtype="2" accel="50000" decel="50000" fill="hold" nodeType="after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additive="base">
                                        <p:cTn id="21" dur="1000" fill="hold"/>
                                        <p:tgtEl>
                                          <p:spTgt spid="5"/>
                                        </p:tgtEl>
                                        <p:attrNameLst>
                                          <p:attrName>ppt_x</p:attrName>
                                        </p:attrNameLst>
                                      </p:cBhvr>
                                      <p:tavLst>
                                        <p:tav tm="0">
                                          <p:val>
                                            <p:strVal val="1+#ppt_w/2"/>
                                          </p:val>
                                        </p:tav>
                                        <p:tav tm="100000">
                                          <p:val>
                                            <p:strVal val="#ppt_x"/>
                                          </p:val>
                                        </p:tav>
                                      </p:tavLst>
                                    </p:anim>
                                    <p:anim calcmode="lin" valueType="num">
                                      <p:cBhvr additive="base">
                                        <p:cTn id="22" dur="1000" fill="hold"/>
                                        <p:tgtEl>
                                          <p:spTgt spid="5"/>
                                        </p:tgtEl>
                                        <p:attrNameLst>
                                          <p:attrName>ppt_y</p:attrName>
                                        </p:attrNameLst>
                                      </p:cBhvr>
                                      <p:tavLst>
                                        <p:tav tm="0">
                                          <p:val>
                                            <p:strVal val="#ppt_y"/>
                                          </p:val>
                                        </p:tav>
                                        <p:tav tm="100000">
                                          <p:val>
                                            <p:strVal val="#ppt_y"/>
                                          </p:val>
                                        </p:tav>
                                      </p:tavLst>
                                    </p:anim>
                                  </p:childTnLst>
                                </p:cTn>
                              </p:par>
                            </p:childTnLst>
                          </p:cTn>
                        </p:par>
                        <p:par>
                          <p:cTn id="23" fill="hold">
                            <p:stCondLst>
                              <p:cond delay="3000"/>
                            </p:stCondLst>
                            <p:childTnLst>
                              <p:par>
                                <p:cTn id="24" presetID="2" presetClass="entr" presetSubtype="8" accel="50000" decel="50000" fill="hold" nodeType="afterEffect">
                                  <p:stCondLst>
                                    <p:cond delay="0"/>
                                  </p:stCondLst>
                                  <p:childTnLst>
                                    <p:set>
                                      <p:cBhvr>
                                        <p:cTn id="25" dur="1" fill="hold">
                                          <p:stCondLst>
                                            <p:cond delay="0"/>
                                          </p:stCondLst>
                                        </p:cTn>
                                        <p:tgtEl>
                                          <p:spTgt spid="6"/>
                                        </p:tgtEl>
                                        <p:attrNameLst>
                                          <p:attrName>style.visibility</p:attrName>
                                        </p:attrNameLst>
                                      </p:cBhvr>
                                      <p:to>
                                        <p:strVal val="visible"/>
                                      </p:to>
                                    </p:set>
                                    <p:anim calcmode="lin" valueType="num">
                                      <p:cBhvr additive="base">
                                        <p:cTn id="26" dur="1000" fill="hold"/>
                                        <p:tgtEl>
                                          <p:spTgt spid="6"/>
                                        </p:tgtEl>
                                        <p:attrNameLst>
                                          <p:attrName>ppt_x</p:attrName>
                                        </p:attrNameLst>
                                      </p:cBhvr>
                                      <p:tavLst>
                                        <p:tav tm="0">
                                          <p:val>
                                            <p:strVal val="0-#ppt_w/2"/>
                                          </p:val>
                                        </p:tav>
                                        <p:tav tm="100000">
                                          <p:val>
                                            <p:strVal val="#ppt_x"/>
                                          </p:val>
                                        </p:tav>
                                      </p:tavLst>
                                    </p:anim>
                                    <p:anim calcmode="lin" valueType="num">
                                      <p:cBhvr additive="base">
                                        <p:cTn id="27" dur="1000" fill="hold"/>
                                        <p:tgtEl>
                                          <p:spTgt spid="6"/>
                                        </p:tgtEl>
                                        <p:attrNameLst>
                                          <p:attrName>ppt_y</p:attrName>
                                        </p:attrNameLst>
                                      </p:cBhvr>
                                      <p:tavLst>
                                        <p:tav tm="0">
                                          <p:val>
                                            <p:strVal val="#ppt_y"/>
                                          </p:val>
                                        </p:tav>
                                        <p:tav tm="100000">
                                          <p:val>
                                            <p:strVal val="#ppt_y"/>
                                          </p:val>
                                        </p:tav>
                                      </p:tavLst>
                                    </p:anim>
                                  </p:childTnLst>
                                </p:cTn>
                              </p:par>
                            </p:childTnLst>
                          </p:cTn>
                        </p:par>
                        <p:par>
                          <p:cTn id="28" fill="hold">
                            <p:stCondLst>
                              <p:cond delay="4000"/>
                            </p:stCondLst>
                            <p:childTnLst>
                              <p:par>
                                <p:cTn id="29" presetID="2" presetClass="entr" presetSubtype="2" accel="50000" decel="50000" fill="hold" nodeType="after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additive="base">
                                        <p:cTn id="31" dur="1000" fill="hold"/>
                                        <p:tgtEl>
                                          <p:spTgt spid="9"/>
                                        </p:tgtEl>
                                        <p:attrNameLst>
                                          <p:attrName>ppt_x</p:attrName>
                                        </p:attrNameLst>
                                      </p:cBhvr>
                                      <p:tavLst>
                                        <p:tav tm="0">
                                          <p:val>
                                            <p:strVal val="1+#ppt_w/2"/>
                                          </p:val>
                                        </p:tav>
                                        <p:tav tm="100000">
                                          <p:val>
                                            <p:strVal val="#ppt_x"/>
                                          </p:val>
                                        </p:tav>
                                      </p:tavLst>
                                    </p:anim>
                                    <p:anim calcmode="lin" valueType="num">
                                      <p:cBhvr additive="base">
                                        <p:cTn id="32"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 name="Picture 3" descr="gold curve zoom2"/>
          <p:cNvPicPr>
            <a:picLocks noChangeAspect="1" noChangeArrowheads="1"/>
          </p:cNvPicPr>
          <p:nvPr/>
        </p:nvPicPr>
        <p:blipFill rotWithShape="1">
          <a:blip r:embed="rId3">
            <a:duotone>
              <a:schemeClr val="accent1">
                <a:shade val="45000"/>
                <a:satMod val="135000"/>
              </a:schemeClr>
              <a:prstClr val="white"/>
            </a:duotone>
            <a:extLst>
              <a:ext uri="{28A0092B-C50C-407E-A947-70E740481C1C}">
                <a14:useLocalDpi xmlns:a14="http://schemas.microsoft.com/office/drawing/2010/main" val="0"/>
              </a:ext>
            </a:extLst>
          </a:blip>
          <a:srcRect l="16375" t="51690" r="6777" b="8375"/>
          <a:stretch/>
        </p:blipFill>
        <p:spPr bwMode="auto">
          <a:xfrm rot="10800000" flipH="1">
            <a:off x="393700" y="0"/>
            <a:ext cx="8434668" cy="4512235"/>
          </a:xfrm>
          <a:prstGeom prst="rect">
            <a:avLst/>
          </a:prstGeom>
          <a:noFill/>
          <a:ln>
            <a:noFill/>
          </a:ln>
          <a:effectLst>
            <a:outerShdw blurRad="50800" dist="38100" dir="2700000" algn="tl" rotWithShape="0">
              <a:srgbClr val="000000">
                <a:alpha val="2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effectLst/>
        </p:spPr>
        <p:txBody>
          <a:bodyPr/>
          <a:lstStyle/>
          <a:p>
            <a:r>
              <a:rPr lang="en-US" dirty="0">
                <a:solidFill>
                  <a:srgbClr val="000000"/>
                </a:solidFill>
                <a:cs typeface="Arial" charset="0"/>
              </a:rPr>
              <a:t>Java EE </a:t>
            </a:r>
            <a:r>
              <a:rPr lang="en-US" dirty="0" smtClean="0">
                <a:solidFill>
                  <a:srgbClr val="000000"/>
                </a:solidFill>
                <a:cs typeface="Arial" charset="0"/>
              </a:rPr>
              <a:t>Journey</a:t>
            </a:r>
            <a:endParaRPr lang="en-US" dirty="0"/>
          </a:p>
        </p:txBody>
      </p:sp>
      <p:grpSp>
        <p:nvGrpSpPr>
          <p:cNvPr id="7" name="Group 6"/>
          <p:cNvGrpSpPr/>
          <p:nvPr/>
        </p:nvGrpSpPr>
        <p:grpSpPr>
          <a:xfrm>
            <a:off x="5601184" y="1209675"/>
            <a:ext cx="3380891" cy="3499045"/>
            <a:chOff x="5601184" y="1209675"/>
            <a:chExt cx="3380891" cy="3499045"/>
          </a:xfrm>
        </p:grpSpPr>
        <p:sp>
          <p:nvSpPr>
            <p:cNvPr id="59" name="Rounded Rectangle 58"/>
            <p:cNvSpPr/>
            <p:nvPr/>
          </p:nvSpPr>
          <p:spPr>
            <a:xfrm>
              <a:off x="5601184" y="1209675"/>
              <a:ext cx="3028466" cy="2817025"/>
            </a:xfrm>
            <a:prstGeom prst="roundRect">
              <a:avLst>
                <a:gd name="adj" fmla="val 12271"/>
              </a:avLst>
            </a:prstGeom>
            <a:solidFill>
              <a:srgbClr val="FBA305"/>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dirty="0"/>
            </a:p>
          </p:txBody>
        </p:sp>
        <p:sp>
          <p:nvSpPr>
            <p:cNvPr id="68" name="Text Box 16"/>
            <p:cNvSpPr txBox="1">
              <a:spLocks noChangeArrowheads="1"/>
            </p:cNvSpPr>
            <p:nvPr/>
          </p:nvSpPr>
          <p:spPr bwMode="auto">
            <a:xfrm>
              <a:off x="6155955" y="1337147"/>
              <a:ext cx="1940295" cy="4184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0" tIns="0" rIns="0" bIns="0" anchor="t" anchorCtr="0"/>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ea typeface="ＭＳ Ｐゴシック" charset="0"/>
                  <a:cs typeface="ＭＳ Ｐゴシック" charset="0"/>
                </a:defRPr>
              </a:lvl1pPr>
              <a:lvl2pPr marL="742950" indent="-28575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ea typeface="ＭＳ Ｐゴシック" charset="0"/>
                </a:defRPr>
              </a:lvl2pPr>
              <a:lvl3pPr marL="11430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ea typeface="ＭＳ Ｐゴシック" charset="0"/>
                </a:defRPr>
              </a:lvl3pPr>
              <a:lvl4pPr marL="16002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ea typeface="ＭＳ Ｐゴシック" charset="0"/>
                </a:defRPr>
              </a:lvl4pPr>
              <a:lvl5pPr marL="20574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ea typeface="ＭＳ Ｐゴシック" charset="0"/>
                </a:defRPr>
              </a:lvl5pPr>
              <a:lvl6pPr marL="25146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ea typeface="ＭＳ Ｐゴシック" charset="0"/>
                </a:defRPr>
              </a:lvl6pPr>
              <a:lvl7pPr marL="29718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ea typeface="ＭＳ Ｐゴシック" charset="0"/>
                </a:defRPr>
              </a:lvl7pPr>
              <a:lvl8pPr marL="34290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ea typeface="ＭＳ Ｐゴシック" charset="0"/>
                </a:defRPr>
              </a:lvl8pPr>
              <a:lvl9pPr marL="38862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ea typeface="ＭＳ Ｐゴシック" charset="0"/>
                </a:defRPr>
              </a:lvl9pPr>
            </a:lstStyle>
            <a:p>
              <a:pPr eaLnBrk="1" hangingPunct="1"/>
              <a:r>
                <a:rPr lang="en-US" sz="3100" b="1" dirty="0" smtClean="0">
                  <a:solidFill>
                    <a:schemeClr val="bg1">
                      <a:lumMod val="95000"/>
                    </a:schemeClr>
                  </a:solidFill>
                  <a:cs typeface="Arial" charset="0"/>
                </a:rPr>
                <a:t>Java </a:t>
              </a:r>
              <a:r>
                <a:rPr lang="en-US" sz="3100" b="1" dirty="0">
                  <a:solidFill>
                    <a:schemeClr val="bg1">
                      <a:lumMod val="95000"/>
                    </a:schemeClr>
                  </a:solidFill>
                  <a:cs typeface="Arial" charset="0"/>
                </a:rPr>
                <a:t>EE </a:t>
              </a:r>
              <a:r>
                <a:rPr lang="en-US" sz="3100" b="1" dirty="0" smtClean="0">
                  <a:solidFill>
                    <a:schemeClr val="bg1">
                      <a:lumMod val="95000"/>
                    </a:schemeClr>
                  </a:solidFill>
                  <a:cs typeface="Arial" charset="0"/>
                </a:rPr>
                <a:t>7</a:t>
              </a:r>
              <a:endParaRPr lang="en-US" sz="3100" b="1" spc="-30" dirty="0">
                <a:solidFill>
                  <a:schemeClr val="bg1">
                    <a:lumMod val="95000"/>
                  </a:schemeClr>
                </a:solidFill>
                <a:cs typeface="Arial" charset="0"/>
              </a:endParaRPr>
            </a:p>
          </p:txBody>
        </p:sp>
        <p:sp>
          <p:nvSpPr>
            <p:cNvPr id="473" name="Text Box 16"/>
            <p:cNvSpPr txBox="1">
              <a:spLocks noChangeArrowheads="1"/>
            </p:cNvSpPr>
            <p:nvPr/>
          </p:nvSpPr>
          <p:spPr bwMode="auto">
            <a:xfrm>
              <a:off x="5848349" y="1781175"/>
              <a:ext cx="2809875" cy="258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0" tIns="0" rIns="0" bIns="0" anchor="b" anchorCtr="0"/>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ea typeface="ＭＳ Ｐゴシック" charset="0"/>
                  <a:cs typeface="ＭＳ Ｐゴシック" charset="0"/>
                </a:defRPr>
              </a:lvl1pPr>
              <a:lvl2pPr marL="742950" indent="-28575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ea typeface="ＭＳ Ｐゴシック" charset="0"/>
                </a:defRPr>
              </a:lvl2pPr>
              <a:lvl3pPr marL="11430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ea typeface="ＭＳ Ｐゴシック" charset="0"/>
                </a:defRPr>
              </a:lvl3pPr>
              <a:lvl4pPr marL="16002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ea typeface="ＭＳ Ｐゴシック" charset="0"/>
                </a:defRPr>
              </a:lvl4pPr>
              <a:lvl5pPr marL="20574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ea typeface="ＭＳ Ｐゴシック" charset="0"/>
                </a:defRPr>
              </a:lvl5pPr>
              <a:lvl6pPr marL="25146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ea typeface="ＭＳ Ｐゴシック" charset="0"/>
                </a:defRPr>
              </a:lvl6pPr>
              <a:lvl7pPr marL="29718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ea typeface="ＭＳ Ｐゴシック" charset="0"/>
                </a:defRPr>
              </a:lvl7pPr>
              <a:lvl8pPr marL="34290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ea typeface="ＭＳ Ｐゴシック" charset="0"/>
                </a:defRPr>
              </a:lvl8pPr>
              <a:lvl9pPr marL="38862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ea typeface="ＭＳ Ｐゴシック" charset="0"/>
                </a:defRPr>
              </a:lvl9pPr>
            </a:lstStyle>
            <a:p>
              <a:pPr eaLnBrk="1" hangingPunct="1"/>
              <a:r>
                <a:rPr lang="en-US" sz="1300" b="1" dirty="0" smtClean="0">
                  <a:solidFill>
                    <a:schemeClr val="bg1"/>
                  </a:solidFill>
                  <a:latin typeface="+mn-lt"/>
                  <a:cs typeface="Arial" charset="0"/>
                </a:rPr>
                <a:t>Developer Productivity &amp; HTML5</a:t>
              </a:r>
              <a:endParaRPr lang="en-US" sz="1300" b="1" dirty="0">
                <a:solidFill>
                  <a:schemeClr val="bg1"/>
                </a:solidFill>
                <a:latin typeface="+mn-lt"/>
                <a:cs typeface="Arial" charset="0"/>
              </a:endParaRPr>
            </a:p>
          </p:txBody>
        </p:sp>
        <p:sp>
          <p:nvSpPr>
            <p:cNvPr id="481" name="Text Box 16"/>
            <p:cNvSpPr txBox="1">
              <a:spLocks noChangeArrowheads="1"/>
            </p:cNvSpPr>
            <p:nvPr/>
          </p:nvSpPr>
          <p:spPr bwMode="auto">
            <a:xfrm rot="19513430">
              <a:off x="7807990" y="3479230"/>
              <a:ext cx="859760" cy="283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0" tIns="0" rIns="0" bIns="0" anchor="t" anchorCtr="0"/>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ea typeface="ＭＳ Ｐゴシック" charset="0"/>
                  <a:cs typeface="ＭＳ Ｐゴシック" charset="0"/>
                </a:defRPr>
              </a:lvl1pPr>
              <a:lvl2pPr marL="742950" indent="-28575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ea typeface="ＭＳ Ｐゴシック" charset="0"/>
                </a:defRPr>
              </a:lvl2pPr>
              <a:lvl3pPr marL="11430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ea typeface="ＭＳ Ｐゴシック" charset="0"/>
                </a:defRPr>
              </a:lvl3pPr>
              <a:lvl4pPr marL="16002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ea typeface="ＭＳ Ｐゴシック" charset="0"/>
                </a:defRPr>
              </a:lvl4pPr>
              <a:lvl5pPr marL="20574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ea typeface="ＭＳ Ｐゴシック" charset="0"/>
                </a:defRPr>
              </a:lvl5pPr>
              <a:lvl6pPr marL="25146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ea typeface="ＭＳ Ｐゴシック" charset="0"/>
                </a:defRPr>
              </a:lvl6pPr>
              <a:lvl7pPr marL="29718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ea typeface="ＭＳ Ｐゴシック" charset="0"/>
                </a:defRPr>
              </a:lvl7pPr>
              <a:lvl8pPr marL="34290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ea typeface="ＭＳ Ｐゴシック" charset="0"/>
                </a:defRPr>
              </a:lvl8pPr>
              <a:lvl9pPr marL="38862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ea typeface="ＭＳ Ｐゴシック" charset="0"/>
                </a:defRPr>
              </a:lvl9pPr>
            </a:lstStyle>
            <a:p>
              <a:pPr eaLnBrk="1" hangingPunct="1">
                <a:lnSpc>
                  <a:spcPct val="80000"/>
                </a:lnSpc>
              </a:pPr>
              <a:r>
                <a:rPr lang="en-US" b="1" dirty="0" smtClean="0">
                  <a:solidFill>
                    <a:schemeClr val="bg1"/>
                  </a:solidFill>
                  <a:latin typeface="+mn-lt"/>
                  <a:cs typeface="Arial" charset="0"/>
                </a:rPr>
                <a:t>32 </a:t>
              </a:r>
              <a:r>
                <a:rPr lang="en-US" sz="1200" b="1" dirty="0" smtClean="0">
                  <a:solidFill>
                    <a:schemeClr val="bg1"/>
                  </a:solidFill>
                  <a:latin typeface="+mn-lt"/>
                  <a:cs typeface="Arial" charset="0"/>
                </a:rPr>
                <a:t>specs</a:t>
              </a:r>
            </a:p>
          </p:txBody>
        </p:sp>
        <p:cxnSp>
          <p:nvCxnSpPr>
            <p:cNvPr id="178" name="Straight Arrow Connector 177"/>
            <p:cNvCxnSpPr/>
            <p:nvPr/>
          </p:nvCxnSpPr>
          <p:spPr>
            <a:xfrm>
              <a:off x="5605089" y="4210946"/>
              <a:ext cx="3376986" cy="0"/>
            </a:xfrm>
            <a:prstGeom prst="straightConnector1">
              <a:avLst/>
            </a:prstGeom>
            <a:ln w="76200" cap="rnd" cmpd="sng">
              <a:solidFill>
                <a:srgbClr val="E48905"/>
              </a:solidFill>
              <a:tailEnd type="arrow" w="sm" len="sm"/>
            </a:ln>
            <a:effectLst>
              <a:outerShdw blurRad="50800" dist="38100" dir="2700000" algn="tl" rotWithShape="0">
                <a:srgbClr val="000000">
                  <a:alpha val="25000"/>
                </a:srgbClr>
              </a:outerShdw>
            </a:effectLst>
          </p:spPr>
          <p:style>
            <a:lnRef idx="2">
              <a:schemeClr val="accent1"/>
            </a:lnRef>
            <a:fillRef idx="0">
              <a:schemeClr val="accent1"/>
            </a:fillRef>
            <a:effectRef idx="1">
              <a:schemeClr val="accent1"/>
            </a:effectRef>
            <a:fontRef idx="minor">
              <a:schemeClr val="tx1"/>
            </a:fontRef>
          </p:style>
        </p:cxnSp>
        <p:sp>
          <p:nvSpPr>
            <p:cNvPr id="179" name="Text Box 19"/>
            <p:cNvSpPr txBox="1">
              <a:spLocks noChangeArrowheads="1"/>
            </p:cNvSpPr>
            <p:nvPr/>
          </p:nvSpPr>
          <p:spPr bwMode="auto">
            <a:xfrm>
              <a:off x="5699091" y="4274580"/>
              <a:ext cx="987459" cy="434140"/>
            </a:xfrm>
            <a:prstGeom prst="rect">
              <a:avLst/>
            </a:prstGeom>
            <a:noFill/>
            <a:ln>
              <a:noFill/>
            </a:ln>
            <a:effectLst>
              <a:outerShdw blurRad="50800" dist="38100" dir="2700000" algn="tl" rotWithShape="0">
                <a:srgbClr val="000000">
                  <a:alpha val="2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square" lIns="0" tIns="0" rIns="0" bIns="0"/>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ea typeface="ＭＳ Ｐゴシック" charset="0"/>
                  <a:cs typeface="ＭＳ Ｐゴシック" charset="0"/>
                </a:defRPr>
              </a:lvl1pPr>
              <a:lvl2pPr marL="742950" indent="-28575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ea typeface="ＭＳ Ｐゴシック" charset="0"/>
                </a:defRPr>
              </a:lvl2pPr>
              <a:lvl3pPr marL="11430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ea typeface="ＭＳ Ｐゴシック" charset="0"/>
                </a:defRPr>
              </a:lvl3pPr>
              <a:lvl4pPr marL="16002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ea typeface="ＭＳ Ｐゴシック" charset="0"/>
                </a:defRPr>
              </a:lvl4pPr>
              <a:lvl5pPr marL="20574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ea typeface="ＭＳ Ｐゴシック" charset="0"/>
                </a:defRPr>
              </a:lvl5pPr>
              <a:lvl6pPr marL="25146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ea typeface="ＭＳ Ｐゴシック" charset="0"/>
                </a:defRPr>
              </a:lvl6pPr>
              <a:lvl7pPr marL="29718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ea typeface="ＭＳ Ｐゴシック" charset="0"/>
                </a:defRPr>
              </a:lvl7pPr>
              <a:lvl8pPr marL="34290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ea typeface="ＭＳ Ｐゴシック" charset="0"/>
                </a:defRPr>
              </a:lvl8pPr>
              <a:lvl9pPr marL="38862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ea typeface="ＭＳ Ｐゴシック" charset="0"/>
                </a:defRPr>
              </a:lvl9pPr>
            </a:lstStyle>
            <a:p>
              <a:pPr eaLnBrk="1" hangingPunct="1"/>
              <a:r>
                <a:rPr lang="en-US" sz="1200" b="1" dirty="0" smtClean="0">
                  <a:solidFill>
                    <a:srgbClr val="F79403"/>
                  </a:solidFill>
                  <a:latin typeface="+mn-lt"/>
                  <a:cs typeface="Arial" charset="0"/>
                </a:rPr>
                <a:t>2013 - Future</a:t>
              </a:r>
              <a:endParaRPr lang="en-US" sz="1200" b="1" dirty="0">
                <a:solidFill>
                  <a:srgbClr val="F79403"/>
                </a:solidFill>
                <a:latin typeface="+mn-lt"/>
                <a:cs typeface="Arial" charset="0"/>
              </a:endParaRPr>
            </a:p>
          </p:txBody>
        </p:sp>
        <p:grpSp>
          <p:nvGrpSpPr>
            <p:cNvPr id="64" name="Group 63"/>
            <p:cNvGrpSpPr/>
            <p:nvPr/>
          </p:nvGrpSpPr>
          <p:grpSpPr>
            <a:xfrm>
              <a:off x="6198486" y="2162026"/>
              <a:ext cx="1779495" cy="1657499"/>
              <a:chOff x="6274686" y="2219176"/>
              <a:chExt cx="1564749" cy="1457475"/>
            </a:xfrm>
            <a:effectLst>
              <a:outerShdw blurRad="50800" dist="38100" dir="2700000" algn="tl" rotWithShape="0">
                <a:srgbClr val="000000">
                  <a:alpha val="25000"/>
                </a:srgbClr>
              </a:outerShdw>
            </a:effectLst>
          </p:grpSpPr>
          <p:pic>
            <p:nvPicPr>
              <p:cNvPr id="182" name="Picture 181" descr="TransLatGlobe.png"/>
              <p:cNvPicPr>
                <a:picLocks noChangeAspect="1"/>
              </p:cNvPicPr>
              <p:nvPr/>
            </p:nvPicPr>
            <p:blipFill>
              <a:blip r:embed="rId4" cstate="screen">
                <a:lum bright="10000" contrast="-3000"/>
                <a:extLst>
                  <a:ext uri="{28A0092B-C50C-407E-A947-70E740481C1C}">
                    <a14:useLocalDpi xmlns:a14="http://schemas.microsoft.com/office/drawing/2010/main"/>
                  </a:ext>
                </a:extLst>
              </a:blip>
              <a:srcRect/>
              <a:stretch>
                <a:fillRect/>
              </a:stretch>
            </p:blipFill>
            <p:spPr>
              <a:xfrm>
                <a:off x="6487301" y="2346473"/>
                <a:ext cx="1284541" cy="1330178"/>
              </a:xfrm>
              <a:prstGeom prst="rect">
                <a:avLst/>
              </a:prstGeom>
              <a:effectLst>
                <a:outerShdw blurRad="193675" dir="5400000" sx="90000" sy="-19000">
                  <a:srgbClr val="000000">
                    <a:alpha val="18000"/>
                  </a:srgbClr>
                </a:outerShdw>
              </a:effectLst>
            </p:spPr>
          </p:pic>
          <p:pic>
            <p:nvPicPr>
              <p:cNvPr id="176" name="Picture 1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74686" y="2219176"/>
                <a:ext cx="752625" cy="752624"/>
              </a:xfrm>
              <a:prstGeom prst="rect">
                <a:avLst/>
              </a:prstGeom>
              <a:noFill/>
              <a:ln>
                <a:noFill/>
              </a:ln>
              <a:effectLst>
                <a:outerShdw blurRad="228600" dist="114300" dir="9300000" algn="ctr" rotWithShape="0">
                  <a:srgbClr val="000000">
                    <a:alpha val="17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184" name="Picture 4" descr="Administration.pn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339528" y="2257425"/>
                <a:ext cx="499907" cy="729222"/>
              </a:xfrm>
              <a:prstGeom prst="rect">
                <a:avLst/>
              </a:prstGeom>
              <a:noFill/>
              <a:ln>
                <a:noFill/>
              </a:ln>
              <a:effectLst>
                <a:outerShdw blurRad="190500" dist="139700" dir="8160000" algn="ctr" rotWithShape="0">
                  <a:srgbClr val="000000">
                    <a:alpha val="4313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5" name="Picture 22" descr="Java_blk_rgb.png"/>
              <p:cNvPicPr>
                <a:picLocks noChangeAspect="1"/>
              </p:cNvPicPr>
              <p:nvPr/>
            </p:nvPicPr>
            <p:blipFill>
              <a:blip r:embed="rId7">
                <a:extLst>
                  <a:ext uri="{28A0092B-C50C-407E-A947-70E740481C1C}">
                    <a14:useLocalDpi xmlns:a14="http://schemas.microsoft.com/office/drawing/2010/main" val="0"/>
                  </a:ext>
                </a:extLst>
              </a:blip>
              <a:srcRect l="42754" t="37866"/>
              <a:stretch>
                <a:fillRect/>
              </a:stretch>
            </p:blipFill>
            <p:spPr bwMode="auto">
              <a:xfrm>
                <a:off x="6855186" y="3110026"/>
                <a:ext cx="685746" cy="409174"/>
              </a:xfrm>
              <a:prstGeom prst="rect">
                <a:avLst/>
              </a:prstGeom>
              <a:noFill/>
              <a:ln>
                <a:noFill/>
              </a:ln>
              <a:effectLst>
                <a:outerShdw blurRad="50800" dist="12700" dir="7320000" algn="ctr" rotWithShape="0">
                  <a:schemeClr val="bg1">
                    <a:alpha val="86000"/>
                  </a:schemeClr>
                </a:outerShdw>
              </a:effectLst>
              <a:extLst>
                <a:ext uri="{91240B29-F687-4f45-9708-019B960494DF}">
                  <a14:hiddenLine xmlns:a14="http://schemas.microsoft.com/office/drawing/2010/main" w="9525">
                    <a:solidFill>
                      <a:srgbClr val="000000"/>
                    </a:solidFill>
                    <a:miter lim="800000"/>
                    <a:headEnd/>
                    <a:tailEnd/>
                  </a14:hiddenLine>
                </a:ext>
              </a:extLst>
            </p:spPr>
          </p:pic>
        </p:grpSp>
      </p:grpSp>
      <p:grpSp>
        <p:nvGrpSpPr>
          <p:cNvPr id="4" name="Group 3"/>
          <p:cNvGrpSpPr/>
          <p:nvPr/>
        </p:nvGrpSpPr>
        <p:grpSpPr>
          <a:xfrm>
            <a:off x="560039" y="2334425"/>
            <a:ext cx="1941860" cy="2374295"/>
            <a:chOff x="560039" y="2334425"/>
            <a:chExt cx="1941860" cy="2374295"/>
          </a:xfrm>
        </p:grpSpPr>
        <p:grpSp>
          <p:nvGrpSpPr>
            <p:cNvPr id="5" name="Group 8"/>
            <p:cNvGrpSpPr/>
            <p:nvPr/>
          </p:nvGrpSpPr>
          <p:grpSpPr>
            <a:xfrm>
              <a:off x="560039" y="2334425"/>
              <a:ext cx="1897411" cy="2374295"/>
              <a:chOff x="560039" y="2334425"/>
              <a:chExt cx="1897411" cy="2374295"/>
            </a:xfrm>
            <a:effectLst>
              <a:outerShdw blurRad="50800" dist="38100" dir="2700000" algn="tl" rotWithShape="0">
                <a:srgbClr val="000000">
                  <a:alpha val="25000"/>
                </a:srgbClr>
              </a:outerShdw>
            </a:effectLst>
          </p:grpSpPr>
          <p:sp>
            <p:nvSpPr>
              <p:cNvPr id="56" name="Rounded Rectangle 55"/>
              <p:cNvSpPr/>
              <p:nvPr/>
            </p:nvSpPr>
            <p:spPr>
              <a:xfrm>
                <a:off x="560039" y="2334425"/>
                <a:ext cx="1706911" cy="1701800"/>
              </a:xfrm>
              <a:prstGeom prst="roundRect">
                <a:avLst>
                  <a:gd name="adj" fmla="val 12271"/>
                </a:avLst>
              </a:prstGeom>
              <a:solidFill>
                <a:schemeClr val="bg1">
                  <a:lumMod val="50000"/>
                </a:schemeClr>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dirty="0"/>
              </a:p>
            </p:txBody>
          </p:sp>
          <p:cxnSp>
            <p:nvCxnSpPr>
              <p:cNvPr id="436" name="Straight Arrow Connector 435"/>
              <p:cNvCxnSpPr/>
              <p:nvPr/>
            </p:nvCxnSpPr>
            <p:spPr>
              <a:xfrm flipV="1">
                <a:off x="609600" y="4201423"/>
                <a:ext cx="1847850" cy="1"/>
              </a:xfrm>
              <a:prstGeom prst="straightConnector1">
                <a:avLst/>
              </a:prstGeom>
              <a:ln w="76200" cap="rnd" cmpd="sng">
                <a:solidFill>
                  <a:schemeClr val="bg2">
                    <a:lumMod val="75000"/>
                  </a:schemeClr>
                </a:solidFill>
                <a:tailEnd type="arrow" w="sm" len="sm"/>
              </a:ln>
              <a:effectLst/>
            </p:spPr>
            <p:style>
              <a:lnRef idx="2">
                <a:schemeClr val="accent1"/>
              </a:lnRef>
              <a:fillRef idx="0">
                <a:schemeClr val="accent1"/>
              </a:fillRef>
              <a:effectRef idx="1">
                <a:schemeClr val="accent1"/>
              </a:effectRef>
              <a:fontRef idx="minor">
                <a:schemeClr val="tx1"/>
              </a:fontRef>
            </p:style>
          </p:cxnSp>
          <p:sp>
            <p:nvSpPr>
              <p:cNvPr id="70" name="Text Box 19"/>
              <p:cNvSpPr txBox="1">
                <a:spLocks noChangeArrowheads="1"/>
              </p:cNvSpPr>
              <p:nvPr/>
            </p:nvSpPr>
            <p:spPr bwMode="auto">
              <a:xfrm>
                <a:off x="712697" y="4274580"/>
                <a:ext cx="1122738" cy="4341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square" lIns="0" tIns="0" rIns="0" bIns="0"/>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ea typeface="ＭＳ Ｐゴシック" charset="0"/>
                    <a:cs typeface="ＭＳ Ｐゴシック" charset="0"/>
                  </a:defRPr>
                </a:lvl1pPr>
                <a:lvl2pPr marL="742950" indent="-28575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ea typeface="ＭＳ Ｐゴシック" charset="0"/>
                  </a:defRPr>
                </a:lvl2pPr>
                <a:lvl3pPr marL="11430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ea typeface="ＭＳ Ｐゴシック" charset="0"/>
                  </a:defRPr>
                </a:lvl3pPr>
                <a:lvl4pPr marL="16002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ea typeface="ＭＳ Ｐゴシック" charset="0"/>
                  </a:defRPr>
                </a:lvl4pPr>
                <a:lvl5pPr marL="20574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ea typeface="ＭＳ Ｐゴシック" charset="0"/>
                  </a:defRPr>
                </a:lvl5pPr>
                <a:lvl6pPr marL="25146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ea typeface="ＭＳ Ｐゴシック" charset="0"/>
                  </a:defRPr>
                </a:lvl6pPr>
                <a:lvl7pPr marL="29718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ea typeface="ＭＳ Ｐゴシック" charset="0"/>
                  </a:defRPr>
                </a:lvl7pPr>
                <a:lvl8pPr marL="34290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ea typeface="ＭＳ Ｐゴシック" charset="0"/>
                  </a:defRPr>
                </a:lvl8pPr>
                <a:lvl9pPr marL="38862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ea typeface="ＭＳ Ｐゴシック" charset="0"/>
                  </a:defRPr>
                </a:lvl9pPr>
              </a:lstStyle>
              <a:p>
                <a:pPr eaLnBrk="1" hangingPunct="1"/>
                <a:r>
                  <a:rPr lang="en-US" sz="1200" b="1" dirty="0" smtClean="0">
                    <a:solidFill>
                      <a:srgbClr val="7A7A7A"/>
                    </a:solidFill>
                    <a:latin typeface="+mn-lt"/>
                    <a:cs typeface="Arial" charset="0"/>
                  </a:rPr>
                  <a:t>1998-2004</a:t>
                </a:r>
                <a:endParaRPr lang="en-US" sz="1200" b="1" dirty="0">
                  <a:solidFill>
                    <a:srgbClr val="7A7A7A"/>
                  </a:solidFill>
                  <a:latin typeface="+mn-lt"/>
                  <a:cs typeface="Arial" charset="0"/>
                </a:endParaRPr>
              </a:p>
            </p:txBody>
          </p:sp>
          <p:sp>
            <p:nvSpPr>
              <p:cNvPr id="468" name="Text Box 10"/>
              <p:cNvSpPr txBox="1">
                <a:spLocks noChangeArrowheads="1"/>
              </p:cNvSpPr>
              <p:nvPr/>
            </p:nvSpPr>
            <p:spPr bwMode="auto">
              <a:xfrm>
                <a:off x="731520" y="2353565"/>
                <a:ext cx="1038518" cy="492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0" tIns="0" rIns="0" bIns="0" anchor="b" anchorCtr="0"/>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ea typeface="ＭＳ Ｐゴシック" charset="0"/>
                    <a:cs typeface="ＭＳ Ｐゴシック" charset="0"/>
                  </a:defRPr>
                </a:lvl1pPr>
                <a:lvl2pPr marL="742950" indent="-28575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ea typeface="ＭＳ Ｐゴシック" charset="0"/>
                  </a:defRPr>
                </a:lvl2pPr>
                <a:lvl3pPr marL="11430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ea typeface="ＭＳ Ｐゴシック" charset="0"/>
                  </a:defRPr>
                </a:lvl3pPr>
                <a:lvl4pPr marL="16002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ea typeface="ＭＳ Ｐゴシック" charset="0"/>
                  </a:defRPr>
                </a:lvl4pPr>
                <a:lvl5pPr marL="20574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ea typeface="ＭＳ Ｐゴシック" charset="0"/>
                  </a:defRPr>
                </a:lvl5pPr>
                <a:lvl6pPr marL="25146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ea typeface="ＭＳ Ｐゴシック" charset="0"/>
                  </a:defRPr>
                </a:lvl6pPr>
                <a:lvl7pPr marL="29718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ea typeface="ＭＳ Ｐゴシック" charset="0"/>
                  </a:defRPr>
                </a:lvl7pPr>
                <a:lvl8pPr marL="34290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ea typeface="ＭＳ Ｐゴシック" charset="0"/>
                  </a:defRPr>
                </a:lvl8pPr>
                <a:lvl9pPr marL="38862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ea typeface="ＭＳ Ｐゴシック" charset="0"/>
                  </a:defRPr>
                </a:lvl9pPr>
              </a:lstStyle>
              <a:p>
                <a:pPr eaLnBrk="1" hangingPunct="1"/>
                <a:r>
                  <a:rPr lang="en-US" sz="1100" b="1" dirty="0">
                    <a:solidFill>
                      <a:schemeClr val="bg1"/>
                    </a:solidFill>
                    <a:latin typeface="+mn-lt"/>
                    <a:cs typeface="Arial" charset="0"/>
                  </a:rPr>
                  <a:t>Enterprise </a:t>
                </a:r>
                <a:r>
                  <a:rPr lang="en-US" sz="1100" b="1" dirty="0" smtClean="0">
                    <a:solidFill>
                      <a:schemeClr val="bg1"/>
                    </a:solidFill>
                    <a:latin typeface="+mn-lt"/>
                    <a:cs typeface="Arial" charset="0"/>
                  </a:rPr>
                  <a:t/>
                </a:r>
                <a:br>
                  <a:rPr lang="en-US" sz="1100" b="1" dirty="0" smtClean="0">
                    <a:solidFill>
                      <a:schemeClr val="bg1"/>
                    </a:solidFill>
                    <a:latin typeface="+mn-lt"/>
                    <a:cs typeface="Arial" charset="0"/>
                  </a:rPr>
                </a:br>
                <a:r>
                  <a:rPr lang="en-US" sz="1100" b="1" dirty="0" smtClean="0">
                    <a:solidFill>
                      <a:schemeClr val="bg1"/>
                    </a:solidFill>
                    <a:latin typeface="+mn-lt"/>
                    <a:cs typeface="Arial" charset="0"/>
                  </a:rPr>
                  <a:t>Java Platform</a:t>
                </a:r>
                <a:endParaRPr lang="en-US" sz="1100" b="1" dirty="0">
                  <a:solidFill>
                    <a:schemeClr val="bg1"/>
                  </a:solidFill>
                  <a:latin typeface="+mn-lt"/>
                  <a:cs typeface="Arial" charset="0"/>
                </a:endParaRPr>
              </a:p>
            </p:txBody>
          </p:sp>
          <p:sp>
            <p:nvSpPr>
              <p:cNvPr id="469" name="Text Box 8"/>
              <p:cNvSpPr txBox="1">
                <a:spLocks noChangeArrowheads="1"/>
              </p:cNvSpPr>
              <p:nvPr/>
            </p:nvSpPr>
            <p:spPr bwMode="auto">
              <a:xfrm>
                <a:off x="731520" y="2946940"/>
                <a:ext cx="989653" cy="33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0" tIns="0" rIns="0" bIns="0" anchor="b" anchorCtr="0"/>
              <a:lstStyle>
                <a:defPPr>
                  <a:defRPr lang="en-US"/>
                </a:defPPr>
                <a:lvl1pPr eaLnBrk="1" hangingPunct="1">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050" b="1">
                    <a:solidFill>
                      <a:schemeClr val="bg2">
                        <a:lumMod val="75000"/>
                      </a:schemeClr>
                    </a:solidFill>
                    <a:latin typeface="+mn-lt"/>
                    <a:ea typeface="ＭＳ Ｐゴシック" charset="0"/>
                    <a:cs typeface="Arial" charset="0"/>
                  </a:defRPr>
                </a:lvl1pPr>
                <a:lvl2pPr marL="742950" indent="-28575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latin typeface="Arial" charset="0"/>
                    <a:ea typeface="ＭＳ Ｐゴシック" charset="0"/>
                  </a:defRPr>
                </a:lvl2pPr>
                <a:lvl3pPr marL="11430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latin typeface="Arial" charset="0"/>
                    <a:ea typeface="ＭＳ Ｐゴシック" charset="0"/>
                  </a:defRPr>
                </a:lvl3pPr>
                <a:lvl4pPr marL="16002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latin typeface="Arial" charset="0"/>
                    <a:ea typeface="ＭＳ Ｐゴシック" charset="0"/>
                  </a:defRPr>
                </a:lvl4pPr>
                <a:lvl5pPr marL="20574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latin typeface="Arial" charset="0"/>
                    <a:ea typeface="ＭＳ Ｐゴシック" charset="0"/>
                  </a:defRPr>
                </a:lvl5pPr>
                <a:lvl6pPr marL="25146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latin typeface="Arial" charset="0"/>
                    <a:ea typeface="ＭＳ Ｐゴシック" charset="0"/>
                  </a:defRPr>
                </a:lvl6pPr>
                <a:lvl7pPr marL="29718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latin typeface="Arial" charset="0"/>
                    <a:ea typeface="ＭＳ Ｐゴシック" charset="0"/>
                  </a:defRPr>
                </a:lvl7pPr>
                <a:lvl8pPr marL="34290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latin typeface="Arial" charset="0"/>
                    <a:ea typeface="ＭＳ Ｐゴシック" charset="0"/>
                  </a:defRPr>
                </a:lvl8pPr>
                <a:lvl9pPr marL="38862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latin typeface="Arial" charset="0"/>
                    <a:ea typeface="ＭＳ Ｐゴシック" charset="0"/>
                  </a:defRPr>
                </a:lvl9pPr>
              </a:lstStyle>
              <a:p>
                <a:r>
                  <a:rPr lang="en-US" sz="1100" dirty="0">
                    <a:solidFill>
                      <a:schemeClr val="bg1"/>
                    </a:solidFill>
                  </a:rPr>
                  <a:t>Robustness </a:t>
                </a:r>
              </a:p>
            </p:txBody>
          </p:sp>
          <p:sp>
            <p:nvSpPr>
              <p:cNvPr id="470" name="Text Box 9"/>
              <p:cNvSpPr txBox="1">
                <a:spLocks noChangeArrowheads="1"/>
              </p:cNvSpPr>
              <p:nvPr/>
            </p:nvSpPr>
            <p:spPr bwMode="auto">
              <a:xfrm>
                <a:off x="731520" y="3465045"/>
                <a:ext cx="871044" cy="37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0" tIns="0" rIns="0" bIns="0" anchor="b" anchorCtr="0"/>
              <a:lstStyle>
                <a:defPPr>
                  <a:defRPr lang="en-US"/>
                </a:defPPr>
                <a:lvl1pPr eaLnBrk="1" hangingPunct="1">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050" b="1">
                    <a:solidFill>
                      <a:schemeClr val="bg2">
                        <a:lumMod val="75000"/>
                      </a:schemeClr>
                    </a:solidFill>
                    <a:latin typeface="+mn-lt"/>
                    <a:ea typeface="ＭＳ Ｐゴシック" charset="0"/>
                    <a:cs typeface="Arial" charset="0"/>
                  </a:defRPr>
                </a:lvl1pPr>
                <a:lvl2pPr marL="742950" indent="-28575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latin typeface="Arial" charset="0"/>
                    <a:ea typeface="ＭＳ Ｐゴシック" charset="0"/>
                  </a:defRPr>
                </a:lvl2pPr>
                <a:lvl3pPr marL="11430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latin typeface="Arial" charset="0"/>
                    <a:ea typeface="ＭＳ Ｐゴシック" charset="0"/>
                  </a:defRPr>
                </a:lvl3pPr>
                <a:lvl4pPr marL="16002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latin typeface="Arial" charset="0"/>
                    <a:ea typeface="ＭＳ Ｐゴシック" charset="0"/>
                  </a:defRPr>
                </a:lvl4pPr>
                <a:lvl5pPr marL="20574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latin typeface="Arial" charset="0"/>
                    <a:ea typeface="ＭＳ Ｐゴシック" charset="0"/>
                  </a:defRPr>
                </a:lvl5pPr>
                <a:lvl6pPr marL="25146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latin typeface="Arial" charset="0"/>
                    <a:ea typeface="ＭＳ Ｐゴシック" charset="0"/>
                  </a:defRPr>
                </a:lvl6pPr>
                <a:lvl7pPr marL="29718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latin typeface="Arial" charset="0"/>
                    <a:ea typeface="ＭＳ Ｐゴシック" charset="0"/>
                  </a:defRPr>
                </a:lvl7pPr>
                <a:lvl8pPr marL="34290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latin typeface="Arial" charset="0"/>
                    <a:ea typeface="ＭＳ Ｐゴシック" charset="0"/>
                  </a:defRPr>
                </a:lvl8pPr>
                <a:lvl9pPr marL="38862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latin typeface="Arial" charset="0"/>
                    <a:ea typeface="ＭＳ Ｐゴシック" charset="0"/>
                  </a:defRPr>
                </a:lvl9pPr>
              </a:lstStyle>
              <a:p>
                <a:r>
                  <a:rPr lang="en-US" sz="1100" dirty="0">
                    <a:solidFill>
                      <a:schemeClr val="bg1"/>
                    </a:solidFill>
                  </a:rPr>
                  <a:t>Web </a:t>
                </a:r>
                <a:br>
                  <a:rPr lang="en-US" sz="1100" dirty="0">
                    <a:solidFill>
                      <a:schemeClr val="bg1"/>
                    </a:solidFill>
                  </a:rPr>
                </a:br>
                <a:r>
                  <a:rPr lang="en-US" sz="1100" dirty="0">
                    <a:solidFill>
                      <a:schemeClr val="bg1"/>
                    </a:solidFill>
                  </a:rPr>
                  <a:t>Services</a:t>
                </a:r>
              </a:p>
            </p:txBody>
          </p:sp>
        </p:grpSp>
        <p:sp>
          <p:nvSpPr>
            <p:cNvPr id="174" name="TextBox 173"/>
            <p:cNvSpPr txBox="1"/>
            <p:nvPr/>
          </p:nvSpPr>
          <p:spPr>
            <a:xfrm rot="19811703">
              <a:off x="1511299" y="3277202"/>
              <a:ext cx="990600" cy="538609"/>
            </a:xfrm>
            <a:prstGeom prst="rect">
              <a:avLst/>
            </a:prstGeom>
            <a:noFill/>
            <a:effectLst>
              <a:outerShdw blurRad="50800" dist="38100" dir="2700000" algn="tl" rotWithShape="0">
                <a:srgbClr val="000000">
                  <a:alpha val="25000"/>
                </a:srgbClr>
              </a:outerShdw>
            </a:effectLst>
          </p:spPr>
          <p:txBody>
            <a:bodyPr wrap="square" rtlCol="0">
              <a:spAutoFit/>
            </a:bodyPr>
            <a:lstStyle/>
            <a:p>
              <a:r>
                <a:rPr lang="en-US" sz="2000" b="1" dirty="0" smtClean="0">
                  <a:solidFill>
                    <a:schemeClr val="bg1"/>
                  </a:solidFill>
                </a:rPr>
                <a:t>J2EE</a:t>
              </a:r>
            </a:p>
            <a:p>
              <a:r>
                <a:rPr lang="en-US" sz="900" b="1" dirty="0" smtClean="0">
                  <a:solidFill>
                    <a:schemeClr val="bg1"/>
                  </a:solidFill>
                </a:rPr>
                <a:t>20 specs</a:t>
              </a:r>
            </a:p>
          </p:txBody>
        </p:sp>
      </p:grpSp>
      <p:grpSp>
        <p:nvGrpSpPr>
          <p:cNvPr id="6" name="Group 5"/>
          <p:cNvGrpSpPr/>
          <p:nvPr/>
        </p:nvGrpSpPr>
        <p:grpSpPr>
          <a:xfrm>
            <a:off x="2767109" y="1838325"/>
            <a:ext cx="2676619" cy="2860870"/>
            <a:chOff x="2767109" y="1838325"/>
            <a:chExt cx="2676619" cy="2860870"/>
          </a:xfrm>
        </p:grpSpPr>
        <p:sp>
          <p:nvSpPr>
            <p:cNvPr id="169" name="Rounded Rectangle 168"/>
            <p:cNvSpPr/>
            <p:nvPr/>
          </p:nvSpPr>
          <p:spPr>
            <a:xfrm>
              <a:off x="2767109" y="1838325"/>
              <a:ext cx="2290666" cy="2197900"/>
            </a:xfrm>
            <a:prstGeom prst="roundRect">
              <a:avLst>
                <a:gd name="adj" fmla="val 12271"/>
              </a:avLst>
            </a:prstGeom>
            <a:solidFill>
              <a:schemeClr val="accent1"/>
            </a:solidFill>
            <a:ln>
              <a:noFill/>
            </a:ln>
            <a:effectLst>
              <a:outerShdw blurRad="50800" dist="38100" dir="2700000" algn="tl" rotWithShape="0">
                <a:srgbClr val="000000">
                  <a:alpha val="2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dirty="0"/>
            </a:p>
          </p:txBody>
        </p:sp>
        <p:cxnSp>
          <p:nvCxnSpPr>
            <p:cNvPr id="441" name="Straight Arrow Connector 440"/>
            <p:cNvCxnSpPr/>
            <p:nvPr/>
          </p:nvCxnSpPr>
          <p:spPr>
            <a:xfrm>
              <a:off x="2842839" y="4201421"/>
              <a:ext cx="2453061" cy="0"/>
            </a:xfrm>
            <a:prstGeom prst="straightConnector1">
              <a:avLst/>
            </a:prstGeom>
            <a:ln w="76200" cap="rnd" cmpd="sng">
              <a:solidFill>
                <a:schemeClr val="accent1"/>
              </a:solidFill>
              <a:tailEnd type="arrow" w="sm" len="sm"/>
            </a:ln>
            <a:effectLst>
              <a:outerShdw blurRad="50800" dist="38100" dir="2700000" algn="tl" rotWithShape="0">
                <a:srgbClr val="000000">
                  <a:alpha val="25000"/>
                </a:srgbClr>
              </a:outerShdw>
            </a:effectLst>
          </p:spPr>
          <p:style>
            <a:lnRef idx="2">
              <a:schemeClr val="accent1"/>
            </a:lnRef>
            <a:fillRef idx="0">
              <a:schemeClr val="accent1"/>
            </a:fillRef>
            <a:effectRef idx="1">
              <a:schemeClr val="accent1"/>
            </a:effectRef>
            <a:fontRef idx="minor">
              <a:schemeClr val="tx1"/>
            </a:fontRef>
          </p:style>
        </p:cxnSp>
        <p:sp>
          <p:nvSpPr>
            <p:cNvPr id="71" name="Text Box 19"/>
            <p:cNvSpPr txBox="1">
              <a:spLocks noChangeArrowheads="1"/>
            </p:cNvSpPr>
            <p:nvPr/>
          </p:nvSpPr>
          <p:spPr bwMode="auto">
            <a:xfrm>
              <a:off x="2936841" y="4265055"/>
              <a:ext cx="987459" cy="4341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square" lIns="0" tIns="0" rIns="0" bIns="0"/>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ea typeface="ＭＳ Ｐゴシック" charset="0"/>
                  <a:cs typeface="ＭＳ Ｐゴシック" charset="0"/>
                </a:defRPr>
              </a:lvl1pPr>
              <a:lvl2pPr marL="742950" indent="-28575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ea typeface="ＭＳ Ｐゴシック" charset="0"/>
                </a:defRPr>
              </a:lvl2pPr>
              <a:lvl3pPr marL="11430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ea typeface="ＭＳ Ｐゴシック" charset="0"/>
                </a:defRPr>
              </a:lvl3pPr>
              <a:lvl4pPr marL="16002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ea typeface="ＭＳ Ｐゴシック" charset="0"/>
                </a:defRPr>
              </a:lvl4pPr>
              <a:lvl5pPr marL="20574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ea typeface="ＭＳ Ｐゴシック" charset="0"/>
                </a:defRPr>
              </a:lvl5pPr>
              <a:lvl6pPr marL="25146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ea typeface="ＭＳ Ｐゴシック" charset="0"/>
                </a:defRPr>
              </a:lvl6pPr>
              <a:lvl7pPr marL="29718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ea typeface="ＭＳ Ｐゴシック" charset="0"/>
                </a:defRPr>
              </a:lvl7pPr>
              <a:lvl8pPr marL="34290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ea typeface="ＭＳ Ｐゴシック" charset="0"/>
                </a:defRPr>
              </a:lvl8pPr>
              <a:lvl9pPr marL="38862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ea typeface="ＭＳ Ｐゴシック" charset="0"/>
                </a:defRPr>
              </a:lvl9pPr>
            </a:lstStyle>
            <a:p>
              <a:pPr eaLnBrk="1" hangingPunct="1"/>
              <a:r>
                <a:rPr lang="en-US" sz="1200" b="1" dirty="0" smtClean="0">
                  <a:solidFill>
                    <a:schemeClr val="accent1"/>
                  </a:solidFill>
                  <a:latin typeface="+mn-lt"/>
                  <a:cs typeface="Arial" charset="0"/>
                </a:rPr>
                <a:t>2005-2012</a:t>
              </a:r>
              <a:endParaRPr lang="en-US" sz="1200" b="1" dirty="0">
                <a:solidFill>
                  <a:schemeClr val="accent1"/>
                </a:solidFill>
                <a:latin typeface="+mn-lt"/>
                <a:cs typeface="Arial" charset="0"/>
              </a:endParaRPr>
            </a:p>
          </p:txBody>
        </p:sp>
        <p:sp>
          <p:nvSpPr>
            <p:cNvPr id="471" name="Text Box 15"/>
            <p:cNvSpPr txBox="1">
              <a:spLocks noChangeArrowheads="1"/>
            </p:cNvSpPr>
            <p:nvPr/>
          </p:nvSpPr>
          <p:spPr bwMode="auto">
            <a:xfrm>
              <a:off x="3017520" y="2126940"/>
              <a:ext cx="1411605" cy="500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0" tIns="0" rIns="0" bIns="0" anchor="b" anchorCtr="0"/>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ea typeface="ＭＳ Ｐゴシック" charset="0"/>
                  <a:cs typeface="ＭＳ Ｐゴシック" charset="0"/>
                </a:defRPr>
              </a:lvl1pPr>
              <a:lvl2pPr marL="742950" indent="-28575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ea typeface="ＭＳ Ｐゴシック" charset="0"/>
                </a:defRPr>
              </a:lvl2pPr>
              <a:lvl3pPr marL="11430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ea typeface="ＭＳ Ｐゴシック" charset="0"/>
                </a:defRPr>
              </a:lvl3pPr>
              <a:lvl4pPr marL="16002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ea typeface="ＭＳ Ｐゴシック" charset="0"/>
                </a:defRPr>
              </a:lvl4pPr>
              <a:lvl5pPr marL="20574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ea typeface="ＭＳ Ｐゴシック" charset="0"/>
                </a:defRPr>
              </a:lvl5pPr>
              <a:lvl6pPr marL="25146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ea typeface="ＭＳ Ｐゴシック" charset="0"/>
                </a:defRPr>
              </a:lvl6pPr>
              <a:lvl7pPr marL="29718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ea typeface="ＭＳ Ｐゴシック" charset="0"/>
                </a:defRPr>
              </a:lvl7pPr>
              <a:lvl8pPr marL="34290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ea typeface="ＭＳ Ｐゴシック" charset="0"/>
                </a:defRPr>
              </a:lvl8pPr>
              <a:lvl9pPr marL="38862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ea typeface="ＭＳ Ｐゴシック" charset="0"/>
                </a:defRPr>
              </a:lvl9pPr>
            </a:lstStyle>
            <a:p>
              <a:pPr eaLnBrk="1" hangingPunct="1"/>
              <a:r>
                <a:rPr lang="en-US" sz="1400" b="1" dirty="0">
                  <a:solidFill>
                    <a:schemeClr val="bg1"/>
                  </a:solidFill>
                  <a:latin typeface="+mn-lt"/>
                  <a:cs typeface="Arial" charset="0"/>
                </a:rPr>
                <a:t>Ease of</a:t>
              </a:r>
              <a:br>
                <a:rPr lang="en-US" sz="1400" b="1" dirty="0">
                  <a:solidFill>
                    <a:schemeClr val="bg1"/>
                  </a:solidFill>
                  <a:latin typeface="+mn-lt"/>
                  <a:cs typeface="Arial" charset="0"/>
                </a:rPr>
              </a:br>
              <a:r>
                <a:rPr lang="en-US" sz="1400" b="1" spc="-30" dirty="0">
                  <a:solidFill>
                    <a:schemeClr val="bg1"/>
                  </a:solidFill>
                  <a:latin typeface="+mn-lt"/>
                  <a:cs typeface="Arial" charset="0"/>
                </a:rPr>
                <a:t>Development</a:t>
              </a:r>
            </a:p>
          </p:txBody>
        </p:sp>
        <p:sp>
          <p:nvSpPr>
            <p:cNvPr id="472" name="Text Box 16"/>
            <p:cNvSpPr txBox="1">
              <a:spLocks noChangeArrowheads="1"/>
            </p:cNvSpPr>
            <p:nvPr/>
          </p:nvSpPr>
          <p:spPr bwMode="auto">
            <a:xfrm>
              <a:off x="3017520" y="2818165"/>
              <a:ext cx="1611630" cy="321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0" tIns="0" rIns="0" bIns="0" anchor="b" anchorCtr="0"/>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ea typeface="ＭＳ Ｐゴシック" charset="0"/>
                  <a:cs typeface="ＭＳ Ｐゴシック" charset="0"/>
                </a:defRPr>
              </a:lvl1pPr>
              <a:lvl2pPr marL="742950" indent="-28575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ea typeface="ＭＳ Ｐゴシック" charset="0"/>
                </a:defRPr>
              </a:lvl2pPr>
              <a:lvl3pPr marL="11430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ea typeface="ＭＳ Ｐゴシック" charset="0"/>
                </a:defRPr>
              </a:lvl3pPr>
              <a:lvl4pPr marL="16002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ea typeface="ＭＳ Ｐゴシック" charset="0"/>
                </a:defRPr>
              </a:lvl4pPr>
              <a:lvl5pPr marL="20574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ea typeface="ＭＳ Ｐゴシック" charset="0"/>
                </a:defRPr>
              </a:lvl5pPr>
              <a:lvl6pPr marL="25146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ea typeface="ＭＳ Ｐゴシック" charset="0"/>
                </a:defRPr>
              </a:lvl6pPr>
              <a:lvl7pPr marL="29718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ea typeface="ＭＳ Ｐゴシック" charset="0"/>
                </a:defRPr>
              </a:lvl7pPr>
              <a:lvl8pPr marL="34290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ea typeface="ＭＳ Ｐゴシック" charset="0"/>
                </a:defRPr>
              </a:lvl8pPr>
              <a:lvl9pPr marL="38862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ea typeface="ＭＳ Ｐゴシック" charset="0"/>
                </a:defRPr>
              </a:lvl9pPr>
            </a:lstStyle>
            <a:p>
              <a:pPr eaLnBrk="1" hangingPunct="1"/>
              <a:r>
                <a:rPr lang="en-US" sz="1400" b="1" dirty="0" smtClean="0">
                  <a:solidFill>
                    <a:schemeClr val="bg1"/>
                  </a:solidFill>
                  <a:latin typeface="+mn-lt"/>
                  <a:cs typeface="Arial" charset="0"/>
                </a:rPr>
                <a:t>Lightweight</a:t>
              </a:r>
              <a:endParaRPr lang="en-US" sz="1400" b="1" dirty="0">
                <a:solidFill>
                  <a:schemeClr val="bg1"/>
                </a:solidFill>
                <a:latin typeface="+mn-lt"/>
                <a:cs typeface="Arial" charset="0"/>
              </a:endParaRPr>
            </a:p>
          </p:txBody>
        </p:sp>
        <p:sp>
          <p:nvSpPr>
            <p:cNvPr id="175" name="TextBox 174"/>
            <p:cNvSpPr txBox="1"/>
            <p:nvPr/>
          </p:nvSpPr>
          <p:spPr>
            <a:xfrm rot="19811703">
              <a:off x="3761049" y="3107521"/>
              <a:ext cx="1682679" cy="584775"/>
            </a:xfrm>
            <a:prstGeom prst="rect">
              <a:avLst/>
            </a:prstGeom>
            <a:noFill/>
            <a:effectLst>
              <a:outerShdw blurRad="50800" dist="38100" dir="2700000" algn="tl" rotWithShape="0">
                <a:srgbClr val="000000">
                  <a:alpha val="25000"/>
                </a:srgbClr>
              </a:outerShdw>
            </a:effectLst>
          </p:spPr>
          <p:txBody>
            <a:bodyPr wrap="square" rtlCol="0">
              <a:spAutoFit/>
            </a:bodyPr>
            <a:lstStyle/>
            <a:p>
              <a:r>
                <a:rPr lang="en-US" sz="2000" b="1" dirty="0" smtClean="0">
                  <a:solidFill>
                    <a:schemeClr val="bg1"/>
                  </a:solidFill>
                </a:rPr>
                <a:t>EE 5, EE 6</a:t>
              </a:r>
            </a:p>
            <a:p>
              <a:r>
                <a:rPr lang="en-US" sz="1200" b="1" dirty="0" smtClean="0">
                  <a:solidFill>
                    <a:schemeClr val="bg1"/>
                  </a:solidFill>
                </a:rPr>
                <a:t>28 specs</a:t>
              </a:r>
            </a:p>
          </p:txBody>
        </p:sp>
      </p:grpSp>
    </p:spTree>
    <p:extLst>
      <p:ext uri="{BB962C8B-B14F-4D97-AF65-F5344CB8AC3E}">
        <p14:creationId xmlns:p14="http://schemas.microsoft.com/office/powerpoint/2010/main" val="2982945769"/>
      </p:ext>
    </p:extLst>
  </p:cSld>
  <p:clrMapOvr>
    <a:masterClrMapping/>
  </p:clrMapOvr>
  <p:transition xmlns:p14="http://schemas.microsoft.com/office/powerpoint/2010/main" spd="slow">
    <p:fade thruBlk="1"/>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par>
                          <p:cTn id="8" fill="hold">
                            <p:stCondLst>
                              <p:cond delay="500"/>
                            </p:stCondLst>
                            <p:childTnLst>
                              <p:par>
                                <p:cTn id="9" presetID="9"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dissolve">
                                      <p:cBhvr>
                                        <p:cTn id="11" dur="500"/>
                                        <p:tgtEl>
                                          <p:spTgt spid="6"/>
                                        </p:tgtEl>
                                      </p:cBhvr>
                                    </p:animEffect>
                                  </p:childTnLst>
                                </p:cTn>
                              </p:par>
                            </p:childTnLst>
                          </p:cTn>
                        </p:par>
                        <p:par>
                          <p:cTn id="12" fill="hold">
                            <p:stCondLst>
                              <p:cond delay="1000"/>
                            </p:stCondLst>
                            <p:childTnLst>
                              <p:par>
                                <p:cTn id="13" presetID="9" presetClass="entr" presetSubtype="0" fill="hold"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dissolve">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JavaDukeFY13_Adventurer_full_clr.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2301" y="-152398"/>
            <a:ext cx="5185834" cy="5185834"/>
          </a:xfrm>
          <a:prstGeom prst="rect">
            <a:avLst/>
          </a:prstGeom>
        </p:spPr>
      </p:pic>
      <p:sp>
        <p:nvSpPr>
          <p:cNvPr id="6" name="Title 3"/>
          <p:cNvSpPr>
            <a:spLocks noGrp="1"/>
          </p:cNvSpPr>
          <p:nvPr>
            <p:ph type="title"/>
          </p:nvPr>
        </p:nvSpPr>
        <p:spPr>
          <a:xfrm>
            <a:off x="3505512" y="2116433"/>
            <a:ext cx="4098151" cy="550566"/>
          </a:xfrm>
        </p:spPr>
        <p:txBody>
          <a:bodyPr/>
          <a:lstStyle/>
          <a:p>
            <a:r>
              <a:rPr lang="en-US" sz="4400" dirty="0" smtClean="0">
                <a:solidFill>
                  <a:schemeClr val="accent1"/>
                </a:solidFill>
                <a:effectLst>
                  <a:outerShdw blurRad="50800" dist="38100" dir="2700000" algn="tl" rotWithShape="0">
                    <a:srgbClr val="000000">
                      <a:alpha val="25000"/>
                    </a:srgbClr>
                  </a:outerShdw>
                </a:effectLst>
              </a:rPr>
              <a:t>Now Available!</a:t>
            </a:r>
            <a:endParaRPr lang="en-US" sz="4000" dirty="0">
              <a:solidFill>
                <a:schemeClr val="accent1"/>
              </a:solidFill>
              <a:effectLst>
                <a:outerShdw blurRad="50800" dist="38100" dir="2700000" algn="tl" rotWithShape="0">
                  <a:srgbClr val="000000">
                    <a:alpha val="25000"/>
                  </a:srgbClr>
                </a:outerShdw>
              </a:effectLst>
            </a:endParaRPr>
          </a:p>
        </p:txBody>
      </p:sp>
      <p:sp>
        <p:nvSpPr>
          <p:cNvPr id="9" name="Title 6"/>
          <p:cNvSpPr txBox="1">
            <a:spLocks/>
          </p:cNvSpPr>
          <p:nvPr/>
        </p:nvSpPr>
        <p:spPr bwMode="auto">
          <a:xfrm>
            <a:off x="3541184" y="2717271"/>
            <a:ext cx="5164665" cy="652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algn="l" defTabSz="914400" rtl="0" eaLnBrk="1" fontAlgn="base" latinLnBrk="0" hangingPunct="1">
              <a:lnSpc>
                <a:spcPct val="90000"/>
              </a:lnSpc>
              <a:spcBef>
                <a:spcPct val="0"/>
              </a:spcBef>
              <a:spcAft>
                <a:spcPct val="0"/>
              </a:spcAft>
              <a:buNone/>
              <a:defRPr lang="en-US" sz="2800" b="1" kern="1200" dirty="0">
                <a:ln w="0">
                  <a:noFill/>
                </a:ln>
                <a:solidFill>
                  <a:schemeClr val="tx1"/>
                </a:solidFill>
                <a:effectLst/>
                <a:latin typeface="Arial" pitchFamily="34" charset="0"/>
                <a:ea typeface="+mj-ea"/>
                <a:cs typeface="Arial" pitchFamily="34" charset="0"/>
              </a:defRPr>
            </a:lvl1pPr>
            <a:lvl2pPr algn="l" rtl="0" eaLnBrk="0" fontAlgn="base" hangingPunct="0">
              <a:lnSpc>
                <a:spcPct val="90000"/>
              </a:lnSpc>
              <a:spcBef>
                <a:spcPct val="0"/>
              </a:spcBef>
              <a:spcAft>
                <a:spcPct val="0"/>
              </a:spcAft>
              <a:defRPr sz="2800" b="1">
                <a:solidFill>
                  <a:schemeClr val="tx1"/>
                </a:solidFill>
                <a:latin typeface="Arial" pitchFamily="-65" charset="0"/>
                <a:ea typeface="ＭＳ Ｐゴシック" pitchFamily="-65" charset="-128"/>
                <a:cs typeface="Arial" pitchFamily="-65" charset="0"/>
              </a:defRPr>
            </a:lvl2pPr>
            <a:lvl3pPr algn="l" rtl="0" eaLnBrk="0" fontAlgn="base" hangingPunct="0">
              <a:lnSpc>
                <a:spcPct val="90000"/>
              </a:lnSpc>
              <a:spcBef>
                <a:spcPct val="0"/>
              </a:spcBef>
              <a:spcAft>
                <a:spcPct val="0"/>
              </a:spcAft>
              <a:defRPr sz="2800" b="1">
                <a:solidFill>
                  <a:schemeClr val="tx1"/>
                </a:solidFill>
                <a:latin typeface="Arial" pitchFamily="-65" charset="0"/>
                <a:ea typeface="ＭＳ Ｐゴシック" pitchFamily="-65" charset="-128"/>
                <a:cs typeface="Arial" pitchFamily="-65" charset="0"/>
              </a:defRPr>
            </a:lvl3pPr>
            <a:lvl4pPr algn="l" rtl="0" eaLnBrk="0" fontAlgn="base" hangingPunct="0">
              <a:lnSpc>
                <a:spcPct val="90000"/>
              </a:lnSpc>
              <a:spcBef>
                <a:spcPct val="0"/>
              </a:spcBef>
              <a:spcAft>
                <a:spcPct val="0"/>
              </a:spcAft>
              <a:defRPr sz="2800" b="1">
                <a:solidFill>
                  <a:schemeClr val="tx1"/>
                </a:solidFill>
                <a:latin typeface="Arial" pitchFamily="-65" charset="0"/>
                <a:ea typeface="ＭＳ Ｐゴシック" pitchFamily="-65" charset="-128"/>
                <a:cs typeface="Arial" pitchFamily="-65" charset="0"/>
              </a:defRPr>
            </a:lvl4pPr>
            <a:lvl5pPr algn="l" rtl="0" eaLnBrk="0" fontAlgn="base" hangingPunct="0">
              <a:lnSpc>
                <a:spcPct val="90000"/>
              </a:lnSpc>
              <a:spcBef>
                <a:spcPct val="0"/>
              </a:spcBef>
              <a:spcAft>
                <a:spcPct val="0"/>
              </a:spcAft>
              <a:defRPr sz="2800" b="1">
                <a:solidFill>
                  <a:schemeClr val="tx1"/>
                </a:solidFill>
                <a:latin typeface="Arial" pitchFamily="-65" charset="0"/>
                <a:ea typeface="ＭＳ Ｐゴシック" pitchFamily="-65" charset="-128"/>
                <a:cs typeface="Arial" pitchFamily="-65" charset="0"/>
              </a:defRPr>
            </a:lvl5pPr>
            <a:lvl6pPr marL="457200" algn="l" rtl="0" fontAlgn="base">
              <a:lnSpc>
                <a:spcPct val="90000"/>
              </a:lnSpc>
              <a:spcBef>
                <a:spcPct val="0"/>
              </a:spcBef>
              <a:spcAft>
                <a:spcPct val="0"/>
              </a:spcAft>
              <a:defRPr sz="2800" b="1">
                <a:solidFill>
                  <a:schemeClr val="tx1"/>
                </a:solidFill>
                <a:latin typeface="Arial" pitchFamily="-65" charset="0"/>
                <a:ea typeface="ＭＳ Ｐゴシック" pitchFamily="-65" charset="-128"/>
              </a:defRPr>
            </a:lvl6pPr>
            <a:lvl7pPr marL="914400" algn="l" rtl="0" fontAlgn="base">
              <a:lnSpc>
                <a:spcPct val="90000"/>
              </a:lnSpc>
              <a:spcBef>
                <a:spcPct val="0"/>
              </a:spcBef>
              <a:spcAft>
                <a:spcPct val="0"/>
              </a:spcAft>
              <a:defRPr sz="2800" b="1">
                <a:solidFill>
                  <a:schemeClr val="tx1"/>
                </a:solidFill>
                <a:latin typeface="Arial" pitchFamily="-65" charset="0"/>
                <a:ea typeface="ＭＳ Ｐゴシック" pitchFamily="-65" charset="-128"/>
              </a:defRPr>
            </a:lvl7pPr>
            <a:lvl8pPr marL="1371600" algn="l" rtl="0" fontAlgn="base">
              <a:lnSpc>
                <a:spcPct val="90000"/>
              </a:lnSpc>
              <a:spcBef>
                <a:spcPct val="0"/>
              </a:spcBef>
              <a:spcAft>
                <a:spcPct val="0"/>
              </a:spcAft>
              <a:defRPr sz="2800" b="1">
                <a:solidFill>
                  <a:schemeClr val="tx1"/>
                </a:solidFill>
                <a:latin typeface="Arial" pitchFamily="-65" charset="0"/>
                <a:ea typeface="ＭＳ Ｐゴシック" pitchFamily="-65" charset="-128"/>
              </a:defRPr>
            </a:lvl8pPr>
            <a:lvl9pPr marL="1828800" algn="l" rtl="0" fontAlgn="base">
              <a:lnSpc>
                <a:spcPct val="90000"/>
              </a:lnSpc>
              <a:spcBef>
                <a:spcPct val="0"/>
              </a:spcBef>
              <a:spcAft>
                <a:spcPct val="0"/>
              </a:spcAft>
              <a:defRPr sz="2800" b="1">
                <a:solidFill>
                  <a:schemeClr val="tx1"/>
                </a:solidFill>
                <a:latin typeface="Arial" pitchFamily="-65" charset="0"/>
                <a:ea typeface="ＭＳ Ｐゴシック" pitchFamily="-65" charset="-128"/>
              </a:defRPr>
            </a:lvl9pPr>
          </a:lstStyle>
          <a:p>
            <a:r>
              <a:rPr lang="en-US" sz="2400" dirty="0" smtClean="0">
                <a:solidFill>
                  <a:schemeClr val="bg2">
                    <a:lumMod val="50000"/>
                  </a:schemeClr>
                </a:solidFill>
                <a:effectLst>
                  <a:outerShdw blurRad="50800" dist="38100" dir="2700000" algn="tl" rotWithShape="0">
                    <a:srgbClr val="000000">
                      <a:alpha val="25000"/>
                    </a:srgbClr>
                  </a:outerShdw>
                </a:effectLst>
                <a:ea typeface="ＭＳ Ｐゴシック" pitchFamily="34" charset="-128"/>
              </a:rPr>
              <a:t>Java Platform, Enterprise Edition 7</a:t>
            </a:r>
          </a:p>
        </p:txBody>
      </p:sp>
      <p:sp>
        <p:nvSpPr>
          <p:cNvPr id="10" name="Text Placeholder 7"/>
          <p:cNvSpPr>
            <a:spLocks noGrp="1"/>
          </p:cNvSpPr>
          <p:nvPr>
            <p:ph type="body" sz="quarter" idx="13"/>
          </p:nvPr>
        </p:nvSpPr>
        <p:spPr>
          <a:xfrm>
            <a:off x="3381375" y="3168650"/>
            <a:ext cx="5166784" cy="624417"/>
          </a:xfrm>
        </p:spPr>
        <p:txBody>
          <a:bodyPr/>
          <a:lstStyle/>
          <a:p>
            <a:pPr marL="0" indent="0" algn="r" eaLnBrk="1" hangingPunct="1">
              <a:spcAft>
                <a:spcPct val="0"/>
              </a:spcAft>
              <a:buNone/>
            </a:pPr>
            <a:r>
              <a:rPr lang="en-US" sz="1200" i="1" dirty="0" smtClean="0">
                <a:solidFill>
                  <a:schemeClr val="accent1"/>
                </a:solidFill>
                <a:effectLst>
                  <a:outerShdw blurRad="50800" dist="38100" dir="2700000" algn="tl" rotWithShape="0">
                    <a:schemeClr val="bg1">
                      <a:alpha val="25000"/>
                    </a:schemeClr>
                  </a:outerShdw>
                </a:effectLst>
                <a:ea typeface="ＭＳ Ｐゴシック" pitchFamily="34" charset="-128"/>
              </a:rPr>
              <a:t>The standard in community-driven enterprise software</a:t>
            </a:r>
          </a:p>
        </p:txBody>
      </p:sp>
    </p:spTree>
    <p:extLst>
      <p:ext uri="{BB962C8B-B14F-4D97-AF65-F5344CB8AC3E}">
        <p14:creationId xmlns:p14="http://schemas.microsoft.com/office/powerpoint/2010/main" val="2074675379"/>
      </p:ext>
    </p:extLst>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nodeType="afterEffect">
                                  <p:stCondLst>
                                    <p:cond delay="0"/>
                                  </p:stCondLst>
                                  <p:childTnLst>
                                    <p:animMotion origin="layout" path="M -0.42864 -0.23725 C -0.41753 -0.22428 -0.40816 -0.20049 -0.39531 -0.19493 C -0.38802 -0.18227 -0.38559 -0.17362 -0.37621 -0.1696 C -0.37465 -0.16775 -0.37326 -0.16558 -0.37152 -0.16404 C -0.36996 -0.1628 -0.36805 -0.1628 -0.36666 -0.16126 C -0.36545 -0.15971 -0.36493 -0.15662 -0.36354 -0.15539 C -0.36059 -0.15261 -0.35399 -0.14983 -0.35399 -0.14983 C -0.34809 -0.14303 -0.3467 -0.13871 -0.33975 -0.13562 C -0.32239 -0.11492 -0.34965 -0.14581 -0.32864 -0.12728 C -0.32517 -0.12419 -0.32256 -0.11893 -0.31909 -0.11585 C -0.31701 -0.11399 -0.31475 -0.11183 -0.31284 -0.11028 C -0.30972 -0.10812 -0.30329 -0.10472 -0.30329 -0.10472 C -0.30156 -0.10287 -0.3 -0.1004 -0.29843 -0.09885 C -0.29513 -0.09638 -0.28871 -0.09329 -0.28871 -0.09329 C -0.27708 -0.07939 -0.28281 -0.08403 -0.26996 -0.0763 C -0.2684 -0.07538 -0.2651 -0.07352 -0.2651 -0.07352 C -0.26354 -0.07167 -0.26215 -0.0692 -0.26041 -0.06796 C -0.25833 -0.06642 -0.2559 -0.06703 -0.25399 -0.06518 C -0.2526 -0.06395 -0.25225 -0.06024 -0.25086 -0.05931 C -0.24843 -0.05746 -0.24548 -0.05746 -0.24288 -0.05653 C -0.22343 -0.03923 -0.20086 -0.02996 -0.17951 -0.02286 C -0.1184 -0.00216 -0.06336 -1.54464E-8 -3.33333E-6 -1.54464E-8 " pathEditMode="relative" ptsTypes="fffffffffffffffffffffA">
                                      <p:cBhvr>
                                        <p:cTn id="6" dur="2000" fill="hold"/>
                                        <p:tgtEl>
                                          <p:spTgt spid="3"/>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5"/>
          <p:cNvGrpSpPr/>
          <p:nvPr/>
        </p:nvGrpSpPr>
        <p:grpSpPr>
          <a:xfrm>
            <a:off x="838572" y="1060704"/>
            <a:ext cx="7551551" cy="2222602"/>
            <a:chOff x="838572" y="1060704"/>
            <a:chExt cx="7551551" cy="2222602"/>
          </a:xfrm>
          <a:effectLst>
            <a:outerShdw blurRad="50800" dist="38100" dir="2700000" algn="tl" rotWithShape="0">
              <a:srgbClr val="000000">
                <a:alpha val="25000"/>
              </a:srgbClr>
            </a:outerShdw>
          </a:effectLst>
        </p:grpSpPr>
        <p:sp>
          <p:nvSpPr>
            <p:cNvPr id="47" name="Freeform 15"/>
            <p:cNvSpPr>
              <a:spLocks/>
            </p:cNvSpPr>
            <p:nvPr/>
          </p:nvSpPr>
          <p:spPr bwMode="gray">
            <a:xfrm>
              <a:off x="838572" y="1060704"/>
              <a:ext cx="3405172" cy="2222602"/>
            </a:xfrm>
            <a:custGeom>
              <a:avLst/>
              <a:gdLst>
                <a:gd name="T0" fmla="*/ 1557 w 1557"/>
                <a:gd name="T1" fmla="*/ 54 h 1385"/>
                <a:gd name="T2" fmla="*/ 1023 w 1557"/>
                <a:gd name="T3" fmla="*/ 1234 h 1385"/>
                <a:gd name="T4" fmla="*/ 66 w 1557"/>
                <a:gd name="T5" fmla="*/ 1385 h 1385"/>
                <a:gd name="T6" fmla="*/ 0 w 1557"/>
                <a:gd name="T7" fmla="*/ 938 h 1385"/>
                <a:gd name="T8" fmla="*/ 1041 w 1557"/>
                <a:gd name="T9" fmla="*/ 0 h 1385"/>
                <a:gd name="T10" fmla="*/ 1557 w 1557"/>
                <a:gd name="T11" fmla="*/ 54 h 1385"/>
                <a:gd name="T12" fmla="*/ 0 60000 65536"/>
                <a:gd name="T13" fmla="*/ 0 60000 65536"/>
                <a:gd name="T14" fmla="*/ 0 60000 65536"/>
                <a:gd name="T15" fmla="*/ 0 60000 65536"/>
                <a:gd name="T16" fmla="*/ 0 60000 65536"/>
                <a:gd name="T17" fmla="*/ 0 60000 65536"/>
                <a:gd name="T18" fmla="*/ 0 w 1557"/>
                <a:gd name="T19" fmla="*/ 0 h 1385"/>
                <a:gd name="T20" fmla="*/ 1557 w 1557"/>
                <a:gd name="T21" fmla="*/ 1385 h 1385"/>
                <a:gd name="connsiteX0" fmla="*/ 10000 w 10000"/>
                <a:gd name="connsiteY0" fmla="*/ 390 h 10000"/>
                <a:gd name="connsiteX1" fmla="*/ 6645 w 10000"/>
                <a:gd name="connsiteY1" fmla="*/ 9315 h 10000"/>
                <a:gd name="connsiteX2" fmla="*/ 424 w 10000"/>
                <a:gd name="connsiteY2" fmla="*/ 10000 h 10000"/>
                <a:gd name="connsiteX3" fmla="*/ 0 w 10000"/>
                <a:gd name="connsiteY3" fmla="*/ 6773 h 10000"/>
                <a:gd name="connsiteX4" fmla="*/ 6686 w 10000"/>
                <a:gd name="connsiteY4" fmla="*/ 0 h 10000"/>
                <a:gd name="connsiteX5" fmla="*/ 10000 w 10000"/>
                <a:gd name="connsiteY5" fmla="*/ 390 h 10000"/>
                <a:gd name="connsiteX0" fmla="*/ 9699 w 9699"/>
                <a:gd name="connsiteY0" fmla="*/ 187 h 10000"/>
                <a:gd name="connsiteX1" fmla="*/ 6645 w 9699"/>
                <a:gd name="connsiteY1" fmla="*/ 9315 h 10000"/>
                <a:gd name="connsiteX2" fmla="*/ 424 w 9699"/>
                <a:gd name="connsiteY2" fmla="*/ 10000 h 10000"/>
                <a:gd name="connsiteX3" fmla="*/ 0 w 9699"/>
                <a:gd name="connsiteY3" fmla="*/ 6773 h 10000"/>
                <a:gd name="connsiteX4" fmla="*/ 6686 w 9699"/>
                <a:gd name="connsiteY4" fmla="*/ 0 h 10000"/>
                <a:gd name="connsiteX5" fmla="*/ 9699 w 9699"/>
                <a:gd name="connsiteY5" fmla="*/ 187 h 10000"/>
                <a:gd name="connsiteX0" fmla="*/ 10000 w 10000"/>
                <a:gd name="connsiteY0" fmla="*/ 187 h 10541"/>
                <a:gd name="connsiteX1" fmla="*/ 6851 w 10000"/>
                <a:gd name="connsiteY1" fmla="*/ 9315 h 10541"/>
                <a:gd name="connsiteX2" fmla="*/ 824 w 10000"/>
                <a:gd name="connsiteY2" fmla="*/ 10541 h 10541"/>
                <a:gd name="connsiteX3" fmla="*/ 0 w 10000"/>
                <a:gd name="connsiteY3" fmla="*/ 6773 h 10541"/>
                <a:gd name="connsiteX4" fmla="*/ 6893 w 10000"/>
                <a:gd name="connsiteY4" fmla="*/ 0 h 10541"/>
                <a:gd name="connsiteX5" fmla="*/ 10000 w 10000"/>
                <a:gd name="connsiteY5" fmla="*/ 187 h 10541"/>
                <a:gd name="connsiteX0" fmla="*/ 10000 w 10000"/>
                <a:gd name="connsiteY0" fmla="*/ 1736 h 12090"/>
                <a:gd name="connsiteX1" fmla="*/ 6851 w 10000"/>
                <a:gd name="connsiteY1" fmla="*/ 10864 h 12090"/>
                <a:gd name="connsiteX2" fmla="*/ 824 w 10000"/>
                <a:gd name="connsiteY2" fmla="*/ 12090 h 12090"/>
                <a:gd name="connsiteX3" fmla="*/ 0 w 10000"/>
                <a:gd name="connsiteY3" fmla="*/ 8322 h 12090"/>
                <a:gd name="connsiteX4" fmla="*/ 8514 w 10000"/>
                <a:gd name="connsiteY4" fmla="*/ 0 h 12090"/>
                <a:gd name="connsiteX5" fmla="*/ 10000 w 10000"/>
                <a:gd name="connsiteY5" fmla="*/ 1736 h 120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00" h="12090">
                  <a:moveTo>
                    <a:pt x="10000" y="1736"/>
                  </a:moveTo>
                  <a:lnTo>
                    <a:pt x="6851" y="10864"/>
                  </a:lnTo>
                  <a:lnTo>
                    <a:pt x="824" y="12090"/>
                  </a:lnTo>
                  <a:cubicBezTo>
                    <a:pt x="679" y="11014"/>
                    <a:pt x="145" y="9398"/>
                    <a:pt x="0" y="8322"/>
                  </a:cubicBezTo>
                  <a:lnTo>
                    <a:pt x="8514" y="0"/>
                  </a:lnTo>
                  <a:lnTo>
                    <a:pt x="10000" y="1736"/>
                  </a:lnTo>
                  <a:close/>
                </a:path>
              </a:pathLst>
            </a:custGeom>
            <a:gradFill flip="none" rotWithShape="1">
              <a:gsLst>
                <a:gs pos="0">
                  <a:schemeClr val="accent1"/>
                </a:gs>
                <a:gs pos="100000">
                  <a:srgbClr val="FFFFFF"/>
                </a:gs>
              </a:gsLst>
              <a:lin ang="2220000" scaled="0"/>
              <a:tileRect/>
            </a:gradFill>
            <a:ln w="19050">
              <a:noFill/>
              <a:miter lim="800000"/>
              <a:headEnd/>
              <a:tailEnd/>
            </a:ln>
          </p:spPr>
          <p:txBody>
            <a:bodyPr wrap="none" anchor="ctr"/>
            <a:lstStyle/>
            <a:p>
              <a:endParaRPr lang="en-US" dirty="0" smtClean="0"/>
            </a:p>
            <a:p>
              <a:endParaRPr lang="en-US" dirty="0"/>
            </a:p>
            <a:p>
              <a:endParaRPr lang="en-US" dirty="0" smtClean="0"/>
            </a:p>
            <a:p>
              <a:endParaRPr lang="en-US" dirty="0"/>
            </a:p>
            <a:p>
              <a:endParaRPr lang="en-US" dirty="0"/>
            </a:p>
          </p:txBody>
        </p:sp>
        <p:sp>
          <p:nvSpPr>
            <p:cNvPr id="51" name="Freeform 15"/>
            <p:cNvSpPr>
              <a:spLocks/>
            </p:cNvSpPr>
            <p:nvPr/>
          </p:nvSpPr>
          <p:spPr bwMode="gray">
            <a:xfrm flipH="1">
              <a:off x="4984951" y="1060704"/>
              <a:ext cx="3405172" cy="2222602"/>
            </a:xfrm>
            <a:custGeom>
              <a:avLst/>
              <a:gdLst>
                <a:gd name="T0" fmla="*/ 1557 w 1557"/>
                <a:gd name="T1" fmla="*/ 54 h 1385"/>
                <a:gd name="T2" fmla="*/ 1023 w 1557"/>
                <a:gd name="T3" fmla="*/ 1234 h 1385"/>
                <a:gd name="T4" fmla="*/ 66 w 1557"/>
                <a:gd name="T5" fmla="*/ 1385 h 1385"/>
                <a:gd name="T6" fmla="*/ 0 w 1557"/>
                <a:gd name="T7" fmla="*/ 938 h 1385"/>
                <a:gd name="T8" fmla="*/ 1041 w 1557"/>
                <a:gd name="T9" fmla="*/ 0 h 1385"/>
                <a:gd name="T10" fmla="*/ 1557 w 1557"/>
                <a:gd name="T11" fmla="*/ 54 h 1385"/>
                <a:gd name="T12" fmla="*/ 0 60000 65536"/>
                <a:gd name="T13" fmla="*/ 0 60000 65536"/>
                <a:gd name="T14" fmla="*/ 0 60000 65536"/>
                <a:gd name="T15" fmla="*/ 0 60000 65536"/>
                <a:gd name="T16" fmla="*/ 0 60000 65536"/>
                <a:gd name="T17" fmla="*/ 0 60000 65536"/>
                <a:gd name="T18" fmla="*/ 0 w 1557"/>
                <a:gd name="T19" fmla="*/ 0 h 1385"/>
                <a:gd name="T20" fmla="*/ 1557 w 1557"/>
                <a:gd name="T21" fmla="*/ 1385 h 1385"/>
                <a:gd name="connsiteX0" fmla="*/ 10000 w 10000"/>
                <a:gd name="connsiteY0" fmla="*/ 390 h 10000"/>
                <a:gd name="connsiteX1" fmla="*/ 6645 w 10000"/>
                <a:gd name="connsiteY1" fmla="*/ 9315 h 10000"/>
                <a:gd name="connsiteX2" fmla="*/ 424 w 10000"/>
                <a:gd name="connsiteY2" fmla="*/ 10000 h 10000"/>
                <a:gd name="connsiteX3" fmla="*/ 0 w 10000"/>
                <a:gd name="connsiteY3" fmla="*/ 6773 h 10000"/>
                <a:gd name="connsiteX4" fmla="*/ 6686 w 10000"/>
                <a:gd name="connsiteY4" fmla="*/ 0 h 10000"/>
                <a:gd name="connsiteX5" fmla="*/ 10000 w 10000"/>
                <a:gd name="connsiteY5" fmla="*/ 390 h 10000"/>
                <a:gd name="connsiteX0" fmla="*/ 9699 w 9699"/>
                <a:gd name="connsiteY0" fmla="*/ 187 h 10000"/>
                <a:gd name="connsiteX1" fmla="*/ 6645 w 9699"/>
                <a:gd name="connsiteY1" fmla="*/ 9315 h 10000"/>
                <a:gd name="connsiteX2" fmla="*/ 424 w 9699"/>
                <a:gd name="connsiteY2" fmla="*/ 10000 h 10000"/>
                <a:gd name="connsiteX3" fmla="*/ 0 w 9699"/>
                <a:gd name="connsiteY3" fmla="*/ 6773 h 10000"/>
                <a:gd name="connsiteX4" fmla="*/ 6686 w 9699"/>
                <a:gd name="connsiteY4" fmla="*/ 0 h 10000"/>
                <a:gd name="connsiteX5" fmla="*/ 9699 w 9699"/>
                <a:gd name="connsiteY5" fmla="*/ 187 h 10000"/>
                <a:gd name="connsiteX0" fmla="*/ 10000 w 10000"/>
                <a:gd name="connsiteY0" fmla="*/ 187 h 10541"/>
                <a:gd name="connsiteX1" fmla="*/ 6851 w 10000"/>
                <a:gd name="connsiteY1" fmla="*/ 9315 h 10541"/>
                <a:gd name="connsiteX2" fmla="*/ 824 w 10000"/>
                <a:gd name="connsiteY2" fmla="*/ 10541 h 10541"/>
                <a:gd name="connsiteX3" fmla="*/ 0 w 10000"/>
                <a:gd name="connsiteY3" fmla="*/ 6773 h 10541"/>
                <a:gd name="connsiteX4" fmla="*/ 6893 w 10000"/>
                <a:gd name="connsiteY4" fmla="*/ 0 h 10541"/>
                <a:gd name="connsiteX5" fmla="*/ 10000 w 10000"/>
                <a:gd name="connsiteY5" fmla="*/ 187 h 10541"/>
                <a:gd name="connsiteX0" fmla="*/ 10000 w 10000"/>
                <a:gd name="connsiteY0" fmla="*/ 1736 h 12090"/>
                <a:gd name="connsiteX1" fmla="*/ 6851 w 10000"/>
                <a:gd name="connsiteY1" fmla="*/ 10864 h 12090"/>
                <a:gd name="connsiteX2" fmla="*/ 824 w 10000"/>
                <a:gd name="connsiteY2" fmla="*/ 12090 h 12090"/>
                <a:gd name="connsiteX3" fmla="*/ 0 w 10000"/>
                <a:gd name="connsiteY3" fmla="*/ 8322 h 12090"/>
                <a:gd name="connsiteX4" fmla="*/ 8514 w 10000"/>
                <a:gd name="connsiteY4" fmla="*/ 0 h 12090"/>
                <a:gd name="connsiteX5" fmla="*/ 10000 w 10000"/>
                <a:gd name="connsiteY5" fmla="*/ 1736 h 120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00" h="12090">
                  <a:moveTo>
                    <a:pt x="10000" y="1736"/>
                  </a:moveTo>
                  <a:lnTo>
                    <a:pt x="6851" y="10864"/>
                  </a:lnTo>
                  <a:lnTo>
                    <a:pt x="824" y="12090"/>
                  </a:lnTo>
                  <a:cubicBezTo>
                    <a:pt x="679" y="11014"/>
                    <a:pt x="145" y="9398"/>
                    <a:pt x="0" y="8322"/>
                  </a:cubicBezTo>
                  <a:lnTo>
                    <a:pt x="8514" y="0"/>
                  </a:lnTo>
                  <a:lnTo>
                    <a:pt x="10000" y="1736"/>
                  </a:lnTo>
                  <a:close/>
                </a:path>
              </a:pathLst>
            </a:custGeom>
            <a:gradFill flip="none" rotWithShape="1">
              <a:gsLst>
                <a:gs pos="0">
                  <a:schemeClr val="accent1"/>
                </a:gs>
                <a:gs pos="100000">
                  <a:srgbClr val="FFFFFF"/>
                </a:gs>
              </a:gsLst>
              <a:lin ang="2220000" scaled="0"/>
              <a:tileRect/>
            </a:gradFill>
            <a:ln w="19050">
              <a:noFill/>
              <a:miter lim="800000"/>
              <a:headEnd/>
              <a:tailEnd/>
            </a:ln>
          </p:spPr>
          <p:txBody>
            <a:bodyPr wrap="none" anchor="ctr"/>
            <a:lstStyle/>
            <a:p>
              <a:endParaRPr lang="en-US" dirty="0" smtClean="0"/>
            </a:p>
            <a:p>
              <a:endParaRPr lang="en-US" dirty="0"/>
            </a:p>
            <a:p>
              <a:endParaRPr lang="en-US" dirty="0" smtClean="0"/>
            </a:p>
            <a:p>
              <a:endParaRPr lang="en-US" dirty="0"/>
            </a:p>
            <a:p>
              <a:endParaRPr lang="en-US" dirty="0"/>
            </a:p>
          </p:txBody>
        </p:sp>
      </p:grpSp>
      <p:sp>
        <p:nvSpPr>
          <p:cNvPr id="4" name="Pentagon 3"/>
          <p:cNvSpPr/>
          <p:nvPr/>
        </p:nvSpPr>
        <p:spPr>
          <a:xfrm rot="5400000">
            <a:off x="3486532" y="1298492"/>
            <a:ext cx="2270107" cy="2549710"/>
          </a:xfrm>
          <a:custGeom>
            <a:avLst/>
            <a:gdLst>
              <a:gd name="connsiteX0" fmla="*/ 0 w 1857375"/>
              <a:gd name="connsiteY0" fmla="*/ 0 h 1841498"/>
              <a:gd name="connsiteX1" fmla="*/ 1295147 w 1857375"/>
              <a:gd name="connsiteY1" fmla="*/ 0 h 1841498"/>
              <a:gd name="connsiteX2" fmla="*/ 1857375 w 1857375"/>
              <a:gd name="connsiteY2" fmla="*/ 920749 h 1841498"/>
              <a:gd name="connsiteX3" fmla="*/ 1295147 w 1857375"/>
              <a:gd name="connsiteY3" fmla="*/ 1841498 h 1841498"/>
              <a:gd name="connsiteX4" fmla="*/ 0 w 1857375"/>
              <a:gd name="connsiteY4" fmla="*/ 1841498 h 1841498"/>
              <a:gd name="connsiteX5" fmla="*/ 0 w 1857375"/>
              <a:gd name="connsiteY5" fmla="*/ 0 h 1841498"/>
              <a:gd name="connsiteX0" fmla="*/ 0 w 1857375"/>
              <a:gd name="connsiteY0" fmla="*/ 0 h 1841498"/>
              <a:gd name="connsiteX1" fmla="*/ 1295147 w 1857375"/>
              <a:gd name="connsiteY1" fmla="*/ 0 h 1841498"/>
              <a:gd name="connsiteX2" fmla="*/ 1857375 w 1857375"/>
              <a:gd name="connsiteY2" fmla="*/ 920749 h 1841498"/>
              <a:gd name="connsiteX3" fmla="*/ 1295147 w 1857375"/>
              <a:gd name="connsiteY3" fmla="*/ 1841498 h 1841498"/>
              <a:gd name="connsiteX4" fmla="*/ 3 w 1857375"/>
              <a:gd name="connsiteY4" fmla="*/ 1354665 h 1841498"/>
              <a:gd name="connsiteX5" fmla="*/ 0 w 1857375"/>
              <a:gd name="connsiteY5" fmla="*/ 0 h 1841498"/>
              <a:gd name="connsiteX0" fmla="*/ 31750 w 1857372"/>
              <a:gd name="connsiteY0" fmla="*/ 391584 h 1841498"/>
              <a:gd name="connsiteX1" fmla="*/ 1295144 w 1857372"/>
              <a:gd name="connsiteY1" fmla="*/ 0 h 1841498"/>
              <a:gd name="connsiteX2" fmla="*/ 1857372 w 1857372"/>
              <a:gd name="connsiteY2" fmla="*/ 920749 h 1841498"/>
              <a:gd name="connsiteX3" fmla="*/ 1295144 w 1857372"/>
              <a:gd name="connsiteY3" fmla="*/ 1841498 h 1841498"/>
              <a:gd name="connsiteX4" fmla="*/ 0 w 1857372"/>
              <a:gd name="connsiteY4" fmla="*/ 1354665 h 1841498"/>
              <a:gd name="connsiteX5" fmla="*/ 31750 w 1857372"/>
              <a:gd name="connsiteY5" fmla="*/ 391584 h 1841498"/>
              <a:gd name="connsiteX0" fmla="*/ 0 w 1825622"/>
              <a:gd name="connsiteY0" fmla="*/ 391584 h 1841498"/>
              <a:gd name="connsiteX1" fmla="*/ 1263394 w 1825622"/>
              <a:gd name="connsiteY1" fmla="*/ 0 h 1841498"/>
              <a:gd name="connsiteX2" fmla="*/ 1825622 w 1825622"/>
              <a:gd name="connsiteY2" fmla="*/ 920749 h 1841498"/>
              <a:gd name="connsiteX3" fmla="*/ 1263394 w 1825622"/>
              <a:gd name="connsiteY3" fmla="*/ 1841498 h 1841498"/>
              <a:gd name="connsiteX4" fmla="*/ 63500 w 1825622"/>
              <a:gd name="connsiteY4" fmla="*/ 1144208 h 1841498"/>
              <a:gd name="connsiteX5" fmla="*/ 0 w 1825622"/>
              <a:gd name="connsiteY5" fmla="*/ 391584 h 1841498"/>
              <a:gd name="connsiteX0" fmla="*/ 0 w 1783288"/>
              <a:gd name="connsiteY0" fmla="*/ 540658 h 1841498"/>
              <a:gd name="connsiteX1" fmla="*/ 1221060 w 1783288"/>
              <a:gd name="connsiteY1" fmla="*/ 0 h 1841498"/>
              <a:gd name="connsiteX2" fmla="*/ 1783288 w 1783288"/>
              <a:gd name="connsiteY2" fmla="*/ 920749 h 1841498"/>
              <a:gd name="connsiteX3" fmla="*/ 1221060 w 1783288"/>
              <a:gd name="connsiteY3" fmla="*/ 1841498 h 1841498"/>
              <a:gd name="connsiteX4" fmla="*/ 21166 w 1783288"/>
              <a:gd name="connsiteY4" fmla="*/ 1144208 h 1841498"/>
              <a:gd name="connsiteX5" fmla="*/ 0 w 1783288"/>
              <a:gd name="connsiteY5" fmla="*/ 540658 h 1841498"/>
              <a:gd name="connsiteX0" fmla="*/ 0 w 1762122"/>
              <a:gd name="connsiteY0" fmla="*/ 672194 h 1841498"/>
              <a:gd name="connsiteX1" fmla="*/ 1199894 w 1762122"/>
              <a:gd name="connsiteY1" fmla="*/ 0 h 1841498"/>
              <a:gd name="connsiteX2" fmla="*/ 1762122 w 1762122"/>
              <a:gd name="connsiteY2" fmla="*/ 920749 h 1841498"/>
              <a:gd name="connsiteX3" fmla="*/ 1199894 w 1762122"/>
              <a:gd name="connsiteY3" fmla="*/ 1841498 h 1841498"/>
              <a:gd name="connsiteX4" fmla="*/ 0 w 1762122"/>
              <a:gd name="connsiteY4" fmla="*/ 1144208 h 1841498"/>
              <a:gd name="connsiteX5" fmla="*/ 0 w 1762122"/>
              <a:gd name="connsiteY5" fmla="*/ 672194 h 1841498"/>
              <a:gd name="connsiteX0" fmla="*/ 0 w 1619693"/>
              <a:gd name="connsiteY0" fmla="*/ 672194 h 1841498"/>
              <a:gd name="connsiteX1" fmla="*/ 1199894 w 1619693"/>
              <a:gd name="connsiteY1" fmla="*/ 0 h 1841498"/>
              <a:gd name="connsiteX2" fmla="*/ 1619693 w 1619693"/>
              <a:gd name="connsiteY2" fmla="*/ 928087 h 1841498"/>
              <a:gd name="connsiteX3" fmla="*/ 1199894 w 1619693"/>
              <a:gd name="connsiteY3" fmla="*/ 1841498 h 1841498"/>
              <a:gd name="connsiteX4" fmla="*/ 0 w 1619693"/>
              <a:gd name="connsiteY4" fmla="*/ 1144208 h 1841498"/>
              <a:gd name="connsiteX5" fmla="*/ 0 w 1619693"/>
              <a:gd name="connsiteY5" fmla="*/ 672194 h 1841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19693" h="1841498">
                <a:moveTo>
                  <a:pt x="0" y="672194"/>
                </a:moveTo>
                <a:lnTo>
                  <a:pt x="1199894" y="0"/>
                </a:lnTo>
                <a:lnTo>
                  <a:pt x="1619693" y="928087"/>
                </a:lnTo>
                <a:lnTo>
                  <a:pt x="1199894" y="1841498"/>
                </a:lnTo>
                <a:lnTo>
                  <a:pt x="0" y="1144208"/>
                </a:lnTo>
                <a:lnTo>
                  <a:pt x="0" y="672194"/>
                </a:lnTo>
                <a:close/>
              </a:path>
            </a:pathLst>
          </a:custGeom>
          <a:gradFill flip="none" rotWithShape="1">
            <a:gsLst>
              <a:gs pos="0">
                <a:schemeClr val="accent1"/>
              </a:gs>
              <a:gs pos="100000">
                <a:srgbClr val="FFFFFF"/>
              </a:gs>
            </a:gsLst>
            <a:lin ang="8340000" scaled="0"/>
            <a:tileRect/>
          </a:gradFill>
          <a:ln w="19050">
            <a:noFill/>
            <a:miter lim="800000"/>
            <a:headEnd/>
            <a:tailEnd/>
          </a:ln>
          <a:effectLst>
            <a:outerShdw blurRad="50800" dist="38100" dir="2700000" algn="tl" rotWithShape="0">
              <a:srgbClr val="000000">
                <a:alpha val="25000"/>
              </a:srgbClr>
            </a:outerShdw>
          </a:effectLst>
        </p:spPr>
        <p:txBody>
          <a:bodyPr wrap="none" anchor="ctr"/>
          <a:lstStyle/>
          <a:p>
            <a:endParaRPr lang="en-US" dirty="0">
              <a:solidFill>
                <a:schemeClr val="tx1"/>
              </a:solidFill>
              <a:latin typeface="Arial" pitchFamily="34" charset="0"/>
              <a:ea typeface="ＭＳ Ｐゴシック" pitchFamily="34" charset="-128"/>
            </a:endParaRPr>
          </a:p>
        </p:txBody>
      </p:sp>
      <p:sp>
        <p:nvSpPr>
          <p:cNvPr id="72709" name="Rectangle 11"/>
          <p:cNvSpPr>
            <a:spLocks noGrp="1" noChangeArrowheads="1"/>
          </p:cNvSpPr>
          <p:nvPr>
            <p:ph type="title"/>
          </p:nvPr>
        </p:nvSpPr>
        <p:spPr>
          <a:effectLst/>
        </p:spPr>
        <p:txBody>
          <a:bodyPr/>
          <a:lstStyle/>
          <a:p>
            <a:pPr eaLnBrk="1" hangingPunct="1"/>
            <a:r>
              <a:rPr lang="en-US" dirty="0" smtClean="0">
                <a:ea typeface="ＭＳ Ｐゴシック" pitchFamily="34" charset="-128"/>
                <a:sym typeface="Arial" pitchFamily="34" charset="0"/>
              </a:rPr>
              <a:t>Java EE 7 Themes</a:t>
            </a:r>
            <a:endParaRPr lang="en-US" dirty="0" smtClean="0">
              <a:ea typeface="ヒラギノ角ゴ ProN W3" charset="-128"/>
              <a:sym typeface="Arial" pitchFamily="34" charset="0"/>
            </a:endParaRPr>
          </a:p>
        </p:txBody>
      </p:sp>
      <p:grpSp>
        <p:nvGrpSpPr>
          <p:cNvPr id="6" name="Group 4"/>
          <p:cNvGrpSpPr/>
          <p:nvPr/>
        </p:nvGrpSpPr>
        <p:grpSpPr>
          <a:xfrm>
            <a:off x="3560875" y="769703"/>
            <a:ext cx="2121420" cy="1063498"/>
            <a:chOff x="880533" y="1599607"/>
            <a:chExt cx="3674535" cy="1842096"/>
          </a:xfrm>
          <a:effectLst>
            <a:outerShdw blurRad="50800" dist="38100" dir="2700000" algn="tl" rotWithShape="0">
              <a:srgbClr val="000000">
                <a:alpha val="25000"/>
              </a:srgbClr>
            </a:outerShdw>
          </a:effectLst>
        </p:grpSpPr>
        <p:sp>
          <p:nvSpPr>
            <p:cNvPr id="2" name="Oval 1"/>
            <p:cNvSpPr/>
            <p:nvPr/>
          </p:nvSpPr>
          <p:spPr>
            <a:xfrm>
              <a:off x="880533" y="1599607"/>
              <a:ext cx="3674535" cy="1842096"/>
            </a:xfrm>
            <a:prstGeom prst="ellipse">
              <a:avLst/>
            </a:prstGeom>
            <a:gradFill flip="none" rotWithShape="1">
              <a:gsLst>
                <a:gs pos="0">
                  <a:schemeClr val="bg1">
                    <a:lumMod val="65000"/>
                  </a:schemeClr>
                </a:gs>
                <a:gs pos="74000">
                  <a:schemeClr val="bg2">
                    <a:lumMod val="20000"/>
                    <a:lumOff val="80000"/>
                  </a:schemeClr>
                </a:gs>
              </a:gsLst>
              <a:lin ang="7200000" scaled="0"/>
              <a:tileRect/>
            </a:gradFill>
            <a:ln>
              <a:solidFill>
                <a:schemeClr val="bg1"/>
              </a:solidFill>
            </a:ln>
            <a:effectLst>
              <a:outerShdw blurRad="206375" dist="114300" dir="2700000" algn="tl" rotWithShape="0">
                <a:srgbClr val="000000">
                  <a:alpha val="4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00" dirty="0"/>
            </a:p>
          </p:txBody>
        </p:sp>
        <p:pic>
          <p:nvPicPr>
            <p:cNvPr id="74" name="Picture 73" descr="Java_CMYK.png"/>
            <p:cNvPicPr>
              <a:picLocks noChangeAspect="1"/>
            </p:cNvPicPr>
            <p:nvPr/>
          </p:nvPicPr>
          <p:blipFill>
            <a:blip r:embed="rId3"/>
            <a:stretch>
              <a:fillRect/>
            </a:stretch>
          </p:blipFill>
          <p:spPr>
            <a:xfrm>
              <a:off x="1473727" y="1696939"/>
              <a:ext cx="2488146" cy="1338362"/>
            </a:xfrm>
            <a:prstGeom prst="rect">
              <a:avLst/>
            </a:prstGeom>
            <a:effectLst>
              <a:outerShdw blurRad="63500" dist="254000" dir="17100000" sy="23000" kx="1200000" algn="br" rotWithShape="0">
                <a:prstClr val="black">
                  <a:alpha val="22000"/>
                </a:prstClr>
              </a:outerShdw>
            </a:effectLst>
          </p:spPr>
        </p:pic>
        <p:sp>
          <p:nvSpPr>
            <p:cNvPr id="3" name="TextBox 2"/>
            <p:cNvSpPr txBox="1"/>
            <p:nvPr/>
          </p:nvSpPr>
          <p:spPr>
            <a:xfrm>
              <a:off x="1481834" y="2681753"/>
              <a:ext cx="2471934" cy="561024"/>
            </a:xfrm>
            <a:prstGeom prst="rect">
              <a:avLst/>
            </a:prstGeom>
            <a:noFill/>
          </p:spPr>
          <p:txBody>
            <a:bodyPr wrap="none" rtlCol="0">
              <a:prstTxWarp prst="textArchDown">
                <a:avLst/>
              </a:prstTxWarp>
              <a:spAutoFit/>
            </a:bodyPr>
            <a:lstStyle/>
            <a:p>
              <a:pPr algn="ctr"/>
              <a:r>
                <a:rPr lang="en-US" sz="900" b="1" kern="0" dirty="0" smtClean="0">
                  <a:solidFill>
                    <a:schemeClr val="tx1">
                      <a:lumMod val="65000"/>
                      <a:lumOff val="35000"/>
                    </a:schemeClr>
                  </a:solidFill>
                </a:rPr>
                <a:t>ENTERPRISE EDITION</a:t>
              </a:r>
            </a:p>
          </p:txBody>
        </p:sp>
      </p:grpSp>
      <p:sp>
        <p:nvSpPr>
          <p:cNvPr id="111" name="TextBox 110"/>
          <p:cNvSpPr txBox="1"/>
          <p:nvPr/>
        </p:nvSpPr>
        <p:spPr>
          <a:xfrm>
            <a:off x="2637078" y="1562939"/>
            <a:ext cx="1359118" cy="430887"/>
          </a:xfrm>
          <a:prstGeom prst="rect">
            <a:avLst/>
          </a:prstGeom>
          <a:noFill/>
          <a:effectLst/>
        </p:spPr>
        <p:txBody>
          <a:bodyPr wrap="square" rtlCol="0">
            <a:spAutoFit/>
          </a:bodyPr>
          <a:lstStyle>
            <a:defPPr>
              <a:defRPr lang="en-US"/>
            </a:defPPr>
            <a:lvl1pPr>
              <a:defRPr sz="1300" b="1">
                <a:solidFill>
                  <a:schemeClr val="tx1">
                    <a:lumMod val="65000"/>
                    <a:lumOff val="35000"/>
                  </a:schemeClr>
                </a:solidFill>
              </a:defRPr>
            </a:lvl1pPr>
          </a:lstStyle>
          <a:p>
            <a:r>
              <a:rPr lang="en-US" sz="1100" dirty="0" smtClean="0"/>
              <a:t>DEVELOPER </a:t>
            </a:r>
          </a:p>
          <a:p>
            <a:r>
              <a:rPr lang="en-US" sz="1100" dirty="0" smtClean="0"/>
              <a:t>PRODUCTIVITY</a:t>
            </a:r>
            <a:endParaRPr lang="en-US" sz="1100" dirty="0"/>
          </a:p>
        </p:txBody>
      </p:sp>
      <p:sp>
        <p:nvSpPr>
          <p:cNvPr id="113" name="TextBox 112"/>
          <p:cNvSpPr txBox="1"/>
          <p:nvPr/>
        </p:nvSpPr>
        <p:spPr>
          <a:xfrm>
            <a:off x="5525288" y="1613570"/>
            <a:ext cx="1468965" cy="600164"/>
          </a:xfrm>
          <a:prstGeom prst="rect">
            <a:avLst/>
          </a:prstGeom>
          <a:noFill/>
          <a:effectLst/>
        </p:spPr>
        <p:txBody>
          <a:bodyPr wrap="square" rtlCol="0">
            <a:spAutoFit/>
          </a:bodyPr>
          <a:lstStyle/>
          <a:p>
            <a:r>
              <a:rPr lang="en-US" sz="1100" b="1" dirty="0">
                <a:solidFill>
                  <a:schemeClr val="tx1">
                    <a:lumMod val="65000"/>
                    <a:lumOff val="35000"/>
                  </a:schemeClr>
                </a:solidFill>
              </a:rPr>
              <a:t>MEETING </a:t>
            </a:r>
            <a:br>
              <a:rPr lang="en-US" sz="1100" b="1" dirty="0">
                <a:solidFill>
                  <a:schemeClr val="tx1">
                    <a:lumMod val="65000"/>
                    <a:lumOff val="35000"/>
                  </a:schemeClr>
                </a:solidFill>
              </a:rPr>
            </a:br>
            <a:r>
              <a:rPr lang="en-US" sz="1100" b="1" dirty="0">
                <a:solidFill>
                  <a:schemeClr val="tx1">
                    <a:lumMod val="65000"/>
                    <a:lumOff val="35000"/>
                  </a:schemeClr>
                </a:solidFill>
              </a:rPr>
              <a:t>ENTERPRISE DEMANDS</a:t>
            </a:r>
          </a:p>
        </p:txBody>
      </p:sp>
      <p:pic>
        <p:nvPicPr>
          <p:cNvPr id="114" name="Picture 1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93096" y="2206869"/>
            <a:ext cx="1029470" cy="1029468"/>
          </a:xfrm>
          <a:prstGeom prst="rect">
            <a:avLst/>
          </a:prstGeom>
          <a:noFill/>
          <a:ln>
            <a:noFill/>
          </a:ln>
          <a:effectLst>
            <a:outerShdw blurRad="50800" dist="38100" dir="2700000" algn="tl" rotWithShape="0">
              <a:srgbClr val="000000">
                <a:alpha val="2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115" name="Picture 114" descr="Building.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74309" y="1840902"/>
            <a:ext cx="961916" cy="1203674"/>
          </a:xfrm>
          <a:prstGeom prst="rect">
            <a:avLst/>
          </a:prstGeom>
          <a:effectLst>
            <a:outerShdw blurRad="50800" dist="38100" dir="2700000" algn="tl" rotWithShape="0">
              <a:srgbClr val="000000">
                <a:alpha val="25000"/>
              </a:srgbClr>
            </a:outerShdw>
          </a:effectLst>
        </p:spPr>
      </p:pic>
      <p:grpSp>
        <p:nvGrpSpPr>
          <p:cNvPr id="8" name="Group 7"/>
          <p:cNvGrpSpPr/>
          <p:nvPr/>
        </p:nvGrpSpPr>
        <p:grpSpPr>
          <a:xfrm>
            <a:off x="2093202" y="1991033"/>
            <a:ext cx="760717" cy="1048774"/>
            <a:chOff x="988688" y="1186545"/>
            <a:chExt cx="1949743" cy="2688044"/>
          </a:xfrm>
          <a:effectLst>
            <a:outerShdw blurRad="50800" dist="38100" dir="2700000" algn="tl" rotWithShape="0">
              <a:srgbClr val="000000">
                <a:alpha val="25000"/>
              </a:srgbClr>
            </a:outerShdw>
          </a:effectLst>
        </p:grpSpPr>
        <p:sp>
          <p:nvSpPr>
            <p:cNvPr id="54" name="Rectangle 53"/>
            <p:cNvSpPr/>
            <p:nvPr/>
          </p:nvSpPr>
          <p:spPr>
            <a:xfrm>
              <a:off x="988688" y="2257958"/>
              <a:ext cx="1949743" cy="449980"/>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b="1" dirty="0">
                  <a:solidFill>
                    <a:schemeClr val="bg1"/>
                  </a:solidFill>
                </a:rPr>
                <a:t>Java EE 7</a:t>
              </a:r>
            </a:p>
          </p:txBody>
        </p:sp>
        <p:grpSp>
          <p:nvGrpSpPr>
            <p:cNvPr id="9" name="Group 55"/>
            <p:cNvGrpSpPr/>
            <p:nvPr/>
          </p:nvGrpSpPr>
          <p:grpSpPr>
            <a:xfrm>
              <a:off x="1125709" y="1186545"/>
              <a:ext cx="1675700" cy="799510"/>
              <a:chOff x="1125709" y="1186545"/>
              <a:chExt cx="1675700" cy="799510"/>
            </a:xfrm>
          </p:grpSpPr>
          <p:sp>
            <p:nvSpPr>
              <p:cNvPr id="57" name="Snip Single Corner Rectangle 56"/>
              <p:cNvSpPr/>
              <p:nvPr/>
            </p:nvSpPr>
            <p:spPr>
              <a:xfrm>
                <a:off x="2137869" y="1186545"/>
                <a:ext cx="663540" cy="799510"/>
              </a:xfrm>
              <a:prstGeom prst="snip1Rect">
                <a:avLst>
                  <a:gd name="adj" fmla="val 19853"/>
                </a:avLst>
              </a:prstGeom>
              <a:gradFill flip="none" rotWithShape="1">
                <a:gsLst>
                  <a:gs pos="63000">
                    <a:schemeClr val="bg1"/>
                  </a:gs>
                  <a:gs pos="100000">
                    <a:schemeClr val="bg1">
                      <a:lumMod val="75000"/>
                      <a:alpha val="61000"/>
                    </a:schemeClr>
                  </a:gs>
                </a:gsLst>
                <a:path path="circle">
                  <a:fillToRect l="50000" t="50000" r="50000" b="50000"/>
                </a:path>
                <a:tileRect/>
              </a:gradFill>
              <a:ln w="12700" cmpd="sng">
                <a:solidFill>
                  <a:srgbClr val="7F7F7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p>
            </p:txBody>
          </p:sp>
          <p:sp>
            <p:nvSpPr>
              <p:cNvPr id="58" name="Right Triangle 57"/>
              <p:cNvSpPr/>
              <p:nvPr/>
            </p:nvSpPr>
            <p:spPr>
              <a:xfrm>
                <a:off x="2679946" y="1186545"/>
                <a:ext cx="121463" cy="131874"/>
              </a:xfrm>
              <a:prstGeom prst="rtTriangle">
                <a:avLst/>
              </a:prstGeom>
              <a:solidFill>
                <a:srgbClr val="FFFFFF"/>
              </a:solidFill>
              <a:ln w="9525" cmpd="sng">
                <a:solidFill>
                  <a:srgbClr val="7F7F7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p>
            </p:txBody>
          </p:sp>
          <p:pic>
            <p:nvPicPr>
              <p:cNvPr id="59" name="Picture 58" descr="Screen Shot 2013-05-14 at 10.58.18 AM.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170489" y="1378449"/>
                <a:ext cx="595407" cy="432269"/>
              </a:xfrm>
              <a:prstGeom prst="rect">
                <a:avLst/>
              </a:prstGeom>
            </p:spPr>
          </p:pic>
          <p:sp>
            <p:nvSpPr>
              <p:cNvPr id="60" name="Snip Single Corner Rectangle 59"/>
              <p:cNvSpPr/>
              <p:nvPr/>
            </p:nvSpPr>
            <p:spPr>
              <a:xfrm>
                <a:off x="1631789" y="1186545"/>
                <a:ext cx="663540" cy="799510"/>
              </a:xfrm>
              <a:prstGeom prst="snip1Rect">
                <a:avLst>
                  <a:gd name="adj" fmla="val 19853"/>
                </a:avLst>
              </a:prstGeom>
              <a:gradFill flip="none" rotWithShape="1">
                <a:gsLst>
                  <a:gs pos="63000">
                    <a:schemeClr val="bg1"/>
                  </a:gs>
                  <a:gs pos="100000">
                    <a:schemeClr val="bg1">
                      <a:lumMod val="75000"/>
                      <a:alpha val="61000"/>
                    </a:schemeClr>
                  </a:gs>
                </a:gsLst>
                <a:path path="circle">
                  <a:fillToRect l="50000" t="50000" r="50000" b="50000"/>
                </a:path>
                <a:tileRect/>
              </a:gradFill>
              <a:ln w="12700" cmpd="sng">
                <a:solidFill>
                  <a:srgbClr val="7F7F7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p>
            </p:txBody>
          </p:sp>
          <p:sp>
            <p:nvSpPr>
              <p:cNvPr id="69" name="Right Triangle 68"/>
              <p:cNvSpPr/>
              <p:nvPr/>
            </p:nvSpPr>
            <p:spPr>
              <a:xfrm>
                <a:off x="2173866" y="1186545"/>
                <a:ext cx="121463" cy="131874"/>
              </a:xfrm>
              <a:prstGeom prst="rtTriangle">
                <a:avLst/>
              </a:prstGeom>
              <a:solidFill>
                <a:srgbClr val="FFFFFF"/>
              </a:solidFill>
              <a:ln w="9525" cmpd="sng">
                <a:solidFill>
                  <a:srgbClr val="7F7F7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p>
            </p:txBody>
          </p:sp>
          <p:pic>
            <p:nvPicPr>
              <p:cNvPr id="71" name="Picture 70" descr="Screen Shot 2013-05-14 at 10.57.09 AM.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667053" y="1378449"/>
                <a:ext cx="543269" cy="432269"/>
              </a:xfrm>
              <a:prstGeom prst="rect">
                <a:avLst/>
              </a:prstGeom>
            </p:spPr>
          </p:pic>
          <p:sp>
            <p:nvSpPr>
              <p:cNvPr id="94" name="Snip Single Corner Rectangle 93"/>
              <p:cNvSpPr/>
              <p:nvPr/>
            </p:nvSpPr>
            <p:spPr>
              <a:xfrm>
                <a:off x="1125709" y="1186545"/>
                <a:ext cx="663540" cy="799510"/>
              </a:xfrm>
              <a:prstGeom prst="snip1Rect">
                <a:avLst>
                  <a:gd name="adj" fmla="val 19853"/>
                </a:avLst>
              </a:prstGeom>
              <a:gradFill flip="none" rotWithShape="1">
                <a:gsLst>
                  <a:gs pos="63000">
                    <a:schemeClr val="bg1"/>
                  </a:gs>
                  <a:gs pos="100000">
                    <a:schemeClr val="bg1">
                      <a:lumMod val="75000"/>
                      <a:alpha val="61000"/>
                    </a:schemeClr>
                  </a:gs>
                </a:gsLst>
                <a:path path="circle">
                  <a:fillToRect l="50000" t="50000" r="50000" b="50000"/>
                </a:path>
                <a:tileRect/>
              </a:gradFill>
              <a:ln w="12700" cmpd="sng">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p>
            </p:txBody>
          </p:sp>
          <p:sp>
            <p:nvSpPr>
              <p:cNvPr id="95" name="Right Triangle 94"/>
              <p:cNvSpPr/>
              <p:nvPr/>
            </p:nvSpPr>
            <p:spPr>
              <a:xfrm>
                <a:off x="1667786" y="1186545"/>
                <a:ext cx="121463" cy="131874"/>
              </a:xfrm>
              <a:prstGeom prst="rtTriangle">
                <a:avLst/>
              </a:prstGeom>
              <a:solidFill>
                <a:srgbClr val="FFFFFF"/>
              </a:solidFill>
              <a:ln w="9525" cmpd="sng">
                <a:solidFill>
                  <a:srgbClr val="7F7F7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p>
            </p:txBody>
          </p:sp>
          <p:pic>
            <p:nvPicPr>
              <p:cNvPr id="96" name="Picture 95" descr="Screen Shot 2013-05-14 at 10.58.35 AM.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70484" y="1378449"/>
                <a:ext cx="597521" cy="432269"/>
              </a:xfrm>
              <a:prstGeom prst="rect">
                <a:avLst/>
              </a:prstGeom>
            </p:spPr>
          </p:pic>
        </p:grpSp>
        <p:grpSp>
          <p:nvGrpSpPr>
            <p:cNvPr id="10" name="Group 96"/>
            <p:cNvGrpSpPr/>
            <p:nvPr/>
          </p:nvGrpSpPr>
          <p:grpSpPr>
            <a:xfrm>
              <a:off x="1351232" y="2016619"/>
              <a:ext cx="1224654" cy="1079775"/>
              <a:chOff x="1351232" y="2006619"/>
              <a:chExt cx="1224654" cy="1079775"/>
            </a:xfrm>
          </p:grpSpPr>
          <p:grpSp>
            <p:nvGrpSpPr>
              <p:cNvPr id="11" name="Group 97"/>
              <p:cNvGrpSpPr/>
              <p:nvPr/>
            </p:nvGrpSpPr>
            <p:grpSpPr>
              <a:xfrm>
                <a:off x="1351232" y="2006619"/>
                <a:ext cx="1224654" cy="217436"/>
                <a:chOff x="1351232" y="2006619"/>
                <a:chExt cx="1224654" cy="217436"/>
              </a:xfrm>
            </p:grpSpPr>
            <p:sp>
              <p:nvSpPr>
                <p:cNvPr id="102" name="Down Arrow 101"/>
                <p:cNvSpPr/>
                <p:nvPr/>
              </p:nvSpPr>
              <p:spPr>
                <a:xfrm>
                  <a:off x="2363392" y="2006619"/>
                  <a:ext cx="212494" cy="217436"/>
                </a:xfrm>
                <a:prstGeom prst="downArrow">
                  <a:avLst>
                    <a:gd name="adj1" fmla="val 28260"/>
                    <a:gd name="adj2" fmla="val 63043"/>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p>
              </p:txBody>
            </p:sp>
            <p:sp>
              <p:nvSpPr>
                <p:cNvPr id="103" name="Down Arrow 102"/>
                <p:cNvSpPr/>
                <p:nvPr/>
              </p:nvSpPr>
              <p:spPr>
                <a:xfrm>
                  <a:off x="1857312" y="2006619"/>
                  <a:ext cx="212494" cy="217436"/>
                </a:xfrm>
                <a:prstGeom prst="downArrow">
                  <a:avLst>
                    <a:gd name="adj1" fmla="val 28260"/>
                    <a:gd name="adj2" fmla="val 63043"/>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p>
              </p:txBody>
            </p:sp>
            <p:sp>
              <p:nvSpPr>
                <p:cNvPr id="104" name="Down Arrow 103"/>
                <p:cNvSpPr/>
                <p:nvPr/>
              </p:nvSpPr>
              <p:spPr>
                <a:xfrm>
                  <a:off x="1351232" y="2006619"/>
                  <a:ext cx="212494" cy="217436"/>
                </a:xfrm>
                <a:prstGeom prst="downArrow">
                  <a:avLst>
                    <a:gd name="adj1" fmla="val 28260"/>
                    <a:gd name="adj2" fmla="val 63043"/>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p>
              </p:txBody>
            </p:sp>
          </p:grpSp>
          <p:grpSp>
            <p:nvGrpSpPr>
              <p:cNvPr id="12" name="Group 98"/>
              <p:cNvGrpSpPr/>
              <p:nvPr/>
            </p:nvGrpSpPr>
            <p:grpSpPr>
              <a:xfrm>
                <a:off x="1367491" y="2664739"/>
                <a:ext cx="1192136" cy="421655"/>
                <a:chOff x="1367491" y="2664739"/>
                <a:chExt cx="1192136" cy="421655"/>
              </a:xfrm>
            </p:grpSpPr>
            <p:pic>
              <p:nvPicPr>
                <p:cNvPr id="100" name="Picture 80" descr="gn curve zoom"/>
                <p:cNvPicPr>
                  <a:picLocks noChangeAspect="1" noChangeArrowheads="1"/>
                </p:cNvPicPr>
                <p:nvPr/>
              </p:nvPicPr>
              <p:blipFill>
                <a:blip r:embed="rId9" cstate="print">
                  <a:grayscl/>
                  <a:extLst>
                    <a:ext uri="{28A0092B-C50C-407E-A947-70E740481C1C}">
                      <a14:useLocalDpi xmlns:a14="http://schemas.microsoft.com/office/drawing/2010/main" val="0"/>
                    </a:ext>
                  </a:extLst>
                </a:blip>
                <a:srcRect/>
                <a:stretch>
                  <a:fillRect/>
                </a:stretch>
              </p:blipFill>
              <p:spPr bwMode="gray">
                <a:xfrm rot="16200000">
                  <a:off x="1342651" y="2689579"/>
                  <a:ext cx="421655" cy="371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1" name="Picture 80" descr="gn curve zoom"/>
                <p:cNvPicPr>
                  <a:picLocks noChangeAspect="1" noChangeArrowheads="1"/>
                </p:cNvPicPr>
                <p:nvPr/>
              </p:nvPicPr>
              <p:blipFill>
                <a:blip r:embed="rId9" cstate="print">
                  <a:grayscl/>
                  <a:extLst>
                    <a:ext uri="{28A0092B-C50C-407E-A947-70E740481C1C}">
                      <a14:useLocalDpi xmlns:a14="http://schemas.microsoft.com/office/drawing/2010/main" val="0"/>
                    </a:ext>
                  </a:extLst>
                </a:blip>
                <a:srcRect/>
                <a:stretch>
                  <a:fillRect/>
                </a:stretch>
              </p:blipFill>
              <p:spPr bwMode="gray">
                <a:xfrm rot="5400000" flipH="1">
                  <a:off x="2162812" y="2689579"/>
                  <a:ext cx="421655" cy="371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grpSp>
          <p:nvGrpSpPr>
            <p:cNvPr id="13" name="Group 104"/>
            <p:cNvGrpSpPr/>
            <p:nvPr/>
          </p:nvGrpSpPr>
          <p:grpSpPr>
            <a:xfrm>
              <a:off x="1631789" y="3075079"/>
              <a:ext cx="663540" cy="799510"/>
              <a:chOff x="1631789" y="3075079"/>
              <a:chExt cx="663540" cy="799510"/>
            </a:xfrm>
          </p:grpSpPr>
          <p:grpSp>
            <p:nvGrpSpPr>
              <p:cNvPr id="14" name="Group 105"/>
              <p:cNvGrpSpPr/>
              <p:nvPr/>
            </p:nvGrpSpPr>
            <p:grpSpPr>
              <a:xfrm>
                <a:off x="1631789" y="3075079"/>
                <a:ext cx="663540" cy="799510"/>
                <a:chOff x="1631789" y="2995083"/>
                <a:chExt cx="663540" cy="799510"/>
              </a:xfrm>
            </p:grpSpPr>
            <p:sp>
              <p:nvSpPr>
                <p:cNvPr id="108" name="Snip Single Corner Rectangle 107"/>
                <p:cNvSpPr/>
                <p:nvPr/>
              </p:nvSpPr>
              <p:spPr>
                <a:xfrm>
                  <a:off x="1631789" y="2995083"/>
                  <a:ext cx="663540" cy="799510"/>
                </a:xfrm>
                <a:prstGeom prst="snip1Rect">
                  <a:avLst>
                    <a:gd name="adj" fmla="val 19853"/>
                  </a:avLst>
                </a:prstGeom>
                <a:gradFill flip="none" rotWithShape="1">
                  <a:gsLst>
                    <a:gs pos="63000">
                      <a:schemeClr val="bg1"/>
                    </a:gs>
                    <a:gs pos="100000">
                      <a:schemeClr val="bg1">
                        <a:lumMod val="75000"/>
                        <a:alpha val="61000"/>
                      </a:schemeClr>
                    </a:gs>
                  </a:gsLst>
                  <a:path path="circle">
                    <a:fillToRect l="50000" t="50000" r="50000" b="50000"/>
                  </a:path>
                  <a:tileRect/>
                </a:gradFill>
                <a:ln w="12700" cmpd="sng">
                  <a:solidFill>
                    <a:srgbClr val="7F7F7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p>
              </p:txBody>
            </p:sp>
            <p:sp>
              <p:nvSpPr>
                <p:cNvPr id="109" name="Right Triangle 108"/>
                <p:cNvSpPr/>
                <p:nvPr/>
              </p:nvSpPr>
              <p:spPr>
                <a:xfrm>
                  <a:off x="2173866" y="2995083"/>
                  <a:ext cx="121463" cy="131874"/>
                </a:xfrm>
                <a:prstGeom prst="rtTriangle">
                  <a:avLst/>
                </a:prstGeom>
                <a:solidFill>
                  <a:srgbClr val="FFFFFF"/>
                </a:solidFill>
                <a:ln w="9525" cmpd="sng">
                  <a:solidFill>
                    <a:srgbClr val="7F7F7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p>
              </p:txBody>
            </p:sp>
          </p:grpSp>
          <p:pic>
            <p:nvPicPr>
              <p:cNvPr id="107" name="Picture 106" descr="Screen Shot 2013-05-15 at 11.07.38 AM.png"/>
              <p:cNvPicPr>
                <a:picLocks noChangeAspect="1"/>
              </p:cNvPicPr>
              <p:nvPr/>
            </p:nvPicPr>
            <p:blipFill rotWithShape="1">
              <a:blip r:embed="rId10">
                <a:extLst>
                  <a:ext uri="{28A0092B-C50C-407E-A947-70E740481C1C}">
                    <a14:useLocalDpi xmlns:a14="http://schemas.microsoft.com/office/drawing/2010/main" val="0"/>
                  </a:ext>
                </a:extLst>
              </a:blip>
              <a:srcRect l="5766" t="6137" r="7005" b="9339"/>
              <a:stretch/>
            </p:blipFill>
            <p:spPr>
              <a:xfrm>
                <a:off x="1823259" y="3401712"/>
                <a:ext cx="157941" cy="91882"/>
              </a:xfrm>
              <a:prstGeom prst="rect">
                <a:avLst/>
              </a:prstGeom>
            </p:spPr>
          </p:pic>
        </p:grpSp>
      </p:grpSp>
      <p:sp>
        <p:nvSpPr>
          <p:cNvPr id="45" name="Content Placeholder 1"/>
          <p:cNvSpPr txBox="1">
            <a:spLocks/>
          </p:cNvSpPr>
          <p:nvPr/>
        </p:nvSpPr>
        <p:spPr bwMode="auto">
          <a:xfrm>
            <a:off x="6471373" y="3430789"/>
            <a:ext cx="1834126" cy="99606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marL="228600" indent="-168275" algn="l" defTabSz="228600" rtl="0" eaLnBrk="0" fontAlgn="base" hangingPunct="0">
              <a:spcBef>
                <a:spcPct val="0"/>
              </a:spcBef>
              <a:spcAft>
                <a:spcPts val="600"/>
              </a:spcAft>
              <a:buClr>
                <a:schemeClr val="accent1"/>
              </a:buClr>
              <a:buSzPct val="85000"/>
              <a:buFont typeface="Wingdings" pitchFamily="2" charset="2"/>
              <a:buChar char="§"/>
              <a:defRPr sz="2000" kern="1200">
                <a:solidFill>
                  <a:schemeClr val="tx1"/>
                </a:solidFill>
                <a:latin typeface="Arial" pitchFamily="34" charset="0"/>
                <a:ea typeface="ＭＳ Ｐゴシック" pitchFamily="-65" charset="-128"/>
                <a:cs typeface="Arial" pitchFamily="34" charset="0"/>
              </a:defRPr>
            </a:lvl1pPr>
            <a:lvl2pPr marL="631825" indent="-228600" algn="l" defTabSz="228600" rtl="0" eaLnBrk="0" fontAlgn="base" hangingPunct="0">
              <a:spcBef>
                <a:spcPct val="0"/>
              </a:spcBef>
              <a:spcAft>
                <a:spcPts val="600"/>
              </a:spcAft>
              <a:buSzPct val="85000"/>
              <a:buFont typeface="Arial" pitchFamily="34" charset="0"/>
              <a:buChar char="–"/>
              <a:defRPr kern="1200">
                <a:solidFill>
                  <a:schemeClr val="tx1"/>
                </a:solidFill>
                <a:latin typeface="Arial" pitchFamily="34" charset="0"/>
                <a:ea typeface="ＭＳ Ｐゴシック" pitchFamily="-65" charset="-128"/>
                <a:cs typeface="Arial" pitchFamily="34" charset="0"/>
              </a:defRPr>
            </a:lvl2pPr>
            <a:lvl3pPr marL="974725" indent="-174625" algn="l" defTabSz="228600" rtl="0" eaLnBrk="0" fontAlgn="base" hangingPunct="0">
              <a:spcBef>
                <a:spcPct val="0"/>
              </a:spcBef>
              <a:spcAft>
                <a:spcPts val="600"/>
              </a:spcAft>
              <a:buClr>
                <a:schemeClr val="accent1"/>
              </a:buClr>
              <a:buSzPct val="85000"/>
              <a:buFont typeface="Wingdings" pitchFamily="2" charset="2"/>
              <a:buChar char="§"/>
              <a:defRPr kern="1200">
                <a:solidFill>
                  <a:schemeClr val="tx1"/>
                </a:solidFill>
                <a:latin typeface="Arial" pitchFamily="34" charset="0"/>
                <a:ea typeface="ＭＳ Ｐゴシック" pitchFamily="-65" charset="-128"/>
                <a:cs typeface="Arial" pitchFamily="34" charset="0"/>
              </a:defRPr>
            </a:lvl3pPr>
            <a:lvl4pPr marL="1431925" indent="-228600" algn="l" defTabSz="228600" rtl="0" eaLnBrk="0" fontAlgn="base" hangingPunct="0">
              <a:spcBef>
                <a:spcPct val="0"/>
              </a:spcBef>
              <a:spcAft>
                <a:spcPts val="600"/>
              </a:spcAft>
              <a:buSzPct val="85000"/>
              <a:buFont typeface="Arial" pitchFamily="34" charset="0"/>
              <a:buChar char="–"/>
              <a:defRPr kern="1200">
                <a:solidFill>
                  <a:schemeClr val="tx1"/>
                </a:solidFill>
                <a:latin typeface="Arial" pitchFamily="34" charset="0"/>
                <a:ea typeface="ＭＳ Ｐゴシック" pitchFamily="-65" charset="-128"/>
                <a:cs typeface="Arial" pitchFamily="34" charset="0"/>
              </a:defRPr>
            </a:lvl4pPr>
            <a:lvl5pPr marL="1828800" indent="-168275" algn="l" rtl="0" eaLnBrk="0" fontAlgn="base" hangingPunct="0">
              <a:spcBef>
                <a:spcPct val="0"/>
              </a:spcBef>
              <a:spcAft>
                <a:spcPts val="600"/>
              </a:spcAft>
              <a:buClr>
                <a:srgbClr val="FF0000"/>
              </a:buClr>
              <a:buFont typeface="Arial" pitchFamily="34" charset="0"/>
              <a:buChar char="»"/>
              <a:defRPr sz="1400" kern="1200">
                <a:solidFill>
                  <a:schemeClr val="tx2"/>
                </a:solidFill>
                <a:latin typeface="Arial" pitchFamily="34" charset="0"/>
                <a:ea typeface="ＭＳ Ｐゴシック" pitchFamily="-65" charset="-128"/>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69863" lvl="1" indent="-169863" eaLnBrk="1" hangingPunct="1">
              <a:spcAft>
                <a:spcPts val="0"/>
              </a:spcAft>
              <a:buClr>
                <a:schemeClr val="accent1"/>
              </a:buClr>
              <a:buSzPct val="120000"/>
              <a:buFont typeface="Wingdings" pitchFamily="2" charset="2"/>
              <a:buChar char="§"/>
            </a:pPr>
            <a:r>
              <a:rPr lang="en-US" sz="1200" dirty="0" smtClean="0">
                <a:ea typeface="ＭＳ Ｐゴシック" pitchFamily="34" charset="-128"/>
              </a:rPr>
              <a:t>Batch</a:t>
            </a:r>
          </a:p>
          <a:p>
            <a:pPr marL="169863" lvl="1" indent="-169863" eaLnBrk="1" hangingPunct="1">
              <a:spcAft>
                <a:spcPts val="0"/>
              </a:spcAft>
              <a:buClr>
                <a:schemeClr val="accent1"/>
              </a:buClr>
              <a:buSzPct val="120000"/>
              <a:buFont typeface="Wingdings" pitchFamily="2" charset="2"/>
              <a:buChar char="§"/>
            </a:pPr>
            <a:r>
              <a:rPr lang="en-US" sz="1200" dirty="0">
                <a:ea typeface="ＭＳ Ｐゴシック" pitchFamily="34" charset="-128"/>
              </a:rPr>
              <a:t>C</a:t>
            </a:r>
            <a:r>
              <a:rPr lang="en-US" sz="1200" dirty="0" smtClean="0">
                <a:ea typeface="ＭＳ Ｐゴシック" pitchFamily="34" charset="-128"/>
              </a:rPr>
              <a:t>oncurrency</a:t>
            </a:r>
            <a:endParaRPr lang="en-US" sz="1200" dirty="0">
              <a:ea typeface="ＭＳ Ｐゴシック" pitchFamily="34" charset="-128"/>
            </a:endParaRPr>
          </a:p>
          <a:p>
            <a:pPr marL="169863" lvl="1" indent="-169863" eaLnBrk="1" hangingPunct="1">
              <a:spcAft>
                <a:spcPts val="0"/>
              </a:spcAft>
              <a:buClr>
                <a:schemeClr val="accent1"/>
              </a:buClr>
              <a:buSzPct val="120000"/>
              <a:buFont typeface="Wingdings" pitchFamily="2" charset="2"/>
              <a:buChar char="§"/>
            </a:pPr>
            <a:r>
              <a:rPr lang="en-US" sz="1200" dirty="0" smtClean="0">
                <a:ea typeface="ＭＳ Ｐゴシック" pitchFamily="34" charset="-128"/>
              </a:rPr>
              <a:t>Simplified JMS</a:t>
            </a:r>
            <a:endParaRPr lang="en-US" sz="1200" dirty="0">
              <a:ea typeface="ＭＳ Ｐゴシック" pitchFamily="34" charset="-128"/>
            </a:endParaRPr>
          </a:p>
          <a:p>
            <a:pPr marL="169863" lvl="1" indent="-169863" eaLnBrk="1" hangingPunct="1">
              <a:spcAft>
                <a:spcPts val="0"/>
              </a:spcAft>
              <a:buClr>
                <a:schemeClr val="tx1">
                  <a:lumMod val="65000"/>
                  <a:lumOff val="35000"/>
                </a:schemeClr>
              </a:buClr>
              <a:buSzPct val="120000"/>
              <a:buFont typeface="Wingdings" pitchFamily="2" charset="2"/>
              <a:buChar char="§"/>
            </a:pPr>
            <a:endParaRPr lang="en-US" sz="1200" dirty="0" smtClean="0">
              <a:ea typeface="ＭＳ Ｐゴシック" pitchFamily="34" charset="-128"/>
            </a:endParaRPr>
          </a:p>
        </p:txBody>
      </p:sp>
      <p:sp>
        <p:nvSpPr>
          <p:cNvPr id="46" name="Content Placeholder 1"/>
          <p:cNvSpPr txBox="1">
            <a:spLocks/>
          </p:cNvSpPr>
          <p:nvPr/>
        </p:nvSpPr>
        <p:spPr bwMode="auto">
          <a:xfrm>
            <a:off x="1114575" y="3430789"/>
            <a:ext cx="2386997" cy="108678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marL="228600" indent="-168275" algn="l" defTabSz="228600" rtl="0" eaLnBrk="0" fontAlgn="base" hangingPunct="0">
              <a:spcBef>
                <a:spcPct val="0"/>
              </a:spcBef>
              <a:spcAft>
                <a:spcPts val="600"/>
              </a:spcAft>
              <a:buClr>
                <a:schemeClr val="accent1"/>
              </a:buClr>
              <a:buSzPct val="85000"/>
              <a:buFont typeface="Wingdings" pitchFamily="2" charset="2"/>
              <a:buChar char="§"/>
              <a:defRPr sz="2000" kern="1200">
                <a:solidFill>
                  <a:schemeClr val="tx1"/>
                </a:solidFill>
                <a:latin typeface="Arial" pitchFamily="34" charset="0"/>
                <a:ea typeface="ＭＳ Ｐゴシック" pitchFamily="-65" charset="-128"/>
                <a:cs typeface="Arial" pitchFamily="34" charset="0"/>
              </a:defRPr>
            </a:lvl1pPr>
            <a:lvl2pPr marL="631825" indent="-228600" algn="l" defTabSz="228600" rtl="0" eaLnBrk="0" fontAlgn="base" hangingPunct="0">
              <a:spcBef>
                <a:spcPct val="0"/>
              </a:spcBef>
              <a:spcAft>
                <a:spcPts val="600"/>
              </a:spcAft>
              <a:buSzPct val="85000"/>
              <a:buFont typeface="Arial" pitchFamily="34" charset="0"/>
              <a:buChar char="–"/>
              <a:defRPr kern="1200">
                <a:solidFill>
                  <a:schemeClr val="tx1"/>
                </a:solidFill>
                <a:latin typeface="Arial" pitchFamily="34" charset="0"/>
                <a:ea typeface="ＭＳ Ｐゴシック" pitchFamily="-65" charset="-128"/>
                <a:cs typeface="Arial" pitchFamily="34" charset="0"/>
              </a:defRPr>
            </a:lvl2pPr>
            <a:lvl3pPr marL="974725" indent="-174625" algn="l" defTabSz="228600" rtl="0" eaLnBrk="0" fontAlgn="base" hangingPunct="0">
              <a:spcBef>
                <a:spcPct val="0"/>
              </a:spcBef>
              <a:spcAft>
                <a:spcPts val="600"/>
              </a:spcAft>
              <a:buClr>
                <a:schemeClr val="accent1"/>
              </a:buClr>
              <a:buSzPct val="85000"/>
              <a:buFont typeface="Wingdings" pitchFamily="2" charset="2"/>
              <a:buChar char="§"/>
              <a:defRPr kern="1200">
                <a:solidFill>
                  <a:schemeClr val="tx1"/>
                </a:solidFill>
                <a:latin typeface="Arial" pitchFamily="34" charset="0"/>
                <a:ea typeface="ＭＳ Ｐゴシック" pitchFamily="-65" charset="-128"/>
                <a:cs typeface="Arial" pitchFamily="34" charset="0"/>
              </a:defRPr>
            </a:lvl3pPr>
            <a:lvl4pPr marL="1431925" indent="-228600" algn="l" defTabSz="228600" rtl="0" eaLnBrk="0" fontAlgn="base" hangingPunct="0">
              <a:spcBef>
                <a:spcPct val="0"/>
              </a:spcBef>
              <a:spcAft>
                <a:spcPts val="600"/>
              </a:spcAft>
              <a:buSzPct val="85000"/>
              <a:buFont typeface="Arial" pitchFamily="34" charset="0"/>
              <a:buChar char="–"/>
              <a:defRPr kern="1200">
                <a:solidFill>
                  <a:schemeClr val="tx1"/>
                </a:solidFill>
                <a:latin typeface="Arial" pitchFamily="34" charset="0"/>
                <a:ea typeface="ＭＳ Ｐゴシック" pitchFamily="-65" charset="-128"/>
                <a:cs typeface="Arial" pitchFamily="34" charset="0"/>
              </a:defRPr>
            </a:lvl4pPr>
            <a:lvl5pPr marL="1828800" indent="-168275" algn="l" rtl="0" eaLnBrk="0" fontAlgn="base" hangingPunct="0">
              <a:spcBef>
                <a:spcPct val="0"/>
              </a:spcBef>
              <a:spcAft>
                <a:spcPts val="600"/>
              </a:spcAft>
              <a:buClr>
                <a:srgbClr val="FF0000"/>
              </a:buClr>
              <a:buFont typeface="Arial" pitchFamily="34" charset="0"/>
              <a:buChar char="»"/>
              <a:defRPr sz="1400" kern="1200">
                <a:solidFill>
                  <a:schemeClr val="tx2"/>
                </a:solidFill>
                <a:latin typeface="Arial" pitchFamily="34" charset="0"/>
                <a:ea typeface="ＭＳ Ｐゴシック" pitchFamily="-65" charset="-128"/>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69863" lvl="1" indent="-169863" eaLnBrk="1" hangingPunct="1">
              <a:spcAft>
                <a:spcPts val="0"/>
              </a:spcAft>
              <a:buClr>
                <a:schemeClr val="accent1"/>
              </a:buClr>
              <a:buSzPct val="120000"/>
              <a:buFont typeface="Wingdings" pitchFamily="2" charset="2"/>
              <a:buChar char="§"/>
            </a:pPr>
            <a:r>
              <a:rPr lang="en-US" sz="1200" dirty="0" smtClean="0"/>
              <a:t>More annotated POJOs</a:t>
            </a:r>
          </a:p>
          <a:p>
            <a:pPr marL="169863" lvl="1" indent="-169863" eaLnBrk="1" hangingPunct="1">
              <a:spcAft>
                <a:spcPts val="0"/>
              </a:spcAft>
              <a:buClr>
                <a:schemeClr val="accent1"/>
              </a:buClr>
              <a:buSzPct val="120000"/>
              <a:buFont typeface="Wingdings" pitchFamily="2" charset="2"/>
              <a:buChar char="§"/>
            </a:pPr>
            <a:r>
              <a:rPr lang="en-US" sz="1200" dirty="0" smtClean="0">
                <a:ea typeface="ＭＳ Ｐゴシック" pitchFamily="34" charset="-128"/>
              </a:rPr>
              <a:t>Less boilerplate code</a:t>
            </a:r>
          </a:p>
          <a:p>
            <a:pPr marL="169863" lvl="1" indent="-169863" eaLnBrk="1" hangingPunct="1">
              <a:spcAft>
                <a:spcPts val="0"/>
              </a:spcAft>
              <a:buClr>
                <a:schemeClr val="accent1"/>
              </a:buClr>
              <a:buSzPct val="120000"/>
              <a:buFont typeface="Wingdings" pitchFamily="2" charset="2"/>
              <a:buChar char="§"/>
            </a:pPr>
            <a:r>
              <a:rPr lang="en-US" sz="1200" dirty="0" smtClean="0"/>
              <a:t>Cohesive integrated platform</a:t>
            </a:r>
            <a:endParaRPr lang="en-US" sz="1200" dirty="0" smtClean="0">
              <a:ea typeface="ＭＳ Ｐゴシック" pitchFamily="34" charset="-128"/>
            </a:endParaRPr>
          </a:p>
        </p:txBody>
      </p:sp>
      <p:sp>
        <p:nvSpPr>
          <p:cNvPr id="48" name="Content Placeholder 1"/>
          <p:cNvSpPr txBox="1">
            <a:spLocks/>
          </p:cNvSpPr>
          <p:nvPr/>
        </p:nvSpPr>
        <p:spPr bwMode="auto">
          <a:xfrm>
            <a:off x="4047314" y="3831043"/>
            <a:ext cx="1449971" cy="86795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marL="228600" indent="-168275" algn="l" defTabSz="228600" rtl="0" eaLnBrk="0" fontAlgn="base" hangingPunct="0">
              <a:spcBef>
                <a:spcPct val="0"/>
              </a:spcBef>
              <a:spcAft>
                <a:spcPts val="600"/>
              </a:spcAft>
              <a:buClr>
                <a:schemeClr val="accent1"/>
              </a:buClr>
              <a:buSzPct val="85000"/>
              <a:buFont typeface="Wingdings" pitchFamily="2" charset="2"/>
              <a:buChar char="§"/>
              <a:defRPr sz="2000" kern="1200">
                <a:solidFill>
                  <a:schemeClr val="tx1"/>
                </a:solidFill>
                <a:latin typeface="Arial" pitchFamily="34" charset="0"/>
                <a:ea typeface="ＭＳ Ｐゴシック" pitchFamily="-65" charset="-128"/>
                <a:cs typeface="Arial" pitchFamily="34" charset="0"/>
              </a:defRPr>
            </a:lvl1pPr>
            <a:lvl2pPr marL="631825" indent="-228600" algn="l" defTabSz="228600" rtl="0" eaLnBrk="0" fontAlgn="base" hangingPunct="0">
              <a:spcBef>
                <a:spcPct val="0"/>
              </a:spcBef>
              <a:spcAft>
                <a:spcPts val="600"/>
              </a:spcAft>
              <a:buSzPct val="85000"/>
              <a:buFont typeface="Arial" pitchFamily="34" charset="0"/>
              <a:buChar char="–"/>
              <a:defRPr kern="1200">
                <a:solidFill>
                  <a:schemeClr val="tx1"/>
                </a:solidFill>
                <a:latin typeface="Arial" pitchFamily="34" charset="0"/>
                <a:ea typeface="ＭＳ Ｐゴシック" pitchFamily="-65" charset="-128"/>
                <a:cs typeface="Arial" pitchFamily="34" charset="0"/>
              </a:defRPr>
            </a:lvl2pPr>
            <a:lvl3pPr marL="974725" indent="-174625" algn="l" defTabSz="228600" rtl="0" eaLnBrk="0" fontAlgn="base" hangingPunct="0">
              <a:spcBef>
                <a:spcPct val="0"/>
              </a:spcBef>
              <a:spcAft>
                <a:spcPts val="600"/>
              </a:spcAft>
              <a:buClr>
                <a:schemeClr val="accent1"/>
              </a:buClr>
              <a:buSzPct val="85000"/>
              <a:buFont typeface="Wingdings" pitchFamily="2" charset="2"/>
              <a:buChar char="§"/>
              <a:defRPr kern="1200">
                <a:solidFill>
                  <a:schemeClr val="tx1"/>
                </a:solidFill>
                <a:latin typeface="Arial" pitchFamily="34" charset="0"/>
                <a:ea typeface="ＭＳ Ｐゴシック" pitchFamily="-65" charset="-128"/>
                <a:cs typeface="Arial" pitchFamily="34" charset="0"/>
              </a:defRPr>
            </a:lvl3pPr>
            <a:lvl4pPr marL="1431925" indent="-228600" algn="l" defTabSz="228600" rtl="0" eaLnBrk="0" fontAlgn="base" hangingPunct="0">
              <a:spcBef>
                <a:spcPct val="0"/>
              </a:spcBef>
              <a:spcAft>
                <a:spcPts val="600"/>
              </a:spcAft>
              <a:buSzPct val="85000"/>
              <a:buFont typeface="Arial" pitchFamily="34" charset="0"/>
              <a:buChar char="–"/>
              <a:defRPr kern="1200">
                <a:solidFill>
                  <a:schemeClr val="tx1"/>
                </a:solidFill>
                <a:latin typeface="Arial" pitchFamily="34" charset="0"/>
                <a:ea typeface="ＭＳ Ｐゴシック" pitchFamily="-65" charset="-128"/>
                <a:cs typeface="Arial" pitchFamily="34" charset="0"/>
              </a:defRPr>
            </a:lvl4pPr>
            <a:lvl5pPr marL="1828800" indent="-168275" algn="l" rtl="0" eaLnBrk="0" fontAlgn="base" hangingPunct="0">
              <a:spcBef>
                <a:spcPct val="0"/>
              </a:spcBef>
              <a:spcAft>
                <a:spcPts val="600"/>
              </a:spcAft>
              <a:buClr>
                <a:srgbClr val="FF0000"/>
              </a:buClr>
              <a:buFont typeface="Arial" pitchFamily="34" charset="0"/>
              <a:buChar char="»"/>
              <a:defRPr sz="1400" kern="1200">
                <a:solidFill>
                  <a:schemeClr val="tx2"/>
                </a:solidFill>
                <a:latin typeface="Arial" pitchFamily="34" charset="0"/>
                <a:ea typeface="ＭＳ Ｐゴシック" pitchFamily="-65" charset="-128"/>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69863" lvl="1" indent="-169863" eaLnBrk="1" hangingPunct="1">
              <a:spcAft>
                <a:spcPts val="0"/>
              </a:spcAft>
              <a:buClr>
                <a:schemeClr val="accent1"/>
              </a:buClr>
              <a:buSzPct val="120000"/>
              <a:buFont typeface="Wingdings" pitchFamily="2" charset="2"/>
              <a:buChar char="§"/>
            </a:pPr>
            <a:r>
              <a:rPr lang="en-US" sz="1200" dirty="0" smtClean="0">
                <a:ea typeface="ＭＳ Ｐゴシック" pitchFamily="34" charset="-128"/>
              </a:rPr>
              <a:t>WebSockets</a:t>
            </a:r>
          </a:p>
          <a:p>
            <a:pPr marL="169863" lvl="1" indent="-169863" eaLnBrk="1" hangingPunct="1">
              <a:spcAft>
                <a:spcPts val="0"/>
              </a:spcAft>
              <a:buClr>
                <a:schemeClr val="accent1"/>
              </a:buClr>
              <a:buSzPct val="120000"/>
              <a:buFont typeface="Wingdings" pitchFamily="2" charset="2"/>
              <a:buChar char="§"/>
            </a:pPr>
            <a:r>
              <a:rPr lang="en-US" sz="1200" dirty="0" smtClean="0">
                <a:ea typeface="ＭＳ Ｐゴシック" pitchFamily="34" charset="-128"/>
              </a:rPr>
              <a:t>JSON </a:t>
            </a:r>
          </a:p>
          <a:p>
            <a:pPr marL="169863" lvl="1" indent="-169863" eaLnBrk="1" hangingPunct="1">
              <a:spcAft>
                <a:spcPts val="0"/>
              </a:spcAft>
              <a:buClr>
                <a:schemeClr val="accent1"/>
              </a:buClr>
              <a:buSzPct val="120000"/>
              <a:buFont typeface="Wingdings" pitchFamily="2" charset="2"/>
              <a:buChar char="§"/>
            </a:pPr>
            <a:r>
              <a:rPr lang="en-US" sz="1200" dirty="0" smtClean="0">
                <a:ea typeface="ＭＳ Ｐゴシック" pitchFamily="34" charset="-128"/>
              </a:rPr>
              <a:t>Servlet 3.1 NIO</a:t>
            </a:r>
          </a:p>
          <a:p>
            <a:pPr marL="169863" lvl="1" indent="-169863" eaLnBrk="1" hangingPunct="1">
              <a:spcAft>
                <a:spcPts val="0"/>
              </a:spcAft>
              <a:buClr>
                <a:schemeClr val="accent1"/>
              </a:buClr>
              <a:buSzPct val="120000"/>
              <a:buFont typeface="Wingdings" pitchFamily="2" charset="2"/>
              <a:buChar char="§"/>
            </a:pPr>
            <a:r>
              <a:rPr lang="en-US" sz="1200" dirty="0" smtClean="0">
                <a:ea typeface="ＭＳ Ｐゴシック" pitchFamily="34" charset="-128"/>
              </a:rPr>
              <a:t>REST</a:t>
            </a:r>
          </a:p>
        </p:txBody>
      </p:sp>
    </p:spTree>
    <p:extLst>
      <p:ext uri="{BB962C8B-B14F-4D97-AF65-F5344CB8AC3E}">
        <p14:creationId xmlns:p14="http://schemas.microsoft.com/office/powerpoint/2010/main" val="3707096594"/>
      </p:ext>
    </p:extLst>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500"/>
                                  </p:stCondLst>
                                  <p:childTnLst>
                                    <p:set>
                                      <p:cBhvr>
                                        <p:cTn id="6" dur="1" fill="hold">
                                          <p:stCondLst>
                                            <p:cond delay="0"/>
                                          </p:stCondLst>
                                        </p:cTn>
                                        <p:tgtEl>
                                          <p:spTgt spid="48"/>
                                        </p:tgtEl>
                                        <p:attrNameLst>
                                          <p:attrName>style.visibility</p:attrName>
                                        </p:attrNameLst>
                                      </p:cBhvr>
                                      <p:to>
                                        <p:strVal val="visible"/>
                                      </p:to>
                                    </p:set>
                                    <p:anim calcmode="lin" valueType="num">
                                      <p:cBhvr additive="base">
                                        <p:cTn id="7" dur="500" fill="hold"/>
                                        <p:tgtEl>
                                          <p:spTgt spid="48"/>
                                        </p:tgtEl>
                                        <p:attrNameLst>
                                          <p:attrName>ppt_x</p:attrName>
                                        </p:attrNameLst>
                                      </p:cBhvr>
                                      <p:tavLst>
                                        <p:tav tm="0">
                                          <p:val>
                                            <p:strVal val="#ppt_x"/>
                                          </p:val>
                                        </p:tav>
                                        <p:tav tm="100000">
                                          <p:val>
                                            <p:strVal val="#ppt_x"/>
                                          </p:val>
                                        </p:tav>
                                      </p:tavLst>
                                    </p:anim>
                                    <p:anim calcmode="lin" valueType="num">
                                      <p:cBhvr additive="base">
                                        <p:cTn id="8" dur="500" fill="hold"/>
                                        <p:tgtEl>
                                          <p:spTgt spid="48"/>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grpId="0" nodeType="afterEffect">
                                  <p:stCondLst>
                                    <p:cond delay="0"/>
                                  </p:stCondLst>
                                  <p:childTnLst>
                                    <p:set>
                                      <p:cBhvr>
                                        <p:cTn id="11" dur="1" fill="hold">
                                          <p:stCondLst>
                                            <p:cond delay="0"/>
                                          </p:stCondLst>
                                        </p:cTn>
                                        <p:tgtEl>
                                          <p:spTgt spid="46"/>
                                        </p:tgtEl>
                                        <p:attrNameLst>
                                          <p:attrName>style.visibility</p:attrName>
                                        </p:attrNameLst>
                                      </p:cBhvr>
                                      <p:to>
                                        <p:strVal val="visible"/>
                                      </p:to>
                                    </p:set>
                                    <p:anim calcmode="lin" valueType="num">
                                      <p:cBhvr additive="base">
                                        <p:cTn id="12" dur="500" fill="hold"/>
                                        <p:tgtEl>
                                          <p:spTgt spid="46"/>
                                        </p:tgtEl>
                                        <p:attrNameLst>
                                          <p:attrName>ppt_x</p:attrName>
                                        </p:attrNameLst>
                                      </p:cBhvr>
                                      <p:tavLst>
                                        <p:tav tm="0">
                                          <p:val>
                                            <p:strVal val="#ppt_x"/>
                                          </p:val>
                                        </p:tav>
                                        <p:tav tm="100000">
                                          <p:val>
                                            <p:strVal val="#ppt_x"/>
                                          </p:val>
                                        </p:tav>
                                      </p:tavLst>
                                    </p:anim>
                                    <p:anim calcmode="lin" valueType="num">
                                      <p:cBhvr additive="base">
                                        <p:cTn id="13" dur="500" fill="hold"/>
                                        <p:tgtEl>
                                          <p:spTgt spid="46"/>
                                        </p:tgtEl>
                                        <p:attrNameLst>
                                          <p:attrName>ppt_y</p:attrName>
                                        </p:attrNameLst>
                                      </p:cBhvr>
                                      <p:tavLst>
                                        <p:tav tm="0">
                                          <p:val>
                                            <p:strVal val="1+#ppt_h/2"/>
                                          </p:val>
                                        </p:tav>
                                        <p:tav tm="100000">
                                          <p:val>
                                            <p:strVal val="#ppt_y"/>
                                          </p:val>
                                        </p:tav>
                                      </p:tavLst>
                                    </p:anim>
                                  </p:childTnLst>
                                </p:cTn>
                              </p:par>
                            </p:childTnLst>
                          </p:cTn>
                        </p:par>
                        <p:par>
                          <p:cTn id="14" fill="hold">
                            <p:stCondLst>
                              <p:cond delay="1500"/>
                            </p:stCondLst>
                            <p:childTnLst>
                              <p:par>
                                <p:cTn id="15" presetID="2" presetClass="entr" presetSubtype="4" fill="hold" grpId="0" nodeType="afterEffect">
                                  <p:stCondLst>
                                    <p:cond delay="0"/>
                                  </p:stCondLst>
                                  <p:childTnLst>
                                    <p:set>
                                      <p:cBhvr>
                                        <p:cTn id="16" dur="1" fill="hold">
                                          <p:stCondLst>
                                            <p:cond delay="0"/>
                                          </p:stCondLst>
                                        </p:cTn>
                                        <p:tgtEl>
                                          <p:spTgt spid="45"/>
                                        </p:tgtEl>
                                        <p:attrNameLst>
                                          <p:attrName>style.visibility</p:attrName>
                                        </p:attrNameLst>
                                      </p:cBhvr>
                                      <p:to>
                                        <p:strVal val="visible"/>
                                      </p:to>
                                    </p:set>
                                    <p:anim calcmode="lin" valueType="num">
                                      <p:cBhvr additive="base">
                                        <p:cTn id="17" dur="500" fill="hold"/>
                                        <p:tgtEl>
                                          <p:spTgt spid="45"/>
                                        </p:tgtEl>
                                        <p:attrNameLst>
                                          <p:attrName>ppt_x</p:attrName>
                                        </p:attrNameLst>
                                      </p:cBhvr>
                                      <p:tavLst>
                                        <p:tav tm="0">
                                          <p:val>
                                            <p:strVal val="#ppt_x"/>
                                          </p:val>
                                        </p:tav>
                                        <p:tav tm="100000">
                                          <p:val>
                                            <p:strVal val="#ppt_x"/>
                                          </p:val>
                                        </p:tav>
                                      </p:tavLst>
                                    </p:anim>
                                    <p:anim calcmode="lin" valueType="num">
                                      <p:cBhvr additive="base">
                                        <p:cTn id="18" dur="500" fill="hold"/>
                                        <p:tgtEl>
                                          <p:spTgt spid="4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p:bldP spid="46" grpId="0"/>
      <p:bldP spid="48"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ounded Rectangle 20"/>
          <p:cNvSpPr/>
          <p:nvPr/>
        </p:nvSpPr>
        <p:spPr>
          <a:xfrm>
            <a:off x="3238500" y="1162050"/>
            <a:ext cx="4838700" cy="1857375"/>
          </a:xfrm>
          <a:prstGeom prst="roundRect">
            <a:avLst/>
          </a:prstGeom>
          <a:solidFill>
            <a:schemeClr val="bg1"/>
          </a:solidFill>
          <a:ln>
            <a:noFill/>
          </a:ln>
          <a:effectLst>
            <a:outerShdw blurRad="50800" dist="38100" dir="2700000" algn="tl" rotWithShape="0">
              <a:srgbClr val="000000">
                <a:alpha val="2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ounded Rectangle 24"/>
          <p:cNvSpPr/>
          <p:nvPr/>
        </p:nvSpPr>
        <p:spPr>
          <a:xfrm>
            <a:off x="5568738" y="1389591"/>
            <a:ext cx="523875" cy="1333500"/>
          </a:xfrm>
          <a:prstGeom prst="roundRect">
            <a:avLst/>
          </a:prstGeom>
          <a:ln>
            <a:noFill/>
          </a:ln>
          <a:effectLst>
            <a:outerShdw blurRad="50800" dist="38100" dir="2700000" algn="tl" rotWithShape="0">
              <a:srgbClr val="000000">
                <a:alpha val="2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effectLst/>
        </p:spPr>
        <p:txBody>
          <a:bodyPr/>
          <a:lstStyle/>
          <a:p>
            <a:r>
              <a:rPr lang="en-US" dirty="0" smtClean="0">
                <a:solidFill>
                  <a:schemeClr val="tx1">
                    <a:lumMod val="85000"/>
                    <a:lumOff val="15000"/>
                  </a:schemeClr>
                </a:solidFill>
              </a:rPr>
              <a:t>Java EE 7 for Next Generation Applications</a:t>
            </a:r>
            <a:endParaRPr lang="en-US" dirty="0">
              <a:solidFill>
                <a:schemeClr val="tx1">
                  <a:lumMod val="85000"/>
                  <a:lumOff val="15000"/>
                </a:schemeClr>
              </a:solidFill>
            </a:endParaRPr>
          </a:p>
        </p:txBody>
      </p:sp>
      <p:sp>
        <p:nvSpPr>
          <p:cNvPr id="4" name="Rectangle 3"/>
          <p:cNvSpPr/>
          <p:nvPr/>
        </p:nvSpPr>
        <p:spPr>
          <a:xfrm>
            <a:off x="1104899" y="3290639"/>
            <a:ext cx="8230055" cy="1336263"/>
          </a:xfrm>
          <a:prstGeom prst="rect">
            <a:avLst/>
          </a:prstGeom>
          <a:effectLst/>
        </p:spPr>
        <p:txBody>
          <a:bodyPr wrap="square">
            <a:spAutoFit/>
          </a:bodyPr>
          <a:lstStyle/>
          <a:p>
            <a:pPr marL="230188" indent="-230188" defTabSz="914400" eaLnBrk="0" hangingPunct="0">
              <a:spcBef>
                <a:spcPts val="0"/>
              </a:spcBef>
              <a:spcAft>
                <a:spcPts val="0"/>
              </a:spcAft>
              <a:buClr>
                <a:srgbClr val="E98211"/>
              </a:buClr>
              <a:defRPr/>
            </a:pPr>
            <a:r>
              <a:rPr lang="en-US" b="1" dirty="0" smtClean="0">
                <a:solidFill>
                  <a:schemeClr val="tx1">
                    <a:lumMod val="85000"/>
                    <a:lumOff val="15000"/>
                  </a:schemeClr>
                </a:solidFill>
                <a:ea typeface="ＭＳ Ｐゴシック" pitchFamily="127" charset="-128"/>
                <a:cs typeface="ＭＳ Ｐゴシック" pitchFamily="127" charset="-128"/>
              </a:rPr>
              <a:t>Deliver HTML5 Dynamic Scalable Apps</a:t>
            </a:r>
            <a:endParaRPr lang="en-US" dirty="0" smtClean="0">
              <a:solidFill>
                <a:schemeClr val="tx1">
                  <a:lumMod val="85000"/>
                  <a:lumOff val="15000"/>
                </a:schemeClr>
              </a:solidFill>
              <a:ea typeface="ＭＳ Ｐゴシック" pitchFamily="127" charset="-128"/>
              <a:cs typeface="ＭＳ Ｐゴシック" pitchFamily="127" charset="-128"/>
            </a:endParaRPr>
          </a:p>
          <a:p>
            <a:pPr marL="230188" indent="-230188" eaLnBrk="0" hangingPunct="0">
              <a:spcBef>
                <a:spcPts val="100"/>
              </a:spcBef>
              <a:spcAft>
                <a:spcPts val="100"/>
              </a:spcAft>
              <a:buClr>
                <a:schemeClr val="tx1">
                  <a:lumMod val="50000"/>
                  <a:lumOff val="50000"/>
                </a:schemeClr>
              </a:buClr>
              <a:buSzPct val="120000"/>
              <a:buFont typeface="Wingdings" charset="2"/>
              <a:buChar char="§"/>
              <a:defRPr/>
            </a:pPr>
            <a:r>
              <a:rPr lang="en-US" sz="1600" dirty="0" smtClean="0">
                <a:ea typeface="ＭＳ Ｐゴシック" pitchFamily="127" charset="-128"/>
                <a:cs typeface="ＭＳ Ｐゴシック" pitchFamily="127" charset="-128"/>
              </a:rPr>
              <a:t>Reduce response time with low latency data exchange using WebSockets</a:t>
            </a:r>
          </a:p>
          <a:p>
            <a:pPr marL="230188" indent="-230188" eaLnBrk="0" hangingPunct="0">
              <a:spcBef>
                <a:spcPts val="100"/>
              </a:spcBef>
              <a:spcAft>
                <a:spcPts val="100"/>
              </a:spcAft>
              <a:buClr>
                <a:schemeClr val="tx1">
                  <a:lumMod val="50000"/>
                  <a:lumOff val="50000"/>
                </a:schemeClr>
              </a:buClr>
              <a:buSzPct val="120000"/>
              <a:buFont typeface="Wingdings" charset="2"/>
              <a:buChar char="§"/>
              <a:defRPr/>
            </a:pPr>
            <a:r>
              <a:rPr lang="en-US" sz="1600" dirty="0" smtClean="0">
                <a:ea typeface="ＭＳ Ｐゴシック" pitchFamily="127" charset="-128"/>
                <a:cs typeface="ＭＳ Ｐゴシック" pitchFamily="127" charset="-128"/>
              </a:rPr>
              <a:t>Simplify data parsing for portable applications with standard JSON support</a:t>
            </a:r>
          </a:p>
          <a:p>
            <a:pPr marL="230188" indent="-230188" eaLnBrk="0" hangingPunct="0">
              <a:spcBef>
                <a:spcPts val="100"/>
              </a:spcBef>
              <a:spcAft>
                <a:spcPts val="100"/>
              </a:spcAft>
              <a:buClr>
                <a:schemeClr val="tx1">
                  <a:lumMod val="50000"/>
                  <a:lumOff val="50000"/>
                </a:schemeClr>
              </a:buClr>
              <a:buSzPct val="120000"/>
              <a:buFont typeface="Wingdings" charset="2"/>
              <a:buChar char="§"/>
              <a:defRPr/>
            </a:pPr>
            <a:r>
              <a:rPr lang="en-US" sz="1600" dirty="0" smtClean="0">
                <a:ea typeface="ＭＳ Ｐゴシック" pitchFamily="127" charset="-128"/>
                <a:cs typeface="ＭＳ Ｐゴシック" pitchFamily="127" charset="-128"/>
              </a:rPr>
              <a:t>Deliver asynchronous, scalable, high performance RESTful Services </a:t>
            </a:r>
          </a:p>
          <a:p>
            <a:pPr marL="230188" indent="-230188" eaLnBrk="0" hangingPunct="0">
              <a:spcBef>
                <a:spcPts val="100"/>
              </a:spcBef>
              <a:spcAft>
                <a:spcPts val="100"/>
              </a:spcAft>
              <a:buClr>
                <a:schemeClr val="tx1">
                  <a:lumMod val="50000"/>
                  <a:lumOff val="50000"/>
                </a:schemeClr>
              </a:buClr>
              <a:buSzPct val="120000"/>
              <a:buFont typeface="Wingdings" charset="2"/>
              <a:buChar char="§"/>
              <a:defRPr/>
            </a:pPr>
            <a:endParaRPr lang="en-US" sz="900" dirty="0" smtClean="0">
              <a:solidFill>
                <a:srgbClr val="00B050"/>
              </a:solidFill>
              <a:ea typeface="ＭＳ Ｐゴシック" pitchFamily="127" charset="-128"/>
              <a:cs typeface="ＭＳ Ｐゴシック" pitchFamily="127" charset="-128"/>
            </a:endParaRPr>
          </a:p>
        </p:txBody>
      </p:sp>
      <p:sp>
        <p:nvSpPr>
          <p:cNvPr id="56" name="TextBox 55"/>
          <p:cNvSpPr txBox="1"/>
          <p:nvPr/>
        </p:nvSpPr>
        <p:spPr>
          <a:xfrm rot="16200000">
            <a:off x="5155779" y="1918241"/>
            <a:ext cx="1319004" cy="307777"/>
          </a:xfrm>
          <a:prstGeom prst="rect">
            <a:avLst/>
          </a:prstGeom>
          <a:noFill/>
          <a:effectLst>
            <a:outerShdw blurRad="50800" dist="38100" dir="2700000" algn="tl" rotWithShape="0">
              <a:srgbClr val="000000">
                <a:alpha val="25000"/>
              </a:srgbClr>
            </a:outerShdw>
          </a:effectLst>
        </p:spPr>
        <p:txBody>
          <a:bodyPr wrap="square" rtlCol="0">
            <a:spAutoFit/>
          </a:bodyPr>
          <a:lstStyle/>
          <a:p>
            <a:pPr algn="ctr"/>
            <a:r>
              <a:rPr lang="en-US" sz="1400" b="1" dirty="0">
                <a:solidFill>
                  <a:schemeClr val="bg1">
                    <a:lumMod val="95000"/>
                  </a:schemeClr>
                </a:solidFill>
                <a:ea typeface="ＭＳ Ｐゴシック" pitchFamily="127" charset="-128"/>
                <a:cs typeface="ＭＳ Ｐゴシック" pitchFamily="127" charset="-128"/>
              </a:rPr>
              <a:t>WebSockets</a:t>
            </a:r>
            <a:endParaRPr lang="en-US" sz="1400" b="1" dirty="0" smtClean="0">
              <a:solidFill>
                <a:schemeClr val="bg1">
                  <a:lumMod val="95000"/>
                </a:schemeClr>
              </a:solidFill>
            </a:endParaRPr>
          </a:p>
        </p:txBody>
      </p:sp>
      <p:pic>
        <p:nvPicPr>
          <p:cNvPr id="34"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94606" y="1333333"/>
            <a:ext cx="1039053" cy="1419122"/>
          </a:xfrm>
          <a:prstGeom prst="rect">
            <a:avLst/>
          </a:prstGeom>
          <a:effectLst>
            <a:outerShdw blurRad="50800" dist="38100" dir="2700000" algn="tl" rotWithShape="0">
              <a:srgbClr val="000000">
                <a:alpha val="25000"/>
              </a:srgbClr>
            </a:outerShdw>
          </a:effectLst>
        </p:spPr>
      </p:pic>
      <p:pic>
        <p:nvPicPr>
          <p:cNvPr id="3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07174" y="1750299"/>
            <a:ext cx="991482" cy="991482"/>
          </a:xfrm>
          <a:prstGeom prst="rect">
            <a:avLst/>
          </a:prstGeom>
          <a:effectLst>
            <a:outerShdw blurRad="50800" dist="38100" dir="2700000" algn="tl" rotWithShape="0">
              <a:srgbClr val="000000">
                <a:alpha val="25000"/>
              </a:srgbClr>
            </a:outerShdw>
          </a:effectLst>
        </p:spPr>
      </p:pic>
      <p:pic>
        <p:nvPicPr>
          <p:cNvPr id="37" name="Picture 2" descr="Samsung i5500 Galaxy S Android Unlocked Smartphone for GSM Network - Black "/>
          <p:cNvPicPr>
            <a:picLocks noChangeAspect="1" noChangeArrowheads="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l="25087" t="2744" r="25223" b="2346"/>
          <a:stretch/>
        </p:blipFill>
        <p:spPr bwMode="auto">
          <a:xfrm>
            <a:off x="3801124" y="1733485"/>
            <a:ext cx="484978" cy="926344"/>
          </a:xfrm>
          <a:prstGeom prst="rect">
            <a:avLst/>
          </a:prstGeom>
          <a:noFill/>
          <a:effectLst>
            <a:outerShdw blurRad="50800" dist="38100" dir="2700000" algn="tl" rotWithShape="0">
              <a:srgbClr val="000000">
                <a:alpha val="25000"/>
              </a:srgbClr>
            </a:outerShdw>
          </a:effectLst>
          <a:extLst>
            <a:ext uri="{909E8E84-426E-40dd-AFC4-6F175D3DCCD1}">
              <a14:hiddenFill xmlns:a14="http://schemas.microsoft.com/office/drawing/2010/main">
                <a:solidFill>
                  <a:srgbClr val="FFFFFF"/>
                </a:solidFill>
              </a14:hiddenFill>
            </a:ext>
          </a:extLst>
        </p:spPr>
      </p:pic>
      <p:pic>
        <p:nvPicPr>
          <p:cNvPr id="32" name="Picture 1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41400" y="1317764"/>
            <a:ext cx="1392938" cy="1392936"/>
          </a:xfrm>
          <a:prstGeom prst="rect">
            <a:avLst/>
          </a:prstGeom>
          <a:noFill/>
          <a:ln>
            <a:noFill/>
          </a:ln>
          <a:effectLst>
            <a:outerShdw blurRad="50800" dist="38100" dir="2700000" algn="tl" rotWithShape="0">
              <a:srgbClr val="000000">
                <a:alpha val="2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29" name="Picture 28" descr="Server.Revised.png"/>
          <p:cNvPicPr>
            <a:picLocks noChangeAspect="1"/>
          </p:cNvPicPr>
          <p:nvPr/>
        </p:nvPicPr>
        <p:blipFill>
          <a:blip r:embed="rId7">
            <a:grayscl/>
            <a:extLst>
              <a:ext uri="{28A0092B-C50C-407E-A947-70E740481C1C}">
                <a14:useLocalDpi xmlns:a14="http://schemas.microsoft.com/office/drawing/2010/main" val="0"/>
              </a:ext>
            </a:extLst>
          </a:blip>
          <a:stretch>
            <a:fillRect/>
          </a:stretch>
        </p:blipFill>
        <p:spPr>
          <a:xfrm flipH="1">
            <a:off x="7030833" y="1551712"/>
            <a:ext cx="842001" cy="1088655"/>
          </a:xfrm>
          <a:prstGeom prst="rect">
            <a:avLst/>
          </a:prstGeom>
          <a:noFill/>
          <a:ln>
            <a:noFill/>
          </a:ln>
          <a:effectLst>
            <a:outerShdw blurRad="50800" dist="38100" dir="2700000" algn="tl" rotWithShape="0">
              <a:srgbClr val="000000">
                <a:alpha val="25000"/>
              </a:srgbClr>
            </a:outerShdw>
          </a:effectLst>
        </p:spPr>
      </p:pic>
      <p:grpSp>
        <p:nvGrpSpPr>
          <p:cNvPr id="5" name="Group 4"/>
          <p:cNvGrpSpPr/>
          <p:nvPr/>
        </p:nvGrpSpPr>
        <p:grpSpPr>
          <a:xfrm>
            <a:off x="5448010" y="1694838"/>
            <a:ext cx="855500" cy="506494"/>
            <a:chOff x="5763891" y="1489708"/>
            <a:chExt cx="836217" cy="445160"/>
          </a:xfrm>
          <a:effectLst>
            <a:outerShdw blurRad="50800" dist="38100" dir="2700000" algn="tl" rotWithShape="0">
              <a:srgbClr val="000000">
                <a:alpha val="25000"/>
              </a:srgbClr>
            </a:outerShdw>
          </a:effectLst>
        </p:grpSpPr>
        <p:sp>
          <p:nvSpPr>
            <p:cNvPr id="3" name="Arc 2"/>
            <p:cNvSpPr/>
            <p:nvPr/>
          </p:nvSpPr>
          <p:spPr>
            <a:xfrm rot="20018955">
              <a:off x="6002014" y="1489708"/>
              <a:ext cx="598094" cy="376368"/>
            </a:xfrm>
            <a:prstGeom prst="arc">
              <a:avLst>
                <a:gd name="adj1" fmla="val 18847562"/>
                <a:gd name="adj2" fmla="val 7822533"/>
              </a:avLst>
            </a:prstGeom>
            <a:ln w="38100" cmpd="sng">
              <a:solidFill>
                <a:srgbClr val="FBA305"/>
              </a:solidFill>
              <a:headEnd type="none"/>
              <a:tailEnd type="arrow" w="sm" len="sm"/>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sp>
          <p:nvSpPr>
            <p:cNvPr id="30" name="Arc 29"/>
            <p:cNvSpPr/>
            <p:nvPr/>
          </p:nvSpPr>
          <p:spPr>
            <a:xfrm rot="20018955">
              <a:off x="5763891" y="1558500"/>
              <a:ext cx="598094" cy="376368"/>
            </a:xfrm>
            <a:prstGeom prst="arc">
              <a:avLst>
                <a:gd name="adj1" fmla="val 8032264"/>
                <a:gd name="adj2" fmla="val 15831243"/>
              </a:avLst>
            </a:prstGeom>
            <a:ln w="38100" cmpd="sng">
              <a:solidFill>
                <a:srgbClr val="FBA305"/>
              </a:solidFill>
              <a:headEnd type="none"/>
              <a:tailEnd type="arrow" w="sm" len="sm"/>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grpSp>
      <p:grpSp>
        <p:nvGrpSpPr>
          <p:cNvPr id="6" name="Group 9"/>
          <p:cNvGrpSpPr/>
          <p:nvPr/>
        </p:nvGrpSpPr>
        <p:grpSpPr>
          <a:xfrm>
            <a:off x="4891473" y="1976910"/>
            <a:ext cx="456258" cy="161925"/>
            <a:chOff x="4891473" y="1976910"/>
            <a:chExt cx="456258" cy="161925"/>
          </a:xfrm>
          <a:effectLst>
            <a:outerShdw blurRad="50800" dist="38100" dir="2700000" algn="tl" rotWithShape="0">
              <a:srgbClr val="000000">
                <a:alpha val="25000"/>
              </a:srgbClr>
            </a:outerShdw>
          </a:effectLst>
        </p:grpSpPr>
        <p:cxnSp>
          <p:nvCxnSpPr>
            <p:cNvPr id="7" name="Straight Arrow Connector 6"/>
            <p:cNvCxnSpPr/>
            <p:nvPr/>
          </p:nvCxnSpPr>
          <p:spPr>
            <a:xfrm>
              <a:off x="4891473" y="1976910"/>
              <a:ext cx="456258" cy="0"/>
            </a:xfrm>
            <a:prstGeom prst="straightConnector1">
              <a:avLst/>
            </a:prstGeom>
            <a:ln cap="rnd">
              <a:solidFill>
                <a:schemeClr val="accent1"/>
              </a:solidFill>
              <a:tailEnd type="arrow"/>
            </a:ln>
            <a:effectLst>
              <a:outerShdw blurRad="40000" dist="20000" dir="5400000" rotWithShape="0">
                <a:srgbClr val="000000">
                  <a:alpha val="20000"/>
                </a:srgbClr>
              </a:outerShdw>
            </a:effectLst>
          </p:spPr>
          <p:style>
            <a:lnRef idx="2">
              <a:schemeClr val="accent1"/>
            </a:lnRef>
            <a:fillRef idx="0">
              <a:schemeClr val="accent1"/>
            </a:fillRef>
            <a:effectRef idx="1">
              <a:schemeClr val="accent1"/>
            </a:effectRef>
            <a:fontRef idx="minor">
              <a:schemeClr val="tx1"/>
            </a:fontRef>
          </p:style>
        </p:cxnSp>
        <p:cxnSp>
          <p:nvCxnSpPr>
            <p:cNvPr id="22" name="Straight Arrow Connector 21"/>
            <p:cNvCxnSpPr/>
            <p:nvPr/>
          </p:nvCxnSpPr>
          <p:spPr>
            <a:xfrm flipH="1">
              <a:off x="4891473" y="2138835"/>
              <a:ext cx="456258" cy="0"/>
            </a:xfrm>
            <a:prstGeom prst="straightConnector1">
              <a:avLst/>
            </a:prstGeom>
            <a:ln cap="rnd">
              <a:solidFill>
                <a:schemeClr val="accent1"/>
              </a:solidFill>
              <a:tailEnd type="arrow"/>
            </a:ln>
            <a:effectLst>
              <a:outerShdw blurRad="40000" dist="20000" dir="5400000" rotWithShape="0">
                <a:srgbClr val="000000">
                  <a:alpha val="20000"/>
                </a:srgbClr>
              </a:outerShdw>
            </a:effectLst>
          </p:spPr>
          <p:style>
            <a:lnRef idx="2">
              <a:schemeClr val="accent1"/>
            </a:lnRef>
            <a:fillRef idx="0">
              <a:schemeClr val="accent1"/>
            </a:fillRef>
            <a:effectRef idx="1">
              <a:schemeClr val="accent1"/>
            </a:effectRef>
            <a:fontRef idx="minor">
              <a:schemeClr val="tx1"/>
            </a:fontRef>
          </p:style>
        </p:cxnSp>
      </p:grpSp>
      <p:grpSp>
        <p:nvGrpSpPr>
          <p:cNvPr id="8" name="Group 30"/>
          <p:cNvGrpSpPr/>
          <p:nvPr/>
        </p:nvGrpSpPr>
        <p:grpSpPr>
          <a:xfrm>
            <a:off x="6405888" y="1976910"/>
            <a:ext cx="456258" cy="161925"/>
            <a:chOff x="4891473" y="1976910"/>
            <a:chExt cx="456258" cy="161925"/>
          </a:xfrm>
          <a:effectLst>
            <a:outerShdw blurRad="50800" dist="38100" dir="2700000" algn="tl" rotWithShape="0">
              <a:srgbClr val="000000">
                <a:alpha val="25000"/>
              </a:srgbClr>
            </a:outerShdw>
          </a:effectLst>
        </p:grpSpPr>
        <p:cxnSp>
          <p:nvCxnSpPr>
            <p:cNvPr id="33" name="Straight Arrow Connector 32"/>
            <p:cNvCxnSpPr/>
            <p:nvPr/>
          </p:nvCxnSpPr>
          <p:spPr>
            <a:xfrm>
              <a:off x="4891473" y="1976910"/>
              <a:ext cx="456258" cy="0"/>
            </a:xfrm>
            <a:prstGeom prst="straightConnector1">
              <a:avLst/>
            </a:prstGeom>
            <a:ln cap="rnd">
              <a:solidFill>
                <a:schemeClr val="accent1"/>
              </a:solidFill>
              <a:tailEnd type="arrow"/>
            </a:ln>
            <a:effectLst>
              <a:outerShdw blurRad="40000" dist="20000" dir="5400000" rotWithShape="0">
                <a:srgbClr val="000000">
                  <a:alpha val="20000"/>
                </a:srgbClr>
              </a:outerShdw>
            </a:effectLst>
          </p:spPr>
          <p:style>
            <a:lnRef idx="2">
              <a:schemeClr val="accent1"/>
            </a:lnRef>
            <a:fillRef idx="0">
              <a:schemeClr val="accent1"/>
            </a:fillRef>
            <a:effectRef idx="1">
              <a:schemeClr val="accent1"/>
            </a:effectRef>
            <a:fontRef idx="minor">
              <a:schemeClr val="tx1"/>
            </a:fontRef>
          </p:style>
        </p:cxnSp>
        <p:cxnSp>
          <p:nvCxnSpPr>
            <p:cNvPr id="36" name="Straight Arrow Connector 35"/>
            <p:cNvCxnSpPr/>
            <p:nvPr/>
          </p:nvCxnSpPr>
          <p:spPr>
            <a:xfrm flipH="1">
              <a:off x="4891473" y="2138835"/>
              <a:ext cx="456258" cy="0"/>
            </a:xfrm>
            <a:prstGeom prst="straightConnector1">
              <a:avLst/>
            </a:prstGeom>
            <a:ln cap="rnd">
              <a:solidFill>
                <a:schemeClr val="accent1"/>
              </a:solidFill>
              <a:tailEnd type="arrow"/>
            </a:ln>
            <a:effectLst>
              <a:outerShdw blurRad="40000" dist="20000" dir="5400000" rotWithShape="0">
                <a:srgbClr val="000000">
                  <a:alpha val="20000"/>
                </a:srgbClr>
              </a:outerShdw>
            </a:effectLst>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426106164"/>
      </p:ext>
    </p:extLst>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afterEffect">
                                  <p:stCondLst>
                                    <p:cond delay="0"/>
                                  </p:stCondLst>
                                  <p:childTnLst>
                                    <p:set>
                                      <p:cBhvr>
                                        <p:cTn id="6" dur="1" fill="hold">
                                          <p:stCondLst>
                                            <p:cond delay="0"/>
                                          </p:stCondLst>
                                        </p:cTn>
                                        <p:tgtEl>
                                          <p:spTgt spid="56"/>
                                        </p:tgtEl>
                                        <p:attrNameLst>
                                          <p:attrName>style.visibility</p:attrName>
                                        </p:attrNameLst>
                                      </p:cBhvr>
                                      <p:to>
                                        <p:strVal val="visible"/>
                                      </p:to>
                                    </p:set>
                                    <p:animEffect transition="in" filter="barn(outVertical)">
                                      <p:cBhvr>
                                        <p:cTn id="7" dur="500"/>
                                        <p:tgtEl>
                                          <p:spTgt spid="56"/>
                                        </p:tgtEl>
                                      </p:cBhvr>
                                    </p:animEffect>
                                  </p:childTnLst>
                                </p:cTn>
                              </p:par>
                            </p:childTnLst>
                          </p:cTn>
                        </p:par>
                        <p:par>
                          <p:cTn id="8" fill="hold">
                            <p:stCondLst>
                              <p:cond delay="500"/>
                            </p:stCondLst>
                            <p:childTnLst>
                              <p:par>
                                <p:cTn id="9" presetID="55"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p:cTn id="11" dur="300" fill="hold"/>
                                        <p:tgtEl>
                                          <p:spTgt spid="6"/>
                                        </p:tgtEl>
                                        <p:attrNameLst>
                                          <p:attrName>ppt_w</p:attrName>
                                        </p:attrNameLst>
                                      </p:cBhvr>
                                      <p:tavLst>
                                        <p:tav tm="0">
                                          <p:val>
                                            <p:strVal val="#ppt_w*0.70"/>
                                          </p:val>
                                        </p:tav>
                                        <p:tav tm="100000">
                                          <p:val>
                                            <p:strVal val="#ppt_w"/>
                                          </p:val>
                                        </p:tav>
                                      </p:tavLst>
                                    </p:anim>
                                    <p:anim calcmode="lin" valueType="num">
                                      <p:cBhvr>
                                        <p:cTn id="12" dur="300" fill="hold"/>
                                        <p:tgtEl>
                                          <p:spTgt spid="6"/>
                                        </p:tgtEl>
                                        <p:attrNameLst>
                                          <p:attrName>ppt_h</p:attrName>
                                        </p:attrNameLst>
                                      </p:cBhvr>
                                      <p:tavLst>
                                        <p:tav tm="0">
                                          <p:val>
                                            <p:strVal val="#ppt_h"/>
                                          </p:val>
                                        </p:tav>
                                        <p:tav tm="100000">
                                          <p:val>
                                            <p:strVal val="#ppt_h"/>
                                          </p:val>
                                        </p:tav>
                                      </p:tavLst>
                                    </p:anim>
                                    <p:animEffect transition="in" filter="fade">
                                      <p:cBhvr>
                                        <p:cTn id="13" dur="300"/>
                                        <p:tgtEl>
                                          <p:spTgt spid="6"/>
                                        </p:tgtEl>
                                      </p:cBhvr>
                                    </p:animEffect>
                                  </p:childTnLst>
                                </p:cTn>
                              </p:par>
                              <p:par>
                                <p:cTn id="14" presetID="55" presetClass="entr" presetSubtype="0" fill="hold" nodeType="withEffect">
                                  <p:stCondLst>
                                    <p:cond delay="0"/>
                                  </p:stCondLst>
                                  <p:childTnLst>
                                    <p:set>
                                      <p:cBhvr>
                                        <p:cTn id="15" dur="1" fill="hold">
                                          <p:stCondLst>
                                            <p:cond delay="0"/>
                                          </p:stCondLst>
                                        </p:cTn>
                                        <p:tgtEl>
                                          <p:spTgt spid="8"/>
                                        </p:tgtEl>
                                        <p:attrNameLst>
                                          <p:attrName>style.visibility</p:attrName>
                                        </p:attrNameLst>
                                      </p:cBhvr>
                                      <p:to>
                                        <p:strVal val="visible"/>
                                      </p:to>
                                    </p:set>
                                    <p:anim calcmode="lin" valueType="num">
                                      <p:cBhvr>
                                        <p:cTn id="16" dur="300" fill="hold"/>
                                        <p:tgtEl>
                                          <p:spTgt spid="8"/>
                                        </p:tgtEl>
                                        <p:attrNameLst>
                                          <p:attrName>ppt_w</p:attrName>
                                        </p:attrNameLst>
                                      </p:cBhvr>
                                      <p:tavLst>
                                        <p:tav tm="0">
                                          <p:val>
                                            <p:strVal val="#ppt_w*0.70"/>
                                          </p:val>
                                        </p:tav>
                                        <p:tav tm="100000">
                                          <p:val>
                                            <p:strVal val="#ppt_w"/>
                                          </p:val>
                                        </p:tav>
                                      </p:tavLst>
                                    </p:anim>
                                    <p:anim calcmode="lin" valueType="num">
                                      <p:cBhvr>
                                        <p:cTn id="17" dur="300" fill="hold"/>
                                        <p:tgtEl>
                                          <p:spTgt spid="8"/>
                                        </p:tgtEl>
                                        <p:attrNameLst>
                                          <p:attrName>ppt_h</p:attrName>
                                        </p:attrNameLst>
                                      </p:cBhvr>
                                      <p:tavLst>
                                        <p:tav tm="0">
                                          <p:val>
                                            <p:strVal val="#ppt_h"/>
                                          </p:val>
                                        </p:tav>
                                        <p:tav tm="100000">
                                          <p:val>
                                            <p:strVal val="#ppt_h"/>
                                          </p:val>
                                        </p:tav>
                                      </p:tavLst>
                                    </p:anim>
                                    <p:animEffect transition="in" filter="fade">
                                      <p:cBhvr>
                                        <p:cTn id="18" dur="3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effectLst>
            <a:outerShdw blurRad="50800" dist="38100" dir="2700000" algn="tl" rotWithShape="0">
              <a:srgbClr val="000000">
                <a:alpha val="25000"/>
              </a:srgbClr>
            </a:outerShdw>
          </a:effectLst>
        </p:spPr>
        <p:txBody>
          <a:bodyPr/>
          <a:lstStyle/>
          <a:p>
            <a:r>
              <a:rPr lang="en-US" dirty="0" smtClean="0">
                <a:solidFill>
                  <a:schemeClr val="tx1">
                    <a:lumMod val="85000"/>
                    <a:lumOff val="15000"/>
                  </a:schemeClr>
                </a:solidFill>
              </a:rPr>
              <a:t>Java EE 7 for the Developer</a:t>
            </a:r>
            <a:endParaRPr lang="en-US" dirty="0">
              <a:solidFill>
                <a:schemeClr val="tx1">
                  <a:lumMod val="85000"/>
                  <a:lumOff val="15000"/>
                </a:schemeClr>
              </a:solidFill>
            </a:endParaRPr>
          </a:p>
        </p:txBody>
      </p:sp>
      <p:sp>
        <p:nvSpPr>
          <p:cNvPr id="4" name="Rectangle 3"/>
          <p:cNvSpPr/>
          <p:nvPr/>
        </p:nvSpPr>
        <p:spPr>
          <a:xfrm>
            <a:off x="3419475" y="1394888"/>
            <a:ext cx="5057775" cy="2190343"/>
          </a:xfrm>
          <a:prstGeom prst="rect">
            <a:avLst/>
          </a:prstGeom>
          <a:effectLst>
            <a:outerShdw blurRad="50800" dist="38100" dir="2700000" algn="tl" rotWithShape="0">
              <a:srgbClr val="000000">
                <a:alpha val="25000"/>
              </a:srgbClr>
            </a:outerShdw>
          </a:effectLst>
        </p:spPr>
        <p:txBody>
          <a:bodyPr wrap="square">
            <a:spAutoFit/>
          </a:bodyPr>
          <a:lstStyle/>
          <a:p>
            <a:pPr marL="211897" indent="-211897" defTabSz="914400" eaLnBrk="0" hangingPunct="0">
              <a:spcBef>
                <a:spcPts val="500"/>
              </a:spcBef>
              <a:spcAft>
                <a:spcPts val="200"/>
              </a:spcAft>
              <a:buClr>
                <a:schemeClr val="accent3">
                  <a:lumMod val="50000"/>
                </a:schemeClr>
              </a:buClr>
              <a:defRPr/>
            </a:pPr>
            <a:r>
              <a:rPr lang="en-US" b="1" dirty="0" smtClean="0">
                <a:solidFill>
                  <a:schemeClr val="tx1">
                    <a:lumMod val="85000"/>
                    <a:lumOff val="15000"/>
                  </a:schemeClr>
                </a:solidFill>
                <a:ea typeface="ＭＳ Ｐゴシック" pitchFamily="127" charset="-128"/>
                <a:cs typeface="ＭＳ Ｐゴシック" pitchFamily="127" charset="-128"/>
              </a:rPr>
              <a:t>Increased Developer Productivity</a:t>
            </a:r>
          </a:p>
          <a:p>
            <a:pPr marL="290513" lvl="1" indent="-290513" defTabSz="914400" eaLnBrk="0" hangingPunct="0">
              <a:spcBef>
                <a:spcPts val="200"/>
              </a:spcBef>
              <a:spcAft>
                <a:spcPts val="200"/>
              </a:spcAft>
              <a:buClr>
                <a:schemeClr val="accent3">
                  <a:lumMod val="50000"/>
                </a:schemeClr>
              </a:buClr>
              <a:buSzPct val="120000"/>
              <a:buFont typeface="Wingdings" charset="2"/>
              <a:buChar char="§"/>
              <a:defRPr/>
            </a:pPr>
            <a:r>
              <a:rPr lang="en-US" sz="1600" dirty="0" smtClean="0">
                <a:solidFill>
                  <a:schemeClr val="tx1">
                    <a:lumMod val="85000"/>
                    <a:lumOff val="15000"/>
                  </a:schemeClr>
                </a:solidFill>
                <a:ea typeface="ＭＳ Ｐゴシック" pitchFamily="127" charset="-128"/>
                <a:cs typeface="ＭＳ Ｐゴシック" pitchFamily="127" charset="-128"/>
              </a:rPr>
              <a:t>Simplify application architecture with a cohesive integrated platform</a:t>
            </a:r>
          </a:p>
          <a:p>
            <a:pPr marL="290513" lvl="1" indent="-290513" defTabSz="914400" eaLnBrk="0" hangingPunct="0">
              <a:spcBef>
                <a:spcPts val="200"/>
              </a:spcBef>
              <a:spcAft>
                <a:spcPts val="200"/>
              </a:spcAft>
              <a:buClr>
                <a:schemeClr val="accent3">
                  <a:lumMod val="50000"/>
                </a:schemeClr>
              </a:buClr>
              <a:buSzPct val="120000"/>
              <a:buFont typeface="Wingdings" charset="2"/>
              <a:buChar char="§"/>
              <a:defRPr/>
            </a:pPr>
            <a:r>
              <a:rPr lang="en-US" sz="1600" dirty="0" smtClean="0">
                <a:solidFill>
                  <a:schemeClr val="tx1">
                    <a:lumMod val="85000"/>
                    <a:lumOff val="15000"/>
                  </a:schemeClr>
                </a:solidFill>
                <a:ea typeface="ＭＳ Ｐゴシック" pitchFamily="127" charset="-128"/>
                <a:cs typeface="ＭＳ Ｐゴシック" pitchFamily="127" charset="-128"/>
              </a:rPr>
              <a:t>Increase efficiency with reduced boiler-plate code and broader use of annotations</a:t>
            </a:r>
          </a:p>
          <a:p>
            <a:pPr marL="290513" lvl="1" indent="-290513" defTabSz="914400" eaLnBrk="0" hangingPunct="0">
              <a:spcBef>
                <a:spcPts val="200"/>
              </a:spcBef>
              <a:spcAft>
                <a:spcPts val="200"/>
              </a:spcAft>
              <a:buClr>
                <a:schemeClr val="accent3">
                  <a:lumMod val="50000"/>
                </a:schemeClr>
              </a:buClr>
              <a:buSzPct val="120000"/>
              <a:buFont typeface="Wingdings" charset="2"/>
              <a:buChar char="§"/>
              <a:defRPr/>
            </a:pPr>
            <a:r>
              <a:rPr lang="en-US" sz="1600" dirty="0" smtClean="0">
                <a:solidFill>
                  <a:schemeClr val="tx1">
                    <a:lumMod val="85000"/>
                    <a:lumOff val="15000"/>
                  </a:schemeClr>
                </a:solidFill>
                <a:ea typeface="ＭＳ Ｐゴシック" pitchFamily="127" charset="-128"/>
                <a:cs typeface="ＭＳ Ｐゴシック" pitchFamily="127" charset="-128"/>
              </a:rPr>
              <a:t>Enhance application portability with standard RESTful web service client support</a:t>
            </a:r>
          </a:p>
          <a:p>
            <a:pPr marL="290513" lvl="1" indent="-290513" defTabSz="914400" eaLnBrk="0" hangingPunct="0">
              <a:spcBef>
                <a:spcPts val="200"/>
              </a:spcBef>
              <a:spcAft>
                <a:spcPts val="200"/>
              </a:spcAft>
              <a:buClr>
                <a:srgbClr val="F79403"/>
              </a:buClr>
              <a:buSzPct val="120000"/>
              <a:buFont typeface="Wingdings" charset="2"/>
              <a:buChar char="§"/>
              <a:defRPr/>
            </a:pPr>
            <a:endParaRPr lang="en-US" sz="900" dirty="0" smtClean="0">
              <a:solidFill>
                <a:schemeClr val="tx1">
                  <a:lumMod val="85000"/>
                  <a:lumOff val="15000"/>
                </a:schemeClr>
              </a:solidFill>
              <a:ea typeface="ＭＳ Ｐゴシック" pitchFamily="127" charset="-128"/>
              <a:cs typeface="ＭＳ Ｐゴシック" pitchFamily="127" charset="-128"/>
            </a:endParaRPr>
          </a:p>
        </p:txBody>
      </p:sp>
      <p:sp>
        <p:nvSpPr>
          <p:cNvPr id="14" name="Rectangle 13"/>
          <p:cNvSpPr/>
          <p:nvPr/>
        </p:nvSpPr>
        <p:spPr>
          <a:xfrm>
            <a:off x="4558617" y="3953146"/>
            <a:ext cx="2032139" cy="184681"/>
          </a:xfrm>
          <a:prstGeom prst="rect">
            <a:avLst/>
          </a:prstGeom>
          <a:noFill/>
          <a:ln>
            <a:noFill/>
          </a:ln>
          <a:effectLst>
            <a:outerShdw blurRad="50800" dist="38100" dir="2700000" algn="tl" rotWithShape="0">
              <a:srgbClr val="000000">
                <a:alpha val="2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Rectangle 29"/>
          <p:cNvSpPr/>
          <p:nvPr/>
        </p:nvSpPr>
        <p:spPr>
          <a:xfrm>
            <a:off x="988688" y="2257958"/>
            <a:ext cx="1949743" cy="449980"/>
          </a:xfrm>
          <a:prstGeom prst="rect">
            <a:avLst/>
          </a:prstGeom>
          <a:solidFill>
            <a:schemeClr val="accent3">
              <a:lumMod val="75000"/>
            </a:schemeClr>
          </a:solidFill>
          <a:ln>
            <a:noFill/>
          </a:ln>
          <a:effectLst>
            <a:outerShdw blurRad="50800" dist="38100" dir="2700000" algn="tl" rotWithShape="0">
              <a:srgbClr val="000000">
                <a:alpha val="2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bg1"/>
                </a:solidFill>
              </a:rPr>
              <a:t>Java EE 7</a:t>
            </a:r>
          </a:p>
        </p:txBody>
      </p:sp>
      <p:grpSp>
        <p:nvGrpSpPr>
          <p:cNvPr id="3" name="Group 37"/>
          <p:cNvGrpSpPr/>
          <p:nvPr/>
        </p:nvGrpSpPr>
        <p:grpSpPr>
          <a:xfrm>
            <a:off x="1125709" y="1186545"/>
            <a:ext cx="1675700" cy="799510"/>
            <a:chOff x="1125709" y="1186545"/>
            <a:chExt cx="1675700" cy="799510"/>
          </a:xfrm>
          <a:effectLst>
            <a:outerShdw blurRad="50800" dist="38100" dir="2700000" algn="tl" rotWithShape="0">
              <a:srgbClr val="000000">
                <a:alpha val="25000"/>
              </a:srgbClr>
            </a:outerShdw>
          </a:effectLst>
        </p:grpSpPr>
        <p:grpSp>
          <p:nvGrpSpPr>
            <p:cNvPr id="5" name="Group 36"/>
            <p:cNvGrpSpPr/>
            <p:nvPr/>
          </p:nvGrpSpPr>
          <p:grpSpPr>
            <a:xfrm>
              <a:off x="1125709" y="1186545"/>
              <a:ext cx="1675700" cy="799510"/>
              <a:chOff x="1125709" y="1186545"/>
              <a:chExt cx="1675700" cy="799510"/>
            </a:xfrm>
          </p:grpSpPr>
          <p:sp>
            <p:nvSpPr>
              <p:cNvPr id="58" name="Snip Single Corner Rectangle 57"/>
              <p:cNvSpPr/>
              <p:nvPr/>
            </p:nvSpPr>
            <p:spPr>
              <a:xfrm>
                <a:off x="2137869" y="1186545"/>
                <a:ext cx="663540" cy="799510"/>
              </a:xfrm>
              <a:prstGeom prst="snip1Rect">
                <a:avLst>
                  <a:gd name="adj" fmla="val 19853"/>
                </a:avLst>
              </a:prstGeom>
              <a:gradFill flip="none" rotWithShape="1">
                <a:gsLst>
                  <a:gs pos="63000">
                    <a:schemeClr val="bg1"/>
                  </a:gs>
                  <a:gs pos="100000">
                    <a:schemeClr val="bg1">
                      <a:lumMod val="75000"/>
                      <a:alpha val="61000"/>
                    </a:schemeClr>
                  </a:gs>
                </a:gsLst>
                <a:path path="circle">
                  <a:fillToRect l="50000" t="50000" r="50000" b="50000"/>
                </a:path>
                <a:tileRect/>
              </a:gradFill>
              <a:ln w="12700" cmpd="sng">
                <a:solidFill>
                  <a:srgbClr val="7F7F7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7" name="Picture 56" descr="Screen Shot 2013-05-14 at 10.58.18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70489" y="1378449"/>
                <a:ext cx="595407" cy="432269"/>
              </a:xfrm>
              <a:prstGeom prst="rect">
                <a:avLst/>
              </a:prstGeom>
            </p:spPr>
          </p:pic>
          <p:sp>
            <p:nvSpPr>
              <p:cNvPr id="53" name="Snip Single Corner Rectangle 52"/>
              <p:cNvSpPr/>
              <p:nvPr/>
            </p:nvSpPr>
            <p:spPr>
              <a:xfrm>
                <a:off x="1631789" y="1186545"/>
                <a:ext cx="663540" cy="799510"/>
              </a:xfrm>
              <a:prstGeom prst="snip1Rect">
                <a:avLst>
                  <a:gd name="adj" fmla="val 19853"/>
                </a:avLst>
              </a:prstGeom>
              <a:gradFill flip="none" rotWithShape="1">
                <a:gsLst>
                  <a:gs pos="63000">
                    <a:schemeClr val="bg1"/>
                  </a:gs>
                  <a:gs pos="100000">
                    <a:schemeClr val="bg1">
                      <a:lumMod val="75000"/>
                      <a:alpha val="61000"/>
                    </a:schemeClr>
                  </a:gs>
                </a:gsLst>
                <a:path path="circle">
                  <a:fillToRect l="50000" t="50000" r="50000" b="50000"/>
                </a:path>
                <a:tileRect/>
              </a:gradFill>
              <a:ln w="12700" cmpd="sng">
                <a:solidFill>
                  <a:srgbClr val="7F7F7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2" name="Picture 51" descr="Screen Shot 2013-05-14 at 10.57.09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67053" y="1378449"/>
                <a:ext cx="543269" cy="432269"/>
              </a:xfrm>
              <a:prstGeom prst="rect">
                <a:avLst/>
              </a:prstGeom>
            </p:spPr>
          </p:pic>
          <p:sp>
            <p:nvSpPr>
              <p:cNvPr id="48" name="Snip Single Corner Rectangle 47"/>
              <p:cNvSpPr/>
              <p:nvPr/>
            </p:nvSpPr>
            <p:spPr>
              <a:xfrm>
                <a:off x="1125709" y="1186545"/>
                <a:ext cx="663540" cy="799510"/>
              </a:xfrm>
              <a:prstGeom prst="snip1Rect">
                <a:avLst>
                  <a:gd name="adj" fmla="val 19853"/>
                </a:avLst>
              </a:prstGeom>
              <a:gradFill flip="none" rotWithShape="1">
                <a:gsLst>
                  <a:gs pos="63000">
                    <a:schemeClr val="bg1"/>
                  </a:gs>
                  <a:gs pos="100000">
                    <a:schemeClr val="bg1">
                      <a:lumMod val="75000"/>
                      <a:alpha val="61000"/>
                    </a:schemeClr>
                  </a:gs>
                </a:gsLst>
                <a:path path="circle">
                  <a:fillToRect l="50000" t="50000" r="50000" b="50000"/>
                </a:path>
                <a:tileRect/>
              </a:gradFill>
              <a:ln w="12700" cmpd="sng">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7" name="Picture 46" descr="Screen Shot 2013-05-14 at 10.58.35 A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70484" y="1378449"/>
                <a:ext cx="597521" cy="432269"/>
              </a:xfrm>
              <a:prstGeom prst="rect">
                <a:avLst/>
              </a:prstGeom>
            </p:spPr>
          </p:pic>
        </p:grpSp>
        <p:sp>
          <p:nvSpPr>
            <p:cNvPr id="59" name="Right Triangle 58"/>
            <p:cNvSpPr/>
            <p:nvPr/>
          </p:nvSpPr>
          <p:spPr>
            <a:xfrm>
              <a:off x="2679946" y="1186545"/>
              <a:ext cx="121463" cy="131874"/>
            </a:xfrm>
            <a:prstGeom prst="rtTriangle">
              <a:avLst/>
            </a:prstGeom>
            <a:solidFill>
              <a:srgbClr val="FFFFFF"/>
            </a:solidFill>
            <a:ln w="9525" cmpd="sng">
              <a:solidFill>
                <a:srgbClr val="7F7F7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4" name="Right Triangle 53"/>
            <p:cNvSpPr/>
            <p:nvPr/>
          </p:nvSpPr>
          <p:spPr>
            <a:xfrm>
              <a:off x="2173866" y="1186545"/>
              <a:ext cx="121463" cy="131874"/>
            </a:xfrm>
            <a:prstGeom prst="rtTriangle">
              <a:avLst/>
            </a:prstGeom>
            <a:solidFill>
              <a:srgbClr val="FFFFFF"/>
            </a:solidFill>
            <a:ln w="9525" cmpd="sng">
              <a:solidFill>
                <a:srgbClr val="7F7F7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9" name="Right Triangle 48"/>
            <p:cNvSpPr/>
            <p:nvPr/>
          </p:nvSpPr>
          <p:spPr>
            <a:xfrm>
              <a:off x="1667786" y="1186545"/>
              <a:ext cx="121463" cy="131874"/>
            </a:xfrm>
            <a:prstGeom prst="rtTriangle">
              <a:avLst/>
            </a:prstGeom>
            <a:solidFill>
              <a:srgbClr val="FFFFFF"/>
            </a:solidFill>
            <a:ln w="9525" cmpd="sng">
              <a:solidFill>
                <a:srgbClr val="7F7F7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6" name="Group 35"/>
          <p:cNvGrpSpPr/>
          <p:nvPr/>
        </p:nvGrpSpPr>
        <p:grpSpPr>
          <a:xfrm>
            <a:off x="1351232" y="2006619"/>
            <a:ext cx="1224654" cy="217436"/>
            <a:chOff x="1351232" y="2006619"/>
            <a:chExt cx="1224654" cy="217436"/>
          </a:xfrm>
          <a:effectLst>
            <a:outerShdw blurRad="50800" dist="38100" dir="2700000" algn="tl" rotWithShape="0">
              <a:srgbClr val="000000">
                <a:alpha val="25000"/>
              </a:srgbClr>
            </a:outerShdw>
          </a:effectLst>
        </p:grpSpPr>
        <p:sp>
          <p:nvSpPr>
            <p:cNvPr id="60" name="Down Arrow 59"/>
            <p:cNvSpPr/>
            <p:nvPr/>
          </p:nvSpPr>
          <p:spPr>
            <a:xfrm>
              <a:off x="2363392" y="2006619"/>
              <a:ext cx="212494" cy="217436"/>
            </a:xfrm>
            <a:prstGeom prst="downArrow">
              <a:avLst>
                <a:gd name="adj1" fmla="val 28260"/>
                <a:gd name="adj2" fmla="val 63043"/>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5" name="Down Arrow 54"/>
            <p:cNvSpPr/>
            <p:nvPr/>
          </p:nvSpPr>
          <p:spPr>
            <a:xfrm>
              <a:off x="1857312" y="2006619"/>
              <a:ext cx="212494" cy="217436"/>
            </a:xfrm>
            <a:prstGeom prst="downArrow">
              <a:avLst>
                <a:gd name="adj1" fmla="val 28260"/>
                <a:gd name="adj2" fmla="val 63043"/>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0" name="Down Arrow 49"/>
            <p:cNvSpPr/>
            <p:nvPr/>
          </p:nvSpPr>
          <p:spPr>
            <a:xfrm>
              <a:off x="1351232" y="2006619"/>
              <a:ext cx="212494" cy="217436"/>
            </a:xfrm>
            <a:prstGeom prst="downArrow">
              <a:avLst>
                <a:gd name="adj1" fmla="val 28260"/>
                <a:gd name="adj2" fmla="val 63043"/>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7" name="Group 29"/>
          <p:cNvGrpSpPr>
            <a:grpSpLocks/>
          </p:cNvGrpSpPr>
          <p:nvPr/>
        </p:nvGrpSpPr>
        <p:grpSpPr bwMode="auto">
          <a:xfrm>
            <a:off x="1367491" y="2664739"/>
            <a:ext cx="1192136" cy="421655"/>
            <a:chOff x="752231" y="3661213"/>
            <a:chExt cx="8391764" cy="957481"/>
          </a:xfrm>
          <a:effectLst>
            <a:outerShdw blurRad="50800" dist="38100" dir="2700000" algn="tl" rotWithShape="0">
              <a:srgbClr val="000000">
                <a:alpha val="25000"/>
              </a:srgbClr>
            </a:outerShdw>
          </a:effectLst>
        </p:grpSpPr>
        <p:pic>
          <p:nvPicPr>
            <p:cNvPr id="68" name="Picture 80" descr="gn curve zoom"/>
            <p:cNvPicPr>
              <a:picLocks noChangeAspect="1" noChangeArrowheads="1"/>
            </p:cNvPicPr>
            <p:nvPr/>
          </p:nvPicPr>
          <p:blipFill>
            <a:blip r:embed="rId6" cstate="print">
              <a:grayscl/>
              <a:extLst>
                <a:ext uri="{28A0092B-C50C-407E-A947-70E740481C1C}">
                  <a14:useLocalDpi xmlns:a14="http://schemas.microsoft.com/office/drawing/2010/main" val="0"/>
                </a:ext>
              </a:extLst>
            </a:blip>
            <a:srcRect/>
            <a:stretch>
              <a:fillRect/>
            </a:stretch>
          </p:blipFill>
          <p:spPr bwMode="gray">
            <a:xfrm rot="16200000">
              <a:off x="1582707" y="2830737"/>
              <a:ext cx="957481" cy="26184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 name="Picture 80" descr="gn curve zoom"/>
            <p:cNvPicPr>
              <a:picLocks noChangeAspect="1" noChangeArrowheads="1"/>
            </p:cNvPicPr>
            <p:nvPr/>
          </p:nvPicPr>
          <p:blipFill>
            <a:blip r:embed="rId6" cstate="print">
              <a:grayscl/>
              <a:extLst>
                <a:ext uri="{28A0092B-C50C-407E-A947-70E740481C1C}">
                  <a14:useLocalDpi xmlns:a14="http://schemas.microsoft.com/office/drawing/2010/main" val="0"/>
                </a:ext>
              </a:extLst>
            </a:blip>
            <a:srcRect/>
            <a:stretch>
              <a:fillRect/>
            </a:stretch>
          </p:blipFill>
          <p:spPr bwMode="gray">
            <a:xfrm rot="5400000" flipH="1">
              <a:off x="7356039" y="2830737"/>
              <a:ext cx="957480" cy="2618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8" name="Group 38"/>
          <p:cNvGrpSpPr/>
          <p:nvPr/>
        </p:nvGrpSpPr>
        <p:grpSpPr>
          <a:xfrm>
            <a:off x="1631789" y="2995083"/>
            <a:ext cx="663540" cy="799510"/>
            <a:chOff x="1631789" y="2995083"/>
            <a:chExt cx="663540" cy="799510"/>
          </a:xfrm>
          <a:effectLst>
            <a:outerShdw blurRad="50800" dist="38100" dir="2700000" algn="tl" rotWithShape="0">
              <a:srgbClr val="000000">
                <a:alpha val="25000"/>
              </a:srgbClr>
            </a:outerShdw>
          </a:effectLst>
        </p:grpSpPr>
        <p:sp>
          <p:nvSpPr>
            <p:cNvPr id="66" name="Snip Single Corner Rectangle 65"/>
            <p:cNvSpPr/>
            <p:nvPr/>
          </p:nvSpPr>
          <p:spPr>
            <a:xfrm>
              <a:off x="1631789" y="2995083"/>
              <a:ext cx="663540" cy="799510"/>
            </a:xfrm>
            <a:prstGeom prst="snip1Rect">
              <a:avLst>
                <a:gd name="adj" fmla="val 19853"/>
              </a:avLst>
            </a:prstGeom>
            <a:gradFill flip="none" rotWithShape="1">
              <a:gsLst>
                <a:gs pos="63000">
                  <a:schemeClr val="bg1"/>
                </a:gs>
                <a:gs pos="100000">
                  <a:schemeClr val="bg1">
                    <a:lumMod val="75000"/>
                    <a:alpha val="61000"/>
                  </a:schemeClr>
                </a:gs>
              </a:gsLst>
              <a:path path="circle">
                <a:fillToRect l="50000" t="50000" r="50000" b="50000"/>
              </a:path>
              <a:tileRect/>
            </a:gradFill>
            <a:ln w="12700" cmpd="sng">
              <a:solidFill>
                <a:srgbClr val="7F7F7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7" name="Right Triangle 66"/>
            <p:cNvSpPr/>
            <p:nvPr/>
          </p:nvSpPr>
          <p:spPr>
            <a:xfrm>
              <a:off x="2173866" y="2995083"/>
              <a:ext cx="121463" cy="131874"/>
            </a:xfrm>
            <a:prstGeom prst="rtTriangle">
              <a:avLst/>
            </a:prstGeom>
            <a:solidFill>
              <a:srgbClr val="FFFFFF"/>
            </a:solidFill>
            <a:ln w="9525" cmpd="sng">
              <a:solidFill>
                <a:srgbClr val="7F7F7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5" name="Picture 64" descr="Screen Shot 2013-05-14 at 10.59.06 AM.png"/>
            <p:cNvPicPr>
              <a:picLocks noChangeAspect="1"/>
            </p:cNvPicPr>
            <p:nvPr/>
          </p:nvPicPr>
          <p:blipFill rotWithShape="1">
            <a:blip r:embed="rId7">
              <a:extLst>
                <a:ext uri="{28A0092B-C50C-407E-A947-70E740481C1C}">
                  <a14:useLocalDpi xmlns:a14="http://schemas.microsoft.com/office/drawing/2010/main" val="0"/>
                </a:ext>
              </a:extLst>
            </a:blip>
            <a:srcRect t="1" b="42373"/>
            <a:stretch/>
          </p:blipFill>
          <p:spPr>
            <a:xfrm>
              <a:off x="1675240" y="3274608"/>
              <a:ext cx="564618" cy="127934"/>
            </a:xfrm>
            <a:prstGeom prst="rect">
              <a:avLst/>
            </a:prstGeom>
          </p:spPr>
        </p:pic>
      </p:grpSp>
      <p:grpSp>
        <p:nvGrpSpPr>
          <p:cNvPr id="28" name="Group 37"/>
          <p:cNvGrpSpPr/>
          <p:nvPr/>
        </p:nvGrpSpPr>
        <p:grpSpPr>
          <a:xfrm>
            <a:off x="1125709" y="1186545"/>
            <a:ext cx="1675700" cy="799510"/>
            <a:chOff x="1125709" y="1186545"/>
            <a:chExt cx="1675700" cy="799510"/>
          </a:xfrm>
          <a:effectLst>
            <a:outerShdw blurRad="50800" dist="38100" dir="2700000" algn="tl" rotWithShape="0">
              <a:srgbClr val="000000">
                <a:alpha val="25000"/>
              </a:srgbClr>
            </a:outerShdw>
          </a:effectLst>
        </p:grpSpPr>
        <p:grpSp>
          <p:nvGrpSpPr>
            <p:cNvPr id="29" name="Group 36"/>
            <p:cNvGrpSpPr/>
            <p:nvPr/>
          </p:nvGrpSpPr>
          <p:grpSpPr>
            <a:xfrm>
              <a:off x="1125709" y="1186545"/>
              <a:ext cx="1675700" cy="799510"/>
              <a:chOff x="1125709" y="1186545"/>
              <a:chExt cx="1675700" cy="799510"/>
            </a:xfrm>
          </p:grpSpPr>
          <p:sp>
            <p:nvSpPr>
              <p:cNvPr id="34" name="Snip Single Corner Rectangle 33"/>
              <p:cNvSpPr/>
              <p:nvPr/>
            </p:nvSpPr>
            <p:spPr>
              <a:xfrm>
                <a:off x="2137869" y="1186545"/>
                <a:ext cx="663540" cy="799510"/>
              </a:xfrm>
              <a:prstGeom prst="snip1Rect">
                <a:avLst>
                  <a:gd name="adj" fmla="val 19853"/>
                </a:avLst>
              </a:prstGeom>
              <a:gradFill flip="none" rotWithShape="1">
                <a:gsLst>
                  <a:gs pos="63000">
                    <a:schemeClr val="bg1"/>
                  </a:gs>
                  <a:gs pos="100000">
                    <a:schemeClr val="bg1">
                      <a:lumMod val="75000"/>
                      <a:alpha val="61000"/>
                    </a:schemeClr>
                  </a:gs>
                </a:gsLst>
                <a:path path="circle">
                  <a:fillToRect l="50000" t="50000" r="50000" b="50000"/>
                </a:path>
                <a:tileRect/>
              </a:gradFill>
              <a:ln w="12700" cmpd="sng">
                <a:solidFill>
                  <a:srgbClr val="7F7F7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5" name="Picture 34" descr="Screen Shot 2013-05-14 at 10.58.18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70489" y="1378449"/>
                <a:ext cx="595407" cy="432269"/>
              </a:xfrm>
              <a:prstGeom prst="rect">
                <a:avLst/>
              </a:prstGeom>
            </p:spPr>
          </p:pic>
          <p:sp>
            <p:nvSpPr>
              <p:cNvPr id="36" name="Snip Single Corner Rectangle 35"/>
              <p:cNvSpPr/>
              <p:nvPr/>
            </p:nvSpPr>
            <p:spPr>
              <a:xfrm>
                <a:off x="1631789" y="1186545"/>
                <a:ext cx="663540" cy="799510"/>
              </a:xfrm>
              <a:prstGeom prst="snip1Rect">
                <a:avLst>
                  <a:gd name="adj" fmla="val 19853"/>
                </a:avLst>
              </a:prstGeom>
              <a:gradFill flip="none" rotWithShape="1">
                <a:gsLst>
                  <a:gs pos="63000">
                    <a:schemeClr val="bg1"/>
                  </a:gs>
                  <a:gs pos="100000">
                    <a:schemeClr val="bg1">
                      <a:lumMod val="75000"/>
                      <a:alpha val="61000"/>
                    </a:schemeClr>
                  </a:gs>
                </a:gsLst>
                <a:path path="circle">
                  <a:fillToRect l="50000" t="50000" r="50000" b="50000"/>
                </a:path>
                <a:tileRect/>
              </a:gradFill>
              <a:ln w="12700" cmpd="sng">
                <a:solidFill>
                  <a:srgbClr val="7F7F7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7" name="Picture 36" descr="Screen Shot 2013-05-14 at 10.57.09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67053" y="1378449"/>
                <a:ext cx="543269" cy="432269"/>
              </a:xfrm>
              <a:prstGeom prst="rect">
                <a:avLst/>
              </a:prstGeom>
            </p:spPr>
          </p:pic>
          <p:sp>
            <p:nvSpPr>
              <p:cNvPr id="38" name="Snip Single Corner Rectangle 37"/>
              <p:cNvSpPr/>
              <p:nvPr/>
            </p:nvSpPr>
            <p:spPr>
              <a:xfrm>
                <a:off x="1125709" y="1186545"/>
                <a:ext cx="663540" cy="799510"/>
              </a:xfrm>
              <a:prstGeom prst="snip1Rect">
                <a:avLst>
                  <a:gd name="adj" fmla="val 19853"/>
                </a:avLst>
              </a:prstGeom>
              <a:gradFill flip="none" rotWithShape="1">
                <a:gsLst>
                  <a:gs pos="63000">
                    <a:schemeClr val="bg1"/>
                  </a:gs>
                  <a:gs pos="100000">
                    <a:schemeClr val="bg1">
                      <a:lumMod val="75000"/>
                      <a:alpha val="61000"/>
                    </a:schemeClr>
                  </a:gs>
                </a:gsLst>
                <a:path path="circle">
                  <a:fillToRect l="50000" t="50000" r="50000" b="50000"/>
                </a:path>
                <a:tileRect/>
              </a:gradFill>
              <a:ln w="12700" cmpd="sng">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9" name="Picture 38" descr="Screen Shot 2013-05-14 at 10.58.35 A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70484" y="1378449"/>
                <a:ext cx="597521" cy="432269"/>
              </a:xfrm>
              <a:prstGeom prst="rect">
                <a:avLst/>
              </a:prstGeom>
            </p:spPr>
          </p:pic>
        </p:grpSp>
        <p:sp>
          <p:nvSpPr>
            <p:cNvPr id="31" name="Right Triangle 30"/>
            <p:cNvSpPr/>
            <p:nvPr/>
          </p:nvSpPr>
          <p:spPr>
            <a:xfrm>
              <a:off x="2679946" y="1186545"/>
              <a:ext cx="121463" cy="131874"/>
            </a:xfrm>
            <a:prstGeom prst="rtTriangle">
              <a:avLst/>
            </a:prstGeom>
            <a:solidFill>
              <a:srgbClr val="FFFFFF"/>
            </a:solidFill>
            <a:ln w="9525" cmpd="sng">
              <a:solidFill>
                <a:srgbClr val="7F7F7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Right Triangle 31"/>
            <p:cNvSpPr/>
            <p:nvPr/>
          </p:nvSpPr>
          <p:spPr>
            <a:xfrm>
              <a:off x="2173866" y="1186545"/>
              <a:ext cx="121463" cy="131874"/>
            </a:xfrm>
            <a:prstGeom prst="rtTriangle">
              <a:avLst/>
            </a:prstGeom>
            <a:solidFill>
              <a:srgbClr val="FFFFFF"/>
            </a:solidFill>
            <a:ln w="9525" cmpd="sng">
              <a:solidFill>
                <a:srgbClr val="7F7F7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Right Triangle 32"/>
            <p:cNvSpPr/>
            <p:nvPr/>
          </p:nvSpPr>
          <p:spPr>
            <a:xfrm>
              <a:off x="1667786" y="1186545"/>
              <a:ext cx="121463" cy="131874"/>
            </a:xfrm>
            <a:prstGeom prst="rtTriangle">
              <a:avLst/>
            </a:prstGeom>
            <a:solidFill>
              <a:srgbClr val="FFFFFF"/>
            </a:solidFill>
            <a:ln w="9525" cmpd="sng">
              <a:solidFill>
                <a:srgbClr val="7F7F7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40" name="Group 35"/>
          <p:cNvGrpSpPr/>
          <p:nvPr/>
        </p:nvGrpSpPr>
        <p:grpSpPr>
          <a:xfrm>
            <a:off x="1351232" y="2006619"/>
            <a:ext cx="1224654" cy="217436"/>
            <a:chOff x="1351232" y="2006619"/>
            <a:chExt cx="1224654" cy="217436"/>
          </a:xfrm>
          <a:effectLst>
            <a:outerShdw blurRad="50800" dist="38100" dir="2700000" algn="tl" rotWithShape="0">
              <a:srgbClr val="000000">
                <a:alpha val="25000"/>
              </a:srgbClr>
            </a:outerShdw>
          </a:effectLst>
        </p:grpSpPr>
        <p:sp>
          <p:nvSpPr>
            <p:cNvPr id="41" name="Down Arrow 40"/>
            <p:cNvSpPr/>
            <p:nvPr/>
          </p:nvSpPr>
          <p:spPr>
            <a:xfrm>
              <a:off x="2363392" y="2006619"/>
              <a:ext cx="212494" cy="217436"/>
            </a:xfrm>
            <a:prstGeom prst="downArrow">
              <a:avLst>
                <a:gd name="adj1" fmla="val 28260"/>
                <a:gd name="adj2" fmla="val 63043"/>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 name="Down Arrow 41"/>
            <p:cNvSpPr/>
            <p:nvPr/>
          </p:nvSpPr>
          <p:spPr>
            <a:xfrm>
              <a:off x="1857312" y="2006619"/>
              <a:ext cx="212494" cy="217436"/>
            </a:xfrm>
            <a:prstGeom prst="downArrow">
              <a:avLst>
                <a:gd name="adj1" fmla="val 28260"/>
                <a:gd name="adj2" fmla="val 63043"/>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 name="Down Arrow 42"/>
            <p:cNvSpPr/>
            <p:nvPr/>
          </p:nvSpPr>
          <p:spPr>
            <a:xfrm>
              <a:off x="1351232" y="2006619"/>
              <a:ext cx="212494" cy="217436"/>
            </a:xfrm>
            <a:prstGeom prst="downArrow">
              <a:avLst>
                <a:gd name="adj1" fmla="val 28260"/>
                <a:gd name="adj2" fmla="val 63043"/>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45" name="Group 38"/>
          <p:cNvGrpSpPr/>
          <p:nvPr/>
        </p:nvGrpSpPr>
        <p:grpSpPr>
          <a:xfrm>
            <a:off x="1631789" y="2995083"/>
            <a:ext cx="663540" cy="799510"/>
            <a:chOff x="1631789" y="2995083"/>
            <a:chExt cx="663540" cy="799510"/>
          </a:xfrm>
          <a:effectLst>
            <a:outerShdw blurRad="50800" dist="38100" dir="2700000" algn="tl" rotWithShape="0">
              <a:srgbClr val="000000">
                <a:alpha val="25000"/>
              </a:srgbClr>
            </a:outerShdw>
          </a:effectLst>
        </p:grpSpPr>
        <p:sp>
          <p:nvSpPr>
            <p:cNvPr id="46" name="Snip Single Corner Rectangle 45"/>
            <p:cNvSpPr/>
            <p:nvPr/>
          </p:nvSpPr>
          <p:spPr>
            <a:xfrm>
              <a:off x="1631789" y="2995083"/>
              <a:ext cx="663540" cy="799510"/>
            </a:xfrm>
            <a:prstGeom prst="snip1Rect">
              <a:avLst>
                <a:gd name="adj" fmla="val 19853"/>
              </a:avLst>
            </a:prstGeom>
            <a:gradFill flip="none" rotWithShape="1">
              <a:gsLst>
                <a:gs pos="63000">
                  <a:schemeClr val="bg1"/>
                </a:gs>
                <a:gs pos="100000">
                  <a:schemeClr val="bg1">
                    <a:lumMod val="75000"/>
                    <a:alpha val="61000"/>
                  </a:schemeClr>
                </a:gs>
              </a:gsLst>
              <a:path path="circle">
                <a:fillToRect l="50000" t="50000" r="50000" b="50000"/>
              </a:path>
              <a:tileRect/>
            </a:gradFill>
            <a:ln w="12700" cmpd="sng">
              <a:solidFill>
                <a:srgbClr val="7F7F7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1" name="Right Triangle 50"/>
            <p:cNvSpPr/>
            <p:nvPr/>
          </p:nvSpPr>
          <p:spPr>
            <a:xfrm>
              <a:off x="2173866" y="2995083"/>
              <a:ext cx="121463" cy="131874"/>
            </a:xfrm>
            <a:prstGeom prst="rtTriangle">
              <a:avLst/>
            </a:prstGeom>
            <a:solidFill>
              <a:srgbClr val="FFFFFF"/>
            </a:solidFill>
            <a:ln w="9525" cmpd="sng">
              <a:solidFill>
                <a:srgbClr val="7F7F7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6" name="Picture 55" descr="Screen Shot 2013-05-14 at 10.59.06 AM.png"/>
            <p:cNvPicPr>
              <a:picLocks noChangeAspect="1"/>
            </p:cNvPicPr>
            <p:nvPr/>
          </p:nvPicPr>
          <p:blipFill rotWithShape="1">
            <a:blip r:embed="rId7">
              <a:extLst>
                <a:ext uri="{28A0092B-C50C-407E-A947-70E740481C1C}">
                  <a14:useLocalDpi xmlns:a14="http://schemas.microsoft.com/office/drawing/2010/main" val="0"/>
                </a:ext>
              </a:extLst>
            </a:blip>
            <a:srcRect t="1" b="42373"/>
            <a:stretch/>
          </p:blipFill>
          <p:spPr>
            <a:xfrm>
              <a:off x="1675240" y="3274608"/>
              <a:ext cx="564618" cy="127934"/>
            </a:xfrm>
            <a:prstGeom prst="rect">
              <a:avLst/>
            </a:prstGeom>
          </p:spPr>
        </p:pic>
      </p:grpSp>
    </p:spTree>
    <p:extLst>
      <p:ext uri="{BB962C8B-B14F-4D97-AF65-F5344CB8AC3E}">
        <p14:creationId xmlns:p14="http://schemas.microsoft.com/office/powerpoint/2010/main" val="3719561187"/>
      </p:ext>
    </p:extLst>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150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par>
                          <p:cTn id="8" fill="hold">
                            <p:stCondLst>
                              <p:cond delay="2000"/>
                            </p:stCondLst>
                            <p:childTnLst>
                              <p:par>
                                <p:cTn id="9" presetID="9"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dissolve">
                                      <p:cBhvr>
                                        <p:cTn id="11" dur="500"/>
                                        <p:tgtEl>
                                          <p:spTgt spid="6"/>
                                        </p:tgtEl>
                                      </p:cBhvr>
                                    </p:animEffect>
                                  </p:childTnLst>
                                </p:cTn>
                              </p:par>
                            </p:childTnLst>
                          </p:cTn>
                        </p:par>
                        <p:par>
                          <p:cTn id="12" fill="hold">
                            <p:stCondLst>
                              <p:cond delay="2500"/>
                            </p:stCondLst>
                            <p:childTnLst>
                              <p:par>
                                <p:cTn id="13" presetID="12" presetClass="exit" presetSubtype="4" fill="hold" nodeType="afterEffect">
                                  <p:stCondLst>
                                    <p:cond delay="1000"/>
                                  </p:stCondLst>
                                  <p:childTnLst>
                                    <p:animEffect transition="out" filter="slide(fromBottom)">
                                      <p:cBhvr>
                                        <p:cTn id="14" dur="500"/>
                                        <p:tgtEl>
                                          <p:spTgt spid="6"/>
                                        </p:tgtEl>
                                      </p:cBhvr>
                                    </p:animEffect>
                                    <p:set>
                                      <p:cBhvr>
                                        <p:cTn id="15" dur="1" fill="hold">
                                          <p:stCondLst>
                                            <p:cond delay="499"/>
                                          </p:stCondLst>
                                        </p:cTn>
                                        <p:tgtEl>
                                          <p:spTgt spid="6"/>
                                        </p:tgtEl>
                                        <p:attrNameLst>
                                          <p:attrName>style.visibility</p:attrName>
                                        </p:attrNameLst>
                                      </p:cBhvr>
                                      <p:to>
                                        <p:strVal val="hidden"/>
                                      </p:to>
                                    </p:set>
                                  </p:childTnLst>
                                </p:cTn>
                              </p:par>
                              <p:par>
                                <p:cTn id="16" presetID="12" presetClass="exit" presetSubtype="4" fill="hold" nodeType="withEffect">
                                  <p:stCondLst>
                                    <p:cond delay="1000"/>
                                  </p:stCondLst>
                                  <p:childTnLst>
                                    <p:animEffect transition="out" filter="slide(fromBottom)">
                                      <p:cBhvr>
                                        <p:cTn id="17" dur="500"/>
                                        <p:tgtEl>
                                          <p:spTgt spid="3"/>
                                        </p:tgtEl>
                                      </p:cBhvr>
                                    </p:animEffect>
                                    <p:set>
                                      <p:cBhvr>
                                        <p:cTn id="18" dur="1" fill="hold">
                                          <p:stCondLst>
                                            <p:cond delay="499"/>
                                          </p:stCondLst>
                                        </p:cTn>
                                        <p:tgtEl>
                                          <p:spTgt spid="3"/>
                                        </p:tgtEl>
                                        <p:attrNameLst>
                                          <p:attrName>style.visibility</p:attrName>
                                        </p:attrNameLst>
                                      </p:cBhvr>
                                      <p:to>
                                        <p:strVal val="hidden"/>
                                      </p:to>
                                    </p:set>
                                  </p:childTnLst>
                                </p:cTn>
                              </p:par>
                            </p:childTnLst>
                          </p:cTn>
                        </p:par>
                        <p:par>
                          <p:cTn id="19" fill="hold">
                            <p:stCondLst>
                              <p:cond delay="4000"/>
                            </p:stCondLst>
                            <p:childTnLst>
                              <p:par>
                                <p:cTn id="20" presetID="12" presetClass="entr" presetSubtype="1" fill="hold" nodeType="afterEffect">
                                  <p:stCondLst>
                                    <p:cond delay="500"/>
                                  </p:stCondLst>
                                  <p:childTnLst>
                                    <p:set>
                                      <p:cBhvr>
                                        <p:cTn id="21" dur="1" fill="hold">
                                          <p:stCondLst>
                                            <p:cond delay="0"/>
                                          </p:stCondLst>
                                        </p:cTn>
                                        <p:tgtEl>
                                          <p:spTgt spid="8"/>
                                        </p:tgtEl>
                                        <p:attrNameLst>
                                          <p:attrName>style.visibility</p:attrName>
                                        </p:attrNameLst>
                                      </p:cBhvr>
                                      <p:to>
                                        <p:strVal val="visible"/>
                                      </p:to>
                                    </p:set>
                                    <p:animEffect transition="in" filter="slide(fromTop)">
                                      <p:cBhvr>
                                        <p:cTn id="22" dur="500"/>
                                        <p:tgtEl>
                                          <p:spTgt spid="8"/>
                                        </p:tgtEl>
                                      </p:cBhvr>
                                    </p:animEffect>
                                  </p:childTnLst>
                                </p:cTn>
                              </p:par>
                            </p:childTnLst>
                          </p:cTn>
                        </p:par>
                        <p:par>
                          <p:cTn id="23" fill="hold">
                            <p:stCondLst>
                              <p:cond delay="5000"/>
                            </p:stCondLst>
                            <p:childTnLst>
                              <p:par>
                                <p:cTn id="24" presetID="9" presetClass="exit" presetSubtype="0" fill="hold" nodeType="afterEffect">
                                  <p:stCondLst>
                                    <p:cond delay="2000"/>
                                  </p:stCondLst>
                                  <p:childTnLst>
                                    <p:animEffect transition="out" filter="dissolve">
                                      <p:cBhvr>
                                        <p:cTn id="25" dur="500"/>
                                        <p:tgtEl>
                                          <p:spTgt spid="8"/>
                                        </p:tgtEl>
                                      </p:cBhvr>
                                    </p:animEffect>
                                    <p:set>
                                      <p:cBhvr>
                                        <p:cTn id="26" dur="1" fill="hold">
                                          <p:stCondLst>
                                            <p:cond delay="499"/>
                                          </p:stCondLst>
                                        </p:cTn>
                                        <p:tgtEl>
                                          <p:spTgt spid="8"/>
                                        </p:tgtEl>
                                        <p:attrNameLst>
                                          <p:attrName>style.visibility</p:attrName>
                                        </p:attrNameLst>
                                      </p:cBhvr>
                                      <p:to>
                                        <p:strVal val="hidden"/>
                                      </p:to>
                                    </p:set>
                                  </p:childTnLst>
                                </p:cTn>
                              </p:par>
                            </p:childTnLst>
                          </p:cTn>
                        </p:par>
                        <p:par>
                          <p:cTn id="27" fill="hold">
                            <p:stCondLst>
                              <p:cond delay="7500"/>
                            </p:stCondLst>
                            <p:childTnLst>
                              <p:par>
                                <p:cTn id="28" presetID="9" presetClass="entr" presetSubtype="0" fill="hold" nodeType="afterEffect">
                                  <p:stCondLst>
                                    <p:cond delay="1500"/>
                                  </p:stCondLst>
                                  <p:childTnLst>
                                    <p:set>
                                      <p:cBhvr>
                                        <p:cTn id="29" dur="1" fill="hold">
                                          <p:stCondLst>
                                            <p:cond delay="0"/>
                                          </p:stCondLst>
                                        </p:cTn>
                                        <p:tgtEl>
                                          <p:spTgt spid="28"/>
                                        </p:tgtEl>
                                        <p:attrNameLst>
                                          <p:attrName>style.visibility</p:attrName>
                                        </p:attrNameLst>
                                      </p:cBhvr>
                                      <p:to>
                                        <p:strVal val="visible"/>
                                      </p:to>
                                    </p:set>
                                    <p:animEffect transition="in" filter="dissolve">
                                      <p:cBhvr>
                                        <p:cTn id="30" dur="500"/>
                                        <p:tgtEl>
                                          <p:spTgt spid="28"/>
                                        </p:tgtEl>
                                      </p:cBhvr>
                                    </p:animEffect>
                                  </p:childTnLst>
                                </p:cTn>
                              </p:par>
                            </p:childTnLst>
                          </p:cTn>
                        </p:par>
                        <p:par>
                          <p:cTn id="31" fill="hold">
                            <p:stCondLst>
                              <p:cond delay="9500"/>
                            </p:stCondLst>
                            <p:childTnLst>
                              <p:par>
                                <p:cTn id="32" presetID="9" presetClass="entr" presetSubtype="0" fill="hold" nodeType="afterEffect">
                                  <p:stCondLst>
                                    <p:cond delay="0"/>
                                  </p:stCondLst>
                                  <p:childTnLst>
                                    <p:set>
                                      <p:cBhvr>
                                        <p:cTn id="33" dur="1" fill="hold">
                                          <p:stCondLst>
                                            <p:cond delay="0"/>
                                          </p:stCondLst>
                                        </p:cTn>
                                        <p:tgtEl>
                                          <p:spTgt spid="40"/>
                                        </p:tgtEl>
                                        <p:attrNameLst>
                                          <p:attrName>style.visibility</p:attrName>
                                        </p:attrNameLst>
                                      </p:cBhvr>
                                      <p:to>
                                        <p:strVal val="visible"/>
                                      </p:to>
                                    </p:set>
                                    <p:animEffect transition="in" filter="dissolve">
                                      <p:cBhvr>
                                        <p:cTn id="34" dur="500"/>
                                        <p:tgtEl>
                                          <p:spTgt spid="40"/>
                                        </p:tgtEl>
                                      </p:cBhvr>
                                    </p:animEffect>
                                  </p:childTnLst>
                                </p:cTn>
                              </p:par>
                            </p:childTnLst>
                          </p:cTn>
                        </p:par>
                        <p:par>
                          <p:cTn id="35" fill="hold">
                            <p:stCondLst>
                              <p:cond delay="10000"/>
                            </p:stCondLst>
                            <p:childTnLst>
                              <p:par>
                                <p:cTn id="36" presetID="12" presetClass="exit" presetSubtype="4" fill="hold" nodeType="afterEffect">
                                  <p:stCondLst>
                                    <p:cond delay="1000"/>
                                  </p:stCondLst>
                                  <p:childTnLst>
                                    <p:animEffect transition="out" filter="slide(fromBottom)">
                                      <p:cBhvr>
                                        <p:cTn id="37" dur="500"/>
                                        <p:tgtEl>
                                          <p:spTgt spid="40"/>
                                        </p:tgtEl>
                                      </p:cBhvr>
                                    </p:animEffect>
                                    <p:set>
                                      <p:cBhvr>
                                        <p:cTn id="38" dur="1" fill="hold">
                                          <p:stCondLst>
                                            <p:cond delay="499"/>
                                          </p:stCondLst>
                                        </p:cTn>
                                        <p:tgtEl>
                                          <p:spTgt spid="40"/>
                                        </p:tgtEl>
                                        <p:attrNameLst>
                                          <p:attrName>style.visibility</p:attrName>
                                        </p:attrNameLst>
                                      </p:cBhvr>
                                      <p:to>
                                        <p:strVal val="hidden"/>
                                      </p:to>
                                    </p:set>
                                  </p:childTnLst>
                                </p:cTn>
                              </p:par>
                              <p:par>
                                <p:cTn id="39" presetID="12" presetClass="exit" presetSubtype="4" fill="hold" nodeType="withEffect">
                                  <p:stCondLst>
                                    <p:cond delay="1000"/>
                                  </p:stCondLst>
                                  <p:childTnLst>
                                    <p:animEffect transition="out" filter="slide(fromBottom)">
                                      <p:cBhvr>
                                        <p:cTn id="40" dur="500"/>
                                        <p:tgtEl>
                                          <p:spTgt spid="28"/>
                                        </p:tgtEl>
                                      </p:cBhvr>
                                    </p:animEffect>
                                    <p:set>
                                      <p:cBhvr>
                                        <p:cTn id="41" dur="1" fill="hold">
                                          <p:stCondLst>
                                            <p:cond delay="499"/>
                                          </p:stCondLst>
                                        </p:cTn>
                                        <p:tgtEl>
                                          <p:spTgt spid="28"/>
                                        </p:tgtEl>
                                        <p:attrNameLst>
                                          <p:attrName>style.visibility</p:attrName>
                                        </p:attrNameLst>
                                      </p:cBhvr>
                                      <p:to>
                                        <p:strVal val="hidden"/>
                                      </p:to>
                                    </p:set>
                                  </p:childTnLst>
                                </p:cTn>
                              </p:par>
                            </p:childTnLst>
                          </p:cTn>
                        </p:par>
                        <p:par>
                          <p:cTn id="42" fill="hold">
                            <p:stCondLst>
                              <p:cond delay="11500"/>
                            </p:stCondLst>
                            <p:childTnLst>
                              <p:par>
                                <p:cTn id="43" presetID="12" presetClass="entr" presetSubtype="1" fill="hold" nodeType="afterEffect">
                                  <p:stCondLst>
                                    <p:cond delay="500"/>
                                  </p:stCondLst>
                                  <p:childTnLst>
                                    <p:set>
                                      <p:cBhvr>
                                        <p:cTn id="44" dur="1" fill="hold">
                                          <p:stCondLst>
                                            <p:cond delay="0"/>
                                          </p:stCondLst>
                                        </p:cTn>
                                        <p:tgtEl>
                                          <p:spTgt spid="45"/>
                                        </p:tgtEl>
                                        <p:attrNameLst>
                                          <p:attrName>style.visibility</p:attrName>
                                        </p:attrNameLst>
                                      </p:cBhvr>
                                      <p:to>
                                        <p:strVal val="visible"/>
                                      </p:to>
                                    </p:set>
                                    <p:animEffect transition="in" filter="slide(fromTop)">
                                      <p:cBhvr>
                                        <p:cTn id="45"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9" name="Rectangle 11"/>
          <p:cNvSpPr>
            <a:spLocks noGrp="1" noChangeArrowheads="1"/>
          </p:cNvSpPr>
          <p:nvPr>
            <p:ph type="title"/>
          </p:nvPr>
        </p:nvSpPr>
        <p:spPr>
          <a:effectLst/>
        </p:spPr>
        <p:txBody>
          <a:bodyPr/>
          <a:lstStyle/>
          <a:p>
            <a:pPr eaLnBrk="1" hangingPunct="1"/>
            <a:r>
              <a:rPr lang="en-US" dirty="0">
                <a:solidFill>
                  <a:schemeClr val="tx1">
                    <a:lumMod val="85000"/>
                    <a:lumOff val="15000"/>
                  </a:schemeClr>
                </a:solidFill>
              </a:rPr>
              <a:t>Java EE 7 for the Enterprise</a:t>
            </a:r>
            <a:endParaRPr lang="en-US" dirty="0" smtClean="0">
              <a:solidFill>
                <a:schemeClr val="tx1">
                  <a:lumMod val="85000"/>
                  <a:lumOff val="15000"/>
                </a:schemeClr>
              </a:solidFill>
              <a:ea typeface="ヒラギノ角ゴ ProN W3" charset="-128"/>
              <a:sym typeface="Arial" pitchFamily="34" charset="0"/>
            </a:endParaRPr>
          </a:p>
        </p:txBody>
      </p:sp>
      <p:sp>
        <p:nvSpPr>
          <p:cNvPr id="78" name="Rectangle 77"/>
          <p:cNvSpPr/>
          <p:nvPr/>
        </p:nvSpPr>
        <p:spPr>
          <a:xfrm>
            <a:off x="2727777" y="1493838"/>
            <a:ext cx="6124576" cy="2190343"/>
          </a:xfrm>
          <a:prstGeom prst="rect">
            <a:avLst/>
          </a:prstGeom>
          <a:effectLst/>
        </p:spPr>
        <p:txBody>
          <a:bodyPr wrap="square">
            <a:spAutoFit/>
          </a:bodyPr>
          <a:lstStyle/>
          <a:p>
            <a:pPr marL="211897" indent="-211897" eaLnBrk="0" hangingPunct="0">
              <a:spcBef>
                <a:spcPts val="500"/>
              </a:spcBef>
              <a:spcAft>
                <a:spcPts val="200"/>
              </a:spcAft>
              <a:buClr>
                <a:schemeClr val="tx2"/>
              </a:buClr>
              <a:defRPr/>
            </a:pPr>
            <a:r>
              <a:rPr lang="en-US" b="1" dirty="0">
                <a:solidFill>
                  <a:schemeClr val="tx1">
                    <a:lumMod val="85000"/>
                    <a:lumOff val="15000"/>
                  </a:schemeClr>
                </a:solidFill>
                <a:ea typeface="ＭＳ Ｐゴシック" pitchFamily="127" charset="-128"/>
                <a:cs typeface="ＭＳ Ｐゴシック" pitchFamily="127" charset="-128"/>
              </a:rPr>
              <a:t>Scaling to the Most Demanding </a:t>
            </a:r>
            <a:r>
              <a:rPr lang="en-US" b="1" dirty="0" smtClean="0">
                <a:solidFill>
                  <a:schemeClr val="tx1">
                    <a:lumMod val="85000"/>
                    <a:lumOff val="15000"/>
                  </a:schemeClr>
                </a:solidFill>
                <a:ea typeface="ＭＳ Ｐゴシック" pitchFamily="127" charset="-128"/>
                <a:cs typeface="ＭＳ Ｐゴシック" pitchFamily="127" charset="-128"/>
              </a:rPr>
              <a:t>Requirements</a:t>
            </a:r>
          </a:p>
          <a:p>
            <a:pPr marL="290513" lvl="1" indent="-290513" eaLnBrk="0" hangingPunct="0">
              <a:spcBef>
                <a:spcPts val="200"/>
              </a:spcBef>
              <a:spcAft>
                <a:spcPts val="200"/>
              </a:spcAft>
              <a:buClr>
                <a:schemeClr val="bg1">
                  <a:lumMod val="50000"/>
                </a:schemeClr>
              </a:buClr>
              <a:buSzPct val="120000"/>
              <a:buFont typeface="Wingdings" charset="2"/>
              <a:buChar char="§"/>
              <a:defRPr/>
            </a:pPr>
            <a:r>
              <a:rPr lang="en-US" sz="1600" dirty="0">
                <a:solidFill>
                  <a:schemeClr val="tx1">
                    <a:lumMod val="85000"/>
                    <a:lumOff val="15000"/>
                  </a:schemeClr>
                </a:solidFill>
                <a:ea typeface="ＭＳ Ｐゴシック" pitchFamily="127" charset="-128"/>
                <a:cs typeface="ＭＳ Ｐゴシック" pitchFamily="127" charset="-128"/>
              </a:rPr>
              <a:t>Break down batch jobs into manageable chunks for uninterrupted OLTP performance</a:t>
            </a:r>
          </a:p>
          <a:p>
            <a:pPr marL="290513" lvl="1" indent="-290513" eaLnBrk="0" hangingPunct="0">
              <a:spcBef>
                <a:spcPts val="200"/>
              </a:spcBef>
              <a:spcAft>
                <a:spcPts val="200"/>
              </a:spcAft>
              <a:buClr>
                <a:schemeClr val="bg1">
                  <a:lumMod val="50000"/>
                </a:schemeClr>
              </a:buClr>
              <a:buSzPct val="120000"/>
              <a:buFont typeface="Wingdings" charset="2"/>
              <a:buChar char="§"/>
              <a:defRPr/>
            </a:pPr>
            <a:r>
              <a:rPr lang="en-US" sz="1600" dirty="0">
                <a:solidFill>
                  <a:schemeClr val="tx1">
                    <a:lumMod val="85000"/>
                    <a:lumOff val="15000"/>
                  </a:schemeClr>
                </a:solidFill>
                <a:ea typeface="ＭＳ Ｐゴシック" pitchFamily="127" charset="-128"/>
                <a:cs typeface="ＭＳ Ｐゴシック" pitchFamily="127" charset="-128"/>
              </a:rPr>
              <a:t>Easily define multithreaded concurrent tasks for improved scalability</a:t>
            </a:r>
          </a:p>
          <a:p>
            <a:pPr marL="290513" lvl="1" indent="-290513" eaLnBrk="0" hangingPunct="0">
              <a:spcBef>
                <a:spcPts val="200"/>
              </a:spcBef>
              <a:spcAft>
                <a:spcPts val="200"/>
              </a:spcAft>
              <a:buClr>
                <a:schemeClr val="bg1">
                  <a:lumMod val="50000"/>
                </a:schemeClr>
              </a:buClr>
              <a:buSzPct val="120000"/>
              <a:buFont typeface="Wingdings" charset="2"/>
              <a:buChar char="§"/>
              <a:defRPr/>
            </a:pPr>
            <a:r>
              <a:rPr lang="en-US" sz="1600" dirty="0">
                <a:solidFill>
                  <a:schemeClr val="tx1">
                    <a:lumMod val="85000"/>
                    <a:lumOff val="15000"/>
                  </a:schemeClr>
                </a:solidFill>
                <a:ea typeface="ＭＳ Ｐゴシック" pitchFamily="127" charset="-128"/>
                <a:cs typeface="ＭＳ Ｐゴシック" pitchFamily="127" charset="-128"/>
              </a:rPr>
              <a:t>Simplify application integration with standard Java Messaging Service interoperability</a:t>
            </a:r>
          </a:p>
          <a:p>
            <a:pPr marL="290513" lvl="1" indent="-290513" eaLnBrk="0" hangingPunct="0">
              <a:spcBef>
                <a:spcPts val="200"/>
              </a:spcBef>
              <a:spcAft>
                <a:spcPts val="200"/>
              </a:spcAft>
              <a:buClr>
                <a:schemeClr val="bg1">
                  <a:lumMod val="50000"/>
                </a:schemeClr>
              </a:buClr>
              <a:buSzPct val="120000"/>
              <a:buFont typeface="Wingdings" charset="2"/>
              <a:buChar char="§"/>
              <a:defRPr/>
            </a:pPr>
            <a:endParaRPr lang="en-US" sz="900" dirty="0" smtClean="0">
              <a:solidFill>
                <a:schemeClr val="tx1">
                  <a:lumMod val="85000"/>
                  <a:lumOff val="15000"/>
                </a:schemeClr>
              </a:solidFill>
              <a:ea typeface="ＭＳ Ｐゴシック" pitchFamily="127" charset="-128"/>
              <a:cs typeface="ＭＳ Ｐゴシック" pitchFamily="127" charset="-128"/>
            </a:endParaRPr>
          </a:p>
        </p:txBody>
      </p:sp>
      <p:pic>
        <p:nvPicPr>
          <p:cNvPr id="6" name="Picture 5" descr="Building.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5350" y="1258234"/>
            <a:ext cx="1792825" cy="2243415"/>
          </a:xfrm>
          <a:prstGeom prst="rect">
            <a:avLst/>
          </a:prstGeom>
          <a:effectLst>
            <a:outerShdw blurRad="50800" dist="38100" dir="2700000" algn="tl" rotWithShape="0">
              <a:srgbClr val="000000">
                <a:alpha val="25000"/>
              </a:srgbClr>
            </a:outerShdw>
          </a:effectLst>
        </p:spPr>
      </p:pic>
    </p:spTree>
    <p:extLst>
      <p:ext uri="{BB962C8B-B14F-4D97-AF65-F5344CB8AC3E}">
        <p14:creationId xmlns:p14="http://schemas.microsoft.com/office/powerpoint/2010/main" val="14555536"/>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3" descr="gold curve zoom2"/>
          <p:cNvPicPr>
            <a:picLocks noChangeAspect="1" noChangeArrowheads="1"/>
          </p:cNvPicPr>
          <p:nvPr/>
        </p:nvPicPr>
        <p:blipFill rotWithShape="1">
          <a:blip r:embed="rId3">
            <a:duotone>
              <a:schemeClr val="accent1">
                <a:shade val="45000"/>
                <a:satMod val="135000"/>
              </a:schemeClr>
              <a:prstClr val="white"/>
            </a:duotone>
            <a:extLst>
              <a:ext uri="{28A0092B-C50C-407E-A947-70E740481C1C}">
                <a14:useLocalDpi xmlns:a14="http://schemas.microsoft.com/office/drawing/2010/main" val="0"/>
              </a:ext>
            </a:extLst>
          </a:blip>
          <a:srcRect l="16375" t="51690" r="6777" b="8375"/>
          <a:stretch/>
        </p:blipFill>
        <p:spPr bwMode="auto">
          <a:xfrm rot="10800000" flipH="1">
            <a:off x="441325" y="247650"/>
            <a:ext cx="8434668" cy="45122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11"/>
          <p:cNvSpPr>
            <a:spLocks noGrp="1" noChangeArrowheads="1"/>
          </p:cNvSpPr>
          <p:nvPr>
            <p:ph type="title"/>
          </p:nvPr>
        </p:nvSpPr>
        <p:spPr/>
        <p:txBody>
          <a:bodyPr/>
          <a:lstStyle/>
          <a:p>
            <a:pPr eaLnBrk="1" hangingPunct="1"/>
            <a:r>
              <a:rPr lang="en-US" dirty="0" smtClean="0">
                <a:ea typeface="ＭＳ Ｐゴシック" pitchFamily="34" charset="-128"/>
                <a:sym typeface="Arial" pitchFamily="34" charset="0"/>
              </a:rPr>
              <a:t>Java EE 7 Community Momentum</a:t>
            </a:r>
            <a:endParaRPr lang="en-US" dirty="0" smtClean="0">
              <a:ea typeface="ヒラギノ角ゴ ProN W3" charset="-128"/>
              <a:sym typeface="Arial" pitchFamily="34" charset="0"/>
            </a:endParaRPr>
          </a:p>
        </p:txBody>
      </p:sp>
      <p:grpSp>
        <p:nvGrpSpPr>
          <p:cNvPr id="2" name="Group 88"/>
          <p:cNvGrpSpPr/>
          <p:nvPr/>
        </p:nvGrpSpPr>
        <p:grpSpPr>
          <a:xfrm>
            <a:off x="2612461" y="1676399"/>
            <a:ext cx="1262823" cy="2876551"/>
            <a:chOff x="2553062" y="909927"/>
            <a:chExt cx="1494770" cy="3404898"/>
          </a:xfrm>
        </p:grpSpPr>
        <p:grpSp>
          <p:nvGrpSpPr>
            <p:cNvPr id="3" name="Group 7"/>
            <p:cNvGrpSpPr/>
            <p:nvPr/>
          </p:nvGrpSpPr>
          <p:grpSpPr>
            <a:xfrm>
              <a:off x="2553062" y="909927"/>
              <a:ext cx="1494770" cy="575966"/>
              <a:chOff x="499589" y="2738368"/>
              <a:chExt cx="2114533" cy="814775"/>
            </a:xfrm>
          </p:grpSpPr>
          <p:pic>
            <p:nvPicPr>
              <p:cNvPr id="30" name="Picture 14"/>
              <p:cNvPicPr>
                <a:picLocks noChangeAspect="1" noChangeArrowheads="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27283"/>
              <a:stretch/>
            </p:blipFill>
            <p:spPr bwMode="auto">
              <a:xfrm>
                <a:off x="1091885" y="2738368"/>
                <a:ext cx="1522237" cy="81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31" name="Picture 30"/>
              <p:cNvPicPr>
                <a:picLocks noChangeAspect="1"/>
              </p:cNvPicPr>
              <p:nvPr/>
            </p:nvPicPr>
            <p:blipFill rotWithShape="1">
              <a:blip r:embed="rId5">
                <a:extLst>
                  <a:ext uri="{28A0092B-C50C-407E-A947-70E740481C1C}">
                    <a14:useLocalDpi xmlns:a14="http://schemas.microsoft.com/office/drawing/2010/main" val="0"/>
                  </a:ext>
                </a:extLst>
              </a:blip>
              <a:srcRect b="30433"/>
              <a:stretch/>
            </p:blipFill>
            <p:spPr>
              <a:xfrm>
                <a:off x="499589" y="2761484"/>
                <a:ext cx="628491" cy="747507"/>
              </a:xfrm>
              <a:prstGeom prst="rect">
                <a:avLst/>
              </a:prstGeom>
            </p:spPr>
          </p:pic>
        </p:grpSp>
        <p:sp>
          <p:nvSpPr>
            <p:cNvPr id="40" name="Rectangle 39"/>
            <p:cNvSpPr/>
            <p:nvPr/>
          </p:nvSpPr>
          <p:spPr>
            <a:xfrm>
              <a:off x="2628900" y="1762125"/>
              <a:ext cx="1352549" cy="2552700"/>
            </a:xfrm>
            <a:prstGeom prst="rect">
              <a:avLst/>
            </a:prstGeom>
            <a:solidFill>
              <a:srgbClr val="FBA305"/>
            </a:solidFill>
            <a:ln>
              <a:noFill/>
            </a:ln>
            <a:effectLst>
              <a:outerShdw blurRad="76200" dir="18900000" sy="23000" kx="-1200000" algn="bl" rotWithShape="0">
                <a:prstClr val="black">
                  <a:alpha val="20000"/>
                </a:prstClr>
              </a:outerShdw>
            </a:effectLst>
            <a:scene3d>
              <a:camera prst="orthographicFront"/>
              <a:lightRig rig="threePt" dir="t"/>
            </a:scene3d>
            <a:sp3d>
              <a:bevelT w="57150" h="571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TextBox 40"/>
            <p:cNvSpPr txBox="1"/>
            <p:nvPr/>
          </p:nvSpPr>
          <p:spPr>
            <a:xfrm rot="5400000">
              <a:off x="2865224" y="2667643"/>
              <a:ext cx="1898019" cy="291445"/>
            </a:xfrm>
            <a:prstGeom prst="rect">
              <a:avLst/>
            </a:prstGeom>
            <a:noFill/>
          </p:spPr>
          <p:txBody>
            <a:bodyPr wrap="square" rtlCol="0">
              <a:spAutoFit/>
            </a:bodyPr>
            <a:lstStyle/>
            <a:p>
              <a:r>
                <a:rPr lang="en-US" sz="1000" b="1" dirty="0" smtClean="0">
                  <a:solidFill>
                    <a:schemeClr val="accent3">
                      <a:lumMod val="75000"/>
                    </a:schemeClr>
                  </a:solidFill>
                </a:rPr>
                <a:t>ACTIVE PROJECTS         </a:t>
              </a:r>
            </a:p>
          </p:txBody>
        </p:sp>
        <p:sp>
          <p:nvSpPr>
            <p:cNvPr id="42" name="TextBox 41"/>
            <p:cNvSpPr txBox="1"/>
            <p:nvPr/>
          </p:nvSpPr>
          <p:spPr>
            <a:xfrm>
              <a:off x="2952750" y="1771650"/>
              <a:ext cx="800100" cy="455384"/>
            </a:xfrm>
            <a:prstGeom prst="rect">
              <a:avLst/>
            </a:prstGeom>
            <a:noFill/>
          </p:spPr>
          <p:txBody>
            <a:bodyPr wrap="square" rtlCol="0">
              <a:spAutoFit/>
            </a:bodyPr>
            <a:lstStyle/>
            <a:p>
              <a:pPr algn="r"/>
              <a:r>
                <a:rPr lang="en-US" sz="1900" b="1" dirty="0" smtClean="0">
                  <a:solidFill>
                    <a:schemeClr val="bg1">
                      <a:lumMod val="95000"/>
                    </a:schemeClr>
                  </a:solidFill>
                </a:rPr>
                <a:t>26</a:t>
              </a:r>
            </a:p>
          </p:txBody>
        </p:sp>
        <p:sp>
          <p:nvSpPr>
            <p:cNvPr id="43" name="TextBox 42"/>
            <p:cNvSpPr txBox="1"/>
            <p:nvPr/>
          </p:nvSpPr>
          <p:spPr>
            <a:xfrm>
              <a:off x="2646201" y="3314700"/>
              <a:ext cx="1266825" cy="710398"/>
            </a:xfrm>
            <a:prstGeom prst="rect">
              <a:avLst/>
            </a:prstGeom>
            <a:noFill/>
          </p:spPr>
          <p:txBody>
            <a:bodyPr wrap="square" rtlCol="0">
              <a:spAutoFit/>
            </a:bodyPr>
            <a:lstStyle/>
            <a:p>
              <a:pPr algn="ctr"/>
              <a:r>
                <a:rPr lang="en-US" sz="1100" dirty="0" smtClean="0">
                  <a:solidFill>
                    <a:schemeClr val="accent3">
                      <a:lumMod val="75000"/>
                    </a:schemeClr>
                  </a:solidFill>
                </a:rPr>
                <a:t>Active and transparent mailing lists</a:t>
              </a:r>
            </a:p>
          </p:txBody>
        </p:sp>
      </p:grpSp>
      <p:grpSp>
        <p:nvGrpSpPr>
          <p:cNvPr id="4" name="Group 89"/>
          <p:cNvGrpSpPr/>
          <p:nvPr/>
        </p:nvGrpSpPr>
        <p:grpSpPr>
          <a:xfrm>
            <a:off x="4229105" y="1347450"/>
            <a:ext cx="1886707" cy="3183907"/>
            <a:chOff x="4181475" y="735058"/>
            <a:chExt cx="2187503" cy="3691523"/>
          </a:xfrm>
        </p:grpSpPr>
        <p:sp>
          <p:nvSpPr>
            <p:cNvPr id="45" name="Rectangle 44"/>
            <p:cNvSpPr/>
            <p:nvPr/>
          </p:nvSpPr>
          <p:spPr>
            <a:xfrm>
              <a:off x="4714876" y="2019300"/>
              <a:ext cx="742950" cy="2152650"/>
            </a:xfrm>
            <a:prstGeom prst="rect">
              <a:avLst/>
            </a:prstGeom>
            <a:solidFill>
              <a:schemeClr val="accent4">
                <a:lumMod val="75000"/>
              </a:schemeClr>
            </a:solidFill>
            <a:ln>
              <a:noFill/>
            </a:ln>
            <a:effectLst>
              <a:outerShdw blurRad="76200" dir="18900000" sy="23000" kx="-1200000" algn="bl" rotWithShape="0">
                <a:prstClr val="black">
                  <a:alpha val="20000"/>
                </a:prstClr>
              </a:outerShdw>
            </a:effectLst>
            <a:scene3d>
              <a:camera prst="orthographicFront"/>
              <a:lightRig rig="threePt" dir="t"/>
            </a:scene3d>
            <a:sp3d>
              <a:bevelT w="57150" h="571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p:cNvSpPr/>
            <p:nvPr/>
          </p:nvSpPr>
          <p:spPr>
            <a:xfrm>
              <a:off x="4419601" y="2733675"/>
              <a:ext cx="742950" cy="1685924"/>
            </a:xfrm>
            <a:prstGeom prst="rect">
              <a:avLst/>
            </a:prstGeom>
            <a:solidFill>
              <a:schemeClr val="accent4">
                <a:lumMod val="75000"/>
              </a:schemeClr>
            </a:solidFill>
            <a:ln>
              <a:noFill/>
            </a:ln>
            <a:effectLst>
              <a:outerShdw blurRad="76200" dir="18900000" sy="23000" kx="-1200000" algn="bl" rotWithShape="0">
                <a:prstClr val="black">
                  <a:alpha val="20000"/>
                </a:prstClr>
              </a:outerShdw>
            </a:effectLst>
            <a:scene3d>
              <a:camera prst="orthographicFront"/>
              <a:lightRig rig="threePt" dir="t"/>
            </a:scene3d>
            <a:sp3d>
              <a:bevelT w="57150" h="571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TextBox 46"/>
            <p:cNvSpPr txBox="1"/>
            <p:nvPr/>
          </p:nvSpPr>
          <p:spPr>
            <a:xfrm rot="5400000">
              <a:off x="4404784" y="2661106"/>
              <a:ext cx="1638300" cy="463899"/>
            </a:xfrm>
            <a:prstGeom prst="rect">
              <a:avLst/>
            </a:prstGeom>
            <a:noFill/>
          </p:spPr>
          <p:txBody>
            <a:bodyPr wrap="square" rtlCol="0">
              <a:spAutoFit/>
            </a:bodyPr>
            <a:lstStyle/>
            <a:p>
              <a:r>
                <a:rPr lang="en-US" sz="1000" b="1" dirty="0" smtClean="0">
                  <a:solidFill>
                    <a:srgbClr val="FFC000"/>
                  </a:solidFill>
                </a:rPr>
                <a:t>JUGs</a:t>
              </a:r>
            </a:p>
            <a:p>
              <a:endParaRPr lang="en-US" sz="1000" b="1" dirty="0" smtClean="0">
                <a:solidFill>
                  <a:schemeClr val="bg1"/>
                </a:solidFill>
              </a:endParaRPr>
            </a:p>
          </p:txBody>
        </p:sp>
        <p:sp>
          <p:nvSpPr>
            <p:cNvPr id="48" name="TextBox 47"/>
            <p:cNvSpPr txBox="1"/>
            <p:nvPr/>
          </p:nvSpPr>
          <p:spPr>
            <a:xfrm>
              <a:off x="4467224" y="2000250"/>
              <a:ext cx="800100" cy="446058"/>
            </a:xfrm>
            <a:prstGeom prst="rect">
              <a:avLst/>
            </a:prstGeom>
            <a:noFill/>
          </p:spPr>
          <p:txBody>
            <a:bodyPr wrap="square" rtlCol="0">
              <a:spAutoFit/>
            </a:bodyPr>
            <a:lstStyle/>
            <a:p>
              <a:pPr algn="r"/>
              <a:r>
                <a:rPr lang="en-US" sz="1900" b="1" dirty="0" smtClean="0">
                  <a:solidFill>
                    <a:schemeClr val="bg1">
                      <a:lumMod val="95000"/>
                    </a:schemeClr>
                  </a:solidFill>
                </a:rPr>
                <a:t>19</a:t>
              </a:r>
            </a:p>
          </p:txBody>
        </p:sp>
        <p:sp>
          <p:nvSpPr>
            <p:cNvPr id="49" name="TextBox 48"/>
            <p:cNvSpPr txBox="1"/>
            <p:nvPr/>
          </p:nvSpPr>
          <p:spPr>
            <a:xfrm rot="5400000">
              <a:off x="4109509" y="3375481"/>
              <a:ext cx="1638300" cy="463899"/>
            </a:xfrm>
            <a:prstGeom prst="rect">
              <a:avLst/>
            </a:prstGeom>
            <a:noFill/>
          </p:spPr>
          <p:txBody>
            <a:bodyPr wrap="square" rtlCol="0">
              <a:spAutoFit/>
            </a:bodyPr>
            <a:lstStyle/>
            <a:p>
              <a:r>
                <a:rPr lang="en-US" sz="1000" b="1" dirty="0" smtClean="0">
                  <a:solidFill>
                    <a:srgbClr val="FFC000"/>
                  </a:solidFill>
                </a:rPr>
                <a:t>JSRs ADOPTED</a:t>
              </a:r>
            </a:p>
            <a:p>
              <a:endParaRPr lang="en-US" sz="1000" b="1" dirty="0" smtClean="0">
                <a:solidFill>
                  <a:schemeClr val="bg1"/>
                </a:solidFill>
              </a:endParaRPr>
            </a:p>
          </p:txBody>
        </p:sp>
        <p:sp>
          <p:nvSpPr>
            <p:cNvPr id="50" name="TextBox 49"/>
            <p:cNvSpPr txBox="1"/>
            <p:nvPr/>
          </p:nvSpPr>
          <p:spPr>
            <a:xfrm>
              <a:off x="4181475" y="2705099"/>
              <a:ext cx="800100" cy="446058"/>
            </a:xfrm>
            <a:prstGeom prst="rect">
              <a:avLst/>
            </a:prstGeom>
            <a:noFill/>
          </p:spPr>
          <p:txBody>
            <a:bodyPr wrap="square" rtlCol="0">
              <a:spAutoFit/>
            </a:bodyPr>
            <a:lstStyle/>
            <a:p>
              <a:pPr algn="r"/>
              <a:r>
                <a:rPr lang="en-US" sz="1900" b="1" dirty="0" smtClean="0">
                  <a:solidFill>
                    <a:schemeClr val="bg1">
                      <a:lumMod val="95000"/>
                    </a:schemeClr>
                  </a:solidFill>
                </a:rPr>
                <a:t>14</a:t>
              </a:r>
            </a:p>
          </p:txBody>
        </p:sp>
        <p:sp>
          <p:nvSpPr>
            <p:cNvPr id="51" name="TextBox 1"/>
            <p:cNvSpPr txBox="1">
              <a:spLocks noChangeArrowheads="1"/>
            </p:cNvSpPr>
            <p:nvPr/>
          </p:nvSpPr>
          <p:spPr bwMode="auto">
            <a:xfrm>
              <a:off x="4443715" y="1101728"/>
              <a:ext cx="1925263" cy="904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r>
                <a:rPr lang="en-US" sz="1000" dirty="0" smtClean="0">
                  <a:solidFill>
                    <a:schemeClr val="tx1">
                      <a:lumMod val="85000"/>
                      <a:lumOff val="15000"/>
                    </a:schemeClr>
                  </a:solidFill>
                </a:rPr>
                <a:t>Adopt a JSR</a:t>
              </a:r>
              <a:endParaRPr lang="en-US" sz="1000" dirty="0">
                <a:solidFill>
                  <a:schemeClr val="tx1">
                    <a:lumMod val="85000"/>
                    <a:lumOff val="15000"/>
                  </a:schemeClr>
                </a:solidFill>
              </a:endParaRPr>
            </a:p>
          </p:txBody>
        </p:sp>
        <p:grpSp>
          <p:nvGrpSpPr>
            <p:cNvPr id="5" name="Group 14"/>
            <p:cNvGrpSpPr>
              <a:grpSpLocks/>
            </p:cNvGrpSpPr>
            <p:nvPr/>
          </p:nvGrpSpPr>
          <p:grpSpPr bwMode="auto">
            <a:xfrm>
              <a:off x="4717051" y="735058"/>
              <a:ext cx="456530" cy="770305"/>
              <a:chOff x="8181852" y="-380053"/>
              <a:chExt cx="2656651" cy="4180244"/>
            </a:xfrm>
          </p:grpSpPr>
          <p:pic>
            <p:nvPicPr>
              <p:cNvPr id="53" name="Picture 22" descr="Java_blk_rgb.png"/>
              <p:cNvPicPr>
                <a:picLocks noChangeAspect="1"/>
              </p:cNvPicPr>
              <p:nvPr/>
            </p:nvPicPr>
            <p:blipFill>
              <a:blip r:embed="rId6">
                <a:extLst>
                  <a:ext uri="{28A0092B-C50C-407E-A947-70E740481C1C}">
                    <a14:useLocalDpi xmlns:a14="http://schemas.microsoft.com/office/drawing/2010/main" val="0"/>
                  </a:ext>
                </a:extLst>
              </a:blip>
              <a:srcRect l="42754" t="37866"/>
              <a:stretch>
                <a:fillRect/>
              </a:stretch>
            </p:blipFill>
            <p:spPr bwMode="auto">
              <a:xfrm>
                <a:off x="8479246" y="2504832"/>
                <a:ext cx="2327930" cy="1295359"/>
              </a:xfrm>
              <a:prstGeom prst="rect">
                <a:avLst/>
              </a:prstGeom>
              <a:noFill/>
              <a:ln>
                <a:noFill/>
              </a:ln>
              <a:extLst>
                <a:ext uri="{909E8E84-426E-40dd-AFC4-6F175D3DCCD1}">
                  <a14:hiddenFill xmlns:a14="http://schemas.microsoft.com/office/drawing/2010/main">
                    <a:solidFill>
                      <a:srgbClr val="FFFFFF">
                        <a:alpha val="10196"/>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 name="Picture 22" descr="Java_blk_rgb.png"/>
              <p:cNvPicPr>
                <a:picLocks noChangeAspect="1"/>
              </p:cNvPicPr>
              <p:nvPr/>
            </p:nvPicPr>
            <p:blipFill>
              <a:blip r:embed="rId6">
                <a:extLst>
                  <a:ext uri="{28A0092B-C50C-407E-A947-70E740481C1C}">
                    <a14:useLocalDpi xmlns:a14="http://schemas.microsoft.com/office/drawing/2010/main" val="0"/>
                  </a:ext>
                </a:extLst>
              </a:blip>
              <a:srcRect r="57408"/>
              <a:stretch>
                <a:fillRect/>
              </a:stretch>
            </p:blipFill>
            <p:spPr bwMode="auto">
              <a:xfrm>
                <a:off x="8181852" y="-380053"/>
                <a:ext cx="2656651" cy="3197695"/>
              </a:xfrm>
              <a:prstGeom prst="rect">
                <a:avLst/>
              </a:prstGeom>
              <a:noFill/>
              <a:ln>
                <a:noFill/>
              </a:ln>
              <a:extLst>
                <a:ext uri="{909E8E84-426E-40dd-AFC4-6F175D3DCCD1}">
                  <a14:hiddenFill xmlns:a14="http://schemas.microsoft.com/office/drawing/2010/main">
                    <a:solidFill>
                      <a:srgbClr val="FFFFFF">
                        <a:alpha val="10196"/>
                      </a:srgbClr>
                    </a:solidFill>
                  </a14:hiddenFill>
                </a:ext>
                <a:ext uri="{91240B29-F687-4f45-9708-019B960494DF}">
                  <a14:hiddenLine xmlns:a14="http://schemas.microsoft.com/office/drawing/2010/main" w="9525">
                    <a:solidFill>
                      <a:srgbClr val="000000"/>
                    </a:solidFill>
                    <a:miter lim="800000"/>
                    <a:headEnd/>
                    <a:tailEnd/>
                  </a14:hiddenLine>
                </a:ext>
              </a:extLst>
            </p:spPr>
          </p:pic>
        </p:grpSp>
      </p:grpSp>
      <p:grpSp>
        <p:nvGrpSpPr>
          <p:cNvPr id="7" name="Group 6"/>
          <p:cNvGrpSpPr/>
          <p:nvPr/>
        </p:nvGrpSpPr>
        <p:grpSpPr>
          <a:xfrm>
            <a:off x="5794870" y="1699951"/>
            <a:ext cx="1139331" cy="2834730"/>
            <a:chOff x="5794870" y="1699951"/>
            <a:chExt cx="1139331" cy="2834730"/>
          </a:xfrm>
        </p:grpSpPr>
        <p:sp>
          <p:nvSpPr>
            <p:cNvPr id="56" name="Rectangle 55"/>
            <p:cNvSpPr/>
            <p:nvPr/>
          </p:nvSpPr>
          <p:spPr>
            <a:xfrm>
              <a:off x="6070876" y="2457451"/>
              <a:ext cx="654881" cy="2077230"/>
            </a:xfrm>
            <a:prstGeom prst="rect">
              <a:avLst/>
            </a:prstGeom>
            <a:solidFill>
              <a:schemeClr val="accent1">
                <a:lumMod val="75000"/>
              </a:schemeClr>
            </a:solidFill>
            <a:ln>
              <a:noFill/>
            </a:ln>
            <a:effectLst>
              <a:outerShdw blurRad="76200" dir="18900000" sy="23000" kx="-1200000" algn="bl" rotWithShape="0">
                <a:prstClr val="black">
                  <a:alpha val="20000"/>
                </a:prstClr>
              </a:outerShdw>
            </a:effectLst>
            <a:scene3d>
              <a:camera prst="orthographicFront"/>
              <a:lightRig rig="threePt" dir="t"/>
            </a:scene3d>
            <a:sp3d>
              <a:bevelT w="57150" h="571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TextBox 57"/>
            <p:cNvSpPr txBox="1"/>
            <p:nvPr/>
          </p:nvSpPr>
          <p:spPr>
            <a:xfrm rot="5400000">
              <a:off x="5797542" y="3035882"/>
              <a:ext cx="1444096" cy="400110"/>
            </a:xfrm>
            <a:prstGeom prst="rect">
              <a:avLst/>
            </a:prstGeom>
            <a:noFill/>
          </p:spPr>
          <p:txBody>
            <a:bodyPr wrap="square" rtlCol="0">
              <a:spAutoFit/>
            </a:bodyPr>
            <a:lstStyle/>
            <a:p>
              <a:r>
                <a:rPr lang="en-US" sz="1000" b="1" dirty="0" smtClean="0">
                  <a:solidFill>
                    <a:srgbClr val="FFC000"/>
                  </a:solidFill>
                </a:rPr>
                <a:t>PROMOTED BUILDS</a:t>
              </a:r>
            </a:p>
            <a:p>
              <a:endParaRPr lang="en-US" sz="1000" b="1" dirty="0" smtClean="0">
                <a:solidFill>
                  <a:schemeClr val="bg1"/>
                </a:solidFill>
              </a:endParaRPr>
            </a:p>
          </p:txBody>
        </p:sp>
        <p:sp>
          <p:nvSpPr>
            <p:cNvPr id="59" name="TextBox 58"/>
            <p:cNvSpPr txBox="1"/>
            <p:nvPr/>
          </p:nvSpPr>
          <p:spPr>
            <a:xfrm>
              <a:off x="5843056" y="2448963"/>
              <a:ext cx="705257" cy="384721"/>
            </a:xfrm>
            <a:prstGeom prst="rect">
              <a:avLst/>
            </a:prstGeom>
            <a:noFill/>
          </p:spPr>
          <p:txBody>
            <a:bodyPr wrap="square" rtlCol="0">
              <a:spAutoFit/>
            </a:bodyPr>
            <a:lstStyle/>
            <a:p>
              <a:pPr algn="r"/>
              <a:r>
                <a:rPr lang="en-US" sz="1900" b="1" dirty="0" smtClean="0">
                  <a:solidFill>
                    <a:schemeClr val="bg1">
                      <a:lumMod val="95000"/>
                    </a:schemeClr>
                  </a:solidFill>
                </a:rPr>
                <a:t>89</a:t>
              </a:r>
            </a:p>
          </p:txBody>
        </p:sp>
        <p:pic>
          <p:nvPicPr>
            <p:cNvPr id="62" name="Picture 2" descr="http://www.randombugs.com/wp-content/uploads/2009/04/glassfish_logo.jpg"/>
            <p:cNvPicPr>
              <a:picLocks noChangeAspect="1" noChangeArrowheads="1"/>
            </p:cNvPicPr>
            <p:nvPr/>
          </p:nvPicPr>
          <p:blipFill>
            <a:blip r:embed="rId7"/>
            <a:srcRect/>
            <a:stretch>
              <a:fillRect/>
            </a:stretch>
          </p:blipFill>
          <p:spPr bwMode="auto">
            <a:xfrm>
              <a:off x="6087533" y="1699951"/>
              <a:ext cx="562950" cy="285228"/>
            </a:xfrm>
            <a:prstGeom prst="rect">
              <a:avLst/>
            </a:prstGeom>
            <a:noFill/>
          </p:spPr>
        </p:pic>
        <p:sp>
          <p:nvSpPr>
            <p:cNvPr id="63" name="TextBox 1"/>
            <p:cNvSpPr txBox="1">
              <a:spLocks noChangeArrowheads="1"/>
            </p:cNvSpPr>
            <p:nvPr/>
          </p:nvSpPr>
          <p:spPr bwMode="auto">
            <a:xfrm>
              <a:off x="5794870" y="1811865"/>
              <a:ext cx="1139331" cy="5350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ctr" eaLnBrk="1" hangingPunct="1"/>
              <a:r>
                <a:rPr lang="en-US" sz="1000" dirty="0" err="1" smtClean="0">
                  <a:solidFill>
                    <a:schemeClr val="tx1">
                      <a:lumMod val="85000"/>
                      <a:lumOff val="15000"/>
                    </a:schemeClr>
                  </a:solidFill>
                </a:rPr>
                <a:t>GlassFish</a:t>
              </a:r>
              <a:endParaRPr lang="en-US" sz="1000" dirty="0">
                <a:solidFill>
                  <a:schemeClr val="tx1">
                    <a:lumMod val="85000"/>
                    <a:lumOff val="15000"/>
                  </a:schemeClr>
                </a:solidFill>
              </a:endParaRPr>
            </a:p>
          </p:txBody>
        </p:sp>
      </p:grpSp>
      <p:grpSp>
        <p:nvGrpSpPr>
          <p:cNvPr id="52" name="Group 51"/>
          <p:cNvGrpSpPr/>
          <p:nvPr/>
        </p:nvGrpSpPr>
        <p:grpSpPr>
          <a:xfrm>
            <a:off x="7187233" y="434975"/>
            <a:ext cx="1642442" cy="4105275"/>
            <a:chOff x="7187233" y="304800"/>
            <a:chExt cx="1642442" cy="4105275"/>
          </a:xfrm>
        </p:grpSpPr>
        <p:sp>
          <p:nvSpPr>
            <p:cNvPr id="77" name="Up Arrow 76"/>
            <p:cNvSpPr/>
            <p:nvPr/>
          </p:nvSpPr>
          <p:spPr>
            <a:xfrm>
              <a:off x="7187233" y="304800"/>
              <a:ext cx="1642442" cy="4105275"/>
            </a:xfrm>
            <a:prstGeom prst="upArrow">
              <a:avLst/>
            </a:prstGeom>
            <a:solidFill>
              <a:srgbClr val="FBA305"/>
            </a:solidFill>
            <a:ln>
              <a:solidFill>
                <a:schemeClr val="bg1">
                  <a:lumMod val="85000"/>
                </a:schemeClr>
              </a:solidFill>
            </a:ln>
            <a:effectLst>
              <a:outerShdw blurRad="76200" dir="18900000" sy="23000" kx="-1200000" algn="bl" rotWithShape="0">
                <a:prstClr val="black">
                  <a:alpha val="2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9" name="TextBox 78"/>
            <p:cNvSpPr txBox="1"/>
            <p:nvPr/>
          </p:nvSpPr>
          <p:spPr>
            <a:xfrm>
              <a:off x="7627199" y="795442"/>
              <a:ext cx="739029" cy="400110"/>
            </a:xfrm>
            <a:prstGeom prst="rect">
              <a:avLst/>
            </a:prstGeom>
            <a:noFill/>
          </p:spPr>
          <p:txBody>
            <a:bodyPr wrap="square" rtlCol="0">
              <a:spAutoFit/>
            </a:bodyPr>
            <a:lstStyle/>
            <a:p>
              <a:pPr algn="ctr"/>
              <a:r>
                <a:rPr lang="en-US" sz="2000" b="1" dirty="0" smtClean="0">
                  <a:solidFill>
                    <a:schemeClr val="bg1"/>
                  </a:solidFill>
                </a:rPr>
                <a:t>YOU</a:t>
              </a:r>
            </a:p>
          </p:txBody>
        </p:sp>
      </p:grpSp>
      <p:grpSp>
        <p:nvGrpSpPr>
          <p:cNvPr id="64" name="Group 63"/>
          <p:cNvGrpSpPr/>
          <p:nvPr/>
        </p:nvGrpSpPr>
        <p:grpSpPr>
          <a:xfrm>
            <a:off x="180062" y="1489074"/>
            <a:ext cx="1840692" cy="3445506"/>
            <a:chOff x="180062" y="1666874"/>
            <a:chExt cx="1840692" cy="3445506"/>
          </a:xfrm>
        </p:grpSpPr>
        <p:pic>
          <p:nvPicPr>
            <p:cNvPr id="28" name="Picture 1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80062" y="1666874"/>
              <a:ext cx="1089937" cy="584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18" name="Rectangle 17"/>
            <p:cNvSpPr/>
            <p:nvPr/>
          </p:nvSpPr>
          <p:spPr>
            <a:xfrm>
              <a:off x="1363534" y="1820103"/>
              <a:ext cx="657220" cy="2258141"/>
            </a:xfrm>
            <a:prstGeom prst="rect">
              <a:avLst/>
            </a:prstGeom>
            <a:solidFill>
              <a:schemeClr val="accent3">
                <a:lumMod val="75000"/>
              </a:schemeClr>
            </a:solidFill>
            <a:ln>
              <a:noFill/>
            </a:ln>
            <a:effectLst>
              <a:outerShdw blurRad="76200" dir="18900000" sy="23000" kx="-1200000" algn="bl" rotWithShape="0">
                <a:prstClr val="black">
                  <a:alpha val="20000"/>
                </a:prstClr>
              </a:outerShdw>
            </a:effectLst>
            <a:scene3d>
              <a:camera prst="orthographicFront"/>
              <a:lightRig rig="threePt" dir="t"/>
            </a:scene3d>
            <a:sp3d>
              <a:bevelT w="57150" h="571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1102331" y="2384639"/>
              <a:ext cx="657220" cy="1904254"/>
            </a:xfrm>
            <a:prstGeom prst="rect">
              <a:avLst/>
            </a:prstGeom>
            <a:solidFill>
              <a:schemeClr val="accent3">
                <a:lumMod val="75000"/>
              </a:schemeClr>
            </a:solidFill>
            <a:ln>
              <a:noFill/>
            </a:ln>
            <a:effectLst>
              <a:outerShdw blurRad="76200" dir="18900000" sy="23000" kx="-1200000" algn="bl" rotWithShape="0">
                <a:prstClr val="black">
                  <a:alpha val="20000"/>
                </a:prstClr>
              </a:outerShdw>
            </a:effectLst>
            <a:scene3d>
              <a:camera prst="orthographicFront"/>
              <a:lightRig rig="threePt" dir="t"/>
            </a:scene3d>
            <a:sp3d>
              <a:bevelT w="57150" h="571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p:cNvSpPr txBox="1"/>
            <p:nvPr/>
          </p:nvSpPr>
          <p:spPr>
            <a:xfrm>
              <a:off x="1291729" y="1803251"/>
              <a:ext cx="707776" cy="384721"/>
            </a:xfrm>
            <a:prstGeom prst="rect">
              <a:avLst/>
            </a:prstGeom>
            <a:noFill/>
          </p:spPr>
          <p:txBody>
            <a:bodyPr wrap="square" rtlCol="0">
              <a:spAutoFit/>
            </a:bodyPr>
            <a:lstStyle/>
            <a:p>
              <a:r>
                <a:rPr lang="en-US" sz="1900" b="1" dirty="0" smtClean="0">
                  <a:solidFill>
                    <a:schemeClr val="bg1">
                      <a:lumMod val="95000"/>
                    </a:schemeClr>
                  </a:solidFill>
                </a:rPr>
                <a:t>187</a:t>
              </a:r>
            </a:p>
          </p:txBody>
        </p:sp>
        <p:sp>
          <p:nvSpPr>
            <p:cNvPr id="34" name="TextBox 33"/>
            <p:cNvSpPr txBox="1"/>
            <p:nvPr/>
          </p:nvSpPr>
          <p:spPr>
            <a:xfrm rot="5400000">
              <a:off x="828021" y="2957517"/>
              <a:ext cx="1449255" cy="400110"/>
            </a:xfrm>
            <a:prstGeom prst="rect">
              <a:avLst/>
            </a:prstGeom>
            <a:noFill/>
          </p:spPr>
          <p:txBody>
            <a:bodyPr wrap="square" rtlCol="0">
              <a:spAutoFit/>
            </a:bodyPr>
            <a:lstStyle/>
            <a:p>
              <a:r>
                <a:rPr lang="en-US" sz="1000" b="1" dirty="0" smtClean="0">
                  <a:solidFill>
                    <a:srgbClr val="FFC000"/>
                  </a:solidFill>
                </a:rPr>
                <a:t>COMPANIES</a:t>
              </a:r>
            </a:p>
            <a:p>
              <a:endParaRPr lang="en-US" sz="1000" b="1" dirty="0" smtClean="0">
                <a:solidFill>
                  <a:schemeClr val="bg1"/>
                </a:solidFill>
              </a:endParaRPr>
            </a:p>
          </p:txBody>
        </p:sp>
        <p:sp>
          <p:nvSpPr>
            <p:cNvPr id="35" name="TextBox 34"/>
            <p:cNvSpPr txBox="1"/>
            <p:nvPr/>
          </p:nvSpPr>
          <p:spPr>
            <a:xfrm>
              <a:off x="883257" y="2367787"/>
              <a:ext cx="707776" cy="384721"/>
            </a:xfrm>
            <a:prstGeom prst="rect">
              <a:avLst/>
            </a:prstGeom>
            <a:noFill/>
          </p:spPr>
          <p:txBody>
            <a:bodyPr wrap="square" rtlCol="0">
              <a:spAutoFit/>
            </a:bodyPr>
            <a:lstStyle/>
            <a:p>
              <a:pPr algn="r"/>
              <a:r>
                <a:rPr lang="en-US" sz="1900" b="1" dirty="0" smtClean="0">
                  <a:solidFill>
                    <a:schemeClr val="bg1">
                      <a:lumMod val="95000"/>
                    </a:schemeClr>
                  </a:solidFill>
                </a:rPr>
                <a:t>32</a:t>
              </a:r>
            </a:p>
          </p:txBody>
        </p:sp>
        <p:sp>
          <p:nvSpPr>
            <p:cNvPr id="32" name="TextBox 31"/>
            <p:cNvSpPr txBox="1"/>
            <p:nvPr/>
          </p:nvSpPr>
          <p:spPr>
            <a:xfrm rot="5400000">
              <a:off x="1089224" y="2392981"/>
              <a:ext cx="1449255" cy="400110"/>
            </a:xfrm>
            <a:prstGeom prst="rect">
              <a:avLst/>
            </a:prstGeom>
            <a:noFill/>
          </p:spPr>
          <p:txBody>
            <a:bodyPr wrap="square" rtlCol="0">
              <a:spAutoFit/>
            </a:bodyPr>
            <a:lstStyle/>
            <a:p>
              <a:r>
                <a:rPr lang="en-US" sz="1000" b="1" dirty="0" smtClean="0">
                  <a:solidFill>
                    <a:srgbClr val="FFC000"/>
                  </a:solidFill>
                </a:rPr>
                <a:t>EXPERTS</a:t>
              </a:r>
            </a:p>
            <a:p>
              <a:endParaRPr lang="en-US" sz="1000" b="1" dirty="0" smtClean="0">
                <a:solidFill>
                  <a:schemeClr val="bg1"/>
                </a:solidFill>
              </a:endParaRPr>
            </a:p>
          </p:txBody>
        </p:sp>
        <p:sp>
          <p:nvSpPr>
            <p:cNvPr id="60" name="Rectangle 59"/>
            <p:cNvSpPr/>
            <p:nvPr/>
          </p:nvSpPr>
          <p:spPr>
            <a:xfrm>
              <a:off x="835631" y="2981325"/>
              <a:ext cx="657220" cy="1517118"/>
            </a:xfrm>
            <a:prstGeom prst="rect">
              <a:avLst/>
            </a:prstGeom>
            <a:solidFill>
              <a:schemeClr val="accent3">
                <a:lumMod val="75000"/>
              </a:schemeClr>
            </a:solidFill>
            <a:ln>
              <a:noFill/>
            </a:ln>
            <a:effectLst>
              <a:outerShdw blurRad="76200" dir="18900000" sy="23000" kx="-1200000" algn="bl" rotWithShape="0">
                <a:prstClr val="black">
                  <a:alpha val="20000"/>
                </a:prstClr>
              </a:outerShdw>
            </a:effectLst>
            <a:scene3d>
              <a:camera prst="orthographicFront"/>
              <a:lightRig rig="threePt" dir="t"/>
            </a:scene3d>
            <a:sp3d>
              <a:bevelT w="57150" h="571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TextBox 35"/>
            <p:cNvSpPr txBox="1"/>
            <p:nvPr/>
          </p:nvSpPr>
          <p:spPr>
            <a:xfrm rot="5400000">
              <a:off x="566818" y="3589459"/>
              <a:ext cx="1449255" cy="400110"/>
            </a:xfrm>
            <a:prstGeom prst="rect">
              <a:avLst/>
            </a:prstGeom>
            <a:noFill/>
          </p:spPr>
          <p:txBody>
            <a:bodyPr wrap="square" rtlCol="0">
              <a:spAutoFit/>
            </a:bodyPr>
            <a:lstStyle/>
            <a:p>
              <a:r>
                <a:rPr lang="en-US" sz="1000" b="1" dirty="0" smtClean="0">
                  <a:solidFill>
                    <a:srgbClr val="FFC000"/>
                  </a:solidFill>
                </a:rPr>
                <a:t>SPEC  LEADS</a:t>
              </a:r>
            </a:p>
            <a:p>
              <a:endParaRPr lang="en-US" sz="1000" b="1" dirty="0" smtClean="0">
                <a:solidFill>
                  <a:schemeClr val="bg1"/>
                </a:solidFill>
              </a:endParaRPr>
            </a:p>
          </p:txBody>
        </p:sp>
        <p:sp>
          <p:nvSpPr>
            <p:cNvPr id="37" name="TextBox 36"/>
            <p:cNvSpPr txBox="1"/>
            <p:nvPr/>
          </p:nvSpPr>
          <p:spPr>
            <a:xfrm>
              <a:off x="630480" y="2991303"/>
              <a:ext cx="707776" cy="384721"/>
            </a:xfrm>
            <a:prstGeom prst="rect">
              <a:avLst/>
            </a:prstGeom>
            <a:noFill/>
          </p:spPr>
          <p:txBody>
            <a:bodyPr wrap="square" rtlCol="0">
              <a:spAutoFit/>
            </a:bodyPr>
            <a:lstStyle/>
            <a:p>
              <a:pPr algn="r"/>
              <a:r>
                <a:rPr lang="en-US" sz="1900" b="1" dirty="0" smtClean="0">
                  <a:solidFill>
                    <a:schemeClr val="bg1">
                      <a:lumMod val="95000"/>
                    </a:schemeClr>
                  </a:solidFill>
                </a:rPr>
                <a:t>16</a:t>
              </a:r>
            </a:p>
          </p:txBody>
        </p:sp>
        <p:sp>
          <p:nvSpPr>
            <p:cNvPr id="16" name="Rectangle 15"/>
            <p:cNvSpPr/>
            <p:nvPr/>
          </p:nvSpPr>
          <p:spPr>
            <a:xfrm>
              <a:off x="579925" y="3614821"/>
              <a:ext cx="657220" cy="1103792"/>
            </a:xfrm>
            <a:prstGeom prst="rect">
              <a:avLst/>
            </a:prstGeom>
            <a:solidFill>
              <a:schemeClr val="accent3">
                <a:lumMod val="75000"/>
              </a:schemeClr>
            </a:solidFill>
            <a:ln>
              <a:noFill/>
            </a:ln>
            <a:effectLst>
              <a:outerShdw blurRad="76200" dir="18900000" sy="23000" kx="-1200000" algn="bl" rotWithShape="0">
                <a:prstClr val="black">
                  <a:alpha val="20000"/>
                </a:prstClr>
              </a:outerShdw>
            </a:effectLst>
            <a:scene3d>
              <a:camera prst="orthographicFront"/>
              <a:lightRig rig="threePt" dir="t"/>
            </a:scene3d>
            <a:sp3d>
              <a:bevelT w="57150" h="571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TextBox 37"/>
            <p:cNvSpPr txBox="1"/>
            <p:nvPr/>
          </p:nvSpPr>
          <p:spPr>
            <a:xfrm rot="5400000">
              <a:off x="314041" y="4187698"/>
              <a:ext cx="1449255" cy="400110"/>
            </a:xfrm>
            <a:prstGeom prst="rect">
              <a:avLst/>
            </a:prstGeom>
            <a:noFill/>
          </p:spPr>
          <p:txBody>
            <a:bodyPr wrap="square" rtlCol="0">
              <a:spAutoFit/>
            </a:bodyPr>
            <a:lstStyle/>
            <a:p>
              <a:r>
                <a:rPr lang="en-US" sz="1000" b="1" dirty="0" smtClean="0">
                  <a:solidFill>
                    <a:srgbClr val="FFC000"/>
                  </a:solidFill>
                </a:rPr>
                <a:t>ACTIVE JSRs</a:t>
              </a:r>
            </a:p>
            <a:p>
              <a:endParaRPr lang="en-US" sz="1000" b="1" dirty="0" smtClean="0">
                <a:solidFill>
                  <a:schemeClr val="bg1"/>
                </a:solidFill>
              </a:endParaRPr>
            </a:p>
          </p:txBody>
        </p:sp>
        <p:sp>
          <p:nvSpPr>
            <p:cNvPr id="39" name="TextBox 38"/>
            <p:cNvSpPr txBox="1"/>
            <p:nvPr/>
          </p:nvSpPr>
          <p:spPr>
            <a:xfrm>
              <a:off x="381000" y="3589542"/>
              <a:ext cx="707776" cy="384721"/>
            </a:xfrm>
            <a:prstGeom prst="rect">
              <a:avLst/>
            </a:prstGeom>
            <a:noFill/>
          </p:spPr>
          <p:txBody>
            <a:bodyPr wrap="square" rtlCol="0">
              <a:spAutoFit/>
            </a:bodyPr>
            <a:lstStyle/>
            <a:p>
              <a:pPr algn="r"/>
              <a:r>
                <a:rPr lang="en-US" sz="1900" b="1" dirty="0" smtClean="0">
                  <a:solidFill>
                    <a:schemeClr val="bg1">
                      <a:lumMod val="95000"/>
                    </a:schemeClr>
                  </a:solidFill>
                </a:rPr>
                <a:t>14</a:t>
              </a:r>
            </a:p>
          </p:txBody>
        </p:sp>
      </p:grpSp>
    </p:spTree>
    <p:extLst>
      <p:ext uri="{BB962C8B-B14F-4D97-AF65-F5344CB8AC3E}">
        <p14:creationId xmlns:p14="http://schemas.microsoft.com/office/powerpoint/2010/main" val="148970181"/>
      </p:ext>
    </p:extLst>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64"/>
                                        </p:tgtEl>
                                        <p:attrNameLst>
                                          <p:attrName>style.visibility</p:attrName>
                                        </p:attrNameLst>
                                      </p:cBhvr>
                                      <p:to>
                                        <p:strVal val="visible"/>
                                      </p:to>
                                    </p:set>
                                    <p:anim calcmode="lin" valueType="num">
                                      <p:cBhvr additive="base">
                                        <p:cTn id="7" dur="500" fill="hold"/>
                                        <p:tgtEl>
                                          <p:spTgt spid="64"/>
                                        </p:tgtEl>
                                        <p:attrNameLst>
                                          <p:attrName>ppt_x</p:attrName>
                                        </p:attrNameLst>
                                      </p:cBhvr>
                                      <p:tavLst>
                                        <p:tav tm="0">
                                          <p:val>
                                            <p:strVal val="#ppt_x"/>
                                          </p:val>
                                        </p:tav>
                                        <p:tav tm="100000">
                                          <p:val>
                                            <p:strVal val="#ppt_x"/>
                                          </p:val>
                                        </p:tav>
                                      </p:tavLst>
                                    </p:anim>
                                    <p:anim calcmode="lin" valueType="num">
                                      <p:cBhvr additive="base">
                                        <p:cTn id="8" dur="500" fill="hold"/>
                                        <p:tgtEl>
                                          <p:spTgt spid="64"/>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100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childTnLst>
                          </p:cTn>
                        </p:par>
                        <p:par>
                          <p:cTn id="14" fill="hold">
                            <p:stCondLst>
                              <p:cond delay="2000"/>
                            </p:stCondLst>
                            <p:childTnLst>
                              <p:par>
                                <p:cTn id="15" presetID="2" presetClass="entr" presetSubtype="4" fill="hold" nodeType="afterEffect">
                                  <p:stCondLst>
                                    <p:cond delay="1000"/>
                                  </p:stCondLst>
                                  <p:childTnLst>
                                    <p:set>
                                      <p:cBhvr>
                                        <p:cTn id="16" dur="1" fill="hold">
                                          <p:stCondLst>
                                            <p:cond delay="0"/>
                                          </p:stCondLst>
                                        </p:cTn>
                                        <p:tgtEl>
                                          <p:spTgt spid="4"/>
                                        </p:tgtEl>
                                        <p:attrNameLst>
                                          <p:attrName>style.visibility</p:attrName>
                                        </p:attrNameLst>
                                      </p:cBhvr>
                                      <p:to>
                                        <p:strVal val="visible"/>
                                      </p:to>
                                    </p:set>
                                    <p:anim calcmode="lin" valueType="num">
                                      <p:cBhvr additive="base">
                                        <p:cTn id="17" dur="500" fill="hold"/>
                                        <p:tgtEl>
                                          <p:spTgt spid="4"/>
                                        </p:tgtEl>
                                        <p:attrNameLst>
                                          <p:attrName>ppt_x</p:attrName>
                                        </p:attrNameLst>
                                      </p:cBhvr>
                                      <p:tavLst>
                                        <p:tav tm="0">
                                          <p:val>
                                            <p:strVal val="#ppt_x"/>
                                          </p:val>
                                        </p:tav>
                                        <p:tav tm="100000">
                                          <p:val>
                                            <p:strVal val="#ppt_x"/>
                                          </p:val>
                                        </p:tav>
                                      </p:tavLst>
                                    </p:anim>
                                    <p:anim calcmode="lin" valueType="num">
                                      <p:cBhvr additive="base">
                                        <p:cTn id="18" dur="500" fill="hold"/>
                                        <p:tgtEl>
                                          <p:spTgt spid="4"/>
                                        </p:tgtEl>
                                        <p:attrNameLst>
                                          <p:attrName>ppt_y</p:attrName>
                                        </p:attrNameLst>
                                      </p:cBhvr>
                                      <p:tavLst>
                                        <p:tav tm="0">
                                          <p:val>
                                            <p:strVal val="1+#ppt_h/2"/>
                                          </p:val>
                                        </p:tav>
                                        <p:tav tm="100000">
                                          <p:val>
                                            <p:strVal val="#ppt_y"/>
                                          </p:val>
                                        </p:tav>
                                      </p:tavLst>
                                    </p:anim>
                                  </p:childTnLst>
                                </p:cTn>
                              </p:par>
                            </p:childTnLst>
                          </p:cTn>
                        </p:par>
                        <p:par>
                          <p:cTn id="19" fill="hold">
                            <p:stCondLst>
                              <p:cond delay="3500"/>
                            </p:stCondLst>
                            <p:childTnLst>
                              <p:par>
                                <p:cTn id="20" presetID="2" presetClass="entr" presetSubtype="4" fill="hold" nodeType="after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additive="base">
                                        <p:cTn id="22" dur="500" fill="hold"/>
                                        <p:tgtEl>
                                          <p:spTgt spid="7"/>
                                        </p:tgtEl>
                                        <p:attrNameLst>
                                          <p:attrName>ppt_x</p:attrName>
                                        </p:attrNameLst>
                                      </p:cBhvr>
                                      <p:tavLst>
                                        <p:tav tm="0">
                                          <p:val>
                                            <p:strVal val="#ppt_x"/>
                                          </p:val>
                                        </p:tav>
                                        <p:tav tm="100000">
                                          <p:val>
                                            <p:strVal val="#ppt_x"/>
                                          </p:val>
                                        </p:tav>
                                      </p:tavLst>
                                    </p:anim>
                                    <p:anim calcmode="lin" valueType="num">
                                      <p:cBhvr additive="base">
                                        <p:cTn id="2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2" presetClass="entr" presetSubtype="4" fill="hold" nodeType="clickEffect">
                                  <p:stCondLst>
                                    <p:cond delay="0"/>
                                  </p:stCondLst>
                                  <p:childTnLst>
                                    <p:set>
                                      <p:cBhvr>
                                        <p:cTn id="27" dur="1" fill="hold">
                                          <p:stCondLst>
                                            <p:cond delay="0"/>
                                          </p:stCondLst>
                                        </p:cTn>
                                        <p:tgtEl>
                                          <p:spTgt spid="52"/>
                                        </p:tgtEl>
                                        <p:attrNameLst>
                                          <p:attrName>style.visibility</p:attrName>
                                        </p:attrNameLst>
                                      </p:cBhvr>
                                      <p:to>
                                        <p:strVal val="visible"/>
                                      </p:to>
                                    </p:set>
                                    <p:animEffect transition="in" filter="slide(fromBottom)">
                                      <p:cBhvr>
                                        <p:cTn id="28" dur="10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Title 1"/>
          <p:cNvSpPr>
            <a:spLocks noGrp="1"/>
          </p:cNvSpPr>
          <p:nvPr>
            <p:ph type="title"/>
          </p:nvPr>
        </p:nvSpPr>
        <p:spPr>
          <a:xfrm>
            <a:off x="766247" y="177800"/>
            <a:ext cx="6561653" cy="1468962"/>
          </a:xfrm>
        </p:spPr>
        <p:txBody>
          <a:bodyPr/>
          <a:lstStyle/>
          <a:p>
            <a:r>
              <a:rPr lang="en-US" sz="2400" dirty="0" smtClean="0">
                <a:latin typeface="Arial" charset="0"/>
                <a:cs typeface="Arial" charset="0"/>
              </a:rPr>
              <a:t>Amazing JSR Adopters</a:t>
            </a:r>
            <a:endParaRPr lang="en-US" sz="2400" dirty="0">
              <a:latin typeface="Arial" charset="0"/>
              <a:cs typeface="Arial" charset="0"/>
            </a:endParaRPr>
          </a:p>
        </p:txBody>
      </p:sp>
      <p:pic>
        <p:nvPicPr>
          <p:cNvPr id="3" name="Picture 2" descr="JU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26636" y="431800"/>
            <a:ext cx="4680864" cy="3797300"/>
          </a:xfrm>
          <a:prstGeom prst="rect">
            <a:avLst/>
          </a:prstGeom>
        </p:spPr>
      </p:pic>
      <p:sp>
        <p:nvSpPr>
          <p:cNvPr id="5" name="Title 1"/>
          <p:cNvSpPr txBox="1">
            <a:spLocks/>
          </p:cNvSpPr>
          <p:nvPr/>
        </p:nvSpPr>
        <p:spPr bwMode="auto">
          <a:xfrm>
            <a:off x="114300" y="1068388"/>
            <a:ext cx="4957764" cy="154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marL="0" marR="0" lvl="0" indent="0" algn="l" defTabSz="914400" rtl="0" eaLnBrk="1" fontAlgn="base" latinLnBrk="0" hangingPunct="1">
              <a:lnSpc>
                <a:spcPct val="90000"/>
              </a:lnSpc>
              <a:spcBef>
                <a:spcPct val="0"/>
              </a:spcBef>
              <a:spcAft>
                <a:spcPct val="0"/>
              </a:spcAft>
              <a:buClrTx/>
              <a:buSzTx/>
              <a:buFontTx/>
              <a:buNone/>
              <a:tabLst/>
              <a:defRPr/>
            </a:pPr>
            <a:r>
              <a:rPr kumimoji="0" lang="en-US" sz="5400" b="1" i="0" u="none" strike="noStrike" kern="1200" cap="none" spc="0" normalizeH="0" baseline="0" noProof="0" dirty="0" smtClean="0">
                <a:ln w="0">
                  <a:noFill/>
                </a:ln>
                <a:solidFill>
                  <a:schemeClr val="tx1"/>
                </a:solidFill>
                <a:uLnTx/>
                <a:uFillTx/>
                <a:latin typeface="Arial" pitchFamily="34" charset="0"/>
                <a:ea typeface="+mj-ea"/>
                <a:cs typeface="Arial" pitchFamily="34" charset="0"/>
              </a:rPr>
              <a:t>TOGETHER</a:t>
            </a:r>
            <a:r>
              <a:rPr kumimoji="0" lang="en-US" sz="3200" b="1" i="0" u="none" strike="noStrike" kern="1200" cap="none" spc="0" normalizeH="0" baseline="0" noProof="0" dirty="0" smtClean="0">
                <a:ln w="0">
                  <a:noFill/>
                </a:ln>
                <a:solidFill>
                  <a:schemeClr val="tx1"/>
                </a:solidFill>
                <a:uLnTx/>
                <a:uFillTx/>
                <a:latin typeface="Arial" pitchFamily="34" charset="0"/>
                <a:ea typeface="+mj-ea"/>
                <a:cs typeface="Arial" pitchFamily="34" charset="0"/>
              </a:rPr>
              <a:t/>
            </a:r>
            <a:br>
              <a:rPr kumimoji="0" lang="en-US" sz="3200" b="1" i="0" u="none" strike="noStrike" kern="1200" cap="none" spc="0" normalizeH="0" baseline="0" noProof="0" dirty="0" smtClean="0">
                <a:ln w="0">
                  <a:noFill/>
                </a:ln>
                <a:solidFill>
                  <a:schemeClr val="tx1"/>
                </a:solidFill>
                <a:uLnTx/>
                <a:uFillTx/>
                <a:latin typeface="Arial" pitchFamily="34" charset="0"/>
                <a:ea typeface="+mj-ea"/>
                <a:cs typeface="Arial" pitchFamily="34" charset="0"/>
              </a:rPr>
            </a:br>
            <a:r>
              <a:rPr kumimoji="0" lang="en-US" sz="200" b="1" i="0" u="none" strike="noStrike" kern="1200" cap="none" spc="0" normalizeH="0" baseline="0" noProof="0" dirty="0" smtClean="0">
                <a:ln w="0">
                  <a:noFill/>
                </a:ln>
                <a:solidFill>
                  <a:schemeClr val="tx1"/>
                </a:solidFill>
                <a:uLnTx/>
                <a:uFillTx/>
                <a:latin typeface="Arial" pitchFamily="34" charset="0"/>
                <a:ea typeface="+mj-ea"/>
                <a:cs typeface="Arial" pitchFamily="34" charset="0"/>
              </a:rPr>
              <a:t> </a:t>
            </a:r>
            <a:r>
              <a:rPr kumimoji="0" lang="en-US" sz="2000" b="1" i="0" u="none" strike="noStrike" kern="1200" cap="none" spc="0" normalizeH="0" baseline="0" noProof="0" dirty="0" smtClean="0">
                <a:ln w="0">
                  <a:noFill/>
                </a:ln>
                <a:solidFill>
                  <a:schemeClr val="tx1"/>
                </a:solidFill>
                <a:uLnTx/>
                <a:uFillTx/>
                <a:latin typeface="Arial" pitchFamily="34" charset="0"/>
                <a:ea typeface="+mj-ea"/>
                <a:cs typeface="Arial" pitchFamily="34" charset="0"/>
              </a:rPr>
              <a:t>WE</a:t>
            </a:r>
            <a:r>
              <a:rPr kumimoji="0" lang="en-US" sz="2000" b="1" i="0" u="none" strike="noStrike" kern="1200" cap="none" spc="0" normalizeH="0" noProof="0" dirty="0" smtClean="0">
                <a:ln w="0">
                  <a:noFill/>
                </a:ln>
                <a:solidFill>
                  <a:schemeClr val="tx1"/>
                </a:solidFill>
                <a:uLnTx/>
                <a:uFillTx/>
                <a:latin typeface="Arial" pitchFamily="34" charset="0"/>
                <a:ea typeface="+mj-ea"/>
                <a:cs typeface="Arial" pitchFamily="34" charset="0"/>
              </a:rPr>
              <a:t> C</a:t>
            </a:r>
            <a:r>
              <a:rPr kumimoji="0" lang="en-US" sz="2000" b="1" i="0" u="none" strike="noStrike" kern="1200" cap="none" spc="0" normalizeH="0" baseline="0" noProof="0" dirty="0" smtClean="0">
                <a:ln w="0">
                  <a:noFill/>
                </a:ln>
                <a:solidFill>
                  <a:schemeClr val="tx1"/>
                </a:solidFill>
                <a:uLnTx/>
                <a:uFillTx/>
                <a:latin typeface="Arial" pitchFamily="34" charset="0"/>
                <a:ea typeface="+mj-ea"/>
                <a:cs typeface="Arial" pitchFamily="34" charset="0"/>
              </a:rPr>
              <a:t>AN MOVE </a:t>
            </a:r>
            <a:r>
              <a:rPr kumimoji="0" lang="en-US" sz="2000" b="1" i="0" u="none" strike="noStrike" kern="1200" cap="none" spc="0" normalizeH="0" baseline="0" noProof="0" dirty="0" smtClean="0">
                <a:ln w="0">
                  <a:noFill/>
                </a:ln>
                <a:solidFill>
                  <a:schemeClr val="accent3">
                    <a:lumMod val="75000"/>
                  </a:schemeClr>
                </a:solidFill>
                <a:uLnTx/>
                <a:uFillTx/>
                <a:latin typeface="Arial" pitchFamily="34" charset="0"/>
                <a:ea typeface="+mj-ea"/>
                <a:cs typeface="Arial" pitchFamily="34" charset="0"/>
              </a:rPr>
              <a:t>JAVA EE</a:t>
            </a:r>
          </a:p>
          <a:p>
            <a:pPr marL="0" marR="0" lvl="0" indent="0" algn="l" defTabSz="914400" rtl="0" eaLnBrk="1" fontAlgn="base" latinLnBrk="0" hangingPunct="1">
              <a:lnSpc>
                <a:spcPct val="90000"/>
              </a:lnSpc>
              <a:spcBef>
                <a:spcPct val="0"/>
              </a:spcBef>
              <a:spcAft>
                <a:spcPct val="0"/>
              </a:spcAft>
              <a:buClrTx/>
              <a:buSzTx/>
              <a:buFontTx/>
              <a:buNone/>
              <a:tabLst/>
              <a:defRPr/>
            </a:pPr>
            <a:r>
              <a:rPr lang="en-US" sz="200" b="1" dirty="0" smtClean="0">
                <a:ln w="0">
                  <a:noFill/>
                </a:ln>
                <a:ea typeface="+mj-ea"/>
                <a:cs typeface="Arial" pitchFamily="34" charset="0"/>
              </a:rPr>
              <a:t> </a:t>
            </a:r>
            <a:r>
              <a:rPr lang="en-US" sz="2000" b="1" dirty="0" smtClean="0">
                <a:ln w="0">
                  <a:noFill/>
                </a:ln>
                <a:ea typeface="+mj-ea"/>
                <a:cs typeface="Arial" pitchFamily="34" charset="0"/>
              </a:rPr>
              <a:t>FORWARD</a:t>
            </a:r>
            <a:endParaRPr kumimoji="0" lang="en-US" sz="2000" b="1" i="0" u="none" strike="noStrike" kern="1200" cap="none" spc="0" normalizeH="0" baseline="0" noProof="0" dirty="0" smtClean="0">
              <a:ln w="0">
                <a:noFill/>
              </a:ln>
              <a:solidFill>
                <a:schemeClr val="tx1"/>
              </a:solidFill>
              <a:uLnTx/>
              <a:uFillTx/>
              <a:ea typeface="+mj-ea"/>
              <a:cs typeface="Arial" pitchFamily="34" charset="0"/>
            </a:endParaRPr>
          </a:p>
        </p:txBody>
      </p:sp>
      <p:pic>
        <p:nvPicPr>
          <p:cNvPr id="6" name="Picture 2" descr="http://duke.kenai.com/Oracle/OracleStratSmall.png"/>
          <p:cNvPicPr>
            <a:picLocks noChangeAspect="1" noChangeArrowheads="1"/>
          </p:cNvPicPr>
          <p:nvPr/>
        </p:nvPicPr>
        <p:blipFill>
          <a:blip r:embed="rId3"/>
          <a:srcRect/>
          <a:stretch>
            <a:fillRect/>
          </a:stretch>
        </p:blipFill>
        <p:spPr bwMode="auto">
          <a:xfrm>
            <a:off x="1463674" y="3049588"/>
            <a:ext cx="1673225" cy="1422241"/>
          </a:xfrm>
          <a:prstGeom prst="rect">
            <a:avLst/>
          </a:prstGeom>
          <a:noFill/>
        </p:spPr>
      </p:pic>
      <p:sp>
        <p:nvSpPr>
          <p:cNvPr id="7" name="TextBox 6"/>
          <p:cNvSpPr txBox="1"/>
          <p:nvPr/>
        </p:nvSpPr>
        <p:spPr>
          <a:xfrm rot="20159674">
            <a:off x="1146175" y="2853093"/>
            <a:ext cx="1352550" cy="523220"/>
          </a:xfrm>
          <a:prstGeom prst="rect">
            <a:avLst/>
          </a:prstGeom>
          <a:noFill/>
        </p:spPr>
        <p:txBody>
          <a:bodyPr wrap="square" rtlCol="0">
            <a:spAutoFit/>
          </a:bodyPr>
          <a:lstStyle/>
          <a:p>
            <a:r>
              <a:rPr lang="en-US" sz="1400" dirty="0" smtClean="0"/>
              <a:t>Your JUG</a:t>
            </a:r>
          </a:p>
          <a:p>
            <a:r>
              <a:rPr lang="en-US" sz="1400" dirty="0" smtClean="0"/>
              <a:t>here</a:t>
            </a:r>
          </a:p>
        </p:txBody>
      </p:sp>
    </p:spTree>
    <p:extLst>
      <p:ext uri="{BB962C8B-B14F-4D97-AF65-F5344CB8AC3E}">
        <p14:creationId xmlns:p14="http://schemas.microsoft.com/office/powerpoint/2010/main" val="1273152133"/>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8" fill="hold" grpId="0" nodeType="after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0-#ppt_w/2"/>
                                          </p:val>
                                        </p:tav>
                                        <p:tav tm="100000">
                                          <p:val>
                                            <p:strVal val="#ppt_x"/>
                                          </p:val>
                                        </p:tav>
                                      </p:tavLst>
                                    </p:anim>
                                    <p:anim calcmode="lin" valueType="num">
                                      <p:cBhvr additive="base">
                                        <p:cTn id="13"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ounded Rectangle 29"/>
          <p:cNvSpPr/>
          <p:nvPr/>
        </p:nvSpPr>
        <p:spPr>
          <a:xfrm>
            <a:off x="611481" y="1552575"/>
            <a:ext cx="8080963" cy="2922999"/>
          </a:xfrm>
          <a:prstGeom prst="roundRect">
            <a:avLst>
              <a:gd name="adj" fmla="val 5556"/>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effectLst>
                <a:outerShdw blurRad="50800" dist="38100" dir="2700000" algn="tl" rotWithShape="0">
                  <a:srgbClr val="000000">
                    <a:alpha val="25000"/>
                  </a:srgbClr>
                </a:outerShdw>
              </a:effectLst>
            </a:endParaRPr>
          </a:p>
        </p:txBody>
      </p:sp>
      <p:sp>
        <p:nvSpPr>
          <p:cNvPr id="4" name="Rectangle 3"/>
          <p:cNvSpPr/>
          <p:nvPr/>
        </p:nvSpPr>
        <p:spPr>
          <a:xfrm>
            <a:off x="3475182" y="1391228"/>
            <a:ext cx="2470727" cy="3579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effectLst>
                <a:outerShdw blurRad="50800" dist="38100" dir="2700000" algn="tl" rotWithShape="0">
                  <a:srgbClr val="000000">
                    <a:alpha val="25000"/>
                  </a:srgbClr>
                </a:outerShdw>
              </a:effectLst>
            </a:endParaRPr>
          </a:p>
        </p:txBody>
      </p:sp>
      <p:pic>
        <p:nvPicPr>
          <p:cNvPr id="22" name="Picture 21" descr="4417544_intl map.png"/>
          <p:cNvPicPr>
            <a:picLocks noChangeAspect="1"/>
          </p:cNvPicPr>
          <p:nvPr/>
        </p:nvPicPr>
        <p:blipFill rotWithShape="1">
          <a:blip r:embed="rId3" cstate="print">
            <a:duotone>
              <a:schemeClr val="accent2">
                <a:shade val="45000"/>
                <a:satMod val="135000"/>
              </a:schemeClr>
              <a:prstClr val="white"/>
            </a:duotone>
            <a:lum contrast="-8000"/>
            <a:alphaModFix amt="80000"/>
            <a:extLst>
              <a:ext uri="{28A0092B-C50C-407E-A947-70E740481C1C}">
                <a14:useLocalDpi xmlns:a14="http://schemas.microsoft.com/office/drawing/2010/main"/>
              </a:ext>
            </a:extLst>
          </a:blip>
          <a:srcRect/>
          <a:stretch/>
        </p:blipFill>
        <p:spPr>
          <a:xfrm>
            <a:off x="904675" y="279912"/>
            <a:ext cx="7428938" cy="3710652"/>
          </a:xfrm>
          <a:prstGeom prst="rect">
            <a:avLst/>
          </a:prstGeom>
        </p:spPr>
      </p:pic>
      <p:sp>
        <p:nvSpPr>
          <p:cNvPr id="3" name="Title 2"/>
          <p:cNvSpPr>
            <a:spLocks noGrp="1"/>
          </p:cNvSpPr>
          <p:nvPr>
            <p:ph type="title"/>
          </p:nvPr>
        </p:nvSpPr>
        <p:spPr/>
        <p:txBody>
          <a:bodyPr/>
          <a:lstStyle/>
          <a:p>
            <a:r>
              <a:rPr lang="en-US" dirty="0" smtClean="0">
                <a:effectLst>
                  <a:outerShdw blurRad="50800" dist="38100" dir="2700000" algn="tl" rotWithShape="0">
                    <a:srgbClr val="000000">
                      <a:alpha val="25000"/>
                    </a:srgbClr>
                  </a:outerShdw>
                </a:effectLst>
                <a:ea typeface="ＭＳ Ｐゴシック" pitchFamily="34" charset="-128"/>
                <a:sym typeface="Arial" pitchFamily="34" charset="0"/>
              </a:rPr>
              <a:t>Java: </a:t>
            </a:r>
            <a:r>
              <a:rPr lang="en-US" dirty="0" smtClean="0">
                <a:ea typeface="ＭＳ Ｐゴシック" pitchFamily="34" charset="-128"/>
                <a:sym typeface="Arial" pitchFamily="34" charset="0"/>
              </a:rPr>
              <a:t>Broadest</a:t>
            </a:r>
            <a:r>
              <a:rPr lang="en-US" dirty="0" smtClean="0">
                <a:effectLst>
                  <a:outerShdw blurRad="50800" dist="38100" dir="2700000" algn="tl" rotWithShape="0">
                    <a:srgbClr val="000000">
                      <a:alpha val="25000"/>
                    </a:srgbClr>
                  </a:outerShdw>
                </a:effectLst>
                <a:ea typeface="ＭＳ Ｐゴシック" pitchFamily="34" charset="-128"/>
                <a:sym typeface="Arial" pitchFamily="34" charset="0"/>
              </a:rPr>
              <a:t> Industry Adoption</a:t>
            </a:r>
            <a:endParaRPr lang="en-US" dirty="0">
              <a:effectLst>
                <a:outerShdw blurRad="50800" dist="38100" dir="2700000" algn="tl" rotWithShape="0">
                  <a:srgbClr val="000000">
                    <a:alpha val="25000"/>
                  </a:srgbClr>
                </a:outerShdw>
              </a:effectLst>
            </a:endParaRPr>
          </a:p>
        </p:txBody>
      </p:sp>
      <p:sp>
        <p:nvSpPr>
          <p:cNvPr id="2" name="Rounded Rectangle 1"/>
          <p:cNvSpPr/>
          <p:nvPr/>
        </p:nvSpPr>
        <p:spPr>
          <a:xfrm>
            <a:off x="611481" y="825500"/>
            <a:ext cx="8080963" cy="3651250"/>
          </a:xfrm>
          <a:prstGeom prst="roundRect">
            <a:avLst>
              <a:gd name="adj" fmla="val 5556"/>
            </a:avLst>
          </a:prstGeom>
          <a:gradFill flip="none" rotWithShape="1">
            <a:gsLst>
              <a:gs pos="0">
                <a:schemeClr val="bg1">
                  <a:alpha val="0"/>
                </a:schemeClr>
              </a:gs>
              <a:gs pos="51000">
                <a:schemeClr val="bg1"/>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effectLst>
                <a:outerShdw blurRad="50800" dist="38100" dir="2700000" algn="tl" rotWithShape="0">
                  <a:srgbClr val="000000">
                    <a:alpha val="25000"/>
                  </a:srgbClr>
                </a:outerShdw>
              </a:effectLst>
            </a:endParaRPr>
          </a:p>
        </p:txBody>
      </p:sp>
      <p:cxnSp>
        <p:nvCxnSpPr>
          <p:cNvPr id="16" name="Straight Connector 15"/>
          <p:cNvCxnSpPr/>
          <p:nvPr/>
        </p:nvCxnSpPr>
        <p:spPr>
          <a:xfrm>
            <a:off x="1141172" y="4048861"/>
            <a:ext cx="1498832" cy="1"/>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pic>
        <p:nvPicPr>
          <p:cNvPr id="34" name="Picture 33" descr="TransLatGlobe.pn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a:off x="3755214" y="629607"/>
            <a:ext cx="1773520" cy="1836530"/>
          </a:xfrm>
          <a:prstGeom prst="rect">
            <a:avLst/>
          </a:prstGeom>
          <a:effectLst>
            <a:outerShdw blurRad="193675" dir="5400000" sx="90000" sy="-19000">
              <a:srgbClr val="000000">
                <a:alpha val="16000"/>
              </a:srgbClr>
            </a:outerShdw>
          </a:effectLst>
        </p:spPr>
      </p:pic>
      <p:sp>
        <p:nvSpPr>
          <p:cNvPr id="5" name="Oval 4"/>
          <p:cNvSpPr/>
          <p:nvPr/>
        </p:nvSpPr>
        <p:spPr>
          <a:xfrm>
            <a:off x="3808941" y="516468"/>
            <a:ext cx="1702242" cy="1876090"/>
          </a:xfrm>
          <a:prstGeom prst="ellipse">
            <a:avLst/>
          </a:prstGeom>
          <a:gradFill flip="none" rotWithShape="1">
            <a:gsLst>
              <a:gs pos="6000">
                <a:srgbClr val="FFFFFF"/>
              </a:gs>
              <a:gs pos="100000">
                <a:schemeClr val="bg1">
                  <a:alpha val="0"/>
                </a:schemeClr>
              </a:gs>
            </a:gsLst>
            <a:lin ang="16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effectLst>
                <a:outerShdw blurRad="50800" dist="38100" dir="2700000" algn="tl" rotWithShape="0">
                  <a:srgbClr val="000000">
                    <a:alpha val="25000"/>
                  </a:srgbClr>
                </a:outerShdw>
              </a:effectLst>
            </a:endParaRPr>
          </a:p>
        </p:txBody>
      </p:sp>
      <p:sp>
        <p:nvSpPr>
          <p:cNvPr id="13" name="TextBox 12"/>
          <p:cNvSpPr txBox="1"/>
          <p:nvPr/>
        </p:nvSpPr>
        <p:spPr>
          <a:xfrm>
            <a:off x="2782085" y="1130121"/>
            <a:ext cx="3753520" cy="885713"/>
          </a:xfrm>
          <a:prstGeom prst="rect">
            <a:avLst/>
          </a:prstGeom>
          <a:noFill/>
        </p:spPr>
        <p:txBody>
          <a:bodyPr wrap="square" rtlCol="0">
            <a:spAutoFit/>
          </a:bodyPr>
          <a:lstStyle/>
          <a:p>
            <a:pPr algn="ctr">
              <a:lnSpc>
                <a:spcPts val="3100"/>
              </a:lnSpc>
              <a:spcBef>
                <a:spcPts val="0"/>
              </a:spcBef>
            </a:pPr>
            <a:r>
              <a:rPr lang="en-US" sz="3600" b="1" dirty="0" smtClean="0">
                <a:solidFill>
                  <a:srgbClr val="E98211"/>
                </a:solidFill>
                <a:effectLst>
                  <a:outerShdw blurRad="50800" dist="38100" dir="2700000" algn="tl" rotWithShape="0">
                    <a:srgbClr val="000000">
                      <a:alpha val="25000"/>
                    </a:srgbClr>
                  </a:outerShdw>
                  <a:reflection blurRad="6350" stA="55000" endA="300" endPos="45500" dir="5400000" sy="-100000" algn="bl" rotWithShape="0"/>
                </a:effectLst>
              </a:rPr>
              <a:t>9,000,000</a:t>
            </a:r>
            <a:r>
              <a:rPr lang="en-US" b="1" dirty="0" smtClean="0">
                <a:solidFill>
                  <a:srgbClr val="E98211"/>
                </a:solidFill>
                <a:effectLst>
                  <a:outerShdw blurRad="50800" dist="38100" dir="2700000" algn="tl" rotWithShape="0">
                    <a:srgbClr val="000000">
                      <a:alpha val="25000"/>
                    </a:srgbClr>
                  </a:outerShdw>
                </a:effectLst>
              </a:rPr>
              <a:t/>
            </a:r>
            <a:br>
              <a:rPr lang="en-US" b="1" dirty="0" smtClean="0">
                <a:solidFill>
                  <a:srgbClr val="E98211"/>
                </a:solidFill>
                <a:effectLst>
                  <a:outerShdw blurRad="50800" dist="38100" dir="2700000" algn="tl" rotWithShape="0">
                    <a:srgbClr val="000000">
                      <a:alpha val="25000"/>
                    </a:srgbClr>
                  </a:outerShdw>
                </a:effectLst>
              </a:rPr>
            </a:br>
            <a:r>
              <a:rPr lang="en-US" sz="1600" b="1" dirty="0" smtClean="0">
                <a:solidFill>
                  <a:schemeClr val="tx1">
                    <a:lumMod val="50000"/>
                    <a:lumOff val="50000"/>
                  </a:schemeClr>
                </a:solidFill>
                <a:effectLst>
                  <a:outerShdw blurRad="50800" dist="38100" dir="2700000" algn="tl" rotWithShape="0">
                    <a:srgbClr val="000000">
                      <a:alpha val="25000"/>
                    </a:srgbClr>
                  </a:outerShdw>
                </a:effectLst>
              </a:rPr>
              <a:t>JAVA </a:t>
            </a:r>
            <a:r>
              <a:rPr lang="en-US" sz="1600" b="1" dirty="0">
                <a:solidFill>
                  <a:schemeClr val="tx1">
                    <a:lumMod val="50000"/>
                    <a:lumOff val="50000"/>
                  </a:schemeClr>
                </a:solidFill>
                <a:effectLst>
                  <a:outerShdw blurRad="50800" dist="38100" dir="2700000" algn="tl" rotWithShape="0">
                    <a:srgbClr val="000000">
                      <a:alpha val="25000"/>
                    </a:srgbClr>
                  </a:outerShdw>
                </a:effectLst>
              </a:rPr>
              <a:t>DEVELOPERS</a:t>
            </a:r>
          </a:p>
        </p:txBody>
      </p:sp>
      <p:pic>
        <p:nvPicPr>
          <p:cNvPr id="7" name="Picture 16"/>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095733" y="3064061"/>
            <a:ext cx="1250840" cy="6122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9" name="Picture 19"/>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981279" y="3069669"/>
            <a:ext cx="601281" cy="6012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15" name="Picture 5"/>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5699458" y="2346754"/>
            <a:ext cx="1011773" cy="5113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19" descr="sap-logo-1873802.jp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843692" y="3790275"/>
            <a:ext cx="892496" cy="440050"/>
          </a:xfrm>
          <a:prstGeom prst="rect">
            <a:avLst/>
          </a:prstGeom>
        </p:spPr>
      </p:pic>
      <p:pic>
        <p:nvPicPr>
          <p:cNvPr id="6" name="Picture 15"/>
          <p:cNvPicPr>
            <a:picLocks noChangeAspect="1" noChangeArrowheads="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184474" y="3055760"/>
            <a:ext cx="1102073" cy="551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18" name="Picture 17" descr="hitachi.jpg"/>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110720" y="2533448"/>
            <a:ext cx="1203086" cy="206814"/>
          </a:xfrm>
          <a:prstGeom prst="rect">
            <a:avLst/>
          </a:prstGeom>
        </p:spPr>
      </p:pic>
      <p:pic>
        <p:nvPicPr>
          <p:cNvPr id="21" name="Picture 3"/>
          <p:cNvPicPr>
            <a:picLocks noChangeAspect="1" noChangeArrowheads="1"/>
          </p:cNvPicPr>
          <p:nvPr/>
        </p:nvPicPr>
        <p:blipFill>
          <a:blip r:embed="rId11"/>
          <a:srcRect/>
          <a:stretch>
            <a:fillRect/>
          </a:stretch>
        </p:blipFill>
        <p:spPr bwMode="auto">
          <a:xfrm>
            <a:off x="7104510" y="3743754"/>
            <a:ext cx="1245806" cy="533094"/>
          </a:xfrm>
          <a:prstGeom prst="rect">
            <a:avLst/>
          </a:prstGeom>
          <a:noFill/>
          <a:ln w="9525">
            <a:noFill/>
            <a:miter lim="800000"/>
            <a:headEnd/>
            <a:tailEnd/>
          </a:ln>
        </p:spPr>
      </p:pic>
      <p:pic>
        <p:nvPicPr>
          <p:cNvPr id="11" name="Picture 22"/>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806398" y="3267703"/>
            <a:ext cx="1286807" cy="186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12" name="Picture 3"/>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855823" y="2516294"/>
            <a:ext cx="999706" cy="301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25" descr="IBM.jpg"/>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816108" y="3726983"/>
            <a:ext cx="1075041" cy="566634"/>
          </a:xfrm>
          <a:prstGeom prst="rect">
            <a:avLst/>
          </a:prstGeom>
        </p:spPr>
      </p:pic>
      <p:pic>
        <p:nvPicPr>
          <p:cNvPr id="8" name="Picture 18"/>
          <p:cNvPicPr>
            <a:picLocks noChangeAspect="1" noChangeArrowheads="1"/>
          </p:cNvPicPr>
          <p:nvPr/>
        </p:nvPicPr>
        <p:blipFill>
          <a:blip r:embed="rId1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535265" y="3049965"/>
            <a:ext cx="965843" cy="6718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10" name="Picture 20"/>
          <p:cNvPicPr>
            <a:picLocks noChangeAspect="1" noChangeArrowheads="1"/>
          </p:cNvPicPr>
          <p:nvPr/>
        </p:nvPicPr>
        <p:blipFill>
          <a:blip r:embed="rId1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184766" y="3907883"/>
            <a:ext cx="1638675" cy="2048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17" name="Picture 4"/>
          <p:cNvPicPr>
            <a:picLocks noChangeAspect="1"/>
          </p:cNvPicPr>
          <p:nvPr/>
        </p:nvPicPr>
        <p:blipFill>
          <a:blip r:embed="rId17">
            <a:extLst>
              <a:ext uri="{28A0092B-C50C-407E-A947-70E740481C1C}">
                <a14:useLocalDpi xmlns:a14="http://schemas.microsoft.com/office/drawing/2010/main" val="0"/>
              </a:ext>
            </a:extLst>
          </a:blip>
          <a:stretch>
            <a:fillRect/>
          </a:stretch>
        </p:blipFill>
        <p:spPr bwMode="auto">
          <a:xfrm>
            <a:off x="2419256" y="2397369"/>
            <a:ext cx="1209338" cy="5587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1250" name="Picture 2" descr="https://si0.twimg.com/profile_images/1929378807/ow2-twitter-logo.png"/>
          <p:cNvPicPr>
            <a:picLocks noChangeAspect="1" noChangeArrowheads="1"/>
          </p:cNvPicPr>
          <p:nvPr/>
        </p:nvPicPr>
        <p:blipFill>
          <a:blip r:embed="rId18"/>
          <a:srcRect/>
          <a:stretch>
            <a:fillRect/>
          </a:stretch>
        </p:blipFill>
        <p:spPr bwMode="auto">
          <a:xfrm>
            <a:off x="4131835" y="3352899"/>
            <a:ext cx="1296863" cy="1296863"/>
          </a:xfrm>
          <a:prstGeom prst="rect">
            <a:avLst/>
          </a:prstGeom>
          <a:noFill/>
        </p:spPr>
      </p:pic>
      <p:sp>
        <p:nvSpPr>
          <p:cNvPr id="37" name="Rectangle 36"/>
          <p:cNvSpPr/>
          <p:nvPr/>
        </p:nvSpPr>
        <p:spPr>
          <a:xfrm>
            <a:off x="1833094" y="1942665"/>
            <a:ext cx="5672605" cy="292388"/>
          </a:xfrm>
          <a:prstGeom prst="rect">
            <a:avLst/>
          </a:prstGeom>
        </p:spPr>
        <p:txBody>
          <a:bodyPr wrap="square">
            <a:spAutoFit/>
          </a:bodyPr>
          <a:lstStyle/>
          <a:p>
            <a:pPr lvl="0" algn="ctr"/>
            <a:r>
              <a:rPr lang="en-US" sz="1300" b="1" dirty="0">
                <a:solidFill>
                  <a:srgbClr val="000000">
                    <a:lumMod val="50000"/>
                    <a:lumOff val="50000"/>
                  </a:srgbClr>
                </a:solidFill>
                <a:effectLst>
                  <a:outerShdw blurRad="50800" dist="38100" dir="2700000" algn="tl" rotWithShape="0">
                    <a:srgbClr val="000000">
                      <a:alpha val="25000"/>
                    </a:srgbClr>
                  </a:outerShdw>
                </a:effectLst>
              </a:rPr>
              <a:t>DEPLOYING TO 18 </a:t>
            </a:r>
            <a:r>
              <a:rPr lang="en-US" sz="1300" b="1" dirty="0" smtClean="0">
                <a:solidFill>
                  <a:srgbClr val="000000">
                    <a:lumMod val="50000"/>
                    <a:lumOff val="50000"/>
                  </a:srgbClr>
                </a:solidFill>
                <a:effectLst>
                  <a:outerShdw blurRad="50800" dist="38100" dir="2700000" algn="tl" rotWithShape="0">
                    <a:srgbClr val="000000">
                      <a:alpha val="25000"/>
                    </a:srgbClr>
                  </a:outerShdw>
                </a:effectLst>
              </a:rPr>
              <a:t>JAVA EE COMPLIANT </a:t>
            </a:r>
            <a:r>
              <a:rPr lang="en-US" sz="1300" b="1" dirty="0">
                <a:solidFill>
                  <a:srgbClr val="000000">
                    <a:lumMod val="50000"/>
                    <a:lumOff val="50000"/>
                  </a:srgbClr>
                </a:solidFill>
                <a:effectLst>
                  <a:outerShdw blurRad="50800" dist="38100" dir="2700000" algn="tl" rotWithShape="0">
                    <a:srgbClr val="000000">
                      <a:alpha val="25000"/>
                    </a:srgbClr>
                  </a:outerShdw>
                </a:effectLst>
              </a:rPr>
              <a:t>APPLICATION SERVERS</a:t>
            </a:r>
          </a:p>
        </p:txBody>
      </p:sp>
    </p:spTree>
    <p:extLst>
      <p:ext uri="{BB962C8B-B14F-4D97-AF65-F5344CB8AC3E}">
        <p14:creationId xmlns:p14="http://schemas.microsoft.com/office/powerpoint/2010/main" val="3261781776"/>
      </p:ext>
    </p:extLst>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20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400"/>
                                        <p:tgtEl>
                                          <p:spTgt spid="13"/>
                                        </p:tgtEl>
                                      </p:cBhvr>
                                    </p:animEffect>
                                    <p:anim calcmode="lin" valueType="num">
                                      <p:cBhvr>
                                        <p:cTn id="8" dur="400" fill="hold"/>
                                        <p:tgtEl>
                                          <p:spTgt spid="13"/>
                                        </p:tgtEl>
                                        <p:attrNameLst>
                                          <p:attrName>ppt_x</p:attrName>
                                        </p:attrNameLst>
                                      </p:cBhvr>
                                      <p:tavLst>
                                        <p:tav tm="0">
                                          <p:val>
                                            <p:strVal val="#ppt_x"/>
                                          </p:val>
                                        </p:tav>
                                        <p:tav tm="100000">
                                          <p:val>
                                            <p:strVal val="#ppt_x"/>
                                          </p:val>
                                        </p:tav>
                                      </p:tavLst>
                                    </p:anim>
                                    <p:anim calcmode="lin" valueType="num">
                                      <p:cBhvr>
                                        <p:cTn id="9" dur="400" fill="hold"/>
                                        <p:tgtEl>
                                          <p:spTgt spid="13"/>
                                        </p:tgtEl>
                                        <p:attrNameLst>
                                          <p:attrName>ppt_y</p:attrName>
                                        </p:attrNameLst>
                                      </p:cBhvr>
                                      <p:tavLst>
                                        <p:tav tm="0">
                                          <p:val>
                                            <p:strVal val="#ppt_y+.1"/>
                                          </p:val>
                                        </p:tav>
                                        <p:tav tm="100000">
                                          <p:val>
                                            <p:strVal val="#ppt_y"/>
                                          </p:val>
                                        </p:tav>
                                      </p:tavLst>
                                    </p:anim>
                                  </p:childTnLst>
                                </p:cTn>
                              </p:par>
                              <p:par>
                                <p:cTn id="10" presetID="10" presetClass="entr" presetSubtype="0" fill="hold" grpId="0" nodeType="withEffect">
                                  <p:stCondLst>
                                    <p:cond delay="1300"/>
                                  </p:stCondLst>
                                  <p:childTnLst>
                                    <p:set>
                                      <p:cBhvr>
                                        <p:cTn id="11" dur="1" fill="hold">
                                          <p:stCondLst>
                                            <p:cond delay="0"/>
                                          </p:stCondLst>
                                        </p:cTn>
                                        <p:tgtEl>
                                          <p:spTgt spid="37"/>
                                        </p:tgtEl>
                                        <p:attrNameLst>
                                          <p:attrName>style.visibility</p:attrName>
                                        </p:attrNameLst>
                                      </p:cBhvr>
                                      <p:to>
                                        <p:strVal val="visible"/>
                                      </p:to>
                                    </p:set>
                                    <p:animEffect transition="in" filter="fade">
                                      <p:cBhvr>
                                        <p:cTn id="12"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3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13"/>
          <p:cNvGrpSpPr/>
          <p:nvPr/>
        </p:nvGrpSpPr>
        <p:grpSpPr>
          <a:xfrm>
            <a:off x="1727927" y="893174"/>
            <a:ext cx="5756366" cy="3837576"/>
            <a:chOff x="1727927" y="750299"/>
            <a:chExt cx="5756366" cy="3837576"/>
          </a:xfrm>
        </p:grpSpPr>
        <p:graphicFrame>
          <p:nvGraphicFramePr>
            <p:cNvPr id="3" name="Chart 2"/>
            <p:cNvGraphicFramePr/>
            <p:nvPr>
              <p:extLst>
                <p:ext uri="{D42A27DB-BD31-4B8C-83A1-F6EECF244321}">
                  <p14:modId xmlns:p14="http://schemas.microsoft.com/office/powerpoint/2010/main" val="1712732097"/>
                </p:ext>
              </p:extLst>
            </p:nvPr>
          </p:nvGraphicFramePr>
          <p:xfrm>
            <a:off x="1727927" y="750299"/>
            <a:ext cx="5756366" cy="3837576"/>
          </p:xfrm>
          <a:graphic>
            <a:graphicData uri="http://schemas.openxmlformats.org/drawingml/2006/chart">
              <c:chart xmlns:c="http://schemas.openxmlformats.org/drawingml/2006/chart" xmlns:r="http://schemas.openxmlformats.org/officeDocument/2006/relationships" r:id="rId3"/>
            </a:graphicData>
          </a:graphic>
        </p:graphicFrame>
        <p:sp>
          <p:nvSpPr>
            <p:cNvPr id="4" name="Oval 3"/>
            <p:cNvSpPr/>
            <p:nvPr/>
          </p:nvSpPr>
          <p:spPr>
            <a:xfrm>
              <a:off x="2985213" y="1048189"/>
              <a:ext cx="3241796" cy="3241795"/>
            </a:xfrm>
            <a:prstGeom prst="ellipse">
              <a:avLst/>
            </a:prstGeom>
            <a:solidFill>
              <a:srgbClr val="FFFFFF">
                <a:alpha val="29000"/>
              </a:srgbClr>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spc="50" dirty="0"/>
            </a:p>
          </p:txBody>
        </p:sp>
      </p:grpSp>
      <p:sp>
        <p:nvSpPr>
          <p:cNvPr id="66" name="Oval 65"/>
          <p:cNvSpPr/>
          <p:nvPr/>
        </p:nvSpPr>
        <p:spPr>
          <a:xfrm>
            <a:off x="3905161" y="2111013"/>
            <a:ext cx="1401898" cy="140189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spc="50" dirty="0"/>
          </a:p>
        </p:txBody>
      </p:sp>
      <p:sp>
        <p:nvSpPr>
          <p:cNvPr id="72709" name="Rectangle 11"/>
          <p:cNvSpPr>
            <a:spLocks noGrp="1" noChangeArrowheads="1"/>
          </p:cNvSpPr>
          <p:nvPr>
            <p:ph type="title"/>
          </p:nvPr>
        </p:nvSpPr>
        <p:spPr>
          <a:xfrm>
            <a:off x="804862" y="246063"/>
            <a:ext cx="8229600" cy="406400"/>
          </a:xfrm>
        </p:spPr>
        <p:txBody>
          <a:bodyPr/>
          <a:lstStyle/>
          <a:p>
            <a:pPr eaLnBrk="1" hangingPunct="1"/>
            <a:r>
              <a:rPr lang="en-US" dirty="0" smtClean="0">
                <a:ea typeface="ＭＳ Ｐゴシック" pitchFamily="34" charset="-128"/>
                <a:sym typeface="Arial" pitchFamily="34" charset="0"/>
              </a:rPr>
              <a:t>The </a:t>
            </a:r>
            <a:r>
              <a:rPr lang="en-US" dirty="0" smtClean="0">
                <a:solidFill>
                  <a:srgbClr val="5582A5"/>
                </a:solidFill>
                <a:ea typeface="ＭＳ Ｐゴシック" pitchFamily="34" charset="-128"/>
                <a:sym typeface="Arial" pitchFamily="34" charset="0"/>
              </a:rPr>
              <a:t>Java</a:t>
            </a:r>
            <a:r>
              <a:rPr lang="en-US" dirty="0" smtClean="0">
                <a:ea typeface="ＭＳ Ｐゴシック" pitchFamily="34" charset="-128"/>
                <a:sym typeface="Arial" pitchFamily="34" charset="0"/>
              </a:rPr>
              <a:t> Family</a:t>
            </a:r>
            <a:r>
              <a:rPr lang="en-US" sz="1800" dirty="0" smtClean="0">
                <a:ea typeface="ＭＳ Ｐゴシック" pitchFamily="34" charset="-128"/>
                <a:sym typeface="Arial" pitchFamily="34" charset="0"/>
              </a:rPr>
              <a:t/>
            </a:r>
            <a:br>
              <a:rPr lang="en-US" sz="1800" dirty="0" smtClean="0">
                <a:ea typeface="ＭＳ Ｐゴシック" pitchFamily="34" charset="-128"/>
                <a:sym typeface="Arial" pitchFamily="34" charset="0"/>
              </a:rPr>
            </a:br>
            <a:r>
              <a:rPr lang="en-US" sz="1800" b="0" dirty="0" smtClean="0">
                <a:solidFill>
                  <a:schemeClr val="accent4"/>
                </a:solidFill>
                <a:ea typeface="ＭＳ Ｐゴシック" pitchFamily="34" charset="-128"/>
                <a:sym typeface="Arial" pitchFamily="34" charset="0"/>
              </a:rPr>
              <a:t>Where community sets the standards</a:t>
            </a:r>
            <a:endParaRPr lang="en-US" sz="1800" b="0" dirty="0" smtClean="0">
              <a:solidFill>
                <a:schemeClr val="accent4"/>
              </a:solidFill>
              <a:ea typeface="ヒラギノ角ゴ ProN W3" charset="-128"/>
              <a:sym typeface="Arial" pitchFamily="34" charset="0"/>
            </a:endParaRPr>
          </a:p>
        </p:txBody>
      </p:sp>
      <p:grpSp>
        <p:nvGrpSpPr>
          <p:cNvPr id="7" name="Group 4"/>
          <p:cNvGrpSpPr/>
          <p:nvPr/>
        </p:nvGrpSpPr>
        <p:grpSpPr>
          <a:xfrm>
            <a:off x="5569098" y="3434715"/>
            <a:ext cx="2776112" cy="956310"/>
            <a:chOff x="5569098" y="3291840"/>
            <a:chExt cx="2776112" cy="956310"/>
          </a:xfrm>
        </p:grpSpPr>
        <p:grpSp>
          <p:nvGrpSpPr>
            <p:cNvPr id="8" name="Group 17"/>
            <p:cNvGrpSpPr/>
            <p:nvPr/>
          </p:nvGrpSpPr>
          <p:grpSpPr>
            <a:xfrm>
              <a:off x="5569098" y="3496547"/>
              <a:ext cx="903805" cy="100418"/>
              <a:chOff x="5569098" y="3496547"/>
              <a:chExt cx="903805" cy="100418"/>
            </a:xfrm>
          </p:grpSpPr>
          <p:sp>
            <p:nvSpPr>
              <p:cNvPr id="61" name="Oval 60"/>
              <p:cNvSpPr/>
              <p:nvPr/>
            </p:nvSpPr>
            <p:spPr>
              <a:xfrm>
                <a:off x="5569098" y="3496547"/>
                <a:ext cx="100418" cy="100418"/>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62" name="Straight Connector 61"/>
              <p:cNvCxnSpPr/>
              <p:nvPr/>
            </p:nvCxnSpPr>
            <p:spPr>
              <a:xfrm flipH="1">
                <a:off x="5667745" y="3547139"/>
                <a:ext cx="451883" cy="0"/>
              </a:xfrm>
              <a:prstGeom prst="line">
                <a:avLst/>
              </a:prstGeom>
              <a:ln w="12700" cmpd="sng">
                <a:solidFill>
                  <a:srgbClr val="FFFFFF"/>
                </a:solidFill>
              </a:ln>
              <a:effectLst/>
            </p:spPr>
            <p:style>
              <a:lnRef idx="2">
                <a:schemeClr val="accent1"/>
              </a:lnRef>
              <a:fillRef idx="0">
                <a:schemeClr val="accent1"/>
              </a:fillRef>
              <a:effectRef idx="1">
                <a:schemeClr val="accent1"/>
              </a:effectRef>
              <a:fontRef idx="minor">
                <a:schemeClr val="tx1"/>
              </a:fontRef>
            </p:style>
          </p:cxnSp>
          <p:cxnSp>
            <p:nvCxnSpPr>
              <p:cNvPr id="63" name="Straight Connector 62"/>
              <p:cNvCxnSpPr/>
              <p:nvPr/>
            </p:nvCxnSpPr>
            <p:spPr>
              <a:xfrm flipH="1">
                <a:off x="6133253" y="3547139"/>
                <a:ext cx="339650" cy="0"/>
              </a:xfrm>
              <a:prstGeom prst="line">
                <a:avLst/>
              </a:prstGeom>
              <a:ln w="12700" cmpd="sng">
                <a:solidFill>
                  <a:srgbClr val="F79403"/>
                </a:solidFill>
              </a:ln>
              <a:effectLst/>
            </p:spPr>
            <p:style>
              <a:lnRef idx="2">
                <a:schemeClr val="accent1"/>
              </a:lnRef>
              <a:fillRef idx="0">
                <a:schemeClr val="accent1"/>
              </a:fillRef>
              <a:effectRef idx="1">
                <a:schemeClr val="accent1"/>
              </a:effectRef>
              <a:fontRef idx="minor">
                <a:schemeClr val="tx1"/>
              </a:fontRef>
            </p:style>
          </p:cxnSp>
        </p:grpSp>
        <p:sp>
          <p:nvSpPr>
            <p:cNvPr id="64" name="Content Placeholder 1"/>
            <p:cNvSpPr txBox="1">
              <a:spLocks/>
            </p:cNvSpPr>
            <p:nvPr/>
          </p:nvSpPr>
          <p:spPr bwMode="auto">
            <a:xfrm>
              <a:off x="6263953" y="3291840"/>
              <a:ext cx="2081257" cy="9563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marL="228600" indent="-168275" algn="l" defTabSz="228600" rtl="0" eaLnBrk="0" fontAlgn="base" hangingPunct="0">
                <a:spcBef>
                  <a:spcPct val="0"/>
                </a:spcBef>
                <a:spcAft>
                  <a:spcPts val="600"/>
                </a:spcAft>
                <a:buClr>
                  <a:schemeClr val="accent1"/>
                </a:buClr>
                <a:buSzPct val="85000"/>
                <a:buFont typeface="Wingdings" pitchFamily="2" charset="2"/>
                <a:buChar char="§"/>
                <a:defRPr sz="2000" kern="1200">
                  <a:solidFill>
                    <a:schemeClr val="tx1"/>
                  </a:solidFill>
                  <a:latin typeface="Arial" pitchFamily="34" charset="0"/>
                  <a:ea typeface="ＭＳ Ｐゴシック" pitchFamily="-65" charset="-128"/>
                  <a:cs typeface="Arial" pitchFamily="34" charset="0"/>
                </a:defRPr>
              </a:lvl1pPr>
              <a:lvl2pPr marL="631825" indent="-228600" algn="l" defTabSz="228600" rtl="0" eaLnBrk="0" fontAlgn="base" hangingPunct="0">
                <a:spcBef>
                  <a:spcPct val="0"/>
                </a:spcBef>
                <a:spcAft>
                  <a:spcPts val="600"/>
                </a:spcAft>
                <a:buSzPct val="85000"/>
                <a:buFont typeface="Arial" pitchFamily="34" charset="0"/>
                <a:buChar char="–"/>
                <a:defRPr kern="1200">
                  <a:solidFill>
                    <a:schemeClr val="tx1"/>
                  </a:solidFill>
                  <a:latin typeface="Arial" pitchFamily="34" charset="0"/>
                  <a:ea typeface="ＭＳ Ｐゴシック" pitchFamily="-65" charset="-128"/>
                  <a:cs typeface="Arial" pitchFamily="34" charset="0"/>
                </a:defRPr>
              </a:lvl2pPr>
              <a:lvl3pPr marL="974725" indent="-174625" algn="l" defTabSz="228600" rtl="0" eaLnBrk="0" fontAlgn="base" hangingPunct="0">
                <a:spcBef>
                  <a:spcPct val="0"/>
                </a:spcBef>
                <a:spcAft>
                  <a:spcPts val="600"/>
                </a:spcAft>
                <a:buClr>
                  <a:schemeClr val="accent1"/>
                </a:buClr>
                <a:buSzPct val="85000"/>
                <a:buFont typeface="Wingdings" pitchFamily="2" charset="2"/>
                <a:buChar char="§"/>
                <a:defRPr kern="1200">
                  <a:solidFill>
                    <a:schemeClr val="tx1"/>
                  </a:solidFill>
                  <a:latin typeface="Arial" pitchFamily="34" charset="0"/>
                  <a:ea typeface="ＭＳ Ｐゴシック" pitchFamily="-65" charset="-128"/>
                  <a:cs typeface="Arial" pitchFamily="34" charset="0"/>
                </a:defRPr>
              </a:lvl3pPr>
              <a:lvl4pPr marL="1431925" indent="-228600" algn="l" defTabSz="228600" rtl="0" eaLnBrk="0" fontAlgn="base" hangingPunct="0">
                <a:spcBef>
                  <a:spcPct val="0"/>
                </a:spcBef>
                <a:spcAft>
                  <a:spcPts val="600"/>
                </a:spcAft>
                <a:buSzPct val="85000"/>
                <a:buFont typeface="Arial" pitchFamily="34" charset="0"/>
                <a:buChar char="–"/>
                <a:defRPr kern="1200">
                  <a:solidFill>
                    <a:schemeClr val="tx1"/>
                  </a:solidFill>
                  <a:latin typeface="Arial" pitchFamily="34" charset="0"/>
                  <a:ea typeface="ＭＳ Ｐゴシック" pitchFamily="-65" charset="-128"/>
                  <a:cs typeface="Arial" pitchFamily="34" charset="0"/>
                </a:defRPr>
              </a:lvl4pPr>
              <a:lvl5pPr marL="1828800" indent="-168275" algn="l" rtl="0" eaLnBrk="0" fontAlgn="base" hangingPunct="0">
                <a:spcBef>
                  <a:spcPct val="0"/>
                </a:spcBef>
                <a:spcAft>
                  <a:spcPts val="600"/>
                </a:spcAft>
                <a:buClr>
                  <a:srgbClr val="FF0000"/>
                </a:buClr>
                <a:buFont typeface="Arial" pitchFamily="34" charset="0"/>
                <a:buChar char="»"/>
                <a:defRPr sz="1400" kern="1200">
                  <a:solidFill>
                    <a:schemeClr val="tx2"/>
                  </a:solidFill>
                  <a:latin typeface="Arial" pitchFamily="34" charset="0"/>
                  <a:ea typeface="ＭＳ Ｐゴシック" pitchFamily="-65" charset="-128"/>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574675" lvl="1" indent="-171450" eaLnBrk="1" hangingPunct="1">
                <a:spcAft>
                  <a:spcPts val="100"/>
                </a:spcAft>
                <a:buClr>
                  <a:srgbClr val="F79403"/>
                </a:buClr>
                <a:buSzPct val="120000"/>
                <a:buFont typeface="Wingdings" pitchFamily="2" charset="2"/>
                <a:buChar char="§"/>
              </a:pPr>
              <a:r>
                <a:rPr lang="en-US" sz="1300" dirty="0" smtClean="0"/>
                <a:t>Premier </a:t>
              </a:r>
              <a:r>
                <a:rPr lang="en-US" sz="1300" dirty="0"/>
                <a:t>platform for creating rich enterprise client </a:t>
              </a:r>
              <a:r>
                <a:rPr lang="en-US" sz="1300" dirty="0" smtClean="0"/>
                <a:t>applications.</a:t>
              </a:r>
              <a:endParaRPr lang="en-US" sz="1300" dirty="0" smtClean="0">
                <a:ea typeface="ＭＳ Ｐゴシック" pitchFamily="34" charset="-128"/>
              </a:endParaRPr>
            </a:p>
          </p:txBody>
        </p:sp>
      </p:grpSp>
      <p:sp>
        <p:nvSpPr>
          <p:cNvPr id="59" name="Content Placeholder 1"/>
          <p:cNvSpPr txBox="1">
            <a:spLocks/>
          </p:cNvSpPr>
          <p:nvPr/>
        </p:nvSpPr>
        <p:spPr bwMode="auto">
          <a:xfrm>
            <a:off x="182880" y="3434715"/>
            <a:ext cx="2397708" cy="1205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marL="228600" indent="-168275" algn="l" defTabSz="228600" rtl="0" eaLnBrk="0" fontAlgn="base" hangingPunct="0">
              <a:spcBef>
                <a:spcPct val="0"/>
              </a:spcBef>
              <a:spcAft>
                <a:spcPts val="600"/>
              </a:spcAft>
              <a:buClr>
                <a:schemeClr val="accent1"/>
              </a:buClr>
              <a:buSzPct val="85000"/>
              <a:buFont typeface="Wingdings" pitchFamily="2" charset="2"/>
              <a:buChar char="§"/>
              <a:defRPr sz="2000" kern="1200">
                <a:solidFill>
                  <a:schemeClr val="tx1"/>
                </a:solidFill>
                <a:latin typeface="Arial" pitchFamily="34" charset="0"/>
                <a:ea typeface="ＭＳ Ｐゴシック" pitchFamily="-65" charset="-128"/>
                <a:cs typeface="Arial" pitchFamily="34" charset="0"/>
              </a:defRPr>
            </a:lvl1pPr>
            <a:lvl2pPr marL="631825" indent="-228600" algn="l" defTabSz="228600" rtl="0" eaLnBrk="0" fontAlgn="base" hangingPunct="0">
              <a:spcBef>
                <a:spcPct val="0"/>
              </a:spcBef>
              <a:spcAft>
                <a:spcPts val="600"/>
              </a:spcAft>
              <a:buSzPct val="85000"/>
              <a:buFont typeface="Arial" pitchFamily="34" charset="0"/>
              <a:buChar char="–"/>
              <a:defRPr kern="1200">
                <a:solidFill>
                  <a:schemeClr val="tx1"/>
                </a:solidFill>
                <a:latin typeface="Arial" pitchFamily="34" charset="0"/>
                <a:ea typeface="ＭＳ Ｐゴシック" pitchFamily="-65" charset="-128"/>
                <a:cs typeface="Arial" pitchFamily="34" charset="0"/>
              </a:defRPr>
            </a:lvl2pPr>
            <a:lvl3pPr marL="974725" indent="-174625" algn="l" defTabSz="228600" rtl="0" eaLnBrk="0" fontAlgn="base" hangingPunct="0">
              <a:spcBef>
                <a:spcPct val="0"/>
              </a:spcBef>
              <a:spcAft>
                <a:spcPts val="600"/>
              </a:spcAft>
              <a:buClr>
                <a:schemeClr val="accent1"/>
              </a:buClr>
              <a:buSzPct val="85000"/>
              <a:buFont typeface="Wingdings" pitchFamily="2" charset="2"/>
              <a:buChar char="§"/>
              <a:defRPr kern="1200">
                <a:solidFill>
                  <a:schemeClr val="tx1"/>
                </a:solidFill>
                <a:latin typeface="Arial" pitchFamily="34" charset="0"/>
                <a:ea typeface="ＭＳ Ｐゴシック" pitchFamily="-65" charset="-128"/>
                <a:cs typeface="Arial" pitchFamily="34" charset="0"/>
              </a:defRPr>
            </a:lvl3pPr>
            <a:lvl4pPr marL="1431925" indent="-228600" algn="l" defTabSz="228600" rtl="0" eaLnBrk="0" fontAlgn="base" hangingPunct="0">
              <a:spcBef>
                <a:spcPct val="0"/>
              </a:spcBef>
              <a:spcAft>
                <a:spcPts val="600"/>
              </a:spcAft>
              <a:buSzPct val="85000"/>
              <a:buFont typeface="Arial" pitchFamily="34" charset="0"/>
              <a:buChar char="–"/>
              <a:defRPr kern="1200">
                <a:solidFill>
                  <a:schemeClr val="tx1"/>
                </a:solidFill>
                <a:latin typeface="Arial" pitchFamily="34" charset="0"/>
                <a:ea typeface="ＭＳ Ｐゴシック" pitchFamily="-65" charset="-128"/>
                <a:cs typeface="Arial" pitchFamily="34" charset="0"/>
              </a:defRPr>
            </a:lvl4pPr>
            <a:lvl5pPr marL="1828800" indent="-168275" algn="l" rtl="0" eaLnBrk="0" fontAlgn="base" hangingPunct="0">
              <a:spcBef>
                <a:spcPct val="0"/>
              </a:spcBef>
              <a:spcAft>
                <a:spcPts val="600"/>
              </a:spcAft>
              <a:buClr>
                <a:srgbClr val="FF0000"/>
              </a:buClr>
              <a:buFont typeface="Arial" pitchFamily="34" charset="0"/>
              <a:buChar char="»"/>
              <a:defRPr sz="1400" kern="1200">
                <a:solidFill>
                  <a:schemeClr val="tx2"/>
                </a:solidFill>
                <a:latin typeface="Arial" pitchFamily="34" charset="0"/>
                <a:ea typeface="ＭＳ Ｐゴシック" pitchFamily="-65" charset="-128"/>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574675" lvl="1" indent="-171450" eaLnBrk="1" hangingPunct="1">
              <a:spcAft>
                <a:spcPts val="100"/>
              </a:spcAft>
              <a:buClr>
                <a:schemeClr val="tx1">
                  <a:lumMod val="50000"/>
                  <a:lumOff val="50000"/>
                </a:schemeClr>
              </a:buClr>
              <a:buSzPct val="120000"/>
              <a:buFont typeface="Wingdings" pitchFamily="2" charset="2"/>
              <a:buChar char="§"/>
            </a:pPr>
            <a:r>
              <a:rPr lang="en-US" sz="1300" dirty="0" smtClean="0"/>
              <a:t>Enables cross-platform products for intelligent M2M systems and device-to-data-center solutions.</a:t>
            </a:r>
            <a:endParaRPr lang="en-US" sz="1300" dirty="0">
              <a:ea typeface="ＭＳ Ｐゴシック" pitchFamily="34" charset="-128"/>
            </a:endParaRPr>
          </a:p>
          <a:p>
            <a:pPr marL="574675" lvl="1" indent="-171450" eaLnBrk="1" hangingPunct="1">
              <a:spcAft>
                <a:spcPts val="100"/>
              </a:spcAft>
              <a:buClr>
                <a:schemeClr val="tx1">
                  <a:lumMod val="50000"/>
                  <a:lumOff val="50000"/>
                </a:schemeClr>
              </a:buClr>
              <a:buSzPct val="120000"/>
              <a:buFont typeface="Wingdings" pitchFamily="2" charset="2"/>
              <a:buChar char="§"/>
            </a:pPr>
            <a:endParaRPr lang="en-US" sz="1300" dirty="0">
              <a:ea typeface="ＭＳ Ｐゴシック" pitchFamily="34" charset="-128"/>
            </a:endParaRPr>
          </a:p>
          <a:p>
            <a:pPr marL="574675" lvl="1" indent="-171450" eaLnBrk="1" hangingPunct="1">
              <a:spcAft>
                <a:spcPts val="100"/>
              </a:spcAft>
              <a:buClr>
                <a:schemeClr val="tx1">
                  <a:lumMod val="50000"/>
                  <a:lumOff val="50000"/>
                </a:schemeClr>
              </a:buClr>
              <a:buSzPct val="120000"/>
              <a:buFont typeface="Wingdings" pitchFamily="2" charset="2"/>
              <a:buChar char="§"/>
            </a:pPr>
            <a:endParaRPr lang="en-US" sz="1300" dirty="0" smtClean="0">
              <a:ea typeface="ＭＳ Ｐゴシック" pitchFamily="34" charset="-128"/>
            </a:endParaRPr>
          </a:p>
        </p:txBody>
      </p:sp>
      <p:grpSp>
        <p:nvGrpSpPr>
          <p:cNvPr id="10" name="Group 15"/>
          <p:cNvGrpSpPr/>
          <p:nvPr/>
        </p:nvGrpSpPr>
        <p:grpSpPr>
          <a:xfrm>
            <a:off x="5186326" y="1176596"/>
            <a:ext cx="100418" cy="467449"/>
            <a:chOff x="5186326" y="1033721"/>
            <a:chExt cx="100418" cy="467449"/>
          </a:xfrm>
        </p:grpSpPr>
        <p:sp>
          <p:nvSpPr>
            <p:cNvPr id="52" name="Oval 51"/>
            <p:cNvSpPr/>
            <p:nvPr/>
          </p:nvSpPr>
          <p:spPr>
            <a:xfrm>
              <a:off x="5186326" y="1400752"/>
              <a:ext cx="100418" cy="100418"/>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53" name="Straight Connector 52"/>
            <p:cNvCxnSpPr/>
            <p:nvPr/>
          </p:nvCxnSpPr>
          <p:spPr>
            <a:xfrm flipV="1">
              <a:off x="5239488" y="1033721"/>
              <a:ext cx="0" cy="383953"/>
            </a:xfrm>
            <a:prstGeom prst="line">
              <a:avLst/>
            </a:prstGeom>
            <a:ln w="12700" cmpd="sng">
              <a:solidFill>
                <a:srgbClr val="FFFFFF"/>
              </a:solidFill>
            </a:ln>
            <a:effectLst/>
          </p:spPr>
          <p:style>
            <a:lnRef idx="2">
              <a:schemeClr val="accent1"/>
            </a:lnRef>
            <a:fillRef idx="0">
              <a:schemeClr val="accent1"/>
            </a:fillRef>
            <a:effectRef idx="1">
              <a:schemeClr val="accent1"/>
            </a:effectRef>
            <a:fontRef idx="minor">
              <a:schemeClr val="tx1"/>
            </a:fontRef>
          </p:style>
        </p:cxnSp>
      </p:grpSp>
      <p:sp>
        <p:nvSpPr>
          <p:cNvPr id="55" name="Content Placeholder 1"/>
          <p:cNvSpPr txBox="1">
            <a:spLocks/>
          </p:cNvSpPr>
          <p:nvPr/>
        </p:nvSpPr>
        <p:spPr bwMode="auto">
          <a:xfrm>
            <a:off x="6289819" y="1423035"/>
            <a:ext cx="2198266" cy="920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marL="228600" indent="-168275" algn="l" defTabSz="228600" rtl="0" eaLnBrk="0" fontAlgn="base" hangingPunct="0">
              <a:spcBef>
                <a:spcPct val="0"/>
              </a:spcBef>
              <a:spcAft>
                <a:spcPts val="600"/>
              </a:spcAft>
              <a:buClr>
                <a:schemeClr val="accent1"/>
              </a:buClr>
              <a:buSzPct val="85000"/>
              <a:buFont typeface="Wingdings" pitchFamily="2" charset="2"/>
              <a:buChar char="§"/>
              <a:defRPr sz="2000" kern="1200">
                <a:solidFill>
                  <a:schemeClr val="tx1"/>
                </a:solidFill>
                <a:latin typeface="Arial" pitchFamily="34" charset="0"/>
                <a:ea typeface="ＭＳ Ｐゴシック" pitchFamily="-65" charset="-128"/>
                <a:cs typeface="Arial" pitchFamily="34" charset="0"/>
              </a:defRPr>
            </a:lvl1pPr>
            <a:lvl2pPr marL="631825" indent="-228600" algn="l" defTabSz="228600" rtl="0" eaLnBrk="0" fontAlgn="base" hangingPunct="0">
              <a:spcBef>
                <a:spcPct val="0"/>
              </a:spcBef>
              <a:spcAft>
                <a:spcPts val="600"/>
              </a:spcAft>
              <a:buSzPct val="85000"/>
              <a:buFont typeface="Arial" pitchFamily="34" charset="0"/>
              <a:buChar char="–"/>
              <a:defRPr kern="1200">
                <a:solidFill>
                  <a:schemeClr val="tx1"/>
                </a:solidFill>
                <a:latin typeface="Arial" pitchFamily="34" charset="0"/>
                <a:ea typeface="ＭＳ Ｐゴシック" pitchFamily="-65" charset="-128"/>
                <a:cs typeface="Arial" pitchFamily="34" charset="0"/>
              </a:defRPr>
            </a:lvl2pPr>
            <a:lvl3pPr marL="974725" indent="-174625" algn="l" defTabSz="228600" rtl="0" eaLnBrk="0" fontAlgn="base" hangingPunct="0">
              <a:spcBef>
                <a:spcPct val="0"/>
              </a:spcBef>
              <a:spcAft>
                <a:spcPts val="600"/>
              </a:spcAft>
              <a:buClr>
                <a:schemeClr val="accent1"/>
              </a:buClr>
              <a:buSzPct val="85000"/>
              <a:buFont typeface="Wingdings" pitchFamily="2" charset="2"/>
              <a:buChar char="§"/>
              <a:defRPr kern="1200">
                <a:solidFill>
                  <a:schemeClr val="tx1"/>
                </a:solidFill>
                <a:latin typeface="Arial" pitchFamily="34" charset="0"/>
                <a:ea typeface="ＭＳ Ｐゴシック" pitchFamily="-65" charset="-128"/>
                <a:cs typeface="Arial" pitchFamily="34" charset="0"/>
              </a:defRPr>
            </a:lvl3pPr>
            <a:lvl4pPr marL="1431925" indent="-228600" algn="l" defTabSz="228600" rtl="0" eaLnBrk="0" fontAlgn="base" hangingPunct="0">
              <a:spcBef>
                <a:spcPct val="0"/>
              </a:spcBef>
              <a:spcAft>
                <a:spcPts val="600"/>
              </a:spcAft>
              <a:buSzPct val="85000"/>
              <a:buFont typeface="Arial" pitchFamily="34" charset="0"/>
              <a:buChar char="–"/>
              <a:defRPr kern="1200">
                <a:solidFill>
                  <a:schemeClr val="tx1"/>
                </a:solidFill>
                <a:latin typeface="Arial" pitchFamily="34" charset="0"/>
                <a:ea typeface="ＭＳ Ｐゴシック" pitchFamily="-65" charset="-128"/>
                <a:cs typeface="Arial" pitchFamily="34" charset="0"/>
              </a:defRPr>
            </a:lvl4pPr>
            <a:lvl5pPr marL="1828800" indent="-168275" algn="l" rtl="0" eaLnBrk="0" fontAlgn="base" hangingPunct="0">
              <a:spcBef>
                <a:spcPct val="0"/>
              </a:spcBef>
              <a:spcAft>
                <a:spcPts val="600"/>
              </a:spcAft>
              <a:buClr>
                <a:srgbClr val="FF0000"/>
              </a:buClr>
              <a:buFont typeface="Arial" pitchFamily="34" charset="0"/>
              <a:buChar char="»"/>
              <a:defRPr sz="1400" kern="1200">
                <a:solidFill>
                  <a:schemeClr val="tx2"/>
                </a:solidFill>
                <a:latin typeface="Arial" pitchFamily="34" charset="0"/>
                <a:ea typeface="ＭＳ Ｐゴシック" pitchFamily="-65" charset="-128"/>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574675" lvl="1" indent="-171450" eaLnBrk="1" hangingPunct="1">
              <a:spcAft>
                <a:spcPts val="100"/>
              </a:spcAft>
              <a:buClr>
                <a:schemeClr val="accent1"/>
              </a:buClr>
              <a:buSzPct val="120000"/>
              <a:buFont typeface="Wingdings" pitchFamily="2" charset="2"/>
              <a:buChar char="§"/>
            </a:pPr>
            <a:r>
              <a:rPr lang="en-US" sz="1300" dirty="0" smtClean="0">
                <a:ea typeface="ＭＳ Ｐゴシック" pitchFamily="34" charset="-128"/>
              </a:rPr>
              <a:t>Industry standard, integrated platform for server-side Java computing.</a:t>
            </a:r>
            <a:endParaRPr lang="en-US" sz="1300" dirty="0">
              <a:ea typeface="ＭＳ Ｐゴシック" pitchFamily="34" charset="-128"/>
            </a:endParaRPr>
          </a:p>
          <a:p>
            <a:pPr marL="403225" lvl="1" indent="0" eaLnBrk="1" hangingPunct="1">
              <a:spcAft>
                <a:spcPts val="100"/>
              </a:spcAft>
              <a:buClr>
                <a:schemeClr val="accent1"/>
              </a:buClr>
              <a:buSzPct val="120000"/>
              <a:buNone/>
            </a:pPr>
            <a:r>
              <a:rPr lang="en-US" sz="1300" dirty="0" smtClean="0">
                <a:ea typeface="ＭＳ Ｐゴシック" pitchFamily="34" charset="-128"/>
              </a:rPr>
              <a:t/>
            </a:r>
            <a:br>
              <a:rPr lang="en-US" sz="1300" dirty="0" smtClean="0">
                <a:ea typeface="ＭＳ Ｐゴシック" pitchFamily="34" charset="-128"/>
              </a:rPr>
            </a:br>
            <a:endParaRPr lang="en-US" sz="1300" dirty="0" smtClean="0">
              <a:ea typeface="ＭＳ Ｐゴシック" pitchFamily="34" charset="-128"/>
            </a:endParaRPr>
          </a:p>
        </p:txBody>
      </p:sp>
      <p:pic>
        <p:nvPicPr>
          <p:cNvPr id="33" name="Picture 32" descr="Java.logo.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81745" y="2188411"/>
            <a:ext cx="662542" cy="1164968"/>
          </a:xfrm>
          <a:prstGeom prst="rect">
            <a:avLst/>
          </a:prstGeom>
        </p:spPr>
      </p:pic>
      <p:sp>
        <p:nvSpPr>
          <p:cNvPr id="48" name="Oval 47"/>
          <p:cNvSpPr/>
          <p:nvPr/>
        </p:nvSpPr>
        <p:spPr>
          <a:xfrm>
            <a:off x="3876485" y="1543611"/>
            <a:ext cx="100418" cy="100418"/>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49" name="Straight Connector 48"/>
          <p:cNvCxnSpPr/>
          <p:nvPr/>
        </p:nvCxnSpPr>
        <p:spPr>
          <a:xfrm flipV="1">
            <a:off x="3929647" y="1176580"/>
            <a:ext cx="0" cy="383953"/>
          </a:xfrm>
          <a:prstGeom prst="line">
            <a:avLst/>
          </a:prstGeom>
          <a:ln w="12700" cmpd="sng">
            <a:solidFill>
              <a:srgbClr val="FFFFFF"/>
            </a:solidFill>
          </a:ln>
          <a:effectLst/>
        </p:spPr>
        <p:style>
          <a:lnRef idx="2">
            <a:schemeClr val="accent1"/>
          </a:lnRef>
          <a:fillRef idx="0">
            <a:schemeClr val="accent1"/>
          </a:fillRef>
          <a:effectRef idx="1">
            <a:schemeClr val="accent1"/>
          </a:effectRef>
          <a:fontRef idx="minor">
            <a:schemeClr val="tx1"/>
          </a:fontRef>
        </p:style>
      </p:cxnSp>
      <p:cxnSp>
        <p:nvCxnSpPr>
          <p:cNvPr id="51" name="Straight Connector 50"/>
          <p:cNvCxnSpPr/>
          <p:nvPr/>
        </p:nvCxnSpPr>
        <p:spPr>
          <a:xfrm flipH="1">
            <a:off x="1833563" y="1176338"/>
            <a:ext cx="2090737"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67" name="Straight Connector 66"/>
          <p:cNvCxnSpPr/>
          <p:nvPr/>
        </p:nvCxnSpPr>
        <p:spPr>
          <a:xfrm>
            <a:off x="1833563" y="1176337"/>
            <a:ext cx="0" cy="195263"/>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68" name="Oval 67"/>
          <p:cNvSpPr/>
          <p:nvPr/>
        </p:nvSpPr>
        <p:spPr>
          <a:xfrm>
            <a:off x="3521221" y="3639422"/>
            <a:ext cx="100418" cy="100418"/>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71" name="Straight Connector 70"/>
          <p:cNvCxnSpPr/>
          <p:nvPr/>
        </p:nvCxnSpPr>
        <p:spPr>
          <a:xfrm flipH="1">
            <a:off x="3062655" y="3690014"/>
            <a:ext cx="451883" cy="0"/>
          </a:xfrm>
          <a:prstGeom prst="line">
            <a:avLst/>
          </a:prstGeom>
          <a:ln w="12700" cmpd="sng">
            <a:solidFill>
              <a:srgbClr val="FFFFFF"/>
            </a:solidFill>
          </a:ln>
          <a:effectLst/>
        </p:spPr>
        <p:style>
          <a:lnRef idx="2">
            <a:schemeClr val="accent1"/>
          </a:lnRef>
          <a:fillRef idx="0">
            <a:schemeClr val="accent1"/>
          </a:fillRef>
          <a:effectRef idx="1">
            <a:schemeClr val="accent1"/>
          </a:effectRef>
          <a:fontRef idx="minor">
            <a:schemeClr val="tx1"/>
          </a:fontRef>
        </p:style>
      </p:cxnSp>
      <p:cxnSp>
        <p:nvCxnSpPr>
          <p:cNvPr id="72" name="Straight Connector 71"/>
          <p:cNvCxnSpPr/>
          <p:nvPr/>
        </p:nvCxnSpPr>
        <p:spPr>
          <a:xfrm flipH="1">
            <a:off x="2732827" y="3690014"/>
            <a:ext cx="339650" cy="0"/>
          </a:xfrm>
          <a:prstGeom prst="line">
            <a:avLst/>
          </a:prstGeom>
          <a:ln w="12700" cmpd="sng">
            <a:solidFill>
              <a:schemeClr val="bg2">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73" name="Straight Connector 72"/>
          <p:cNvCxnSpPr/>
          <p:nvPr/>
        </p:nvCxnSpPr>
        <p:spPr>
          <a:xfrm flipH="1">
            <a:off x="5239092" y="1176322"/>
            <a:ext cx="2090737"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74" name="Straight Connector 73"/>
          <p:cNvCxnSpPr/>
          <p:nvPr/>
        </p:nvCxnSpPr>
        <p:spPr>
          <a:xfrm>
            <a:off x="7330049" y="1176321"/>
            <a:ext cx="0" cy="195263"/>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36" name="Oval 35"/>
          <p:cNvSpPr/>
          <p:nvPr/>
        </p:nvSpPr>
        <p:spPr bwMode="auto">
          <a:xfrm rot="18774601">
            <a:off x="2937035" y="1211919"/>
            <a:ext cx="3294600" cy="3294958"/>
          </a:xfrm>
          <a:prstGeom prst="ellipse">
            <a:avLst/>
          </a:prstGeom>
          <a:noFill/>
          <a:ln w="19050" cap="flat" cmpd="sng" algn="ctr">
            <a:noFill/>
            <a:prstDash val="solid"/>
            <a:round/>
            <a:headEnd type="none" w="med" len="med"/>
            <a:tailEnd type="none" w="med" len="med"/>
          </a:ln>
          <a:effectLst/>
          <a:scene3d>
            <a:camera prst="orthographicFront"/>
            <a:lightRig rig="threePt" dir="t"/>
          </a:scene3d>
          <a:sp3d>
            <a:bevelT/>
          </a:sp3d>
        </p:spPr>
        <p:txBody>
          <a:bodyPr spcFirstLastPara="1" wrap="none" anchor="ctr">
            <a:prstTxWarp prst="textArchDown">
              <a:avLst/>
            </a:prstTxWarp>
            <a:flatTx/>
          </a:bodyPr>
          <a:lstStyle/>
          <a:p>
            <a:pPr algn="ctr" eaLnBrk="1" hangingPunct="1">
              <a:lnSpc>
                <a:spcPct val="90000"/>
              </a:lnSpc>
              <a:defRPr/>
            </a:pPr>
            <a:r>
              <a:rPr lang="en-US" sz="1400" b="1" spc="50" dirty="0" smtClean="0">
                <a:solidFill>
                  <a:schemeClr val="bg1"/>
                </a:solidFill>
                <a:latin typeface="+mn-lt"/>
                <a:ea typeface="+mn-ea"/>
              </a:rPr>
              <a:t>Java FX</a:t>
            </a:r>
          </a:p>
        </p:txBody>
      </p:sp>
      <p:sp>
        <p:nvSpPr>
          <p:cNvPr id="38" name="Oval 37"/>
          <p:cNvSpPr/>
          <p:nvPr/>
        </p:nvSpPr>
        <p:spPr bwMode="auto">
          <a:xfrm rot="18719499">
            <a:off x="2932863" y="1139438"/>
            <a:ext cx="3294600" cy="3294958"/>
          </a:xfrm>
          <a:prstGeom prst="ellipse">
            <a:avLst/>
          </a:prstGeom>
          <a:noFill/>
          <a:ln w="19050" cap="flat" cmpd="sng" algn="ctr">
            <a:noFill/>
            <a:prstDash val="solid"/>
            <a:round/>
            <a:headEnd type="none" w="med" len="med"/>
            <a:tailEnd type="none" w="med" len="med"/>
          </a:ln>
          <a:effectLst/>
          <a:scene3d>
            <a:camera prst="orthographicFront"/>
            <a:lightRig rig="threePt" dir="t"/>
          </a:scene3d>
          <a:sp3d>
            <a:bevelT/>
          </a:sp3d>
        </p:spPr>
        <p:txBody>
          <a:bodyPr spcFirstLastPara="1" wrap="none" anchor="ctr">
            <a:prstTxWarp prst="textArchUp">
              <a:avLst>
                <a:gd name="adj" fmla="val 9969233"/>
              </a:avLst>
            </a:prstTxWarp>
            <a:flatTx/>
          </a:bodyPr>
          <a:lstStyle/>
          <a:p>
            <a:pPr algn="ctr" eaLnBrk="1" hangingPunct="1">
              <a:lnSpc>
                <a:spcPct val="90000"/>
              </a:lnSpc>
              <a:defRPr/>
            </a:pPr>
            <a:r>
              <a:rPr lang="en-US" sz="1400" b="1" spc="50" dirty="0" smtClean="0">
                <a:solidFill>
                  <a:schemeClr val="bg1"/>
                </a:solidFill>
                <a:latin typeface="+mn-lt"/>
                <a:ea typeface="+mn-ea"/>
              </a:rPr>
              <a:t>Java SE</a:t>
            </a:r>
          </a:p>
        </p:txBody>
      </p:sp>
      <p:sp>
        <p:nvSpPr>
          <p:cNvPr id="39" name="Oval 38"/>
          <p:cNvSpPr/>
          <p:nvPr/>
        </p:nvSpPr>
        <p:spPr bwMode="auto">
          <a:xfrm rot="2805594">
            <a:off x="2958268" y="1179655"/>
            <a:ext cx="3294600" cy="3294958"/>
          </a:xfrm>
          <a:prstGeom prst="ellipse">
            <a:avLst/>
          </a:prstGeom>
          <a:noFill/>
          <a:ln w="19050" cap="flat" cmpd="sng" algn="ctr">
            <a:noFill/>
            <a:prstDash val="solid"/>
            <a:round/>
            <a:headEnd type="none" w="med" len="med"/>
            <a:tailEnd type="none" w="med" len="med"/>
          </a:ln>
          <a:effectLst/>
          <a:scene3d>
            <a:camera prst="orthographicFront"/>
            <a:lightRig rig="threePt" dir="t"/>
          </a:scene3d>
          <a:sp3d>
            <a:bevelT/>
          </a:sp3d>
        </p:spPr>
        <p:txBody>
          <a:bodyPr spcFirstLastPara="1" wrap="none" anchor="ctr">
            <a:prstTxWarp prst="textArchUp">
              <a:avLst>
                <a:gd name="adj" fmla="val 9969233"/>
              </a:avLst>
            </a:prstTxWarp>
            <a:flatTx/>
          </a:bodyPr>
          <a:lstStyle/>
          <a:p>
            <a:pPr algn="ctr" eaLnBrk="1" hangingPunct="1">
              <a:lnSpc>
                <a:spcPct val="90000"/>
              </a:lnSpc>
              <a:defRPr/>
            </a:pPr>
            <a:r>
              <a:rPr lang="en-US" sz="1400" b="1" spc="50" dirty="0" smtClean="0">
                <a:solidFill>
                  <a:schemeClr val="bg1"/>
                </a:solidFill>
                <a:latin typeface="+mn-lt"/>
                <a:ea typeface="+mn-ea"/>
              </a:rPr>
              <a:t>Java EE</a:t>
            </a:r>
          </a:p>
        </p:txBody>
      </p:sp>
      <p:sp>
        <p:nvSpPr>
          <p:cNvPr id="45" name="Oval 44"/>
          <p:cNvSpPr/>
          <p:nvPr/>
        </p:nvSpPr>
        <p:spPr bwMode="auto">
          <a:xfrm rot="2653437">
            <a:off x="2876711" y="1164294"/>
            <a:ext cx="3294600" cy="3294958"/>
          </a:xfrm>
          <a:prstGeom prst="ellipse">
            <a:avLst/>
          </a:prstGeom>
          <a:noFill/>
          <a:ln w="19050" cap="flat" cmpd="sng" algn="ctr">
            <a:noFill/>
            <a:prstDash val="solid"/>
            <a:round/>
            <a:headEnd type="none" w="med" len="med"/>
            <a:tailEnd type="none" w="med" len="med"/>
          </a:ln>
          <a:effectLst/>
          <a:scene3d>
            <a:camera prst="orthographicFront"/>
            <a:lightRig rig="threePt" dir="t"/>
          </a:scene3d>
          <a:sp3d>
            <a:bevelT/>
          </a:sp3d>
        </p:spPr>
        <p:txBody>
          <a:bodyPr spcFirstLastPara="1" wrap="none" anchor="ctr">
            <a:prstTxWarp prst="textArchDown">
              <a:avLst/>
            </a:prstTxWarp>
            <a:flatTx/>
          </a:bodyPr>
          <a:lstStyle/>
          <a:p>
            <a:pPr algn="ctr" eaLnBrk="1" hangingPunct="1">
              <a:lnSpc>
                <a:spcPct val="90000"/>
              </a:lnSpc>
              <a:defRPr/>
            </a:pPr>
            <a:r>
              <a:rPr lang="en-US" sz="1400" b="1" spc="50" dirty="0" smtClean="0">
                <a:solidFill>
                  <a:schemeClr val="bg1"/>
                </a:solidFill>
                <a:latin typeface="+mn-lt"/>
                <a:ea typeface="+mn-ea"/>
              </a:rPr>
              <a:t>Java Embedded</a:t>
            </a:r>
          </a:p>
        </p:txBody>
      </p:sp>
      <p:sp>
        <p:nvSpPr>
          <p:cNvPr id="46" name="Content Placeholder 1"/>
          <p:cNvSpPr txBox="1">
            <a:spLocks/>
          </p:cNvSpPr>
          <p:nvPr/>
        </p:nvSpPr>
        <p:spPr bwMode="auto">
          <a:xfrm>
            <a:off x="182880" y="1423035"/>
            <a:ext cx="2397708" cy="1205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marL="228600" indent="-168275" algn="l" defTabSz="228600" rtl="0" eaLnBrk="0" fontAlgn="base" hangingPunct="0">
              <a:spcBef>
                <a:spcPct val="0"/>
              </a:spcBef>
              <a:spcAft>
                <a:spcPts val="600"/>
              </a:spcAft>
              <a:buClr>
                <a:schemeClr val="accent1"/>
              </a:buClr>
              <a:buSzPct val="85000"/>
              <a:buFont typeface="Wingdings" pitchFamily="2" charset="2"/>
              <a:buChar char="§"/>
              <a:defRPr sz="2000" kern="1200">
                <a:solidFill>
                  <a:schemeClr val="tx1"/>
                </a:solidFill>
                <a:latin typeface="Arial" pitchFamily="34" charset="0"/>
                <a:ea typeface="ＭＳ Ｐゴシック" pitchFamily="-65" charset="-128"/>
                <a:cs typeface="Arial" pitchFamily="34" charset="0"/>
              </a:defRPr>
            </a:lvl1pPr>
            <a:lvl2pPr marL="631825" indent="-228600" algn="l" defTabSz="228600" rtl="0" eaLnBrk="0" fontAlgn="base" hangingPunct="0">
              <a:spcBef>
                <a:spcPct val="0"/>
              </a:spcBef>
              <a:spcAft>
                <a:spcPts val="600"/>
              </a:spcAft>
              <a:buSzPct val="85000"/>
              <a:buFont typeface="Arial" pitchFamily="34" charset="0"/>
              <a:buChar char="–"/>
              <a:defRPr kern="1200">
                <a:solidFill>
                  <a:schemeClr val="tx1"/>
                </a:solidFill>
                <a:latin typeface="Arial" pitchFamily="34" charset="0"/>
                <a:ea typeface="ＭＳ Ｐゴシック" pitchFamily="-65" charset="-128"/>
                <a:cs typeface="Arial" pitchFamily="34" charset="0"/>
              </a:defRPr>
            </a:lvl2pPr>
            <a:lvl3pPr marL="974725" indent="-174625" algn="l" defTabSz="228600" rtl="0" eaLnBrk="0" fontAlgn="base" hangingPunct="0">
              <a:spcBef>
                <a:spcPct val="0"/>
              </a:spcBef>
              <a:spcAft>
                <a:spcPts val="600"/>
              </a:spcAft>
              <a:buClr>
                <a:schemeClr val="accent1"/>
              </a:buClr>
              <a:buSzPct val="85000"/>
              <a:buFont typeface="Wingdings" pitchFamily="2" charset="2"/>
              <a:buChar char="§"/>
              <a:defRPr kern="1200">
                <a:solidFill>
                  <a:schemeClr val="tx1"/>
                </a:solidFill>
                <a:latin typeface="Arial" pitchFamily="34" charset="0"/>
                <a:ea typeface="ＭＳ Ｐゴシック" pitchFamily="-65" charset="-128"/>
                <a:cs typeface="Arial" pitchFamily="34" charset="0"/>
              </a:defRPr>
            </a:lvl3pPr>
            <a:lvl4pPr marL="1431925" indent="-228600" algn="l" defTabSz="228600" rtl="0" eaLnBrk="0" fontAlgn="base" hangingPunct="0">
              <a:spcBef>
                <a:spcPct val="0"/>
              </a:spcBef>
              <a:spcAft>
                <a:spcPts val="600"/>
              </a:spcAft>
              <a:buSzPct val="85000"/>
              <a:buFont typeface="Arial" pitchFamily="34" charset="0"/>
              <a:buChar char="–"/>
              <a:defRPr kern="1200">
                <a:solidFill>
                  <a:schemeClr val="tx1"/>
                </a:solidFill>
                <a:latin typeface="Arial" pitchFamily="34" charset="0"/>
                <a:ea typeface="ＭＳ Ｐゴシック" pitchFamily="-65" charset="-128"/>
                <a:cs typeface="Arial" pitchFamily="34" charset="0"/>
              </a:defRPr>
            </a:lvl4pPr>
            <a:lvl5pPr marL="1828800" indent="-168275" algn="l" rtl="0" eaLnBrk="0" fontAlgn="base" hangingPunct="0">
              <a:spcBef>
                <a:spcPct val="0"/>
              </a:spcBef>
              <a:spcAft>
                <a:spcPts val="600"/>
              </a:spcAft>
              <a:buClr>
                <a:srgbClr val="FF0000"/>
              </a:buClr>
              <a:buFont typeface="Arial" pitchFamily="34" charset="0"/>
              <a:buChar char="»"/>
              <a:defRPr sz="1400" kern="1200">
                <a:solidFill>
                  <a:schemeClr val="tx2"/>
                </a:solidFill>
                <a:latin typeface="Arial" pitchFamily="34" charset="0"/>
                <a:ea typeface="ＭＳ Ｐゴシック" pitchFamily="-65" charset="-128"/>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574675" lvl="1" indent="-171450" eaLnBrk="1" hangingPunct="1">
              <a:spcAft>
                <a:spcPts val="100"/>
              </a:spcAft>
              <a:buClr>
                <a:schemeClr val="accent1">
                  <a:lumMod val="50000"/>
                </a:schemeClr>
              </a:buClr>
              <a:buSzPct val="120000"/>
              <a:buFont typeface="Wingdings" pitchFamily="2" charset="2"/>
              <a:buChar char="§"/>
            </a:pPr>
            <a:r>
              <a:rPr lang="en-US" sz="1300" dirty="0" smtClean="0"/>
              <a:t>Develop and deploy </a:t>
            </a:r>
            <a:r>
              <a:rPr lang="en-US" sz="1300" dirty="0" err="1" smtClean="0"/>
              <a:t>performant</a:t>
            </a:r>
            <a:r>
              <a:rPr lang="en-US" sz="1300" dirty="0" smtClean="0"/>
              <a:t> and secure applications across heterogeneous server environments.</a:t>
            </a:r>
            <a:endParaRPr lang="en-US" sz="1300" dirty="0">
              <a:ea typeface="ＭＳ Ｐゴシック" pitchFamily="34" charset="-128"/>
            </a:endParaRPr>
          </a:p>
          <a:p>
            <a:pPr marL="574675" lvl="1" indent="-171450" eaLnBrk="1" hangingPunct="1">
              <a:spcAft>
                <a:spcPts val="100"/>
              </a:spcAft>
              <a:buClr>
                <a:schemeClr val="accent1">
                  <a:lumMod val="50000"/>
                </a:schemeClr>
              </a:buClr>
              <a:buSzPct val="120000"/>
              <a:buFont typeface="Wingdings" pitchFamily="2" charset="2"/>
              <a:buChar char="§"/>
            </a:pPr>
            <a:endParaRPr lang="en-US" sz="1300" dirty="0" smtClean="0">
              <a:ea typeface="ＭＳ Ｐゴシック" pitchFamily="34" charset="-128"/>
            </a:endParaRPr>
          </a:p>
        </p:txBody>
      </p:sp>
    </p:spTree>
    <p:extLst>
      <p:ext uri="{BB962C8B-B14F-4D97-AF65-F5344CB8AC3E}">
        <p14:creationId xmlns:p14="http://schemas.microsoft.com/office/powerpoint/2010/main" val="2843779378"/>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uzzle.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600" y="1371600"/>
            <a:ext cx="8637456" cy="2913694"/>
          </a:xfrm>
          <a:prstGeom prst="rect">
            <a:avLst/>
          </a:prstGeom>
          <a:effectLst/>
        </p:spPr>
      </p:pic>
      <p:grpSp>
        <p:nvGrpSpPr>
          <p:cNvPr id="78852" name="Group 10"/>
          <p:cNvGrpSpPr>
            <a:grpSpLocks/>
          </p:cNvGrpSpPr>
          <p:nvPr/>
        </p:nvGrpSpPr>
        <p:grpSpPr bwMode="auto">
          <a:xfrm>
            <a:off x="6764338" y="4645025"/>
            <a:ext cx="2038350" cy="457200"/>
            <a:chOff x="0" y="0"/>
            <a:chExt cx="1284" cy="288"/>
          </a:xfrm>
        </p:grpSpPr>
        <p:pic>
          <p:nvPicPr>
            <p:cNvPr id="78868"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3" y="109"/>
              <a:ext cx="581" cy="1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a:solidFill>
                    <a:srgbClr val="000000"/>
                  </a:solidFill>
                  <a:round/>
                  <a:headEnd/>
                  <a:tailEnd/>
                </a14:hiddenLine>
              </a:ext>
            </a:extLst>
          </p:spPr>
        </p:pic>
        <p:pic>
          <p:nvPicPr>
            <p:cNvPr id="78869" name="Picture 9"/>
            <p:cNvPicPr>
              <a:picLocks noChangeAspect="1" noChangeArrowheads="1"/>
            </p:cNvPicPr>
            <p:nvPr/>
          </p:nvPicPr>
          <p:blipFill>
            <a:blip r:embed="rId5">
              <a:extLst>
                <a:ext uri="{28A0092B-C50C-407E-A947-70E740481C1C}">
                  <a14:useLocalDpi xmlns:a14="http://schemas.microsoft.com/office/drawing/2010/main" val="0"/>
                </a:ext>
              </a:extLst>
            </a:blip>
            <a:srcRect t="14159" b="15044"/>
            <a:stretch>
              <a:fillRect/>
            </a:stretch>
          </p:blipFill>
          <p:spPr bwMode="auto">
            <a:xfrm>
              <a:off x="0" y="0"/>
              <a:ext cx="597" cy="2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a:solidFill>
                    <a:srgbClr val="000000"/>
                  </a:solidFill>
                  <a:round/>
                  <a:headEnd/>
                  <a:tailEnd/>
                </a14:hiddenLine>
              </a:ext>
            </a:extLst>
          </p:spPr>
        </p:pic>
      </p:grpSp>
      <p:sp>
        <p:nvSpPr>
          <p:cNvPr id="78853" name="Rectangle 11"/>
          <p:cNvSpPr>
            <a:spLocks noGrp="1" noChangeArrowheads="1"/>
          </p:cNvSpPr>
          <p:nvPr>
            <p:ph type="title"/>
          </p:nvPr>
        </p:nvSpPr>
        <p:spPr>
          <a:effectLst/>
        </p:spPr>
        <p:txBody>
          <a:bodyPr/>
          <a:lstStyle/>
          <a:p>
            <a:pPr eaLnBrk="1" hangingPunct="1"/>
            <a:r>
              <a:rPr lang="en-US" dirty="0" smtClean="0">
                <a:ea typeface="ＭＳ Ｐゴシック" pitchFamily="34" charset="-128"/>
                <a:sym typeface="Arial" pitchFamily="34" charset="0"/>
              </a:rPr>
              <a:t>And There Is More – Java EE Next Steps</a:t>
            </a:r>
            <a:endParaRPr lang="en-US" dirty="0" smtClean="0">
              <a:ea typeface="ヒラギノ角ゴ ProN W3" charset="-128"/>
              <a:sym typeface="Arial" pitchFamily="34" charset="0"/>
            </a:endParaRPr>
          </a:p>
        </p:txBody>
      </p:sp>
      <p:sp>
        <p:nvSpPr>
          <p:cNvPr id="78855" name="Rectangle 12"/>
          <p:cNvSpPr>
            <a:spLocks noGrp="1" noChangeArrowheads="1"/>
          </p:cNvSpPr>
          <p:nvPr>
            <p:ph type="body" sz="quarter" idx="4294967295"/>
          </p:nvPr>
        </p:nvSpPr>
        <p:spPr>
          <a:xfrm>
            <a:off x="749300" y="698500"/>
            <a:ext cx="8229600" cy="304800"/>
          </a:xfrm>
          <a:effectLst/>
        </p:spPr>
        <p:txBody>
          <a:bodyPr/>
          <a:lstStyle/>
          <a:p>
            <a:pPr marL="60325" indent="0" eaLnBrk="1" hangingPunct="1">
              <a:spcAft>
                <a:spcPct val="0"/>
              </a:spcAft>
              <a:buNone/>
            </a:pPr>
            <a:r>
              <a:rPr lang="en-US" b="1" dirty="0" smtClean="0">
                <a:solidFill>
                  <a:srgbClr val="5382A1"/>
                </a:solidFill>
                <a:ea typeface="ＭＳ Ｐゴシック" pitchFamily="34" charset="-128"/>
              </a:rPr>
              <a:t>Cloud, Thin Server Architecture, </a:t>
            </a:r>
            <a:r>
              <a:rPr lang="en-US" b="1" dirty="0" err="1" smtClean="0">
                <a:solidFill>
                  <a:srgbClr val="5382A1"/>
                </a:solidFill>
                <a:ea typeface="ＭＳ Ｐゴシック" pitchFamily="34" charset="-128"/>
              </a:rPr>
              <a:t>NoSQL</a:t>
            </a:r>
            <a:r>
              <a:rPr lang="en-US" b="1" dirty="0" smtClean="0">
                <a:solidFill>
                  <a:srgbClr val="5382A1"/>
                </a:solidFill>
                <a:ea typeface="ＭＳ Ｐゴシック" pitchFamily="34" charset="-128"/>
              </a:rPr>
              <a:t> and More!</a:t>
            </a:r>
          </a:p>
          <a:p>
            <a:pPr eaLnBrk="1" hangingPunct="1">
              <a:spcAft>
                <a:spcPct val="0"/>
              </a:spcAft>
            </a:pPr>
            <a:endParaRPr lang="en-US" dirty="0" smtClean="0">
              <a:solidFill>
                <a:srgbClr val="5382A1"/>
              </a:solidFill>
              <a:ea typeface="ＭＳ Ｐゴシック" pitchFamily="34" charset="-128"/>
            </a:endParaRPr>
          </a:p>
        </p:txBody>
      </p:sp>
      <p:pic>
        <p:nvPicPr>
          <p:cNvPr id="78856" name="Picture 26"/>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015288" y="4668838"/>
            <a:ext cx="703262" cy="873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TextBox 23"/>
          <p:cNvSpPr txBox="1">
            <a:spLocks noChangeArrowheads="1"/>
          </p:cNvSpPr>
          <p:nvPr/>
        </p:nvSpPr>
        <p:spPr bwMode="auto">
          <a:xfrm>
            <a:off x="3717363" y="2280102"/>
            <a:ext cx="2062823" cy="69468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ctr" eaLnBrk="1" hangingPunct="1"/>
            <a:r>
              <a:rPr lang="en-US" b="1" dirty="0">
                <a:solidFill>
                  <a:schemeClr val="bg1"/>
                </a:solidFill>
              </a:rPr>
              <a:t>Java </a:t>
            </a:r>
            <a:r>
              <a:rPr lang="en-US" b="1" dirty="0" smtClean="0">
                <a:solidFill>
                  <a:schemeClr val="bg1"/>
                </a:solidFill>
              </a:rPr>
              <a:t>EE </a:t>
            </a:r>
            <a:br>
              <a:rPr lang="en-US" b="1" dirty="0" smtClean="0">
                <a:solidFill>
                  <a:schemeClr val="bg1"/>
                </a:solidFill>
              </a:rPr>
            </a:br>
            <a:r>
              <a:rPr lang="en-US" b="1" dirty="0" smtClean="0">
                <a:solidFill>
                  <a:schemeClr val="bg1"/>
                </a:solidFill>
              </a:rPr>
              <a:t>Next Steps</a:t>
            </a:r>
            <a:endParaRPr lang="en-US" b="1" dirty="0">
              <a:solidFill>
                <a:schemeClr val="bg1"/>
              </a:solidFill>
            </a:endParaRPr>
          </a:p>
        </p:txBody>
      </p:sp>
      <p:sp>
        <p:nvSpPr>
          <p:cNvPr id="25" name="TextBox 24"/>
          <p:cNvSpPr txBox="1">
            <a:spLocks noChangeArrowheads="1"/>
          </p:cNvSpPr>
          <p:nvPr/>
        </p:nvSpPr>
        <p:spPr bwMode="auto">
          <a:xfrm>
            <a:off x="2785472" y="3076976"/>
            <a:ext cx="1919417" cy="4772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ctr" eaLnBrk="1" hangingPunct="1"/>
            <a:r>
              <a:rPr lang="en-US" sz="1600" b="1" dirty="0" err="1"/>
              <a:t>PaaS</a:t>
            </a:r>
            <a:endParaRPr lang="en-US" sz="1600" b="1" dirty="0"/>
          </a:p>
          <a:p>
            <a:pPr algn="ctr" eaLnBrk="1" hangingPunct="1"/>
            <a:r>
              <a:rPr lang="en-US" sz="1600" b="1" dirty="0"/>
              <a:t>Enablement</a:t>
            </a:r>
          </a:p>
        </p:txBody>
      </p:sp>
      <p:sp>
        <p:nvSpPr>
          <p:cNvPr id="26" name="TextBox 25"/>
          <p:cNvSpPr txBox="1">
            <a:spLocks noChangeArrowheads="1"/>
          </p:cNvSpPr>
          <p:nvPr/>
        </p:nvSpPr>
        <p:spPr bwMode="auto">
          <a:xfrm>
            <a:off x="3328768" y="1671948"/>
            <a:ext cx="1435908" cy="41128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ctr" eaLnBrk="1" hangingPunct="1"/>
            <a:r>
              <a:rPr lang="en-US" sz="1600" b="1" dirty="0"/>
              <a:t>Multi-</a:t>
            </a:r>
          </a:p>
          <a:p>
            <a:pPr algn="ctr" eaLnBrk="1" hangingPunct="1"/>
            <a:r>
              <a:rPr lang="en-US" sz="1600" b="1" dirty="0" smtClean="0"/>
              <a:t>Tenancy</a:t>
            </a:r>
            <a:endParaRPr lang="en-US" sz="1600" b="1" dirty="0"/>
          </a:p>
        </p:txBody>
      </p:sp>
      <p:sp>
        <p:nvSpPr>
          <p:cNvPr id="27" name="TextBox 26"/>
          <p:cNvSpPr txBox="1">
            <a:spLocks noChangeArrowheads="1"/>
          </p:cNvSpPr>
          <p:nvPr/>
        </p:nvSpPr>
        <p:spPr bwMode="auto">
          <a:xfrm>
            <a:off x="5289648" y="1713048"/>
            <a:ext cx="1523753" cy="27029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ctr" eaLnBrk="1" hangingPunct="1"/>
            <a:r>
              <a:rPr lang="en-US" sz="1600" b="1" dirty="0" err="1"/>
              <a:t>NoSQL</a:t>
            </a:r>
            <a:endParaRPr lang="en-US" sz="1600" b="1" dirty="0"/>
          </a:p>
        </p:txBody>
      </p:sp>
      <p:sp>
        <p:nvSpPr>
          <p:cNvPr id="28" name="TextBox 27"/>
          <p:cNvSpPr txBox="1">
            <a:spLocks noChangeArrowheads="1"/>
          </p:cNvSpPr>
          <p:nvPr/>
        </p:nvSpPr>
        <p:spPr bwMode="auto">
          <a:xfrm>
            <a:off x="1445426" y="1999103"/>
            <a:ext cx="1315229" cy="27029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ctr" eaLnBrk="1" hangingPunct="1"/>
            <a:r>
              <a:rPr lang="en-US" sz="1600" b="1" dirty="0"/>
              <a:t>JSON-B</a:t>
            </a:r>
          </a:p>
        </p:txBody>
      </p:sp>
      <p:sp>
        <p:nvSpPr>
          <p:cNvPr id="29" name="TextBox 28"/>
          <p:cNvSpPr txBox="1">
            <a:spLocks noChangeArrowheads="1"/>
          </p:cNvSpPr>
          <p:nvPr/>
        </p:nvSpPr>
        <p:spPr bwMode="auto">
          <a:xfrm>
            <a:off x="923795" y="2561359"/>
            <a:ext cx="1919417" cy="38612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ctr" eaLnBrk="1" hangingPunct="1">
              <a:lnSpc>
                <a:spcPts val="1300"/>
              </a:lnSpc>
            </a:pPr>
            <a:r>
              <a:rPr lang="en-US" sz="1600" b="1" dirty="0"/>
              <a:t>State</a:t>
            </a:r>
            <a:br>
              <a:rPr lang="en-US" sz="1600" b="1" dirty="0"/>
            </a:br>
            <a:r>
              <a:rPr lang="en-US" sz="1600" b="1" dirty="0"/>
              <a:t>Management</a:t>
            </a:r>
          </a:p>
        </p:txBody>
      </p:sp>
      <p:sp>
        <p:nvSpPr>
          <p:cNvPr id="30" name="TextBox 29"/>
          <p:cNvSpPr txBox="1">
            <a:spLocks noChangeArrowheads="1"/>
          </p:cNvSpPr>
          <p:nvPr/>
        </p:nvSpPr>
        <p:spPr bwMode="auto">
          <a:xfrm>
            <a:off x="5792844" y="3109085"/>
            <a:ext cx="1435908" cy="25234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ctr" eaLnBrk="1" hangingPunct="1"/>
            <a:r>
              <a:rPr lang="en-US" sz="1600" b="1" dirty="0" smtClean="0"/>
              <a:t>Thin Server</a:t>
            </a:r>
            <a:br>
              <a:rPr lang="en-US" sz="1600" b="1" dirty="0" smtClean="0"/>
            </a:br>
            <a:r>
              <a:rPr lang="en-US" sz="1600" b="1" dirty="0" smtClean="0"/>
              <a:t>Architecture</a:t>
            </a:r>
            <a:endParaRPr lang="en-US" sz="1600" b="1" dirty="0"/>
          </a:p>
        </p:txBody>
      </p:sp>
      <p:sp>
        <p:nvSpPr>
          <p:cNvPr id="31" name="TextBox 30"/>
          <p:cNvSpPr txBox="1">
            <a:spLocks noChangeArrowheads="1"/>
          </p:cNvSpPr>
          <p:nvPr/>
        </p:nvSpPr>
        <p:spPr bwMode="auto">
          <a:xfrm>
            <a:off x="6430843" y="2141893"/>
            <a:ext cx="2277565" cy="27029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r>
              <a:rPr lang="en-US" sz="1600" b="1" dirty="0"/>
              <a:t>Concurrency</a:t>
            </a:r>
          </a:p>
        </p:txBody>
      </p:sp>
      <p:sp>
        <p:nvSpPr>
          <p:cNvPr id="32" name="TextBox 31"/>
          <p:cNvSpPr txBox="1">
            <a:spLocks noChangeArrowheads="1"/>
          </p:cNvSpPr>
          <p:nvPr/>
        </p:nvSpPr>
        <p:spPr bwMode="auto">
          <a:xfrm>
            <a:off x="6911436" y="2717050"/>
            <a:ext cx="1606517" cy="27029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ctr" eaLnBrk="1" hangingPunct="1"/>
            <a:r>
              <a:rPr lang="en-US" sz="1600" b="1" dirty="0"/>
              <a:t>Storage</a:t>
            </a:r>
          </a:p>
        </p:txBody>
      </p:sp>
    </p:spTree>
    <p:extLst>
      <p:ext uri="{BB962C8B-B14F-4D97-AF65-F5344CB8AC3E}">
        <p14:creationId xmlns:p14="http://schemas.microsoft.com/office/powerpoint/2010/main" val="422786073"/>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3"/>
          <p:cNvSpPr>
            <a:spLocks noGrp="1"/>
          </p:cNvSpPr>
          <p:nvPr>
            <p:ph type="title"/>
          </p:nvPr>
        </p:nvSpPr>
        <p:spPr>
          <a:xfrm>
            <a:off x="5232400" y="1268708"/>
            <a:ext cx="4098151" cy="550566"/>
          </a:xfrm>
        </p:spPr>
        <p:txBody>
          <a:bodyPr/>
          <a:lstStyle/>
          <a:p>
            <a:r>
              <a:rPr lang="en-US" sz="4400" dirty="0" smtClean="0">
                <a:solidFill>
                  <a:schemeClr val="accent1"/>
                </a:solidFill>
                <a:effectLst>
                  <a:outerShdw blurRad="50800" dist="38100" dir="2700000" algn="tl" rotWithShape="0">
                    <a:srgbClr val="000000">
                      <a:alpha val="25000"/>
                    </a:srgbClr>
                  </a:outerShdw>
                </a:effectLst>
              </a:rPr>
              <a:t>DOWNLOAD</a:t>
            </a:r>
            <a:endParaRPr lang="en-US" sz="4000" dirty="0">
              <a:solidFill>
                <a:schemeClr val="accent1"/>
              </a:solidFill>
              <a:effectLst>
                <a:outerShdw blurRad="50800" dist="38100" dir="2700000" algn="tl" rotWithShape="0">
                  <a:srgbClr val="000000">
                    <a:alpha val="25000"/>
                  </a:srgbClr>
                </a:outerShdw>
              </a:effectLst>
            </a:endParaRPr>
          </a:p>
        </p:txBody>
      </p:sp>
      <p:sp>
        <p:nvSpPr>
          <p:cNvPr id="9" name="Title 6"/>
          <p:cNvSpPr txBox="1">
            <a:spLocks/>
          </p:cNvSpPr>
          <p:nvPr/>
        </p:nvSpPr>
        <p:spPr bwMode="auto">
          <a:xfrm>
            <a:off x="5232400" y="1869546"/>
            <a:ext cx="5027612" cy="652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algn="l" defTabSz="914400" rtl="0" eaLnBrk="1" fontAlgn="base" latinLnBrk="0" hangingPunct="1">
              <a:lnSpc>
                <a:spcPct val="90000"/>
              </a:lnSpc>
              <a:spcBef>
                <a:spcPct val="0"/>
              </a:spcBef>
              <a:spcAft>
                <a:spcPct val="0"/>
              </a:spcAft>
              <a:buNone/>
              <a:defRPr lang="en-US" sz="2800" b="1" kern="1200" dirty="0">
                <a:ln w="0">
                  <a:noFill/>
                </a:ln>
                <a:solidFill>
                  <a:schemeClr val="tx1"/>
                </a:solidFill>
                <a:effectLst/>
                <a:latin typeface="Arial" pitchFamily="34" charset="0"/>
                <a:ea typeface="+mj-ea"/>
                <a:cs typeface="Arial" pitchFamily="34" charset="0"/>
              </a:defRPr>
            </a:lvl1pPr>
            <a:lvl2pPr algn="l" rtl="0" eaLnBrk="0" fontAlgn="base" hangingPunct="0">
              <a:lnSpc>
                <a:spcPct val="90000"/>
              </a:lnSpc>
              <a:spcBef>
                <a:spcPct val="0"/>
              </a:spcBef>
              <a:spcAft>
                <a:spcPct val="0"/>
              </a:spcAft>
              <a:defRPr sz="2800" b="1">
                <a:solidFill>
                  <a:schemeClr val="tx1"/>
                </a:solidFill>
                <a:latin typeface="Arial" pitchFamily="-65" charset="0"/>
                <a:ea typeface="ＭＳ Ｐゴシック" pitchFamily="-65" charset="-128"/>
                <a:cs typeface="Arial" pitchFamily="-65" charset="0"/>
              </a:defRPr>
            </a:lvl2pPr>
            <a:lvl3pPr algn="l" rtl="0" eaLnBrk="0" fontAlgn="base" hangingPunct="0">
              <a:lnSpc>
                <a:spcPct val="90000"/>
              </a:lnSpc>
              <a:spcBef>
                <a:spcPct val="0"/>
              </a:spcBef>
              <a:spcAft>
                <a:spcPct val="0"/>
              </a:spcAft>
              <a:defRPr sz="2800" b="1">
                <a:solidFill>
                  <a:schemeClr val="tx1"/>
                </a:solidFill>
                <a:latin typeface="Arial" pitchFamily="-65" charset="0"/>
                <a:ea typeface="ＭＳ Ｐゴシック" pitchFamily="-65" charset="-128"/>
                <a:cs typeface="Arial" pitchFamily="-65" charset="0"/>
              </a:defRPr>
            </a:lvl3pPr>
            <a:lvl4pPr algn="l" rtl="0" eaLnBrk="0" fontAlgn="base" hangingPunct="0">
              <a:lnSpc>
                <a:spcPct val="90000"/>
              </a:lnSpc>
              <a:spcBef>
                <a:spcPct val="0"/>
              </a:spcBef>
              <a:spcAft>
                <a:spcPct val="0"/>
              </a:spcAft>
              <a:defRPr sz="2800" b="1">
                <a:solidFill>
                  <a:schemeClr val="tx1"/>
                </a:solidFill>
                <a:latin typeface="Arial" pitchFamily="-65" charset="0"/>
                <a:ea typeface="ＭＳ Ｐゴシック" pitchFamily="-65" charset="-128"/>
                <a:cs typeface="Arial" pitchFamily="-65" charset="0"/>
              </a:defRPr>
            </a:lvl4pPr>
            <a:lvl5pPr algn="l" rtl="0" eaLnBrk="0" fontAlgn="base" hangingPunct="0">
              <a:lnSpc>
                <a:spcPct val="90000"/>
              </a:lnSpc>
              <a:spcBef>
                <a:spcPct val="0"/>
              </a:spcBef>
              <a:spcAft>
                <a:spcPct val="0"/>
              </a:spcAft>
              <a:defRPr sz="2800" b="1">
                <a:solidFill>
                  <a:schemeClr val="tx1"/>
                </a:solidFill>
                <a:latin typeface="Arial" pitchFamily="-65" charset="0"/>
                <a:ea typeface="ＭＳ Ｐゴシック" pitchFamily="-65" charset="-128"/>
                <a:cs typeface="Arial" pitchFamily="-65" charset="0"/>
              </a:defRPr>
            </a:lvl5pPr>
            <a:lvl6pPr marL="457200" algn="l" rtl="0" fontAlgn="base">
              <a:lnSpc>
                <a:spcPct val="90000"/>
              </a:lnSpc>
              <a:spcBef>
                <a:spcPct val="0"/>
              </a:spcBef>
              <a:spcAft>
                <a:spcPct val="0"/>
              </a:spcAft>
              <a:defRPr sz="2800" b="1">
                <a:solidFill>
                  <a:schemeClr val="tx1"/>
                </a:solidFill>
                <a:latin typeface="Arial" pitchFamily="-65" charset="0"/>
                <a:ea typeface="ＭＳ Ｐゴシック" pitchFamily="-65" charset="-128"/>
              </a:defRPr>
            </a:lvl6pPr>
            <a:lvl7pPr marL="914400" algn="l" rtl="0" fontAlgn="base">
              <a:lnSpc>
                <a:spcPct val="90000"/>
              </a:lnSpc>
              <a:spcBef>
                <a:spcPct val="0"/>
              </a:spcBef>
              <a:spcAft>
                <a:spcPct val="0"/>
              </a:spcAft>
              <a:defRPr sz="2800" b="1">
                <a:solidFill>
                  <a:schemeClr val="tx1"/>
                </a:solidFill>
                <a:latin typeface="Arial" pitchFamily="-65" charset="0"/>
                <a:ea typeface="ＭＳ Ｐゴシック" pitchFamily="-65" charset="-128"/>
              </a:defRPr>
            </a:lvl7pPr>
            <a:lvl8pPr marL="1371600" algn="l" rtl="0" fontAlgn="base">
              <a:lnSpc>
                <a:spcPct val="90000"/>
              </a:lnSpc>
              <a:spcBef>
                <a:spcPct val="0"/>
              </a:spcBef>
              <a:spcAft>
                <a:spcPct val="0"/>
              </a:spcAft>
              <a:defRPr sz="2800" b="1">
                <a:solidFill>
                  <a:schemeClr val="tx1"/>
                </a:solidFill>
                <a:latin typeface="Arial" pitchFamily="-65" charset="0"/>
                <a:ea typeface="ＭＳ Ｐゴシック" pitchFamily="-65" charset="-128"/>
              </a:defRPr>
            </a:lvl8pPr>
            <a:lvl9pPr marL="1828800" algn="l" rtl="0" fontAlgn="base">
              <a:lnSpc>
                <a:spcPct val="90000"/>
              </a:lnSpc>
              <a:spcBef>
                <a:spcPct val="0"/>
              </a:spcBef>
              <a:spcAft>
                <a:spcPct val="0"/>
              </a:spcAft>
              <a:defRPr sz="2800" b="1">
                <a:solidFill>
                  <a:schemeClr val="tx1"/>
                </a:solidFill>
                <a:latin typeface="Arial" pitchFamily="-65" charset="0"/>
                <a:ea typeface="ＭＳ Ｐゴシック" pitchFamily="-65" charset="-128"/>
              </a:defRPr>
            </a:lvl9pPr>
          </a:lstStyle>
          <a:p>
            <a:r>
              <a:rPr lang="en-US" sz="3200" dirty="0" smtClean="0">
                <a:solidFill>
                  <a:schemeClr val="bg2">
                    <a:lumMod val="50000"/>
                  </a:schemeClr>
                </a:solidFill>
                <a:effectLst>
                  <a:outerShdw blurRad="50800" dist="38100" dir="2700000" algn="tl" rotWithShape="0">
                    <a:srgbClr val="000000">
                      <a:alpha val="25000"/>
                    </a:srgbClr>
                  </a:outerShdw>
                </a:effectLst>
                <a:ea typeface="ＭＳ Ｐゴシック" pitchFamily="34" charset="-128"/>
              </a:rPr>
              <a:t>Java EE 7 SDK</a:t>
            </a:r>
          </a:p>
        </p:txBody>
      </p:sp>
      <p:sp>
        <p:nvSpPr>
          <p:cNvPr id="10" name="Text Placeholder 7"/>
          <p:cNvSpPr>
            <a:spLocks noGrp="1"/>
          </p:cNvSpPr>
          <p:nvPr>
            <p:ph type="body" sz="quarter" idx="13"/>
          </p:nvPr>
        </p:nvSpPr>
        <p:spPr>
          <a:xfrm>
            <a:off x="5232400" y="2368550"/>
            <a:ext cx="5166784" cy="1755775"/>
          </a:xfrm>
        </p:spPr>
        <p:txBody>
          <a:bodyPr/>
          <a:lstStyle/>
          <a:p>
            <a:pPr marL="0" indent="0" eaLnBrk="1" hangingPunct="1">
              <a:spcAft>
                <a:spcPct val="0"/>
              </a:spcAft>
              <a:buNone/>
            </a:pPr>
            <a:r>
              <a:rPr lang="en-US" sz="2600" dirty="0" smtClean="0">
                <a:solidFill>
                  <a:schemeClr val="accent3">
                    <a:lumMod val="75000"/>
                  </a:schemeClr>
                </a:solidFill>
                <a:effectLst>
                  <a:outerShdw blurRad="50800" dist="38100" dir="2700000" algn="tl" rotWithShape="0">
                    <a:srgbClr val="000000">
                      <a:alpha val="25000"/>
                    </a:srgbClr>
                  </a:outerShdw>
                </a:effectLst>
              </a:rPr>
              <a:t>oracle.com/</a:t>
            </a:r>
            <a:r>
              <a:rPr lang="en-US" sz="2600" dirty="0" err="1" smtClean="0">
                <a:solidFill>
                  <a:schemeClr val="accent3">
                    <a:lumMod val="75000"/>
                  </a:schemeClr>
                </a:solidFill>
                <a:effectLst>
                  <a:outerShdw blurRad="50800" dist="38100" dir="2700000" algn="tl" rotWithShape="0">
                    <a:srgbClr val="000000">
                      <a:alpha val="25000"/>
                    </a:srgbClr>
                  </a:outerShdw>
                </a:effectLst>
              </a:rPr>
              <a:t>javaee</a:t>
            </a:r>
            <a:r>
              <a:rPr lang="en-US" sz="1200" dirty="0" smtClean="0">
                <a:solidFill>
                  <a:schemeClr val="accent3">
                    <a:lumMod val="75000"/>
                  </a:schemeClr>
                </a:solidFill>
                <a:effectLst>
                  <a:outerShdw blurRad="50800" dist="38100" dir="2700000" algn="tl" rotWithShape="0">
                    <a:srgbClr val="000000">
                      <a:alpha val="25000"/>
                    </a:srgbClr>
                  </a:outerShdw>
                </a:effectLst>
              </a:rPr>
              <a:t> </a:t>
            </a:r>
          </a:p>
          <a:p>
            <a:pPr marL="0" indent="0" eaLnBrk="1" hangingPunct="1">
              <a:spcAft>
                <a:spcPct val="0"/>
              </a:spcAft>
              <a:buNone/>
            </a:pPr>
            <a:endParaRPr lang="en-US" sz="1000" dirty="0" smtClean="0">
              <a:solidFill>
                <a:schemeClr val="bg1">
                  <a:lumMod val="95000"/>
                </a:schemeClr>
              </a:solidFill>
              <a:effectLst>
                <a:outerShdw blurRad="50800" dist="38100" dir="2700000" algn="tl" rotWithShape="0">
                  <a:srgbClr val="000000">
                    <a:alpha val="25000"/>
                  </a:srgbClr>
                </a:outerShdw>
              </a:effectLst>
            </a:endParaRPr>
          </a:p>
          <a:p>
            <a:pPr marL="0" indent="0" eaLnBrk="1" hangingPunct="1">
              <a:spcAft>
                <a:spcPct val="0"/>
              </a:spcAft>
              <a:buNone/>
            </a:pPr>
            <a:r>
              <a:rPr lang="en-US" sz="2000" b="1" dirty="0" smtClean="0">
                <a:solidFill>
                  <a:schemeClr val="bg2">
                    <a:lumMod val="50000"/>
                  </a:schemeClr>
                </a:solidFill>
                <a:effectLst>
                  <a:outerShdw blurRad="50800" dist="38100" dir="2700000" algn="tl" rotWithShape="0">
                    <a:srgbClr val="000000">
                      <a:alpha val="25000"/>
                    </a:srgbClr>
                  </a:outerShdw>
                </a:effectLst>
              </a:rPr>
              <a:t>GlassFish 4.0</a:t>
            </a:r>
          </a:p>
          <a:p>
            <a:pPr marL="0" indent="0" eaLnBrk="1" hangingPunct="1">
              <a:spcAft>
                <a:spcPct val="0"/>
              </a:spcAft>
              <a:buNone/>
            </a:pPr>
            <a:r>
              <a:rPr lang="en-US" sz="1800" dirty="0" smtClean="0">
                <a:solidFill>
                  <a:schemeClr val="bg2">
                    <a:lumMod val="50000"/>
                  </a:schemeClr>
                </a:solidFill>
                <a:effectLst>
                  <a:outerShdw blurRad="50800" dist="38100" dir="2700000" algn="tl" rotWithShape="0">
                    <a:srgbClr val="000000">
                      <a:alpha val="25000"/>
                    </a:srgbClr>
                  </a:outerShdw>
                </a:effectLst>
              </a:rPr>
              <a:t>Full Platform or Web Profile</a:t>
            </a:r>
          </a:p>
          <a:p>
            <a:pPr marL="0" indent="0" eaLnBrk="1" hangingPunct="1">
              <a:spcAft>
                <a:spcPct val="0"/>
              </a:spcAft>
              <a:buNone/>
            </a:pPr>
            <a:r>
              <a:rPr lang="en-US" sz="2000" dirty="0" smtClean="0">
                <a:solidFill>
                  <a:schemeClr val="accent3">
                    <a:lumMod val="75000"/>
                  </a:schemeClr>
                </a:solidFill>
                <a:effectLst>
                  <a:outerShdw blurRad="50800" dist="38100" dir="2700000" algn="tl" rotWithShape="0">
                    <a:srgbClr val="000000">
                      <a:alpha val="25000"/>
                    </a:srgbClr>
                  </a:outerShdw>
                </a:effectLst>
              </a:rPr>
              <a:t>glassfish.org</a:t>
            </a:r>
          </a:p>
        </p:txBody>
      </p:sp>
      <p:pic>
        <p:nvPicPr>
          <p:cNvPr id="19458" name="Picture 2" descr="http://duke.kenai.com/motorcycle/EasyRidinDuke4.png"/>
          <p:cNvPicPr>
            <a:picLocks noChangeAspect="1" noChangeArrowheads="1"/>
          </p:cNvPicPr>
          <p:nvPr/>
        </p:nvPicPr>
        <p:blipFill>
          <a:blip r:embed="rId3"/>
          <a:srcRect/>
          <a:stretch>
            <a:fillRect/>
          </a:stretch>
        </p:blipFill>
        <p:spPr bwMode="auto">
          <a:xfrm>
            <a:off x="712952" y="637357"/>
            <a:ext cx="3497098" cy="3659201"/>
          </a:xfrm>
          <a:prstGeom prst="rect">
            <a:avLst/>
          </a:prstGeom>
          <a:noFill/>
        </p:spPr>
      </p:pic>
    </p:spTree>
    <p:extLst>
      <p:ext uri="{BB962C8B-B14F-4D97-AF65-F5344CB8AC3E}">
        <p14:creationId xmlns:p14="http://schemas.microsoft.com/office/powerpoint/2010/main" val="3873786265"/>
      </p:ext>
    </p:extLst>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19458"/>
                                        </p:tgtEl>
                                        <p:attrNameLst>
                                          <p:attrName>style.visibility</p:attrName>
                                        </p:attrNameLst>
                                      </p:cBhvr>
                                      <p:to>
                                        <p:strVal val="visible"/>
                                      </p:to>
                                    </p:set>
                                    <p:anim calcmode="lin" valueType="num">
                                      <p:cBhvr additive="base">
                                        <p:cTn id="7" dur="500" fill="hold"/>
                                        <p:tgtEl>
                                          <p:spTgt spid="19458"/>
                                        </p:tgtEl>
                                        <p:attrNameLst>
                                          <p:attrName>ppt_x</p:attrName>
                                        </p:attrNameLst>
                                      </p:cBhvr>
                                      <p:tavLst>
                                        <p:tav tm="0">
                                          <p:val>
                                            <p:strVal val="0-#ppt_w/2"/>
                                          </p:val>
                                        </p:tav>
                                        <p:tav tm="100000">
                                          <p:val>
                                            <p:strVal val="#ppt_x"/>
                                          </p:val>
                                        </p:tav>
                                      </p:tavLst>
                                    </p:anim>
                                    <p:anim calcmode="lin" valueType="num">
                                      <p:cBhvr additive="base">
                                        <p:cTn id="8" dur="500" fill="hold"/>
                                        <p:tgtEl>
                                          <p:spTgt spid="19458"/>
                                        </p:tgtEl>
                                        <p:attrNameLst>
                                          <p:attrName>ppt_y</p:attrName>
                                        </p:attrNameLst>
                                      </p:cBhvr>
                                      <p:tavLst>
                                        <p:tav tm="0">
                                          <p:val>
                                            <p:strVal val="#ppt_y"/>
                                          </p:val>
                                        </p:tav>
                                        <p:tav tm="100000">
                                          <p:val>
                                            <p:strVal val="#ppt_y"/>
                                          </p:val>
                                        </p:tav>
                                      </p:tavLst>
                                    </p:anim>
                                  </p:childTnLst>
                                </p:cTn>
                              </p:par>
                              <p:par>
                                <p:cTn id="9" presetID="9" presetClass="entr" presetSubtype="0" fill="hold" nodeType="withEffect">
                                  <p:stCondLst>
                                    <p:cond delay="0"/>
                                  </p:stCondLst>
                                  <p:childTnLst>
                                    <p:set>
                                      <p:cBhvr>
                                        <p:cTn id="10" dur="1" fill="hold">
                                          <p:stCondLst>
                                            <p:cond delay="0"/>
                                          </p:stCondLst>
                                        </p:cTn>
                                        <p:tgtEl>
                                          <p:spTgt spid="10">
                                            <p:txEl>
                                              <p:pRg st="2" end="2"/>
                                            </p:txEl>
                                          </p:spTgt>
                                        </p:tgtEl>
                                        <p:attrNameLst>
                                          <p:attrName>style.visibility</p:attrName>
                                        </p:attrNameLst>
                                      </p:cBhvr>
                                      <p:to>
                                        <p:strVal val="visible"/>
                                      </p:to>
                                    </p:set>
                                    <p:animEffect transition="in" filter="dissolve">
                                      <p:cBhvr>
                                        <p:cTn id="11" dur="500"/>
                                        <p:tgtEl>
                                          <p:spTgt spid="10">
                                            <p:txEl>
                                              <p:pRg st="2" end="2"/>
                                            </p:txEl>
                                          </p:spTgt>
                                        </p:tgtEl>
                                      </p:cBhvr>
                                    </p:animEffect>
                                  </p:childTnLst>
                                </p:cTn>
                              </p:par>
                              <p:par>
                                <p:cTn id="12" presetID="9" presetClass="entr" presetSubtype="0" fill="hold" nodeType="withEffect">
                                  <p:stCondLst>
                                    <p:cond delay="0"/>
                                  </p:stCondLst>
                                  <p:childTnLst>
                                    <p:set>
                                      <p:cBhvr>
                                        <p:cTn id="13" dur="1" fill="hold">
                                          <p:stCondLst>
                                            <p:cond delay="0"/>
                                          </p:stCondLst>
                                        </p:cTn>
                                        <p:tgtEl>
                                          <p:spTgt spid="10">
                                            <p:txEl>
                                              <p:pRg st="3" end="3"/>
                                            </p:txEl>
                                          </p:spTgt>
                                        </p:tgtEl>
                                        <p:attrNameLst>
                                          <p:attrName>style.visibility</p:attrName>
                                        </p:attrNameLst>
                                      </p:cBhvr>
                                      <p:to>
                                        <p:strVal val="visible"/>
                                      </p:to>
                                    </p:set>
                                    <p:animEffect transition="in" filter="dissolve">
                                      <p:cBhvr>
                                        <p:cTn id="14" dur="500"/>
                                        <p:tgtEl>
                                          <p:spTgt spid="10">
                                            <p:txEl>
                                              <p:pRg st="3" end="3"/>
                                            </p:txEl>
                                          </p:spTgt>
                                        </p:tgtEl>
                                      </p:cBhvr>
                                    </p:animEffect>
                                  </p:childTnLst>
                                </p:cTn>
                              </p:par>
                              <p:par>
                                <p:cTn id="15" presetID="9" presetClass="entr" presetSubtype="0" fill="hold" nodeType="withEffect">
                                  <p:stCondLst>
                                    <p:cond delay="0"/>
                                  </p:stCondLst>
                                  <p:childTnLst>
                                    <p:set>
                                      <p:cBhvr>
                                        <p:cTn id="16" dur="1" fill="hold">
                                          <p:stCondLst>
                                            <p:cond delay="0"/>
                                          </p:stCondLst>
                                        </p:cTn>
                                        <p:tgtEl>
                                          <p:spTgt spid="10">
                                            <p:txEl>
                                              <p:pRg st="4" end="4"/>
                                            </p:txEl>
                                          </p:spTgt>
                                        </p:tgtEl>
                                        <p:attrNameLst>
                                          <p:attrName>style.visibility</p:attrName>
                                        </p:attrNameLst>
                                      </p:cBhvr>
                                      <p:to>
                                        <p:strVal val="visible"/>
                                      </p:to>
                                    </p:set>
                                    <p:animEffect transition="in" filter="dissolve">
                                      <p:cBhvr>
                                        <p:cTn id="17" dur="500"/>
                                        <p:tgtEl>
                                          <p:spTgt spid="10">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JavaDukeFY13_Adventurer_full_clr.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2301" y="-152398"/>
            <a:ext cx="5185834" cy="5185834"/>
          </a:xfrm>
          <a:prstGeom prst="rect">
            <a:avLst/>
          </a:prstGeom>
        </p:spPr>
      </p:pic>
      <p:sp>
        <p:nvSpPr>
          <p:cNvPr id="6" name="Title 3"/>
          <p:cNvSpPr>
            <a:spLocks noGrp="1"/>
          </p:cNvSpPr>
          <p:nvPr>
            <p:ph type="title"/>
          </p:nvPr>
        </p:nvSpPr>
        <p:spPr>
          <a:xfrm>
            <a:off x="4125235" y="320290"/>
            <a:ext cx="4098151" cy="550566"/>
          </a:xfrm>
        </p:spPr>
        <p:txBody>
          <a:bodyPr/>
          <a:lstStyle/>
          <a:p>
            <a:r>
              <a:rPr lang="en-US" sz="4000" dirty="0" smtClean="0">
                <a:solidFill>
                  <a:schemeClr val="accent1"/>
                </a:solidFill>
              </a:rPr>
              <a:t>Announcement</a:t>
            </a:r>
            <a:endParaRPr lang="en-US" sz="4000" dirty="0">
              <a:solidFill>
                <a:schemeClr val="accent1"/>
              </a:solidFill>
            </a:endParaRPr>
          </a:p>
        </p:txBody>
      </p:sp>
      <p:sp>
        <p:nvSpPr>
          <p:cNvPr id="9" name="Title 6"/>
          <p:cNvSpPr txBox="1">
            <a:spLocks/>
          </p:cNvSpPr>
          <p:nvPr/>
        </p:nvSpPr>
        <p:spPr bwMode="auto">
          <a:xfrm>
            <a:off x="3881813" y="1247699"/>
            <a:ext cx="5164665" cy="652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algn="l" defTabSz="914400" rtl="0" eaLnBrk="1" fontAlgn="base" latinLnBrk="0" hangingPunct="1">
              <a:lnSpc>
                <a:spcPct val="90000"/>
              </a:lnSpc>
              <a:spcBef>
                <a:spcPct val="0"/>
              </a:spcBef>
              <a:spcAft>
                <a:spcPct val="0"/>
              </a:spcAft>
              <a:buNone/>
              <a:defRPr lang="en-US" sz="2800" b="1" kern="1200" dirty="0">
                <a:ln w="0">
                  <a:noFill/>
                </a:ln>
                <a:solidFill>
                  <a:schemeClr val="tx1"/>
                </a:solidFill>
                <a:effectLst/>
                <a:latin typeface="Arial" pitchFamily="34" charset="0"/>
                <a:ea typeface="+mj-ea"/>
                <a:cs typeface="Arial" pitchFamily="34" charset="0"/>
              </a:defRPr>
            </a:lvl1pPr>
            <a:lvl2pPr algn="l" rtl="0" eaLnBrk="0" fontAlgn="base" hangingPunct="0">
              <a:lnSpc>
                <a:spcPct val="90000"/>
              </a:lnSpc>
              <a:spcBef>
                <a:spcPct val="0"/>
              </a:spcBef>
              <a:spcAft>
                <a:spcPct val="0"/>
              </a:spcAft>
              <a:defRPr sz="2800" b="1">
                <a:solidFill>
                  <a:schemeClr val="tx1"/>
                </a:solidFill>
                <a:latin typeface="Arial" pitchFamily="-65" charset="0"/>
                <a:ea typeface="ＭＳ Ｐゴシック" pitchFamily="-65" charset="-128"/>
                <a:cs typeface="Arial" pitchFamily="-65" charset="0"/>
              </a:defRPr>
            </a:lvl2pPr>
            <a:lvl3pPr algn="l" rtl="0" eaLnBrk="0" fontAlgn="base" hangingPunct="0">
              <a:lnSpc>
                <a:spcPct val="90000"/>
              </a:lnSpc>
              <a:spcBef>
                <a:spcPct val="0"/>
              </a:spcBef>
              <a:spcAft>
                <a:spcPct val="0"/>
              </a:spcAft>
              <a:defRPr sz="2800" b="1">
                <a:solidFill>
                  <a:schemeClr val="tx1"/>
                </a:solidFill>
                <a:latin typeface="Arial" pitchFamily="-65" charset="0"/>
                <a:ea typeface="ＭＳ Ｐゴシック" pitchFamily="-65" charset="-128"/>
                <a:cs typeface="Arial" pitchFamily="-65" charset="0"/>
              </a:defRPr>
            </a:lvl3pPr>
            <a:lvl4pPr algn="l" rtl="0" eaLnBrk="0" fontAlgn="base" hangingPunct="0">
              <a:lnSpc>
                <a:spcPct val="90000"/>
              </a:lnSpc>
              <a:spcBef>
                <a:spcPct val="0"/>
              </a:spcBef>
              <a:spcAft>
                <a:spcPct val="0"/>
              </a:spcAft>
              <a:defRPr sz="2800" b="1">
                <a:solidFill>
                  <a:schemeClr val="tx1"/>
                </a:solidFill>
                <a:latin typeface="Arial" pitchFamily="-65" charset="0"/>
                <a:ea typeface="ＭＳ Ｐゴシック" pitchFamily="-65" charset="-128"/>
                <a:cs typeface="Arial" pitchFamily="-65" charset="0"/>
              </a:defRPr>
            </a:lvl4pPr>
            <a:lvl5pPr algn="l" rtl="0" eaLnBrk="0" fontAlgn="base" hangingPunct="0">
              <a:lnSpc>
                <a:spcPct val="90000"/>
              </a:lnSpc>
              <a:spcBef>
                <a:spcPct val="0"/>
              </a:spcBef>
              <a:spcAft>
                <a:spcPct val="0"/>
              </a:spcAft>
              <a:defRPr sz="2800" b="1">
                <a:solidFill>
                  <a:schemeClr val="tx1"/>
                </a:solidFill>
                <a:latin typeface="Arial" pitchFamily="-65" charset="0"/>
                <a:ea typeface="ＭＳ Ｐゴシック" pitchFamily="-65" charset="-128"/>
                <a:cs typeface="Arial" pitchFamily="-65" charset="0"/>
              </a:defRPr>
            </a:lvl5pPr>
            <a:lvl6pPr marL="457200" algn="l" rtl="0" fontAlgn="base">
              <a:lnSpc>
                <a:spcPct val="90000"/>
              </a:lnSpc>
              <a:spcBef>
                <a:spcPct val="0"/>
              </a:spcBef>
              <a:spcAft>
                <a:spcPct val="0"/>
              </a:spcAft>
              <a:defRPr sz="2800" b="1">
                <a:solidFill>
                  <a:schemeClr val="tx1"/>
                </a:solidFill>
                <a:latin typeface="Arial" pitchFamily="-65" charset="0"/>
                <a:ea typeface="ＭＳ Ｐゴシック" pitchFamily="-65" charset="-128"/>
              </a:defRPr>
            </a:lvl6pPr>
            <a:lvl7pPr marL="914400" algn="l" rtl="0" fontAlgn="base">
              <a:lnSpc>
                <a:spcPct val="90000"/>
              </a:lnSpc>
              <a:spcBef>
                <a:spcPct val="0"/>
              </a:spcBef>
              <a:spcAft>
                <a:spcPct val="0"/>
              </a:spcAft>
              <a:defRPr sz="2800" b="1">
                <a:solidFill>
                  <a:schemeClr val="tx1"/>
                </a:solidFill>
                <a:latin typeface="Arial" pitchFamily="-65" charset="0"/>
                <a:ea typeface="ＭＳ Ｐゴシック" pitchFamily="-65" charset="-128"/>
              </a:defRPr>
            </a:lvl7pPr>
            <a:lvl8pPr marL="1371600" algn="l" rtl="0" fontAlgn="base">
              <a:lnSpc>
                <a:spcPct val="90000"/>
              </a:lnSpc>
              <a:spcBef>
                <a:spcPct val="0"/>
              </a:spcBef>
              <a:spcAft>
                <a:spcPct val="0"/>
              </a:spcAft>
              <a:defRPr sz="2800" b="1">
                <a:solidFill>
                  <a:schemeClr val="tx1"/>
                </a:solidFill>
                <a:latin typeface="Arial" pitchFamily="-65" charset="0"/>
                <a:ea typeface="ＭＳ Ｐゴシック" pitchFamily="-65" charset="-128"/>
              </a:defRPr>
            </a:lvl8pPr>
            <a:lvl9pPr marL="1828800" algn="l" rtl="0" fontAlgn="base">
              <a:lnSpc>
                <a:spcPct val="90000"/>
              </a:lnSpc>
              <a:spcBef>
                <a:spcPct val="0"/>
              </a:spcBef>
              <a:spcAft>
                <a:spcPct val="0"/>
              </a:spcAft>
              <a:defRPr sz="2800" b="1">
                <a:solidFill>
                  <a:schemeClr val="tx1"/>
                </a:solidFill>
                <a:latin typeface="Arial" pitchFamily="-65" charset="0"/>
                <a:ea typeface="ＭＳ Ｐゴシック" pitchFamily="-65" charset="-128"/>
              </a:defRPr>
            </a:lvl9pPr>
          </a:lstStyle>
          <a:p>
            <a:r>
              <a:rPr lang="en-US" sz="2000" dirty="0" smtClean="0">
                <a:solidFill>
                  <a:schemeClr val="accent2">
                    <a:lumMod val="25000"/>
                  </a:schemeClr>
                </a:solidFill>
                <a:latin typeface="Arial" charset="0"/>
                <a:ea typeface="ＭＳ Ｐゴシック" charset="0"/>
              </a:rPr>
              <a:t>Oracle </a:t>
            </a:r>
            <a:r>
              <a:rPr lang="en-US" sz="2000" dirty="0">
                <a:solidFill>
                  <a:schemeClr val="accent2">
                    <a:lumMod val="25000"/>
                  </a:schemeClr>
                </a:solidFill>
                <a:latin typeface="Arial" charset="0"/>
                <a:ea typeface="ＭＳ Ｐゴシック" charset="0"/>
              </a:rPr>
              <a:t>Java Platform </a:t>
            </a:r>
            <a:r>
              <a:rPr lang="en-US" sz="2000" dirty="0" smtClean="0">
                <a:solidFill>
                  <a:schemeClr val="accent2">
                    <a:lumMod val="25000"/>
                  </a:schemeClr>
                </a:solidFill>
                <a:latin typeface="Arial" charset="0"/>
                <a:ea typeface="ＭＳ Ｐゴシック" charset="0"/>
              </a:rPr>
              <a:t>Integrator </a:t>
            </a:r>
            <a:r>
              <a:rPr lang="en-US" sz="2000" dirty="0">
                <a:solidFill>
                  <a:schemeClr val="accent2">
                    <a:lumMod val="25000"/>
                  </a:schemeClr>
                </a:solidFill>
                <a:latin typeface="Arial" charset="0"/>
                <a:ea typeface="ＭＳ Ｐゴシック" charset="0"/>
              </a:rPr>
              <a:t>Program</a:t>
            </a:r>
          </a:p>
          <a:p>
            <a:endParaRPr lang="en-US" sz="2400" dirty="0" smtClean="0">
              <a:solidFill>
                <a:schemeClr val="bg2">
                  <a:lumMod val="50000"/>
                </a:schemeClr>
              </a:solidFill>
              <a:ea typeface="ＭＳ Ｐゴシック" pitchFamily="34" charset="-128"/>
            </a:endParaRPr>
          </a:p>
        </p:txBody>
      </p:sp>
      <p:sp>
        <p:nvSpPr>
          <p:cNvPr id="10" name="Text Placeholder 7"/>
          <p:cNvSpPr>
            <a:spLocks noGrp="1"/>
          </p:cNvSpPr>
          <p:nvPr>
            <p:ph type="body" sz="quarter" idx="13"/>
          </p:nvPr>
        </p:nvSpPr>
        <p:spPr>
          <a:xfrm>
            <a:off x="3881813" y="1553929"/>
            <a:ext cx="5166784" cy="459923"/>
          </a:xfrm>
        </p:spPr>
        <p:txBody>
          <a:bodyPr/>
          <a:lstStyle/>
          <a:p>
            <a:pPr marL="0" indent="0">
              <a:buFont typeface="Wingdings" charset="0"/>
              <a:buNone/>
              <a:defRPr/>
            </a:pPr>
            <a:r>
              <a:rPr lang="en-US" sz="1400" b="1" dirty="0">
                <a:solidFill>
                  <a:schemeClr val="accent1"/>
                </a:solidFill>
                <a:latin typeface="Arial" charset="0"/>
                <a:ea typeface="ＭＳ Ｐゴシック" charset="0"/>
              </a:rPr>
              <a:t>Extends Reach of Java in the Internet of Things (</a:t>
            </a:r>
            <a:r>
              <a:rPr lang="en-US" sz="1400" b="1" dirty="0" err="1">
                <a:solidFill>
                  <a:schemeClr val="accent1"/>
                </a:solidFill>
                <a:latin typeface="Arial" charset="0"/>
                <a:ea typeface="ＭＳ Ｐゴシック" charset="0"/>
              </a:rPr>
              <a:t>IoT</a:t>
            </a:r>
            <a:r>
              <a:rPr lang="en-US" sz="1400" b="1" dirty="0">
                <a:solidFill>
                  <a:schemeClr val="accent1"/>
                </a:solidFill>
                <a:latin typeface="Arial" charset="0"/>
                <a:ea typeface="ＭＳ Ｐゴシック" charset="0"/>
              </a:rPr>
              <a:t>)</a:t>
            </a:r>
          </a:p>
        </p:txBody>
      </p:sp>
      <p:sp>
        <p:nvSpPr>
          <p:cNvPr id="2" name="TextBox 1"/>
          <p:cNvSpPr txBox="1"/>
          <p:nvPr/>
        </p:nvSpPr>
        <p:spPr>
          <a:xfrm>
            <a:off x="3556001" y="1977574"/>
            <a:ext cx="5588000" cy="1415772"/>
          </a:xfrm>
          <a:prstGeom prst="rect">
            <a:avLst/>
          </a:prstGeom>
          <a:noFill/>
        </p:spPr>
        <p:txBody>
          <a:bodyPr wrap="square" rtlCol="0">
            <a:spAutoFit/>
          </a:bodyPr>
          <a:lstStyle/>
          <a:p>
            <a:pPr marL="285750" indent="-285750" eaLnBrk="1" hangingPunct="1">
              <a:spcAft>
                <a:spcPts val="1200"/>
              </a:spcAft>
              <a:buClr>
                <a:schemeClr val="accent1"/>
              </a:buClr>
              <a:buFont typeface="Wingdings" charset="2"/>
              <a:buChar char="§"/>
            </a:pPr>
            <a:r>
              <a:rPr lang="en-US" sz="1400" dirty="0">
                <a:latin typeface="Arial" charset="0"/>
                <a:ea typeface="ＭＳ Ｐゴシック" charset="0"/>
              </a:rPr>
              <a:t>Easily customize Java Embedded to reach breadth of devices</a:t>
            </a:r>
          </a:p>
          <a:p>
            <a:pPr marL="285750" indent="-285750" eaLnBrk="1" hangingPunct="1">
              <a:spcAft>
                <a:spcPts val="1200"/>
              </a:spcAft>
              <a:buClr>
                <a:schemeClr val="accent1"/>
              </a:buClr>
              <a:buFont typeface="Wingdings" charset="2"/>
              <a:buChar char="§"/>
            </a:pPr>
            <a:r>
              <a:rPr lang="en-US" sz="1400" dirty="0">
                <a:latin typeface="Arial" charset="0"/>
                <a:ea typeface="ＭＳ Ｐゴシック" charset="0"/>
              </a:rPr>
              <a:t>Greater development and deployment flexibility</a:t>
            </a:r>
          </a:p>
          <a:p>
            <a:pPr marL="285750" indent="-285750" eaLnBrk="1" hangingPunct="1">
              <a:spcAft>
                <a:spcPts val="1200"/>
              </a:spcAft>
              <a:buClr>
                <a:schemeClr val="accent1"/>
              </a:buClr>
              <a:buFont typeface="Wingdings" charset="2"/>
              <a:buChar char="§"/>
            </a:pPr>
            <a:r>
              <a:rPr lang="en-US" sz="1400" dirty="0">
                <a:latin typeface="Arial" charset="0"/>
                <a:ea typeface="ＭＳ Ｐゴシック" charset="0"/>
              </a:rPr>
              <a:t>Consistent platform portable across choice of hardware and OS</a:t>
            </a:r>
          </a:p>
          <a:p>
            <a:pPr marL="285750" indent="-285750" eaLnBrk="1" hangingPunct="1">
              <a:spcAft>
                <a:spcPts val="1200"/>
              </a:spcAft>
              <a:buClr>
                <a:schemeClr val="accent1"/>
              </a:buClr>
              <a:buFont typeface="Wingdings" charset="2"/>
              <a:buChar char="§"/>
            </a:pPr>
            <a:r>
              <a:rPr lang="en-US" sz="1400" dirty="0"/>
              <a:t>Reduce engineering complexity, time-to-market and </a:t>
            </a:r>
            <a:r>
              <a:rPr lang="en-US" sz="1400" dirty="0" smtClean="0"/>
              <a:t>cost</a:t>
            </a:r>
            <a:endParaRPr lang="en-US" sz="1400" dirty="0">
              <a:latin typeface="Arial" charset="0"/>
              <a:ea typeface="ＭＳ Ｐゴシック" charset="0"/>
            </a:endParaRPr>
          </a:p>
        </p:txBody>
      </p:sp>
      <p:sp>
        <p:nvSpPr>
          <p:cNvPr id="7" name="TextBox 6"/>
          <p:cNvSpPr txBox="1"/>
          <p:nvPr/>
        </p:nvSpPr>
        <p:spPr>
          <a:xfrm>
            <a:off x="3791857" y="3425369"/>
            <a:ext cx="5334000" cy="707886"/>
          </a:xfrm>
          <a:prstGeom prst="rect">
            <a:avLst/>
          </a:prstGeom>
          <a:noFill/>
        </p:spPr>
        <p:txBody>
          <a:bodyPr wrap="square" rtlCol="0">
            <a:spAutoFit/>
          </a:bodyPr>
          <a:lstStyle/>
          <a:p>
            <a:pPr algn="r"/>
            <a:r>
              <a:rPr lang="en-US" sz="2000" b="1" dirty="0" smtClean="0">
                <a:solidFill>
                  <a:srgbClr val="E98211"/>
                </a:solidFill>
              </a:rPr>
              <a:t>Learn More!</a:t>
            </a:r>
          </a:p>
          <a:p>
            <a:pPr algn="r"/>
            <a:r>
              <a:rPr lang="en-US" sz="2000" dirty="0" err="1">
                <a:solidFill>
                  <a:schemeClr val="accent3">
                    <a:lumMod val="75000"/>
                  </a:schemeClr>
                </a:solidFill>
              </a:rPr>
              <a:t>oracle.com</a:t>
            </a:r>
            <a:r>
              <a:rPr lang="en-US" sz="2000" dirty="0">
                <a:solidFill>
                  <a:schemeClr val="accent3">
                    <a:lumMod val="75000"/>
                  </a:schemeClr>
                </a:solidFill>
              </a:rPr>
              <a:t>/</a:t>
            </a:r>
            <a:r>
              <a:rPr lang="en-US" sz="2000" dirty="0" err="1">
                <a:solidFill>
                  <a:schemeClr val="accent3">
                    <a:lumMod val="75000"/>
                  </a:schemeClr>
                </a:solidFill>
              </a:rPr>
              <a:t>technetwork</a:t>
            </a:r>
            <a:r>
              <a:rPr lang="en-US" sz="2000" dirty="0">
                <a:solidFill>
                  <a:schemeClr val="accent3">
                    <a:lumMod val="75000"/>
                  </a:schemeClr>
                </a:solidFill>
              </a:rPr>
              <a:t>/java/embedded</a:t>
            </a:r>
            <a:endParaRPr lang="en-US" sz="2000" dirty="0">
              <a:solidFill>
                <a:schemeClr val="accent3">
                  <a:lumMod val="75000"/>
                </a:schemeClr>
              </a:solidFill>
            </a:endParaRPr>
          </a:p>
        </p:txBody>
      </p:sp>
    </p:spTree>
    <p:extLst>
      <p:ext uri="{BB962C8B-B14F-4D97-AF65-F5344CB8AC3E}">
        <p14:creationId xmlns:p14="http://schemas.microsoft.com/office/powerpoint/2010/main" val="434494480"/>
      </p:ext>
    </p:extLst>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nodeType="afterEffect">
                                  <p:stCondLst>
                                    <p:cond delay="0"/>
                                  </p:stCondLst>
                                  <p:childTnLst>
                                    <p:animMotion origin="layout" path="M -0.42864 -0.23725 C -0.41753 -0.22428 -0.40816 -0.20049 -0.39531 -0.19493 C -0.38802 -0.18227 -0.38559 -0.17362 -0.37621 -0.1696 C -0.37465 -0.16775 -0.37326 -0.16558 -0.37152 -0.16404 C -0.36996 -0.1628 -0.36805 -0.1628 -0.36666 -0.16126 C -0.36545 -0.15971 -0.36493 -0.15662 -0.36354 -0.15539 C -0.36059 -0.15261 -0.35399 -0.14983 -0.35399 -0.14983 C -0.34809 -0.14303 -0.3467 -0.13871 -0.33975 -0.13562 C -0.32239 -0.11492 -0.34965 -0.14581 -0.32864 -0.12728 C -0.32517 -0.12419 -0.32256 -0.11893 -0.31909 -0.11585 C -0.31701 -0.11399 -0.31475 -0.11183 -0.31284 -0.11028 C -0.30972 -0.10812 -0.30329 -0.10472 -0.30329 -0.10472 C -0.30156 -0.10287 -0.3 -0.1004 -0.29843 -0.09885 C -0.29513 -0.09638 -0.28871 -0.09329 -0.28871 -0.09329 C -0.27708 -0.07939 -0.28281 -0.08403 -0.26996 -0.0763 C -0.2684 -0.07538 -0.2651 -0.07352 -0.2651 -0.07352 C -0.26354 -0.07167 -0.26215 -0.0692 -0.26041 -0.06796 C -0.25833 -0.06642 -0.2559 -0.06703 -0.25399 -0.06518 C -0.2526 -0.06395 -0.25225 -0.06024 -0.25086 -0.05931 C -0.24843 -0.05746 -0.24548 -0.05746 -0.24288 -0.05653 C -0.22343 -0.03923 -0.20086 -0.02996 -0.17951 -0.02286 C -0.1184 -0.00216 -0.06336 -1.54464E-8 -3.33333E-6 -1.54464E-8 " pathEditMode="relative" ptsTypes="fffffffffffffffffffffA">
                                      <p:cBhvr>
                                        <p:cTn id="6" dur="2000" fill="hold"/>
                                        <p:tgtEl>
                                          <p:spTgt spid="3"/>
                                        </p:tgtEl>
                                        <p:attrNameLst>
                                          <p:attrName>ppt_x</p:attrName>
                                          <p:attrName>ppt_y</p:attrName>
                                        </p:attrNameLst>
                                      </p:cBhvr>
                                    </p:animMotion>
                                  </p:childTnLst>
                                </p:cTn>
                              </p:par>
                            </p:childTnLst>
                          </p:cTn>
                        </p:par>
                        <p:par>
                          <p:cTn id="7" fill="hold">
                            <p:stCondLst>
                              <p:cond delay="2000"/>
                            </p:stCondLst>
                            <p:childTnLst>
                              <p:par>
                                <p:cTn id="8" presetID="12" presetClass="entr" presetSubtype="2" fill="hold" grpId="0" nodeType="afterEffect">
                                  <p:stCondLst>
                                    <p:cond delay="2000"/>
                                  </p:stCondLst>
                                  <p:childTnLst>
                                    <p:set>
                                      <p:cBhvr>
                                        <p:cTn id="9" dur="1" fill="hold">
                                          <p:stCondLst>
                                            <p:cond delay="0"/>
                                          </p:stCondLst>
                                        </p:cTn>
                                        <p:tgtEl>
                                          <p:spTgt spid="7"/>
                                        </p:tgtEl>
                                        <p:attrNameLst>
                                          <p:attrName>style.visibility</p:attrName>
                                        </p:attrNameLst>
                                      </p:cBhvr>
                                      <p:to>
                                        <p:strVal val="visible"/>
                                      </p:to>
                                    </p:set>
                                    <p:animEffect transition="in" filter="slide(fromRight)">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7"/>
          <p:cNvGrpSpPr/>
          <p:nvPr/>
        </p:nvGrpSpPr>
        <p:grpSpPr>
          <a:xfrm>
            <a:off x="5967764" y="743857"/>
            <a:ext cx="3049233" cy="1963038"/>
            <a:chOff x="4967941" y="606706"/>
            <a:chExt cx="3316941" cy="2114177"/>
          </a:xfrm>
          <a:effectLst>
            <a:outerShdw blurRad="50800" dist="38100" dir="2700000" algn="tl" rotWithShape="0">
              <a:srgbClr val="000000">
                <a:alpha val="43000"/>
              </a:srgbClr>
            </a:outerShdw>
          </a:effectLst>
        </p:grpSpPr>
        <p:sp>
          <p:nvSpPr>
            <p:cNvPr id="3" name="Oval Callout 2"/>
            <p:cNvSpPr/>
            <p:nvPr/>
          </p:nvSpPr>
          <p:spPr>
            <a:xfrm>
              <a:off x="4967941" y="606706"/>
              <a:ext cx="3316941" cy="2114177"/>
            </a:xfrm>
            <a:prstGeom prst="wedgeEllipseCallout">
              <a:avLst>
                <a:gd name="adj1" fmla="val -47860"/>
                <a:gd name="adj2" fmla="val 54373"/>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sp>
          <p:nvSpPr>
            <p:cNvPr id="7" name="TextBox 6"/>
            <p:cNvSpPr txBox="1"/>
            <p:nvPr/>
          </p:nvSpPr>
          <p:spPr>
            <a:xfrm>
              <a:off x="5152439" y="920174"/>
              <a:ext cx="3052545" cy="1538874"/>
            </a:xfrm>
            <a:prstGeom prst="rect">
              <a:avLst/>
            </a:prstGeom>
            <a:noFill/>
          </p:spPr>
          <p:txBody>
            <a:bodyPr wrap="none" rtlCol="0">
              <a:spAutoFit/>
            </a:bodyPr>
            <a:lstStyle/>
            <a:p>
              <a:pPr algn="ctr"/>
              <a:r>
                <a:rPr lang="en-US" sz="3200" b="1" dirty="0" smtClean="0">
                  <a:solidFill>
                    <a:schemeClr val="bg1"/>
                  </a:solidFill>
                  <a:ea typeface="ＭＳ Ｐゴシック" pitchFamily="-65" charset="-128"/>
                  <a:cs typeface="Arial" pitchFamily="34" charset="0"/>
                </a:rPr>
                <a:t>There’s </a:t>
              </a:r>
            </a:p>
            <a:p>
              <a:pPr algn="ctr"/>
              <a:r>
                <a:rPr lang="en-US" sz="3200" b="1" dirty="0" smtClean="0">
                  <a:solidFill>
                    <a:schemeClr val="bg1"/>
                  </a:solidFill>
                  <a:ea typeface="ＭＳ Ｐゴシック" pitchFamily="-65" charset="-128"/>
                  <a:cs typeface="Arial" pitchFamily="34" charset="0"/>
                </a:rPr>
                <a:t>opportunities</a:t>
              </a:r>
            </a:p>
            <a:p>
              <a:pPr algn="ctr"/>
              <a:r>
                <a:rPr lang="en-US" sz="3200" b="1" dirty="0" smtClean="0">
                  <a:solidFill>
                    <a:schemeClr val="bg1"/>
                  </a:solidFill>
                  <a:ea typeface="ＭＳ Ｐゴシック" pitchFamily="-65" charset="-128"/>
                  <a:cs typeface="Arial" pitchFamily="34" charset="0"/>
                </a:rPr>
                <a:t>for you.</a:t>
              </a:r>
              <a:endParaRPr lang="en-US" sz="3200" dirty="0" smtClean="0">
                <a:solidFill>
                  <a:schemeClr val="bg1"/>
                </a:solidFill>
              </a:endParaRPr>
            </a:p>
          </p:txBody>
        </p:sp>
      </p:grpSp>
      <p:sp>
        <p:nvSpPr>
          <p:cNvPr id="10" name="Rounded Rectangle 9"/>
          <p:cNvSpPr/>
          <p:nvPr/>
        </p:nvSpPr>
        <p:spPr>
          <a:xfrm>
            <a:off x="254000" y="1651989"/>
            <a:ext cx="4826000" cy="2165395"/>
          </a:xfrm>
          <a:prstGeom prst="roundRect">
            <a:avLst>
              <a:gd name="adj" fmla="val 0"/>
            </a:avLst>
          </a:prstGeom>
          <a:noFill/>
          <a:ln w="19050" cmpd="sng">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80000"/>
              </a:lnSpc>
              <a:spcAft>
                <a:spcPts val="1200"/>
              </a:spcAft>
            </a:pPr>
            <a:r>
              <a:rPr lang="en-US" sz="4000" b="1" dirty="0" smtClean="0">
                <a:solidFill>
                  <a:schemeClr val="accent1"/>
                </a:solidFill>
              </a:rPr>
              <a:t>YOUR PARTICIPATION</a:t>
            </a:r>
            <a:endParaRPr lang="en-US" sz="3200" b="1" dirty="0">
              <a:solidFill>
                <a:schemeClr val="accent1"/>
              </a:solidFill>
            </a:endParaRPr>
          </a:p>
          <a:p>
            <a:pPr>
              <a:lnSpc>
                <a:spcPct val="80000"/>
              </a:lnSpc>
              <a:spcAft>
                <a:spcPts val="1200"/>
              </a:spcAft>
            </a:pPr>
            <a:r>
              <a:rPr lang="en-US" sz="3200" dirty="0" smtClean="0">
                <a:solidFill>
                  <a:schemeClr val="tx1">
                    <a:lumMod val="50000"/>
                    <a:lumOff val="50000"/>
                  </a:schemeClr>
                </a:solidFill>
              </a:rPr>
              <a:t>is the future of Java</a:t>
            </a:r>
            <a:endParaRPr lang="en-US" sz="3200" dirty="0">
              <a:solidFill>
                <a:schemeClr val="tx1">
                  <a:lumMod val="50000"/>
                  <a:lumOff val="50000"/>
                </a:schemeClr>
              </a:solidFill>
            </a:endParaRPr>
          </a:p>
        </p:txBody>
      </p:sp>
      <p:pic>
        <p:nvPicPr>
          <p:cNvPr id="12" name="Picture 2" descr="http://us.f1423.mail.yahoo.com/ya/download?mid=2%5f0%5f0%5f1%5f182849%5fAIX0i2IAAVwYUFpQiAmLHxA08ro&amp;pid=1.2.4&amp;fid=Inbox&amp;inline=1&amp;appid=YahooMailNeoCL"/>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776106" y="2747211"/>
            <a:ext cx="1846036" cy="1716839"/>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8"/>
          <p:cNvGrpSpPr/>
          <p:nvPr/>
        </p:nvGrpSpPr>
        <p:grpSpPr>
          <a:xfrm>
            <a:off x="3717702" y="182568"/>
            <a:ext cx="2770242" cy="1820354"/>
            <a:chOff x="1314861" y="854823"/>
            <a:chExt cx="2913458" cy="1857002"/>
          </a:xfrm>
          <a:solidFill>
            <a:srgbClr val="DD8504"/>
          </a:solidFill>
          <a:effectLst>
            <a:outerShdw blurRad="50800" dist="38100" dir="2700000" algn="tl" rotWithShape="0">
              <a:srgbClr val="000000">
                <a:alpha val="43000"/>
              </a:srgbClr>
            </a:outerShdw>
          </a:effectLst>
        </p:grpSpPr>
        <p:sp>
          <p:nvSpPr>
            <p:cNvPr id="4" name="Oval Callout 3"/>
            <p:cNvSpPr/>
            <p:nvPr/>
          </p:nvSpPr>
          <p:spPr>
            <a:xfrm>
              <a:off x="1314861" y="854823"/>
              <a:ext cx="2913458" cy="1857002"/>
            </a:xfrm>
            <a:prstGeom prst="wedgeEllipseCallout">
              <a:avLst>
                <a:gd name="adj1" fmla="val 25563"/>
                <a:gd name="adj2" fmla="val 73808"/>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sp>
          <p:nvSpPr>
            <p:cNvPr id="6" name="TextBox 5"/>
            <p:cNvSpPr txBox="1"/>
            <p:nvPr/>
          </p:nvSpPr>
          <p:spPr>
            <a:xfrm>
              <a:off x="1403336" y="1494117"/>
              <a:ext cx="2736512" cy="596549"/>
            </a:xfrm>
            <a:prstGeom prst="rect">
              <a:avLst/>
            </a:prstGeom>
            <a:noFill/>
          </p:spPr>
          <p:txBody>
            <a:bodyPr wrap="none" rtlCol="0">
              <a:spAutoFit/>
            </a:bodyPr>
            <a:lstStyle/>
            <a:p>
              <a:pPr algn="ctr"/>
              <a:r>
                <a:rPr lang="en-US" sz="3200" b="1" dirty="0" smtClean="0">
                  <a:solidFill>
                    <a:schemeClr val="bg1"/>
                  </a:solidFill>
                  <a:ea typeface="ＭＳ Ｐゴシック" pitchFamily="-65" charset="-128"/>
                  <a:cs typeface="Arial" pitchFamily="34" charset="0"/>
                </a:rPr>
                <a:t>Be involved.</a:t>
              </a:r>
              <a:endParaRPr lang="en-US" sz="3200" dirty="0" smtClean="0">
                <a:solidFill>
                  <a:schemeClr val="bg1"/>
                </a:solidFill>
              </a:endParaRPr>
            </a:p>
          </p:txBody>
        </p:sp>
      </p:grpSp>
    </p:spTree>
    <p:extLst>
      <p:ext uri="{BB962C8B-B14F-4D97-AF65-F5344CB8AC3E}">
        <p14:creationId xmlns:p14="http://schemas.microsoft.com/office/powerpoint/2010/main" val="2382753273"/>
      </p:ext>
    </p:extLst>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25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300"/>
                                        <p:tgtEl>
                                          <p:spTgt spid="2"/>
                                        </p:tgtEl>
                                      </p:cBhvr>
                                    </p:animEffect>
                                    <p:anim calcmode="lin" valueType="num">
                                      <p:cBhvr>
                                        <p:cTn id="8" dur="300" fill="hold"/>
                                        <p:tgtEl>
                                          <p:spTgt spid="2"/>
                                        </p:tgtEl>
                                        <p:attrNameLst>
                                          <p:attrName>ppt_x</p:attrName>
                                        </p:attrNameLst>
                                      </p:cBhvr>
                                      <p:tavLst>
                                        <p:tav tm="0">
                                          <p:val>
                                            <p:strVal val="#ppt_x"/>
                                          </p:val>
                                        </p:tav>
                                        <p:tav tm="100000">
                                          <p:val>
                                            <p:strVal val="#ppt_x"/>
                                          </p:val>
                                        </p:tav>
                                      </p:tavLst>
                                    </p:anim>
                                    <p:anim calcmode="lin" valueType="num">
                                      <p:cBhvr>
                                        <p:cTn id="9" dur="3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550"/>
                            </p:stCondLst>
                            <p:childTnLst>
                              <p:par>
                                <p:cTn id="11" presetID="42" presetClass="entr" presetSubtype="0" fill="hold" nodeType="afterEffect">
                                  <p:stCondLst>
                                    <p:cond delay="50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300"/>
                                        <p:tgtEl>
                                          <p:spTgt spid="5"/>
                                        </p:tgtEl>
                                      </p:cBhvr>
                                    </p:animEffect>
                                    <p:anim calcmode="lin" valueType="num">
                                      <p:cBhvr>
                                        <p:cTn id="14" dur="300" fill="hold"/>
                                        <p:tgtEl>
                                          <p:spTgt spid="5"/>
                                        </p:tgtEl>
                                        <p:attrNameLst>
                                          <p:attrName>ppt_x</p:attrName>
                                        </p:attrNameLst>
                                      </p:cBhvr>
                                      <p:tavLst>
                                        <p:tav tm="0">
                                          <p:val>
                                            <p:strVal val="#ppt_x"/>
                                          </p:val>
                                        </p:tav>
                                        <p:tav tm="100000">
                                          <p:val>
                                            <p:strVal val="#ppt_x"/>
                                          </p:val>
                                        </p:tav>
                                      </p:tavLst>
                                    </p:anim>
                                    <p:anim calcmode="lin" valueType="num">
                                      <p:cBhvr>
                                        <p:cTn id="15" dur="300" fill="hold"/>
                                        <p:tgtEl>
                                          <p:spTgt spid="5"/>
                                        </p:tgtEl>
                                        <p:attrNameLst>
                                          <p:attrName>ppt_y</p:attrName>
                                        </p:attrNameLst>
                                      </p:cBhvr>
                                      <p:tavLst>
                                        <p:tav tm="0">
                                          <p:val>
                                            <p:strVal val="#ppt_y+.1"/>
                                          </p:val>
                                        </p:tav>
                                        <p:tav tm="100000">
                                          <p:val>
                                            <p:strVal val="#ppt_y"/>
                                          </p:val>
                                        </p:tav>
                                      </p:tavLst>
                                    </p:anim>
                                  </p:childTnLst>
                                </p:cTn>
                              </p:par>
                              <p:par>
                                <p:cTn id="16" presetID="53" presetClass="entr" presetSubtype="16" fill="hold" grpId="0" nodeType="withEffect">
                                  <p:stCondLst>
                                    <p:cond delay="1000"/>
                                  </p:stCondLst>
                                  <p:childTnLst>
                                    <p:set>
                                      <p:cBhvr>
                                        <p:cTn id="17" dur="1" fill="hold">
                                          <p:stCondLst>
                                            <p:cond delay="0"/>
                                          </p:stCondLst>
                                        </p:cTn>
                                        <p:tgtEl>
                                          <p:spTgt spid="10"/>
                                        </p:tgtEl>
                                        <p:attrNameLst>
                                          <p:attrName>style.visibility</p:attrName>
                                        </p:attrNameLst>
                                      </p:cBhvr>
                                      <p:to>
                                        <p:strVal val="visible"/>
                                      </p:to>
                                    </p:set>
                                    <p:anim calcmode="lin" valueType="num">
                                      <p:cBhvr>
                                        <p:cTn id="18" dur="500" fill="hold"/>
                                        <p:tgtEl>
                                          <p:spTgt spid="10"/>
                                        </p:tgtEl>
                                        <p:attrNameLst>
                                          <p:attrName>ppt_w</p:attrName>
                                        </p:attrNameLst>
                                      </p:cBhvr>
                                      <p:tavLst>
                                        <p:tav tm="0">
                                          <p:val>
                                            <p:fltVal val="0"/>
                                          </p:val>
                                        </p:tav>
                                        <p:tav tm="100000">
                                          <p:val>
                                            <p:strVal val="#ppt_w"/>
                                          </p:val>
                                        </p:tav>
                                      </p:tavLst>
                                    </p:anim>
                                    <p:anim calcmode="lin" valueType="num">
                                      <p:cBhvr>
                                        <p:cTn id="19" dur="500" fill="hold"/>
                                        <p:tgtEl>
                                          <p:spTgt spid="10"/>
                                        </p:tgtEl>
                                        <p:attrNameLst>
                                          <p:attrName>ppt_h</p:attrName>
                                        </p:attrNameLst>
                                      </p:cBhvr>
                                      <p:tavLst>
                                        <p:tav tm="0">
                                          <p:val>
                                            <p:fltVal val="0"/>
                                          </p:val>
                                        </p:tav>
                                        <p:tav tm="100000">
                                          <p:val>
                                            <p:strVal val="#ppt_h"/>
                                          </p:val>
                                        </p:tav>
                                      </p:tavLst>
                                    </p:anim>
                                    <p:animEffect transition="in" filter="fade">
                                      <p:cBhvr>
                                        <p:cTn id="2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
          <p:cNvSpPr>
            <a:spLocks noGrp="1"/>
          </p:cNvSpPr>
          <p:nvPr>
            <p:ph type="title"/>
          </p:nvPr>
        </p:nvSpPr>
        <p:spPr>
          <a:xfrm>
            <a:off x="804347" y="245538"/>
            <a:ext cx="8229586" cy="406395"/>
          </a:xfrm>
        </p:spPr>
        <p:txBody>
          <a:bodyPr/>
          <a:lstStyle/>
          <a:p>
            <a:r>
              <a:rPr lang="en-US" dirty="0" smtClean="0">
                <a:solidFill>
                  <a:srgbClr val="5582A5"/>
                </a:solidFill>
              </a:rPr>
              <a:t>Read: </a:t>
            </a:r>
            <a:r>
              <a:rPr lang="en-US" dirty="0" smtClean="0"/>
              <a:t>Java Magazine</a:t>
            </a:r>
          </a:p>
        </p:txBody>
      </p:sp>
      <p:pic>
        <p:nvPicPr>
          <p:cNvPr id="163842" name="Picture 2" descr="https://si0.twimg.com/profile_images/2623901755/JMag_logo_cmyk.jpg"/>
          <p:cNvPicPr>
            <a:picLocks noChangeAspect="1" noChangeArrowheads="1"/>
          </p:cNvPicPr>
          <p:nvPr/>
        </p:nvPicPr>
        <p:blipFill>
          <a:blip r:embed="rId3"/>
          <a:stretch>
            <a:fillRect/>
          </a:stretch>
        </p:blipFill>
        <p:spPr bwMode="auto">
          <a:xfrm>
            <a:off x="333376" y="1181100"/>
            <a:ext cx="2431275" cy="2382843"/>
          </a:xfrm>
          <a:prstGeom prst="rect">
            <a:avLst/>
          </a:prstGeom>
          <a:noFill/>
        </p:spPr>
      </p:pic>
      <p:sp>
        <p:nvSpPr>
          <p:cNvPr id="27650" name="AutoShape 2" descr="imap://jens%2Eeckels%40oracle%2Ecom@stbeehive.oracle.com:993/fetch%3EUID%3E/INBOX%3E3294?part=1.2.2&amp;filename=maggie-60x98.jpg"/>
          <p:cNvSpPr>
            <a:spLocks noChangeAspect="1" noChangeArrowheads="1"/>
          </p:cNvSpPr>
          <p:nvPr/>
        </p:nvSpPr>
        <p:spPr bwMode="auto">
          <a:xfrm>
            <a:off x="155575" y="-441325"/>
            <a:ext cx="571500" cy="933450"/>
          </a:xfrm>
          <a:prstGeom prst="rect">
            <a:avLst/>
          </a:prstGeom>
          <a:noFill/>
        </p:spPr>
        <p:txBody>
          <a:bodyPr vert="horz" wrap="square" lIns="91440" tIns="45720" rIns="91440" bIns="45720" numCol="1" anchor="t" anchorCtr="0" compatLnSpc="1">
            <a:prstTxWarp prst="textNoShape">
              <a:avLst/>
            </a:prstTxWarp>
          </a:bodyPr>
          <a:lstStyle/>
          <a:p>
            <a:endParaRPr lang="en-US"/>
          </a:p>
        </p:txBody>
      </p:sp>
      <p:grpSp>
        <p:nvGrpSpPr>
          <p:cNvPr id="13" name="Group 12"/>
          <p:cNvGrpSpPr/>
          <p:nvPr/>
        </p:nvGrpSpPr>
        <p:grpSpPr>
          <a:xfrm>
            <a:off x="723900" y="3793781"/>
            <a:ext cx="4543425" cy="729949"/>
            <a:chOff x="371475" y="3908081"/>
            <a:chExt cx="4543425" cy="729949"/>
          </a:xfrm>
        </p:grpSpPr>
        <p:pic>
          <p:nvPicPr>
            <p:cNvPr id="7" name="Picture 6" descr="maggie-60x98.jpg"/>
            <p:cNvPicPr>
              <a:picLocks noChangeAspect="1"/>
            </p:cNvPicPr>
            <p:nvPr/>
          </p:nvPicPr>
          <p:blipFill>
            <a:blip r:embed="rId4"/>
            <a:stretch>
              <a:fillRect/>
            </a:stretch>
          </p:blipFill>
          <p:spPr>
            <a:xfrm>
              <a:off x="371475" y="3908081"/>
              <a:ext cx="504825" cy="729949"/>
            </a:xfrm>
            <a:prstGeom prst="rect">
              <a:avLst/>
            </a:prstGeom>
            <a:effectLst>
              <a:outerShdw blurRad="76200" dist="50800" dir="13500000" sy="23000" kx="1200000" algn="br" rotWithShape="0">
                <a:prstClr val="black">
                  <a:alpha val="20000"/>
                </a:prstClr>
              </a:outerShdw>
            </a:effectLst>
          </p:spPr>
        </p:pic>
        <p:sp>
          <p:nvSpPr>
            <p:cNvPr id="8" name="TextBox 7"/>
            <p:cNvSpPr txBox="1"/>
            <p:nvPr/>
          </p:nvSpPr>
          <p:spPr>
            <a:xfrm>
              <a:off x="838200" y="4000500"/>
              <a:ext cx="4076700" cy="446276"/>
            </a:xfrm>
            <a:prstGeom prst="rect">
              <a:avLst/>
            </a:prstGeom>
            <a:noFill/>
          </p:spPr>
          <p:txBody>
            <a:bodyPr wrap="square" rtlCol="0">
              <a:spAutoFit/>
            </a:bodyPr>
            <a:lstStyle/>
            <a:p>
              <a:r>
                <a:rPr lang="en-US" sz="1200" dirty="0" smtClean="0">
                  <a:solidFill>
                    <a:schemeClr val="tx2">
                      <a:lumMod val="75000"/>
                    </a:schemeClr>
                  </a:solidFill>
                  <a:effectLst>
                    <a:outerShdw blurRad="38100" dist="38100" dir="2700000" algn="tl">
                      <a:srgbClr val="000000">
                        <a:alpha val="11000"/>
                      </a:srgbClr>
                    </a:outerShdw>
                  </a:effectLst>
                </a:rPr>
                <a:t>2013 Maggie Award Winner</a:t>
              </a:r>
            </a:p>
            <a:p>
              <a:r>
                <a:rPr lang="en-US" sz="1100" dirty="0" smtClean="0">
                  <a:solidFill>
                    <a:schemeClr val="accent3">
                      <a:lumMod val="50000"/>
                    </a:schemeClr>
                  </a:solidFill>
                </a:rPr>
                <a:t>BEST DIGITAL-ONLY TRADE PUBLICATION</a:t>
              </a:r>
            </a:p>
          </p:txBody>
        </p:sp>
      </p:grpSp>
      <p:sp>
        <p:nvSpPr>
          <p:cNvPr id="12" name="TextBox 11"/>
          <p:cNvSpPr txBox="1"/>
          <p:nvPr/>
        </p:nvSpPr>
        <p:spPr>
          <a:xfrm>
            <a:off x="2902857" y="1547132"/>
            <a:ext cx="6241143" cy="1646605"/>
          </a:xfrm>
          <a:prstGeom prst="rect">
            <a:avLst/>
          </a:prstGeom>
          <a:noFill/>
        </p:spPr>
        <p:txBody>
          <a:bodyPr wrap="square" rtlCol="0">
            <a:spAutoFit/>
          </a:bodyPr>
          <a:lstStyle/>
          <a:p>
            <a:r>
              <a:rPr lang="en-US" sz="4800" dirty="0" smtClean="0">
                <a:solidFill>
                  <a:srgbClr val="E98211"/>
                </a:solidFill>
                <a:effectLst>
                  <a:outerShdw blurRad="38100" dist="38100" dir="2700000" algn="tl">
                    <a:srgbClr val="000000">
                      <a:alpha val="12000"/>
                    </a:srgbClr>
                  </a:outerShdw>
                </a:effectLst>
              </a:rPr>
              <a:t>60</a:t>
            </a:r>
            <a:r>
              <a:rPr lang="en-US" sz="4800" baseline="30000" dirty="0" smtClean="0">
                <a:solidFill>
                  <a:srgbClr val="E98211"/>
                </a:solidFill>
                <a:effectLst>
                  <a:outerShdw blurRad="38100" dist="38100" dir="2700000" algn="tl">
                    <a:srgbClr val="000000">
                      <a:alpha val="12000"/>
                    </a:srgbClr>
                  </a:outerShdw>
                </a:effectLst>
              </a:rPr>
              <a:t>%</a:t>
            </a:r>
            <a:r>
              <a:rPr lang="en-US" sz="4800" dirty="0" smtClean="0">
                <a:solidFill>
                  <a:srgbClr val="E98211"/>
                </a:solidFill>
                <a:effectLst>
                  <a:outerShdw blurRad="38100" dist="38100" dir="2700000" algn="tl">
                    <a:srgbClr val="000000">
                      <a:alpha val="12000"/>
                    </a:srgbClr>
                  </a:outerShdw>
                </a:effectLst>
              </a:rPr>
              <a:t> </a:t>
            </a:r>
            <a:r>
              <a:rPr lang="en-US" sz="2400" dirty="0" smtClean="0">
                <a:solidFill>
                  <a:schemeClr val="tx2"/>
                </a:solidFill>
              </a:rPr>
              <a:t>Community-generated Content</a:t>
            </a:r>
          </a:p>
          <a:p>
            <a:endParaRPr lang="en-US" sz="500" dirty="0" smtClean="0">
              <a:solidFill>
                <a:schemeClr val="tx2"/>
              </a:solidFill>
            </a:endParaRPr>
          </a:p>
          <a:p>
            <a:r>
              <a:rPr lang="en-US" sz="4800" dirty="0" smtClean="0">
                <a:solidFill>
                  <a:srgbClr val="E98211"/>
                </a:solidFill>
                <a:effectLst>
                  <a:outerShdw blurRad="38100" dist="38100" dir="2700000" algn="tl">
                    <a:srgbClr val="000000">
                      <a:alpha val="12000"/>
                    </a:srgbClr>
                  </a:outerShdw>
                </a:effectLst>
              </a:rPr>
              <a:t>80</a:t>
            </a:r>
            <a:r>
              <a:rPr lang="en-US" sz="4800" baseline="30000" dirty="0" smtClean="0">
                <a:solidFill>
                  <a:srgbClr val="E98211"/>
                </a:solidFill>
                <a:effectLst>
                  <a:outerShdw blurRad="38100" dist="38100" dir="2700000" algn="tl">
                    <a:srgbClr val="000000">
                      <a:alpha val="12000"/>
                    </a:srgbClr>
                  </a:outerShdw>
                </a:effectLst>
              </a:rPr>
              <a:t>%</a:t>
            </a:r>
            <a:r>
              <a:rPr lang="en-US" sz="4800" dirty="0" smtClean="0">
                <a:solidFill>
                  <a:srgbClr val="E98211"/>
                </a:solidFill>
                <a:effectLst>
                  <a:outerShdw blurRad="38100" dist="38100" dir="2700000" algn="tl">
                    <a:srgbClr val="000000">
                      <a:alpha val="12000"/>
                    </a:srgbClr>
                  </a:outerShdw>
                </a:effectLst>
              </a:rPr>
              <a:t> </a:t>
            </a:r>
            <a:r>
              <a:rPr lang="en-US" sz="2400" dirty="0" smtClean="0">
                <a:solidFill>
                  <a:schemeClr val="tx2"/>
                </a:solidFill>
              </a:rPr>
              <a:t>Consider it a </a:t>
            </a:r>
            <a:r>
              <a:rPr lang="en-US" sz="2400" b="1" dirty="0" smtClean="0">
                <a:solidFill>
                  <a:schemeClr val="accent3">
                    <a:lumMod val="75000"/>
                  </a:schemeClr>
                </a:solidFill>
              </a:rPr>
              <a:t>MUST READ</a:t>
            </a:r>
          </a:p>
        </p:txBody>
      </p:sp>
      <p:pic>
        <p:nvPicPr>
          <p:cNvPr id="10" name="Picture 9" descr="couch-duke.png"/>
          <p:cNvPicPr>
            <a:picLocks noChangeAspect="1"/>
          </p:cNvPicPr>
          <p:nvPr/>
        </p:nvPicPr>
        <p:blipFill>
          <a:blip r:embed="rId5"/>
          <a:stretch>
            <a:fillRect/>
          </a:stretch>
        </p:blipFill>
        <p:spPr>
          <a:xfrm>
            <a:off x="7794626" y="0"/>
            <a:ext cx="1362075" cy="1362075"/>
          </a:xfrm>
          <a:prstGeom prst="rect">
            <a:avLst/>
          </a:prstGeom>
          <a:effectLst>
            <a:outerShdw blurRad="76200" dist="177800" dir="13500000" sy="23000" kx="1200000" algn="br" rotWithShape="0">
              <a:prstClr val="black">
                <a:alpha val="14000"/>
              </a:prstClr>
            </a:outerShdw>
          </a:effectLst>
        </p:spPr>
      </p:pic>
      <p:sp>
        <p:nvSpPr>
          <p:cNvPr id="11" name="TextBox 10"/>
          <p:cNvSpPr txBox="1"/>
          <p:nvPr/>
        </p:nvSpPr>
        <p:spPr>
          <a:xfrm>
            <a:off x="4860925" y="3715657"/>
            <a:ext cx="4264932" cy="830997"/>
          </a:xfrm>
          <a:prstGeom prst="rect">
            <a:avLst/>
          </a:prstGeom>
          <a:noFill/>
        </p:spPr>
        <p:txBody>
          <a:bodyPr wrap="square" rtlCol="0">
            <a:spAutoFit/>
          </a:bodyPr>
          <a:lstStyle/>
          <a:p>
            <a:pPr algn="r"/>
            <a:r>
              <a:rPr lang="en-US" sz="2400" b="1" dirty="0" smtClean="0">
                <a:solidFill>
                  <a:srgbClr val="E98211"/>
                </a:solidFill>
              </a:rPr>
              <a:t>Subscribe Now!</a:t>
            </a:r>
          </a:p>
          <a:p>
            <a:pPr algn="r"/>
            <a:r>
              <a:rPr lang="en-US" sz="2400" dirty="0" smtClean="0">
                <a:solidFill>
                  <a:schemeClr val="accent3">
                    <a:lumMod val="75000"/>
                  </a:schemeClr>
                </a:solidFill>
              </a:rPr>
              <a:t>oracle.com/</a:t>
            </a:r>
            <a:r>
              <a:rPr lang="en-US" sz="2400" dirty="0" err="1" smtClean="0">
                <a:solidFill>
                  <a:schemeClr val="accent3">
                    <a:lumMod val="75000"/>
                  </a:schemeClr>
                </a:solidFill>
              </a:rPr>
              <a:t>javamagazine</a:t>
            </a:r>
            <a:endParaRPr lang="en-US" sz="2400" dirty="0" smtClean="0">
              <a:solidFill>
                <a:schemeClr val="accent3">
                  <a:lumMod val="75000"/>
                </a:schemeClr>
              </a:solidFill>
            </a:endParaRPr>
          </a:p>
        </p:txBody>
      </p:sp>
    </p:spTree>
    <p:extLst>
      <p:ext uri="{BB962C8B-B14F-4D97-AF65-F5344CB8AC3E}">
        <p14:creationId xmlns:p14="http://schemas.microsoft.com/office/powerpoint/2010/main" val="92546723"/>
      </p:ext>
    </p:extLst>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dissolve">
                                      <p:cBhvr>
                                        <p:cTn id="7" dur="500"/>
                                        <p:tgtEl>
                                          <p:spTgt spid="12">
                                            <p:txEl>
                                              <p:pRg st="0" end="0"/>
                                            </p:txEl>
                                          </p:spTgt>
                                        </p:tgtEl>
                                      </p:cBhvr>
                                    </p:animEffect>
                                  </p:childTnLst>
                                </p:cTn>
                              </p:par>
                            </p:childTnLst>
                          </p:cTn>
                        </p:par>
                        <p:par>
                          <p:cTn id="8" fill="hold">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12">
                                            <p:txEl>
                                              <p:pRg st="2" end="2"/>
                                            </p:txEl>
                                          </p:spTgt>
                                        </p:tgtEl>
                                        <p:attrNameLst>
                                          <p:attrName>style.visibility</p:attrName>
                                        </p:attrNameLst>
                                      </p:cBhvr>
                                      <p:to>
                                        <p:strVal val="visible"/>
                                      </p:to>
                                    </p:set>
                                    <p:animEffect transition="in" filter="dissolve">
                                      <p:cBhvr>
                                        <p:cTn id="11" dur="500"/>
                                        <p:tgtEl>
                                          <p:spTgt spid="1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
          <p:cNvSpPr>
            <a:spLocks noGrp="1"/>
          </p:cNvSpPr>
          <p:nvPr>
            <p:ph type="title"/>
          </p:nvPr>
        </p:nvSpPr>
        <p:spPr>
          <a:xfrm>
            <a:off x="804347" y="245538"/>
            <a:ext cx="8229586" cy="406395"/>
          </a:xfrm>
        </p:spPr>
        <p:txBody>
          <a:bodyPr/>
          <a:lstStyle/>
          <a:p>
            <a:r>
              <a:rPr lang="en-US" dirty="0" smtClean="0">
                <a:solidFill>
                  <a:srgbClr val="5582A5"/>
                </a:solidFill>
              </a:rPr>
              <a:t>Join: </a:t>
            </a:r>
            <a:r>
              <a:rPr lang="en-US" dirty="0" smtClean="0"/>
              <a:t>Java User Group</a:t>
            </a:r>
          </a:p>
        </p:txBody>
      </p:sp>
      <p:sp>
        <p:nvSpPr>
          <p:cNvPr id="27650" name="AutoShape 2" descr="imap://jens%2Eeckels%40oracle%2Ecom@stbeehive.oracle.com:993/fetch%3EUID%3E/INBOX%3E3294?part=1.2.2&amp;filename=maggie-60x98.jpg"/>
          <p:cNvSpPr>
            <a:spLocks noChangeAspect="1" noChangeArrowheads="1"/>
          </p:cNvSpPr>
          <p:nvPr/>
        </p:nvSpPr>
        <p:spPr bwMode="auto">
          <a:xfrm>
            <a:off x="155575" y="-441325"/>
            <a:ext cx="571500" cy="933450"/>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2" name="TextBox 11"/>
          <p:cNvSpPr txBox="1"/>
          <p:nvPr/>
        </p:nvSpPr>
        <p:spPr>
          <a:xfrm>
            <a:off x="2902856" y="1565278"/>
            <a:ext cx="6241143" cy="1646605"/>
          </a:xfrm>
          <a:prstGeom prst="rect">
            <a:avLst/>
          </a:prstGeom>
          <a:noFill/>
        </p:spPr>
        <p:txBody>
          <a:bodyPr wrap="square" rtlCol="0">
            <a:spAutoFit/>
          </a:bodyPr>
          <a:lstStyle/>
          <a:p>
            <a:r>
              <a:rPr lang="en-US" sz="4800" dirty="0" smtClean="0">
                <a:solidFill>
                  <a:srgbClr val="E98211"/>
                </a:solidFill>
                <a:effectLst>
                  <a:outerShdw blurRad="38100" dist="38100" dir="2700000" algn="tl">
                    <a:srgbClr val="000000">
                      <a:alpha val="12000"/>
                    </a:srgbClr>
                  </a:outerShdw>
                </a:effectLst>
              </a:rPr>
              <a:t>200+ </a:t>
            </a:r>
            <a:r>
              <a:rPr lang="en-US" sz="2400" dirty="0" smtClean="0">
                <a:solidFill>
                  <a:schemeClr val="tx2"/>
                </a:solidFill>
              </a:rPr>
              <a:t>Java User Groups Worldwide</a:t>
            </a:r>
          </a:p>
          <a:p>
            <a:endParaRPr lang="en-US" sz="500" dirty="0" smtClean="0">
              <a:solidFill>
                <a:schemeClr val="tx2"/>
              </a:solidFill>
            </a:endParaRPr>
          </a:p>
          <a:p>
            <a:r>
              <a:rPr lang="en-US" sz="4800" dirty="0" smtClean="0">
                <a:solidFill>
                  <a:srgbClr val="E98211"/>
                </a:solidFill>
                <a:effectLst>
                  <a:outerShdw blurRad="38100" dist="38100" dir="2700000" algn="tl">
                    <a:srgbClr val="000000">
                      <a:alpha val="12000"/>
                    </a:srgbClr>
                  </a:outerShdw>
                </a:effectLst>
              </a:rPr>
              <a:t>100K+ </a:t>
            </a:r>
            <a:r>
              <a:rPr lang="en-US" sz="2400" dirty="0" smtClean="0">
                <a:solidFill>
                  <a:schemeClr val="tx2"/>
                </a:solidFill>
              </a:rPr>
              <a:t>Members</a:t>
            </a:r>
            <a:endParaRPr lang="en-US" sz="2400" b="1" dirty="0" smtClean="0">
              <a:solidFill>
                <a:schemeClr val="accent3">
                  <a:lumMod val="75000"/>
                </a:schemeClr>
              </a:solidFill>
            </a:endParaRPr>
          </a:p>
        </p:txBody>
      </p:sp>
      <p:sp>
        <p:nvSpPr>
          <p:cNvPr id="11" name="TextBox 10"/>
          <p:cNvSpPr txBox="1"/>
          <p:nvPr/>
        </p:nvSpPr>
        <p:spPr>
          <a:xfrm>
            <a:off x="4860925" y="3715657"/>
            <a:ext cx="4264932" cy="830997"/>
          </a:xfrm>
          <a:prstGeom prst="rect">
            <a:avLst/>
          </a:prstGeom>
          <a:noFill/>
        </p:spPr>
        <p:txBody>
          <a:bodyPr wrap="square" rtlCol="0">
            <a:spAutoFit/>
          </a:bodyPr>
          <a:lstStyle/>
          <a:p>
            <a:pPr algn="r"/>
            <a:r>
              <a:rPr lang="en-US" sz="2400" b="1" dirty="0" smtClean="0">
                <a:solidFill>
                  <a:srgbClr val="E98211"/>
                </a:solidFill>
              </a:rPr>
              <a:t>Join Now!</a:t>
            </a:r>
          </a:p>
          <a:p>
            <a:pPr algn="r"/>
            <a:r>
              <a:rPr lang="en-US" sz="2400" dirty="0" err="1" smtClean="0">
                <a:solidFill>
                  <a:schemeClr val="accent3">
                    <a:lumMod val="75000"/>
                  </a:schemeClr>
                </a:solidFill>
              </a:rPr>
              <a:t>java.net</a:t>
            </a:r>
            <a:r>
              <a:rPr lang="en-US" sz="2400" dirty="0" smtClean="0">
                <a:solidFill>
                  <a:schemeClr val="accent3">
                    <a:lumMod val="75000"/>
                  </a:schemeClr>
                </a:solidFill>
              </a:rPr>
              <a:t>/jugs</a:t>
            </a:r>
          </a:p>
        </p:txBody>
      </p:sp>
      <p:pic>
        <p:nvPicPr>
          <p:cNvPr id="3" name="Picture 2" descr="JUG.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6356" y="1280802"/>
            <a:ext cx="2331357" cy="2313285"/>
          </a:xfrm>
          <a:prstGeom prst="rect">
            <a:avLst/>
          </a:prstGeom>
        </p:spPr>
      </p:pic>
    </p:spTree>
    <p:extLst>
      <p:ext uri="{BB962C8B-B14F-4D97-AF65-F5344CB8AC3E}">
        <p14:creationId xmlns:p14="http://schemas.microsoft.com/office/powerpoint/2010/main" val="869507269"/>
      </p:ext>
    </p:extLst>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dissolve">
                                      <p:cBhvr>
                                        <p:cTn id="7" dur="500"/>
                                        <p:tgtEl>
                                          <p:spTgt spid="12">
                                            <p:txEl>
                                              <p:pRg st="0" end="0"/>
                                            </p:txEl>
                                          </p:spTgt>
                                        </p:tgtEl>
                                      </p:cBhvr>
                                    </p:animEffect>
                                  </p:childTnLst>
                                </p:cTn>
                              </p:par>
                            </p:childTnLst>
                          </p:cTn>
                        </p:par>
                        <p:par>
                          <p:cTn id="8" fill="hold">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12">
                                            <p:txEl>
                                              <p:pRg st="2" end="2"/>
                                            </p:txEl>
                                          </p:spTgt>
                                        </p:tgtEl>
                                        <p:attrNameLst>
                                          <p:attrName>style.visibility</p:attrName>
                                        </p:attrNameLst>
                                      </p:cBhvr>
                                      <p:to>
                                        <p:strVal val="visible"/>
                                      </p:to>
                                    </p:set>
                                    <p:animEffect transition="in" filter="dissolve">
                                      <p:cBhvr>
                                        <p:cTn id="11" dur="500"/>
                                        <p:tgtEl>
                                          <p:spTgt spid="1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uild="p"/>
    </p:bldLst>
  </p:timing>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JavaOne_Template_16x9">
  <a:themeElements>
    <a:clrScheme name="Custom 26">
      <a:dk1>
        <a:srgbClr val="000000"/>
      </a:dk1>
      <a:lt1>
        <a:sysClr val="window" lastClr="FFFFFF"/>
      </a:lt1>
      <a:dk2>
        <a:srgbClr val="424545"/>
      </a:dk2>
      <a:lt2>
        <a:srgbClr val="A3A3A3"/>
      </a:lt2>
      <a:accent1>
        <a:srgbClr val="5382A1"/>
      </a:accent1>
      <a:accent2>
        <a:srgbClr val="E5E5E5"/>
      </a:accent2>
      <a:accent3>
        <a:srgbClr val="8BAAC3"/>
      </a:accent3>
      <a:accent4>
        <a:srgbClr val="5B6981"/>
      </a:accent4>
      <a:accent5>
        <a:srgbClr val="7D7369"/>
      </a:accent5>
      <a:accent6>
        <a:srgbClr val="786464"/>
      </a:accent6>
      <a:hlink>
        <a:srgbClr val="0000FF"/>
      </a:hlink>
      <a:folHlink>
        <a:srgbClr val="800080"/>
      </a:folHlink>
    </a:clrScheme>
    <a:fontScheme name="Oracle Font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rtlCol="0">
        <a:spAutoFit/>
      </a:bodyPr>
      <a:lstStyle>
        <a:defPPr>
          <a:defRPr sz="2000" dirty="0" err="1" smtClean="0">
            <a:solidFill>
              <a:schemeClr val="tx2"/>
            </a:solidFill>
          </a:defRPr>
        </a:defPPr>
      </a:lstStyle>
    </a:txDef>
  </a:objectDefaults>
  <a:extraClrSchemeLst/>
</a:theme>
</file>

<file path=ppt/theme/theme2.xml><?xml version="1.0" encoding="utf-8"?>
<a:theme xmlns:a="http://schemas.openxmlformats.org/drawingml/2006/main" name="Office Theme">
  <a:themeElements>
    <a:clrScheme name="Oracle 2012">
      <a:dk1>
        <a:sysClr val="windowText" lastClr="000000"/>
      </a:dk1>
      <a:lt1>
        <a:sysClr val="window" lastClr="FFFFFF"/>
      </a:lt1>
      <a:dk2>
        <a:srgbClr val="424545"/>
      </a:dk2>
      <a:lt2>
        <a:srgbClr val="A3A3A3"/>
      </a:lt2>
      <a:accent1>
        <a:srgbClr val="FF1414"/>
      </a:accent1>
      <a:accent2>
        <a:srgbClr val="E5E5E5"/>
      </a:accent2>
      <a:accent3>
        <a:srgbClr val="8BAAC3"/>
      </a:accent3>
      <a:accent4>
        <a:srgbClr val="5B6981"/>
      </a:accent4>
      <a:accent5>
        <a:srgbClr val="7D7369"/>
      </a:accent5>
      <a:accent6>
        <a:srgbClr val="786464"/>
      </a:accent6>
      <a:hlink>
        <a:srgbClr val="0000FF"/>
      </a:hlink>
      <a:folHlink>
        <a:srgbClr val="800080"/>
      </a:folHlink>
    </a:clrScheme>
    <a:fontScheme name="Oracle 2012">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Custom 26">
    <a:dk1>
      <a:srgbClr val="000000"/>
    </a:dk1>
    <a:lt1>
      <a:sysClr val="window" lastClr="FFFFFF"/>
    </a:lt1>
    <a:dk2>
      <a:srgbClr val="424545"/>
    </a:dk2>
    <a:lt2>
      <a:srgbClr val="A3A3A3"/>
    </a:lt2>
    <a:accent1>
      <a:srgbClr val="5382A1"/>
    </a:accent1>
    <a:accent2>
      <a:srgbClr val="E5E5E5"/>
    </a:accent2>
    <a:accent3>
      <a:srgbClr val="8BAAC3"/>
    </a:accent3>
    <a:accent4>
      <a:srgbClr val="5B6981"/>
    </a:accent4>
    <a:accent5>
      <a:srgbClr val="7D7369"/>
    </a:accent5>
    <a:accent6>
      <a:srgbClr val="786464"/>
    </a:accent6>
    <a:hlink>
      <a:srgbClr val="0000FF"/>
    </a:hlink>
    <a:folHlink>
      <a:srgbClr val="800080"/>
    </a:folHlink>
  </a:clrScheme>
  <a:fontScheme name="Oracle Font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
  <TotalTime>35187</TotalTime>
  <Words>4123</Words>
  <Application>Microsoft Macintosh PowerPoint</Application>
  <PresentationFormat>On-screen Show (16:9)</PresentationFormat>
  <Paragraphs>905</Paragraphs>
  <Slides>51</Slides>
  <Notes>44</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51</vt:i4>
      </vt:variant>
    </vt:vector>
  </HeadingPairs>
  <TitlesOfParts>
    <vt:vector size="53" baseType="lpstr">
      <vt:lpstr>JavaOne_Template_16x9</vt:lpstr>
      <vt:lpstr>think-cell Slide</vt:lpstr>
      <vt:lpstr>PowerPoint Presentation</vt:lpstr>
      <vt:lpstr>Java Strategy Keynote</vt:lpstr>
      <vt:lpstr>PowerPoint Presentation</vt:lpstr>
      <vt:lpstr>Make the Future Java</vt:lpstr>
      <vt:lpstr>The Java Family Where community sets the standards</vt:lpstr>
      <vt:lpstr>Announcement</vt:lpstr>
      <vt:lpstr>PowerPoint Presentation</vt:lpstr>
      <vt:lpstr>Read: Java Magazine</vt:lpstr>
      <vt:lpstr>Join: Java User Group</vt:lpstr>
      <vt:lpstr>Learn: Continue the Journey</vt:lpstr>
      <vt:lpstr>歡迎JavaOne大會</vt:lpstr>
      <vt:lpstr>Java SE Update</vt:lpstr>
      <vt:lpstr>Java SE Uptake</vt:lpstr>
      <vt:lpstr>Java 7 on OS X and Linux/ARM</vt:lpstr>
      <vt:lpstr>JDK 8</vt:lpstr>
      <vt:lpstr>Java SE Roadmap</vt:lpstr>
      <vt:lpstr>DOWNLOAD</vt:lpstr>
      <vt:lpstr>JavaFX Update</vt:lpstr>
      <vt:lpstr>JavaFX Today</vt:lpstr>
      <vt:lpstr>JavaFX Deployments</vt:lpstr>
      <vt:lpstr>Fun with Mac App Store and OpenJFX!</vt:lpstr>
      <vt:lpstr>JavaFX 8 and Beyond</vt:lpstr>
      <vt:lpstr>JavaFX Roadmap</vt:lpstr>
      <vt:lpstr>DOWNLOAD</vt:lpstr>
      <vt:lpstr>Java Embedded Update</vt:lpstr>
      <vt:lpstr>PowerPoint Presentation</vt:lpstr>
      <vt:lpstr>PowerPoint Presentation</vt:lpstr>
      <vt:lpstr>Java Embedded – Connected Devices</vt:lpstr>
      <vt:lpstr>Current Embedded Releases</vt:lpstr>
      <vt:lpstr>Oracle’s Java Embedded Strategy and Vision</vt:lpstr>
      <vt:lpstr>Enabling a Smarter Connected World </vt:lpstr>
      <vt:lpstr>Gemalto: Our Company at-a-Glance</vt:lpstr>
      <vt:lpstr>Gemalto M2M Solutions Enable a Connected World</vt:lpstr>
      <vt:lpstr>Gemalto M2M Connects the World Around You ...</vt:lpstr>
      <vt:lpstr>Gemalto Delivers Benefits of Java to M2M</vt:lpstr>
      <vt:lpstr>Say Hello to BubbleBoard!</vt:lpstr>
      <vt:lpstr>Java Embedded Roadmap</vt:lpstr>
      <vt:lpstr>DOWNLOAD</vt:lpstr>
      <vt:lpstr>Java EE Strategy</vt:lpstr>
      <vt:lpstr>Java EE Focus and Direction</vt:lpstr>
      <vt:lpstr>Java EE Journey</vt:lpstr>
      <vt:lpstr>Now Available!</vt:lpstr>
      <vt:lpstr>Java EE 7 Themes</vt:lpstr>
      <vt:lpstr>Java EE 7 for Next Generation Applications</vt:lpstr>
      <vt:lpstr>Java EE 7 for the Developer</vt:lpstr>
      <vt:lpstr>Java EE 7 for the Enterprise</vt:lpstr>
      <vt:lpstr>Java EE 7 Community Momentum</vt:lpstr>
      <vt:lpstr>Amazing JSR Adopters</vt:lpstr>
      <vt:lpstr>Java: Broadest Industry Adoption</vt:lpstr>
      <vt:lpstr>And There Is More – Java EE Next Steps</vt:lpstr>
      <vt:lpstr>DOWNLOAD</vt:lpstr>
    </vt:vector>
  </TitlesOfParts>
  <Company>Microsoft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Duarte, Inc.</dc:creator>
  <cp:lastModifiedBy>Sharat Chander</cp:lastModifiedBy>
  <cp:revision>1685</cp:revision>
  <cp:lastPrinted>2012-08-08T17:55:43Z</cp:lastPrinted>
  <dcterms:created xsi:type="dcterms:W3CDTF">2012-09-28T23:02:32Z</dcterms:created>
  <dcterms:modified xsi:type="dcterms:W3CDTF">2013-07-22T21:31:30Z</dcterms:modified>
</cp:coreProperties>
</file>