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3"/>
  </p:notesMasterIdLst>
  <p:handoutMasterIdLst>
    <p:handoutMasterId r:id="rId14"/>
  </p:handoutMasterIdLst>
  <p:sldIdLst>
    <p:sldId id="1045" r:id="rId2"/>
    <p:sldId id="1126" r:id="rId3"/>
    <p:sldId id="1127" r:id="rId4"/>
    <p:sldId id="1128" r:id="rId5"/>
    <p:sldId id="1129" r:id="rId6"/>
    <p:sldId id="1130" r:id="rId7"/>
    <p:sldId id="1131" r:id="rId8"/>
    <p:sldId id="1132" r:id="rId9"/>
    <p:sldId id="1133" r:id="rId10"/>
    <p:sldId id="1134" r:id="rId11"/>
    <p:sldId id="1135" r:id="rId12"/>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00"/>
    <a:srgbClr val="B90000"/>
    <a:srgbClr val="FFA200"/>
    <a:srgbClr val="F79403"/>
    <a:srgbClr val="FBA305"/>
    <a:srgbClr val="FFB500"/>
    <a:srgbClr val="F6B000"/>
    <a:srgbClr val="5EA3C2"/>
    <a:srgbClr val="F2E9E6"/>
    <a:srgbClr val="D6A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2" autoAdjust="0"/>
    <p:restoredTop sz="76755" autoAdjust="0"/>
  </p:normalViewPr>
  <p:slideViewPr>
    <p:cSldViewPr snapToGrid="0" showGuides="1">
      <p:cViewPr>
        <p:scale>
          <a:sx n="100" d="100"/>
          <a:sy n="100" d="100"/>
        </p:scale>
        <p:origin x="-1656" y="-248"/>
      </p:cViewPr>
      <p:guideLst>
        <p:guide orient="horz" pos="3239"/>
        <p:guide/>
      </p:guideLst>
    </p:cSldViewPr>
  </p:slideViewPr>
  <p:notesTextViewPr>
    <p:cViewPr>
      <p:scale>
        <a:sx n="140" d="100"/>
        <a:sy n="140" d="100"/>
      </p:scale>
      <p:origin x="0" y="0"/>
    </p:cViewPr>
  </p:notesTextViewPr>
  <p:sorterViewPr>
    <p:cViewPr>
      <p:scale>
        <a:sx n="100" d="100"/>
        <a:sy n="100" d="100"/>
      </p:scale>
      <p:origin x="0" y="0"/>
    </p:cViewPr>
  </p:sorterViewPr>
  <p:notesViewPr>
    <p:cSldViewPr snapToGrid="0" showGuide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D947C51-6376-4B7B-92D9-60551EAD1E86}" type="datetime1">
              <a:rPr lang="en-US"/>
              <a:pPr>
                <a:defRPr/>
              </a:pPr>
              <a:t>7/14/13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13BB207-EEFB-4EF5-98AD-E6598872BD4B}" type="slidenum">
              <a:rPr lang="en-US"/>
              <a:pPr>
                <a:defRPr/>
              </a:pPr>
              <a:t>‹#›</a:t>
            </a:fld>
            <a:endParaRPr lang="en-US"/>
          </a:p>
        </p:txBody>
      </p:sp>
    </p:spTree>
    <p:extLst>
      <p:ext uri="{BB962C8B-B14F-4D97-AF65-F5344CB8AC3E}">
        <p14:creationId xmlns:p14="http://schemas.microsoft.com/office/powerpoint/2010/main" val="1201100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918D203-B179-41E3-9652-13EE18A56AE3}" type="datetime1">
              <a:rPr lang="en-US"/>
              <a:pPr>
                <a:defRPr/>
              </a:pPr>
              <a:t>7/14/13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2AB20D5-2F44-4878-AC3F-E2DCBCFE4B50}" type="slidenum">
              <a:rPr lang="en-US"/>
              <a:pPr>
                <a:defRPr/>
              </a:pPr>
              <a:t>‹#›</a:t>
            </a:fld>
            <a:endParaRPr lang="en-US"/>
          </a:p>
        </p:txBody>
      </p:sp>
    </p:spTree>
    <p:extLst>
      <p:ext uri="{BB962C8B-B14F-4D97-AF65-F5344CB8AC3E}">
        <p14:creationId xmlns:p14="http://schemas.microsoft.com/office/powerpoint/2010/main" val="37024949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1</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AB20D5-2F44-4878-AC3F-E2DCBCFE4B50}"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Thanks to Infosys for their Java EE</a:t>
            </a:r>
            <a:r>
              <a:rPr lang="en-US" baseline="0" dirty="0" smtClean="0">
                <a:ea typeface="ＭＳ Ｐゴシック" pitchFamily="34" charset="-128"/>
              </a:rPr>
              <a:t> support, so what will Java EE 7 entail? </a:t>
            </a:r>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pitchFamily="34" charset="-128"/>
              </a:rPr>
              <a:t>Need speaker notes here</a:t>
            </a:r>
          </a:p>
          <a:p>
            <a:pPr eaLnBrk="1" hangingPunct="1">
              <a:spcBef>
                <a:spcPct val="0"/>
              </a:spcBef>
            </a:pPr>
            <a:endParaRPr lang="en-US" baseline="0" dirty="0" smtClean="0">
              <a:ea typeface="ＭＳ Ｐゴシック" pitchFamily="34" charset="-128"/>
            </a:endParaRPr>
          </a:p>
          <a:p>
            <a:pPr eaLnBrk="1" hangingPunct="1">
              <a:spcBef>
                <a:spcPct val="0"/>
              </a:spcBef>
              <a:buFontTx/>
              <a:buChar char="-"/>
            </a:pPr>
            <a:r>
              <a:rPr lang="en-US" dirty="0" smtClean="0">
                <a:ea typeface="ＭＳ Ｐゴシック" pitchFamily="34" charset="-128"/>
              </a:rPr>
              <a:t>Productivity</a:t>
            </a:r>
          </a:p>
          <a:p>
            <a:pPr eaLnBrk="1" hangingPunct="1">
              <a:spcBef>
                <a:spcPct val="0"/>
              </a:spcBef>
              <a:buFontTx/>
              <a:buChar char="-"/>
            </a:pPr>
            <a:r>
              <a:rPr lang="en-US" dirty="0" smtClean="0">
                <a:ea typeface="ＭＳ Ｐゴシック" pitchFamily="34" charset="-128"/>
              </a:rPr>
              <a:t>Html 5</a:t>
            </a:r>
          </a:p>
          <a:p>
            <a:pPr eaLnBrk="1" hangingPunct="1">
              <a:spcBef>
                <a:spcPct val="0"/>
              </a:spcBef>
              <a:buFontTx/>
              <a:buChar char="-"/>
            </a:pPr>
            <a:r>
              <a:rPr lang="en-US" dirty="0" smtClean="0">
                <a:ea typeface="ＭＳ Ｐゴシック" pitchFamily="34" charset="-128"/>
              </a:rPr>
              <a:t>Enterprise</a:t>
            </a:r>
            <a:r>
              <a:rPr lang="en-US" baseline="0" dirty="0" smtClean="0">
                <a:ea typeface="ＭＳ Ｐゴシック" pitchFamily="34" charset="-128"/>
              </a:rPr>
              <a:t> demands</a:t>
            </a:r>
          </a:p>
          <a:p>
            <a:pPr eaLnBrk="1" hangingPunct="1">
              <a:spcBef>
                <a:spcPct val="0"/>
              </a:spcBef>
              <a:buFontTx/>
              <a:buChar char="-"/>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JSON is lingua</a:t>
            </a:r>
            <a:r>
              <a:rPr lang="en-US" baseline="0" dirty="0" smtClean="0">
                <a:ea typeface="ＭＳ Ｐゴシック" pitchFamily="34" charset="-128"/>
              </a:rPr>
              <a:t> franca for HTML5</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Analogous to JAXP and JAXB in the XML world, JSON-P is aligned with JAXP</a:t>
            </a:r>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ea typeface="ＭＳ Ｐゴシック" pitchFamily="34" charset="-128"/>
              </a:rPr>
              <a:t>Low-level Streaming API, generates events such as START_OBJECT, START_ARRAY, KEY_NAME, VALUE_STRING, etc. Use Streaming API for more control over parsing.</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High-level Object Model API, built on top of Streaming API. Allows to read JSON data structure as </a:t>
            </a:r>
            <a:r>
              <a:rPr lang="en-US" baseline="0" dirty="0" err="1" smtClean="0">
                <a:ea typeface="ＭＳ Ｐゴシック" pitchFamily="34" charset="-128"/>
              </a:rPr>
              <a:t>JsonObject</a:t>
            </a:r>
            <a:r>
              <a:rPr lang="en-US" baseline="0" dirty="0" smtClean="0">
                <a:ea typeface="ＭＳ Ｐゴシック" pitchFamily="34" charset="-128"/>
              </a:rPr>
              <a:t> and </a:t>
            </a:r>
            <a:r>
              <a:rPr lang="en-US" baseline="0" dirty="0" err="1" smtClean="0">
                <a:ea typeface="ＭＳ Ｐゴシック" pitchFamily="34" charset="-128"/>
              </a:rPr>
              <a:t>JsonArray</a:t>
            </a:r>
            <a:r>
              <a:rPr lang="en-US" baseline="0" dirty="0" smtClean="0">
                <a:ea typeface="ＭＳ Ｐゴシック" pitchFamily="34" charset="-128"/>
              </a:rPr>
              <a:t>. Use this API if you only care about reading the entire structure, it reads the entire structure in the memory as opposed to Streaming which only reads the relevant parts of the structure.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When do I use what ? – If you need to cross-reference objects, then use Object Model API. If you just want to parse specific parts of object then use Streaming API.</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In both cases, read JSON data structure from a Reader/</a:t>
            </a:r>
            <a:r>
              <a:rPr lang="en-US" baseline="0" dirty="0" err="1" smtClean="0">
                <a:ea typeface="ＭＳ Ｐゴシック" pitchFamily="34" charset="-128"/>
              </a:rPr>
              <a:t>InputStream</a:t>
            </a:r>
            <a:r>
              <a:rPr lang="en-US" baseline="0" dirty="0" smtClean="0">
                <a:ea typeface="ＭＳ Ｐゴシック" pitchFamily="34" charset="-128"/>
              </a:rPr>
              <a:t>. Write to a Writer/</a:t>
            </a:r>
            <a:r>
              <a:rPr lang="en-US" baseline="0" dirty="0" err="1" smtClean="0">
                <a:ea typeface="ＭＳ Ｐゴシック" pitchFamily="34" charset="-128"/>
              </a:rPr>
              <a:t>OutputStream</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WebSocket provides a bi-directional</a:t>
            </a:r>
            <a:r>
              <a:rPr lang="en-US" baseline="0" dirty="0" smtClean="0">
                <a:ea typeface="ＭＳ Ｐゴシック" pitchFamily="34" charset="-128"/>
              </a:rPr>
              <a:t> and </a:t>
            </a:r>
            <a:r>
              <a:rPr lang="en-US" dirty="0" smtClean="0">
                <a:ea typeface="ＭＳ Ｐゴシック" pitchFamily="34" charset="-128"/>
              </a:rPr>
              <a:t>full-duplex </a:t>
            </a:r>
            <a:r>
              <a:rPr lang="en-US" baseline="0" dirty="0" smtClean="0">
                <a:ea typeface="ＭＳ Ｐゴシック" pitchFamily="34" charset="-128"/>
              </a:rPr>
              <a:t>communication channel over a single TCP connection. Bi-directional allows a client to send a message to server and vice versa. Full-duplex allows client and server to communicate with each other without waiting for the other party. An HTTP connection is upgraded using a standard mechanism to a WebSocket connection and then all messages exchanged over that connection are framed using the WebSocket protocol. The best part is that all messages are exchanged over a single TCP connection. This allows a more efficient usage of the connection and, unlike HTTP, avoids setting up and tearing down of connection with every message exchange.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Java API for WebSocket 1.0 allows to setup a client and server endpoint using annotations and programmatically. Annotated endpoint allows to convert a POJO into an endpoint by using @</a:t>
            </a:r>
            <a:r>
              <a:rPr lang="en-US" baseline="0" dirty="0" err="1" smtClean="0">
                <a:ea typeface="ＭＳ Ｐゴシック" pitchFamily="34" charset="-128"/>
              </a:rPr>
              <a:t>ServerEndpoint</a:t>
            </a:r>
            <a:r>
              <a:rPr lang="en-US" baseline="0" dirty="0" smtClean="0">
                <a:ea typeface="ＭＳ Ｐゴシック" pitchFamily="34" charset="-128"/>
              </a:rPr>
              <a:t> and @</a:t>
            </a:r>
            <a:r>
              <a:rPr lang="en-US" baseline="0" dirty="0" err="1" smtClean="0">
                <a:ea typeface="ＭＳ Ｐゴシック" pitchFamily="34" charset="-128"/>
              </a:rPr>
              <a:t>ClientEndpoint</a:t>
            </a:r>
            <a:r>
              <a:rPr lang="en-US" baseline="0" dirty="0" smtClean="0">
                <a:ea typeface="ＭＳ Ｐゴシック" pitchFamily="34" charset="-128"/>
              </a:rPr>
              <a:t> annotations and specifying the URI where the endpoints are hosted. Programmatic endpoints are defined by extending Endpoint class.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There are also annotations defined for callback handlers that allow a business method to be called when the WebSocket connection is opened, closed, or an error is received. Of course, there is an annotation that allows a method to be invoked when a message is received at the endpoint. The payload of the incoming message is tied to the method parameter and optionally can also provide more information about the other end of the connection.</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spec also defines how endpoints can be packaged in a WAR file and how a client-side endpoints can be packaged in a JAR file.</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Lets look at a video from Johan </a:t>
            </a:r>
            <a:r>
              <a:rPr lang="en-US" baseline="0" dirty="0" err="1" smtClean="0">
                <a:ea typeface="ＭＳ Ｐゴシック" pitchFamily="34" charset="-128"/>
              </a:rPr>
              <a:t>Vos</a:t>
            </a:r>
            <a:r>
              <a:rPr lang="en-US" baseline="0" dirty="0" smtClean="0">
                <a:ea typeface="ＭＳ Ｐゴシック" pitchFamily="34" charset="-128"/>
              </a:rPr>
              <a:t>/Belgium JUG where they conducted a </a:t>
            </a:r>
            <a:r>
              <a:rPr lang="en-US" baseline="0" dirty="0" err="1" smtClean="0">
                <a:ea typeface="ＭＳ Ｐゴシック" pitchFamily="34" charset="-128"/>
              </a:rPr>
              <a:t>hackathon</a:t>
            </a:r>
            <a:r>
              <a:rPr lang="en-US" baseline="0" dirty="0" smtClean="0">
                <a:ea typeface="ＭＳ Ｐゴシック" pitchFamily="34" charset="-128"/>
              </a:rPr>
              <a:t> using JSR 356 as part of Adopt-a-JSR.</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The set of available attributes supported by a JSF component is determined by the combination of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 and Renderer for that tag. In some cases the value of the attribute is interpreted by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 or Renderer (for example, the columns attribute of </a:t>
            </a:r>
            <a:r>
              <a:rPr lang="en-US" sz="1200" kern="1200" dirty="0" err="1" smtClean="0">
                <a:solidFill>
                  <a:schemeClr val="tx1"/>
                </a:solidFill>
                <a:effectLst/>
                <a:latin typeface="+mn-lt"/>
                <a:ea typeface="ＭＳ Ｐゴシック" pitchFamily="-65" charset="-128"/>
                <a:cs typeface="ＭＳ Ｐゴシック" pitchFamily="-65" charset="-128"/>
              </a:rPr>
              <a:t>h:panelGrid</a:t>
            </a:r>
            <a:r>
              <a:rPr lang="en-US" sz="1200" kern="1200" dirty="0" smtClean="0">
                <a:solidFill>
                  <a:schemeClr val="tx1"/>
                </a:solidFill>
                <a:effectLst/>
                <a:latin typeface="+mn-lt"/>
                <a:ea typeface="ＭＳ Ｐゴシック" pitchFamily="-65" charset="-128"/>
                <a:cs typeface="ＭＳ Ｐゴシック" pitchFamily="-65" charset="-128"/>
              </a:rPr>
              <a:t>) and in others the value is passed straight through to the user agent (for example, the </a:t>
            </a:r>
            <a:r>
              <a:rPr lang="en-US" sz="1200" kern="1200" dirty="0" err="1" smtClean="0">
                <a:solidFill>
                  <a:schemeClr val="tx1"/>
                </a:solidFill>
                <a:effectLst/>
                <a:latin typeface="+mn-lt"/>
                <a:ea typeface="ＭＳ Ｐゴシック" pitchFamily="-65" charset="-128"/>
                <a:cs typeface="ＭＳ Ｐゴシック" pitchFamily="-65" charset="-128"/>
              </a:rPr>
              <a:t>lang</a:t>
            </a:r>
            <a:r>
              <a:rPr lang="en-US" sz="1200" kern="1200" dirty="0" smtClean="0">
                <a:solidFill>
                  <a:schemeClr val="tx1"/>
                </a:solidFill>
                <a:effectLst/>
                <a:latin typeface="+mn-lt"/>
                <a:ea typeface="ＭＳ Ｐゴシック" pitchFamily="-65" charset="-128"/>
                <a:cs typeface="ＭＳ Ｐゴシック" pitchFamily="-65" charset="-128"/>
              </a:rPr>
              <a:t> attribute of </a:t>
            </a:r>
            <a:r>
              <a:rPr lang="en-US" sz="1200" kern="1200" dirty="0" err="1" smtClean="0">
                <a:solidFill>
                  <a:schemeClr val="tx1"/>
                </a:solidFill>
                <a:effectLst/>
                <a:latin typeface="+mn-lt"/>
                <a:ea typeface="ＭＳ Ｐゴシック" pitchFamily="-65" charset="-128"/>
                <a:cs typeface="ＭＳ Ｐゴシック" pitchFamily="-65" charset="-128"/>
              </a:rPr>
              <a:t>h:input</a:t>
            </a:r>
            <a:r>
              <a:rPr lang="en-US" sz="1200" kern="1200" dirty="0" smtClean="0">
                <a:solidFill>
                  <a:schemeClr val="tx1"/>
                </a:solidFill>
                <a:effectLst/>
                <a:latin typeface="+mn-lt"/>
                <a:ea typeface="ＭＳ Ｐゴシック" pitchFamily="-65" charset="-128"/>
                <a:cs typeface="ＭＳ Ｐゴシック" pitchFamily="-65" charset="-128"/>
              </a:rPr>
              <a:t> Text). In both cases,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/Renderer has a priori knowledge of the set of allowable attributes. Other attributes are ignored.</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r>
              <a:rPr lang="en-US" sz="1200" kern="1200" dirty="0" smtClean="0">
                <a:solidFill>
                  <a:schemeClr val="tx1"/>
                </a:solidFill>
                <a:effectLst/>
                <a:latin typeface="+mn-lt"/>
                <a:ea typeface="ＭＳ Ｐゴシック" pitchFamily="-65" charset="-128"/>
                <a:cs typeface="ＭＳ Ｐゴシック" pitchFamily="-65" charset="-128"/>
              </a:rPr>
              <a:t>HTML5 adds a series of new attributes for existing elements. Those attributes includes things like the type attribute for input elements, supporting values such as email, </a:t>
            </a:r>
            <a:r>
              <a:rPr lang="en-US" sz="1200" kern="1200" dirty="0" err="1" smtClean="0">
                <a:solidFill>
                  <a:schemeClr val="tx1"/>
                </a:solidFill>
                <a:effectLst/>
                <a:latin typeface="+mn-lt"/>
                <a:ea typeface="ＭＳ Ｐゴシック" pitchFamily="-65" charset="-128"/>
                <a:cs typeface="ＭＳ Ｐゴシック" pitchFamily="-65" charset="-128"/>
              </a:rPr>
              <a:t>url</a:t>
            </a:r>
            <a:r>
              <a:rPr lang="en-US" sz="1200" kern="1200" dirty="0" smtClean="0">
                <a:solidFill>
                  <a:schemeClr val="tx1"/>
                </a:solidFill>
                <a:effectLst/>
                <a:latin typeface="+mn-lt"/>
                <a:ea typeface="ＭＳ Ｐゴシック" pitchFamily="-65" charset="-128"/>
                <a:cs typeface="ＭＳ Ｐゴシック" pitchFamily="-65" charset="-128"/>
              </a:rPr>
              <a:t>, </a:t>
            </a:r>
            <a:r>
              <a:rPr lang="en-US" sz="1200" kern="1200" dirty="0" err="1" smtClean="0">
                <a:solidFill>
                  <a:schemeClr val="tx1"/>
                </a:solidFill>
                <a:effectLst/>
                <a:latin typeface="+mn-lt"/>
                <a:ea typeface="ＭＳ Ｐゴシック" pitchFamily="-65" charset="-128"/>
                <a:cs typeface="ＭＳ Ｐゴシック" pitchFamily="-65" charset="-128"/>
              </a:rPr>
              <a:t>tel</a:t>
            </a:r>
            <a:r>
              <a:rPr lang="en-US" sz="1200" kern="1200" dirty="0" smtClean="0">
                <a:solidFill>
                  <a:schemeClr val="tx1"/>
                </a:solidFill>
                <a:effectLst/>
                <a:latin typeface="+mn-lt"/>
                <a:ea typeface="ＭＳ Ｐゴシック" pitchFamily="-65" charset="-128"/>
                <a:cs typeface="ＭＳ Ｐゴシック" pitchFamily="-65" charset="-128"/>
              </a:rPr>
              <a:t>, number, range, and date. </a:t>
            </a:r>
          </a:p>
          <a:p>
            <a:endParaRPr lang="en-US" dirty="0" smtClean="0"/>
          </a:p>
          <a:p>
            <a:r>
              <a:rPr lang="en-US" sz="1200" kern="1200" dirty="0" smtClean="0">
                <a:solidFill>
                  <a:schemeClr val="tx1"/>
                </a:solidFill>
                <a:effectLst/>
                <a:latin typeface="+mn-lt"/>
                <a:ea typeface="ＭＳ Ｐゴシック" pitchFamily="-65" charset="-128"/>
                <a:cs typeface="ＭＳ Ｐゴシック" pitchFamily="-65" charset="-128"/>
              </a:rPr>
              <a:t>&lt;input type="email" name="</a:t>
            </a:r>
            <a:r>
              <a:rPr lang="en-US" sz="1200" kern="1200" dirty="0" err="1" smtClean="0">
                <a:solidFill>
                  <a:schemeClr val="tx1"/>
                </a:solidFill>
                <a:effectLst/>
                <a:latin typeface="+mn-lt"/>
                <a:ea typeface="ＭＳ Ｐゴシック" pitchFamily="-65" charset="-128"/>
                <a:cs typeface="ＭＳ Ｐゴシック" pitchFamily="-65" charset="-128"/>
              </a:rPr>
              <a:t>myEmail</a:t>
            </a:r>
            <a:r>
              <a:rPr lang="en-US" sz="1200" kern="1200" dirty="0" smtClean="0">
                <a:solidFill>
                  <a:schemeClr val="tx1"/>
                </a:solidFill>
                <a:effectLst/>
                <a:latin typeface="+mn-lt"/>
                <a:ea typeface="ＭＳ Ｐゴシック" pitchFamily="-65" charset="-128"/>
                <a:cs typeface="ＭＳ Ｐゴシック" pitchFamily="-65" charset="-128"/>
              </a:rPr>
              <a:t>"/&gt;</a:t>
            </a:r>
          </a:p>
          <a:p>
            <a:endParaRPr lang="en-US" sz="1200" kern="1200" dirty="0" smtClean="0">
              <a:solidFill>
                <a:schemeClr val="tx1"/>
              </a:solidFill>
              <a:effectLst/>
              <a:latin typeface="+mn-lt"/>
              <a:ea typeface="ＭＳ Ｐゴシック" pitchFamily="-65" charset="-128"/>
              <a:cs typeface="ＭＳ Ｐゴシック" pitchFamily="-65" charset="-128"/>
            </a:endParaRPr>
          </a:p>
          <a:p>
            <a:r>
              <a:rPr lang="en-US" sz="1200" kern="1200" dirty="0" smtClean="0">
                <a:solidFill>
                  <a:schemeClr val="tx1"/>
                </a:solidFill>
                <a:effectLst/>
                <a:latin typeface="+mn-lt"/>
                <a:ea typeface="ＭＳ Ｐゴシック" pitchFamily="-65" charset="-128"/>
                <a:cs typeface="ＭＳ Ｐゴシック" pitchFamily="-65" charset="-128"/>
              </a:rPr>
              <a:t>This code fragment allows the browser to check the entered text is in email format. </a:t>
            </a:r>
            <a:endParaRPr lang="en-US" dirty="0" smtClean="0"/>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JSF 2.2 supports these attributes by introducing Pass Through Attributes and Elements. They allow to list arbitrary name value pairs in a component that are passed straight through to the user agent without interpretation by the </a:t>
            </a:r>
            <a:r>
              <a:rPr lang="en-US" sz="1200" kern="1200" dirty="0" err="1" smtClean="0">
                <a:solidFill>
                  <a:schemeClr val="tx1"/>
                </a:solidFill>
                <a:effectLst/>
                <a:latin typeface="+mn-lt"/>
                <a:ea typeface="ＭＳ Ｐゴシック" pitchFamily="-65" charset="-128"/>
                <a:cs typeface="ＭＳ Ｐゴシック" pitchFamily="-65" charset="-128"/>
              </a:rPr>
              <a:t>UIComponent</a:t>
            </a:r>
            <a:r>
              <a:rPr lang="en-US" sz="1200" kern="1200" dirty="0" smtClean="0">
                <a:solidFill>
                  <a:schemeClr val="tx1"/>
                </a:solidFill>
                <a:effectLst/>
                <a:latin typeface="+mn-lt"/>
                <a:ea typeface="ＭＳ Ｐゴシック" pitchFamily="-65" charset="-128"/>
                <a:cs typeface="ＭＳ Ｐゴシック" pitchFamily="-65" charset="-128"/>
              </a:rPr>
              <a:t> or Renderer. </a:t>
            </a:r>
            <a:endParaRPr lang="en-US" dirty="0" smtClean="0"/>
          </a:p>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pitchFamily="-65" charset="-128"/>
                <a:cs typeface="ＭＳ Ｐゴシック" pitchFamily="-65" charset="-128"/>
              </a:rPr>
              <a:t>Sending and Receiving a JMS message using JMS 1.1 requires</a:t>
            </a:r>
            <a:r>
              <a:rPr lang="en-US" sz="1200" kern="1200" baseline="0" dirty="0" smtClean="0">
                <a:solidFill>
                  <a:schemeClr val="tx1"/>
                </a:solidFill>
                <a:effectLst/>
                <a:latin typeface="+mn-lt"/>
                <a:ea typeface="ＭＳ Ｐゴシック" pitchFamily="-65" charset="-128"/>
                <a:cs typeface="ＭＳ Ｐゴシック" pitchFamily="-65" charset="-128"/>
              </a:rPr>
              <a:t> lot of boilerplate code, primarily because the API was designed 10+ years ago. Leveraging improvements in the Java EE platform over the past few years, JMS 2.0 introduces a “new simplified API” that requires much less boilerplate code. For example, </a:t>
            </a:r>
            <a:r>
              <a:rPr lang="en-US" sz="1200" kern="1200" dirty="0" err="1" smtClean="0">
                <a:solidFill>
                  <a:schemeClr val="tx1"/>
                </a:solidFill>
                <a:effectLst/>
                <a:latin typeface="+mn-lt"/>
                <a:ea typeface="ＭＳ Ｐゴシック" pitchFamily="-65" charset="-128"/>
                <a:cs typeface="ＭＳ Ｐゴシック" pitchFamily="-65" charset="-128"/>
              </a:rPr>
              <a:t>JMSContext</a:t>
            </a:r>
            <a:r>
              <a:rPr lang="en-US" sz="1200" kern="1200" dirty="0" smtClean="0">
                <a:solidFill>
                  <a:schemeClr val="tx1"/>
                </a:solidFill>
                <a:effectLst/>
                <a:latin typeface="+mn-lt"/>
                <a:ea typeface="ＭＳ Ｐゴシック" pitchFamily="-65" charset="-128"/>
                <a:cs typeface="ＭＳ Ｐゴシック" pitchFamily="-65" charset="-128"/>
              </a:rPr>
              <a:t> is the main interface in this new API. It combines in a single object the functionality of two separate objects from the JMS 1.1 classic API: a Connection and a Session. In</a:t>
            </a:r>
            <a:r>
              <a:rPr lang="en-US" sz="1200" kern="1200" baseline="0" dirty="0" smtClean="0">
                <a:solidFill>
                  <a:schemeClr val="tx1"/>
                </a:solidFill>
                <a:effectLst/>
                <a:latin typeface="+mn-lt"/>
                <a:ea typeface="ＭＳ Ｐゴシック" pitchFamily="-65" charset="-128"/>
                <a:cs typeface="ＭＳ Ｐゴシック" pitchFamily="-65" charset="-128"/>
              </a:rPr>
              <a:t> Java EE 7, a container-managed </a:t>
            </a:r>
            <a:r>
              <a:rPr lang="en-US" sz="1200" kern="1200" baseline="0" dirty="0" err="1" smtClean="0">
                <a:solidFill>
                  <a:schemeClr val="tx1"/>
                </a:solidFill>
                <a:effectLst/>
                <a:latin typeface="+mn-lt"/>
                <a:ea typeface="ＭＳ Ｐゴシック" pitchFamily="-65" charset="-128"/>
                <a:cs typeface="ＭＳ Ｐゴシック" pitchFamily="-65" charset="-128"/>
              </a:rPr>
              <a:t>JMSContext</a:t>
            </a:r>
            <a:r>
              <a:rPr lang="en-US" sz="1200" kern="1200" baseline="0" dirty="0" smtClean="0">
                <a:solidFill>
                  <a:schemeClr val="tx1"/>
                </a:solidFill>
                <a:effectLst/>
                <a:latin typeface="+mn-lt"/>
                <a:ea typeface="ＭＳ Ｐゴシック" pitchFamily="-65" charset="-128"/>
                <a:cs typeface="ＭＳ Ｐゴシック" pitchFamily="-65" charset="-128"/>
              </a:rPr>
              <a:t> can be simply injected using @Inject annotation. </a:t>
            </a:r>
            <a:r>
              <a:rPr lang="en-US" sz="1200" kern="1200" baseline="0" dirty="0" err="1" smtClean="0">
                <a:solidFill>
                  <a:schemeClr val="tx1"/>
                </a:solidFill>
                <a:effectLst/>
                <a:latin typeface="+mn-lt"/>
                <a:ea typeface="ＭＳ Ｐゴシック" pitchFamily="-65" charset="-128"/>
                <a:cs typeface="ＭＳ Ｐゴシック" pitchFamily="-65" charset="-128"/>
              </a:rPr>
              <a:t>createProducer</a:t>
            </a:r>
            <a:r>
              <a:rPr lang="en-US" sz="1200" kern="1200" baseline="0" dirty="0" smtClean="0">
                <a:solidFill>
                  <a:schemeClr val="tx1"/>
                </a:solidFill>
                <a:effectLst/>
                <a:latin typeface="+mn-lt"/>
                <a:ea typeface="ＭＳ Ｐゴシック" pitchFamily="-65" charset="-128"/>
                <a:cs typeface="ＭＳ Ｐゴシック" pitchFamily="-65" charset="-128"/>
              </a:rPr>
              <a:t> creates a JMS producer and </a:t>
            </a:r>
            <a:r>
              <a:rPr lang="en-US" sz="1200" kern="1200" baseline="0" dirty="0" err="1" smtClean="0">
                <a:solidFill>
                  <a:schemeClr val="tx1"/>
                </a:solidFill>
                <a:effectLst/>
                <a:latin typeface="+mn-lt"/>
                <a:ea typeface="ＭＳ Ｐゴシック" pitchFamily="-65" charset="-128"/>
                <a:cs typeface="ＭＳ Ｐゴシック" pitchFamily="-65" charset="-128"/>
              </a:rPr>
              <a:t>createConsumer</a:t>
            </a:r>
            <a:r>
              <a:rPr lang="en-US" sz="1200" kern="1200" baseline="0" dirty="0" smtClean="0">
                <a:solidFill>
                  <a:schemeClr val="tx1"/>
                </a:solidFill>
                <a:effectLst/>
                <a:latin typeface="+mn-lt"/>
                <a:ea typeface="ＭＳ Ｐゴシック" pitchFamily="-65" charset="-128"/>
                <a:cs typeface="ＭＳ Ｐゴシック" pitchFamily="-65" charset="-128"/>
              </a:rPr>
              <a:t> creates a JMS consumer.</a:t>
            </a:r>
          </a:p>
          <a:p>
            <a:endParaRPr lang="en-US" sz="1200" kern="1200" baseline="0" dirty="0" smtClean="0">
              <a:solidFill>
                <a:schemeClr val="tx1"/>
              </a:solidFill>
              <a:effectLst/>
              <a:latin typeface="+mn-lt"/>
              <a:ea typeface="ＭＳ Ｐゴシック" pitchFamily="-65" charset="-128"/>
              <a:cs typeface="ＭＳ Ｐゴシック" pitchFamily="-65" charset="-128"/>
            </a:endParaRPr>
          </a:p>
          <a:p>
            <a:r>
              <a:rPr lang="en-US" sz="1200" kern="1200" baseline="0" dirty="0" smtClean="0">
                <a:solidFill>
                  <a:schemeClr val="tx1"/>
                </a:solidFill>
                <a:effectLst/>
                <a:latin typeface="+mn-lt"/>
                <a:ea typeface="ＭＳ Ｐゴシック" pitchFamily="-65" charset="-128"/>
                <a:cs typeface="ＭＳ Ｐゴシック" pitchFamily="-65" charset="-128"/>
              </a:rPr>
              <a:t>Another area where we have made huge improvement is how to invoke a REST endpoint from a Java client. Up until now you need to establish a connection using </a:t>
            </a:r>
            <a:r>
              <a:rPr lang="en-US" sz="1200" kern="1200" baseline="0" dirty="0" err="1" smtClean="0">
                <a:solidFill>
                  <a:schemeClr val="tx1"/>
                </a:solidFill>
                <a:effectLst/>
                <a:latin typeface="+mn-lt"/>
                <a:ea typeface="ＭＳ Ｐゴシック" pitchFamily="-65" charset="-128"/>
                <a:cs typeface="ＭＳ Ｐゴシック" pitchFamily="-65" charset="-128"/>
              </a:rPr>
              <a:t>HttpUrlConnection</a:t>
            </a:r>
            <a:r>
              <a:rPr lang="en-US" sz="1200" kern="1200" baseline="0" dirty="0" smtClean="0">
                <a:solidFill>
                  <a:schemeClr val="tx1"/>
                </a:solidFill>
                <a:effectLst/>
                <a:latin typeface="+mn-lt"/>
                <a:ea typeface="ＭＳ Ｐゴシック" pitchFamily="-65" charset="-128"/>
                <a:cs typeface="ＭＳ Ｐゴシック" pitchFamily="-65" charset="-128"/>
              </a:rPr>
              <a:t>, setup all the metadata, do all the data binding, error checking, etc. With newly introduced JAX-RS 2 Client API, we can now use a fluent builder-style API to invoke a REST endpoint. This APIs builds on existing concepts in the specification and reduces the amount of boilerplate code.</a:t>
            </a:r>
          </a:p>
          <a:p>
            <a:endParaRPr lang="en-US" sz="1200" kern="1200" baseline="0" dirty="0" smtClean="0">
              <a:solidFill>
                <a:schemeClr val="tx1"/>
              </a:solidFill>
              <a:effectLst/>
              <a:latin typeface="+mn-lt"/>
              <a:ea typeface="ＭＳ Ｐゴシック" pitchFamily="-65" charset="-128"/>
              <a:cs typeface="ＭＳ Ｐゴシック" pitchFamily="-65" charset="-128"/>
            </a:endParaRPr>
          </a:p>
          <a:p>
            <a:r>
              <a:rPr lang="en-US" sz="1200" kern="1200" dirty="0" smtClean="0">
                <a:solidFill>
                  <a:schemeClr val="tx1"/>
                </a:solidFill>
                <a:effectLst/>
                <a:latin typeface="+mn-lt"/>
                <a:ea typeface="ＭＳ Ｐゴシック" pitchFamily="-65" charset="-128"/>
                <a:cs typeface="ＭＳ Ｐゴシック" pitchFamily="-65" charset="-128"/>
              </a:rPr>
              <a:t>We have also added more annotations that can be placed on POJOs to simplify</a:t>
            </a:r>
            <a:r>
              <a:rPr lang="en-US" sz="1200" kern="1200" baseline="0" dirty="0" smtClean="0">
                <a:solidFill>
                  <a:schemeClr val="tx1"/>
                </a:solidFill>
                <a:effectLst/>
                <a:latin typeface="+mn-lt"/>
                <a:ea typeface="ＭＳ Ｐゴシック" pitchFamily="-65" charset="-128"/>
                <a:cs typeface="ＭＳ Ｐゴシック" pitchFamily="-65" charset="-128"/>
              </a:rPr>
              <a:t> development and deployment process for resources that need to be explicitly created otherwise. For example, @</a:t>
            </a:r>
            <a:r>
              <a:rPr lang="en-US" sz="1200" kern="1200" baseline="0" dirty="0" err="1" smtClean="0">
                <a:solidFill>
                  <a:schemeClr val="tx1"/>
                </a:solidFill>
                <a:effectLst/>
                <a:latin typeface="+mn-lt"/>
                <a:ea typeface="ＭＳ Ｐゴシック" pitchFamily="-65" charset="-128"/>
                <a:cs typeface="ＭＳ Ｐゴシック" pitchFamily="-65" charset="-128"/>
              </a:rPr>
              <a:t>JMSDestinationDefinition</a:t>
            </a:r>
            <a:r>
              <a:rPr lang="en-US" sz="1200" kern="1200" baseline="0" dirty="0" smtClean="0">
                <a:solidFill>
                  <a:schemeClr val="tx1"/>
                </a:solidFill>
                <a:effectLst/>
                <a:latin typeface="+mn-lt"/>
                <a:ea typeface="ＭＳ Ｐゴシック" pitchFamily="-65" charset="-128"/>
                <a:cs typeface="ＭＳ Ｐゴシック" pitchFamily="-65" charset="-128"/>
              </a:rPr>
              <a:t> can create a JMS destination and register with JNDI instead of relying upon manual creation in an application-server specific way. Similarly @</a:t>
            </a:r>
            <a:r>
              <a:rPr lang="en-US" sz="1200" kern="1200" baseline="0" dirty="0" err="1" smtClean="0">
                <a:solidFill>
                  <a:schemeClr val="tx1"/>
                </a:solidFill>
                <a:effectLst/>
                <a:latin typeface="+mn-lt"/>
                <a:ea typeface="ＭＳ Ｐゴシック" pitchFamily="-65" charset="-128"/>
                <a:cs typeface="ＭＳ Ｐゴシック" pitchFamily="-65" charset="-128"/>
              </a:rPr>
              <a:t>MailSessionDefinition</a:t>
            </a:r>
            <a:r>
              <a:rPr lang="en-US" sz="1200" kern="1200" baseline="0" dirty="0" smtClean="0">
                <a:solidFill>
                  <a:schemeClr val="tx1"/>
                </a:solidFill>
                <a:effectLst/>
                <a:latin typeface="+mn-lt"/>
                <a:ea typeface="ＭＳ Ｐゴシック" pitchFamily="-65" charset="-128"/>
                <a:cs typeface="ＭＳ Ｐゴシック" pitchFamily="-65" charset="-128"/>
              </a:rPr>
              <a:t> defines a </a:t>
            </a:r>
            <a:r>
              <a:rPr lang="en-US" sz="1200" kern="1200" baseline="0" dirty="0" err="1" smtClean="0">
                <a:solidFill>
                  <a:schemeClr val="tx1"/>
                </a:solidFill>
                <a:effectLst/>
                <a:latin typeface="+mn-lt"/>
                <a:ea typeface="ＭＳ Ｐゴシック" pitchFamily="-65" charset="-128"/>
                <a:cs typeface="ＭＳ Ｐゴシック" pitchFamily="-65" charset="-128"/>
              </a:rPr>
              <a:t>MailSession</a:t>
            </a:r>
            <a:r>
              <a:rPr lang="en-US" sz="1200" kern="1200" baseline="0" dirty="0" smtClean="0">
                <a:solidFill>
                  <a:schemeClr val="tx1"/>
                </a:solidFill>
                <a:effectLst/>
                <a:latin typeface="+mn-lt"/>
                <a:ea typeface="ＭＳ Ｐゴシック" pitchFamily="-65" charset="-128"/>
                <a:cs typeface="ＭＳ Ｐゴシック" pitchFamily="-65" charset="-128"/>
              </a:rPr>
              <a:t> to be registered with JNDI and @</a:t>
            </a:r>
            <a:r>
              <a:rPr lang="en-US" sz="1200" kern="1200" baseline="0" dirty="0" err="1" smtClean="0">
                <a:solidFill>
                  <a:schemeClr val="tx1"/>
                </a:solidFill>
                <a:effectLst/>
                <a:latin typeface="+mn-lt"/>
                <a:ea typeface="ＭＳ Ｐゴシック" pitchFamily="-65" charset="-128"/>
                <a:cs typeface="ＭＳ Ｐゴシック" pitchFamily="-65" charset="-128"/>
              </a:rPr>
              <a:t>ConnectionFactoryDefinition</a:t>
            </a:r>
            <a:r>
              <a:rPr lang="en-US" sz="1200" kern="1200" baseline="0" dirty="0" smtClean="0">
                <a:solidFill>
                  <a:schemeClr val="tx1"/>
                </a:solidFill>
                <a:effectLst/>
                <a:latin typeface="+mn-lt"/>
                <a:ea typeface="ＭＳ Ｐゴシック" pitchFamily="-65" charset="-128"/>
                <a:cs typeface="ＭＳ Ｐゴシック" pitchFamily="-65" charset="-128"/>
              </a:rPr>
              <a:t> defines a Connector Connection Factory to be registered with JNDI.</a:t>
            </a:r>
            <a:endParaRPr lang="en-US" sz="1200" kern="1200" dirty="0" smtClean="0">
              <a:solidFill>
                <a:schemeClr val="tx1"/>
              </a:solidFill>
              <a:effectLst/>
              <a:latin typeface="+mn-lt"/>
              <a:ea typeface="ＭＳ Ｐゴシック" pitchFamily="-65" charset="-128"/>
              <a:cs typeface="ＭＳ Ｐゴシック" pitchFamily="-65" charset="-128"/>
            </a:endParaRPr>
          </a:p>
          <a:p>
            <a:endParaRPr lang="en-US" sz="1200" kern="1200" dirty="0" smtClean="0">
              <a:solidFill>
                <a:schemeClr val="tx1"/>
              </a:solidFill>
              <a:effectLst/>
              <a:latin typeface="+mn-lt"/>
              <a:ea typeface="ＭＳ Ｐゴシック" pitchFamily="-65" charset="-128"/>
              <a:cs typeface="ＭＳ Ｐゴシック" pitchFamily="-65" charset="-128"/>
            </a:endParaRPr>
          </a:p>
          <a:p>
            <a:endParaRPr 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ea typeface="ＭＳ Ｐゴシック" pitchFamily="34" charset="-128"/>
              </a:rPr>
              <a:t>CDI is making the platform lot more cohesive and is becoming a core component model.</a:t>
            </a:r>
          </a:p>
          <a:p>
            <a:pPr eaLnBrk="1" hangingPunct="1">
              <a:spcBef>
                <a:spcPct val="0"/>
              </a:spcBef>
            </a:pPr>
            <a:endParaRPr lang="en-US" baseline="0" dirty="0" smtClean="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 Up until now, only EJBs had the ability to declare container-managed transactions. Starting</a:t>
            </a:r>
            <a:r>
              <a:rPr lang="en-US" sz="1200" kern="1200" baseline="0" dirty="0" smtClean="0">
                <a:solidFill>
                  <a:schemeClr val="tx1"/>
                </a:solidFill>
                <a:effectLst/>
                <a:latin typeface="+mn-lt"/>
                <a:ea typeface="ＭＳ Ｐゴシック" pitchFamily="-65" charset="-128"/>
                <a:cs typeface="ＭＳ Ｐゴシック" pitchFamily="-65" charset="-128"/>
              </a:rPr>
              <a:t> with Java EE 7, </a:t>
            </a:r>
            <a:r>
              <a:rPr lang="en-US" sz="1200" kern="1200" dirty="0" smtClean="0">
                <a:solidFill>
                  <a:schemeClr val="tx1"/>
                </a:solidFill>
                <a:effectLst/>
                <a:latin typeface="+mn-lt"/>
                <a:ea typeface="ＭＳ Ｐゴシック" pitchFamily="-65" charset="-128"/>
                <a:cs typeface="ＭＳ Ｐゴシック" pitchFamily="-65" charset="-128"/>
              </a:rPr>
              <a:t>JTA 1.2 introduces @</a:t>
            </a:r>
            <a:r>
              <a:rPr lang="en-US" sz="1200" kern="1200" dirty="0" err="1" smtClean="0">
                <a:solidFill>
                  <a:schemeClr val="tx1"/>
                </a:solidFill>
                <a:effectLst/>
                <a:latin typeface="+mn-lt"/>
                <a:ea typeface="ＭＳ Ｐゴシック" pitchFamily="-65" charset="-128"/>
                <a:cs typeface="ＭＳ Ｐゴシック" pitchFamily="-65" charset="-128"/>
              </a:rPr>
              <a:t>javax.transaction.Transactional</a:t>
            </a:r>
            <a:r>
              <a:rPr lang="en-US" sz="1200" kern="1200" dirty="0" smtClean="0">
                <a:solidFill>
                  <a:schemeClr val="tx1"/>
                </a:solidFill>
                <a:effectLst/>
                <a:latin typeface="+mn-lt"/>
                <a:ea typeface="ＭＳ Ｐゴシック" pitchFamily="-65" charset="-128"/>
                <a:cs typeface="ＭＳ Ｐゴシック" pitchFamily="-65" charset="-128"/>
              </a:rPr>
              <a:t> annotation. It provides an application the ability to declaratively control transaction boundaries on CDI managed beans, as well as classes defined as managed beans such as servlets, JAX-RS resource classes, and JAX-WS service endpoints. </a:t>
            </a:r>
            <a:endParaRPr lang="en-US" dirty="0" smtClean="0"/>
          </a:p>
          <a:p>
            <a:pPr eaLnBrk="1" hangingPunct="1">
              <a:spcBef>
                <a:spcPct val="0"/>
              </a:spcBef>
            </a:pPr>
            <a:endParaRPr lang="en-US" baseline="0" dirty="0" smtClean="0">
              <a:ea typeface="ＭＳ Ｐゴシック" pitchFamily="34" charset="-128"/>
            </a:endParaRPr>
          </a:p>
          <a:p>
            <a:pPr marL="171450" marR="0" indent="-171450" algn="l" defTabSz="914400" rtl="0" eaLnBrk="1" fontAlgn="base" latinLnBrk="0" hangingPunct="1">
              <a:lnSpc>
                <a:spcPct val="100000"/>
              </a:lnSpc>
              <a:spcBef>
                <a:spcPct val="0"/>
              </a:spcBef>
              <a:spcAft>
                <a:spcPct val="0"/>
              </a:spcAft>
              <a:buClrTx/>
              <a:buSzTx/>
              <a:buFontTx/>
              <a:buChar char="-"/>
              <a:tabLst/>
              <a:defRPr/>
            </a:pPr>
            <a:r>
              <a:rPr lang="en-US" baseline="0" dirty="0" smtClean="0">
                <a:ea typeface="ＭＳ Ｐゴシック" pitchFamily="34" charset="-128"/>
              </a:rPr>
              <a:t>A new CDI scope, @</a:t>
            </a:r>
            <a:r>
              <a:rPr lang="en-US" baseline="0" dirty="0" err="1" smtClean="0">
                <a:ea typeface="ＭＳ Ｐゴシック" pitchFamily="34" charset="-128"/>
              </a:rPr>
              <a:t>TransactionScoped</a:t>
            </a:r>
            <a:r>
              <a:rPr lang="en-US" baseline="0" dirty="0" smtClean="0">
                <a:ea typeface="ＭＳ Ｐゴシック" pitchFamily="34" charset="-128"/>
              </a:rPr>
              <a:t>, is defined that ties a bean lifecycle to the currently active JTA transaction. Similarly JSF introduces Faces Flow that </a:t>
            </a:r>
            <a:r>
              <a:rPr lang="en-US" sz="1200" kern="1200" dirty="0" smtClean="0">
                <a:solidFill>
                  <a:schemeClr val="tx1"/>
                </a:solidFill>
                <a:effectLst/>
                <a:latin typeface="+mn-lt"/>
                <a:ea typeface="ＭＳ Ｐゴシック" pitchFamily="-65" charset="-128"/>
                <a:cs typeface="ＭＳ Ｐゴシック" pitchFamily="-65" charset="-128"/>
              </a:rPr>
              <a:t>provides an encapsulation of related pages and corresponding backing beans as a module. This module has well-defined defined entry and exit points assigned by the application developer. A new CDI scope is introduced that allows automatic activation/passivation of the bean as the scope is entered/exited. </a:t>
            </a:r>
            <a:endParaRPr lang="en-US" dirty="0" smtClean="0"/>
          </a:p>
          <a:p>
            <a:pPr eaLnBrk="1" hangingPunct="1">
              <a:spcBef>
                <a:spcPct val="0"/>
              </a:spcBef>
            </a:pPr>
            <a:endParaRPr lang="en-US" baseline="0" dirty="0" smtClean="0">
              <a:ea typeface="ＭＳ Ｐゴシック" pitchFamily="34" charset="-128"/>
            </a:endParaRPr>
          </a:p>
          <a:p>
            <a:pPr eaLnBrk="1" hangingPunct="1">
              <a:spcBef>
                <a:spcPct val="0"/>
              </a:spcBef>
            </a:pPr>
            <a:r>
              <a:rPr lang="en-US" dirty="0" smtClean="0"/>
              <a:t>JSF 2.2 spec says “The annotations in the package </a:t>
            </a:r>
            <a:r>
              <a:rPr lang="en-US" dirty="0" err="1" smtClean="0"/>
              <a:t>javax.faces.bean</a:t>
            </a:r>
            <a:r>
              <a:rPr lang="en-US" dirty="0" smtClean="0"/>
              <a:t> will be deprecated in a version of the JSF specification after 2.2.” Planned for deprecation now,</a:t>
            </a:r>
            <a:r>
              <a:rPr lang="en-US" baseline="0" dirty="0" smtClean="0"/>
              <a:t> and actual deprecation in 2.2+. Highly recommended to use @Named for backing beans.</a:t>
            </a:r>
          </a:p>
          <a:p>
            <a:pPr eaLnBrk="1" hangingPunct="1">
              <a:spcBef>
                <a:spcPct val="0"/>
              </a:spcBef>
            </a:pPr>
            <a:endParaRPr lang="en-US" baseline="0" dirty="0" smtClean="0"/>
          </a:p>
          <a:p>
            <a:pPr eaLnBrk="1" hangingPunct="1">
              <a:spcBef>
                <a:spcPct val="0"/>
              </a:spcBef>
            </a:pPr>
            <a:r>
              <a:rPr lang="en-US" baseline="0" dirty="0" smtClean="0"/>
              <a:t>Interceptors can be more generically applied to all CDI beans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First release of Bean Validation provided integration with JPA and JSF. Now not only it provides integration with JAX-RS, it also allows constraints to be specified on POJOs making it much more widely usable.</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 typical Java EE application requires a database and possibly a JMS service. In order</a:t>
            </a:r>
            <a:r>
              <a:rPr lang="en-US" baseline="0" dirty="0" smtClean="0">
                <a:ea typeface="ＭＳ Ｐゴシック" pitchFamily="34" charset="-128"/>
              </a:rPr>
              <a:t> to use these components, a container managed </a:t>
            </a:r>
            <a:r>
              <a:rPr lang="en-US" baseline="0" dirty="0" err="1" smtClean="0">
                <a:ea typeface="ＭＳ Ｐゴシック" pitchFamily="34" charset="-128"/>
              </a:rPr>
              <a:t>PersistenceContext</a:t>
            </a:r>
            <a:r>
              <a:rPr lang="en-US" baseline="0" dirty="0" smtClean="0">
                <a:ea typeface="ＭＳ Ｐゴシック" pitchFamily="34" charset="-128"/>
              </a:rPr>
              <a:t> needs to be injected using a </a:t>
            </a:r>
            <a:r>
              <a:rPr lang="en-US" baseline="0" dirty="0" err="1" smtClean="0">
                <a:ea typeface="ＭＳ Ｐゴシック" pitchFamily="34" charset="-128"/>
              </a:rPr>
              <a:t>DataSource</a:t>
            </a:r>
            <a:r>
              <a:rPr lang="en-US" baseline="0" dirty="0" smtClean="0">
                <a:ea typeface="ＭＳ Ｐゴシック" pitchFamily="34" charset="-128"/>
              </a:rPr>
              <a:t>. Similarly a </a:t>
            </a:r>
            <a:r>
              <a:rPr lang="en-US" baseline="0" dirty="0" err="1" smtClean="0">
                <a:ea typeface="ＭＳ Ｐゴシック" pitchFamily="34" charset="-128"/>
              </a:rPr>
              <a:t>JMSContext</a:t>
            </a:r>
            <a:r>
              <a:rPr lang="en-US" baseline="0" dirty="0" smtClean="0">
                <a:ea typeface="ＭＳ Ｐゴシック" pitchFamily="34" charset="-128"/>
              </a:rPr>
              <a:t> needs to be injected using </a:t>
            </a:r>
            <a:r>
              <a:rPr lang="en-US" baseline="0" dirty="0" err="1" smtClean="0">
                <a:ea typeface="ＭＳ Ｐゴシック" pitchFamily="34" charset="-128"/>
              </a:rPr>
              <a:t>JMSConnectionFactory</a:t>
            </a:r>
            <a:r>
              <a:rPr lang="en-US" baseline="0" dirty="0" smtClean="0">
                <a:ea typeface="ＭＳ Ｐゴシック" pitchFamily="34" charset="-128"/>
              </a:rPr>
              <a:t>. </a:t>
            </a:r>
            <a:r>
              <a:rPr lang="en-US" dirty="0" smtClean="0">
                <a:ea typeface="ＭＳ Ｐゴシック" pitchFamily="34" charset="-128"/>
              </a:rPr>
              <a:t>Developers have to manually create these objects in an application-server specific way</a:t>
            </a:r>
            <a:r>
              <a:rPr lang="en-US" baseline="0" dirty="0" smtClean="0">
                <a:ea typeface="ＭＳ Ｐゴシック" pitchFamily="34" charset="-128"/>
              </a:rPr>
              <a:t> before getting started. With the newly added Concurrency Utilities for Java EE, </a:t>
            </a:r>
            <a:r>
              <a:rPr lang="en-US" baseline="0" dirty="0" err="1" smtClean="0">
                <a:ea typeface="ＭＳ Ｐゴシック" pitchFamily="34" charset="-128"/>
              </a:rPr>
              <a:t>ManagedExecutorService</a:t>
            </a:r>
            <a:r>
              <a:rPr lang="en-US" baseline="0" dirty="0" smtClean="0">
                <a:ea typeface="ＭＳ Ｐゴシック" pitchFamily="34" charset="-128"/>
              </a:rPr>
              <a:t> and other managed objects need to be registered in the JNDI namespace before they can be used. Even though this might be a simple operation but each application server has their own way to create these resources.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Java EE 7 now provides </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aseline="0" dirty="0"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68AF50-A13E-413B-8A6A-1CF7BEA196EF}" type="slidenum">
              <a:rPr lang="en-US" smtClean="0"/>
              <a:pPr eaLnBrk="1" hangingPunct="1"/>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768803"/>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420298868"/>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60463"/>
            <a:ext cx="9144000" cy="2971800"/>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3"/>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2" descr="Java_blk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246688" y="2025650"/>
            <a:ext cx="3573462" cy="1831975"/>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1"/>
          </p:nvPr>
        </p:nvSpPr>
        <p:spPr>
          <a:xfrm>
            <a:off x="804347" y="1459241"/>
            <a:ext cx="5029186" cy="2410019"/>
          </a:xfrm>
        </p:spPr>
        <p:txBody>
          <a:bodyPr>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11903878"/>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2990850" y="1160463"/>
            <a:ext cx="6153150" cy="2971800"/>
          </a:xfrm>
          <a:prstGeom prst="rect">
            <a:avLst/>
          </a:prstGeom>
          <a:gradFill rotWithShape="1">
            <a:gsLst>
              <a:gs pos="0">
                <a:srgbClr val="F3F3F3"/>
              </a:gs>
              <a:gs pos="100000">
                <a:srgbClr val="B3B3B3"/>
              </a:gs>
            </a:gsLst>
            <a:lin ang="5400000"/>
          </a:gradFill>
          <a:ln>
            <a:noFill/>
          </a:ln>
          <a:effectLst>
            <a:outerShdw blurRad="152400" dist="63500" dir="360001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9"/>
          <p:cNvSpPr>
            <a:spLocks noGrp="1"/>
          </p:cNvSpPr>
          <p:nvPr>
            <p:ph type="body" sz="quarter" idx="11"/>
          </p:nvPr>
        </p:nvSpPr>
        <p:spPr>
          <a:xfrm>
            <a:off x="3443821" y="1430281"/>
            <a:ext cx="5369979" cy="2523657"/>
          </a:xfrm>
        </p:spPr>
        <p:txBody>
          <a:bodyPr/>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
        <p:nvSpPr>
          <p:cNvPr id="6" name="Picture Placeholder 11"/>
          <p:cNvSpPr>
            <a:spLocks noGrp="1"/>
          </p:cNvSpPr>
          <p:nvPr>
            <p:ph type="pic" sz="quarter" idx="13"/>
          </p:nvPr>
        </p:nvSpPr>
        <p:spPr>
          <a:xfrm>
            <a:off x="6351" y="1159936"/>
            <a:ext cx="2944368" cy="2971800"/>
          </a:xfrm>
          <a:ln>
            <a:noFill/>
          </a:ln>
          <a:effectLst>
            <a:reflection stA="30000" endPos="4000" dir="5400000" sy="-100000" algn="bl" rotWithShape="0"/>
          </a:effectLst>
        </p:spPr>
        <p:txBody>
          <a:bodyPr rtlCol="0" anchor="ctr">
            <a:noAutofit/>
          </a:bodyPr>
          <a:lstStyle>
            <a:lvl1pPr marL="0" indent="0" algn="ctr">
              <a:buNone/>
              <a:defRPr>
                <a:ln>
                  <a:noFill/>
                </a:ln>
                <a:solidFill>
                  <a:schemeClr val="tx1"/>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755397601"/>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1716088"/>
            <a:ext cx="4284663" cy="2420937"/>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ndParaRPr>
          </a:p>
        </p:txBody>
      </p:sp>
      <p:sp>
        <p:nvSpPr>
          <p:cNvPr id="8" name="Rectangle 7"/>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smtClean="0"/>
              <a:t>Drag picture to placeholder or click icon to add</a:t>
            </a:r>
            <a:endParaRPr lang="en-US" noProof="0"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bwMode="white">
          <a:xfrm>
            <a:off x="804346"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291783717"/>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1160463"/>
            <a:ext cx="9144000" cy="2971800"/>
          </a:xfrm>
          <a:prstGeom prst="rect">
            <a:avLst/>
          </a:prstGeom>
          <a:gradFill rotWithShape="1">
            <a:gsLst>
              <a:gs pos="0">
                <a:schemeClr val="accent1"/>
              </a:gs>
              <a:gs pos="100000">
                <a:srgbClr val="355469"/>
              </a:gs>
            </a:gsLst>
            <a:lin ang="5400000"/>
          </a:gradFill>
          <a:ln>
            <a:noFill/>
          </a:ln>
          <a:effectLst>
            <a:outerShdw blurRad="152400" dist="635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a:spLocks noGrp="1"/>
          </p:cNvSpPr>
          <p:nvPr>
            <p:ph type="body" sz="quarter" idx="11"/>
          </p:nvPr>
        </p:nvSpPr>
        <p:spPr bwMode="white">
          <a:xfrm>
            <a:off x="797999" y="1422404"/>
            <a:ext cx="7617881" cy="1354667"/>
          </a:xfrm>
        </p:spPr>
        <p:txBody>
          <a:bodyPr>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p:nvPr>
        </p:nvSpPr>
        <p:spPr bwMode="white">
          <a:xfrm>
            <a:off x="899602" y="2844803"/>
            <a:ext cx="3994149" cy="443953"/>
          </a:xfrm>
          <a:noFill/>
        </p:spPr>
        <p:txBody>
          <a:bodyPr anchor="b">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8" name="Text Placeholder 22"/>
          <p:cNvSpPr>
            <a:spLocks noGrp="1"/>
          </p:cNvSpPr>
          <p:nvPr>
            <p:ph type="body" sz="quarter" idx="17"/>
          </p:nvPr>
        </p:nvSpPr>
        <p:spPr bwMode="white">
          <a:xfrm>
            <a:off x="899602" y="3343623"/>
            <a:ext cx="3994149" cy="703448"/>
          </a:xfrm>
          <a:noFill/>
        </p:spPr>
        <p:txBody>
          <a:bodyPr>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700622378"/>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5" name="Rectangle 26"/>
          <p:cNvSpPr>
            <a:spLocks noChangeArrowheads="1"/>
          </p:cNvSpPr>
          <p:nvPr userDrawn="1"/>
        </p:nvSpPr>
        <p:spPr bwMode="auto">
          <a:xfrm flipH="1">
            <a:off x="3171825" y="1117600"/>
            <a:ext cx="26988"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dirty="0">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 Placeholder 22"/>
          <p:cNvSpPr>
            <a:spLocks noGrp="1"/>
          </p:cNvSpPr>
          <p:nvPr>
            <p:ph type="body" sz="quarter" idx="16"/>
          </p:nvPr>
        </p:nvSpPr>
        <p:spPr>
          <a:xfrm>
            <a:off x="457201" y="1517907"/>
            <a:ext cx="2607406" cy="2488686"/>
          </a:xfrm>
          <a:noFill/>
        </p:spPr>
        <p:txBody>
          <a:bodyPr anchor="ctr">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smtClean="0"/>
              <a:t>Click to edit Master text styles</a:t>
            </a:r>
          </a:p>
        </p:txBody>
      </p:sp>
      <p:sp>
        <p:nvSpPr>
          <p:cNvPr id="3" name="Chart Placeholder 2"/>
          <p:cNvSpPr>
            <a:spLocks noGrp="1"/>
          </p:cNvSpPr>
          <p:nvPr>
            <p:ph type="chart" sz="quarter" idx="17"/>
          </p:nvPr>
        </p:nvSpPr>
        <p:spPr>
          <a:xfrm>
            <a:off x="3482976" y="1123950"/>
            <a:ext cx="5236560" cy="3284538"/>
          </a:xfrm>
        </p:spPr>
        <p:txBody>
          <a:bodyPr rtlCol="0" anchor="ctr" anchorCtr="1">
            <a:noAutofit/>
          </a:bodyPr>
          <a:lstStyle>
            <a:lvl1pPr marL="60325" indent="0" algn="ctr">
              <a:buNone/>
              <a:defRPr/>
            </a:lvl1pPr>
          </a:lstStyle>
          <a:p>
            <a:pPr lvl="0"/>
            <a:r>
              <a:rPr lang="en-US" noProof="0" smtClean="0"/>
              <a:t>Click icon to add chart</a:t>
            </a:r>
            <a:endParaRPr lang="en-US" noProof="0" dirty="0"/>
          </a:p>
        </p:txBody>
      </p:sp>
      <p:sp>
        <p:nvSpPr>
          <p:cNvPr id="9" name="Title 1"/>
          <p:cNvSpPr>
            <a:spLocks noGrp="1"/>
          </p:cNvSpPr>
          <p:nvPr>
            <p:ph type="title"/>
          </p:nvPr>
        </p:nvSpPr>
        <p:spPr>
          <a:xfrm>
            <a:off x="804347" y="245538"/>
            <a:ext cx="8229586" cy="770462"/>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34613039"/>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2"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1" descr="JavaOne_clr_rgb.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154113" y="863600"/>
            <a:ext cx="6846887"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438766"/>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pic>
        <p:nvPicPr>
          <p:cNvPr id="3"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611938" y="4554538"/>
            <a:ext cx="25320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802760" y="1571843"/>
            <a:ext cx="5030787" cy="1100723"/>
          </a:xfrm>
        </p:spPr>
        <p:txBody>
          <a:bodyPr/>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39305549"/>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611938" y="4554538"/>
            <a:ext cx="25320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1562031"/>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611938" y="4554538"/>
            <a:ext cx="25320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804347" y="245538"/>
            <a:ext cx="8229600" cy="406396"/>
          </a:xfrm>
        </p:spPr>
        <p:txBody>
          <a:bodyPr/>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270618"/>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val="19142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417826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3" name="Rectangle 2"/>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3"/>
          <p:cNvGrpSpPr>
            <a:grpSpLocks/>
          </p:cNvGrpSpPr>
          <p:nvPr userDrawn="1"/>
        </p:nvGrpSpPr>
        <p:grpSpPr bwMode="auto">
          <a:xfrm>
            <a:off x="0" y="636588"/>
            <a:ext cx="9144000" cy="4189412"/>
            <a:chOff x="0" y="1066800"/>
            <a:chExt cx="9144001" cy="4510071"/>
          </a:xfrm>
        </p:grpSpPr>
        <p:sp>
          <p:nvSpPr>
            <p:cNvPr id="5" name="Rectangle 4"/>
            <p:cNvSpPr/>
            <p:nvPr/>
          </p:nvSpPr>
          <p:spPr>
            <a:xfrm>
              <a:off x="0" y="1066800"/>
              <a:ext cx="9140826" cy="4310118"/>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498" y="5326698"/>
              <a:ext cx="9141503" cy="250173"/>
            </a:xfrm>
            <a:prstGeom prst="rect">
              <a:avLst/>
            </a:prstGeom>
            <a:gradFill flip="none" rotWithShape="1">
              <a:gsLst>
                <a:gs pos="100000">
                  <a:schemeClr val="bg1">
                    <a:lumMod val="85000"/>
                  </a:schemeClr>
                </a:gs>
                <a:gs pos="1250">
                  <a:schemeClr val="bg1">
                    <a:alpha val="0"/>
                  </a:schemeClr>
                </a:gs>
                <a:gs pos="42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804347" y="245538"/>
            <a:ext cx="8229586" cy="40639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7476616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9144000" cy="5143500"/>
          </a:xfrm>
          <a:prstGeom prst="rect">
            <a:avLst/>
          </a:prstGeom>
          <a:gradFill rotWithShape="1">
            <a:gsLst>
              <a:gs pos="0">
                <a:srgbClr val="5382A1"/>
              </a:gs>
              <a:gs pos="80000">
                <a:srgbClr val="355469"/>
              </a:gs>
              <a:gs pos="100000">
                <a:srgbClr val="355469"/>
              </a:gs>
            </a:gsLst>
            <a:lin ang="5400000"/>
          </a:gradFill>
          <a:ln>
            <a:noFill/>
          </a:ln>
          <a:effectLst>
            <a:outerShdw blurRad="152400" dist="635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Rectangle 6"/>
          <p:cNvSpPr>
            <a:spLocks noChangeArrowheads="1"/>
          </p:cNvSpPr>
          <p:nvPr userDrawn="1"/>
        </p:nvSpPr>
        <p:spPr bwMode="auto">
          <a:xfrm>
            <a:off x="5943600" y="0"/>
            <a:ext cx="3200400" cy="5143500"/>
          </a:xfrm>
          <a:prstGeom prst="rect">
            <a:avLst/>
          </a:prstGeom>
          <a:gradFill rotWithShape="1">
            <a:gsLst>
              <a:gs pos="0">
                <a:srgbClr val="5382A1"/>
              </a:gs>
              <a:gs pos="80000">
                <a:srgbClr val="355469"/>
              </a:gs>
              <a:gs pos="100000">
                <a:srgbClr val="355469"/>
              </a:gs>
            </a:gsLst>
            <a:lin ang="5400000"/>
          </a:gradFill>
          <a:ln>
            <a:noFill/>
          </a:ln>
          <a:effectLst>
            <a:outerShdw blurRad="635000" algn="tl" rotWithShape="0">
              <a:srgbClr val="808080">
                <a:alpha val="5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22" descr="JavaOne_wht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0513" y="0"/>
            <a:ext cx="23320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bwMode="white">
          <a:xfrm>
            <a:off x="451484" y="1583267"/>
            <a:ext cx="5026449"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bwMode="white">
          <a:xfrm>
            <a:off x="450849" y="2914276"/>
            <a:ext cx="5027083" cy="1048124"/>
          </a:xfrm>
        </p:spPr>
        <p:txBody>
          <a:bodyPr/>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p:nvPr>
        </p:nvSpPr>
        <p:spPr>
          <a:xfrm>
            <a:off x="5943600" y="0"/>
            <a:ext cx="3200400" cy="5143500"/>
          </a:xfrm>
          <a:effectLst>
            <a:innerShdw blurRad="63500" dist="50800" dir="10800000">
              <a:prstClr val="black">
                <a:alpha val="50000"/>
              </a:prstClr>
            </a:innerShdw>
          </a:effectLst>
        </p:spPr>
        <p:txBody>
          <a:bodyPr rtlCol="0" anchor="ctr" anchorCtr="1">
            <a:noAutofit/>
          </a:bodyPr>
          <a:lstStyle>
            <a:lvl1pPr marL="60325" indent="0">
              <a:buFontTx/>
              <a:buNone/>
              <a:defRPr baseline="0">
                <a:solidFill>
                  <a:schemeClr val="bg1"/>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47050911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25400"/>
            <a:ext cx="9144000" cy="5168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noChangeArrowheads="1"/>
          </p:cNvSpPr>
          <p:nvPr userDrawn="1"/>
        </p:nvSpPr>
        <p:spPr bwMode="auto">
          <a:xfrm>
            <a:off x="0" y="-25400"/>
            <a:ext cx="9144000" cy="4157663"/>
          </a:xfrm>
          <a:prstGeom prst="rect">
            <a:avLst/>
          </a:prstGeom>
          <a:gradFill rotWithShape="1">
            <a:gsLst>
              <a:gs pos="0">
                <a:srgbClr val="5382A1"/>
              </a:gs>
              <a:gs pos="80000">
                <a:srgbClr val="355469"/>
              </a:gs>
              <a:gs pos="100000">
                <a:srgbClr val="355469"/>
              </a:gs>
            </a:gsLst>
            <a:lin ang="5400000"/>
          </a:gradFill>
          <a:ln>
            <a:noFill/>
          </a:ln>
          <a:effectLst>
            <a:outerShdw blurRad="152400" dist="635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 name="Rectangle 7"/>
          <p:cNvSpPr>
            <a:spLocks noChangeArrowheads="1"/>
          </p:cNvSpPr>
          <p:nvPr userDrawn="1"/>
        </p:nvSpPr>
        <p:spPr bwMode="auto">
          <a:xfrm>
            <a:off x="5943600" y="-25400"/>
            <a:ext cx="3200400" cy="4157663"/>
          </a:xfrm>
          <a:prstGeom prst="rect">
            <a:avLst/>
          </a:prstGeom>
          <a:gradFill rotWithShape="1">
            <a:gsLst>
              <a:gs pos="0">
                <a:srgbClr val="5382A1"/>
              </a:gs>
              <a:gs pos="80000">
                <a:srgbClr val="355469"/>
              </a:gs>
              <a:gs pos="100000">
                <a:srgbClr val="355469"/>
              </a:gs>
            </a:gsLst>
            <a:lin ang="5400000"/>
          </a:gradFill>
          <a:ln>
            <a:noFill/>
          </a:ln>
          <a:effectLst>
            <a:outerShdw blurRad="635000" algn="tl" rotWithShape="0">
              <a:srgbClr val="808080">
                <a:alpha val="54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9" name="Picture 25" descr="JavaOne_wht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0513" y="0"/>
            <a:ext cx="2332037"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bwMode="white">
          <a:xfrm>
            <a:off x="451485" y="1583267"/>
            <a:ext cx="5026448" cy="1230657"/>
          </a:xfrm>
        </p:spPr>
        <p:txBody>
          <a:bodyPr anchor="b"/>
          <a:lstStyle>
            <a:lvl1pPr>
              <a:defRPr sz="280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3"/>
          </p:nvPr>
        </p:nvSpPr>
        <p:spPr bwMode="white">
          <a:xfrm>
            <a:off x="450849" y="2914276"/>
            <a:ext cx="5027083" cy="1048124"/>
          </a:xfrm>
        </p:spPr>
        <p:txBody>
          <a:bodyPr/>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p:nvPr>
        </p:nvSpPr>
        <p:spPr>
          <a:xfrm>
            <a:off x="5943600" y="-25400"/>
            <a:ext cx="3200400" cy="4157663"/>
          </a:xfrm>
          <a:effectLst>
            <a:innerShdw blurRad="63500" dist="50800" dir="10800000">
              <a:prstClr val="black">
                <a:alpha val="50000"/>
              </a:prstClr>
            </a:innerShdw>
          </a:effectLst>
        </p:spPr>
        <p:txBody>
          <a:bodyPr rtlCol="0" anchor="ctr" anchorCtr="1">
            <a:noAutofit/>
          </a:bodyPr>
          <a:lstStyle>
            <a:lvl1pPr>
              <a:buFontTx/>
              <a:buNone/>
              <a:defRPr lang="en-US" baseline="0">
                <a:solidFill>
                  <a:schemeClr val="bg1"/>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457513867"/>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60463"/>
            <a:ext cx="9144000" cy="2979737"/>
          </a:xfrm>
          <a:prstGeom prst="rect">
            <a:avLst/>
          </a:prstGeom>
          <a:gradFill rotWithShape="1">
            <a:gsLst>
              <a:gs pos="0">
                <a:srgbClr val="F3F3F3"/>
              </a:gs>
              <a:gs pos="100000">
                <a:srgbClr val="B3B3B3"/>
              </a:gs>
            </a:gsLst>
            <a:lin ang="5400000"/>
          </a:gradFill>
          <a:ln>
            <a:noFill/>
          </a:ln>
          <a:effectLst>
            <a:outerShdw blurRad="152400" dist="63500" dir="7799993"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ectangle 5"/>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1"/>
          <p:cNvSpPr>
            <a:spLocks noGrp="1"/>
          </p:cNvSpPr>
          <p:nvPr>
            <p:ph type="title"/>
          </p:nvPr>
        </p:nvSpPr>
        <p:spPr>
          <a:xfrm>
            <a:off x="804981" y="245538"/>
            <a:ext cx="7771752" cy="761995"/>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041162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715000" y="0"/>
            <a:ext cx="3429000" cy="5143500"/>
          </a:xfrm>
          <a:prstGeom prst="rect">
            <a:avLst/>
          </a:prstGeom>
          <a:gradFill rotWithShape="1">
            <a:gsLst>
              <a:gs pos="0">
                <a:schemeClr val="accent1"/>
              </a:gs>
              <a:gs pos="100000">
                <a:srgbClr val="355469"/>
              </a:gs>
            </a:gsLst>
            <a:lin ang="5400000"/>
          </a:gradFill>
          <a:ln>
            <a:noFill/>
          </a:ln>
          <a:effectLst>
            <a:outerShdw blurRad="152400" dist="63500" dir="10500019"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 name="Rectangle 3"/>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22"/>
          <p:cNvGrpSpPr>
            <a:grpSpLocks/>
          </p:cNvGrpSpPr>
          <p:nvPr userDrawn="1"/>
        </p:nvGrpSpPr>
        <p:grpSpPr bwMode="auto">
          <a:xfrm>
            <a:off x="6765925" y="4646613"/>
            <a:ext cx="2038350" cy="457200"/>
            <a:chOff x="6765364" y="4646084"/>
            <a:chExt cx="2038432" cy="457200"/>
          </a:xfrm>
        </p:grpSpPr>
        <p:pic>
          <p:nvPicPr>
            <p:cNvPr id="6" name="Picture 25" descr="O_signature_wht_rgb.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84452" y="4819820"/>
              <a:ext cx="919344" cy="28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Java_clr_hori.bmp"/>
            <p:cNvPicPr>
              <a:picLocks noChangeAspect="1"/>
            </p:cNvPicPr>
            <p:nvPr userDrawn="1"/>
          </p:nvPicPr>
          <p:blipFill>
            <a:blip r:embed="rId3" cstate="screen">
              <a:clrChange>
                <a:clrFrom>
                  <a:srgbClr val="FFFFFF"/>
                </a:clrFrom>
                <a:clrTo>
                  <a:srgbClr val="FFFFFF">
                    <a:alpha val="0"/>
                  </a:srgbClr>
                </a:clrTo>
              </a:clrChange>
              <a:grayscl/>
              <a:biLevel thresh="50000"/>
              <a:extLst>
                <a:ext uri="{28A0092B-C50C-407E-A947-70E740481C1C}">
                  <a14:useLocalDpi xmlns:a14="http://schemas.microsoft.com/office/drawing/2010/main"/>
                </a:ext>
              </a:extLst>
            </a:blip>
            <a:srcRect t="14159" b="15044"/>
            <a:stretch>
              <a:fillRect/>
            </a:stretch>
          </p:blipFill>
          <p:spPr bwMode="auto">
            <a:xfrm>
              <a:off x="6765364" y="4646084"/>
              <a:ext cx="948422" cy="4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a:spLocks noGrp="1"/>
          </p:cNvSpPr>
          <p:nvPr>
            <p:ph type="title"/>
          </p:nvPr>
        </p:nvSpPr>
        <p:spPr>
          <a:xfrm>
            <a:off x="802761" y="1571843"/>
            <a:ext cx="4709053" cy="1100723"/>
          </a:xfrm>
        </p:spPr>
        <p:txBody>
          <a:bodyPr/>
          <a:lstStyle>
            <a:lvl1pPr>
              <a:defRPr sz="2800" b="1">
                <a:ln w="0">
                  <a:noFill/>
                </a:ln>
                <a:solidFill>
                  <a:schemeClr val="tx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3978831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5715000" y="0"/>
            <a:ext cx="3429000" cy="4630738"/>
          </a:xfrm>
          <a:prstGeom prst="rect">
            <a:avLst/>
          </a:prstGeom>
          <a:gradFill rotWithShape="1">
            <a:gsLst>
              <a:gs pos="0">
                <a:srgbClr val="F3F3F3"/>
              </a:gs>
              <a:gs pos="100000">
                <a:srgbClr val="B3B3B3"/>
              </a:gs>
            </a:gsLst>
            <a:lin ang="5400000"/>
          </a:gradFill>
          <a:ln>
            <a:noFill/>
          </a:ln>
          <a:effectLst>
            <a:outerShdw blurRad="152400" dist="63500" dir="11700004"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a:spLocks noGrp="1"/>
          </p:cNvSpPr>
          <p:nvPr>
            <p:ph type="title"/>
          </p:nvPr>
        </p:nvSpPr>
        <p:spPr>
          <a:xfrm>
            <a:off x="802761" y="1571843"/>
            <a:ext cx="4709040" cy="1100723"/>
          </a:xfrm>
        </p:spPr>
        <p:txBody>
          <a:bodyPr/>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0" name="Picture Placeholder 11"/>
          <p:cNvSpPr>
            <a:spLocks noGrp="1"/>
          </p:cNvSpPr>
          <p:nvPr>
            <p:ph type="pic" sz="quarter" idx="12"/>
          </p:nvPr>
        </p:nvSpPr>
        <p:spPr>
          <a:xfrm>
            <a:off x="5715000" y="-2117"/>
            <a:ext cx="3429000" cy="4629150"/>
          </a:xfrm>
          <a:ln>
            <a:noFill/>
          </a:ln>
          <a:effectLst/>
        </p:spPr>
        <p:txBody>
          <a:bodyPr rtlCol="0" anchor="ctr">
            <a:noAutofit/>
          </a:bodyPr>
          <a:lstStyle>
            <a:lvl1pPr marL="0" indent="0" algn="ctr">
              <a:buNone/>
              <a:defRPr>
                <a:ln>
                  <a:noFill/>
                </a:ln>
                <a:solidFill>
                  <a:schemeClr val="tx2"/>
                </a:solidFill>
              </a:defRPr>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310725519"/>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5715000" y="0"/>
            <a:ext cx="3429000" cy="4630738"/>
          </a:xfrm>
          <a:prstGeom prst="rect">
            <a:avLst/>
          </a:prstGeom>
          <a:gradFill rotWithShape="1">
            <a:gsLst>
              <a:gs pos="0">
                <a:srgbClr val="F3F3F3"/>
              </a:gs>
              <a:gs pos="100000">
                <a:srgbClr val="B3B3B3"/>
              </a:gs>
            </a:gsLst>
            <a:lin ang="5400000"/>
          </a:gradFill>
          <a:ln>
            <a:noFill/>
          </a:ln>
          <a:effectLst>
            <a:outerShdw blurRad="152400" dist="63500" dir="11700004"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Rectangle 4"/>
          <p:cNvSpPr/>
          <p:nvPr userDrawn="1"/>
        </p:nvSpPr>
        <p:spPr>
          <a:xfrm>
            <a:off x="0" y="0"/>
            <a:ext cx="576263" cy="557213"/>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4"/>
          <p:cNvGrpSpPr>
            <a:grpSpLocks/>
          </p:cNvGrpSpPr>
          <p:nvPr userDrawn="1"/>
        </p:nvGrpSpPr>
        <p:grpSpPr bwMode="auto">
          <a:xfrm>
            <a:off x="6477000" y="1004888"/>
            <a:ext cx="2062163" cy="2828925"/>
            <a:chOff x="6229998" y="1330109"/>
            <a:chExt cx="2062556" cy="2829665"/>
          </a:xfrm>
        </p:grpSpPr>
        <p:pic>
          <p:nvPicPr>
            <p:cNvPr id="7" name="Picture 22" descr="Java_blk_rgb.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9998" y="3012082"/>
              <a:ext cx="2062556" cy="1147692"/>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Java_blk_rgb.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1045" y="1330109"/>
              <a:ext cx="1534600" cy="1847126"/>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a:spLocks noGrp="1"/>
          </p:cNvSpPr>
          <p:nvPr>
            <p:ph type="title"/>
          </p:nvPr>
        </p:nvSpPr>
        <p:spPr>
          <a:xfrm>
            <a:off x="802761" y="1293547"/>
            <a:ext cx="4709040" cy="646571"/>
          </a:xfrm>
        </p:spPr>
        <p:txBody>
          <a:bodyPr/>
          <a:lstStyle>
            <a:lvl1pPr algn="l" defTabSz="914400" rtl="0" eaLnBrk="1" latinLnBrk="0" hangingPunct="1">
              <a:lnSpc>
                <a:spcPct val="90000"/>
              </a:lnSpc>
              <a:spcBef>
                <a:spcPct val="0"/>
              </a:spcBef>
              <a:buNone/>
              <a:defRPr lang="en-US" sz="32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a:t>
            </a:r>
            <a:endParaRPr lang="en-US" dirty="0"/>
          </a:p>
        </p:txBody>
      </p:sp>
      <p:sp>
        <p:nvSpPr>
          <p:cNvPr id="12" name="Text Placeholder 11"/>
          <p:cNvSpPr>
            <a:spLocks noGrp="1"/>
          </p:cNvSpPr>
          <p:nvPr>
            <p:ph type="body" sz="quarter" idx="10"/>
          </p:nvPr>
        </p:nvSpPr>
        <p:spPr>
          <a:xfrm>
            <a:off x="802760" y="1963738"/>
            <a:ext cx="3840801" cy="1876742"/>
          </a:xfrm>
        </p:spPr>
        <p:txBody>
          <a:bodyPr/>
          <a:lstStyle>
            <a:lvl1pPr marL="0" indent="0">
              <a:buNone/>
              <a:defRPr sz="2400"/>
            </a:lvl1pPr>
            <a:lvl2pPr marL="403225" indent="0">
              <a:buNone/>
              <a:defRPr/>
            </a:lvl2pPr>
          </a:lstStyle>
          <a:p>
            <a:pPr lvl="0"/>
            <a:r>
              <a:rPr lang="en-US" smtClean="0"/>
              <a:t>Click to edit Master text styles</a:t>
            </a:r>
          </a:p>
        </p:txBody>
      </p:sp>
      <p:pic>
        <p:nvPicPr>
          <p:cNvPr id="10" name="Picture 2" descr="http://us.f1423.mail.yahoo.com/ya/download?mid=2%5f0%5f0%5f1%5f182849%5fAIX0i2IAAVwYUFpQiAmLHxA08ro&amp;pid=1.2.4&amp;fid=Inbox&amp;inline=1&amp;appid=YahooMailNeoCL"/>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286249" y="3519185"/>
            <a:ext cx="1152525" cy="107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985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4863" y="246063"/>
            <a:ext cx="822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4863" y="1524000"/>
            <a:ext cx="8229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grpSp>
        <p:nvGrpSpPr>
          <p:cNvPr id="1028" name="Group 13"/>
          <p:cNvGrpSpPr>
            <a:grpSpLocks/>
          </p:cNvGrpSpPr>
          <p:nvPr/>
        </p:nvGrpSpPr>
        <p:grpSpPr bwMode="auto">
          <a:xfrm>
            <a:off x="598488" y="4913313"/>
            <a:ext cx="2538413" cy="219075"/>
            <a:chOff x="597807" y="4913790"/>
            <a:chExt cx="2538530" cy="219168"/>
          </a:xfrm>
        </p:grpSpPr>
        <p:sp>
          <p:nvSpPr>
            <p:cNvPr id="1034" name="Text Box 14"/>
            <p:cNvSpPr txBox="1">
              <a:spLocks noChangeArrowheads="1"/>
            </p:cNvSpPr>
            <p:nvPr userDrawn="1"/>
          </p:nvSpPr>
          <p:spPr bwMode="auto">
            <a:xfrm>
              <a:off x="631146" y="4913790"/>
              <a:ext cx="2505191"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523" tIns="17262" rIns="34523" bIns="17262"/>
            <a:lstStyle>
              <a:lvl1pPr defTabSz="341313" eaLnBrk="0" hangingPunct="0">
                <a:defRPr sz="2400">
                  <a:solidFill>
                    <a:schemeClr val="tx1"/>
                  </a:solidFill>
                  <a:latin typeface="Arial" pitchFamily="34" charset="0"/>
                  <a:ea typeface="ＭＳ Ｐゴシック" pitchFamily="34" charset="-128"/>
                </a:defRPr>
              </a:lvl1pPr>
              <a:lvl2pPr marL="742950" indent="-285750" defTabSz="341313" eaLnBrk="0" hangingPunct="0">
                <a:defRPr sz="2400">
                  <a:solidFill>
                    <a:schemeClr val="tx1"/>
                  </a:solidFill>
                  <a:latin typeface="Arial" pitchFamily="34" charset="0"/>
                  <a:ea typeface="ＭＳ Ｐゴシック" pitchFamily="34" charset="-128"/>
                </a:defRPr>
              </a:lvl2pPr>
              <a:lvl3pPr marL="1143000" indent="-228600" defTabSz="341313" eaLnBrk="0" hangingPunct="0">
                <a:defRPr sz="2400">
                  <a:solidFill>
                    <a:schemeClr val="tx1"/>
                  </a:solidFill>
                  <a:latin typeface="Arial" pitchFamily="34" charset="0"/>
                  <a:ea typeface="ＭＳ Ｐゴシック" pitchFamily="34" charset="-128"/>
                </a:defRPr>
              </a:lvl3pPr>
              <a:lvl4pPr marL="1600200" indent="-228600" defTabSz="341313" eaLnBrk="0" hangingPunct="0">
                <a:defRPr sz="2400">
                  <a:solidFill>
                    <a:schemeClr val="tx1"/>
                  </a:solidFill>
                  <a:latin typeface="Arial" pitchFamily="34" charset="0"/>
                  <a:ea typeface="ＭＳ Ｐゴシック" pitchFamily="34" charset="-128"/>
                </a:defRPr>
              </a:lvl4pPr>
              <a:lvl5pPr marL="2057400" indent="-228600" defTabSz="341313" eaLnBrk="0" hangingPunct="0">
                <a:defRPr sz="2400">
                  <a:solidFill>
                    <a:schemeClr val="tx1"/>
                  </a:solidFill>
                  <a:latin typeface="Arial" pitchFamily="34" charset="0"/>
                  <a:ea typeface="ＭＳ Ｐゴシック" pitchFamily="34" charset="-128"/>
                </a:defRPr>
              </a:lvl5pPr>
              <a:lvl6pPr marL="25146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413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chemeClr val="accent1"/>
                </a:buClr>
                <a:buFont typeface="Arial" pitchFamily="34" charset="0"/>
                <a:buNone/>
                <a:defRPr/>
              </a:pPr>
              <a:r>
                <a:rPr lang="en-US" sz="600" dirty="0" smtClean="0"/>
                <a:t>Copyright © 2013, Oracle and/or its affiliates. All rights reserved.</a:t>
              </a:r>
            </a:p>
          </p:txBody>
        </p:sp>
        <p:cxnSp>
          <p:nvCxnSpPr>
            <p:cNvPr id="16" name="Straight Connector 15"/>
            <p:cNvCxnSpPr/>
            <p:nvPr userDrawn="1"/>
          </p:nvCxnSpPr>
          <p:spPr>
            <a:xfrm flipH="1">
              <a:off x="597807"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438" y="4936024"/>
              <a:ext cx="1587" cy="96878"/>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1029" name="Rectangle 19"/>
          <p:cNvSpPr>
            <a:spLocks noChangeArrowheads="1"/>
          </p:cNvSpPr>
          <p:nvPr/>
        </p:nvSpPr>
        <p:spPr bwMode="auto">
          <a:xfrm>
            <a:off x="355600" y="4883150"/>
            <a:ext cx="2794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F4B8C815-2E4A-4A09-936C-8CD045005A74}" type="slidenum">
              <a:rPr lang="en-US" sz="600"/>
              <a:pPr algn="r"/>
              <a:t>‹#›</a:t>
            </a:fld>
            <a:endParaRPr lang="en-US" sz="600"/>
          </a:p>
        </p:txBody>
      </p:sp>
      <p:grpSp>
        <p:nvGrpSpPr>
          <p:cNvPr id="1030" name="Group 17"/>
          <p:cNvGrpSpPr>
            <a:grpSpLocks/>
          </p:cNvGrpSpPr>
          <p:nvPr/>
        </p:nvGrpSpPr>
        <p:grpSpPr bwMode="auto">
          <a:xfrm>
            <a:off x="6686550" y="4641850"/>
            <a:ext cx="2117725" cy="515938"/>
            <a:chOff x="6687321" y="4628635"/>
            <a:chExt cx="2116475" cy="516126"/>
          </a:xfrm>
        </p:grpSpPr>
        <p:pic>
          <p:nvPicPr>
            <p:cNvPr id="1031" name="Picture 27" descr="O_signature_clr_rgb"/>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7882950" y="4820656"/>
              <a:ext cx="920846"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4" descr="JavaOne_clr.bmp"/>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6687321" y="4628635"/>
              <a:ext cx="1164708" cy="51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 id="2147484432" r:id="rId18"/>
    <p:sldLayoutId id="2147484435" r:id="rId19"/>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2800" b="1" kern="1200">
          <a:solidFill>
            <a:schemeClr val="tx1"/>
          </a:solidFill>
          <a:latin typeface="Arial" pitchFamily="34" charset="0"/>
          <a:ea typeface="ＭＳ Ｐゴシック" pitchFamily="-65" charset="-128"/>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2pPr>
      <a:lvl3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3pPr>
      <a:lvl4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4pPr>
      <a:lvl5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5pPr>
      <a:lvl6pPr marL="4572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6pPr>
      <a:lvl7pPr marL="9144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7pPr>
      <a:lvl8pPr marL="13716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8pPr>
      <a:lvl9pPr marL="18288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9pPr>
    </p:titleStyle>
    <p:body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60350" y="2053590"/>
            <a:ext cx="5136515" cy="760334"/>
          </a:xfrm>
        </p:spPr>
        <p:txBody>
          <a:bodyPr/>
          <a:lstStyle/>
          <a:p>
            <a:r>
              <a:rPr lang="en-US" dirty="0" smtClean="0">
                <a:effectLst>
                  <a:outerShdw blurRad="50800" dist="38100" dir="2700000" algn="tl" rotWithShape="0">
                    <a:srgbClr val="000000">
                      <a:alpha val="25000"/>
                    </a:srgbClr>
                  </a:outerShdw>
                </a:effectLst>
              </a:rPr>
              <a:t>Java EE</a:t>
            </a:r>
            <a:endParaRPr lang="en-US" dirty="0">
              <a:effectLst>
                <a:outerShdw blurRad="50800" dist="38100" dir="2700000" algn="tl" rotWithShape="0">
                  <a:srgbClr val="000000">
                    <a:alpha val="25000"/>
                  </a:srgbClr>
                </a:outerShdw>
              </a:effectLst>
            </a:endParaRPr>
          </a:p>
        </p:txBody>
      </p:sp>
      <p:sp>
        <p:nvSpPr>
          <p:cNvPr id="7" name="Text Placeholder 6"/>
          <p:cNvSpPr>
            <a:spLocks noGrp="1"/>
          </p:cNvSpPr>
          <p:nvPr>
            <p:ph type="body" sz="quarter" idx="13"/>
          </p:nvPr>
        </p:nvSpPr>
        <p:spPr>
          <a:xfrm>
            <a:off x="260350" y="2914276"/>
            <a:ext cx="5416550" cy="959224"/>
          </a:xfrm>
        </p:spPr>
        <p:txBody>
          <a:bodyPr/>
          <a:lstStyle/>
          <a:p>
            <a:r>
              <a:rPr lang="en-US" sz="1800" dirty="0" err="1" smtClean="0">
                <a:effectLst>
                  <a:outerShdw blurRad="50800" dist="38100" dir="2700000" algn="tl" rotWithShape="0">
                    <a:srgbClr val="000000">
                      <a:alpha val="25000"/>
                    </a:srgbClr>
                  </a:outerShdw>
                </a:effectLst>
              </a:rPr>
              <a:t>Arun</a:t>
            </a:r>
            <a:r>
              <a:rPr lang="en-US" sz="1800" dirty="0" smtClean="0">
                <a:effectLst>
                  <a:outerShdw blurRad="50800" dist="38100" dir="2700000" algn="tl" rotWithShape="0">
                    <a:srgbClr val="000000">
                      <a:alpha val="25000"/>
                    </a:srgbClr>
                  </a:outerShdw>
                </a:effectLst>
              </a:rPr>
              <a:t> Gupta</a:t>
            </a:r>
          </a:p>
          <a:p>
            <a:r>
              <a:rPr lang="en-US" sz="1800" dirty="0" smtClean="0">
                <a:effectLst>
                  <a:outerShdw blurRad="50800" dist="38100" dir="2700000" algn="tl" rotWithShape="0">
                    <a:srgbClr val="000000">
                      <a:alpha val="25000"/>
                    </a:srgbClr>
                  </a:outerShdw>
                </a:effectLst>
                <a:ea typeface="ＭＳ Ｐゴシック" pitchFamily="34" charset="-128"/>
                <a:sym typeface="Arial" pitchFamily="34" charset="0"/>
              </a:rPr>
              <a:t>Java Technology Ambassador</a:t>
            </a:r>
          </a:p>
        </p:txBody>
      </p:sp>
      <p:cxnSp>
        <p:nvCxnSpPr>
          <p:cNvPr id="10" name="Straight Connector 9"/>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6" name="Picture Placeholder 5" descr="Java PPT Title v3.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4" b="74"/>
          <a:stretch>
            <a:fillRect/>
          </a:stretch>
        </p:blipFill>
        <p:spPr/>
      </p:pic>
      <p:pic>
        <p:nvPicPr>
          <p:cNvPr id="2" name="Picture 1" descr="twitter-bird-blue-on-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350" y="3822700"/>
            <a:ext cx="406400" cy="406400"/>
          </a:xfrm>
          <a:prstGeom prst="rect">
            <a:avLst/>
          </a:prstGeom>
        </p:spPr>
      </p:pic>
      <p:sp>
        <p:nvSpPr>
          <p:cNvPr id="8" name="Text Placeholder 6"/>
          <p:cNvSpPr txBox="1">
            <a:spLocks/>
          </p:cNvSpPr>
          <p:nvPr/>
        </p:nvSpPr>
        <p:spPr>
          <a:xfrm>
            <a:off x="755650" y="3854076"/>
            <a:ext cx="2165350" cy="362324"/>
          </a:xfrm>
          <a:prstGeom prst="rect">
            <a:avLst/>
          </a:prstGeom>
        </p:spPr>
        <p:txBody>
          <a:bodyPr vert="horz" lIns="0" tIns="0" rIns="0" bIns="0" rtlCol="0">
            <a:noAutofit/>
          </a:bodyPr>
          <a:lstStyle>
            <a:lvl1pPr marL="0" indent="0" algn="l" defTabSz="228600" rtl="0" eaLnBrk="1" latinLnBrk="0" hangingPunct="1">
              <a:spcBef>
                <a:spcPts val="0"/>
              </a:spcBef>
              <a:spcAft>
                <a:spcPts val="0"/>
              </a:spcAft>
              <a:buClr>
                <a:schemeClr val="accent1"/>
              </a:buClr>
              <a:buSzPct val="85000"/>
              <a:buFont typeface="Wingdings" pitchFamily="2" charset="2"/>
              <a:buNone/>
              <a:tabLst/>
              <a:defRPr sz="2000" kern="1200">
                <a:solidFill>
                  <a:schemeClr val="bg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effectLst>
                  <a:outerShdw blurRad="50800" dist="38100" dir="2700000" algn="tl" rotWithShape="0">
                    <a:srgbClr val="000000">
                      <a:alpha val="25000"/>
                    </a:srgbClr>
                  </a:outerShdw>
                </a:effectLst>
              </a:rPr>
              <a:t>@</a:t>
            </a:r>
            <a:r>
              <a:rPr lang="en-US" sz="1800" dirty="0" err="1" smtClean="0">
                <a:effectLst>
                  <a:outerShdw blurRad="50800" dist="38100" dir="2700000" algn="tl" rotWithShape="0">
                    <a:srgbClr val="000000">
                      <a:alpha val="25000"/>
                    </a:srgbClr>
                  </a:outerShdw>
                </a:effectLst>
              </a:rPr>
              <a:t>arungupta</a:t>
            </a:r>
            <a:endParaRPr lang="en-US" sz="1800" dirty="0" smtClean="0">
              <a:effectLst>
                <a:outerShdw blurRad="50800" dist="38100" dir="2700000" algn="tl" rotWithShape="0">
                  <a:srgbClr val="000000">
                    <a:alpha val="25000"/>
                  </a:srgbClr>
                </a:outerShdw>
              </a:effectLst>
            </a:endParaRPr>
          </a:p>
        </p:txBody>
      </p:sp>
    </p:spTree>
    <p:extLst>
      <p:ext uri="{BB962C8B-B14F-4D97-AF65-F5344CB8AC3E}">
        <p14:creationId xmlns:p14="http://schemas.microsoft.com/office/powerpoint/2010/main" val="207847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Batch Applications for Java Platform 1.0</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522413"/>
            <a:ext cx="8229600" cy="3062287"/>
          </a:xfrm>
        </p:spPr>
        <p:txBody>
          <a:bodyPr/>
          <a:lstStyle/>
          <a:p>
            <a:pPr>
              <a:spcAft>
                <a:spcPts val="1800"/>
              </a:spcAft>
            </a:pPr>
            <a:r>
              <a:rPr lang="en-US" sz="1800" dirty="0" smtClean="0"/>
              <a:t>Suited for non-interactive, bulk-oriented, and long-running tasks</a:t>
            </a:r>
          </a:p>
          <a:p>
            <a:pPr>
              <a:spcAft>
                <a:spcPts val="1800"/>
              </a:spcAft>
            </a:pPr>
            <a:r>
              <a:rPr lang="en-US" sz="1800" dirty="0"/>
              <a:t>Batch execution: sequential, parallel, decision-</a:t>
            </a:r>
            <a:r>
              <a:rPr lang="en-US" sz="1800" dirty="0" smtClean="0"/>
              <a:t>based</a:t>
            </a:r>
          </a:p>
          <a:p>
            <a:pPr>
              <a:spcAft>
                <a:spcPts val="1800"/>
              </a:spcAft>
            </a:pPr>
            <a:r>
              <a:rPr lang="en-US" sz="1800" dirty="0" smtClean="0"/>
              <a:t>Processing Styles</a:t>
            </a:r>
            <a:endParaRPr lang="en-US" sz="1600" dirty="0" smtClean="0"/>
          </a:p>
          <a:p>
            <a:pPr lvl="1">
              <a:spcAft>
                <a:spcPts val="1800"/>
              </a:spcAft>
            </a:pPr>
            <a:r>
              <a:rPr lang="en-US" sz="1600" dirty="0" smtClean="0"/>
              <a:t>Item-oriented: Chunked (primary)</a:t>
            </a:r>
          </a:p>
          <a:p>
            <a:pPr lvl="1">
              <a:spcAft>
                <a:spcPts val="1800"/>
              </a:spcAft>
            </a:pPr>
            <a:r>
              <a:rPr lang="en-US" sz="1600" dirty="0" smtClean="0"/>
              <a:t>Task-oriented: </a:t>
            </a:r>
            <a:r>
              <a:rPr lang="en-US" sz="1600" dirty="0" err="1" smtClean="0"/>
              <a:t>Batchlet</a:t>
            </a:r>
            <a:endParaRPr lang="en-US" sz="1600" dirty="0" smtClean="0"/>
          </a:p>
        </p:txBody>
      </p:sp>
      <p:pic>
        <p:nvPicPr>
          <p:cNvPr id="14" name="Picture 13"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580190"/>
            <a:ext cx="1482350" cy="1854909"/>
          </a:xfrm>
          <a:prstGeom prst="rect">
            <a:avLst/>
          </a:prstGeom>
        </p:spPr>
      </p:pic>
      <p:pic>
        <p:nvPicPr>
          <p:cNvPr id="17" name="Picture 16"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spTree>
    <p:extLst>
      <p:ext uri="{BB962C8B-B14F-4D97-AF65-F5344CB8AC3E}">
        <p14:creationId xmlns:p14="http://schemas.microsoft.com/office/powerpoint/2010/main" val="12733221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381812" y="1268708"/>
            <a:ext cx="4098151" cy="550566"/>
          </a:xfrm>
        </p:spPr>
        <p:txBody>
          <a:bodyPr/>
          <a:lstStyle/>
          <a:p>
            <a:pPr algn="r"/>
            <a:r>
              <a:rPr lang="en-US" sz="4400" dirty="0" smtClean="0">
                <a:solidFill>
                  <a:schemeClr val="accent1"/>
                </a:solidFill>
                <a:effectLst>
                  <a:outerShdw blurRad="50800" dist="38100" dir="2700000" algn="tl" rotWithShape="0">
                    <a:srgbClr val="000000">
                      <a:alpha val="25000"/>
                    </a:srgbClr>
                  </a:outerShdw>
                </a:effectLst>
              </a:rPr>
              <a:t>DOWNLOAD</a:t>
            </a:r>
            <a:endParaRPr lang="en-US" sz="4000" dirty="0">
              <a:solidFill>
                <a:schemeClr val="accent1"/>
              </a:solidFill>
              <a:effectLst>
                <a:outerShdw blurRad="50800" dist="38100" dir="2700000" algn="tl" rotWithShape="0">
                  <a:srgbClr val="000000">
                    <a:alpha val="25000"/>
                  </a:srgbClr>
                </a:outerShdw>
              </a:effectLst>
            </a:endParaRPr>
          </a:p>
        </p:txBody>
      </p:sp>
      <p:sp>
        <p:nvSpPr>
          <p:cNvPr id="9" name="Title 6"/>
          <p:cNvSpPr txBox="1">
            <a:spLocks/>
          </p:cNvSpPr>
          <p:nvPr/>
        </p:nvSpPr>
        <p:spPr bwMode="auto">
          <a:xfrm>
            <a:off x="3417360" y="1869546"/>
            <a:ext cx="50276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4400" rtl="0" eaLnBrk="1" fontAlgn="base" latinLnBrk="0" hangingPunct="1">
              <a:lnSpc>
                <a:spcPct val="90000"/>
              </a:lnSpc>
              <a:spcBef>
                <a:spcPct val="0"/>
              </a:spcBef>
              <a:spcAft>
                <a:spcPct val="0"/>
              </a:spcAft>
              <a:buNone/>
              <a:defRPr lang="en-US" sz="2800" b="1" kern="1200" dirty="0">
                <a:ln w="0">
                  <a:noFill/>
                </a:ln>
                <a:solidFill>
                  <a:schemeClr val="tx1"/>
                </a:solidFill>
                <a:effectLst/>
                <a:latin typeface="Arial" pitchFamily="34" charset="0"/>
                <a:ea typeface="+mj-ea"/>
                <a:cs typeface="Arial" pitchFamily="34" charset="0"/>
              </a:defRPr>
            </a:lvl1pPr>
            <a:lvl2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2pPr>
            <a:lvl3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3pPr>
            <a:lvl4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4pPr>
            <a:lvl5pPr algn="l" rtl="0" eaLnBrk="0" fontAlgn="base" hangingPunct="0">
              <a:lnSpc>
                <a:spcPct val="90000"/>
              </a:lnSpc>
              <a:spcBef>
                <a:spcPct val="0"/>
              </a:spcBef>
              <a:spcAft>
                <a:spcPct val="0"/>
              </a:spcAft>
              <a:defRPr sz="2800" b="1">
                <a:solidFill>
                  <a:schemeClr val="tx1"/>
                </a:solidFill>
                <a:latin typeface="Arial" pitchFamily="-65" charset="0"/>
                <a:ea typeface="ＭＳ Ｐゴシック" pitchFamily="-65" charset="-128"/>
                <a:cs typeface="Arial" pitchFamily="-65" charset="0"/>
              </a:defRPr>
            </a:lvl5pPr>
            <a:lvl6pPr marL="4572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6pPr>
            <a:lvl7pPr marL="9144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7pPr>
            <a:lvl8pPr marL="13716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8pPr>
            <a:lvl9pPr marL="1828800" algn="l" rtl="0" fontAlgn="base">
              <a:lnSpc>
                <a:spcPct val="90000"/>
              </a:lnSpc>
              <a:spcBef>
                <a:spcPct val="0"/>
              </a:spcBef>
              <a:spcAft>
                <a:spcPct val="0"/>
              </a:spcAft>
              <a:defRPr sz="2800" b="1">
                <a:solidFill>
                  <a:schemeClr val="tx1"/>
                </a:solidFill>
                <a:latin typeface="Arial" pitchFamily="-65" charset="0"/>
                <a:ea typeface="ＭＳ Ｐゴシック" pitchFamily="-65" charset="-128"/>
              </a:defRPr>
            </a:lvl9pPr>
          </a:lstStyle>
          <a:p>
            <a:pPr algn="r"/>
            <a:r>
              <a:rPr lang="en-US" sz="3200" dirty="0" smtClean="0">
                <a:solidFill>
                  <a:schemeClr val="bg2">
                    <a:lumMod val="50000"/>
                  </a:schemeClr>
                </a:solidFill>
                <a:effectLst>
                  <a:outerShdw blurRad="50800" dist="38100" dir="2700000" algn="tl" rotWithShape="0">
                    <a:srgbClr val="000000">
                      <a:alpha val="25000"/>
                    </a:srgbClr>
                  </a:outerShdw>
                </a:effectLst>
                <a:ea typeface="ＭＳ Ｐゴシック" pitchFamily="34" charset="-128"/>
              </a:rPr>
              <a:t>JAVA EE 7 SDK</a:t>
            </a:r>
          </a:p>
        </p:txBody>
      </p:sp>
      <p:sp>
        <p:nvSpPr>
          <p:cNvPr id="10" name="Text Placeholder 7"/>
          <p:cNvSpPr>
            <a:spLocks noGrp="1"/>
          </p:cNvSpPr>
          <p:nvPr>
            <p:ph type="body" sz="quarter" idx="13"/>
          </p:nvPr>
        </p:nvSpPr>
        <p:spPr>
          <a:xfrm>
            <a:off x="3314700" y="2368550"/>
            <a:ext cx="5166784" cy="1755775"/>
          </a:xfrm>
        </p:spPr>
        <p:txBody>
          <a:bodyPr/>
          <a:lstStyle/>
          <a:p>
            <a:pPr marL="0" indent="0" algn="r" eaLnBrk="1" hangingPunct="1">
              <a:spcAft>
                <a:spcPct val="0"/>
              </a:spcAft>
              <a:buNone/>
            </a:pPr>
            <a:r>
              <a:rPr lang="en-US" sz="2600" dirty="0" smtClean="0">
                <a:solidFill>
                  <a:schemeClr val="accent3">
                    <a:lumMod val="75000"/>
                  </a:schemeClr>
                </a:solidFill>
                <a:effectLst>
                  <a:outerShdw blurRad="50800" dist="38100" dir="2700000" algn="tl" rotWithShape="0">
                    <a:srgbClr val="000000">
                      <a:alpha val="25000"/>
                    </a:srgbClr>
                  </a:outerShdw>
                </a:effectLst>
              </a:rPr>
              <a:t>oracle.com/</a:t>
            </a:r>
            <a:r>
              <a:rPr lang="en-US" sz="2600" dirty="0" err="1" smtClean="0">
                <a:solidFill>
                  <a:schemeClr val="accent3">
                    <a:lumMod val="75000"/>
                  </a:schemeClr>
                </a:solidFill>
                <a:effectLst>
                  <a:outerShdw blurRad="50800" dist="38100" dir="2700000" algn="tl" rotWithShape="0">
                    <a:srgbClr val="000000">
                      <a:alpha val="25000"/>
                    </a:srgbClr>
                  </a:outerShdw>
                </a:effectLst>
              </a:rPr>
              <a:t>javaee</a:t>
            </a:r>
            <a:r>
              <a:rPr lang="en-US" sz="1200" dirty="0" smtClean="0">
                <a:solidFill>
                  <a:schemeClr val="accent3">
                    <a:lumMod val="75000"/>
                  </a:schemeClr>
                </a:solidFill>
                <a:effectLst>
                  <a:outerShdw blurRad="50800" dist="38100" dir="2700000" algn="tl" rotWithShape="0">
                    <a:srgbClr val="000000">
                      <a:alpha val="25000"/>
                    </a:srgbClr>
                  </a:outerShdw>
                </a:effectLst>
              </a:rPr>
              <a:t> </a:t>
            </a:r>
          </a:p>
          <a:p>
            <a:pPr marL="0" indent="0" algn="r" eaLnBrk="1" hangingPunct="1">
              <a:spcAft>
                <a:spcPct val="0"/>
              </a:spcAft>
              <a:buNone/>
            </a:pPr>
            <a:endParaRPr lang="en-US" sz="1000" dirty="0" smtClean="0">
              <a:solidFill>
                <a:schemeClr val="bg1">
                  <a:lumMod val="95000"/>
                </a:schemeClr>
              </a:solidFill>
              <a:effectLst>
                <a:outerShdw blurRad="50800" dist="38100" dir="2700000" algn="tl" rotWithShape="0">
                  <a:srgbClr val="000000">
                    <a:alpha val="25000"/>
                  </a:srgbClr>
                </a:outerShdw>
              </a:effectLst>
            </a:endParaRPr>
          </a:p>
          <a:p>
            <a:pPr marL="0" indent="0" algn="r" eaLnBrk="1" hangingPunct="1">
              <a:spcAft>
                <a:spcPct val="0"/>
              </a:spcAft>
              <a:buNone/>
            </a:pPr>
            <a:r>
              <a:rPr lang="en-US" sz="2000" b="1" dirty="0" smtClean="0">
                <a:solidFill>
                  <a:schemeClr val="bg2">
                    <a:lumMod val="50000"/>
                  </a:schemeClr>
                </a:solidFill>
                <a:effectLst>
                  <a:outerShdw blurRad="50800" dist="38100" dir="2700000" algn="tl" rotWithShape="0">
                    <a:srgbClr val="000000">
                      <a:alpha val="25000"/>
                    </a:srgbClr>
                  </a:outerShdw>
                </a:effectLst>
              </a:rPr>
              <a:t>GlassFish 4.0</a:t>
            </a:r>
          </a:p>
          <a:p>
            <a:pPr marL="0" indent="0" algn="r" eaLnBrk="1" hangingPunct="1">
              <a:spcAft>
                <a:spcPct val="0"/>
              </a:spcAft>
              <a:buNone/>
            </a:pPr>
            <a:r>
              <a:rPr lang="en-US" sz="1800" dirty="0" smtClean="0">
                <a:solidFill>
                  <a:schemeClr val="bg2">
                    <a:lumMod val="50000"/>
                  </a:schemeClr>
                </a:solidFill>
                <a:effectLst>
                  <a:outerShdw blurRad="50800" dist="38100" dir="2700000" algn="tl" rotWithShape="0">
                    <a:srgbClr val="000000">
                      <a:alpha val="25000"/>
                    </a:srgbClr>
                  </a:outerShdw>
                </a:effectLst>
              </a:rPr>
              <a:t>Full Platform or Web Profile</a:t>
            </a:r>
          </a:p>
          <a:p>
            <a:pPr marL="0" indent="0" algn="r" eaLnBrk="1" hangingPunct="1">
              <a:spcAft>
                <a:spcPct val="0"/>
              </a:spcAft>
              <a:buNone/>
            </a:pPr>
            <a:r>
              <a:rPr lang="en-US" sz="2000" dirty="0" smtClean="0">
                <a:solidFill>
                  <a:schemeClr val="accent3">
                    <a:lumMod val="75000"/>
                  </a:schemeClr>
                </a:solidFill>
                <a:effectLst>
                  <a:outerShdw blurRad="50800" dist="38100" dir="2700000" algn="tl" rotWithShape="0">
                    <a:srgbClr val="000000">
                      <a:alpha val="25000"/>
                    </a:srgbClr>
                  </a:outerShdw>
                </a:effectLst>
              </a:rPr>
              <a:t>glassfish.org</a:t>
            </a:r>
          </a:p>
        </p:txBody>
      </p:sp>
      <p:pic>
        <p:nvPicPr>
          <p:cNvPr id="19458" name="Picture 2" descr="http://duke.kenai.com/motorcycle/EasyRidinDuke4.png"/>
          <p:cNvPicPr>
            <a:picLocks noChangeAspect="1" noChangeArrowheads="1"/>
          </p:cNvPicPr>
          <p:nvPr/>
        </p:nvPicPr>
        <p:blipFill>
          <a:blip r:embed="rId3"/>
          <a:srcRect/>
          <a:stretch>
            <a:fillRect/>
          </a:stretch>
        </p:blipFill>
        <p:spPr bwMode="auto">
          <a:xfrm>
            <a:off x="712952" y="637357"/>
            <a:ext cx="3497098" cy="3659201"/>
          </a:xfrm>
          <a:prstGeom prst="rect">
            <a:avLst/>
          </a:prstGeom>
          <a:noFill/>
        </p:spPr>
      </p:pic>
    </p:spTree>
    <p:extLst>
      <p:ext uri="{BB962C8B-B14F-4D97-AF65-F5344CB8AC3E}">
        <p14:creationId xmlns:p14="http://schemas.microsoft.com/office/powerpoint/2010/main" val="191792741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dissolve">
                                      <p:cBhvr>
                                        <p:cTn id="11" dur="500"/>
                                        <p:tgtEl>
                                          <p:spTgt spid="10">
                                            <p:txEl>
                                              <p:pRg st="2" end="2"/>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dissolve">
                                      <p:cBhvr>
                                        <p:cTn id="14" dur="500"/>
                                        <p:tgtEl>
                                          <p:spTgt spid="10">
                                            <p:txEl>
                                              <p:pRg st="3" end="3"/>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dissolv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838572" y="1060704"/>
            <a:ext cx="7551551" cy="2222602"/>
            <a:chOff x="838572" y="1060704"/>
            <a:chExt cx="7551551" cy="2222602"/>
          </a:xfrm>
        </p:grpSpPr>
        <p:sp>
          <p:nvSpPr>
            <p:cNvPr id="47" name="Freeform 15"/>
            <p:cNvSpPr>
              <a:spLocks/>
            </p:cNvSpPr>
            <p:nvPr/>
          </p:nvSpPr>
          <p:spPr bwMode="gray">
            <a:xfrm>
              <a:off x="838572" y="1060704"/>
              <a:ext cx="3405172" cy="2222602"/>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smtClean="0"/>
            </a:p>
            <a:p>
              <a:endParaRPr lang="en-US" dirty="0"/>
            </a:p>
            <a:p>
              <a:endParaRPr lang="en-US" dirty="0" smtClean="0"/>
            </a:p>
            <a:p>
              <a:endParaRPr lang="en-US" dirty="0"/>
            </a:p>
            <a:p>
              <a:endParaRPr lang="en-US" dirty="0"/>
            </a:p>
          </p:txBody>
        </p:sp>
        <p:sp>
          <p:nvSpPr>
            <p:cNvPr id="51" name="Freeform 15"/>
            <p:cNvSpPr>
              <a:spLocks/>
            </p:cNvSpPr>
            <p:nvPr/>
          </p:nvSpPr>
          <p:spPr bwMode="gray">
            <a:xfrm flipH="1">
              <a:off x="4984951" y="1060704"/>
              <a:ext cx="3405172" cy="2222602"/>
            </a:xfrm>
            <a:custGeom>
              <a:avLst/>
              <a:gdLst>
                <a:gd name="T0" fmla="*/ 1557 w 1557"/>
                <a:gd name="T1" fmla="*/ 54 h 1385"/>
                <a:gd name="T2" fmla="*/ 1023 w 1557"/>
                <a:gd name="T3" fmla="*/ 1234 h 1385"/>
                <a:gd name="T4" fmla="*/ 66 w 1557"/>
                <a:gd name="T5" fmla="*/ 1385 h 1385"/>
                <a:gd name="T6" fmla="*/ 0 w 1557"/>
                <a:gd name="T7" fmla="*/ 938 h 1385"/>
                <a:gd name="T8" fmla="*/ 1041 w 1557"/>
                <a:gd name="T9" fmla="*/ 0 h 1385"/>
                <a:gd name="T10" fmla="*/ 1557 w 1557"/>
                <a:gd name="T11" fmla="*/ 54 h 1385"/>
                <a:gd name="T12" fmla="*/ 0 60000 65536"/>
                <a:gd name="T13" fmla="*/ 0 60000 65536"/>
                <a:gd name="T14" fmla="*/ 0 60000 65536"/>
                <a:gd name="T15" fmla="*/ 0 60000 65536"/>
                <a:gd name="T16" fmla="*/ 0 60000 65536"/>
                <a:gd name="T17" fmla="*/ 0 60000 65536"/>
                <a:gd name="T18" fmla="*/ 0 w 1557"/>
                <a:gd name="T19" fmla="*/ 0 h 1385"/>
                <a:gd name="T20" fmla="*/ 1557 w 1557"/>
                <a:gd name="T21" fmla="*/ 1385 h 1385"/>
                <a:gd name="connsiteX0" fmla="*/ 10000 w 10000"/>
                <a:gd name="connsiteY0" fmla="*/ 390 h 10000"/>
                <a:gd name="connsiteX1" fmla="*/ 6645 w 10000"/>
                <a:gd name="connsiteY1" fmla="*/ 9315 h 10000"/>
                <a:gd name="connsiteX2" fmla="*/ 424 w 10000"/>
                <a:gd name="connsiteY2" fmla="*/ 10000 h 10000"/>
                <a:gd name="connsiteX3" fmla="*/ 0 w 10000"/>
                <a:gd name="connsiteY3" fmla="*/ 6773 h 10000"/>
                <a:gd name="connsiteX4" fmla="*/ 6686 w 10000"/>
                <a:gd name="connsiteY4" fmla="*/ 0 h 10000"/>
                <a:gd name="connsiteX5" fmla="*/ 10000 w 10000"/>
                <a:gd name="connsiteY5" fmla="*/ 390 h 10000"/>
                <a:gd name="connsiteX0" fmla="*/ 9699 w 9699"/>
                <a:gd name="connsiteY0" fmla="*/ 187 h 10000"/>
                <a:gd name="connsiteX1" fmla="*/ 6645 w 9699"/>
                <a:gd name="connsiteY1" fmla="*/ 9315 h 10000"/>
                <a:gd name="connsiteX2" fmla="*/ 424 w 9699"/>
                <a:gd name="connsiteY2" fmla="*/ 10000 h 10000"/>
                <a:gd name="connsiteX3" fmla="*/ 0 w 9699"/>
                <a:gd name="connsiteY3" fmla="*/ 6773 h 10000"/>
                <a:gd name="connsiteX4" fmla="*/ 6686 w 9699"/>
                <a:gd name="connsiteY4" fmla="*/ 0 h 10000"/>
                <a:gd name="connsiteX5" fmla="*/ 9699 w 9699"/>
                <a:gd name="connsiteY5" fmla="*/ 187 h 10000"/>
                <a:gd name="connsiteX0" fmla="*/ 10000 w 10000"/>
                <a:gd name="connsiteY0" fmla="*/ 187 h 10541"/>
                <a:gd name="connsiteX1" fmla="*/ 6851 w 10000"/>
                <a:gd name="connsiteY1" fmla="*/ 9315 h 10541"/>
                <a:gd name="connsiteX2" fmla="*/ 824 w 10000"/>
                <a:gd name="connsiteY2" fmla="*/ 10541 h 10541"/>
                <a:gd name="connsiteX3" fmla="*/ 0 w 10000"/>
                <a:gd name="connsiteY3" fmla="*/ 6773 h 10541"/>
                <a:gd name="connsiteX4" fmla="*/ 6893 w 10000"/>
                <a:gd name="connsiteY4" fmla="*/ 0 h 10541"/>
                <a:gd name="connsiteX5" fmla="*/ 10000 w 10000"/>
                <a:gd name="connsiteY5" fmla="*/ 187 h 10541"/>
                <a:gd name="connsiteX0" fmla="*/ 10000 w 10000"/>
                <a:gd name="connsiteY0" fmla="*/ 1736 h 12090"/>
                <a:gd name="connsiteX1" fmla="*/ 6851 w 10000"/>
                <a:gd name="connsiteY1" fmla="*/ 10864 h 12090"/>
                <a:gd name="connsiteX2" fmla="*/ 824 w 10000"/>
                <a:gd name="connsiteY2" fmla="*/ 12090 h 12090"/>
                <a:gd name="connsiteX3" fmla="*/ 0 w 10000"/>
                <a:gd name="connsiteY3" fmla="*/ 8322 h 12090"/>
                <a:gd name="connsiteX4" fmla="*/ 8514 w 10000"/>
                <a:gd name="connsiteY4" fmla="*/ 0 h 12090"/>
                <a:gd name="connsiteX5" fmla="*/ 10000 w 10000"/>
                <a:gd name="connsiteY5" fmla="*/ 1736 h 1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090">
                  <a:moveTo>
                    <a:pt x="10000" y="1736"/>
                  </a:moveTo>
                  <a:lnTo>
                    <a:pt x="6851" y="10864"/>
                  </a:lnTo>
                  <a:lnTo>
                    <a:pt x="824" y="12090"/>
                  </a:lnTo>
                  <a:cubicBezTo>
                    <a:pt x="679" y="11014"/>
                    <a:pt x="145" y="9398"/>
                    <a:pt x="0" y="8322"/>
                  </a:cubicBezTo>
                  <a:lnTo>
                    <a:pt x="8514" y="0"/>
                  </a:lnTo>
                  <a:lnTo>
                    <a:pt x="10000" y="1736"/>
                  </a:lnTo>
                  <a:close/>
                </a:path>
              </a:pathLst>
            </a:custGeom>
            <a:gradFill flip="none" rotWithShape="1">
              <a:gsLst>
                <a:gs pos="0">
                  <a:schemeClr val="accent1"/>
                </a:gs>
                <a:gs pos="100000">
                  <a:srgbClr val="FFFFFF"/>
                </a:gs>
              </a:gsLst>
              <a:lin ang="2220000" scaled="0"/>
              <a:tileRect/>
            </a:gradFill>
            <a:ln w="19050">
              <a:noFill/>
              <a:miter lim="800000"/>
              <a:headEnd/>
              <a:tailEnd/>
            </a:ln>
          </p:spPr>
          <p:txBody>
            <a:bodyPr wrap="none" anchor="ctr"/>
            <a:lstStyle/>
            <a:p>
              <a:endParaRPr lang="en-US" dirty="0" smtClean="0"/>
            </a:p>
            <a:p>
              <a:endParaRPr lang="en-US" dirty="0"/>
            </a:p>
            <a:p>
              <a:endParaRPr lang="en-US" dirty="0" smtClean="0"/>
            </a:p>
            <a:p>
              <a:endParaRPr lang="en-US" dirty="0"/>
            </a:p>
            <a:p>
              <a:endParaRPr lang="en-US" dirty="0"/>
            </a:p>
          </p:txBody>
        </p:sp>
      </p:grpSp>
      <p:sp>
        <p:nvSpPr>
          <p:cNvPr id="4" name="Pentagon 3"/>
          <p:cNvSpPr/>
          <p:nvPr/>
        </p:nvSpPr>
        <p:spPr>
          <a:xfrm rot="5400000">
            <a:off x="3486532" y="1298492"/>
            <a:ext cx="2270107" cy="2549710"/>
          </a:xfrm>
          <a:custGeom>
            <a:avLst/>
            <a:gdLst>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0 w 1857375"/>
              <a:gd name="connsiteY4" fmla="*/ 1841498 h 1841498"/>
              <a:gd name="connsiteX5" fmla="*/ 0 w 1857375"/>
              <a:gd name="connsiteY5" fmla="*/ 0 h 1841498"/>
              <a:gd name="connsiteX0" fmla="*/ 0 w 1857375"/>
              <a:gd name="connsiteY0" fmla="*/ 0 h 1841498"/>
              <a:gd name="connsiteX1" fmla="*/ 1295147 w 1857375"/>
              <a:gd name="connsiteY1" fmla="*/ 0 h 1841498"/>
              <a:gd name="connsiteX2" fmla="*/ 1857375 w 1857375"/>
              <a:gd name="connsiteY2" fmla="*/ 920749 h 1841498"/>
              <a:gd name="connsiteX3" fmla="*/ 1295147 w 1857375"/>
              <a:gd name="connsiteY3" fmla="*/ 1841498 h 1841498"/>
              <a:gd name="connsiteX4" fmla="*/ 3 w 1857375"/>
              <a:gd name="connsiteY4" fmla="*/ 1354665 h 1841498"/>
              <a:gd name="connsiteX5" fmla="*/ 0 w 1857375"/>
              <a:gd name="connsiteY5" fmla="*/ 0 h 1841498"/>
              <a:gd name="connsiteX0" fmla="*/ 31750 w 1857372"/>
              <a:gd name="connsiteY0" fmla="*/ 391584 h 1841498"/>
              <a:gd name="connsiteX1" fmla="*/ 1295144 w 1857372"/>
              <a:gd name="connsiteY1" fmla="*/ 0 h 1841498"/>
              <a:gd name="connsiteX2" fmla="*/ 1857372 w 1857372"/>
              <a:gd name="connsiteY2" fmla="*/ 920749 h 1841498"/>
              <a:gd name="connsiteX3" fmla="*/ 1295144 w 1857372"/>
              <a:gd name="connsiteY3" fmla="*/ 1841498 h 1841498"/>
              <a:gd name="connsiteX4" fmla="*/ 0 w 1857372"/>
              <a:gd name="connsiteY4" fmla="*/ 1354665 h 1841498"/>
              <a:gd name="connsiteX5" fmla="*/ 31750 w 1857372"/>
              <a:gd name="connsiteY5" fmla="*/ 391584 h 1841498"/>
              <a:gd name="connsiteX0" fmla="*/ 0 w 1825622"/>
              <a:gd name="connsiteY0" fmla="*/ 391584 h 1841498"/>
              <a:gd name="connsiteX1" fmla="*/ 1263394 w 1825622"/>
              <a:gd name="connsiteY1" fmla="*/ 0 h 1841498"/>
              <a:gd name="connsiteX2" fmla="*/ 1825622 w 1825622"/>
              <a:gd name="connsiteY2" fmla="*/ 920749 h 1841498"/>
              <a:gd name="connsiteX3" fmla="*/ 1263394 w 1825622"/>
              <a:gd name="connsiteY3" fmla="*/ 1841498 h 1841498"/>
              <a:gd name="connsiteX4" fmla="*/ 63500 w 1825622"/>
              <a:gd name="connsiteY4" fmla="*/ 1144208 h 1841498"/>
              <a:gd name="connsiteX5" fmla="*/ 0 w 1825622"/>
              <a:gd name="connsiteY5" fmla="*/ 391584 h 1841498"/>
              <a:gd name="connsiteX0" fmla="*/ 0 w 1783288"/>
              <a:gd name="connsiteY0" fmla="*/ 540658 h 1841498"/>
              <a:gd name="connsiteX1" fmla="*/ 1221060 w 1783288"/>
              <a:gd name="connsiteY1" fmla="*/ 0 h 1841498"/>
              <a:gd name="connsiteX2" fmla="*/ 1783288 w 1783288"/>
              <a:gd name="connsiteY2" fmla="*/ 920749 h 1841498"/>
              <a:gd name="connsiteX3" fmla="*/ 1221060 w 1783288"/>
              <a:gd name="connsiteY3" fmla="*/ 1841498 h 1841498"/>
              <a:gd name="connsiteX4" fmla="*/ 21166 w 1783288"/>
              <a:gd name="connsiteY4" fmla="*/ 1144208 h 1841498"/>
              <a:gd name="connsiteX5" fmla="*/ 0 w 1783288"/>
              <a:gd name="connsiteY5" fmla="*/ 540658 h 1841498"/>
              <a:gd name="connsiteX0" fmla="*/ 0 w 1762122"/>
              <a:gd name="connsiteY0" fmla="*/ 672194 h 1841498"/>
              <a:gd name="connsiteX1" fmla="*/ 1199894 w 1762122"/>
              <a:gd name="connsiteY1" fmla="*/ 0 h 1841498"/>
              <a:gd name="connsiteX2" fmla="*/ 1762122 w 1762122"/>
              <a:gd name="connsiteY2" fmla="*/ 920749 h 1841498"/>
              <a:gd name="connsiteX3" fmla="*/ 1199894 w 1762122"/>
              <a:gd name="connsiteY3" fmla="*/ 1841498 h 1841498"/>
              <a:gd name="connsiteX4" fmla="*/ 0 w 1762122"/>
              <a:gd name="connsiteY4" fmla="*/ 1144208 h 1841498"/>
              <a:gd name="connsiteX5" fmla="*/ 0 w 1762122"/>
              <a:gd name="connsiteY5" fmla="*/ 672194 h 1841498"/>
              <a:gd name="connsiteX0" fmla="*/ 0 w 1619693"/>
              <a:gd name="connsiteY0" fmla="*/ 672194 h 1841498"/>
              <a:gd name="connsiteX1" fmla="*/ 1199894 w 1619693"/>
              <a:gd name="connsiteY1" fmla="*/ 0 h 1841498"/>
              <a:gd name="connsiteX2" fmla="*/ 1619693 w 1619693"/>
              <a:gd name="connsiteY2" fmla="*/ 928087 h 1841498"/>
              <a:gd name="connsiteX3" fmla="*/ 1199894 w 1619693"/>
              <a:gd name="connsiteY3" fmla="*/ 1841498 h 1841498"/>
              <a:gd name="connsiteX4" fmla="*/ 0 w 1619693"/>
              <a:gd name="connsiteY4" fmla="*/ 1144208 h 1841498"/>
              <a:gd name="connsiteX5" fmla="*/ 0 w 1619693"/>
              <a:gd name="connsiteY5" fmla="*/ 672194 h 18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693" h="1841498">
                <a:moveTo>
                  <a:pt x="0" y="672194"/>
                </a:moveTo>
                <a:lnTo>
                  <a:pt x="1199894" y="0"/>
                </a:lnTo>
                <a:lnTo>
                  <a:pt x="1619693" y="928087"/>
                </a:lnTo>
                <a:lnTo>
                  <a:pt x="1199894" y="1841498"/>
                </a:lnTo>
                <a:lnTo>
                  <a:pt x="0" y="1144208"/>
                </a:lnTo>
                <a:lnTo>
                  <a:pt x="0" y="672194"/>
                </a:lnTo>
                <a:close/>
              </a:path>
            </a:pathLst>
          </a:custGeom>
          <a:gradFill flip="none" rotWithShape="1">
            <a:gsLst>
              <a:gs pos="0">
                <a:schemeClr val="accent1"/>
              </a:gs>
              <a:gs pos="100000">
                <a:srgbClr val="FFFFFF"/>
              </a:gs>
            </a:gsLst>
            <a:lin ang="8340000" scaled="0"/>
            <a:tileRect/>
          </a:gradFill>
          <a:ln w="19050">
            <a:noFill/>
            <a:miter lim="800000"/>
            <a:headEnd/>
            <a:tailEnd/>
          </a:ln>
        </p:spPr>
        <p:txBody>
          <a:bodyPr wrap="none" anchor="ctr"/>
          <a:lstStyle/>
          <a:p>
            <a:endParaRPr lang="en-US" dirty="0">
              <a:solidFill>
                <a:schemeClr val="tx1"/>
              </a:solidFill>
              <a:latin typeface="Arial" pitchFamily="34" charset="0"/>
              <a:ea typeface="ＭＳ Ｐゴシック" pitchFamily="34" charset="-128"/>
            </a:endParaRPr>
          </a:p>
        </p:txBody>
      </p:sp>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Java EE 7 Themes</a:t>
            </a:r>
            <a:endParaRPr lang="en-US" dirty="0" smtClean="0">
              <a:ea typeface="ヒラギノ角ゴ ProN W3" charset="-128"/>
              <a:sym typeface="Arial" pitchFamily="34" charset="0"/>
            </a:endParaRPr>
          </a:p>
        </p:txBody>
      </p:sp>
      <p:grpSp>
        <p:nvGrpSpPr>
          <p:cNvPr id="6" name="Group 4"/>
          <p:cNvGrpSpPr/>
          <p:nvPr/>
        </p:nvGrpSpPr>
        <p:grpSpPr>
          <a:xfrm>
            <a:off x="3560875" y="769703"/>
            <a:ext cx="2121420" cy="1063498"/>
            <a:chOff x="880533" y="1599607"/>
            <a:chExt cx="3674535" cy="1842096"/>
          </a:xfrm>
        </p:grpSpPr>
        <p:sp>
          <p:nvSpPr>
            <p:cNvPr id="2" name="Oval 1"/>
            <p:cNvSpPr/>
            <p:nvPr/>
          </p:nvSpPr>
          <p:spPr>
            <a:xfrm>
              <a:off x="880533" y="1599607"/>
              <a:ext cx="3674535" cy="1842096"/>
            </a:xfrm>
            <a:prstGeom prst="ellipse">
              <a:avLst/>
            </a:prstGeom>
            <a:gradFill flip="none" rotWithShape="1">
              <a:gsLst>
                <a:gs pos="0">
                  <a:schemeClr val="bg1">
                    <a:lumMod val="65000"/>
                  </a:schemeClr>
                </a:gs>
                <a:gs pos="74000">
                  <a:schemeClr val="bg2">
                    <a:lumMod val="20000"/>
                    <a:lumOff val="80000"/>
                  </a:schemeClr>
                </a:gs>
              </a:gsLst>
              <a:lin ang="7200000" scaled="0"/>
              <a:tileRect/>
            </a:gradFill>
            <a:ln>
              <a:solidFill>
                <a:schemeClr val="bg1"/>
              </a:solidFill>
            </a:ln>
            <a:effectLst>
              <a:outerShdw blurRad="206375" dist="1143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pic>
          <p:nvPicPr>
            <p:cNvPr id="74" name="Picture 73" descr="Java_CMYK.png"/>
            <p:cNvPicPr>
              <a:picLocks noChangeAspect="1"/>
            </p:cNvPicPr>
            <p:nvPr/>
          </p:nvPicPr>
          <p:blipFill>
            <a:blip r:embed="rId3"/>
            <a:stretch>
              <a:fillRect/>
            </a:stretch>
          </p:blipFill>
          <p:spPr>
            <a:xfrm>
              <a:off x="1473727" y="1696939"/>
              <a:ext cx="2488146" cy="1338362"/>
            </a:xfrm>
            <a:prstGeom prst="rect">
              <a:avLst/>
            </a:prstGeom>
            <a:effectLst>
              <a:outerShdw blurRad="63500" dist="254000" dir="17100000" sy="23000" kx="1200000" algn="br" rotWithShape="0">
                <a:prstClr val="black">
                  <a:alpha val="22000"/>
                </a:prstClr>
              </a:outerShdw>
            </a:effectLst>
          </p:spPr>
        </p:pic>
        <p:sp>
          <p:nvSpPr>
            <p:cNvPr id="3" name="TextBox 2"/>
            <p:cNvSpPr txBox="1"/>
            <p:nvPr/>
          </p:nvSpPr>
          <p:spPr>
            <a:xfrm>
              <a:off x="1481834" y="2681753"/>
              <a:ext cx="2471934" cy="561024"/>
            </a:xfrm>
            <a:prstGeom prst="rect">
              <a:avLst/>
            </a:prstGeom>
            <a:noFill/>
          </p:spPr>
          <p:txBody>
            <a:bodyPr wrap="none" rtlCol="0">
              <a:prstTxWarp prst="textArchDown">
                <a:avLst/>
              </a:prstTxWarp>
              <a:spAutoFit/>
            </a:bodyPr>
            <a:lstStyle/>
            <a:p>
              <a:pPr algn="ctr"/>
              <a:r>
                <a:rPr lang="en-US" sz="900" b="1" kern="0" dirty="0" smtClean="0">
                  <a:solidFill>
                    <a:schemeClr val="tx1">
                      <a:lumMod val="65000"/>
                      <a:lumOff val="35000"/>
                    </a:schemeClr>
                  </a:solidFill>
                </a:rPr>
                <a:t>ENTERPRISE EDITION</a:t>
              </a:r>
            </a:p>
          </p:txBody>
        </p:sp>
      </p:grpSp>
      <p:sp>
        <p:nvSpPr>
          <p:cNvPr id="111" name="TextBox 110"/>
          <p:cNvSpPr txBox="1"/>
          <p:nvPr/>
        </p:nvSpPr>
        <p:spPr>
          <a:xfrm>
            <a:off x="2637078" y="1562939"/>
            <a:ext cx="1359118" cy="430887"/>
          </a:xfrm>
          <a:prstGeom prst="rect">
            <a:avLst/>
          </a:prstGeom>
          <a:noFill/>
        </p:spPr>
        <p:txBody>
          <a:bodyPr wrap="square" rtlCol="0">
            <a:spAutoFit/>
          </a:bodyPr>
          <a:lstStyle>
            <a:defPPr>
              <a:defRPr lang="en-US"/>
            </a:defPPr>
            <a:lvl1pPr>
              <a:defRPr sz="1300" b="1">
                <a:solidFill>
                  <a:schemeClr val="tx1">
                    <a:lumMod val="65000"/>
                    <a:lumOff val="35000"/>
                  </a:schemeClr>
                </a:solidFill>
              </a:defRPr>
            </a:lvl1pPr>
          </a:lstStyle>
          <a:p>
            <a:r>
              <a:rPr lang="en-US" sz="1100" dirty="0" smtClean="0"/>
              <a:t>DEVELOPER </a:t>
            </a:r>
          </a:p>
          <a:p>
            <a:r>
              <a:rPr lang="en-US" sz="1100" dirty="0" smtClean="0"/>
              <a:t>PRODUCTIVITY</a:t>
            </a:r>
            <a:endParaRPr lang="en-US" sz="1100" dirty="0"/>
          </a:p>
        </p:txBody>
      </p:sp>
      <p:sp>
        <p:nvSpPr>
          <p:cNvPr id="113" name="TextBox 112"/>
          <p:cNvSpPr txBox="1"/>
          <p:nvPr/>
        </p:nvSpPr>
        <p:spPr>
          <a:xfrm>
            <a:off x="5525288" y="1613570"/>
            <a:ext cx="1468965" cy="600164"/>
          </a:xfrm>
          <a:prstGeom prst="rect">
            <a:avLst/>
          </a:prstGeom>
          <a:noFill/>
        </p:spPr>
        <p:txBody>
          <a:bodyPr wrap="square" rtlCol="0">
            <a:spAutoFit/>
          </a:bodyPr>
          <a:lstStyle/>
          <a:p>
            <a:r>
              <a:rPr lang="en-US" sz="1100" b="1" dirty="0">
                <a:solidFill>
                  <a:schemeClr val="tx1">
                    <a:lumMod val="65000"/>
                    <a:lumOff val="35000"/>
                  </a:schemeClr>
                </a:solidFill>
              </a:rPr>
              <a:t>MEETING </a:t>
            </a:r>
            <a:br>
              <a:rPr lang="en-US" sz="1100" b="1" dirty="0">
                <a:solidFill>
                  <a:schemeClr val="tx1">
                    <a:lumMod val="65000"/>
                    <a:lumOff val="35000"/>
                  </a:schemeClr>
                </a:solidFill>
              </a:rPr>
            </a:br>
            <a:r>
              <a:rPr lang="en-US" sz="1100" b="1" dirty="0">
                <a:solidFill>
                  <a:schemeClr val="tx1">
                    <a:lumMod val="65000"/>
                    <a:lumOff val="35000"/>
                  </a:schemeClr>
                </a:solidFill>
              </a:rPr>
              <a:t>ENTERPRISE DEMANDS</a:t>
            </a:r>
          </a:p>
        </p:txBody>
      </p:sp>
      <p:pic>
        <p:nvPicPr>
          <p:cNvPr id="1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096" y="2206869"/>
            <a:ext cx="1029470" cy="1029468"/>
          </a:xfrm>
          <a:prstGeom prst="rect">
            <a:avLst/>
          </a:prstGeom>
          <a:noFill/>
          <a:ln>
            <a:noFill/>
          </a:ln>
          <a:effectLst>
            <a:outerShdw blurRad="76200" dir="13500000" sy="23000" kx="1200000" algn="br" rotWithShape="0">
              <a:prstClr val="black">
                <a:alpha val="1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5" name="Picture 114" descr="Buil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309" y="1840902"/>
            <a:ext cx="961916" cy="1203674"/>
          </a:xfrm>
          <a:prstGeom prst="rect">
            <a:avLst/>
          </a:prstGeom>
        </p:spPr>
      </p:pic>
      <p:grpSp>
        <p:nvGrpSpPr>
          <p:cNvPr id="8" name="Group 7"/>
          <p:cNvGrpSpPr/>
          <p:nvPr/>
        </p:nvGrpSpPr>
        <p:grpSpPr>
          <a:xfrm>
            <a:off x="2093202" y="1991033"/>
            <a:ext cx="760717" cy="1048774"/>
            <a:chOff x="988688" y="1186545"/>
            <a:chExt cx="1949743" cy="2688044"/>
          </a:xfrm>
        </p:grpSpPr>
        <p:sp>
          <p:nvSpPr>
            <p:cNvPr id="54" name="Rectangle 53"/>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9" name="Group 55"/>
            <p:cNvGrpSpPr/>
            <p:nvPr/>
          </p:nvGrpSpPr>
          <p:grpSpPr>
            <a:xfrm>
              <a:off x="1125709" y="1186545"/>
              <a:ext cx="1675700" cy="799510"/>
              <a:chOff x="1125709" y="1186545"/>
              <a:chExt cx="1675700" cy="799510"/>
            </a:xfrm>
          </p:grpSpPr>
          <p:sp>
            <p:nvSpPr>
              <p:cNvPr id="57" name="Snip Single Corner Rectangle 56"/>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8" name="Right Triangle 57"/>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59" name="Picture 58" descr="Screen Shot 2013-05-14 at 10.58.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60" name="Snip Single Corner Rectangle 59"/>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9" name="Right Triangle 68"/>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71" name="Picture 70" descr="Screen Shot 2013-05-14 at 10.57.0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94" name="Snip Single Corner Rectangle 93"/>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5" name="Right Triangle 94"/>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96" name="Picture 95" descr="Screen Shot 2013-05-14 at 10.58.3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10" name="Group 96"/>
            <p:cNvGrpSpPr/>
            <p:nvPr/>
          </p:nvGrpSpPr>
          <p:grpSpPr>
            <a:xfrm>
              <a:off x="1351232" y="2016619"/>
              <a:ext cx="1224654" cy="1079775"/>
              <a:chOff x="1351232" y="2006619"/>
              <a:chExt cx="1224654" cy="1079775"/>
            </a:xfrm>
          </p:grpSpPr>
          <p:grpSp>
            <p:nvGrpSpPr>
              <p:cNvPr id="11" name="Group 97"/>
              <p:cNvGrpSpPr/>
              <p:nvPr/>
            </p:nvGrpSpPr>
            <p:grpSpPr>
              <a:xfrm>
                <a:off x="1351232" y="2006619"/>
                <a:ext cx="1224654" cy="217436"/>
                <a:chOff x="1351232" y="2006619"/>
                <a:chExt cx="1224654" cy="217436"/>
              </a:xfrm>
            </p:grpSpPr>
            <p:sp>
              <p:nvSpPr>
                <p:cNvPr id="102" name="Down Arrow 101"/>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3" name="Down Arrow 102"/>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4" name="Down Arrow 103"/>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12" name="Group 98"/>
              <p:cNvGrpSpPr/>
              <p:nvPr/>
            </p:nvGrpSpPr>
            <p:grpSpPr>
              <a:xfrm>
                <a:off x="1367491" y="2664739"/>
                <a:ext cx="1192136" cy="421655"/>
                <a:chOff x="1367491" y="2664739"/>
                <a:chExt cx="1192136" cy="421655"/>
              </a:xfrm>
            </p:grpSpPr>
            <p:pic>
              <p:nvPicPr>
                <p:cNvPr id="100"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80" descr="gn curve zoom"/>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 name="Group 104"/>
            <p:cNvGrpSpPr/>
            <p:nvPr/>
          </p:nvGrpSpPr>
          <p:grpSpPr>
            <a:xfrm>
              <a:off x="1631789" y="3075079"/>
              <a:ext cx="663540" cy="799510"/>
              <a:chOff x="1631789" y="3075079"/>
              <a:chExt cx="663540" cy="799510"/>
            </a:xfrm>
          </p:grpSpPr>
          <p:grpSp>
            <p:nvGrpSpPr>
              <p:cNvPr id="14" name="Group 105"/>
              <p:cNvGrpSpPr/>
              <p:nvPr/>
            </p:nvGrpSpPr>
            <p:grpSpPr>
              <a:xfrm>
                <a:off x="1631789" y="3075079"/>
                <a:ext cx="663540" cy="799510"/>
                <a:chOff x="1631789" y="2995083"/>
                <a:chExt cx="663540" cy="799510"/>
              </a:xfrm>
            </p:grpSpPr>
            <p:sp>
              <p:nvSpPr>
                <p:cNvPr id="108" name="Snip Single Corner Rectangle 107"/>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9" name="Right Triangle 108"/>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107" name="Picture 106" descr="Screen Shot 2013-05-15 at 11.07.38 AM.png"/>
              <p:cNvPicPr>
                <a:picLocks noChangeAspect="1"/>
              </p:cNvPicPr>
              <p:nvPr/>
            </p:nvPicPr>
            <p:blipFill rotWithShape="1">
              <a:blip r:embed="rId10">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sp>
        <p:nvSpPr>
          <p:cNvPr id="45" name="Content Placeholder 1"/>
          <p:cNvSpPr txBox="1">
            <a:spLocks/>
          </p:cNvSpPr>
          <p:nvPr/>
        </p:nvSpPr>
        <p:spPr bwMode="auto">
          <a:xfrm>
            <a:off x="6253658" y="3430789"/>
            <a:ext cx="1834126"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Batch</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a:ea typeface="ＭＳ Ｐゴシック" pitchFamily="34" charset="-128"/>
              </a:rPr>
              <a:t>C</a:t>
            </a:r>
            <a:r>
              <a:rPr lang="en-US" sz="1200" dirty="0" smtClean="0">
                <a:ea typeface="ＭＳ Ｐゴシック" pitchFamily="34" charset="-128"/>
              </a:rPr>
              <a:t>oncurrency</a:t>
            </a:r>
            <a:endParaRPr lang="en-US" sz="1200" dirty="0">
              <a:ea typeface="ＭＳ Ｐゴシック" pitchFamily="34" charset="-128"/>
            </a:endParaRP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Simplified JMS</a:t>
            </a:r>
            <a:endParaRPr lang="en-US" sz="1200" dirty="0">
              <a:ea typeface="ＭＳ Ｐゴシック" pitchFamily="34" charset="-128"/>
            </a:endParaRPr>
          </a:p>
          <a:p>
            <a:pPr marL="169863" lvl="1" indent="-169863" eaLnBrk="1" hangingPunct="1">
              <a:spcAft>
                <a:spcPts val="0"/>
              </a:spcAft>
              <a:buClr>
                <a:schemeClr val="tx1">
                  <a:lumMod val="65000"/>
                  <a:lumOff val="35000"/>
                </a:schemeClr>
              </a:buClr>
              <a:buSzPct val="120000"/>
              <a:buFont typeface="Wingdings" pitchFamily="2" charset="2"/>
              <a:buChar char="§"/>
            </a:pPr>
            <a:endParaRPr lang="en-US" sz="1200" dirty="0" smtClean="0">
              <a:ea typeface="ＭＳ Ｐゴシック" pitchFamily="34" charset="-128"/>
            </a:endParaRPr>
          </a:p>
        </p:txBody>
      </p:sp>
      <p:sp>
        <p:nvSpPr>
          <p:cNvPr id="46" name="Content Placeholder 1"/>
          <p:cNvSpPr txBox="1">
            <a:spLocks/>
          </p:cNvSpPr>
          <p:nvPr/>
        </p:nvSpPr>
        <p:spPr bwMode="auto">
          <a:xfrm>
            <a:off x="715433" y="3494289"/>
            <a:ext cx="2081742"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t>More annotated POJOs</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Less boilerplate code</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t>Cohesive integrated </a:t>
            </a:r>
            <a:br>
              <a:rPr lang="en-US" sz="1200" dirty="0" smtClean="0"/>
            </a:br>
            <a:r>
              <a:rPr lang="en-US" sz="1200" dirty="0" smtClean="0"/>
              <a:t>platform</a:t>
            </a:r>
            <a:endParaRPr lang="en-US" sz="1200" dirty="0" smtClean="0">
              <a:ea typeface="ＭＳ Ｐゴシック" pitchFamily="34" charset="-128"/>
            </a:endParaRPr>
          </a:p>
        </p:txBody>
      </p:sp>
      <p:sp>
        <p:nvSpPr>
          <p:cNvPr id="48" name="Content Placeholder 1"/>
          <p:cNvSpPr txBox="1">
            <a:spLocks/>
          </p:cNvSpPr>
          <p:nvPr/>
        </p:nvSpPr>
        <p:spPr bwMode="auto">
          <a:xfrm>
            <a:off x="3847743" y="3831043"/>
            <a:ext cx="1931387" cy="4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168275" algn="l" defTabSz="228600" rtl="0" eaLnBrk="0" fontAlgn="base" hangingPunct="0">
              <a:spcBef>
                <a:spcPct val="0"/>
              </a:spcBef>
              <a:spcAft>
                <a:spcPts val="600"/>
              </a:spcAft>
              <a:buClr>
                <a:schemeClr val="accent1"/>
              </a:buClr>
              <a:buSzPct val="85000"/>
              <a:buFont typeface="Wingdings" pitchFamily="2" charset="2"/>
              <a:buChar char="§"/>
              <a:defRPr sz="2000" kern="1200">
                <a:solidFill>
                  <a:schemeClr val="tx1"/>
                </a:solidFill>
                <a:latin typeface="Arial" pitchFamily="34" charset="0"/>
                <a:ea typeface="ＭＳ Ｐゴシック" pitchFamily="-65" charset="-128"/>
                <a:cs typeface="Arial" pitchFamily="34" charset="0"/>
              </a:defRPr>
            </a:lvl1pPr>
            <a:lvl2pPr marL="6318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2pPr>
            <a:lvl3pPr marL="974725" indent="-174625" algn="l" defTabSz="228600" rtl="0" eaLnBrk="0" fontAlgn="base" hangingPunct="0">
              <a:spcBef>
                <a:spcPct val="0"/>
              </a:spcBef>
              <a:spcAft>
                <a:spcPts val="600"/>
              </a:spcAft>
              <a:buClr>
                <a:schemeClr val="accent1"/>
              </a:buClr>
              <a:buSzPct val="85000"/>
              <a:buFont typeface="Wingdings" pitchFamily="2" charset="2"/>
              <a:buChar char="§"/>
              <a:defRPr kern="1200">
                <a:solidFill>
                  <a:schemeClr val="tx1"/>
                </a:solidFill>
                <a:latin typeface="Arial" pitchFamily="34" charset="0"/>
                <a:ea typeface="ＭＳ Ｐゴシック" pitchFamily="-65" charset="-128"/>
                <a:cs typeface="Arial" pitchFamily="34" charset="0"/>
              </a:defRPr>
            </a:lvl3pPr>
            <a:lvl4pPr marL="1431925" indent="-228600" algn="l" defTabSz="228600" rtl="0" eaLnBrk="0" fontAlgn="base" hangingPunct="0">
              <a:spcBef>
                <a:spcPct val="0"/>
              </a:spcBef>
              <a:spcAft>
                <a:spcPts val="600"/>
              </a:spcAft>
              <a:buSzPct val="85000"/>
              <a:buFont typeface="Arial" pitchFamily="34" charset="0"/>
              <a:buChar char="–"/>
              <a:defRPr kern="1200">
                <a:solidFill>
                  <a:schemeClr val="tx1"/>
                </a:solidFill>
                <a:latin typeface="Arial" pitchFamily="34" charset="0"/>
                <a:ea typeface="ＭＳ Ｐゴシック" pitchFamily="-65" charset="-128"/>
                <a:cs typeface="Arial" pitchFamily="34" charset="0"/>
              </a:defRPr>
            </a:lvl4pPr>
            <a:lvl5pPr marL="1828800" indent="-168275" algn="l" rtl="0" eaLnBrk="0" fontAlgn="base" hangingPunct="0">
              <a:spcBef>
                <a:spcPct val="0"/>
              </a:spcBef>
              <a:spcAft>
                <a:spcPts val="600"/>
              </a:spcAft>
              <a:buClr>
                <a:srgbClr val="FF0000"/>
              </a:buClr>
              <a:buFont typeface="Arial" pitchFamily="34" charset="0"/>
              <a:buChar char="»"/>
              <a:defRPr sz="1400" kern="1200">
                <a:solidFill>
                  <a:schemeClr val="tx2"/>
                </a:solidFill>
                <a:latin typeface="Arial" pitchFamily="34" charset="0"/>
                <a:ea typeface="ＭＳ Ｐゴシック" pitchFamily="-65"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WebSockets</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JSON </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Servlet 3.1 NIO</a:t>
            </a:r>
          </a:p>
          <a:p>
            <a:pPr marL="169863" lvl="1" indent="-169863" eaLnBrk="1" hangingPunct="1">
              <a:spcAft>
                <a:spcPts val="0"/>
              </a:spcAft>
              <a:buClr>
                <a:schemeClr val="tx1">
                  <a:lumMod val="65000"/>
                  <a:lumOff val="35000"/>
                </a:schemeClr>
              </a:buClr>
              <a:buSzPct val="120000"/>
              <a:buFont typeface="Wingdings" pitchFamily="2" charset="2"/>
              <a:buChar char="§"/>
            </a:pPr>
            <a:r>
              <a:rPr lang="en-US" sz="1200" dirty="0" smtClean="0">
                <a:ea typeface="ＭＳ Ｐゴシック" pitchFamily="34" charset="-128"/>
              </a:rPr>
              <a:t>REST</a:t>
            </a:r>
          </a:p>
        </p:txBody>
      </p:sp>
    </p:spTree>
    <p:extLst>
      <p:ext uri="{BB962C8B-B14F-4D97-AF65-F5344CB8AC3E}">
        <p14:creationId xmlns:p14="http://schemas.microsoft.com/office/powerpoint/2010/main" val="413925671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10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JSON Processing 1.0</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436688"/>
            <a:ext cx="8229600" cy="3062287"/>
          </a:xfrm>
        </p:spPr>
        <p:txBody>
          <a:bodyPr/>
          <a:lstStyle/>
          <a:p>
            <a:pPr>
              <a:spcAft>
                <a:spcPts val="1800"/>
              </a:spcAft>
            </a:pPr>
            <a:r>
              <a:rPr lang="en-US" sz="1800" dirty="0" smtClean="0"/>
              <a:t>API to parse and generate JSON</a:t>
            </a:r>
          </a:p>
          <a:p>
            <a:pPr>
              <a:spcAft>
                <a:spcPts val="1800"/>
              </a:spcAft>
            </a:pPr>
            <a:r>
              <a:rPr lang="en-US" sz="1800" dirty="0" smtClean="0"/>
              <a:t>Streaming API</a:t>
            </a:r>
          </a:p>
          <a:p>
            <a:pPr lvl="1">
              <a:spcAft>
                <a:spcPts val="1200"/>
              </a:spcAft>
            </a:pPr>
            <a:r>
              <a:rPr lang="en-US" sz="1600" dirty="0" smtClean="0"/>
              <a:t>Low-level, efficient way to parse/generate JSON</a:t>
            </a:r>
          </a:p>
          <a:p>
            <a:pPr lvl="1">
              <a:spcAft>
                <a:spcPts val="1200"/>
              </a:spcAft>
            </a:pPr>
            <a:r>
              <a:rPr lang="en-US" sz="1600" dirty="0" smtClean="0"/>
              <a:t>Similar to </a:t>
            </a:r>
            <a:r>
              <a:rPr lang="en-US" sz="1600" dirty="0" err="1" smtClean="0"/>
              <a:t>StAX</a:t>
            </a:r>
            <a:r>
              <a:rPr lang="en-US" sz="1600" dirty="0" smtClean="0"/>
              <a:t> API in XML world</a:t>
            </a:r>
          </a:p>
          <a:p>
            <a:pPr>
              <a:spcAft>
                <a:spcPts val="1800"/>
              </a:spcAft>
            </a:pPr>
            <a:r>
              <a:rPr lang="en-US" sz="1800" dirty="0" smtClean="0"/>
              <a:t>Object Model API</a:t>
            </a:r>
          </a:p>
          <a:p>
            <a:pPr lvl="1">
              <a:spcAft>
                <a:spcPts val="1200"/>
              </a:spcAft>
            </a:pPr>
            <a:r>
              <a:rPr lang="en-US" sz="1600" dirty="0" smtClean="0"/>
              <a:t>Simple, easy to use high-level API</a:t>
            </a:r>
          </a:p>
          <a:p>
            <a:pPr lvl="1">
              <a:spcAft>
                <a:spcPts val="1200"/>
              </a:spcAft>
            </a:pPr>
            <a:r>
              <a:rPr lang="en-US" sz="1600" dirty="0" smtClean="0"/>
              <a:t>Similar to DOM API in XML world</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 name="Picture 15"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p:spPr>
      </p:pic>
    </p:spTree>
    <p:extLst>
      <p:ext uri="{BB962C8B-B14F-4D97-AF65-F5344CB8AC3E}">
        <p14:creationId xmlns:p14="http://schemas.microsoft.com/office/powerpoint/2010/main" val="15573308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Java API for WebSocket 1.0</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470219"/>
            <a:ext cx="8229600" cy="3062287"/>
          </a:xfrm>
        </p:spPr>
        <p:txBody>
          <a:bodyPr/>
          <a:lstStyle/>
          <a:p>
            <a:pPr>
              <a:spcAft>
                <a:spcPts val="1800"/>
              </a:spcAft>
            </a:pPr>
            <a:r>
              <a:rPr lang="en-US" sz="1800" dirty="0" smtClean="0"/>
              <a:t>Server and Client WebSocket Endpoint</a:t>
            </a:r>
          </a:p>
          <a:p>
            <a:pPr lvl="1">
              <a:spcAft>
                <a:spcPts val="1800"/>
              </a:spcAft>
            </a:pPr>
            <a:r>
              <a:rPr lang="en-US" sz="1600" dirty="0" smtClean="0"/>
              <a:t>Annotated: </a:t>
            </a:r>
            <a:r>
              <a:rPr lang="en-US" sz="1600" dirty="0" smtClean="0">
                <a:latin typeface="Courier"/>
                <a:cs typeface="Courier"/>
              </a:rPr>
              <a:t>@</a:t>
            </a:r>
            <a:r>
              <a:rPr lang="en-US" sz="1600" dirty="0" err="1" smtClean="0">
                <a:latin typeface="Courier"/>
                <a:cs typeface="Courier"/>
              </a:rPr>
              <a:t>ServerEndpoint</a:t>
            </a:r>
            <a:r>
              <a:rPr lang="en-US" sz="1600" dirty="0" smtClean="0"/>
              <a:t>, </a:t>
            </a:r>
            <a:r>
              <a:rPr lang="en-US" sz="1600" dirty="0" smtClean="0">
                <a:latin typeface="Courier"/>
                <a:cs typeface="Courier"/>
              </a:rPr>
              <a:t>@</a:t>
            </a:r>
            <a:r>
              <a:rPr lang="en-US" sz="1600" dirty="0" err="1" smtClean="0">
                <a:latin typeface="Courier"/>
                <a:cs typeface="Courier"/>
              </a:rPr>
              <a:t>ClientEndpoint</a:t>
            </a:r>
            <a:endParaRPr lang="en-US" sz="1600" dirty="0" smtClean="0">
              <a:latin typeface="Courier"/>
              <a:cs typeface="Courier"/>
            </a:endParaRPr>
          </a:p>
          <a:p>
            <a:pPr lvl="1">
              <a:spcAft>
                <a:spcPts val="1200"/>
              </a:spcAft>
            </a:pPr>
            <a:r>
              <a:rPr lang="en-US" sz="1600" dirty="0" smtClean="0"/>
              <a:t>Programmatic: </a:t>
            </a:r>
            <a:r>
              <a:rPr lang="en-US" sz="1600" dirty="0" smtClean="0">
                <a:latin typeface="Courier"/>
                <a:cs typeface="Courier"/>
              </a:rPr>
              <a:t>Endpoint</a:t>
            </a:r>
          </a:p>
          <a:p>
            <a:pPr>
              <a:spcAft>
                <a:spcPts val="1800"/>
              </a:spcAft>
            </a:pPr>
            <a:r>
              <a:rPr lang="en-US" sz="1800" dirty="0" smtClean="0">
                <a:latin typeface="Arial"/>
                <a:cs typeface="Arial"/>
              </a:rPr>
              <a:t>Lifecycle methods</a:t>
            </a:r>
          </a:p>
          <a:p>
            <a:pPr>
              <a:spcAft>
                <a:spcPts val="1800"/>
              </a:spcAft>
            </a:pPr>
            <a:r>
              <a:rPr lang="en-US" sz="1800" dirty="0" smtClean="0">
                <a:latin typeface="Arial"/>
                <a:cs typeface="Arial"/>
              </a:rPr>
              <a:t>Packaging and Deployment</a:t>
            </a:r>
            <a:endParaRPr lang="en-US" sz="1800" dirty="0">
              <a:latin typeface="Arial"/>
              <a:cs typeface="Arial"/>
            </a:endParaRP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 name="Picture 14"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557531"/>
            <a:ext cx="587083" cy="500978"/>
          </a:xfrm>
          <a:prstGeom prst="rect">
            <a:avLst/>
          </a:prstGeom>
        </p:spPr>
      </p:pic>
      <p:grpSp>
        <p:nvGrpSpPr>
          <p:cNvPr id="2" name="Group 17"/>
          <p:cNvGrpSpPr/>
          <p:nvPr/>
        </p:nvGrpSpPr>
        <p:grpSpPr>
          <a:xfrm>
            <a:off x="5486400" y="2655190"/>
            <a:ext cx="3683000" cy="2246769"/>
            <a:chOff x="5470525" y="2687181"/>
            <a:chExt cx="3673475" cy="2246769"/>
          </a:xfrm>
        </p:grpSpPr>
        <p:sp>
          <p:nvSpPr>
            <p:cNvPr id="16" name="Round Same Side Corner Rectangle 15"/>
            <p:cNvSpPr/>
            <p:nvPr/>
          </p:nvSpPr>
          <p:spPr>
            <a:xfrm rot="16200000">
              <a:off x="6350000" y="1816097"/>
              <a:ext cx="1914525" cy="3673475"/>
            </a:xfrm>
            <a:prstGeom prst="round2SameRect">
              <a:avLst/>
            </a:prstGeom>
            <a:ln>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dir="2700000" algn="tl" rotWithShape="0">
                    <a:srgbClr val="000000">
                      <a:alpha val="25000"/>
                    </a:srgbClr>
                  </a:outerShdw>
                </a:effectLst>
              </a:endParaRPr>
            </a:p>
          </p:txBody>
        </p:sp>
        <p:sp>
          <p:nvSpPr>
            <p:cNvPr id="17" name="TextBox 16"/>
            <p:cNvSpPr txBox="1"/>
            <p:nvPr/>
          </p:nvSpPr>
          <p:spPr>
            <a:xfrm>
              <a:off x="5664200" y="2687181"/>
              <a:ext cx="3479799" cy="2246769"/>
            </a:xfrm>
            <a:prstGeom prst="rect">
              <a:avLst/>
            </a:prstGeom>
            <a:noFill/>
          </p:spPr>
          <p:txBody>
            <a:bodyPr wrap="square" rtlCol="0">
              <a:spAutoFit/>
            </a:bodyPr>
            <a:lstStyle/>
            <a:p>
              <a:r>
                <a:rPr lang="en-US" sz="1400"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a:t>
              </a:r>
            </a:p>
            <a:p>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a:t>
              </a:r>
              <a:r>
                <a:rPr lang="en-US" sz="1400" b="1" dirty="0" err="1" smtClean="0">
                  <a:solidFill>
                    <a:schemeClr val="bg1">
                      <a:lumMod val="95000"/>
                    </a:schemeClr>
                  </a:solidFill>
                  <a:effectLst>
                    <a:outerShdw blurRad="50800" dist="38100" dir="2700000" algn="tl" rotWithShape="0">
                      <a:srgbClr val="000000">
                        <a:alpha val="25000"/>
                      </a:srgbClr>
                    </a:outerShdw>
                  </a:effectLst>
                  <a:latin typeface="Courier"/>
                  <a:cs typeface="Courier"/>
                </a:rPr>
                <a:t>ServerEndpoint</a:t>
              </a: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(“/chat”)</a:t>
              </a:r>
              <a:b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b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public class </a:t>
              </a:r>
              <a:r>
                <a:rPr lang="en-US" sz="1400" b="1" dirty="0" err="1" smtClean="0">
                  <a:solidFill>
                    <a:schemeClr val="bg1">
                      <a:lumMod val="95000"/>
                    </a:schemeClr>
                  </a:solidFill>
                  <a:effectLst>
                    <a:outerShdw blurRad="50800" dist="38100" dir="2700000" algn="tl" rotWithShape="0">
                      <a:srgbClr val="000000">
                        <a:alpha val="25000"/>
                      </a:srgbClr>
                    </a:outerShdw>
                  </a:effectLst>
                  <a:latin typeface="Courier"/>
                  <a:cs typeface="Courier"/>
                </a:rPr>
                <a:t>ChatServer</a:t>
              </a: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a:t>
              </a:r>
              <a:b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b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a:t>
              </a:r>
              <a:r>
                <a:rPr lang="en-US" sz="1400" b="1" dirty="0" err="1" smtClean="0">
                  <a:solidFill>
                    <a:schemeClr val="bg1">
                      <a:lumMod val="95000"/>
                    </a:schemeClr>
                  </a:solidFill>
                  <a:effectLst>
                    <a:outerShdw blurRad="50800" dist="38100" dir="2700000" algn="tl" rotWithShape="0">
                      <a:srgbClr val="000000">
                        <a:alpha val="25000"/>
                      </a:srgbClr>
                    </a:outerShdw>
                  </a:effectLst>
                  <a:latin typeface="Courier"/>
                  <a:cs typeface="Courier"/>
                </a:rPr>
                <a:t>OnMessage</a:t>
              </a: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a:r>
              <a:b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b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public void chat(String m) {</a:t>
              </a:r>
            </a:p>
            <a:p>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 . .</a:t>
              </a:r>
              <a:b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br>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a:t>
              </a:r>
            </a:p>
            <a:p>
              <a:r>
                <a:rPr lang="en-US" sz="1400" b="1" dirty="0" smtClean="0">
                  <a:solidFill>
                    <a:schemeClr val="bg1">
                      <a:lumMod val="95000"/>
                    </a:schemeClr>
                  </a:solidFill>
                  <a:effectLst>
                    <a:outerShdw blurRad="50800" dist="38100" dir="2700000" algn="tl" rotWithShape="0">
                      <a:srgbClr val="000000">
                        <a:alpha val="25000"/>
                      </a:srgbClr>
                    </a:outerShdw>
                  </a:effectLst>
                  <a:latin typeface="Courier"/>
                  <a:cs typeface="Courier"/>
                </a:rPr>
                <a:t> }</a:t>
              </a:r>
            </a:p>
            <a:p>
              <a:endParaRPr lang="en-US" sz="1400" dirty="0" smtClean="0">
                <a:solidFill>
                  <a:schemeClr val="bg1">
                    <a:lumMod val="95000"/>
                  </a:schemeClr>
                </a:solidFill>
                <a:effectLst>
                  <a:outerShdw blurRad="50800" dist="38100" dir="2700000" algn="tl" rotWithShape="0">
                    <a:srgbClr val="000000">
                      <a:alpha val="25000"/>
                    </a:srgbClr>
                  </a:outerShdw>
                </a:effectLst>
                <a:latin typeface="Courier"/>
                <a:cs typeface="Courier"/>
              </a:endParaRPr>
            </a:p>
            <a:p>
              <a:endParaRPr lang="en-US" sz="1400" dirty="0" err="1" smtClean="0">
                <a:solidFill>
                  <a:schemeClr val="bg1">
                    <a:lumMod val="95000"/>
                  </a:schemeClr>
                </a:solidFill>
                <a:effectLst>
                  <a:outerShdw blurRad="50800" dist="38100" dir="2700000" algn="tl" rotWithShape="0">
                    <a:srgbClr val="000000">
                      <a:alpha val="25000"/>
                    </a:srgbClr>
                  </a:outerShdw>
                </a:effectLst>
              </a:endParaRPr>
            </a:p>
          </p:txBody>
        </p:sp>
      </p:grpSp>
    </p:spTree>
    <p:extLst>
      <p:ext uri="{BB962C8B-B14F-4D97-AF65-F5344CB8AC3E}">
        <p14:creationId xmlns:p14="http://schemas.microsoft.com/office/powerpoint/2010/main" val="20698477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a:effectLst/>
        </p:spPr>
        <p:txBody>
          <a:bodyPr/>
          <a:lstStyle/>
          <a:p>
            <a:pPr eaLnBrk="1" hangingPunct="1"/>
            <a:r>
              <a:rPr lang="en-US" dirty="0" smtClean="0">
                <a:ea typeface="ＭＳ Ｐゴシック" pitchFamily="34" charset="-128"/>
                <a:sym typeface="Arial" pitchFamily="34" charset="0"/>
              </a:rPr>
              <a:t>HTML5-Friendly Markup </a:t>
            </a:r>
            <a:br>
              <a:rPr lang="en-US" dirty="0" smtClean="0">
                <a:ea typeface="ＭＳ Ｐゴシック" pitchFamily="34" charset="-128"/>
                <a:sym typeface="Arial" pitchFamily="34" charset="0"/>
              </a:rPr>
            </a:br>
            <a:r>
              <a:rPr lang="en-US" dirty="0" smtClean="0">
                <a:ea typeface="ＭＳ Ｐゴシック" pitchFamily="34" charset="-128"/>
                <a:sym typeface="Arial" pitchFamily="34" charset="0"/>
              </a:rPr>
              <a:t>in </a:t>
            </a:r>
            <a:r>
              <a:rPr lang="en-US" dirty="0" err="1" smtClean="0">
                <a:ea typeface="ＭＳ Ｐゴシック" pitchFamily="34" charset="-128"/>
                <a:sym typeface="Arial" pitchFamily="34" charset="0"/>
              </a:rPr>
              <a:t>JavaServer</a:t>
            </a:r>
            <a:r>
              <a:rPr lang="en-US" dirty="0" smtClean="0">
                <a:ea typeface="ＭＳ Ｐゴシック" pitchFamily="34" charset="-128"/>
                <a:sym typeface="Arial" pitchFamily="34" charset="0"/>
              </a:rPr>
              <a:t> Faces 2.2</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634942"/>
            <a:ext cx="8229600" cy="3062287"/>
          </a:xfrm>
          <a:effectLst/>
        </p:spPr>
        <p:txBody>
          <a:bodyPr/>
          <a:lstStyle/>
          <a:p>
            <a:r>
              <a:rPr lang="en-US" sz="1800" dirty="0" smtClean="0">
                <a:latin typeface="+mn-lt"/>
              </a:rPr>
              <a:t>Pass-through attributes and elements</a:t>
            </a:r>
          </a:p>
          <a:p>
            <a:r>
              <a:rPr lang="en-US" sz="1800" dirty="0" smtClean="0">
                <a:latin typeface="+mn-lt"/>
              </a:rPr>
              <a:t>No need for a priori knowledge of set of allowable attributes</a:t>
            </a:r>
          </a:p>
          <a:p>
            <a:r>
              <a:rPr lang="en-US" sz="1800" dirty="0" smtClean="0">
                <a:latin typeface="+mn-lt"/>
              </a:rPr>
              <a:t>Enables HTML5 </a:t>
            </a:r>
            <a:r>
              <a:rPr lang="en-US" sz="1800" dirty="0" smtClean="0">
                <a:latin typeface="+mn-lt"/>
                <a:cs typeface="Courier"/>
              </a:rPr>
              <a:t>type</a:t>
            </a:r>
            <a:r>
              <a:rPr lang="en-US" sz="1800" dirty="0" smtClean="0">
                <a:latin typeface="+mn-lt"/>
              </a:rPr>
              <a:t> and </a:t>
            </a:r>
            <a:r>
              <a:rPr lang="en-US" sz="1800" dirty="0" smtClean="0">
                <a:latin typeface="+mn-lt"/>
                <a:cs typeface="Courier"/>
              </a:rPr>
              <a:t>data-*</a:t>
            </a:r>
            <a:r>
              <a:rPr lang="en-US" sz="1800" dirty="0" smtClean="0">
                <a:latin typeface="+mn-lt"/>
              </a:rPr>
              <a:t> attributes </a:t>
            </a:r>
          </a:p>
          <a:p>
            <a:endParaRPr lang="en-US" sz="1800" dirty="0" smtClean="0">
              <a:latin typeface="+mn-lt"/>
            </a:endParaRP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670064"/>
            <a:ext cx="1392938" cy="1392936"/>
          </a:xfrm>
          <a:prstGeom prst="rect">
            <a:avLst/>
          </a:prstGeom>
          <a:noFill/>
          <a:ln>
            <a:noFill/>
          </a:ln>
          <a:effectLst>
            <a:outerShdw blurRad="50800" dist="38100" dir="2700000" algn="tl" rotWithShape="0">
              <a:srgbClr val="000000">
                <a:alpha val="2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 name="Picture 16" descr="DukeAsKeith-daylight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666" y="1609725"/>
            <a:ext cx="587083" cy="500978"/>
          </a:xfrm>
          <a:prstGeom prst="rect">
            <a:avLst/>
          </a:prstGeom>
          <a:effectLst>
            <a:outerShdw blurRad="50800" dist="38100" dir="2700000" algn="tl" rotWithShape="0">
              <a:srgbClr val="000000">
                <a:alpha val="25000"/>
              </a:srgbClr>
            </a:outerShdw>
          </a:effectLst>
        </p:spPr>
      </p:pic>
      <p:grpSp>
        <p:nvGrpSpPr>
          <p:cNvPr id="7" name="Group 6"/>
          <p:cNvGrpSpPr/>
          <p:nvPr/>
        </p:nvGrpSpPr>
        <p:grpSpPr>
          <a:xfrm>
            <a:off x="2266951" y="3219013"/>
            <a:ext cx="4689474" cy="1368423"/>
            <a:chOff x="2981326" y="3648077"/>
            <a:chExt cx="4095750" cy="1495423"/>
          </a:xfrm>
          <a:effectLst>
            <a:outerShdw blurRad="50800" dist="38100" dir="2700000" algn="tl" rotWithShape="0">
              <a:srgbClr val="000000">
                <a:alpha val="25000"/>
              </a:srgbClr>
            </a:outerShdw>
          </a:effectLst>
        </p:grpSpPr>
        <p:sp>
          <p:nvSpPr>
            <p:cNvPr id="8" name="Round Same Side Corner Rectangle 7"/>
            <p:cNvSpPr/>
            <p:nvPr/>
          </p:nvSpPr>
          <p:spPr>
            <a:xfrm>
              <a:off x="2981326" y="3648077"/>
              <a:ext cx="4095750" cy="1495423"/>
            </a:xfrm>
            <a:prstGeom prst="round2SameRect">
              <a:avLst/>
            </a:prstGeom>
            <a:ln>
              <a:noFill/>
            </a:ln>
            <a:effectLst>
              <a:innerShdw blurRad="63500" dist="50800" dir="135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200400" y="3800477"/>
              <a:ext cx="3809999" cy="1311729"/>
            </a:xfrm>
            <a:prstGeom prst="rect">
              <a:avLst/>
            </a:prstGeom>
            <a:noFill/>
          </p:spPr>
          <p:txBody>
            <a:bodyPr wrap="square" rtlCol="0">
              <a:spAutoFit/>
            </a:bodyPr>
            <a:lstStyle/>
            <a:p>
              <a:r>
                <a:rPr lang="en-US" dirty="0" smtClean="0">
                  <a:solidFill>
                    <a:schemeClr val="bg1">
                      <a:lumMod val="95000"/>
                    </a:schemeClr>
                  </a:solidFill>
                  <a:latin typeface="Courier"/>
                  <a:cs typeface="Courier"/>
                </a:rPr>
                <a:t> &lt;h:inputText </a:t>
              </a:r>
              <a:br>
                <a:rPr lang="en-US" dirty="0" smtClean="0">
                  <a:solidFill>
                    <a:schemeClr val="bg1">
                      <a:lumMod val="95000"/>
                    </a:schemeClr>
                  </a:solidFill>
                  <a:latin typeface="Courier"/>
                  <a:cs typeface="Courier"/>
                </a:rPr>
              </a:br>
              <a:r>
                <a:rPr lang="en-US" dirty="0" smtClean="0">
                  <a:solidFill>
                    <a:schemeClr val="bg1">
                      <a:lumMod val="95000"/>
                    </a:schemeClr>
                  </a:solidFill>
                  <a:latin typeface="Courier"/>
                  <a:cs typeface="Courier"/>
                </a:rPr>
                <a:t>    value="#{</a:t>
              </a:r>
              <a:r>
                <a:rPr lang="en-US" dirty="0" err="1" smtClean="0">
                  <a:solidFill>
                    <a:schemeClr val="bg1">
                      <a:lumMod val="95000"/>
                    </a:schemeClr>
                  </a:solidFill>
                  <a:latin typeface="Courier"/>
                  <a:cs typeface="Courier"/>
                </a:rPr>
                <a:t>userBean.color</a:t>
              </a:r>
              <a:r>
                <a:rPr lang="en-US" dirty="0" smtClean="0">
                  <a:solidFill>
                    <a:schemeClr val="bg1">
                      <a:lumMod val="95000"/>
                    </a:schemeClr>
                  </a:solidFill>
                  <a:latin typeface="Courier"/>
                  <a:cs typeface="Courier"/>
                </a:rPr>
                <a:t>}”</a:t>
              </a:r>
              <a:br>
                <a:rPr lang="en-US" dirty="0" smtClean="0">
                  <a:solidFill>
                    <a:schemeClr val="bg1">
                      <a:lumMod val="95000"/>
                    </a:schemeClr>
                  </a:solidFill>
                  <a:latin typeface="Courier"/>
                  <a:cs typeface="Courier"/>
                </a:rPr>
              </a:br>
              <a:r>
                <a:rPr lang="en-US" dirty="0" smtClean="0">
                  <a:solidFill>
                    <a:schemeClr val="bg1">
                      <a:lumMod val="95000"/>
                    </a:schemeClr>
                  </a:solidFill>
                  <a:latin typeface="Courier"/>
                  <a:cs typeface="Courier"/>
                </a:rPr>
                <a:t>    </a:t>
              </a:r>
              <a:r>
                <a:rPr lang="en-US" dirty="0" err="1" smtClean="0">
                  <a:solidFill>
                    <a:schemeClr val="bg1">
                      <a:lumMod val="95000"/>
                    </a:schemeClr>
                  </a:solidFill>
                  <a:latin typeface="Courier"/>
                  <a:cs typeface="Courier"/>
                </a:rPr>
                <a:t>p:type</a:t>
              </a:r>
              <a:r>
                <a:rPr lang="en-US" dirty="0" smtClean="0">
                  <a:solidFill>
                    <a:schemeClr val="bg1">
                      <a:lumMod val="95000"/>
                    </a:schemeClr>
                  </a:solidFill>
                  <a:latin typeface="Courier"/>
                  <a:cs typeface="Courier"/>
                </a:rPr>
                <a:t>="color"/&gt;</a:t>
              </a:r>
            </a:p>
            <a:p>
              <a:endParaRPr lang="en-US" dirty="0" err="1" smtClean="0">
                <a:solidFill>
                  <a:schemeClr val="bg1">
                    <a:lumMod val="95000"/>
                  </a:schemeClr>
                </a:solidFill>
              </a:endParaRPr>
            </a:p>
          </p:txBody>
        </p:sp>
      </p:grpSp>
    </p:spTree>
    <p:extLst>
      <p:ext uri="{BB962C8B-B14F-4D97-AF65-F5344CB8AC3E}">
        <p14:creationId xmlns:p14="http://schemas.microsoft.com/office/powerpoint/2010/main" val="15827479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Get More from Less: Simplified JMS</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484192"/>
            <a:ext cx="8229600" cy="3062287"/>
          </a:xfrm>
        </p:spPr>
        <p:txBody>
          <a:bodyPr/>
          <a:lstStyle/>
          <a:p>
            <a:pPr>
              <a:spcAft>
                <a:spcPts val="1800"/>
              </a:spcAft>
            </a:pPr>
            <a:r>
              <a:rPr lang="en-US" sz="1800" dirty="0" smtClean="0">
                <a:latin typeface="Arial"/>
                <a:cs typeface="Arial"/>
              </a:rPr>
              <a:t>New </a:t>
            </a:r>
            <a:r>
              <a:rPr lang="en-US" sz="1800" dirty="0" err="1" smtClean="0">
                <a:latin typeface="Courier"/>
                <a:cs typeface="Courier"/>
              </a:rPr>
              <a:t>JMSContext</a:t>
            </a:r>
            <a:r>
              <a:rPr lang="en-US" sz="1800" dirty="0" smtClean="0">
                <a:latin typeface="Arial"/>
                <a:cs typeface="Arial"/>
              </a:rPr>
              <a:t> interface</a:t>
            </a:r>
          </a:p>
          <a:p>
            <a:pPr>
              <a:spcAft>
                <a:spcPts val="1800"/>
              </a:spcAft>
            </a:pPr>
            <a:r>
              <a:rPr lang="en-US" sz="1800" dirty="0" err="1" smtClean="0">
                <a:latin typeface="Courier"/>
                <a:cs typeface="Courier"/>
              </a:rPr>
              <a:t>AutoCloseable</a:t>
            </a:r>
            <a:r>
              <a:rPr lang="en-US" sz="1800" dirty="0" smtClean="0">
                <a:latin typeface="Arial"/>
                <a:cs typeface="Arial"/>
              </a:rPr>
              <a:t> </a:t>
            </a:r>
            <a:r>
              <a:rPr lang="en-US" sz="1800" dirty="0" err="1" smtClean="0">
                <a:latin typeface="Courier"/>
                <a:cs typeface="Courier"/>
              </a:rPr>
              <a:t>JMSContext</a:t>
            </a:r>
            <a:r>
              <a:rPr lang="en-US" sz="1800" dirty="0" smtClean="0">
                <a:latin typeface="Arial"/>
                <a:cs typeface="Arial"/>
              </a:rPr>
              <a:t>, </a:t>
            </a:r>
            <a:r>
              <a:rPr lang="en-US" sz="1800" dirty="0" smtClean="0">
                <a:latin typeface="Courier"/>
                <a:cs typeface="Courier"/>
              </a:rPr>
              <a:t>Connection</a:t>
            </a:r>
            <a:r>
              <a:rPr lang="en-US" sz="1800" dirty="0" smtClean="0">
                <a:latin typeface="Arial"/>
                <a:cs typeface="Arial"/>
              </a:rPr>
              <a:t>, </a:t>
            </a:r>
            <a:r>
              <a:rPr lang="en-US" sz="1800" dirty="0" smtClean="0">
                <a:latin typeface="Courier"/>
                <a:cs typeface="Courier"/>
              </a:rPr>
              <a:t>Session</a:t>
            </a:r>
            <a:r>
              <a:rPr lang="en-US" sz="1800" dirty="0" smtClean="0">
                <a:latin typeface="Arial"/>
                <a:cs typeface="Arial"/>
              </a:rPr>
              <a:t>, …</a:t>
            </a:r>
          </a:p>
          <a:p>
            <a:pPr>
              <a:spcAft>
                <a:spcPts val="1800"/>
              </a:spcAft>
            </a:pPr>
            <a:r>
              <a:rPr lang="en-US" sz="1800" dirty="0" smtClean="0">
                <a:latin typeface="Arial"/>
                <a:cs typeface="Arial"/>
              </a:rPr>
              <a:t>Use of runtime exceptions</a:t>
            </a:r>
          </a:p>
          <a:p>
            <a:pPr>
              <a:spcAft>
                <a:spcPts val="1800"/>
              </a:spcAft>
            </a:pPr>
            <a:r>
              <a:rPr lang="en-US" sz="1800" dirty="0">
                <a:latin typeface="Arial"/>
                <a:cs typeface="Arial"/>
              </a:rPr>
              <a:t>Method chaining on </a:t>
            </a:r>
            <a:r>
              <a:rPr lang="en-US" sz="1800" dirty="0" err="1" smtClean="0">
                <a:latin typeface="Courier"/>
                <a:cs typeface="Courier"/>
              </a:rPr>
              <a:t>JMSProducer</a:t>
            </a:r>
            <a:endParaRPr lang="en-US" sz="1800" dirty="0" smtClean="0">
              <a:latin typeface="Arial"/>
              <a:cs typeface="Arial"/>
            </a:endParaRPr>
          </a:p>
          <a:p>
            <a:pPr>
              <a:spcAft>
                <a:spcPts val="1800"/>
              </a:spcAft>
            </a:pPr>
            <a:r>
              <a:rPr lang="en-US" sz="1800" dirty="0" smtClean="0">
                <a:latin typeface="Arial"/>
                <a:cs typeface="Arial"/>
              </a:rPr>
              <a:t>Simplified message sending</a:t>
            </a:r>
            <a:endParaRPr lang="en-US" sz="1800" dirty="0" smtClean="0">
              <a:latin typeface="Courier"/>
              <a:cs typeface="Courier"/>
            </a:endParaRPr>
          </a:p>
        </p:txBody>
      </p:sp>
      <p:grpSp>
        <p:nvGrpSpPr>
          <p:cNvPr id="2" name="Group 11"/>
          <p:cNvGrpSpPr/>
          <p:nvPr/>
        </p:nvGrpSpPr>
        <p:grpSpPr>
          <a:xfrm>
            <a:off x="7353300" y="686107"/>
            <a:ext cx="1063219" cy="1361767"/>
            <a:chOff x="988688" y="1186545"/>
            <a:chExt cx="1949743" cy="2688044"/>
          </a:xfrm>
        </p:grpSpPr>
        <p:sp>
          <p:nvSpPr>
            <p:cNvPr id="14" name="Rectangle 13"/>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3" name="Group 55"/>
            <p:cNvGrpSpPr/>
            <p:nvPr/>
          </p:nvGrpSpPr>
          <p:grpSpPr>
            <a:xfrm>
              <a:off x="1125709" y="1186545"/>
              <a:ext cx="1675700" cy="799510"/>
              <a:chOff x="1125709" y="1186545"/>
              <a:chExt cx="1675700" cy="799510"/>
            </a:xfrm>
          </p:grpSpPr>
          <p:sp>
            <p:nvSpPr>
              <p:cNvPr id="36" name="Snip Single Corner Rectangle 35"/>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7" name="Right Triangle 36"/>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8" name="Picture 37"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9" name="Snip Single Corner Rectangle 38"/>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0" name="Right Triangle 39"/>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1" name="Picture 40"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42" name="Snip Single Corner Rectangle 41"/>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Right Triangle 42"/>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44" name="Picture 43"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4" name="Group 96"/>
            <p:cNvGrpSpPr/>
            <p:nvPr/>
          </p:nvGrpSpPr>
          <p:grpSpPr>
            <a:xfrm>
              <a:off x="1351232" y="2016619"/>
              <a:ext cx="1224654" cy="1079775"/>
              <a:chOff x="1351232" y="2006619"/>
              <a:chExt cx="1224654" cy="1079775"/>
            </a:xfrm>
          </p:grpSpPr>
          <p:grpSp>
            <p:nvGrpSpPr>
              <p:cNvPr id="5" name="Group 97"/>
              <p:cNvGrpSpPr/>
              <p:nvPr/>
            </p:nvGrpSpPr>
            <p:grpSpPr>
              <a:xfrm>
                <a:off x="1351232" y="2006619"/>
                <a:ext cx="1224654" cy="217436"/>
                <a:chOff x="1351232" y="2006619"/>
                <a:chExt cx="1224654" cy="217436"/>
              </a:xfrm>
            </p:grpSpPr>
            <p:sp>
              <p:nvSpPr>
                <p:cNvPr id="33" name="Down Arrow 32"/>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Down Arrow 33"/>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Down Arrow 34"/>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6" name="Group 98"/>
              <p:cNvGrpSpPr/>
              <p:nvPr/>
            </p:nvGrpSpPr>
            <p:grpSpPr>
              <a:xfrm>
                <a:off x="1367491" y="2664739"/>
                <a:ext cx="1192136" cy="421655"/>
                <a:chOff x="1367491" y="2664739"/>
                <a:chExt cx="1192136" cy="421655"/>
              </a:xfrm>
            </p:grpSpPr>
            <p:pic>
              <p:nvPicPr>
                <p:cNvPr id="31"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04"/>
            <p:cNvGrpSpPr/>
            <p:nvPr/>
          </p:nvGrpSpPr>
          <p:grpSpPr>
            <a:xfrm>
              <a:off x="1631789" y="3075079"/>
              <a:ext cx="663540" cy="799510"/>
              <a:chOff x="1631789" y="3075079"/>
              <a:chExt cx="663540" cy="799510"/>
            </a:xfrm>
          </p:grpSpPr>
          <p:grpSp>
            <p:nvGrpSpPr>
              <p:cNvPr id="8" name="Group 105"/>
              <p:cNvGrpSpPr/>
              <p:nvPr/>
            </p:nvGrpSpPr>
            <p:grpSpPr>
              <a:xfrm>
                <a:off x="1631789" y="3075079"/>
                <a:ext cx="663540" cy="799510"/>
                <a:chOff x="1631789" y="2995083"/>
                <a:chExt cx="663540" cy="799510"/>
              </a:xfrm>
            </p:grpSpPr>
            <p:sp>
              <p:nvSpPr>
                <p:cNvPr id="27" name="Snip Single Corner Rectangle 26"/>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ight Triangle 27"/>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6" name="Picture 25"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6"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837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Cohesive Integrated Platform</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474788"/>
            <a:ext cx="8229600" cy="3062287"/>
          </a:xfrm>
        </p:spPr>
        <p:txBody>
          <a:bodyPr/>
          <a:lstStyle/>
          <a:p>
            <a:pPr>
              <a:spcAft>
                <a:spcPts val="1800"/>
              </a:spcAft>
            </a:pPr>
            <a:r>
              <a:rPr lang="en-US" sz="1800" dirty="0" smtClean="0">
                <a:latin typeface="Arial"/>
                <a:cs typeface="Arial"/>
              </a:rPr>
              <a:t>CDI is core component model</a:t>
            </a:r>
          </a:p>
          <a:p>
            <a:pPr>
              <a:spcAft>
                <a:spcPts val="1800"/>
              </a:spcAft>
            </a:pPr>
            <a:r>
              <a:rPr lang="en-US" sz="1800" dirty="0">
                <a:latin typeface="Arial"/>
                <a:cs typeface="Arial"/>
              </a:rPr>
              <a:t>New CDI scopes: </a:t>
            </a:r>
            <a:r>
              <a:rPr lang="en-US" sz="1800" dirty="0">
                <a:latin typeface="Courier"/>
                <a:cs typeface="Courier"/>
              </a:rPr>
              <a:t>@</a:t>
            </a:r>
            <a:r>
              <a:rPr lang="en-US" sz="1800" dirty="0" err="1">
                <a:latin typeface="Courier"/>
                <a:cs typeface="Courier"/>
              </a:rPr>
              <a:t>TransactionScoped</a:t>
            </a:r>
            <a:r>
              <a:rPr lang="en-US" sz="1800" dirty="0">
                <a:latin typeface="Arial"/>
                <a:cs typeface="Arial"/>
              </a:rPr>
              <a:t>, </a:t>
            </a:r>
            <a:r>
              <a:rPr lang="en-US" sz="1800" dirty="0">
                <a:latin typeface="Courier"/>
                <a:cs typeface="Courier"/>
              </a:rPr>
              <a:t>@</a:t>
            </a:r>
            <a:r>
              <a:rPr lang="en-US" sz="1800" dirty="0" err="1" smtClean="0">
                <a:latin typeface="Courier"/>
                <a:cs typeface="Courier"/>
              </a:rPr>
              <a:t>FlowScoped</a:t>
            </a:r>
            <a:endParaRPr lang="en-US" sz="1800" dirty="0" smtClean="0">
              <a:latin typeface="Arial"/>
              <a:cs typeface="Arial"/>
            </a:endParaRPr>
          </a:p>
          <a:p>
            <a:pPr>
              <a:spcAft>
                <a:spcPts val="1800"/>
              </a:spcAft>
            </a:pPr>
            <a:r>
              <a:rPr lang="en-US" sz="1800" dirty="0">
                <a:latin typeface="Arial"/>
                <a:cs typeface="Arial"/>
              </a:rPr>
              <a:t>JSF 2.2 now strongly aligned with </a:t>
            </a:r>
            <a:r>
              <a:rPr lang="en-US" sz="1800" dirty="0" smtClean="0">
                <a:latin typeface="Arial"/>
                <a:cs typeface="Arial"/>
              </a:rPr>
              <a:t>CDI</a:t>
            </a:r>
            <a:endParaRPr lang="en-US" sz="1800" dirty="0" smtClean="0">
              <a:latin typeface="Courier"/>
              <a:cs typeface="Courier"/>
            </a:endParaRPr>
          </a:p>
          <a:p>
            <a:pPr>
              <a:spcAft>
                <a:spcPts val="1800"/>
              </a:spcAft>
            </a:pPr>
            <a:r>
              <a:rPr lang="en-US" sz="1800" dirty="0" smtClean="0">
                <a:latin typeface="Courier"/>
                <a:cs typeface="Courier"/>
              </a:rPr>
              <a:t>@Transactional</a:t>
            </a:r>
            <a:r>
              <a:rPr lang="en-US" sz="1800" dirty="0" smtClean="0">
                <a:latin typeface="Arial"/>
                <a:cs typeface="Arial"/>
              </a:rPr>
              <a:t>: Interceptor Binding</a:t>
            </a:r>
          </a:p>
          <a:p>
            <a:pPr>
              <a:spcAft>
                <a:spcPts val="1800"/>
              </a:spcAft>
            </a:pPr>
            <a:r>
              <a:rPr lang="en-US" sz="1800" dirty="0" smtClean="0">
                <a:latin typeface="Courier"/>
                <a:cs typeface="Courier"/>
              </a:rPr>
              <a:t>@</a:t>
            </a:r>
            <a:r>
              <a:rPr lang="en-US" sz="1800" dirty="0">
                <a:latin typeface="Courier"/>
                <a:cs typeface="Courier"/>
              </a:rPr>
              <a:t>Priority</a:t>
            </a:r>
            <a:r>
              <a:rPr lang="en-US" sz="1800" dirty="0">
                <a:latin typeface="Arial"/>
                <a:cs typeface="Arial"/>
              </a:rPr>
              <a:t>: Interceptor </a:t>
            </a:r>
            <a:r>
              <a:rPr lang="en-US" sz="1800" dirty="0" smtClean="0">
                <a:latin typeface="Arial"/>
                <a:cs typeface="Arial"/>
              </a:rPr>
              <a:t>Ordering</a:t>
            </a:r>
          </a:p>
          <a:p>
            <a:pPr>
              <a:spcAft>
                <a:spcPts val="1800"/>
              </a:spcAft>
            </a:pPr>
            <a:r>
              <a:rPr lang="en-US" sz="1800" dirty="0" smtClean="0">
                <a:latin typeface="Arial"/>
                <a:cs typeface="Arial"/>
              </a:rPr>
              <a:t>Bean Validation on POJOs</a:t>
            </a:r>
          </a:p>
          <a:p>
            <a:pPr>
              <a:spcAft>
                <a:spcPts val="1800"/>
              </a:spcAft>
            </a:pPr>
            <a:endParaRPr lang="en-US" sz="1800" dirty="0" smtClean="0">
              <a:latin typeface="Arial"/>
              <a:cs typeface="Arial"/>
            </a:endParaRPr>
          </a:p>
        </p:txBody>
      </p:sp>
      <p:grpSp>
        <p:nvGrpSpPr>
          <p:cNvPr id="2" name="Group 13"/>
          <p:cNvGrpSpPr/>
          <p:nvPr/>
        </p:nvGrpSpPr>
        <p:grpSpPr>
          <a:xfrm>
            <a:off x="7353300" y="686107"/>
            <a:ext cx="1063219" cy="1361767"/>
            <a:chOff x="988688" y="1186545"/>
            <a:chExt cx="1949743" cy="2688044"/>
          </a:xfrm>
        </p:grpSpPr>
        <p:sp>
          <p:nvSpPr>
            <p:cNvPr id="16" name="Rectangle 15"/>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3" name="Group 55"/>
            <p:cNvGrpSpPr/>
            <p:nvPr/>
          </p:nvGrpSpPr>
          <p:grpSpPr>
            <a:xfrm>
              <a:off x="1125709" y="1186545"/>
              <a:ext cx="1675700" cy="799510"/>
              <a:chOff x="1125709" y="1186545"/>
              <a:chExt cx="1675700" cy="799510"/>
            </a:xfrm>
          </p:grpSpPr>
          <p:sp>
            <p:nvSpPr>
              <p:cNvPr id="31" name="Snip Single Corner Rectangle 30"/>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ight Triangle 31"/>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3" name="Picture 32"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4" name="Snip Single Corner Rectangle 33"/>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Right Triangle 34"/>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6" name="Picture 35"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7" name="Snip Single Corner Rectangle 36"/>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Right Triangle 37"/>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9" name="Picture 38"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4" name="Group 96"/>
            <p:cNvGrpSpPr/>
            <p:nvPr/>
          </p:nvGrpSpPr>
          <p:grpSpPr>
            <a:xfrm>
              <a:off x="1351232" y="2016619"/>
              <a:ext cx="1224654" cy="1079775"/>
              <a:chOff x="1351232" y="2006619"/>
              <a:chExt cx="1224654" cy="1079775"/>
            </a:xfrm>
          </p:grpSpPr>
          <p:grpSp>
            <p:nvGrpSpPr>
              <p:cNvPr id="5" name="Group 97"/>
              <p:cNvGrpSpPr/>
              <p:nvPr/>
            </p:nvGrpSpPr>
            <p:grpSpPr>
              <a:xfrm>
                <a:off x="1351232" y="2006619"/>
                <a:ext cx="1224654" cy="217436"/>
                <a:chOff x="1351232" y="2006619"/>
                <a:chExt cx="1224654" cy="217436"/>
              </a:xfrm>
            </p:grpSpPr>
            <p:sp>
              <p:nvSpPr>
                <p:cNvPr id="28" name="Down Arrow 27"/>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Down Arrow 28"/>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Down Arrow 29"/>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6" name="Group 98"/>
              <p:cNvGrpSpPr/>
              <p:nvPr/>
            </p:nvGrpSpPr>
            <p:grpSpPr>
              <a:xfrm>
                <a:off x="1367491" y="2664739"/>
                <a:ext cx="1192136" cy="421655"/>
                <a:chOff x="1367491" y="2664739"/>
                <a:chExt cx="1192136" cy="421655"/>
              </a:xfrm>
            </p:grpSpPr>
            <p:pic>
              <p:nvPicPr>
                <p:cNvPr id="26"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04"/>
            <p:cNvGrpSpPr/>
            <p:nvPr/>
          </p:nvGrpSpPr>
          <p:grpSpPr>
            <a:xfrm>
              <a:off x="1631789" y="3075079"/>
              <a:ext cx="663540" cy="799510"/>
              <a:chOff x="1631789" y="3075079"/>
              <a:chExt cx="663540" cy="799510"/>
            </a:xfrm>
          </p:grpSpPr>
          <p:grpSp>
            <p:nvGrpSpPr>
              <p:cNvPr id="8" name="Group 105"/>
              <p:cNvGrpSpPr/>
              <p:nvPr/>
            </p:nvGrpSpPr>
            <p:grpSpPr>
              <a:xfrm>
                <a:off x="1631789" y="3075079"/>
                <a:ext cx="663540" cy="799510"/>
                <a:chOff x="1631789" y="2995083"/>
                <a:chExt cx="663540" cy="799510"/>
              </a:xfrm>
            </p:grpSpPr>
            <p:sp>
              <p:nvSpPr>
                <p:cNvPr id="22" name="Snip Single Corner Rectangle 21"/>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Right Triangle 22"/>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1" name="Picture 20"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1"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021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Default Resources</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379538"/>
            <a:ext cx="8229600" cy="3062287"/>
          </a:xfrm>
        </p:spPr>
        <p:txBody>
          <a:bodyPr/>
          <a:lstStyle/>
          <a:p>
            <a:pPr>
              <a:spcAft>
                <a:spcPts val="1800"/>
              </a:spcAft>
            </a:pPr>
            <a:r>
              <a:rPr lang="en-US" sz="1800" dirty="0" smtClean="0"/>
              <a:t>JMS: </a:t>
            </a:r>
            <a:r>
              <a:rPr lang="en-US" sz="1800" dirty="0" err="1" smtClean="0">
                <a:latin typeface="Courier"/>
                <a:cs typeface="Courier"/>
              </a:rPr>
              <a:t>java:comp</a:t>
            </a:r>
            <a:r>
              <a:rPr lang="en-US" sz="1800" dirty="0" smtClean="0">
                <a:latin typeface="Courier"/>
                <a:cs typeface="Courier"/>
              </a:rPr>
              <a:t>/</a:t>
            </a:r>
            <a:r>
              <a:rPr lang="en-US" sz="1800" dirty="0" err="1" smtClean="0">
                <a:latin typeface="Courier"/>
                <a:cs typeface="Courier"/>
              </a:rPr>
              <a:t>DefaultJMSConnectionFactory</a:t>
            </a:r>
            <a:endParaRPr lang="en-US" sz="1800" dirty="0" smtClean="0">
              <a:latin typeface="Courier"/>
              <a:cs typeface="Courier"/>
            </a:endParaRPr>
          </a:p>
          <a:p>
            <a:pPr>
              <a:spcAft>
                <a:spcPts val="1800"/>
              </a:spcAft>
            </a:pPr>
            <a:r>
              <a:rPr lang="en-US" sz="1800" dirty="0" smtClean="0">
                <a:latin typeface="Arial"/>
                <a:cs typeface="Arial"/>
              </a:rPr>
              <a:t>JDBC/JPA: </a:t>
            </a:r>
            <a:r>
              <a:rPr lang="en-US" sz="1800" dirty="0" err="1" smtClean="0">
                <a:latin typeface="Courier"/>
                <a:cs typeface="Courier"/>
              </a:rPr>
              <a:t>java:comp</a:t>
            </a:r>
            <a:r>
              <a:rPr lang="en-US" sz="1800" dirty="0" smtClean="0">
                <a:latin typeface="Courier"/>
                <a:cs typeface="Courier"/>
              </a:rPr>
              <a:t>/</a:t>
            </a:r>
            <a:r>
              <a:rPr lang="en-US" sz="1800" dirty="0" err="1" smtClean="0">
                <a:latin typeface="Courier"/>
                <a:cs typeface="Courier"/>
              </a:rPr>
              <a:t>DefaultDataSource</a:t>
            </a:r>
            <a:endParaRPr lang="en-US" sz="1800" dirty="0" smtClean="0">
              <a:latin typeface="Courier"/>
              <a:cs typeface="Courier"/>
            </a:endParaRPr>
          </a:p>
          <a:p>
            <a:pPr>
              <a:spcAft>
                <a:spcPts val="1200"/>
              </a:spcAft>
            </a:pPr>
            <a:r>
              <a:rPr lang="en-US" sz="1800" dirty="0" smtClean="0">
                <a:latin typeface="Arial"/>
                <a:cs typeface="Arial"/>
              </a:rPr>
              <a:t>Concurrency</a:t>
            </a:r>
          </a:p>
          <a:p>
            <a:pPr lvl="1">
              <a:spcAft>
                <a:spcPts val="1200"/>
              </a:spcAft>
            </a:pPr>
            <a:r>
              <a:rPr lang="en-US" sz="1600" dirty="0" err="1" smtClean="0">
                <a:latin typeface="Courier"/>
                <a:cs typeface="Courier"/>
              </a:rPr>
              <a:t>java:comp</a:t>
            </a:r>
            <a:r>
              <a:rPr lang="en-US" sz="1600" dirty="0" smtClean="0">
                <a:latin typeface="Courier"/>
                <a:cs typeface="Courier"/>
              </a:rPr>
              <a:t>/</a:t>
            </a:r>
            <a:r>
              <a:rPr lang="en-US" sz="1600" dirty="0" err="1" smtClean="0">
                <a:latin typeface="Courier"/>
                <a:cs typeface="Courier"/>
              </a:rPr>
              <a:t>DefaultManagedExecutorService</a:t>
            </a:r>
            <a:endParaRPr lang="en-US" sz="1600" dirty="0">
              <a:latin typeface="Arial"/>
              <a:cs typeface="Arial"/>
            </a:endParaRPr>
          </a:p>
          <a:p>
            <a:pPr lvl="1">
              <a:spcAft>
                <a:spcPts val="1200"/>
              </a:spcAft>
            </a:pPr>
            <a:r>
              <a:rPr lang="en-US" sz="1600" dirty="0" err="1">
                <a:latin typeface="Courier"/>
                <a:cs typeface="Courier"/>
              </a:rPr>
              <a:t>java:comp</a:t>
            </a:r>
            <a:r>
              <a:rPr lang="en-US" sz="1600" dirty="0">
                <a:latin typeface="Courier"/>
                <a:cs typeface="Courier"/>
              </a:rPr>
              <a:t>/</a:t>
            </a:r>
            <a:r>
              <a:rPr lang="en-US" sz="1600" dirty="0" err="1">
                <a:latin typeface="Courier"/>
                <a:cs typeface="Courier"/>
              </a:rPr>
              <a:t>DefaultManagedScheduledExecutorService</a:t>
            </a:r>
            <a:endParaRPr lang="en-US" sz="1600" dirty="0">
              <a:latin typeface="Arial"/>
              <a:cs typeface="Arial"/>
            </a:endParaRPr>
          </a:p>
          <a:p>
            <a:pPr lvl="1">
              <a:spcAft>
                <a:spcPts val="1200"/>
              </a:spcAft>
            </a:pPr>
            <a:r>
              <a:rPr lang="en-US" sz="1600" dirty="0" err="1">
                <a:latin typeface="Courier"/>
                <a:cs typeface="Courier"/>
              </a:rPr>
              <a:t>java:comp</a:t>
            </a:r>
            <a:r>
              <a:rPr lang="en-US" sz="1600" dirty="0">
                <a:latin typeface="Courier"/>
                <a:cs typeface="Courier"/>
              </a:rPr>
              <a:t>/</a:t>
            </a:r>
            <a:r>
              <a:rPr lang="en-US" sz="1600" dirty="0" err="1">
                <a:latin typeface="Courier"/>
                <a:cs typeface="Courier"/>
              </a:rPr>
              <a:t>DefaultManagedThreadFactory</a:t>
            </a:r>
            <a:endParaRPr lang="en-US" sz="1600" dirty="0" smtClean="0">
              <a:latin typeface="Arial"/>
              <a:cs typeface="Arial"/>
            </a:endParaRPr>
          </a:p>
          <a:p>
            <a:pPr lvl="1">
              <a:spcAft>
                <a:spcPts val="1200"/>
              </a:spcAft>
            </a:pPr>
            <a:r>
              <a:rPr lang="en-US" sz="1600" dirty="0" err="1">
                <a:latin typeface="Courier"/>
                <a:cs typeface="Courier"/>
              </a:rPr>
              <a:t>java:comp</a:t>
            </a:r>
            <a:r>
              <a:rPr lang="en-US" sz="1600" dirty="0">
                <a:latin typeface="Courier"/>
                <a:cs typeface="Courier"/>
              </a:rPr>
              <a:t>/</a:t>
            </a:r>
            <a:r>
              <a:rPr lang="en-US" sz="1600" dirty="0" err="1">
                <a:latin typeface="Courier"/>
                <a:cs typeface="Courier"/>
              </a:rPr>
              <a:t>DefaultContextService</a:t>
            </a:r>
            <a:endParaRPr lang="en-US" sz="1600" dirty="0" smtClean="0">
              <a:latin typeface="Courier"/>
              <a:cs typeface="Courier"/>
            </a:endParaRPr>
          </a:p>
        </p:txBody>
      </p:sp>
      <p:grpSp>
        <p:nvGrpSpPr>
          <p:cNvPr id="2" name="Group 13"/>
          <p:cNvGrpSpPr/>
          <p:nvPr/>
        </p:nvGrpSpPr>
        <p:grpSpPr>
          <a:xfrm>
            <a:off x="7353300" y="686107"/>
            <a:ext cx="1063219" cy="1361767"/>
            <a:chOff x="988688" y="1186545"/>
            <a:chExt cx="1949743" cy="2688044"/>
          </a:xfrm>
        </p:grpSpPr>
        <p:sp>
          <p:nvSpPr>
            <p:cNvPr id="16" name="Rectangle 15"/>
            <p:cNvSpPr/>
            <p:nvPr/>
          </p:nvSpPr>
          <p:spPr>
            <a:xfrm>
              <a:off x="988688" y="2257958"/>
              <a:ext cx="1949743" cy="4499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rPr>
                <a:t>Java EE 7</a:t>
              </a:r>
            </a:p>
          </p:txBody>
        </p:sp>
        <p:grpSp>
          <p:nvGrpSpPr>
            <p:cNvPr id="3" name="Group 55"/>
            <p:cNvGrpSpPr/>
            <p:nvPr/>
          </p:nvGrpSpPr>
          <p:grpSpPr>
            <a:xfrm>
              <a:off x="1125709" y="1186545"/>
              <a:ext cx="1675700" cy="799510"/>
              <a:chOff x="1125709" y="1186545"/>
              <a:chExt cx="1675700" cy="799510"/>
            </a:xfrm>
          </p:grpSpPr>
          <p:sp>
            <p:nvSpPr>
              <p:cNvPr id="31" name="Snip Single Corner Rectangle 30"/>
              <p:cNvSpPr/>
              <p:nvPr/>
            </p:nvSpPr>
            <p:spPr>
              <a:xfrm>
                <a:off x="213786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2" name="Right Triangle 31"/>
              <p:cNvSpPr/>
              <p:nvPr/>
            </p:nvSpPr>
            <p:spPr>
              <a:xfrm>
                <a:off x="267994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3" name="Picture 32" descr="Screen Shot 2013-05-14 at 10.58.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9" y="1378449"/>
                <a:ext cx="595407" cy="432269"/>
              </a:xfrm>
              <a:prstGeom prst="rect">
                <a:avLst/>
              </a:prstGeom>
            </p:spPr>
          </p:pic>
          <p:sp>
            <p:nvSpPr>
              <p:cNvPr id="34" name="Snip Single Corner Rectangle 33"/>
              <p:cNvSpPr/>
              <p:nvPr/>
            </p:nvSpPr>
            <p:spPr>
              <a:xfrm>
                <a:off x="163178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5" name="Right Triangle 34"/>
              <p:cNvSpPr/>
              <p:nvPr/>
            </p:nvSpPr>
            <p:spPr>
              <a:xfrm>
                <a:off x="217386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6" name="Picture 35" descr="Screen Shot 2013-05-14 at 10.57.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053" y="1378449"/>
                <a:ext cx="543269" cy="432269"/>
              </a:xfrm>
              <a:prstGeom prst="rect">
                <a:avLst/>
              </a:prstGeom>
            </p:spPr>
          </p:pic>
          <p:sp>
            <p:nvSpPr>
              <p:cNvPr id="37" name="Snip Single Corner Rectangle 36"/>
              <p:cNvSpPr/>
              <p:nvPr/>
            </p:nvSpPr>
            <p:spPr>
              <a:xfrm>
                <a:off x="1125709" y="1186545"/>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8" name="Right Triangle 37"/>
              <p:cNvSpPr/>
              <p:nvPr/>
            </p:nvSpPr>
            <p:spPr>
              <a:xfrm>
                <a:off x="1667786" y="1186545"/>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39" name="Picture 38" descr="Screen Shot 2013-05-14 at 10.58.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84" y="1378449"/>
                <a:ext cx="597521" cy="432269"/>
              </a:xfrm>
              <a:prstGeom prst="rect">
                <a:avLst/>
              </a:prstGeom>
            </p:spPr>
          </p:pic>
        </p:grpSp>
        <p:grpSp>
          <p:nvGrpSpPr>
            <p:cNvPr id="4" name="Group 96"/>
            <p:cNvGrpSpPr/>
            <p:nvPr/>
          </p:nvGrpSpPr>
          <p:grpSpPr>
            <a:xfrm>
              <a:off x="1351232" y="2016619"/>
              <a:ext cx="1224654" cy="1079775"/>
              <a:chOff x="1351232" y="2006619"/>
              <a:chExt cx="1224654" cy="1079775"/>
            </a:xfrm>
          </p:grpSpPr>
          <p:grpSp>
            <p:nvGrpSpPr>
              <p:cNvPr id="5" name="Group 97"/>
              <p:cNvGrpSpPr/>
              <p:nvPr/>
            </p:nvGrpSpPr>
            <p:grpSpPr>
              <a:xfrm>
                <a:off x="1351232" y="2006619"/>
                <a:ext cx="1224654" cy="217436"/>
                <a:chOff x="1351232" y="2006619"/>
                <a:chExt cx="1224654" cy="217436"/>
              </a:xfrm>
            </p:grpSpPr>
            <p:sp>
              <p:nvSpPr>
                <p:cNvPr id="28" name="Down Arrow 27"/>
                <p:cNvSpPr/>
                <p:nvPr/>
              </p:nvSpPr>
              <p:spPr>
                <a:xfrm>
                  <a:off x="236339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Down Arrow 28"/>
                <p:cNvSpPr/>
                <p:nvPr/>
              </p:nvSpPr>
              <p:spPr>
                <a:xfrm>
                  <a:off x="185731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Down Arrow 29"/>
                <p:cNvSpPr/>
                <p:nvPr/>
              </p:nvSpPr>
              <p:spPr>
                <a:xfrm>
                  <a:off x="1351232" y="2006619"/>
                  <a:ext cx="212494" cy="217436"/>
                </a:xfrm>
                <a:prstGeom prst="downArrow">
                  <a:avLst>
                    <a:gd name="adj1" fmla="val 28260"/>
                    <a:gd name="adj2" fmla="val 630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6" name="Group 98"/>
              <p:cNvGrpSpPr/>
              <p:nvPr/>
            </p:nvGrpSpPr>
            <p:grpSpPr>
              <a:xfrm>
                <a:off x="1367491" y="2664739"/>
                <a:ext cx="1192136" cy="421655"/>
                <a:chOff x="1367491" y="2664739"/>
                <a:chExt cx="1192136" cy="421655"/>
              </a:xfrm>
            </p:grpSpPr>
            <p:pic>
              <p:nvPicPr>
                <p:cNvPr id="26"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16200000">
                  <a:off x="1342651"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gn curve zoom"/>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gray">
                <a:xfrm rot="5400000" flipH="1">
                  <a:off x="2162812" y="2689579"/>
                  <a:ext cx="421655" cy="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104"/>
            <p:cNvGrpSpPr/>
            <p:nvPr/>
          </p:nvGrpSpPr>
          <p:grpSpPr>
            <a:xfrm>
              <a:off x="1631789" y="3075079"/>
              <a:ext cx="663540" cy="799510"/>
              <a:chOff x="1631789" y="3075079"/>
              <a:chExt cx="663540" cy="799510"/>
            </a:xfrm>
          </p:grpSpPr>
          <p:grpSp>
            <p:nvGrpSpPr>
              <p:cNvPr id="8" name="Group 105"/>
              <p:cNvGrpSpPr/>
              <p:nvPr/>
            </p:nvGrpSpPr>
            <p:grpSpPr>
              <a:xfrm>
                <a:off x="1631789" y="3075079"/>
                <a:ext cx="663540" cy="799510"/>
                <a:chOff x="1631789" y="2995083"/>
                <a:chExt cx="663540" cy="799510"/>
              </a:xfrm>
            </p:grpSpPr>
            <p:sp>
              <p:nvSpPr>
                <p:cNvPr id="22" name="Snip Single Corner Rectangle 21"/>
                <p:cNvSpPr/>
                <p:nvPr/>
              </p:nvSpPr>
              <p:spPr>
                <a:xfrm>
                  <a:off x="1631789" y="2995083"/>
                  <a:ext cx="663540" cy="799510"/>
                </a:xfrm>
                <a:prstGeom prst="snip1Rect">
                  <a:avLst>
                    <a:gd name="adj" fmla="val 19853"/>
                  </a:avLst>
                </a:prstGeom>
                <a:gradFill flip="none" rotWithShape="1">
                  <a:gsLst>
                    <a:gs pos="63000">
                      <a:schemeClr val="bg1"/>
                    </a:gs>
                    <a:gs pos="100000">
                      <a:schemeClr val="bg1">
                        <a:lumMod val="75000"/>
                        <a:alpha val="61000"/>
                      </a:schemeClr>
                    </a:gs>
                  </a:gsLst>
                  <a:path path="circle">
                    <a:fillToRect l="50000" t="50000" r="50000" b="50000"/>
                  </a:path>
                  <a:tileRect/>
                </a:gradFill>
                <a:ln w="12700"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Right Triangle 22"/>
                <p:cNvSpPr/>
                <p:nvPr/>
              </p:nvSpPr>
              <p:spPr>
                <a:xfrm>
                  <a:off x="2173866" y="2995083"/>
                  <a:ext cx="121463" cy="131874"/>
                </a:xfrm>
                <a:prstGeom prst="rtTriangle">
                  <a:avLst/>
                </a:prstGeom>
                <a:solidFill>
                  <a:srgbClr val="FFFFFF"/>
                </a:solidFill>
                <a:ln w="9525" cmpd="sng">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pic>
            <p:nvPicPr>
              <p:cNvPr id="21" name="Picture 20" descr="Screen Shot 2013-05-15 at 11.07.38 AM.png"/>
              <p:cNvPicPr>
                <a:picLocks noChangeAspect="1"/>
              </p:cNvPicPr>
              <p:nvPr/>
            </p:nvPicPr>
            <p:blipFill rotWithShape="1">
              <a:blip r:embed="rId7">
                <a:extLst>
                  <a:ext uri="{28A0092B-C50C-407E-A947-70E740481C1C}">
                    <a14:useLocalDpi xmlns:a14="http://schemas.microsoft.com/office/drawing/2010/main" val="0"/>
                  </a:ext>
                </a:extLst>
              </a:blip>
              <a:srcRect l="5766" t="6137" r="7005" b="9339"/>
              <a:stretch/>
            </p:blipFill>
            <p:spPr>
              <a:xfrm>
                <a:off x="1823259" y="3401712"/>
                <a:ext cx="157941" cy="91882"/>
              </a:xfrm>
              <a:prstGeom prst="rect">
                <a:avLst/>
              </a:prstGeom>
            </p:spPr>
          </p:pic>
        </p:grpSp>
      </p:grpSp>
      <p:pic>
        <p:nvPicPr>
          <p:cNvPr id="41" name="Picture 2" descr="http://us.f1423.mail.yahoo.com/ya/download?mid=2%5f0%5f0%5f1%5f182849%5fAIX0i2IAAVwYUFpQiAmLHxA08ro&amp;pid=1.2.4&amp;fid=Inbox&amp;inline=1&amp;appid=YahooMailNeoC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5300" y="1699910"/>
            <a:ext cx="590550" cy="54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161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11"/>
          <p:cNvSpPr>
            <a:spLocks noGrp="1" noChangeArrowheads="1"/>
          </p:cNvSpPr>
          <p:nvPr>
            <p:ph type="title"/>
          </p:nvPr>
        </p:nvSpPr>
        <p:spPr/>
        <p:txBody>
          <a:bodyPr/>
          <a:lstStyle/>
          <a:p>
            <a:pPr eaLnBrk="1" hangingPunct="1"/>
            <a:r>
              <a:rPr lang="en-US" dirty="0" smtClean="0">
                <a:ea typeface="ＭＳ Ｐゴシック" pitchFamily="34" charset="-128"/>
                <a:sym typeface="Arial" pitchFamily="34" charset="0"/>
              </a:rPr>
              <a:t>Concurrency Utilities for Java EE 1.0</a:t>
            </a:r>
            <a:endParaRPr lang="en-US" dirty="0" smtClean="0">
              <a:ea typeface="ヒラギノ角ゴ ProN W3" charset="-128"/>
              <a:sym typeface="Arial" pitchFamily="34" charset="0"/>
            </a:endParaRPr>
          </a:p>
        </p:txBody>
      </p:sp>
      <p:sp>
        <p:nvSpPr>
          <p:cNvPr id="13" name="Content Placeholder 12"/>
          <p:cNvSpPr>
            <a:spLocks noGrp="1"/>
          </p:cNvSpPr>
          <p:nvPr>
            <p:ph sz="quarter" idx="4294967295"/>
          </p:nvPr>
        </p:nvSpPr>
        <p:spPr>
          <a:xfrm>
            <a:off x="914400" y="1427163"/>
            <a:ext cx="8229600" cy="3062287"/>
          </a:xfrm>
        </p:spPr>
        <p:txBody>
          <a:bodyPr/>
          <a:lstStyle/>
          <a:p>
            <a:pPr>
              <a:spcAft>
                <a:spcPts val="1800"/>
              </a:spcAft>
            </a:pPr>
            <a:r>
              <a:rPr lang="en-US" sz="1800" dirty="0"/>
              <a:t>Extension of Java SE Concurrency Utilities </a:t>
            </a:r>
            <a:r>
              <a:rPr lang="en-US" sz="1800" dirty="0" smtClean="0"/>
              <a:t>API</a:t>
            </a:r>
          </a:p>
          <a:p>
            <a:pPr>
              <a:spcAft>
                <a:spcPts val="1800"/>
              </a:spcAft>
            </a:pPr>
            <a:r>
              <a:rPr lang="en-US" sz="1800" dirty="0" smtClean="0"/>
              <a:t>Provide asynchronous capabilities to Java EE application components</a:t>
            </a:r>
          </a:p>
          <a:p>
            <a:pPr>
              <a:spcAft>
                <a:spcPts val="1800"/>
              </a:spcAft>
            </a:pPr>
            <a:r>
              <a:rPr lang="en-US" sz="1800" dirty="0" smtClean="0"/>
              <a:t>Provides 4 types of managed objects</a:t>
            </a:r>
          </a:p>
          <a:p>
            <a:pPr lvl="1">
              <a:spcAft>
                <a:spcPts val="1200"/>
              </a:spcAft>
            </a:pPr>
            <a:r>
              <a:rPr lang="en-US" sz="1600" dirty="0" err="1" smtClean="0">
                <a:latin typeface="Courier"/>
                <a:cs typeface="Courier"/>
              </a:rPr>
              <a:t>ManagedExecutorService</a:t>
            </a:r>
            <a:endParaRPr lang="en-US" sz="1600" dirty="0" smtClean="0">
              <a:latin typeface="Courier"/>
              <a:cs typeface="Courier"/>
            </a:endParaRPr>
          </a:p>
          <a:p>
            <a:pPr lvl="1">
              <a:spcAft>
                <a:spcPts val="1200"/>
              </a:spcAft>
            </a:pPr>
            <a:r>
              <a:rPr lang="en-US" sz="1600" dirty="0" err="1" smtClean="0">
                <a:latin typeface="Courier"/>
                <a:cs typeface="Courier"/>
              </a:rPr>
              <a:t>ManagedScheduledExecutorService</a:t>
            </a:r>
            <a:endParaRPr lang="en-US" sz="1600" dirty="0" smtClean="0">
              <a:latin typeface="Courier"/>
              <a:cs typeface="Courier"/>
            </a:endParaRPr>
          </a:p>
          <a:p>
            <a:pPr lvl="1">
              <a:spcAft>
                <a:spcPts val="1200"/>
              </a:spcAft>
            </a:pPr>
            <a:r>
              <a:rPr lang="en-US" sz="1600" dirty="0" err="1" smtClean="0">
                <a:latin typeface="Courier"/>
                <a:cs typeface="Courier"/>
              </a:rPr>
              <a:t>ManagedThreadFactory</a:t>
            </a:r>
            <a:endParaRPr lang="en-US" sz="1600" dirty="0" smtClean="0">
              <a:latin typeface="Courier"/>
              <a:cs typeface="Courier"/>
            </a:endParaRPr>
          </a:p>
          <a:p>
            <a:pPr lvl="1">
              <a:spcAft>
                <a:spcPts val="1200"/>
              </a:spcAft>
            </a:pPr>
            <a:r>
              <a:rPr lang="en-US" sz="1600" dirty="0" err="1" smtClean="0">
                <a:latin typeface="Courier"/>
                <a:cs typeface="Courier"/>
              </a:rPr>
              <a:t>ContextService</a:t>
            </a:r>
            <a:endParaRPr lang="en-US" sz="1600" dirty="0" smtClean="0">
              <a:latin typeface="Courier"/>
              <a:cs typeface="Courier"/>
            </a:endParaRPr>
          </a:p>
        </p:txBody>
      </p:sp>
      <p:pic>
        <p:nvPicPr>
          <p:cNvPr id="14" name="Picture 13" descr="Build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2580190"/>
            <a:ext cx="1482350" cy="1854909"/>
          </a:xfrm>
          <a:prstGeom prst="rect">
            <a:avLst/>
          </a:prstGeom>
        </p:spPr>
      </p:pic>
      <p:pic>
        <p:nvPicPr>
          <p:cNvPr id="16" name="Picture 15" descr="DukeWith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750" y="3571860"/>
            <a:ext cx="574381" cy="574381"/>
          </a:xfrm>
          <a:prstGeom prst="rect">
            <a:avLst/>
          </a:prstGeom>
        </p:spPr>
      </p:pic>
    </p:spTree>
    <p:extLst>
      <p:ext uri="{BB962C8B-B14F-4D97-AF65-F5344CB8AC3E}">
        <p14:creationId xmlns:p14="http://schemas.microsoft.com/office/powerpoint/2010/main" val="1540809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JavaOne_Template_16x9">
  <a:themeElements>
    <a:clrScheme name="Custom 26">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30629</TotalTime>
  <Words>1760</Words>
  <Application>Microsoft Macintosh PowerPoint</Application>
  <PresentationFormat>On-screen Show (16:9)</PresentationFormat>
  <Paragraphs>160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JavaOne_Template_16x9</vt:lpstr>
      <vt:lpstr>Java EE</vt:lpstr>
      <vt:lpstr>Java EE 7 Themes</vt:lpstr>
      <vt:lpstr>JSON Processing 1.0</vt:lpstr>
      <vt:lpstr>Java API for WebSocket 1.0</vt:lpstr>
      <vt:lpstr>HTML5-Friendly Markup  in JavaServer Faces 2.2</vt:lpstr>
      <vt:lpstr>Get More from Less: Simplified JMS</vt:lpstr>
      <vt:lpstr>Cohesive Integrated Platform</vt:lpstr>
      <vt:lpstr>Default Resources</vt:lpstr>
      <vt:lpstr>Concurrency Utilities for Java EE 1.0</vt:lpstr>
      <vt:lpstr>Batch Applications for Java Platform 1.0</vt:lpstr>
      <vt:lpstr>DOWNLOAD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Sharat Chander</cp:lastModifiedBy>
  <cp:revision>1650</cp:revision>
  <cp:lastPrinted>2012-08-08T17:55:43Z</cp:lastPrinted>
  <dcterms:created xsi:type="dcterms:W3CDTF">2012-09-28T23:02:32Z</dcterms:created>
  <dcterms:modified xsi:type="dcterms:W3CDTF">2013-07-15T02:58:49Z</dcterms:modified>
</cp:coreProperties>
</file>