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13"/>
  </p:notesMasterIdLst>
  <p:handoutMasterIdLst>
    <p:handoutMasterId r:id="rId14"/>
  </p:handoutMasterIdLst>
  <p:sldIdLst>
    <p:sldId id="1045" r:id="rId2"/>
    <p:sldId id="1126" r:id="rId3"/>
    <p:sldId id="1127" r:id="rId4"/>
    <p:sldId id="1128" r:id="rId5"/>
    <p:sldId id="1129" r:id="rId6"/>
    <p:sldId id="1130" r:id="rId7"/>
    <p:sldId id="1131" r:id="rId8"/>
    <p:sldId id="1132" r:id="rId9"/>
    <p:sldId id="1133" r:id="rId10"/>
    <p:sldId id="1134" r:id="rId11"/>
    <p:sldId id="1135" r:id="rId12"/>
  </p:sldIdLst>
  <p:sldSz cx="9144000" cy="5143500" type="screen16x9"/>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0000"/>
    <a:srgbClr val="B90000"/>
    <a:srgbClr val="FFA200"/>
    <a:srgbClr val="F79403"/>
    <a:srgbClr val="FBA305"/>
    <a:srgbClr val="FFB500"/>
    <a:srgbClr val="F6B000"/>
    <a:srgbClr val="5EA3C2"/>
    <a:srgbClr val="F2E9E6"/>
    <a:srgbClr val="D6A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4" autoAdjust="0"/>
    <p:restoredTop sz="95918" autoAdjust="0"/>
  </p:normalViewPr>
  <p:slideViewPr>
    <p:cSldViewPr snapToGrid="0" showGuides="1">
      <p:cViewPr varScale="1">
        <p:scale>
          <a:sx n="98" d="100"/>
          <a:sy n="98" d="100"/>
        </p:scale>
        <p:origin x="-270" y="-90"/>
      </p:cViewPr>
      <p:guideLst>
        <p:guide orient="horz" pos="3239"/>
        <p:guide/>
      </p:guideLst>
    </p:cSldViewPr>
  </p:slideViewPr>
  <p:outlineViewPr>
    <p:cViewPr>
      <p:scale>
        <a:sx n="33" d="100"/>
        <a:sy n="33" d="100"/>
      </p:scale>
      <p:origin x="0" y="3744"/>
    </p:cViewPr>
  </p:outlineViewPr>
  <p:notesTextViewPr>
    <p:cViewPr>
      <p:scale>
        <a:sx n="140" d="100"/>
        <a:sy n="140" d="100"/>
      </p:scale>
      <p:origin x="0" y="0"/>
    </p:cViewPr>
  </p:notesTextViewPr>
  <p:sorterViewPr>
    <p:cViewPr>
      <p:scale>
        <a:sx n="100" d="100"/>
        <a:sy n="100" d="100"/>
      </p:scale>
      <p:origin x="0" y="0"/>
    </p:cViewPr>
  </p:sorterViewPr>
  <p:notesViewPr>
    <p:cSldViewPr snapToGrid="0" showGuides="1">
      <p:cViewPr varScale="1">
        <p:scale>
          <a:sx n="95" d="100"/>
          <a:sy n="95" d="100"/>
        </p:scale>
        <p:origin x="-272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9D947C51-6376-4B7B-92D9-60551EAD1E86}" type="datetime1">
              <a:rPr lang="en-US"/>
              <a:pPr>
                <a:defRPr/>
              </a:pPr>
              <a:t>7/16/2013</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013BB207-EEFB-4EF5-98AD-E6598872BD4B}" type="slidenum">
              <a:rPr lang="en-US"/>
              <a:pPr>
                <a:defRPr/>
              </a:pPr>
              <a:t>‹#›</a:t>
            </a:fld>
            <a:endParaRPr lang="en-US"/>
          </a:p>
        </p:txBody>
      </p:sp>
    </p:spTree>
    <p:extLst>
      <p:ext uri="{BB962C8B-B14F-4D97-AF65-F5344CB8AC3E}">
        <p14:creationId xmlns:p14="http://schemas.microsoft.com/office/powerpoint/2010/main" val="12011001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918D203-B179-41E3-9652-13EE18A56AE3}" type="datetime1">
              <a:rPr lang="en-US"/>
              <a:pPr>
                <a:defRPr/>
              </a:pPr>
              <a:t>7/16/2013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2AB20D5-2F44-4878-AC3F-E2DCBCFE4B50}" type="slidenum">
              <a:rPr lang="en-US"/>
              <a:pPr>
                <a:defRPr/>
              </a:pPr>
              <a:t>‹#›</a:t>
            </a:fld>
            <a:endParaRPr lang="en-US"/>
          </a:p>
        </p:txBody>
      </p:sp>
    </p:spTree>
    <p:extLst>
      <p:ext uri="{BB962C8B-B14F-4D97-AF65-F5344CB8AC3E}">
        <p14:creationId xmlns:p14="http://schemas.microsoft.com/office/powerpoint/2010/main" val="37024949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AB20D5-2F44-4878-AC3F-E2DCBCFE4B50}" type="slidenum">
              <a:rPr lang="en-US" smtClean="0"/>
              <a:pPr>
                <a:defRPr/>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Thanks to Infosys for their Java EE</a:t>
            </a:r>
            <a:r>
              <a:rPr lang="en-US" baseline="0" dirty="0" smtClean="0">
                <a:ea typeface="ＭＳ Ｐゴシック" pitchFamily="34" charset="-128"/>
              </a:rPr>
              <a:t> support, so what will Java EE 7 entail? </a:t>
            </a:r>
          </a:p>
          <a:p>
            <a:pPr eaLnBrk="1" hangingPunct="1">
              <a:spcBef>
                <a:spcPct val="0"/>
              </a:spcBef>
            </a:pPr>
            <a:endParaRPr lang="en-US" baseline="0" dirty="0" smtClean="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ea typeface="ＭＳ Ｐゴシック" pitchFamily="34" charset="-128"/>
              </a:rPr>
              <a:t>Need speaker notes here</a:t>
            </a:r>
          </a:p>
          <a:p>
            <a:pPr eaLnBrk="1" hangingPunct="1">
              <a:spcBef>
                <a:spcPct val="0"/>
              </a:spcBef>
            </a:pPr>
            <a:endParaRPr lang="en-US" baseline="0" dirty="0" smtClean="0">
              <a:ea typeface="ＭＳ Ｐゴシック" pitchFamily="34" charset="-128"/>
            </a:endParaRPr>
          </a:p>
          <a:p>
            <a:pPr eaLnBrk="1" hangingPunct="1">
              <a:spcBef>
                <a:spcPct val="0"/>
              </a:spcBef>
              <a:buFontTx/>
              <a:buChar char="-"/>
            </a:pPr>
            <a:r>
              <a:rPr lang="en-US" dirty="0" smtClean="0">
                <a:ea typeface="ＭＳ Ｐゴシック" pitchFamily="34" charset="-128"/>
              </a:rPr>
              <a:t>Productivity</a:t>
            </a:r>
          </a:p>
          <a:p>
            <a:pPr eaLnBrk="1" hangingPunct="1">
              <a:spcBef>
                <a:spcPct val="0"/>
              </a:spcBef>
              <a:buFontTx/>
              <a:buChar char="-"/>
            </a:pPr>
            <a:r>
              <a:rPr lang="en-US" dirty="0" smtClean="0">
                <a:ea typeface="ＭＳ Ｐゴシック" pitchFamily="34" charset="-128"/>
              </a:rPr>
              <a:t>Html 5</a:t>
            </a:r>
          </a:p>
          <a:p>
            <a:pPr eaLnBrk="1" hangingPunct="1">
              <a:spcBef>
                <a:spcPct val="0"/>
              </a:spcBef>
              <a:buFontTx/>
              <a:buChar char="-"/>
            </a:pPr>
            <a:r>
              <a:rPr lang="en-US" dirty="0" smtClean="0">
                <a:ea typeface="ＭＳ Ｐゴシック" pitchFamily="34" charset="-128"/>
              </a:rPr>
              <a:t>Enterprise</a:t>
            </a:r>
            <a:r>
              <a:rPr lang="en-US" baseline="0" dirty="0" smtClean="0">
                <a:ea typeface="ＭＳ Ｐゴシック" pitchFamily="34" charset="-128"/>
              </a:rPr>
              <a:t> demands</a:t>
            </a:r>
          </a:p>
          <a:p>
            <a:pPr eaLnBrk="1" hangingPunct="1">
              <a:spcBef>
                <a:spcPct val="0"/>
              </a:spcBef>
              <a:buFontTx/>
              <a:buChar char="-"/>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JSON is lingua</a:t>
            </a:r>
            <a:r>
              <a:rPr lang="en-US" baseline="0" dirty="0" smtClean="0">
                <a:ea typeface="ＭＳ Ｐゴシック" pitchFamily="34" charset="-128"/>
              </a:rPr>
              <a:t> franca for HTML5</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Analogous to JAXP and JAXB in the XML world, JSON-P is aligned with JAXP</a:t>
            </a:r>
          </a:p>
          <a:p>
            <a:pPr eaLnBrk="1" hangingPunct="1">
              <a:spcBef>
                <a:spcPct val="0"/>
              </a:spcBef>
            </a:pPr>
            <a:endParaRPr lang="en-US" baseline="0" dirty="0" smtClean="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ea typeface="ＭＳ Ｐゴシック" pitchFamily="34" charset="-128"/>
              </a:rPr>
              <a:t>Low-level Streaming API, generates events such as START_OBJECT, START_ARRAY, KEY_NAME, VALUE_STRING, etc. Use Streaming API for more control over parsing.</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High-level Object Model API, built on top of Streaming API. Allows to read JSON data structure as </a:t>
            </a:r>
            <a:r>
              <a:rPr lang="en-US" baseline="0" dirty="0" err="1" smtClean="0">
                <a:ea typeface="ＭＳ Ｐゴシック" pitchFamily="34" charset="-128"/>
              </a:rPr>
              <a:t>JsonObject</a:t>
            </a:r>
            <a:r>
              <a:rPr lang="en-US" baseline="0" dirty="0" smtClean="0">
                <a:ea typeface="ＭＳ Ｐゴシック" pitchFamily="34" charset="-128"/>
              </a:rPr>
              <a:t> and </a:t>
            </a:r>
            <a:r>
              <a:rPr lang="en-US" baseline="0" dirty="0" err="1" smtClean="0">
                <a:ea typeface="ＭＳ Ｐゴシック" pitchFamily="34" charset="-128"/>
              </a:rPr>
              <a:t>JsonArray</a:t>
            </a:r>
            <a:r>
              <a:rPr lang="en-US" baseline="0" dirty="0" smtClean="0">
                <a:ea typeface="ＭＳ Ｐゴシック" pitchFamily="34" charset="-128"/>
              </a:rPr>
              <a:t>. Use this API if you only care about reading the entire structure, it reads the entire structure in the memory as opposed to Streaming which only reads the relevant parts of the structure.</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When do I use what ? – If you need to cross-reference objects, then use Object Model API. If you just want to parse specific parts of object then use Streaming API.</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In both cases, read JSON data structure from a Reader/</a:t>
            </a:r>
            <a:r>
              <a:rPr lang="en-US" baseline="0" dirty="0" err="1" smtClean="0">
                <a:ea typeface="ＭＳ Ｐゴシック" pitchFamily="34" charset="-128"/>
              </a:rPr>
              <a:t>InputStream</a:t>
            </a:r>
            <a:r>
              <a:rPr lang="en-US" baseline="0" dirty="0" smtClean="0">
                <a:ea typeface="ＭＳ Ｐゴシック" pitchFamily="34" charset="-128"/>
              </a:rPr>
              <a:t>. Write to a Writer/</a:t>
            </a:r>
            <a:r>
              <a:rPr lang="en-US" baseline="0" dirty="0" err="1" smtClean="0">
                <a:ea typeface="ＭＳ Ｐゴシック" pitchFamily="34" charset="-128"/>
              </a:rPr>
              <a:t>OutputStream</a:t>
            </a:r>
            <a:r>
              <a:rPr lang="en-US" baseline="0" dirty="0" smtClean="0">
                <a:ea typeface="ＭＳ Ｐゴシック" pitchFamily="34" charset="-128"/>
              </a:rPr>
              <a:t>. </a:t>
            </a:r>
          </a:p>
          <a:p>
            <a:pPr eaLnBrk="1" hangingPunct="1">
              <a:spcBef>
                <a:spcPct val="0"/>
              </a:spcBef>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WebSocket provides a bi-directional</a:t>
            </a:r>
            <a:r>
              <a:rPr lang="en-US" baseline="0" dirty="0" smtClean="0">
                <a:ea typeface="ＭＳ Ｐゴシック" pitchFamily="34" charset="-128"/>
              </a:rPr>
              <a:t> and </a:t>
            </a:r>
            <a:r>
              <a:rPr lang="en-US" dirty="0" smtClean="0">
                <a:ea typeface="ＭＳ Ｐゴシック" pitchFamily="34" charset="-128"/>
              </a:rPr>
              <a:t>full-duplex </a:t>
            </a:r>
            <a:r>
              <a:rPr lang="en-US" baseline="0" dirty="0" smtClean="0">
                <a:ea typeface="ＭＳ Ｐゴシック" pitchFamily="34" charset="-128"/>
              </a:rPr>
              <a:t>communication channel over a single TCP connection. Bi-directional allows a client to send a message to server and vice versa. Full-duplex allows client and server to communicate with each other without waiting for the other party. An HTTP connection is upgraded using a standard mechanism to a WebSocket connection and then all messages exchanged over that connection are framed using the WebSocket protocol. The best part is that all messages are exchanged over a single TCP connection. This allows a more efficient usage of the connection and, unlike HTTP, avoids setting up and tearing down of connection with every message exchange.</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Java API for WebSocket 1.0 allows to setup a client and server endpoint using annotations and programmatically. Annotated endpoint allows to convert a POJO into an endpoint by using @</a:t>
            </a:r>
            <a:r>
              <a:rPr lang="en-US" baseline="0" dirty="0" err="1" smtClean="0">
                <a:ea typeface="ＭＳ Ｐゴシック" pitchFamily="34" charset="-128"/>
              </a:rPr>
              <a:t>ServerEndpoint</a:t>
            </a:r>
            <a:r>
              <a:rPr lang="en-US" baseline="0" dirty="0" smtClean="0">
                <a:ea typeface="ＭＳ Ｐゴシック" pitchFamily="34" charset="-128"/>
              </a:rPr>
              <a:t> and @</a:t>
            </a:r>
            <a:r>
              <a:rPr lang="en-US" baseline="0" dirty="0" err="1" smtClean="0">
                <a:ea typeface="ＭＳ Ｐゴシック" pitchFamily="34" charset="-128"/>
              </a:rPr>
              <a:t>ClientEndpoint</a:t>
            </a:r>
            <a:r>
              <a:rPr lang="en-US" baseline="0" dirty="0" smtClean="0">
                <a:ea typeface="ＭＳ Ｐゴシック" pitchFamily="34" charset="-128"/>
              </a:rPr>
              <a:t> annotations and specifying the URI where the endpoints are hosted. Programmatic endpoints are defined by extending Endpoint class.</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There are also annotations defined for callback handlers that allow a business method to be called when the WebSocket connection is opened, closed, or an error is received. Of course, there is an annotation that allows a method to be invoked when a message is received at the endpoint. The payload of the incoming message is tied to the method parameter and optionally can also provide more information about the other end of the connection.</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The spec also defines how endpoints can be packaged in a WAR file and how a client-side endpoints can be packaged in a JAR file.</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Lets look at a video from Johan </a:t>
            </a:r>
            <a:r>
              <a:rPr lang="en-US" baseline="0" dirty="0" err="1" smtClean="0">
                <a:ea typeface="ＭＳ Ｐゴシック" pitchFamily="34" charset="-128"/>
              </a:rPr>
              <a:t>Vos</a:t>
            </a:r>
            <a:r>
              <a:rPr lang="en-US" baseline="0" dirty="0" smtClean="0">
                <a:ea typeface="ＭＳ Ｐゴシック" pitchFamily="34" charset="-128"/>
              </a:rPr>
              <a:t>/Belgium JUG where they conducted a </a:t>
            </a:r>
            <a:r>
              <a:rPr lang="en-US" baseline="0" dirty="0" err="1" smtClean="0">
                <a:ea typeface="ＭＳ Ｐゴシック" pitchFamily="34" charset="-128"/>
              </a:rPr>
              <a:t>hackathon</a:t>
            </a:r>
            <a:r>
              <a:rPr lang="en-US" baseline="0" dirty="0" smtClean="0">
                <a:ea typeface="ＭＳ Ｐゴシック" pitchFamily="34" charset="-128"/>
              </a:rPr>
              <a:t> using JSR 356 as part of Adopt-a-JSR.</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pitchFamily="-65" charset="-128"/>
                <a:cs typeface="ＭＳ Ｐゴシック" pitchFamily="-65" charset="-128"/>
              </a:rPr>
              <a:t>The set of available attributes supported by a JSF component is determined by the combination of the </a:t>
            </a:r>
            <a:r>
              <a:rPr lang="en-US" sz="1200" kern="1200" dirty="0" err="1" smtClean="0">
                <a:solidFill>
                  <a:schemeClr val="tx1"/>
                </a:solidFill>
                <a:effectLst/>
                <a:latin typeface="+mn-lt"/>
                <a:ea typeface="ＭＳ Ｐゴシック" pitchFamily="-65" charset="-128"/>
                <a:cs typeface="ＭＳ Ｐゴシック" pitchFamily="-65" charset="-128"/>
              </a:rPr>
              <a:t>UIComponent</a:t>
            </a:r>
            <a:r>
              <a:rPr lang="en-US" sz="1200" kern="1200" dirty="0" smtClean="0">
                <a:solidFill>
                  <a:schemeClr val="tx1"/>
                </a:solidFill>
                <a:effectLst/>
                <a:latin typeface="+mn-lt"/>
                <a:ea typeface="ＭＳ Ｐゴシック" pitchFamily="-65" charset="-128"/>
                <a:cs typeface="ＭＳ Ｐゴシック" pitchFamily="-65" charset="-128"/>
              </a:rPr>
              <a:t> and Renderer for that tag. In some cases the value of the attribute is interpreted by the </a:t>
            </a:r>
            <a:r>
              <a:rPr lang="en-US" sz="1200" kern="1200" dirty="0" err="1" smtClean="0">
                <a:solidFill>
                  <a:schemeClr val="tx1"/>
                </a:solidFill>
                <a:effectLst/>
                <a:latin typeface="+mn-lt"/>
                <a:ea typeface="ＭＳ Ｐゴシック" pitchFamily="-65" charset="-128"/>
                <a:cs typeface="ＭＳ Ｐゴシック" pitchFamily="-65" charset="-128"/>
              </a:rPr>
              <a:t>UIComponent</a:t>
            </a:r>
            <a:r>
              <a:rPr lang="en-US" sz="1200" kern="1200" dirty="0" smtClean="0">
                <a:solidFill>
                  <a:schemeClr val="tx1"/>
                </a:solidFill>
                <a:effectLst/>
                <a:latin typeface="+mn-lt"/>
                <a:ea typeface="ＭＳ Ｐゴシック" pitchFamily="-65" charset="-128"/>
                <a:cs typeface="ＭＳ Ｐゴシック" pitchFamily="-65" charset="-128"/>
              </a:rPr>
              <a:t> or Renderer (for example, the columns attribute of </a:t>
            </a:r>
            <a:r>
              <a:rPr lang="en-US" sz="1200" kern="1200" dirty="0" err="1" smtClean="0">
                <a:solidFill>
                  <a:schemeClr val="tx1"/>
                </a:solidFill>
                <a:effectLst/>
                <a:latin typeface="+mn-lt"/>
                <a:ea typeface="ＭＳ Ｐゴシック" pitchFamily="-65" charset="-128"/>
                <a:cs typeface="ＭＳ Ｐゴシック" pitchFamily="-65" charset="-128"/>
              </a:rPr>
              <a:t>h:panelGrid</a:t>
            </a:r>
            <a:r>
              <a:rPr lang="en-US" sz="1200" kern="1200" dirty="0" smtClean="0">
                <a:solidFill>
                  <a:schemeClr val="tx1"/>
                </a:solidFill>
                <a:effectLst/>
                <a:latin typeface="+mn-lt"/>
                <a:ea typeface="ＭＳ Ｐゴシック" pitchFamily="-65" charset="-128"/>
                <a:cs typeface="ＭＳ Ｐゴシック" pitchFamily="-65" charset="-128"/>
              </a:rPr>
              <a:t>) and in others the value is passed straight through to the user agent (for example, the </a:t>
            </a:r>
            <a:r>
              <a:rPr lang="en-US" sz="1200" kern="1200" dirty="0" err="1" smtClean="0">
                <a:solidFill>
                  <a:schemeClr val="tx1"/>
                </a:solidFill>
                <a:effectLst/>
                <a:latin typeface="+mn-lt"/>
                <a:ea typeface="ＭＳ Ｐゴシック" pitchFamily="-65" charset="-128"/>
                <a:cs typeface="ＭＳ Ｐゴシック" pitchFamily="-65" charset="-128"/>
              </a:rPr>
              <a:t>lang</a:t>
            </a:r>
            <a:r>
              <a:rPr lang="en-US" sz="1200" kern="1200" dirty="0" smtClean="0">
                <a:solidFill>
                  <a:schemeClr val="tx1"/>
                </a:solidFill>
                <a:effectLst/>
                <a:latin typeface="+mn-lt"/>
                <a:ea typeface="ＭＳ Ｐゴシック" pitchFamily="-65" charset="-128"/>
                <a:cs typeface="ＭＳ Ｐゴシック" pitchFamily="-65" charset="-128"/>
              </a:rPr>
              <a:t> attribute of </a:t>
            </a:r>
            <a:r>
              <a:rPr lang="en-US" sz="1200" kern="1200" dirty="0" err="1" smtClean="0">
                <a:solidFill>
                  <a:schemeClr val="tx1"/>
                </a:solidFill>
                <a:effectLst/>
                <a:latin typeface="+mn-lt"/>
                <a:ea typeface="ＭＳ Ｐゴシック" pitchFamily="-65" charset="-128"/>
                <a:cs typeface="ＭＳ Ｐゴシック" pitchFamily="-65" charset="-128"/>
              </a:rPr>
              <a:t>h:input</a:t>
            </a:r>
            <a:r>
              <a:rPr lang="en-US" sz="1200" kern="1200" dirty="0" smtClean="0">
                <a:solidFill>
                  <a:schemeClr val="tx1"/>
                </a:solidFill>
                <a:effectLst/>
                <a:latin typeface="+mn-lt"/>
                <a:ea typeface="ＭＳ Ｐゴシック" pitchFamily="-65" charset="-128"/>
                <a:cs typeface="ＭＳ Ｐゴシック" pitchFamily="-65" charset="-128"/>
              </a:rPr>
              <a:t> Text). In both cases, the </a:t>
            </a:r>
            <a:r>
              <a:rPr lang="en-US" sz="1200" kern="1200" dirty="0" err="1" smtClean="0">
                <a:solidFill>
                  <a:schemeClr val="tx1"/>
                </a:solidFill>
                <a:effectLst/>
                <a:latin typeface="+mn-lt"/>
                <a:ea typeface="ＭＳ Ｐゴシック" pitchFamily="-65" charset="-128"/>
                <a:cs typeface="ＭＳ Ｐゴシック" pitchFamily="-65" charset="-128"/>
              </a:rPr>
              <a:t>UIComponent</a:t>
            </a:r>
            <a:r>
              <a:rPr lang="en-US" sz="1200" kern="1200" dirty="0" smtClean="0">
                <a:solidFill>
                  <a:schemeClr val="tx1"/>
                </a:solidFill>
                <a:effectLst/>
                <a:latin typeface="+mn-lt"/>
                <a:ea typeface="ＭＳ Ｐゴシック" pitchFamily="-65" charset="-128"/>
                <a:cs typeface="ＭＳ Ｐゴシック" pitchFamily="-65" charset="-128"/>
              </a:rPr>
              <a:t>/Renderer has a priori knowledge of the set of allowable attributes. Other attributes are ignored.</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r>
              <a:rPr lang="en-US" sz="1200" kern="1200" dirty="0" smtClean="0">
                <a:solidFill>
                  <a:schemeClr val="tx1"/>
                </a:solidFill>
                <a:effectLst/>
                <a:latin typeface="+mn-lt"/>
                <a:ea typeface="ＭＳ Ｐゴシック" pitchFamily="-65" charset="-128"/>
                <a:cs typeface="ＭＳ Ｐゴシック" pitchFamily="-65" charset="-128"/>
              </a:rPr>
              <a:t>HTML5 adds a series of new attributes for existing elements. Those attributes includes things like the type attribute for input elements, supporting values such as email, </a:t>
            </a:r>
            <a:r>
              <a:rPr lang="en-US" sz="1200" kern="1200" dirty="0" err="1" smtClean="0">
                <a:solidFill>
                  <a:schemeClr val="tx1"/>
                </a:solidFill>
                <a:effectLst/>
                <a:latin typeface="+mn-lt"/>
                <a:ea typeface="ＭＳ Ｐゴシック" pitchFamily="-65" charset="-128"/>
                <a:cs typeface="ＭＳ Ｐゴシック" pitchFamily="-65" charset="-128"/>
              </a:rPr>
              <a:t>url</a:t>
            </a:r>
            <a:r>
              <a:rPr lang="en-US" sz="1200" kern="1200" dirty="0" smtClean="0">
                <a:solidFill>
                  <a:schemeClr val="tx1"/>
                </a:solidFill>
                <a:effectLst/>
                <a:latin typeface="+mn-lt"/>
                <a:ea typeface="ＭＳ Ｐゴシック" pitchFamily="-65" charset="-128"/>
                <a:cs typeface="ＭＳ Ｐゴシック" pitchFamily="-65" charset="-128"/>
              </a:rPr>
              <a:t>, </a:t>
            </a:r>
            <a:r>
              <a:rPr lang="en-US" sz="1200" kern="1200" dirty="0" err="1" smtClean="0">
                <a:solidFill>
                  <a:schemeClr val="tx1"/>
                </a:solidFill>
                <a:effectLst/>
                <a:latin typeface="+mn-lt"/>
                <a:ea typeface="ＭＳ Ｐゴシック" pitchFamily="-65" charset="-128"/>
                <a:cs typeface="ＭＳ Ｐゴシック" pitchFamily="-65" charset="-128"/>
              </a:rPr>
              <a:t>tel</a:t>
            </a:r>
            <a:r>
              <a:rPr lang="en-US" sz="1200" kern="1200" dirty="0" smtClean="0">
                <a:solidFill>
                  <a:schemeClr val="tx1"/>
                </a:solidFill>
                <a:effectLst/>
                <a:latin typeface="+mn-lt"/>
                <a:ea typeface="ＭＳ Ｐゴシック" pitchFamily="-65" charset="-128"/>
                <a:cs typeface="ＭＳ Ｐゴシック" pitchFamily="-65" charset="-128"/>
              </a:rPr>
              <a:t>, number, range, and date. </a:t>
            </a:r>
          </a:p>
          <a:p>
            <a:endParaRPr lang="en-US" dirty="0" smtClean="0"/>
          </a:p>
          <a:p>
            <a:r>
              <a:rPr lang="en-US" sz="1200" kern="1200" dirty="0" smtClean="0">
                <a:solidFill>
                  <a:schemeClr val="tx1"/>
                </a:solidFill>
                <a:effectLst/>
                <a:latin typeface="+mn-lt"/>
                <a:ea typeface="ＭＳ Ｐゴシック" pitchFamily="-65" charset="-128"/>
                <a:cs typeface="ＭＳ Ｐゴシック" pitchFamily="-65" charset="-128"/>
              </a:rPr>
              <a:t>&lt;input type="email" name="</a:t>
            </a:r>
            <a:r>
              <a:rPr lang="en-US" sz="1200" kern="1200" dirty="0" err="1" smtClean="0">
                <a:solidFill>
                  <a:schemeClr val="tx1"/>
                </a:solidFill>
                <a:effectLst/>
                <a:latin typeface="+mn-lt"/>
                <a:ea typeface="ＭＳ Ｐゴシック" pitchFamily="-65" charset="-128"/>
                <a:cs typeface="ＭＳ Ｐゴシック" pitchFamily="-65" charset="-128"/>
              </a:rPr>
              <a:t>myEmail</a:t>
            </a:r>
            <a:r>
              <a:rPr lang="en-US" sz="1200" kern="1200" dirty="0" smtClean="0">
                <a:solidFill>
                  <a:schemeClr val="tx1"/>
                </a:solidFill>
                <a:effectLst/>
                <a:latin typeface="+mn-lt"/>
                <a:ea typeface="ＭＳ Ｐゴシック" pitchFamily="-65" charset="-128"/>
                <a:cs typeface="ＭＳ Ｐゴシック" pitchFamily="-65" charset="-128"/>
              </a:rPr>
              <a:t>"/&gt;</a:t>
            </a:r>
          </a:p>
          <a:p>
            <a:endParaRPr lang="en-US" sz="1200" kern="1200" dirty="0" smtClean="0">
              <a:solidFill>
                <a:schemeClr val="tx1"/>
              </a:solidFill>
              <a:effectLst/>
              <a:latin typeface="+mn-lt"/>
              <a:ea typeface="ＭＳ Ｐゴシック" pitchFamily="-65" charset="-128"/>
              <a:cs typeface="ＭＳ Ｐゴシック" pitchFamily="-65" charset="-128"/>
            </a:endParaRPr>
          </a:p>
          <a:p>
            <a:r>
              <a:rPr lang="en-US" sz="1200" kern="1200" dirty="0" smtClean="0">
                <a:solidFill>
                  <a:schemeClr val="tx1"/>
                </a:solidFill>
                <a:effectLst/>
                <a:latin typeface="+mn-lt"/>
                <a:ea typeface="ＭＳ Ｐゴシック" pitchFamily="-65" charset="-128"/>
                <a:cs typeface="ＭＳ Ｐゴシック" pitchFamily="-65" charset="-128"/>
              </a:rPr>
              <a:t>This code fragment allows the browser to check the entered text is in email format. </a:t>
            </a:r>
            <a:endParaRPr lang="en-US" dirty="0" smtClean="0"/>
          </a:p>
          <a:p>
            <a:pPr eaLnBrk="1" hangingPunct="1">
              <a:spcBef>
                <a:spcPct val="0"/>
              </a:spcBef>
            </a:pPr>
            <a:endParaRPr lang="en-US" baseline="0" dirty="0" smtClean="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pitchFamily="-65" charset="-128"/>
                <a:cs typeface="ＭＳ Ｐゴシック" pitchFamily="-65" charset="-128"/>
              </a:rPr>
              <a:t>JSF 2.2 supports these attributes by introducing Pass Through Attributes and Elements. They allow to list arbitrary name value pairs in a component that are passed straight through to the user agent without interpretation by the </a:t>
            </a:r>
            <a:r>
              <a:rPr lang="en-US" sz="1200" kern="1200" dirty="0" err="1" smtClean="0">
                <a:solidFill>
                  <a:schemeClr val="tx1"/>
                </a:solidFill>
                <a:effectLst/>
                <a:latin typeface="+mn-lt"/>
                <a:ea typeface="ＭＳ Ｐゴシック" pitchFamily="-65" charset="-128"/>
                <a:cs typeface="ＭＳ Ｐゴシック" pitchFamily="-65" charset="-128"/>
              </a:rPr>
              <a:t>UIComponent</a:t>
            </a:r>
            <a:r>
              <a:rPr lang="en-US" sz="1200" kern="1200" dirty="0" smtClean="0">
                <a:solidFill>
                  <a:schemeClr val="tx1"/>
                </a:solidFill>
                <a:effectLst/>
                <a:latin typeface="+mn-lt"/>
                <a:ea typeface="ＭＳ Ｐゴシック" pitchFamily="-65" charset="-128"/>
                <a:cs typeface="ＭＳ Ｐゴシック" pitchFamily="-65" charset="-128"/>
              </a:rPr>
              <a:t> or Renderer. </a:t>
            </a:r>
            <a:endParaRPr lang="en-US" dirty="0" smtClean="0"/>
          </a:p>
          <a:p>
            <a:pPr eaLnBrk="1" hangingPunct="1">
              <a:spcBef>
                <a:spcPct val="0"/>
              </a:spcBef>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pitchFamily="-65" charset="-128"/>
                <a:cs typeface="ＭＳ Ｐゴシック" pitchFamily="-65" charset="-128"/>
              </a:rPr>
              <a:t>Sending and Receiving a JMS message using JMS 1.1 requires</a:t>
            </a:r>
            <a:r>
              <a:rPr lang="en-US" sz="1200" kern="1200" baseline="0" dirty="0" smtClean="0">
                <a:solidFill>
                  <a:schemeClr val="tx1"/>
                </a:solidFill>
                <a:effectLst/>
                <a:latin typeface="+mn-lt"/>
                <a:ea typeface="ＭＳ Ｐゴシック" pitchFamily="-65" charset="-128"/>
                <a:cs typeface="ＭＳ Ｐゴシック" pitchFamily="-65" charset="-128"/>
              </a:rPr>
              <a:t> lot of boilerplate code, primarily because the API was designed 10+ years ago. Leveraging improvements in the Java EE platform over the past few years, JMS 2.0 introduces a “new simplified API” that requires much less boilerplate code. For example, </a:t>
            </a:r>
            <a:r>
              <a:rPr lang="en-US" sz="1200" kern="1200" dirty="0" err="1" smtClean="0">
                <a:solidFill>
                  <a:schemeClr val="tx1"/>
                </a:solidFill>
                <a:effectLst/>
                <a:latin typeface="+mn-lt"/>
                <a:ea typeface="ＭＳ Ｐゴシック" pitchFamily="-65" charset="-128"/>
                <a:cs typeface="ＭＳ Ｐゴシック" pitchFamily="-65" charset="-128"/>
              </a:rPr>
              <a:t>JMSContext</a:t>
            </a:r>
            <a:r>
              <a:rPr lang="en-US" sz="1200" kern="1200" dirty="0" smtClean="0">
                <a:solidFill>
                  <a:schemeClr val="tx1"/>
                </a:solidFill>
                <a:effectLst/>
                <a:latin typeface="+mn-lt"/>
                <a:ea typeface="ＭＳ Ｐゴシック" pitchFamily="-65" charset="-128"/>
                <a:cs typeface="ＭＳ Ｐゴシック" pitchFamily="-65" charset="-128"/>
              </a:rPr>
              <a:t> is the main interface in this new API. It combines in a single object the functionality of two separate objects from the JMS 1.1 classic API: a Connection and a Session. In</a:t>
            </a:r>
            <a:r>
              <a:rPr lang="en-US" sz="1200" kern="1200" baseline="0" dirty="0" smtClean="0">
                <a:solidFill>
                  <a:schemeClr val="tx1"/>
                </a:solidFill>
                <a:effectLst/>
                <a:latin typeface="+mn-lt"/>
                <a:ea typeface="ＭＳ Ｐゴシック" pitchFamily="-65" charset="-128"/>
                <a:cs typeface="ＭＳ Ｐゴシック" pitchFamily="-65" charset="-128"/>
              </a:rPr>
              <a:t> Java EE 7, a container-managed </a:t>
            </a:r>
            <a:r>
              <a:rPr lang="en-US" sz="1200" kern="1200" baseline="0" dirty="0" err="1" smtClean="0">
                <a:solidFill>
                  <a:schemeClr val="tx1"/>
                </a:solidFill>
                <a:effectLst/>
                <a:latin typeface="+mn-lt"/>
                <a:ea typeface="ＭＳ Ｐゴシック" pitchFamily="-65" charset="-128"/>
                <a:cs typeface="ＭＳ Ｐゴシック" pitchFamily="-65" charset="-128"/>
              </a:rPr>
              <a:t>JMSContext</a:t>
            </a:r>
            <a:r>
              <a:rPr lang="en-US" sz="1200" kern="1200" baseline="0" dirty="0" smtClean="0">
                <a:solidFill>
                  <a:schemeClr val="tx1"/>
                </a:solidFill>
                <a:effectLst/>
                <a:latin typeface="+mn-lt"/>
                <a:ea typeface="ＭＳ Ｐゴシック" pitchFamily="-65" charset="-128"/>
                <a:cs typeface="ＭＳ Ｐゴシック" pitchFamily="-65" charset="-128"/>
              </a:rPr>
              <a:t> can be simply injected using @Inject annotation. </a:t>
            </a:r>
            <a:r>
              <a:rPr lang="en-US" sz="1200" kern="1200" baseline="0" dirty="0" err="1" smtClean="0">
                <a:solidFill>
                  <a:schemeClr val="tx1"/>
                </a:solidFill>
                <a:effectLst/>
                <a:latin typeface="+mn-lt"/>
                <a:ea typeface="ＭＳ Ｐゴシック" pitchFamily="-65" charset="-128"/>
                <a:cs typeface="ＭＳ Ｐゴシック" pitchFamily="-65" charset="-128"/>
              </a:rPr>
              <a:t>createProducer</a:t>
            </a:r>
            <a:r>
              <a:rPr lang="en-US" sz="1200" kern="1200" baseline="0" dirty="0" smtClean="0">
                <a:solidFill>
                  <a:schemeClr val="tx1"/>
                </a:solidFill>
                <a:effectLst/>
                <a:latin typeface="+mn-lt"/>
                <a:ea typeface="ＭＳ Ｐゴシック" pitchFamily="-65" charset="-128"/>
                <a:cs typeface="ＭＳ Ｐゴシック" pitchFamily="-65" charset="-128"/>
              </a:rPr>
              <a:t> creates a JMS producer and </a:t>
            </a:r>
            <a:r>
              <a:rPr lang="en-US" sz="1200" kern="1200" baseline="0" dirty="0" err="1" smtClean="0">
                <a:solidFill>
                  <a:schemeClr val="tx1"/>
                </a:solidFill>
                <a:effectLst/>
                <a:latin typeface="+mn-lt"/>
                <a:ea typeface="ＭＳ Ｐゴシック" pitchFamily="-65" charset="-128"/>
                <a:cs typeface="ＭＳ Ｐゴシック" pitchFamily="-65" charset="-128"/>
              </a:rPr>
              <a:t>createConsumer</a:t>
            </a:r>
            <a:r>
              <a:rPr lang="en-US" sz="1200" kern="1200" baseline="0" dirty="0" smtClean="0">
                <a:solidFill>
                  <a:schemeClr val="tx1"/>
                </a:solidFill>
                <a:effectLst/>
                <a:latin typeface="+mn-lt"/>
                <a:ea typeface="ＭＳ Ｐゴシック" pitchFamily="-65" charset="-128"/>
                <a:cs typeface="ＭＳ Ｐゴシック" pitchFamily="-65" charset="-128"/>
              </a:rPr>
              <a:t> creates a JMS consumer.</a:t>
            </a:r>
          </a:p>
          <a:p>
            <a:endParaRPr lang="en-US" sz="1200" kern="1200" baseline="0" dirty="0" smtClean="0">
              <a:solidFill>
                <a:schemeClr val="tx1"/>
              </a:solidFill>
              <a:effectLst/>
              <a:latin typeface="+mn-lt"/>
              <a:ea typeface="ＭＳ Ｐゴシック" pitchFamily="-65" charset="-128"/>
              <a:cs typeface="ＭＳ Ｐゴシック" pitchFamily="-65" charset="-128"/>
            </a:endParaRPr>
          </a:p>
          <a:p>
            <a:r>
              <a:rPr lang="en-US" sz="1200" kern="1200" baseline="0" dirty="0" smtClean="0">
                <a:solidFill>
                  <a:schemeClr val="tx1"/>
                </a:solidFill>
                <a:effectLst/>
                <a:latin typeface="+mn-lt"/>
                <a:ea typeface="ＭＳ Ｐゴシック" pitchFamily="-65" charset="-128"/>
                <a:cs typeface="ＭＳ Ｐゴシック" pitchFamily="-65" charset="-128"/>
              </a:rPr>
              <a:t>Another area where we have made huge improvement is how to invoke a REST endpoint from a Java client. Up until now you need to establish a connection using </a:t>
            </a:r>
            <a:r>
              <a:rPr lang="en-US" sz="1200" kern="1200" baseline="0" dirty="0" err="1" smtClean="0">
                <a:solidFill>
                  <a:schemeClr val="tx1"/>
                </a:solidFill>
                <a:effectLst/>
                <a:latin typeface="+mn-lt"/>
                <a:ea typeface="ＭＳ Ｐゴシック" pitchFamily="-65" charset="-128"/>
                <a:cs typeface="ＭＳ Ｐゴシック" pitchFamily="-65" charset="-128"/>
              </a:rPr>
              <a:t>HttpUrlConnection</a:t>
            </a:r>
            <a:r>
              <a:rPr lang="en-US" sz="1200" kern="1200" baseline="0" dirty="0" smtClean="0">
                <a:solidFill>
                  <a:schemeClr val="tx1"/>
                </a:solidFill>
                <a:effectLst/>
                <a:latin typeface="+mn-lt"/>
                <a:ea typeface="ＭＳ Ｐゴシック" pitchFamily="-65" charset="-128"/>
                <a:cs typeface="ＭＳ Ｐゴシック" pitchFamily="-65" charset="-128"/>
              </a:rPr>
              <a:t>, setup all the metadata, do all the data binding, error checking, etc. With newly introduced JAX-RS 2 Client API, we can now use a fluent builder-style API to invoke a REST endpoint. This APIs builds on existing concepts in the specification and reduces the amount of boilerplate code.</a:t>
            </a:r>
          </a:p>
          <a:p>
            <a:endParaRPr lang="en-US" sz="1200" kern="1200" baseline="0" dirty="0" smtClean="0">
              <a:solidFill>
                <a:schemeClr val="tx1"/>
              </a:solidFill>
              <a:effectLst/>
              <a:latin typeface="+mn-lt"/>
              <a:ea typeface="ＭＳ Ｐゴシック" pitchFamily="-65" charset="-128"/>
              <a:cs typeface="ＭＳ Ｐゴシック" pitchFamily="-65" charset="-128"/>
            </a:endParaRPr>
          </a:p>
          <a:p>
            <a:r>
              <a:rPr lang="en-US" sz="1200" kern="1200" dirty="0" smtClean="0">
                <a:solidFill>
                  <a:schemeClr val="tx1"/>
                </a:solidFill>
                <a:effectLst/>
                <a:latin typeface="+mn-lt"/>
                <a:ea typeface="ＭＳ Ｐゴシック" pitchFamily="-65" charset="-128"/>
                <a:cs typeface="ＭＳ Ｐゴシック" pitchFamily="-65" charset="-128"/>
              </a:rPr>
              <a:t>We have also added more annotations that can be placed on POJOs to simplify</a:t>
            </a:r>
            <a:r>
              <a:rPr lang="en-US" sz="1200" kern="1200" baseline="0" dirty="0" smtClean="0">
                <a:solidFill>
                  <a:schemeClr val="tx1"/>
                </a:solidFill>
                <a:effectLst/>
                <a:latin typeface="+mn-lt"/>
                <a:ea typeface="ＭＳ Ｐゴシック" pitchFamily="-65" charset="-128"/>
                <a:cs typeface="ＭＳ Ｐゴシック" pitchFamily="-65" charset="-128"/>
              </a:rPr>
              <a:t> development and deployment process for resources that need to be explicitly created otherwise. For example, @</a:t>
            </a:r>
            <a:r>
              <a:rPr lang="en-US" sz="1200" kern="1200" baseline="0" dirty="0" err="1" smtClean="0">
                <a:solidFill>
                  <a:schemeClr val="tx1"/>
                </a:solidFill>
                <a:effectLst/>
                <a:latin typeface="+mn-lt"/>
                <a:ea typeface="ＭＳ Ｐゴシック" pitchFamily="-65" charset="-128"/>
                <a:cs typeface="ＭＳ Ｐゴシック" pitchFamily="-65" charset="-128"/>
              </a:rPr>
              <a:t>JMSDestinationDefinition</a:t>
            </a:r>
            <a:r>
              <a:rPr lang="en-US" sz="1200" kern="1200" baseline="0" dirty="0" smtClean="0">
                <a:solidFill>
                  <a:schemeClr val="tx1"/>
                </a:solidFill>
                <a:effectLst/>
                <a:latin typeface="+mn-lt"/>
                <a:ea typeface="ＭＳ Ｐゴシック" pitchFamily="-65" charset="-128"/>
                <a:cs typeface="ＭＳ Ｐゴシック" pitchFamily="-65" charset="-128"/>
              </a:rPr>
              <a:t> can create a JMS destination and register with JNDI instead of relying upon manual creation in an application-server specific way. Similarly @</a:t>
            </a:r>
            <a:r>
              <a:rPr lang="en-US" sz="1200" kern="1200" baseline="0" dirty="0" err="1" smtClean="0">
                <a:solidFill>
                  <a:schemeClr val="tx1"/>
                </a:solidFill>
                <a:effectLst/>
                <a:latin typeface="+mn-lt"/>
                <a:ea typeface="ＭＳ Ｐゴシック" pitchFamily="-65" charset="-128"/>
                <a:cs typeface="ＭＳ Ｐゴシック" pitchFamily="-65" charset="-128"/>
              </a:rPr>
              <a:t>MailSessionDefinition</a:t>
            </a:r>
            <a:r>
              <a:rPr lang="en-US" sz="1200" kern="1200" baseline="0" dirty="0" smtClean="0">
                <a:solidFill>
                  <a:schemeClr val="tx1"/>
                </a:solidFill>
                <a:effectLst/>
                <a:latin typeface="+mn-lt"/>
                <a:ea typeface="ＭＳ Ｐゴシック" pitchFamily="-65" charset="-128"/>
                <a:cs typeface="ＭＳ Ｐゴシック" pitchFamily="-65" charset="-128"/>
              </a:rPr>
              <a:t> defines a </a:t>
            </a:r>
            <a:r>
              <a:rPr lang="en-US" sz="1200" kern="1200" baseline="0" dirty="0" err="1" smtClean="0">
                <a:solidFill>
                  <a:schemeClr val="tx1"/>
                </a:solidFill>
                <a:effectLst/>
                <a:latin typeface="+mn-lt"/>
                <a:ea typeface="ＭＳ Ｐゴシック" pitchFamily="-65" charset="-128"/>
                <a:cs typeface="ＭＳ Ｐゴシック" pitchFamily="-65" charset="-128"/>
              </a:rPr>
              <a:t>MailSession</a:t>
            </a:r>
            <a:r>
              <a:rPr lang="en-US" sz="1200" kern="1200" baseline="0" dirty="0" smtClean="0">
                <a:solidFill>
                  <a:schemeClr val="tx1"/>
                </a:solidFill>
                <a:effectLst/>
                <a:latin typeface="+mn-lt"/>
                <a:ea typeface="ＭＳ Ｐゴシック" pitchFamily="-65" charset="-128"/>
                <a:cs typeface="ＭＳ Ｐゴシック" pitchFamily="-65" charset="-128"/>
              </a:rPr>
              <a:t> to be registered with JNDI and @</a:t>
            </a:r>
            <a:r>
              <a:rPr lang="en-US" sz="1200" kern="1200" baseline="0" dirty="0" err="1" smtClean="0">
                <a:solidFill>
                  <a:schemeClr val="tx1"/>
                </a:solidFill>
                <a:effectLst/>
                <a:latin typeface="+mn-lt"/>
                <a:ea typeface="ＭＳ Ｐゴシック" pitchFamily="-65" charset="-128"/>
                <a:cs typeface="ＭＳ Ｐゴシック" pitchFamily="-65" charset="-128"/>
              </a:rPr>
              <a:t>ConnectionFactoryDefinition</a:t>
            </a:r>
            <a:r>
              <a:rPr lang="en-US" sz="1200" kern="1200" baseline="0" dirty="0" smtClean="0">
                <a:solidFill>
                  <a:schemeClr val="tx1"/>
                </a:solidFill>
                <a:effectLst/>
                <a:latin typeface="+mn-lt"/>
                <a:ea typeface="ＭＳ Ｐゴシック" pitchFamily="-65" charset="-128"/>
                <a:cs typeface="ＭＳ Ｐゴシック" pitchFamily="-65" charset="-128"/>
              </a:rPr>
              <a:t> defines a Connector Connection Factory to be registered with JNDI.</a:t>
            </a:r>
            <a:endParaRPr lang="en-US" sz="1200" kern="1200" dirty="0" smtClean="0">
              <a:solidFill>
                <a:schemeClr val="tx1"/>
              </a:solidFill>
              <a:effectLst/>
              <a:latin typeface="+mn-lt"/>
              <a:ea typeface="ＭＳ Ｐゴシック" pitchFamily="-65" charset="-128"/>
              <a:cs typeface="ＭＳ Ｐゴシック" pitchFamily="-65" charset="-128"/>
            </a:endParaRPr>
          </a:p>
          <a:p>
            <a:endParaRPr lang="en-US" sz="1200" kern="1200" dirty="0" smtClean="0">
              <a:solidFill>
                <a:schemeClr val="tx1"/>
              </a:solidFill>
              <a:effectLst/>
              <a:latin typeface="+mn-lt"/>
              <a:ea typeface="ＭＳ Ｐゴシック" pitchFamily="-65" charset="-128"/>
              <a:cs typeface="ＭＳ Ｐゴシック" pitchFamily="-65" charset="-128"/>
            </a:endParaRPr>
          </a:p>
          <a:p>
            <a:endParaRPr lang="en-US"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ea typeface="ＭＳ Ｐゴシック" pitchFamily="34" charset="-128"/>
              </a:rPr>
              <a:t>CDI is making the platform lot more cohesive and is becoming a core component model.</a:t>
            </a:r>
          </a:p>
          <a:p>
            <a:pPr eaLnBrk="1" hangingPunct="1">
              <a:spcBef>
                <a:spcPct val="0"/>
              </a:spcBef>
            </a:pPr>
            <a:endParaRPr lang="en-US" baseline="0" dirty="0" smtClean="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pitchFamily="-65" charset="-128"/>
                <a:cs typeface="ＭＳ Ｐゴシック" pitchFamily="-65" charset="-128"/>
              </a:rPr>
              <a:t>- Up until now, only EJBs had the ability to declare container-managed transactions. Starting</a:t>
            </a:r>
            <a:r>
              <a:rPr lang="en-US" sz="1200" kern="1200" baseline="0" dirty="0" smtClean="0">
                <a:solidFill>
                  <a:schemeClr val="tx1"/>
                </a:solidFill>
                <a:effectLst/>
                <a:latin typeface="+mn-lt"/>
                <a:ea typeface="ＭＳ Ｐゴシック" pitchFamily="-65" charset="-128"/>
                <a:cs typeface="ＭＳ Ｐゴシック" pitchFamily="-65" charset="-128"/>
              </a:rPr>
              <a:t> with Java EE 7, </a:t>
            </a:r>
            <a:r>
              <a:rPr lang="en-US" sz="1200" kern="1200" dirty="0" smtClean="0">
                <a:solidFill>
                  <a:schemeClr val="tx1"/>
                </a:solidFill>
                <a:effectLst/>
                <a:latin typeface="+mn-lt"/>
                <a:ea typeface="ＭＳ Ｐゴシック" pitchFamily="-65" charset="-128"/>
                <a:cs typeface="ＭＳ Ｐゴシック" pitchFamily="-65" charset="-128"/>
              </a:rPr>
              <a:t>JTA 1.2 introduces @</a:t>
            </a:r>
            <a:r>
              <a:rPr lang="en-US" sz="1200" kern="1200" dirty="0" err="1" smtClean="0">
                <a:solidFill>
                  <a:schemeClr val="tx1"/>
                </a:solidFill>
                <a:effectLst/>
                <a:latin typeface="+mn-lt"/>
                <a:ea typeface="ＭＳ Ｐゴシック" pitchFamily="-65" charset="-128"/>
                <a:cs typeface="ＭＳ Ｐゴシック" pitchFamily="-65" charset="-128"/>
              </a:rPr>
              <a:t>javax.transaction.Transactional</a:t>
            </a:r>
            <a:r>
              <a:rPr lang="en-US" sz="1200" kern="1200" dirty="0" smtClean="0">
                <a:solidFill>
                  <a:schemeClr val="tx1"/>
                </a:solidFill>
                <a:effectLst/>
                <a:latin typeface="+mn-lt"/>
                <a:ea typeface="ＭＳ Ｐゴシック" pitchFamily="-65" charset="-128"/>
                <a:cs typeface="ＭＳ Ｐゴシック" pitchFamily="-65" charset="-128"/>
              </a:rPr>
              <a:t> annotation. It provides an application the ability to declaratively control transaction boundaries on CDI managed beans, as well as classes defined as managed beans such as servlets, JAX-RS resource classes, and JAX-WS service endpoints. </a:t>
            </a:r>
            <a:endParaRPr lang="en-US" dirty="0" smtClean="0"/>
          </a:p>
          <a:p>
            <a:pPr eaLnBrk="1" hangingPunct="1">
              <a:spcBef>
                <a:spcPct val="0"/>
              </a:spcBef>
            </a:pPr>
            <a:endParaRPr lang="en-US" baseline="0" dirty="0" smtClean="0">
              <a:ea typeface="ＭＳ Ｐゴシック" pitchFamily="34" charset="-128"/>
            </a:endParaRPr>
          </a:p>
          <a:p>
            <a:pPr marL="171450" marR="0" indent="-171450" algn="l" defTabSz="914400" rtl="0" eaLnBrk="1" fontAlgn="base" latinLnBrk="0" hangingPunct="1">
              <a:lnSpc>
                <a:spcPct val="100000"/>
              </a:lnSpc>
              <a:spcBef>
                <a:spcPct val="0"/>
              </a:spcBef>
              <a:spcAft>
                <a:spcPct val="0"/>
              </a:spcAft>
              <a:buClrTx/>
              <a:buSzTx/>
              <a:buFontTx/>
              <a:buChar char="-"/>
              <a:tabLst/>
              <a:defRPr/>
            </a:pPr>
            <a:r>
              <a:rPr lang="en-US" baseline="0" dirty="0" smtClean="0">
                <a:ea typeface="ＭＳ Ｐゴシック" pitchFamily="34" charset="-128"/>
              </a:rPr>
              <a:t>A new CDI scope, @</a:t>
            </a:r>
            <a:r>
              <a:rPr lang="en-US" baseline="0" dirty="0" err="1" smtClean="0">
                <a:ea typeface="ＭＳ Ｐゴシック" pitchFamily="34" charset="-128"/>
              </a:rPr>
              <a:t>TransactionScoped</a:t>
            </a:r>
            <a:r>
              <a:rPr lang="en-US" baseline="0" dirty="0" smtClean="0">
                <a:ea typeface="ＭＳ Ｐゴシック" pitchFamily="34" charset="-128"/>
              </a:rPr>
              <a:t>, is defined that ties a bean lifecycle to the currently active JTA transaction. Similarly JSF introduces Faces Flow that </a:t>
            </a:r>
            <a:r>
              <a:rPr lang="en-US" sz="1200" kern="1200" dirty="0" smtClean="0">
                <a:solidFill>
                  <a:schemeClr val="tx1"/>
                </a:solidFill>
                <a:effectLst/>
                <a:latin typeface="+mn-lt"/>
                <a:ea typeface="ＭＳ Ｐゴシック" pitchFamily="-65" charset="-128"/>
                <a:cs typeface="ＭＳ Ｐゴシック" pitchFamily="-65" charset="-128"/>
              </a:rPr>
              <a:t>provides an encapsulation of related pages and corresponding backing beans as a module. This module has well-defined defined entry and exit points assigned by the application developer. A new CDI scope is introduced that allows automatic activation/passivation of the bean as the scope is entered/exited. </a:t>
            </a:r>
            <a:endParaRPr lang="en-US" dirty="0" smtClean="0"/>
          </a:p>
          <a:p>
            <a:pPr eaLnBrk="1" hangingPunct="1">
              <a:spcBef>
                <a:spcPct val="0"/>
              </a:spcBef>
            </a:pPr>
            <a:endParaRPr lang="en-US" baseline="0" dirty="0" smtClean="0">
              <a:ea typeface="ＭＳ Ｐゴシック" pitchFamily="34" charset="-128"/>
            </a:endParaRPr>
          </a:p>
          <a:p>
            <a:pPr eaLnBrk="1" hangingPunct="1">
              <a:spcBef>
                <a:spcPct val="0"/>
              </a:spcBef>
            </a:pPr>
            <a:r>
              <a:rPr lang="en-US" dirty="0" smtClean="0"/>
              <a:t>JSF 2.2 spec says “The annotations in the package </a:t>
            </a:r>
            <a:r>
              <a:rPr lang="en-US" dirty="0" err="1" smtClean="0"/>
              <a:t>javax.faces.bean</a:t>
            </a:r>
            <a:r>
              <a:rPr lang="en-US" dirty="0" smtClean="0"/>
              <a:t> will be deprecated in a version of the JSF specification after 2.2.” Planned for deprecation now,</a:t>
            </a:r>
            <a:r>
              <a:rPr lang="en-US" baseline="0" dirty="0" smtClean="0"/>
              <a:t> and actual deprecation in 2.2+. Highly recommended to use @Named for backing beans.</a:t>
            </a:r>
          </a:p>
          <a:p>
            <a:pPr eaLnBrk="1" hangingPunct="1">
              <a:spcBef>
                <a:spcPct val="0"/>
              </a:spcBef>
            </a:pPr>
            <a:endParaRPr lang="en-US" baseline="0" dirty="0" smtClean="0"/>
          </a:p>
          <a:p>
            <a:pPr eaLnBrk="1" hangingPunct="1">
              <a:spcBef>
                <a:spcPct val="0"/>
              </a:spcBef>
            </a:pPr>
            <a:r>
              <a:rPr lang="en-US" baseline="0" dirty="0" smtClean="0"/>
              <a:t>Interceptors can be more generically applied to all CDI beans ???</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First release of Bean Validation provided integration with JPA and JSF. Now not only it provides integration with JAX-RS, it also allows constraints to be specified on POJOs making it much more widely usable.</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A typical Java EE application requires a database and possibly a JMS service. In order</a:t>
            </a:r>
            <a:r>
              <a:rPr lang="en-US" baseline="0" dirty="0" smtClean="0">
                <a:ea typeface="ＭＳ Ｐゴシック" pitchFamily="34" charset="-128"/>
              </a:rPr>
              <a:t> to use these components, a container managed </a:t>
            </a:r>
            <a:r>
              <a:rPr lang="en-US" baseline="0" dirty="0" err="1" smtClean="0">
                <a:ea typeface="ＭＳ Ｐゴシック" pitchFamily="34" charset="-128"/>
              </a:rPr>
              <a:t>PersistenceContext</a:t>
            </a:r>
            <a:r>
              <a:rPr lang="en-US" baseline="0" dirty="0" smtClean="0">
                <a:ea typeface="ＭＳ Ｐゴシック" pitchFamily="34" charset="-128"/>
              </a:rPr>
              <a:t> needs to be injected using a </a:t>
            </a:r>
            <a:r>
              <a:rPr lang="en-US" baseline="0" dirty="0" err="1" smtClean="0">
                <a:ea typeface="ＭＳ Ｐゴシック" pitchFamily="34" charset="-128"/>
              </a:rPr>
              <a:t>DataSource</a:t>
            </a:r>
            <a:r>
              <a:rPr lang="en-US" baseline="0" dirty="0" smtClean="0">
                <a:ea typeface="ＭＳ Ｐゴシック" pitchFamily="34" charset="-128"/>
              </a:rPr>
              <a:t>. Similarly a </a:t>
            </a:r>
            <a:r>
              <a:rPr lang="en-US" baseline="0" dirty="0" err="1" smtClean="0">
                <a:ea typeface="ＭＳ Ｐゴシック" pitchFamily="34" charset="-128"/>
              </a:rPr>
              <a:t>JMSContext</a:t>
            </a:r>
            <a:r>
              <a:rPr lang="en-US" baseline="0" dirty="0" smtClean="0">
                <a:ea typeface="ＭＳ Ｐゴシック" pitchFamily="34" charset="-128"/>
              </a:rPr>
              <a:t> needs to be injected using </a:t>
            </a:r>
            <a:r>
              <a:rPr lang="en-US" baseline="0" dirty="0" err="1" smtClean="0">
                <a:ea typeface="ＭＳ Ｐゴシック" pitchFamily="34" charset="-128"/>
              </a:rPr>
              <a:t>JMSConnectionFactory</a:t>
            </a:r>
            <a:r>
              <a:rPr lang="en-US" baseline="0" dirty="0" smtClean="0">
                <a:ea typeface="ＭＳ Ｐゴシック" pitchFamily="34" charset="-128"/>
              </a:rPr>
              <a:t>. </a:t>
            </a:r>
            <a:r>
              <a:rPr lang="en-US" dirty="0" smtClean="0">
                <a:ea typeface="ＭＳ Ｐゴシック" pitchFamily="34" charset="-128"/>
              </a:rPr>
              <a:t>Developers have to manually create these objects in an application-server specific way</a:t>
            </a:r>
            <a:r>
              <a:rPr lang="en-US" baseline="0" dirty="0" smtClean="0">
                <a:ea typeface="ＭＳ Ｐゴシック" pitchFamily="34" charset="-128"/>
              </a:rPr>
              <a:t> before getting started. With the newly added Concurrency Utilities for Java EE, </a:t>
            </a:r>
            <a:r>
              <a:rPr lang="en-US" baseline="0" dirty="0" err="1" smtClean="0">
                <a:ea typeface="ＭＳ Ｐゴシック" pitchFamily="34" charset="-128"/>
              </a:rPr>
              <a:t>ManagedExecutorService</a:t>
            </a:r>
            <a:r>
              <a:rPr lang="en-US" baseline="0" dirty="0" smtClean="0">
                <a:ea typeface="ＭＳ Ｐゴシック" pitchFamily="34" charset="-128"/>
              </a:rPr>
              <a:t> and other managed objects need to be registered in the JNDI namespace before they can be used. Even though this might be a simple operation but each application server has their own way to create these resources.</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Java EE 7 now provides </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5" name="Rectangle 4"/>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04347" y="245538"/>
            <a:ext cx="8229586" cy="768803"/>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4202988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160463"/>
            <a:ext cx="9144000" cy="2971800"/>
          </a:xfrm>
          <a:prstGeom prst="rect">
            <a:avLst/>
          </a:prstGeom>
          <a:gradFill rotWithShape="1">
            <a:gsLst>
              <a:gs pos="0">
                <a:srgbClr val="F3F3F3"/>
              </a:gs>
              <a:gs pos="100000">
                <a:srgbClr val="B3B3B3"/>
              </a:gs>
            </a:gsLst>
            <a:lin ang="5400000"/>
          </a:gradFill>
          <a:ln>
            <a:noFill/>
          </a:ln>
          <a:effectLst>
            <a:outerShdw blurRad="152400" dist="63500" dir="7799993"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 name="Rectangle 3"/>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2" descr="Java_blk_rgb.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246688" y="2025650"/>
            <a:ext cx="3573462" cy="1831975"/>
          </a:xfrm>
          <a:prstGeom prst="rect">
            <a:avLst/>
          </a:prstGeom>
          <a:noFill/>
          <a:ln>
            <a:noFill/>
          </a:ln>
          <a:extLst>
            <a:ext uri="{909E8E84-426E-40DD-AFC4-6F175D3DCCD1}">
              <a14:hiddenFill xmlns:a14="http://schemas.microsoft.com/office/drawing/2010/main">
                <a:solidFill>
                  <a:srgbClr val="FFFFFF">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1"/>
          </p:nvPr>
        </p:nvSpPr>
        <p:spPr>
          <a:xfrm>
            <a:off x="804347" y="1459241"/>
            <a:ext cx="5029186" cy="2410019"/>
          </a:xfrm>
        </p:spPr>
        <p:txBody>
          <a:bodyPr>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1190387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2990850" y="1160463"/>
            <a:ext cx="6153150" cy="2971800"/>
          </a:xfrm>
          <a:prstGeom prst="rect">
            <a:avLst/>
          </a:prstGeom>
          <a:gradFill rotWithShape="1">
            <a:gsLst>
              <a:gs pos="0">
                <a:srgbClr val="F3F3F3"/>
              </a:gs>
              <a:gs pos="100000">
                <a:srgbClr val="B3B3B3"/>
              </a:gs>
            </a:gsLst>
            <a:lin ang="5400000"/>
          </a:gradFill>
          <a:ln>
            <a:noFill/>
          </a:ln>
          <a:effectLst>
            <a:outerShdw blurRad="152400" dist="63500" dir="360001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Rectangle 6"/>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Placeholder 9"/>
          <p:cNvSpPr>
            <a:spLocks noGrp="1"/>
          </p:cNvSpPr>
          <p:nvPr>
            <p:ph type="body" sz="quarter" idx="11"/>
          </p:nvPr>
        </p:nvSpPr>
        <p:spPr>
          <a:xfrm>
            <a:off x="3443821" y="1430281"/>
            <a:ext cx="5369979" cy="2523657"/>
          </a:xfrm>
        </p:spPr>
        <p:txBody>
          <a:bodyPr/>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lstStyle>
            <a:lvl1pPr>
              <a:defRPr/>
            </a:lvl1pPr>
          </a:lstStyle>
          <a:p>
            <a:r>
              <a:rPr lang="en-US" smtClean="0"/>
              <a:t>Click to edit Master title style</a:t>
            </a:r>
            <a:endParaRPr lang="en-US" dirty="0"/>
          </a:p>
        </p:txBody>
      </p:sp>
      <p:sp>
        <p:nvSpPr>
          <p:cNvPr id="6" name="Picture Placeholder 11"/>
          <p:cNvSpPr>
            <a:spLocks noGrp="1"/>
          </p:cNvSpPr>
          <p:nvPr>
            <p:ph type="pic" sz="quarter" idx="13"/>
          </p:nvPr>
        </p:nvSpPr>
        <p:spPr>
          <a:xfrm>
            <a:off x="6351" y="1159936"/>
            <a:ext cx="2944368" cy="2971800"/>
          </a:xfrm>
          <a:ln>
            <a:noFill/>
          </a:ln>
          <a:effectLst>
            <a:reflection stA="30000" endPos="4000" dir="5400000" sy="-100000" algn="bl" rotWithShape="0"/>
          </a:effectLst>
        </p:spPr>
        <p:txBody>
          <a:bodyPr rtlCol="0" anchor="ctr">
            <a:noAutofit/>
          </a:bodyPr>
          <a:lstStyle>
            <a:lvl1pPr marL="0" indent="0" algn="ctr">
              <a:buNone/>
              <a:defRPr>
                <a:ln>
                  <a:noFill/>
                </a:ln>
                <a:solidFill>
                  <a:schemeClr val="tx1"/>
                </a:solidFill>
              </a:defRPr>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275539760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0" y="1716088"/>
            <a:ext cx="4284663" cy="2420937"/>
          </a:xfrm>
          <a:prstGeom prst="rect">
            <a:avLst/>
          </a:prstGeom>
          <a:gradFill rotWithShape="1">
            <a:gsLst>
              <a:gs pos="0">
                <a:srgbClr val="F3F3F3"/>
              </a:gs>
              <a:gs pos="100000">
                <a:srgbClr val="B3B3B3"/>
              </a:gs>
            </a:gsLst>
            <a:lin ang="5400000"/>
          </a:gradFill>
          <a:ln>
            <a:noFill/>
          </a:ln>
          <a:effectLst>
            <a:outerShdw blurRad="152400" dist="63500" dir="7799993"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Rectangle 6"/>
          <p:cNvSpPr/>
          <p:nvPr userDrawn="1"/>
        </p:nvSpPr>
        <p:spPr bwMode="auto">
          <a:xfrm>
            <a:off x="1588" y="1157288"/>
            <a:ext cx="4291012" cy="550862"/>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fontAlgn="auto">
              <a:spcBef>
                <a:spcPts val="0"/>
              </a:spcBef>
              <a:spcAft>
                <a:spcPts val="0"/>
              </a:spcAft>
              <a:defRPr/>
            </a:pPr>
            <a:endParaRPr lang="en-US" sz="4000" b="1" dirty="0">
              <a:solidFill>
                <a:srgbClr val="FFFFFF"/>
              </a:solidFill>
              <a:latin typeface="Arial" pitchFamily="-106" charset="0"/>
            </a:endParaRPr>
          </a:p>
        </p:txBody>
      </p:sp>
      <p:sp>
        <p:nvSpPr>
          <p:cNvPr id="8" name="Rectangle 7"/>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Picture Placeholder 25"/>
          <p:cNvSpPr>
            <a:spLocks noGrp="1"/>
          </p:cNvSpPr>
          <p:nvPr>
            <p:ph type="pic" sz="quarter" idx="15"/>
          </p:nvPr>
        </p:nvSpPr>
        <p:spPr>
          <a:xfrm>
            <a:off x="4318000" y="1156648"/>
            <a:ext cx="4825998" cy="2971800"/>
          </a:xfrm>
          <a:effectLst>
            <a:reflection blurRad="63500" stA="50000" endPos="7000" dir="5400000" sy="-100000" algn="bl" rotWithShape="0"/>
          </a:effectLst>
        </p:spPr>
        <p:txBody>
          <a:bodyPr rtlCol="0" anchor="ctr" anchorCtr="1">
            <a:noAutofit/>
          </a:bodyPr>
          <a:lstStyle>
            <a:lvl1pPr marL="0" indent="0" algn="ctr">
              <a:buNone/>
              <a:defRPr/>
            </a:lvl1pPr>
          </a:lstStyle>
          <a:p>
            <a:pPr lvl="0"/>
            <a:r>
              <a:rPr lang="en-US" noProof="0" smtClean="0"/>
              <a:t>Drag picture to placeholder or click icon to add</a:t>
            </a:r>
            <a:endParaRPr lang="en-US" noProof="0"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p:nvPr>
        </p:nvSpPr>
        <p:spPr bwMode="white">
          <a:xfrm>
            <a:off x="804346" y="1163620"/>
            <a:ext cx="3412068" cy="544351"/>
          </a:xfrm>
          <a:noFill/>
        </p:spPr>
        <p:txBody>
          <a:bodyPr anchor="ctr">
            <a:noAutofit/>
          </a:bodyPr>
          <a:lstStyle>
            <a:lvl1pPr marL="0" indent="0">
              <a:buNone/>
              <a:defRPr sz="2000" b="1" cap="none" baseline="0">
                <a:solidFill>
                  <a:schemeClr val="bg1"/>
                </a:solidFill>
              </a:defRPr>
            </a:lvl1pPr>
          </a:lstStyle>
          <a:p>
            <a:pPr lvl="0"/>
            <a:r>
              <a:rPr lang="en-US" smtClean="0"/>
              <a:t>Click to edit Master text styles</a:t>
            </a:r>
          </a:p>
        </p:txBody>
      </p:sp>
      <p:sp>
        <p:nvSpPr>
          <p:cNvPr id="11" name="Title 1"/>
          <p:cNvSpPr>
            <a:spLocks noGrp="1"/>
          </p:cNvSpPr>
          <p:nvPr>
            <p:ph type="title"/>
          </p:nvPr>
        </p:nvSpPr>
        <p:spPr>
          <a:xfrm>
            <a:off x="804346" y="245538"/>
            <a:ext cx="8221121" cy="770462"/>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2917837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1160463"/>
            <a:ext cx="9144000" cy="2971800"/>
          </a:xfrm>
          <a:prstGeom prst="rect">
            <a:avLst/>
          </a:prstGeom>
          <a:gradFill rotWithShape="1">
            <a:gsLst>
              <a:gs pos="0">
                <a:schemeClr val="accent1"/>
              </a:gs>
              <a:gs pos="100000">
                <a:srgbClr val="355469"/>
              </a:gs>
            </a:gsLst>
            <a:lin ang="5400000"/>
          </a:gradFill>
          <a:ln>
            <a:noFill/>
          </a:ln>
          <a:effectLst>
            <a:outerShdw blurRad="152400" dist="635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 name="Rectangle 5"/>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9"/>
          <p:cNvSpPr>
            <a:spLocks noGrp="1"/>
          </p:cNvSpPr>
          <p:nvPr>
            <p:ph type="body" sz="quarter" idx="11"/>
          </p:nvPr>
        </p:nvSpPr>
        <p:spPr bwMode="white">
          <a:xfrm>
            <a:off x="797999" y="1422404"/>
            <a:ext cx="7617881" cy="1354667"/>
          </a:xfrm>
        </p:spPr>
        <p:txBody>
          <a:bodyPr>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p:nvPr>
        </p:nvSpPr>
        <p:spPr bwMode="white">
          <a:xfrm>
            <a:off x="899602" y="2844803"/>
            <a:ext cx="3994149" cy="443953"/>
          </a:xfrm>
          <a:noFill/>
        </p:spPr>
        <p:txBody>
          <a:bodyPr anchor="b">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
        <p:nvSpPr>
          <p:cNvPr id="8" name="Text Placeholder 22"/>
          <p:cNvSpPr>
            <a:spLocks noGrp="1"/>
          </p:cNvSpPr>
          <p:nvPr>
            <p:ph type="body" sz="quarter" idx="17"/>
          </p:nvPr>
        </p:nvSpPr>
        <p:spPr bwMode="white">
          <a:xfrm>
            <a:off x="899602" y="3343623"/>
            <a:ext cx="3994149" cy="703448"/>
          </a:xfrm>
          <a:noFill/>
        </p:spPr>
        <p:txBody>
          <a:bodyPr>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70062237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5" name="Rectangle 26"/>
          <p:cNvSpPr>
            <a:spLocks noChangeArrowheads="1"/>
          </p:cNvSpPr>
          <p:nvPr userDrawn="1"/>
        </p:nvSpPr>
        <p:spPr bwMode="auto">
          <a:xfrm flipH="1">
            <a:off x="3171825" y="1117600"/>
            <a:ext cx="26988" cy="3155950"/>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fontAlgn="auto">
              <a:spcBef>
                <a:spcPts val="0"/>
              </a:spcBef>
              <a:spcAft>
                <a:spcPts val="0"/>
              </a:spcAft>
              <a:defRPr/>
            </a:pPr>
            <a:endParaRPr lang="en-US" dirty="0">
              <a:latin typeface="+mn-lt"/>
              <a:ea typeface="+mn-ea"/>
            </a:endParaRPr>
          </a:p>
        </p:txBody>
      </p:sp>
      <p:sp>
        <p:nvSpPr>
          <p:cNvPr id="6" name="Rectangle 5"/>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 Placeholder 22"/>
          <p:cNvSpPr>
            <a:spLocks noGrp="1"/>
          </p:cNvSpPr>
          <p:nvPr>
            <p:ph type="body" sz="quarter" idx="16"/>
          </p:nvPr>
        </p:nvSpPr>
        <p:spPr>
          <a:xfrm>
            <a:off x="457201" y="1517907"/>
            <a:ext cx="2607406" cy="2488686"/>
          </a:xfrm>
          <a:noFill/>
        </p:spPr>
        <p:txBody>
          <a:bodyPr anchor="ctr">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smtClean="0"/>
              <a:t>Click to edit Master text styles</a:t>
            </a:r>
          </a:p>
        </p:txBody>
      </p:sp>
      <p:sp>
        <p:nvSpPr>
          <p:cNvPr id="3" name="Chart Placeholder 2"/>
          <p:cNvSpPr>
            <a:spLocks noGrp="1"/>
          </p:cNvSpPr>
          <p:nvPr>
            <p:ph type="chart" sz="quarter" idx="17"/>
          </p:nvPr>
        </p:nvSpPr>
        <p:spPr>
          <a:xfrm>
            <a:off x="3482976" y="1123950"/>
            <a:ext cx="5236560" cy="3284538"/>
          </a:xfrm>
        </p:spPr>
        <p:txBody>
          <a:bodyPr rtlCol="0" anchor="ctr" anchorCtr="1">
            <a:noAutofit/>
          </a:bodyPr>
          <a:lstStyle>
            <a:lvl1pPr marL="60325" indent="0" algn="ctr">
              <a:buNone/>
              <a:defRPr/>
            </a:lvl1pPr>
          </a:lstStyle>
          <a:p>
            <a:pPr lvl="0"/>
            <a:r>
              <a:rPr lang="en-US" noProof="0" smtClean="0"/>
              <a:t>Click icon to add chart</a:t>
            </a:r>
            <a:endParaRPr lang="en-US" noProof="0" dirty="0"/>
          </a:p>
        </p:txBody>
      </p:sp>
      <p:sp>
        <p:nvSpPr>
          <p:cNvPr id="9" name="Title 1"/>
          <p:cNvSpPr>
            <a:spLocks noGrp="1"/>
          </p:cNvSpPr>
          <p:nvPr>
            <p:ph type="title"/>
          </p:nvPr>
        </p:nvSpPr>
        <p:spPr>
          <a:xfrm>
            <a:off x="804347" y="245538"/>
            <a:ext cx="8229586" cy="770462"/>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63461303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2" name="Picture 1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descr="JavaOne_clr_rgb.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154113" y="863600"/>
            <a:ext cx="6846887"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43876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pic>
        <p:nvPicPr>
          <p:cNvPr id="3" name="Picture 1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611938" y="4554538"/>
            <a:ext cx="25320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02760" y="1571843"/>
            <a:ext cx="5030787" cy="1100723"/>
          </a:xfrm>
        </p:spPr>
        <p:txBody>
          <a:bodyPr/>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3930554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611938" y="4554538"/>
            <a:ext cx="25320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04347" y="245538"/>
            <a:ext cx="8229600" cy="770462"/>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156203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611938" y="4554538"/>
            <a:ext cx="25320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804347" y="245538"/>
            <a:ext cx="8229600" cy="406396"/>
          </a:xfrm>
        </p:spPr>
        <p:txBody>
          <a:bodyPr/>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827061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without logo and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Title 1"/>
          <p:cNvSpPr>
            <a:spLocks noGrp="1"/>
          </p:cNvSpPr>
          <p:nvPr>
            <p:ph type="title" hasCustomPrompt="1"/>
          </p:nvPr>
        </p:nvSpPr>
        <p:spPr>
          <a:xfrm>
            <a:off x="451485" y="2053590"/>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pic>
        <p:nvPicPr>
          <p:cNvPr id="8" name="Picture 7" descr="O_signature_wh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335" y="332179"/>
            <a:ext cx="1338765" cy="412785"/>
          </a:xfrm>
          <a:prstGeom prst="rect">
            <a:avLst/>
          </a:prstGeom>
        </p:spPr>
      </p:pic>
    </p:spTree>
    <p:extLst>
      <p:ext uri="{BB962C8B-B14F-4D97-AF65-F5344CB8AC3E}">
        <p14:creationId xmlns:p14="http://schemas.microsoft.com/office/powerpoint/2010/main" val="191422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5" name="Rectangle 4"/>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04347" y="245538"/>
            <a:ext cx="8229586" cy="406395"/>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41782663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ew Template_Content 1 Line Title">
    <p:spTree>
      <p:nvGrpSpPr>
        <p:cNvPr id="1" name=""/>
        <p:cNvGrpSpPr/>
        <p:nvPr/>
      </p:nvGrpSpPr>
      <p:grpSpPr>
        <a:xfrm>
          <a:off x="0" y="0"/>
          <a:ext cx="0" cy="0"/>
          <a:chOff x="0" y="0"/>
          <a:chExt cx="0" cy="0"/>
        </a:xfrm>
      </p:grpSpPr>
      <p:sp>
        <p:nvSpPr>
          <p:cNvPr id="3" name="Rectangle 2"/>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3"/>
          <p:cNvGrpSpPr>
            <a:grpSpLocks/>
          </p:cNvGrpSpPr>
          <p:nvPr userDrawn="1"/>
        </p:nvGrpSpPr>
        <p:grpSpPr bwMode="auto">
          <a:xfrm>
            <a:off x="0" y="636588"/>
            <a:ext cx="9144000" cy="4189412"/>
            <a:chOff x="0" y="1066800"/>
            <a:chExt cx="9144001" cy="4510071"/>
          </a:xfrm>
        </p:grpSpPr>
        <p:sp>
          <p:nvSpPr>
            <p:cNvPr id="5" name="Rectangle 4"/>
            <p:cNvSpPr/>
            <p:nvPr/>
          </p:nvSpPr>
          <p:spPr>
            <a:xfrm>
              <a:off x="0" y="1066800"/>
              <a:ext cx="9140826" cy="4310118"/>
            </a:xfrm>
            <a:prstGeom prst="rect">
              <a:avLst/>
            </a:prstGeom>
            <a:gradFill flip="none" rotWithShape="1">
              <a:gsLst>
                <a:gs pos="100000">
                  <a:schemeClr val="bg1">
                    <a:lumMod val="75000"/>
                  </a:schemeClr>
                </a:gs>
                <a:gs pos="1250">
                  <a:schemeClr val="bg1"/>
                </a:gs>
                <a:gs pos="66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2498" y="5326698"/>
              <a:ext cx="9141503" cy="250173"/>
            </a:xfrm>
            <a:prstGeom prst="rect">
              <a:avLst/>
            </a:prstGeom>
            <a:gradFill flip="none" rotWithShape="1">
              <a:gsLst>
                <a:gs pos="100000">
                  <a:schemeClr val="bg1">
                    <a:lumMod val="85000"/>
                  </a:schemeClr>
                </a:gs>
                <a:gs pos="1250">
                  <a:schemeClr val="bg1">
                    <a:alpha val="0"/>
                  </a:schemeClr>
                </a:gs>
                <a:gs pos="42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itle 1"/>
          <p:cNvSpPr>
            <a:spLocks noGrp="1"/>
          </p:cNvSpPr>
          <p:nvPr>
            <p:ph type="title"/>
          </p:nvPr>
        </p:nvSpPr>
        <p:spPr>
          <a:xfrm>
            <a:off x="804347" y="245538"/>
            <a:ext cx="8229586" cy="40639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47476616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0" y="0"/>
            <a:ext cx="9144000" cy="5143500"/>
          </a:xfrm>
          <a:prstGeom prst="rect">
            <a:avLst/>
          </a:prstGeom>
          <a:gradFill rotWithShape="1">
            <a:gsLst>
              <a:gs pos="0">
                <a:srgbClr val="5382A1"/>
              </a:gs>
              <a:gs pos="80000">
                <a:srgbClr val="355469"/>
              </a:gs>
              <a:gs pos="100000">
                <a:srgbClr val="355469"/>
              </a:gs>
            </a:gsLst>
            <a:lin ang="5400000"/>
          </a:gradFill>
          <a:ln>
            <a:noFill/>
          </a:ln>
          <a:effectLst>
            <a:outerShdw blurRad="152400" dist="635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Rectangle 6"/>
          <p:cNvSpPr>
            <a:spLocks noChangeArrowheads="1"/>
          </p:cNvSpPr>
          <p:nvPr userDrawn="1"/>
        </p:nvSpPr>
        <p:spPr bwMode="auto">
          <a:xfrm>
            <a:off x="5943600" y="0"/>
            <a:ext cx="3200400" cy="5143500"/>
          </a:xfrm>
          <a:prstGeom prst="rect">
            <a:avLst/>
          </a:prstGeom>
          <a:gradFill rotWithShape="1">
            <a:gsLst>
              <a:gs pos="0">
                <a:srgbClr val="5382A1"/>
              </a:gs>
              <a:gs pos="80000">
                <a:srgbClr val="355469"/>
              </a:gs>
              <a:gs pos="100000">
                <a:srgbClr val="355469"/>
              </a:gs>
            </a:gsLst>
            <a:lin ang="5400000"/>
          </a:gradFill>
          <a:ln>
            <a:noFill/>
          </a:ln>
          <a:effectLst>
            <a:outerShdw blurRad="635000" algn="tl" rotWithShape="0">
              <a:srgbClr val="808080">
                <a:alpha val="54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 name="Picture 22" descr="JavaOne_wht_rgb.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90513" y="0"/>
            <a:ext cx="2332037"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bwMode="white">
          <a:xfrm>
            <a:off x="451484" y="1583267"/>
            <a:ext cx="5026449" cy="1230657"/>
          </a:xfrm>
        </p:spPr>
        <p:txBody>
          <a:bodyPr anchor="b"/>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bwMode="white">
          <a:xfrm>
            <a:off x="450849" y="2914276"/>
            <a:ext cx="5027083" cy="1048124"/>
          </a:xfrm>
        </p:spPr>
        <p:txBody>
          <a:bodyPr/>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p:nvPr>
        </p:nvSpPr>
        <p:spPr>
          <a:xfrm>
            <a:off x="5943600" y="0"/>
            <a:ext cx="3200400" cy="5143500"/>
          </a:xfrm>
          <a:effectLst>
            <a:innerShdw blurRad="63500" dist="50800" dir="10800000">
              <a:prstClr val="black">
                <a:alpha val="50000"/>
              </a:prstClr>
            </a:innerShdw>
          </a:effectLst>
        </p:spPr>
        <p:txBody>
          <a:bodyPr rtlCol="0" anchor="ctr" anchorCtr="1">
            <a:noAutofit/>
          </a:bodyPr>
          <a:lstStyle>
            <a:lvl1pPr marL="60325" indent="0">
              <a:buFontTx/>
              <a:buNone/>
              <a:defRPr baseline="0">
                <a:solidFill>
                  <a:schemeClr val="bg1"/>
                </a:solidFill>
              </a:defRPr>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24705091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25400"/>
            <a:ext cx="9144000" cy="51689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a:spLocks noChangeArrowheads="1"/>
          </p:cNvSpPr>
          <p:nvPr userDrawn="1"/>
        </p:nvSpPr>
        <p:spPr bwMode="auto">
          <a:xfrm>
            <a:off x="0" y="-25400"/>
            <a:ext cx="9144000" cy="4157663"/>
          </a:xfrm>
          <a:prstGeom prst="rect">
            <a:avLst/>
          </a:prstGeom>
          <a:gradFill rotWithShape="1">
            <a:gsLst>
              <a:gs pos="0">
                <a:srgbClr val="5382A1"/>
              </a:gs>
              <a:gs pos="80000">
                <a:srgbClr val="355469"/>
              </a:gs>
              <a:gs pos="100000">
                <a:srgbClr val="355469"/>
              </a:gs>
            </a:gsLst>
            <a:lin ang="5400000"/>
          </a:gradFill>
          <a:ln>
            <a:noFill/>
          </a:ln>
          <a:effectLst>
            <a:outerShdw blurRad="152400" dist="635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 name="Rectangle 7"/>
          <p:cNvSpPr>
            <a:spLocks noChangeArrowheads="1"/>
          </p:cNvSpPr>
          <p:nvPr userDrawn="1"/>
        </p:nvSpPr>
        <p:spPr bwMode="auto">
          <a:xfrm>
            <a:off x="5943600" y="-25400"/>
            <a:ext cx="3200400" cy="4157663"/>
          </a:xfrm>
          <a:prstGeom prst="rect">
            <a:avLst/>
          </a:prstGeom>
          <a:gradFill rotWithShape="1">
            <a:gsLst>
              <a:gs pos="0">
                <a:srgbClr val="5382A1"/>
              </a:gs>
              <a:gs pos="80000">
                <a:srgbClr val="355469"/>
              </a:gs>
              <a:gs pos="100000">
                <a:srgbClr val="355469"/>
              </a:gs>
            </a:gsLst>
            <a:lin ang="5400000"/>
          </a:gradFill>
          <a:ln>
            <a:noFill/>
          </a:ln>
          <a:effectLst>
            <a:outerShdw blurRad="635000" algn="tl" rotWithShape="0">
              <a:srgbClr val="808080">
                <a:alpha val="54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9" name="Picture 25" descr="JavaOne_wht_rgb.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90513" y="0"/>
            <a:ext cx="2332037"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bwMode="white">
          <a:xfrm>
            <a:off x="451485" y="1583267"/>
            <a:ext cx="5026448" cy="1230657"/>
          </a:xfrm>
        </p:spPr>
        <p:txBody>
          <a:bodyPr anchor="b"/>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bwMode="white">
          <a:xfrm>
            <a:off x="450849" y="2914276"/>
            <a:ext cx="5027083" cy="1048124"/>
          </a:xfrm>
        </p:spPr>
        <p:txBody>
          <a:bodyPr/>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p:nvPr>
        </p:nvSpPr>
        <p:spPr>
          <a:xfrm>
            <a:off x="5943600" y="-25400"/>
            <a:ext cx="3200400" cy="4157663"/>
          </a:xfrm>
          <a:effectLst>
            <a:innerShdw blurRad="63500" dist="50800" dir="10800000">
              <a:prstClr val="black">
                <a:alpha val="50000"/>
              </a:prstClr>
            </a:innerShdw>
          </a:effectLst>
        </p:spPr>
        <p:txBody>
          <a:bodyPr rtlCol="0" anchor="ctr" anchorCtr="1">
            <a:noAutofit/>
          </a:bodyPr>
          <a:lstStyle>
            <a:lvl1pPr>
              <a:buFontTx/>
              <a:buNone/>
              <a:defRPr lang="en-US" baseline="0">
                <a:solidFill>
                  <a:schemeClr val="bg1"/>
                </a:solidFill>
              </a:defRPr>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24575138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60463"/>
            <a:ext cx="9144000" cy="2979737"/>
          </a:xfrm>
          <a:prstGeom prst="rect">
            <a:avLst/>
          </a:prstGeom>
          <a:gradFill rotWithShape="1">
            <a:gsLst>
              <a:gs pos="0">
                <a:srgbClr val="F3F3F3"/>
              </a:gs>
              <a:gs pos="100000">
                <a:srgbClr val="B3B3B3"/>
              </a:gs>
            </a:gsLst>
            <a:lin ang="5400000"/>
          </a:gradFill>
          <a:ln>
            <a:noFill/>
          </a:ln>
          <a:effectLst>
            <a:outerShdw blurRad="152400" dist="63500" dir="7799993"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 name="Rectangle 5"/>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itle 1"/>
          <p:cNvSpPr>
            <a:spLocks noGrp="1"/>
          </p:cNvSpPr>
          <p:nvPr>
            <p:ph type="title"/>
          </p:nvPr>
        </p:nvSpPr>
        <p:spPr>
          <a:xfrm>
            <a:off x="804981" y="245538"/>
            <a:ext cx="7771752" cy="761995"/>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30411626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5715000" y="0"/>
            <a:ext cx="3429000" cy="5143500"/>
          </a:xfrm>
          <a:prstGeom prst="rect">
            <a:avLst/>
          </a:prstGeom>
          <a:gradFill rotWithShape="1">
            <a:gsLst>
              <a:gs pos="0">
                <a:schemeClr val="accent1"/>
              </a:gs>
              <a:gs pos="100000">
                <a:srgbClr val="355469"/>
              </a:gs>
            </a:gsLst>
            <a:lin ang="5400000"/>
          </a:gradFill>
          <a:ln>
            <a:noFill/>
          </a:ln>
          <a:effectLst>
            <a:outerShdw blurRad="152400" dist="63500" dir="10500019"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 name="Rectangle 3"/>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22"/>
          <p:cNvGrpSpPr>
            <a:grpSpLocks/>
          </p:cNvGrpSpPr>
          <p:nvPr userDrawn="1"/>
        </p:nvGrpSpPr>
        <p:grpSpPr bwMode="auto">
          <a:xfrm>
            <a:off x="6765925" y="4646613"/>
            <a:ext cx="2038350" cy="457200"/>
            <a:chOff x="6765364" y="4646084"/>
            <a:chExt cx="2038432" cy="457200"/>
          </a:xfrm>
        </p:grpSpPr>
        <p:pic>
          <p:nvPicPr>
            <p:cNvPr id="6" name="Picture 25" descr="O_signature_wht_rgb.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84452" y="4819820"/>
              <a:ext cx="919344" cy="28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Java_clr_hori.bmp"/>
            <p:cNvPicPr>
              <a:picLocks noChangeAspect="1"/>
            </p:cNvPicPr>
            <p:nvPr userDrawn="1"/>
          </p:nvPicPr>
          <p:blipFill>
            <a:blip r:embed="rId3" cstate="screen">
              <a:clrChange>
                <a:clrFrom>
                  <a:srgbClr val="FFFFFF"/>
                </a:clrFrom>
                <a:clrTo>
                  <a:srgbClr val="FFFFFF">
                    <a:alpha val="0"/>
                  </a:srgbClr>
                </a:clrTo>
              </a:clrChange>
              <a:grayscl/>
              <a:biLevel thresh="50000"/>
              <a:extLst>
                <a:ext uri="{28A0092B-C50C-407E-A947-70E740481C1C}">
                  <a14:useLocalDpi xmlns:a14="http://schemas.microsoft.com/office/drawing/2010/main"/>
                </a:ext>
              </a:extLst>
            </a:blip>
            <a:srcRect t="14159" b="15044"/>
            <a:stretch>
              <a:fillRect/>
            </a:stretch>
          </p:blipFill>
          <p:spPr bwMode="auto">
            <a:xfrm>
              <a:off x="6765364" y="4646084"/>
              <a:ext cx="948422" cy="43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a:spLocks noGrp="1"/>
          </p:cNvSpPr>
          <p:nvPr>
            <p:ph type="title"/>
          </p:nvPr>
        </p:nvSpPr>
        <p:spPr>
          <a:xfrm>
            <a:off x="802761" y="1571843"/>
            <a:ext cx="4709053" cy="1100723"/>
          </a:xfrm>
        </p:spPr>
        <p:txBody>
          <a:bodyPr/>
          <a:lstStyle>
            <a:lvl1pPr>
              <a:defRPr sz="2800" b="1">
                <a:ln w="0">
                  <a:noFill/>
                </a:ln>
                <a:solidFill>
                  <a:schemeClr val="tx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39788314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5715000" y="0"/>
            <a:ext cx="3429000" cy="4630738"/>
          </a:xfrm>
          <a:prstGeom prst="rect">
            <a:avLst/>
          </a:prstGeom>
          <a:gradFill rotWithShape="1">
            <a:gsLst>
              <a:gs pos="0">
                <a:srgbClr val="F3F3F3"/>
              </a:gs>
              <a:gs pos="100000">
                <a:srgbClr val="B3B3B3"/>
              </a:gs>
            </a:gsLst>
            <a:lin ang="5400000"/>
          </a:gradFill>
          <a:ln>
            <a:noFill/>
          </a:ln>
          <a:effectLst>
            <a:outerShdw blurRad="152400" dist="63500" dir="11700004"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 name="Rectangle 4"/>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a:spLocks noGrp="1"/>
          </p:cNvSpPr>
          <p:nvPr>
            <p:ph type="title"/>
          </p:nvPr>
        </p:nvSpPr>
        <p:spPr>
          <a:xfrm>
            <a:off x="802761" y="1571843"/>
            <a:ext cx="4709040" cy="1100723"/>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0" name="Picture Placeholder 11"/>
          <p:cNvSpPr>
            <a:spLocks noGrp="1"/>
          </p:cNvSpPr>
          <p:nvPr>
            <p:ph type="pic" sz="quarter" idx="12"/>
          </p:nvPr>
        </p:nvSpPr>
        <p:spPr>
          <a:xfrm>
            <a:off x="5715000" y="-2117"/>
            <a:ext cx="3429000" cy="4629150"/>
          </a:xfrm>
          <a:ln>
            <a:noFill/>
          </a:ln>
          <a:effectLst/>
        </p:spPr>
        <p:txBody>
          <a:bodyPr rtlCol="0" anchor="ctr">
            <a:noAutofit/>
          </a:bodyPr>
          <a:lstStyle>
            <a:lvl1pPr marL="0" indent="0" algn="ctr">
              <a:buNone/>
              <a:defRPr>
                <a:ln>
                  <a:noFill/>
                </a:ln>
                <a:solidFill>
                  <a:schemeClr val="tx2"/>
                </a:solidFill>
              </a:defRPr>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31072551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ew Template_Image Section Divid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5715000" y="0"/>
            <a:ext cx="3429000" cy="4630738"/>
          </a:xfrm>
          <a:prstGeom prst="rect">
            <a:avLst/>
          </a:prstGeom>
          <a:gradFill rotWithShape="1">
            <a:gsLst>
              <a:gs pos="0">
                <a:srgbClr val="F3F3F3"/>
              </a:gs>
              <a:gs pos="100000">
                <a:srgbClr val="B3B3B3"/>
              </a:gs>
            </a:gsLst>
            <a:lin ang="5400000"/>
          </a:gradFill>
          <a:ln>
            <a:noFill/>
          </a:ln>
          <a:effectLst>
            <a:outerShdw blurRad="152400" dist="63500" dir="11700004"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 name="Rectangle 4"/>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4"/>
          <p:cNvGrpSpPr>
            <a:grpSpLocks/>
          </p:cNvGrpSpPr>
          <p:nvPr userDrawn="1"/>
        </p:nvGrpSpPr>
        <p:grpSpPr bwMode="auto">
          <a:xfrm>
            <a:off x="6477000" y="1004888"/>
            <a:ext cx="2062163" cy="2828925"/>
            <a:chOff x="6229998" y="1330109"/>
            <a:chExt cx="2062556" cy="2829665"/>
          </a:xfrm>
        </p:grpSpPr>
        <p:pic>
          <p:nvPicPr>
            <p:cNvPr id="7" name="Picture 22" descr="Java_blk_rgb.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29998" y="3012082"/>
              <a:ext cx="2062556" cy="1147692"/>
            </a:xfrm>
            <a:prstGeom prst="rect">
              <a:avLst/>
            </a:prstGeom>
            <a:noFill/>
            <a:ln>
              <a:noFill/>
            </a:ln>
            <a:extLst>
              <a:ext uri="{909E8E84-426E-40DD-AFC4-6F175D3DCCD1}">
                <a14:hiddenFill xmlns:a14="http://schemas.microsoft.com/office/drawing/2010/main">
                  <a:solidFill>
                    <a:srgbClr val="FFFFFF">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Java_blk_rgb.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61045" y="1330109"/>
              <a:ext cx="1534600" cy="1847126"/>
            </a:xfrm>
            <a:prstGeom prst="rect">
              <a:avLst/>
            </a:prstGeom>
            <a:noFill/>
            <a:ln>
              <a:noFill/>
            </a:ln>
            <a:extLst>
              <a:ext uri="{909E8E84-426E-40DD-AFC4-6F175D3DCCD1}">
                <a14:hiddenFill xmlns:a14="http://schemas.microsoft.com/office/drawing/2010/main">
                  <a:solidFill>
                    <a:srgbClr val="FFFFFF">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a:spLocks noGrp="1"/>
          </p:cNvSpPr>
          <p:nvPr>
            <p:ph type="title"/>
          </p:nvPr>
        </p:nvSpPr>
        <p:spPr>
          <a:xfrm>
            <a:off x="802761" y="1293547"/>
            <a:ext cx="4709040" cy="646571"/>
          </a:xfrm>
        </p:spPr>
        <p:txBody>
          <a:bodyPr/>
          <a:lstStyle>
            <a:lvl1pPr algn="l" defTabSz="914400" rtl="0" eaLnBrk="1" latinLnBrk="0" hangingPunct="1">
              <a:lnSpc>
                <a:spcPct val="90000"/>
              </a:lnSpc>
              <a:spcBef>
                <a:spcPct val="0"/>
              </a:spcBef>
              <a:buNone/>
              <a:defRPr lang="en-US" sz="32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a:t>
            </a:r>
            <a:endParaRPr lang="en-US" dirty="0"/>
          </a:p>
        </p:txBody>
      </p:sp>
      <p:sp>
        <p:nvSpPr>
          <p:cNvPr id="12" name="Text Placeholder 11"/>
          <p:cNvSpPr>
            <a:spLocks noGrp="1"/>
          </p:cNvSpPr>
          <p:nvPr>
            <p:ph type="body" sz="quarter" idx="10"/>
          </p:nvPr>
        </p:nvSpPr>
        <p:spPr>
          <a:xfrm>
            <a:off x="802760" y="1963738"/>
            <a:ext cx="3840801" cy="1876742"/>
          </a:xfrm>
        </p:spPr>
        <p:txBody>
          <a:bodyPr/>
          <a:lstStyle>
            <a:lvl1pPr marL="0" indent="0">
              <a:buNone/>
              <a:defRPr sz="2400"/>
            </a:lvl1pPr>
            <a:lvl2pPr marL="403225" indent="0">
              <a:buNone/>
              <a:defRPr/>
            </a:lvl2pPr>
          </a:lstStyle>
          <a:p>
            <a:pPr lvl="0"/>
            <a:r>
              <a:rPr lang="en-US" smtClean="0"/>
              <a:t>Click to edit Master text styles</a:t>
            </a:r>
          </a:p>
        </p:txBody>
      </p:sp>
      <p:pic>
        <p:nvPicPr>
          <p:cNvPr id="10" name="Picture 2" descr="http://us.f1423.mail.yahoo.com/ya/download?mid=2%5f0%5f0%5f1%5f182849%5fAIX0i2IAAVwYUFpQiAmLHxA08ro&amp;pid=1.2.4&amp;fid=Inbox&amp;inline=1&amp;appid=YahooMailNeoCL"/>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286249" y="3519185"/>
            <a:ext cx="1152525" cy="107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29851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4863" y="246063"/>
            <a:ext cx="8229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04863" y="1524000"/>
            <a:ext cx="82296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grpSp>
        <p:nvGrpSpPr>
          <p:cNvPr id="1028" name="Group 13"/>
          <p:cNvGrpSpPr>
            <a:grpSpLocks/>
          </p:cNvGrpSpPr>
          <p:nvPr/>
        </p:nvGrpSpPr>
        <p:grpSpPr bwMode="auto">
          <a:xfrm>
            <a:off x="598488" y="4913313"/>
            <a:ext cx="2538413" cy="219075"/>
            <a:chOff x="597807" y="4913790"/>
            <a:chExt cx="2538530" cy="219168"/>
          </a:xfrm>
        </p:grpSpPr>
        <p:sp>
          <p:nvSpPr>
            <p:cNvPr id="1034" name="Text Box 14"/>
            <p:cNvSpPr txBox="1">
              <a:spLocks noChangeArrowheads="1"/>
            </p:cNvSpPr>
            <p:nvPr userDrawn="1"/>
          </p:nvSpPr>
          <p:spPr bwMode="auto">
            <a:xfrm>
              <a:off x="631146" y="4913790"/>
              <a:ext cx="2505191"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523" tIns="17262" rIns="34523" bIns="17262"/>
            <a:lstStyle>
              <a:lvl1pPr defTabSz="341313" eaLnBrk="0" hangingPunct="0">
                <a:defRPr sz="2400">
                  <a:solidFill>
                    <a:schemeClr val="tx1"/>
                  </a:solidFill>
                  <a:latin typeface="Arial" pitchFamily="34" charset="0"/>
                  <a:ea typeface="ＭＳ Ｐゴシック" pitchFamily="34" charset="-128"/>
                </a:defRPr>
              </a:lvl1pPr>
              <a:lvl2pPr marL="742950" indent="-285750" defTabSz="341313" eaLnBrk="0" hangingPunct="0">
                <a:defRPr sz="2400">
                  <a:solidFill>
                    <a:schemeClr val="tx1"/>
                  </a:solidFill>
                  <a:latin typeface="Arial" pitchFamily="34" charset="0"/>
                  <a:ea typeface="ＭＳ Ｐゴシック" pitchFamily="34" charset="-128"/>
                </a:defRPr>
              </a:lvl2pPr>
              <a:lvl3pPr marL="1143000" indent="-228600" defTabSz="341313" eaLnBrk="0" hangingPunct="0">
                <a:defRPr sz="2400">
                  <a:solidFill>
                    <a:schemeClr val="tx1"/>
                  </a:solidFill>
                  <a:latin typeface="Arial" pitchFamily="34" charset="0"/>
                  <a:ea typeface="ＭＳ Ｐゴシック" pitchFamily="34" charset="-128"/>
                </a:defRPr>
              </a:lvl3pPr>
              <a:lvl4pPr marL="1600200" indent="-228600" defTabSz="341313" eaLnBrk="0" hangingPunct="0">
                <a:defRPr sz="2400">
                  <a:solidFill>
                    <a:schemeClr val="tx1"/>
                  </a:solidFill>
                  <a:latin typeface="Arial" pitchFamily="34" charset="0"/>
                  <a:ea typeface="ＭＳ Ｐゴシック" pitchFamily="34" charset="-128"/>
                </a:defRPr>
              </a:lvl4pPr>
              <a:lvl5pPr marL="2057400" indent="-228600" defTabSz="341313" eaLnBrk="0" hangingPunct="0">
                <a:defRPr sz="2400">
                  <a:solidFill>
                    <a:schemeClr val="tx1"/>
                  </a:solidFill>
                  <a:latin typeface="Arial" pitchFamily="34" charset="0"/>
                  <a:ea typeface="ＭＳ Ｐゴシック" pitchFamily="34" charset="-128"/>
                </a:defRPr>
              </a:lvl5pPr>
              <a:lvl6pPr marL="2514600" indent="-228600" defTabSz="3413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3413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3413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3413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buNone/>
              </a:pPr>
              <a:r>
                <a:rPr lang="en-US" sz="600" b="0" i="0" dirty="0" err="1">
                  <a:latin typeface="Arial" pitchFamily="34" charset="0"/>
                  <a:ea typeface="黑体" pitchFamily="49" charset="-122"/>
                  <a:cs typeface="Arial" pitchFamily="34" charset="0"/>
                </a:rPr>
                <a:t>版权所有</a:t>
              </a:r>
              <a:r>
                <a:rPr lang="en-US" sz="600" b="0" i="0" dirty="0">
                  <a:latin typeface="Arial" pitchFamily="34" charset="0"/>
                  <a:ea typeface="黑体" pitchFamily="49" charset="-122"/>
                  <a:cs typeface="Arial" pitchFamily="34" charset="0"/>
                </a:rPr>
                <a:t> © 2013，Oracle 和/</a:t>
              </a:r>
              <a:r>
                <a:rPr lang="en-US" sz="600" b="0" i="0" dirty="0" err="1">
                  <a:latin typeface="Arial" pitchFamily="34" charset="0"/>
                  <a:ea typeface="黑体" pitchFamily="49" charset="-122"/>
                  <a:cs typeface="Arial" pitchFamily="34" charset="0"/>
                </a:rPr>
                <a:t>或其分支机构</a:t>
              </a:r>
              <a:r>
                <a:rPr lang="en-US" sz="600" b="0" i="0" dirty="0">
                  <a:latin typeface="Arial" pitchFamily="34" charset="0"/>
                  <a:ea typeface="黑体" pitchFamily="49" charset="-122"/>
                  <a:cs typeface="Arial" pitchFamily="34" charset="0"/>
                </a:rPr>
                <a:t>。</a:t>
              </a:r>
              <a:r>
                <a:rPr lang="en-US" sz="600" b="0" i="0" dirty="0" err="1">
                  <a:latin typeface="Arial" pitchFamily="34" charset="0"/>
                  <a:ea typeface="黑体" pitchFamily="49" charset="-122"/>
                  <a:cs typeface="Arial" pitchFamily="34" charset="0"/>
                </a:rPr>
                <a:t>保留所有权利</a:t>
              </a:r>
              <a:r>
                <a:rPr lang="en-US" sz="600" b="0" i="0" dirty="0">
                  <a:latin typeface="Arial" pitchFamily="34" charset="0"/>
                  <a:ea typeface="黑体" pitchFamily="49" charset="-122"/>
                  <a:cs typeface="Arial" pitchFamily="34" charset="0"/>
                </a:rPr>
                <a:t>。</a:t>
              </a:r>
            </a:p>
          </p:txBody>
        </p:sp>
        <p:cxnSp>
          <p:nvCxnSpPr>
            <p:cNvPr id="16" name="Straight Connector 15"/>
            <p:cNvCxnSpPr/>
            <p:nvPr userDrawn="1"/>
          </p:nvCxnSpPr>
          <p:spPr>
            <a:xfrm flipH="1">
              <a:off x="597807" y="4936024"/>
              <a:ext cx="1587" cy="96878"/>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438" y="4936024"/>
              <a:ext cx="1587" cy="96878"/>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1029" name="Rectangle 19"/>
          <p:cNvSpPr>
            <a:spLocks noChangeArrowheads="1"/>
          </p:cNvSpPr>
          <p:nvPr/>
        </p:nvSpPr>
        <p:spPr bwMode="auto">
          <a:xfrm>
            <a:off x="355600" y="4883150"/>
            <a:ext cx="2794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buNone/>
            </a:pPr>
            <a:fld id="{F4B8C815-2E4A-4A09-936C-8CD045005A74}" type="slidenum">
              <a:rPr lang="en-US" sz="600" b="0" i="0">
                <a:latin typeface="Arial"/>
                <a:ea typeface="ＭＳ Ｐゴシック"/>
                <a:cs typeface="+mn-cs"/>
              </a:rPr>
              <a:pPr algn="r">
                <a:buNone/>
              </a:pPr>
              <a:t>‹#›</a:t>
            </a:fld>
            <a:endParaRPr lang="en-US" sz="600" b="0" i="0">
              <a:latin typeface="Arial"/>
              <a:ea typeface="ＭＳ Ｐゴシック"/>
              <a:cs typeface="+mn-cs"/>
            </a:endParaRPr>
          </a:p>
        </p:txBody>
      </p:sp>
      <p:grpSp>
        <p:nvGrpSpPr>
          <p:cNvPr id="1030" name="Group 17"/>
          <p:cNvGrpSpPr>
            <a:grpSpLocks/>
          </p:cNvGrpSpPr>
          <p:nvPr/>
        </p:nvGrpSpPr>
        <p:grpSpPr bwMode="auto">
          <a:xfrm>
            <a:off x="6686550" y="4641850"/>
            <a:ext cx="2117725" cy="515938"/>
            <a:chOff x="6687321" y="4628635"/>
            <a:chExt cx="2116475" cy="516126"/>
          </a:xfrm>
        </p:grpSpPr>
        <p:pic>
          <p:nvPicPr>
            <p:cNvPr id="1031" name="Picture 27" descr="O_signature_clr_rgb"/>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7882950" y="4820656"/>
              <a:ext cx="920846" cy="28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4" descr="JavaOne_clr.bmp"/>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6687321" y="4628635"/>
              <a:ext cx="1164708" cy="51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 id="2147484426" r:id="rId12"/>
    <p:sldLayoutId id="2147484427" r:id="rId13"/>
    <p:sldLayoutId id="2147484428" r:id="rId14"/>
    <p:sldLayoutId id="2147484429" r:id="rId15"/>
    <p:sldLayoutId id="2147484430" r:id="rId16"/>
    <p:sldLayoutId id="2147484431" r:id="rId17"/>
    <p:sldLayoutId id="2147484432" r:id="rId18"/>
    <p:sldLayoutId id="2147484435" r:id="rId19"/>
  </p:sldLayoutIdLst>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kern="1200">
          <a:solidFill>
            <a:schemeClr val="tx1"/>
          </a:solidFill>
          <a:latin typeface="Arial" pitchFamily="34" charset="0"/>
          <a:ea typeface="ＭＳ Ｐゴシック" pitchFamily="-65" charset="-128"/>
          <a:cs typeface="Arial" pitchFamily="34" charset="0"/>
        </a:defRPr>
      </a:lvl1pPr>
      <a:lvl2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2pPr>
      <a:lvl3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3pPr>
      <a:lvl4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4pPr>
      <a:lvl5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5pPr>
      <a:lvl6pPr marL="4572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6pPr>
      <a:lvl7pPr marL="9144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7pPr>
      <a:lvl8pPr marL="13716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8pPr>
      <a:lvl9pPr marL="18288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9pPr>
    </p:titleStyle>
    <p:bodyStyle>
      <a:lvl1pPr marL="228600" indent="-168275" algn="l" defTabSz="228600" rtl="0" eaLnBrk="0" fontAlgn="base" hangingPunct="0">
        <a:spcBef>
          <a:spcPct val="0"/>
        </a:spcBef>
        <a:spcAft>
          <a:spcPts val="600"/>
        </a:spcAft>
        <a:buClr>
          <a:schemeClr val="accent1"/>
        </a:buClr>
        <a:buSzPct val="85000"/>
        <a:buFont typeface="Wingdings" pitchFamily="2" charset="2"/>
        <a:buChar char="§"/>
        <a:defRPr sz="2000" kern="1200">
          <a:solidFill>
            <a:schemeClr val="tx1"/>
          </a:solidFill>
          <a:latin typeface="Arial" pitchFamily="34" charset="0"/>
          <a:ea typeface="ＭＳ Ｐゴシック" pitchFamily="-65" charset="-128"/>
          <a:cs typeface="Arial" pitchFamily="34" charset="0"/>
        </a:defRPr>
      </a:lvl1pPr>
      <a:lvl2pPr marL="6318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2pPr>
      <a:lvl3pPr marL="974725" indent="-174625" algn="l" defTabSz="228600" rtl="0" eaLnBrk="0" fontAlgn="base" hangingPunct="0">
        <a:spcBef>
          <a:spcPct val="0"/>
        </a:spcBef>
        <a:spcAft>
          <a:spcPts val="600"/>
        </a:spcAft>
        <a:buClr>
          <a:schemeClr val="accent1"/>
        </a:buClr>
        <a:buSzPct val="85000"/>
        <a:buFont typeface="Wingdings" pitchFamily="2" charset="2"/>
        <a:buChar char="§"/>
        <a:defRPr kern="1200">
          <a:solidFill>
            <a:schemeClr val="tx1"/>
          </a:solidFill>
          <a:latin typeface="Arial" pitchFamily="34" charset="0"/>
          <a:ea typeface="ＭＳ Ｐゴシック" pitchFamily="-65" charset="-128"/>
          <a:cs typeface="Arial" pitchFamily="34" charset="0"/>
        </a:defRPr>
      </a:lvl3pPr>
      <a:lvl4pPr marL="14319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4pPr>
      <a:lvl5pPr marL="1828800" indent="-168275" algn="l"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ＭＳ Ｐゴシック" pitchFamily="-65"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60350" y="2053590"/>
            <a:ext cx="5136515" cy="760334"/>
          </a:xfrm>
        </p:spPr>
        <p:txBody>
          <a:bodyPr/>
          <a:lstStyle/>
          <a:p>
            <a:pPr algn="l">
              <a:lnSpc>
                <a:spcPct val="90000"/>
              </a:lnSpc>
              <a:spcBef>
                <a:spcPts val="0"/>
              </a:spcBef>
              <a:spcAft>
                <a:spcPts val="0"/>
              </a:spcAft>
              <a:buNone/>
            </a:pPr>
            <a:r>
              <a:rPr lang="en-US" sz="2800" b="1" i="0" dirty="0">
                <a:solidFill>
                  <a:schemeClr val="bg1"/>
                </a:solidFill>
                <a:effectLst>
                  <a:outerShdw blurRad="50800" dist="38100" dir="2700000" algn="tl">
                    <a:srgbClr val="000000">
                      <a:alpha val="25000"/>
                    </a:srgbClr>
                  </a:outerShdw>
                </a:effectLst>
                <a:latin typeface="Arial" pitchFamily="34" charset="0"/>
                <a:ea typeface="黑体" pitchFamily="49" charset="-122"/>
                <a:cs typeface="Arial" pitchFamily="34" charset="0"/>
              </a:rPr>
              <a:t>Java EE</a:t>
            </a:r>
          </a:p>
        </p:txBody>
      </p:sp>
      <p:sp>
        <p:nvSpPr>
          <p:cNvPr id="7" name="Text Placeholder 6"/>
          <p:cNvSpPr>
            <a:spLocks noGrp="1"/>
          </p:cNvSpPr>
          <p:nvPr>
            <p:ph type="body" sz="quarter" idx="13"/>
          </p:nvPr>
        </p:nvSpPr>
        <p:spPr>
          <a:xfrm>
            <a:off x="260350" y="2914276"/>
            <a:ext cx="5416550" cy="959224"/>
          </a:xfrm>
        </p:spPr>
        <p:txBody>
          <a:bodyPr/>
          <a:lstStyle/>
          <a:p>
            <a:pPr marL="0" indent="0" algn="l" defTabSz="228600">
              <a:spcBef>
                <a:spcPts val="0"/>
              </a:spcBef>
              <a:spcAft>
                <a:spcPts val="600"/>
              </a:spcAft>
              <a:buNone/>
            </a:pPr>
            <a:r>
              <a:rPr lang="en-US" sz="1800" b="0" i="0" dirty="0" err="1">
                <a:solidFill>
                  <a:schemeClr val="bg1"/>
                </a:solidFill>
                <a:effectLst>
                  <a:outerShdw blurRad="50800" dist="38100" dir="2700000" algn="tl">
                    <a:srgbClr val="000000">
                      <a:alpha val="25000"/>
                    </a:srgbClr>
                  </a:outerShdw>
                </a:effectLst>
                <a:latin typeface="Arial" pitchFamily="34" charset="0"/>
                <a:ea typeface="黑体" pitchFamily="49" charset="-122"/>
                <a:cs typeface="Arial" pitchFamily="34" charset="0"/>
              </a:rPr>
              <a:t>Arun</a:t>
            </a:r>
            <a:r>
              <a:rPr lang="en-US" sz="1800" b="0" i="0" dirty="0">
                <a:solidFill>
                  <a:schemeClr val="bg1"/>
                </a:solidFill>
                <a:effectLst>
                  <a:outerShdw blurRad="50800" dist="38100" dir="2700000" algn="tl">
                    <a:srgbClr val="000000">
                      <a:alpha val="25000"/>
                    </a:srgbClr>
                  </a:outerShdw>
                </a:effectLst>
                <a:latin typeface="Arial" pitchFamily="34" charset="0"/>
                <a:ea typeface="黑体" pitchFamily="49" charset="-122"/>
                <a:cs typeface="Arial" pitchFamily="34" charset="0"/>
              </a:rPr>
              <a:t> Gupta</a:t>
            </a:r>
          </a:p>
          <a:p>
            <a:pPr marL="0" indent="0" algn="l" defTabSz="228600">
              <a:spcBef>
                <a:spcPts val="0"/>
              </a:spcBef>
              <a:spcAft>
                <a:spcPts val="600"/>
              </a:spcAft>
              <a:buNone/>
            </a:pPr>
            <a:r>
              <a:rPr lang="en-US" sz="1800" b="0" i="0" dirty="0">
                <a:solidFill>
                  <a:schemeClr val="bg1"/>
                </a:solidFill>
                <a:effectLst>
                  <a:outerShdw blurRad="50800" dist="38100" dir="2700000" algn="tl">
                    <a:srgbClr val="000000">
                      <a:alpha val="25000"/>
                    </a:srgbClr>
                  </a:outerShdw>
                </a:effectLst>
                <a:latin typeface="Arial" pitchFamily="34" charset="0"/>
                <a:ea typeface="黑体" pitchFamily="49" charset="-122"/>
                <a:cs typeface="Arial" pitchFamily="34" charset="0"/>
              </a:rPr>
              <a:t>Java </a:t>
            </a:r>
            <a:r>
              <a:rPr lang="en-US" sz="1800" b="0" i="0" dirty="0" err="1" smtClean="0">
                <a:solidFill>
                  <a:schemeClr val="bg1"/>
                </a:solidFill>
                <a:effectLst>
                  <a:outerShdw blurRad="50800" dist="38100" dir="2700000" algn="tl">
                    <a:srgbClr val="000000">
                      <a:alpha val="25000"/>
                    </a:srgbClr>
                  </a:outerShdw>
                </a:effectLst>
                <a:latin typeface="Arial" pitchFamily="34" charset="0"/>
                <a:ea typeface="黑体" pitchFamily="49" charset="-122"/>
                <a:cs typeface="Arial" pitchFamily="34" charset="0"/>
              </a:rPr>
              <a:t>技术</a:t>
            </a:r>
            <a:r>
              <a:rPr lang="zh-CN" altLang="en-US" sz="1800" dirty="0" smtClean="0">
                <a:effectLst>
                  <a:outerShdw blurRad="50800" dist="38100" dir="2700000" algn="tl">
                    <a:srgbClr val="000000">
                      <a:alpha val="25000"/>
                    </a:srgbClr>
                  </a:outerShdw>
                </a:effectLst>
                <a:ea typeface="黑体" pitchFamily="49" charset="-122"/>
              </a:rPr>
              <a:t>大使</a:t>
            </a:r>
            <a:endParaRPr lang="en-US" sz="1800" b="0" i="0" dirty="0">
              <a:solidFill>
                <a:schemeClr val="bg1"/>
              </a:solidFill>
              <a:effectLst>
                <a:outerShdw blurRad="50800" dist="38100" dir="2700000" algn="tl">
                  <a:srgbClr val="000000">
                    <a:alpha val="25000"/>
                  </a:srgbClr>
                </a:outerShdw>
              </a:effectLst>
              <a:latin typeface="Arial" pitchFamily="34" charset="0"/>
              <a:ea typeface="黑体" pitchFamily="49" charset="-122"/>
              <a:cs typeface="Arial" pitchFamily="34" charset="0"/>
            </a:endParaRPr>
          </a:p>
        </p:txBody>
      </p:sp>
      <p:cxnSp>
        <p:nvCxnSpPr>
          <p:cNvPr id="10" name="Straight Connector 9"/>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6" name="Picture Placeholder 5" descr="Java PPT Title v3.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4" b="74"/>
          <a:stretch>
            <a:fillRect/>
          </a:stretch>
        </p:blipFill>
        <p:spPr/>
      </p:pic>
      <p:pic>
        <p:nvPicPr>
          <p:cNvPr id="2" name="Picture 1" descr="twitter-bird-blue-on-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350" y="3822700"/>
            <a:ext cx="406400" cy="406400"/>
          </a:xfrm>
          <a:prstGeom prst="rect">
            <a:avLst/>
          </a:prstGeom>
        </p:spPr>
      </p:pic>
      <p:sp>
        <p:nvSpPr>
          <p:cNvPr id="8" name="Text Placeholder 6"/>
          <p:cNvSpPr txBox="1">
            <a:spLocks/>
          </p:cNvSpPr>
          <p:nvPr/>
        </p:nvSpPr>
        <p:spPr>
          <a:xfrm>
            <a:off x="755650" y="3854076"/>
            <a:ext cx="2165350" cy="362324"/>
          </a:xfrm>
          <a:prstGeom prst="rect">
            <a:avLst/>
          </a:prstGeom>
        </p:spPr>
        <p:txBody>
          <a:bodyPr vert="horz" lIns="0" tIns="0" rIns="0" bIns="0" rtlCol="0">
            <a:noAutofit/>
          </a:bodyPr>
          <a:lstStyle>
            <a:lvl1pPr marL="0" indent="0" algn="l" defTabSz="228600" rtl="0" eaLnBrk="1" latinLnBrk="0" hangingPunct="1">
              <a:spcBef>
                <a:spcPts val="0"/>
              </a:spcBef>
              <a:spcAft>
                <a:spcPts val="0"/>
              </a:spcAft>
              <a:buClr>
                <a:schemeClr val="accent1"/>
              </a:buClr>
              <a:buSzPct val="85000"/>
              <a:buFont typeface="Wingdings" pitchFamily="2" charset="2"/>
              <a:buNone/>
              <a:tabLst/>
              <a:defRPr sz="2000" kern="1200">
                <a:solidFill>
                  <a:schemeClr val="bg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chemeClr val="accent1"/>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buNone/>
            </a:pPr>
            <a:r>
              <a:rPr lang="en-US" sz="1800" b="0" i="0">
                <a:effectLst>
                  <a:outerShdw blurRad="50800" dist="38100" dir="2700000" algn="tl">
                    <a:srgbClr val="000000">
                      <a:alpha val="25000"/>
                    </a:srgbClr>
                  </a:outerShdw>
                </a:effectLst>
                <a:latin typeface="Arial"/>
                <a:ea typeface="ＭＳ Ｐゴシック"/>
                <a:cs typeface="+mn-cs"/>
              </a:rPr>
              <a:t>@arungupta</a:t>
            </a:r>
          </a:p>
        </p:txBody>
      </p:sp>
    </p:spTree>
    <p:extLst>
      <p:ext uri="{BB962C8B-B14F-4D97-AF65-F5344CB8AC3E}">
        <p14:creationId xmlns:p14="http://schemas.microsoft.com/office/powerpoint/2010/main" val="207847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algn="l">
              <a:lnSpc>
                <a:spcPct val="90000"/>
              </a:lnSpc>
              <a:spcBef>
                <a:spcPts val="0"/>
              </a:spcBef>
              <a:spcAft>
                <a:spcPts val="0"/>
              </a:spcAft>
              <a:buNone/>
            </a:pPr>
            <a:r>
              <a:rPr lang="en-US" sz="2800" b="1" i="0" dirty="0" err="1">
                <a:solidFill>
                  <a:srgbClr val="000000"/>
                </a:solidFill>
                <a:latin typeface="Arial" pitchFamily="34" charset="0"/>
                <a:ea typeface="黑体" pitchFamily="49" charset="-122"/>
                <a:cs typeface="Arial" pitchFamily="34" charset="0"/>
              </a:rPr>
              <a:t>适用于</a:t>
            </a:r>
            <a:r>
              <a:rPr lang="en-US" sz="2800" b="1" i="0" dirty="0">
                <a:solidFill>
                  <a:srgbClr val="000000"/>
                </a:solidFill>
                <a:latin typeface="Arial" pitchFamily="34" charset="0"/>
                <a:ea typeface="黑体" pitchFamily="49" charset="-122"/>
                <a:cs typeface="Arial" pitchFamily="34" charset="0"/>
              </a:rPr>
              <a:t> Java Platform 1.0 </a:t>
            </a:r>
            <a:r>
              <a:rPr lang="en-US" sz="2800" b="1" i="0" dirty="0" err="1">
                <a:solidFill>
                  <a:srgbClr val="000000"/>
                </a:solidFill>
                <a:latin typeface="Arial" pitchFamily="34" charset="0"/>
                <a:ea typeface="黑体" pitchFamily="49" charset="-122"/>
                <a:cs typeface="Arial" pitchFamily="34" charset="0"/>
              </a:rPr>
              <a:t>的批处理应用程序</a:t>
            </a:r>
            <a:endParaRPr lang="en-US" sz="2800" b="1" i="0" dirty="0">
              <a:solidFill>
                <a:srgbClr val="000000"/>
              </a:solidFill>
              <a:latin typeface="Arial" pitchFamily="34" charset="0"/>
              <a:ea typeface="黑体" pitchFamily="49" charset="-122"/>
              <a:cs typeface="Arial" pitchFamily="34" charset="0"/>
            </a:endParaRPr>
          </a:p>
        </p:txBody>
      </p:sp>
      <p:sp>
        <p:nvSpPr>
          <p:cNvPr id="13" name="Content Placeholder 12"/>
          <p:cNvSpPr>
            <a:spLocks noGrp="1"/>
          </p:cNvSpPr>
          <p:nvPr>
            <p:ph sz="quarter" idx="4294967295"/>
          </p:nvPr>
        </p:nvSpPr>
        <p:spPr>
          <a:xfrm>
            <a:off x="914400" y="1522413"/>
            <a:ext cx="8229600" cy="3062287"/>
          </a:xfrm>
        </p:spPr>
        <p:txBody>
          <a:bodyPr/>
          <a:lstStyle/>
          <a:p>
            <a:pPr marL="228600" indent="-164592" algn="l" defTabSz="228600">
              <a:spcBef>
                <a:spcPts val="0"/>
              </a:spcBef>
              <a:spcAft>
                <a:spcPts val="1800"/>
              </a:spcAft>
              <a:buClr>
                <a:srgbClr val="5382A1"/>
              </a:buClr>
              <a:buSzPct val="85000"/>
              <a:buFont typeface="Wingdings"/>
              <a:buChar char="§"/>
            </a:pPr>
            <a:r>
              <a:rPr lang="en-US" sz="1800" b="0" i="0" dirty="0" err="1">
                <a:solidFill>
                  <a:srgbClr val="000000"/>
                </a:solidFill>
                <a:latin typeface="Arial" pitchFamily="34" charset="0"/>
                <a:ea typeface="黑体" pitchFamily="49" charset="-122"/>
                <a:cs typeface="Arial" pitchFamily="34" charset="0"/>
              </a:rPr>
              <a:t>适用于非交互方式、面向批量处理且长时间运行的任务</a:t>
            </a:r>
            <a:endParaRPr lang="en-US" sz="1800" b="0" i="0" dirty="0">
              <a:solidFill>
                <a:srgbClr val="000000"/>
              </a:solidFill>
              <a:latin typeface="Arial" pitchFamily="34" charset="0"/>
              <a:ea typeface="黑体" pitchFamily="49" charset="-122"/>
              <a:cs typeface="Arial" pitchFamily="34" charset="0"/>
            </a:endParaRPr>
          </a:p>
          <a:p>
            <a:pPr marL="228600" indent="-164592" algn="l" defTabSz="228600">
              <a:spcBef>
                <a:spcPts val="0"/>
              </a:spcBef>
              <a:spcAft>
                <a:spcPts val="1800"/>
              </a:spcAft>
              <a:buClr>
                <a:srgbClr val="5382A1"/>
              </a:buClr>
              <a:buSzPct val="85000"/>
              <a:buFont typeface="Wingdings"/>
              <a:buChar char="§"/>
            </a:pPr>
            <a:r>
              <a:rPr lang="en-US" sz="1800" b="0" i="0" dirty="0" err="1">
                <a:solidFill>
                  <a:srgbClr val="000000"/>
                </a:solidFill>
                <a:latin typeface="Arial" pitchFamily="34" charset="0"/>
                <a:ea typeface="黑体" pitchFamily="49" charset="-122"/>
                <a:cs typeface="Arial" pitchFamily="34" charset="0"/>
              </a:rPr>
              <a:t>批处理执行：顺序、并行或基于决策</a:t>
            </a:r>
            <a:endParaRPr lang="en-US" sz="1800" b="0" i="0" dirty="0">
              <a:solidFill>
                <a:srgbClr val="000000"/>
              </a:solidFill>
              <a:latin typeface="Arial" pitchFamily="34" charset="0"/>
              <a:ea typeface="黑体" pitchFamily="49" charset="-122"/>
              <a:cs typeface="Arial" pitchFamily="34" charset="0"/>
            </a:endParaRPr>
          </a:p>
          <a:p>
            <a:pPr marL="228600" indent="-164592" algn="l" defTabSz="228600">
              <a:spcBef>
                <a:spcPts val="0"/>
              </a:spcBef>
              <a:spcAft>
                <a:spcPts val="1800"/>
              </a:spcAft>
              <a:buClr>
                <a:srgbClr val="5382A1"/>
              </a:buClr>
              <a:buSzPct val="85000"/>
              <a:buFont typeface="Wingdings"/>
              <a:buChar char="§"/>
            </a:pPr>
            <a:r>
              <a:rPr lang="en-US" sz="1800" b="0" i="0" dirty="0" err="1">
                <a:solidFill>
                  <a:srgbClr val="000000"/>
                </a:solidFill>
                <a:latin typeface="Arial" pitchFamily="34" charset="0"/>
                <a:ea typeface="黑体" pitchFamily="49" charset="-122"/>
                <a:cs typeface="Arial" pitchFamily="34" charset="0"/>
              </a:rPr>
              <a:t>处理样式</a:t>
            </a:r>
            <a:endParaRPr lang="en-US" sz="1800" b="0" i="0" dirty="0">
              <a:solidFill>
                <a:srgbClr val="000000"/>
              </a:solidFill>
              <a:latin typeface="Arial" pitchFamily="34" charset="0"/>
              <a:ea typeface="黑体" pitchFamily="49" charset="-122"/>
              <a:cs typeface="Arial" pitchFamily="34" charset="0"/>
            </a:endParaRPr>
          </a:p>
          <a:p>
            <a:pPr marL="630936" lvl="1" indent="-228600" algn="l" defTabSz="228600">
              <a:spcBef>
                <a:spcPts val="0"/>
              </a:spcBef>
              <a:spcAft>
                <a:spcPts val="1800"/>
              </a:spcAft>
              <a:buClr>
                <a:srgbClr val="000000"/>
              </a:buClr>
              <a:buSzPct val="85000"/>
              <a:buFont typeface="Arial"/>
              <a:buChar char="–"/>
            </a:pPr>
            <a:r>
              <a:rPr lang="en-US" sz="1600" b="0" i="0" dirty="0" err="1">
                <a:solidFill>
                  <a:srgbClr val="000000"/>
                </a:solidFill>
                <a:latin typeface="Arial" pitchFamily="34" charset="0"/>
                <a:ea typeface="黑体" pitchFamily="49" charset="-122"/>
                <a:cs typeface="Arial" pitchFamily="34" charset="0"/>
              </a:rPr>
              <a:t>面向项目：分块（主要</a:t>
            </a:r>
            <a:r>
              <a:rPr lang="en-US" sz="1600" b="0" i="0" dirty="0">
                <a:solidFill>
                  <a:srgbClr val="000000"/>
                </a:solidFill>
                <a:latin typeface="Arial" pitchFamily="34" charset="0"/>
                <a:ea typeface="黑体" pitchFamily="49" charset="-122"/>
                <a:cs typeface="Arial" pitchFamily="34" charset="0"/>
              </a:rPr>
              <a:t>）</a:t>
            </a:r>
          </a:p>
          <a:p>
            <a:pPr marL="630936" lvl="1" indent="-228600" algn="l" defTabSz="228600">
              <a:spcBef>
                <a:spcPts val="0"/>
              </a:spcBef>
              <a:spcAft>
                <a:spcPts val="1800"/>
              </a:spcAft>
              <a:buClr>
                <a:srgbClr val="000000"/>
              </a:buClr>
              <a:buSzPct val="85000"/>
              <a:buFont typeface="Arial"/>
              <a:buChar char="–"/>
            </a:pPr>
            <a:r>
              <a:rPr lang="en-US" sz="1600" b="0" i="0" dirty="0" err="1">
                <a:solidFill>
                  <a:srgbClr val="000000"/>
                </a:solidFill>
                <a:latin typeface="Arial" pitchFamily="34" charset="0"/>
                <a:ea typeface="黑体" pitchFamily="49" charset="-122"/>
                <a:cs typeface="Arial" pitchFamily="34" charset="0"/>
              </a:rPr>
              <a:t>面向任务：Batchlet</a:t>
            </a:r>
            <a:endParaRPr lang="en-US" sz="1600" b="0" i="0" dirty="0">
              <a:solidFill>
                <a:srgbClr val="000000"/>
              </a:solidFill>
              <a:latin typeface="Arial" pitchFamily="34" charset="0"/>
              <a:ea typeface="黑体" pitchFamily="49" charset="-122"/>
              <a:cs typeface="Arial" pitchFamily="34" charset="0"/>
            </a:endParaRPr>
          </a:p>
        </p:txBody>
      </p:sp>
      <p:pic>
        <p:nvPicPr>
          <p:cNvPr id="14" name="Picture 13" descr="Build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1" y="2580190"/>
            <a:ext cx="1482350" cy="1854909"/>
          </a:xfrm>
          <a:prstGeom prst="rect">
            <a:avLst/>
          </a:prstGeom>
        </p:spPr>
      </p:pic>
      <p:pic>
        <p:nvPicPr>
          <p:cNvPr id="17" name="Picture 16" descr="DukeWithHelm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750" y="3571860"/>
            <a:ext cx="574381" cy="574381"/>
          </a:xfrm>
          <a:prstGeom prst="rect">
            <a:avLst/>
          </a:prstGeom>
        </p:spPr>
      </p:pic>
    </p:spTree>
    <p:extLst>
      <p:ext uri="{BB962C8B-B14F-4D97-AF65-F5344CB8AC3E}">
        <p14:creationId xmlns:p14="http://schemas.microsoft.com/office/powerpoint/2010/main" val="127332215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381812" y="1268708"/>
            <a:ext cx="4098151" cy="550566"/>
          </a:xfrm>
        </p:spPr>
        <p:txBody>
          <a:bodyPr/>
          <a:lstStyle/>
          <a:p>
            <a:pPr algn="r" defTabSz="914400">
              <a:lnSpc>
                <a:spcPct val="90000"/>
              </a:lnSpc>
              <a:spcBef>
                <a:spcPts val="0"/>
              </a:spcBef>
              <a:spcAft>
                <a:spcPts val="0"/>
              </a:spcAft>
              <a:buNone/>
            </a:pPr>
            <a:r>
              <a:rPr lang="en-US" sz="4400" b="1" i="0" dirty="0" err="1">
                <a:solidFill>
                  <a:srgbClr val="5382A1"/>
                </a:solidFill>
                <a:effectLst>
                  <a:outerShdw blurRad="50800" dist="38100" dir="2700000" algn="tl">
                    <a:srgbClr val="000000">
                      <a:alpha val="25000"/>
                    </a:srgbClr>
                  </a:outerShdw>
                </a:effectLst>
                <a:latin typeface="Arial" pitchFamily="34" charset="0"/>
                <a:ea typeface="黑体" pitchFamily="49" charset="-122"/>
                <a:cs typeface="Arial" pitchFamily="34" charset="0"/>
              </a:rPr>
              <a:t>下载</a:t>
            </a:r>
            <a:endParaRPr lang="en-US" sz="4400" b="1" i="0" dirty="0">
              <a:solidFill>
                <a:srgbClr val="5382A1"/>
              </a:solidFill>
              <a:effectLst>
                <a:outerShdw blurRad="50800" dist="38100" dir="2700000" algn="tl">
                  <a:srgbClr val="000000">
                    <a:alpha val="25000"/>
                  </a:srgbClr>
                </a:outerShdw>
              </a:effectLst>
              <a:latin typeface="Arial" pitchFamily="34" charset="0"/>
              <a:ea typeface="黑体" pitchFamily="49" charset="-122"/>
              <a:cs typeface="Arial" pitchFamily="34" charset="0"/>
            </a:endParaRPr>
          </a:p>
        </p:txBody>
      </p:sp>
      <p:sp>
        <p:nvSpPr>
          <p:cNvPr id="9" name="Title 6"/>
          <p:cNvSpPr txBox="1">
            <a:spLocks/>
          </p:cNvSpPr>
          <p:nvPr/>
        </p:nvSpPr>
        <p:spPr bwMode="auto">
          <a:xfrm>
            <a:off x="3417360" y="1869546"/>
            <a:ext cx="502761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4400" rtl="0" eaLnBrk="1" fontAlgn="base" latinLnBrk="0" hangingPunct="1">
              <a:lnSpc>
                <a:spcPct val="90000"/>
              </a:lnSpc>
              <a:spcBef>
                <a:spcPct val="0"/>
              </a:spcBef>
              <a:spcAft>
                <a:spcPct val="0"/>
              </a:spcAft>
              <a:buNone/>
              <a:defRPr lang="en-US" sz="2800" b="1" kern="1200" dirty="0">
                <a:ln w="0">
                  <a:noFill/>
                </a:ln>
                <a:solidFill>
                  <a:schemeClr val="tx1"/>
                </a:solidFill>
                <a:effectLst/>
                <a:latin typeface="Arial" pitchFamily="34" charset="0"/>
                <a:ea typeface="+mj-ea"/>
                <a:cs typeface="Arial" pitchFamily="34" charset="0"/>
              </a:defRPr>
            </a:lvl1pPr>
            <a:lvl2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2pPr>
            <a:lvl3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3pPr>
            <a:lvl4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4pPr>
            <a:lvl5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5pPr>
            <a:lvl6pPr marL="4572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6pPr>
            <a:lvl7pPr marL="9144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7pPr>
            <a:lvl8pPr marL="13716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8pPr>
            <a:lvl9pPr marL="18288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9pPr>
          </a:lstStyle>
          <a:p>
            <a:pPr algn="r">
              <a:buNone/>
            </a:pPr>
            <a:r>
              <a:rPr lang="en-US" sz="3200" b="0" i="0">
                <a:solidFill>
                  <a:srgbClr val="A3A3A3">
                    <a:lumMod val="50000"/>
                  </a:srgbClr>
                </a:solidFill>
                <a:effectLst>
                  <a:outerShdw blurRad="50800" dist="38100" dir="2700000" algn="tl">
                    <a:srgbClr val="000000">
                      <a:alpha val="25000"/>
                    </a:srgbClr>
                  </a:outerShdw>
                </a:effectLst>
                <a:latin typeface="Arial"/>
                <a:ea typeface="ＭＳ Ｐゴシック"/>
                <a:cs typeface="+mn-cs"/>
              </a:rPr>
              <a:t>JAVA EE 7 SDK</a:t>
            </a:r>
          </a:p>
        </p:txBody>
      </p:sp>
      <p:sp>
        <p:nvSpPr>
          <p:cNvPr id="10" name="Text Placeholder 7"/>
          <p:cNvSpPr>
            <a:spLocks noGrp="1"/>
          </p:cNvSpPr>
          <p:nvPr>
            <p:ph type="body" sz="quarter" idx="13"/>
          </p:nvPr>
        </p:nvSpPr>
        <p:spPr>
          <a:xfrm>
            <a:off x="3314700" y="2368550"/>
            <a:ext cx="5166784" cy="1755775"/>
          </a:xfrm>
        </p:spPr>
        <p:txBody>
          <a:bodyPr/>
          <a:lstStyle/>
          <a:p>
            <a:pPr marL="0" indent="0" algn="r" defTabSz="228600">
              <a:lnSpc>
                <a:spcPct val="120000"/>
              </a:lnSpc>
              <a:spcBef>
                <a:spcPts val="0"/>
              </a:spcBef>
              <a:spcAft>
                <a:spcPts val="0"/>
              </a:spcAft>
              <a:buNone/>
            </a:pPr>
            <a:r>
              <a:rPr lang="en-US" sz="2600" b="0" i="0" dirty="0">
                <a:solidFill>
                  <a:srgbClr val="8BAAC3">
                    <a:lumMod val="75000"/>
                  </a:srgbClr>
                </a:solidFill>
                <a:effectLst>
                  <a:outerShdw blurRad="50800" dist="38100" dir="2700000" algn="tl">
                    <a:srgbClr val="000000">
                      <a:alpha val="25000"/>
                    </a:srgbClr>
                  </a:outerShdw>
                </a:effectLst>
                <a:latin typeface="Arial" pitchFamily="34" charset="0"/>
                <a:ea typeface="黑体" pitchFamily="49" charset="-122"/>
                <a:cs typeface="Arial" pitchFamily="34" charset="0"/>
              </a:rPr>
              <a:t>oracle.com/</a:t>
            </a:r>
            <a:r>
              <a:rPr lang="en-US" sz="2600" b="0" i="0" dirty="0" err="1">
                <a:solidFill>
                  <a:srgbClr val="8BAAC3">
                    <a:lumMod val="75000"/>
                  </a:srgbClr>
                </a:solidFill>
                <a:effectLst>
                  <a:outerShdw blurRad="50800" dist="38100" dir="2700000" algn="tl">
                    <a:srgbClr val="000000">
                      <a:alpha val="25000"/>
                    </a:srgbClr>
                  </a:outerShdw>
                </a:effectLst>
                <a:latin typeface="Arial" pitchFamily="34" charset="0"/>
                <a:ea typeface="黑体" pitchFamily="49" charset="-122"/>
                <a:cs typeface="Arial" pitchFamily="34" charset="0"/>
              </a:rPr>
              <a:t>javaee</a:t>
            </a:r>
            <a:r>
              <a:rPr lang="en-US" sz="1200" b="0" i="0" dirty="0">
                <a:solidFill>
                  <a:srgbClr val="8BAAC3">
                    <a:lumMod val="75000"/>
                  </a:srgbClr>
                </a:solidFill>
                <a:effectLst>
                  <a:outerShdw blurRad="50800" dist="38100" dir="2700000" algn="tl">
                    <a:srgbClr val="000000">
                      <a:alpha val="25000"/>
                    </a:srgbClr>
                  </a:outerShdw>
                </a:effectLst>
                <a:latin typeface="Arial" pitchFamily="34" charset="0"/>
                <a:ea typeface="黑体" pitchFamily="49" charset="-122"/>
                <a:cs typeface="Arial" pitchFamily="34" charset="0"/>
              </a:rPr>
              <a:t> </a:t>
            </a:r>
          </a:p>
          <a:p>
            <a:pPr marL="0" indent="0" algn="r" defTabSz="228600">
              <a:lnSpc>
                <a:spcPct val="120000"/>
              </a:lnSpc>
              <a:spcBef>
                <a:spcPts val="0"/>
              </a:spcBef>
              <a:spcAft>
                <a:spcPts val="0"/>
              </a:spcAft>
              <a:buNone/>
            </a:pPr>
            <a:endParaRPr lang="en-US" sz="1000" dirty="0" smtClean="0">
              <a:solidFill>
                <a:schemeClr val="bg1">
                  <a:lumMod val="95000"/>
                </a:schemeClr>
              </a:solidFill>
              <a:latin typeface="Arial" pitchFamily="34" charset="0"/>
              <a:ea typeface="黑体" pitchFamily="49" charset="-122"/>
              <a:cs typeface="Arial" pitchFamily="34" charset="0"/>
            </a:endParaRPr>
          </a:p>
          <a:p>
            <a:pPr marL="0" indent="0" algn="r" defTabSz="228600">
              <a:lnSpc>
                <a:spcPct val="120000"/>
              </a:lnSpc>
              <a:spcBef>
                <a:spcPts val="0"/>
              </a:spcBef>
              <a:spcAft>
                <a:spcPts val="0"/>
              </a:spcAft>
              <a:buNone/>
            </a:pPr>
            <a:r>
              <a:rPr lang="en-US" sz="2000" b="1" i="0" dirty="0" err="1">
                <a:solidFill>
                  <a:srgbClr val="A3A3A3">
                    <a:lumMod val="50000"/>
                  </a:srgbClr>
                </a:solidFill>
                <a:effectLst>
                  <a:outerShdw blurRad="50800" dist="38100" dir="2700000" algn="tl">
                    <a:srgbClr val="000000">
                      <a:alpha val="25000"/>
                    </a:srgbClr>
                  </a:outerShdw>
                </a:effectLst>
                <a:latin typeface="Arial" pitchFamily="34" charset="0"/>
                <a:ea typeface="黑体" pitchFamily="49" charset="-122"/>
                <a:cs typeface="Arial" pitchFamily="34" charset="0"/>
              </a:rPr>
              <a:t>GlassFish</a:t>
            </a:r>
            <a:r>
              <a:rPr lang="en-US" sz="2000" b="1" i="0" dirty="0">
                <a:solidFill>
                  <a:srgbClr val="A3A3A3">
                    <a:lumMod val="50000"/>
                  </a:srgbClr>
                </a:solidFill>
                <a:effectLst>
                  <a:outerShdw blurRad="50800" dist="38100" dir="2700000" algn="tl">
                    <a:srgbClr val="000000">
                      <a:alpha val="25000"/>
                    </a:srgbClr>
                  </a:outerShdw>
                </a:effectLst>
                <a:latin typeface="Arial" pitchFamily="34" charset="0"/>
                <a:ea typeface="黑体" pitchFamily="49" charset="-122"/>
                <a:cs typeface="Arial" pitchFamily="34" charset="0"/>
              </a:rPr>
              <a:t> 4.0</a:t>
            </a:r>
          </a:p>
          <a:p>
            <a:pPr marL="0" indent="0" algn="r" defTabSz="228600">
              <a:lnSpc>
                <a:spcPct val="120000"/>
              </a:lnSpc>
              <a:spcBef>
                <a:spcPts val="0"/>
              </a:spcBef>
              <a:spcAft>
                <a:spcPts val="0"/>
              </a:spcAft>
              <a:buNone/>
            </a:pPr>
            <a:r>
              <a:rPr lang="en-US" sz="1800" b="0" i="0" dirty="0" err="1">
                <a:solidFill>
                  <a:srgbClr val="A3A3A3">
                    <a:lumMod val="50000"/>
                  </a:srgbClr>
                </a:solidFill>
                <a:effectLst>
                  <a:outerShdw blurRad="50800" dist="38100" dir="2700000" algn="tl">
                    <a:srgbClr val="000000">
                      <a:alpha val="25000"/>
                    </a:srgbClr>
                  </a:outerShdw>
                </a:effectLst>
                <a:latin typeface="Arial" pitchFamily="34" charset="0"/>
                <a:ea typeface="黑体" pitchFamily="49" charset="-122"/>
                <a:cs typeface="Arial" pitchFamily="34" charset="0"/>
              </a:rPr>
              <a:t>完整平台或</a:t>
            </a:r>
            <a:r>
              <a:rPr lang="en-US" sz="1800" b="0" i="0" dirty="0">
                <a:solidFill>
                  <a:srgbClr val="A3A3A3">
                    <a:lumMod val="50000"/>
                  </a:srgbClr>
                </a:solidFill>
                <a:effectLst>
                  <a:outerShdw blurRad="50800" dist="38100" dir="2700000" algn="tl">
                    <a:srgbClr val="000000">
                      <a:alpha val="25000"/>
                    </a:srgbClr>
                  </a:outerShdw>
                </a:effectLst>
                <a:latin typeface="Arial" pitchFamily="34" charset="0"/>
                <a:ea typeface="黑体" pitchFamily="49" charset="-122"/>
                <a:cs typeface="Arial" pitchFamily="34" charset="0"/>
              </a:rPr>
              <a:t> Web Profile</a:t>
            </a:r>
          </a:p>
          <a:p>
            <a:pPr marL="0" indent="0" algn="r" defTabSz="228600">
              <a:lnSpc>
                <a:spcPct val="120000"/>
              </a:lnSpc>
              <a:spcBef>
                <a:spcPts val="0"/>
              </a:spcBef>
              <a:spcAft>
                <a:spcPts val="0"/>
              </a:spcAft>
              <a:buNone/>
            </a:pPr>
            <a:r>
              <a:rPr lang="en-US" sz="2000" b="0" i="0" dirty="0">
                <a:solidFill>
                  <a:srgbClr val="8BAAC3">
                    <a:lumMod val="75000"/>
                  </a:srgbClr>
                </a:solidFill>
                <a:effectLst>
                  <a:outerShdw blurRad="50800" dist="38100" dir="2700000" algn="tl">
                    <a:srgbClr val="000000">
                      <a:alpha val="25000"/>
                    </a:srgbClr>
                  </a:outerShdw>
                </a:effectLst>
                <a:latin typeface="Arial" pitchFamily="34" charset="0"/>
                <a:ea typeface="黑体" pitchFamily="49" charset="-122"/>
                <a:cs typeface="Arial" pitchFamily="34" charset="0"/>
              </a:rPr>
              <a:t>glassfish.org</a:t>
            </a:r>
          </a:p>
        </p:txBody>
      </p:sp>
      <p:pic>
        <p:nvPicPr>
          <p:cNvPr id="19458" name="Picture 2" descr="http://duke.kenai.com/motorcycle/EasyRidinDuke4.png"/>
          <p:cNvPicPr>
            <a:picLocks noChangeAspect="1" noChangeArrowheads="1"/>
          </p:cNvPicPr>
          <p:nvPr/>
        </p:nvPicPr>
        <p:blipFill>
          <a:blip r:embed="rId3"/>
          <a:srcRect/>
          <a:stretch>
            <a:fillRect/>
          </a:stretch>
        </p:blipFill>
        <p:spPr bwMode="auto">
          <a:xfrm>
            <a:off x="712952" y="637357"/>
            <a:ext cx="3497098" cy="3659201"/>
          </a:xfrm>
          <a:prstGeom prst="rect">
            <a:avLst/>
          </a:prstGeom>
          <a:noFill/>
        </p:spPr>
      </p:pic>
    </p:spTree>
    <p:extLst>
      <p:ext uri="{BB962C8B-B14F-4D97-AF65-F5344CB8AC3E}">
        <p14:creationId xmlns:p14="http://schemas.microsoft.com/office/powerpoint/2010/main" val="1917927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dissolve">
                                      <p:cBhvr>
                                        <p:cTn id="11" dur="500"/>
                                        <p:tgtEl>
                                          <p:spTgt spid="10">
                                            <p:txEl>
                                              <p:pRg st="2" end="2"/>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10">
                                            <p:txEl>
                                              <p:pRg st="3" end="3"/>
                                            </p:txEl>
                                          </p:spTgt>
                                        </p:tgtEl>
                                        <p:attrNameLst>
                                          <p:attrName>style.visibility</p:attrName>
                                        </p:attrNameLst>
                                      </p:cBhvr>
                                      <p:to>
                                        <p:strVal val="visible"/>
                                      </p:to>
                                    </p:set>
                                    <p:animEffect transition="in" filter="dissolve">
                                      <p:cBhvr>
                                        <p:cTn id="14" dur="500"/>
                                        <p:tgtEl>
                                          <p:spTgt spid="10">
                                            <p:txEl>
                                              <p:pRg st="3" end="3"/>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dissolve">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838572" y="1060704"/>
            <a:ext cx="7551551" cy="2222602"/>
            <a:chOff x="838572" y="1060704"/>
            <a:chExt cx="7551551" cy="2222602"/>
          </a:xfrm>
        </p:grpSpPr>
        <p:sp>
          <p:nvSpPr>
            <p:cNvPr id="47" name="Freeform 15"/>
            <p:cNvSpPr>
              <a:spLocks/>
            </p:cNvSpPr>
            <p:nvPr/>
          </p:nvSpPr>
          <p:spPr bwMode="gray">
            <a:xfrm>
              <a:off x="838572" y="1060704"/>
              <a:ext cx="3405172" cy="2222602"/>
            </a:xfrm>
            <a:custGeom>
              <a:avLst/>
              <a:gdLst>
                <a:gd name="T0" fmla="*/ 1557 w 1557"/>
                <a:gd name="T1" fmla="*/ 54 h 1385"/>
                <a:gd name="T2" fmla="*/ 1023 w 1557"/>
                <a:gd name="T3" fmla="*/ 1234 h 1385"/>
                <a:gd name="T4" fmla="*/ 66 w 1557"/>
                <a:gd name="T5" fmla="*/ 1385 h 1385"/>
                <a:gd name="T6" fmla="*/ 0 w 1557"/>
                <a:gd name="T7" fmla="*/ 938 h 1385"/>
                <a:gd name="T8" fmla="*/ 1041 w 1557"/>
                <a:gd name="T9" fmla="*/ 0 h 1385"/>
                <a:gd name="T10" fmla="*/ 1557 w 1557"/>
                <a:gd name="T11" fmla="*/ 54 h 1385"/>
                <a:gd name="T12" fmla="*/ 0 60000 65536"/>
                <a:gd name="T13" fmla="*/ 0 60000 65536"/>
                <a:gd name="T14" fmla="*/ 0 60000 65536"/>
                <a:gd name="T15" fmla="*/ 0 60000 65536"/>
                <a:gd name="T16" fmla="*/ 0 60000 65536"/>
                <a:gd name="T17" fmla="*/ 0 60000 65536"/>
                <a:gd name="T18" fmla="*/ 0 w 1557"/>
                <a:gd name="T19" fmla="*/ 0 h 1385"/>
                <a:gd name="T20" fmla="*/ 1557 w 1557"/>
                <a:gd name="T21" fmla="*/ 1385 h 1385"/>
                <a:gd name="connsiteX0" fmla="*/ 10000 w 10000"/>
                <a:gd name="connsiteY0" fmla="*/ 390 h 10000"/>
                <a:gd name="connsiteX1" fmla="*/ 6645 w 10000"/>
                <a:gd name="connsiteY1" fmla="*/ 9315 h 10000"/>
                <a:gd name="connsiteX2" fmla="*/ 424 w 10000"/>
                <a:gd name="connsiteY2" fmla="*/ 10000 h 10000"/>
                <a:gd name="connsiteX3" fmla="*/ 0 w 10000"/>
                <a:gd name="connsiteY3" fmla="*/ 6773 h 10000"/>
                <a:gd name="connsiteX4" fmla="*/ 6686 w 10000"/>
                <a:gd name="connsiteY4" fmla="*/ 0 h 10000"/>
                <a:gd name="connsiteX5" fmla="*/ 10000 w 10000"/>
                <a:gd name="connsiteY5" fmla="*/ 390 h 10000"/>
                <a:gd name="connsiteX0" fmla="*/ 9699 w 9699"/>
                <a:gd name="connsiteY0" fmla="*/ 187 h 10000"/>
                <a:gd name="connsiteX1" fmla="*/ 6645 w 9699"/>
                <a:gd name="connsiteY1" fmla="*/ 9315 h 10000"/>
                <a:gd name="connsiteX2" fmla="*/ 424 w 9699"/>
                <a:gd name="connsiteY2" fmla="*/ 10000 h 10000"/>
                <a:gd name="connsiteX3" fmla="*/ 0 w 9699"/>
                <a:gd name="connsiteY3" fmla="*/ 6773 h 10000"/>
                <a:gd name="connsiteX4" fmla="*/ 6686 w 9699"/>
                <a:gd name="connsiteY4" fmla="*/ 0 h 10000"/>
                <a:gd name="connsiteX5" fmla="*/ 9699 w 9699"/>
                <a:gd name="connsiteY5" fmla="*/ 187 h 10000"/>
                <a:gd name="connsiteX0" fmla="*/ 10000 w 10000"/>
                <a:gd name="connsiteY0" fmla="*/ 187 h 10541"/>
                <a:gd name="connsiteX1" fmla="*/ 6851 w 10000"/>
                <a:gd name="connsiteY1" fmla="*/ 9315 h 10541"/>
                <a:gd name="connsiteX2" fmla="*/ 824 w 10000"/>
                <a:gd name="connsiteY2" fmla="*/ 10541 h 10541"/>
                <a:gd name="connsiteX3" fmla="*/ 0 w 10000"/>
                <a:gd name="connsiteY3" fmla="*/ 6773 h 10541"/>
                <a:gd name="connsiteX4" fmla="*/ 6893 w 10000"/>
                <a:gd name="connsiteY4" fmla="*/ 0 h 10541"/>
                <a:gd name="connsiteX5" fmla="*/ 10000 w 10000"/>
                <a:gd name="connsiteY5" fmla="*/ 187 h 10541"/>
                <a:gd name="connsiteX0" fmla="*/ 10000 w 10000"/>
                <a:gd name="connsiteY0" fmla="*/ 1736 h 12090"/>
                <a:gd name="connsiteX1" fmla="*/ 6851 w 10000"/>
                <a:gd name="connsiteY1" fmla="*/ 10864 h 12090"/>
                <a:gd name="connsiteX2" fmla="*/ 824 w 10000"/>
                <a:gd name="connsiteY2" fmla="*/ 12090 h 12090"/>
                <a:gd name="connsiteX3" fmla="*/ 0 w 10000"/>
                <a:gd name="connsiteY3" fmla="*/ 8322 h 12090"/>
                <a:gd name="connsiteX4" fmla="*/ 8514 w 10000"/>
                <a:gd name="connsiteY4" fmla="*/ 0 h 12090"/>
                <a:gd name="connsiteX5" fmla="*/ 10000 w 10000"/>
                <a:gd name="connsiteY5" fmla="*/ 1736 h 1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2090">
                  <a:moveTo>
                    <a:pt x="10000" y="1736"/>
                  </a:moveTo>
                  <a:lnTo>
                    <a:pt x="6851" y="10864"/>
                  </a:lnTo>
                  <a:lnTo>
                    <a:pt x="824" y="12090"/>
                  </a:lnTo>
                  <a:cubicBezTo>
                    <a:pt x="679" y="11014"/>
                    <a:pt x="145" y="9398"/>
                    <a:pt x="0" y="8322"/>
                  </a:cubicBezTo>
                  <a:lnTo>
                    <a:pt x="8514" y="0"/>
                  </a:lnTo>
                  <a:lnTo>
                    <a:pt x="10000" y="1736"/>
                  </a:lnTo>
                  <a:close/>
                </a:path>
              </a:pathLst>
            </a:custGeom>
            <a:gradFill flip="none" rotWithShape="1">
              <a:gsLst>
                <a:gs pos="0">
                  <a:schemeClr val="accent1"/>
                </a:gs>
                <a:gs pos="100000">
                  <a:srgbClr val="FFFFFF"/>
                </a:gs>
              </a:gsLst>
              <a:lin ang="2220000" scaled="0"/>
              <a:tileRect/>
            </a:gradFill>
            <a:ln w="19050">
              <a:noFill/>
              <a:miter lim="800000"/>
              <a:headEnd/>
              <a:tailEnd/>
            </a:ln>
          </p:spPr>
          <p:txBody>
            <a:bodyPr wrap="none" anchor="ctr"/>
            <a:lstStyle/>
            <a:p>
              <a:endParaRPr lang="en-US" dirty="0" smtClean="0">
                <a:ea typeface="黑体" pitchFamily="49" charset="-122"/>
                <a:cs typeface="Arial" pitchFamily="34" charset="0"/>
              </a:endParaRPr>
            </a:p>
            <a:p>
              <a:endParaRPr lang="en-US" dirty="0">
                <a:ea typeface="黑体" pitchFamily="49" charset="-122"/>
                <a:cs typeface="Arial" pitchFamily="34" charset="0"/>
              </a:endParaRPr>
            </a:p>
            <a:p>
              <a:endParaRPr lang="en-US" dirty="0" smtClean="0">
                <a:ea typeface="黑体" pitchFamily="49" charset="-122"/>
                <a:cs typeface="Arial" pitchFamily="34" charset="0"/>
              </a:endParaRPr>
            </a:p>
            <a:p>
              <a:endParaRPr lang="en-US" dirty="0">
                <a:ea typeface="黑体" pitchFamily="49" charset="-122"/>
                <a:cs typeface="Arial" pitchFamily="34" charset="0"/>
              </a:endParaRPr>
            </a:p>
            <a:p>
              <a:endParaRPr lang="en-US" dirty="0">
                <a:ea typeface="黑体" pitchFamily="49" charset="-122"/>
                <a:cs typeface="Arial" pitchFamily="34" charset="0"/>
              </a:endParaRPr>
            </a:p>
          </p:txBody>
        </p:sp>
        <p:sp>
          <p:nvSpPr>
            <p:cNvPr id="51" name="Freeform 15"/>
            <p:cNvSpPr>
              <a:spLocks/>
            </p:cNvSpPr>
            <p:nvPr/>
          </p:nvSpPr>
          <p:spPr bwMode="gray">
            <a:xfrm flipH="1">
              <a:off x="4984951" y="1060704"/>
              <a:ext cx="3405172" cy="2222602"/>
            </a:xfrm>
            <a:custGeom>
              <a:avLst/>
              <a:gdLst>
                <a:gd name="T0" fmla="*/ 1557 w 1557"/>
                <a:gd name="T1" fmla="*/ 54 h 1385"/>
                <a:gd name="T2" fmla="*/ 1023 w 1557"/>
                <a:gd name="T3" fmla="*/ 1234 h 1385"/>
                <a:gd name="T4" fmla="*/ 66 w 1557"/>
                <a:gd name="T5" fmla="*/ 1385 h 1385"/>
                <a:gd name="T6" fmla="*/ 0 w 1557"/>
                <a:gd name="T7" fmla="*/ 938 h 1385"/>
                <a:gd name="T8" fmla="*/ 1041 w 1557"/>
                <a:gd name="T9" fmla="*/ 0 h 1385"/>
                <a:gd name="T10" fmla="*/ 1557 w 1557"/>
                <a:gd name="T11" fmla="*/ 54 h 1385"/>
                <a:gd name="T12" fmla="*/ 0 60000 65536"/>
                <a:gd name="T13" fmla="*/ 0 60000 65536"/>
                <a:gd name="T14" fmla="*/ 0 60000 65536"/>
                <a:gd name="T15" fmla="*/ 0 60000 65536"/>
                <a:gd name="T16" fmla="*/ 0 60000 65536"/>
                <a:gd name="T17" fmla="*/ 0 60000 65536"/>
                <a:gd name="T18" fmla="*/ 0 w 1557"/>
                <a:gd name="T19" fmla="*/ 0 h 1385"/>
                <a:gd name="T20" fmla="*/ 1557 w 1557"/>
                <a:gd name="T21" fmla="*/ 1385 h 1385"/>
                <a:gd name="connsiteX0" fmla="*/ 10000 w 10000"/>
                <a:gd name="connsiteY0" fmla="*/ 390 h 10000"/>
                <a:gd name="connsiteX1" fmla="*/ 6645 w 10000"/>
                <a:gd name="connsiteY1" fmla="*/ 9315 h 10000"/>
                <a:gd name="connsiteX2" fmla="*/ 424 w 10000"/>
                <a:gd name="connsiteY2" fmla="*/ 10000 h 10000"/>
                <a:gd name="connsiteX3" fmla="*/ 0 w 10000"/>
                <a:gd name="connsiteY3" fmla="*/ 6773 h 10000"/>
                <a:gd name="connsiteX4" fmla="*/ 6686 w 10000"/>
                <a:gd name="connsiteY4" fmla="*/ 0 h 10000"/>
                <a:gd name="connsiteX5" fmla="*/ 10000 w 10000"/>
                <a:gd name="connsiteY5" fmla="*/ 390 h 10000"/>
                <a:gd name="connsiteX0" fmla="*/ 9699 w 9699"/>
                <a:gd name="connsiteY0" fmla="*/ 187 h 10000"/>
                <a:gd name="connsiteX1" fmla="*/ 6645 w 9699"/>
                <a:gd name="connsiteY1" fmla="*/ 9315 h 10000"/>
                <a:gd name="connsiteX2" fmla="*/ 424 w 9699"/>
                <a:gd name="connsiteY2" fmla="*/ 10000 h 10000"/>
                <a:gd name="connsiteX3" fmla="*/ 0 w 9699"/>
                <a:gd name="connsiteY3" fmla="*/ 6773 h 10000"/>
                <a:gd name="connsiteX4" fmla="*/ 6686 w 9699"/>
                <a:gd name="connsiteY4" fmla="*/ 0 h 10000"/>
                <a:gd name="connsiteX5" fmla="*/ 9699 w 9699"/>
                <a:gd name="connsiteY5" fmla="*/ 187 h 10000"/>
                <a:gd name="connsiteX0" fmla="*/ 10000 w 10000"/>
                <a:gd name="connsiteY0" fmla="*/ 187 h 10541"/>
                <a:gd name="connsiteX1" fmla="*/ 6851 w 10000"/>
                <a:gd name="connsiteY1" fmla="*/ 9315 h 10541"/>
                <a:gd name="connsiteX2" fmla="*/ 824 w 10000"/>
                <a:gd name="connsiteY2" fmla="*/ 10541 h 10541"/>
                <a:gd name="connsiteX3" fmla="*/ 0 w 10000"/>
                <a:gd name="connsiteY3" fmla="*/ 6773 h 10541"/>
                <a:gd name="connsiteX4" fmla="*/ 6893 w 10000"/>
                <a:gd name="connsiteY4" fmla="*/ 0 h 10541"/>
                <a:gd name="connsiteX5" fmla="*/ 10000 w 10000"/>
                <a:gd name="connsiteY5" fmla="*/ 187 h 10541"/>
                <a:gd name="connsiteX0" fmla="*/ 10000 w 10000"/>
                <a:gd name="connsiteY0" fmla="*/ 1736 h 12090"/>
                <a:gd name="connsiteX1" fmla="*/ 6851 w 10000"/>
                <a:gd name="connsiteY1" fmla="*/ 10864 h 12090"/>
                <a:gd name="connsiteX2" fmla="*/ 824 w 10000"/>
                <a:gd name="connsiteY2" fmla="*/ 12090 h 12090"/>
                <a:gd name="connsiteX3" fmla="*/ 0 w 10000"/>
                <a:gd name="connsiteY3" fmla="*/ 8322 h 12090"/>
                <a:gd name="connsiteX4" fmla="*/ 8514 w 10000"/>
                <a:gd name="connsiteY4" fmla="*/ 0 h 12090"/>
                <a:gd name="connsiteX5" fmla="*/ 10000 w 10000"/>
                <a:gd name="connsiteY5" fmla="*/ 1736 h 1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2090">
                  <a:moveTo>
                    <a:pt x="10000" y="1736"/>
                  </a:moveTo>
                  <a:lnTo>
                    <a:pt x="6851" y="10864"/>
                  </a:lnTo>
                  <a:lnTo>
                    <a:pt x="824" y="12090"/>
                  </a:lnTo>
                  <a:cubicBezTo>
                    <a:pt x="679" y="11014"/>
                    <a:pt x="145" y="9398"/>
                    <a:pt x="0" y="8322"/>
                  </a:cubicBezTo>
                  <a:lnTo>
                    <a:pt x="8514" y="0"/>
                  </a:lnTo>
                  <a:lnTo>
                    <a:pt x="10000" y="1736"/>
                  </a:lnTo>
                  <a:close/>
                </a:path>
              </a:pathLst>
            </a:custGeom>
            <a:gradFill flip="none" rotWithShape="1">
              <a:gsLst>
                <a:gs pos="0">
                  <a:schemeClr val="accent1"/>
                </a:gs>
                <a:gs pos="100000">
                  <a:srgbClr val="FFFFFF"/>
                </a:gs>
              </a:gsLst>
              <a:lin ang="2220000" scaled="0"/>
              <a:tileRect/>
            </a:gradFill>
            <a:ln w="19050">
              <a:noFill/>
              <a:miter lim="800000"/>
              <a:headEnd/>
              <a:tailEnd/>
            </a:ln>
          </p:spPr>
          <p:txBody>
            <a:bodyPr wrap="none" anchor="ctr"/>
            <a:lstStyle/>
            <a:p>
              <a:endParaRPr lang="en-US" dirty="0" smtClean="0">
                <a:ea typeface="黑体" pitchFamily="49" charset="-122"/>
                <a:cs typeface="Arial" pitchFamily="34" charset="0"/>
              </a:endParaRPr>
            </a:p>
            <a:p>
              <a:endParaRPr lang="en-US" dirty="0">
                <a:ea typeface="黑体" pitchFamily="49" charset="-122"/>
                <a:cs typeface="Arial" pitchFamily="34" charset="0"/>
              </a:endParaRPr>
            </a:p>
            <a:p>
              <a:endParaRPr lang="en-US" dirty="0" smtClean="0">
                <a:ea typeface="黑体" pitchFamily="49" charset="-122"/>
                <a:cs typeface="Arial" pitchFamily="34" charset="0"/>
              </a:endParaRPr>
            </a:p>
            <a:p>
              <a:endParaRPr lang="en-US" dirty="0">
                <a:ea typeface="黑体" pitchFamily="49" charset="-122"/>
                <a:cs typeface="Arial" pitchFamily="34" charset="0"/>
              </a:endParaRPr>
            </a:p>
            <a:p>
              <a:endParaRPr lang="en-US" dirty="0">
                <a:ea typeface="黑体" pitchFamily="49" charset="-122"/>
                <a:cs typeface="Arial" pitchFamily="34" charset="0"/>
              </a:endParaRPr>
            </a:p>
          </p:txBody>
        </p:sp>
      </p:grpSp>
      <p:sp>
        <p:nvSpPr>
          <p:cNvPr id="4" name="Pentagon 3"/>
          <p:cNvSpPr/>
          <p:nvPr/>
        </p:nvSpPr>
        <p:spPr>
          <a:xfrm rot="5400000">
            <a:off x="3486532" y="1298492"/>
            <a:ext cx="2270107" cy="2549710"/>
          </a:xfrm>
          <a:custGeom>
            <a:avLst/>
            <a:gdLst>
              <a:gd name="connsiteX0" fmla="*/ 0 w 1857375"/>
              <a:gd name="connsiteY0" fmla="*/ 0 h 1841498"/>
              <a:gd name="connsiteX1" fmla="*/ 1295147 w 1857375"/>
              <a:gd name="connsiteY1" fmla="*/ 0 h 1841498"/>
              <a:gd name="connsiteX2" fmla="*/ 1857375 w 1857375"/>
              <a:gd name="connsiteY2" fmla="*/ 920749 h 1841498"/>
              <a:gd name="connsiteX3" fmla="*/ 1295147 w 1857375"/>
              <a:gd name="connsiteY3" fmla="*/ 1841498 h 1841498"/>
              <a:gd name="connsiteX4" fmla="*/ 0 w 1857375"/>
              <a:gd name="connsiteY4" fmla="*/ 1841498 h 1841498"/>
              <a:gd name="connsiteX5" fmla="*/ 0 w 1857375"/>
              <a:gd name="connsiteY5" fmla="*/ 0 h 1841498"/>
              <a:gd name="connsiteX0" fmla="*/ 0 w 1857375"/>
              <a:gd name="connsiteY0" fmla="*/ 0 h 1841498"/>
              <a:gd name="connsiteX1" fmla="*/ 1295147 w 1857375"/>
              <a:gd name="connsiteY1" fmla="*/ 0 h 1841498"/>
              <a:gd name="connsiteX2" fmla="*/ 1857375 w 1857375"/>
              <a:gd name="connsiteY2" fmla="*/ 920749 h 1841498"/>
              <a:gd name="connsiteX3" fmla="*/ 1295147 w 1857375"/>
              <a:gd name="connsiteY3" fmla="*/ 1841498 h 1841498"/>
              <a:gd name="connsiteX4" fmla="*/ 3 w 1857375"/>
              <a:gd name="connsiteY4" fmla="*/ 1354665 h 1841498"/>
              <a:gd name="connsiteX5" fmla="*/ 0 w 1857375"/>
              <a:gd name="connsiteY5" fmla="*/ 0 h 1841498"/>
              <a:gd name="connsiteX0" fmla="*/ 31750 w 1857372"/>
              <a:gd name="connsiteY0" fmla="*/ 391584 h 1841498"/>
              <a:gd name="connsiteX1" fmla="*/ 1295144 w 1857372"/>
              <a:gd name="connsiteY1" fmla="*/ 0 h 1841498"/>
              <a:gd name="connsiteX2" fmla="*/ 1857372 w 1857372"/>
              <a:gd name="connsiteY2" fmla="*/ 920749 h 1841498"/>
              <a:gd name="connsiteX3" fmla="*/ 1295144 w 1857372"/>
              <a:gd name="connsiteY3" fmla="*/ 1841498 h 1841498"/>
              <a:gd name="connsiteX4" fmla="*/ 0 w 1857372"/>
              <a:gd name="connsiteY4" fmla="*/ 1354665 h 1841498"/>
              <a:gd name="connsiteX5" fmla="*/ 31750 w 1857372"/>
              <a:gd name="connsiteY5" fmla="*/ 391584 h 1841498"/>
              <a:gd name="connsiteX0" fmla="*/ 0 w 1825622"/>
              <a:gd name="connsiteY0" fmla="*/ 391584 h 1841498"/>
              <a:gd name="connsiteX1" fmla="*/ 1263394 w 1825622"/>
              <a:gd name="connsiteY1" fmla="*/ 0 h 1841498"/>
              <a:gd name="connsiteX2" fmla="*/ 1825622 w 1825622"/>
              <a:gd name="connsiteY2" fmla="*/ 920749 h 1841498"/>
              <a:gd name="connsiteX3" fmla="*/ 1263394 w 1825622"/>
              <a:gd name="connsiteY3" fmla="*/ 1841498 h 1841498"/>
              <a:gd name="connsiteX4" fmla="*/ 63500 w 1825622"/>
              <a:gd name="connsiteY4" fmla="*/ 1144208 h 1841498"/>
              <a:gd name="connsiteX5" fmla="*/ 0 w 1825622"/>
              <a:gd name="connsiteY5" fmla="*/ 391584 h 1841498"/>
              <a:gd name="connsiteX0" fmla="*/ 0 w 1783288"/>
              <a:gd name="connsiteY0" fmla="*/ 540658 h 1841498"/>
              <a:gd name="connsiteX1" fmla="*/ 1221060 w 1783288"/>
              <a:gd name="connsiteY1" fmla="*/ 0 h 1841498"/>
              <a:gd name="connsiteX2" fmla="*/ 1783288 w 1783288"/>
              <a:gd name="connsiteY2" fmla="*/ 920749 h 1841498"/>
              <a:gd name="connsiteX3" fmla="*/ 1221060 w 1783288"/>
              <a:gd name="connsiteY3" fmla="*/ 1841498 h 1841498"/>
              <a:gd name="connsiteX4" fmla="*/ 21166 w 1783288"/>
              <a:gd name="connsiteY4" fmla="*/ 1144208 h 1841498"/>
              <a:gd name="connsiteX5" fmla="*/ 0 w 1783288"/>
              <a:gd name="connsiteY5" fmla="*/ 540658 h 1841498"/>
              <a:gd name="connsiteX0" fmla="*/ 0 w 1762122"/>
              <a:gd name="connsiteY0" fmla="*/ 672194 h 1841498"/>
              <a:gd name="connsiteX1" fmla="*/ 1199894 w 1762122"/>
              <a:gd name="connsiteY1" fmla="*/ 0 h 1841498"/>
              <a:gd name="connsiteX2" fmla="*/ 1762122 w 1762122"/>
              <a:gd name="connsiteY2" fmla="*/ 920749 h 1841498"/>
              <a:gd name="connsiteX3" fmla="*/ 1199894 w 1762122"/>
              <a:gd name="connsiteY3" fmla="*/ 1841498 h 1841498"/>
              <a:gd name="connsiteX4" fmla="*/ 0 w 1762122"/>
              <a:gd name="connsiteY4" fmla="*/ 1144208 h 1841498"/>
              <a:gd name="connsiteX5" fmla="*/ 0 w 1762122"/>
              <a:gd name="connsiteY5" fmla="*/ 672194 h 1841498"/>
              <a:gd name="connsiteX0" fmla="*/ 0 w 1619693"/>
              <a:gd name="connsiteY0" fmla="*/ 672194 h 1841498"/>
              <a:gd name="connsiteX1" fmla="*/ 1199894 w 1619693"/>
              <a:gd name="connsiteY1" fmla="*/ 0 h 1841498"/>
              <a:gd name="connsiteX2" fmla="*/ 1619693 w 1619693"/>
              <a:gd name="connsiteY2" fmla="*/ 928087 h 1841498"/>
              <a:gd name="connsiteX3" fmla="*/ 1199894 w 1619693"/>
              <a:gd name="connsiteY3" fmla="*/ 1841498 h 1841498"/>
              <a:gd name="connsiteX4" fmla="*/ 0 w 1619693"/>
              <a:gd name="connsiteY4" fmla="*/ 1144208 h 1841498"/>
              <a:gd name="connsiteX5" fmla="*/ 0 w 1619693"/>
              <a:gd name="connsiteY5" fmla="*/ 672194 h 18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693" h="1841498">
                <a:moveTo>
                  <a:pt x="0" y="672194"/>
                </a:moveTo>
                <a:lnTo>
                  <a:pt x="1199894" y="0"/>
                </a:lnTo>
                <a:lnTo>
                  <a:pt x="1619693" y="928087"/>
                </a:lnTo>
                <a:lnTo>
                  <a:pt x="1199894" y="1841498"/>
                </a:lnTo>
                <a:lnTo>
                  <a:pt x="0" y="1144208"/>
                </a:lnTo>
                <a:lnTo>
                  <a:pt x="0" y="672194"/>
                </a:lnTo>
                <a:close/>
              </a:path>
            </a:pathLst>
          </a:custGeom>
          <a:gradFill flip="none" rotWithShape="1">
            <a:gsLst>
              <a:gs pos="0">
                <a:schemeClr val="accent1"/>
              </a:gs>
              <a:gs pos="100000">
                <a:srgbClr val="FFFFFF"/>
              </a:gs>
            </a:gsLst>
            <a:lin ang="8340000" scaled="0"/>
            <a:tileRect/>
          </a:gradFill>
          <a:ln w="19050">
            <a:noFill/>
            <a:miter lim="800000"/>
            <a:headEnd/>
            <a:tailEnd/>
          </a:ln>
        </p:spPr>
        <p:txBody>
          <a:bodyPr wrap="none" anchor="ctr"/>
          <a:lstStyle/>
          <a:p>
            <a:endParaRPr lang="en-US" dirty="0">
              <a:solidFill>
                <a:schemeClr val="tx1"/>
              </a:solidFill>
              <a:ea typeface="黑体" pitchFamily="49" charset="-122"/>
              <a:cs typeface="Arial" pitchFamily="34" charset="0"/>
            </a:endParaRPr>
          </a:p>
        </p:txBody>
      </p:sp>
      <p:sp>
        <p:nvSpPr>
          <p:cNvPr id="72709" name="Rectangle 11"/>
          <p:cNvSpPr>
            <a:spLocks noGrp="1" noChangeArrowheads="1"/>
          </p:cNvSpPr>
          <p:nvPr>
            <p:ph type="title"/>
          </p:nvPr>
        </p:nvSpPr>
        <p:spPr/>
        <p:txBody>
          <a:bodyPr/>
          <a:lstStyle/>
          <a:p>
            <a:pPr algn="l">
              <a:lnSpc>
                <a:spcPct val="90000"/>
              </a:lnSpc>
              <a:spcBef>
                <a:spcPts val="0"/>
              </a:spcBef>
              <a:spcAft>
                <a:spcPts val="0"/>
              </a:spcAft>
              <a:buNone/>
            </a:pPr>
            <a:r>
              <a:rPr lang="en-US" sz="2800" b="1" i="0" dirty="0">
                <a:solidFill>
                  <a:srgbClr val="000000"/>
                </a:solidFill>
                <a:latin typeface="Arial" pitchFamily="34" charset="0"/>
                <a:ea typeface="黑体" pitchFamily="49" charset="-122"/>
                <a:cs typeface="Arial" pitchFamily="34" charset="0"/>
              </a:rPr>
              <a:t>Java EE 7 </a:t>
            </a:r>
            <a:r>
              <a:rPr lang="en-US" sz="2800" b="1" i="0" dirty="0" err="1">
                <a:solidFill>
                  <a:srgbClr val="000000"/>
                </a:solidFill>
                <a:latin typeface="Arial" pitchFamily="34" charset="0"/>
                <a:ea typeface="黑体" pitchFamily="49" charset="-122"/>
                <a:cs typeface="Arial" pitchFamily="34" charset="0"/>
              </a:rPr>
              <a:t>主题</a:t>
            </a:r>
            <a:endParaRPr lang="en-US" sz="2800" b="1" i="0" dirty="0">
              <a:solidFill>
                <a:srgbClr val="000000"/>
              </a:solidFill>
              <a:latin typeface="Arial" pitchFamily="34" charset="0"/>
              <a:ea typeface="黑体" pitchFamily="49" charset="-122"/>
              <a:cs typeface="Arial" pitchFamily="34" charset="0"/>
            </a:endParaRPr>
          </a:p>
        </p:txBody>
      </p:sp>
      <p:grpSp>
        <p:nvGrpSpPr>
          <p:cNvPr id="6" name="Group 4"/>
          <p:cNvGrpSpPr/>
          <p:nvPr/>
        </p:nvGrpSpPr>
        <p:grpSpPr>
          <a:xfrm>
            <a:off x="3560875" y="769703"/>
            <a:ext cx="2121420" cy="1063498"/>
            <a:chOff x="880533" y="1599607"/>
            <a:chExt cx="3674535" cy="1842096"/>
          </a:xfrm>
        </p:grpSpPr>
        <p:sp>
          <p:nvSpPr>
            <p:cNvPr id="2" name="Oval 1"/>
            <p:cNvSpPr/>
            <p:nvPr/>
          </p:nvSpPr>
          <p:spPr>
            <a:xfrm>
              <a:off x="880533" y="1599607"/>
              <a:ext cx="3674535" cy="1842096"/>
            </a:xfrm>
            <a:prstGeom prst="ellipse">
              <a:avLst/>
            </a:prstGeom>
            <a:gradFill flip="none" rotWithShape="1">
              <a:gsLst>
                <a:gs pos="0">
                  <a:schemeClr val="bg1">
                    <a:lumMod val="65000"/>
                  </a:schemeClr>
                </a:gs>
                <a:gs pos="74000">
                  <a:schemeClr val="bg2">
                    <a:lumMod val="20000"/>
                    <a:lumOff val="80000"/>
                  </a:schemeClr>
                </a:gs>
              </a:gsLst>
              <a:lin ang="7200000" scaled="0"/>
              <a:tileRect/>
            </a:gradFill>
            <a:ln>
              <a:solidFill>
                <a:schemeClr val="bg1"/>
              </a:solidFill>
            </a:ln>
            <a:effectLst>
              <a:outerShdw blurRad="206375" dist="1143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ea typeface="黑体" pitchFamily="49" charset="-122"/>
                <a:cs typeface="Arial" pitchFamily="34" charset="0"/>
              </a:endParaRPr>
            </a:p>
          </p:txBody>
        </p:sp>
        <p:pic>
          <p:nvPicPr>
            <p:cNvPr id="74" name="Picture 73" descr="Java_CMYK.png"/>
            <p:cNvPicPr>
              <a:picLocks noChangeAspect="1"/>
            </p:cNvPicPr>
            <p:nvPr/>
          </p:nvPicPr>
          <p:blipFill>
            <a:blip r:embed="rId3"/>
            <a:stretch>
              <a:fillRect/>
            </a:stretch>
          </p:blipFill>
          <p:spPr>
            <a:xfrm>
              <a:off x="1473727" y="1696939"/>
              <a:ext cx="2488146" cy="1338362"/>
            </a:xfrm>
            <a:prstGeom prst="rect">
              <a:avLst/>
            </a:prstGeom>
            <a:effectLst>
              <a:outerShdw blurRad="63500" dist="254000" dir="17100000" sy="23000" kx="1200000" algn="br" rotWithShape="0">
                <a:prstClr val="black">
                  <a:alpha val="22000"/>
                </a:prstClr>
              </a:outerShdw>
            </a:effectLst>
          </p:spPr>
        </p:pic>
        <p:sp>
          <p:nvSpPr>
            <p:cNvPr id="3" name="TextBox 2"/>
            <p:cNvSpPr txBox="1"/>
            <p:nvPr/>
          </p:nvSpPr>
          <p:spPr>
            <a:xfrm>
              <a:off x="1481834" y="2681753"/>
              <a:ext cx="2471934" cy="561024"/>
            </a:xfrm>
            <a:prstGeom prst="rect">
              <a:avLst/>
            </a:prstGeom>
            <a:noFill/>
          </p:spPr>
          <p:txBody>
            <a:bodyPr wrap="none" rtlCol="0">
              <a:prstTxWarp prst="textArchDown">
                <a:avLst/>
              </a:prstTxWarp>
              <a:spAutoFit/>
            </a:bodyPr>
            <a:lstStyle/>
            <a:p>
              <a:pPr algn="ctr">
                <a:buNone/>
              </a:pPr>
              <a:r>
                <a:rPr lang="en-US" sz="900" b="1" i="0">
                  <a:solidFill>
                    <a:srgbClr val="000000">
                      <a:lumMod val="65000"/>
                      <a:lumOff val="35000"/>
                    </a:srgbClr>
                  </a:solidFill>
                  <a:ea typeface="黑体" pitchFamily="49" charset="-122"/>
                  <a:cs typeface="Arial" pitchFamily="34" charset="0"/>
                </a:rPr>
                <a:t>企业版</a:t>
              </a:r>
            </a:p>
          </p:txBody>
        </p:sp>
      </p:grpSp>
      <p:sp>
        <p:nvSpPr>
          <p:cNvPr id="111" name="TextBox 110"/>
          <p:cNvSpPr txBox="1"/>
          <p:nvPr/>
        </p:nvSpPr>
        <p:spPr>
          <a:xfrm>
            <a:off x="2637078" y="1562939"/>
            <a:ext cx="1359118" cy="430887"/>
          </a:xfrm>
          <a:prstGeom prst="rect">
            <a:avLst/>
          </a:prstGeom>
          <a:noFill/>
        </p:spPr>
        <p:txBody>
          <a:bodyPr wrap="square" rtlCol="0">
            <a:spAutoFit/>
          </a:bodyPr>
          <a:lstStyle>
            <a:defPPr>
              <a:defRPr lang="en-US"/>
            </a:defPPr>
            <a:lvl1pPr>
              <a:defRPr sz="1300" b="1">
                <a:solidFill>
                  <a:schemeClr val="tx1">
                    <a:lumMod val="65000"/>
                    <a:lumOff val="35000"/>
                  </a:schemeClr>
                </a:solidFill>
              </a:defRPr>
            </a:lvl1pPr>
          </a:lstStyle>
          <a:p>
            <a:pPr algn="l">
              <a:buNone/>
            </a:pPr>
            <a:r>
              <a:rPr lang="en-US" sz="1100" b="0" i="0">
                <a:ea typeface="黑体" pitchFamily="49" charset="-122"/>
                <a:cs typeface="Arial" pitchFamily="34" charset="0"/>
              </a:rPr>
              <a:t>开发人员 </a:t>
            </a:r>
          </a:p>
          <a:p>
            <a:pPr algn="l">
              <a:buNone/>
            </a:pPr>
            <a:r>
              <a:rPr lang="en-US" sz="1100" b="0" i="0">
                <a:ea typeface="黑体" pitchFamily="49" charset="-122"/>
                <a:cs typeface="Arial" pitchFamily="34" charset="0"/>
              </a:rPr>
              <a:t>工作效率</a:t>
            </a:r>
          </a:p>
        </p:txBody>
      </p:sp>
      <p:sp>
        <p:nvSpPr>
          <p:cNvPr id="113" name="TextBox 112"/>
          <p:cNvSpPr txBox="1"/>
          <p:nvPr/>
        </p:nvSpPr>
        <p:spPr>
          <a:xfrm>
            <a:off x="5525288" y="1613570"/>
            <a:ext cx="1468965" cy="430887"/>
          </a:xfrm>
          <a:prstGeom prst="rect">
            <a:avLst/>
          </a:prstGeom>
          <a:noFill/>
        </p:spPr>
        <p:txBody>
          <a:bodyPr wrap="square" rtlCol="0">
            <a:spAutoFit/>
          </a:bodyPr>
          <a:lstStyle/>
          <a:p>
            <a:pPr algn="l">
              <a:buNone/>
            </a:pPr>
            <a:r>
              <a:rPr lang="en-US" sz="1100" b="1" i="0">
                <a:solidFill>
                  <a:srgbClr val="000000">
                    <a:lumMod val="65000"/>
                    <a:lumOff val="35000"/>
                  </a:srgbClr>
                </a:solidFill>
                <a:ea typeface="黑体" pitchFamily="49" charset="-122"/>
                <a:cs typeface="Arial" pitchFamily="34" charset="0"/>
              </a:rPr>
              <a:t>满足</a:t>
            </a:r>
            <a:br>
              <a:rPr lang="en-US" sz="1100" b="1" i="0">
                <a:solidFill>
                  <a:srgbClr val="000000">
                    <a:lumMod val="65000"/>
                    <a:lumOff val="35000"/>
                  </a:srgbClr>
                </a:solidFill>
                <a:ea typeface="黑体" pitchFamily="49" charset="-122"/>
                <a:cs typeface="Arial" pitchFamily="34" charset="0"/>
              </a:rPr>
            </a:br>
            <a:r>
              <a:rPr lang="en-US" sz="1100" b="1" i="0">
                <a:solidFill>
                  <a:srgbClr val="000000">
                    <a:lumMod val="65000"/>
                    <a:lumOff val="35000"/>
                  </a:srgbClr>
                </a:solidFill>
                <a:ea typeface="黑体" pitchFamily="49" charset="-122"/>
                <a:cs typeface="Arial" pitchFamily="34" charset="0"/>
              </a:rPr>
              <a:t>企业需求</a:t>
            </a:r>
          </a:p>
        </p:txBody>
      </p:sp>
      <p:pic>
        <p:nvPicPr>
          <p:cNvPr id="1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3096" y="2206869"/>
            <a:ext cx="1029470" cy="1029468"/>
          </a:xfrm>
          <a:prstGeom prst="rect">
            <a:avLst/>
          </a:prstGeom>
          <a:noFill/>
          <a:ln>
            <a:noFill/>
          </a:ln>
          <a:effectLst>
            <a:outerShdw blurRad="76200" dir="13500000" sy="23000" kx="1200000" algn="br" rotWithShape="0">
              <a:prstClr val="black">
                <a:alpha val="1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5" name="Picture 114" descr="Buil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4309" y="1840902"/>
            <a:ext cx="961916" cy="1203674"/>
          </a:xfrm>
          <a:prstGeom prst="rect">
            <a:avLst/>
          </a:prstGeom>
        </p:spPr>
      </p:pic>
      <p:grpSp>
        <p:nvGrpSpPr>
          <p:cNvPr id="8" name="Group 7"/>
          <p:cNvGrpSpPr/>
          <p:nvPr/>
        </p:nvGrpSpPr>
        <p:grpSpPr>
          <a:xfrm>
            <a:off x="2093202" y="1991033"/>
            <a:ext cx="760717" cy="1048774"/>
            <a:chOff x="988688" y="1186545"/>
            <a:chExt cx="1949743" cy="2688044"/>
          </a:xfrm>
        </p:grpSpPr>
        <p:sp>
          <p:nvSpPr>
            <p:cNvPr id="54" name="Rectangle 53"/>
            <p:cNvSpPr/>
            <p:nvPr/>
          </p:nvSpPr>
          <p:spPr>
            <a:xfrm>
              <a:off x="988688" y="2257958"/>
              <a:ext cx="1949743" cy="4499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900" b="1" i="0">
                  <a:solidFill>
                    <a:schemeClr val="bg1"/>
                  </a:solidFill>
                  <a:latin typeface="Arial" pitchFamily="34" charset="0"/>
                  <a:ea typeface="黑体" pitchFamily="49" charset="-122"/>
                  <a:cs typeface="Arial" pitchFamily="34" charset="0"/>
                </a:rPr>
                <a:t>Java EE 7</a:t>
              </a:r>
            </a:p>
          </p:txBody>
        </p:sp>
        <p:grpSp>
          <p:nvGrpSpPr>
            <p:cNvPr id="9" name="Group 55"/>
            <p:cNvGrpSpPr/>
            <p:nvPr/>
          </p:nvGrpSpPr>
          <p:grpSpPr>
            <a:xfrm>
              <a:off x="1125709" y="1186545"/>
              <a:ext cx="1675700" cy="799510"/>
              <a:chOff x="1125709" y="1186545"/>
              <a:chExt cx="1675700" cy="799510"/>
            </a:xfrm>
          </p:grpSpPr>
          <p:sp>
            <p:nvSpPr>
              <p:cNvPr id="57" name="Snip Single Corner Rectangle 56"/>
              <p:cNvSpPr/>
              <p:nvPr/>
            </p:nvSpPr>
            <p:spPr>
              <a:xfrm>
                <a:off x="213786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itchFamily="34" charset="0"/>
                  <a:ea typeface="黑体" pitchFamily="49" charset="-122"/>
                  <a:cs typeface="Arial" pitchFamily="34" charset="0"/>
                </a:endParaRPr>
              </a:p>
            </p:txBody>
          </p:sp>
          <p:sp>
            <p:nvSpPr>
              <p:cNvPr id="58" name="Right Triangle 57"/>
              <p:cNvSpPr/>
              <p:nvPr/>
            </p:nvSpPr>
            <p:spPr>
              <a:xfrm>
                <a:off x="267994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itchFamily="34" charset="0"/>
                  <a:ea typeface="黑体" pitchFamily="49" charset="-122"/>
                  <a:cs typeface="Arial" pitchFamily="34" charset="0"/>
                </a:endParaRPr>
              </a:p>
            </p:txBody>
          </p:sp>
          <p:pic>
            <p:nvPicPr>
              <p:cNvPr id="59" name="Picture 58" descr="Screen Shot 2013-05-14 at 10.58.1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0489" y="1378449"/>
                <a:ext cx="595407" cy="432269"/>
              </a:xfrm>
              <a:prstGeom prst="rect">
                <a:avLst/>
              </a:prstGeom>
            </p:spPr>
          </p:pic>
          <p:sp>
            <p:nvSpPr>
              <p:cNvPr id="60" name="Snip Single Corner Rectangle 59"/>
              <p:cNvSpPr/>
              <p:nvPr/>
            </p:nvSpPr>
            <p:spPr>
              <a:xfrm>
                <a:off x="163178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itchFamily="34" charset="0"/>
                  <a:ea typeface="黑体" pitchFamily="49" charset="-122"/>
                  <a:cs typeface="Arial" pitchFamily="34" charset="0"/>
                </a:endParaRPr>
              </a:p>
            </p:txBody>
          </p:sp>
          <p:sp>
            <p:nvSpPr>
              <p:cNvPr id="69" name="Right Triangle 68"/>
              <p:cNvSpPr/>
              <p:nvPr/>
            </p:nvSpPr>
            <p:spPr>
              <a:xfrm>
                <a:off x="217386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itchFamily="34" charset="0"/>
                  <a:ea typeface="黑体" pitchFamily="49" charset="-122"/>
                  <a:cs typeface="Arial" pitchFamily="34" charset="0"/>
                </a:endParaRPr>
              </a:p>
            </p:txBody>
          </p:sp>
          <p:pic>
            <p:nvPicPr>
              <p:cNvPr id="71" name="Picture 70" descr="Screen Shot 2013-05-14 at 10.57.09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7053" y="1378449"/>
                <a:ext cx="543269" cy="432269"/>
              </a:xfrm>
              <a:prstGeom prst="rect">
                <a:avLst/>
              </a:prstGeom>
            </p:spPr>
          </p:pic>
          <p:sp>
            <p:nvSpPr>
              <p:cNvPr id="94" name="Snip Single Corner Rectangle 93"/>
              <p:cNvSpPr/>
              <p:nvPr/>
            </p:nvSpPr>
            <p:spPr>
              <a:xfrm>
                <a:off x="112570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itchFamily="34" charset="0"/>
                  <a:ea typeface="黑体" pitchFamily="49" charset="-122"/>
                  <a:cs typeface="Arial" pitchFamily="34" charset="0"/>
                </a:endParaRPr>
              </a:p>
            </p:txBody>
          </p:sp>
          <p:sp>
            <p:nvSpPr>
              <p:cNvPr id="95" name="Right Triangle 94"/>
              <p:cNvSpPr/>
              <p:nvPr/>
            </p:nvSpPr>
            <p:spPr>
              <a:xfrm>
                <a:off x="166778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itchFamily="34" charset="0"/>
                  <a:ea typeface="黑体" pitchFamily="49" charset="-122"/>
                  <a:cs typeface="Arial" pitchFamily="34" charset="0"/>
                </a:endParaRPr>
              </a:p>
            </p:txBody>
          </p:sp>
          <p:pic>
            <p:nvPicPr>
              <p:cNvPr id="96" name="Picture 95" descr="Screen Shot 2013-05-14 at 10.58.35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0484" y="1378449"/>
                <a:ext cx="597521" cy="432269"/>
              </a:xfrm>
              <a:prstGeom prst="rect">
                <a:avLst/>
              </a:prstGeom>
            </p:spPr>
          </p:pic>
        </p:grpSp>
        <p:grpSp>
          <p:nvGrpSpPr>
            <p:cNvPr id="10" name="Group 96"/>
            <p:cNvGrpSpPr/>
            <p:nvPr/>
          </p:nvGrpSpPr>
          <p:grpSpPr>
            <a:xfrm>
              <a:off x="1351232" y="2016619"/>
              <a:ext cx="1224654" cy="1079775"/>
              <a:chOff x="1351232" y="2006619"/>
              <a:chExt cx="1224654" cy="1079775"/>
            </a:xfrm>
          </p:grpSpPr>
          <p:grpSp>
            <p:nvGrpSpPr>
              <p:cNvPr id="11" name="Group 97"/>
              <p:cNvGrpSpPr/>
              <p:nvPr/>
            </p:nvGrpSpPr>
            <p:grpSpPr>
              <a:xfrm>
                <a:off x="1351232" y="2006619"/>
                <a:ext cx="1224654" cy="217436"/>
                <a:chOff x="1351232" y="2006619"/>
                <a:chExt cx="1224654" cy="217436"/>
              </a:xfrm>
            </p:grpSpPr>
            <p:sp>
              <p:nvSpPr>
                <p:cNvPr id="102" name="Down Arrow 101"/>
                <p:cNvSpPr/>
                <p:nvPr/>
              </p:nvSpPr>
              <p:spPr>
                <a:xfrm>
                  <a:off x="236339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itchFamily="34" charset="0"/>
                    <a:ea typeface="黑体" pitchFamily="49" charset="-122"/>
                    <a:cs typeface="Arial" pitchFamily="34" charset="0"/>
                  </a:endParaRPr>
                </a:p>
              </p:txBody>
            </p:sp>
            <p:sp>
              <p:nvSpPr>
                <p:cNvPr id="103" name="Down Arrow 102"/>
                <p:cNvSpPr/>
                <p:nvPr/>
              </p:nvSpPr>
              <p:spPr>
                <a:xfrm>
                  <a:off x="185731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itchFamily="34" charset="0"/>
                    <a:ea typeface="黑体" pitchFamily="49" charset="-122"/>
                    <a:cs typeface="Arial" pitchFamily="34" charset="0"/>
                  </a:endParaRPr>
                </a:p>
              </p:txBody>
            </p:sp>
            <p:sp>
              <p:nvSpPr>
                <p:cNvPr id="104" name="Down Arrow 103"/>
                <p:cNvSpPr/>
                <p:nvPr/>
              </p:nvSpPr>
              <p:spPr>
                <a:xfrm>
                  <a:off x="135123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itchFamily="34" charset="0"/>
                    <a:ea typeface="黑体" pitchFamily="49" charset="-122"/>
                    <a:cs typeface="Arial" pitchFamily="34" charset="0"/>
                  </a:endParaRPr>
                </a:p>
              </p:txBody>
            </p:sp>
          </p:grpSp>
          <p:grpSp>
            <p:nvGrpSpPr>
              <p:cNvPr id="12" name="Group 98"/>
              <p:cNvGrpSpPr/>
              <p:nvPr/>
            </p:nvGrpSpPr>
            <p:grpSpPr>
              <a:xfrm>
                <a:off x="1367491" y="2664739"/>
                <a:ext cx="1192136" cy="421655"/>
                <a:chOff x="1367491" y="2664739"/>
                <a:chExt cx="1192136" cy="421655"/>
              </a:xfrm>
            </p:grpSpPr>
            <p:pic>
              <p:nvPicPr>
                <p:cNvPr id="100" name="Picture 80" descr="gn curve zoom"/>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gray">
                <a:xfrm rot="16200000">
                  <a:off x="1342651"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80" descr="gn curve zoom"/>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gray">
                <a:xfrm rot="5400000" flipH="1">
                  <a:off x="2162812"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 name="Group 104"/>
            <p:cNvGrpSpPr/>
            <p:nvPr/>
          </p:nvGrpSpPr>
          <p:grpSpPr>
            <a:xfrm>
              <a:off x="1631789" y="3075079"/>
              <a:ext cx="663540" cy="799510"/>
              <a:chOff x="1631789" y="3075079"/>
              <a:chExt cx="663540" cy="799510"/>
            </a:xfrm>
          </p:grpSpPr>
          <p:grpSp>
            <p:nvGrpSpPr>
              <p:cNvPr id="14" name="Group 105"/>
              <p:cNvGrpSpPr/>
              <p:nvPr/>
            </p:nvGrpSpPr>
            <p:grpSpPr>
              <a:xfrm>
                <a:off x="1631789" y="3075079"/>
                <a:ext cx="663540" cy="799510"/>
                <a:chOff x="1631789" y="2995083"/>
                <a:chExt cx="663540" cy="799510"/>
              </a:xfrm>
            </p:grpSpPr>
            <p:sp>
              <p:nvSpPr>
                <p:cNvPr id="108" name="Snip Single Corner Rectangle 107"/>
                <p:cNvSpPr/>
                <p:nvPr/>
              </p:nvSpPr>
              <p:spPr>
                <a:xfrm>
                  <a:off x="1631789" y="2995083"/>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itchFamily="34" charset="0"/>
                    <a:ea typeface="黑体" pitchFamily="49" charset="-122"/>
                    <a:cs typeface="Arial" pitchFamily="34" charset="0"/>
                  </a:endParaRPr>
                </a:p>
              </p:txBody>
            </p:sp>
            <p:sp>
              <p:nvSpPr>
                <p:cNvPr id="109" name="Right Triangle 108"/>
                <p:cNvSpPr/>
                <p:nvPr/>
              </p:nvSpPr>
              <p:spPr>
                <a:xfrm>
                  <a:off x="2173866" y="2995083"/>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itchFamily="34" charset="0"/>
                    <a:ea typeface="黑体" pitchFamily="49" charset="-122"/>
                    <a:cs typeface="Arial" pitchFamily="34" charset="0"/>
                  </a:endParaRPr>
                </a:p>
              </p:txBody>
            </p:sp>
          </p:grpSp>
          <p:pic>
            <p:nvPicPr>
              <p:cNvPr id="107" name="Picture 106" descr="Screen Shot 2013-05-15 at 11.07.38 AM.png"/>
              <p:cNvPicPr>
                <a:picLocks noChangeAspect="1"/>
              </p:cNvPicPr>
              <p:nvPr/>
            </p:nvPicPr>
            <p:blipFill rotWithShape="1">
              <a:blip r:embed="rId10">
                <a:extLst>
                  <a:ext uri="{28A0092B-C50C-407E-A947-70E740481C1C}">
                    <a14:useLocalDpi xmlns:a14="http://schemas.microsoft.com/office/drawing/2010/main" val="0"/>
                  </a:ext>
                </a:extLst>
              </a:blip>
              <a:srcRect l="5766" t="6137" r="7005" b="9339"/>
              <a:stretch/>
            </p:blipFill>
            <p:spPr>
              <a:xfrm>
                <a:off x="1823259" y="3401712"/>
                <a:ext cx="157941" cy="91882"/>
              </a:xfrm>
              <a:prstGeom prst="rect">
                <a:avLst/>
              </a:prstGeom>
            </p:spPr>
          </p:pic>
        </p:grpSp>
      </p:grpSp>
      <p:sp>
        <p:nvSpPr>
          <p:cNvPr id="45" name="Content Placeholder 1"/>
          <p:cNvSpPr txBox="1">
            <a:spLocks/>
          </p:cNvSpPr>
          <p:nvPr/>
        </p:nvSpPr>
        <p:spPr bwMode="auto">
          <a:xfrm>
            <a:off x="6253658" y="3430789"/>
            <a:ext cx="1834126" cy="4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168275" algn="l" defTabSz="228600" rtl="0" eaLnBrk="0" fontAlgn="base" hangingPunct="0">
              <a:spcBef>
                <a:spcPct val="0"/>
              </a:spcBef>
              <a:spcAft>
                <a:spcPts val="600"/>
              </a:spcAft>
              <a:buClr>
                <a:schemeClr val="accent1"/>
              </a:buClr>
              <a:buSzPct val="85000"/>
              <a:buFont typeface="Wingdings" pitchFamily="2" charset="2"/>
              <a:buChar char="§"/>
              <a:defRPr sz="2000" kern="1200">
                <a:solidFill>
                  <a:schemeClr val="tx1"/>
                </a:solidFill>
                <a:latin typeface="Arial" pitchFamily="34" charset="0"/>
                <a:ea typeface="ＭＳ Ｐゴシック" pitchFamily="-65" charset="-128"/>
                <a:cs typeface="Arial" pitchFamily="34" charset="0"/>
              </a:defRPr>
            </a:lvl1pPr>
            <a:lvl2pPr marL="6318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2pPr>
            <a:lvl3pPr marL="974725" indent="-174625" algn="l" defTabSz="228600" rtl="0" eaLnBrk="0" fontAlgn="base" hangingPunct="0">
              <a:spcBef>
                <a:spcPct val="0"/>
              </a:spcBef>
              <a:spcAft>
                <a:spcPts val="600"/>
              </a:spcAft>
              <a:buClr>
                <a:schemeClr val="accent1"/>
              </a:buClr>
              <a:buSzPct val="85000"/>
              <a:buFont typeface="Wingdings" pitchFamily="2" charset="2"/>
              <a:buChar char="§"/>
              <a:defRPr kern="1200">
                <a:solidFill>
                  <a:schemeClr val="tx1"/>
                </a:solidFill>
                <a:latin typeface="Arial" pitchFamily="34" charset="0"/>
                <a:ea typeface="ＭＳ Ｐゴシック" pitchFamily="-65" charset="-128"/>
                <a:cs typeface="Arial" pitchFamily="34" charset="0"/>
              </a:defRPr>
            </a:lvl3pPr>
            <a:lvl4pPr marL="14319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4pPr>
            <a:lvl5pPr marL="1828800" indent="-168275" algn="l"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ＭＳ Ｐゴシック" pitchFamily="-65"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736" lvl="1" indent="-173736" algn="l">
              <a:spcAft>
                <a:spcPts val="0"/>
              </a:spcAft>
              <a:buClr>
                <a:srgbClr val="000000">
                  <a:lumMod val="65000"/>
                </a:srgbClr>
              </a:buClr>
              <a:buSzPct val="120000"/>
              <a:buFont typeface="Wingdings"/>
              <a:buChar char="§"/>
            </a:pPr>
            <a:r>
              <a:rPr lang="en-US" sz="1200" b="0" i="0">
                <a:ea typeface="黑体" pitchFamily="49" charset="-122"/>
              </a:rPr>
              <a:t>批处理</a:t>
            </a:r>
          </a:p>
          <a:p>
            <a:pPr marL="173736" lvl="1" indent="-173736" algn="l">
              <a:spcAft>
                <a:spcPts val="0"/>
              </a:spcAft>
              <a:buClr>
                <a:srgbClr val="000000">
                  <a:lumMod val="65000"/>
                </a:srgbClr>
              </a:buClr>
              <a:buSzPct val="120000"/>
              <a:buFont typeface="Wingdings"/>
              <a:buChar char="§"/>
            </a:pPr>
            <a:r>
              <a:rPr lang="en-US" sz="1200" b="0" i="0">
                <a:ea typeface="黑体" pitchFamily="49" charset="-122"/>
              </a:rPr>
              <a:t>并发性</a:t>
            </a:r>
          </a:p>
          <a:p>
            <a:pPr marL="173736" lvl="1" indent="-173736" algn="l">
              <a:spcAft>
                <a:spcPts val="0"/>
              </a:spcAft>
              <a:buClr>
                <a:srgbClr val="000000">
                  <a:lumMod val="65000"/>
                </a:srgbClr>
              </a:buClr>
              <a:buSzPct val="120000"/>
              <a:buFont typeface="Wingdings"/>
              <a:buChar char="§"/>
            </a:pPr>
            <a:r>
              <a:rPr lang="en-US" sz="1200" b="0" i="0">
                <a:ea typeface="黑体" pitchFamily="49" charset="-122"/>
              </a:rPr>
              <a:t>简化的 JMS</a:t>
            </a:r>
          </a:p>
          <a:p>
            <a:pPr marL="173736" lvl="1" indent="-173736" algn="l">
              <a:spcAft>
                <a:spcPts val="0"/>
              </a:spcAft>
              <a:buClr>
                <a:srgbClr val="000000">
                  <a:lumMod val="65000"/>
                </a:srgbClr>
              </a:buClr>
              <a:buSzPct val="120000"/>
              <a:buFont typeface="Wingdings"/>
              <a:buChar char="§"/>
            </a:pPr>
            <a:endParaRPr lang="en-US" sz="1200" dirty="0" smtClean="0">
              <a:ea typeface="黑体" pitchFamily="49" charset="-122"/>
            </a:endParaRPr>
          </a:p>
        </p:txBody>
      </p:sp>
      <p:sp>
        <p:nvSpPr>
          <p:cNvPr id="46" name="Content Placeholder 1"/>
          <p:cNvSpPr txBox="1">
            <a:spLocks/>
          </p:cNvSpPr>
          <p:nvPr/>
        </p:nvSpPr>
        <p:spPr bwMode="auto">
          <a:xfrm>
            <a:off x="715433" y="3494289"/>
            <a:ext cx="2081742" cy="4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168275" algn="l" defTabSz="228600" rtl="0" eaLnBrk="0" fontAlgn="base" hangingPunct="0">
              <a:spcBef>
                <a:spcPct val="0"/>
              </a:spcBef>
              <a:spcAft>
                <a:spcPts val="600"/>
              </a:spcAft>
              <a:buClr>
                <a:schemeClr val="accent1"/>
              </a:buClr>
              <a:buSzPct val="85000"/>
              <a:buFont typeface="Wingdings" pitchFamily="2" charset="2"/>
              <a:buChar char="§"/>
              <a:defRPr sz="2000" kern="1200">
                <a:solidFill>
                  <a:schemeClr val="tx1"/>
                </a:solidFill>
                <a:latin typeface="Arial" pitchFamily="34" charset="0"/>
                <a:ea typeface="ＭＳ Ｐゴシック" pitchFamily="-65" charset="-128"/>
                <a:cs typeface="Arial" pitchFamily="34" charset="0"/>
              </a:defRPr>
            </a:lvl1pPr>
            <a:lvl2pPr marL="6318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2pPr>
            <a:lvl3pPr marL="974725" indent="-174625" algn="l" defTabSz="228600" rtl="0" eaLnBrk="0" fontAlgn="base" hangingPunct="0">
              <a:spcBef>
                <a:spcPct val="0"/>
              </a:spcBef>
              <a:spcAft>
                <a:spcPts val="600"/>
              </a:spcAft>
              <a:buClr>
                <a:schemeClr val="accent1"/>
              </a:buClr>
              <a:buSzPct val="85000"/>
              <a:buFont typeface="Wingdings" pitchFamily="2" charset="2"/>
              <a:buChar char="§"/>
              <a:defRPr kern="1200">
                <a:solidFill>
                  <a:schemeClr val="tx1"/>
                </a:solidFill>
                <a:latin typeface="Arial" pitchFamily="34" charset="0"/>
                <a:ea typeface="ＭＳ Ｐゴシック" pitchFamily="-65" charset="-128"/>
                <a:cs typeface="Arial" pitchFamily="34" charset="0"/>
              </a:defRPr>
            </a:lvl3pPr>
            <a:lvl4pPr marL="14319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4pPr>
            <a:lvl5pPr marL="1828800" indent="-168275" algn="l"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ＭＳ Ｐゴシック" pitchFamily="-65"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736" lvl="1" indent="-173736" algn="l">
              <a:spcAft>
                <a:spcPts val="0"/>
              </a:spcAft>
              <a:buClr>
                <a:srgbClr val="000000">
                  <a:lumMod val="65000"/>
                </a:srgbClr>
              </a:buClr>
              <a:buSzPct val="120000"/>
              <a:buFont typeface="Wingdings"/>
              <a:buChar char="§"/>
            </a:pPr>
            <a:r>
              <a:rPr lang="en-US" sz="1200" b="0" i="0">
                <a:ea typeface="黑体" pitchFamily="49" charset="-122"/>
              </a:rPr>
              <a:t>更多带批注的 POJO</a:t>
            </a:r>
          </a:p>
          <a:p>
            <a:pPr marL="173736" lvl="1" indent="-173736" algn="l">
              <a:spcAft>
                <a:spcPts val="0"/>
              </a:spcAft>
              <a:buClr>
                <a:srgbClr val="000000">
                  <a:lumMod val="65000"/>
                </a:srgbClr>
              </a:buClr>
              <a:buSzPct val="120000"/>
              <a:buFont typeface="Wingdings"/>
              <a:buChar char="§"/>
            </a:pPr>
            <a:r>
              <a:rPr lang="en-US" sz="1200" b="0" i="0">
                <a:ea typeface="黑体" pitchFamily="49" charset="-122"/>
              </a:rPr>
              <a:t>更少的样板代码</a:t>
            </a:r>
          </a:p>
          <a:p>
            <a:pPr marL="173736" lvl="1" indent="-173736" algn="l">
              <a:spcAft>
                <a:spcPts val="0"/>
              </a:spcAft>
              <a:buClr>
                <a:srgbClr val="000000">
                  <a:lumMod val="65000"/>
                </a:srgbClr>
              </a:buClr>
              <a:buSzPct val="120000"/>
              <a:buFont typeface="Wingdings"/>
              <a:buChar char="§"/>
            </a:pPr>
            <a:r>
              <a:rPr lang="en-US" sz="1200" b="0" i="0">
                <a:ea typeface="黑体" pitchFamily="49" charset="-122"/>
              </a:rPr>
              <a:t>内聚式</a:t>
            </a:r>
            <a:br>
              <a:rPr lang="en-US" sz="1200" b="0" i="0">
                <a:ea typeface="黑体" pitchFamily="49" charset="-122"/>
              </a:rPr>
            </a:br>
            <a:r>
              <a:rPr lang="en-US" sz="1200" b="0" i="0">
                <a:ea typeface="黑体" pitchFamily="49" charset="-122"/>
              </a:rPr>
              <a:t>集成平台</a:t>
            </a:r>
          </a:p>
        </p:txBody>
      </p:sp>
      <p:sp>
        <p:nvSpPr>
          <p:cNvPr id="48" name="Content Placeholder 1"/>
          <p:cNvSpPr txBox="1">
            <a:spLocks/>
          </p:cNvSpPr>
          <p:nvPr/>
        </p:nvSpPr>
        <p:spPr bwMode="auto">
          <a:xfrm>
            <a:off x="3847743" y="3831043"/>
            <a:ext cx="1931387" cy="4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168275" algn="l" defTabSz="228600" rtl="0" eaLnBrk="0" fontAlgn="base" hangingPunct="0">
              <a:spcBef>
                <a:spcPct val="0"/>
              </a:spcBef>
              <a:spcAft>
                <a:spcPts val="600"/>
              </a:spcAft>
              <a:buClr>
                <a:schemeClr val="accent1"/>
              </a:buClr>
              <a:buSzPct val="85000"/>
              <a:buFont typeface="Wingdings" pitchFamily="2" charset="2"/>
              <a:buChar char="§"/>
              <a:defRPr sz="2000" kern="1200">
                <a:solidFill>
                  <a:schemeClr val="tx1"/>
                </a:solidFill>
                <a:latin typeface="Arial" pitchFamily="34" charset="0"/>
                <a:ea typeface="ＭＳ Ｐゴシック" pitchFamily="-65" charset="-128"/>
                <a:cs typeface="Arial" pitchFamily="34" charset="0"/>
              </a:defRPr>
            </a:lvl1pPr>
            <a:lvl2pPr marL="6318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2pPr>
            <a:lvl3pPr marL="974725" indent="-174625" algn="l" defTabSz="228600" rtl="0" eaLnBrk="0" fontAlgn="base" hangingPunct="0">
              <a:spcBef>
                <a:spcPct val="0"/>
              </a:spcBef>
              <a:spcAft>
                <a:spcPts val="600"/>
              </a:spcAft>
              <a:buClr>
                <a:schemeClr val="accent1"/>
              </a:buClr>
              <a:buSzPct val="85000"/>
              <a:buFont typeface="Wingdings" pitchFamily="2" charset="2"/>
              <a:buChar char="§"/>
              <a:defRPr kern="1200">
                <a:solidFill>
                  <a:schemeClr val="tx1"/>
                </a:solidFill>
                <a:latin typeface="Arial" pitchFamily="34" charset="0"/>
                <a:ea typeface="ＭＳ Ｐゴシック" pitchFamily="-65" charset="-128"/>
                <a:cs typeface="Arial" pitchFamily="34" charset="0"/>
              </a:defRPr>
            </a:lvl3pPr>
            <a:lvl4pPr marL="14319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4pPr>
            <a:lvl5pPr marL="1828800" indent="-168275" algn="l"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ＭＳ Ｐゴシック" pitchFamily="-65"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736" lvl="1" indent="-173736" algn="l">
              <a:spcAft>
                <a:spcPts val="0"/>
              </a:spcAft>
              <a:buClr>
                <a:srgbClr val="000000">
                  <a:lumMod val="65000"/>
                </a:srgbClr>
              </a:buClr>
              <a:buSzPct val="120000"/>
              <a:buFont typeface="Wingdings"/>
              <a:buChar char="§"/>
            </a:pPr>
            <a:r>
              <a:rPr lang="en-US" sz="1200" b="0" i="0">
                <a:ea typeface="黑体" pitchFamily="49" charset="-122"/>
              </a:rPr>
              <a:t>WebSocket</a:t>
            </a:r>
          </a:p>
          <a:p>
            <a:pPr marL="173736" lvl="1" indent="-173736" algn="l">
              <a:spcAft>
                <a:spcPts val="0"/>
              </a:spcAft>
              <a:buClr>
                <a:srgbClr val="000000">
                  <a:lumMod val="65000"/>
                </a:srgbClr>
              </a:buClr>
              <a:buSzPct val="120000"/>
              <a:buFont typeface="Wingdings"/>
              <a:buChar char="§"/>
            </a:pPr>
            <a:r>
              <a:rPr lang="en-US" sz="1200" b="0" i="0">
                <a:ea typeface="黑体" pitchFamily="49" charset="-122"/>
              </a:rPr>
              <a:t>JSON </a:t>
            </a:r>
          </a:p>
          <a:p>
            <a:pPr marL="173736" lvl="1" indent="-173736" algn="l">
              <a:spcAft>
                <a:spcPts val="0"/>
              </a:spcAft>
              <a:buClr>
                <a:srgbClr val="000000">
                  <a:lumMod val="65000"/>
                </a:srgbClr>
              </a:buClr>
              <a:buSzPct val="120000"/>
              <a:buFont typeface="Wingdings"/>
              <a:buChar char="§"/>
            </a:pPr>
            <a:r>
              <a:rPr lang="en-US" sz="1200" b="0" i="0">
                <a:ea typeface="黑体" pitchFamily="49" charset="-122"/>
              </a:rPr>
              <a:t>Servlet 3.1 NIO</a:t>
            </a:r>
          </a:p>
          <a:p>
            <a:pPr marL="173736" lvl="1" indent="-173736" algn="l">
              <a:spcAft>
                <a:spcPts val="0"/>
              </a:spcAft>
              <a:buClr>
                <a:srgbClr val="000000">
                  <a:lumMod val="65000"/>
                </a:srgbClr>
              </a:buClr>
              <a:buSzPct val="120000"/>
              <a:buFont typeface="Wingdings"/>
              <a:buChar char="§"/>
            </a:pPr>
            <a:r>
              <a:rPr lang="en-US" sz="1200" b="0" i="0">
                <a:ea typeface="黑体" pitchFamily="49" charset="-122"/>
              </a:rPr>
              <a:t>REST</a:t>
            </a:r>
          </a:p>
        </p:txBody>
      </p:sp>
    </p:spTree>
    <p:extLst>
      <p:ext uri="{BB962C8B-B14F-4D97-AF65-F5344CB8AC3E}">
        <p14:creationId xmlns:p14="http://schemas.microsoft.com/office/powerpoint/2010/main" val="4139256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100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algn="l">
              <a:lnSpc>
                <a:spcPct val="90000"/>
              </a:lnSpc>
              <a:spcBef>
                <a:spcPts val="0"/>
              </a:spcBef>
              <a:spcAft>
                <a:spcPts val="0"/>
              </a:spcAft>
              <a:buNone/>
            </a:pPr>
            <a:r>
              <a:rPr lang="en-US" sz="2800" b="1" i="0" dirty="0">
                <a:solidFill>
                  <a:srgbClr val="000000"/>
                </a:solidFill>
                <a:latin typeface="Arial" pitchFamily="34" charset="0"/>
                <a:ea typeface="黑体" pitchFamily="49" charset="-122"/>
                <a:cs typeface="Arial" pitchFamily="34" charset="0"/>
              </a:rPr>
              <a:t>JSON Processing 1.0</a:t>
            </a:r>
          </a:p>
        </p:txBody>
      </p:sp>
      <p:sp>
        <p:nvSpPr>
          <p:cNvPr id="13" name="Content Placeholder 12"/>
          <p:cNvSpPr>
            <a:spLocks noGrp="1"/>
          </p:cNvSpPr>
          <p:nvPr>
            <p:ph sz="quarter" idx="4294967295"/>
          </p:nvPr>
        </p:nvSpPr>
        <p:spPr>
          <a:xfrm>
            <a:off x="914400" y="1436688"/>
            <a:ext cx="8229600" cy="3062287"/>
          </a:xfrm>
        </p:spPr>
        <p:txBody>
          <a:bodyPr/>
          <a:lstStyle/>
          <a:p>
            <a:pPr marL="228600" indent="-164592" algn="l" defTabSz="228600">
              <a:spcBef>
                <a:spcPts val="0"/>
              </a:spcBef>
              <a:spcAft>
                <a:spcPts val="1800"/>
              </a:spcAft>
              <a:buClr>
                <a:srgbClr val="5382A1"/>
              </a:buClr>
              <a:buSzPct val="85000"/>
              <a:buFont typeface="Wingdings"/>
              <a:buChar char="§"/>
            </a:pPr>
            <a:r>
              <a:rPr lang="en-US" sz="1800" b="0" i="0" dirty="0" err="1">
                <a:solidFill>
                  <a:srgbClr val="000000"/>
                </a:solidFill>
                <a:latin typeface="Arial" pitchFamily="34" charset="0"/>
                <a:ea typeface="黑体" pitchFamily="49" charset="-122"/>
                <a:cs typeface="Arial" pitchFamily="34" charset="0"/>
              </a:rPr>
              <a:t>分析并生成</a:t>
            </a:r>
            <a:r>
              <a:rPr lang="en-US" sz="1800" b="0" i="0" dirty="0">
                <a:solidFill>
                  <a:srgbClr val="000000"/>
                </a:solidFill>
                <a:latin typeface="Arial" pitchFamily="34" charset="0"/>
                <a:ea typeface="黑体" pitchFamily="49" charset="-122"/>
                <a:cs typeface="Arial" pitchFamily="34" charset="0"/>
              </a:rPr>
              <a:t> JSON 的 API</a:t>
            </a:r>
          </a:p>
          <a:p>
            <a:pPr marL="228600" indent="-164592" algn="l" defTabSz="228600">
              <a:spcBef>
                <a:spcPts val="0"/>
              </a:spcBef>
              <a:spcAft>
                <a:spcPts val="1800"/>
              </a:spcAft>
              <a:buClr>
                <a:srgbClr val="5382A1"/>
              </a:buClr>
              <a:buSzPct val="85000"/>
              <a:buFont typeface="Wingdings"/>
              <a:buChar char="§"/>
            </a:pPr>
            <a:r>
              <a:rPr lang="en-US" sz="1800" b="0" i="0" dirty="0">
                <a:solidFill>
                  <a:srgbClr val="000000"/>
                </a:solidFill>
                <a:latin typeface="Arial" pitchFamily="34" charset="0"/>
                <a:ea typeface="黑体" pitchFamily="49" charset="-122"/>
                <a:cs typeface="Arial" pitchFamily="34" charset="0"/>
              </a:rPr>
              <a:t>流 API</a:t>
            </a:r>
          </a:p>
          <a:p>
            <a:pPr marL="630936" lvl="1" indent="-228600" algn="l" defTabSz="228600">
              <a:spcBef>
                <a:spcPts val="0"/>
              </a:spcBef>
              <a:spcAft>
                <a:spcPts val="1200"/>
              </a:spcAft>
              <a:buClr>
                <a:srgbClr val="000000"/>
              </a:buClr>
              <a:buSzPct val="85000"/>
              <a:buFont typeface="Arial"/>
              <a:buChar char="–"/>
            </a:pPr>
            <a:r>
              <a:rPr lang="en-US" sz="1600" b="0" i="0" dirty="0" err="1">
                <a:solidFill>
                  <a:srgbClr val="000000"/>
                </a:solidFill>
                <a:latin typeface="Arial" pitchFamily="34" charset="0"/>
                <a:ea typeface="黑体" pitchFamily="49" charset="-122"/>
                <a:cs typeface="Arial" pitchFamily="34" charset="0"/>
              </a:rPr>
              <a:t>低级别、高效率的</a:t>
            </a:r>
            <a:r>
              <a:rPr lang="en-US" sz="1600" b="0" i="0" dirty="0">
                <a:solidFill>
                  <a:srgbClr val="000000"/>
                </a:solidFill>
                <a:latin typeface="Arial" pitchFamily="34" charset="0"/>
                <a:ea typeface="黑体" pitchFamily="49" charset="-122"/>
                <a:cs typeface="Arial" pitchFamily="34" charset="0"/>
              </a:rPr>
              <a:t> JSON </a:t>
            </a:r>
            <a:r>
              <a:rPr lang="en-US" sz="1600" b="0" i="0" dirty="0" err="1">
                <a:solidFill>
                  <a:srgbClr val="000000"/>
                </a:solidFill>
                <a:latin typeface="Arial" pitchFamily="34" charset="0"/>
                <a:ea typeface="黑体" pitchFamily="49" charset="-122"/>
                <a:cs typeface="Arial" pitchFamily="34" charset="0"/>
              </a:rPr>
              <a:t>分析</a:t>
            </a:r>
            <a:r>
              <a:rPr lang="en-US" sz="1600" b="0" i="0" dirty="0">
                <a:solidFill>
                  <a:srgbClr val="000000"/>
                </a:solidFill>
                <a:latin typeface="Arial" pitchFamily="34" charset="0"/>
                <a:ea typeface="黑体" pitchFamily="49" charset="-122"/>
                <a:cs typeface="Arial" pitchFamily="34" charset="0"/>
              </a:rPr>
              <a:t>/</a:t>
            </a:r>
            <a:r>
              <a:rPr lang="en-US" sz="1600" b="0" i="0" dirty="0" err="1">
                <a:solidFill>
                  <a:srgbClr val="000000"/>
                </a:solidFill>
                <a:latin typeface="Arial" pitchFamily="34" charset="0"/>
                <a:ea typeface="黑体" pitchFamily="49" charset="-122"/>
                <a:cs typeface="Arial" pitchFamily="34" charset="0"/>
              </a:rPr>
              <a:t>生成方法</a:t>
            </a:r>
            <a:endParaRPr lang="en-US" sz="1600" b="0" i="0" dirty="0">
              <a:solidFill>
                <a:srgbClr val="000000"/>
              </a:solidFill>
              <a:latin typeface="Arial" pitchFamily="34" charset="0"/>
              <a:ea typeface="黑体" pitchFamily="49" charset="-122"/>
              <a:cs typeface="Arial" pitchFamily="34" charset="0"/>
            </a:endParaRPr>
          </a:p>
          <a:p>
            <a:pPr marL="630936" lvl="1" indent="-228600" algn="l" defTabSz="228600">
              <a:spcBef>
                <a:spcPts val="0"/>
              </a:spcBef>
              <a:spcAft>
                <a:spcPts val="1200"/>
              </a:spcAft>
              <a:buClr>
                <a:srgbClr val="000000"/>
              </a:buClr>
              <a:buSzPct val="85000"/>
              <a:buFont typeface="Arial"/>
              <a:buChar char="–"/>
            </a:pPr>
            <a:r>
              <a:rPr lang="en-US" sz="1600" b="0" i="0" dirty="0" err="1">
                <a:solidFill>
                  <a:srgbClr val="000000"/>
                </a:solidFill>
                <a:latin typeface="Arial" pitchFamily="34" charset="0"/>
                <a:ea typeface="黑体" pitchFamily="49" charset="-122"/>
                <a:cs typeface="Arial" pitchFamily="34" charset="0"/>
              </a:rPr>
              <a:t>类似</a:t>
            </a:r>
            <a:r>
              <a:rPr lang="en-US" sz="1600" b="0" i="0" dirty="0">
                <a:solidFill>
                  <a:srgbClr val="000000"/>
                </a:solidFill>
                <a:latin typeface="Arial" pitchFamily="34" charset="0"/>
                <a:ea typeface="黑体" pitchFamily="49" charset="-122"/>
                <a:cs typeface="Arial" pitchFamily="34" charset="0"/>
              </a:rPr>
              <a:t> XML </a:t>
            </a:r>
            <a:r>
              <a:rPr lang="en-US" sz="1600" b="0" i="0" dirty="0" err="1">
                <a:solidFill>
                  <a:srgbClr val="000000"/>
                </a:solidFill>
                <a:latin typeface="Arial" pitchFamily="34" charset="0"/>
                <a:ea typeface="黑体" pitchFamily="49" charset="-122"/>
                <a:cs typeface="Arial" pitchFamily="34" charset="0"/>
              </a:rPr>
              <a:t>领域中的</a:t>
            </a:r>
            <a:r>
              <a:rPr lang="en-US" sz="1600" b="0" i="0" dirty="0">
                <a:solidFill>
                  <a:srgbClr val="000000"/>
                </a:solidFill>
                <a:latin typeface="Arial" pitchFamily="34" charset="0"/>
                <a:ea typeface="黑体" pitchFamily="49" charset="-122"/>
                <a:cs typeface="Arial" pitchFamily="34" charset="0"/>
              </a:rPr>
              <a:t> </a:t>
            </a:r>
            <a:r>
              <a:rPr lang="en-US" sz="1600" b="0" i="0" dirty="0" err="1">
                <a:solidFill>
                  <a:srgbClr val="000000"/>
                </a:solidFill>
                <a:latin typeface="Arial" pitchFamily="34" charset="0"/>
                <a:ea typeface="黑体" pitchFamily="49" charset="-122"/>
                <a:cs typeface="Arial" pitchFamily="34" charset="0"/>
              </a:rPr>
              <a:t>StAX</a:t>
            </a:r>
            <a:r>
              <a:rPr lang="en-US" sz="1600" b="0" i="0" dirty="0">
                <a:solidFill>
                  <a:srgbClr val="000000"/>
                </a:solidFill>
                <a:latin typeface="Arial" pitchFamily="34" charset="0"/>
                <a:ea typeface="黑体" pitchFamily="49" charset="-122"/>
                <a:cs typeface="Arial" pitchFamily="34" charset="0"/>
              </a:rPr>
              <a:t> API</a:t>
            </a:r>
          </a:p>
          <a:p>
            <a:pPr marL="228600" indent="-164592" algn="l" defTabSz="228600">
              <a:spcBef>
                <a:spcPts val="0"/>
              </a:spcBef>
              <a:spcAft>
                <a:spcPts val="1800"/>
              </a:spcAft>
              <a:buClr>
                <a:srgbClr val="5382A1"/>
              </a:buClr>
              <a:buSzPct val="85000"/>
              <a:buFont typeface="Wingdings"/>
              <a:buChar char="§"/>
            </a:pPr>
            <a:r>
              <a:rPr lang="en-US" sz="1800" b="0" i="0" dirty="0" err="1">
                <a:solidFill>
                  <a:srgbClr val="000000"/>
                </a:solidFill>
                <a:latin typeface="Arial" pitchFamily="34" charset="0"/>
                <a:ea typeface="黑体" pitchFamily="49" charset="-122"/>
                <a:cs typeface="Arial" pitchFamily="34" charset="0"/>
              </a:rPr>
              <a:t>对象模型</a:t>
            </a:r>
            <a:r>
              <a:rPr lang="en-US" sz="1800" b="0" i="0" dirty="0">
                <a:solidFill>
                  <a:srgbClr val="000000"/>
                </a:solidFill>
                <a:latin typeface="Arial" pitchFamily="34" charset="0"/>
                <a:ea typeface="黑体" pitchFamily="49" charset="-122"/>
                <a:cs typeface="Arial" pitchFamily="34" charset="0"/>
              </a:rPr>
              <a:t> API</a:t>
            </a:r>
          </a:p>
          <a:p>
            <a:pPr marL="630936" lvl="1" indent="-228600" algn="l" defTabSz="228600">
              <a:spcBef>
                <a:spcPts val="0"/>
              </a:spcBef>
              <a:spcAft>
                <a:spcPts val="1200"/>
              </a:spcAft>
              <a:buClr>
                <a:srgbClr val="000000"/>
              </a:buClr>
              <a:buSzPct val="85000"/>
              <a:buFont typeface="Arial"/>
              <a:buChar char="–"/>
            </a:pPr>
            <a:r>
              <a:rPr lang="en-US" sz="1600" b="0" i="0" dirty="0" err="1">
                <a:solidFill>
                  <a:srgbClr val="000000"/>
                </a:solidFill>
                <a:latin typeface="Arial" pitchFamily="34" charset="0"/>
                <a:ea typeface="黑体" pitchFamily="49" charset="-122"/>
                <a:cs typeface="Arial" pitchFamily="34" charset="0"/>
              </a:rPr>
              <a:t>简单易用的高级</a:t>
            </a:r>
            <a:r>
              <a:rPr lang="en-US" sz="1600" b="0" i="0" dirty="0">
                <a:solidFill>
                  <a:srgbClr val="000000"/>
                </a:solidFill>
                <a:latin typeface="Arial" pitchFamily="34" charset="0"/>
                <a:ea typeface="黑体" pitchFamily="49" charset="-122"/>
                <a:cs typeface="Arial" pitchFamily="34" charset="0"/>
              </a:rPr>
              <a:t> API</a:t>
            </a:r>
          </a:p>
          <a:p>
            <a:pPr marL="630936" lvl="1" indent="-228600" algn="l" defTabSz="228600">
              <a:spcBef>
                <a:spcPts val="0"/>
              </a:spcBef>
              <a:spcAft>
                <a:spcPts val="1200"/>
              </a:spcAft>
              <a:buClr>
                <a:srgbClr val="000000"/>
              </a:buClr>
              <a:buSzPct val="85000"/>
              <a:buFont typeface="Arial"/>
              <a:buChar char="–"/>
            </a:pPr>
            <a:r>
              <a:rPr lang="en-US" sz="1600" b="0" i="0" dirty="0" err="1">
                <a:solidFill>
                  <a:srgbClr val="000000"/>
                </a:solidFill>
                <a:latin typeface="Arial" pitchFamily="34" charset="0"/>
                <a:ea typeface="黑体" pitchFamily="49" charset="-122"/>
                <a:cs typeface="Arial" pitchFamily="34" charset="0"/>
              </a:rPr>
              <a:t>类似</a:t>
            </a:r>
            <a:r>
              <a:rPr lang="en-US" sz="1600" b="0" i="0" dirty="0">
                <a:solidFill>
                  <a:srgbClr val="000000"/>
                </a:solidFill>
                <a:latin typeface="Arial" pitchFamily="34" charset="0"/>
                <a:ea typeface="黑体" pitchFamily="49" charset="-122"/>
                <a:cs typeface="Arial" pitchFamily="34" charset="0"/>
              </a:rPr>
              <a:t> XML </a:t>
            </a:r>
            <a:r>
              <a:rPr lang="en-US" sz="1600" b="0" i="0" dirty="0" err="1">
                <a:solidFill>
                  <a:srgbClr val="000000"/>
                </a:solidFill>
                <a:latin typeface="Arial" pitchFamily="34" charset="0"/>
                <a:ea typeface="黑体" pitchFamily="49" charset="-122"/>
                <a:cs typeface="Arial" pitchFamily="34" charset="0"/>
              </a:rPr>
              <a:t>领域中的</a:t>
            </a:r>
            <a:r>
              <a:rPr lang="en-US" sz="1600" b="0" i="0" dirty="0">
                <a:solidFill>
                  <a:srgbClr val="000000"/>
                </a:solidFill>
                <a:latin typeface="Arial" pitchFamily="34" charset="0"/>
                <a:ea typeface="黑体" pitchFamily="49" charset="-122"/>
                <a:cs typeface="Arial" pitchFamily="34" charset="0"/>
              </a:rPr>
              <a:t> DOM API</a:t>
            </a: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775" y="670064"/>
            <a:ext cx="1392938" cy="139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 name="Picture 15" descr="DukeAsKeith-daylight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666" y="1609725"/>
            <a:ext cx="587083" cy="500978"/>
          </a:xfrm>
          <a:prstGeom prst="rect">
            <a:avLst/>
          </a:prstGeom>
        </p:spPr>
      </p:pic>
    </p:spTree>
    <p:extLst>
      <p:ext uri="{BB962C8B-B14F-4D97-AF65-F5344CB8AC3E}">
        <p14:creationId xmlns:p14="http://schemas.microsoft.com/office/powerpoint/2010/main" val="155733082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algn="l">
              <a:lnSpc>
                <a:spcPct val="90000"/>
              </a:lnSpc>
              <a:spcBef>
                <a:spcPts val="0"/>
              </a:spcBef>
              <a:spcAft>
                <a:spcPts val="0"/>
              </a:spcAft>
              <a:buNone/>
            </a:pPr>
            <a:r>
              <a:rPr lang="en-US" sz="2800" b="1" i="0" dirty="0">
                <a:solidFill>
                  <a:srgbClr val="000000"/>
                </a:solidFill>
                <a:latin typeface="Arial" pitchFamily="34" charset="0"/>
                <a:ea typeface="黑体" pitchFamily="49" charset="-122"/>
                <a:cs typeface="Arial" pitchFamily="34" charset="0"/>
              </a:rPr>
              <a:t>Java API for </a:t>
            </a:r>
            <a:r>
              <a:rPr lang="en-US" sz="2800" b="1" i="0" dirty="0" err="1">
                <a:solidFill>
                  <a:srgbClr val="000000"/>
                </a:solidFill>
                <a:latin typeface="Arial" pitchFamily="34" charset="0"/>
                <a:ea typeface="黑体" pitchFamily="49" charset="-122"/>
                <a:cs typeface="Arial" pitchFamily="34" charset="0"/>
              </a:rPr>
              <a:t>WebSocket</a:t>
            </a:r>
            <a:r>
              <a:rPr lang="en-US" sz="2800" b="1" i="0" dirty="0">
                <a:solidFill>
                  <a:srgbClr val="000000"/>
                </a:solidFill>
                <a:latin typeface="Arial" pitchFamily="34" charset="0"/>
                <a:ea typeface="黑体" pitchFamily="49" charset="-122"/>
                <a:cs typeface="Arial" pitchFamily="34" charset="0"/>
              </a:rPr>
              <a:t> 1.0</a:t>
            </a:r>
          </a:p>
        </p:txBody>
      </p:sp>
      <p:sp>
        <p:nvSpPr>
          <p:cNvPr id="13" name="Content Placeholder 12"/>
          <p:cNvSpPr>
            <a:spLocks noGrp="1"/>
          </p:cNvSpPr>
          <p:nvPr>
            <p:ph sz="quarter" idx="4294967295"/>
          </p:nvPr>
        </p:nvSpPr>
        <p:spPr>
          <a:xfrm>
            <a:off x="914400" y="1470219"/>
            <a:ext cx="8229600" cy="3062287"/>
          </a:xfrm>
        </p:spPr>
        <p:txBody>
          <a:bodyPr/>
          <a:lstStyle/>
          <a:p>
            <a:pPr marL="228600" indent="-164592" algn="l" defTabSz="228600">
              <a:spcBef>
                <a:spcPts val="0"/>
              </a:spcBef>
              <a:spcAft>
                <a:spcPts val="1800"/>
              </a:spcAft>
              <a:buClr>
                <a:srgbClr val="5382A1"/>
              </a:buClr>
              <a:buSzPct val="85000"/>
              <a:buFont typeface="Wingdings"/>
              <a:buChar char="§"/>
            </a:pPr>
            <a:r>
              <a:rPr lang="en-US" sz="1800" b="0" i="0" dirty="0" err="1">
                <a:solidFill>
                  <a:srgbClr val="000000"/>
                </a:solidFill>
                <a:latin typeface="Arial" pitchFamily="34" charset="0"/>
                <a:ea typeface="黑体" pitchFamily="49" charset="-122"/>
                <a:cs typeface="Arial" pitchFamily="34" charset="0"/>
              </a:rPr>
              <a:t>服务器和客户端</a:t>
            </a:r>
            <a:r>
              <a:rPr lang="en-US" sz="1800" b="0" i="0" dirty="0">
                <a:solidFill>
                  <a:srgbClr val="000000"/>
                </a:solidFill>
                <a:latin typeface="Arial" pitchFamily="34" charset="0"/>
                <a:ea typeface="黑体" pitchFamily="49" charset="-122"/>
                <a:cs typeface="Arial" pitchFamily="34" charset="0"/>
              </a:rPr>
              <a:t> </a:t>
            </a:r>
            <a:r>
              <a:rPr lang="en-US" sz="1800" b="0" i="0" dirty="0" err="1">
                <a:solidFill>
                  <a:srgbClr val="000000"/>
                </a:solidFill>
                <a:latin typeface="Arial" pitchFamily="34" charset="0"/>
                <a:ea typeface="黑体" pitchFamily="49" charset="-122"/>
                <a:cs typeface="Arial" pitchFamily="34" charset="0"/>
              </a:rPr>
              <a:t>WebSocket</a:t>
            </a:r>
            <a:r>
              <a:rPr lang="en-US" sz="1800" b="0" i="0" dirty="0">
                <a:solidFill>
                  <a:srgbClr val="000000"/>
                </a:solidFill>
                <a:latin typeface="Arial" pitchFamily="34" charset="0"/>
                <a:ea typeface="黑体" pitchFamily="49" charset="-122"/>
                <a:cs typeface="Arial" pitchFamily="34" charset="0"/>
              </a:rPr>
              <a:t> </a:t>
            </a:r>
            <a:r>
              <a:rPr lang="en-US" sz="1800" b="0" i="0" dirty="0" err="1">
                <a:solidFill>
                  <a:srgbClr val="000000"/>
                </a:solidFill>
                <a:latin typeface="Arial" pitchFamily="34" charset="0"/>
                <a:ea typeface="黑体" pitchFamily="49" charset="-122"/>
                <a:cs typeface="Arial" pitchFamily="34" charset="0"/>
              </a:rPr>
              <a:t>端点</a:t>
            </a:r>
            <a:endParaRPr lang="en-US" sz="1800" b="0" i="0" dirty="0">
              <a:solidFill>
                <a:srgbClr val="000000"/>
              </a:solidFill>
              <a:latin typeface="Arial" pitchFamily="34" charset="0"/>
              <a:ea typeface="黑体" pitchFamily="49" charset="-122"/>
              <a:cs typeface="Arial" pitchFamily="34" charset="0"/>
            </a:endParaRPr>
          </a:p>
          <a:p>
            <a:pPr marL="630936" lvl="1" indent="-228600" algn="l" defTabSz="228600">
              <a:spcBef>
                <a:spcPts val="0"/>
              </a:spcBef>
              <a:spcAft>
                <a:spcPts val="1800"/>
              </a:spcAft>
              <a:buClr>
                <a:srgbClr val="000000"/>
              </a:buClr>
              <a:buSzPct val="85000"/>
              <a:buFont typeface="Arial"/>
              <a:buChar char="–"/>
            </a:pPr>
            <a:r>
              <a:rPr lang="en-US" sz="1600" b="0" i="0" dirty="0" err="1">
                <a:solidFill>
                  <a:srgbClr val="000000"/>
                </a:solidFill>
                <a:latin typeface="Arial" pitchFamily="34" charset="0"/>
                <a:ea typeface="黑体" pitchFamily="49" charset="-122"/>
                <a:cs typeface="Arial" pitchFamily="34" charset="0"/>
              </a:rPr>
              <a:t>批注式</a:t>
            </a:r>
            <a:r>
              <a:rPr lang="en-US" sz="1600" b="0" i="0" dirty="0">
                <a:solidFill>
                  <a:srgbClr val="000000"/>
                </a:solidFill>
                <a:latin typeface="Courier"/>
                <a:ea typeface="黑体" pitchFamily="49" charset="-122"/>
              </a:rPr>
              <a:t>：@</a:t>
            </a:r>
            <a:r>
              <a:rPr lang="en-US" sz="1600" b="0" i="0" dirty="0" err="1">
                <a:solidFill>
                  <a:srgbClr val="000000"/>
                </a:solidFill>
                <a:latin typeface="Courier"/>
                <a:ea typeface="黑体" pitchFamily="49" charset="-122"/>
              </a:rPr>
              <a:t>ServerEndpoint</a:t>
            </a:r>
            <a:r>
              <a:rPr lang="en-US" sz="1600" b="0" i="0" dirty="0">
                <a:solidFill>
                  <a:srgbClr val="000000"/>
                </a:solidFill>
                <a:latin typeface="Courier"/>
                <a:ea typeface="黑体" pitchFamily="49" charset="-122"/>
              </a:rPr>
              <a:t>、@</a:t>
            </a:r>
            <a:r>
              <a:rPr lang="en-US" sz="1600" b="0" i="0" dirty="0" err="1">
                <a:solidFill>
                  <a:srgbClr val="000000"/>
                </a:solidFill>
                <a:latin typeface="Courier"/>
                <a:ea typeface="黑体" pitchFamily="49" charset="-122"/>
              </a:rPr>
              <a:t>ClientEndpoint</a:t>
            </a:r>
            <a:endParaRPr lang="en-US" sz="1600" b="0" i="0" dirty="0">
              <a:solidFill>
                <a:srgbClr val="000000"/>
              </a:solidFill>
              <a:latin typeface="Courier"/>
              <a:ea typeface="黑体" pitchFamily="49" charset="-122"/>
            </a:endParaRPr>
          </a:p>
          <a:p>
            <a:pPr marL="630936" lvl="1" indent="-228600" algn="l" defTabSz="228600">
              <a:spcBef>
                <a:spcPts val="0"/>
              </a:spcBef>
              <a:spcAft>
                <a:spcPts val="1200"/>
              </a:spcAft>
              <a:buClr>
                <a:srgbClr val="000000"/>
              </a:buClr>
              <a:buSzPct val="85000"/>
              <a:buFont typeface="Arial"/>
              <a:buChar char="–"/>
            </a:pPr>
            <a:r>
              <a:rPr lang="en-US" sz="1600" b="0" i="0" dirty="0" err="1">
                <a:solidFill>
                  <a:srgbClr val="000000"/>
                </a:solidFill>
                <a:latin typeface="Arial" pitchFamily="34" charset="0"/>
                <a:ea typeface="黑体" pitchFamily="49" charset="-122"/>
                <a:cs typeface="Arial" pitchFamily="34" charset="0"/>
              </a:rPr>
              <a:t>编程式：端点</a:t>
            </a:r>
            <a:endParaRPr lang="en-US" sz="1600" b="0" i="0" dirty="0">
              <a:solidFill>
                <a:srgbClr val="000000"/>
              </a:solidFill>
              <a:latin typeface="Arial" pitchFamily="34" charset="0"/>
              <a:ea typeface="黑体" pitchFamily="49" charset="-122"/>
              <a:cs typeface="Arial" pitchFamily="34" charset="0"/>
            </a:endParaRPr>
          </a:p>
          <a:p>
            <a:pPr marL="228600" indent="-164592" algn="l" defTabSz="228600">
              <a:spcBef>
                <a:spcPts val="0"/>
              </a:spcBef>
              <a:spcAft>
                <a:spcPts val="1800"/>
              </a:spcAft>
              <a:buClr>
                <a:srgbClr val="5382A1"/>
              </a:buClr>
              <a:buSzPct val="85000"/>
              <a:buFont typeface="Wingdings"/>
              <a:buChar char="§"/>
            </a:pPr>
            <a:r>
              <a:rPr lang="en-US" sz="1800" b="0" i="0" dirty="0" err="1">
                <a:solidFill>
                  <a:srgbClr val="000000"/>
                </a:solidFill>
                <a:latin typeface="Arial" pitchFamily="34" charset="0"/>
                <a:ea typeface="黑体" pitchFamily="49" charset="-122"/>
                <a:cs typeface="Arial" pitchFamily="34" charset="0"/>
              </a:rPr>
              <a:t>生命周期方法</a:t>
            </a:r>
            <a:endParaRPr lang="en-US" sz="1800" b="0" i="0" dirty="0">
              <a:solidFill>
                <a:srgbClr val="000000"/>
              </a:solidFill>
              <a:latin typeface="Arial" pitchFamily="34" charset="0"/>
              <a:ea typeface="黑体" pitchFamily="49" charset="-122"/>
              <a:cs typeface="Arial" pitchFamily="34" charset="0"/>
            </a:endParaRPr>
          </a:p>
          <a:p>
            <a:pPr marL="228600" indent="-164592" algn="l" defTabSz="228600">
              <a:spcBef>
                <a:spcPts val="0"/>
              </a:spcBef>
              <a:spcAft>
                <a:spcPts val="1800"/>
              </a:spcAft>
              <a:buClr>
                <a:srgbClr val="5382A1"/>
              </a:buClr>
              <a:buSzPct val="85000"/>
              <a:buFont typeface="Wingdings"/>
              <a:buChar char="§"/>
            </a:pPr>
            <a:r>
              <a:rPr lang="en-US" sz="1800" b="0" i="0" dirty="0" err="1">
                <a:solidFill>
                  <a:srgbClr val="000000"/>
                </a:solidFill>
                <a:latin typeface="Arial" pitchFamily="34" charset="0"/>
                <a:ea typeface="黑体" pitchFamily="49" charset="-122"/>
                <a:cs typeface="Arial" pitchFamily="34" charset="0"/>
              </a:rPr>
              <a:t>打包和部署</a:t>
            </a:r>
            <a:endParaRPr lang="en-US" sz="1800" b="0" i="0" dirty="0">
              <a:solidFill>
                <a:srgbClr val="000000"/>
              </a:solidFill>
              <a:latin typeface="Arial" pitchFamily="34" charset="0"/>
              <a:ea typeface="黑体" pitchFamily="49" charset="-122"/>
              <a:cs typeface="Arial" pitchFamily="34" charset="0"/>
            </a:endParaRP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775" y="670064"/>
            <a:ext cx="1392938" cy="139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 name="Picture 14" descr="DukeAsKeith-daylight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666" y="1557531"/>
            <a:ext cx="587083" cy="500978"/>
          </a:xfrm>
          <a:prstGeom prst="rect">
            <a:avLst/>
          </a:prstGeom>
        </p:spPr>
      </p:pic>
      <p:grpSp>
        <p:nvGrpSpPr>
          <p:cNvPr id="2" name="Group 17"/>
          <p:cNvGrpSpPr/>
          <p:nvPr/>
        </p:nvGrpSpPr>
        <p:grpSpPr>
          <a:xfrm>
            <a:off x="5486400" y="2655190"/>
            <a:ext cx="3683000" cy="2246769"/>
            <a:chOff x="5470525" y="2687181"/>
            <a:chExt cx="3673475" cy="2246769"/>
          </a:xfrm>
        </p:grpSpPr>
        <p:sp>
          <p:nvSpPr>
            <p:cNvPr id="16" name="Round Same Side Corner Rectangle 15"/>
            <p:cNvSpPr/>
            <p:nvPr/>
          </p:nvSpPr>
          <p:spPr>
            <a:xfrm rot="16200000">
              <a:off x="6350000" y="1816097"/>
              <a:ext cx="1914525" cy="3673475"/>
            </a:xfrm>
            <a:prstGeom prst="round2SameRect">
              <a:avLst/>
            </a:prstGeom>
            <a:ln>
              <a:noFill/>
            </a:ln>
            <a:effectLst>
              <a:innerShdw blurRad="63500" dist="50800" dir="135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38100" dir="2700000" algn="tl" rotWithShape="0">
                    <a:srgbClr val="000000">
                      <a:alpha val="25000"/>
                    </a:srgbClr>
                  </a:outerShdw>
                </a:effectLst>
              </a:endParaRPr>
            </a:p>
          </p:txBody>
        </p:sp>
        <p:sp>
          <p:nvSpPr>
            <p:cNvPr id="17" name="TextBox 16"/>
            <p:cNvSpPr txBox="1"/>
            <p:nvPr/>
          </p:nvSpPr>
          <p:spPr>
            <a:xfrm>
              <a:off x="5664200" y="2687181"/>
              <a:ext cx="3479799" cy="2246769"/>
            </a:xfrm>
            <a:prstGeom prst="rect">
              <a:avLst/>
            </a:prstGeom>
            <a:noFill/>
          </p:spPr>
          <p:txBody>
            <a:bodyPr wrap="square" rtlCol="0">
              <a:spAutoFit/>
            </a:bodyPr>
            <a:lstStyle/>
            <a:p>
              <a:pPr algn="l">
                <a:buNone/>
              </a:pPr>
              <a:r>
                <a:rPr lang="en-US" sz="1400" b="0" i="0">
                  <a:solidFill>
                    <a:schemeClr val="bg1">
                      <a:lumMod val="95000"/>
                    </a:schemeClr>
                  </a:solidFill>
                  <a:effectLst>
                    <a:outerShdw blurRad="50800" dist="38100" dir="2700000" algn="tl">
                      <a:srgbClr val="000000">
                        <a:alpha val="25000"/>
                      </a:srgbClr>
                    </a:outerShdw>
                  </a:effectLst>
                  <a:latin typeface="Courier"/>
                  <a:ea typeface="ＭＳ Ｐゴシック"/>
                  <a:cs typeface="Courier"/>
                </a:rPr>
                <a:t> </a:t>
              </a:r>
            </a:p>
            <a:p>
              <a:pPr algn="l">
                <a:buNone/>
              </a:pPr>
              <a:r>
                <a:rPr lang="en-US" sz="1400" b="1" i="0">
                  <a:solidFill>
                    <a:schemeClr val="bg1">
                      <a:lumMod val="95000"/>
                    </a:schemeClr>
                  </a:solidFill>
                  <a:effectLst>
                    <a:outerShdw blurRad="50800" dist="38100" dir="2700000" algn="tl">
                      <a:srgbClr val="000000">
                        <a:alpha val="25000"/>
                      </a:srgbClr>
                    </a:outerShdw>
                  </a:effectLst>
                  <a:latin typeface="Courier"/>
                  <a:ea typeface="ＭＳ Ｐゴシック"/>
                  <a:cs typeface="Courier"/>
                </a:rPr>
                <a:t>@ServerEndpoint(“/chat”)</a:t>
              </a:r>
              <a:br>
                <a:rPr lang="en-US" sz="1400" b="1" i="0">
                  <a:solidFill>
                    <a:schemeClr val="bg1">
                      <a:lumMod val="95000"/>
                    </a:schemeClr>
                  </a:solidFill>
                  <a:effectLst>
                    <a:outerShdw blurRad="50800" dist="38100" dir="2700000" algn="tl">
                      <a:srgbClr val="000000">
                        <a:alpha val="25000"/>
                      </a:srgbClr>
                    </a:outerShdw>
                  </a:effectLst>
                  <a:latin typeface="Courier"/>
                  <a:ea typeface="ＭＳ Ｐゴシック"/>
                  <a:cs typeface="Courier"/>
                </a:rPr>
              </a:br>
              <a:r>
                <a:rPr lang="en-US" sz="1400" b="1" i="0">
                  <a:solidFill>
                    <a:schemeClr val="bg1">
                      <a:lumMod val="95000"/>
                    </a:schemeClr>
                  </a:solidFill>
                  <a:effectLst>
                    <a:outerShdw blurRad="50800" dist="38100" dir="2700000" algn="tl">
                      <a:srgbClr val="000000">
                        <a:alpha val="25000"/>
                      </a:srgbClr>
                    </a:outerShdw>
                  </a:effectLst>
                  <a:latin typeface="Courier"/>
                  <a:ea typeface="ＭＳ Ｐゴシック"/>
                  <a:cs typeface="Courier"/>
                </a:rPr>
                <a:t> public class ChatServer {</a:t>
              </a:r>
              <a:br>
                <a:rPr lang="en-US" sz="1400" b="1" i="0">
                  <a:solidFill>
                    <a:schemeClr val="bg1">
                      <a:lumMod val="95000"/>
                    </a:schemeClr>
                  </a:solidFill>
                  <a:effectLst>
                    <a:outerShdw blurRad="50800" dist="38100" dir="2700000" algn="tl">
                      <a:srgbClr val="000000">
                        <a:alpha val="25000"/>
                      </a:srgbClr>
                    </a:outerShdw>
                  </a:effectLst>
                  <a:latin typeface="Courier"/>
                  <a:ea typeface="ＭＳ Ｐゴシック"/>
                  <a:cs typeface="Courier"/>
                </a:rPr>
              </a:br>
              <a:r>
                <a:rPr lang="en-US" sz="1400" b="1" i="0">
                  <a:solidFill>
                    <a:schemeClr val="bg1">
                      <a:lumMod val="95000"/>
                    </a:schemeClr>
                  </a:solidFill>
                  <a:effectLst>
                    <a:outerShdw blurRad="50800" dist="38100" dir="2700000" algn="tl">
                      <a:srgbClr val="000000">
                        <a:alpha val="25000"/>
                      </a:srgbClr>
                    </a:outerShdw>
                  </a:effectLst>
                  <a:latin typeface="Courier"/>
                  <a:ea typeface="ＭＳ Ｐゴシック"/>
                  <a:cs typeface="Courier"/>
                </a:rPr>
                <a:t>   @OnMessage</a:t>
              </a:r>
              <a:br>
                <a:rPr lang="en-US" sz="1400" b="1" i="0">
                  <a:solidFill>
                    <a:schemeClr val="bg1">
                      <a:lumMod val="95000"/>
                    </a:schemeClr>
                  </a:solidFill>
                  <a:effectLst>
                    <a:outerShdw blurRad="50800" dist="38100" dir="2700000" algn="tl">
                      <a:srgbClr val="000000">
                        <a:alpha val="25000"/>
                      </a:srgbClr>
                    </a:outerShdw>
                  </a:effectLst>
                  <a:latin typeface="Courier"/>
                  <a:ea typeface="ＭＳ Ｐゴシック"/>
                  <a:cs typeface="Courier"/>
                </a:rPr>
              </a:br>
              <a:r>
                <a:rPr lang="en-US" sz="1400" b="1" i="0">
                  <a:solidFill>
                    <a:schemeClr val="bg1">
                      <a:lumMod val="95000"/>
                    </a:schemeClr>
                  </a:solidFill>
                  <a:effectLst>
                    <a:outerShdw blurRad="50800" dist="38100" dir="2700000" algn="tl">
                      <a:srgbClr val="000000">
                        <a:alpha val="25000"/>
                      </a:srgbClr>
                    </a:outerShdw>
                  </a:effectLst>
                  <a:latin typeface="Courier"/>
                  <a:ea typeface="ＭＳ Ｐゴシック"/>
                  <a:cs typeface="Courier"/>
                </a:rPr>
                <a:t>   public void chat(String m) {</a:t>
              </a:r>
            </a:p>
            <a:p>
              <a:pPr algn="l">
                <a:buNone/>
              </a:pPr>
              <a:r>
                <a:rPr lang="en-US" sz="1400" b="1" i="0">
                  <a:solidFill>
                    <a:schemeClr val="bg1">
                      <a:lumMod val="95000"/>
                    </a:schemeClr>
                  </a:solidFill>
                  <a:effectLst>
                    <a:outerShdw blurRad="50800" dist="38100" dir="2700000" algn="tl">
                      <a:srgbClr val="000000">
                        <a:alpha val="25000"/>
                      </a:srgbClr>
                    </a:outerShdw>
                  </a:effectLst>
                  <a:latin typeface="Courier"/>
                  <a:ea typeface="ＭＳ Ｐゴシック"/>
                  <a:cs typeface="Courier"/>
                </a:rPr>
                <a:t>     . . .</a:t>
              </a:r>
              <a:br>
                <a:rPr lang="en-US" sz="1400" b="1" i="0">
                  <a:solidFill>
                    <a:schemeClr val="bg1">
                      <a:lumMod val="95000"/>
                    </a:schemeClr>
                  </a:solidFill>
                  <a:effectLst>
                    <a:outerShdw blurRad="50800" dist="38100" dir="2700000" algn="tl">
                      <a:srgbClr val="000000">
                        <a:alpha val="25000"/>
                      </a:srgbClr>
                    </a:outerShdw>
                  </a:effectLst>
                  <a:latin typeface="Courier"/>
                  <a:ea typeface="ＭＳ Ｐゴシック"/>
                  <a:cs typeface="Courier"/>
                </a:rPr>
              </a:br>
              <a:r>
                <a:rPr lang="en-US" sz="1400" b="1" i="0">
                  <a:solidFill>
                    <a:schemeClr val="bg1">
                      <a:lumMod val="95000"/>
                    </a:schemeClr>
                  </a:solidFill>
                  <a:effectLst>
                    <a:outerShdw blurRad="50800" dist="38100" dir="2700000" algn="tl">
                      <a:srgbClr val="000000">
                        <a:alpha val="25000"/>
                      </a:srgbClr>
                    </a:outerShdw>
                  </a:effectLst>
                  <a:latin typeface="Courier"/>
                  <a:ea typeface="ＭＳ Ｐゴシック"/>
                  <a:cs typeface="Courier"/>
                </a:rPr>
                <a:t>   }</a:t>
              </a:r>
            </a:p>
            <a:p>
              <a:pPr algn="l">
                <a:buNone/>
              </a:pPr>
              <a:r>
                <a:rPr lang="en-US" sz="1400" b="1" i="0">
                  <a:solidFill>
                    <a:schemeClr val="bg1">
                      <a:lumMod val="95000"/>
                    </a:schemeClr>
                  </a:solidFill>
                  <a:effectLst>
                    <a:outerShdw blurRad="50800" dist="38100" dir="2700000" algn="tl">
                      <a:srgbClr val="000000">
                        <a:alpha val="25000"/>
                      </a:srgbClr>
                    </a:outerShdw>
                  </a:effectLst>
                  <a:latin typeface="Courier"/>
                  <a:ea typeface="ＭＳ Ｐゴシック"/>
                  <a:cs typeface="Courier"/>
                </a:rPr>
                <a:t> }</a:t>
              </a:r>
            </a:p>
            <a:p>
              <a:pPr algn="l">
                <a:buNone/>
              </a:pPr>
              <a:endParaRPr lang="en-US" sz="1400" dirty="0" smtClean="0">
                <a:solidFill>
                  <a:schemeClr val="bg1">
                    <a:lumMod val="95000"/>
                  </a:schemeClr>
                </a:solidFill>
                <a:latin typeface="Courier"/>
                <a:cs typeface="Courier"/>
              </a:endParaRPr>
            </a:p>
            <a:p>
              <a:pPr algn="l">
                <a:buNone/>
              </a:pPr>
              <a:endParaRPr lang="en-US" sz="1400" dirty="0" smtClean="0">
                <a:solidFill>
                  <a:schemeClr val="bg1">
                    <a:lumMod val="95000"/>
                  </a:schemeClr>
                </a:solidFill>
              </a:endParaRPr>
            </a:p>
          </p:txBody>
        </p:sp>
      </p:grpSp>
    </p:spTree>
    <p:extLst>
      <p:ext uri="{BB962C8B-B14F-4D97-AF65-F5344CB8AC3E}">
        <p14:creationId xmlns:p14="http://schemas.microsoft.com/office/powerpoint/2010/main" val="206984770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a:effectLst/>
        </p:spPr>
        <p:txBody>
          <a:bodyPr/>
          <a:lstStyle/>
          <a:p>
            <a:pPr algn="l">
              <a:lnSpc>
                <a:spcPct val="90000"/>
              </a:lnSpc>
              <a:spcBef>
                <a:spcPts val="0"/>
              </a:spcBef>
              <a:spcAft>
                <a:spcPts val="0"/>
              </a:spcAft>
              <a:buNone/>
            </a:pPr>
            <a:r>
              <a:rPr lang="en-US" sz="2800" b="1" i="0" dirty="0" err="1">
                <a:solidFill>
                  <a:srgbClr val="000000"/>
                </a:solidFill>
                <a:latin typeface="Arial" pitchFamily="34" charset="0"/>
                <a:ea typeface="黑体" pitchFamily="49" charset="-122"/>
                <a:cs typeface="Arial" pitchFamily="34" charset="0"/>
              </a:rPr>
              <a:t>JavaServer</a:t>
            </a:r>
            <a:r>
              <a:rPr lang="en-US" sz="2800" b="1" i="0" dirty="0">
                <a:solidFill>
                  <a:srgbClr val="000000"/>
                </a:solidFill>
                <a:latin typeface="Arial" pitchFamily="34" charset="0"/>
                <a:ea typeface="黑体" pitchFamily="49" charset="-122"/>
                <a:cs typeface="Arial" pitchFamily="34" charset="0"/>
              </a:rPr>
              <a:t> Faces 2.2 </a:t>
            </a:r>
            <a:r>
              <a:rPr lang="en-US" sz="2800" b="1" i="0" dirty="0" err="1">
                <a:solidFill>
                  <a:srgbClr val="000000"/>
                </a:solidFill>
                <a:latin typeface="Arial" pitchFamily="34" charset="0"/>
                <a:ea typeface="黑体" pitchFamily="49" charset="-122"/>
                <a:cs typeface="Arial" pitchFamily="34" charset="0"/>
              </a:rPr>
              <a:t>中的</a:t>
            </a:r>
            <a:r>
              <a:rPr lang="en-US" sz="2800" b="1" i="0" dirty="0">
                <a:solidFill>
                  <a:srgbClr val="000000"/>
                </a:solidFill>
                <a:latin typeface="Arial" pitchFamily="34" charset="0"/>
                <a:ea typeface="黑体" pitchFamily="49" charset="-122"/>
                <a:cs typeface="Arial" pitchFamily="34" charset="0"/>
              </a:rPr>
              <a:t> </a:t>
            </a:r>
            <a:br>
              <a:rPr lang="en-US" sz="2800" b="1" i="0" dirty="0">
                <a:solidFill>
                  <a:srgbClr val="000000"/>
                </a:solidFill>
                <a:latin typeface="Arial" pitchFamily="34" charset="0"/>
                <a:ea typeface="黑体" pitchFamily="49" charset="-122"/>
                <a:cs typeface="Arial" pitchFamily="34" charset="0"/>
              </a:rPr>
            </a:br>
            <a:r>
              <a:rPr lang="en-US" sz="2800" b="1" i="0" dirty="0">
                <a:solidFill>
                  <a:srgbClr val="000000"/>
                </a:solidFill>
                <a:latin typeface="Arial" pitchFamily="34" charset="0"/>
                <a:ea typeface="黑体" pitchFamily="49" charset="-122"/>
                <a:cs typeface="Arial" pitchFamily="34" charset="0"/>
              </a:rPr>
              <a:t>HTML5 </a:t>
            </a:r>
            <a:r>
              <a:rPr lang="en-US" sz="2800" b="1" i="0" dirty="0" err="1">
                <a:solidFill>
                  <a:srgbClr val="000000"/>
                </a:solidFill>
                <a:latin typeface="Arial" pitchFamily="34" charset="0"/>
                <a:ea typeface="黑体" pitchFamily="49" charset="-122"/>
                <a:cs typeface="Arial" pitchFamily="34" charset="0"/>
              </a:rPr>
              <a:t>友好标记</a:t>
            </a:r>
            <a:endParaRPr lang="en-US" sz="2800" b="1" i="0" dirty="0">
              <a:solidFill>
                <a:srgbClr val="000000"/>
              </a:solidFill>
              <a:latin typeface="Arial" pitchFamily="34" charset="0"/>
              <a:ea typeface="黑体" pitchFamily="49" charset="-122"/>
              <a:cs typeface="Arial" pitchFamily="34" charset="0"/>
            </a:endParaRPr>
          </a:p>
        </p:txBody>
      </p:sp>
      <p:sp>
        <p:nvSpPr>
          <p:cNvPr id="13" name="Content Placeholder 12"/>
          <p:cNvSpPr>
            <a:spLocks noGrp="1"/>
          </p:cNvSpPr>
          <p:nvPr>
            <p:ph sz="quarter" idx="4294967295"/>
          </p:nvPr>
        </p:nvSpPr>
        <p:spPr>
          <a:xfrm>
            <a:off x="914400" y="1634942"/>
            <a:ext cx="8229600" cy="3062287"/>
          </a:xfrm>
          <a:effectLst/>
        </p:spPr>
        <p:txBody>
          <a:bodyPr/>
          <a:lstStyle/>
          <a:p>
            <a:pPr marL="228600" indent="-164592" algn="l" defTabSz="228600">
              <a:spcBef>
                <a:spcPts val="0"/>
              </a:spcBef>
              <a:spcAft>
                <a:spcPts val="600"/>
              </a:spcAft>
              <a:buClr>
                <a:srgbClr val="5382A1"/>
              </a:buClr>
              <a:buSzPct val="85000"/>
              <a:buFont typeface="Wingdings"/>
              <a:buChar char="§"/>
            </a:pPr>
            <a:r>
              <a:rPr lang="en-US" sz="1800" b="0" i="0" dirty="0" err="1">
                <a:solidFill>
                  <a:srgbClr val="000000"/>
                </a:solidFill>
                <a:latin typeface="Arial" pitchFamily="34" charset="0"/>
                <a:ea typeface="黑体" pitchFamily="49" charset="-122"/>
                <a:cs typeface="Arial" pitchFamily="34" charset="0"/>
              </a:rPr>
              <a:t>直通属性和元素</a:t>
            </a:r>
            <a:endParaRPr lang="en-US" sz="1800" b="0" i="0" dirty="0">
              <a:solidFill>
                <a:srgbClr val="000000"/>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1800" b="0" i="0" dirty="0" err="1">
                <a:solidFill>
                  <a:srgbClr val="000000"/>
                </a:solidFill>
                <a:latin typeface="Arial" pitchFamily="34" charset="0"/>
                <a:ea typeface="黑体" pitchFamily="49" charset="-122"/>
                <a:cs typeface="Arial" pitchFamily="34" charset="0"/>
              </a:rPr>
              <a:t>无需预先了解允许使用的一组属性</a:t>
            </a:r>
            <a:endParaRPr lang="en-US" sz="1800" b="0" i="0" dirty="0">
              <a:solidFill>
                <a:srgbClr val="000000"/>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1800" b="0" i="0" dirty="0" err="1">
                <a:solidFill>
                  <a:srgbClr val="000000"/>
                </a:solidFill>
                <a:latin typeface="Arial" pitchFamily="34" charset="0"/>
                <a:ea typeface="黑体" pitchFamily="49" charset="-122"/>
                <a:cs typeface="Arial" pitchFamily="34" charset="0"/>
              </a:rPr>
              <a:t>支持</a:t>
            </a:r>
            <a:r>
              <a:rPr lang="en-US" sz="1800" b="0" i="0" dirty="0">
                <a:solidFill>
                  <a:srgbClr val="000000"/>
                </a:solidFill>
                <a:latin typeface="Arial" pitchFamily="34" charset="0"/>
                <a:ea typeface="黑体" pitchFamily="49" charset="-122"/>
                <a:cs typeface="Arial" pitchFamily="34" charset="0"/>
              </a:rPr>
              <a:t> HTML5 </a:t>
            </a:r>
            <a:r>
              <a:rPr lang="en-US" sz="1800" b="0" i="0" dirty="0" err="1">
                <a:solidFill>
                  <a:srgbClr val="000000"/>
                </a:solidFill>
                <a:latin typeface="Arial" pitchFamily="34" charset="0"/>
                <a:ea typeface="黑体" pitchFamily="49" charset="-122"/>
                <a:cs typeface="Arial" pitchFamily="34" charset="0"/>
              </a:rPr>
              <a:t>类型和数据</a:t>
            </a:r>
            <a:r>
              <a:rPr lang="en-US" sz="1800" b="0" i="0" dirty="0">
                <a:solidFill>
                  <a:srgbClr val="000000"/>
                </a:solidFill>
                <a:latin typeface="Arial" pitchFamily="34" charset="0"/>
                <a:ea typeface="黑体" pitchFamily="49" charset="-122"/>
                <a:cs typeface="Arial" pitchFamily="34" charset="0"/>
              </a:rPr>
              <a:t>*</a:t>
            </a:r>
            <a:r>
              <a:rPr lang="en-US" sz="1800" b="0" i="0" dirty="0" err="1">
                <a:solidFill>
                  <a:srgbClr val="000000"/>
                </a:solidFill>
                <a:latin typeface="Arial" pitchFamily="34" charset="0"/>
                <a:ea typeface="黑体" pitchFamily="49" charset="-122"/>
                <a:cs typeface="Arial" pitchFamily="34" charset="0"/>
              </a:rPr>
              <a:t>属性</a:t>
            </a:r>
            <a:endParaRPr lang="en-US" sz="1800" b="0" i="0" dirty="0">
              <a:solidFill>
                <a:srgbClr val="000000"/>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endParaRPr lang="en-US" sz="1800" dirty="0" smtClean="0">
              <a:latin typeface="Arial" pitchFamily="34" charset="0"/>
              <a:ea typeface="黑体" pitchFamily="49" charset="-122"/>
              <a:cs typeface="Arial" pitchFamily="34" charset="0"/>
            </a:endParaRP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775" y="670064"/>
            <a:ext cx="1392938" cy="1392936"/>
          </a:xfrm>
          <a:prstGeom prst="rect">
            <a:avLst/>
          </a:prstGeom>
          <a:noFill/>
          <a:ln>
            <a:noFill/>
          </a:ln>
          <a:effectLst>
            <a:outerShdw blurRad="50800" dist="38100" dir="2700000" algn="tl" rotWithShape="0">
              <a:srgbClr val="000000">
                <a:alpha val="2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 name="Picture 16" descr="DukeAsKeith-daylight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666" y="1609725"/>
            <a:ext cx="587083" cy="500978"/>
          </a:xfrm>
          <a:prstGeom prst="rect">
            <a:avLst/>
          </a:prstGeom>
          <a:effectLst>
            <a:outerShdw blurRad="50800" dist="38100" dir="2700000" algn="tl" rotWithShape="0">
              <a:srgbClr val="000000">
                <a:alpha val="25000"/>
              </a:srgbClr>
            </a:outerShdw>
          </a:effectLst>
        </p:spPr>
      </p:pic>
      <p:grpSp>
        <p:nvGrpSpPr>
          <p:cNvPr id="7" name="Group 6"/>
          <p:cNvGrpSpPr/>
          <p:nvPr/>
        </p:nvGrpSpPr>
        <p:grpSpPr>
          <a:xfrm>
            <a:off x="2266951" y="3219013"/>
            <a:ext cx="4689474" cy="1368423"/>
            <a:chOff x="2981326" y="3648077"/>
            <a:chExt cx="4095750" cy="1495423"/>
          </a:xfrm>
          <a:effectLst>
            <a:outerShdw blurRad="50800" dist="38100" dir="2700000" algn="tl" rotWithShape="0">
              <a:srgbClr val="000000">
                <a:alpha val="25000"/>
              </a:srgbClr>
            </a:outerShdw>
          </a:effectLst>
        </p:grpSpPr>
        <p:sp>
          <p:nvSpPr>
            <p:cNvPr id="8" name="Round Same Side Corner Rectangle 7"/>
            <p:cNvSpPr/>
            <p:nvPr/>
          </p:nvSpPr>
          <p:spPr>
            <a:xfrm>
              <a:off x="2981326" y="3648077"/>
              <a:ext cx="4095750" cy="1495423"/>
            </a:xfrm>
            <a:prstGeom prst="round2SameRect">
              <a:avLst/>
            </a:prstGeom>
            <a:ln>
              <a:noFill/>
            </a:ln>
            <a:effectLst>
              <a:innerShdw blurRad="63500" dist="50800" dir="135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200400" y="3800477"/>
              <a:ext cx="3809999" cy="1311729"/>
            </a:xfrm>
            <a:prstGeom prst="rect">
              <a:avLst/>
            </a:prstGeom>
            <a:noFill/>
          </p:spPr>
          <p:txBody>
            <a:bodyPr wrap="square" rtlCol="0">
              <a:spAutoFit/>
            </a:bodyPr>
            <a:lstStyle/>
            <a:p>
              <a:pPr algn="l">
                <a:buNone/>
              </a:pPr>
              <a:r>
                <a:rPr lang="en-US" b="0" i="0">
                  <a:solidFill>
                    <a:schemeClr val="bg1">
                      <a:lumMod val="95000"/>
                    </a:schemeClr>
                  </a:solidFill>
                  <a:latin typeface="Courier"/>
                  <a:ea typeface="ＭＳ Ｐゴシック"/>
                  <a:cs typeface="Courier"/>
                </a:rPr>
                <a:t> &lt;h:inputText </a:t>
              </a:r>
              <a:br>
                <a:rPr lang="en-US" b="0" i="0">
                  <a:solidFill>
                    <a:schemeClr val="bg1">
                      <a:lumMod val="95000"/>
                    </a:schemeClr>
                  </a:solidFill>
                  <a:latin typeface="Courier"/>
                  <a:ea typeface="ＭＳ Ｐゴシック"/>
                  <a:cs typeface="Courier"/>
                </a:rPr>
              </a:br>
              <a:r>
                <a:rPr lang="en-US" b="0" i="0">
                  <a:solidFill>
                    <a:schemeClr val="bg1">
                      <a:lumMod val="95000"/>
                    </a:schemeClr>
                  </a:solidFill>
                  <a:latin typeface="Courier"/>
                  <a:ea typeface="ＭＳ Ｐゴシック"/>
                  <a:cs typeface="Courier"/>
                </a:rPr>
                <a:t>    value="#{userBean.color}”</a:t>
              </a:r>
              <a:br>
                <a:rPr lang="en-US" b="0" i="0">
                  <a:solidFill>
                    <a:schemeClr val="bg1">
                      <a:lumMod val="95000"/>
                    </a:schemeClr>
                  </a:solidFill>
                  <a:latin typeface="Courier"/>
                  <a:ea typeface="ＭＳ Ｐゴシック"/>
                  <a:cs typeface="Courier"/>
                </a:rPr>
              </a:br>
              <a:r>
                <a:rPr lang="en-US" b="0" i="0">
                  <a:solidFill>
                    <a:schemeClr val="bg1">
                      <a:lumMod val="95000"/>
                    </a:schemeClr>
                  </a:solidFill>
                  <a:latin typeface="Courier"/>
                  <a:ea typeface="ＭＳ Ｐゴシック"/>
                  <a:cs typeface="Courier"/>
                </a:rPr>
                <a:t>    p:type="color"/&gt;</a:t>
              </a:r>
            </a:p>
            <a:p>
              <a:pPr algn="l">
                <a:buNone/>
              </a:pPr>
              <a:endParaRPr lang="en-US" dirty="0" smtClean="0">
                <a:solidFill>
                  <a:schemeClr val="bg1">
                    <a:lumMod val="95000"/>
                  </a:schemeClr>
                </a:solidFill>
              </a:endParaRPr>
            </a:p>
          </p:txBody>
        </p:sp>
      </p:grpSp>
    </p:spTree>
    <p:extLst>
      <p:ext uri="{BB962C8B-B14F-4D97-AF65-F5344CB8AC3E}">
        <p14:creationId xmlns:p14="http://schemas.microsoft.com/office/powerpoint/2010/main" val="158274790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algn="l">
              <a:lnSpc>
                <a:spcPct val="90000"/>
              </a:lnSpc>
              <a:spcBef>
                <a:spcPts val="0"/>
              </a:spcBef>
              <a:spcAft>
                <a:spcPts val="0"/>
              </a:spcAft>
              <a:buNone/>
            </a:pPr>
            <a:r>
              <a:rPr lang="en-US" sz="2800" b="1" i="0" dirty="0" err="1">
                <a:solidFill>
                  <a:srgbClr val="000000"/>
                </a:solidFill>
                <a:latin typeface="Arial" pitchFamily="34" charset="0"/>
                <a:ea typeface="黑体" pitchFamily="49" charset="-122"/>
                <a:cs typeface="Arial" pitchFamily="34" charset="0"/>
              </a:rPr>
              <a:t>实现低投入高产出：简化的</a:t>
            </a:r>
            <a:r>
              <a:rPr lang="en-US" sz="2800" b="1" i="0" dirty="0">
                <a:solidFill>
                  <a:srgbClr val="000000"/>
                </a:solidFill>
                <a:latin typeface="Arial" pitchFamily="34" charset="0"/>
                <a:ea typeface="黑体" pitchFamily="49" charset="-122"/>
                <a:cs typeface="Arial" pitchFamily="34" charset="0"/>
              </a:rPr>
              <a:t> JMS</a:t>
            </a:r>
          </a:p>
        </p:txBody>
      </p:sp>
      <p:sp>
        <p:nvSpPr>
          <p:cNvPr id="13" name="Content Placeholder 12"/>
          <p:cNvSpPr>
            <a:spLocks noGrp="1"/>
          </p:cNvSpPr>
          <p:nvPr>
            <p:ph sz="quarter" idx="4294967295"/>
          </p:nvPr>
        </p:nvSpPr>
        <p:spPr>
          <a:xfrm>
            <a:off x="914400" y="1484192"/>
            <a:ext cx="8229600" cy="3062287"/>
          </a:xfrm>
        </p:spPr>
        <p:txBody>
          <a:bodyPr/>
          <a:lstStyle/>
          <a:p>
            <a:pPr marL="228600" indent="-164592" algn="l" defTabSz="228600">
              <a:spcBef>
                <a:spcPts val="0"/>
              </a:spcBef>
              <a:spcAft>
                <a:spcPts val="1800"/>
              </a:spcAft>
              <a:buClr>
                <a:srgbClr val="5382A1"/>
              </a:buClr>
              <a:buSzPct val="85000"/>
              <a:buFont typeface="Wingdings"/>
              <a:buChar char="§"/>
            </a:pPr>
            <a:r>
              <a:rPr lang="en-US" sz="1800" b="0" i="0" dirty="0" err="1">
                <a:solidFill>
                  <a:srgbClr val="000000"/>
                </a:solidFill>
                <a:latin typeface="Courier"/>
                <a:ea typeface="黑体" pitchFamily="49" charset="-122"/>
              </a:rPr>
              <a:t>新的</a:t>
            </a:r>
            <a:r>
              <a:rPr lang="en-US" sz="1800" b="0" i="0" dirty="0">
                <a:solidFill>
                  <a:srgbClr val="000000"/>
                </a:solidFill>
                <a:latin typeface="Courier"/>
                <a:ea typeface="黑体" pitchFamily="49" charset="-122"/>
              </a:rPr>
              <a:t> </a:t>
            </a:r>
            <a:r>
              <a:rPr lang="en-US" sz="1800" b="0" i="0" dirty="0" err="1">
                <a:solidFill>
                  <a:srgbClr val="000000"/>
                </a:solidFill>
                <a:latin typeface="Courier"/>
                <a:ea typeface="黑体" pitchFamily="49" charset="-122"/>
              </a:rPr>
              <a:t>JMSContext</a:t>
            </a:r>
            <a:r>
              <a:rPr lang="en-US" sz="1800" b="0" i="0" dirty="0">
                <a:solidFill>
                  <a:srgbClr val="000000"/>
                </a:solidFill>
                <a:latin typeface="Courier"/>
                <a:ea typeface="黑体" pitchFamily="49" charset="-122"/>
              </a:rPr>
              <a:t> </a:t>
            </a:r>
            <a:r>
              <a:rPr lang="en-US" sz="1800" b="0" i="0" dirty="0" err="1">
                <a:solidFill>
                  <a:srgbClr val="000000"/>
                </a:solidFill>
                <a:latin typeface="Courier"/>
                <a:ea typeface="黑体" pitchFamily="49" charset="-122"/>
              </a:rPr>
              <a:t>接口</a:t>
            </a:r>
            <a:endParaRPr lang="en-US" sz="1800" b="0" i="0" dirty="0">
              <a:solidFill>
                <a:srgbClr val="000000"/>
              </a:solidFill>
              <a:latin typeface="Courier"/>
              <a:ea typeface="黑体" pitchFamily="49" charset="-122"/>
            </a:endParaRPr>
          </a:p>
          <a:p>
            <a:pPr marL="228600" indent="-164592" algn="l" defTabSz="228600">
              <a:spcBef>
                <a:spcPts val="0"/>
              </a:spcBef>
              <a:spcAft>
                <a:spcPts val="1800"/>
              </a:spcAft>
              <a:buClr>
                <a:srgbClr val="5382A1"/>
              </a:buClr>
              <a:buSzPct val="85000"/>
              <a:buFont typeface="Wingdings"/>
              <a:buChar char="§"/>
            </a:pPr>
            <a:r>
              <a:rPr lang="en-US" sz="1800" b="0" i="0" dirty="0" err="1">
                <a:solidFill>
                  <a:srgbClr val="000000"/>
                </a:solidFill>
                <a:latin typeface="Courier"/>
                <a:ea typeface="黑体" pitchFamily="49" charset="-122"/>
              </a:rPr>
              <a:t>AutoCloseable</a:t>
            </a:r>
            <a:r>
              <a:rPr lang="en-US" sz="1800" b="0" i="0" dirty="0">
                <a:solidFill>
                  <a:srgbClr val="000000"/>
                </a:solidFill>
                <a:latin typeface="Courier"/>
                <a:ea typeface="黑体" pitchFamily="49" charset="-122"/>
              </a:rPr>
              <a:t> </a:t>
            </a:r>
            <a:r>
              <a:rPr lang="en-US" sz="1800" b="0" i="0" dirty="0" err="1">
                <a:solidFill>
                  <a:srgbClr val="000000"/>
                </a:solidFill>
                <a:latin typeface="Courier"/>
                <a:ea typeface="黑体" pitchFamily="49" charset="-122"/>
              </a:rPr>
              <a:t>JMSContext、连接、会话</a:t>
            </a:r>
            <a:r>
              <a:rPr lang="en-US" sz="1800" b="0" i="0" dirty="0">
                <a:solidFill>
                  <a:srgbClr val="000000"/>
                </a:solidFill>
                <a:latin typeface="Courier"/>
                <a:ea typeface="黑体" pitchFamily="49" charset="-122"/>
              </a:rPr>
              <a:t>……</a:t>
            </a:r>
          </a:p>
          <a:p>
            <a:pPr marL="228600" indent="-164592" algn="l" defTabSz="228600">
              <a:spcBef>
                <a:spcPts val="0"/>
              </a:spcBef>
              <a:spcAft>
                <a:spcPts val="1800"/>
              </a:spcAft>
              <a:buClr>
                <a:srgbClr val="5382A1"/>
              </a:buClr>
              <a:buSzPct val="85000"/>
              <a:buFont typeface="Wingdings"/>
              <a:buChar char="§"/>
            </a:pPr>
            <a:r>
              <a:rPr lang="en-US" sz="1800" b="0" i="0" dirty="0" err="1">
                <a:solidFill>
                  <a:srgbClr val="000000"/>
                </a:solidFill>
                <a:latin typeface="Courier"/>
                <a:ea typeface="黑体" pitchFamily="49" charset="-122"/>
              </a:rPr>
              <a:t>利用运行时异常</a:t>
            </a:r>
            <a:endParaRPr lang="en-US" sz="1800" b="0" i="0" dirty="0">
              <a:solidFill>
                <a:srgbClr val="000000"/>
              </a:solidFill>
              <a:latin typeface="Courier"/>
              <a:ea typeface="黑体" pitchFamily="49" charset="-122"/>
            </a:endParaRPr>
          </a:p>
          <a:p>
            <a:pPr marL="228600" indent="-164592" algn="l" defTabSz="228600">
              <a:spcBef>
                <a:spcPts val="0"/>
              </a:spcBef>
              <a:spcAft>
                <a:spcPts val="1800"/>
              </a:spcAft>
              <a:buClr>
                <a:srgbClr val="5382A1"/>
              </a:buClr>
              <a:buSzPct val="85000"/>
              <a:buFont typeface="Wingdings"/>
              <a:buChar char="§"/>
            </a:pPr>
            <a:r>
              <a:rPr lang="en-US" sz="1800" b="0" i="0" dirty="0" err="1">
                <a:solidFill>
                  <a:srgbClr val="000000"/>
                </a:solidFill>
                <a:latin typeface="Courier"/>
                <a:ea typeface="黑体" pitchFamily="49" charset="-122"/>
              </a:rPr>
              <a:t>JMSProducer</a:t>
            </a:r>
            <a:r>
              <a:rPr lang="en-US" sz="1800" b="0" i="0" dirty="0">
                <a:solidFill>
                  <a:srgbClr val="000000"/>
                </a:solidFill>
                <a:latin typeface="Courier"/>
                <a:ea typeface="黑体" pitchFamily="49" charset="-122"/>
              </a:rPr>
              <a:t> </a:t>
            </a:r>
            <a:r>
              <a:rPr lang="en-US" sz="1800" b="0" i="0" dirty="0" err="1">
                <a:solidFill>
                  <a:srgbClr val="000000"/>
                </a:solidFill>
                <a:latin typeface="Courier"/>
                <a:ea typeface="黑体" pitchFamily="49" charset="-122"/>
              </a:rPr>
              <a:t>上的方法链</a:t>
            </a:r>
            <a:endParaRPr lang="en-US" sz="1800" b="0" i="0" dirty="0">
              <a:solidFill>
                <a:srgbClr val="000000"/>
              </a:solidFill>
              <a:latin typeface="Courier"/>
              <a:ea typeface="黑体" pitchFamily="49" charset="-122"/>
            </a:endParaRPr>
          </a:p>
          <a:p>
            <a:pPr marL="228600" indent="-164592" algn="l" defTabSz="228600">
              <a:spcBef>
                <a:spcPts val="0"/>
              </a:spcBef>
              <a:spcAft>
                <a:spcPts val="1800"/>
              </a:spcAft>
              <a:buClr>
                <a:srgbClr val="5382A1"/>
              </a:buClr>
              <a:buSzPct val="85000"/>
              <a:buFont typeface="Wingdings"/>
              <a:buChar char="§"/>
            </a:pPr>
            <a:r>
              <a:rPr lang="en-US" sz="1800" b="0" i="0" dirty="0" err="1">
                <a:solidFill>
                  <a:srgbClr val="000000"/>
                </a:solidFill>
                <a:latin typeface="Arial" pitchFamily="34" charset="0"/>
                <a:ea typeface="黑体" pitchFamily="49" charset="-122"/>
                <a:cs typeface="Arial" pitchFamily="34" charset="0"/>
              </a:rPr>
              <a:t>简化的消息发送</a:t>
            </a:r>
            <a:endParaRPr lang="en-US" sz="1800" b="0" i="0" dirty="0">
              <a:solidFill>
                <a:srgbClr val="000000"/>
              </a:solidFill>
              <a:latin typeface="Arial" pitchFamily="34" charset="0"/>
              <a:ea typeface="黑体" pitchFamily="49" charset="-122"/>
              <a:cs typeface="Arial" pitchFamily="34" charset="0"/>
            </a:endParaRPr>
          </a:p>
        </p:txBody>
      </p:sp>
      <p:grpSp>
        <p:nvGrpSpPr>
          <p:cNvPr id="2" name="Group 11"/>
          <p:cNvGrpSpPr/>
          <p:nvPr/>
        </p:nvGrpSpPr>
        <p:grpSpPr>
          <a:xfrm>
            <a:off x="7353300" y="686107"/>
            <a:ext cx="1063219" cy="1361767"/>
            <a:chOff x="988688" y="1186545"/>
            <a:chExt cx="1949743" cy="2688044"/>
          </a:xfrm>
        </p:grpSpPr>
        <p:sp>
          <p:nvSpPr>
            <p:cNvPr id="14" name="Rectangle 13"/>
            <p:cNvSpPr/>
            <p:nvPr/>
          </p:nvSpPr>
          <p:spPr>
            <a:xfrm>
              <a:off x="988688" y="2257958"/>
              <a:ext cx="1949743" cy="4499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900" b="1" i="0">
                  <a:solidFill>
                    <a:schemeClr val="bg1"/>
                  </a:solidFill>
                  <a:latin typeface="Arial"/>
                  <a:ea typeface="ＭＳ Ｐゴシック"/>
                  <a:cs typeface="+mn-cs"/>
                </a:rPr>
                <a:t>Java EE 7</a:t>
              </a:r>
            </a:p>
          </p:txBody>
        </p:sp>
        <p:grpSp>
          <p:nvGrpSpPr>
            <p:cNvPr id="3" name="Group 55"/>
            <p:cNvGrpSpPr/>
            <p:nvPr/>
          </p:nvGrpSpPr>
          <p:grpSpPr>
            <a:xfrm>
              <a:off x="1125709" y="1186545"/>
              <a:ext cx="1675700" cy="799510"/>
              <a:chOff x="1125709" y="1186545"/>
              <a:chExt cx="1675700" cy="799510"/>
            </a:xfrm>
          </p:grpSpPr>
          <p:sp>
            <p:nvSpPr>
              <p:cNvPr id="36" name="Snip Single Corner Rectangle 35"/>
              <p:cNvSpPr/>
              <p:nvPr/>
            </p:nvSpPr>
            <p:spPr>
              <a:xfrm>
                <a:off x="213786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7" name="Right Triangle 36"/>
              <p:cNvSpPr/>
              <p:nvPr/>
            </p:nvSpPr>
            <p:spPr>
              <a:xfrm>
                <a:off x="267994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8" name="Picture 37" descr="Screen Shot 2013-05-14 at 10.58.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489" y="1378449"/>
                <a:ext cx="595407" cy="432269"/>
              </a:xfrm>
              <a:prstGeom prst="rect">
                <a:avLst/>
              </a:prstGeom>
            </p:spPr>
          </p:pic>
          <p:sp>
            <p:nvSpPr>
              <p:cNvPr id="39" name="Snip Single Corner Rectangle 38"/>
              <p:cNvSpPr/>
              <p:nvPr/>
            </p:nvSpPr>
            <p:spPr>
              <a:xfrm>
                <a:off x="163178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0" name="Right Triangle 39"/>
              <p:cNvSpPr/>
              <p:nvPr/>
            </p:nvSpPr>
            <p:spPr>
              <a:xfrm>
                <a:off x="217386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41" name="Picture 40" descr="Screen Shot 2013-05-14 at 10.57.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053" y="1378449"/>
                <a:ext cx="543269" cy="432269"/>
              </a:xfrm>
              <a:prstGeom prst="rect">
                <a:avLst/>
              </a:prstGeom>
            </p:spPr>
          </p:pic>
          <p:sp>
            <p:nvSpPr>
              <p:cNvPr id="42" name="Snip Single Corner Rectangle 41"/>
              <p:cNvSpPr/>
              <p:nvPr/>
            </p:nvSpPr>
            <p:spPr>
              <a:xfrm>
                <a:off x="112570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3" name="Right Triangle 42"/>
              <p:cNvSpPr/>
              <p:nvPr/>
            </p:nvSpPr>
            <p:spPr>
              <a:xfrm>
                <a:off x="166778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44" name="Picture 43" descr="Screen Shot 2013-05-14 at 10.58.3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84" y="1378449"/>
                <a:ext cx="597521" cy="432269"/>
              </a:xfrm>
              <a:prstGeom prst="rect">
                <a:avLst/>
              </a:prstGeom>
            </p:spPr>
          </p:pic>
        </p:grpSp>
        <p:grpSp>
          <p:nvGrpSpPr>
            <p:cNvPr id="4" name="Group 96"/>
            <p:cNvGrpSpPr/>
            <p:nvPr/>
          </p:nvGrpSpPr>
          <p:grpSpPr>
            <a:xfrm>
              <a:off x="1351232" y="2016619"/>
              <a:ext cx="1224654" cy="1079775"/>
              <a:chOff x="1351232" y="2006619"/>
              <a:chExt cx="1224654" cy="1079775"/>
            </a:xfrm>
          </p:grpSpPr>
          <p:grpSp>
            <p:nvGrpSpPr>
              <p:cNvPr id="5" name="Group 97"/>
              <p:cNvGrpSpPr/>
              <p:nvPr/>
            </p:nvGrpSpPr>
            <p:grpSpPr>
              <a:xfrm>
                <a:off x="1351232" y="2006619"/>
                <a:ext cx="1224654" cy="217436"/>
                <a:chOff x="1351232" y="2006619"/>
                <a:chExt cx="1224654" cy="217436"/>
              </a:xfrm>
            </p:grpSpPr>
            <p:sp>
              <p:nvSpPr>
                <p:cNvPr id="33" name="Down Arrow 32"/>
                <p:cNvSpPr/>
                <p:nvPr/>
              </p:nvSpPr>
              <p:spPr>
                <a:xfrm>
                  <a:off x="236339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4" name="Down Arrow 33"/>
                <p:cNvSpPr/>
                <p:nvPr/>
              </p:nvSpPr>
              <p:spPr>
                <a:xfrm>
                  <a:off x="185731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5" name="Down Arrow 34"/>
                <p:cNvSpPr/>
                <p:nvPr/>
              </p:nvSpPr>
              <p:spPr>
                <a:xfrm>
                  <a:off x="135123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nvGrpSpPr>
              <p:cNvPr id="6" name="Group 98"/>
              <p:cNvGrpSpPr/>
              <p:nvPr/>
            </p:nvGrpSpPr>
            <p:grpSpPr>
              <a:xfrm>
                <a:off x="1367491" y="2664739"/>
                <a:ext cx="1192136" cy="421655"/>
                <a:chOff x="1367491" y="2664739"/>
                <a:chExt cx="1192136" cy="421655"/>
              </a:xfrm>
            </p:grpSpPr>
            <p:pic>
              <p:nvPicPr>
                <p:cNvPr id="31"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16200000">
                  <a:off x="1342651"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5400000" flipH="1">
                  <a:off x="2162812"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104"/>
            <p:cNvGrpSpPr/>
            <p:nvPr/>
          </p:nvGrpSpPr>
          <p:grpSpPr>
            <a:xfrm>
              <a:off x="1631789" y="3075079"/>
              <a:ext cx="663540" cy="799510"/>
              <a:chOff x="1631789" y="3075079"/>
              <a:chExt cx="663540" cy="799510"/>
            </a:xfrm>
          </p:grpSpPr>
          <p:grpSp>
            <p:nvGrpSpPr>
              <p:cNvPr id="8" name="Group 105"/>
              <p:cNvGrpSpPr/>
              <p:nvPr/>
            </p:nvGrpSpPr>
            <p:grpSpPr>
              <a:xfrm>
                <a:off x="1631789" y="3075079"/>
                <a:ext cx="663540" cy="799510"/>
                <a:chOff x="1631789" y="2995083"/>
                <a:chExt cx="663540" cy="799510"/>
              </a:xfrm>
            </p:grpSpPr>
            <p:sp>
              <p:nvSpPr>
                <p:cNvPr id="27" name="Snip Single Corner Rectangle 26"/>
                <p:cNvSpPr/>
                <p:nvPr/>
              </p:nvSpPr>
              <p:spPr>
                <a:xfrm>
                  <a:off x="1631789" y="2995083"/>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 name="Right Triangle 27"/>
                <p:cNvSpPr/>
                <p:nvPr/>
              </p:nvSpPr>
              <p:spPr>
                <a:xfrm>
                  <a:off x="2173866" y="2995083"/>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pic>
            <p:nvPicPr>
              <p:cNvPr id="26" name="Picture 25" descr="Screen Shot 2013-05-15 at 11.07.38 AM.png"/>
              <p:cNvPicPr>
                <a:picLocks noChangeAspect="1"/>
              </p:cNvPicPr>
              <p:nvPr/>
            </p:nvPicPr>
            <p:blipFill rotWithShape="1">
              <a:blip r:embed="rId7">
                <a:extLst>
                  <a:ext uri="{28A0092B-C50C-407E-A947-70E740481C1C}">
                    <a14:useLocalDpi xmlns:a14="http://schemas.microsoft.com/office/drawing/2010/main" val="0"/>
                  </a:ext>
                </a:extLst>
              </a:blip>
              <a:srcRect l="5766" t="6137" r="7005" b="9339"/>
              <a:stretch/>
            </p:blipFill>
            <p:spPr>
              <a:xfrm>
                <a:off x="1823259" y="3401712"/>
                <a:ext cx="157941" cy="91882"/>
              </a:xfrm>
              <a:prstGeom prst="rect">
                <a:avLst/>
              </a:prstGeom>
            </p:spPr>
          </p:pic>
        </p:grpSp>
      </p:grpSp>
      <p:pic>
        <p:nvPicPr>
          <p:cNvPr id="46" name="Picture 2" descr="http://us.f1423.mail.yahoo.com/ya/download?mid=2%5f0%5f0%5f1%5f182849%5fAIX0i2IAAVwYUFpQiAmLHxA08ro&amp;pid=1.2.4&amp;fid=Inbox&amp;inline=1&amp;appid=YahooMailNeoC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5300" y="1699910"/>
            <a:ext cx="590550" cy="54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68376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algn="l">
              <a:lnSpc>
                <a:spcPct val="90000"/>
              </a:lnSpc>
              <a:spcBef>
                <a:spcPts val="0"/>
              </a:spcBef>
              <a:spcAft>
                <a:spcPts val="0"/>
              </a:spcAft>
              <a:buNone/>
            </a:pPr>
            <a:r>
              <a:rPr lang="en-US" sz="2800" b="1" i="0" dirty="0" err="1">
                <a:solidFill>
                  <a:srgbClr val="000000"/>
                </a:solidFill>
                <a:latin typeface="Arial" pitchFamily="34" charset="0"/>
                <a:ea typeface="黑体" pitchFamily="49" charset="-122"/>
                <a:cs typeface="Arial" pitchFamily="34" charset="0"/>
              </a:rPr>
              <a:t>内聚式集成平台</a:t>
            </a:r>
            <a:endParaRPr lang="en-US" sz="2800" b="1" i="0" dirty="0">
              <a:solidFill>
                <a:srgbClr val="000000"/>
              </a:solidFill>
              <a:latin typeface="Arial" pitchFamily="34" charset="0"/>
              <a:ea typeface="黑体" pitchFamily="49" charset="-122"/>
              <a:cs typeface="Arial" pitchFamily="34" charset="0"/>
            </a:endParaRPr>
          </a:p>
        </p:txBody>
      </p:sp>
      <p:sp>
        <p:nvSpPr>
          <p:cNvPr id="13" name="Content Placeholder 12"/>
          <p:cNvSpPr>
            <a:spLocks noGrp="1"/>
          </p:cNvSpPr>
          <p:nvPr>
            <p:ph sz="quarter" idx="4294967295"/>
          </p:nvPr>
        </p:nvSpPr>
        <p:spPr>
          <a:xfrm>
            <a:off x="914400" y="1474788"/>
            <a:ext cx="8229600" cy="3062287"/>
          </a:xfrm>
        </p:spPr>
        <p:txBody>
          <a:bodyPr/>
          <a:lstStyle/>
          <a:p>
            <a:pPr marL="228600" indent="-164592" algn="l" defTabSz="228600">
              <a:spcBef>
                <a:spcPts val="0"/>
              </a:spcBef>
              <a:spcAft>
                <a:spcPts val="1800"/>
              </a:spcAft>
              <a:buClr>
                <a:srgbClr val="5382A1"/>
              </a:buClr>
              <a:buSzPct val="85000"/>
              <a:buFont typeface="Wingdings"/>
              <a:buChar char="§"/>
            </a:pPr>
            <a:r>
              <a:rPr lang="en-US" sz="1800" b="0" i="0" dirty="0">
                <a:solidFill>
                  <a:srgbClr val="000000"/>
                </a:solidFill>
                <a:latin typeface="Arial" pitchFamily="34" charset="0"/>
                <a:ea typeface="黑体" pitchFamily="49" charset="-122"/>
                <a:cs typeface="Arial" pitchFamily="34" charset="0"/>
              </a:rPr>
              <a:t>CDI </a:t>
            </a:r>
            <a:r>
              <a:rPr lang="en-US" sz="1800" b="0" i="0" dirty="0" err="1">
                <a:solidFill>
                  <a:srgbClr val="000000"/>
                </a:solidFill>
                <a:latin typeface="Arial" pitchFamily="34" charset="0"/>
                <a:ea typeface="黑体" pitchFamily="49" charset="-122"/>
                <a:cs typeface="Arial" pitchFamily="34" charset="0"/>
              </a:rPr>
              <a:t>是核心组件模型</a:t>
            </a:r>
            <a:endParaRPr lang="en-US" sz="1800" b="0" i="0" dirty="0">
              <a:solidFill>
                <a:srgbClr val="000000"/>
              </a:solidFill>
              <a:latin typeface="Arial" pitchFamily="34" charset="0"/>
              <a:ea typeface="黑体" pitchFamily="49" charset="-122"/>
              <a:cs typeface="Arial" pitchFamily="34" charset="0"/>
            </a:endParaRPr>
          </a:p>
          <a:p>
            <a:pPr marL="228600" indent="-164592" algn="l" defTabSz="228600">
              <a:spcBef>
                <a:spcPts val="0"/>
              </a:spcBef>
              <a:spcAft>
                <a:spcPts val="1800"/>
              </a:spcAft>
              <a:buClr>
                <a:srgbClr val="5382A1"/>
              </a:buClr>
              <a:buSzPct val="85000"/>
              <a:buFont typeface="Wingdings"/>
              <a:buChar char="§"/>
            </a:pPr>
            <a:r>
              <a:rPr lang="en-US" sz="1800" b="0" i="0" dirty="0">
                <a:solidFill>
                  <a:srgbClr val="000000"/>
                </a:solidFill>
                <a:latin typeface="Arial" pitchFamily="34" charset="0"/>
                <a:ea typeface="黑体" pitchFamily="49" charset="-122"/>
                <a:cs typeface="Arial" pitchFamily="34" charset="0"/>
              </a:rPr>
              <a:t>新 CDI </a:t>
            </a:r>
            <a:r>
              <a:rPr lang="en-US" sz="1800" b="0" i="0" dirty="0" err="1">
                <a:solidFill>
                  <a:srgbClr val="000000"/>
                </a:solidFill>
                <a:latin typeface="Arial" pitchFamily="34" charset="0"/>
                <a:ea typeface="黑体" pitchFamily="49" charset="-122"/>
                <a:cs typeface="Arial" pitchFamily="34" charset="0"/>
              </a:rPr>
              <a:t>作用域</a:t>
            </a:r>
            <a:r>
              <a:rPr lang="en-US" sz="1800" b="0" i="0" dirty="0">
                <a:solidFill>
                  <a:srgbClr val="000000"/>
                </a:solidFill>
                <a:latin typeface="Courier"/>
                <a:ea typeface="黑体" pitchFamily="49" charset="-122"/>
              </a:rPr>
              <a:t>：@</a:t>
            </a:r>
            <a:r>
              <a:rPr lang="en-US" sz="1800" b="0" i="0" dirty="0" err="1">
                <a:solidFill>
                  <a:srgbClr val="000000"/>
                </a:solidFill>
                <a:latin typeface="Courier"/>
                <a:ea typeface="黑体" pitchFamily="49" charset="-122"/>
              </a:rPr>
              <a:t>TransactionScoped</a:t>
            </a:r>
            <a:r>
              <a:rPr lang="en-US" sz="1800" b="0" i="0" dirty="0">
                <a:solidFill>
                  <a:srgbClr val="000000"/>
                </a:solidFill>
                <a:latin typeface="Courier"/>
                <a:ea typeface="黑体" pitchFamily="49" charset="-122"/>
              </a:rPr>
              <a:t>、@</a:t>
            </a:r>
            <a:r>
              <a:rPr lang="en-US" sz="1800" b="0" i="0" dirty="0" err="1">
                <a:solidFill>
                  <a:srgbClr val="000000"/>
                </a:solidFill>
                <a:latin typeface="Courier"/>
                <a:ea typeface="黑体" pitchFamily="49" charset="-122"/>
              </a:rPr>
              <a:t>FlowScoped</a:t>
            </a:r>
            <a:endParaRPr lang="en-US" sz="1800" b="0" i="0" dirty="0">
              <a:solidFill>
                <a:srgbClr val="000000"/>
              </a:solidFill>
              <a:latin typeface="Courier"/>
              <a:ea typeface="黑体" pitchFamily="49" charset="-122"/>
            </a:endParaRPr>
          </a:p>
          <a:p>
            <a:pPr marL="228600" indent="-164592" algn="l" defTabSz="228600">
              <a:spcBef>
                <a:spcPts val="0"/>
              </a:spcBef>
              <a:spcAft>
                <a:spcPts val="1800"/>
              </a:spcAft>
              <a:buClr>
                <a:srgbClr val="5382A1"/>
              </a:buClr>
              <a:buSzPct val="85000"/>
              <a:buFont typeface="Wingdings"/>
              <a:buChar char="§"/>
            </a:pPr>
            <a:r>
              <a:rPr lang="en-US" sz="1800" b="0" i="0" dirty="0" err="1">
                <a:solidFill>
                  <a:srgbClr val="000000"/>
                </a:solidFill>
                <a:latin typeface="Arial" pitchFamily="34" charset="0"/>
                <a:ea typeface="黑体" pitchFamily="49" charset="-122"/>
                <a:cs typeface="Arial" pitchFamily="34" charset="0"/>
              </a:rPr>
              <a:t>如今的</a:t>
            </a:r>
            <a:r>
              <a:rPr lang="en-US" sz="1800" b="0" i="0" dirty="0">
                <a:solidFill>
                  <a:srgbClr val="000000"/>
                </a:solidFill>
                <a:latin typeface="Arial" pitchFamily="34" charset="0"/>
                <a:ea typeface="黑体" pitchFamily="49" charset="-122"/>
                <a:cs typeface="Arial" pitchFamily="34" charset="0"/>
              </a:rPr>
              <a:t> JSF 2.2 与 CDI </a:t>
            </a:r>
            <a:r>
              <a:rPr lang="en-US" sz="1800" b="0" i="0" dirty="0" err="1">
                <a:solidFill>
                  <a:srgbClr val="000000"/>
                </a:solidFill>
                <a:latin typeface="Arial" pitchFamily="34" charset="0"/>
                <a:ea typeface="黑体" pitchFamily="49" charset="-122"/>
                <a:cs typeface="Arial" pitchFamily="34" charset="0"/>
              </a:rPr>
              <a:t>保持高度一致</a:t>
            </a:r>
            <a:endParaRPr lang="en-US" sz="1800" b="0" i="0" dirty="0">
              <a:solidFill>
                <a:srgbClr val="000000"/>
              </a:solidFill>
              <a:latin typeface="Arial" pitchFamily="34" charset="0"/>
              <a:ea typeface="黑体" pitchFamily="49" charset="-122"/>
              <a:cs typeface="Arial" pitchFamily="34" charset="0"/>
            </a:endParaRPr>
          </a:p>
          <a:p>
            <a:pPr marL="228600" indent="-164592" algn="l" defTabSz="228600">
              <a:spcBef>
                <a:spcPts val="0"/>
              </a:spcBef>
              <a:spcAft>
                <a:spcPts val="1800"/>
              </a:spcAft>
              <a:buClr>
                <a:srgbClr val="5382A1"/>
              </a:buClr>
              <a:buSzPct val="85000"/>
              <a:buFont typeface="Wingdings"/>
              <a:buChar char="§"/>
            </a:pPr>
            <a:r>
              <a:rPr lang="en-US" sz="1800" b="0" i="0" dirty="0">
                <a:solidFill>
                  <a:srgbClr val="000000"/>
                </a:solidFill>
                <a:latin typeface="Courier"/>
                <a:ea typeface="黑体" pitchFamily="49" charset="-122"/>
              </a:rPr>
              <a:t>@</a:t>
            </a:r>
            <a:r>
              <a:rPr lang="en-US" sz="1800" b="0" i="0" dirty="0" err="1">
                <a:solidFill>
                  <a:srgbClr val="000000"/>
                </a:solidFill>
                <a:latin typeface="Courier"/>
                <a:ea typeface="黑体" pitchFamily="49" charset="-122"/>
              </a:rPr>
              <a:t>Transactional：拦截器绑定</a:t>
            </a:r>
            <a:endParaRPr lang="en-US" sz="1800" b="0" i="0" dirty="0">
              <a:solidFill>
                <a:srgbClr val="000000"/>
              </a:solidFill>
              <a:latin typeface="Courier"/>
              <a:ea typeface="黑体" pitchFamily="49" charset="-122"/>
            </a:endParaRPr>
          </a:p>
          <a:p>
            <a:pPr marL="228600" indent="-164592" algn="l" defTabSz="228600">
              <a:spcBef>
                <a:spcPts val="0"/>
              </a:spcBef>
              <a:spcAft>
                <a:spcPts val="1800"/>
              </a:spcAft>
              <a:buClr>
                <a:srgbClr val="5382A1"/>
              </a:buClr>
              <a:buSzPct val="85000"/>
              <a:buFont typeface="Wingdings"/>
              <a:buChar char="§"/>
            </a:pPr>
            <a:r>
              <a:rPr lang="en-US" sz="1800" b="0" i="0" dirty="0">
                <a:solidFill>
                  <a:srgbClr val="000000"/>
                </a:solidFill>
                <a:latin typeface="Courier"/>
                <a:ea typeface="黑体" pitchFamily="49" charset="-122"/>
              </a:rPr>
              <a:t>@</a:t>
            </a:r>
            <a:r>
              <a:rPr lang="en-US" sz="1800" b="0" i="0" dirty="0" err="1">
                <a:solidFill>
                  <a:srgbClr val="000000"/>
                </a:solidFill>
                <a:latin typeface="Courier"/>
                <a:ea typeface="黑体" pitchFamily="49" charset="-122"/>
              </a:rPr>
              <a:t>Priority：拦截器次序</a:t>
            </a:r>
            <a:endParaRPr lang="en-US" sz="1800" b="0" i="0" dirty="0">
              <a:solidFill>
                <a:srgbClr val="000000"/>
              </a:solidFill>
              <a:latin typeface="Courier"/>
              <a:ea typeface="黑体" pitchFamily="49" charset="-122"/>
            </a:endParaRPr>
          </a:p>
          <a:p>
            <a:pPr marL="228600" indent="-164592" algn="l" defTabSz="228600">
              <a:spcBef>
                <a:spcPts val="0"/>
              </a:spcBef>
              <a:spcAft>
                <a:spcPts val="1800"/>
              </a:spcAft>
              <a:buClr>
                <a:srgbClr val="5382A1"/>
              </a:buClr>
              <a:buSzPct val="85000"/>
              <a:buFont typeface="Wingdings"/>
              <a:buChar char="§"/>
            </a:pPr>
            <a:r>
              <a:rPr lang="en-US" sz="1800" b="0" i="0" dirty="0">
                <a:solidFill>
                  <a:srgbClr val="000000"/>
                </a:solidFill>
                <a:latin typeface="Arial" pitchFamily="34" charset="0"/>
                <a:ea typeface="黑体" pitchFamily="49" charset="-122"/>
                <a:cs typeface="Arial" pitchFamily="34" charset="0"/>
              </a:rPr>
              <a:t>POJO 的 Bean </a:t>
            </a:r>
            <a:r>
              <a:rPr lang="en-US" sz="1800" b="0" i="0" dirty="0" err="1">
                <a:solidFill>
                  <a:srgbClr val="000000"/>
                </a:solidFill>
                <a:latin typeface="Arial" pitchFamily="34" charset="0"/>
                <a:ea typeface="黑体" pitchFamily="49" charset="-122"/>
                <a:cs typeface="Arial" pitchFamily="34" charset="0"/>
              </a:rPr>
              <a:t>验证</a:t>
            </a:r>
            <a:endParaRPr lang="en-US" sz="1800" b="0" i="0" dirty="0">
              <a:solidFill>
                <a:srgbClr val="000000"/>
              </a:solidFill>
              <a:latin typeface="Arial" pitchFamily="34" charset="0"/>
              <a:ea typeface="黑体" pitchFamily="49" charset="-122"/>
              <a:cs typeface="Arial" pitchFamily="34" charset="0"/>
            </a:endParaRPr>
          </a:p>
          <a:p>
            <a:pPr marL="228600" indent="-164592" algn="l" defTabSz="228600">
              <a:spcBef>
                <a:spcPts val="0"/>
              </a:spcBef>
              <a:spcAft>
                <a:spcPts val="1800"/>
              </a:spcAft>
              <a:buClr>
                <a:srgbClr val="5382A1"/>
              </a:buClr>
              <a:buSzPct val="85000"/>
              <a:buFont typeface="Wingdings"/>
              <a:buChar char="§"/>
            </a:pPr>
            <a:endParaRPr lang="en-US" sz="1800" dirty="0" smtClean="0">
              <a:latin typeface="Arial" pitchFamily="34" charset="0"/>
              <a:ea typeface="黑体" pitchFamily="49" charset="-122"/>
              <a:cs typeface="Arial" pitchFamily="34" charset="0"/>
            </a:endParaRPr>
          </a:p>
        </p:txBody>
      </p:sp>
      <p:grpSp>
        <p:nvGrpSpPr>
          <p:cNvPr id="2" name="Group 13"/>
          <p:cNvGrpSpPr/>
          <p:nvPr/>
        </p:nvGrpSpPr>
        <p:grpSpPr>
          <a:xfrm>
            <a:off x="7353300" y="686107"/>
            <a:ext cx="1063219" cy="1361767"/>
            <a:chOff x="988688" y="1186545"/>
            <a:chExt cx="1949743" cy="2688044"/>
          </a:xfrm>
        </p:grpSpPr>
        <p:sp>
          <p:nvSpPr>
            <p:cNvPr id="16" name="Rectangle 15"/>
            <p:cNvSpPr/>
            <p:nvPr/>
          </p:nvSpPr>
          <p:spPr>
            <a:xfrm>
              <a:off x="988688" y="2257958"/>
              <a:ext cx="1949743" cy="4499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900" b="1" i="0">
                  <a:solidFill>
                    <a:schemeClr val="bg1"/>
                  </a:solidFill>
                  <a:latin typeface="Arial"/>
                  <a:ea typeface="ＭＳ Ｐゴシック"/>
                  <a:cs typeface="+mn-cs"/>
                </a:rPr>
                <a:t>Java EE 7</a:t>
              </a:r>
            </a:p>
          </p:txBody>
        </p:sp>
        <p:grpSp>
          <p:nvGrpSpPr>
            <p:cNvPr id="3" name="Group 55"/>
            <p:cNvGrpSpPr/>
            <p:nvPr/>
          </p:nvGrpSpPr>
          <p:grpSpPr>
            <a:xfrm>
              <a:off x="1125709" y="1186545"/>
              <a:ext cx="1675700" cy="799510"/>
              <a:chOff x="1125709" y="1186545"/>
              <a:chExt cx="1675700" cy="799510"/>
            </a:xfrm>
          </p:grpSpPr>
          <p:sp>
            <p:nvSpPr>
              <p:cNvPr id="31" name="Snip Single Corner Rectangle 30"/>
              <p:cNvSpPr/>
              <p:nvPr/>
            </p:nvSpPr>
            <p:spPr>
              <a:xfrm>
                <a:off x="213786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2" name="Right Triangle 31"/>
              <p:cNvSpPr/>
              <p:nvPr/>
            </p:nvSpPr>
            <p:spPr>
              <a:xfrm>
                <a:off x="267994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3" name="Picture 32" descr="Screen Shot 2013-05-14 at 10.58.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489" y="1378449"/>
                <a:ext cx="595407" cy="432269"/>
              </a:xfrm>
              <a:prstGeom prst="rect">
                <a:avLst/>
              </a:prstGeom>
            </p:spPr>
          </p:pic>
          <p:sp>
            <p:nvSpPr>
              <p:cNvPr id="34" name="Snip Single Corner Rectangle 33"/>
              <p:cNvSpPr/>
              <p:nvPr/>
            </p:nvSpPr>
            <p:spPr>
              <a:xfrm>
                <a:off x="163178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5" name="Right Triangle 34"/>
              <p:cNvSpPr/>
              <p:nvPr/>
            </p:nvSpPr>
            <p:spPr>
              <a:xfrm>
                <a:off x="217386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6" name="Picture 35" descr="Screen Shot 2013-05-14 at 10.57.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053" y="1378449"/>
                <a:ext cx="543269" cy="432269"/>
              </a:xfrm>
              <a:prstGeom prst="rect">
                <a:avLst/>
              </a:prstGeom>
            </p:spPr>
          </p:pic>
          <p:sp>
            <p:nvSpPr>
              <p:cNvPr id="37" name="Snip Single Corner Rectangle 36"/>
              <p:cNvSpPr/>
              <p:nvPr/>
            </p:nvSpPr>
            <p:spPr>
              <a:xfrm>
                <a:off x="112570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8" name="Right Triangle 37"/>
              <p:cNvSpPr/>
              <p:nvPr/>
            </p:nvSpPr>
            <p:spPr>
              <a:xfrm>
                <a:off x="166778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9" name="Picture 38" descr="Screen Shot 2013-05-14 at 10.58.3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84" y="1378449"/>
                <a:ext cx="597521" cy="432269"/>
              </a:xfrm>
              <a:prstGeom prst="rect">
                <a:avLst/>
              </a:prstGeom>
            </p:spPr>
          </p:pic>
        </p:grpSp>
        <p:grpSp>
          <p:nvGrpSpPr>
            <p:cNvPr id="4" name="Group 96"/>
            <p:cNvGrpSpPr/>
            <p:nvPr/>
          </p:nvGrpSpPr>
          <p:grpSpPr>
            <a:xfrm>
              <a:off x="1351232" y="2016619"/>
              <a:ext cx="1224654" cy="1079775"/>
              <a:chOff x="1351232" y="2006619"/>
              <a:chExt cx="1224654" cy="1079775"/>
            </a:xfrm>
          </p:grpSpPr>
          <p:grpSp>
            <p:nvGrpSpPr>
              <p:cNvPr id="5" name="Group 97"/>
              <p:cNvGrpSpPr/>
              <p:nvPr/>
            </p:nvGrpSpPr>
            <p:grpSpPr>
              <a:xfrm>
                <a:off x="1351232" y="2006619"/>
                <a:ext cx="1224654" cy="217436"/>
                <a:chOff x="1351232" y="2006619"/>
                <a:chExt cx="1224654" cy="217436"/>
              </a:xfrm>
            </p:grpSpPr>
            <p:sp>
              <p:nvSpPr>
                <p:cNvPr id="28" name="Down Arrow 27"/>
                <p:cNvSpPr/>
                <p:nvPr/>
              </p:nvSpPr>
              <p:spPr>
                <a:xfrm>
                  <a:off x="236339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9" name="Down Arrow 28"/>
                <p:cNvSpPr/>
                <p:nvPr/>
              </p:nvSpPr>
              <p:spPr>
                <a:xfrm>
                  <a:off x="185731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0" name="Down Arrow 29"/>
                <p:cNvSpPr/>
                <p:nvPr/>
              </p:nvSpPr>
              <p:spPr>
                <a:xfrm>
                  <a:off x="135123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nvGrpSpPr>
              <p:cNvPr id="6" name="Group 98"/>
              <p:cNvGrpSpPr/>
              <p:nvPr/>
            </p:nvGrpSpPr>
            <p:grpSpPr>
              <a:xfrm>
                <a:off x="1367491" y="2664739"/>
                <a:ext cx="1192136" cy="421655"/>
                <a:chOff x="1367491" y="2664739"/>
                <a:chExt cx="1192136" cy="421655"/>
              </a:xfrm>
            </p:grpSpPr>
            <p:pic>
              <p:nvPicPr>
                <p:cNvPr id="26"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16200000">
                  <a:off x="1342651"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5400000" flipH="1">
                  <a:off x="2162812"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104"/>
            <p:cNvGrpSpPr/>
            <p:nvPr/>
          </p:nvGrpSpPr>
          <p:grpSpPr>
            <a:xfrm>
              <a:off x="1631789" y="3075079"/>
              <a:ext cx="663540" cy="799510"/>
              <a:chOff x="1631789" y="3075079"/>
              <a:chExt cx="663540" cy="799510"/>
            </a:xfrm>
          </p:grpSpPr>
          <p:grpSp>
            <p:nvGrpSpPr>
              <p:cNvPr id="8" name="Group 105"/>
              <p:cNvGrpSpPr/>
              <p:nvPr/>
            </p:nvGrpSpPr>
            <p:grpSpPr>
              <a:xfrm>
                <a:off x="1631789" y="3075079"/>
                <a:ext cx="663540" cy="799510"/>
                <a:chOff x="1631789" y="2995083"/>
                <a:chExt cx="663540" cy="799510"/>
              </a:xfrm>
            </p:grpSpPr>
            <p:sp>
              <p:nvSpPr>
                <p:cNvPr id="22" name="Snip Single Corner Rectangle 21"/>
                <p:cNvSpPr/>
                <p:nvPr/>
              </p:nvSpPr>
              <p:spPr>
                <a:xfrm>
                  <a:off x="1631789" y="2995083"/>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3" name="Right Triangle 22"/>
                <p:cNvSpPr/>
                <p:nvPr/>
              </p:nvSpPr>
              <p:spPr>
                <a:xfrm>
                  <a:off x="2173866" y="2995083"/>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pic>
            <p:nvPicPr>
              <p:cNvPr id="21" name="Picture 20" descr="Screen Shot 2013-05-15 at 11.07.38 AM.png"/>
              <p:cNvPicPr>
                <a:picLocks noChangeAspect="1"/>
              </p:cNvPicPr>
              <p:nvPr/>
            </p:nvPicPr>
            <p:blipFill rotWithShape="1">
              <a:blip r:embed="rId7">
                <a:extLst>
                  <a:ext uri="{28A0092B-C50C-407E-A947-70E740481C1C}">
                    <a14:useLocalDpi xmlns:a14="http://schemas.microsoft.com/office/drawing/2010/main" val="0"/>
                  </a:ext>
                </a:extLst>
              </a:blip>
              <a:srcRect l="5766" t="6137" r="7005" b="9339"/>
              <a:stretch/>
            </p:blipFill>
            <p:spPr>
              <a:xfrm>
                <a:off x="1823259" y="3401712"/>
                <a:ext cx="157941" cy="91882"/>
              </a:xfrm>
              <a:prstGeom prst="rect">
                <a:avLst/>
              </a:prstGeom>
            </p:spPr>
          </p:pic>
        </p:grpSp>
      </p:grpSp>
      <p:pic>
        <p:nvPicPr>
          <p:cNvPr id="41" name="Picture 2" descr="http://us.f1423.mail.yahoo.com/ya/download?mid=2%5f0%5f0%5f1%5f182849%5fAIX0i2IAAVwYUFpQiAmLHxA08ro&amp;pid=1.2.4&amp;fid=Inbox&amp;inline=1&amp;appid=YahooMailNeoC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5300" y="1699910"/>
            <a:ext cx="590550" cy="54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50219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algn="l">
              <a:lnSpc>
                <a:spcPct val="90000"/>
              </a:lnSpc>
              <a:spcBef>
                <a:spcPts val="0"/>
              </a:spcBef>
              <a:spcAft>
                <a:spcPts val="0"/>
              </a:spcAft>
              <a:buNone/>
            </a:pPr>
            <a:r>
              <a:rPr lang="en-US" sz="2800" b="1" i="0" dirty="0" err="1">
                <a:solidFill>
                  <a:srgbClr val="000000"/>
                </a:solidFill>
                <a:latin typeface="Arial" pitchFamily="34" charset="0"/>
                <a:ea typeface="黑体" pitchFamily="49" charset="-122"/>
                <a:cs typeface="Arial" pitchFamily="34" charset="0"/>
              </a:rPr>
              <a:t>默认资源</a:t>
            </a:r>
            <a:endParaRPr lang="en-US" sz="2800" b="1" i="0" dirty="0">
              <a:solidFill>
                <a:srgbClr val="000000"/>
              </a:solidFill>
              <a:latin typeface="Arial" pitchFamily="34" charset="0"/>
              <a:ea typeface="黑体" pitchFamily="49" charset="-122"/>
              <a:cs typeface="Arial" pitchFamily="34" charset="0"/>
            </a:endParaRPr>
          </a:p>
        </p:txBody>
      </p:sp>
      <p:sp>
        <p:nvSpPr>
          <p:cNvPr id="13" name="Content Placeholder 12"/>
          <p:cNvSpPr>
            <a:spLocks noGrp="1"/>
          </p:cNvSpPr>
          <p:nvPr>
            <p:ph sz="quarter" idx="4294967295"/>
          </p:nvPr>
        </p:nvSpPr>
        <p:spPr>
          <a:xfrm>
            <a:off x="914400" y="1379538"/>
            <a:ext cx="8229600" cy="3062287"/>
          </a:xfrm>
        </p:spPr>
        <p:txBody>
          <a:bodyPr/>
          <a:lstStyle/>
          <a:p>
            <a:pPr marL="228600" indent="-164592" algn="l" defTabSz="228600">
              <a:spcBef>
                <a:spcPts val="0"/>
              </a:spcBef>
              <a:spcAft>
                <a:spcPts val="1800"/>
              </a:spcAft>
              <a:buClr>
                <a:srgbClr val="5382A1"/>
              </a:buClr>
              <a:buSzPct val="85000"/>
              <a:buFont typeface="Wingdings"/>
              <a:buChar char="§"/>
            </a:pPr>
            <a:r>
              <a:rPr lang="en-US" sz="1800" b="0" i="0" dirty="0" err="1">
                <a:solidFill>
                  <a:srgbClr val="000000"/>
                </a:solidFill>
                <a:latin typeface="Arial" pitchFamily="34" charset="0"/>
                <a:ea typeface="黑体" pitchFamily="49" charset="-122"/>
                <a:cs typeface="Arial" pitchFamily="34" charset="0"/>
              </a:rPr>
              <a:t>JMS：</a:t>
            </a:r>
            <a:r>
              <a:rPr lang="en-US" sz="1800" b="0" i="0" dirty="0" err="1">
                <a:solidFill>
                  <a:srgbClr val="000000"/>
                </a:solidFill>
                <a:latin typeface="Courier"/>
                <a:ea typeface="黑体" pitchFamily="49" charset="-122"/>
              </a:rPr>
              <a:t>java:comp</a:t>
            </a:r>
            <a:r>
              <a:rPr lang="en-US" sz="1800" b="0" i="0" dirty="0">
                <a:solidFill>
                  <a:srgbClr val="000000"/>
                </a:solidFill>
                <a:latin typeface="Courier"/>
                <a:ea typeface="黑体" pitchFamily="49" charset="-122"/>
              </a:rPr>
              <a:t>/</a:t>
            </a:r>
            <a:r>
              <a:rPr lang="en-US" sz="1800" b="0" i="0" dirty="0" err="1">
                <a:solidFill>
                  <a:srgbClr val="000000"/>
                </a:solidFill>
                <a:latin typeface="Courier"/>
                <a:ea typeface="黑体" pitchFamily="49" charset="-122"/>
              </a:rPr>
              <a:t>DefaultJMSConnectionFactory</a:t>
            </a:r>
            <a:endParaRPr lang="en-US" sz="1800" b="0" i="0" dirty="0">
              <a:solidFill>
                <a:srgbClr val="000000"/>
              </a:solidFill>
              <a:latin typeface="Courier"/>
              <a:ea typeface="黑体" pitchFamily="49" charset="-122"/>
            </a:endParaRPr>
          </a:p>
          <a:p>
            <a:pPr marL="228600" indent="-164592" algn="l" defTabSz="228600">
              <a:spcBef>
                <a:spcPts val="0"/>
              </a:spcBef>
              <a:spcAft>
                <a:spcPts val="1800"/>
              </a:spcAft>
              <a:buClr>
                <a:srgbClr val="5382A1"/>
              </a:buClr>
              <a:buSzPct val="85000"/>
              <a:buFont typeface="Wingdings"/>
              <a:buChar char="§"/>
            </a:pPr>
            <a:r>
              <a:rPr lang="en-US" sz="1800" b="0" i="0" dirty="0">
                <a:solidFill>
                  <a:srgbClr val="000000"/>
                </a:solidFill>
                <a:latin typeface="Arial" pitchFamily="34" charset="0"/>
                <a:ea typeface="黑体" pitchFamily="49" charset="-122"/>
                <a:cs typeface="Arial" pitchFamily="34" charset="0"/>
              </a:rPr>
              <a:t>JDBC/</a:t>
            </a:r>
            <a:r>
              <a:rPr lang="en-US" sz="1800" b="0" i="0" dirty="0" err="1">
                <a:solidFill>
                  <a:srgbClr val="000000"/>
                </a:solidFill>
                <a:latin typeface="Arial" pitchFamily="34" charset="0"/>
                <a:ea typeface="黑体" pitchFamily="49" charset="-122"/>
                <a:cs typeface="Arial" pitchFamily="34" charset="0"/>
              </a:rPr>
              <a:t>JPA：</a:t>
            </a:r>
            <a:r>
              <a:rPr lang="en-US" sz="1800" b="0" i="0" dirty="0" err="1">
                <a:solidFill>
                  <a:srgbClr val="000000"/>
                </a:solidFill>
                <a:latin typeface="Courier"/>
                <a:ea typeface="黑体" pitchFamily="49" charset="-122"/>
              </a:rPr>
              <a:t>java:comp</a:t>
            </a:r>
            <a:r>
              <a:rPr lang="en-US" sz="1800" b="0" i="0" dirty="0">
                <a:solidFill>
                  <a:srgbClr val="000000"/>
                </a:solidFill>
                <a:latin typeface="Courier"/>
                <a:ea typeface="黑体" pitchFamily="49" charset="-122"/>
              </a:rPr>
              <a:t>/</a:t>
            </a:r>
            <a:r>
              <a:rPr lang="en-US" sz="1800" b="0" i="0" dirty="0" err="1">
                <a:solidFill>
                  <a:srgbClr val="000000"/>
                </a:solidFill>
                <a:latin typeface="Courier"/>
                <a:ea typeface="黑体" pitchFamily="49" charset="-122"/>
              </a:rPr>
              <a:t>DefaultDataSource</a:t>
            </a:r>
            <a:endParaRPr lang="en-US" sz="1800" b="0" i="0" dirty="0">
              <a:solidFill>
                <a:srgbClr val="000000"/>
              </a:solidFill>
              <a:latin typeface="Courier"/>
              <a:ea typeface="黑体" pitchFamily="49" charset="-122"/>
            </a:endParaRPr>
          </a:p>
          <a:p>
            <a:pPr marL="228600" indent="-164592" algn="l" defTabSz="228600">
              <a:spcBef>
                <a:spcPts val="0"/>
              </a:spcBef>
              <a:spcAft>
                <a:spcPts val="1200"/>
              </a:spcAft>
              <a:buClr>
                <a:srgbClr val="5382A1"/>
              </a:buClr>
              <a:buSzPct val="85000"/>
              <a:buFont typeface="Wingdings"/>
              <a:buChar char="§"/>
            </a:pPr>
            <a:r>
              <a:rPr lang="en-US" sz="1800" b="0" i="0" dirty="0" err="1">
                <a:solidFill>
                  <a:srgbClr val="000000"/>
                </a:solidFill>
                <a:latin typeface="Arial" pitchFamily="34" charset="0"/>
                <a:ea typeface="黑体" pitchFamily="49" charset="-122"/>
                <a:cs typeface="Arial" pitchFamily="34" charset="0"/>
              </a:rPr>
              <a:t>并发性</a:t>
            </a:r>
            <a:endParaRPr lang="en-US" sz="1800" b="0" i="0" dirty="0">
              <a:solidFill>
                <a:srgbClr val="000000"/>
              </a:solidFill>
              <a:latin typeface="Arial" pitchFamily="34" charset="0"/>
              <a:ea typeface="黑体" pitchFamily="49" charset="-122"/>
              <a:cs typeface="Arial" pitchFamily="34" charset="0"/>
            </a:endParaRPr>
          </a:p>
          <a:p>
            <a:pPr marL="630936" lvl="1" indent="-228600" algn="l" defTabSz="228600">
              <a:spcBef>
                <a:spcPts val="0"/>
              </a:spcBef>
              <a:spcAft>
                <a:spcPts val="1200"/>
              </a:spcAft>
              <a:buClr>
                <a:srgbClr val="000000"/>
              </a:buClr>
              <a:buSzPct val="85000"/>
              <a:buFont typeface="Arial"/>
              <a:buChar char="–"/>
            </a:pPr>
            <a:r>
              <a:rPr lang="en-US" sz="1600" b="0" i="0" dirty="0" err="1">
                <a:solidFill>
                  <a:srgbClr val="000000"/>
                </a:solidFill>
                <a:latin typeface="Courier"/>
                <a:ea typeface="黑体" pitchFamily="49" charset="-122"/>
              </a:rPr>
              <a:t>java:comp</a:t>
            </a:r>
            <a:r>
              <a:rPr lang="en-US" sz="1600" b="0" i="0" dirty="0">
                <a:solidFill>
                  <a:srgbClr val="000000"/>
                </a:solidFill>
                <a:latin typeface="Courier"/>
                <a:ea typeface="黑体" pitchFamily="49" charset="-122"/>
              </a:rPr>
              <a:t>/</a:t>
            </a:r>
            <a:r>
              <a:rPr lang="en-US" sz="1600" b="0" i="0" dirty="0" err="1">
                <a:solidFill>
                  <a:srgbClr val="000000"/>
                </a:solidFill>
                <a:latin typeface="Courier"/>
                <a:ea typeface="黑体" pitchFamily="49" charset="-122"/>
              </a:rPr>
              <a:t>DefaultManagedExecutorService</a:t>
            </a:r>
            <a:endParaRPr lang="en-US" sz="1600" b="0" i="0" dirty="0">
              <a:solidFill>
                <a:srgbClr val="000000"/>
              </a:solidFill>
              <a:latin typeface="Courier"/>
              <a:ea typeface="黑体" pitchFamily="49" charset="-122"/>
            </a:endParaRPr>
          </a:p>
          <a:p>
            <a:pPr marL="630936" lvl="1" indent="-228600" algn="l" defTabSz="228600">
              <a:spcBef>
                <a:spcPts val="0"/>
              </a:spcBef>
              <a:spcAft>
                <a:spcPts val="1200"/>
              </a:spcAft>
              <a:buClr>
                <a:srgbClr val="000000"/>
              </a:buClr>
              <a:buSzPct val="85000"/>
              <a:buFont typeface="Arial"/>
              <a:buChar char="–"/>
            </a:pPr>
            <a:r>
              <a:rPr lang="en-US" sz="1600" b="0" i="0" dirty="0" err="1">
                <a:solidFill>
                  <a:srgbClr val="000000"/>
                </a:solidFill>
                <a:latin typeface="Courier"/>
                <a:ea typeface="黑体" pitchFamily="49" charset="-122"/>
              </a:rPr>
              <a:t>java:comp</a:t>
            </a:r>
            <a:r>
              <a:rPr lang="en-US" sz="1600" b="0" i="0" dirty="0">
                <a:solidFill>
                  <a:srgbClr val="000000"/>
                </a:solidFill>
                <a:latin typeface="Courier"/>
                <a:ea typeface="黑体" pitchFamily="49" charset="-122"/>
              </a:rPr>
              <a:t>/</a:t>
            </a:r>
            <a:r>
              <a:rPr lang="en-US" sz="1600" b="0" i="0" dirty="0" err="1">
                <a:solidFill>
                  <a:srgbClr val="000000"/>
                </a:solidFill>
                <a:latin typeface="Courier"/>
                <a:ea typeface="黑体" pitchFamily="49" charset="-122"/>
              </a:rPr>
              <a:t>DefaultManagedScheduledExecutorService</a:t>
            </a:r>
            <a:endParaRPr lang="en-US" sz="1600" b="0" i="0" dirty="0">
              <a:solidFill>
                <a:srgbClr val="000000"/>
              </a:solidFill>
              <a:latin typeface="Courier"/>
              <a:ea typeface="黑体" pitchFamily="49" charset="-122"/>
            </a:endParaRPr>
          </a:p>
          <a:p>
            <a:pPr marL="630936" lvl="1" indent="-228600" algn="l" defTabSz="228600">
              <a:spcBef>
                <a:spcPts val="0"/>
              </a:spcBef>
              <a:spcAft>
                <a:spcPts val="1200"/>
              </a:spcAft>
              <a:buClr>
                <a:srgbClr val="000000"/>
              </a:buClr>
              <a:buSzPct val="85000"/>
              <a:buFont typeface="Arial"/>
              <a:buChar char="–"/>
            </a:pPr>
            <a:r>
              <a:rPr lang="en-US" sz="1600" b="0" i="0" dirty="0" err="1">
                <a:solidFill>
                  <a:srgbClr val="000000"/>
                </a:solidFill>
                <a:latin typeface="Courier"/>
                <a:ea typeface="黑体" pitchFamily="49" charset="-122"/>
              </a:rPr>
              <a:t>java:comp</a:t>
            </a:r>
            <a:r>
              <a:rPr lang="en-US" sz="1600" b="0" i="0" dirty="0">
                <a:solidFill>
                  <a:srgbClr val="000000"/>
                </a:solidFill>
                <a:latin typeface="Courier"/>
                <a:ea typeface="黑体" pitchFamily="49" charset="-122"/>
              </a:rPr>
              <a:t>/</a:t>
            </a:r>
            <a:r>
              <a:rPr lang="en-US" sz="1600" b="0" i="0" dirty="0" err="1">
                <a:solidFill>
                  <a:srgbClr val="000000"/>
                </a:solidFill>
                <a:latin typeface="Courier"/>
                <a:ea typeface="黑体" pitchFamily="49" charset="-122"/>
              </a:rPr>
              <a:t>DefaultManagedThreadFactory</a:t>
            </a:r>
            <a:endParaRPr lang="en-US" sz="1600" b="0" i="0" dirty="0">
              <a:solidFill>
                <a:srgbClr val="000000"/>
              </a:solidFill>
              <a:latin typeface="Courier"/>
              <a:ea typeface="黑体" pitchFamily="49" charset="-122"/>
            </a:endParaRPr>
          </a:p>
          <a:p>
            <a:pPr marL="630936" lvl="1" indent="-228600" algn="l" defTabSz="228600">
              <a:spcBef>
                <a:spcPts val="0"/>
              </a:spcBef>
              <a:spcAft>
                <a:spcPts val="1200"/>
              </a:spcAft>
              <a:buClr>
                <a:srgbClr val="000000"/>
              </a:buClr>
              <a:buSzPct val="85000"/>
              <a:buFont typeface="Arial"/>
              <a:buChar char="–"/>
            </a:pPr>
            <a:r>
              <a:rPr lang="en-US" sz="1600" b="0" i="0" dirty="0" err="1">
                <a:solidFill>
                  <a:srgbClr val="000000"/>
                </a:solidFill>
                <a:latin typeface="Courier"/>
                <a:ea typeface="黑体" pitchFamily="49" charset="-122"/>
              </a:rPr>
              <a:t>java:comp</a:t>
            </a:r>
            <a:r>
              <a:rPr lang="en-US" sz="1600" b="0" i="0" dirty="0">
                <a:solidFill>
                  <a:srgbClr val="000000"/>
                </a:solidFill>
                <a:latin typeface="Courier"/>
                <a:ea typeface="黑体" pitchFamily="49" charset="-122"/>
              </a:rPr>
              <a:t>/</a:t>
            </a:r>
            <a:r>
              <a:rPr lang="en-US" sz="1600" b="0" i="0" dirty="0" err="1">
                <a:solidFill>
                  <a:srgbClr val="000000"/>
                </a:solidFill>
                <a:latin typeface="Courier"/>
                <a:ea typeface="黑体" pitchFamily="49" charset="-122"/>
              </a:rPr>
              <a:t>DefaultContextService</a:t>
            </a:r>
            <a:endParaRPr lang="en-US" sz="1600" b="0" i="0" dirty="0">
              <a:solidFill>
                <a:srgbClr val="000000"/>
              </a:solidFill>
              <a:latin typeface="Courier"/>
              <a:ea typeface="黑体" pitchFamily="49" charset="-122"/>
            </a:endParaRPr>
          </a:p>
        </p:txBody>
      </p:sp>
      <p:grpSp>
        <p:nvGrpSpPr>
          <p:cNvPr id="2" name="Group 13"/>
          <p:cNvGrpSpPr/>
          <p:nvPr/>
        </p:nvGrpSpPr>
        <p:grpSpPr>
          <a:xfrm>
            <a:off x="7353300" y="686107"/>
            <a:ext cx="1063219" cy="1361767"/>
            <a:chOff x="988688" y="1186545"/>
            <a:chExt cx="1949743" cy="2688044"/>
          </a:xfrm>
        </p:grpSpPr>
        <p:sp>
          <p:nvSpPr>
            <p:cNvPr id="16" name="Rectangle 15"/>
            <p:cNvSpPr/>
            <p:nvPr/>
          </p:nvSpPr>
          <p:spPr>
            <a:xfrm>
              <a:off x="988688" y="2257958"/>
              <a:ext cx="1949743" cy="4499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900" b="1" i="0">
                  <a:solidFill>
                    <a:schemeClr val="bg1"/>
                  </a:solidFill>
                  <a:latin typeface="Arial"/>
                  <a:ea typeface="ＭＳ Ｐゴシック"/>
                  <a:cs typeface="+mn-cs"/>
                </a:rPr>
                <a:t>Java EE 7</a:t>
              </a:r>
            </a:p>
          </p:txBody>
        </p:sp>
        <p:grpSp>
          <p:nvGrpSpPr>
            <p:cNvPr id="3" name="Group 55"/>
            <p:cNvGrpSpPr/>
            <p:nvPr/>
          </p:nvGrpSpPr>
          <p:grpSpPr>
            <a:xfrm>
              <a:off x="1125709" y="1186545"/>
              <a:ext cx="1675700" cy="799510"/>
              <a:chOff x="1125709" y="1186545"/>
              <a:chExt cx="1675700" cy="799510"/>
            </a:xfrm>
          </p:grpSpPr>
          <p:sp>
            <p:nvSpPr>
              <p:cNvPr id="31" name="Snip Single Corner Rectangle 30"/>
              <p:cNvSpPr/>
              <p:nvPr/>
            </p:nvSpPr>
            <p:spPr>
              <a:xfrm>
                <a:off x="213786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2" name="Right Triangle 31"/>
              <p:cNvSpPr/>
              <p:nvPr/>
            </p:nvSpPr>
            <p:spPr>
              <a:xfrm>
                <a:off x="267994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3" name="Picture 32" descr="Screen Shot 2013-05-14 at 10.58.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489" y="1378449"/>
                <a:ext cx="595407" cy="432269"/>
              </a:xfrm>
              <a:prstGeom prst="rect">
                <a:avLst/>
              </a:prstGeom>
            </p:spPr>
          </p:pic>
          <p:sp>
            <p:nvSpPr>
              <p:cNvPr id="34" name="Snip Single Corner Rectangle 33"/>
              <p:cNvSpPr/>
              <p:nvPr/>
            </p:nvSpPr>
            <p:spPr>
              <a:xfrm>
                <a:off x="163178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5" name="Right Triangle 34"/>
              <p:cNvSpPr/>
              <p:nvPr/>
            </p:nvSpPr>
            <p:spPr>
              <a:xfrm>
                <a:off x="217386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6" name="Picture 35" descr="Screen Shot 2013-05-14 at 10.57.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053" y="1378449"/>
                <a:ext cx="543269" cy="432269"/>
              </a:xfrm>
              <a:prstGeom prst="rect">
                <a:avLst/>
              </a:prstGeom>
            </p:spPr>
          </p:pic>
          <p:sp>
            <p:nvSpPr>
              <p:cNvPr id="37" name="Snip Single Corner Rectangle 36"/>
              <p:cNvSpPr/>
              <p:nvPr/>
            </p:nvSpPr>
            <p:spPr>
              <a:xfrm>
                <a:off x="112570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8" name="Right Triangle 37"/>
              <p:cNvSpPr/>
              <p:nvPr/>
            </p:nvSpPr>
            <p:spPr>
              <a:xfrm>
                <a:off x="166778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9" name="Picture 38" descr="Screen Shot 2013-05-14 at 10.58.3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84" y="1378449"/>
                <a:ext cx="597521" cy="432269"/>
              </a:xfrm>
              <a:prstGeom prst="rect">
                <a:avLst/>
              </a:prstGeom>
            </p:spPr>
          </p:pic>
        </p:grpSp>
        <p:grpSp>
          <p:nvGrpSpPr>
            <p:cNvPr id="4" name="Group 96"/>
            <p:cNvGrpSpPr/>
            <p:nvPr/>
          </p:nvGrpSpPr>
          <p:grpSpPr>
            <a:xfrm>
              <a:off x="1351232" y="2016619"/>
              <a:ext cx="1224654" cy="1079775"/>
              <a:chOff x="1351232" y="2006619"/>
              <a:chExt cx="1224654" cy="1079775"/>
            </a:xfrm>
          </p:grpSpPr>
          <p:grpSp>
            <p:nvGrpSpPr>
              <p:cNvPr id="5" name="Group 97"/>
              <p:cNvGrpSpPr/>
              <p:nvPr/>
            </p:nvGrpSpPr>
            <p:grpSpPr>
              <a:xfrm>
                <a:off x="1351232" y="2006619"/>
                <a:ext cx="1224654" cy="217436"/>
                <a:chOff x="1351232" y="2006619"/>
                <a:chExt cx="1224654" cy="217436"/>
              </a:xfrm>
            </p:grpSpPr>
            <p:sp>
              <p:nvSpPr>
                <p:cNvPr id="28" name="Down Arrow 27"/>
                <p:cNvSpPr/>
                <p:nvPr/>
              </p:nvSpPr>
              <p:spPr>
                <a:xfrm>
                  <a:off x="236339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9" name="Down Arrow 28"/>
                <p:cNvSpPr/>
                <p:nvPr/>
              </p:nvSpPr>
              <p:spPr>
                <a:xfrm>
                  <a:off x="185731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0" name="Down Arrow 29"/>
                <p:cNvSpPr/>
                <p:nvPr/>
              </p:nvSpPr>
              <p:spPr>
                <a:xfrm>
                  <a:off x="135123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nvGrpSpPr>
              <p:cNvPr id="6" name="Group 98"/>
              <p:cNvGrpSpPr/>
              <p:nvPr/>
            </p:nvGrpSpPr>
            <p:grpSpPr>
              <a:xfrm>
                <a:off x="1367491" y="2664739"/>
                <a:ext cx="1192136" cy="421655"/>
                <a:chOff x="1367491" y="2664739"/>
                <a:chExt cx="1192136" cy="421655"/>
              </a:xfrm>
            </p:grpSpPr>
            <p:pic>
              <p:nvPicPr>
                <p:cNvPr id="26"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16200000">
                  <a:off x="1342651"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5400000" flipH="1">
                  <a:off x="2162812"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104"/>
            <p:cNvGrpSpPr/>
            <p:nvPr/>
          </p:nvGrpSpPr>
          <p:grpSpPr>
            <a:xfrm>
              <a:off x="1631789" y="3075079"/>
              <a:ext cx="663540" cy="799510"/>
              <a:chOff x="1631789" y="3075079"/>
              <a:chExt cx="663540" cy="799510"/>
            </a:xfrm>
          </p:grpSpPr>
          <p:grpSp>
            <p:nvGrpSpPr>
              <p:cNvPr id="8" name="Group 105"/>
              <p:cNvGrpSpPr/>
              <p:nvPr/>
            </p:nvGrpSpPr>
            <p:grpSpPr>
              <a:xfrm>
                <a:off x="1631789" y="3075079"/>
                <a:ext cx="663540" cy="799510"/>
                <a:chOff x="1631789" y="2995083"/>
                <a:chExt cx="663540" cy="799510"/>
              </a:xfrm>
            </p:grpSpPr>
            <p:sp>
              <p:nvSpPr>
                <p:cNvPr id="22" name="Snip Single Corner Rectangle 21"/>
                <p:cNvSpPr/>
                <p:nvPr/>
              </p:nvSpPr>
              <p:spPr>
                <a:xfrm>
                  <a:off x="1631789" y="2995083"/>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3" name="Right Triangle 22"/>
                <p:cNvSpPr/>
                <p:nvPr/>
              </p:nvSpPr>
              <p:spPr>
                <a:xfrm>
                  <a:off x="2173866" y="2995083"/>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pic>
            <p:nvPicPr>
              <p:cNvPr id="21" name="Picture 20" descr="Screen Shot 2013-05-15 at 11.07.38 AM.png"/>
              <p:cNvPicPr>
                <a:picLocks noChangeAspect="1"/>
              </p:cNvPicPr>
              <p:nvPr/>
            </p:nvPicPr>
            <p:blipFill rotWithShape="1">
              <a:blip r:embed="rId7">
                <a:extLst>
                  <a:ext uri="{28A0092B-C50C-407E-A947-70E740481C1C}">
                    <a14:useLocalDpi xmlns:a14="http://schemas.microsoft.com/office/drawing/2010/main" val="0"/>
                  </a:ext>
                </a:extLst>
              </a:blip>
              <a:srcRect l="5766" t="6137" r="7005" b="9339"/>
              <a:stretch/>
            </p:blipFill>
            <p:spPr>
              <a:xfrm>
                <a:off x="1823259" y="3401712"/>
                <a:ext cx="157941" cy="91882"/>
              </a:xfrm>
              <a:prstGeom prst="rect">
                <a:avLst/>
              </a:prstGeom>
            </p:spPr>
          </p:pic>
        </p:grpSp>
      </p:grpSp>
      <p:pic>
        <p:nvPicPr>
          <p:cNvPr id="41" name="Picture 2" descr="http://us.f1423.mail.yahoo.com/ya/download?mid=2%5f0%5f0%5f1%5f182849%5fAIX0i2IAAVwYUFpQiAmLHxA08ro&amp;pid=1.2.4&amp;fid=Inbox&amp;inline=1&amp;appid=YahooMailNeoC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5300" y="1699910"/>
            <a:ext cx="590550" cy="54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61619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algn="l">
              <a:lnSpc>
                <a:spcPct val="90000"/>
              </a:lnSpc>
              <a:spcBef>
                <a:spcPts val="0"/>
              </a:spcBef>
              <a:spcAft>
                <a:spcPts val="0"/>
              </a:spcAft>
              <a:buNone/>
            </a:pPr>
            <a:r>
              <a:rPr lang="en-US" sz="2800" b="1" i="0" dirty="0" err="1">
                <a:solidFill>
                  <a:srgbClr val="000000"/>
                </a:solidFill>
                <a:latin typeface="Arial" pitchFamily="34" charset="0"/>
                <a:ea typeface="黑体" pitchFamily="49" charset="-122"/>
                <a:cs typeface="Arial" pitchFamily="34" charset="0"/>
              </a:rPr>
              <a:t>适用于</a:t>
            </a:r>
            <a:r>
              <a:rPr lang="en-US" sz="2800" b="1" i="0" dirty="0">
                <a:solidFill>
                  <a:srgbClr val="000000"/>
                </a:solidFill>
                <a:latin typeface="Arial" pitchFamily="34" charset="0"/>
                <a:ea typeface="黑体" pitchFamily="49" charset="-122"/>
                <a:cs typeface="Arial" pitchFamily="34" charset="0"/>
              </a:rPr>
              <a:t> Java EE 1.0 </a:t>
            </a:r>
            <a:r>
              <a:rPr lang="en-US" sz="2800" b="1" i="0" dirty="0" err="1">
                <a:solidFill>
                  <a:srgbClr val="000000"/>
                </a:solidFill>
                <a:latin typeface="Arial" pitchFamily="34" charset="0"/>
                <a:ea typeface="黑体" pitchFamily="49" charset="-122"/>
                <a:cs typeface="Arial" pitchFamily="34" charset="0"/>
              </a:rPr>
              <a:t>的并发性实用程序</a:t>
            </a:r>
            <a:endParaRPr lang="en-US" sz="2800" b="1" i="0" dirty="0">
              <a:solidFill>
                <a:srgbClr val="000000"/>
              </a:solidFill>
              <a:latin typeface="Arial" pitchFamily="34" charset="0"/>
              <a:ea typeface="黑体" pitchFamily="49" charset="-122"/>
              <a:cs typeface="Arial" pitchFamily="34" charset="0"/>
            </a:endParaRPr>
          </a:p>
        </p:txBody>
      </p:sp>
      <p:sp>
        <p:nvSpPr>
          <p:cNvPr id="13" name="Content Placeholder 12"/>
          <p:cNvSpPr>
            <a:spLocks noGrp="1"/>
          </p:cNvSpPr>
          <p:nvPr>
            <p:ph sz="quarter" idx="4294967295"/>
          </p:nvPr>
        </p:nvSpPr>
        <p:spPr>
          <a:xfrm>
            <a:off x="914400" y="1427163"/>
            <a:ext cx="8229600" cy="3062287"/>
          </a:xfrm>
        </p:spPr>
        <p:txBody>
          <a:bodyPr/>
          <a:lstStyle/>
          <a:p>
            <a:pPr marL="228600" indent="-164592" algn="l" defTabSz="228600">
              <a:spcBef>
                <a:spcPts val="0"/>
              </a:spcBef>
              <a:spcAft>
                <a:spcPts val="1800"/>
              </a:spcAft>
              <a:buClr>
                <a:srgbClr val="5382A1"/>
              </a:buClr>
              <a:buSzPct val="85000"/>
              <a:buFont typeface="Wingdings"/>
              <a:buChar char="§"/>
            </a:pPr>
            <a:r>
              <a:rPr lang="en-US" sz="1800" b="0" i="0" dirty="0">
                <a:solidFill>
                  <a:srgbClr val="000000"/>
                </a:solidFill>
                <a:latin typeface="Arial" pitchFamily="34" charset="0"/>
                <a:ea typeface="黑体" pitchFamily="49" charset="-122"/>
                <a:cs typeface="Arial" pitchFamily="34" charset="0"/>
              </a:rPr>
              <a:t>Java SE </a:t>
            </a:r>
            <a:r>
              <a:rPr lang="en-US" sz="1800" b="0" i="0" dirty="0" err="1">
                <a:solidFill>
                  <a:srgbClr val="000000"/>
                </a:solidFill>
                <a:latin typeface="Arial" pitchFamily="34" charset="0"/>
                <a:ea typeface="黑体" pitchFamily="49" charset="-122"/>
                <a:cs typeface="Arial" pitchFamily="34" charset="0"/>
              </a:rPr>
              <a:t>并发性实用程序</a:t>
            </a:r>
            <a:r>
              <a:rPr lang="en-US" sz="1800" b="0" i="0" dirty="0">
                <a:solidFill>
                  <a:srgbClr val="000000"/>
                </a:solidFill>
                <a:latin typeface="Arial" pitchFamily="34" charset="0"/>
                <a:ea typeface="黑体" pitchFamily="49" charset="-122"/>
                <a:cs typeface="Arial" pitchFamily="34" charset="0"/>
              </a:rPr>
              <a:t> API </a:t>
            </a:r>
            <a:r>
              <a:rPr lang="en-US" sz="1800" b="0" i="0" dirty="0" err="1">
                <a:solidFill>
                  <a:srgbClr val="000000"/>
                </a:solidFill>
                <a:latin typeface="Arial" pitchFamily="34" charset="0"/>
                <a:ea typeface="黑体" pitchFamily="49" charset="-122"/>
                <a:cs typeface="Arial" pitchFamily="34" charset="0"/>
              </a:rPr>
              <a:t>的扩展</a:t>
            </a:r>
            <a:endParaRPr lang="en-US" sz="1800" b="0" i="0" dirty="0">
              <a:solidFill>
                <a:srgbClr val="000000"/>
              </a:solidFill>
              <a:latin typeface="Arial" pitchFamily="34" charset="0"/>
              <a:ea typeface="黑体" pitchFamily="49" charset="-122"/>
              <a:cs typeface="Arial" pitchFamily="34" charset="0"/>
            </a:endParaRPr>
          </a:p>
          <a:p>
            <a:pPr marL="228600" indent="-164592" algn="l" defTabSz="228600">
              <a:spcBef>
                <a:spcPts val="0"/>
              </a:spcBef>
              <a:spcAft>
                <a:spcPts val="1800"/>
              </a:spcAft>
              <a:buClr>
                <a:srgbClr val="5382A1"/>
              </a:buClr>
              <a:buSzPct val="85000"/>
              <a:buFont typeface="Wingdings"/>
              <a:buChar char="§"/>
            </a:pPr>
            <a:r>
              <a:rPr lang="en-US" sz="1800" b="0" i="0" dirty="0">
                <a:solidFill>
                  <a:srgbClr val="000000"/>
                </a:solidFill>
                <a:latin typeface="Arial" pitchFamily="34" charset="0"/>
                <a:ea typeface="黑体" pitchFamily="49" charset="-122"/>
                <a:cs typeface="Arial" pitchFamily="34" charset="0"/>
              </a:rPr>
              <a:t>为 Java EE </a:t>
            </a:r>
            <a:r>
              <a:rPr lang="en-US" sz="1800" b="0" i="0" dirty="0" err="1">
                <a:solidFill>
                  <a:srgbClr val="000000"/>
                </a:solidFill>
                <a:latin typeface="Arial" pitchFamily="34" charset="0"/>
                <a:ea typeface="黑体" pitchFamily="49" charset="-122"/>
                <a:cs typeface="Arial" pitchFamily="34" charset="0"/>
              </a:rPr>
              <a:t>应用程序组件提供异步功能</a:t>
            </a:r>
            <a:endParaRPr lang="en-US" sz="1800" b="0" i="0" dirty="0">
              <a:solidFill>
                <a:srgbClr val="000000"/>
              </a:solidFill>
              <a:latin typeface="Arial" pitchFamily="34" charset="0"/>
              <a:ea typeface="黑体" pitchFamily="49" charset="-122"/>
              <a:cs typeface="Arial" pitchFamily="34" charset="0"/>
            </a:endParaRPr>
          </a:p>
          <a:p>
            <a:pPr marL="228600" indent="-164592" algn="l" defTabSz="228600">
              <a:spcBef>
                <a:spcPts val="0"/>
              </a:spcBef>
              <a:spcAft>
                <a:spcPts val="1800"/>
              </a:spcAft>
              <a:buClr>
                <a:srgbClr val="5382A1"/>
              </a:buClr>
              <a:buSzPct val="85000"/>
              <a:buFont typeface="Wingdings"/>
              <a:buChar char="§"/>
            </a:pPr>
            <a:r>
              <a:rPr lang="en-US" sz="1800" b="0" i="0" dirty="0" err="1">
                <a:solidFill>
                  <a:srgbClr val="000000"/>
                </a:solidFill>
                <a:latin typeface="Arial" pitchFamily="34" charset="0"/>
                <a:ea typeface="黑体" pitchFamily="49" charset="-122"/>
                <a:cs typeface="Arial" pitchFamily="34" charset="0"/>
              </a:rPr>
              <a:t>提供</a:t>
            </a:r>
            <a:r>
              <a:rPr lang="en-US" sz="1800" b="0" i="0" dirty="0">
                <a:solidFill>
                  <a:srgbClr val="000000"/>
                </a:solidFill>
                <a:latin typeface="Arial" pitchFamily="34" charset="0"/>
                <a:ea typeface="黑体" pitchFamily="49" charset="-122"/>
                <a:cs typeface="Arial" pitchFamily="34" charset="0"/>
              </a:rPr>
              <a:t> 4 </a:t>
            </a:r>
            <a:r>
              <a:rPr lang="en-US" sz="1800" b="0" i="0" dirty="0" err="1">
                <a:solidFill>
                  <a:srgbClr val="000000"/>
                </a:solidFill>
                <a:latin typeface="Arial" pitchFamily="34" charset="0"/>
                <a:ea typeface="黑体" pitchFamily="49" charset="-122"/>
                <a:cs typeface="Arial" pitchFamily="34" charset="0"/>
              </a:rPr>
              <a:t>种类型的托管对象</a:t>
            </a:r>
            <a:endParaRPr lang="en-US" sz="1800" b="0" i="0" dirty="0">
              <a:solidFill>
                <a:srgbClr val="000000"/>
              </a:solidFill>
              <a:latin typeface="Arial" pitchFamily="34" charset="0"/>
              <a:ea typeface="黑体" pitchFamily="49" charset="-122"/>
              <a:cs typeface="Arial" pitchFamily="34" charset="0"/>
            </a:endParaRPr>
          </a:p>
          <a:p>
            <a:pPr marL="630936" lvl="1" indent="-228600" algn="l" defTabSz="228600">
              <a:spcBef>
                <a:spcPts val="0"/>
              </a:spcBef>
              <a:spcAft>
                <a:spcPts val="1200"/>
              </a:spcAft>
              <a:buClr>
                <a:srgbClr val="000000"/>
              </a:buClr>
              <a:buSzPct val="85000"/>
              <a:buFont typeface="Arial"/>
              <a:buChar char="–"/>
            </a:pPr>
            <a:r>
              <a:rPr lang="en-US" sz="1600" b="0" i="0" dirty="0" err="1">
                <a:solidFill>
                  <a:srgbClr val="000000"/>
                </a:solidFill>
                <a:latin typeface="Courier"/>
                <a:ea typeface="黑体" pitchFamily="49" charset="-122"/>
              </a:rPr>
              <a:t>ManagedExecutorService</a:t>
            </a:r>
            <a:endParaRPr lang="en-US" sz="1600" b="0" i="0" dirty="0">
              <a:solidFill>
                <a:srgbClr val="000000"/>
              </a:solidFill>
              <a:latin typeface="Courier"/>
              <a:ea typeface="黑体" pitchFamily="49" charset="-122"/>
            </a:endParaRPr>
          </a:p>
          <a:p>
            <a:pPr marL="630936" lvl="1" indent="-228600" algn="l" defTabSz="228600">
              <a:spcBef>
                <a:spcPts val="0"/>
              </a:spcBef>
              <a:spcAft>
                <a:spcPts val="1200"/>
              </a:spcAft>
              <a:buClr>
                <a:srgbClr val="000000"/>
              </a:buClr>
              <a:buSzPct val="85000"/>
              <a:buFont typeface="Arial"/>
              <a:buChar char="–"/>
            </a:pPr>
            <a:r>
              <a:rPr lang="en-US" sz="1600" b="0" i="0" dirty="0" err="1">
                <a:solidFill>
                  <a:srgbClr val="000000"/>
                </a:solidFill>
                <a:latin typeface="Courier"/>
                <a:ea typeface="黑体" pitchFamily="49" charset="-122"/>
              </a:rPr>
              <a:t>ManagedScheduledExecutorService</a:t>
            </a:r>
            <a:endParaRPr lang="en-US" sz="1600" b="0" i="0" dirty="0">
              <a:solidFill>
                <a:srgbClr val="000000"/>
              </a:solidFill>
              <a:latin typeface="Courier"/>
              <a:ea typeface="黑体" pitchFamily="49" charset="-122"/>
            </a:endParaRPr>
          </a:p>
          <a:p>
            <a:pPr marL="630936" lvl="1" indent="-228600" algn="l" defTabSz="228600">
              <a:spcBef>
                <a:spcPts val="0"/>
              </a:spcBef>
              <a:spcAft>
                <a:spcPts val="1200"/>
              </a:spcAft>
              <a:buClr>
                <a:srgbClr val="000000"/>
              </a:buClr>
              <a:buSzPct val="85000"/>
              <a:buFont typeface="Arial"/>
              <a:buChar char="–"/>
            </a:pPr>
            <a:r>
              <a:rPr lang="en-US" sz="1600" b="0" i="0" dirty="0" err="1">
                <a:solidFill>
                  <a:srgbClr val="000000"/>
                </a:solidFill>
                <a:latin typeface="Courier"/>
                <a:ea typeface="黑体" pitchFamily="49" charset="-122"/>
              </a:rPr>
              <a:t>ManagedThreadFactory</a:t>
            </a:r>
            <a:endParaRPr lang="en-US" sz="1600" b="0" i="0" dirty="0">
              <a:solidFill>
                <a:srgbClr val="000000"/>
              </a:solidFill>
              <a:latin typeface="Courier"/>
              <a:ea typeface="黑体" pitchFamily="49" charset="-122"/>
            </a:endParaRPr>
          </a:p>
          <a:p>
            <a:pPr marL="630936" lvl="1" indent="-228600" algn="l" defTabSz="228600">
              <a:spcBef>
                <a:spcPts val="0"/>
              </a:spcBef>
              <a:spcAft>
                <a:spcPts val="1200"/>
              </a:spcAft>
              <a:buClr>
                <a:srgbClr val="000000"/>
              </a:buClr>
              <a:buSzPct val="85000"/>
              <a:buFont typeface="Arial"/>
              <a:buChar char="–"/>
            </a:pPr>
            <a:r>
              <a:rPr lang="en-US" sz="1600" b="0" i="0" dirty="0" err="1">
                <a:solidFill>
                  <a:srgbClr val="000000"/>
                </a:solidFill>
                <a:latin typeface="Courier"/>
                <a:ea typeface="黑体" pitchFamily="49" charset="-122"/>
              </a:rPr>
              <a:t>ContextService</a:t>
            </a:r>
            <a:endParaRPr lang="en-US" sz="1600" b="0" i="0" dirty="0">
              <a:solidFill>
                <a:srgbClr val="000000"/>
              </a:solidFill>
              <a:latin typeface="Courier"/>
              <a:ea typeface="黑体" pitchFamily="49" charset="-122"/>
            </a:endParaRPr>
          </a:p>
        </p:txBody>
      </p:sp>
      <p:pic>
        <p:nvPicPr>
          <p:cNvPr id="14" name="Picture 13" descr="Build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1" y="2580190"/>
            <a:ext cx="1482350" cy="1854909"/>
          </a:xfrm>
          <a:prstGeom prst="rect">
            <a:avLst/>
          </a:prstGeom>
        </p:spPr>
      </p:pic>
      <p:pic>
        <p:nvPicPr>
          <p:cNvPr id="16" name="Picture 15" descr="DukeWithHelm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750" y="3571860"/>
            <a:ext cx="574381" cy="574381"/>
          </a:xfrm>
          <a:prstGeom prst="rect">
            <a:avLst/>
          </a:prstGeom>
        </p:spPr>
      </p:pic>
    </p:spTree>
    <p:extLst>
      <p:ext uri="{BB962C8B-B14F-4D97-AF65-F5344CB8AC3E}">
        <p14:creationId xmlns:p14="http://schemas.microsoft.com/office/powerpoint/2010/main" val="1540809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JavaOne_Template_16x9">
  <a:themeElements>
    <a:clrScheme name="Custom 26">
      <a:dk1>
        <a:srgbClr val="000000"/>
      </a:dk1>
      <a:lt1>
        <a:sysClr val="window" lastClr="FFFFFF"/>
      </a:lt1>
      <a:dk2>
        <a:srgbClr val="424545"/>
      </a:dk2>
      <a:lt2>
        <a:srgbClr val="A3A3A3"/>
      </a:lt2>
      <a:accent1>
        <a:srgbClr val="5382A1"/>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30635</TotalTime>
  <Words>1569</Words>
  <Application>Microsoft Office PowerPoint</Application>
  <PresentationFormat>全屏显示(16:9)</PresentationFormat>
  <Paragraphs>160</Paragraphs>
  <Slides>11</Slides>
  <Notes>11</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JavaOne_Template_16x9</vt:lpstr>
      <vt:lpstr>Java EE</vt:lpstr>
      <vt:lpstr>Java EE 7 主题</vt:lpstr>
      <vt:lpstr>JSON Processing 1.0</vt:lpstr>
      <vt:lpstr>Java API for WebSocket 1.0</vt:lpstr>
      <vt:lpstr>JavaServer Faces 2.2 中的  HTML5 友好标记</vt:lpstr>
      <vt:lpstr>实现低投入高产出：简化的 JMS</vt:lpstr>
      <vt:lpstr>内聚式集成平台</vt:lpstr>
      <vt:lpstr>默认资源</vt:lpstr>
      <vt:lpstr>适用于 Java EE 1.0 的并发性实用程序</vt:lpstr>
      <vt:lpstr>适用于 Java Platform 1.0 的批处理应用程序</vt:lpstr>
      <vt:lpstr>下载</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chinasoft</cp:lastModifiedBy>
  <cp:revision>1652</cp:revision>
  <cp:lastPrinted>2012-08-08T17:55:43Z</cp:lastPrinted>
  <dcterms:created xsi:type="dcterms:W3CDTF">2012-09-28T23:02:32Z</dcterms:created>
  <dcterms:modified xsi:type="dcterms:W3CDTF">2013-07-16T07:19:05Z</dcterms:modified>
</cp:coreProperties>
</file>